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4260" r:id="rId2"/>
  </p:sldMasterIdLst>
  <p:notesMasterIdLst>
    <p:notesMasterId r:id="rId159"/>
  </p:notesMasterIdLst>
  <p:sldIdLst>
    <p:sldId id="256" r:id="rId3"/>
    <p:sldId id="458" r:id="rId4"/>
    <p:sldId id="534" r:id="rId5"/>
    <p:sldId id="535" r:id="rId6"/>
    <p:sldId id="532" r:id="rId7"/>
    <p:sldId id="507" r:id="rId8"/>
    <p:sldId id="436" r:id="rId9"/>
    <p:sldId id="506" r:id="rId10"/>
    <p:sldId id="572" r:id="rId11"/>
    <p:sldId id="574" r:id="rId12"/>
    <p:sldId id="575" r:id="rId13"/>
    <p:sldId id="573" r:id="rId14"/>
    <p:sldId id="451" r:id="rId15"/>
    <p:sldId id="371" r:id="rId16"/>
    <p:sldId id="437" r:id="rId17"/>
    <p:sldId id="438" r:id="rId18"/>
    <p:sldId id="440" r:id="rId19"/>
    <p:sldId id="439" r:id="rId20"/>
    <p:sldId id="441" r:id="rId21"/>
    <p:sldId id="442" r:id="rId22"/>
    <p:sldId id="443" r:id="rId23"/>
    <p:sldId id="444" r:id="rId24"/>
    <p:sldId id="536" r:id="rId25"/>
    <p:sldId id="445" r:id="rId26"/>
    <p:sldId id="449" r:id="rId27"/>
    <p:sldId id="448" r:id="rId28"/>
    <p:sldId id="540" r:id="rId29"/>
    <p:sldId id="541" r:id="rId30"/>
    <p:sldId id="542" r:id="rId31"/>
    <p:sldId id="552" r:id="rId32"/>
    <p:sldId id="543" r:id="rId33"/>
    <p:sldId id="544" r:id="rId34"/>
    <p:sldId id="545" r:id="rId35"/>
    <p:sldId id="546" r:id="rId36"/>
    <p:sldId id="547" r:id="rId37"/>
    <p:sldId id="548" r:id="rId38"/>
    <p:sldId id="549" r:id="rId39"/>
    <p:sldId id="550" r:id="rId40"/>
    <p:sldId id="551" r:id="rId41"/>
    <p:sldId id="435" r:id="rId42"/>
    <p:sldId id="452" r:id="rId43"/>
    <p:sldId id="355" r:id="rId44"/>
    <p:sldId id="378" r:id="rId45"/>
    <p:sldId id="415" r:id="rId46"/>
    <p:sldId id="416" r:id="rId47"/>
    <p:sldId id="417" r:id="rId48"/>
    <p:sldId id="418" r:id="rId49"/>
    <p:sldId id="356" r:id="rId50"/>
    <p:sldId id="453" r:id="rId51"/>
    <p:sldId id="357" r:id="rId52"/>
    <p:sldId id="370" r:id="rId53"/>
    <p:sldId id="382" r:id="rId54"/>
    <p:sldId id="384" r:id="rId55"/>
    <p:sldId id="386" r:id="rId56"/>
    <p:sldId id="396" r:id="rId57"/>
    <p:sldId id="397" r:id="rId58"/>
    <p:sldId id="398" r:id="rId59"/>
    <p:sldId id="399" r:id="rId60"/>
    <p:sldId id="400" r:id="rId61"/>
    <p:sldId id="401" r:id="rId62"/>
    <p:sldId id="454" r:id="rId63"/>
    <p:sldId id="455" r:id="rId64"/>
    <p:sldId id="456" r:id="rId65"/>
    <p:sldId id="457" r:id="rId66"/>
    <p:sldId id="406" r:id="rId67"/>
    <p:sldId id="407" r:id="rId68"/>
    <p:sldId id="408" r:id="rId69"/>
    <p:sldId id="409" r:id="rId70"/>
    <p:sldId id="413" r:id="rId71"/>
    <p:sldId id="414" r:id="rId72"/>
    <p:sldId id="461" r:id="rId73"/>
    <p:sldId id="484" r:id="rId74"/>
    <p:sldId id="462" r:id="rId75"/>
    <p:sldId id="459" r:id="rId76"/>
    <p:sldId id="460" r:id="rId77"/>
    <p:sldId id="537" r:id="rId78"/>
    <p:sldId id="489" r:id="rId79"/>
    <p:sldId id="490" r:id="rId80"/>
    <p:sldId id="491" r:id="rId81"/>
    <p:sldId id="492" r:id="rId82"/>
    <p:sldId id="493" r:id="rId83"/>
    <p:sldId id="494" r:id="rId84"/>
    <p:sldId id="495" r:id="rId85"/>
    <p:sldId id="496" r:id="rId86"/>
    <p:sldId id="497" r:id="rId87"/>
    <p:sldId id="498" r:id="rId88"/>
    <p:sldId id="499" r:id="rId89"/>
    <p:sldId id="500" r:id="rId90"/>
    <p:sldId id="501" r:id="rId91"/>
    <p:sldId id="502" r:id="rId92"/>
    <p:sldId id="485" r:id="rId93"/>
    <p:sldId id="538" r:id="rId94"/>
    <p:sldId id="464" r:id="rId95"/>
    <p:sldId id="465" r:id="rId96"/>
    <p:sldId id="466" r:id="rId97"/>
    <p:sldId id="429" r:id="rId98"/>
    <p:sldId id="468" r:id="rId99"/>
    <p:sldId id="469" r:id="rId100"/>
    <p:sldId id="470" r:id="rId101"/>
    <p:sldId id="428" r:id="rId102"/>
    <p:sldId id="472" r:id="rId103"/>
    <p:sldId id="473" r:id="rId104"/>
    <p:sldId id="474" r:id="rId105"/>
    <p:sldId id="475" r:id="rId106"/>
    <p:sldId id="476" r:id="rId107"/>
    <p:sldId id="477" r:id="rId108"/>
    <p:sldId id="478" r:id="rId109"/>
    <p:sldId id="479" r:id="rId110"/>
    <p:sldId id="480" r:id="rId111"/>
    <p:sldId id="481" r:id="rId112"/>
    <p:sldId id="482" r:id="rId113"/>
    <p:sldId id="487" r:id="rId114"/>
    <p:sldId id="524" r:id="rId115"/>
    <p:sldId id="511" r:id="rId116"/>
    <p:sldId id="512" r:id="rId117"/>
    <p:sldId id="513" r:id="rId118"/>
    <p:sldId id="514" r:id="rId119"/>
    <p:sldId id="526" r:id="rId120"/>
    <p:sldId id="523" r:id="rId121"/>
    <p:sldId id="522" r:id="rId122"/>
    <p:sldId id="525" r:id="rId123"/>
    <p:sldId id="515" r:id="rId124"/>
    <p:sldId id="516" r:id="rId125"/>
    <p:sldId id="517" r:id="rId126"/>
    <p:sldId id="518" r:id="rId127"/>
    <p:sldId id="519" r:id="rId128"/>
    <p:sldId id="520" r:id="rId129"/>
    <p:sldId id="521" r:id="rId130"/>
    <p:sldId id="527" r:id="rId131"/>
    <p:sldId id="528" r:id="rId132"/>
    <p:sldId id="529" r:id="rId133"/>
    <p:sldId id="539" r:id="rId134"/>
    <p:sldId id="554" r:id="rId135"/>
    <p:sldId id="556" r:id="rId136"/>
    <p:sldId id="555" r:id="rId137"/>
    <p:sldId id="571" r:id="rId138"/>
    <p:sldId id="570" r:id="rId139"/>
    <p:sldId id="553" r:id="rId140"/>
    <p:sldId id="558" r:id="rId141"/>
    <p:sldId id="559" r:id="rId142"/>
    <p:sldId id="560" r:id="rId143"/>
    <p:sldId id="561" r:id="rId144"/>
    <p:sldId id="562" r:id="rId145"/>
    <p:sldId id="563" r:id="rId146"/>
    <p:sldId id="564" r:id="rId147"/>
    <p:sldId id="565" r:id="rId148"/>
    <p:sldId id="566" r:id="rId149"/>
    <p:sldId id="567" r:id="rId150"/>
    <p:sldId id="568" r:id="rId151"/>
    <p:sldId id="508" r:id="rId152"/>
    <p:sldId id="533" r:id="rId153"/>
    <p:sldId id="503" r:id="rId154"/>
    <p:sldId id="488" r:id="rId155"/>
    <p:sldId id="504" r:id="rId156"/>
    <p:sldId id="505" r:id="rId157"/>
    <p:sldId id="323" r:id="rId15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56"/>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B03"/>
    <a:srgbClr val="F4EF11"/>
    <a:srgbClr val="D9D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Φωτεινό στυλ 1 - Έμφαση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Φωτεινό στυλ 1 - Έμφαση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DBED569-4797-4DF1-A0F4-6AAB3CD982D8}" styleName="Φωτεινό στυλ 3 - Έμφαση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4C1A8A3-306A-4EB7-A6B1-4F7E0EB9C5D6}" styleName="Μεσαίο στυλ 3 - Έμφαση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840" autoAdjust="0"/>
    <p:restoredTop sz="94678" autoAdjust="0"/>
  </p:normalViewPr>
  <p:slideViewPr>
    <p:cSldViewPr>
      <p:cViewPr varScale="1">
        <p:scale>
          <a:sx n="85" d="100"/>
          <a:sy n="85" d="100"/>
        </p:scale>
        <p:origin x="1843" y="6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36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4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41.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CE199F4C-3D85-47AE-8378-FC66306D9D6D}" type="datetimeFigureOut">
              <a:rPr lang="en-US"/>
              <a:pPr>
                <a:defRPr/>
              </a:pPr>
              <a:t>10/8/2017</a:t>
            </a:fld>
            <a:endParaRPr lang="en-US"/>
          </a:p>
        </p:txBody>
      </p:sp>
      <p:sp>
        <p:nvSpPr>
          <p:cNvPr id="175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Arial" charset="0"/>
              </a:defRPr>
            </a:lvl1pPr>
          </a:lstStyle>
          <a:p>
            <a:pPr>
              <a:defRPr/>
            </a:pPr>
            <a:fld id="{E840034B-B5F7-4936-AD78-F6BB46CAA70C}" type="slidenum">
              <a:rPr lang="en-US"/>
              <a:pPr>
                <a:defRPr/>
              </a:pPr>
              <a:t>‹#›</a:t>
            </a:fld>
            <a:endParaRPr lang="en-US"/>
          </a:p>
        </p:txBody>
      </p:sp>
    </p:spTree>
    <p:extLst>
      <p:ext uri="{BB962C8B-B14F-4D97-AF65-F5344CB8AC3E}">
        <p14:creationId xmlns:p14="http://schemas.microsoft.com/office/powerpoint/2010/main" val="27167971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charset="-95"/>
        <a:ea typeface="+mn-ea"/>
        <a:cs typeface="+mn-cs"/>
      </a:defRPr>
    </a:lvl1pPr>
    <a:lvl2pPr marL="457200" algn="l" rtl="0" eaLnBrk="0" fontAlgn="base" hangingPunct="0">
      <a:spcBef>
        <a:spcPct val="30000"/>
      </a:spcBef>
      <a:spcAft>
        <a:spcPct val="0"/>
      </a:spcAft>
      <a:defRPr sz="1200" kern="1200">
        <a:solidFill>
          <a:schemeClr val="tx1"/>
        </a:solidFill>
        <a:latin typeface="Calibri" charset="-95"/>
        <a:ea typeface="+mn-ea"/>
        <a:cs typeface="+mn-cs"/>
      </a:defRPr>
    </a:lvl2pPr>
    <a:lvl3pPr marL="914400" algn="l" rtl="0" eaLnBrk="0" fontAlgn="base" hangingPunct="0">
      <a:spcBef>
        <a:spcPct val="30000"/>
      </a:spcBef>
      <a:spcAft>
        <a:spcPct val="0"/>
      </a:spcAft>
      <a:defRPr sz="1200" kern="1200">
        <a:solidFill>
          <a:schemeClr val="tx1"/>
        </a:solidFill>
        <a:latin typeface="Calibri" charset="-95"/>
        <a:ea typeface="+mn-ea"/>
        <a:cs typeface="+mn-cs"/>
      </a:defRPr>
    </a:lvl3pPr>
    <a:lvl4pPr marL="1371600" algn="l" rtl="0" eaLnBrk="0" fontAlgn="base" hangingPunct="0">
      <a:spcBef>
        <a:spcPct val="30000"/>
      </a:spcBef>
      <a:spcAft>
        <a:spcPct val="0"/>
      </a:spcAft>
      <a:defRPr sz="1200" kern="1200">
        <a:solidFill>
          <a:schemeClr val="tx1"/>
        </a:solidFill>
        <a:latin typeface="Calibri" charset="-95"/>
        <a:ea typeface="+mn-ea"/>
        <a:cs typeface="+mn-cs"/>
      </a:defRPr>
    </a:lvl4pPr>
    <a:lvl5pPr marL="1828800" algn="l" rtl="0" eaLnBrk="0" fontAlgn="base" hangingPunct="0">
      <a:spcBef>
        <a:spcPct val="30000"/>
      </a:spcBef>
      <a:spcAft>
        <a:spcPct val="0"/>
      </a:spcAft>
      <a:defRPr sz="1200" kern="1200">
        <a:solidFill>
          <a:schemeClr val="tx1"/>
        </a:solidFill>
        <a:latin typeface="Calibri" charset="-95"/>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246365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8807666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2660514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8342333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887397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8127022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2140603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4214293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1747734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885361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5534642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047314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23498398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4606012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7189745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9116971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386659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3689236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956404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8111727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7056292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0247957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2143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36379573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7689235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9855348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183913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9838576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29122152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2295892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3947040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769109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68577232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728547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367883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222488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856870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2430686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964215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1437776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85648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655919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245724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698006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3964604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989010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842400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254703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116873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910476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640008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90533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687374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528484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589737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697267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146231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64835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851333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173903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310094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897553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70323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37427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255811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225944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710705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387742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286067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071994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559075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371887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294102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322561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976611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9087961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21462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369934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081314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063444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41035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3868790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2515508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8702247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84549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8017073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7945293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8267219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8756688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6266820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0362793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96107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6215638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7937863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1032826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093159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10981671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6774638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2113922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416083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13414435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25182807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4311526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9321361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648881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312531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176831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xfrm>
            <a:off x="914400" y="4343400"/>
            <a:ext cx="5029200" cy="4114800"/>
          </a:xfrm>
          <a:noFill/>
          <a:ln/>
        </p:spPr>
        <p:txBody>
          <a:bodyPr/>
          <a:lstStyle/>
          <a:p>
            <a:endParaRPr lang="en-US" smtClean="0">
              <a:latin typeface="Calibri" pitchFamily="34" charset="0"/>
            </a:endParaRPr>
          </a:p>
        </p:txBody>
      </p:sp>
    </p:spTree>
    <p:extLst>
      <p:ext uri="{BB962C8B-B14F-4D97-AF65-F5344CB8AC3E}">
        <p14:creationId xmlns:p14="http://schemas.microsoft.com/office/powerpoint/2010/main" val="14700762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6006616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6703616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895590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613160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5942460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6673740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4748562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7753855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0362984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844140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885993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0250955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2795822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40610841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4254169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0287036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2765641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5376996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13951473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32654107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p:spPr>
        <p:txBody>
          <a:bodyPr/>
          <a:lstStyle/>
          <a:p>
            <a:pPr eaLnBrk="1" hangingPunct="1"/>
            <a:endParaRPr lang="en-US" smtClean="0">
              <a:latin typeface="Calibri" pitchFamily="34" charset="0"/>
            </a:endParaRPr>
          </a:p>
        </p:txBody>
      </p:sp>
    </p:spTree>
    <p:extLst>
      <p:ext uri="{BB962C8B-B14F-4D97-AF65-F5344CB8AC3E}">
        <p14:creationId xmlns:p14="http://schemas.microsoft.com/office/powerpoint/2010/main" val="208813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3 - Ορθογώνιο"/>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4 - Ορθογώνιο"/>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5 - Ορθογώνιο"/>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6 - Ορθογώνιο"/>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9 - Ορθογώνιο"/>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10 - Ορθογώνιο"/>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11 - Ορθογώνιο"/>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12 - Ορθογώνιο"/>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4" name="13 - Ορθογώνιο"/>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7 - Τίτλος"/>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l-GR" smtClean="0"/>
              <a:t>Kλικ για επεξεργασία του τίτλου</a:t>
            </a:r>
            <a:endParaRPr lang="en-US"/>
          </a:p>
        </p:txBody>
      </p:sp>
      <p:sp>
        <p:nvSpPr>
          <p:cNvPr id="9" name="8 - Υπότιτλος"/>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l-GR" smtClean="0"/>
              <a:t>Κάντε κλικ για να επεξεργαστείτε τον υπότιτλο του υποδείγματος</a:t>
            </a:r>
            <a:endParaRPr lang="en-US"/>
          </a:p>
        </p:txBody>
      </p:sp>
      <p:sp>
        <p:nvSpPr>
          <p:cNvPr id="15" name="27 - Θέση ημερομηνίας"/>
          <p:cNvSpPr>
            <a:spLocks noGrp="1"/>
          </p:cNvSpPr>
          <p:nvPr>
            <p:ph type="dt" sz="half" idx="10"/>
          </p:nvPr>
        </p:nvSpPr>
        <p:spPr/>
        <p:txBody>
          <a:bodyPr/>
          <a:lstStyle>
            <a:lvl1pPr>
              <a:defRPr/>
            </a:lvl1pPr>
            <a:extLst/>
          </a:lstStyle>
          <a:p>
            <a:pPr>
              <a:defRPr/>
            </a:pPr>
            <a:fld id="{2C5B81B8-C0AC-4120-A408-B569D8AE8E17}" type="datetimeFigureOut">
              <a:rPr lang="el-GR"/>
              <a:pPr>
                <a:defRPr/>
              </a:pPr>
              <a:t>8/10/2017</a:t>
            </a:fld>
            <a:endParaRPr lang="el-GR"/>
          </a:p>
        </p:txBody>
      </p:sp>
      <p:sp>
        <p:nvSpPr>
          <p:cNvPr id="16" name="16 - Θέση υποσέλιδου"/>
          <p:cNvSpPr>
            <a:spLocks noGrp="1"/>
          </p:cNvSpPr>
          <p:nvPr>
            <p:ph type="ftr" sz="quarter" idx="11"/>
          </p:nvPr>
        </p:nvSpPr>
        <p:spPr/>
        <p:txBody>
          <a:bodyPr/>
          <a:lstStyle>
            <a:lvl1pPr>
              <a:defRPr/>
            </a:lvl1pPr>
            <a:extLst/>
          </a:lstStyle>
          <a:p>
            <a:pPr>
              <a:defRPr/>
            </a:pPr>
            <a:endParaRPr lang="el-GR"/>
          </a:p>
        </p:txBody>
      </p:sp>
      <p:sp>
        <p:nvSpPr>
          <p:cNvPr id="17" name="28 - Θέση αριθμού διαφάνειας"/>
          <p:cNvSpPr>
            <a:spLocks noGrp="1"/>
          </p:cNvSpPr>
          <p:nvPr>
            <p:ph type="sldNum" sz="quarter" idx="12"/>
          </p:nvPr>
        </p:nvSpPr>
        <p:spPr/>
        <p:txBody>
          <a:bodyPr/>
          <a:lstStyle>
            <a:lvl1pPr>
              <a:defRPr/>
            </a:lvl1pPr>
            <a:extLst/>
          </a:lstStyle>
          <a:p>
            <a:pPr>
              <a:defRPr/>
            </a:pPr>
            <a:fld id="{12BD0BFE-0526-4B58-AAC4-346360919050}"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4 - Ορθογώνιο"/>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6" name="5 - Ευθεία γραμμή σύνδεσης"/>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19 - Ομάδα"/>
          <p:cNvGrpSpPr>
            <a:grpSpLocks/>
          </p:cNvGrpSpPr>
          <p:nvPr/>
        </p:nvGrpSpPr>
        <p:grpSpPr bwMode="auto">
          <a:xfrm rot="5400000">
            <a:off x="8515351" y="1219200"/>
            <a:ext cx="131762" cy="128587"/>
            <a:chOff x="6668087" y="1297746"/>
            <a:chExt cx="161840" cy="156602"/>
          </a:xfrm>
        </p:grpSpPr>
        <p:cxnSp>
          <p:nvCxnSpPr>
            <p:cNvPr id="8" name="7 - Ευθεία γραμμή σύνδεσης"/>
            <p:cNvCxnSpPr/>
            <p:nvPr/>
          </p:nvCxnSpPr>
          <p:spPr>
            <a:xfrm rot="16200000">
              <a:off x="6663593" y="12519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 Ευθεία γραμμή σύνδεσης"/>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 Ευθεία γραμμή σύνδεσης"/>
            <p:cNvCxnSpPr/>
            <p:nvPr/>
          </p:nvCxnSpPr>
          <p:spPr>
            <a:xfrm rot="5400000" flipH="1">
              <a:off x="6744513" y="12509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25 - Ομάδα"/>
          <p:cNvGrpSpPr>
            <a:grpSpLocks/>
          </p:cNvGrpSpPr>
          <p:nvPr/>
        </p:nvGrpSpPr>
        <p:grpSpPr bwMode="auto">
          <a:xfrm rot="5400000">
            <a:off x="8667751" y="1371600"/>
            <a:ext cx="131762" cy="128587"/>
            <a:chOff x="6668087" y="1297746"/>
            <a:chExt cx="161840" cy="156602"/>
          </a:xfrm>
        </p:grpSpPr>
        <p:cxnSp>
          <p:nvCxnSpPr>
            <p:cNvPr id="12" name="11 - Ευθεία γραμμή σύνδεσης"/>
            <p:cNvCxnSpPr/>
            <p:nvPr/>
          </p:nvCxnSpPr>
          <p:spPr>
            <a:xfrm rot="16200000">
              <a:off x="6663593" y="12519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12 - Ευθεία γραμμή σύνδεσης"/>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13 - Ευθεία γραμμή σύνδεσης"/>
            <p:cNvCxnSpPr/>
            <p:nvPr/>
          </p:nvCxnSpPr>
          <p:spPr>
            <a:xfrm rot="5400000" flipH="1">
              <a:off x="6744513" y="12509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29 - Ομάδα"/>
          <p:cNvGrpSpPr>
            <a:grpSpLocks/>
          </p:cNvGrpSpPr>
          <p:nvPr/>
        </p:nvGrpSpPr>
        <p:grpSpPr bwMode="auto">
          <a:xfrm rot="5400000">
            <a:off x="8320087" y="1474788"/>
            <a:ext cx="131763" cy="128588"/>
            <a:chOff x="6668087" y="1297746"/>
            <a:chExt cx="161840" cy="156602"/>
          </a:xfrm>
        </p:grpSpPr>
        <p:cxnSp>
          <p:nvCxnSpPr>
            <p:cNvPr id="16" name="15 - Ευθεία γραμμή σύνδεσης"/>
            <p:cNvCxnSpPr/>
            <p:nvPr/>
          </p:nvCxnSpPr>
          <p:spPr>
            <a:xfrm rot="16200000">
              <a:off x="6663592" y="1251973"/>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16 - Ευθεία γραμμή σύνδεσης"/>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17 - Ευθεία γραμμή σύνδεσης"/>
            <p:cNvCxnSpPr/>
            <p:nvPr/>
          </p:nvCxnSpPr>
          <p:spPr>
            <a:xfrm rot="5400000" flipH="1">
              <a:off x="6744512" y="1250998"/>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1 - Τίτλος"/>
          <p:cNvSpPr>
            <a:spLocks noGrp="1"/>
          </p:cNvSpPr>
          <p:nvPr>
            <p:ph type="title"/>
          </p:nvPr>
        </p:nvSpPr>
        <p:spPr bwMode="grayWhite">
          <a:xfrm>
            <a:off x="914400" y="441251"/>
            <a:ext cx="6858000" cy="701749"/>
          </a:xfrm>
        </p:spPr>
        <p:txBody>
          <a:bodyPr anchor="b"/>
          <a:lstStyle>
            <a:lvl1pPr algn="l">
              <a:buNone/>
              <a:defRPr sz="2100" b="0"/>
            </a:lvl1pPr>
            <a:extLst/>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l-GR" noProof="0" smtClean="0"/>
              <a:t>Κάντε κλικ στο εικονίδιο για να προσθέσετε μια εικόνα</a:t>
            </a:r>
            <a:endParaRPr lang="en-US" noProof="0"/>
          </a:p>
        </p:txBody>
      </p:sp>
      <p:sp>
        <p:nvSpPr>
          <p:cNvPr id="4" name="3 - Θέση κειμένου"/>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l-GR" smtClean="0"/>
              <a:t>Kλικ για επεξεργασία των στυλ του υποδείγματος</a:t>
            </a:r>
          </a:p>
        </p:txBody>
      </p:sp>
      <p:sp>
        <p:nvSpPr>
          <p:cNvPr id="19" name="4 - Θέση ημερομηνίας"/>
          <p:cNvSpPr>
            <a:spLocks noGrp="1"/>
          </p:cNvSpPr>
          <p:nvPr>
            <p:ph type="dt" sz="half" idx="10"/>
          </p:nvPr>
        </p:nvSpPr>
        <p:spPr>
          <a:xfrm>
            <a:off x="6477000" y="55563"/>
            <a:ext cx="2133600" cy="365125"/>
          </a:xfrm>
        </p:spPr>
        <p:txBody>
          <a:bodyPr/>
          <a:lstStyle>
            <a:lvl1pPr>
              <a:defRPr/>
            </a:lvl1pPr>
            <a:extLst/>
          </a:lstStyle>
          <a:p>
            <a:pPr>
              <a:defRPr/>
            </a:pPr>
            <a:fld id="{0C16E6D0-89D3-4D23-A995-30F719CB599D}" type="datetimeFigureOut">
              <a:rPr lang="el-GR"/>
              <a:pPr>
                <a:defRPr/>
              </a:pPr>
              <a:t>8/10/2017</a:t>
            </a:fld>
            <a:endParaRPr lang="el-GR"/>
          </a:p>
        </p:txBody>
      </p:sp>
      <p:sp>
        <p:nvSpPr>
          <p:cNvPr id="20" name="5 - Θέση υποσέλιδου"/>
          <p:cNvSpPr>
            <a:spLocks noGrp="1"/>
          </p:cNvSpPr>
          <p:nvPr>
            <p:ph type="ftr" sz="quarter" idx="11"/>
          </p:nvPr>
        </p:nvSpPr>
        <p:spPr>
          <a:xfrm>
            <a:off x="914400" y="55563"/>
            <a:ext cx="5562600" cy="365125"/>
          </a:xfrm>
        </p:spPr>
        <p:txBody>
          <a:bodyPr/>
          <a:lstStyle>
            <a:lvl1pPr>
              <a:defRPr/>
            </a:lvl1pPr>
            <a:extLst/>
          </a:lstStyle>
          <a:p>
            <a:pPr>
              <a:defRPr/>
            </a:pPr>
            <a:endParaRPr lang="el-GR"/>
          </a:p>
        </p:txBody>
      </p:sp>
      <p:sp>
        <p:nvSpPr>
          <p:cNvPr id="21" name="6 - Θέση αριθμού διαφάνειας"/>
          <p:cNvSpPr>
            <a:spLocks noGrp="1"/>
          </p:cNvSpPr>
          <p:nvPr>
            <p:ph type="sldNum" sz="quarter" idx="12"/>
          </p:nvPr>
        </p:nvSpPr>
        <p:spPr>
          <a:xfrm>
            <a:off x="8610600" y="55563"/>
            <a:ext cx="457200" cy="365125"/>
          </a:xfrm>
        </p:spPr>
        <p:txBody>
          <a:bodyPr/>
          <a:lstStyle>
            <a:lvl1pPr>
              <a:defRPr/>
            </a:lvl1pPr>
            <a:extLst/>
          </a:lstStyle>
          <a:p>
            <a:pPr>
              <a:defRPr/>
            </a:pPr>
            <a:fld id="{BE3030A0-AE25-474A-89AF-2DA32C9C1FDA}"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B65D7223-B441-4CF0-8EA0-9CCF9335EF22}" type="datetimeFigureOut">
              <a:rPr lang="el-GR"/>
              <a:pPr>
                <a:defRPr/>
              </a:pPr>
              <a:t>8/10/2017</a:t>
            </a:fld>
            <a:endParaRPr lang="el-GR"/>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CAC1B5C4-7547-4CAF-91EC-774335E3A38B}"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981200" cy="5851525"/>
          </a:xfrm>
        </p:spPr>
        <p:txBody>
          <a:bodyPr vert="eaVert" anchor="ctr"/>
          <a:lstStyle>
            <a:extLs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609600" y="274639"/>
            <a:ext cx="5867400" cy="5851525"/>
          </a:xfrm>
        </p:spPr>
        <p:txBody>
          <a:bodyPr vert="eaVert"/>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F8381478-FFF5-4E21-8943-2DE732FB284F}" type="datetimeFigureOut">
              <a:rPr lang="el-GR"/>
              <a:pPr>
                <a:defRPr/>
              </a:pPr>
              <a:t>8/10/2017</a:t>
            </a:fld>
            <a:endParaRPr lang="el-GR"/>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6D27711F-44C4-4817-AE26-C28EC40566C8}"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685800" y="6248400"/>
            <a:ext cx="1905000" cy="457200"/>
          </a:xfrm>
        </p:spPr>
        <p:txBody>
          <a:bodyPr/>
          <a:lstStyle>
            <a:lvl1pPr>
              <a:defRPr/>
            </a:lvl1pPr>
          </a:lstStyle>
          <a:p>
            <a:pPr>
              <a:defRPr/>
            </a:pPr>
            <a:fld id="{C3AE51CB-7D72-495E-835C-94A0D54E8954}" type="datetime1">
              <a:rPr lang="en-US"/>
              <a:pPr>
                <a:defRPr/>
              </a:pPr>
              <a:t>10/8/2017</a:t>
            </a:fld>
            <a:endParaRPr lang="en-GB"/>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n-GB"/>
          </a:p>
        </p:txBody>
      </p:sp>
      <p:sp>
        <p:nvSpPr>
          <p:cNvPr id="7" name="6 - Θέση αριθμού διαφάνειας"/>
          <p:cNvSpPr>
            <a:spLocks noGrp="1"/>
          </p:cNvSpPr>
          <p:nvPr>
            <p:ph type="sldNum" sz="quarter" idx="12"/>
          </p:nvPr>
        </p:nvSpPr>
        <p:spPr>
          <a:xfrm>
            <a:off x="6553200" y="6248400"/>
            <a:ext cx="1905000" cy="457200"/>
          </a:xfrm>
        </p:spPr>
        <p:txBody>
          <a:bodyPr/>
          <a:lstStyle>
            <a:lvl1pPr>
              <a:defRPr/>
            </a:lvl1pPr>
          </a:lstStyle>
          <a:p>
            <a:pPr>
              <a:defRPr/>
            </a:pPr>
            <a:fld id="{738D0D62-0530-4BF8-A37F-5AA644E4BAFC}" type="slidenum">
              <a:rPr lang="en-GB"/>
              <a:pPr>
                <a:defRPr/>
              </a:pPr>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EC137275-EFF3-4FCD-803A-6350A82CAED9}" type="datetimeFigureOut">
              <a:rPr lang="el-GR"/>
              <a:pPr>
                <a:defRPr/>
              </a:pPr>
              <a:t>8/10/2017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B3294E39-48F0-4B62-9FD0-87DCF34AB0E4}"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803900C5-B83D-4E02-A41B-0375917D7F0E}" type="datetimeFigureOut">
              <a:rPr lang="el-GR"/>
              <a:pPr>
                <a:defRPr/>
              </a:pPr>
              <a:t>8/10/2017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C86C0863-9604-4A09-BDE8-E272C140E32B}"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D10FC51C-DE8C-49BB-B55C-404EA0EE37B0}" type="datetimeFigureOut">
              <a:rPr lang="el-GR"/>
              <a:pPr>
                <a:defRPr/>
              </a:pPr>
              <a:t>8/10/2017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F953AAC-EB27-42D8-83DA-C8C8278A3C00}"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7112F93C-7C88-4B8A-B812-3A1C49C91E9E}" type="datetimeFigureOut">
              <a:rPr lang="el-GR"/>
              <a:pPr>
                <a:defRPr/>
              </a:pPr>
              <a:t>8/10/2017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426831B7-C03A-4C4A-86D9-92EE8B70CA5D}"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FBEBEE93-0AA6-4757-9C0E-755EE08D1405}" type="datetimeFigureOut">
              <a:rPr lang="el-GR"/>
              <a:pPr>
                <a:defRPr/>
              </a:pPr>
              <a:t>8/10/2017</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518E1F4A-C528-4C05-BFFE-EC4AE5FDE9D5}"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AB226E42-7804-48C6-A2A5-68E2726EE87A}" type="datetimeFigureOut">
              <a:rPr lang="el-GR"/>
              <a:pPr>
                <a:defRPr/>
              </a:pPr>
              <a:t>8/10/2017</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C82C0E96-707F-4017-90FC-507E404B4F40}"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5ABB965B-C2C3-4B30-BA43-A207DC9A0593}" type="datetimeFigureOut">
              <a:rPr lang="el-GR"/>
              <a:pPr>
                <a:defRPr/>
              </a:pPr>
              <a:t>8/10/2017</a:t>
            </a:fld>
            <a:endParaRPr lang="el-GR"/>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BB49C3A2-FF83-4DE8-92FB-F00496E8F9E5}"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380E68FD-37EF-4417-BA7D-88443A68B57D}" type="datetimeFigureOut">
              <a:rPr lang="el-GR"/>
              <a:pPr>
                <a:defRPr/>
              </a:pPr>
              <a:t>8/10/2017</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4BB842BD-F5A8-49DC-94B8-0F471A68860C}"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845FDD8C-A39E-44FC-B183-77B3F481D183}" type="datetimeFigureOut">
              <a:rPr lang="el-GR"/>
              <a:pPr>
                <a:defRPr/>
              </a:pPr>
              <a:t>8/10/2017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A09FE704-C558-4C98-9672-F0C44D1B2353}"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8B15699A-C3BC-419A-9534-ED70B2295B5B}" type="datetimeFigureOut">
              <a:rPr lang="el-GR"/>
              <a:pPr>
                <a:defRPr/>
              </a:pPr>
              <a:t>8/10/2017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ABFE744A-EE5C-49CD-B095-7AB258C85D50}"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DEA8B7B4-C9E5-4043-ABBA-F1B6388FD984}" type="datetimeFigureOut">
              <a:rPr lang="el-GR"/>
              <a:pPr>
                <a:defRPr/>
              </a:pPr>
              <a:t>8/10/2017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EFFD868-191F-4FF2-BAE7-EB976B336B9E}"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9C321634-DDEC-41C9-8509-03B49FCEAFBC}" type="datetimeFigureOut">
              <a:rPr lang="el-GR"/>
              <a:pPr>
                <a:defRPr/>
              </a:pPr>
              <a:t>8/10/2017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E53BD3C-F01A-4341-94F5-D57DDF02A442}"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3 - Ελεύθερη σχεδίαση"/>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5" name="4 - Ελεύθερη σχεδίαση"/>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5 - Ελεύθερη σχεδίαση"/>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6 - Ελεύθερη σχεδίαση"/>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8" name="7 - Ελεύθερη σχεδίαση"/>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9" name="8 - Ελεύθερη σχεδίαση"/>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0" name="9 - Ελεύθερη σχεδίαση"/>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1" name="10 - Ελεύθερη σχεδίαση"/>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11 - Ελεύθερη σχεδίαση"/>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3" name="12 - Ελεύθερη σχεδίαση"/>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13 - Ελεύθερη σχεδίαση"/>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5" name="14 - Ελεύθερη σχεδίαση"/>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6" name="15 - Ελεύθερη σχεδίαση"/>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7" name="16 - Ελεύθερη σχεδίαση"/>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8" name="17 - Ελεύθερη σχεδίαση"/>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9" name="18 - Ορθογώνιο"/>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0" name="19 - Ορθογώνιο"/>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1" name="20 - Ορθογώνιο"/>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21 - Ορθογώνιο"/>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3" name="22 - Ορθογώνιο"/>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4" name="23 - Ορθογώνιο"/>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3" name="2 - Θέση κειμένου"/>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l-GR" smtClean="0"/>
              <a:t>Kλικ για επεξεργασία των στυλ του υποδείγματος</a:t>
            </a:r>
          </a:p>
        </p:txBody>
      </p:sp>
      <p:sp>
        <p:nvSpPr>
          <p:cNvPr id="2" name="1 - Τίτλος"/>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l-GR" smtClean="0"/>
              <a:t>Kλικ για επεξεργασία του τίτλου</a:t>
            </a:r>
            <a:endParaRPr lang="en-US"/>
          </a:p>
        </p:txBody>
      </p:sp>
      <p:sp>
        <p:nvSpPr>
          <p:cNvPr id="25" name="3 - Θέση ημερομηνίας"/>
          <p:cNvSpPr>
            <a:spLocks noGrp="1"/>
          </p:cNvSpPr>
          <p:nvPr>
            <p:ph type="dt" sz="half" idx="10"/>
          </p:nvPr>
        </p:nvSpPr>
        <p:spPr/>
        <p:txBody>
          <a:bodyPr/>
          <a:lstStyle>
            <a:lvl1pPr>
              <a:defRPr/>
            </a:lvl1pPr>
            <a:extLst/>
          </a:lstStyle>
          <a:p>
            <a:pPr>
              <a:defRPr/>
            </a:pPr>
            <a:fld id="{40367F1C-5180-43B2-83FA-E39A92572F48}" type="datetimeFigureOut">
              <a:rPr lang="el-GR"/>
              <a:pPr>
                <a:defRPr/>
              </a:pPr>
              <a:t>8/10/2017</a:t>
            </a:fld>
            <a:endParaRPr lang="el-GR"/>
          </a:p>
        </p:txBody>
      </p:sp>
      <p:sp>
        <p:nvSpPr>
          <p:cNvPr id="26" name="4 - Θέση υποσέλιδου"/>
          <p:cNvSpPr>
            <a:spLocks noGrp="1"/>
          </p:cNvSpPr>
          <p:nvPr>
            <p:ph type="ftr" sz="quarter" idx="11"/>
          </p:nvPr>
        </p:nvSpPr>
        <p:spPr/>
        <p:txBody>
          <a:bodyPr/>
          <a:lstStyle>
            <a:lvl1pPr>
              <a:defRPr/>
            </a:lvl1pPr>
            <a:extLst/>
          </a:lstStyle>
          <a:p>
            <a:pPr>
              <a:defRPr/>
            </a:pPr>
            <a:endParaRPr lang="el-GR"/>
          </a:p>
        </p:txBody>
      </p:sp>
      <p:sp>
        <p:nvSpPr>
          <p:cNvPr id="27" name="5 - Θέση αριθμού διαφάνειας"/>
          <p:cNvSpPr>
            <a:spLocks noGrp="1"/>
          </p:cNvSpPr>
          <p:nvPr>
            <p:ph type="sldNum" sz="quarter" idx="12"/>
          </p:nvPr>
        </p:nvSpPr>
        <p:spPr/>
        <p:txBody>
          <a:bodyPr/>
          <a:lstStyle>
            <a:lvl1pPr>
              <a:defRPr/>
            </a:lvl1pPr>
            <a:extLst/>
          </a:lstStyle>
          <a:p>
            <a:pPr>
              <a:defRPr/>
            </a:pPr>
            <a:fld id="{A53A2EEE-E150-4112-8254-18DAAC4A7ACE}"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12064"/>
            <a:ext cx="8229600" cy="914400"/>
          </a:xfrm>
        </p:spPr>
        <p:txBody>
          <a:bodyPr/>
          <a:lstStyle>
            <a:extLst/>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ημερομηνίας"/>
          <p:cNvSpPr>
            <a:spLocks noGrp="1"/>
          </p:cNvSpPr>
          <p:nvPr>
            <p:ph type="dt" sz="half" idx="10"/>
          </p:nvPr>
        </p:nvSpPr>
        <p:spPr/>
        <p:txBody>
          <a:bodyPr/>
          <a:lstStyle>
            <a:lvl1pPr>
              <a:defRPr/>
            </a:lvl1pPr>
            <a:extLst/>
          </a:lstStyle>
          <a:p>
            <a:pPr>
              <a:defRPr/>
            </a:pPr>
            <a:fld id="{AFCE766E-C95C-4AC0-BEB0-E603120CDB65}" type="datetimeFigureOut">
              <a:rPr lang="el-GR"/>
              <a:pPr>
                <a:defRPr/>
              </a:pPr>
              <a:t>8/10/2017</a:t>
            </a:fld>
            <a:endParaRPr lang="el-GR"/>
          </a:p>
        </p:txBody>
      </p:sp>
      <p:sp>
        <p:nvSpPr>
          <p:cNvPr id="6" name="5 - Θέση υποσέλιδου"/>
          <p:cNvSpPr>
            <a:spLocks noGrp="1"/>
          </p:cNvSpPr>
          <p:nvPr>
            <p:ph type="ftr" sz="quarter" idx="11"/>
          </p:nvPr>
        </p:nvSpPr>
        <p:spPr/>
        <p:txBody>
          <a:bodyPr/>
          <a:lstStyle>
            <a:lvl1pPr>
              <a:defRPr/>
            </a:lvl1pPr>
            <a:extLst/>
          </a:lstStyle>
          <a:p>
            <a:pPr>
              <a:defRPr/>
            </a:pPr>
            <a:endParaRPr lang="el-GR"/>
          </a:p>
        </p:txBody>
      </p:sp>
      <p:sp>
        <p:nvSpPr>
          <p:cNvPr id="7" name="6 - Θέση αριθμού διαφάνειας"/>
          <p:cNvSpPr>
            <a:spLocks noGrp="1"/>
          </p:cNvSpPr>
          <p:nvPr>
            <p:ph type="sldNum" sz="quarter" idx="12"/>
          </p:nvPr>
        </p:nvSpPr>
        <p:spPr/>
        <p:txBody>
          <a:bodyPr/>
          <a:lstStyle>
            <a:lvl1pPr>
              <a:defRPr/>
            </a:lvl1pPr>
            <a:extLst/>
          </a:lstStyle>
          <a:p>
            <a:pPr>
              <a:defRPr/>
            </a:pPr>
            <a:fld id="{98BCBBB1-0B2F-4AE5-8764-B46828D24D11}"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6 - Ορθογώνιο"/>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7 - Ορθογώνιο"/>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8 - Ορθογώνιο"/>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9 - Ορθογώνιο"/>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10 - Ορθογώνιο"/>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11 - Ορθογώνιο"/>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3" name="12 - Ορθογώνιο"/>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4" name="13 - Ορθογώνιο"/>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5" name="14 - Ορθογώνιο"/>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15 - Ορθογώνιο"/>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1 - Τίτλος"/>
          <p:cNvSpPr>
            <a:spLocks noGrp="1"/>
          </p:cNvSpPr>
          <p:nvPr>
            <p:ph type="title"/>
          </p:nvPr>
        </p:nvSpPr>
        <p:spPr>
          <a:xfrm>
            <a:off x="504824" y="512064"/>
            <a:ext cx="7772400" cy="914400"/>
          </a:xfrm>
        </p:spPr>
        <p:txBody>
          <a:bodyPr/>
          <a:lstStyle>
            <a:lvl1pPr>
              <a:defRPr sz="4000"/>
            </a:lvl1pPr>
            <a:extLst/>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5 - Θέση περιεχομένου"/>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7" name="6 - Θέση ημερομηνίας"/>
          <p:cNvSpPr>
            <a:spLocks noGrp="1"/>
          </p:cNvSpPr>
          <p:nvPr>
            <p:ph type="dt" sz="half" idx="10"/>
          </p:nvPr>
        </p:nvSpPr>
        <p:spPr/>
        <p:txBody>
          <a:bodyPr/>
          <a:lstStyle>
            <a:lvl1pPr>
              <a:defRPr/>
            </a:lvl1pPr>
            <a:extLst/>
          </a:lstStyle>
          <a:p>
            <a:pPr>
              <a:defRPr/>
            </a:pPr>
            <a:fld id="{A26D5B0C-0EF0-48F7-9151-2D7307A9A6BA}" type="datetimeFigureOut">
              <a:rPr lang="el-GR"/>
              <a:pPr>
                <a:defRPr/>
              </a:pPr>
              <a:t>8/10/2017</a:t>
            </a:fld>
            <a:endParaRPr lang="el-GR"/>
          </a:p>
        </p:txBody>
      </p:sp>
      <p:sp>
        <p:nvSpPr>
          <p:cNvPr id="18" name="7 - Θέση υποσέλιδου"/>
          <p:cNvSpPr>
            <a:spLocks noGrp="1"/>
          </p:cNvSpPr>
          <p:nvPr>
            <p:ph type="ftr" sz="quarter" idx="11"/>
          </p:nvPr>
        </p:nvSpPr>
        <p:spPr/>
        <p:txBody>
          <a:bodyPr/>
          <a:lstStyle>
            <a:lvl1pPr>
              <a:defRPr/>
            </a:lvl1pPr>
            <a:extLst/>
          </a:lstStyle>
          <a:p>
            <a:pPr>
              <a:defRPr/>
            </a:pPr>
            <a:endParaRPr lang="el-GR"/>
          </a:p>
        </p:txBody>
      </p:sp>
      <p:sp>
        <p:nvSpPr>
          <p:cNvPr id="19" name="8 - Θέση αριθμού διαφάνειας"/>
          <p:cNvSpPr>
            <a:spLocks noGrp="1"/>
          </p:cNvSpPr>
          <p:nvPr>
            <p:ph type="sldNum" sz="quarter" idx="12"/>
          </p:nvPr>
        </p:nvSpPr>
        <p:spPr/>
        <p:txBody>
          <a:bodyPr/>
          <a:lstStyle>
            <a:lvl1pPr>
              <a:defRPr/>
            </a:lvl1pPr>
            <a:extLst/>
          </a:lstStyle>
          <a:p>
            <a:pPr>
              <a:defRPr/>
            </a:pPr>
            <a:fld id="{2E3B549D-2527-46CD-9FC6-E63D9A2D7284}"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13 - Θέση ημερομηνίας"/>
          <p:cNvSpPr>
            <a:spLocks noGrp="1"/>
          </p:cNvSpPr>
          <p:nvPr>
            <p:ph type="dt" sz="half" idx="10"/>
          </p:nvPr>
        </p:nvSpPr>
        <p:spPr/>
        <p:txBody>
          <a:bodyPr/>
          <a:lstStyle>
            <a:lvl1pPr>
              <a:defRPr/>
            </a:lvl1pPr>
          </a:lstStyle>
          <a:p>
            <a:pPr>
              <a:defRPr/>
            </a:pPr>
            <a:fld id="{F34BABA0-1E44-4165-928A-4418D347D9D5}" type="datetimeFigureOut">
              <a:rPr lang="el-GR"/>
              <a:pPr>
                <a:defRPr/>
              </a:pPr>
              <a:t>8/10/2017</a:t>
            </a:fld>
            <a:endParaRPr lang="el-GR"/>
          </a:p>
        </p:txBody>
      </p:sp>
      <p:sp>
        <p:nvSpPr>
          <p:cNvPr id="4" name="2 - Θέση υποσέλιδου"/>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p:cNvSpPr>
            <a:spLocks noGrp="1"/>
          </p:cNvSpPr>
          <p:nvPr>
            <p:ph type="sldNum" sz="quarter" idx="12"/>
          </p:nvPr>
        </p:nvSpPr>
        <p:spPr/>
        <p:txBody>
          <a:bodyPr/>
          <a:lstStyle>
            <a:lvl1pPr>
              <a:defRPr/>
            </a:lvl1pPr>
          </a:lstStyle>
          <a:p>
            <a:pPr>
              <a:defRPr/>
            </a:pPr>
            <a:fld id="{4BB4D3DA-454D-445F-A208-33A316979A45}"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12064"/>
            <a:ext cx="7772400" cy="914400"/>
          </a:xfrm>
        </p:spPr>
        <p:txBody>
          <a:bodyPr/>
          <a:lstStyle>
            <a:lvl1pPr>
              <a:defRPr sz="4000" cap="none" baseline="0"/>
            </a:lvl1pPr>
            <a:extLst/>
          </a:lstStyle>
          <a:p>
            <a:r>
              <a:rPr lang="el-GR" smtClean="0"/>
              <a:t>Kλικ για επεξεργασία του τίτλου</a:t>
            </a:r>
            <a:endParaRPr lang="en-US"/>
          </a:p>
        </p:txBody>
      </p:sp>
      <p:sp>
        <p:nvSpPr>
          <p:cNvPr id="3" name="13 - Θέση ημερομηνίας"/>
          <p:cNvSpPr>
            <a:spLocks noGrp="1"/>
          </p:cNvSpPr>
          <p:nvPr>
            <p:ph type="dt" sz="half" idx="10"/>
          </p:nvPr>
        </p:nvSpPr>
        <p:spPr/>
        <p:txBody>
          <a:bodyPr/>
          <a:lstStyle>
            <a:lvl1pPr>
              <a:defRPr/>
            </a:lvl1pPr>
          </a:lstStyle>
          <a:p>
            <a:pPr>
              <a:defRPr/>
            </a:pPr>
            <a:fld id="{7065B869-B3F3-4166-ABB4-780C8F548798}" type="datetimeFigureOut">
              <a:rPr lang="el-GR"/>
              <a:pPr>
                <a:defRPr/>
              </a:pPr>
              <a:t>8/10/2017</a:t>
            </a:fld>
            <a:endParaRPr lang="el-GR"/>
          </a:p>
        </p:txBody>
      </p:sp>
      <p:sp>
        <p:nvSpPr>
          <p:cNvPr id="4" name="2 - Θέση υποσέλιδου"/>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p:cNvSpPr>
            <a:spLocks noGrp="1"/>
          </p:cNvSpPr>
          <p:nvPr>
            <p:ph type="sldNum" sz="quarter" idx="12"/>
          </p:nvPr>
        </p:nvSpPr>
        <p:spPr/>
        <p:txBody>
          <a:bodyPr/>
          <a:lstStyle>
            <a:lvl1pPr>
              <a:defRPr/>
            </a:lvl1pPr>
          </a:lstStyle>
          <a:p>
            <a:pPr>
              <a:defRPr/>
            </a:pPr>
            <a:fld id="{C67F4974-9B3E-4610-AA81-F009A54C901C}"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extLst/>
          </a:lstStyle>
          <a:p>
            <a:pPr>
              <a:defRPr/>
            </a:pPr>
            <a:fld id="{32C0C3CA-C738-4479-A588-1154CE026988}" type="datetimeFigureOut">
              <a:rPr lang="el-GR"/>
              <a:pPr>
                <a:defRPr/>
              </a:pPr>
              <a:t>8/10/2017</a:t>
            </a:fld>
            <a:endParaRPr lang="el-GR"/>
          </a:p>
        </p:txBody>
      </p:sp>
      <p:sp>
        <p:nvSpPr>
          <p:cNvPr id="3" name="2 - Θέση υποσέλιδου"/>
          <p:cNvSpPr>
            <a:spLocks noGrp="1"/>
          </p:cNvSpPr>
          <p:nvPr>
            <p:ph type="ftr" sz="quarter" idx="11"/>
          </p:nvPr>
        </p:nvSpPr>
        <p:spPr/>
        <p:txBody>
          <a:bodyPr/>
          <a:lstStyle>
            <a:lvl1pPr>
              <a:defRPr/>
            </a:lvl1pPr>
            <a:extLst/>
          </a:lstStyle>
          <a:p>
            <a:pPr>
              <a:defRPr/>
            </a:pPr>
            <a:endParaRPr lang="el-GR"/>
          </a:p>
        </p:txBody>
      </p:sp>
      <p:sp>
        <p:nvSpPr>
          <p:cNvPr id="4" name="3 - Θέση αριθμού διαφάνειας"/>
          <p:cNvSpPr>
            <a:spLocks noGrp="1"/>
          </p:cNvSpPr>
          <p:nvPr>
            <p:ph type="sldNum" sz="quarter" idx="12"/>
          </p:nvPr>
        </p:nvSpPr>
        <p:spPr/>
        <p:txBody>
          <a:bodyPr/>
          <a:lstStyle>
            <a:lvl1pPr>
              <a:defRPr/>
            </a:lvl1pPr>
            <a:extLst/>
          </a:lstStyle>
          <a:p>
            <a:pPr>
              <a:defRPr/>
            </a:pPr>
            <a:fld id="{342EC02A-BEB6-48D8-8611-7185B5A43590}"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273050"/>
            <a:ext cx="8229600" cy="1162050"/>
          </a:xfrm>
        </p:spPr>
        <p:txBody>
          <a:bodyPr anchor="ctr"/>
          <a:lstStyle>
            <a:lvl1pPr algn="l">
              <a:buNone/>
              <a:defRPr sz="3600" b="0"/>
            </a:lvl1pPr>
            <a:extLst/>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13 - Θέση ημερομηνίας"/>
          <p:cNvSpPr>
            <a:spLocks noGrp="1"/>
          </p:cNvSpPr>
          <p:nvPr>
            <p:ph type="dt" sz="half" idx="10"/>
          </p:nvPr>
        </p:nvSpPr>
        <p:spPr/>
        <p:txBody>
          <a:bodyPr/>
          <a:lstStyle>
            <a:lvl1pPr>
              <a:defRPr/>
            </a:lvl1pPr>
          </a:lstStyle>
          <a:p>
            <a:pPr>
              <a:defRPr/>
            </a:pPr>
            <a:fld id="{37116B23-8D12-4F30-A351-7AC81A2B6903}" type="datetimeFigureOut">
              <a:rPr lang="el-GR"/>
              <a:pPr>
                <a:defRPr/>
              </a:pPr>
              <a:t>8/10/2017</a:t>
            </a:fld>
            <a:endParaRPr lang="el-GR"/>
          </a:p>
        </p:txBody>
      </p:sp>
      <p:sp>
        <p:nvSpPr>
          <p:cNvPr id="6" name="2 - Θέση υποσέλιδου"/>
          <p:cNvSpPr>
            <a:spLocks noGrp="1"/>
          </p:cNvSpPr>
          <p:nvPr>
            <p:ph type="ftr" sz="quarter" idx="11"/>
          </p:nvPr>
        </p:nvSpPr>
        <p:spPr/>
        <p:txBody>
          <a:bodyPr/>
          <a:lstStyle>
            <a:lvl1pPr>
              <a:defRPr/>
            </a:lvl1pPr>
          </a:lstStyle>
          <a:p>
            <a:pPr>
              <a:defRPr/>
            </a:pPr>
            <a:endParaRPr lang="el-GR"/>
          </a:p>
        </p:txBody>
      </p:sp>
      <p:sp>
        <p:nvSpPr>
          <p:cNvPr id="7" name="22 - Θέση αριθμού διαφάνειας"/>
          <p:cNvSpPr>
            <a:spLocks noGrp="1"/>
          </p:cNvSpPr>
          <p:nvPr>
            <p:ph type="sldNum" sz="quarter" idx="12"/>
          </p:nvPr>
        </p:nvSpPr>
        <p:spPr/>
        <p:txBody>
          <a:bodyPr/>
          <a:lstStyle>
            <a:lvl1pPr>
              <a:defRPr/>
            </a:lvl1pPr>
          </a:lstStyle>
          <a:p>
            <a:pPr>
              <a:defRPr/>
            </a:pPr>
            <a:fld id="{BDE30D44-73B5-4AE8-A266-589E995BF9E1}" type="slidenum">
              <a:rPr lang="el-GR"/>
              <a:pPr>
                <a:defRPr/>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39999">
              <a:srgbClr val="0A128C"/>
            </a:gs>
            <a:gs pos="70000">
              <a:srgbClr val="181CC7"/>
            </a:gs>
            <a:gs pos="88000">
              <a:srgbClr val="7005D4"/>
            </a:gs>
            <a:gs pos="100000">
              <a:srgbClr val="8C3D91"/>
            </a:gs>
          </a:gsLst>
          <a:lin ang="3600000"/>
        </a:gradFill>
        <a:effectLst/>
      </p:bgPr>
    </p:bg>
    <p:spTree>
      <p:nvGrpSpPr>
        <p:cNvPr id="1" name=""/>
        <p:cNvGrpSpPr/>
        <p:nvPr/>
      </p:nvGrpSpPr>
      <p:grpSpPr>
        <a:xfrm>
          <a:off x="0" y="0"/>
          <a:ext cx="0" cy="0"/>
          <a:chOff x="0" y="0"/>
          <a:chExt cx="0" cy="0"/>
        </a:xfrm>
      </p:grpSpPr>
      <p:sp>
        <p:nvSpPr>
          <p:cNvPr id="7" name="6 - Ορθογώνιο"/>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7 - Ορθογώνιο"/>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8 - Ορθογώνιο"/>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9 - Ορθογώνιο"/>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10 - Ορθογώνιο"/>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11 - Ορθογώνιο"/>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14 - Ορθογώνιο"/>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15 - Ορθογώνιο"/>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7" name="16 - Ορθογώνιο"/>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21 - Θέση τίτλου"/>
          <p:cNvSpPr>
            <a:spLocks noGrp="1"/>
          </p:cNvSpPr>
          <p:nvPr>
            <p:ph type="title"/>
          </p:nvPr>
        </p:nvSpPr>
        <p:spPr>
          <a:xfrm>
            <a:off x="914400" y="512763"/>
            <a:ext cx="7772400" cy="914400"/>
          </a:xfrm>
          <a:prstGeom prst="rect">
            <a:avLst/>
          </a:prstGeom>
        </p:spPr>
        <p:txBody>
          <a:bodyPr vert="horz" anchor="t">
            <a:noAutofit/>
          </a:bodyPr>
          <a:lstStyle>
            <a:extLst/>
          </a:lstStyle>
          <a:p>
            <a:r>
              <a:rPr lang="el-GR" smtClean="0"/>
              <a:t>Kλικ για επεξεργασία του τίτλου</a:t>
            </a:r>
            <a:endParaRPr lang="en-US"/>
          </a:p>
        </p:txBody>
      </p:sp>
      <p:sp>
        <p:nvSpPr>
          <p:cNvPr id="24588" name="12 - Θέση κειμένου"/>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4" name="13 - Θέση ημερομηνίας"/>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cs typeface="+mn-cs"/>
              </a:defRPr>
            </a:lvl1pPr>
            <a:extLst/>
          </a:lstStyle>
          <a:p>
            <a:pPr>
              <a:defRPr/>
            </a:pPr>
            <a:fld id="{D4957EAD-7B27-4CAE-8489-1BC488705C32}" type="datetimeFigureOut">
              <a:rPr lang="el-GR"/>
              <a:pPr>
                <a:defRPr/>
              </a:pPr>
              <a:t>8/10/2017</a:t>
            </a:fld>
            <a:endParaRPr lang="el-GR"/>
          </a:p>
        </p:txBody>
      </p:sp>
      <p:sp>
        <p:nvSpPr>
          <p:cNvPr id="3" name="2 - Θέση υποσέλιδου"/>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l-GR"/>
          </a:p>
        </p:txBody>
      </p:sp>
      <p:sp>
        <p:nvSpPr>
          <p:cNvPr id="23" name="22 - Θέση αριθμού διαφάνειας"/>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a:solidFill>
                  <a:schemeClr val="tx2"/>
                </a:solidFill>
                <a:latin typeface="+mn-lt"/>
                <a:cs typeface="+mn-cs"/>
              </a:defRPr>
            </a:lvl1pPr>
            <a:extLst/>
          </a:lstStyle>
          <a:p>
            <a:pPr>
              <a:defRPr/>
            </a:pPr>
            <a:fld id="{345E11F5-CB42-49C4-B90B-7F7040887164}"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284" r:id="rId6"/>
    <p:sldLayoutId id="2147484301" r:id="rId7"/>
    <p:sldLayoutId id="2147484302" r:id="rId8"/>
    <p:sldLayoutId id="2147484303" r:id="rId9"/>
    <p:sldLayoutId id="2147484304" r:id="rId10"/>
    <p:sldLayoutId id="2147484305" r:id="rId11"/>
    <p:sldLayoutId id="2147484306" r:id="rId12"/>
    <p:sldLayoutId id="2147484307" r:id="rId13"/>
  </p:sldLayoutIdLst>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602"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25603"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8468FC86-908B-4923-95F5-FFA0F00552AC}" type="datetimeFigureOut">
              <a:rPr lang="el-GR"/>
              <a:pPr>
                <a:defRPr/>
              </a:pPr>
              <a:t>8/10/2017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CE170A39-CEDC-4123-8EF7-C28A78DC4830}"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oulis@civil.duth.gr"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www.soulis1.wixsite.com/mysite" TargetMode="Externa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wmf"/></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11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image" Target="../media/image114.emf"/></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5.wmf"/></Relationships>
</file>

<file path=ppt/slides/_rels/slide120.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1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0.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12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audio" Target="file:///C:\Users\Leonhard%20Euler\Downloads\Epic%20Cinematic%20%20BRAVE%20(Epic%20Action%20Mix)%20-%20Epic%20Music%20VN.mp3" TargetMode="Externa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5.xml"/><Relationship Id="rId1" Type="http://schemas.openxmlformats.org/officeDocument/2006/relationships/vmlDrawing" Target="../drawings/vmlDrawing21.vml"/><Relationship Id="rId5" Type="http://schemas.openxmlformats.org/officeDocument/2006/relationships/image" Target="../media/image130.wmf"/><Relationship Id="rId4" Type="http://schemas.openxmlformats.org/officeDocument/2006/relationships/oleObject" Target="../embeddings/oleObject35.bin"/></Relationships>
</file>

<file path=ppt/slides/_rels/slide1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5.xml"/><Relationship Id="rId1" Type="http://schemas.openxmlformats.org/officeDocument/2006/relationships/vmlDrawing" Target="../drawings/vmlDrawing22.vml"/><Relationship Id="rId5" Type="http://schemas.openxmlformats.org/officeDocument/2006/relationships/image" Target="../media/image133.wmf"/><Relationship Id="rId4" Type="http://schemas.openxmlformats.org/officeDocument/2006/relationships/oleObject" Target="../embeddings/oleObject36.bin"/></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5.xml"/><Relationship Id="rId1" Type="http://schemas.openxmlformats.org/officeDocument/2006/relationships/vmlDrawing" Target="../drawings/vmlDrawing23.vml"/><Relationship Id="rId5" Type="http://schemas.openxmlformats.org/officeDocument/2006/relationships/image" Target="../media/image134.wmf"/><Relationship Id="rId4" Type="http://schemas.openxmlformats.org/officeDocument/2006/relationships/oleObject" Target="../embeddings/oleObject37.bin"/></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audio" Target="file:///C:\Users\Leonhard%20Euler\Downloads\Epic%20Cinematic%20%20BRAVE%20(Epic%20Action%20Mix)%20-%20Epic%20Music%20VN.mp3"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openxmlformats.org/officeDocument/2006/relationships/oleObject" Target="../embeddings/oleObject5.bin"/><Relationship Id="rId12" Type="http://schemas.openxmlformats.org/officeDocument/2006/relationships/image" Target="../media/image28.png"/><Relationship Id="rId2" Type="http://schemas.openxmlformats.org/officeDocument/2006/relationships/video" Target="file:///C:\Users\Demetrios\Desktop\Trexonta\4th%20IC\Biomedical%20Engineering\PAPATHANASIOU%20%20PANAGIOTIS__001.avi" TargetMode="External"/><Relationship Id="rId1" Type="http://schemas.openxmlformats.org/officeDocument/2006/relationships/vmlDrawing" Target="../drawings/vmlDrawing4.vml"/><Relationship Id="rId6" Type="http://schemas.openxmlformats.org/officeDocument/2006/relationships/image" Target="../media/image24.wmf"/><Relationship Id="rId11" Type="http://schemas.openxmlformats.org/officeDocument/2006/relationships/image" Target="../media/image27.png"/><Relationship Id="rId5" Type="http://schemas.openxmlformats.org/officeDocument/2006/relationships/oleObject" Target="../embeddings/oleObject4.bin"/><Relationship Id="rId10" Type="http://schemas.openxmlformats.org/officeDocument/2006/relationships/image" Target="../media/image26.png"/><Relationship Id="rId4" Type="http://schemas.openxmlformats.org/officeDocument/2006/relationships/notesSlide" Target="../notesSlides/notesSlide13.xm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4.xml"/><Relationship Id="rId7"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video" Target="file:///I:\Conferences\New%20Trends%20in%20Cardiology%202014\Geometry.avi"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mlDrawing" Target="../drawings/vmlDrawing5.vml"/><Relationship Id="rId5" Type="http://schemas.openxmlformats.org/officeDocument/2006/relationships/image" Target="../media/image34.wmf"/><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8.wmf"/><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37.wmf"/><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vmlDrawing" Target="../drawings/vmlDrawing7.vml"/><Relationship Id="rId6" Type="http://schemas.openxmlformats.org/officeDocument/2006/relationships/image" Target="../media/image39.jpeg"/><Relationship Id="rId5" Type="http://schemas.openxmlformats.org/officeDocument/2006/relationships/image" Target="../media/image38.wmf"/><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0.xml"/><Relationship Id="rId7" Type="http://schemas.openxmlformats.org/officeDocument/2006/relationships/image" Target="../media/image41.wmf"/><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40.wmf"/><Relationship Id="rId4" Type="http://schemas.openxmlformats.org/officeDocument/2006/relationships/oleObject" Target="../embeddings/oleObject10.bin"/><Relationship Id="rId9" Type="http://schemas.openxmlformats.org/officeDocument/2006/relationships/image" Target="../media/image42.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2.xml"/><Relationship Id="rId7" Type="http://schemas.openxmlformats.org/officeDocument/2006/relationships/image" Target="../media/image40.wmf"/><Relationship Id="rId2" Type="http://schemas.openxmlformats.org/officeDocument/2006/relationships/slideLayout" Target="../slideLayouts/slideLayout5.xml"/><Relationship Id="rId1" Type="http://schemas.openxmlformats.org/officeDocument/2006/relationships/vmlDrawing" Target="../drawings/vmlDrawing9.vml"/><Relationship Id="rId6" Type="http://schemas.openxmlformats.org/officeDocument/2006/relationships/oleObject" Target="../embeddings/oleObject13.bin"/><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2.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8.wmf"/><Relationship Id="rId2" Type="http://schemas.openxmlformats.org/officeDocument/2006/relationships/slideLayout" Target="../slideLayouts/slideLayout8.xml"/><Relationship Id="rId1" Type="http://schemas.openxmlformats.org/officeDocument/2006/relationships/vmlDrawing" Target="../drawings/vmlDrawing10.vml"/><Relationship Id="rId6" Type="http://schemas.openxmlformats.org/officeDocument/2006/relationships/oleObject" Target="../embeddings/oleObject16.bin"/><Relationship Id="rId5" Type="http://schemas.openxmlformats.org/officeDocument/2006/relationships/image" Target="../media/image38.wmf"/><Relationship Id="rId4" Type="http://schemas.openxmlformats.org/officeDocument/2006/relationships/oleObject" Target="../embeddings/oleObject15.bin"/></Relationships>
</file>

<file path=ppt/slides/_rels/slide45.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29.xml"/><Relationship Id="rId7" Type="http://schemas.openxmlformats.org/officeDocument/2006/relationships/oleObject" Target="../embeddings/oleObject19.bin"/><Relationship Id="rId2" Type="http://schemas.openxmlformats.org/officeDocument/2006/relationships/slideLayout" Target="../slideLayouts/slideLayout8.xml"/><Relationship Id="rId1" Type="http://schemas.openxmlformats.org/officeDocument/2006/relationships/vmlDrawing" Target="../drawings/vmlDrawing11.vml"/><Relationship Id="rId6" Type="http://schemas.openxmlformats.org/officeDocument/2006/relationships/oleObject" Target="../embeddings/oleObject18.bin"/><Relationship Id="rId5" Type="http://schemas.openxmlformats.org/officeDocument/2006/relationships/image" Target="../media/image59.wmf"/><Relationship Id="rId10" Type="http://schemas.openxmlformats.org/officeDocument/2006/relationships/image" Target="../media/image61.wmf"/><Relationship Id="rId4" Type="http://schemas.openxmlformats.org/officeDocument/2006/relationships/oleObject" Target="../embeddings/oleObject17.bin"/><Relationship Id="rId9" Type="http://schemas.openxmlformats.org/officeDocument/2006/relationships/oleObject" Target="../embeddings/oleObject20.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vmlDrawing" Target="../drawings/vmlDrawing12.vml"/><Relationship Id="rId6" Type="http://schemas.openxmlformats.org/officeDocument/2006/relationships/oleObject" Target="../embeddings/oleObject22.bin"/><Relationship Id="rId5" Type="http://schemas.openxmlformats.org/officeDocument/2006/relationships/image" Target="../media/image59.wmf"/><Relationship Id="rId4" Type="http://schemas.openxmlformats.org/officeDocument/2006/relationships/oleObject" Target="../embeddings/oleObject21.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6.png"/><Relationship Id="rId2" Type="http://schemas.openxmlformats.org/officeDocument/2006/relationships/slideLayout" Target="../slideLayouts/slideLayout8.xml"/><Relationship Id="rId1" Type="http://schemas.openxmlformats.org/officeDocument/2006/relationships/vmlDrawing" Target="../drawings/vmlDrawing13.vml"/><Relationship Id="rId6" Type="http://schemas.openxmlformats.org/officeDocument/2006/relationships/oleObject" Target="../embeddings/oleObject24.bin"/><Relationship Id="rId5" Type="http://schemas.openxmlformats.org/officeDocument/2006/relationships/image" Target="../media/image59.wmf"/><Relationship Id="rId4" Type="http://schemas.openxmlformats.org/officeDocument/2006/relationships/oleObject" Target="../embeddings/oleObject23.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vmlDrawing" Target="../drawings/vmlDrawing14.vml"/><Relationship Id="rId5" Type="http://schemas.openxmlformats.org/officeDocument/2006/relationships/image" Target="../media/image62.wmf"/><Relationship Id="rId4" Type="http://schemas.openxmlformats.org/officeDocument/2006/relationships/oleObject" Target="../embeddings/oleObject25.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vmlDrawing" Target="../drawings/vmlDrawing15.vml"/><Relationship Id="rId6" Type="http://schemas.openxmlformats.org/officeDocument/2006/relationships/image" Target="../media/image40.wmf"/><Relationship Id="rId5" Type="http://schemas.openxmlformats.org/officeDocument/2006/relationships/oleObject" Target="../embeddings/oleObject26.bin"/><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vmlDrawing" Target="../drawings/vmlDrawing16.vml"/><Relationship Id="rId6" Type="http://schemas.openxmlformats.org/officeDocument/2006/relationships/image" Target="../media/image41.wmf"/><Relationship Id="rId5" Type="http://schemas.openxmlformats.org/officeDocument/2006/relationships/oleObject" Target="../embeddings/oleObject27.bin"/><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vmlDrawing" Target="../drawings/vmlDrawing17.vml"/><Relationship Id="rId6" Type="http://schemas.openxmlformats.org/officeDocument/2006/relationships/image" Target="../media/image42.wmf"/><Relationship Id="rId5" Type="http://schemas.openxmlformats.org/officeDocument/2006/relationships/oleObject" Target="../embeddings/oleObject28.bin"/><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notesSlide" Target="../notesSlides/notesSlide64.xml"/><Relationship Id="rId7" Type="http://schemas.openxmlformats.org/officeDocument/2006/relationships/oleObject" Target="../embeddings/oleObject30.bin"/><Relationship Id="rId2" Type="http://schemas.openxmlformats.org/officeDocument/2006/relationships/slideLayout" Target="../slideLayouts/slideLayout5.xml"/><Relationship Id="rId1" Type="http://schemas.openxmlformats.org/officeDocument/2006/relationships/vmlDrawing" Target="../drawings/vmlDrawing18.vml"/><Relationship Id="rId6" Type="http://schemas.openxmlformats.org/officeDocument/2006/relationships/image" Target="../media/image42.wmf"/><Relationship Id="rId5" Type="http://schemas.openxmlformats.org/officeDocument/2006/relationships/oleObject" Target="../embeddings/oleObject29.bin"/><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notesSlide" Target="../notesSlides/notesSlide65.xml"/><Relationship Id="rId7" Type="http://schemas.openxmlformats.org/officeDocument/2006/relationships/oleObject" Target="../embeddings/oleObject32.bin"/><Relationship Id="rId2" Type="http://schemas.openxmlformats.org/officeDocument/2006/relationships/slideLayout" Target="../slideLayouts/slideLayout5.xml"/><Relationship Id="rId1" Type="http://schemas.openxmlformats.org/officeDocument/2006/relationships/vmlDrawing" Target="../drawings/vmlDrawing19.vml"/><Relationship Id="rId6" Type="http://schemas.openxmlformats.org/officeDocument/2006/relationships/image" Target="../media/image41.wmf"/><Relationship Id="rId5" Type="http://schemas.openxmlformats.org/officeDocument/2006/relationships/oleObject" Target="../embeddings/oleObject31.bin"/><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notesSlide" Target="../notesSlides/notesSlide66.xml"/><Relationship Id="rId7" Type="http://schemas.openxmlformats.org/officeDocument/2006/relationships/oleObject" Target="../embeddings/oleObject34.bin"/><Relationship Id="rId2" Type="http://schemas.openxmlformats.org/officeDocument/2006/relationships/slideLayout" Target="../slideLayouts/slideLayout5.xml"/><Relationship Id="rId1" Type="http://schemas.openxmlformats.org/officeDocument/2006/relationships/vmlDrawing" Target="../drawings/vmlDrawing20.vml"/><Relationship Id="rId6" Type="http://schemas.openxmlformats.org/officeDocument/2006/relationships/image" Target="../media/image41.wmf"/><Relationship Id="rId5" Type="http://schemas.openxmlformats.org/officeDocument/2006/relationships/oleObject" Target="../embeddings/oleObject33.bin"/><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87.jpeg"/></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4 - TextBox"/>
          <p:cNvSpPr txBox="1">
            <a:spLocks noChangeArrowheads="1"/>
          </p:cNvSpPr>
          <p:nvPr/>
        </p:nvSpPr>
        <p:spPr bwMode="auto">
          <a:xfrm>
            <a:off x="827088" y="5734050"/>
            <a:ext cx="7129462" cy="584200"/>
          </a:xfrm>
          <a:prstGeom prst="rect">
            <a:avLst/>
          </a:prstGeom>
          <a:noFill/>
          <a:ln w="9525">
            <a:noFill/>
            <a:miter lim="800000"/>
            <a:headEnd/>
            <a:tailEnd/>
          </a:ln>
        </p:spPr>
        <p:txBody>
          <a:bodyPr>
            <a:spAutoFit/>
          </a:bodyPr>
          <a:lstStyle/>
          <a:p>
            <a:pPr algn="ctr"/>
            <a:r>
              <a:rPr lang="en-US" altLang="zh-TW" sz="1600" b="1" i="1">
                <a:solidFill>
                  <a:srgbClr val="D9DDFD"/>
                </a:solidFill>
                <a:latin typeface="Times New Roman" pitchFamily="18" charset="0"/>
              </a:rPr>
              <a:t> </a:t>
            </a:r>
            <a:r>
              <a:rPr lang="en-US" altLang="zh-TW" sz="1600">
                <a:solidFill>
                  <a:srgbClr val="D9DDFD"/>
                </a:solidFill>
                <a:latin typeface="Times New Roman" pitchFamily="18" charset="0"/>
              </a:rPr>
              <a:t>December </a:t>
            </a:r>
            <a:r>
              <a:rPr lang="el-GR" altLang="zh-TW" sz="1600">
                <a:solidFill>
                  <a:srgbClr val="D9DDFD"/>
                </a:solidFill>
                <a:latin typeface="Times New Roman" pitchFamily="18" charset="0"/>
              </a:rPr>
              <a:t>201</a:t>
            </a:r>
            <a:r>
              <a:rPr lang="en-US" altLang="zh-TW" sz="1600">
                <a:solidFill>
                  <a:srgbClr val="D9DDFD"/>
                </a:solidFill>
                <a:latin typeface="Times New Roman" pitchFamily="18" charset="0"/>
              </a:rPr>
              <a:t>6</a:t>
            </a:r>
          </a:p>
          <a:p>
            <a:pPr algn="ctr"/>
            <a:r>
              <a:rPr lang="en-US" altLang="zh-TW" sz="1600">
                <a:solidFill>
                  <a:srgbClr val="D9DDFD"/>
                </a:solidFill>
                <a:latin typeface="Times New Roman" pitchFamily="18" charset="0"/>
              </a:rPr>
              <a:t>Thessaloniki, Hellas</a:t>
            </a:r>
          </a:p>
        </p:txBody>
      </p:sp>
      <p:sp>
        <p:nvSpPr>
          <p:cNvPr id="15" name="14 - Υπότιτλος"/>
          <p:cNvSpPr>
            <a:spLocks noGrp="1"/>
          </p:cNvSpPr>
          <p:nvPr>
            <p:ph type="subTitle" idx="4294967295"/>
          </p:nvPr>
        </p:nvSpPr>
        <p:spPr>
          <a:xfrm>
            <a:off x="285750" y="620713"/>
            <a:ext cx="8715375" cy="1419225"/>
          </a:xfrm>
        </p:spPr>
        <p:txBody>
          <a:bodyPr/>
          <a:lstStyle/>
          <a:p>
            <a:pPr algn="ctr" eaLnBrk="1" hangingPunct="1">
              <a:lnSpc>
                <a:spcPct val="80000"/>
              </a:lnSpc>
              <a:buFont typeface="Wingdings" pitchFamily="2" charset="2"/>
              <a:buNone/>
            </a:pPr>
            <a:r>
              <a:rPr lang="en-US" altLang="zh-TW" sz="2400" b="1" smtClean="0">
                <a:solidFill>
                  <a:srgbClr val="C5F3FF"/>
                </a:solidFill>
                <a:latin typeface="Times New Roman" pitchFamily="18" charset="0"/>
              </a:rPr>
              <a:t>CARDIOVASCILAR ENGINEERING</a:t>
            </a:r>
            <a:r>
              <a:rPr lang="en-GB" altLang="zh-TW" sz="2400" b="1" smtClean="0">
                <a:solidFill>
                  <a:srgbClr val="C5F3FF"/>
                </a:solidFill>
                <a:latin typeface="Times New Roman" pitchFamily="18" charset="0"/>
              </a:rPr>
              <a:t>. </a:t>
            </a:r>
          </a:p>
          <a:p>
            <a:pPr algn="ctr" eaLnBrk="1" hangingPunct="1">
              <a:lnSpc>
                <a:spcPct val="80000"/>
              </a:lnSpc>
              <a:buFont typeface="Wingdings" pitchFamily="2" charset="2"/>
              <a:buNone/>
            </a:pPr>
            <a:r>
              <a:rPr lang="en-GB" altLang="zh-TW" sz="2400" b="1" smtClean="0">
                <a:solidFill>
                  <a:srgbClr val="C5F3FF"/>
                </a:solidFill>
                <a:latin typeface="Times New Roman" pitchFamily="18" charset="0"/>
              </a:rPr>
              <a:t>COMPUTATIONAL </a:t>
            </a:r>
          </a:p>
          <a:p>
            <a:pPr algn="ctr" eaLnBrk="1" hangingPunct="1">
              <a:lnSpc>
                <a:spcPct val="80000"/>
              </a:lnSpc>
              <a:buFont typeface="Wingdings" pitchFamily="2" charset="2"/>
              <a:buNone/>
            </a:pPr>
            <a:r>
              <a:rPr lang="en-GB" altLang="zh-TW" sz="2400" b="1" smtClean="0">
                <a:solidFill>
                  <a:srgbClr val="C5F3FF"/>
                </a:solidFill>
                <a:latin typeface="Times New Roman" pitchFamily="18" charset="0"/>
              </a:rPr>
              <a:t>FLUI</a:t>
            </a:r>
            <a:r>
              <a:rPr lang="en-US" altLang="zh-TW" sz="2400" b="1" smtClean="0">
                <a:solidFill>
                  <a:srgbClr val="C5F3FF"/>
                </a:solidFill>
                <a:latin typeface="Times New Roman" pitchFamily="18" charset="0"/>
              </a:rPr>
              <a:t>D DYNAMICS APPROACH</a:t>
            </a:r>
            <a:endParaRPr lang="zh-TW" altLang="en-GB" sz="2400" b="1" smtClean="0">
              <a:solidFill>
                <a:srgbClr val="C5F3FF"/>
              </a:solidFill>
              <a:latin typeface="Times New Roman" pitchFamily="18" charset="0"/>
            </a:endParaRPr>
          </a:p>
        </p:txBody>
      </p:sp>
      <p:sp>
        <p:nvSpPr>
          <p:cNvPr id="13321" name="16 - TextBox"/>
          <p:cNvSpPr txBox="1">
            <a:spLocks noChangeArrowheads="1"/>
          </p:cNvSpPr>
          <p:nvPr/>
        </p:nvSpPr>
        <p:spPr bwMode="auto">
          <a:xfrm>
            <a:off x="0" y="2205038"/>
            <a:ext cx="9144000" cy="1384300"/>
          </a:xfrm>
          <a:prstGeom prst="rect">
            <a:avLst/>
          </a:prstGeom>
          <a:noFill/>
          <a:ln w="9525">
            <a:noFill/>
            <a:miter lim="800000"/>
            <a:headEnd/>
            <a:tailEnd/>
          </a:ln>
        </p:spPr>
        <p:txBody>
          <a:bodyPr>
            <a:spAutoFit/>
          </a:bodyPr>
          <a:lstStyle/>
          <a:p>
            <a:r>
              <a:rPr lang="en-GB" sz="2000">
                <a:solidFill>
                  <a:srgbClr val="D9DDFD"/>
                </a:solidFill>
                <a:latin typeface="Times New Roman" pitchFamily="18" charset="0"/>
              </a:rPr>
              <a:t>                                                         Johannes V. Soulis </a:t>
            </a:r>
          </a:p>
          <a:p>
            <a:endParaRPr lang="en-GB" sz="2400" b="1">
              <a:solidFill>
                <a:srgbClr val="D9DDFD"/>
              </a:solidFill>
              <a:latin typeface="Times New Roman" pitchFamily="18" charset="0"/>
            </a:endParaRPr>
          </a:p>
          <a:p>
            <a:r>
              <a:rPr lang="en-GB" sz="2400">
                <a:solidFill>
                  <a:srgbClr val="D9DDFD"/>
                </a:solidFill>
                <a:latin typeface="Times New Roman" pitchFamily="18" charset="0"/>
              </a:rPr>
              <a:t>                                  </a:t>
            </a:r>
            <a:r>
              <a:rPr lang="en-GB" sz="1600">
                <a:solidFill>
                  <a:srgbClr val="D9DDFD"/>
                </a:solidFill>
                <a:latin typeface="Times New Roman" pitchFamily="18" charset="0"/>
              </a:rPr>
              <a:t>B.Sc (Eng Sc), M.Sc (Mech Eng), Ph.D (Mech Eng) </a:t>
            </a:r>
          </a:p>
          <a:p>
            <a:r>
              <a:rPr lang="en-GB" sz="1600">
                <a:solidFill>
                  <a:srgbClr val="D9DDFD"/>
                </a:solidFill>
                <a:latin typeface="Times New Roman" pitchFamily="18" charset="0"/>
              </a:rPr>
              <a:t>                                                                     </a:t>
            </a:r>
            <a:r>
              <a:rPr lang="es-ES" sz="1600">
                <a:solidFill>
                  <a:srgbClr val="D9DDFD"/>
                </a:solidFill>
                <a:latin typeface="Times New Roman" pitchFamily="18" charset="0"/>
              </a:rPr>
              <a:t>Fluid Mechanics Professor</a:t>
            </a:r>
            <a:endParaRPr lang="el-GR" sz="1600">
              <a:solidFill>
                <a:srgbClr val="D9DDFD"/>
              </a:solidFill>
              <a:latin typeface="Times New Roman" pitchFamily="18" charset="0"/>
            </a:endParaRPr>
          </a:p>
        </p:txBody>
      </p:sp>
      <p:sp>
        <p:nvSpPr>
          <p:cNvPr id="13322" name="17 - TextBox"/>
          <p:cNvSpPr txBox="1">
            <a:spLocks noChangeArrowheads="1"/>
          </p:cNvSpPr>
          <p:nvPr/>
        </p:nvSpPr>
        <p:spPr bwMode="auto">
          <a:xfrm>
            <a:off x="539750" y="4071938"/>
            <a:ext cx="7920038" cy="1600438"/>
          </a:xfrm>
          <a:prstGeom prst="rect">
            <a:avLst/>
          </a:prstGeom>
          <a:noFill/>
          <a:ln w="9525">
            <a:noFill/>
            <a:miter lim="800000"/>
            <a:headEnd/>
            <a:tailEnd/>
          </a:ln>
        </p:spPr>
        <p:txBody>
          <a:bodyPr>
            <a:spAutoFit/>
          </a:bodyPr>
          <a:lstStyle/>
          <a:p>
            <a:pPr algn="ctr"/>
            <a:r>
              <a:rPr lang="en-US" sz="1600" dirty="0">
                <a:latin typeface="Times New Roman" pitchFamily="18" charset="0"/>
              </a:rPr>
              <a:t>Fluid Mechanics Division, Faculty of Engineering, </a:t>
            </a:r>
          </a:p>
          <a:p>
            <a:pPr algn="ctr"/>
            <a:r>
              <a:rPr lang="en-US" sz="1600" dirty="0" err="1">
                <a:latin typeface="Times New Roman" pitchFamily="18" charset="0"/>
              </a:rPr>
              <a:t>Demokrition</a:t>
            </a:r>
            <a:r>
              <a:rPr lang="en-US" sz="1600" dirty="0">
                <a:latin typeface="Times New Roman" pitchFamily="18" charset="0"/>
              </a:rPr>
              <a:t> University of Thrace, </a:t>
            </a:r>
            <a:r>
              <a:rPr lang="en-US" sz="1600" dirty="0" smtClean="0">
                <a:latin typeface="Times New Roman" pitchFamily="18" charset="0"/>
              </a:rPr>
              <a:t>Greece</a:t>
            </a:r>
            <a:endParaRPr lang="el-GR" sz="1600" dirty="0" smtClean="0">
              <a:latin typeface="Times New Roman" pitchFamily="18" charset="0"/>
            </a:endParaRPr>
          </a:p>
          <a:p>
            <a:pPr algn="ctr"/>
            <a:endParaRPr lang="en-US" sz="1600" dirty="0">
              <a:latin typeface="Times New Roman" pitchFamily="18" charset="0"/>
            </a:endParaRPr>
          </a:p>
          <a:p>
            <a:pPr algn="ctr"/>
            <a:r>
              <a:rPr lang="en-US" sz="1600" dirty="0">
                <a:latin typeface="Times New Roman" pitchFamily="18" charset="0"/>
              </a:rPr>
              <a:t>e-mail: </a:t>
            </a:r>
            <a:r>
              <a:rPr lang="en-US" sz="1600" dirty="0" smtClean="0">
                <a:solidFill>
                  <a:srgbClr val="FFFF00"/>
                </a:solidFill>
                <a:latin typeface="Times New Roman" pitchFamily="18" charset="0"/>
                <a:hlinkClick r:id="rId3"/>
              </a:rPr>
              <a:t>soulis@civil.duth.gr</a:t>
            </a:r>
            <a:endParaRPr lang="en-US" sz="1600" dirty="0" smtClean="0">
              <a:solidFill>
                <a:srgbClr val="FFFF00"/>
              </a:solidFill>
              <a:latin typeface="Times New Roman" pitchFamily="18" charset="0"/>
            </a:endParaRPr>
          </a:p>
          <a:p>
            <a:pPr algn="ctr"/>
            <a:endParaRPr lang="en-US" sz="1600" dirty="0">
              <a:solidFill>
                <a:srgbClr val="FFFF00"/>
              </a:solidFill>
              <a:latin typeface="Times New Roman" pitchFamily="18" charset="0"/>
            </a:endParaRPr>
          </a:p>
          <a:p>
            <a:r>
              <a:rPr lang="en-US" dirty="0" smtClean="0">
                <a:latin typeface="Times New Roman" pitchFamily="18" charset="0"/>
              </a:rPr>
              <a:t>                                        </a:t>
            </a:r>
            <a:r>
              <a:rPr lang="en-US" dirty="0" smtClean="0">
                <a:solidFill>
                  <a:srgbClr val="DAEB03"/>
                </a:solidFill>
                <a:latin typeface="Times New Roman" pitchFamily="18" charset="0"/>
                <a:hlinkClick r:id="rId4"/>
              </a:rPr>
              <a:t>www.soulis1.wixsite.com/mysite</a:t>
            </a:r>
            <a:endParaRPr lang="el-GR" dirty="0">
              <a:solidFill>
                <a:srgbClr val="DAEB03"/>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dissolv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dissolve">
                                      <p:cBhvr>
                                        <p:cTn id="17" dur="500"/>
                                        <p:tgtEl>
                                          <p:spTgt spid="15">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321"/>
                                        </p:tgtEl>
                                        <p:attrNameLst>
                                          <p:attrName>style.visibility</p:attrName>
                                        </p:attrNameLst>
                                      </p:cBhvr>
                                      <p:to>
                                        <p:strVal val="visible"/>
                                      </p:to>
                                    </p:set>
                                    <p:animEffect transition="in" filter="dissolve">
                                      <p:cBhvr>
                                        <p:cTn id="20" dur="500"/>
                                        <p:tgtEl>
                                          <p:spTgt spid="1332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322"/>
                                        </p:tgtEl>
                                        <p:attrNameLst>
                                          <p:attrName>style.visibility</p:attrName>
                                        </p:attrNameLst>
                                      </p:cBhvr>
                                      <p:to>
                                        <p:strVal val="visible"/>
                                      </p:to>
                                    </p:set>
                                    <p:animEffect transition="in" filter="dissolve">
                                      <p:cBhvr>
                                        <p:cTn id="23" dur="500"/>
                                        <p:tgtEl>
                                          <p:spTgt spid="1332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uiExpand="1" build="p"/>
      <p:bldP spid="13321" grpId="0"/>
      <p:bldP spid="133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p:txBody>
          <a:bodyPr/>
          <a:lstStyle/>
          <a:p>
            <a:pPr>
              <a:defRPr/>
            </a:pPr>
            <a:r>
              <a:rPr lang="en-GB" sz="2400" dirty="0" smtClean="0">
                <a:solidFill>
                  <a:schemeClr val="tx1"/>
                </a:solidFill>
                <a:latin typeface="Times New Roman" pitchFamily="18" charset="0"/>
              </a:rPr>
              <a:t>                                 The convection-diffusion equation</a:t>
            </a:r>
            <a:endParaRPr lang="en-US" sz="2400" dirty="0">
              <a:solidFill>
                <a:schemeClr val="tx1"/>
              </a:solidFill>
              <a:latin typeface="Times New Roman" pitchFamily="18" charset="0"/>
            </a:endParaRPr>
          </a:p>
        </p:txBody>
      </p:sp>
      <p:graphicFrame>
        <p:nvGraphicFramePr>
          <p:cNvPr id="1026" name="Object 2"/>
          <p:cNvGraphicFramePr>
            <a:graphicFrameLocks noGrp="1" noChangeAspect="1"/>
          </p:cNvGraphicFramePr>
          <p:nvPr>
            <p:ph sz="half" idx="2"/>
          </p:nvPr>
        </p:nvGraphicFramePr>
        <p:xfrm>
          <a:off x="1403350" y="2636838"/>
          <a:ext cx="6264275" cy="1354137"/>
        </p:xfrm>
        <a:graphic>
          <a:graphicData uri="http://schemas.openxmlformats.org/presentationml/2006/ole">
            <mc:AlternateContent xmlns:mc="http://schemas.openxmlformats.org/markup-compatibility/2006">
              <mc:Choice xmlns:v="urn:schemas-microsoft-com:vml" Requires="v">
                <p:oleObj spid="_x0000_s1030" name="Equation" r:id="rId3" imgW="1879560" imgH="406080" progId="Equation.3">
                  <p:embed/>
                </p:oleObj>
              </mc:Choice>
              <mc:Fallback>
                <p:oleObj name="Equation" r:id="rId3" imgW="1879560" imgH="4060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2636838"/>
                        <a:ext cx="6264275" cy="13541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p:cNvSpPr>
          <p:nvPr/>
        </p:nvSpPr>
        <p:spPr bwMode="auto">
          <a:xfrm>
            <a:off x="250825" y="2420938"/>
            <a:ext cx="8893175" cy="1584325"/>
          </a:xfrm>
          <a:prstGeom prst="rect">
            <a:avLst/>
          </a:prstGeom>
          <a:noFill/>
          <a:ln w="9525">
            <a:noFill/>
            <a:miter lim="800000"/>
            <a:headEnd/>
            <a:tailEnd/>
          </a:ln>
        </p:spPr>
        <p:txBody>
          <a:bodyPr/>
          <a:lstStyle/>
          <a:p>
            <a:pPr algn="ctr" eaLnBrk="0" hangingPunct="0"/>
            <a:r>
              <a:rPr lang="en-US" sz="4000" b="1">
                <a:solidFill>
                  <a:srgbClr val="DAEB03"/>
                </a:solidFill>
                <a:latin typeface="Times New Roman" pitchFamily="18" charset="0"/>
              </a:rPr>
              <a:t>Results for the stented coronary artery</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0" y="260350"/>
            <a:ext cx="9144000" cy="1239838"/>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Velocity (m/s) streamlines near </a:t>
            </a:r>
            <a:br>
              <a:rPr lang="en-US" sz="3600" smtClean="0">
                <a:solidFill>
                  <a:schemeClr val="tx2"/>
                </a:solidFill>
                <a:latin typeface="Times New Roman" pitchFamily="18" charset="0"/>
                <a:cs typeface="Times New Roman" pitchFamily="18" charset="0"/>
              </a:rPr>
            </a:br>
            <a:r>
              <a:rPr lang="en-US" sz="3600" smtClean="0">
                <a:solidFill>
                  <a:schemeClr val="tx2"/>
                </a:solidFill>
                <a:latin typeface="Times New Roman" pitchFamily="18" charset="0"/>
                <a:cs typeface="Times New Roman" pitchFamily="18" charset="0"/>
              </a:rPr>
              <a:t>to endothelium of the stented artery</a:t>
            </a:r>
            <a:r>
              <a:rPr lang="el-GR" sz="3600" smtClean="0">
                <a:solidFill>
                  <a:schemeClr val="tx2"/>
                </a:solidFill>
              </a:rPr>
              <a:t/>
            </a:r>
            <a:br>
              <a:rPr lang="el-GR" sz="3600" smtClean="0">
                <a:solidFill>
                  <a:schemeClr val="tx2"/>
                </a:solidFill>
              </a:rPr>
            </a:br>
            <a:endParaRPr lang="en-US" sz="3600" smtClean="0">
              <a:solidFill>
                <a:schemeClr val="tx2"/>
              </a:solidFill>
              <a:latin typeface="Times New Roman" pitchFamily="18" charset="0"/>
            </a:endParaRPr>
          </a:p>
        </p:txBody>
      </p:sp>
      <p:sp>
        <p:nvSpPr>
          <p:cNvPr id="8" name="7 - Αριστερό βέλος"/>
          <p:cNvSpPr/>
          <p:nvPr/>
        </p:nvSpPr>
        <p:spPr>
          <a:xfrm rot="608880">
            <a:off x="3921125" y="4533900"/>
            <a:ext cx="3643313" cy="338138"/>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20836" name="4 - Εικόνα" descr="steamline Large.bmp"/>
          <p:cNvPicPr>
            <a:picLocks noChangeAspect="1"/>
          </p:cNvPicPr>
          <p:nvPr/>
        </p:nvPicPr>
        <p:blipFill>
          <a:blip r:embed="rId3"/>
          <a:srcRect/>
          <a:stretch>
            <a:fillRect/>
          </a:stretch>
        </p:blipFill>
        <p:spPr bwMode="auto">
          <a:xfrm>
            <a:off x="1071563" y="1571625"/>
            <a:ext cx="6986587" cy="4857750"/>
          </a:xfrm>
          <a:prstGeom prst="rect">
            <a:avLst/>
          </a:prstGeom>
          <a:noFill/>
          <a:ln w="9525">
            <a:noFill/>
            <a:miter lim="800000"/>
            <a:headEnd/>
            <a:tailEnd/>
          </a:ln>
        </p:spPr>
      </p:pic>
      <p:sp>
        <p:nvSpPr>
          <p:cNvPr id="6" name="5 - Αριστερό βέλος"/>
          <p:cNvSpPr/>
          <p:nvPr/>
        </p:nvSpPr>
        <p:spPr>
          <a:xfrm rot="851815">
            <a:off x="2193925" y="4300538"/>
            <a:ext cx="3643313" cy="282575"/>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0" y="260350"/>
            <a:ext cx="9144000" cy="1239838"/>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Velocity (m/s) streamlines near </a:t>
            </a:r>
            <a:br>
              <a:rPr lang="en-US" sz="3600" smtClean="0">
                <a:solidFill>
                  <a:schemeClr val="tx2"/>
                </a:solidFill>
                <a:latin typeface="Times New Roman" pitchFamily="18" charset="0"/>
                <a:cs typeface="Times New Roman" pitchFamily="18" charset="0"/>
              </a:rPr>
            </a:br>
            <a:r>
              <a:rPr lang="en-US" sz="3600" smtClean="0">
                <a:solidFill>
                  <a:schemeClr val="tx2"/>
                </a:solidFill>
                <a:latin typeface="Times New Roman" pitchFamily="18" charset="0"/>
                <a:cs typeface="Times New Roman" pitchFamily="18" charset="0"/>
              </a:rPr>
              <a:t>to endothelium of the stented artery</a:t>
            </a:r>
            <a:r>
              <a:rPr lang="el-GR" sz="3600" smtClean="0">
                <a:solidFill>
                  <a:schemeClr val="tx2"/>
                </a:solidFill>
              </a:rPr>
              <a:t/>
            </a:r>
            <a:br>
              <a:rPr lang="el-GR" sz="3600" smtClean="0">
                <a:solidFill>
                  <a:schemeClr val="tx2"/>
                </a:solidFill>
              </a:rPr>
            </a:br>
            <a:endParaRPr lang="en-US" sz="3600" smtClean="0">
              <a:solidFill>
                <a:schemeClr val="tx2"/>
              </a:solidFill>
              <a:latin typeface="Times New Roman" pitchFamily="18" charset="0"/>
            </a:endParaRPr>
          </a:p>
        </p:txBody>
      </p:sp>
      <p:pic>
        <p:nvPicPr>
          <p:cNvPr id="121859" name="Picture 2" descr="steamline Large2"/>
          <p:cNvPicPr>
            <a:picLocks noChangeAspect="1" noChangeArrowheads="1"/>
          </p:cNvPicPr>
          <p:nvPr/>
        </p:nvPicPr>
        <p:blipFill>
          <a:blip r:embed="rId3"/>
          <a:srcRect/>
          <a:stretch>
            <a:fillRect/>
          </a:stretch>
        </p:blipFill>
        <p:spPr bwMode="auto">
          <a:xfrm>
            <a:off x="933450" y="1714500"/>
            <a:ext cx="7112000" cy="4714875"/>
          </a:xfrm>
          <a:prstGeom prst="rect">
            <a:avLst/>
          </a:prstGeom>
          <a:noFill/>
          <a:ln w="9525">
            <a:noFill/>
            <a:miter lim="800000"/>
            <a:headEnd/>
            <a:tailEnd/>
          </a:ln>
        </p:spPr>
      </p:pic>
      <p:sp>
        <p:nvSpPr>
          <p:cNvPr id="8" name="7 - Αριστερό βέλος"/>
          <p:cNvSpPr/>
          <p:nvPr/>
        </p:nvSpPr>
        <p:spPr>
          <a:xfrm rot="608880">
            <a:off x="3921125" y="4533900"/>
            <a:ext cx="3643313" cy="338138"/>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0" y="260350"/>
            <a:ext cx="9144000" cy="1311275"/>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Velocity (m/s) streamlines near to endothelium at the very end region of the stented artery</a:t>
            </a:r>
          </a:p>
        </p:txBody>
      </p:sp>
      <p:pic>
        <p:nvPicPr>
          <p:cNvPr id="122883" name="Picture 2" descr="steamline Large2TELOS"/>
          <p:cNvPicPr>
            <a:picLocks noChangeAspect="1" noChangeArrowheads="1"/>
          </p:cNvPicPr>
          <p:nvPr/>
        </p:nvPicPr>
        <p:blipFill>
          <a:blip r:embed="rId3"/>
          <a:srcRect/>
          <a:stretch>
            <a:fillRect/>
          </a:stretch>
        </p:blipFill>
        <p:spPr bwMode="auto">
          <a:xfrm>
            <a:off x="1214438" y="1571625"/>
            <a:ext cx="6892925" cy="4910138"/>
          </a:xfrm>
          <a:prstGeom prst="rect">
            <a:avLst/>
          </a:prstGeom>
          <a:noFill/>
          <a:ln w="9525">
            <a:noFill/>
            <a:miter lim="800000"/>
            <a:headEnd/>
            <a:tailEnd/>
          </a:ln>
        </p:spPr>
      </p:pic>
      <p:sp>
        <p:nvSpPr>
          <p:cNvPr id="6" name="5 - Αριστερό βέλος"/>
          <p:cNvSpPr/>
          <p:nvPr/>
        </p:nvSpPr>
        <p:spPr>
          <a:xfrm rot="851815">
            <a:off x="3914775" y="4532313"/>
            <a:ext cx="3643313" cy="342900"/>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0" y="260350"/>
            <a:ext cx="9144000" cy="1311275"/>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Velocity (m/s) streamlines near to endothelium at the mid portion region of the stented artery</a:t>
            </a:r>
          </a:p>
        </p:txBody>
      </p:sp>
      <p:pic>
        <p:nvPicPr>
          <p:cNvPr id="123907" name="Picture 2" descr="steamline Large2MESO"/>
          <p:cNvPicPr>
            <a:picLocks noChangeAspect="1" noChangeArrowheads="1"/>
          </p:cNvPicPr>
          <p:nvPr/>
        </p:nvPicPr>
        <p:blipFill>
          <a:blip r:embed="rId3"/>
          <a:srcRect/>
          <a:stretch>
            <a:fillRect/>
          </a:stretch>
        </p:blipFill>
        <p:spPr bwMode="auto">
          <a:xfrm>
            <a:off x="1214438" y="1643063"/>
            <a:ext cx="6569075" cy="5040312"/>
          </a:xfrm>
          <a:prstGeom prst="rect">
            <a:avLst/>
          </a:prstGeom>
          <a:noFill/>
          <a:ln w="9525">
            <a:noFill/>
            <a:miter lim="800000"/>
            <a:headEnd/>
            <a:tailEnd/>
          </a:ln>
        </p:spPr>
      </p:pic>
      <p:sp>
        <p:nvSpPr>
          <p:cNvPr id="6" name="5 - Αριστερό βέλος"/>
          <p:cNvSpPr/>
          <p:nvPr/>
        </p:nvSpPr>
        <p:spPr>
          <a:xfrm rot="851815">
            <a:off x="3027363" y="5443538"/>
            <a:ext cx="3643312" cy="282575"/>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900113" y="260350"/>
            <a:ext cx="7772400" cy="1223963"/>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WSS (N/m</a:t>
            </a:r>
            <a:r>
              <a:rPr lang="en-US" sz="3600" baseline="30000" smtClean="0">
                <a:solidFill>
                  <a:schemeClr val="tx2"/>
                </a:solidFill>
                <a:latin typeface="Times New Roman" pitchFamily="18" charset="0"/>
                <a:cs typeface="Times New Roman" pitchFamily="18" charset="0"/>
              </a:rPr>
              <a:t>2</a:t>
            </a:r>
            <a:r>
              <a:rPr lang="en-US" sz="3600" smtClean="0">
                <a:solidFill>
                  <a:schemeClr val="tx2"/>
                </a:solidFill>
                <a:latin typeface="Times New Roman" pitchFamily="18" charset="0"/>
                <a:cs typeface="Times New Roman" pitchFamily="18" charset="0"/>
              </a:rPr>
              <a:t>) contours of the artery </a:t>
            </a:r>
            <a:br>
              <a:rPr lang="en-US" sz="3600" smtClean="0">
                <a:solidFill>
                  <a:schemeClr val="tx2"/>
                </a:solidFill>
                <a:latin typeface="Times New Roman" pitchFamily="18" charset="0"/>
                <a:cs typeface="Times New Roman" pitchFamily="18" charset="0"/>
              </a:rPr>
            </a:br>
            <a:r>
              <a:rPr lang="en-US" sz="3600" smtClean="0">
                <a:solidFill>
                  <a:schemeClr val="tx2"/>
                </a:solidFill>
                <a:latin typeface="Times New Roman" pitchFamily="18" charset="0"/>
                <a:cs typeface="Times New Roman" pitchFamily="18" charset="0"/>
              </a:rPr>
              <a:t>(stent and endothelium)</a:t>
            </a:r>
          </a:p>
        </p:txBody>
      </p:sp>
      <p:pic>
        <p:nvPicPr>
          <p:cNvPr id="124931" name="Picture 2" descr="untitled"/>
          <p:cNvPicPr>
            <a:picLocks noChangeAspect="1" noChangeArrowheads="1"/>
          </p:cNvPicPr>
          <p:nvPr/>
        </p:nvPicPr>
        <p:blipFill>
          <a:blip r:embed="rId3"/>
          <a:srcRect r="12834"/>
          <a:stretch>
            <a:fillRect/>
          </a:stretch>
        </p:blipFill>
        <p:spPr bwMode="auto">
          <a:xfrm>
            <a:off x="1214438" y="1428750"/>
            <a:ext cx="6572250" cy="5127625"/>
          </a:xfrm>
          <a:prstGeom prst="rect">
            <a:avLst/>
          </a:prstGeom>
          <a:noFill/>
          <a:ln w="9525">
            <a:noFill/>
            <a:miter lim="800000"/>
            <a:headEnd/>
            <a:tailEnd/>
          </a:ln>
        </p:spPr>
      </p:pic>
      <p:sp>
        <p:nvSpPr>
          <p:cNvPr id="6" name="5 - Αριστερό βέλος"/>
          <p:cNvSpPr/>
          <p:nvPr/>
        </p:nvSpPr>
        <p:spPr>
          <a:xfrm rot="8618137">
            <a:off x="1817688" y="2697163"/>
            <a:ext cx="3643312" cy="274637"/>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900113" y="260350"/>
            <a:ext cx="7772400" cy="1239838"/>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WSS (N/m</a:t>
            </a:r>
            <a:r>
              <a:rPr lang="en-US" sz="3600" baseline="30000" smtClean="0">
                <a:solidFill>
                  <a:schemeClr val="tx2"/>
                </a:solidFill>
                <a:latin typeface="Times New Roman" pitchFamily="18" charset="0"/>
                <a:cs typeface="Times New Roman" pitchFamily="18" charset="0"/>
              </a:rPr>
              <a:t>2</a:t>
            </a:r>
            <a:r>
              <a:rPr lang="en-US" sz="3600" smtClean="0">
                <a:solidFill>
                  <a:schemeClr val="tx2"/>
                </a:solidFill>
                <a:latin typeface="Times New Roman" pitchFamily="18" charset="0"/>
                <a:cs typeface="Times New Roman" pitchFamily="18" charset="0"/>
              </a:rPr>
              <a:t>) contours of the artery (stent and endothelium). Enlarged view</a:t>
            </a:r>
          </a:p>
        </p:txBody>
      </p:sp>
      <p:pic>
        <p:nvPicPr>
          <p:cNvPr id="125955" name="Picture 2" descr="untitled"/>
          <p:cNvPicPr>
            <a:picLocks noChangeAspect="1" noChangeArrowheads="1"/>
          </p:cNvPicPr>
          <p:nvPr/>
        </p:nvPicPr>
        <p:blipFill>
          <a:blip r:embed="rId3"/>
          <a:srcRect r="12692" b="-2777"/>
          <a:stretch>
            <a:fillRect/>
          </a:stretch>
        </p:blipFill>
        <p:spPr bwMode="auto">
          <a:xfrm>
            <a:off x="1428750" y="1643063"/>
            <a:ext cx="6286500" cy="5168900"/>
          </a:xfrm>
          <a:prstGeom prst="rect">
            <a:avLst/>
          </a:prstGeom>
          <a:noFill/>
          <a:ln w="9525">
            <a:noFill/>
            <a:miter lim="800000"/>
            <a:headEnd/>
            <a:tailEnd/>
          </a:ln>
        </p:spPr>
      </p:pic>
      <p:sp>
        <p:nvSpPr>
          <p:cNvPr id="6" name="5 - Αριστερό βέλος"/>
          <p:cNvSpPr/>
          <p:nvPr/>
        </p:nvSpPr>
        <p:spPr>
          <a:xfrm rot="8618137">
            <a:off x="5519738" y="4730750"/>
            <a:ext cx="3643312" cy="315913"/>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0" y="260350"/>
            <a:ext cx="9144000" cy="1311275"/>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WSS (N/m</a:t>
            </a:r>
            <a:r>
              <a:rPr lang="en-US" sz="3600" baseline="30000" smtClean="0">
                <a:solidFill>
                  <a:schemeClr val="tx2"/>
                </a:solidFill>
                <a:latin typeface="Times New Roman" pitchFamily="18" charset="0"/>
                <a:cs typeface="Times New Roman" pitchFamily="18" charset="0"/>
              </a:rPr>
              <a:t>2</a:t>
            </a:r>
            <a:r>
              <a:rPr lang="en-US" sz="3600" smtClean="0">
                <a:solidFill>
                  <a:schemeClr val="tx2"/>
                </a:solidFill>
                <a:latin typeface="Times New Roman" pitchFamily="18" charset="0"/>
                <a:cs typeface="Times New Roman" pitchFamily="18" charset="0"/>
              </a:rPr>
              <a:t>) contours on struts of the artery. Front and rear view projected in a single plane</a:t>
            </a:r>
          </a:p>
        </p:txBody>
      </p:sp>
      <p:pic>
        <p:nvPicPr>
          <p:cNvPr id="126979" name="Picture 2" descr="untitled"/>
          <p:cNvPicPr>
            <a:picLocks noChangeAspect="1" noChangeArrowheads="1"/>
          </p:cNvPicPr>
          <p:nvPr/>
        </p:nvPicPr>
        <p:blipFill>
          <a:blip r:embed="rId3"/>
          <a:srcRect r="13113"/>
          <a:stretch>
            <a:fillRect/>
          </a:stretch>
        </p:blipFill>
        <p:spPr bwMode="auto">
          <a:xfrm>
            <a:off x="1571625" y="1428750"/>
            <a:ext cx="6148388" cy="5086350"/>
          </a:xfrm>
          <a:prstGeom prst="rect">
            <a:avLst/>
          </a:prstGeom>
          <a:noFill/>
          <a:ln w="9525">
            <a:noFill/>
            <a:miter lim="800000"/>
            <a:headEnd/>
            <a:tailEnd/>
          </a:ln>
        </p:spPr>
      </p:pic>
      <p:sp>
        <p:nvSpPr>
          <p:cNvPr id="6" name="5 - Αριστερό βέλος"/>
          <p:cNvSpPr>
            <a:spLocks noChangeArrowheads="1"/>
          </p:cNvSpPr>
          <p:nvPr/>
        </p:nvSpPr>
        <p:spPr bwMode="auto">
          <a:xfrm rot="9710739">
            <a:off x="4427538" y="6092825"/>
            <a:ext cx="3643312" cy="317500"/>
          </a:xfrm>
          <a:prstGeom prst="leftArrow">
            <a:avLst>
              <a:gd name="adj1" fmla="val 50000"/>
              <a:gd name="adj2" fmla="val 49991"/>
            </a:avLst>
          </a:prstGeom>
          <a:solidFill>
            <a:srgbClr val="FEB80A"/>
          </a:solidFill>
          <a:ln w="25400" algn="ctr">
            <a:solidFill>
              <a:srgbClr val="61B6FF"/>
            </a:solidFill>
            <a:miter lim="800000"/>
            <a:headEnd/>
            <a:tailEnd/>
          </a:ln>
        </p:spPr>
        <p:txBody>
          <a:bodyPr rot="10800000" anchor="ctr"/>
          <a:lstStyle/>
          <a:p>
            <a:pPr algn="ctr">
              <a:defRPr/>
            </a:pPr>
            <a:endParaRPr lang="el-GR" dirty="0">
              <a:solidFill>
                <a:schemeClr val="tx2">
                  <a:lumMod val="75000"/>
                </a:schemeClr>
              </a:solidFill>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0" y="260350"/>
            <a:ext cx="9144000" cy="1223963"/>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WSS (N/m</a:t>
            </a:r>
            <a:r>
              <a:rPr lang="en-US" sz="3600" baseline="30000" smtClean="0">
                <a:solidFill>
                  <a:schemeClr val="tx2"/>
                </a:solidFill>
                <a:latin typeface="Times New Roman" pitchFamily="18" charset="0"/>
                <a:cs typeface="Times New Roman" pitchFamily="18" charset="0"/>
              </a:rPr>
              <a:t>2</a:t>
            </a:r>
            <a:r>
              <a:rPr lang="en-US" sz="3600" smtClean="0">
                <a:solidFill>
                  <a:schemeClr val="tx2"/>
                </a:solidFill>
                <a:latin typeface="Times New Roman" pitchFamily="18" charset="0"/>
                <a:cs typeface="Times New Roman" pitchFamily="18" charset="0"/>
              </a:rPr>
              <a:t>) vectors of the artery </a:t>
            </a:r>
            <a:br>
              <a:rPr lang="en-US" sz="3600" smtClean="0">
                <a:solidFill>
                  <a:schemeClr val="tx2"/>
                </a:solidFill>
                <a:latin typeface="Times New Roman" pitchFamily="18" charset="0"/>
                <a:cs typeface="Times New Roman" pitchFamily="18" charset="0"/>
              </a:rPr>
            </a:br>
            <a:r>
              <a:rPr lang="en-US" sz="3600" smtClean="0">
                <a:solidFill>
                  <a:schemeClr val="tx2"/>
                </a:solidFill>
                <a:latin typeface="Times New Roman" pitchFamily="18" charset="0"/>
                <a:cs typeface="Times New Roman" pitchFamily="18" charset="0"/>
              </a:rPr>
              <a:t>(stent and endothelium)</a:t>
            </a:r>
          </a:p>
        </p:txBody>
      </p:sp>
      <p:pic>
        <p:nvPicPr>
          <p:cNvPr id="128003" name="Picture 2" descr="wss vectors1"/>
          <p:cNvPicPr>
            <a:picLocks noChangeAspect="1" noChangeArrowheads="1"/>
          </p:cNvPicPr>
          <p:nvPr/>
        </p:nvPicPr>
        <p:blipFill>
          <a:blip r:embed="rId3"/>
          <a:srcRect/>
          <a:stretch>
            <a:fillRect/>
          </a:stretch>
        </p:blipFill>
        <p:spPr bwMode="auto">
          <a:xfrm>
            <a:off x="1071563" y="1428750"/>
            <a:ext cx="6813550" cy="5291138"/>
          </a:xfrm>
          <a:prstGeom prst="rect">
            <a:avLst/>
          </a:prstGeom>
          <a:noFill/>
          <a:ln w="9525">
            <a:noFill/>
            <a:miter lim="800000"/>
            <a:headEnd/>
            <a:tailEnd/>
          </a:ln>
        </p:spPr>
      </p:pic>
      <p:sp>
        <p:nvSpPr>
          <p:cNvPr id="6" name="5 - Αριστερό βέλος"/>
          <p:cNvSpPr>
            <a:spLocks noChangeArrowheads="1"/>
          </p:cNvSpPr>
          <p:nvPr/>
        </p:nvSpPr>
        <p:spPr bwMode="auto">
          <a:xfrm rot="8789804">
            <a:off x="5076825" y="2420938"/>
            <a:ext cx="3643313" cy="314325"/>
          </a:xfrm>
          <a:prstGeom prst="leftArrow">
            <a:avLst>
              <a:gd name="adj1" fmla="val 50000"/>
              <a:gd name="adj2" fmla="val 50013"/>
            </a:avLst>
          </a:prstGeom>
          <a:solidFill>
            <a:srgbClr val="FEB80A"/>
          </a:solidFill>
          <a:ln w="25400" algn="ctr">
            <a:solidFill>
              <a:srgbClr val="61B6FF"/>
            </a:solidFill>
            <a:miter lim="800000"/>
            <a:headEnd/>
            <a:tailEnd/>
          </a:ln>
        </p:spPr>
        <p:txBody>
          <a:bodyPr rot="10800000" anchor="ctr"/>
          <a:lstStyle/>
          <a:p>
            <a:pPr algn="ctr">
              <a:defRPr/>
            </a:pPr>
            <a:endParaRPr lang="el-GR" dirty="0">
              <a:solidFill>
                <a:schemeClr val="tx2">
                  <a:lumMod val="75000"/>
                </a:schemeClr>
              </a:solidFill>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900113" y="260350"/>
            <a:ext cx="7772400" cy="739775"/>
          </a:xfrm>
        </p:spPr>
        <p:txBody>
          <a:bodyPr wrap="square" lIns="91440" tIns="45720" rIns="91440" bIns="45720" numCol="1" anchorCtr="0" compatLnSpc="1">
            <a:prstTxWarp prst="textNoShape">
              <a:avLst/>
            </a:prstTxWarp>
          </a:bodyPr>
          <a:lstStyle/>
          <a:p>
            <a:pPr>
              <a:defRPr/>
            </a:pPr>
            <a:r>
              <a:rPr lang="en-GB" sz="3600" smtClean="0">
                <a:solidFill>
                  <a:schemeClr val="tx2"/>
                </a:solidFill>
                <a:latin typeface="Times New Roman" pitchFamily="18" charset="0"/>
                <a:cs typeface="Times New Roman" pitchFamily="18" charset="0"/>
              </a:rPr>
              <a:t>WSS (N/m</a:t>
            </a:r>
            <a:r>
              <a:rPr lang="en-GB" sz="3600" baseline="30000" smtClean="0">
                <a:solidFill>
                  <a:schemeClr val="tx2"/>
                </a:solidFill>
                <a:latin typeface="Times New Roman" pitchFamily="18" charset="0"/>
                <a:cs typeface="Times New Roman" pitchFamily="18" charset="0"/>
              </a:rPr>
              <a:t>2</a:t>
            </a:r>
            <a:r>
              <a:rPr lang="en-GB" sz="3600" smtClean="0">
                <a:solidFill>
                  <a:schemeClr val="tx2"/>
                </a:solidFill>
                <a:latin typeface="Times New Roman" pitchFamily="18" charset="0"/>
                <a:cs typeface="Times New Roman" pitchFamily="18" charset="0"/>
              </a:rPr>
              <a:t>) vectors of the artery (stent)    </a:t>
            </a:r>
            <a:endParaRPr lang="el-GR" sz="3600" smtClean="0">
              <a:solidFill>
                <a:schemeClr val="tx2"/>
              </a:solidFill>
              <a:latin typeface="Times New Roman" pitchFamily="18" charset="0"/>
              <a:cs typeface="Times New Roman" pitchFamily="18" charset="0"/>
            </a:endParaRPr>
          </a:p>
        </p:txBody>
      </p:sp>
      <p:pic>
        <p:nvPicPr>
          <p:cNvPr id="129027" name="Picture 2" descr="wss vectors3"/>
          <p:cNvPicPr>
            <a:picLocks noChangeAspect="1" noChangeArrowheads="1"/>
          </p:cNvPicPr>
          <p:nvPr/>
        </p:nvPicPr>
        <p:blipFill>
          <a:blip r:embed="rId3"/>
          <a:srcRect/>
          <a:stretch>
            <a:fillRect/>
          </a:stretch>
        </p:blipFill>
        <p:spPr bwMode="auto">
          <a:xfrm>
            <a:off x="1192213" y="1000125"/>
            <a:ext cx="6665912" cy="5500688"/>
          </a:xfrm>
          <a:prstGeom prst="rect">
            <a:avLst/>
          </a:prstGeom>
          <a:noFill/>
          <a:ln w="9525">
            <a:noFill/>
            <a:miter lim="800000"/>
            <a:headEnd/>
            <a:tailEnd/>
          </a:ln>
        </p:spPr>
      </p:pic>
      <p:sp>
        <p:nvSpPr>
          <p:cNvPr id="6" name="5 - Αριστερό βέλος"/>
          <p:cNvSpPr/>
          <p:nvPr/>
        </p:nvSpPr>
        <p:spPr>
          <a:xfrm rot="8789804">
            <a:off x="498475" y="4837113"/>
            <a:ext cx="3643313" cy="314325"/>
          </a:xfrm>
          <a:prstGeom prst="leftArrow">
            <a:avLst/>
          </a:prstGeom>
          <a:solidFill>
            <a:schemeClr val="accent3"/>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solidFill>
                <a:schemeClr val="tx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2"/>
          <p:cNvSpPr>
            <a:spLocks noGrp="1" noChangeArrowheads="1"/>
          </p:cNvSpPr>
          <p:nvPr>
            <p:ph type="title"/>
          </p:nvPr>
        </p:nvSpPr>
        <p:spPr/>
        <p:txBody>
          <a:bodyPr/>
          <a:lstStyle/>
          <a:p>
            <a:pPr>
              <a:defRPr/>
            </a:pPr>
            <a:r>
              <a:rPr lang="en-GB" sz="2400" dirty="0" smtClean="0">
                <a:solidFill>
                  <a:schemeClr val="tx1"/>
                </a:solidFill>
                <a:latin typeface="Times New Roman" pitchFamily="18" charset="0"/>
              </a:rPr>
              <a:t>                                  The </a:t>
            </a:r>
            <a:r>
              <a:rPr lang="en-GB" sz="2400" dirty="0">
                <a:solidFill>
                  <a:schemeClr val="tx1"/>
                </a:solidFill>
                <a:latin typeface="Times New Roman" pitchFamily="18" charset="0"/>
              </a:rPr>
              <a:t>flux diffusion equation</a:t>
            </a:r>
            <a:endParaRPr lang="el-GR" sz="2400" dirty="0">
              <a:solidFill>
                <a:schemeClr val="tx1"/>
              </a:solidFill>
              <a:latin typeface="Times New Roman" pitchFamily="18" charset="0"/>
            </a:endParaRPr>
          </a:p>
        </p:txBody>
      </p:sp>
      <p:graphicFrame>
        <p:nvGraphicFramePr>
          <p:cNvPr id="2050" name="Object 2"/>
          <p:cNvGraphicFramePr>
            <a:graphicFrameLocks noGrp="1" noChangeAspect="1"/>
          </p:cNvGraphicFramePr>
          <p:nvPr>
            <p:ph idx="1"/>
          </p:nvPr>
        </p:nvGraphicFramePr>
        <p:xfrm>
          <a:off x="2771775" y="2781300"/>
          <a:ext cx="3862388" cy="1146175"/>
        </p:xfrm>
        <a:graphic>
          <a:graphicData uri="http://schemas.openxmlformats.org/presentationml/2006/ole">
            <mc:AlternateContent xmlns:mc="http://schemas.openxmlformats.org/markup-compatibility/2006">
              <mc:Choice xmlns:v="urn:schemas-microsoft-com:vml" Requires="v">
                <p:oleObj spid="_x0000_s2054" name="Equation" r:id="rId3" imgW="812520" imgH="241200" progId="Equation.3">
                  <p:embed/>
                </p:oleObj>
              </mc:Choice>
              <mc:Fallback>
                <p:oleObj name="Equation" r:id="rId3" imgW="812520" imgH="241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2781300"/>
                        <a:ext cx="3862388" cy="1146175"/>
                      </a:xfrm>
                      <a:prstGeom prst="rect">
                        <a:avLst/>
                      </a:prstGeom>
                      <a:solidFill>
                        <a:schemeClr val="tx1"/>
                      </a:solid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p:cNvPicPr preferRelativeResize="0">
            <a:picLocks noChangeAspect="1" noChangeArrowheads="1"/>
          </p:cNvPicPr>
          <p:nvPr/>
        </p:nvPicPr>
        <p:blipFill>
          <a:blip r:embed="rId3"/>
          <a:srcRect/>
          <a:stretch>
            <a:fillRect/>
          </a:stretch>
        </p:blipFill>
        <p:spPr bwMode="auto">
          <a:xfrm>
            <a:off x="1214438" y="1482725"/>
            <a:ext cx="7000875" cy="5375275"/>
          </a:xfrm>
          <a:prstGeom prst="rect">
            <a:avLst/>
          </a:prstGeom>
          <a:noFill/>
          <a:ln w="9525">
            <a:noFill/>
            <a:miter lim="800000"/>
            <a:headEnd/>
            <a:tailEnd/>
          </a:ln>
        </p:spPr>
      </p:pic>
      <p:sp>
        <p:nvSpPr>
          <p:cNvPr id="130051" name="3 - Ορθογώνιο"/>
          <p:cNvSpPr>
            <a:spLocks noChangeArrowheads="1"/>
          </p:cNvSpPr>
          <p:nvPr/>
        </p:nvSpPr>
        <p:spPr bwMode="auto">
          <a:xfrm>
            <a:off x="142875" y="642938"/>
            <a:ext cx="9001125" cy="641350"/>
          </a:xfrm>
          <a:prstGeom prst="rect">
            <a:avLst/>
          </a:prstGeom>
          <a:noFill/>
          <a:ln w="9525">
            <a:noFill/>
            <a:miter lim="800000"/>
            <a:headEnd/>
            <a:tailEnd/>
          </a:ln>
        </p:spPr>
        <p:txBody>
          <a:bodyPr>
            <a:spAutoFit/>
          </a:bodyPr>
          <a:lstStyle/>
          <a:p>
            <a:r>
              <a:rPr lang="en-US" sz="3600">
                <a:solidFill>
                  <a:schemeClr val="tx2"/>
                </a:solidFill>
                <a:latin typeface="Times New Roman" pitchFamily="18" charset="0"/>
                <a:cs typeface="Times New Roman" pitchFamily="18" charset="0"/>
              </a:rPr>
              <a:t>       Luminal surface LDL concentration C</a:t>
            </a:r>
            <a:r>
              <a:rPr lang="en-US" sz="3600" baseline="-25000">
                <a:solidFill>
                  <a:schemeClr val="tx2"/>
                </a:solidFill>
                <a:latin typeface="Times New Roman" pitchFamily="18" charset="0"/>
                <a:cs typeface="Times New Roman" pitchFamily="18" charset="0"/>
              </a:rPr>
              <a:t>w</a:t>
            </a:r>
            <a:endParaRPr lang="el-GR" sz="3600">
              <a:solidFill>
                <a:schemeClr val="tx2"/>
              </a:solidFill>
              <a:latin typeface="Times New Roman" pitchFamily="18" charset="0"/>
              <a:cs typeface="Times New Roman" pitchFamily="18" charset="0"/>
            </a:endParaRPr>
          </a:p>
        </p:txBody>
      </p:sp>
      <p:sp>
        <p:nvSpPr>
          <p:cNvPr id="5" name="4 - Αριστερό βέλος"/>
          <p:cNvSpPr/>
          <p:nvPr/>
        </p:nvSpPr>
        <p:spPr>
          <a:xfrm rot="8789804">
            <a:off x="2713038" y="4979988"/>
            <a:ext cx="3643312" cy="314325"/>
          </a:xfrm>
          <a:prstGeom prst="leftArrow">
            <a:avLst/>
          </a:prstGeom>
          <a:solidFill>
            <a:schemeClr val="accent3"/>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solidFill>
                <a:schemeClr val="tx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LDL concentration2"/>
          <p:cNvPicPr preferRelativeResize="0">
            <a:picLocks noChangeAspect="1" noChangeArrowheads="1"/>
          </p:cNvPicPr>
          <p:nvPr/>
        </p:nvPicPr>
        <p:blipFill>
          <a:blip r:embed="rId3"/>
          <a:srcRect/>
          <a:stretch>
            <a:fillRect/>
          </a:stretch>
        </p:blipFill>
        <p:spPr bwMode="auto">
          <a:xfrm>
            <a:off x="1285875" y="1303338"/>
            <a:ext cx="6858000" cy="5332412"/>
          </a:xfrm>
          <a:prstGeom prst="rect">
            <a:avLst/>
          </a:prstGeom>
          <a:noFill/>
          <a:ln w="9525">
            <a:noFill/>
            <a:miter lim="800000"/>
            <a:headEnd/>
            <a:tailEnd/>
          </a:ln>
        </p:spPr>
      </p:pic>
      <p:sp>
        <p:nvSpPr>
          <p:cNvPr id="131075" name="3 - Ορθογώνιο"/>
          <p:cNvSpPr>
            <a:spLocks noChangeArrowheads="1"/>
          </p:cNvSpPr>
          <p:nvPr/>
        </p:nvSpPr>
        <p:spPr bwMode="auto">
          <a:xfrm>
            <a:off x="142875" y="500063"/>
            <a:ext cx="9001125" cy="641350"/>
          </a:xfrm>
          <a:prstGeom prst="rect">
            <a:avLst/>
          </a:prstGeom>
          <a:noFill/>
          <a:ln w="9525">
            <a:noFill/>
            <a:miter lim="800000"/>
            <a:headEnd/>
            <a:tailEnd/>
          </a:ln>
        </p:spPr>
        <p:txBody>
          <a:bodyPr>
            <a:spAutoFit/>
          </a:bodyPr>
          <a:lstStyle/>
          <a:p>
            <a:r>
              <a:rPr lang="en-US" sz="3600">
                <a:solidFill>
                  <a:schemeClr val="tx2"/>
                </a:solidFill>
                <a:latin typeface="Times New Roman" pitchFamily="18" charset="0"/>
                <a:cs typeface="Times New Roman" pitchFamily="18" charset="0"/>
              </a:rPr>
              <a:t>       Luminal surface LDL concentration C</a:t>
            </a:r>
            <a:r>
              <a:rPr lang="en-US" sz="3600" baseline="-25000">
                <a:solidFill>
                  <a:schemeClr val="tx2"/>
                </a:solidFill>
                <a:latin typeface="Times New Roman" pitchFamily="18" charset="0"/>
                <a:cs typeface="Times New Roman" pitchFamily="18" charset="0"/>
              </a:rPr>
              <a:t>w</a:t>
            </a:r>
            <a:endParaRPr lang="el-GR" sz="3600">
              <a:solidFill>
                <a:schemeClr val="tx2"/>
              </a:solidFill>
              <a:latin typeface="Times New Roman" pitchFamily="18" charset="0"/>
              <a:cs typeface="Times New Roman" pitchFamily="18" charset="0"/>
            </a:endParaRPr>
          </a:p>
        </p:txBody>
      </p:sp>
      <p:sp>
        <p:nvSpPr>
          <p:cNvPr id="5" name="4 - Αριστερό βέλος"/>
          <p:cNvSpPr/>
          <p:nvPr/>
        </p:nvSpPr>
        <p:spPr>
          <a:xfrm rot="8274675">
            <a:off x="3927475" y="3408363"/>
            <a:ext cx="3643313" cy="314325"/>
          </a:xfrm>
          <a:prstGeom prst="leftArrow">
            <a:avLst/>
          </a:prstGeom>
          <a:solidFill>
            <a:schemeClr val="accent3"/>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solidFill>
                <a:schemeClr val="tx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Grp="1"/>
          </p:cNvSpPr>
          <p:nvPr>
            <p:ph type="title" idx="4294967295"/>
          </p:nvPr>
        </p:nvSpPr>
        <p:spPr bwMode="auto">
          <a:xfrm>
            <a:off x="395288" y="2205038"/>
            <a:ext cx="8497887" cy="1296987"/>
          </a:xfrm>
        </p:spPr>
        <p:txBody>
          <a:bodyPr wrap="square" lIns="91440" tIns="45720" rIns="91440" bIns="45720" numCol="1" anchorCtr="0" compatLnSpc="1">
            <a:prstTxWarp prst="textNoShape">
              <a:avLst/>
            </a:prstTxWarp>
          </a:bodyPr>
          <a:lstStyle/>
          <a:p>
            <a:pPr algn="ctr">
              <a:defRPr/>
            </a:pPr>
            <a:r>
              <a:rPr lang="en-US" b="1" dirty="0" smtClean="0">
                <a:solidFill>
                  <a:srgbClr val="D9DDFD"/>
                </a:solidFill>
                <a:latin typeface="Times New Roman" pitchFamily="18" charset="0"/>
              </a:rPr>
              <a:t>5.3  Arterial wall</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
          <p:cNvSpPr>
            <a:spLocks/>
          </p:cNvSpPr>
          <p:nvPr/>
        </p:nvSpPr>
        <p:spPr bwMode="auto">
          <a:xfrm>
            <a:off x="900113" y="2205038"/>
            <a:ext cx="7772400" cy="1584325"/>
          </a:xfrm>
          <a:prstGeom prst="rect">
            <a:avLst/>
          </a:prstGeom>
          <a:noFill/>
          <a:ln w="9525">
            <a:noFill/>
            <a:miter lim="800000"/>
            <a:headEnd/>
            <a:tailEnd/>
          </a:ln>
        </p:spPr>
        <p:txBody>
          <a:bodyPr/>
          <a:lstStyle/>
          <a:p>
            <a:pPr algn="ctr" eaLnBrk="0" hangingPunct="0"/>
            <a:r>
              <a:rPr lang="en-US" sz="3600" b="1">
                <a:solidFill>
                  <a:srgbClr val="DAEB03"/>
                </a:solidFill>
                <a:latin typeface="Times New Roman" pitchFamily="18" charset="0"/>
              </a:rPr>
              <a:t>Geometry and computational </a:t>
            </a:r>
            <a:br>
              <a:rPr lang="en-US" sz="3600" b="1">
                <a:solidFill>
                  <a:srgbClr val="DAEB03"/>
                </a:solidFill>
                <a:latin typeface="Times New Roman" pitchFamily="18" charset="0"/>
              </a:rPr>
            </a:br>
            <a:r>
              <a:rPr lang="en-US" sz="3600" b="1">
                <a:solidFill>
                  <a:srgbClr val="DAEB03"/>
                </a:solidFill>
                <a:latin typeface="Times New Roman" pitchFamily="18" charset="0"/>
              </a:rPr>
              <a:t>grid for the arterial wall</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Grp="1"/>
          </p:cNvSpPr>
          <p:nvPr>
            <p:ph type="title" idx="4294967295"/>
          </p:nvPr>
        </p:nvSpPr>
        <p:spPr bwMode="auto">
          <a:xfrm>
            <a:off x="571500" y="428625"/>
            <a:ext cx="8393113" cy="1584325"/>
          </a:xfrm>
        </p:spPr>
        <p:txBody>
          <a:bodyPr wrap="square" lIns="91440" tIns="45720" rIns="91440" bIns="45720" numCol="1" anchorCtr="0" compatLnSpc="1">
            <a:prstTxWarp prst="textNoShape">
              <a:avLst/>
            </a:prstTxWarp>
          </a:bodyPr>
          <a:lstStyle/>
          <a:p>
            <a:pPr algn="ctr">
              <a:defRPr/>
            </a:pPr>
            <a:r>
              <a:rPr lang="en-US" sz="2400" smtClean="0">
                <a:solidFill>
                  <a:srgbClr val="D9DDFD"/>
                </a:solidFill>
                <a:latin typeface="Times New Roman" pitchFamily="18" charset="0"/>
                <a:cs typeface="Times New Roman" pitchFamily="18" charset="0"/>
              </a:rPr>
              <a:t>Various CT slice scans were used for the reconstruction of the three-dimensional segments. The layered masks were segmented in Mimics software with different colours for each CT image slice. The arterial wall is shown in red with lumen in blue colour. </a:t>
            </a:r>
            <a:r>
              <a:rPr lang="el-GR" smtClean="0">
                <a:solidFill>
                  <a:srgbClr val="D9DDFD"/>
                </a:solidFill>
              </a:rPr>
              <a:t/>
            </a:r>
            <a:br>
              <a:rPr lang="el-GR" smtClean="0">
                <a:solidFill>
                  <a:srgbClr val="D9DDFD"/>
                </a:solidFill>
              </a:rPr>
            </a:br>
            <a:endParaRPr lang="en-US" b="1" smtClean="0">
              <a:solidFill>
                <a:srgbClr val="D9DDFD"/>
              </a:solidFill>
              <a:latin typeface="Times New Roman" pitchFamily="18" charset="0"/>
            </a:endParaRPr>
          </a:p>
        </p:txBody>
      </p:sp>
      <p:pic>
        <p:nvPicPr>
          <p:cNvPr id="134147" name="2 - Εικόνα"/>
          <p:cNvPicPr>
            <a:picLocks noChangeAspect="1" noChangeArrowheads="1"/>
          </p:cNvPicPr>
          <p:nvPr/>
        </p:nvPicPr>
        <p:blipFill>
          <a:blip r:embed="rId3"/>
          <a:srcRect l="37482" t="31686" r="36732" b="31238"/>
          <a:stretch>
            <a:fillRect/>
          </a:stretch>
        </p:blipFill>
        <p:spPr bwMode="auto">
          <a:xfrm>
            <a:off x="1692275" y="2133600"/>
            <a:ext cx="5715000" cy="4500563"/>
          </a:xfrm>
          <a:prstGeom prst="rect">
            <a:avLst/>
          </a:prstGeom>
          <a:noFill/>
          <a:ln w="9525">
            <a:noFill/>
            <a:miter lim="800000"/>
            <a:headEnd/>
            <a:tailEnd/>
          </a:ln>
        </p:spPr>
      </p:pic>
      <p:sp>
        <p:nvSpPr>
          <p:cNvPr id="134148" name="3 - TextBox"/>
          <p:cNvSpPr txBox="1">
            <a:spLocks noChangeArrowheads="1"/>
          </p:cNvSpPr>
          <p:nvPr/>
        </p:nvSpPr>
        <p:spPr bwMode="auto">
          <a:xfrm>
            <a:off x="2286000" y="6072188"/>
            <a:ext cx="4929188" cy="457200"/>
          </a:xfrm>
          <a:prstGeom prst="rect">
            <a:avLst/>
          </a:prstGeom>
          <a:noFill/>
          <a:ln w="9525">
            <a:noFill/>
            <a:miter lim="800000"/>
            <a:headEnd/>
            <a:tailEnd/>
          </a:ln>
        </p:spPr>
        <p:txBody>
          <a:bodyPr>
            <a:spAutoFit/>
          </a:bodyPr>
          <a:lstStyle/>
          <a:p>
            <a:r>
              <a:rPr lang="en-US" sz="2400">
                <a:solidFill>
                  <a:schemeClr val="tx2"/>
                </a:solidFill>
                <a:latin typeface="Times New Roman" pitchFamily="18" charset="0"/>
                <a:cs typeface="Times New Roman" pitchFamily="18" charset="0"/>
              </a:rPr>
              <a:t>Masks in color for a typical CT slice</a:t>
            </a:r>
            <a:endParaRPr lang="el-GR" sz="2400">
              <a:solidFill>
                <a:schemeClr val="tx2"/>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7 - Ορθογώνιο"/>
          <p:cNvSpPr>
            <a:spLocks noChangeArrowheads="1"/>
          </p:cNvSpPr>
          <p:nvPr/>
        </p:nvSpPr>
        <p:spPr bwMode="auto">
          <a:xfrm>
            <a:off x="1908175" y="188913"/>
            <a:ext cx="5095875" cy="384175"/>
          </a:xfrm>
          <a:prstGeom prst="rect">
            <a:avLst/>
          </a:prstGeom>
          <a:noFill/>
          <a:ln w="9525">
            <a:noFill/>
            <a:miter lim="800000"/>
            <a:headEnd/>
            <a:tailEnd/>
          </a:ln>
        </p:spPr>
        <p:txBody>
          <a:bodyPr wrap="none">
            <a:spAutoFit/>
          </a:bodyPr>
          <a:lstStyle/>
          <a:p>
            <a:pPr algn="ctr">
              <a:lnSpc>
                <a:spcPct val="80000"/>
              </a:lnSpc>
              <a:buFont typeface="Wingdings" pitchFamily="2" charset="2"/>
              <a:buNone/>
            </a:pPr>
            <a:r>
              <a:rPr lang="en-US" sz="2400">
                <a:solidFill>
                  <a:srgbClr val="D9DDFD"/>
                </a:solidFill>
                <a:latin typeface="Times New Roman" pitchFamily="18" charset="0"/>
                <a:cs typeface="Times New Roman" pitchFamily="18" charset="0"/>
              </a:rPr>
              <a:t>Reconstructed human thoracic aorta 3D </a:t>
            </a:r>
          </a:p>
        </p:txBody>
      </p:sp>
      <p:pic>
        <p:nvPicPr>
          <p:cNvPr id="135171" name="Picture 1"/>
          <p:cNvPicPr>
            <a:picLocks noChangeAspect="1" noChangeArrowheads="1"/>
          </p:cNvPicPr>
          <p:nvPr/>
        </p:nvPicPr>
        <p:blipFill>
          <a:blip r:embed="rId3"/>
          <a:srcRect/>
          <a:stretch>
            <a:fillRect/>
          </a:stretch>
        </p:blipFill>
        <p:spPr bwMode="auto">
          <a:xfrm>
            <a:off x="1116013" y="836613"/>
            <a:ext cx="6981825" cy="52863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p:cNvPicPr>
            <a:picLocks noGrp="1" noChangeAspect="1" noChangeArrowheads="1"/>
          </p:cNvPicPr>
          <p:nvPr>
            <p:ph idx="4294967295"/>
          </p:nvPr>
        </p:nvPicPr>
        <p:blipFill>
          <a:blip r:embed="rId3"/>
          <a:srcRect/>
          <a:stretch>
            <a:fillRect/>
          </a:stretch>
        </p:blipFill>
        <p:spPr>
          <a:xfrm>
            <a:off x="900113" y="2060575"/>
            <a:ext cx="2951162" cy="3970338"/>
          </a:xfrm>
        </p:spPr>
      </p:pic>
      <p:sp>
        <p:nvSpPr>
          <p:cNvPr id="136195" name="9 - Ορθογώνιο"/>
          <p:cNvSpPr>
            <a:spLocks noChangeArrowheads="1"/>
          </p:cNvSpPr>
          <p:nvPr/>
        </p:nvSpPr>
        <p:spPr bwMode="auto">
          <a:xfrm>
            <a:off x="971550" y="2205038"/>
            <a:ext cx="1831975" cy="457200"/>
          </a:xfrm>
          <a:prstGeom prst="rect">
            <a:avLst/>
          </a:prstGeom>
          <a:noFill/>
          <a:ln w="9525">
            <a:noFill/>
            <a:miter lim="800000"/>
            <a:headEnd/>
            <a:tailEnd/>
          </a:ln>
        </p:spPr>
        <p:txBody>
          <a:bodyPr wrap="none">
            <a:spAutoFit/>
          </a:bodyPr>
          <a:lstStyle/>
          <a:p>
            <a:pPr eaLnBrk="0" hangingPunct="0">
              <a:spcBef>
                <a:spcPct val="20000"/>
              </a:spcBef>
            </a:pPr>
            <a:r>
              <a:rPr lang="en-US" sz="2400">
                <a:solidFill>
                  <a:srgbClr val="D9DDFD"/>
                </a:solidFill>
                <a:latin typeface="Times New Roman" pitchFamily="18" charset="0"/>
                <a:cs typeface="Times New Roman" pitchFamily="18" charset="0"/>
              </a:rPr>
              <a:t>Endothelium</a:t>
            </a:r>
            <a:r>
              <a:rPr lang="el-GR" sz="2400">
                <a:solidFill>
                  <a:srgbClr val="FFFF00"/>
                </a:solidFill>
                <a:latin typeface="Times New Roman" pitchFamily="18" charset="0"/>
                <a:cs typeface="Times New Roman" pitchFamily="18" charset="0"/>
              </a:rPr>
              <a:t> </a:t>
            </a:r>
          </a:p>
        </p:txBody>
      </p:sp>
      <p:sp>
        <p:nvSpPr>
          <p:cNvPr id="136196" name="14 - Ορθογώνιο"/>
          <p:cNvSpPr>
            <a:spLocks noChangeArrowheads="1"/>
          </p:cNvSpPr>
          <p:nvPr/>
        </p:nvSpPr>
        <p:spPr bwMode="auto">
          <a:xfrm>
            <a:off x="630238" y="6165850"/>
            <a:ext cx="3970337" cy="384175"/>
          </a:xfrm>
          <a:prstGeom prst="rect">
            <a:avLst/>
          </a:prstGeom>
          <a:noFill/>
          <a:ln w="9525">
            <a:noFill/>
            <a:miter lim="800000"/>
            <a:headEnd/>
            <a:tailEnd/>
          </a:ln>
        </p:spPr>
        <p:txBody>
          <a:bodyPr wrap="none">
            <a:spAutoFit/>
          </a:bodyPr>
          <a:lstStyle/>
          <a:p>
            <a:pPr algn="ctr" eaLnBrk="0" hangingPunct="0">
              <a:lnSpc>
                <a:spcPct val="80000"/>
              </a:lnSpc>
              <a:spcBef>
                <a:spcPct val="20000"/>
              </a:spcBef>
            </a:pPr>
            <a:r>
              <a:rPr lang="en-US" sz="2400">
                <a:solidFill>
                  <a:srgbClr val="D9DDFD"/>
                </a:solidFill>
                <a:latin typeface="Times New Roman" pitchFamily="18" charset="0"/>
                <a:cs typeface="Times New Roman" pitchFamily="18" charset="0"/>
              </a:rPr>
              <a:t>Reconstruction of arterial wall </a:t>
            </a:r>
          </a:p>
        </p:txBody>
      </p:sp>
      <p:sp>
        <p:nvSpPr>
          <p:cNvPr id="136197" name="4 - Ορθογώνιο"/>
          <p:cNvSpPr>
            <a:spLocks noChangeArrowheads="1"/>
          </p:cNvSpPr>
          <p:nvPr/>
        </p:nvSpPr>
        <p:spPr bwMode="auto">
          <a:xfrm>
            <a:off x="642938" y="3214688"/>
            <a:ext cx="1730375" cy="457200"/>
          </a:xfrm>
          <a:prstGeom prst="rect">
            <a:avLst/>
          </a:prstGeom>
          <a:noFill/>
          <a:ln w="9525">
            <a:noFill/>
            <a:miter lim="800000"/>
            <a:headEnd/>
            <a:tailEnd/>
          </a:ln>
        </p:spPr>
        <p:txBody>
          <a:bodyPr wrap="none">
            <a:spAutoFit/>
          </a:bodyPr>
          <a:lstStyle/>
          <a:p>
            <a:pPr eaLnBrk="0" hangingPunct="0">
              <a:spcBef>
                <a:spcPct val="20000"/>
              </a:spcBef>
            </a:pPr>
            <a:r>
              <a:rPr lang="en-US" sz="2400">
                <a:solidFill>
                  <a:srgbClr val="D9DDFD"/>
                </a:solidFill>
                <a:latin typeface="Times New Roman" pitchFamily="18" charset="0"/>
                <a:cs typeface="Times New Roman" pitchFamily="18" charset="0"/>
              </a:rPr>
              <a:t>Arterial wall</a:t>
            </a:r>
            <a:endParaRPr lang="el-GR" sz="2400">
              <a:solidFill>
                <a:srgbClr val="D9DDFD"/>
              </a:solidFill>
              <a:latin typeface="Times New Roman" pitchFamily="18" charset="0"/>
              <a:cs typeface="Times New Roman" pitchFamily="18" charset="0"/>
            </a:endParaRPr>
          </a:p>
        </p:txBody>
      </p:sp>
      <p:pic>
        <p:nvPicPr>
          <p:cNvPr id="136198" name="Picture 2"/>
          <p:cNvPicPr>
            <a:picLocks noChangeAspect="1" noChangeArrowheads="1"/>
          </p:cNvPicPr>
          <p:nvPr/>
        </p:nvPicPr>
        <p:blipFill>
          <a:blip r:embed="rId4"/>
          <a:srcRect/>
          <a:stretch>
            <a:fillRect/>
          </a:stretch>
        </p:blipFill>
        <p:spPr bwMode="auto">
          <a:xfrm>
            <a:off x="5292725" y="2060575"/>
            <a:ext cx="2951163" cy="3960813"/>
          </a:xfrm>
          <a:prstGeom prst="rect">
            <a:avLst/>
          </a:prstGeom>
          <a:noFill/>
          <a:ln w="9525">
            <a:noFill/>
            <a:miter lim="800000"/>
            <a:headEnd/>
            <a:tailEnd/>
          </a:ln>
        </p:spPr>
      </p:pic>
      <p:sp>
        <p:nvSpPr>
          <p:cNvPr id="136199" name="14 - Ορθογώνιο"/>
          <p:cNvSpPr>
            <a:spLocks noChangeArrowheads="1"/>
          </p:cNvSpPr>
          <p:nvPr/>
        </p:nvSpPr>
        <p:spPr bwMode="auto">
          <a:xfrm>
            <a:off x="5807075" y="6165850"/>
            <a:ext cx="2382838" cy="384175"/>
          </a:xfrm>
          <a:prstGeom prst="rect">
            <a:avLst/>
          </a:prstGeom>
          <a:noFill/>
          <a:ln w="9525">
            <a:noFill/>
            <a:miter lim="800000"/>
            <a:headEnd/>
            <a:tailEnd/>
          </a:ln>
        </p:spPr>
        <p:txBody>
          <a:bodyPr wrap="none">
            <a:spAutoFit/>
          </a:bodyPr>
          <a:lstStyle/>
          <a:p>
            <a:pPr algn="ctr" eaLnBrk="0" hangingPunct="0">
              <a:lnSpc>
                <a:spcPct val="80000"/>
              </a:lnSpc>
              <a:spcBef>
                <a:spcPct val="20000"/>
              </a:spcBef>
            </a:pPr>
            <a:r>
              <a:rPr lang="en-US" sz="2400">
                <a:solidFill>
                  <a:srgbClr val="D9DDFD"/>
                </a:solidFill>
                <a:latin typeface="Times New Roman" pitchFamily="18" charset="0"/>
                <a:cs typeface="Times New Roman" pitchFamily="18" charset="0"/>
              </a:rPr>
              <a:t>Shaded geometry </a:t>
            </a:r>
          </a:p>
        </p:txBody>
      </p:sp>
      <p:sp>
        <p:nvSpPr>
          <p:cNvPr id="136200" name="8 - TextBox"/>
          <p:cNvSpPr txBox="1">
            <a:spLocks noChangeArrowheads="1"/>
          </p:cNvSpPr>
          <p:nvPr/>
        </p:nvSpPr>
        <p:spPr bwMode="auto">
          <a:xfrm>
            <a:off x="611188" y="0"/>
            <a:ext cx="8064500" cy="1552575"/>
          </a:xfrm>
          <a:prstGeom prst="rect">
            <a:avLst/>
          </a:prstGeom>
          <a:noFill/>
          <a:ln w="9525">
            <a:noFill/>
            <a:miter lim="800000"/>
            <a:headEnd/>
            <a:tailEnd/>
          </a:ln>
        </p:spPr>
        <p:txBody>
          <a:bodyPr>
            <a:spAutoFit/>
          </a:bodyPr>
          <a:lstStyle/>
          <a:p>
            <a:pPr algn="ctr"/>
            <a:r>
              <a:rPr lang="en-US" sz="2400">
                <a:solidFill>
                  <a:srgbClr val="D9DDFD"/>
                </a:solidFill>
                <a:latin typeface="Times New Roman" pitchFamily="18" charset="0"/>
                <a:cs typeface="Times New Roman" pitchFamily="18" charset="0"/>
              </a:rPr>
              <a:t>Due to unsmoothed surfaces, the geometry had to be improved by rebuilding the surfaces that constitute the boundary surfaces. This action was necessary for the subsequent computational analysis and it was achieved through Rhinoceros 4.0 software. </a:t>
            </a:r>
            <a:endParaRPr lang="el-GR" sz="2400">
              <a:solidFill>
                <a:srgbClr val="D9DDFD"/>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4"/>
          <p:cNvSpPr>
            <a:spLocks noGrp="1" noChangeArrowheads="1"/>
          </p:cNvSpPr>
          <p:nvPr>
            <p:ph idx="4294967295"/>
          </p:nvPr>
        </p:nvSpPr>
        <p:spPr>
          <a:xfrm>
            <a:off x="611188" y="404813"/>
            <a:ext cx="7889875" cy="2276475"/>
          </a:xfrm>
        </p:spPr>
        <p:txBody>
          <a:bodyPr anchor="ctr"/>
          <a:lstStyle/>
          <a:p>
            <a:pPr marL="0" indent="0" algn="just" eaLnBrk="1" hangingPunct="1">
              <a:spcBef>
                <a:spcPct val="0"/>
              </a:spcBef>
              <a:buFont typeface="Wingdings" pitchFamily="2" charset="2"/>
              <a:buNone/>
            </a:pPr>
            <a:r>
              <a:rPr lang="en-US" sz="2400" smtClean="0">
                <a:solidFill>
                  <a:srgbClr val="D9DDFD"/>
                </a:solidFill>
                <a:latin typeface="Times New Roman" pitchFamily="18" charset="0"/>
                <a:cs typeface="Times New Roman" pitchFamily="18" charset="0"/>
              </a:rPr>
              <a:t>Following the completion of the 3D reconstruction geometry, the computational mesh generation is the natural following step. Towards this end, the constructed geometry is imported into Gambit software. The number of mesh nodes used was 1.825.113.</a:t>
            </a:r>
            <a:r>
              <a:rPr lang="en-US" sz="2400" smtClean="0">
                <a:solidFill>
                  <a:srgbClr val="FFFF00"/>
                </a:solidFill>
                <a:latin typeface="Times New Roman" pitchFamily="18" charset="0"/>
                <a:cs typeface="Times New Roman" pitchFamily="18" charset="0"/>
              </a:rPr>
              <a:t> </a:t>
            </a:r>
          </a:p>
          <a:p>
            <a:pPr marL="0" indent="0" algn="just" eaLnBrk="1" hangingPunct="1">
              <a:buFont typeface="Wingdings" pitchFamily="2" charset="2"/>
              <a:buNone/>
            </a:pPr>
            <a:endParaRPr lang="en-US" sz="2000" b="1" smtClean="0">
              <a:solidFill>
                <a:srgbClr val="FFFF00"/>
              </a:solidFill>
            </a:endParaRPr>
          </a:p>
          <a:p>
            <a:pPr marL="0" indent="0" algn="just" eaLnBrk="1" hangingPunct="1">
              <a:buFont typeface="Wingdings" pitchFamily="2" charset="2"/>
              <a:buNone/>
            </a:pPr>
            <a:endParaRPr lang="el-GR" sz="2000" b="1" smtClean="0">
              <a:solidFill>
                <a:srgbClr val="FFFF00"/>
              </a:solidFill>
            </a:endParaRPr>
          </a:p>
        </p:txBody>
      </p:sp>
      <p:sp>
        <p:nvSpPr>
          <p:cNvPr id="137219" name="3 - TextBox"/>
          <p:cNvSpPr txBox="1">
            <a:spLocks noChangeArrowheads="1"/>
          </p:cNvSpPr>
          <p:nvPr/>
        </p:nvSpPr>
        <p:spPr bwMode="auto">
          <a:xfrm>
            <a:off x="1476375" y="5286375"/>
            <a:ext cx="2452688" cy="457200"/>
          </a:xfrm>
          <a:prstGeom prst="rect">
            <a:avLst/>
          </a:prstGeom>
          <a:noFill/>
          <a:ln w="9525">
            <a:noFill/>
            <a:miter lim="800000"/>
            <a:headEnd/>
            <a:tailEnd/>
          </a:ln>
        </p:spPr>
        <p:txBody>
          <a:bodyPr>
            <a:spAutoFit/>
          </a:bodyPr>
          <a:lstStyle/>
          <a:p>
            <a:r>
              <a:rPr lang="en-US" sz="2400">
                <a:solidFill>
                  <a:srgbClr val="D9DDFD"/>
                </a:solidFill>
                <a:latin typeface="Times New Roman" pitchFamily="18" charset="0"/>
                <a:cs typeface="Times New Roman" pitchFamily="18" charset="0"/>
              </a:rPr>
              <a:t>Creation of mesh </a:t>
            </a:r>
            <a:endParaRPr lang="el-GR" sz="2400">
              <a:solidFill>
                <a:srgbClr val="D9DDFD"/>
              </a:solidFill>
              <a:latin typeface="Times New Roman" pitchFamily="18" charset="0"/>
              <a:cs typeface="Times New Roman" pitchFamily="18" charset="0"/>
            </a:endParaRPr>
          </a:p>
        </p:txBody>
      </p:sp>
      <p:sp>
        <p:nvSpPr>
          <p:cNvPr id="137220" name="4 - TextBox"/>
          <p:cNvSpPr txBox="1">
            <a:spLocks noChangeArrowheads="1"/>
          </p:cNvSpPr>
          <p:nvPr/>
        </p:nvSpPr>
        <p:spPr bwMode="auto">
          <a:xfrm>
            <a:off x="4929188" y="5143500"/>
            <a:ext cx="3500437" cy="822325"/>
          </a:xfrm>
          <a:prstGeom prst="rect">
            <a:avLst/>
          </a:prstGeom>
          <a:noFill/>
          <a:ln w="9525">
            <a:noFill/>
            <a:miter lim="800000"/>
            <a:headEnd/>
            <a:tailEnd/>
          </a:ln>
        </p:spPr>
        <p:txBody>
          <a:bodyPr>
            <a:spAutoFit/>
          </a:bodyPr>
          <a:lstStyle/>
          <a:p>
            <a:pPr algn="ctr"/>
            <a:r>
              <a:rPr lang="en-US" sz="2400">
                <a:solidFill>
                  <a:srgbClr val="D9DDFD"/>
                </a:solidFill>
                <a:latin typeface="Times New Roman" pitchFamily="18" charset="0"/>
                <a:cs typeface="Times New Roman" pitchFamily="18" charset="0"/>
              </a:rPr>
              <a:t>Shaded geometry.</a:t>
            </a:r>
          </a:p>
          <a:p>
            <a:pPr algn="ctr"/>
            <a:r>
              <a:rPr lang="en-US" sz="2400">
                <a:solidFill>
                  <a:srgbClr val="D9DDFD"/>
                </a:solidFill>
                <a:latin typeface="Times New Roman" pitchFamily="18" charset="0"/>
                <a:cs typeface="Times New Roman" pitchFamily="18" charset="0"/>
              </a:rPr>
              <a:t> Lumen and arterial wall</a:t>
            </a:r>
            <a:r>
              <a:rPr lang="en-US" sz="2400">
                <a:solidFill>
                  <a:srgbClr val="FFFF00"/>
                </a:solidFill>
                <a:latin typeface="Times New Roman" pitchFamily="18" charset="0"/>
                <a:cs typeface="Times New Roman" pitchFamily="18" charset="0"/>
              </a:rPr>
              <a:t> </a:t>
            </a:r>
            <a:endParaRPr lang="el-GR" sz="2400">
              <a:solidFill>
                <a:srgbClr val="FFFF00"/>
              </a:solidFill>
              <a:latin typeface="Times New Roman" pitchFamily="18" charset="0"/>
              <a:cs typeface="Times New Roman" pitchFamily="18" charset="0"/>
            </a:endParaRPr>
          </a:p>
        </p:txBody>
      </p:sp>
      <p:pic>
        <p:nvPicPr>
          <p:cNvPr id="137221" name="5 - Εικόνα"/>
          <p:cNvPicPr>
            <a:picLocks noChangeAspect="1" noChangeArrowheads="1"/>
          </p:cNvPicPr>
          <p:nvPr/>
        </p:nvPicPr>
        <p:blipFill>
          <a:blip r:embed="rId3"/>
          <a:srcRect/>
          <a:stretch>
            <a:fillRect/>
          </a:stretch>
        </p:blipFill>
        <p:spPr bwMode="auto">
          <a:xfrm>
            <a:off x="642938" y="3000375"/>
            <a:ext cx="4143375" cy="2214563"/>
          </a:xfrm>
          <a:prstGeom prst="rect">
            <a:avLst/>
          </a:prstGeom>
          <a:noFill/>
          <a:ln w="9525">
            <a:noFill/>
            <a:miter lim="800000"/>
            <a:headEnd/>
            <a:tailEnd/>
          </a:ln>
        </p:spPr>
      </p:pic>
      <p:pic>
        <p:nvPicPr>
          <p:cNvPr id="137222" name="6 - Εικόνα"/>
          <p:cNvPicPr>
            <a:picLocks noChangeAspect="1" noChangeArrowheads="1"/>
          </p:cNvPicPr>
          <p:nvPr/>
        </p:nvPicPr>
        <p:blipFill>
          <a:blip r:embed="rId4"/>
          <a:srcRect/>
          <a:stretch>
            <a:fillRect/>
          </a:stretch>
        </p:blipFill>
        <p:spPr bwMode="auto">
          <a:xfrm>
            <a:off x="4857750" y="3000375"/>
            <a:ext cx="3714750" cy="22145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5"/>
          <p:cNvSpPr>
            <a:spLocks/>
          </p:cNvSpPr>
          <p:nvPr/>
        </p:nvSpPr>
        <p:spPr bwMode="auto">
          <a:xfrm>
            <a:off x="900113" y="2636838"/>
            <a:ext cx="7772400" cy="1584325"/>
          </a:xfrm>
          <a:prstGeom prst="rect">
            <a:avLst/>
          </a:prstGeom>
          <a:noFill/>
          <a:ln w="9525">
            <a:noFill/>
            <a:miter lim="800000"/>
            <a:headEnd/>
            <a:tailEnd/>
          </a:ln>
        </p:spPr>
        <p:txBody>
          <a:bodyPr/>
          <a:lstStyle/>
          <a:p>
            <a:pPr algn="ctr" eaLnBrk="0" hangingPunct="0"/>
            <a:r>
              <a:rPr lang="en-US" sz="3600" b="1">
                <a:solidFill>
                  <a:srgbClr val="DAEB03"/>
                </a:solidFill>
                <a:latin typeface="Times New Roman" pitchFamily="18" charset="0"/>
              </a:rPr>
              <a:t>Flow field and boundary conditions</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13 - Εικόνα"/>
          <p:cNvPicPr>
            <a:picLocks noChangeAspect="1" noChangeArrowheads="1"/>
          </p:cNvPicPr>
          <p:nvPr/>
        </p:nvPicPr>
        <p:blipFill>
          <a:blip r:embed="rId3"/>
          <a:srcRect l="50891" t="52438" r="8305" b="15549"/>
          <a:stretch>
            <a:fillRect/>
          </a:stretch>
        </p:blipFill>
        <p:spPr bwMode="auto">
          <a:xfrm>
            <a:off x="755650" y="1370013"/>
            <a:ext cx="7672388" cy="3714750"/>
          </a:xfrm>
          <a:prstGeom prst="rect">
            <a:avLst/>
          </a:prstGeom>
          <a:noFill/>
          <a:ln w="9525">
            <a:noFill/>
            <a:miter lim="800000"/>
            <a:headEnd/>
            <a:tailEnd/>
          </a:ln>
        </p:spPr>
      </p:pic>
      <p:sp>
        <p:nvSpPr>
          <p:cNvPr id="139267" name="Rectangle 4"/>
          <p:cNvSpPr>
            <a:spLocks noChangeArrowheads="1"/>
          </p:cNvSpPr>
          <p:nvPr/>
        </p:nvSpPr>
        <p:spPr bwMode="auto">
          <a:xfrm>
            <a:off x="684213" y="622300"/>
            <a:ext cx="7786687" cy="457200"/>
          </a:xfrm>
          <a:prstGeom prst="rect">
            <a:avLst/>
          </a:prstGeom>
          <a:noFill/>
          <a:ln w="9525">
            <a:noFill/>
            <a:miter lim="800000"/>
            <a:headEnd/>
            <a:tailEnd/>
          </a:ln>
        </p:spPr>
        <p:txBody>
          <a:bodyPr anchor="ctr">
            <a:spAutoFit/>
          </a:bodyPr>
          <a:lstStyle/>
          <a:p>
            <a:pPr algn="ctr"/>
            <a:r>
              <a:rPr lang="en-US" sz="2400">
                <a:solidFill>
                  <a:srgbClr val="D9DDFD"/>
                </a:solidFill>
                <a:latin typeface="Times New Roman" pitchFamily="18" charset="0"/>
                <a:ea typeface="Calibri" pitchFamily="34" charset="0"/>
                <a:cs typeface="Times New Roman" pitchFamily="18" charset="0"/>
              </a:rPr>
              <a:t>Interfacial coupling</a:t>
            </a:r>
            <a:r>
              <a:rPr lang="el-GR" sz="2400">
                <a:solidFill>
                  <a:srgbClr val="D9DDFD"/>
                </a:solidFill>
                <a:latin typeface="Times New Roman" pitchFamily="18" charset="0"/>
                <a:ea typeface="Calibri" pitchFamily="34" charset="0"/>
                <a:cs typeface="Times New Roman" pitchFamily="18" charset="0"/>
              </a:rPr>
              <a:t> </a:t>
            </a:r>
            <a:r>
              <a:rPr lang="en-US" sz="2400">
                <a:solidFill>
                  <a:srgbClr val="D9DDFD"/>
                </a:solidFill>
                <a:latin typeface="Times New Roman" pitchFamily="18" charset="0"/>
                <a:ea typeface="Calibri" pitchFamily="34" charset="0"/>
                <a:cs typeface="Times New Roman" pitchFamily="18" charset="0"/>
              </a:rPr>
              <a:t> through J</a:t>
            </a:r>
            <a:r>
              <a:rPr lang="en-US" sz="2400" baseline="-25000">
                <a:solidFill>
                  <a:srgbClr val="D9DDFD"/>
                </a:solidFill>
                <a:latin typeface="Times New Roman" pitchFamily="18" charset="0"/>
                <a:ea typeface="Calibri" pitchFamily="34" charset="0"/>
                <a:cs typeface="Times New Roman" pitchFamily="18" charset="0"/>
              </a:rPr>
              <a:t>v</a:t>
            </a:r>
            <a:r>
              <a:rPr lang="en-US" sz="2400">
                <a:solidFill>
                  <a:srgbClr val="D9DDFD"/>
                </a:solidFill>
                <a:latin typeface="Times New Roman" pitchFamily="18" charset="0"/>
                <a:ea typeface="Calibri" pitchFamily="34" charset="0"/>
                <a:cs typeface="Times New Roman" pitchFamily="18" charset="0"/>
              </a:rPr>
              <a:t> </a:t>
            </a:r>
            <a:r>
              <a:rPr lang="el-GR" sz="2400">
                <a:solidFill>
                  <a:srgbClr val="D9DDFD"/>
                </a:solidFill>
                <a:latin typeface="Times New Roman" pitchFamily="18" charset="0"/>
                <a:ea typeface="Calibri" pitchFamily="34" charset="0"/>
                <a:cs typeface="Times New Roman" pitchFamily="18" charset="0"/>
              </a:rPr>
              <a:t>και </a:t>
            </a:r>
            <a:r>
              <a:rPr lang="en-US" sz="2400">
                <a:solidFill>
                  <a:srgbClr val="D9DDFD"/>
                </a:solidFill>
                <a:latin typeface="Times New Roman" pitchFamily="18" charset="0"/>
                <a:ea typeface="Calibri" pitchFamily="34" charset="0"/>
                <a:cs typeface="Times New Roman" pitchFamily="18" charset="0"/>
              </a:rPr>
              <a:t>J</a:t>
            </a:r>
            <a:r>
              <a:rPr lang="en-US" sz="2400" baseline="-25000">
                <a:solidFill>
                  <a:srgbClr val="D9DDFD"/>
                </a:solidFill>
                <a:latin typeface="Times New Roman" pitchFamily="18" charset="0"/>
                <a:ea typeface="Calibri" pitchFamily="34" charset="0"/>
                <a:cs typeface="Times New Roman" pitchFamily="18" charset="0"/>
              </a:rPr>
              <a:t>s</a:t>
            </a:r>
            <a:r>
              <a:rPr lang="en-US" sz="2400">
                <a:solidFill>
                  <a:srgbClr val="D9DDFD"/>
                </a:solidFill>
                <a:latin typeface="Times New Roman" pitchFamily="18" charset="0"/>
                <a:ea typeface="Calibri" pitchFamily="34" charset="0"/>
                <a:cs typeface="Times New Roman" pitchFamily="18" charset="0"/>
              </a:rPr>
              <a:t> (Olgac U. et al, 2008)</a:t>
            </a:r>
            <a:endParaRPr lang="el-GR" sz="2400">
              <a:solidFill>
                <a:srgbClr val="D9DDFD"/>
              </a:solidFill>
              <a:latin typeface="Times New Roman" pitchFamily="18" charset="0"/>
              <a:ea typeface="Calibri" pitchFamily="34"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7" name="Rectangle 5"/>
          <p:cNvSpPr>
            <a:spLocks noGrp="1" noChangeArrowheads="1"/>
          </p:cNvSpPr>
          <p:nvPr>
            <p:ph type="title"/>
          </p:nvPr>
        </p:nvSpPr>
        <p:spPr/>
        <p:txBody>
          <a:bodyPr/>
          <a:lstStyle/>
          <a:p>
            <a:pPr>
              <a:defRPr/>
            </a:pPr>
            <a:r>
              <a:rPr lang="en-US" sz="2400" dirty="0" smtClean="0">
                <a:solidFill>
                  <a:schemeClr val="tx1"/>
                </a:solidFill>
                <a:latin typeface="Times New Roman" pitchFamily="18" charset="0"/>
              </a:rPr>
              <a:t>                                                 Shear </a:t>
            </a:r>
            <a:r>
              <a:rPr lang="en-US" sz="2400" dirty="0">
                <a:solidFill>
                  <a:schemeClr val="tx1"/>
                </a:solidFill>
                <a:latin typeface="Times New Roman" pitchFamily="18" charset="0"/>
              </a:rPr>
              <a:t>stress</a:t>
            </a:r>
          </a:p>
        </p:txBody>
      </p:sp>
      <p:graphicFrame>
        <p:nvGraphicFramePr>
          <p:cNvPr id="3074" name="Object 2"/>
          <p:cNvGraphicFramePr>
            <a:graphicFrameLocks noGrp="1" noChangeAspect="1"/>
          </p:cNvGraphicFramePr>
          <p:nvPr>
            <p:ph sz="half" idx="2"/>
          </p:nvPr>
        </p:nvGraphicFramePr>
        <p:xfrm>
          <a:off x="1928813" y="2571750"/>
          <a:ext cx="5932487" cy="1200150"/>
        </p:xfrm>
        <a:graphic>
          <a:graphicData uri="http://schemas.openxmlformats.org/presentationml/2006/ole">
            <mc:AlternateContent xmlns:mc="http://schemas.openxmlformats.org/markup-compatibility/2006">
              <mc:Choice xmlns:v="urn:schemas-microsoft-com:vml" Requires="v">
                <p:oleObj spid="_x0000_s3078" name="Equation" r:id="rId3" imgW="1130040" imgH="228600" progId="Equation.3">
                  <p:embed/>
                </p:oleObj>
              </mc:Choice>
              <mc:Fallback>
                <p:oleObj name="Equation" r:id="rId3" imgW="1130040" imgH="228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3" y="2571750"/>
                        <a:ext cx="5932487" cy="12001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2 - Εικόνα"/>
          <p:cNvPicPr>
            <a:picLocks noChangeAspect="1" noChangeArrowheads="1"/>
          </p:cNvPicPr>
          <p:nvPr/>
        </p:nvPicPr>
        <p:blipFill>
          <a:blip r:embed="rId3"/>
          <a:srcRect/>
          <a:stretch>
            <a:fillRect/>
          </a:stretch>
        </p:blipFill>
        <p:spPr bwMode="auto">
          <a:xfrm>
            <a:off x="1692275" y="1662113"/>
            <a:ext cx="6143625" cy="4214812"/>
          </a:xfrm>
          <a:prstGeom prst="rect">
            <a:avLst/>
          </a:prstGeom>
          <a:noFill/>
          <a:ln w="9525">
            <a:noFill/>
            <a:miter lim="800000"/>
            <a:headEnd/>
            <a:tailEnd/>
          </a:ln>
        </p:spPr>
      </p:pic>
      <p:sp>
        <p:nvSpPr>
          <p:cNvPr id="140291" name="3 - Ορθογώνιο"/>
          <p:cNvSpPr>
            <a:spLocks noChangeArrowheads="1"/>
          </p:cNvSpPr>
          <p:nvPr/>
        </p:nvSpPr>
        <p:spPr bwMode="auto">
          <a:xfrm>
            <a:off x="1908175" y="692150"/>
            <a:ext cx="5497513" cy="457200"/>
          </a:xfrm>
          <a:prstGeom prst="rect">
            <a:avLst/>
          </a:prstGeom>
          <a:noFill/>
          <a:ln w="9525">
            <a:noFill/>
            <a:miter lim="800000"/>
            <a:headEnd/>
            <a:tailEnd/>
          </a:ln>
        </p:spPr>
        <p:txBody>
          <a:bodyPr>
            <a:spAutoFit/>
          </a:bodyPr>
          <a:lstStyle/>
          <a:p>
            <a:r>
              <a:rPr lang="en-US" sz="2400">
                <a:solidFill>
                  <a:srgbClr val="D9DDFD"/>
                </a:solidFill>
                <a:latin typeface="Times New Roman" pitchFamily="18" charset="0"/>
                <a:ea typeface="Calibri" pitchFamily="34" charset="0"/>
                <a:cs typeface="Times New Roman" pitchFamily="18" charset="0"/>
              </a:rPr>
              <a:t>Applied pulsewave into the lumen entrance </a:t>
            </a:r>
            <a:endParaRPr lang="el-GR" sz="2400">
              <a:solidFill>
                <a:srgbClr val="D9DDFD"/>
              </a:solidFill>
              <a:latin typeface="Times New Roman" pitchFamily="18" charset="0"/>
              <a:ea typeface="Calibri" pitchFamily="34"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5"/>
          <p:cNvSpPr>
            <a:spLocks/>
          </p:cNvSpPr>
          <p:nvPr/>
        </p:nvSpPr>
        <p:spPr bwMode="auto">
          <a:xfrm>
            <a:off x="250825" y="2420938"/>
            <a:ext cx="8893175" cy="1584325"/>
          </a:xfrm>
          <a:prstGeom prst="rect">
            <a:avLst/>
          </a:prstGeom>
          <a:noFill/>
          <a:ln w="9525">
            <a:noFill/>
            <a:miter lim="800000"/>
            <a:headEnd/>
            <a:tailEnd/>
          </a:ln>
        </p:spPr>
        <p:txBody>
          <a:bodyPr/>
          <a:lstStyle/>
          <a:p>
            <a:pPr algn="ctr" eaLnBrk="0" hangingPunct="0"/>
            <a:r>
              <a:rPr lang="en-US" sz="4000" b="1">
                <a:solidFill>
                  <a:srgbClr val="DAEB03"/>
                </a:solidFill>
                <a:latin typeface="Times New Roman" pitchFamily="18" charset="0"/>
              </a:rPr>
              <a:t>Results for the arterial wall</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2 - Εικόνα"/>
          <p:cNvPicPr>
            <a:picLocks noChangeAspect="1" noChangeArrowheads="1"/>
          </p:cNvPicPr>
          <p:nvPr/>
        </p:nvPicPr>
        <p:blipFill>
          <a:blip r:embed="rId3"/>
          <a:srcRect l="1205" t="6078" r="86951" b="17233"/>
          <a:stretch>
            <a:fillRect/>
          </a:stretch>
        </p:blipFill>
        <p:spPr bwMode="auto">
          <a:xfrm>
            <a:off x="1284288" y="1628775"/>
            <a:ext cx="984250" cy="4162425"/>
          </a:xfrm>
          <a:prstGeom prst="rect">
            <a:avLst/>
          </a:prstGeom>
          <a:noFill/>
          <a:ln w="9525">
            <a:noFill/>
            <a:miter lim="800000"/>
            <a:headEnd/>
            <a:tailEnd/>
          </a:ln>
        </p:spPr>
      </p:pic>
      <p:pic>
        <p:nvPicPr>
          <p:cNvPr id="142339" name="3 - Εικόνα"/>
          <p:cNvPicPr>
            <a:picLocks noChangeAspect="1" noChangeArrowheads="1"/>
          </p:cNvPicPr>
          <p:nvPr/>
        </p:nvPicPr>
        <p:blipFill>
          <a:blip r:embed="rId3"/>
          <a:srcRect l="42241" t="4613" r="14682" b="15533"/>
          <a:stretch>
            <a:fillRect/>
          </a:stretch>
        </p:blipFill>
        <p:spPr bwMode="auto">
          <a:xfrm>
            <a:off x="2268538" y="1628775"/>
            <a:ext cx="5230812" cy="4162425"/>
          </a:xfrm>
          <a:prstGeom prst="rect">
            <a:avLst/>
          </a:prstGeom>
          <a:noFill/>
          <a:ln w="9525">
            <a:noFill/>
            <a:miter lim="800000"/>
            <a:headEnd/>
            <a:tailEnd/>
          </a:ln>
        </p:spPr>
      </p:pic>
      <p:sp>
        <p:nvSpPr>
          <p:cNvPr id="142340" name="4 - Ορθογώνιο"/>
          <p:cNvSpPr>
            <a:spLocks noChangeArrowheads="1"/>
          </p:cNvSpPr>
          <p:nvPr/>
        </p:nvSpPr>
        <p:spPr bwMode="auto">
          <a:xfrm>
            <a:off x="1042988" y="620713"/>
            <a:ext cx="7312025" cy="457200"/>
          </a:xfrm>
          <a:prstGeom prst="rect">
            <a:avLst/>
          </a:prstGeom>
          <a:noFill/>
          <a:ln w="9525">
            <a:noFill/>
            <a:miter lim="800000"/>
            <a:headEnd/>
            <a:tailEnd/>
          </a:ln>
        </p:spPr>
        <p:txBody>
          <a:bodyPr wrap="none">
            <a:spAutoFit/>
          </a:bodyPr>
          <a:lstStyle/>
          <a:p>
            <a:r>
              <a:rPr lang="es-ES" sz="2400">
                <a:solidFill>
                  <a:srgbClr val="D9DDFD"/>
                </a:solidFill>
                <a:latin typeface="Times New Roman" pitchFamily="18" charset="0"/>
                <a:cs typeface="Times New Roman" pitchFamily="18" charset="0"/>
              </a:rPr>
              <a:t>Wall Shear Stress (Pa) at the luminal side after 61.0 msecs</a:t>
            </a:r>
            <a:endParaRPr lang="el-GR" sz="2400">
              <a:solidFill>
                <a:srgbClr val="D9DDFD"/>
              </a:solidFill>
              <a:latin typeface="Times New Roman" pitchFamily="18" charset="0"/>
              <a:cs typeface="Times New Roman" pitchFamily="18" charset="0"/>
            </a:endParaRPr>
          </a:p>
        </p:txBody>
      </p:sp>
      <p:cxnSp>
        <p:nvCxnSpPr>
          <p:cNvPr id="142341" name="5 - Ευθύγραμμο βέλος σύνδεσης"/>
          <p:cNvCxnSpPr>
            <a:cxnSpLocks noChangeShapeType="1"/>
          </p:cNvCxnSpPr>
          <p:nvPr/>
        </p:nvCxnSpPr>
        <p:spPr bwMode="auto">
          <a:xfrm rot="5400000">
            <a:off x="3385344" y="2312194"/>
            <a:ext cx="1071563" cy="714375"/>
          </a:xfrm>
          <a:prstGeom prst="straightConnector1">
            <a:avLst/>
          </a:prstGeom>
          <a:noFill/>
          <a:ln w="19050" algn="ctr">
            <a:solidFill>
              <a:schemeClr val="bg2"/>
            </a:solidFill>
            <a:round/>
            <a:headEnd/>
            <a:tailEnd type="arrow"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2 - Ορθογώνιο"/>
          <p:cNvSpPr>
            <a:spLocks noChangeArrowheads="1"/>
          </p:cNvSpPr>
          <p:nvPr/>
        </p:nvSpPr>
        <p:spPr bwMode="auto">
          <a:xfrm>
            <a:off x="428625" y="549275"/>
            <a:ext cx="8715375" cy="457200"/>
          </a:xfrm>
          <a:prstGeom prst="rect">
            <a:avLst/>
          </a:prstGeom>
          <a:noFill/>
          <a:ln w="9525">
            <a:noFill/>
            <a:miter lim="800000"/>
            <a:headEnd/>
            <a:tailEnd/>
          </a:ln>
        </p:spPr>
        <p:txBody>
          <a:bodyPr>
            <a:spAutoFit/>
          </a:bodyPr>
          <a:lstStyle/>
          <a:p>
            <a:pPr algn="ctr"/>
            <a:r>
              <a:rPr lang="en-US" sz="2400">
                <a:solidFill>
                  <a:srgbClr val="D9DDFD"/>
                </a:solidFill>
                <a:latin typeface="Times New Roman" pitchFamily="18" charset="0"/>
                <a:ea typeface="Calibri" pitchFamily="34" charset="0"/>
                <a:cs typeface="Times New Roman" pitchFamily="18" charset="0"/>
              </a:rPr>
              <a:t>Normalized LDL concentration at the luminal side after 61.0 msecs </a:t>
            </a:r>
            <a:endParaRPr lang="el-GR" sz="2400">
              <a:solidFill>
                <a:srgbClr val="D9DDFD"/>
              </a:solidFill>
              <a:latin typeface="Times New Roman" pitchFamily="18" charset="0"/>
              <a:ea typeface="Calibri" pitchFamily="34" charset="0"/>
              <a:cs typeface="Times New Roman" pitchFamily="18" charset="0"/>
            </a:endParaRPr>
          </a:p>
        </p:txBody>
      </p:sp>
      <p:pic>
        <p:nvPicPr>
          <p:cNvPr id="143363" name="3 - Εικόνα"/>
          <p:cNvPicPr>
            <a:picLocks noChangeAspect="1" noChangeArrowheads="1"/>
          </p:cNvPicPr>
          <p:nvPr/>
        </p:nvPicPr>
        <p:blipFill>
          <a:blip r:embed="rId3"/>
          <a:srcRect t="5080" r="85451" b="17712"/>
          <a:stretch>
            <a:fillRect/>
          </a:stretch>
        </p:blipFill>
        <p:spPr bwMode="auto">
          <a:xfrm>
            <a:off x="684213" y="1412875"/>
            <a:ext cx="1636712" cy="4967288"/>
          </a:xfrm>
          <a:prstGeom prst="rect">
            <a:avLst/>
          </a:prstGeom>
          <a:noFill/>
          <a:ln w="9525">
            <a:noFill/>
            <a:miter lim="800000"/>
            <a:headEnd/>
            <a:tailEnd/>
          </a:ln>
        </p:spPr>
      </p:pic>
      <p:pic>
        <p:nvPicPr>
          <p:cNvPr id="143364" name="4 - Εικόνα"/>
          <p:cNvPicPr>
            <a:picLocks noChangeAspect="1" noChangeArrowheads="1"/>
          </p:cNvPicPr>
          <p:nvPr/>
        </p:nvPicPr>
        <p:blipFill>
          <a:blip r:embed="rId4"/>
          <a:srcRect l="18292" t="7423" b="16299"/>
          <a:stretch>
            <a:fillRect/>
          </a:stretch>
        </p:blipFill>
        <p:spPr bwMode="auto">
          <a:xfrm>
            <a:off x="2268538" y="1412875"/>
            <a:ext cx="6191250" cy="4964113"/>
          </a:xfrm>
          <a:prstGeom prst="rect">
            <a:avLst/>
          </a:prstGeom>
          <a:noFill/>
          <a:ln w="9525">
            <a:noFill/>
            <a:miter lim="800000"/>
            <a:headEnd/>
            <a:tailEnd/>
          </a:ln>
        </p:spPr>
      </p:pic>
      <p:cxnSp>
        <p:nvCxnSpPr>
          <p:cNvPr id="143365" name="5 - Ευθύγραμμο βέλος σύνδεσης"/>
          <p:cNvCxnSpPr>
            <a:cxnSpLocks noChangeShapeType="1"/>
          </p:cNvCxnSpPr>
          <p:nvPr/>
        </p:nvCxnSpPr>
        <p:spPr bwMode="auto">
          <a:xfrm flipV="1">
            <a:off x="4278313" y="1700213"/>
            <a:ext cx="1230312" cy="433387"/>
          </a:xfrm>
          <a:prstGeom prst="straightConnector1">
            <a:avLst/>
          </a:prstGeom>
          <a:noFill/>
          <a:ln w="19050" algn="ctr">
            <a:solidFill>
              <a:schemeClr val="bg2"/>
            </a:solidFill>
            <a:round/>
            <a:headEnd/>
            <a:tailEnd type="arrow"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4 - Ορθογώνιο"/>
          <p:cNvSpPr>
            <a:spLocks noChangeArrowheads="1"/>
          </p:cNvSpPr>
          <p:nvPr/>
        </p:nvSpPr>
        <p:spPr bwMode="auto">
          <a:xfrm>
            <a:off x="323850" y="765175"/>
            <a:ext cx="8143875" cy="822325"/>
          </a:xfrm>
          <a:prstGeom prst="rect">
            <a:avLst/>
          </a:prstGeom>
          <a:noFill/>
          <a:ln w="9525">
            <a:noFill/>
            <a:miter lim="800000"/>
            <a:headEnd/>
            <a:tailEnd/>
          </a:ln>
        </p:spPr>
        <p:txBody>
          <a:bodyPr>
            <a:spAutoFit/>
          </a:bodyPr>
          <a:lstStyle/>
          <a:p>
            <a:pPr algn="ctr" eaLnBrk="0" hangingPunct="0"/>
            <a:r>
              <a:rPr lang="es-ES" sz="2400">
                <a:solidFill>
                  <a:srgbClr val="D9DDFD"/>
                </a:solidFill>
                <a:latin typeface="Times New Roman" pitchFamily="18" charset="0"/>
                <a:cs typeface="Times New Roman" pitchFamily="18" charset="0"/>
              </a:rPr>
              <a:t>Normalized LDL concentration within the arterial wall </a:t>
            </a:r>
          </a:p>
          <a:p>
            <a:pPr algn="ctr" eaLnBrk="0" hangingPunct="0"/>
            <a:r>
              <a:rPr lang="es-ES" sz="2400">
                <a:solidFill>
                  <a:srgbClr val="D9DDFD"/>
                </a:solidFill>
                <a:latin typeface="Times New Roman" pitchFamily="18" charset="0"/>
                <a:cs typeface="Times New Roman" pitchFamily="18" charset="0"/>
              </a:rPr>
              <a:t>(close to endothelium) after 61.0 msecs (one view)</a:t>
            </a:r>
            <a:r>
              <a:rPr lang="es-ES" sz="2400">
                <a:solidFill>
                  <a:srgbClr val="FFFF00"/>
                </a:solidFill>
                <a:latin typeface="Times New Roman" pitchFamily="18" charset="0"/>
                <a:cs typeface="Times New Roman" pitchFamily="18" charset="0"/>
              </a:rPr>
              <a:t> </a:t>
            </a:r>
            <a:endParaRPr lang="el-GR" sz="2400">
              <a:solidFill>
                <a:srgbClr val="FFFF00"/>
              </a:solidFill>
              <a:latin typeface="Times New Roman" pitchFamily="18" charset="0"/>
              <a:cs typeface="Times New Roman" pitchFamily="18" charset="0"/>
            </a:endParaRPr>
          </a:p>
        </p:txBody>
      </p:sp>
      <p:pic>
        <p:nvPicPr>
          <p:cNvPr id="144387" name="3 - Εικόνα"/>
          <p:cNvPicPr>
            <a:picLocks noChangeAspect="1" noChangeArrowheads="1"/>
          </p:cNvPicPr>
          <p:nvPr/>
        </p:nvPicPr>
        <p:blipFill>
          <a:blip r:embed="rId3"/>
          <a:srcRect l="916" t="5573" r="85323" b="16766"/>
          <a:stretch>
            <a:fillRect/>
          </a:stretch>
        </p:blipFill>
        <p:spPr bwMode="auto">
          <a:xfrm>
            <a:off x="1450975" y="1773238"/>
            <a:ext cx="1296988" cy="4679950"/>
          </a:xfrm>
          <a:prstGeom prst="rect">
            <a:avLst/>
          </a:prstGeom>
          <a:noFill/>
          <a:ln w="9525">
            <a:noFill/>
            <a:miter lim="800000"/>
            <a:headEnd/>
            <a:tailEnd/>
          </a:ln>
        </p:spPr>
      </p:pic>
      <p:pic>
        <p:nvPicPr>
          <p:cNvPr id="144388" name="4 - Εικόνα"/>
          <p:cNvPicPr>
            <a:picLocks noChangeAspect="1" noChangeArrowheads="1"/>
          </p:cNvPicPr>
          <p:nvPr/>
        </p:nvPicPr>
        <p:blipFill>
          <a:blip r:embed="rId3"/>
          <a:srcRect l="24168" t="14159" r="30798" b="22250"/>
          <a:stretch>
            <a:fillRect/>
          </a:stretch>
        </p:blipFill>
        <p:spPr bwMode="auto">
          <a:xfrm>
            <a:off x="2700338" y="1773238"/>
            <a:ext cx="5616575" cy="4694237"/>
          </a:xfrm>
          <a:prstGeom prst="rect">
            <a:avLst/>
          </a:prstGeom>
          <a:noFill/>
          <a:ln w="9525">
            <a:noFill/>
            <a:miter lim="800000"/>
            <a:headEnd/>
            <a:tailEnd/>
          </a:ln>
        </p:spPr>
      </p:pic>
      <p:cxnSp>
        <p:nvCxnSpPr>
          <p:cNvPr id="144389" name="AutoShape 5"/>
          <p:cNvCxnSpPr>
            <a:cxnSpLocks noChangeShapeType="1"/>
          </p:cNvCxnSpPr>
          <p:nvPr/>
        </p:nvCxnSpPr>
        <p:spPr bwMode="auto">
          <a:xfrm rot="10800000" flipV="1">
            <a:off x="5572125" y="3143250"/>
            <a:ext cx="785813" cy="650875"/>
          </a:xfrm>
          <a:prstGeom prst="straightConnector1">
            <a:avLst/>
          </a:prstGeom>
          <a:noFill/>
          <a:ln w="19050">
            <a:solidFill>
              <a:srgbClr val="000000"/>
            </a:solidFill>
            <a:round/>
            <a:headEnd/>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2 - Εικόνα"/>
          <p:cNvPicPr>
            <a:picLocks noChangeAspect="1" noChangeArrowheads="1"/>
          </p:cNvPicPr>
          <p:nvPr/>
        </p:nvPicPr>
        <p:blipFill>
          <a:blip r:embed="rId3"/>
          <a:srcRect l="1044" t="5719" r="85255" b="17140"/>
          <a:stretch>
            <a:fillRect/>
          </a:stretch>
        </p:blipFill>
        <p:spPr bwMode="auto">
          <a:xfrm>
            <a:off x="1552575" y="1773238"/>
            <a:ext cx="1435100" cy="4751387"/>
          </a:xfrm>
          <a:prstGeom prst="rect">
            <a:avLst/>
          </a:prstGeom>
          <a:noFill/>
          <a:ln w="9525">
            <a:noFill/>
            <a:miter lim="800000"/>
            <a:headEnd/>
            <a:tailEnd/>
          </a:ln>
        </p:spPr>
      </p:pic>
      <p:pic>
        <p:nvPicPr>
          <p:cNvPr id="145411" name="3 - Εικόνα"/>
          <p:cNvPicPr>
            <a:picLocks noChangeAspect="1" noChangeArrowheads="1"/>
          </p:cNvPicPr>
          <p:nvPr/>
        </p:nvPicPr>
        <p:blipFill>
          <a:blip r:embed="rId4"/>
          <a:srcRect l="33774" t="8739" r="31972" b="38544"/>
          <a:stretch>
            <a:fillRect/>
          </a:stretch>
        </p:blipFill>
        <p:spPr bwMode="auto">
          <a:xfrm>
            <a:off x="2916238" y="1773238"/>
            <a:ext cx="5400675" cy="4743450"/>
          </a:xfrm>
          <a:prstGeom prst="rect">
            <a:avLst/>
          </a:prstGeom>
          <a:noFill/>
          <a:ln w="9525">
            <a:noFill/>
            <a:miter lim="800000"/>
            <a:headEnd/>
            <a:tailEnd/>
          </a:ln>
        </p:spPr>
      </p:pic>
      <p:sp>
        <p:nvSpPr>
          <p:cNvPr id="145412" name="4 - Ορθογώνιο"/>
          <p:cNvSpPr>
            <a:spLocks noChangeArrowheads="1"/>
          </p:cNvSpPr>
          <p:nvPr/>
        </p:nvSpPr>
        <p:spPr bwMode="auto">
          <a:xfrm>
            <a:off x="684213" y="549275"/>
            <a:ext cx="7491412" cy="895350"/>
          </a:xfrm>
          <a:prstGeom prst="rect">
            <a:avLst/>
          </a:prstGeom>
          <a:noFill/>
          <a:ln w="9525">
            <a:noFill/>
            <a:miter lim="800000"/>
            <a:headEnd/>
            <a:tailEnd/>
          </a:ln>
        </p:spPr>
        <p:txBody>
          <a:bodyPr>
            <a:spAutoFit/>
          </a:bodyPr>
          <a:lstStyle/>
          <a:p>
            <a:pPr algn="ctr" eaLnBrk="0" hangingPunct="0">
              <a:spcBef>
                <a:spcPct val="20000"/>
              </a:spcBef>
            </a:pPr>
            <a:r>
              <a:rPr lang="es-ES" sz="2400">
                <a:solidFill>
                  <a:srgbClr val="D9DDFD"/>
                </a:solidFill>
                <a:latin typeface="Times New Roman" pitchFamily="18" charset="0"/>
                <a:cs typeface="Times New Roman" pitchFamily="18" charset="0"/>
              </a:rPr>
              <a:t>Normalized LDL concentration within the arterial wall </a:t>
            </a:r>
          </a:p>
          <a:p>
            <a:pPr algn="ctr" eaLnBrk="0" hangingPunct="0">
              <a:spcBef>
                <a:spcPct val="20000"/>
              </a:spcBef>
            </a:pPr>
            <a:r>
              <a:rPr lang="es-ES" sz="2400">
                <a:solidFill>
                  <a:srgbClr val="D9DDFD"/>
                </a:solidFill>
                <a:latin typeface="Times New Roman" pitchFamily="18" charset="0"/>
                <a:cs typeface="Times New Roman" pitchFamily="18" charset="0"/>
              </a:rPr>
              <a:t>(close to endothelium) after 61.0 msecs (second view) </a:t>
            </a:r>
            <a:endParaRPr lang="el-GR" sz="2400">
              <a:solidFill>
                <a:srgbClr val="D9DDFD"/>
              </a:solidFill>
              <a:latin typeface="Times New Roman" pitchFamily="18" charset="0"/>
              <a:cs typeface="Times New Roman" pitchFamily="18" charset="0"/>
            </a:endParaRPr>
          </a:p>
        </p:txBody>
      </p:sp>
      <p:cxnSp>
        <p:nvCxnSpPr>
          <p:cNvPr id="145413" name="5 - Ευθύγραμμο βέλος σύνδεσης"/>
          <p:cNvCxnSpPr>
            <a:cxnSpLocks noChangeShapeType="1"/>
          </p:cNvCxnSpPr>
          <p:nvPr/>
        </p:nvCxnSpPr>
        <p:spPr bwMode="auto">
          <a:xfrm rot="10800000">
            <a:off x="4716463" y="3933825"/>
            <a:ext cx="785812" cy="714375"/>
          </a:xfrm>
          <a:prstGeom prst="straightConnector1">
            <a:avLst/>
          </a:prstGeom>
          <a:noFill/>
          <a:ln w="19050" algn="ctr">
            <a:solidFill>
              <a:schemeClr val="bg2"/>
            </a:solidFill>
            <a:round/>
            <a:headEnd/>
            <a:tailEnd type="arrow"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4 - Ορθογώνιο"/>
          <p:cNvSpPr>
            <a:spLocks noChangeArrowheads="1"/>
          </p:cNvSpPr>
          <p:nvPr/>
        </p:nvSpPr>
        <p:spPr bwMode="auto">
          <a:xfrm>
            <a:off x="539750" y="620713"/>
            <a:ext cx="8286750" cy="895350"/>
          </a:xfrm>
          <a:prstGeom prst="rect">
            <a:avLst/>
          </a:prstGeom>
          <a:noFill/>
          <a:ln w="9525">
            <a:noFill/>
            <a:miter lim="800000"/>
            <a:headEnd/>
            <a:tailEnd/>
          </a:ln>
        </p:spPr>
        <p:txBody>
          <a:bodyPr>
            <a:spAutoFit/>
          </a:bodyPr>
          <a:lstStyle/>
          <a:p>
            <a:pPr algn="ctr" eaLnBrk="0" hangingPunct="0">
              <a:spcBef>
                <a:spcPct val="20000"/>
              </a:spcBef>
            </a:pPr>
            <a:r>
              <a:rPr lang="es-ES" sz="2400">
                <a:solidFill>
                  <a:srgbClr val="D9DDFD"/>
                </a:solidFill>
                <a:latin typeface="Times New Roman" pitchFamily="18" charset="0"/>
                <a:cs typeface="Times New Roman" pitchFamily="18" charset="0"/>
              </a:rPr>
              <a:t>Normalized LDL concentration at an arbitrary </a:t>
            </a:r>
          </a:p>
          <a:p>
            <a:pPr algn="ctr" eaLnBrk="0" hangingPunct="0">
              <a:spcBef>
                <a:spcPct val="20000"/>
              </a:spcBef>
            </a:pPr>
            <a:r>
              <a:rPr lang="es-ES" sz="2400">
                <a:solidFill>
                  <a:srgbClr val="D9DDFD"/>
                </a:solidFill>
                <a:latin typeface="Times New Roman" pitchFamily="18" charset="0"/>
                <a:cs typeface="Times New Roman" pitchFamily="18" charset="0"/>
              </a:rPr>
              <a:t>wall cross-section after 61.0 msecs</a:t>
            </a:r>
            <a:r>
              <a:rPr lang="es-ES" sz="2400">
                <a:solidFill>
                  <a:srgbClr val="FFFF00"/>
                </a:solidFill>
                <a:latin typeface="Times New Roman" pitchFamily="18" charset="0"/>
                <a:cs typeface="Times New Roman" pitchFamily="18" charset="0"/>
              </a:rPr>
              <a:t> </a:t>
            </a:r>
            <a:endParaRPr lang="el-GR" sz="2400">
              <a:solidFill>
                <a:srgbClr val="FFFF00"/>
              </a:solidFill>
              <a:latin typeface="Times New Roman" pitchFamily="18" charset="0"/>
              <a:cs typeface="Times New Roman" pitchFamily="18" charset="0"/>
            </a:endParaRPr>
          </a:p>
        </p:txBody>
      </p:sp>
      <p:pic>
        <p:nvPicPr>
          <p:cNvPr id="146435" name="3 - Εικόνα"/>
          <p:cNvPicPr>
            <a:picLocks noChangeAspect="1" noChangeArrowheads="1"/>
          </p:cNvPicPr>
          <p:nvPr/>
        </p:nvPicPr>
        <p:blipFill>
          <a:blip r:embed="rId3"/>
          <a:srcRect l="1059" t="4694" r="84901" b="17572"/>
          <a:stretch>
            <a:fillRect/>
          </a:stretch>
        </p:blipFill>
        <p:spPr bwMode="auto">
          <a:xfrm>
            <a:off x="1458913" y="1700213"/>
            <a:ext cx="1651000" cy="4824412"/>
          </a:xfrm>
          <a:prstGeom prst="rect">
            <a:avLst/>
          </a:prstGeom>
          <a:noFill/>
          <a:ln w="9525">
            <a:noFill/>
            <a:miter lim="800000"/>
            <a:headEnd/>
            <a:tailEnd/>
          </a:ln>
        </p:spPr>
      </p:pic>
      <p:pic>
        <p:nvPicPr>
          <p:cNvPr id="146436" name="4 - Εικόνα"/>
          <p:cNvPicPr>
            <a:picLocks noChangeAspect="1" noChangeArrowheads="1"/>
          </p:cNvPicPr>
          <p:nvPr/>
        </p:nvPicPr>
        <p:blipFill>
          <a:blip r:embed="rId4"/>
          <a:srcRect l="41058" t="14778" r="27907" b="30992"/>
          <a:stretch>
            <a:fillRect/>
          </a:stretch>
        </p:blipFill>
        <p:spPr bwMode="auto">
          <a:xfrm>
            <a:off x="3059113" y="1697038"/>
            <a:ext cx="5257800" cy="48275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2 - Εικόνα"/>
          <p:cNvPicPr>
            <a:picLocks noChangeAspect="1" noChangeArrowheads="1"/>
          </p:cNvPicPr>
          <p:nvPr/>
        </p:nvPicPr>
        <p:blipFill>
          <a:blip r:embed="rId3"/>
          <a:srcRect t="1637" r="87323" b="2066"/>
          <a:stretch>
            <a:fillRect/>
          </a:stretch>
        </p:blipFill>
        <p:spPr bwMode="auto">
          <a:xfrm>
            <a:off x="1208088" y="1557338"/>
            <a:ext cx="1492250" cy="4794250"/>
          </a:xfrm>
          <a:prstGeom prst="rect">
            <a:avLst/>
          </a:prstGeom>
          <a:noFill/>
          <a:ln w="9525">
            <a:noFill/>
            <a:miter lim="800000"/>
            <a:headEnd/>
            <a:tailEnd/>
          </a:ln>
        </p:spPr>
      </p:pic>
      <p:pic>
        <p:nvPicPr>
          <p:cNvPr id="147459" name="3 - Εικόνα"/>
          <p:cNvPicPr>
            <a:picLocks noChangeAspect="1" noChangeArrowheads="1"/>
          </p:cNvPicPr>
          <p:nvPr/>
        </p:nvPicPr>
        <p:blipFill>
          <a:blip r:embed="rId3"/>
          <a:srcRect l="41228" r="574" b="630"/>
          <a:stretch>
            <a:fillRect/>
          </a:stretch>
        </p:blipFill>
        <p:spPr bwMode="auto">
          <a:xfrm>
            <a:off x="2700338" y="1557338"/>
            <a:ext cx="5975350" cy="4800600"/>
          </a:xfrm>
          <a:prstGeom prst="rect">
            <a:avLst/>
          </a:prstGeom>
          <a:noFill/>
          <a:ln w="9525">
            <a:noFill/>
            <a:miter lim="800000"/>
            <a:headEnd/>
            <a:tailEnd/>
          </a:ln>
        </p:spPr>
      </p:pic>
      <p:sp>
        <p:nvSpPr>
          <p:cNvPr id="147460" name="4 - Ορθογώνιο"/>
          <p:cNvSpPr>
            <a:spLocks noChangeArrowheads="1"/>
          </p:cNvSpPr>
          <p:nvPr/>
        </p:nvSpPr>
        <p:spPr bwMode="auto">
          <a:xfrm>
            <a:off x="1908175" y="620713"/>
            <a:ext cx="5478463" cy="457200"/>
          </a:xfrm>
          <a:prstGeom prst="rect">
            <a:avLst/>
          </a:prstGeom>
          <a:noFill/>
          <a:ln w="9525">
            <a:noFill/>
            <a:miter lim="800000"/>
            <a:headEnd/>
            <a:tailEnd/>
          </a:ln>
        </p:spPr>
        <p:txBody>
          <a:bodyPr wrap="none">
            <a:spAutoFit/>
          </a:bodyPr>
          <a:lstStyle/>
          <a:p>
            <a:r>
              <a:rPr lang="es-ES" sz="2400">
                <a:solidFill>
                  <a:srgbClr val="D9DDFD"/>
                </a:solidFill>
                <a:latin typeface="Times New Roman" pitchFamily="18" charset="0"/>
                <a:cs typeface="Times New Roman" pitchFamily="18" charset="0"/>
              </a:rPr>
              <a:t>WSS (Pa) at luminal side after 400.0 msecs</a:t>
            </a:r>
            <a:endParaRPr lang="el-GR" sz="2400">
              <a:solidFill>
                <a:srgbClr val="D9DDFD"/>
              </a:solidFill>
              <a:latin typeface="Times New Roman" pitchFamily="18" charset="0"/>
              <a:cs typeface="Times New Roman" pitchFamily="18" charset="0"/>
            </a:endParaRPr>
          </a:p>
        </p:txBody>
      </p:sp>
      <p:cxnSp>
        <p:nvCxnSpPr>
          <p:cNvPr id="147461" name="5 - Ευθύγραμμο βέλος σύνδεσης"/>
          <p:cNvCxnSpPr>
            <a:cxnSpLocks noChangeShapeType="1"/>
          </p:cNvCxnSpPr>
          <p:nvPr/>
        </p:nvCxnSpPr>
        <p:spPr bwMode="auto">
          <a:xfrm rot="5400000">
            <a:off x="3313906" y="2455070"/>
            <a:ext cx="1000125" cy="500062"/>
          </a:xfrm>
          <a:prstGeom prst="straightConnector1">
            <a:avLst/>
          </a:prstGeom>
          <a:noFill/>
          <a:ln w="19050" algn="ctr">
            <a:solidFill>
              <a:schemeClr val="bg2"/>
            </a:solidFill>
            <a:round/>
            <a:headEnd/>
            <a:tailEnd type="arrow"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2 - Εικόνα"/>
          <p:cNvPicPr>
            <a:picLocks noChangeAspect="1" noChangeArrowheads="1"/>
          </p:cNvPicPr>
          <p:nvPr/>
        </p:nvPicPr>
        <p:blipFill>
          <a:blip r:embed="rId3"/>
          <a:srcRect t="5963" r="75758" b="17615"/>
          <a:stretch>
            <a:fillRect/>
          </a:stretch>
        </p:blipFill>
        <p:spPr bwMode="auto">
          <a:xfrm>
            <a:off x="1189038" y="1446213"/>
            <a:ext cx="2382837" cy="4935537"/>
          </a:xfrm>
          <a:prstGeom prst="rect">
            <a:avLst/>
          </a:prstGeom>
          <a:noFill/>
          <a:ln w="9525">
            <a:noFill/>
            <a:miter lim="800000"/>
            <a:headEnd/>
            <a:tailEnd/>
          </a:ln>
        </p:spPr>
      </p:pic>
      <p:pic>
        <p:nvPicPr>
          <p:cNvPr id="148483" name="3 - Εικόνα"/>
          <p:cNvPicPr>
            <a:picLocks noChangeAspect="1" noChangeArrowheads="1"/>
          </p:cNvPicPr>
          <p:nvPr/>
        </p:nvPicPr>
        <p:blipFill>
          <a:blip r:embed="rId3"/>
          <a:srcRect l="43849" t="5299" r="13148" b="15910"/>
          <a:stretch>
            <a:fillRect/>
          </a:stretch>
        </p:blipFill>
        <p:spPr bwMode="auto">
          <a:xfrm>
            <a:off x="3571875" y="1446213"/>
            <a:ext cx="4765675" cy="4935537"/>
          </a:xfrm>
          <a:prstGeom prst="rect">
            <a:avLst/>
          </a:prstGeom>
          <a:noFill/>
          <a:ln w="9525">
            <a:noFill/>
            <a:miter lim="800000"/>
            <a:headEnd/>
            <a:tailEnd/>
          </a:ln>
        </p:spPr>
      </p:pic>
      <p:sp>
        <p:nvSpPr>
          <p:cNvPr id="148484" name="4 - Ορθογώνιο"/>
          <p:cNvSpPr>
            <a:spLocks noChangeArrowheads="1"/>
          </p:cNvSpPr>
          <p:nvPr/>
        </p:nvSpPr>
        <p:spPr bwMode="auto">
          <a:xfrm>
            <a:off x="250825" y="476250"/>
            <a:ext cx="8551863" cy="457200"/>
          </a:xfrm>
          <a:prstGeom prst="rect">
            <a:avLst/>
          </a:prstGeom>
          <a:noFill/>
          <a:ln w="9525">
            <a:noFill/>
            <a:miter lim="800000"/>
            <a:headEnd/>
            <a:tailEnd/>
          </a:ln>
        </p:spPr>
        <p:txBody>
          <a:bodyPr wrap="none">
            <a:spAutoFit/>
          </a:bodyPr>
          <a:lstStyle/>
          <a:p>
            <a:r>
              <a:rPr lang="es-ES" sz="2400">
                <a:solidFill>
                  <a:srgbClr val="D9DDFD"/>
                </a:solidFill>
                <a:latin typeface="Times New Roman" pitchFamily="18" charset="0"/>
                <a:cs typeface="Times New Roman" pitchFamily="18" charset="0"/>
              </a:rPr>
              <a:t>Normalized LDL concentration at the luminal side after 400.0 msecs</a:t>
            </a:r>
            <a:endParaRPr lang="el-GR" sz="2400">
              <a:solidFill>
                <a:srgbClr val="D9DDFD"/>
              </a:solidFill>
              <a:latin typeface="Times New Roman" pitchFamily="18" charset="0"/>
              <a:cs typeface="Times New Roman" pitchFamily="18" charset="0"/>
            </a:endParaRPr>
          </a:p>
        </p:txBody>
      </p:sp>
      <p:cxnSp>
        <p:nvCxnSpPr>
          <p:cNvPr id="148485" name="5 - Ευθύγραμμο βέλος σύνδεσης"/>
          <p:cNvCxnSpPr>
            <a:cxnSpLocks noChangeShapeType="1"/>
          </p:cNvCxnSpPr>
          <p:nvPr/>
        </p:nvCxnSpPr>
        <p:spPr bwMode="auto">
          <a:xfrm rot="5400000">
            <a:off x="5143500" y="3714750"/>
            <a:ext cx="1000125" cy="142875"/>
          </a:xfrm>
          <a:prstGeom prst="straightConnector1">
            <a:avLst/>
          </a:prstGeom>
          <a:noFill/>
          <a:ln w="19050" algn="ctr">
            <a:solidFill>
              <a:schemeClr val="bg2"/>
            </a:solidFill>
            <a:round/>
            <a:headEnd/>
            <a:tailEnd type="arrow"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2 - Εικόνα"/>
          <p:cNvPicPr>
            <a:picLocks noChangeAspect="1" noChangeArrowheads="1"/>
          </p:cNvPicPr>
          <p:nvPr/>
        </p:nvPicPr>
        <p:blipFill>
          <a:blip r:embed="rId3"/>
          <a:srcRect t="6274" r="86340" b="16747"/>
          <a:stretch>
            <a:fillRect/>
          </a:stretch>
        </p:blipFill>
        <p:spPr bwMode="auto">
          <a:xfrm>
            <a:off x="938213" y="1373188"/>
            <a:ext cx="1593850" cy="4864100"/>
          </a:xfrm>
          <a:prstGeom prst="rect">
            <a:avLst/>
          </a:prstGeom>
          <a:noFill/>
          <a:ln w="9525">
            <a:noFill/>
            <a:miter lim="800000"/>
            <a:headEnd/>
            <a:tailEnd/>
          </a:ln>
        </p:spPr>
      </p:pic>
      <p:pic>
        <p:nvPicPr>
          <p:cNvPr id="149507" name="3 - Εικόνα"/>
          <p:cNvPicPr>
            <a:picLocks noChangeAspect="1" noChangeArrowheads="1"/>
          </p:cNvPicPr>
          <p:nvPr/>
        </p:nvPicPr>
        <p:blipFill>
          <a:blip r:embed="rId3"/>
          <a:srcRect l="35069" t="25113" r="22810" b="32254"/>
          <a:stretch>
            <a:fillRect/>
          </a:stretch>
        </p:blipFill>
        <p:spPr bwMode="auto">
          <a:xfrm>
            <a:off x="2268538" y="1373188"/>
            <a:ext cx="6551612" cy="4872037"/>
          </a:xfrm>
          <a:prstGeom prst="rect">
            <a:avLst/>
          </a:prstGeom>
          <a:noFill/>
          <a:ln w="9525">
            <a:noFill/>
            <a:miter lim="800000"/>
            <a:headEnd/>
            <a:tailEnd/>
          </a:ln>
        </p:spPr>
      </p:pic>
      <p:sp>
        <p:nvSpPr>
          <p:cNvPr id="149508" name="4 - Ορθογώνιο"/>
          <p:cNvSpPr>
            <a:spLocks noChangeArrowheads="1"/>
          </p:cNvSpPr>
          <p:nvPr/>
        </p:nvSpPr>
        <p:spPr bwMode="auto">
          <a:xfrm>
            <a:off x="1476375" y="549275"/>
            <a:ext cx="6284913" cy="457200"/>
          </a:xfrm>
          <a:prstGeom prst="rect">
            <a:avLst/>
          </a:prstGeom>
          <a:noFill/>
          <a:ln w="9525">
            <a:noFill/>
            <a:miter lim="800000"/>
            <a:headEnd/>
            <a:tailEnd/>
          </a:ln>
        </p:spPr>
        <p:txBody>
          <a:bodyPr wrap="none">
            <a:spAutoFit/>
          </a:bodyPr>
          <a:lstStyle/>
          <a:p>
            <a:r>
              <a:rPr lang="es-ES" sz="2400">
                <a:solidFill>
                  <a:srgbClr val="D9DDFD"/>
                </a:solidFill>
                <a:latin typeface="Times New Roman" pitchFamily="18" charset="0"/>
                <a:cs typeface="Times New Roman" pitchFamily="18" charset="0"/>
              </a:rPr>
              <a:t>Time-averaged normalized LDL at the lumen side</a:t>
            </a:r>
            <a:endParaRPr lang="el-GR" sz="2400">
              <a:solidFill>
                <a:srgbClr val="D9DDFD"/>
              </a:solidFill>
              <a:latin typeface="Times New Roman" pitchFamily="18" charset="0"/>
              <a:cs typeface="Times New Roman" pitchFamily="18" charset="0"/>
            </a:endParaRPr>
          </a:p>
        </p:txBody>
      </p:sp>
      <p:cxnSp>
        <p:nvCxnSpPr>
          <p:cNvPr id="149509" name="5 - Ευθύγραμμο βέλος σύνδεσης"/>
          <p:cNvCxnSpPr>
            <a:cxnSpLocks noChangeShapeType="1"/>
          </p:cNvCxnSpPr>
          <p:nvPr/>
        </p:nvCxnSpPr>
        <p:spPr bwMode="auto">
          <a:xfrm flipV="1">
            <a:off x="3643313" y="1928813"/>
            <a:ext cx="1214437" cy="214312"/>
          </a:xfrm>
          <a:prstGeom prst="straightConnector1">
            <a:avLst/>
          </a:prstGeom>
          <a:noFill/>
          <a:ln w="19050" algn="ctr">
            <a:solidFill>
              <a:schemeClr val="bg2"/>
            </a:solidFill>
            <a:round/>
            <a:headEnd/>
            <a:tailEnd type="arrow"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1857375" y="2357438"/>
            <a:ext cx="4357688" cy="1570037"/>
          </a:xfrm>
          <a:prstGeom prst="rect">
            <a:avLst/>
          </a:prstGeom>
          <a:noFill/>
          <a:ln w="9525">
            <a:noFill/>
            <a:miter lim="800000"/>
            <a:headEnd/>
            <a:tailEnd/>
          </a:ln>
        </p:spPr>
        <p:txBody>
          <a:bodyPr wrap="none">
            <a:spAutoFit/>
          </a:bodyPr>
          <a:lstStyle/>
          <a:p>
            <a:r>
              <a:rPr lang="en-US" sz="2400" b="1">
                <a:solidFill>
                  <a:srgbClr val="C1EEFF"/>
                </a:solidFill>
                <a:latin typeface="Times New Roman" pitchFamily="18" charset="0"/>
              </a:rPr>
              <a:t>               CHAPTER  2</a:t>
            </a:r>
          </a:p>
          <a:p>
            <a:endParaRPr lang="en-US" sz="2400" b="1">
              <a:solidFill>
                <a:srgbClr val="C1EEFF"/>
              </a:solidFill>
              <a:latin typeface="Times New Roman" pitchFamily="18" charset="0"/>
            </a:endParaRPr>
          </a:p>
          <a:p>
            <a:r>
              <a:rPr lang="en-US" sz="2400" b="1">
                <a:solidFill>
                  <a:srgbClr val="C1EEFF"/>
                </a:solidFill>
                <a:latin typeface="Times New Roman" pitchFamily="18" charset="0"/>
              </a:rPr>
              <a:t>PATIENT SPECIFIC ARTERY</a:t>
            </a:r>
            <a:br>
              <a:rPr lang="en-US" sz="2400" b="1">
                <a:solidFill>
                  <a:srgbClr val="C1EEFF"/>
                </a:solidFill>
                <a:latin typeface="Times New Roman" pitchFamily="18" charset="0"/>
              </a:rPr>
            </a:br>
            <a:endParaRPr lang="en-US" sz="2400" b="1">
              <a:solidFill>
                <a:srgbClr val="C1EEFF"/>
              </a:solidFill>
              <a:latin typeface="Times New Roman" pitchFamily="18" charset="0"/>
            </a:endParaRPr>
          </a:p>
        </p:txBody>
      </p:sp>
      <p:pic>
        <p:nvPicPr>
          <p:cNvPr id="3" name="Epic Cinematic  BRAVE (Epic Action Mix) - Epic Music VN.mp3">
            <a:hlinkClick r:id="" action="ppaction://media"/>
          </p:cNvPr>
          <p:cNvPicPr>
            <a:picLocks noRot="1" noChangeAspect="1"/>
          </p:cNvPicPr>
          <p:nvPr>
            <a:audioFile r:link="rId1"/>
          </p:nvPr>
        </p:nvPicPr>
        <p:blipFill>
          <a:blip r:embed="rId4"/>
          <a:srcRect/>
          <a:stretch>
            <a:fillRect/>
          </a:stretch>
        </p:blipFill>
        <p:spPr bwMode="auto">
          <a:xfrm>
            <a:off x="4470400" y="3327400"/>
            <a:ext cx="203200" cy="203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71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2 - Εικόνα"/>
          <p:cNvPicPr>
            <a:picLocks noChangeAspect="1" noChangeArrowheads="1"/>
          </p:cNvPicPr>
          <p:nvPr/>
        </p:nvPicPr>
        <p:blipFill>
          <a:blip r:embed="rId3"/>
          <a:srcRect t="5441" r="86974" b="17857"/>
          <a:stretch>
            <a:fillRect/>
          </a:stretch>
        </p:blipFill>
        <p:spPr bwMode="auto">
          <a:xfrm>
            <a:off x="1343025" y="1662113"/>
            <a:ext cx="1428750" cy="4575175"/>
          </a:xfrm>
          <a:prstGeom prst="rect">
            <a:avLst/>
          </a:prstGeom>
          <a:noFill/>
          <a:ln w="9525">
            <a:noFill/>
            <a:miter lim="800000"/>
            <a:headEnd/>
            <a:tailEnd/>
          </a:ln>
        </p:spPr>
      </p:pic>
      <p:pic>
        <p:nvPicPr>
          <p:cNvPr id="150531" name="3 - Εικόνα"/>
          <p:cNvPicPr>
            <a:picLocks noChangeAspect="1" noChangeArrowheads="1"/>
          </p:cNvPicPr>
          <p:nvPr/>
        </p:nvPicPr>
        <p:blipFill>
          <a:blip r:embed="rId3"/>
          <a:srcRect l="34607" t="5441" r="19205" b="17857"/>
          <a:stretch>
            <a:fillRect/>
          </a:stretch>
        </p:blipFill>
        <p:spPr bwMode="auto">
          <a:xfrm>
            <a:off x="2771775" y="1662113"/>
            <a:ext cx="5761038" cy="4548187"/>
          </a:xfrm>
          <a:prstGeom prst="rect">
            <a:avLst/>
          </a:prstGeom>
          <a:noFill/>
          <a:ln w="9525">
            <a:noFill/>
            <a:miter lim="800000"/>
            <a:headEnd/>
            <a:tailEnd/>
          </a:ln>
        </p:spPr>
      </p:pic>
      <p:sp>
        <p:nvSpPr>
          <p:cNvPr id="150532" name="4 - Ορθογώνιο"/>
          <p:cNvSpPr>
            <a:spLocks noChangeArrowheads="1"/>
          </p:cNvSpPr>
          <p:nvPr/>
        </p:nvSpPr>
        <p:spPr bwMode="auto">
          <a:xfrm>
            <a:off x="900113" y="620713"/>
            <a:ext cx="7161212" cy="822325"/>
          </a:xfrm>
          <a:prstGeom prst="rect">
            <a:avLst/>
          </a:prstGeom>
          <a:noFill/>
          <a:ln w="9525">
            <a:noFill/>
            <a:miter lim="800000"/>
            <a:headEnd/>
            <a:tailEnd/>
          </a:ln>
        </p:spPr>
        <p:txBody>
          <a:bodyPr>
            <a:spAutoFit/>
          </a:bodyPr>
          <a:lstStyle/>
          <a:p>
            <a:pPr algn="ctr"/>
            <a:r>
              <a:rPr lang="es-ES" sz="2400">
                <a:solidFill>
                  <a:srgbClr val="D9DDFD"/>
                </a:solidFill>
                <a:latin typeface="Times New Roman" pitchFamily="18" charset="0"/>
                <a:cs typeface="Times New Roman" pitchFamily="18" charset="0"/>
              </a:rPr>
              <a:t>Time-averaged normalized LDL concentration </a:t>
            </a:r>
          </a:p>
          <a:p>
            <a:pPr algn="ctr"/>
            <a:r>
              <a:rPr lang="es-ES" sz="2400">
                <a:solidFill>
                  <a:srgbClr val="D9DDFD"/>
                </a:solidFill>
                <a:latin typeface="Times New Roman" pitchFamily="18" charset="0"/>
                <a:cs typeface="Times New Roman" pitchFamily="18" charset="0"/>
              </a:rPr>
              <a:t>within the arterial wall (close to endothelium)</a:t>
            </a:r>
            <a:endParaRPr lang="el-GR" sz="2400">
              <a:solidFill>
                <a:srgbClr val="D9DDFD"/>
              </a:solidFill>
              <a:latin typeface="Times New Roman" pitchFamily="18" charset="0"/>
              <a:cs typeface="Times New Roman" pitchFamily="18" charset="0"/>
            </a:endParaRPr>
          </a:p>
        </p:txBody>
      </p:sp>
      <p:cxnSp>
        <p:nvCxnSpPr>
          <p:cNvPr id="150533" name="5 - Ευθύγραμμο βέλος σύνδεσης"/>
          <p:cNvCxnSpPr>
            <a:cxnSpLocks noChangeShapeType="1"/>
          </p:cNvCxnSpPr>
          <p:nvPr/>
        </p:nvCxnSpPr>
        <p:spPr bwMode="auto">
          <a:xfrm flipV="1">
            <a:off x="4089400" y="2357438"/>
            <a:ext cx="982663" cy="1587"/>
          </a:xfrm>
          <a:prstGeom prst="straightConnector1">
            <a:avLst/>
          </a:prstGeom>
          <a:noFill/>
          <a:ln w="19050" algn="ctr">
            <a:solidFill>
              <a:schemeClr val="bg2"/>
            </a:solidFill>
            <a:round/>
            <a:headEnd/>
            <a:tailEnd type="arrow" w="med" len="med"/>
          </a:ln>
        </p:spPr>
      </p:cxn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2 - Εικόνα"/>
          <p:cNvPicPr>
            <a:picLocks noChangeAspect="1" noChangeArrowheads="1"/>
          </p:cNvPicPr>
          <p:nvPr/>
        </p:nvPicPr>
        <p:blipFill>
          <a:blip r:embed="rId3"/>
          <a:srcRect t="5867" r="86894" b="18013"/>
          <a:stretch>
            <a:fillRect/>
          </a:stretch>
        </p:blipFill>
        <p:spPr bwMode="auto">
          <a:xfrm>
            <a:off x="1347788" y="1376363"/>
            <a:ext cx="1495425" cy="4932362"/>
          </a:xfrm>
          <a:prstGeom prst="rect">
            <a:avLst/>
          </a:prstGeom>
          <a:noFill/>
          <a:ln w="9525">
            <a:noFill/>
            <a:miter lim="800000"/>
            <a:headEnd/>
            <a:tailEnd/>
          </a:ln>
        </p:spPr>
      </p:pic>
      <p:pic>
        <p:nvPicPr>
          <p:cNvPr id="151555" name="3 - Εικόνα"/>
          <p:cNvPicPr>
            <a:picLocks noChangeAspect="1" noChangeArrowheads="1"/>
          </p:cNvPicPr>
          <p:nvPr/>
        </p:nvPicPr>
        <p:blipFill>
          <a:blip r:embed="rId3"/>
          <a:srcRect l="35677" t="5867" r="28271" b="19943"/>
          <a:stretch>
            <a:fillRect/>
          </a:stretch>
        </p:blipFill>
        <p:spPr bwMode="auto">
          <a:xfrm>
            <a:off x="2843213" y="1376363"/>
            <a:ext cx="5184775" cy="4930775"/>
          </a:xfrm>
          <a:prstGeom prst="rect">
            <a:avLst/>
          </a:prstGeom>
          <a:noFill/>
          <a:ln w="9525">
            <a:noFill/>
            <a:miter lim="800000"/>
            <a:headEnd/>
            <a:tailEnd/>
          </a:ln>
        </p:spPr>
      </p:pic>
      <p:sp>
        <p:nvSpPr>
          <p:cNvPr id="151556" name="4 - Ορθογώνιο"/>
          <p:cNvSpPr>
            <a:spLocks noChangeArrowheads="1"/>
          </p:cNvSpPr>
          <p:nvPr/>
        </p:nvSpPr>
        <p:spPr bwMode="auto">
          <a:xfrm>
            <a:off x="539750" y="692150"/>
            <a:ext cx="7875588" cy="457200"/>
          </a:xfrm>
          <a:prstGeom prst="rect">
            <a:avLst/>
          </a:prstGeom>
          <a:noFill/>
          <a:ln w="9525">
            <a:noFill/>
            <a:miter lim="800000"/>
            <a:headEnd/>
            <a:tailEnd/>
          </a:ln>
        </p:spPr>
        <p:txBody>
          <a:bodyPr wrap="none">
            <a:spAutoFit/>
          </a:bodyPr>
          <a:lstStyle/>
          <a:p>
            <a:r>
              <a:rPr lang="es-ES" sz="2400">
                <a:solidFill>
                  <a:srgbClr val="D9DDFD"/>
                </a:solidFill>
                <a:latin typeface="Times New Roman" pitchFamily="18" charset="0"/>
                <a:cs typeface="Times New Roman" pitchFamily="18" charset="0"/>
              </a:rPr>
              <a:t>Time-averaged LDL concentration at an arbitrary cross-section</a:t>
            </a:r>
            <a:endParaRPr lang="el-GR" sz="2400">
              <a:solidFill>
                <a:srgbClr val="D9DDFD"/>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ChangeArrowheads="1"/>
          </p:cNvSpPr>
          <p:nvPr/>
        </p:nvSpPr>
        <p:spPr bwMode="auto">
          <a:xfrm>
            <a:off x="395288" y="2492375"/>
            <a:ext cx="8928100" cy="1816100"/>
          </a:xfrm>
          <a:prstGeom prst="rect">
            <a:avLst/>
          </a:prstGeom>
          <a:noFill/>
          <a:ln w="9525">
            <a:noFill/>
            <a:miter lim="800000"/>
            <a:headEnd/>
            <a:tailEnd/>
          </a:ln>
        </p:spPr>
        <p:txBody>
          <a:bodyPr>
            <a:spAutoFit/>
          </a:bodyPr>
          <a:lstStyle/>
          <a:p>
            <a:r>
              <a:rPr lang="en-US" sz="2400" b="1">
                <a:solidFill>
                  <a:srgbClr val="C1EEFF"/>
                </a:solidFill>
                <a:latin typeface="Times New Roman" pitchFamily="18" charset="0"/>
              </a:rPr>
              <a:t>                                       CHAPTER  6</a:t>
            </a:r>
          </a:p>
          <a:p>
            <a:endParaRPr lang="en-US" sz="2400" b="1">
              <a:solidFill>
                <a:srgbClr val="C1EEFF"/>
              </a:solidFill>
              <a:latin typeface="Times New Roman" pitchFamily="18" charset="0"/>
            </a:endParaRPr>
          </a:p>
          <a:p>
            <a:r>
              <a:rPr lang="en-US" sz="2400" b="1">
                <a:solidFill>
                  <a:srgbClr val="C1EEFF"/>
                </a:solidFill>
                <a:latin typeface="Times New Roman" pitchFamily="18" charset="0"/>
              </a:rPr>
              <a:t>                                             AORTA</a:t>
            </a:r>
            <a:r>
              <a:rPr lang="en-US" sz="4000" b="1">
                <a:solidFill>
                  <a:srgbClr val="C1EEFF"/>
                </a:solidFill>
                <a:latin typeface="Times New Roman" pitchFamily="18" charset="0"/>
              </a:rPr>
              <a:t/>
            </a:r>
            <a:br>
              <a:rPr lang="en-US" sz="4000" b="1">
                <a:solidFill>
                  <a:srgbClr val="C1EEFF"/>
                </a:solidFill>
                <a:latin typeface="Times New Roman" pitchFamily="18" charset="0"/>
              </a:rPr>
            </a:br>
            <a:endParaRPr lang="en-US" sz="4000" b="1">
              <a:solidFill>
                <a:srgbClr val="C1EEFF"/>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5"/>
          <p:cNvGraphicFramePr>
            <a:graphicFrameLocks noChangeAspect="1"/>
          </p:cNvGraphicFramePr>
          <p:nvPr/>
        </p:nvGraphicFramePr>
        <p:xfrm>
          <a:off x="1285875" y="1571625"/>
          <a:ext cx="6292850" cy="5106988"/>
        </p:xfrm>
        <a:graphic>
          <a:graphicData uri="http://schemas.openxmlformats.org/presentationml/2006/ole">
            <mc:AlternateContent xmlns:mc="http://schemas.openxmlformats.org/markup-compatibility/2006">
              <mc:Choice xmlns:v="urn:schemas-microsoft-com:vml" Requires="v">
                <p:oleObj spid="_x0000_s21510" name="Picture" r:id="rId4" imgW="4909457" imgH="3973286" progId="Word.Picture.8">
                  <p:embed/>
                </p:oleObj>
              </mc:Choice>
              <mc:Fallback>
                <p:oleObj name="Picture" r:id="rId4" imgW="4909457" imgH="3973286" progId="Word.Pictur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1571625"/>
                        <a:ext cx="6292850" cy="5106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07" name="Rectangle 3"/>
          <p:cNvSpPr>
            <a:spLocks noChangeArrowheads="1"/>
          </p:cNvSpPr>
          <p:nvPr/>
        </p:nvSpPr>
        <p:spPr bwMode="auto">
          <a:xfrm>
            <a:off x="215900" y="714375"/>
            <a:ext cx="8928100" cy="830263"/>
          </a:xfrm>
          <a:prstGeom prst="rect">
            <a:avLst/>
          </a:prstGeom>
          <a:noFill/>
          <a:ln w="9525">
            <a:noFill/>
            <a:miter lim="800000"/>
            <a:headEnd/>
            <a:tailEnd/>
          </a:ln>
        </p:spPr>
        <p:txBody>
          <a:bodyPr>
            <a:spAutoFit/>
          </a:bodyPr>
          <a:lstStyle/>
          <a:p>
            <a:r>
              <a:rPr lang="en-US" sz="2400">
                <a:solidFill>
                  <a:srgbClr val="C1EEFF"/>
                </a:solidFill>
                <a:latin typeface="Times New Roman" pitchFamily="18" charset="0"/>
              </a:rPr>
              <a:t>                         Computational grid of normal Aorta</a:t>
            </a:r>
            <a:br>
              <a:rPr lang="en-US" sz="2400">
                <a:solidFill>
                  <a:srgbClr val="C1EEFF"/>
                </a:solidFill>
                <a:latin typeface="Times New Roman" pitchFamily="18" charset="0"/>
              </a:rPr>
            </a:br>
            <a:endParaRPr lang="en-US" sz="2400">
              <a:solidFill>
                <a:srgbClr val="C1EEFF"/>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ChangeArrowheads="1"/>
          </p:cNvSpPr>
          <p:nvPr/>
        </p:nvSpPr>
        <p:spPr bwMode="auto">
          <a:xfrm>
            <a:off x="215900" y="714375"/>
            <a:ext cx="8928100" cy="830263"/>
          </a:xfrm>
          <a:prstGeom prst="rect">
            <a:avLst/>
          </a:prstGeom>
          <a:noFill/>
          <a:ln w="9525">
            <a:noFill/>
            <a:miter lim="800000"/>
            <a:headEnd/>
            <a:tailEnd/>
          </a:ln>
        </p:spPr>
        <p:txBody>
          <a:bodyPr>
            <a:spAutoFit/>
          </a:bodyPr>
          <a:lstStyle/>
          <a:p>
            <a:r>
              <a:rPr lang="en-US" sz="2400">
                <a:solidFill>
                  <a:srgbClr val="C1EEFF"/>
                </a:solidFill>
                <a:latin typeface="Times New Roman" pitchFamily="18" charset="0"/>
              </a:rPr>
              <a:t>                                 WSS (N/m2) in Aorta</a:t>
            </a:r>
            <a:br>
              <a:rPr lang="en-US" sz="2400">
                <a:solidFill>
                  <a:srgbClr val="C1EEFF"/>
                </a:solidFill>
                <a:latin typeface="Times New Roman" pitchFamily="18" charset="0"/>
              </a:rPr>
            </a:br>
            <a:endParaRPr lang="en-US" sz="2400">
              <a:solidFill>
                <a:srgbClr val="C1EEFF"/>
              </a:solidFill>
              <a:latin typeface="Times New Roman" pitchFamily="18" charset="0"/>
            </a:endParaRPr>
          </a:p>
        </p:txBody>
      </p:sp>
      <p:pic>
        <p:nvPicPr>
          <p:cNvPr id="153603" name="Picture 2" descr="wss1NEW"/>
          <p:cNvPicPr>
            <a:picLocks noChangeAspect="1" noChangeArrowheads="1"/>
          </p:cNvPicPr>
          <p:nvPr/>
        </p:nvPicPr>
        <p:blipFill>
          <a:blip r:embed="rId3"/>
          <a:srcRect/>
          <a:stretch>
            <a:fillRect/>
          </a:stretch>
        </p:blipFill>
        <p:spPr bwMode="auto">
          <a:xfrm>
            <a:off x="1225550" y="1428750"/>
            <a:ext cx="6275388" cy="50942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ChangeArrowheads="1"/>
          </p:cNvSpPr>
          <p:nvPr/>
        </p:nvSpPr>
        <p:spPr bwMode="auto">
          <a:xfrm>
            <a:off x="215900" y="714375"/>
            <a:ext cx="8928100" cy="830263"/>
          </a:xfrm>
          <a:prstGeom prst="rect">
            <a:avLst/>
          </a:prstGeom>
          <a:noFill/>
          <a:ln w="9525">
            <a:noFill/>
            <a:miter lim="800000"/>
            <a:headEnd/>
            <a:tailEnd/>
          </a:ln>
        </p:spPr>
        <p:txBody>
          <a:bodyPr>
            <a:spAutoFit/>
          </a:bodyPr>
          <a:lstStyle/>
          <a:p>
            <a:r>
              <a:rPr lang="en-US" sz="2400">
                <a:solidFill>
                  <a:srgbClr val="C1EEFF"/>
                </a:solidFill>
                <a:latin typeface="Times New Roman" pitchFamily="18" charset="0"/>
              </a:rPr>
              <a:t>                                     WSS (N/m2) in Aorta</a:t>
            </a:r>
            <a:br>
              <a:rPr lang="en-US" sz="2400">
                <a:solidFill>
                  <a:srgbClr val="C1EEFF"/>
                </a:solidFill>
                <a:latin typeface="Times New Roman" pitchFamily="18" charset="0"/>
              </a:rPr>
            </a:br>
            <a:endParaRPr lang="en-US" sz="2400">
              <a:solidFill>
                <a:srgbClr val="C1EEFF"/>
              </a:solidFill>
              <a:latin typeface="Times New Roman" pitchFamily="18" charset="0"/>
            </a:endParaRPr>
          </a:p>
        </p:txBody>
      </p:sp>
      <p:pic>
        <p:nvPicPr>
          <p:cNvPr id="154627" name="Picture 2" descr="wss3"/>
          <p:cNvPicPr>
            <a:picLocks noChangeAspect="1" noChangeArrowheads="1"/>
          </p:cNvPicPr>
          <p:nvPr/>
        </p:nvPicPr>
        <p:blipFill>
          <a:blip r:embed="rId3"/>
          <a:srcRect/>
          <a:stretch>
            <a:fillRect/>
          </a:stretch>
        </p:blipFill>
        <p:spPr bwMode="auto">
          <a:xfrm>
            <a:off x="1343025" y="1428750"/>
            <a:ext cx="6157913" cy="5000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1000125" y="1071563"/>
          <a:ext cx="6832600" cy="5532437"/>
        </p:xfrm>
        <a:graphic>
          <a:graphicData uri="http://schemas.openxmlformats.org/presentationml/2006/ole">
            <mc:AlternateContent xmlns:mc="http://schemas.openxmlformats.org/markup-compatibility/2006">
              <mc:Choice xmlns:v="urn:schemas-microsoft-com:vml" Requires="v">
                <p:oleObj spid="_x0000_s22534" name="Picture" r:id="rId4" imgW="4715640" imgH="3820320" progId="Word.Picture.8">
                  <p:embed/>
                </p:oleObj>
              </mc:Choice>
              <mc:Fallback>
                <p:oleObj name="Picture" r:id="rId4" imgW="4715640" imgH="3820320"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1071563"/>
                        <a:ext cx="6832600" cy="553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1" name="Rectangle 3"/>
          <p:cNvSpPr>
            <a:spLocks noChangeArrowheads="1"/>
          </p:cNvSpPr>
          <p:nvPr/>
        </p:nvSpPr>
        <p:spPr bwMode="auto">
          <a:xfrm>
            <a:off x="215900" y="428625"/>
            <a:ext cx="8928100" cy="830263"/>
          </a:xfrm>
          <a:prstGeom prst="rect">
            <a:avLst/>
          </a:prstGeom>
          <a:noFill/>
          <a:ln w="9525">
            <a:noFill/>
            <a:miter lim="800000"/>
            <a:headEnd/>
            <a:tailEnd/>
          </a:ln>
        </p:spPr>
        <p:txBody>
          <a:bodyPr>
            <a:spAutoFit/>
          </a:bodyPr>
          <a:lstStyle/>
          <a:p>
            <a:r>
              <a:rPr lang="en-US" sz="2400">
                <a:solidFill>
                  <a:srgbClr val="C1EEFF"/>
                </a:solidFill>
                <a:latin typeface="Times New Roman" pitchFamily="18" charset="0"/>
              </a:rPr>
              <a:t>                                        LDL in Aorta</a:t>
            </a:r>
            <a:br>
              <a:rPr lang="en-US" sz="2400">
                <a:solidFill>
                  <a:srgbClr val="C1EEFF"/>
                </a:solidFill>
                <a:latin typeface="Times New Roman" pitchFamily="18" charset="0"/>
              </a:rPr>
            </a:br>
            <a:endParaRPr lang="en-US" sz="2400">
              <a:solidFill>
                <a:srgbClr val="C1EEFF"/>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928688" y="1019175"/>
          <a:ext cx="7215187" cy="5838825"/>
        </p:xfrm>
        <a:graphic>
          <a:graphicData uri="http://schemas.openxmlformats.org/presentationml/2006/ole">
            <mc:AlternateContent xmlns:mc="http://schemas.openxmlformats.org/markup-compatibility/2006">
              <mc:Choice xmlns:v="urn:schemas-microsoft-com:vml" Requires="v">
                <p:oleObj spid="_x0000_s23558" name="Picture" r:id="rId4" imgW="4715640" imgH="3820320" progId="Word.Picture.8">
                  <p:embed/>
                </p:oleObj>
              </mc:Choice>
              <mc:Fallback>
                <p:oleObj name="Picture" r:id="rId4" imgW="4715640" imgH="3820320"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1019175"/>
                        <a:ext cx="7215187" cy="583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55" name="Rectangle 3"/>
          <p:cNvSpPr>
            <a:spLocks noChangeArrowheads="1"/>
          </p:cNvSpPr>
          <p:nvPr/>
        </p:nvSpPr>
        <p:spPr bwMode="auto">
          <a:xfrm>
            <a:off x="215900" y="428625"/>
            <a:ext cx="8928100" cy="830263"/>
          </a:xfrm>
          <a:prstGeom prst="rect">
            <a:avLst/>
          </a:prstGeom>
          <a:noFill/>
          <a:ln w="9525">
            <a:noFill/>
            <a:miter lim="800000"/>
            <a:headEnd/>
            <a:tailEnd/>
          </a:ln>
        </p:spPr>
        <p:txBody>
          <a:bodyPr>
            <a:spAutoFit/>
          </a:bodyPr>
          <a:lstStyle/>
          <a:p>
            <a:r>
              <a:rPr lang="en-US" sz="2400">
                <a:solidFill>
                  <a:srgbClr val="C1EEFF"/>
                </a:solidFill>
                <a:latin typeface="Times New Roman" pitchFamily="18" charset="0"/>
              </a:rPr>
              <a:t>                                        LDL in Aorta</a:t>
            </a:r>
            <a:br>
              <a:rPr lang="en-US" sz="2400">
                <a:solidFill>
                  <a:srgbClr val="C1EEFF"/>
                </a:solidFill>
                <a:latin typeface="Times New Roman" pitchFamily="18" charset="0"/>
              </a:rPr>
            </a:br>
            <a:endParaRPr lang="en-US" sz="2400">
              <a:solidFill>
                <a:srgbClr val="C1EEFF"/>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ChangeArrowheads="1"/>
          </p:cNvSpPr>
          <p:nvPr/>
        </p:nvSpPr>
        <p:spPr bwMode="auto">
          <a:xfrm>
            <a:off x="2214563" y="2571750"/>
            <a:ext cx="5522912" cy="1200150"/>
          </a:xfrm>
          <a:prstGeom prst="rect">
            <a:avLst/>
          </a:prstGeom>
          <a:noFill/>
          <a:ln w="9525">
            <a:noFill/>
            <a:miter lim="800000"/>
            <a:headEnd/>
            <a:tailEnd/>
          </a:ln>
        </p:spPr>
        <p:txBody>
          <a:bodyPr wrap="none">
            <a:spAutoFit/>
          </a:bodyPr>
          <a:lstStyle/>
          <a:p>
            <a:pPr algn="ctr"/>
            <a:r>
              <a:rPr lang="en-US" sz="2400" b="1">
                <a:solidFill>
                  <a:srgbClr val="D9DDFD"/>
                </a:solidFill>
                <a:latin typeface="Palatino Linotype" pitchFamily="18" charset="0"/>
              </a:rPr>
              <a:t>CHAPTER  7</a:t>
            </a:r>
          </a:p>
          <a:p>
            <a:pPr algn="ctr"/>
            <a:endParaRPr lang="en-US" sz="2400" b="1">
              <a:solidFill>
                <a:srgbClr val="D9DDFD"/>
              </a:solidFill>
              <a:latin typeface="Palatino Linotype" pitchFamily="18" charset="0"/>
            </a:endParaRPr>
          </a:p>
          <a:p>
            <a:pPr algn="ctr"/>
            <a:r>
              <a:rPr lang="en-US" sz="2400" b="1">
                <a:solidFill>
                  <a:srgbClr val="D9DDFD"/>
                </a:solidFill>
                <a:latin typeface="Palatino Linotype" pitchFamily="18" charset="0"/>
              </a:rPr>
              <a:t>FLUID STRUCTURE INTERACTION</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2" name="Rectangle 4"/>
          <p:cNvSpPr>
            <a:spLocks noGrp="1" noChangeArrowheads="1"/>
          </p:cNvSpPr>
          <p:nvPr>
            <p:ph type="title"/>
          </p:nvPr>
        </p:nvSpPr>
        <p:spPr>
          <a:xfrm>
            <a:off x="571500" y="214313"/>
            <a:ext cx="7793038" cy="866775"/>
          </a:xfrm>
        </p:spPr>
        <p:txBody>
          <a:bodyPr/>
          <a:lstStyle/>
          <a:p>
            <a:pPr algn="ctr">
              <a:defRPr/>
            </a:pPr>
            <a:r>
              <a:rPr lang="en-US" sz="2400" dirty="0" smtClean="0">
                <a:solidFill>
                  <a:schemeClr val="tx1"/>
                </a:solidFill>
                <a:latin typeface="Times New Roman" pitchFamily="18" charset="0"/>
                <a:cs typeface="Times New Roman" pitchFamily="18" charset="0"/>
              </a:rPr>
              <a:t>Computer tomography</a:t>
            </a:r>
            <a:endParaRPr lang="el-GR" sz="2400" dirty="0">
              <a:solidFill>
                <a:schemeClr val="tx1"/>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srcRect/>
          <a:stretch>
            <a:fillRect/>
          </a:stretch>
        </p:blipFill>
        <p:spPr bwMode="auto">
          <a:xfrm>
            <a:off x="571500" y="1143000"/>
            <a:ext cx="7835900" cy="49291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61" name="Rectangle 5"/>
          <p:cNvSpPr>
            <a:spLocks noGrp="1"/>
          </p:cNvSpPr>
          <p:nvPr>
            <p:ph type="title" idx="4294967295"/>
          </p:nvPr>
        </p:nvSpPr>
        <p:spPr bwMode="auto">
          <a:xfrm>
            <a:off x="900113" y="1989138"/>
            <a:ext cx="7772400" cy="1584325"/>
          </a:xfrm>
        </p:spPr>
        <p:txBody>
          <a:bodyPr wrap="square" lIns="91440" tIns="45720" rIns="91440" bIns="45720" numCol="1" anchorCtr="0" compatLnSpc="1">
            <a:prstTxWarp prst="textNoShape">
              <a:avLst/>
            </a:prstTxWarp>
          </a:bodyPr>
          <a:lstStyle/>
          <a:p>
            <a:pPr algn="ctr">
              <a:defRPr/>
            </a:pPr>
            <a:r>
              <a:rPr lang="en-US" sz="3600" b="1" dirty="0" smtClean="0">
                <a:solidFill>
                  <a:srgbClr val="DAEB03"/>
                </a:solidFill>
                <a:latin typeface="Times New Roman" pitchFamily="18" charset="0"/>
              </a:rPr>
              <a:t>Geometry, computational </a:t>
            </a:r>
            <a:br>
              <a:rPr lang="en-US" sz="3600" b="1" dirty="0" smtClean="0">
                <a:solidFill>
                  <a:srgbClr val="DAEB03"/>
                </a:solidFill>
                <a:latin typeface="Times New Roman" pitchFamily="18" charset="0"/>
              </a:rPr>
            </a:br>
            <a:r>
              <a:rPr lang="en-US" sz="3600" b="1" dirty="0" smtClean="0">
                <a:solidFill>
                  <a:srgbClr val="DAEB03"/>
                </a:solidFill>
                <a:latin typeface="Times New Roman" pitchFamily="18" charset="0"/>
              </a:rPr>
              <a:t>grid and flow equations </a:t>
            </a:r>
            <a:br>
              <a:rPr lang="en-US" sz="3600" b="1" dirty="0" smtClean="0">
                <a:solidFill>
                  <a:srgbClr val="DAEB03"/>
                </a:solidFill>
                <a:latin typeface="Times New Roman" pitchFamily="18" charset="0"/>
              </a:rPr>
            </a:br>
            <a:r>
              <a:rPr lang="en-US" sz="3600" b="1" dirty="0" smtClean="0">
                <a:solidFill>
                  <a:srgbClr val="DAEB03"/>
                </a:solidFill>
                <a:latin typeface="Times New Roman" pitchFamily="18" charset="0"/>
              </a:rPr>
              <a:t>for the patient specific arteries</a:t>
            </a:r>
          </a:p>
        </p:txBody>
      </p:sp>
      <p:pic>
        <p:nvPicPr>
          <p:cNvPr id="3" name="Epic Cinematic  BRAVE (Epic Action Mix) - Epic Music VN.mp3">
            <a:hlinkClick r:id="" action="ppaction://media"/>
          </p:cNvPr>
          <p:cNvPicPr>
            <a:picLocks noRot="1" noChangeAspect="1"/>
          </p:cNvPicPr>
          <p:nvPr>
            <a:audioFile r:link="rId1"/>
          </p:nvPr>
        </p:nvPicPr>
        <p:blipFill>
          <a:blip r:embed="rId4"/>
          <a:srcRect/>
          <a:stretch>
            <a:fillRect/>
          </a:stretch>
        </p:blipFill>
        <p:spPr bwMode="auto">
          <a:xfrm>
            <a:off x="4470400" y="3327400"/>
            <a:ext cx="203200" cy="203200"/>
          </a:xfrm>
          <a:prstGeom prst="rect">
            <a:avLst/>
          </a:prstGeom>
          <a:noFill/>
          <a:ln w="9525">
            <a:noFill/>
            <a:miter lim="800000"/>
            <a:headEnd/>
            <a:tailEnd/>
          </a:ln>
        </p:spPr>
      </p:pic>
      <p:pic>
        <p:nvPicPr>
          <p:cNvPr id="4" name="Epic Cinematic  BRAVE (Epic Action Mix) - Epic Music VN.mp3">
            <a:hlinkClick r:id="" action="ppaction://media"/>
          </p:cNvPr>
          <p:cNvPicPr>
            <a:picLocks noRot="1" noChangeAspect="1"/>
          </p:cNvPicPr>
          <p:nvPr>
            <a:audioFile r:link="rId1"/>
          </p:nvPr>
        </p:nvPicPr>
        <p:blipFill>
          <a:blip r:embed="rId5"/>
          <a:srcRect/>
          <a:stretch>
            <a:fillRect/>
          </a:stretch>
        </p:blipFill>
        <p:spPr bwMode="auto">
          <a:xfrm>
            <a:off x="4470400" y="3327400"/>
            <a:ext cx="203200" cy="203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2715" fill="hold"/>
                                        <p:tgtEl>
                                          <p:spTgt spid="3"/>
                                        </p:tgtEl>
                                      </p:cBhvr>
                                    </p:cmd>
                                  </p:childTnLst>
                                </p:cTn>
                              </p:par>
                            </p:childTnLst>
                          </p:cTn>
                        </p:par>
                        <p:par>
                          <p:cTn id="7" fill="hold">
                            <p:stCondLst>
                              <p:cond delay="1212715"/>
                            </p:stCondLst>
                            <p:childTnLst>
                              <p:par>
                                <p:cTn id="8" presetID="1" presetClass="mediacall" presetSubtype="0" fill="hold" nodeType="afterEffect">
                                  <p:stCondLst>
                                    <p:cond delay="0"/>
                                  </p:stCondLst>
                                  <p:childTnLst>
                                    <p:cmd type="call" cmd="playFrom(0.0)">
                                      <p:cBhvr>
                                        <p:cTn id="9" dur="1212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showWhenStopped="0">
                <p:cTn id="11"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1150938" y="188913"/>
            <a:ext cx="7793037" cy="1143000"/>
          </a:xfrm>
        </p:spPr>
        <p:txBody>
          <a:bodyPr/>
          <a:lstStyle/>
          <a:p>
            <a:pPr algn="ctr">
              <a:defRPr/>
            </a:pPr>
            <a:r>
              <a:rPr lang="en-US" sz="2400" dirty="0" smtClean="0">
                <a:solidFill>
                  <a:schemeClr val="tx1"/>
                </a:solidFill>
                <a:latin typeface="Times New Roman" pitchFamily="18" charset="0"/>
                <a:cs typeface="Times New Roman" pitchFamily="18" charset="0"/>
              </a:rPr>
              <a:t>Contouring of vessel section</a:t>
            </a:r>
            <a:endParaRPr lang="el-GR" sz="2400" dirty="0">
              <a:solidFill>
                <a:schemeClr val="tx1"/>
              </a:solidFill>
              <a:latin typeface="Times New Roman" pitchFamily="18" charset="0"/>
              <a:cs typeface="Times New Roman" pitchFamily="18" charset="0"/>
            </a:endParaRPr>
          </a:p>
        </p:txBody>
      </p:sp>
      <p:pic>
        <p:nvPicPr>
          <p:cNvPr id="157699" name="Picture 4" descr="contour detection"/>
          <p:cNvPicPr>
            <a:picLocks noChangeAspect="1" noChangeArrowheads="1"/>
          </p:cNvPicPr>
          <p:nvPr/>
        </p:nvPicPr>
        <p:blipFill>
          <a:blip r:embed="rId2"/>
          <a:srcRect/>
          <a:stretch>
            <a:fillRect/>
          </a:stretch>
        </p:blipFill>
        <p:spPr bwMode="auto">
          <a:xfrm>
            <a:off x="928688" y="731838"/>
            <a:ext cx="7253287" cy="57673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2" name="Rectangle 4"/>
          <p:cNvSpPr>
            <a:spLocks noGrp="1" noChangeArrowheads="1"/>
          </p:cNvSpPr>
          <p:nvPr>
            <p:ph type="title"/>
          </p:nvPr>
        </p:nvSpPr>
        <p:spPr>
          <a:xfrm>
            <a:off x="714375" y="571500"/>
            <a:ext cx="7793038" cy="866775"/>
          </a:xfrm>
        </p:spPr>
        <p:txBody>
          <a:bodyPr/>
          <a:lstStyle/>
          <a:p>
            <a:pPr algn="ctr">
              <a:defRPr/>
            </a:pPr>
            <a:r>
              <a:rPr lang="en-US" sz="2400" dirty="0" smtClean="0">
                <a:solidFill>
                  <a:schemeClr val="tx1"/>
                </a:solidFill>
                <a:latin typeface="Times New Roman" pitchFamily="18" charset="0"/>
                <a:cs typeface="Times New Roman" pitchFamily="18" charset="0"/>
              </a:rPr>
              <a:t>Contour sections</a:t>
            </a:r>
            <a:endParaRPr lang="el-GR" sz="2400" dirty="0">
              <a:solidFill>
                <a:schemeClr val="tx1"/>
              </a:solidFill>
              <a:latin typeface="Times New Roman" pitchFamily="18" charset="0"/>
              <a:cs typeface="Times New Roman" pitchFamily="18" charset="0"/>
            </a:endParaRPr>
          </a:p>
        </p:txBody>
      </p:sp>
      <p:pic>
        <p:nvPicPr>
          <p:cNvPr id="158723" name="Picture 6" descr="batch"/>
          <p:cNvPicPr>
            <a:picLocks noGrp="1" noChangeAspect="1" noChangeArrowheads="1"/>
          </p:cNvPicPr>
          <p:nvPr>
            <p:ph idx="1"/>
          </p:nvPr>
        </p:nvPicPr>
        <p:blipFill>
          <a:blip r:embed="rId2"/>
          <a:srcRect/>
          <a:stretch>
            <a:fillRect/>
          </a:stretch>
        </p:blipFill>
        <p:spPr>
          <a:xfrm>
            <a:off x="288925" y="1143000"/>
            <a:ext cx="8315325" cy="5381625"/>
          </a:xfrm>
          <a:noFill/>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4" name="Rectangle 4"/>
          <p:cNvSpPr>
            <a:spLocks noGrp="1" noChangeArrowheads="1"/>
          </p:cNvSpPr>
          <p:nvPr>
            <p:ph type="title"/>
          </p:nvPr>
        </p:nvSpPr>
        <p:spPr>
          <a:xfrm>
            <a:off x="1150938" y="404813"/>
            <a:ext cx="7793037" cy="1143000"/>
          </a:xfrm>
        </p:spPr>
        <p:txBody>
          <a:bodyPr/>
          <a:lstStyle/>
          <a:p>
            <a:pPr algn="ctr">
              <a:defRPr/>
            </a:pPr>
            <a:r>
              <a:rPr lang="en-US" sz="2400" dirty="0" smtClean="0">
                <a:solidFill>
                  <a:schemeClr val="tx1"/>
                </a:solidFill>
                <a:latin typeface="Times New Roman" pitchFamily="18" charset="0"/>
                <a:cs typeface="Times New Roman" pitchFamily="18" charset="0"/>
              </a:rPr>
              <a:t>AAA Model. 3D Reconstruction</a:t>
            </a:r>
            <a:endParaRPr lang="el-GR" sz="2400" dirty="0">
              <a:solidFill>
                <a:schemeClr val="tx1"/>
              </a:solidFill>
              <a:latin typeface="Times New Roman" pitchFamily="18" charset="0"/>
              <a:cs typeface="Times New Roman" pitchFamily="18" charset="0"/>
            </a:endParaRPr>
          </a:p>
        </p:txBody>
      </p:sp>
      <p:pic>
        <p:nvPicPr>
          <p:cNvPr id="159747" name="Picture 6" descr="fig2"/>
          <p:cNvPicPr>
            <a:picLocks noGrp="1" noChangeAspect="1" noChangeArrowheads="1"/>
          </p:cNvPicPr>
          <p:nvPr>
            <p:ph idx="1"/>
          </p:nvPr>
        </p:nvPicPr>
        <p:blipFill>
          <a:blip r:embed="rId2"/>
          <a:srcRect/>
          <a:stretch>
            <a:fillRect/>
          </a:stretch>
        </p:blipFill>
        <p:spPr>
          <a:xfrm>
            <a:off x="280988" y="1214438"/>
            <a:ext cx="8335962" cy="5143500"/>
          </a:xfrm>
          <a:noFill/>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pPr algn="ctr">
              <a:defRPr/>
            </a:pPr>
            <a:r>
              <a:rPr lang="en-US" sz="2400" dirty="0">
                <a:solidFill>
                  <a:schemeClr val="tx1"/>
                </a:solidFill>
                <a:latin typeface="Times New Roman" pitchFamily="18" charset="0"/>
                <a:cs typeface="Times New Roman" pitchFamily="18" charset="0"/>
              </a:rPr>
              <a:t>AAA Model. </a:t>
            </a:r>
            <a:r>
              <a:rPr lang="en-US" sz="2400" dirty="0" smtClean="0">
                <a:solidFill>
                  <a:schemeClr val="tx1"/>
                </a:solidFill>
                <a:latin typeface="Times New Roman" pitchFamily="18" charset="0"/>
                <a:cs typeface="Times New Roman" pitchFamily="18" charset="0"/>
              </a:rPr>
              <a:t>Computational </a:t>
            </a:r>
            <a:r>
              <a:rPr lang="en-US" sz="2400" dirty="0">
                <a:solidFill>
                  <a:schemeClr val="tx1"/>
                </a:solidFill>
                <a:latin typeface="Times New Roman" pitchFamily="18" charset="0"/>
                <a:cs typeface="Times New Roman" pitchFamily="18" charset="0"/>
              </a:rPr>
              <a:t>Grid</a:t>
            </a:r>
            <a:endParaRPr lang="el-GR" sz="2400" dirty="0">
              <a:solidFill>
                <a:schemeClr val="tx1"/>
              </a:solidFill>
              <a:latin typeface="Times New Roman" pitchFamily="18" charset="0"/>
              <a:cs typeface="Times New Roman" pitchFamily="18" charset="0"/>
            </a:endParaRPr>
          </a:p>
        </p:txBody>
      </p:sp>
      <p:pic>
        <p:nvPicPr>
          <p:cNvPr id="160771" name="Picture 3" descr="AAA_grid"/>
          <p:cNvPicPr>
            <a:picLocks noGrp="1" noChangeAspect="1" noChangeArrowheads="1"/>
          </p:cNvPicPr>
          <p:nvPr>
            <p:ph idx="1"/>
          </p:nvPr>
        </p:nvPicPr>
        <p:blipFill>
          <a:blip r:embed="rId2"/>
          <a:srcRect/>
          <a:stretch>
            <a:fillRect/>
          </a:stretch>
        </p:blipFill>
        <p:spPr>
          <a:xfrm>
            <a:off x="984250" y="1071563"/>
            <a:ext cx="7273925" cy="5565775"/>
          </a:xfrm>
          <a:noFill/>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8" name="Rectangle 4"/>
          <p:cNvSpPr>
            <a:spLocks noGrp="1" noChangeArrowheads="1"/>
          </p:cNvSpPr>
          <p:nvPr>
            <p:ph type="title"/>
          </p:nvPr>
        </p:nvSpPr>
        <p:spPr>
          <a:xfrm>
            <a:off x="179388" y="260350"/>
            <a:ext cx="8785225" cy="739775"/>
          </a:xfrm>
        </p:spPr>
        <p:txBody>
          <a:bodyPr/>
          <a:lstStyle/>
          <a:p>
            <a:pPr algn="ctr">
              <a:defRPr/>
            </a:pPr>
            <a:r>
              <a:rPr lang="en-US" sz="2400" dirty="0">
                <a:solidFill>
                  <a:schemeClr val="tx1"/>
                </a:solidFill>
                <a:latin typeface="Times New Roman" pitchFamily="18" charset="0"/>
                <a:cs typeface="Times New Roman" pitchFamily="18" charset="0"/>
              </a:rPr>
              <a:t>AAA model. </a:t>
            </a:r>
            <a:r>
              <a:rPr lang="en-US" sz="2400" dirty="0" smtClean="0">
                <a:solidFill>
                  <a:schemeClr val="tx1"/>
                </a:solidFill>
                <a:latin typeface="Times New Roman" pitchFamily="18" charset="0"/>
                <a:cs typeface="Times New Roman" pitchFamily="18" charset="0"/>
              </a:rPr>
              <a:t>Von </a:t>
            </a:r>
            <a:r>
              <a:rPr lang="en-US" sz="2400" dirty="0" err="1">
                <a:solidFill>
                  <a:schemeClr val="tx1"/>
                </a:solidFill>
                <a:latin typeface="Times New Roman" pitchFamily="18" charset="0"/>
                <a:cs typeface="Times New Roman" pitchFamily="18" charset="0"/>
              </a:rPr>
              <a:t>Mises</a:t>
            </a:r>
            <a:r>
              <a:rPr lang="en-US" sz="2400" dirty="0">
                <a:solidFill>
                  <a:schemeClr val="tx1"/>
                </a:solidFill>
                <a:latin typeface="Times New Roman" pitchFamily="18" charset="0"/>
                <a:cs typeface="Times New Roman" pitchFamily="18" charset="0"/>
              </a:rPr>
              <a:t> Stress </a:t>
            </a:r>
            <a:r>
              <a:rPr lang="en-US" sz="2400" dirty="0" smtClean="0">
                <a:solidFill>
                  <a:schemeClr val="tx1"/>
                </a:solidFill>
                <a:latin typeface="Times New Roman" pitchFamily="18" charset="0"/>
                <a:cs typeface="Times New Roman" pitchFamily="18" charset="0"/>
              </a:rPr>
              <a:t>(N/m2) under 120.0 </a:t>
            </a:r>
            <a:r>
              <a:rPr lang="en-US" sz="2400" dirty="0">
                <a:solidFill>
                  <a:schemeClr val="tx1"/>
                </a:solidFill>
                <a:latin typeface="Times New Roman" pitchFamily="18" charset="0"/>
                <a:cs typeface="Times New Roman" pitchFamily="18" charset="0"/>
              </a:rPr>
              <a:t>mm Hg</a:t>
            </a:r>
            <a:endParaRPr lang="el-GR" sz="2400" dirty="0">
              <a:solidFill>
                <a:schemeClr val="tx1"/>
              </a:solidFill>
              <a:latin typeface="Times New Roman" pitchFamily="18" charset="0"/>
              <a:cs typeface="Times New Roman" pitchFamily="18" charset="0"/>
            </a:endParaRPr>
          </a:p>
        </p:txBody>
      </p:sp>
      <p:pic>
        <p:nvPicPr>
          <p:cNvPr id="161795" name="Picture 6" descr="AAA_stress equivalent120"/>
          <p:cNvPicPr>
            <a:picLocks noGrp="1" noChangeAspect="1" noChangeArrowheads="1"/>
          </p:cNvPicPr>
          <p:nvPr>
            <p:ph idx="1"/>
          </p:nvPr>
        </p:nvPicPr>
        <p:blipFill>
          <a:blip r:embed="rId2"/>
          <a:srcRect/>
          <a:stretch>
            <a:fillRect/>
          </a:stretch>
        </p:blipFill>
        <p:spPr>
          <a:xfrm>
            <a:off x="642938" y="785813"/>
            <a:ext cx="7696200" cy="5773737"/>
          </a:xfrm>
          <a:noFill/>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0" y="115888"/>
            <a:ext cx="9144000" cy="1285875"/>
          </a:xfrm>
        </p:spPr>
        <p:txBody>
          <a:bodyPr/>
          <a:lstStyle/>
          <a:p>
            <a:pPr algn="ctr">
              <a:defRPr/>
            </a:pPr>
            <a:r>
              <a:rPr lang="en-US" sz="2400" dirty="0">
                <a:solidFill>
                  <a:schemeClr val="tx1"/>
                </a:solidFill>
                <a:latin typeface="Times New Roman" pitchFamily="18" charset="0"/>
                <a:cs typeface="Times New Roman" pitchFamily="18" charset="0"/>
              </a:rPr>
              <a:t>AAA model. </a:t>
            </a:r>
            <a:r>
              <a:rPr lang="en-US" sz="2400" dirty="0" smtClean="0">
                <a:solidFill>
                  <a:schemeClr val="tx1"/>
                </a:solidFill>
                <a:latin typeface="Times New Roman" pitchFamily="18" charset="0"/>
                <a:cs typeface="Times New Roman" pitchFamily="18" charset="0"/>
              </a:rPr>
              <a:t>Displacement (mm) (radial-like</a:t>
            </a:r>
            <a:r>
              <a:rPr lang="en-US" sz="2400" dirty="0">
                <a:solidFill>
                  <a:schemeClr val="tx1"/>
                </a:solidFill>
                <a:latin typeface="Times New Roman" pitchFamily="18" charset="0"/>
                <a:cs typeface="Times New Roman" pitchFamily="18" charset="0"/>
              </a:rPr>
              <a:t>) under </a:t>
            </a:r>
            <a:r>
              <a:rPr lang="en-US" sz="2400" dirty="0" smtClean="0">
                <a:solidFill>
                  <a:schemeClr val="tx1"/>
                </a:solidFill>
                <a:latin typeface="Times New Roman" pitchFamily="18" charset="0"/>
                <a:cs typeface="Times New Roman" pitchFamily="18" charset="0"/>
              </a:rPr>
              <a:t>120.0 mm Hg</a:t>
            </a:r>
            <a:endParaRPr lang="el-GR" sz="3600" b="1" dirty="0">
              <a:solidFill>
                <a:srgbClr val="3366FF"/>
              </a:solidFill>
            </a:endParaRPr>
          </a:p>
        </p:txBody>
      </p:sp>
      <p:pic>
        <p:nvPicPr>
          <p:cNvPr id="162819" name="Picture 5" descr="AAA_Dy120"/>
          <p:cNvPicPr>
            <a:picLocks noGrp="1" noChangeAspect="1" noChangeArrowheads="1"/>
          </p:cNvPicPr>
          <p:nvPr>
            <p:ph idx="1"/>
          </p:nvPr>
        </p:nvPicPr>
        <p:blipFill>
          <a:blip r:embed="rId2"/>
          <a:srcRect/>
          <a:stretch>
            <a:fillRect/>
          </a:stretch>
        </p:blipFill>
        <p:spPr>
          <a:xfrm>
            <a:off x="541338" y="857250"/>
            <a:ext cx="7707312" cy="5773738"/>
          </a:xfrm>
          <a:noFill/>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395288" y="260350"/>
            <a:ext cx="8548687" cy="739775"/>
          </a:xfrm>
        </p:spPr>
        <p:txBody>
          <a:bodyPr/>
          <a:lstStyle/>
          <a:p>
            <a:pPr algn="ctr">
              <a:defRPr/>
            </a:pPr>
            <a:r>
              <a:rPr lang="en-US" sz="2400" dirty="0">
                <a:solidFill>
                  <a:schemeClr val="tx1"/>
                </a:solidFill>
                <a:latin typeface="Times New Roman" pitchFamily="18" charset="0"/>
                <a:cs typeface="Times New Roman" pitchFamily="18" charset="0"/>
              </a:rPr>
              <a:t>AAA model. </a:t>
            </a:r>
            <a:r>
              <a:rPr lang="en-US" sz="2400" dirty="0" smtClean="0">
                <a:solidFill>
                  <a:schemeClr val="tx1"/>
                </a:solidFill>
                <a:latin typeface="Times New Roman" pitchFamily="18" charset="0"/>
                <a:cs typeface="Times New Roman" pitchFamily="18" charset="0"/>
              </a:rPr>
              <a:t>Von </a:t>
            </a:r>
            <a:r>
              <a:rPr lang="en-US" sz="2400" dirty="0" err="1">
                <a:solidFill>
                  <a:schemeClr val="tx1"/>
                </a:solidFill>
                <a:latin typeface="Times New Roman" pitchFamily="18" charset="0"/>
                <a:cs typeface="Times New Roman" pitchFamily="18" charset="0"/>
              </a:rPr>
              <a:t>Mises</a:t>
            </a:r>
            <a:r>
              <a:rPr lang="en-US" sz="2400" dirty="0">
                <a:solidFill>
                  <a:schemeClr val="tx1"/>
                </a:solidFill>
                <a:latin typeface="Times New Roman" pitchFamily="18" charset="0"/>
                <a:cs typeface="Times New Roman" pitchFamily="18" charset="0"/>
              </a:rPr>
              <a:t> Stress </a:t>
            </a:r>
            <a:r>
              <a:rPr lang="en-US" sz="2400" dirty="0" smtClean="0">
                <a:solidFill>
                  <a:schemeClr val="tx1"/>
                </a:solidFill>
                <a:latin typeface="Times New Roman" pitchFamily="18" charset="0"/>
                <a:cs typeface="Times New Roman" pitchFamily="18" charset="0"/>
              </a:rPr>
              <a:t>(N/m2) under 180.0 mm Hg</a:t>
            </a:r>
            <a:endParaRPr lang="el-GR" b="1" dirty="0">
              <a:solidFill>
                <a:srgbClr val="3366FF"/>
              </a:solidFill>
            </a:endParaRPr>
          </a:p>
        </p:txBody>
      </p:sp>
      <p:pic>
        <p:nvPicPr>
          <p:cNvPr id="163843" name="Picture 3" descr="AAA_stress equivalent180"/>
          <p:cNvPicPr>
            <a:picLocks noGrp="1" noChangeAspect="1" noChangeArrowheads="1"/>
          </p:cNvPicPr>
          <p:nvPr>
            <p:ph idx="1"/>
          </p:nvPr>
        </p:nvPicPr>
        <p:blipFill>
          <a:blip r:embed="rId2"/>
          <a:srcRect/>
          <a:stretch>
            <a:fillRect/>
          </a:stretch>
        </p:blipFill>
        <p:spPr>
          <a:xfrm>
            <a:off x="350838" y="857250"/>
            <a:ext cx="7889875" cy="5916613"/>
          </a:xfrm>
          <a:noFill/>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3" descr="AAA_Dy180"/>
          <p:cNvPicPr>
            <a:picLocks noGrp="1" noChangeAspect="1" noChangeArrowheads="1"/>
          </p:cNvPicPr>
          <p:nvPr>
            <p:ph idx="1"/>
          </p:nvPr>
        </p:nvPicPr>
        <p:blipFill>
          <a:blip r:embed="rId2"/>
          <a:srcRect/>
          <a:stretch>
            <a:fillRect/>
          </a:stretch>
        </p:blipFill>
        <p:spPr>
          <a:xfrm>
            <a:off x="714375" y="785813"/>
            <a:ext cx="7913688" cy="5918200"/>
          </a:xfrm>
          <a:noFill/>
        </p:spPr>
      </p:pic>
      <p:sp>
        <p:nvSpPr>
          <p:cNvPr id="6" name="Rectangle 2"/>
          <p:cNvSpPr txBox="1">
            <a:spLocks noChangeArrowheads="1"/>
          </p:cNvSpPr>
          <p:nvPr/>
        </p:nvSpPr>
        <p:spPr>
          <a:xfrm>
            <a:off x="0" y="115888"/>
            <a:ext cx="9144000" cy="1285875"/>
          </a:xfrm>
          <a:prstGeom prst="rect">
            <a:avLst/>
          </a:prstGeom>
        </p:spPr>
        <p:txBody>
          <a:bodyPr/>
          <a:lstStyle/>
          <a:p>
            <a:pPr algn="ctr" eaLnBrk="0" hangingPunct="0">
              <a:defRPr/>
            </a:pPr>
            <a:r>
              <a:rPr lang="en-US" sz="2400" spc="-100" dirty="0">
                <a:latin typeface="Times New Roman" pitchFamily="18" charset="0"/>
                <a:ea typeface="+mj-ea"/>
                <a:cs typeface="Times New Roman" pitchFamily="18" charset="0"/>
              </a:rPr>
              <a:t>AAA model. Displacement (mm) (radial-like) under 180.0 mm Hg</a:t>
            </a:r>
            <a:endParaRPr lang="el-GR" sz="3600" b="1" spc="-100" dirty="0">
              <a:solidFill>
                <a:srgbClr val="3366FF"/>
              </a:solidFill>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6" descr="AAA_stress equivalent240"/>
          <p:cNvPicPr>
            <a:picLocks noGrp="1" noChangeAspect="1" noChangeArrowheads="1"/>
          </p:cNvPicPr>
          <p:nvPr>
            <p:ph idx="1"/>
          </p:nvPr>
        </p:nvPicPr>
        <p:blipFill>
          <a:blip r:embed="rId2"/>
          <a:srcRect/>
          <a:stretch>
            <a:fillRect/>
          </a:stretch>
        </p:blipFill>
        <p:spPr>
          <a:xfrm>
            <a:off x="500063" y="714375"/>
            <a:ext cx="7929562" cy="5918200"/>
          </a:xfrm>
          <a:noFill/>
        </p:spPr>
      </p:pic>
      <p:sp>
        <p:nvSpPr>
          <p:cNvPr id="4" name="Rectangle 4"/>
          <p:cNvSpPr txBox="1">
            <a:spLocks noChangeArrowheads="1"/>
          </p:cNvSpPr>
          <p:nvPr/>
        </p:nvSpPr>
        <p:spPr>
          <a:xfrm>
            <a:off x="179388" y="260350"/>
            <a:ext cx="8785225" cy="739775"/>
          </a:xfrm>
          <a:prstGeom prst="rect">
            <a:avLst/>
          </a:prstGeom>
        </p:spPr>
        <p:txBody>
          <a:bodyPr/>
          <a:lstStyle/>
          <a:p>
            <a:pPr algn="ctr" eaLnBrk="0" hangingPunct="0">
              <a:defRPr/>
            </a:pPr>
            <a:r>
              <a:rPr lang="en-US" sz="2400" spc="-100" dirty="0">
                <a:latin typeface="Times New Roman" pitchFamily="18" charset="0"/>
                <a:ea typeface="+mj-ea"/>
                <a:cs typeface="Times New Roman" pitchFamily="18" charset="0"/>
              </a:rPr>
              <a:t>AAA model. Von </a:t>
            </a:r>
            <a:r>
              <a:rPr lang="en-US" sz="2400" spc="-100" dirty="0" err="1">
                <a:latin typeface="Times New Roman" pitchFamily="18" charset="0"/>
                <a:ea typeface="+mj-ea"/>
                <a:cs typeface="Times New Roman" pitchFamily="18" charset="0"/>
              </a:rPr>
              <a:t>Mises</a:t>
            </a:r>
            <a:r>
              <a:rPr lang="en-US" sz="2400" spc="-100" dirty="0">
                <a:latin typeface="Times New Roman" pitchFamily="18" charset="0"/>
                <a:ea typeface="+mj-ea"/>
                <a:cs typeface="Times New Roman" pitchFamily="18" charset="0"/>
              </a:rPr>
              <a:t> Stress (N/m2) under 240.0 mm Hg</a:t>
            </a:r>
            <a:endParaRPr lang="el-GR" sz="2400" spc="-100" dirty="0">
              <a:latin typeface="Times New Roman" pitchFamily="18" charset="0"/>
              <a:ea typeface="+mj-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5" descr="AAA_Dy240"/>
          <p:cNvPicPr>
            <a:picLocks noGrp="1" noChangeAspect="1" noChangeArrowheads="1"/>
          </p:cNvPicPr>
          <p:nvPr>
            <p:ph idx="1"/>
          </p:nvPr>
        </p:nvPicPr>
        <p:blipFill>
          <a:blip r:embed="rId2"/>
          <a:srcRect/>
          <a:stretch>
            <a:fillRect/>
          </a:stretch>
        </p:blipFill>
        <p:spPr>
          <a:xfrm>
            <a:off x="635000" y="642938"/>
            <a:ext cx="8008938" cy="5989637"/>
          </a:xfrm>
          <a:noFill/>
        </p:spPr>
      </p:pic>
      <p:sp>
        <p:nvSpPr>
          <p:cNvPr id="4" name="Rectangle 2"/>
          <p:cNvSpPr txBox="1">
            <a:spLocks noChangeArrowheads="1"/>
          </p:cNvSpPr>
          <p:nvPr/>
        </p:nvSpPr>
        <p:spPr>
          <a:xfrm>
            <a:off x="0" y="115888"/>
            <a:ext cx="9144000" cy="1285875"/>
          </a:xfrm>
          <a:prstGeom prst="rect">
            <a:avLst/>
          </a:prstGeom>
        </p:spPr>
        <p:txBody>
          <a:bodyPr/>
          <a:lstStyle/>
          <a:p>
            <a:pPr algn="ctr" eaLnBrk="0" hangingPunct="0">
              <a:defRPr/>
            </a:pPr>
            <a:r>
              <a:rPr lang="en-US" sz="2400" spc="-100" dirty="0">
                <a:latin typeface="Times New Roman" pitchFamily="18" charset="0"/>
                <a:ea typeface="+mj-ea"/>
                <a:cs typeface="Times New Roman" pitchFamily="18" charset="0"/>
              </a:rPr>
              <a:t>AAA model. Displacement (mm) (radial-like) under 240.0 mm Hg</a:t>
            </a:r>
            <a:endParaRPr lang="el-GR" sz="3600" b="1" spc="-100" dirty="0">
              <a:solidFill>
                <a:srgbClr val="3366FF"/>
              </a:solidFill>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539750" y="188913"/>
            <a:ext cx="7772400" cy="914400"/>
          </a:xfrm>
        </p:spPr>
        <p:txBody>
          <a:bodyPr wrap="square" lIns="91440" tIns="45720" rIns="91440" bIns="45720" numCol="1" anchor="ctr" anchorCtr="0" compatLnSpc="1">
            <a:prstTxWarp prst="textNoShape">
              <a:avLst/>
            </a:prstTxWarp>
          </a:bodyPr>
          <a:lstStyle/>
          <a:p>
            <a:pPr algn="ctr" eaLnBrk="1" hangingPunct="1">
              <a:defRPr/>
            </a:pPr>
            <a:r>
              <a:rPr lang="en-US" sz="3600" smtClean="0">
                <a:latin typeface="Palatino Linotype" pitchFamily="18" charset="0"/>
              </a:rPr>
              <a:t>Applied Methodology</a:t>
            </a:r>
            <a:endParaRPr lang="el-GR" sz="2800" smtClean="0">
              <a:latin typeface="Palatino Linotype" pitchFamily="18" charset="0"/>
            </a:endParaRPr>
          </a:p>
        </p:txBody>
      </p:sp>
      <p:sp>
        <p:nvSpPr>
          <p:cNvPr id="50179" name="22 - TextBox"/>
          <p:cNvSpPr txBox="1">
            <a:spLocks noChangeArrowheads="1"/>
          </p:cNvSpPr>
          <p:nvPr/>
        </p:nvSpPr>
        <p:spPr bwMode="auto">
          <a:xfrm>
            <a:off x="571500" y="1428750"/>
            <a:ext cx="8286750" cy="774700"/>
          </a:xfrm>
          <a:prstGeom prst="rect">
            <a:avLst/>
          </a:prstGeom>
          <a:noFill/>
          <a:ln w="9525">
            <a:noFill/>
            <a:miter lim="800000"/>
            <a:headEnd/>
            <a:tailEnd/>
          </a:ln>
        </p:spPr>
        <p:txBody>
          <a:bodyPr>
            <a:spAutoFit/>
          </a:bodyPr>
          <a:lstStyle/>
          <a:p>
            <a:pPr algn="just">
              <a:lnSpc>
                <a:spcPct val="115000"/>
              </a:lnSpc>
              <a:spcAft>
                <a:spcPts val="1000"/>
              </a:spcAft>
            </a:pPr>
            <a:endParaRPr lang="el-GR" sz="1600">
              <a:latin typeface="Palatino Linotype" pitchFamily="18" charset="0"/>
              <a:ea typeface="Palatino Linotype" pitchFamily="18" charset="0"/>
              <a:cs typeface="Times New Roman" pitchFamily="18" charset="0"/>
            </a:endParaRPr>
          </a:p>
          <a:p>
            <a:endParaRPr lang="el-GR">
              <a:latin typeface="Corbel" pitchFamily="34" charset="0"/>
              <a:ea typeface="Palatino Linotype" pitchFamily="18" charset="0"/>
              <a:cs typeface="Times New Roman" pitchFamily="18" charset="0"/>
            </a:endParaRPr>
          </a:p>
        </p:txBody>
      </p:sp>
      <p:pic>
        <p:nvPicPr>
          <p:cNvPr id="18439" name="Picture 7"/>
          <p:cNvPicPr>
            <a:picLocks noChangeAspect="1" noChangeArrowheads="1"/>
          </p:cNvPicPr>
          <p:nvPr/>
        </p:nvPicPr>
        <p:blipFill>
          <a:blip r:embed="rId3" cstate="print"/>
          <a:srcRect/>
          <a:stretch>
            <a:fillRect/>
          </a:stretch>
        </p:blipFill>
        <p:spPr bwMode="auto">
          <a:xfrm>
            <a:off x="1285852" y="2214554"/>
            <a:ext cx="1351919" cy="893769"/>
          </a:xfrm>
          <a:prstGeom prst="rect">
            <a:avLst/>
          </a:prstGeom>
          <a:ln>
            <a:noFill/>
          </a:ln>
          <a:effectLst>
            <a:softEdge rad="112500"/>
          </a:effectLst>
        </p:spPr>
      </p:pic>
      <p:pic>
        <p:nvPicPr>
          <p:cNvPr id="18435" name="Picture 3" descr="C:\Users\Dimitris\Desktop\cd.png"/>
          <p:cNvPicPr>
            <a:picLocks noChangeAspect="1" noChangeArrowheads="1"/>
          </p:cNvPicPr>
          <p:nvPr/>
        </p:nvPicPr>
        <p:blipFill>
          <a:blip r:embed="rId4"/>
          <a:srcRect/>
          <a:stretch>
            <a:fillRect/>
          </a:stretch>
        </p:blipFill>
        <p:spPr bwMode="auto">
          <a:xfrm>
            <a:off x="428625" y="1571625"/>
            <a:ext cx="1428750" cy="1428750"/>
          </a:xfrm>
          <a:prstGeom prst="rect">
            <a:avLst/>
          </a:prstGeom>
          <a:noFill/>
          <a:ln w="9525">
            <a:noFill/>
            <a:miter lim="800000"/>
            <a:headEnd/>
            <a:tailEnd/>
          </a:ln>
        </p:spPr>
      </p:pic>
      <p:sp>
        <p:nvSpPr>
          <p:cNvPr id="13" name="12 - TextBox"/>
          <p:cNvSpPr txBox="1">
            <a:spLocks noChangeArrowheads="1"/>
          </p:cNvSpPr>
          <p:nvPr/>
        </p:nvSpPr>
        <p:spPr bwMode="auto">
          <a:xfrm>
            <a:off x="-214313" y="3143250"/>
            <a:ext cx="4143376" cy="584200"/>
          </a:xfrm>
          <a:prstGeom prst="rect">
            <a:avLst/>
          </a:prstGeom>
          <a:noFill/>
          <a:ln w="9525">
            <a:noFill/>
            <a:miter lim="800000"/>
            <a:headEnd/>
            <a:tailEnd/>
          </a:ln>
        </p:spPr>
        <p:txBody>
          <a:bodyPr>
            <a:spAutoFit/>
          </a:bodyPr>
          <a:lstStyle/>
          <a:p>
            <a:pPr algn="ctr"/>
            <a:r>
              <a:rPr lang="en-US" sz="1600">
                <a:latin typeface="Palatino Linotype" pitchFamily="18" charset="0"/>
              </a:rPr>
              <a:t>2D digital images produced</a:t>
            </a:r>
            <a:r>
              <a:rPr lang="el-GR" sz="1600">
                <a:latin typeface="Palatino Linotype" pitchFamily="18" charset="0"/>
              </a:rPr>
              <a:t> </a:t>
            </a:r>
            <a:r>
              <a:rPr lang="en-US" sz="1600">
                <a:latin typeface="Palatino Linotype" pitchFamily="18" charset="0"/>
              </a:rPr>
              <a:t>by a </a:t>
            </a:r>
          </a:p>
          <a:p>
            <a:pPr algn="ctr"/>
            <a:r>
              <a:rPr lang="en-US" sz="1600">
                <a:latin typeface="Palatino Linotype" pitchFamily="18" charset="0"/>
              </a:rPr>
              <a:t>Computed Tomography (CT) process</a:t>
            </a:r>
            <a:endParaRPr lang="el-GR" sz="1600">
              <a:latin typeface="Palatino Linotype" pitchFamily="18" charset="0"/>
            </a:endParaRPr>
          </a:p>
        </p:txBody>
      </p:sp>
      <p:cxnSp>
        <p:nvCxnSpPr>
          <p:cNvPr id="15" name="14 - Καμπύλη γραμμή σύνδεσης"/>
          <p:cNvCxnSpPr/>
          <p:nvPr/>
        </p:nvCxnSpPr>
        <p:spPr>
          <a:xfrm flipV="1">
            <a:off x="3071813" y="2428875"/>
            <a:ext cx="928687" cy="21431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8440" name="Picture 8" descr="C:\Users\Dimitris\Desktop\mimics.jpg"/>
          <p:cNvPicPr>
            <a:picLocks noChangeAspect="1" noChangeArrowheads="1"/>
          </p:cNvPicPr>
          <p:nvPr/>
        </p:nvPicPr>
        <p:blipFill>
          <a:blip r:embed="rId5"/>
          <a:srcRect/>
          <a:stretch>
            <a:fillRect/>
          </a:stretch>
        </p:blipFill>
        <p:spPr bwMode="auto">
          <a:xfrm>
            <a:off x="4214813" y="1928813"/>
            <a:ext cx="1262062" cy="1000125"/>
          </a:xfrm>
          <a:prstGeom prst="rect">
            <a:avLst/>
          </a:prstGeom>
          <a:noFill/>
          <a:ln w="9525">
            <a:noFill/>
            <a:miter lim="800000"/>
            <a:headEnd/>
            <a:tailEnd/>
          </a:ln>
        </p:spPr>
      </p:pic>
      <p:pic>
        <p:nvPicPr>
          <p:cNvPr id="18442" name="Picture 10"/>
          <p:cNvPicPr>
            <a:picLocks noChangeAspect="1" noChangeArrowheads="1"/>
          </p:cNvPicPr>
          <p:nvPr/>
        </p:nvPicPr>
        <p:blipFill>
          <a:blip r:embed="rId6" cstate="print"/>
          <a:srcRect/>
          <a:stretch>
            <a:fillRect/>
          </a:stretch>
        </p:blipFill>
        <p:spPr bwMode="auto">
          <a:xfrm>
            <a:off x="6786578" y="1571612"/>
            <a:ext cx="1378670" cy="1404930"/>
          </a:xfrm>
          <a:prstGeom prst="rect">
            <a:avLst/>
          </a:prstGeom>
          <a:ln>
            <a:noFill/>
          </a:ln>
          <a:effectLst>
            <a:softEdge rad="112500"/>
          </a:effectLst>
        </p:spPr>
      </p:pic>
      <p:cxnSp>
        <p:nvCxnSpPr>
          <p:cNvPr id="21" name="20 - Καμπύλη γραμμή σύνδεσης"/>
          <p:cNvCxnSpPr/>
          <p:nvPr/>
        </p:nvCxnSpPr>
        <p:spPr>
          <a:xfrm flipV="1">
            <a:off x="5643563" y="2214563"/>
            <a:ext cx="1000125" cy="21431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8443" name="Picture 11"/>
          <p:cNvPicPr>
            <a:picLocks noChangeAspect="1" noChangeArrowheads="1"/>
          </p:cNvPicPr>
          <p:nvPr/>
        </p:nvPicPr>
        <p:blipFill>
          <a:blip r:embed="rId7" cstate="print"/>
          <a:srcRect/>
          <a:stretch>
            <a:fillRect/>
          </a:stretch>
        </p:blipFill>
        <p:spPr bwMode="auto">
          <a:xfrm>
            <a:off x="4214810" y="3571876"/>
            <a:ext cx="1319483" cy="1395405"/>
          </a:xfrm>
          <a:prstGeom prst="rect">
            <a:avLst/>
          </a:prstGeom>
          <a:ln>
            <a:noFill/>
          </a:ln>
          <a:effectLst>
            <a:softEdge rad="112500"/>
          </a:effectLst>
        </p:spPr>
      </p:pic>
      <p:cxnSp>
        <p:nvCxnSpPr>
          <p:cNvPr id="24" name="23 - Καμπύλη γραμμή σύνδεσης"/>
          <p:cNvCxnSpPr/>
          <p:nvPr/>
        </p:nvCxnSpPr>
        <p:spPr>
          <a:xfrm rot="5400000">
            <a:off x="7143751" y="3571875"/>
            <a:ext cx="571500" cy="1428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8444" name="Picture 12"/>
          <p:cNvPicPr>
            <a:picLocks noChangeAspect="1" noChangeArrowheads="1"/>
          </p:cNvPicPr>
          <p:nvPr/>
        </p:nvPicPr>
        <p:blipFill>
          <a:blip r:embed="rId8"/>
          <a:srcRect/>
          <a:stretch>
            <a:fillRect/>
          </a:stretch>
        </p:blipFill>
        <p:spPr bwMode="auto">
          <a:xfrm>
            <a:off x="6357938" y="4000500"/>
            <a:ext cx="2214562" cy="420688"/>
          </a:xfrm>
          <a:prstGeom prst="rect">
            <a:avLst/>
          </a:prstGeom>
          <a:noFill/>
          <a:ln w="9525">
            <a:noFill/>
            <a:miter lim="800000"/>
            <a:headEnd/>
            <a:tailEnd/>
          </a:ln>
        </p:spPr>
      </p:pic>
      <p:cxnSp>
        <p:nvCxnSpPr>
          <p:cNvPr id="27" name="26 - Καμπύλη γραμμή σύνδεσης"/>
          <p:cNvCxnSpPr/>
          <p:nvPr/>
        </p:nvCxnSpPr>
        <p:spPr>
          <a:xfrm rot="10800000" flipV="1">
            <a:off x="3500438" y="4429125"/>
            <a:ext cx="714375" cy="28575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 Καμπύλη γραμμή σύνδεσης"/>
          <p:cNvCxnSpPr/>
          <p:nvPr/>
        </p:nvCxnSpPr>
        <p:spPr>
          <a:xfrm rot="10800000" flipV="1">
            <a:off x="5500688" y="4214813"/>
            <a:ext cx="785812" cy="21431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37 - TextBox"/>
          <p:cNvSpPr txBox="1">
            <a:spLocks noChangeArrowheads="1"/>
          </p:cNvSpPr>
          <p:nvPr/>
        </p:nvSpPr>
        <p:spPr bwMode="auto">
          <a:xfrm>
            <a:off x="5572125" y="2857500"/>
            <a:ext cx="4143375" cy="338138"/>
          </a:xfrm>
          <a:prstGeom prst="rect">
            <a:avLst/>
          </a:prstGeom>
          <a:noFill/>
          <a:ln w="9525">
            <a:noFill/>
            <a:miter lim="800000"/>
            <a:headEnd/>
            <a:tailEnd/>
          </a:ln>
        </p:spPr>
        <p:txBody>
          <a:bodyPr>
            <a:spAutoFit/>
          </a:bodyPr>
          <a:lstStyle/>
          <a:p>
            <a:pPr algn="ctr"/>
            <a:r>
              <a:rPr lang="en-US" sz="1600">
                <a:latin typeface="Palatino Linotype" pitchFamily="18" charset="0"/>
              </a:rPr>
              <a:t>Coarse 3D geometry</a:t>
            </a:r>
            <a:endParaRPr lang="el-GR" sz="1600">
              <a:latin typeface="Palatino Linotype" pitchFamily="18" charset="0"/>
            </a:endParaRPr>
          </a:p>
        </p:txBody>
      </p:sp>
      <p:pic>
        <p:nvPicPr>
          <p:cNvPr id="18445" name="Picture 13"/>
          <p:cNvPicPr>
            <a:picLocks noChangeAspect="1" noChangeArrowheads="1"/>
          </p:cNvPicPr>
          <p:nvPr/>
        </p:nvPicPr>
        <p:blipFill>
          <a:blip r:embed="rId9" cstate="print"/>
          <a:srcRect/>
          <a:stretch>
            <a:fillRect/>
          </a:stretch>
        </p:blipFill>
        <p:spPr bwMode="auto">
          <a:xfrm>
            <a:off x="2242875" y="4286256"/>
            <a:ext cx="1328993" cy="842961"/>
          </a:xfrm>
          <a:prstGeom prst="rect">
            <a:avLst/>
          </a:prstGeom>
          <a:ln>
            <a:noFill/>
          </a:ln>
          <a:effectLst>
            <a:softEdge rad="112500"/>
          </a:effectLst>
        </p:spPr>
      </p:pic>
      <p:pic>
        <p:nvPicPr>
          <p:cNvPr id="18446" name="Picture 14" descr="C:\Users\Dimitris\Desktop\efthio mesh.jpg"/>
          <p:cNvPicPr>
            <a:picLocks noChangeAspect="1" noChangeArrowheads="1"/>
          </p:cNvPicPr>
          <p:nvPr/>
        </p:nvPicPr>
        <p:blipFill>
          <a:blip r:embed="rId10" cstate="print"/>
          <a:srcRect/>
          <a:stretch>
            <a:fillRect/>
          </a:stretch>
        </p:blipFill>
        <p:spPr bwMode="auto">
          <a:xfrm>
            <a:off x="988862" y="5419766"/>
            <a:ext cx="1297122" cy="1152506"/>
          </a:xfrm>
          <a:prstGeom prst="rect">
            <a:avLst/>
          </a:prstGeom>
          <a:ln>
            <a:noFill/>
          </a:ln>
          <a:effectLst>
            <a:softEdge rad="112500"/>
          </a:effectLst>
        </p:spPr>
      </p:pic>
      <p:cxnSp>
        <p:nvCxnSpPr>
          <p:cNvPr id="46" name="45 - Καμπύλη γραμμή σύνδεσης"/>
          <p:cNvCxnSpPr/>
          <p:nvPr/>
        </p:nvCxnSpPr>
        <p:spPr>
          <a:xfrm rot="5400000">
            <a:off x="1535906" y="4750594"/>
            <a:ext cx="642938" cy="571500"/>
          </a:xfrm>
          <a:prstGeom prst="curvedConnector3">
            <a:avLst>
              <a:gd name="adj1" fmla="val 8170"/>
            </a:avLst>
          </a:prstGeom>
          <a:ln>
            <a:tailEnd type="arrow"/>
          </a:ln>
        </p:spPr>
        <p:style>
          <a:lnRef idx="1">
            <a:schemeClr val="accent1"/>
          </a:lnRef>
          <a:fillRef idx="0">
            <a:schemeClr val="accent1"/>
          </a:fillRef>
          <a:effectRef idx="0">
            <a:schemeClr val="accent1"/>
          </a:effectRef>
          <a:fontRef idx="minor">
            <a:schemeClr val="tx1"/>
          </a:fontRef>
        </p:style>
      </p:cxnSp>
      <p:pic>
        <p:nvPicPr>
          <p:cNvPr id="49" name="Picture 2"/>
          <p:cNvPicPr>
            <a:picLocks noChangeAspect="1" noChangeArrowheads="1"/>
          </p:cNvPicPr>
          <p:nvPr/>
        </p:nvPicPr>
        <p:blipFill>
          <a:blip r:embed="rId11"/>
          <a:srcRect/>
          <a:stretch>
            <a:fillRect/>
          </a:stretch>
        </p:blipFill>
        <p:spPr bwMode="auto">
          <a:xfrm>
            <a:off x="3214688" y="5500688"/>
            <a:ext cx="2071687" cy="969962"/>
          </a:xfrm>
          <a:prstGeom prst="rect">
            <a:avLst/>
          </a:prstGeom>
          <a:noFill/>
          <a:ln w="9525">
            <a:noFill/>
            <a:miter lim="800000"/>
            <a:headEnd/>
            <a:tailEnd/>
          </a:ln>
        </p:spPr>
      </p:pic>
      <p:cxnSp>
        <p:nvCxnSpPr>
          <p:cNvPr id="50" name="49 - Καμπύλη γραμμή σύνδεσης"/>
          <p:cNvCxnSpPr/>
          <p:nvPr/>
        </p:nvCxnSpPr>
        <p:spPr>
          <a:xfrm>
            <a:off x="2286000" y="5857875"/>
            <a:ext cx="857250" cy="1428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50 - Καμπύλη γραμμή σύνδεσης"/>
          <p:cNvCxnSpPr/>
          <p:nvPr/>
        </p:nvCxnSpPr>
        <p:spPr>
          <a:xfrm>
            <a:off x="5429250" y="5929313"/>
            <a:ext cx="857250" cy="1428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8447" name="Picture 15" descr="C:\Users\Dimitris\Desktop\efthio WSS.jpg"/>
          <p:cNvPicPr>
            <a:picLocks noChangeAspect="1" noChangeArrowheads="1"/>
          </p:cNvPicPr>
          <p:nvPr/>
        </p:nvPicPr>
        <p:blipFill>
          <a:blip r:embed="rId12" cstate="print"/>
          <a:srcRect/>
          <a:stretch>
            <a:fillRect/>
          </a:stretch>
        </p:blipFill>
        <p:spPr bwMode="auto">
          <a:xfrm>
            <a:off x="6357950" y="5143512"/>
            <a:ext cx="1688416" cy="1500174"/>
          </a:xfrm>
          <a:prstGeom prst="rect">
            <a:avLst/>
          </a:prstGeom>
          <a:ln>
            <a:noFill/>
          </a:ln>
          <a:effectLst>
            <a:softEdge rad="112500"/>
          </a:effectLst>
        </p:spPr>
      </p:pic>
      <p:sp>
        <p:nvSpPr>
          <p:cNvPr id="58" name="57 - TextBox"/>
          <p:cNvSpPr txBox="1">
            <a:spLocks noChangeArrowheads="1"/>
          </p:cNvSpPr>
          <p:nvPr/>
        </p:nvSpPr>
        <p:spPr bwMode="auto">
          <a:xfrm>
            <a:off x="2857500" y="4857750"/>
            <a:ext cx="4143375" cy="584200"/>
          </a:xfrm>
          <a:prstGeom prst="rect">
            <a:avLst/>
          </a:prstGeom>
          <a:noFill/>
          <a:ln w="9525">
            <a:noFill/>
            <a:miter lim="800000"/>
            <a:headEnd/>
            <a:tailEnd/>
          </a:ln>
        </p:spPr>
        <p:txBody>
          <a:bodyPr>
            <a:spAutoFit/>
          </a:bodyPr>
          <a:lstStyle/>
          <a:p>
            <a:pPr algn="ctr"/>
            <a:r>
              <a:rPr lang="en-US" sz="1600">
                <a:latin typeface="Palatino Linotype" pitchFamily="18" charset="0"/>
              </a:rPr>
              <a:t>Smoothed 3D geometry </a:t>
            </a:r>
            <a:r>
              <a:rPr lang="el-GR" sz="1600">
                <a:latin typeface="Palatino Linotype" pitchFamily="18" charset="0"/>
              </a:rPr>
              <a:t/>
            </a:r>
            <a:br>
              <a:rPr lang="el-GR" sz="1600">
                <a:latin typeface="Palatino Linotype" pitchFamily="18" charset="0"/>
              </a:rPr>
            </a:br>
            <a:endParaRPr lang="el-GR" sz="1600">
              <a:latin typeface="Palatino Linotype" pitchFamily="18" charset="0"/>
            </a:endParaRPr>
          </a:p>
        </p:txBody>
      </p:sp>
      <p:sp>
        <p:nvSpPr>
          <p:cNvPr id="60" name="59 - TextBox"/>
          <p:cNvSpPr txBox="1">
            <a:spLocks noChangeArrowheads="1"/>
          </p:cNvSpPr>
          <p:nvPr/>
        </p:nvSpPr>
        <p:spPr bwMode="auto">
          <a:xfrm>
            <a:off x="-500063" y="6519863"/>
            <a:ext cx="4143376" cy="338137"/>
          </a:xfrm>
          <a:prstGeom prst="rect">
            <a:avLst/>
          </a:prstGeom>
          <a:noFill/>
          <a:ln w="9525">
            <a:noFill/>
            <a:miter lim="800000"/>
            <a:headEnd/>
            <a:tailEnd/>
          </a:ln>
        </p:spPr>
        <p:txBody>
          <a:bodyPr>
            <a:spAutoFit/>
          </a:bodyPr>
          <a:lstStyle/>
          <a:p>
            <a:pPr algn="ctr"/>
            <a:r>
              <a:rPr lang="en-US" sz="1600">
                <a:latin typeface="Palatino Linotype" pitchFamily="18" charset="0"/>
              </a:rPr>
              <a:t>Computational Grid</a:t>
            </a:r>
            <a:endParaRPr lang="el-GR" sz="1600">
              <a:latin typeface="Palatino Linotype" pitchFamily="18" charset="0"/>
            </a:endParaRPr>
          </a:p>
        </p:txBody>
      </p:sp>
      <p:sp>
        <p:nvSpPr>
          <p:cNvPr id="62" name="61 - TextBox"/>
          <p:cNvSpPr txBox="1">
            <a:spLocks noChangeArrowheads="1"/>
          </p:cNvSpPr>
          <p:nvPr/>
        </p:nvSpPr>
        <p:spPr bwMode="auto">
          <a:xfrm>
            <a:off x="5143500" y="6519863"/>
            <a:ext cx="4143375" cy="338137"/>
          </a:xfrm>
          <a:prstGeom prst="rect">
            <a:avLst/>
          </a:prstGeom>
          <a:noFill/>
          <a:ln w="9525">
            <a:noFill/>
            <a:miter lim="800000"/>
            <a:headEnd/>
            <a:tailEnd/>
          </a:ln>
        </p:spPr>
        <p:txBody>
          <a:bodyPr>
            <a:spAutoFit/>
          </a:bodyPr>
          <a:lstStyle/>
          <a:p>
            <a:pPr algn="ctr"/>
            <a:r>
              <a:rPr lang="en-US" sz="1600">
                <a:latin typeface="Palatino Linotype" pitchFamily="18" charset="0"/>
              </a:rPr>
              <a:t>Computational Results</a:t>
            </a:r>
            <a:endParaRPr lang="el-GR" sz="1600">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p:cTn id="7" dur="500" fill="hold"/>
                                        <p:tgtEl>
                                          <p:spTgt spid="18435"/>
                                        </p:tgtEl>
                                        <p:attrNameLst>
                                          <p:attrName>ppt_w</p:attrName>
                                        </p:attrNameLst>
                                      </p:cBhvr>
                                      <p:tavLst>
                                        <p:tav tm="0">
                                          <p:val>
                                            <p:fltVal val="0"/>
                                          </p:val>
                                        </p:tav>
                                        <p:tav tm="100000">
                                          <p:val>
                                            <p:strVal val="#ppt_w"/>
                                          </p:val>
                                        </p:tav>
                                      </p:tavLst>
                                    </p:anim>
                                    <p:anim calcmode="lin" valueType="num">
                                      <p:cBhvr>
                                        <p:cTn id="8" dur="500" fill="hold"/>
                                        <p:tgtEl>
                                          <p:spTgt spid="18435"/>
                                        </p:tgtEl>
                                        <p:attrNameLst>
                                          <p:attrName>ppt_h</p:attrName>
                                        </p:attrNameLst>
                                      </p:cBhvr>
                                      <p:tavLst>
                                        <p:tav tm="0">
                                          <p:val>
                                            <p:fltVal val="0"/>
                                          </p:val>
                                        </p:tav>
                                        <p:tav tm="100000">
                                          <p:val>
                                            <p:strVal val="#ppt_h"/>
                                          </p:val>
                                        </p:tav>
                                      </p:tavLst>
                                    </p:anim>
                                    <p:animEffect transition="in" filter="fade">
                                      <p:cBhvr>
                                        <p:cTn id="9" dur="500"/>
                                        <p:tgtEl>
                                          <p:spTgt spid="18435"/>
                                        </p:tgtEl>
                                      </p:cBhvr>
                                    </p:animEffect>
                                  </p:childTnLst>
                                </p:cTn>
                              </p:par>
                              <p:par>
                                <p:cTn id="10" presetID="53" presetClass="entr" presetSubtype="0" fill="hold" nodeType="withEffect">
                                  <p:stCondLst>
                                    <p:cond delay="0"/>
                                  </p:stCondLst>
                                  <p:childTnLst>
                                    <p:set>
                                      <p:cBhvr>
                                        <p:cTn id="11" dur="1" fill="hold">
                                          <p:stCondLst>
                                            <p:cond delay="0"/>
                                          </p:stCondLst>
                                        </p:cTn>
                                        <p:tgtEl>
                                          <p:spTgt spid="18439"/>
                                        </p:tgtEl>
                                        <p:attrNameLst>
                                          <p:attrName>style.visibility</p:attrName>
                                        </p:attrNameLst>
                                      </p:cBhvr>
                                      <p:to>
                                        <p:strVal val="visible"/>
                                      </p:to>
                                    </p:set>
                                    <p:anim calcmode="lin" valueType="num">
                                      <p:cBhvr>
                                        <p:cTn id="12" dur="500" fill="hold"/>
                                        <p:tgtEl>
                                          <p:spTgt spid="18439"/>
                                        </p:tgtEl>
                                        <p:attrNameLst>
                                          <p:attrName>ppt_w</p:attrName>
                                        </p:attrNameLst>
                                      </p:cBhvr>
                                      <p:tavLst>
                                        <p:tav tm="0">
                                          <p:val>
                                            <p:fltVal val="0"/>
                                          </p:val>
                                        </p:tav>
                                        <p:tav tm="100000">
                                          <p:val>
                                            <p:strVal val="#ppt_w"/>
                                          </p:val>
                                        </p:tav>
                                      </p:tavLst>
                                    </p:anim>
                                    <p:anim calcmode="lin" valueType="num">
                                      <p:cBhvr>
                                        <p:cTn id="13" dur="500" fill="hold"/>
                                        <p:tgtEl>
                                          <p:spTgt spid="18439"/>
                                        </p:tgtEl>
                                        <p:attrNameLst>
                                          <p:attrName>ppt_h</p:attrName>
                                        </p:attrNameLst>
                                      </p:cBhvr>
                                      <p:tavLst>
                                        <p:tav tm="0">
                                          <p:val>
                                            <p:fltVal val="0"/>
                                          </p:val>
                                        </p:tav>
                                        <p:tav tm="100000">
                                          <p:val>
                                            <p:strVal val="#ppt_h"/>
                                          </p:val>
                                        </p:tav>
                                      </p:tavLst>
                                    </p:anim>
                                    <p:animEffect transition="in" filter="fade">
                                      <p:cBhvr>
                                        <p:cTn id="14" dur="500"/>
                                        <p:tgtEl>
                                          <p:spTgt spid="1843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par>
                                <p:cTn id="27" presetID="55" presetClass="entr" presetSubtype="0" fill="hold" nodeType="withEffect">
                                  <p:stCondLst>
                                    <p:cond delay="0"/>
                                  </p:stCondLst>
                                  <p:childTnLst>
                                    <p:set>
                                      <p:cBhvr>
                                        <p:cTn id="28" dur="1" fill="hold">
                                          <p:stCondLst>
                                            <p:cond delay="0"/>
                                          </p:stCondLst>
                                        </p:cTn>
                                        <p:tgtEl>
                                          <p:spTgt spid="18440"/>
                                        </p:tgtEl>
                                        <p:attrNameLst>
                                          <p:attrName>style.visibility</p:attrName>
                                        </p:attrNameLst>
                                      </p:cBhvr>
                                      <p:to>
                                        <p:strVal val="visible"/>
                                      </p:to>
                                    </p:set>
                                    <p:anim calcmode="lin" valueType="num">
                                      <p:cBhvr>
                                        <p:cTn id="29" dur="1000" fill="hold"/>
                                        <p:tgtEl>
                                          <p:spTgt spid="18440"/>
                                        </p:tgtEl>
                                        <p:attrNameLst>
                                          <p:attrName>ppt_w</p:attrName>
                                        </p:attrNameLst>
                                      </p:cBhvr>
                                      <p:tavLst>
                                        <p:tav tm="0">
                                          <p:val>
                                            <p:strVal val="#ppt_w*0.70"/>
                                          </p:val>
                                        </p:tav>
                                        <p:tav tm="100000">
                                          <p:val>
                                            <p:strVal val="#ppt_w"/>
                                          </p:val>
                                        </p:tav>
                                      </p:tavLst>
                                    </p:anim>
                                    <p:anim calcmode="lin" valueType="num">
                                      <p:cBhvr>
                                        <p:cTn id="30" dur="1000" fill="hold"/>
                                        <p:tgtEl>
                                          <p:spTgt spid="18440"/>
                                        </p:tgtEl>
                                        <p:attrNameLst>
                                          <p:attrName>ppt_h</p:attrName>
                                        </p:attrNameLst>
                                      </p:cBhvr>
                                      <p:tavLst>
                                        <p:tav tm="0">
                                          <p:val>
                                            <p:strVal val="#ppt_h"/>
                                          </p:val>
                                        </p:tav>
                                        <p:tav tm="100000">
                                          <p:val>
                                            <p:strVal val="#ppt_h"/>
                                          </p:val>
                                        </p:tav>
                                      </p:tavLst>
                                    </p:anim>
                                    <p:animEffect transition="in" filter="fade">
                                      <p:cBhvr>
                                        <p:cTn id="31" dur="1000"/>
                                        <p:tgtEl>
                                          <p:spTgt spid="18440"/>
                                        </p:tgtEl>
                                      </p:cBhvr>
                                    </p:animEffect>
                                  </p:childTnLst>
                                </p:cTn>
                              </p:par>
                              <p:par>
                                <p:cTn id="32" presetID="55"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0.70"/>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55" presetClass="entr" presetSubtype="0" fill="hold" nodeType="withEffect">
                                  <p:stCondLst>
                                    <p:cond delay="0"/>
                                  </p:stCondLst>
                                  <p:childTnLst>
                                    <p:set>
                                      <p:cBhvr>
                                        <p:cTn id="38" dur="1" fill="hold">
                                          <p:stCondLst>
                                            <p:cond delay="0"/>
                                          </p:stCondLst>
                                        </p:cTn>
                                        <p:tgtEl>
                                          <p:spTgt spid="18442"/>
                                        </p:tgtEl>
                                        <p:attrNameLst>
                                          <p:attrName>style.visibility</p:attrName>
                                        </p:attrNameLst>
                                      </p:cBhvr>
                                      <p:to>
                                        <p:strVal val="visible"/>
                                      </p:to>
                                    </p:set>
                                    <p:anim calcmode="lin" valueType="num">
                                      <p:cBhvr>
                                        <p:cTn id="39" dur="1000" fill="hold"/>
                                        <p:tgtEl>
                                          <p:spTgt spid="18442"/>
                                        </p:tgtEl>
                                        <p:attrNameLst>
                                          <p:attrName>ppt_w</p:attrName>
                                        </p:attrNameLst>
                                      </p:cBhvr>
                                      <p:tavLst>
                                        <p:tav tm="0">
                                          <p:val>
                                            <p:strVal val="#ppt_w*0.70"/>
                                          </p:val>
                                        </p:tav>
                                        <p:tav tm="100000">
                                          <p:val>
                                            <p:strVal val="#ppt_w"/>
                                          </p:val>
                                        </p:tav>
                                      </p:tavLst>
                                    </p:anim>
                                    <p:anim calcmode="lin" valueType="num">
                                      <p:cBhvr>
                                        <p:cTn id="40" dur="1000" fill="hold"/>
                                        <p:tgtEl>
                                          <p:spTgt spid="18442"/>
                                        </p:tgtEl>
                                        <p:attrNameLst>
                                          <p:attrName>ppt_h</p:attrName>
                                        </p:attrNameLst>
                                      </p:cBhvr>
                                      <p:tavLst>
                                        <p:tav tm="0">
                                          <p:val>
                                            <p:strVal val="#ppt_h"/>
                                          </p:val>
                                        </p:tav>
                                        <p:tav tm="100000">
                                          <p:val>
                                            <p:strVal val="#ppt_h"/>
                                          </p:val>
                                        </p:tav>
                                      </p:tavLst>
                                    </p:anim>
                                    <p:animEffect transition="in" filter="fade">
                                      <p:cBhvr>
                                        <p:cTn id="41" dur="1000"/>
                                        <p:tgtEl>
                                          <p:spTgt spid="18442"/>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1000" fill="hold"/>
                                        <p:tgtEl>
                                          <p:spTgt spid="38"/>
                                        </p:tgtEl>
                                        <p:attrNameLst>
                                          <p:attrName>ppt_w</p:attrName>
                                        </p:attrNameLst>
                                      </p:cBhvr>
                                      <p:tavLst>
                                        <p:tav tm="0">
                                          <p:val>
                                            <p:strVal val="#ppt_w*0.70"/>
                                          </p:val>
                                        </p:tav>
                                        <p:tav tm="100000">
                                          <p:val>
                                            <p:strVal val="#ppt_w"/>
                                          </p:val>
                                        </p:tav>
                                      </p:tavLst>
                                    </p:anim>
                                    <p:anim calcmode="lin" valueType="num">
                                      <p:cBhvr>
                                        <p:cTn id="45" dur="1000" fill="hold"/>
                                        <p:tgtEl>
                                          <p:spTgt spid="38"/>
                                        </p:tgtEl>
                                        <p:attrNameLst>
                                          <p:attrName>ppt_h</p:attrName>
                                        </p:attrNameLst>
                                      </p:cBhvr>
                                      <p:tavLst>
                                        <p:tav tm="0">
                                          <p:val>
                                            <p:strVal val="#ppt_h"/>
                                          </p:val>
                                        </p:tav>
                                        <p:tav tm="100000">
                                          <p:val>
                                            <p:strVal val="#ppt_h"/>
                                          </p:val>
                                        </p:tav>
                                      </p:tavLst>
                                    </p:anim>
                                    <p:animEffect transition="in" filter="fade">
                                      <p:cBhvr>
                                        <p:cTn id="46" dur="10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1000" fill="hold"/>
                                        <p:tgtEl>
                                          <p:spTgt spid="24"/>
                                        </p:tgtEl>
                                        <p:attrNameLst>
                                          <p:attrName>ppt_w</p:attrName>
                                        </p:attrNameLst>
                                      </p:cBhvr>
                                      <p:tavLst>
                                        <p:tav tm="0">
                                          <p:val>
                                            <p:strVal val="#ppt_w*0.70"/>
                                          </p:val>
                                        </p:tav>
                                        <p:tav tm="100000">
                                          <p:val>
                                            <p:strVal val="#ppt_w"/>
                                          </p:val>
                                        </p:tav>
                                      </p:tavLst>
                                    </p:anim>
                                    <p:anim calcmode="lin" valueType="num">
                                      <p:cBhvr>
                                        <p:cTn id="52" dur="1000" fill="hold"/>
                                        <p:tgtEl>
                                          <p:spTgt spid="24"/>
                                        </p:tgtEl>
                                        <p:attrNameLst>
                                          <p:attrName>ppt_h</p:attrName>
                                        </p:attrNameLst>
                                      </p:cBhvr>
                                      <p:tavLst>
                                        <p:tav tm="0">
                                          <p:val>
                                            <p:strVal val="#ppt_h"/>
                                          </p:val>
                                        </p:tav>
                                        <p:tav tm="100000">
                                          <p:val>
                                            <p:strVal val="#ppt_h"/>
                                          </p:val>
                                        </p:tav>
                                      </p:tavLst>
                                    </p:anim>
                                    <p:animEffect transition="in" filter="fade">
                                      <p:cBhvr>
                                        <p:cTn id="53" dur="1000"/>
                                        <p:tgtEl>
                                          <p:spTgt spid="24"/>
                                        </p:tgtEl>
                                      </p:cBhvr>
                                    </p:animEffect>
                                  </p:childTnLst>
                                </p:cTn>
                              </p:par>
                              <p:par>
                                <p:cTn id="54" presetID="55" presetClass="entr" presetSubtype="0" fill="hold" nodeType="withEffect">
                                  <p:stCondLst>
                                    <p:cond delay="0"/>
                                  </p:stCondLst>
                                  <p:childTnLst>
                                    <p:set>
                                      <p:cBhvr>
                                        <p:cTn id="55" dur="1" fill="hold">
                                          <p:stCondLst>
                                            <p:cond delay="0"/>
                                          </p:stCondLst>
                                        </p:cTn>
                                        <p:tgtEl>
                                          <p:spTgt spid="18444"/>
                                        </p:tgtEl>
                                        <p:attrNameLst>
                                          <p:attrName>style.visibility</p:attrName>
                                        </p:attrNameLst>
                                      </p:cBhvr>
                                      <p:to>
                                        <p:strVal val="visible"/>
                                      </p:to>
                                    </p:set>
                                    <p:anim calcmode="lin" valueType="num">
                                      <p:cBhvr>
                                        <p:cTn id="56" dur="1000" fill="hold"/>
                                        <p:tgtEl>
                                          <p:spTgt spid="18444"/>
                                        </p:tgtEl>
                                        <p:attrNameLst>
                                          <p:attrName>ppt_w</p:attrName>
                                        </p:attrNameLst>
                                      </p:cBhvr>
                                      <p:tavLst>
                                        <p:tav tm="0">
                                          <p:val>
                                            <p:strVal val="#ppt_w*0.70"/>
                                          </p:val>
                                        </p:tav>
                                        <p:tav tm="100000">
                                          <p:val>
                                            <p:strVal val="#ppt_w"/>
                                          </p:val>
                                        </p:tav>
                                      </p:tavLst>
                                    </p:anim>
                                    <p:anim calcmode="lin" valueType="num">
                                      <p:cBhvr>
                                        <p:cTn id="57" dur="1000" fill="hold"/>
                                        <p:tgtEl>
                                          <p:spTgt spid="18444"/>
                                        </p:tgtEl>
                                        <p:attrNameLst>
                                          <p:attrName>ppt_h</p:attrName>
                                        </p:attrNameLst>
                                      </p:cBhvr>
                                      <p:tavLst>
                                        <p:tav tm="0">
                                          <p:val>
                                            <p:strVal val="#ppt_h"/>
                                          </p:val>
                                        </p:tav>
                                        <p:tav tm="100000">
                                          <p:val>
                                            <p:strVal val="#ppt_h"/>
                                          </p:val>
                                        </p:tav>
                                      </p:tavLst>
                                    </p:anim>
                                    <p:animEffect transition="in" filter="fade">
                                      <p:cBhvr>
                                        <p:cTn id="58" dur="1000"/>
                                        <p:tgtEl>
                                          <p:spTgt spid="18444"/>
                                        </p:tgtEl>
                                      </p:cBhvr>
                                    </p:animEffect>
                                  </p:childTnLst>
                                </p:cTn>
                              </p:par>
                              <p:par>
                                <p:cTn id="59" presetID="55"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p:cTn id="61" dur="1000" fill="hold"/>
                                        <p:tgtEl>
                                          <p:spTgt spid="35"/>
                                        </p:tgtEl>
                                        <p:attrNameLst>
                                          <p:attrName>ppt_w</p:attrName>
                                        </p:attrNameLst>
                                      </p:cBhvr>
                                      <p:tavLst>
                                        <p:tav tm="0">
                                          <p:val>
                                            <p:strVal val="#ppt_w*0.70"/>
                                          </p:val>
                                        </p:tav>
                                        <p:tav tm="100000">
                                          <p:val>
                                            <p:strVal val="#ppt_w"/>
                                          </p:val>
                                        </p:tav>
                                      </p:tavLst>
                                    </p:anim>
                                    <p:anim calcmode="lin" valueType="num">
                                      <p:cBhvr>
                                        <p:cTn id="62" dur="1000" fill="hold"/>
                                        <p:tgtEl>
                                          <p:spTgt spid="35"/>
                                        </p:tgtEl>
                                        <p:attrNameLst>
                                          <p:attrName>ppt_h</p:attrName>
                                        </p:attrNameLst>
                                      </p:cBhvr>
                                      <p:tavLst>
                                        <p:tav tm="0">
                                          <p:val>
                                            <p:strVal val="#ppt_h"/>
                                          </p:val>
                                        </p:tav>
                                        <p:tav tm="100000">
                                          <p:val>
                                            <p:strVal val="#ppt_h"/>
                                          </p:val>
                                        </p:tav>
                                      </p:tavLst>
                                    </p:anim>
                                    <p:animEffect transition="in" filter="fade">
                                      <p:cBhvr>
                                        <p:cTn id="63" dur="1000"/>
                                        <p:tgtEl>
                                          <p:spTgt spid="35"/>
                                        </p:tgtEl>
                                      </p:cBhvr>
                                    </p:animEffect>
                                  </p:childTnLst>
                                </p:cTn>
                              </p:par>
                              <p:par>
                                <p:cTn id="64" presetID="55" presetClass="entr" presetSubtype="0" fill="hold" nodeType="withEffect">
                                  <p:stCondLst>
                                    <p:cond delay="0"/>
                                  </p:stCondLst>
                                  <p:childTnLst>
                                    <p:set>
                                      <p:cBhvr>
                                        <p:cTn id="65" dur="1" fill="hold">
                                          <p:stCondLst>
                                            <p:cond delay="0"/>
                                          </p:stCondLst>
                                        </p:cTn>
                                        <p:tgtEl>
                                          <p:spTgt spid="18443"/>
                                        </p:tgtEl>
                                        <p:attrNameLst>
                                          <p:attrName>style.visibility</p:attrName>
                                        </p:attrNameLst>
                                      </p:cBhvr>
                                      <p:to>
                                        <p:strVal val="visible"/>
                                      </p:to>
                                    </p:set>
                                    <p:anim calcmode="lin" valueType="num">
                                      <p:cBhvr>
                                        <p:cTn id="66" dur="1000" fill="hold"/>
                                        <p:tgtEl>
                                          <p:spTgt spid="18443"/>
                                        </p:tgtEl>
                                        <p:attrNameLst>
                                          <p:attrName>ppt_w</p:attrName>
                                        </p:attrNameLst>
                                      </p:cBhvr>
                                      <p:tavLst>
                                        <p:tav tm="0">
                                          <p:val>
                                            <p:strVal val="#ppt_w*0.70"/>
                                          </p:val>
                                        </p:tav>
                                        <p:tav tm="100000">
                                          <p:val>
                                            <p:strVal val="#ppt_w"/>
                                          </p:val>
                                        </p:tav>
                                      </p:tavLst>
                                    </p:anim>
                                    <p:anim calcmode="lin" valueType="num">
                                      <p:cBhvr>
                                        <p:cTn id="67" dur="1000" fill="hold"/>
                                        <p:tgtEl>
                                          <p:spTgt spid="18443"/>
                                        </p:tgtEl>
                                        <p:attrNameLst>
                                          <p:attrName>ppt_h</p:attrName>
                                        </p:attrNameLst>
                                      </p:cBhvr>
                                      <p:tavLst>
                                        <p:tav tm="0">
                                          <p:val>
                                            <p:strVal val="#ppt_h"/>
                                          </p:val>
                                        </p:tav>
                                        <p:tav tm="100000">
                                          <p:val>
                                            <p:strVal val="#ppt_h"/>
                                          </p:val>
                                        </p:tav>
                                      </p:tavLst>
                                    </p:anim>
                                    <p:animEffect transition="in" filter="fade">
                                      <p:cBhvr>
                                        <p:cTn id="68" dur="1000"/>
                                        <p:tgtEl>
                                          <p:spTgt spid="18443"/>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 calcmode="lin" valueType="num">
                                      <p:cBhvr>
                                        <p:cTn id="71" dur="1000" fill="hold"/>
                                        <p:tgtEl>
                                          <p:spTgt spid="58"/>
                                        </p:tgtEl>
                                        <p:attrNameLst>
                                          <p:attrName>ppt_w</p:attrName>
                                        </p:attrNameLst>
                                      </p:cBhvr>
                                      <p:tavLst>
                                        <p:tav tm="0">
                                          <p:val>
                                            <p:strVal val="#ppt_w*0.70"/>
                                          </p:val>
                                        </p:tav>
                                        <p:tav tm="100000">
                                          <p:val>
                                            <p:strVal val="#ppt_w"/>
                                          </p:val>
                                        </p:tav>
                                      </p:tavLst>
                                    </p:anim>
                                    <p:anim calcmode="lin" valueType="num">
                                      <p:cBhvr>
                                        <p:cTn id="72" dur="1000" fill="hold"/>
                                        <p:tgtEl>
                                          <p:spTgt spid="58"/>
                                        </p:tgtEl>
                                        <p:attrNameLst>
                                          <p:attrName>ppt_h</p:attrName>
                                        </p:attrNameLst>
                                      </p:cBhvr>
                                      <p:tavLst>
                                        <p:tav tm="0">
                                          <p:val>
                                            <p:strVal val="#ppt_h"/>
                                          </p:val>
                                        </p:tav>
                                        <p:tav tm="100000">
                                          <p:val>
                                            <p:strVal val="#ppt_h"/>
                                          </p:val>
                                        </p:tav>
                                      </p:tavLst>
                                    </p:anim>
                                    <p:animEffect transition="in" filter="fade">
                                      <p:cBhvr>
                                        <p:cTn id="73" dur="10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1000" fill="hold"/>
                                        <p:tgtEl>
                                          <p:spTgt spid="27"/>
                                        </p:tgtEl>
                                        <p:attrNameLst>
                                          <p:attrName>ppt_w</p:attrName>
                                        </p:attrNameLst>
                                      </p:cBhvr>
                                      <p:tavLst>
                                        <p:tav tm="0">
                                          <p:val>
                                            <p:strVal val="#ppt_w*0.70"/>
                                          </p:val>
                                        </p:tav>
                                        <p:tav tm="100000">
                                          <p:val>
                                            <p:strVal val="#ppt_w"/>
                                          </p:val>
                                        </p:tav>
                                      </p:tavLst>
                                    </p:anim>
                                    <p:anim calcmode="lin" valueType="num">
                                      <p:cBhvr>
                                        <p:cTn id="79" dur="1000" fill="hold"/>
                                        <p:tgtEl>
                                          <p:spTgt spid="27"/>
                                        </p:tgtEl>
                                        <p:attrNameLst>
                                          <p:attrName>ppt_h</p:attrName>
                                        </p:attrNameLst>
                                      </p:cBhvr>
                                      <p:tavLst>
                                        <p:tav tm="0">
                                          <p:val>
                                            <p:strVal val="#ppt_h"/>
                                          </p:val>
                                        </p:tav>
                                        <p:tav tm="100000">
                                          <p:val>
                                            <p:strVal val="#ppt_h"/>
                                          </p:val>
                                        </p:tav>
                                      </p:tavLst>
                                    </p:anim>
                                    <p:animEffect transition="in" filter="fade">
                                      <p:cBhvr>
                                        <p:cTn id="80" dur="1000"/>
                                        <p:tgtEl>
                                          <p:spTgt spid="27"/>
                                        </p:tgtEl>
                                      </p:cBhvr>
                                    </p:animEffect>
                                  </p:childTnLst>
                                </p:cTn>
                              </p:par>
                              <p:par>
                                <p:cTn id="81" presetID="55" presetClass="entr" presetSubtype="0" fill="hold" nodeType="withEffect">
                                  <p:stCondLst>
                                    <p:cond delay="0"/>
                                  </p:stCondLst>
                                  <p:childTnLst>
                                    <p:set>
                                      <p:cBhvr>
                                        <p:cTn id="82" dur="1" fill="hold">
                                          <p:stCondLst>
                                            <p:cond delay="0"/>
                                          </p:stCondLst>
                                        </p:cTn>
                                        <p:tgtEl>
                                          <p:spTgt spid="18445"/>
                                        </p:tgtEl>
                                        <p:attrNameLst>
                                          <p:attrName>style.visibility</p:attrName>
                                        </p:attrNameLst>
                                      </p:cBhvr>
                                      <p:to>
                                        <p:strVal val="visible"/>
                                      </p:to>
                                    </p:set>
                                    <p:anim calcmode="lin" valueType="num">
                                      <p:cBhvr>
                                        <p:cTn id="83" dur="1000" fill="hold"/>
                                        <p:tgtEl>
                                          <p:spTgt spid="18445"/>
                                        </p:tgtEl>
                                        <p:attrNameLst>
                                          <p:attrName>ppt_w</p:attrName>
                                        </p:attrNameLst>
                                      </p:cBhvr>
                                      <p:tavLst>
                                        <p:tav tm="0">
                                          <p:val>
                                            <p:strVal val="#ppt_w*0.70"/>
                                          </p:val>
                                        </p:tav>
                                        <p:tav tm="100000">
                                          <p:val>
                                            <p:strVal val="#ppt_w"/>
                                          </p:val>
                                        </p:tav>
                                      </p:tavLst>
                                    </p:anim>
                                    <p:anim calcmode="lin" valueType="num">
                                      <p:cBhvr>
                                        <p:cTn id="84" dur="1000" fill="hold"/>
                                        <p:tgtEl>
                                          <p:spTgt spid="18445"/>
                                        </p:tgtEl>
                                        <p:attrNameLst>
                                          <p:attrName>ppt_h</p:attrName>
                                        </p:attrNameLst>
                                      </p:cBhvr>
                                      <p:tavLst>
                                        <p:tav tm="0">
                                          <p:val>
                                            <p:strVal val="#ppt_h"/>
                                          </p:val>
                                        </p:tav>
                                        <p:tav tm="100000">
                                          <p:val>
                                            <p:strVal val="#ppt_h"/>
                                          </p:val>
                                        </p:tav>
                                      </p:tavLst>
                                    </p:anim>
                                    <p:animEffect transition="in" filter="fade">
                                      <p:cBhvr>
                                        <p:cTn id="85" dur="1000"/>
                                        <p:tgtEl>
                                          <p:spTgt spid="18445"/>
                                        </p:tgtEl>
                                      </p:cBhvr>
                                    </p:animEffect>
                                  </p:childTnLst>
                                </p:cTn>
                              </p:par>
                              <p:par>
                                <p:cTn id="86" presetID="55" presetClass="entr" presetSubtype="0" fill="hold"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p:cTn id="88" dur="1000" fill="hold"/>
                                        <p:tgtEl>
                                          <p:spTgt spid="46"/>
                                        </p:tgtEl>
                                        <p:attrNameLst>
                                          <p:attrName>ppt_w</p:attrName>
                                        </p:attrNameLst>
                                      </p:cBhvr>
                                      <p:tavLst>
                                        <p:tav tm="0">
                                          <p:val>
                                            <p:strVal val="#ppt_w*0.70"/>
                                          </p:val>
                                        </p:tav>
                                        <p:tav tm="100000">
                                          <p:val>
                                            <p:strVal val="#ppt_w"/>
                                          </p:val>
                                        </p:tav>
                                      </p:tavLst>
                                    </p:anim>
                                    <p:anim calcmode="lin" valueType="num">
                                      <p:cBhvr>
                                        <p:cTn id="89" dur="1000" fill="hold"/>
                                        <p:tgtEl>
                                          <p:spTgt spid="46"/>
                                        </p:tgtEl>
                                        <p:attrNameLst>
                                          <p:attrName>ppt_h</p:attrName>
                                        </p:attrNameLst>
                                      </p:cBhvr>
                                      <p:tavLst>
                                        <p:tav tm="0">
                                          <p:val>
                                            <p:strVal val="#ppt_h"/>
                                          </p:val>
                                        </p:tav>
                                        <p:tav tm="100000">
                                          <p:val>
                                            <p:strVal val="#ppt_h"/>
                                          </p:val>
                                        </p:tav>
                                      </p:tavLst>
                                    </p:anim>
                                    <p:animEffect transition="in" filter="fade">
                                      <p:cBhvr>
                                        <p:cTn id="90" dur="1000"/>
                                        <p:tgtEl>
                                          <p:spTgt spid="46"/>
                                        </p:tgtEl>
                                      </p:cBhvr>
                                    </p:animEffect>
                                  </p:childTnLst>
                                </p:cTn>
                              </p:par>
                              <p:par>
                                <p:cTn id="91" presetID="55"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 calcmode="lin" valueType="num">
                                      <p:cBhvr>
                                        <p:cTn id="93" dur="1000" fill="hold"/>
                                        <p:tgtEl>
                                          <p:spTgt spid="60"/>
                                        </p:tgtEl>
                                        <p:attrNameLst>
                                          <p:attrName>ppt_w</p:attrName>
                                        </p:attrNameLst>
                                      </p:cBhvr>
                                      <p:tavLst>
                                        <p:tav tm="0">
                                          <p:val>
                                            <p:strVal val="#ppt_w*0.70"/>
                                          </p:val>
                                        </p:tav>
                                        <p:tav tm="100000">
                                          <p:val>
                                            <p:strVal val="#ppt_w"/>
                                          </p:val>
                                        </p:tav>
                                      </p:tavLst>
                                    </p:anim>
                                    <p:anim calcmode="lin" valueType="num">
                                      <p:cBhvr>
                                        <p:cTn id="94" dur="1000" fill="hold"/>
                                        <p:tgtEl>
                                          <p:spTgt spid="60"/>
                                        </p:tgtEl>
                                        <p:attrNameLst>
                                          <p:attrName>ppt_h</p:attrName>
                                        </p:attrNameLst>
                                      </p:cBhvr>
                                      <p:tavLst>
                                        <p:tav tm="0">
                                          <p:val>
                                            <p:strVal val="#ppt_h"/>
                                          </p:val>
                                        </p:tav>
                                        <p:tav tm="100000">
                                          <p:val>
                                            <p:strVal val="#ppt_h"/>
                                          </p:val>
                                        </p:tav>
                                      </p:tavLst>
                                    </p:anim>
                                    <p:animEffect transition="in" filter="fade">
                                      <p:cBhvr>
                                        <p:cTn id="95" dur="1000"/>
                                        <p:tgtEl>
                                          <p:spTgt spid="60"/>
                                        </p:tgtEl>
                                      </p:cBhvr>
                                    </p:animEffect>
                                  </p:childTnLst>
                                </p:cTn>
                              </p:par>
                              <p:par>
                                <p:cTn id="96" presetID="55" presetClass="entr" presetSubtype="0" fill="hold" nodeType="withEffect">
                                  <p:stCondLst>
                                    <p:cond delay="0"/>
                                  </p:stCondLst>
                                  <p:childTnLst>
                                    <p:set>
                                      <p:cBhvr>
                                        <p:cTn id="97" dur="1" fill="hold">
                                          <p:stCondLst>
                                            <p:cond delay="0"/>
                                          </p:stCondLst>
                                        </p:cTn>
                                        <p:tgtEl>
                                          <p:spTgt spid="18446"/>
                                        </p:tgtEl>
                                        <p:attrNameLst>
                                          <p:attrName>style.visibility</p:attrName>
                                        </p:attrNameLst>
                                      </p:cBhvr>
                                      <p:to>
                                        <p:strVal val="visible"/>
                                      </p:to>
                                    </p:set>
                                    <p:anim calcmode="lin" valueType="num">
                                      <p:cBhvr>
                                        <p:cTn id="98" dur="1000" fill="hold"/>
                                        <p:tgtEl>
                                          <p:spTgt spid="18446"/>
                                        </p:tgtEl>
                                        <p:attrNameLst>
                                          <p:attrName>ppt_w</p:attrName>
                                        </p:attrNameLst>
                                      </p:cBhvr>
                                      <p:tavLst>
                                        <p:tav tm="0">
                                          <p:val>
                                            <p:strVal val="#ppt_w*0.70"/>
                                          </p:val>
                                        </p:tav>
                                        <p:tav tm="100000">
                                          <p:val>
                                            <p:strVal val="#ppt_w"/>
                                          </p:val>
                                        </p:tav>
                                      </p:tavLst>
                                    </p:anim>
                                    <p:anim calcmode="lin" valueType="num">
                                      <p:cBhvr>
                                        <p:cTn id="99" dur="1000" fill="hold"/>
                                        <p:tgtEl>
                                          <p:spTgt spid="18446"/>
                                        </p:tgtEl>
                                        <p:attrNameLst>
                                          <p:attrName>ppt_h</p:attrName>
                                        </p:attrNameLst>
                                      </p:cBhvr>
                                      <p:tavLst>
                                        <p:tav tm="0">
                                          <p:val>
                                            <p:strVal val="#ppt_h"/>
                                          </p:val>
                                        </p:tav>
                                        <p:tav tm="100000">
                                          <p:val>
                                            <p:strVal val="#ppt_h"/>
                                          </p:val>
                                        </p:tav>
                                      </p:tavLst>
                                    </p:anim>
                                    <p:animEffect transition="in" filter="fade">
                                      <p:cBhvr>
                                        <p:cTn id="100" dur="1000"/>
                                        <p:tgtEl>
                                          <p:spTgt spid="18446"/>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nodeType="clickEffect">
                                  <p:stCondLst>
                                    <p:cond delay="0"/>
                                  </p:stCondLst>
                                  <p:childTnLst>
                                    <p:set>
                                      <p:cBhvr>
                                        <p:cTn id="104" dur="1" fill="hold">
                                          <p:stCondLst>
                                            <p:cond delay="0"/>
                                          </p:stCondLst>
                                        </p:cTn>
                                        <p:tgtEl>
                                          <p:spTgt spid="50"/>
                                        </p:tgtEl>
                                        <p:attrNameLst>
                                          <p:attrName>style.visibility</p:attrName>
                                        </p:attrNameLst>
                                      </p:cBhvr>
                                      <p:to>
                                        <p:strVal val="visible"/>
                                      </p:to>
                                    </p:set>
                                    <p:anim calcmode="lin" valueType="num">
                                      <p:cBhvr>
                                        <p:cTn id="105" dur="1000" fill="hold"/>
                                        <p:tgtEl>
                                          <p:spTgt spid="50"/>
                                        </p:tgtEl>
                                        <p:attrNameLst>
                                          <p:attrName>ppt_w</p:attrName>
                                        </p:attrNameLst>
                                      </p:cBhvr>
                                      <p:tavLst>
                                        <p:tav tm="0">
                                          <p:val>
                                            <p:strVal val="#ppt_w*0.70"/>
                                          </p:val>
                                        </p:tav>
                                        <p:tav tm="100000">
                                          <p:val>
                                            <p:strVal val="#ppt_w"/>
                                          </p:val>
                                        </p:tav>
                                      </p:tavLst>
                                    </p:anim>
                                    <p:anim calcmode="lin" valueType="num">
                                      <p:cBhvr>
                                        <p:cTn id="106" dur="1000" fill="hold"/>
                                        <p:tgtEl>
                                          <p:spTgt spid="50"/>
                                        </p:tgtEl>
                                        <p:attrNameLst>
                                          <p:attrName>ppt_h</p:attrName>
                                        </p:attrNameLst>
                                      </p:cBhvr>
                                      <p:tavLst>
                                        <p:tav tm="0">
                                          <p:val>
                                            <p:strVal val="#ppt_h"/>
                                          </p:val>
                                        </p:tav>
                                        <p:tav tm="100000">
                                          <p:val>
                                            <p:strVal val="#ppt_h"/>
                                          </p:val>
                                        </p:tav>
                                      </p:tavLst>
                                    </p:anim>
                                    <p:animEffect transition="in" filter="fade">
                                      <p:cBhvr>
                                        <p:cTn id="107" dur="1000"/>
                                        <p:tgtEl>
                                          <p:spTgt spid="50"/>
                                        </p:tgtEl>
                                      </p:cBhvr>
                                    </p:animEffect>
                                  </p:childTnLst>
                                </p:cTn>
                              </p:par>
                              <p:par>
                                <p:cTn id="108" presetID="55" presetClass="entr" presetSubtype="0" fill="hold" nodeType="withEffect">
                                  <p:stCondLst>
                                    <p:cond delay="0"/>
                                  </p:stCondLst>
                                  <p:childTnLst>
                                    <p:set>
                                      <p:cBhvr>
                                        <p:cTn id="109" dur="1" fill="hold">
                                          <p:stCondLst>
                                            <p:cond delay="0"/>
                                          </p:stCondLst>
                                        </p:cTn>
                                        <p:tgtEl>
                                          <p:spTgt spid="49"/>
                                        </p:tgtEl>
                                        <p:attrNameLst>
                                          <p:attrName>style.visibility</p:attrName>
                                        </p:attrNameLst>
                                      </p:cBhvr>
                                      <p:to>
                                        <p:strVal val="visible"/>
                                      </p:to>
                                    </p:set>
                                    <p:anim calcmode="lin" valueType="num">
                                      <p:cBhvr>
                                        <p:cTn id="110" dur="1000" fill="hold"/>
                                        <p:tgtEl>
                                          <p:spTgt spid="49"/>
                                        </p:tgtEl>
                                        <p:attrNameLst>
                                          <p:attrName>ppt_w</p:attrName>
                                        </p:attrNameLst>
                                      </p:cBhvr>
                                      <p:tavLst>
                                        <p:tav tm="0">
                                          <p:val>
                                            <p:strVal val="#ppt_w*0.70"/>
                                          </p:val>
                                        </p:tav>
                                        <p:tav tm="100000">
                                          <p:val>
                                            <p:strVal val="#ppt_w"/>
                                          </p:val>
                                        </p:tav>
                                      </p:tavLst>
                                    </p:anim>
                                    <p:anim calcmode="lin" valueType="num">
                                      <p:cBhvr>
                                        <p:cTn id="111" dur="1000" fill="hold"/>
                                        <p:tgtEl>
                                          <p:spTgt spid="49"/>
                                        </p:tgtEl>
                                        <p:attrNameLst>
                                          <p:attrName>ppt_h</p:attrName>
                                        </p:attrNameLst>
                                      </p:cBhvr>
                                      <p:tavLst>
                                        <p:tav tm="0">
                                          <p:val>
                                            <p:strVal val="#ppt_h"/>
                                          </p:val>
                                        </p:tav>
                                        <p:tav tm="100000">
                                          <p:val>
                                            <p:strVal val="#ppt_h"/>
                                          </p:val>
                                        </p:tav>
                                      </p:tavLst>
                                    </p:anim>
                                    <p:animEffect transition="in" filter="fade">
                                      <p:cBhvr>
                                        <p:cTn id="112" dur="1000"/>
                                        <p:tgtEl>
                                          <p:spTgt spid="49"/>
                                        </p:tgtEl>
                                      </p:cBhvr>
                                    </p:animEffect>
                                  </p:childTnLst>
                                </p:cTn>
                              </p:par>
                              <p:par>
                                <p:cTn id="113" presetID="55" presetClass="entr" presetSubtype="0" fill="hold" nodeType="withEffect">
                                  <p:stCondLst>
                                    <p:cond delay="0"/>
                                  </p:stCondLst>
                                  <p:childTnLst>
                                    <p:set>
                                      <p:cBhvr>
                                        <p:cTn id="114" dur="1" fill="hold">
                                          <p:stCondLst>
                                            <p:cond delay="0"/>
                                          </p:stCondLst>
                                        </p:cTn>
                                        <p:tgtEl>
                                          <p:spTgt spid="51"/>
                                        </p:tgtEl>
                                        <p:attrNameLst>
                                          <p:attrName>style.visibility</p:attrName>
                                        </p:attrNameLst>
                                      </p:cBhvr>
                                      <p:to>
                                        <p:strVal val="visible"/>
                                      </p:to>
                                    </p:set>
                                    <p:anim calcmode="lin" valueType="num">
                                      <p:cBhvr>
                                        <p:cTn id="115" dur="1000" fill="hold"/>
                                        <p:tgtEl>
                                          <p:spTgt spid="51"/>
                                        </p:tgtEl>
                                        <p:attrNameLst>
                                          <p:attrName>ppt_w</p:attrName>
                                        </p:attrNameLst>
                                      </p:cBhvr>
                                      <p:tavLst>
                                        <p:tav tm="0">
                                          <p:val>
                                            <p:strVal val="#ppt_w*0.70"/>
                                          </p:val>
                                        </p:tav>
                                        <p:tav tm="100000">
                                          <p:val>
                                            <p:strVal val="#ppt_w"/>
                                          </p:val>
                                        </p:tav>
                                      </p:tavLst>
                                    </p:anim>
                                    <p:anim calcmode="lin" valueType="num">
                                      <p:cBhvr>
                                        <p:cTn id="116" dur="1000" fill="hold"/>
                                        <p:tgtEl>
                                          <p:spTgt spid="51"/>
                                        </p:tgtEl>
                                        <p:attrNameLst>
                                          <p:attrName>ppt_h</p:attrName>
                                        </p:attrNameLst>
                                      </p:cBhvr>
                                      <p:tavLst>
                                        <p:tav tm="0">
                                          <p:val>
                                            <p:strVal val="#ppt_h"/>
                                          </p:val>
                                        </p:tav>
                                        <p:tav tm="100000">
                                          <p:val>
                                            <p:strVal val="#ppt_h"/>
                                          </p:val>
                                        </p:tav>
                                      </p:tavLst>
                                    </p:anim>
                                    <p:animEffect transition="in" filter="fade">
                                      <p:cBhvr>
                                        <p:cTn id="117" dur="1000"/>
                                        <p:tgtEl>
                                          <p:spTgt spid="51"/>
                                        </p:tgtEl>
                                      </p:cBhvr>
                                    </p:animEffect>
                                  </p:childTnLst>
                                </p:cTn>
                              </p:par>
                              <p:par>
                                <p:cTn id="118" presetID="55" presetClass="entr" presetSubtype="0" fill="hold" nodeType="withEffect">
                                  <p:stCondLst>
                                    <p:cond delay="0"/>
                                  </p:stCondLst>
                                  <p:childTnLst>
                                    <p:set>
                                      <p:cBhvr>
                                        <p:cTn id="119" dur="1" fill="hold">
                                          <p:stCondLst>
                                            <p:cond delay="0"/>
                                          </p:stCondLst>
                                        </p:cTn>
                                        <p:tgtEl>
                                          <p:spTgt spid="18447"/>
                                        </p:tgtEl>
                                        <p:attrNameLst>
                                          <p:attrName>style.visibility</p:attrName>
                                        </p:attrNameLst>
                                      </p:cBhvr>
                                      <p:to>
                                        <p:strVal val="visible"/>
                                      </p:to>
                                    </p:set>
                                    <p:anim calcmode="lin" valueType="num">
                                      <p:cBhvr>
                                        <p:cTn id="120" dur="1000" fill="hold"/>
                                        <p:tgtEl>
                                          <p:spTgt spid="18447"/>
                                        </p:tgtEl>
                                        <p:attrNameLst>
                                          <p:attrName>ppt_w</p:attrName>
                                        </p:attrNameLst>
                                      </p:cBhvr>
                                      <p:tavLst>
                                        <p:tav tm="0">
                                          <p:val>
                                            <p:strVal val="#ppt_w*0.70"/>
                                          </p:val>
                                        </p:tav>
                                        <p:tav tm="100000">
                                          <p:val>
                                            <p:strVal val="#ppt_w"/>
                                          </p:val>
                                        </p:tav>
                                      </p:tavLst>
                                    </p:anim>
                                    <p:anim calcmode="lin" valueType="num">
                                      <p:cBhvr>
                                        <p:cTn id="121" dur="1000" fill="hold"/>
                                        <p:tgtEl>
                                          <p:spTgt spid="18447"/>
                                        </p:tgtEl>
                                        <p:attrNameLst>
                                          <p:attrName>ppt_h</p:attrName>
                                        </p:attrNameLst>
                                      </p:cBhvr>
                                      <p:tavLst>
                                        <p:tav tm="0">
                                          <p:val>
                                            <p:strVal val="#ppt_h"/>
                                          </p:val>
                                        </p:tav>
                                        <p:tav tm="100000">
                                          <p:val>
                                            <p:strVal val="#ppt_h"/>
                                          </p:val>
                                        </p:tav>
                                      </p:tavLst>
                                    </p:anim>
                                    <p:animEffect transition="in" filter="fade">
                                      <p:cBhvr>
                                        <p:cTn id="122" dur="1000"/>
                                        <p:tgtEl>
                                          <p:spTgt spid="18447"/>
                                        </p:tgtEl>
                                      </p:cBhvr>
                                    </p:animEffect>
                                  </p:childTnLst>
                                </p:cTn>
                              </p:par>
                              <p:par>
                                <p:cTn id="123" presetID="55" presetClass="entr" presetSubtype="0" fill="hold" grpId="0" nodeType="withEffect">
                                  <p:stCondLst>
                                    <p:cond delay="0"/>
                                  </p:stCondLst>
                                  <p:childTnLst>
                                    <p:set>
                                      <p:cBhvr>
                                        <p:cTn id="124" dur="1" fill="hold">
                                          <p:stCondLst>
                                            <p:cond delay="0"/>
                                          </p:stCondLst>
                                        </p:cTn>
                                        <p:tgtEl>
                                          <p:spTgt spid="62"/>
                                        </p:tgtEl>
                                        <p:attrNameLst>
                                          <p:attrName>style.visibility</p:attrName>
                                        </p:attrNameLst>
                                      </p:cBhvr>
                                      <p:to>
                                        <p:strVal val="visible"/>
                                      </p:to>
                                    </p:set>
                                    <p:anim calcmode="lin" valueType="num">
                                      <p:cBhvr>
                                        <p:cTn id="125" dur="1000" fill="hold"/>
                                        <p:tgtEl>
                                          <p:spTgt spid="62"/>
                                        </p:tgtEl>
                                        <p:attrNameLst>
                                          <p:attrName>ppt_w</p:attrName>
                                        </p:attrNameLst>
                                      </p:cBhvr>
                                      <p:tavLst>
                                        <p:tav tm="0">
                                          <p:val>
                                            <p:strVal val="#ppt_w*0.70"/>
                                          </p:val>
                                        </p:tav>
                                        <p:tav tm="100000">
                                          <p:val>
                                            <p:strVal val="#ppt_w"/>
                                          </p:val>
                                        </p:tav>
                                      </p:tavLst>
                                    </p:anim>
                                    <p:anim calcmode="lin" valueType="num">
                                      <p:cBhvr>
                                        <p:cTn id="126" dur="1000" fill="hold"/>
                                        <p:tgtEl>
                                          <p:spTgt spid="62"/>
                                        </p:tgtEl>
                                        <p:attrNameLst>
                                          <p:attrName>ppt_h</p:attrName>
                                        </p:attrNameLst>
                                      </p:cBhvr>
                                      <p:tavLst>
                                        <p:tav tm="0">
                                          <p:val>
                                            <p:strVal val="#ppt_h"/>
                                          </p:val>
                                        </p:tav>
                                        <p:tav tm="100000">
                                          <p:val>
                                            <p:strVal val="#ppt_h"/>
                                          </p:val>
                                        </p:tav>
                                      </p:tavLst>
                                    </p:anim>
                                    <p:animEffect transition="in" filter="fade">
                                      <p:cBhvr>
                                        <p:cTn id="127"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58" grpId="0"/>
      <p:bldP spid="60" grpId="0"/>
      <p:bldP spid="6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ChangeArrowheads="1"/>
          </p:cNvSpPr>
          <p:nvPr/>
        </p:nvSpPr>
        <p:spPr bwMode="auto">
          <a:xfrm>
            <a:off x="2843213" y="2349500"/>
            <a:ext cx="2389187" cy="1200150"/>
          </a:xfrm>
          <a:prstGeom prst="rect">
            <a:avLst/>
          </a:prstGeom>
          <a:noFill/>
          <a:ln w="9525">
            <a:noFill/>
            <a:miter lim="800000"/>
            <a:headEnd/>
            <a:tailEnd/>
          </a:ln>
        </p:spPr>
        <p:txBody>
          <a:bodyPr wrap="none">
            <a:spAutoFit/>
          </a:bodyPr>
          <a:lstStyle/>
          <a:p>
            <a:pPr algn="ctr"/>
            <a:r>
              <a:rPr lang="en-US" sz="2400" b="1">
                <a:solidFill>
                  <a:srgbClr val="D9DDFD"/>
                </a:solidFill>
                <a:latin typeface="Palatino Linotype" pitchFamily="18" charset="0"/>
              </a:rPr>
              <a:t>CHAPTER  8</a:t>
            </a:r>
          </a:p>
          <a:p>
            <a:pPr algn="ctr"/>
            <a:endParaRPr lang="en-US" sz="2400" b="1">
              <a:solidFill>
                <a:srgbClr val="D9DDFD"/>
              </a:solidFill>
              <a:latin typeface="Palatino Linotype" pitchFamily="18" charset="0"/>
            </a:endParaRPr>
          </a:p>
          <a:p>
            <a:pPr algn="ctr"/>
            <a:r>
              <a:rPr lang="en-US" sz="2400" b="1">
                <a:solidFill>
                  <a:srgbClr val="D9DDFD"/>
                </a:solidFill>
                <a:latin typeface="Palatino Linotype" pitchFamily="18" charset="0"/>
              </a:rPr>
              <a:t>CONCLUSION</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168963" name="7 - TextBox"/>
          <p:cNvSpPr txBox="1">
            <a:spLocks noChangeArrowheads="1"/>
          </p:cNvSpPr>
          <p:nvPr/>
        </p:nvSpPr>
        <p:spPr bwMode="auto">
          <a:xfrm>
            <a:off x="5072063" y="1643063"/>
            <a:ext cx="2857500" cy="369887"/>
          </a:xfrm>
          <a:prstGeom prst="rect">
            <a:avLst/>
          </a:prstGeom>
          <a:noFill/>
          <a:ln w="9525">
            <a:noFill/>
            <a:miter lim="800000"/>
            <a:headEnd/>
            <a:tailEnd/>
          </a:ln>
        </p:spPr>
        <p:txBody>
          <a:bodyPr>
            <a:spAutoFit/>
          </a:bodyPr>
          <a:lstStyle/>
          <a:p>
            <a:endParaRPr lang="en-US">
              <a:latin typeface="Corbel" pitchFamily="34" charset="0"/>
            </a:endParaRPr>
          </a:p>
        </p:txBody>
      </p:sp>
      <p:sp>
        <p:nvSpPr>
          <p:cNvPr id="57349" name="14 - TextBox"/>
          <p:cNvSpPr txBox="1">
            <a:spLocks noChangeArrowheads="1"/>
          </p:cNvSpPr>
          <p:nvPr/>
        </p:nvSpPr>
        <p:spPr bwMode="auto">
          <a:xfrm>
            <a:off x="0" y="2060575"/>
            <a:ext cx="9036050" cy="1570038"/>
          </a:xfrm>
          <a:prstGeom prst="rect">
            <a:avLst/>
          </a:prstGeom>
          <a:noFill/>
          <a:ln w="9525">
            <a:noFill/>
            <a:miter lim="800000"/>
            <a:headEnd/>
            <a:tailEnd/>
          </a:ln>
        </p:spPr>
        <p:txBody>
          <a:bodyPr>
            <a:spAutoFit/>
          </a:bodyPr>
          <a:lstStyle/>
          <a:p>
            <a:pPr algn="ctr"/>
            <a:r>
              <a:rPr lang="en-US" sz="1600">
                <a:solidFill>
                  <a:schemeClr val="tx2"/>
                </a:solidFill>
                <a:latin typeface="Times New Roman" pitchFamily="18" charset="0"/>
              </a:rPr>
              <a:t>  </a:t>
            </a:r>
            <a:r>
              <a:rPr lang="en-GB" sz="1600">
                <a:solidFill>
                  <a:schemeClr val="tx2"/>
                </a:solidFill>
                <a:latin typeface="Times New Roman" pitchFamily="18" charset="0"/>
                <a:cs typeface="Times New Roman" pitchFamily="18" charset="0"/>
              </a:rPr>
              <a:t>The current computational analysis results quantify</a:t>
            </a:r>
          </a:p>
          <a:p>
            <a:pPr algn="ctr"/>
            <a:endParaRPr lang="en-GB" sz="1600">
              <a:solidFill>
                <a:schemeClr val="tx2"/>
              </a:solidFill>
              <a:latin typeface="Times New Roman" pitchFamily="18" charset="0"/>
              <a:cs typeface="Times New Roman" pitchFamily="18" charset="0"/>
            </a:endParaRPr>
          </a:p>
          <a:p>
            <a:pPr algn="ctr"/>
            <a:r>
              <a:rPr lang="en-GB" sz="1600">
                <a:solidFill>
                  <a:schemeClr val="tx2"/>
                </a:solidFill>
                <a:latin typeface="Times New Roman" pitchFamily="18" charset="0"/>
                <a:cs typeface="Times New Roman" pitchFamily="18" charset="0"/>
              </a:rPr>
              <a:t> a) the WSS and its impact on LDL concentratio</a:t>
            </a:r>
          </a:p>
          <a:p>
            <a:r>
              <a:rPr lang="en-GB" sz="1600">
                <a:solidFill>
                  <a:schemeClr val="tx2"/>
                </a:solidFill>
                <a:latin typeface="Times New Roman" pitchFamily="18" charset="0"/>
                <a:cs typeface="Times New Roman" pitchFamily="18" charset="0"/>
              </a:rPr>
              <a:t>                                                 b) the fluid structure interaction</a:t>
            </a:r>
          </a:p>
          <a:p>
            <a:pPr lvl="2"/>
            <a:endParaRPr lang="en-GB" sz="1600" i="1">
              <a:solidFill>
                <a:schemeClr val="tx2"/>
              </a:solidFill>
              <a:latin typeface="Times New Roman" pitchFamily="18" charset="0"/>
              <a:cs typeface="Times New Roman" pitchFamily="18" charset="0"/>
            </a:endParaRPr>
          </a:p>
          <a:p>
            <a:pPr lvl="2"/>
            <a:endParaRPr lang="en-US" sz="1600">
              <a:solidFill>
                <a:schemeClr val="tx2"/>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animEffect transition="in" filter="fade">
                                      <p:cBhvr>
                                        <p:cTn id="7" dur="2000"/>
                                        <p:tgtEl>
                                          <p:spTgt spid="57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9">
                                            <p:txEl>
                                              <p:pRg st="2" end="2"/>
                                            </p:txEl>
                                          </p:spTgt>
                                        </p:tgtEl>
                                        <p:attrNameLst>
                                          <p:attrName>style.visibility</p:attrName>
                                        </p:attrNameLst>
                                      </p:cBhvr>
                                      <p:to>
                                        <p:strVal val="visible"/>
                                      </p:to>
                                    </p:set>
                                    <p:animEffect transition="in" filter="fade">
                                      <p:cBhvr>
                                        <p:cTn id="12" dur="2000"/>
                                        <p:tgtEl>
                                          <p:spTgt spid="573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349">
                                            <p:txEl>
                                              <p:pRg st="3" end="3"/>
                                            </p:txEl>
                                          </p:spTgt>
                                        </p:tgtEl>
                                        <p:attrNameLst>
                                          <p:attrName>style.visibility</p:attrName>
                                        </p:attrNameLst>
                                      </p:cBhvr>
                                      <p:to>
                                        <p:strVal val="visible"/>
                                      </p:to>
                                    </p:set>
                                    <p:animEffect transition="in" filter="fade">
                                      <p:cBhvr>
                                        <p:cTn id="17" dur="2000"/>
                                        <p:tgtEl>
                                          <p:spTgt spid="573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169987" name="7 - TextBox"/>
          <p:cNvSpPr txBox="1">
            <a:spLocks noChangeArrowheads="1"/>
          </p:cNvSpPr>
          <p:nvPr/>
        </p:nvSpPr>
        <p:spPr bwMode="auto">
          <a:xfrm>
            <a:off x="5072063" y="1643063"/>
            <a:ext cx="2857500" cy="369887"/>
          </a:xfrm>
          <a:prstGeom prst="rect">
            <a:avLst/>
          </a:prstGeom>
          <a:noFill/>
          <a:ln w="9525">
            <a:noFill/>
            <a:miter lim="800000"/>
            <a:headEnd/>
            <a:tailEnd/>
          </a:ln>
        </p:spPr>
        <p:txBody>
          <a:bodyPr>
            <a:spAutoFit/>
          </a:bodyPr>
          <a:lstStyle/>
          <a:p>
            <a:endParaRPr lang="en-US">
              <a:latin typeface="Corbel" pitchFamily="34" charset="0"/>
            </a:endParaRPr>
          </a:p>
        </p:txBody>
      </p:sp>
      <p:sp>
        <p:nvSpPr>
          <p:cNvPr id="57349" name="14 - TextBox"/>
          <p:cNvSpPr txBox="1">
            <a:spLocks noChangeArrowheads="1"/>
          </p:cNvSpPr>
          <p:nvPr/>
        </p:nvSpPr>
        <p:spPr bwMode="auto">
          <a:xfrm>
            <a:off x="468313" y="836613"/>
            <a:ext cx="8675687" cy="4492625"/>
          </a:xfrm>
          <a:prstGeom prst="rect">
            <a:avLst/>
          </a:prstGeom>
          <a:noFill/>
          <a:ln w="9525">
            <a:noFill/>
            <a:miter lim="800000"/>
            <a:headEnd/>
            <a:tailEnd/>
          </a:ln>
        </p:spPr>
        <p:txBody>
          <a:bodyPr>
            <a:spAutoFit/>
          </a:bodyPr>
          <a:lstStyle/>
          <a:p>
            <a:endParaRPr lang="en-US" sz="1600">
              <a:solidFill>
                <a:srgbClr val="61B6FF"/>
              </a:solidFill>
              <a:latin typeface="Times New Roman" pitchFamily="18" charset="0"/>
            </a:endParaRPr>
          </a:p>
          <a:p>
            <a:r>
              <a:rPr lang="en-US" sz="1600">
                <a:solidFill>
                  <a:schemeClr val="tx2"/>
                </a:solidFill>
                <a:latin typeface="Times New Roman" pitchFamily="18" charset="0"/>
              </a:rPr>
              <a:t>                  The velocity vector oscillates and at the same time alters its direction. </a:t>
            </a:r>
          </a:p>
          <a:p>
            <a:pPr lvl="2">
              <a:buFont typeface="Wingdings" pitchFamily="2" charset="2"/>
              <a:buNone/>
            </a:pPr>
            <a:endParaRPr lang="en-US" sz="1600">
              <a:solidFill>
                <a:schemeClr val="tx2"/>
              </a:solidFill>
              <a:latin typeface="Times New Roman" pitchFamily="18" charset="0"/>
            </a:endParaRPr>
          </a:p>
          <a:p>
            <a:pPr lvl="2">
              <a:buFont typeface="Wingdings" pitchFamily="2" charset="2"/>
              <a:buNone/>
            </a:pPr>
            <a:r>
              <a:rPr lang="en-US" sz="1600">
                <a:solidFill>
                  <a:schemeClr val="tx2"/>
                </a:solidFill>
                <a:latin typeface="Times New Roman" pitchFamily="18" charset="0"/>
              </a:rPr>
              <a:t> </a:t>
            </a:r>
          </a:p>
          <a:p>
            <a:pPr lvl="2">
              <a:buFont typeface="Wingdings" pitchFamily="2" charset="2"/>
              <a:buNone/>
            </a:pPr>
            <a:r>
              <a:rPr lang="en-US" sz="1600">
                <a:solidFill>
                  <a:schemeClr val="tx2"/>
                </a:solidFill>
                <a:latin typeface="Times New Roman" pitchFamily="18" charset="0"/>
              </a:rPr>
              <a:t>High OSI values locate in regions with low AWSS.</a:t>
            </a:r>
          </a:p>
          <a:p>
            <a:pPr lvl="2">
              <a:buFont typeface="Wingdings" pitchFamily="2" charset="2"/>
              <a:buNone/>
            </a:pPr>
            <a:endParaRPr lang="en-US" sz="1600">
              <a:solidFill>
                <a:schemeClr val="tx2"/>
              </a:solidFill>
              <a:latin typeface="Times New Roman" pitchFamily="18" charset="0"/>
            </a:endParaRPr>
          </a:p>
          <a:p>
            <a:pPr lvl="2">
              <a:buFont typeface="Wingdings" pitchFamily="2" charset="2"/>
              <a:buNone/>
            </a:pPr>
            <a:r>
              <a:rPr lang="en-US" sz="1600">
                <a:solidFill>
                  <a:schemeClr val="tx2"/>
                </a:solidFill>
                <a:latin typeface="Times New Roman" pitchFamily="18" charset="0"/>
              </a:rPr>
              <a:t> </a:t>
            </a:r>
          </a:p>
          <a:p>
            <a:pPr lvl="2">
              <a:buFont typeface="Wingdings" pitchFamily="2" charset="2"/>
              <a:buNone/>
            </a:pPr>
            <a:r>
              <a:rPr lang="en-US" sz="1600">
                <a:solidFill>
                  <a:schemeClr val="tx2"/>
                </a:solidFill>
                <a:latin typeface="Times New Roman" pitchFamily="18" charset="0"/>
              </a:rPr>
              <a:t>Low AWSS and high OSI values nearly collocate. </a:t>
            </a:r>
          </a:p>
          <a:p>
            <a:pPr lvl="2">
              <a:buFont typeface="Wingdings" pitchFamily="2" charset="2"/>
              <a:buNone/>
            </a:pPr>
            <a:endParaRPr lang="en-US" sz="1600">
              <a:solidFill>
                <a:schemeClr val="tx2"/>
              </a:solidFill>
              <a:latin typeface="Times New Roman" pitchFamily="18" charset="0"/>
            </a:endParaRPr>
          </a:p>
          <a:p>
            <a:pPr lvl="2">
              <a:buFont typeface="Wingdings" pitchFamily="2" charset="2"/>
              <a:buNone/>
            </a:pPr>
            <a:endParaRPr lang="en-US" sz="1600">
              <a:solidFill>
                <a:schemeClr val="tx2"/>
              </a:solidFill>
              <a:latin typeface="Times New Roman" pitchFamily="18" charset="0"/>
            </a:endParaRPr>
          </a:p>
          <a:p>
            <a:pPr lvl="2">
              <a:buFont typeface="Wingdings" pitchFamily="2" charset="2"/>
              <a:buNone/>
            </a:pPr>
            <a:r>
              <a:rPr lang="en-US" sz="1600">
                <a:solidFill>
                  <a:schemeClr val="tx2"/>
                </a:solidFill>
                <a:latin typeface="Times New Roman" pitchFamily="18" charset="0"/>
              </a:rPr>
              <a:t>The values of  AWSS-OSI, are affected from local conditions such as geometry    </a:t>
            </a:r>
          </a:p>
          <a:p>
            <a:pPr lvl="2">
              <a:buFont typeface="Wingdings" pitchFamily="2" charset="2"/>
              <a:buNone/>
            </a:pPr>
            <a:r>
              <a:rPr lang="en-US" sz="1600">
                <a:solidFill>
                  <a:schemeClr val="tx2"/>
                </a:solidFill>
                <a:latin typeface="Times New Roman" pitchFamily="18" charset="0"/>
              </a:rPr>
              <a:t>curvature,  instantaneous and time-averaged WSS and global parameters such as  </a:t>
            </a:r>
          </a:p>
          <a:p>
            <a:pPr lvl="2">
              <a:buFont typeface="Wingdings" pitchFamily="2" charset="2"/>
              <a:buNone/>
            </a:pPr>
            <a:r>
              <a:rPr lang="en-US" sz="1600">
                <a:solidFill>
                  <a:schemeClr val="tx2"/>
                </a:solidFill>
                <a:latin typeface="Times New Roman" pitchFamily="18" charset="0"/>
              </a:rPr>
              <a:t>velocity variation in time and others. </a:t>
            </a:r>
          </a:p>
          <a:p>
            <a:pPr lvl="2">
              <a:buFont typeface="Wingdings" pitchFamily="2" charset="2"/>
              <a:buNone/>
            </a:pPr>
            <a:endParaRPr lang="en-US" sz="1600">
              <a:solidFill>
                <a:schemeClr val="tx2"/>
              </a:solidFill>
              <a:latin typeface="Times New Roman" pitchFamily="18" charset="0"/>
            </a:endParaRPr>
          </a:p>
          <a:p>
            <a:pPr lvl="2">
              <a:buFont typeface="Wingdings" pitchFamily="2" charset="2"/>
              <a:buNone/>
            </a:pPr>
            <a:endParaRPr lang="en-US" sz="1600">
              <a:solidFill>
                <a:schemeClr val="tx2"/>
              </a:solidFill>
              <a:latin typeface="Times New Roman" pitchFamily="18" charset="0"/>
            </a:endParaRPr>
          </a:p>
          <a:p>
            <a:pPr lvl="2">
              <a:buFont typeface="Wingdings" pitchFamily="2" charset="2"/>
              <a:buNone/>
            </a:pPr>
            <a:r>
              <a:rPr lang="en-US" sz="1600">
                <a:solidFill>
                  <a:schemeClr val="tx2"/>
                </a:solidFill>
                <a:latin typeface="Times New Roman" pitchFamily="18" charset="0"/>
              </a:rPr>
              <a:t>Regional differences between AWSS magnitude and OSI may answer the question as to where atherosclerotic lesions predominately develop and progress at specific aortic regions.</a:t>
            </a:r>
            <a:r>
              <a:rPr lang="en-US" sz="1600">
                <a:solidFill>
                  <a:srgbClr val="61B6FF"/>
                </a:solidFill>
                <a:latin typeface="Times New Roman" pitchFamily="18" charset="0"/>
              </a:rPr>
              <a:t>  </a:t>
            </a:r>
            <a:endParaRPr lang="el-GR" sz="1600">
              <a:solidFill>
                <a:srgbClr val="61B6FF"/>
              </a:solidFill>
              <a:latin typeface="Times New Roman" pitchFamily="18" charset="0"/>
            </a:endParaRPr>
          </a:p>
          <a:p>
            <a:pPr>
              <a:buFont typeface="Wingdings" pitchFamily="2" charset="2"/>
              <a:buChar char="§"/>
            </a:pPr>
            <a:endParaRPr lang="el-GR" sz="1600">
              <a:solidFill>
                <a:srgbClr val="61B6FF"/>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9">
                                            <p:txEl>
                                              <p:pRg st="1" end="1"/>
                                            </p:txEl>
                                          </p:spTgt>
                                        </p:tgtEl>
                                        <p:attrNameLst>
                                          <p:attrName>style.visibility</p:attrName>
                                        </p:attrNameLst>
                                      </p:cBhvr>
                                      <p:to>
                                        <p:strVal val="visible"/>
                                      </p:to>
                                    </p:set>
                                    <p:animEffect transition="in" filter="fade">
                                      <p:cBhvr>
                                        <p:cTn id="7" dur="2000"/>
                                        <p:tgtEl>
                                          <p:spTgt spid="573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9">
                                            <p:txEl>
                                              <p:pRg st="3" end="3"/>
                                            </p:txEl>
                                          </p:spTgt>
                                        </p:tgtEl>
                                        <p:attrNameLst>
                                          <p:attrName>style.visibility</p:attrName>
                                        </p:attrNameLst>
                                      </p:cBhvr>
                                      <p:to>
                                        <p:strVal val="visible"/>
                                      </p:to>
                                    </p:set>
                                    <p:animEffect transition="in" filter="fade">
                                      <p:cBhvr>
                                        <p:cTn id="12" dur="2000"/>
                                        <p:tgtEl>
                                          <p:spTgt spid="5734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349">
                                            <p:txEl>
                                              <p:pRg st="4" end="4"/>
                                            </p:txEl>
                                          </p:spTgt>
                                        </p:tgtEl>
                                        <p:attrNameLst>
                                          <p:attrName>style.visibility</p:attrName>
                                        </p:attrNameLst>
                                      </p:cBhvr>
                                      <p:to>
                                        <p:strVal val="visible"/>
                                      </p:to>
                                    </p:set>
                                    <p:animEffect transition="in" filter="fade">
                                      <p:cBhvr>
                                        <p:cTn id="17" dur="2000"/>
                                        <p:tgtEl>
                                          <p:spTgt spid="5734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349">
                                            <p:txEl>
                                              <p:pRg st="6" end="6"/>
                                            </p:txEl>
                                          </p:spTgt>
                                        </p:tgtEl>
                                        <p:attrNameLst>
                                          <p:attrName>style.visibility</p:attrName>
                                        </p:attrNameLst>
                                      </p:cBhvr>
                                      <p:to>
                                        <p:strVal val="visible"/>
                                      </p:to>
                                    </p:set>
                                    <p:animEffect transition="in" filter="fade">
                                      <p:cBhvr>
                                        <p:cTn id="22" dur="2000"/>
                                        <p:tgtEl>
                                          <p:spTgt spid="5734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349">
                                            <p:txEl>
                                              <p:pRg st="7" end="7"/>
                                            </p:txEl>
                                          </p:spTgt>
                                        </p:tgtEl>
                                        <p:attrNameLst>
                                          <p:attrName>style.visibility</p:attrName>
                                        </p:attrNameLst>
                                      </p:cBhvr>
                                      <p:to>
                                        <p:strVal val="visible"/>
                                      </p:to>
                                    </p:set>
                                    <p:animEffect transition="in" filter="fade">
                                      <p:cBhvr>
                                        <p:cTn id="27" dur="2000"/>
                                        <p:tgtEl>
                                          <p:spTgt spid="5734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349">
                                            <p:txEl>
                                              <p:pRg st="10" end="10"/>
                                            </p:txEl>
                                          </p:spTgt>
                                        </p:tgtEl>
                                        <p:attrNameLst>
                                          <p:attrName>style.visibility</p:attrName>
                                        </p:attrNameLst>
                                      </p:cBhvr>
                                      <p:to>
                                        <p:strVal val="visible"/>
                                      </p:to>
                                    </p:set>
                                    <p:animEffect transition="in" filter="fade">
                                      <p:cBhvr>
                                        <p:cTn id="32" dur="2000"/>
                                        <p:tgtEl>
                                          <p:spTgt spid="5734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349">
                                            <p:txEl>
                                              <p:pRg st="11" end="11"/>
                                            </p:txEl>
                                          </p:spTgt>
                                        </p:tgtEl>
                                        <p:attrNameLst>
                                          <p:attrName>style.visibility</p:attrName>
                                        </p:attrNameLst>
                                      </p:cBhvr>
                                      <p:to>
                                        <p:strVal val="visible"/>
                                      </p:to>
                                    </p:set>
                                    <p:animEffect transition="in" filter="fade">
                                      <p:cBhvr>
                                        <p:cTn id="37" dur="2000"/>
                                        <p:tgtEl>
                                          <p:spTgt spid="57349">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349">
                                            <p:txEl>
                                              <p:pRg st="12" end="12"/>
                                            </p:txEl>
                                          </p:spTgt>
                                        </p:tgtEl>
                                        <p:attrNameLst>
                                          <p:attrName>style.visibility</p:attrName>
                                        </p:attrNameLst>
                                      </p:cBhvr>
                                      <p:to>
                                        <p:strVal val="visible"/>
                                      </p:to>
                                    </p:set>
                                    <p:animEffect transition="in" filter="fade">
                                      <p:cBhvr>
                                        <p:cTn id="42" dur="2000"/>
                                        <p:tgtEl>
                                          <p:spTgt spid="57349">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349">
                                            <p:txEl>
                                              <p:pRg st="15" end="15"/>
                                            </p:txEl>
                                          </p:spTgt>
                                        </p:tgtEl>
                                        <p:attrNameLst>
                                          <p:attrName>style.visibility</p:attrName>
                                        </p:attrNameLst>
                                      </p:cBhvr>
                                      <p:to>
                                        <p:strVal val="visible"/>
                                      </p:to>
                                    </p:set>
                                    <p:animEffect transition="in" filter="fade">
                                      <p:cBhvr>
                                        <p:cTn id="47" dur="2000"/>
                                        <p:tgtEl>
                                          <p:spTgt spid="5734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171011" name="7 - TextBox"/>
          <p:cNvSpPr txBox="1">
            <a:spLocks noChangeArrowheads="1"/>
          </p:cNvSpPr>
          <p:nvPr/>
        </p:nvSpPr>
        <p:spPr bwMode="auto">
          <a:xfrm>
            <a:off x="5072063" y="1643063"/>
            <a:ext cx="2857500" cy="369887"/>
          </a:xfrm>
          <a:prstGeom prst="rect">
            <a:avLst/>
          </a:prstGeom>
          <a:noFill/>
          <a:ln w="9525">
            <a:noFill/>
            <a:miter lim="800000"/>
            <a:headEnd/>
            <a:tailEnd/>
          </a:ln>
        </p:spPr>
        <p:txBody>
          <a:bodyPr>
            <a:spAutoFit/>
          </a:bodyPr>
          <a:lstStyle/>
          <a:p>
            <a:endParaRPr lang="en-US">
              <a:latin typeface="Corbel" pitchFamily="34" charset="0"/>
            </a:endParaRPr>
          </a:p>
        </p:txBody>
      </p:sp>
      <p:sp>
        <p:nvSpPr>
          <p:cNvPr id="57349" name="14 - TextBox"/>
          <p:cNvSpPr txBox="1">
            <a:spLocks noChangeArrowheads="1"/>
          </p:cNvSpPr>
          <p:nvPr/>
        </p:nvSpPr>
        <p:spPr bwMode="auto">
          <a:xfrm>
            <a:off x="468313" y="765175"/>
            <a:ext cx="8501062" cy="4770438"/>
          </a:xfrm>
          <a:prstGeom prst="rect">
            <a:avLst/>
          </a:prstGeom>
          <a:noFill/>
          <a:ln w="9525">
            <a:noFill/>
            <a:miter lim="800000"/>
            <a:headEnd/>
            <a:tailEnd/>
          </a:ln>
        </p:spPr>
        <p:txBody>
          <a:bodyPr>
            <a:spAutoFit/>
          </a:bodyPr>
          <a:lstStyle/>
          <a:p>
            <a:r>
              <a:rPr lang="en-US" sz="1600">
                <a:solidFill>
                  <a:schemeClr val="tx2"/>
                </a:solidFill>
                <a:latin typeface="Times New Roman" pitchFamily="18" charset="0"/>
              </a:rPr>
              <a:t>                   </a:t>
            </a:r>
            <a:endParaRPr lang="en-GB" sz="1600" i="1">
              <a:solidFill>
                <a:schemeClr val="tx2"/>
              </a:solidFill>
              <a:latin typeface="Times New Roman" pitchFamily="18" charset="0"/>
              <a:cs typeface="Times New Roman" pitchFamily="18" charset="0"/>
            </a:endParaRPr>
          </a:p>
          <a:p>
            <a:pPr lvl="2"/>
            <a:r>
              <a:rPr lang="en-GB" sz="1600">
                <a:solidFill>
                  <a:schemeClr val="tx2"/>
                </a:solidFill>
                <a:latin typeface="Times New Roman" pitchFamily="18" charset="0"/>
                <a:cs typeface="Times New Roman" pitchFamily="18" charset="0"/>
              </a:rPr>
              <a:t>WSS plays an important role in the wall concentration of the LDL. </a:t>
            </a:r>
          </a:p>
          <a:p>
            <a:pPr lvl="2"/>
            <a:endParaRPr lang="en-GB" sz="1600">
              <a:solidFill>
                <a:schemeClr val="tx2"/>
              </a:solidFill>
              <a:latin typeface="Times New Roman" pitchFamily="18" charset="0"/>
              <a:cs typeface="Times New Roman" pitchFamily="18" charset="0"/>
            </a:endParaRPr>
          </a:p>
          <a:p>
            <a:pPr lvl="2"/>
            <a:endParaRPr lang="en-GB" sz="1600">
              <a:solidFill>
                <a:schemeClr val="tx2"/>
              </a:solidFill>
              <a:latin typeface="Times New Roman" pitchFamily="18" charset="0"/>
              <a:cs typeface="Times New Roman" pitchFamily="18" charset="0"/>
            </a:endParaRPr>
          </a:p>
          <a:p>
            <a:pPr lvl="2"/>
            <a:r>
              <a:rPr lang="en-GB" sz="1600">
                <a:solidFill>
                  <a:schemeClr val="tx2"/>
                </a:solidFill>
                <a:latin typeface="Times New Roman" pitchFamily="18" charset="0"/>
                <a:cs typeface="Times New Roman" pitchFamily="18" charset="0"/>
              </a:rPr>
              <a:t>Increased permeation of LDL concentration at specific regions is observed. </a:t>
            </a:r>
          </a:p>
          <a:p>
            <a:pPr lvl="2"/>
            <a:endParaRPr lang="en-GB" sz="1600">
              <a:solidFill>
                <a:schemeClr val="tx2"/>
              </a:solidFill>
              <a:latin typeface="Times New Roman" pitchFamily="18" charset="0"/>
              <a:cs typeface="Times New Roman" pitchFamily="18" charset="0"/>
            </a:endParaRPr>
          </a:p>
          <a:p>
            <a:pPr lvl="2"/>
            <a:endParaRPr lang="en-GB" sz="1600">
              <a:solidFill>
                <a:schemeClr val="tx2"/>
              </a:solidFill>
              <a:latin typeface="Times New Roman" pitchFamily="18" charset="0"/>
              <a:cs typeface="Times New Roman" pitchFamily="18" charset="0"/>
            </a:endParaRPr>
          </a:p>
          <a:p>
            <a:pPr lvl="2"/>
            <a:r>
              <a:rPr lang="en-GB" sz="1600">
                <a:solidFill>
                  <a:schemeClr val="tx2"/>
                </a:solidFill>
                <a:latin typeface="Times New Roman" pitchFamily="18" charset="0"/>
                <a:cs typeface="Times New Roman" pitchFamily="18" charset="0"/>
              </a:rPr>
              <a:t>Prone to plaque development are flow regions located at specific intersections where increased LDL concentration is observed.</a:t>
            </a:r>
          </a:p>
          <a:p>
            <a:pPr lvl="2"/>
            <a:endParaRPr lang="en-GB" sz="1600">
              <a:solidFill>
                <a:schemeClr val="tx2"/>
              </a:solidFill>
              <a:latin typeface="Times New Roman" pitchFamily="18" charset="0"/>
              <a:cs typeface="Times New Roman" pitchFamily="18" charset="0"/>
            </a:endParaRPr>
          </a:p>
          <a:p>
            <a:pPr lvl="2"/>
            <a:endParaRPr lang="en-GB" sz="1600">
              <a:solidFill>
                <a:schemeClr val="tx2"/>
              </a:solidFill>
              <a:latin typeface="Times New Roman" pitchFamily="18" charset="0"/>
              <a:cs typeface="Times New Roman" pitchFamily="18" charset="0"/>
            </a:endParaRPr>
          </a:p>
          <a:p>
            <a:pPr lvl="2"/>
            <a:r>
              <a:rPr lang="en-GB" sz="1600">
                <a:solidFill>
                  <a:schemeClr val="tx2"/>
                </a:solidFill>
                <a:latin typeface="Times New Roman" pitchFamily="18" charset="0"/>
                <a:cs typeface="Times New Roman" pitchFamily="18" charset="0"/>
              </a:rPr>
              <a:t>The paths of the velocity in the proximity to the endothelium region might be the most important factor for elevated LDL concentration.</a:t>
            </a:r>
            <a:r>
              <a:rPr lang="en-US" sz="1600">
                <a:solidFill>
                  <a:schemeClr val="tx2"/>
                </a:solidFill>
                <a:latin typeface="Times New Roman" pitchFamily="18" charset="0"/>
                <a:cs typeface="Times New Roman" pitchFamily="18" charset="0"/>
              </a:rPr>
              <a:t> </a:t>
            </a:r>
          </a:p>
          <a:p>
            <a:pPr lvl="2"/>
            <a:endParaRPr lang="en-US" sz="1600">
              <a:solidFill>
                <a:schemeClr val="tx2"/>
              </a:solidFill>
              <a:latin typeface="Times New Roman" pitchFamily="18" charset="0"/>
              <a:cs typeface="Times New Roman" pitchFamily="18" charset="0"/>
            </a:endParaRPr>
          </a:p>
          <a:p>
            <a:pPr lvl="2"/>
            <a:endParaRPr lang="en-US" sz="1600">
              <a:solidFill>
                <a:schemeClr val="tx2"/>
              </a:solidFill>
              <a:latin typeface="Times New Roman" pitchFamily="18" charset="0"/>
              <a:cs typeface="Times New Roman" pitchFamily="18" charset="0"/>
            </a:endParaRPr>
          </a:p>
          <a:p>
            <a:pPr lvl="2"/>
            <a:r>
              <a:rPr lang="en-US" sz="1600">
                <a:solidFill>
                  <a:schemeClr val="tx2"/>
                </a:solidFill>
                <a:latin typeface="Times New Roman" pitchFamily="18" charset="0"/>
                <a:cs typeface="Times New Roman" pitchFamily="18" charset="0"/>
              </a:rPr>
              <a:t>Increased blood pressure increases arterial wall stress.</a:t>
            </a:r>
          </a:p>
          <a:p>
            <a:pPr lvl="2"/>
            <a:endParaRPr lang="en-US" sz="1600">
              <a:solidFill>
                <a:schemeClr val="tx2"/>
              </a:solidFill>
              <a:latin typeface="Times New Roman" pitchFamily="18" charset="0"/>
              <a:cs typeface="Times New Roman" pitchFamily="18" charset="0"/>
            </a:endParaRPr>
          </a:p>
          <a:p>
            <a:pPr lvl="2"/>
            <a:r>
              <a:rPr lang="en-US" sz="1600">
                <a:solidFill>
                  <a:schemeClr val="tx2"/>
                </a:solidFill>
                <a:latin typeface="Times New Roman" pitchFamily="18" charset="0"/>
                <a:cs typeface="Times New Roman" pitchFamily="18" charset="0"/>
              </a:rPr>
              <a:t>Vessel geometry  complexity gives rise to increased wall stress.</a:t>
            </a:r>
          </a:p>
          <a:p>
            <a:pPr lvl="2"/>
            <a:endParaRPr lang="en-US" sz="1600">
              <a:solidFill>
                <a:schemeClr val="tx2"/>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animEffect transition="in" filter="fade">
                                      <p:cBhvr>
                                        <p:cTn id="7" dur="2000"/>
                                        <p:tgtEl>
                                          <p:spTgt spid="57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9">
                                            <p:txEl>
                                              <p:pRg st="1" end="1"/>
                                            </p:txEl>
                                          </p:spTgt>
                                        </p:tgtEl>
                                        <p:attrNameLst>
                                          <p:attrName>style.visibility</p:attrName>
                                        </p:attrNameLst>
                                      </p:cBhvr>
                                      <p:to>
                                        <p:strVal val="visible"/>
                                      </p:to>
                                    </p:set>
                                    <p:animEffect transition="in" filter="fade">
                                      <p:cBhvr>
                                        <p:cTn id="12" dur="2000"/>
                                        <p:tgtEl>
                                          <p:spTgt spid="573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349">
                                            <p:txEl>
                                              <p:pRg st="4" end="4"/>
                                            </p:txEl>
                                          </p:spTgt>
                                        </p:tgtEl>
                                        <p:attrNameLst>
                                          <p:attrName>style.visibility</p:attrName>
                                        </p:attrNameLst>
                                      </p:cBhvr>
                                      <p:to>
                                        <p:strVal val="visible"/>
                                      </p:to>
                                    </p:set>
                                    <p:animEffect transition="in" filter="fade">
                                      <p:cBhvr>
                                        <p:cTn id="17" dur="2000"/>
                                        <p:tgtEl>
                                          <p:spTgt spid="5734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349">
                                            <p:txEl>
                                              <p:pRg st="7" end="7"/>
                                            </p:txEl>
                                          </p:spTgt>
                                        </p:tgtEl>
                                        <p:attrNameLst>
                                          <p:attrName>style.visibility</p:attrName>
                                        </p:attrNameLst>
                                      </p:cBhvr>
                                      <p:to>
                                        <p:strVal val="visible"/>
                                      </p:to>
                                    </p:set>
                                    <p:animEffect transition="in" filter="fade">
                                      <p:cBhvr>
                                        <p:cTn id="22" dur="2000"/>
                                        <p:tgtEl>
                                          <p:spTgt spid="57349">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349">
                                            <p:txEl>
                                              <p:pRg st="10" end="10"/>
                                            </p:txEl>
                                          </p:spTgt>
                                        </p:tgtEl>
                                        <p:attrNameLst>
                                          <p:attrName>style.visibility</p:attrName>
                                        </p:attrNameLst>
                                      </p:cBhvr>
                                      <p:to>
                                        <p:strVal val="visible"/>
                                      </p:to>
                                    </p:set>
                                    <p:animEffect transition="in" filter="fade">
                                      <p:cBhvr>
                                        <p:cTn id="27" dur="2000"/>
                                        <p:tgtEl>
                                          <p:spTgt spid="57349">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349">
                                            <p:txEl>
                                              <p:pRg st="13" end="13"/>
                                            </p:txEl>
                                          </p:spTgt>
                                        </p:tgtEl>
                                        <p:attrNameLst>
                                          <p:attrName>style.visibility</p:attrName>
                                        </p:attrNameLst>
                                      </p:cBhvr>
                                      <p:to>
                                        <p:strVal val="visible"/>
                                      </p:to>
                                    </p:set>
                                    <p:animEffect transition="in" filter="fade">
                                      <p:cBhvr>
                                        <p:cTn id="32" dur="2000"/>
                                        <p:tgtEl>
                                          <p:spTgt spid="57349">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349">
                                            <p:txEl>
                                              <p:pRg st="15" end="15"/>
                                            </p:txEl>
                                          </p:spTgt>
                                        </p:tgtEl>
                                        <p:attrNameLst>
                                          <p:attrName>style.visibility</p:attrName>
                                        </p:attrNameLst>
                                      </p:cBhvr>
                                      <p:to>
                                        <p:strVal val="visible"/>
                                      </p:to>
                                    </p:set>
                                    <p:animEffect transition="in" filter="fade">
                                      <p:cBhvr>
                                        <p:cTn id="37" dur="2000"/>
                                        <p:tgtEl>
                                          <p:spTgt spid="5734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p:cNvSpPr>
          <p:nvPr>
            <p:ph type="body" idx="4294967295"/>
          </p:nvPr>
        </p:nvSpPr>
        <p:spPr>
          <a:xfrm>
            <a:off x="684213" y="692150"/>
            <a:ext cx="7772400" cy="5956300"/>
          </a:xfrm>
        </p:spPr>
        <p:txBody>
          <a:bodyPr/>
          <a:lstStyle/>
          <a:p>
            <a:pPr>
              <a:lnSpc>
                <a:spcPct val="150000"/>
              </a:lnSpc>
              <a:buFont typeface="Wingdings" pitchFamily="2" charset="2"/>
              <a:buNone/>
            </a:pPr>
            <a:r>
              <a:rPr lang="en-US" sz="1600" smtClean="0">
                <a:solidFill>
                  <a:schemeClr val="tx2"/>
                </a:solidFill>
                <a:latin typeface="Times New Roman" pitchFamily="18" charset="0"/>
              </a:rPr>
              <a:t>      The luminal surface LDL concentration at the arterial wall is flow-dependent with local variations due to geometric features. </a:t>
            </a:r>
          </a:p>
          <a:p>
            <a:pPr>
              <a:lnSpc>
                <a:spcPct val="150000"/>
              </a:lnSpc>
              <a:buFont typeface="Wingdings" pitchFamily="2" charset="2"/>
              <a:buNone/>
            </a:pPr>
            <a:endParaRPr lang="en-US" sz="1600" smtClean="0">
              <a:solidFill>
                <a:schemeClr val="tx2"/>
              </a:solidFill>
              <a:latin typeface="Times New Roman" pitchFamily="18" charset="0"/>
            </a:endParaRPr>
          </a:p>
          <a:p>
            <a:pPr>
              <a:lnSpc>
                <a:spcPct val="150000"/>
              </a:lnSpc>
              <a:buFont typeface="Wingdings" pitchFamily="2" charset="2"/>
              <a:buNone/>
            </a:pPr>
            <a:r>
              <a:rPr lang="en-US" sz="1600" smtClean="0">
                <a:solidFill>
                  <a:schemeClr val="tx2"/>
                </a:solidFill>
                <a:latin typeface="Times New Roman" pitchFamily="18" charset="0"/>
              </a:rPr>
              <a:t>       </a:t>
            </a:r>
            <a:r>
              <a:rPr lang="en-GB" sz="1600" smtClean="0">
                <a:solidFill>
                  <a:schemeClr val="tx2"/>
                </a:solidFill>
                <a:latin typeface="Times New Roman" pitchFamily="18" charset="0"/>
              </a:rPr>
              <a:t>The relationship between WSS and luminal surface concentration of LDL indicates that LDL is elevated at locations where WSS is low. </a:t>
            </a:r>
          </a:p>
          <a:p>
            <a:pPr>
              <a:lnSpc>
                <a:spcPct val="150000"/>
              </a:lnSpc>
              <a:buFont typeface="Wingdings" pitchFamily="2" charset="2"/>
              <a:buNone/>
            </a:pPr>
            <a:r>
              <a:rPr lang="en-GB" sz="1600" smtClean="0">
                <a:solidFill>
                  <a:schemeClr val="tx2"/>
                </a:solidFill>
                <a:latin typeface="Times New Roman" pitchFamily="18" charset="0"/>
              </a:rPr>
              <a:t>       </a:t>
            </a:r>
          </a:p>
          <a:p>
            <a:pPr>
              <a:lnSpc>
                <a:spcPct val="150000"/>
              </a:lnSpc>
              <a:buFont typeface="Wingdings" pitchFamily="2" charset="2"/>
              <a:buNone/>
            </a:pPr>
            <a:r>
              <a:rPr lang="en-GB" sz="1600" smtClean="0">
                <a:solidFill>
                  <a:schemeClr val="tx2"/>
                </a:solidFill>
                <a:latin typeface="Times New Roman" pitchFamily="18" charset="0"/>
              </a:rPr>
              <a:t>      </a:t>
            </a:r>
            <a:r>
              <a:rPr lang="en-GB" altLang="zh-CN" sz="1600" smtClean="0">
                <a:solidFill>
                  <a:schemeClr val="tx2"/>
                </a:solidFill>
                <a:latin typeface="Times New Roman" pitchFamily="18" charset="0"/>
              </a:rPr>
              <a:t>      </a:t>
            </a:r>
          </a:p>
          <a:p>
            <a:pPr>
              <a:lnSpc>
                <a:spcPct val="150000"/>
              </a:lnSpc>
              <a:buFont typeface="Wingdings" pitchFamily="2" charset="2"/>
              <a:buNone/>
            </a:pPr>
            <a:r>
              <a:rPr lang="en-US" altLang="zh-CN" sz="1600" smtClean="0">
                <a:solidFill>
                  <a:schemeClr val="tx2"/>
                </a:solidFill>
                <a:latin typeface="Times New Roman" pitchFamily="18" charset="0"/>
              </a:rPr>
              <a:t>      </a:t>
            </a:r>
            <a:endParaRPr lang="en-US" sz="1600" smtClean="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ChangeArrowheads="1"/>
          </p:cNvSpPr>
          <p:nvPr/>
        </p:nvSpPr>
        <p:spPr bwMode="auto">
          <a:xfrm>
            <a:off x="827088" y="620713"/>
            <a:ext cx="7416800" cy="1803400"/>
          </a:xfrm>
          <a:prstGeom prst="rect">
            <a:avLst/>
          </a:prstGeom>
          <a:noFill/>
          <a:ln w="9525">
            <a:noFill/>
            <a:miter lim="800000"/>
            <a:headEnd/>
            <a:tailEnd/>
          </a:ln>
        </p:spPr>
        <p:txBody>
          <a:bodyPr>
            <a:spAutoFit/>
          </a:bodyPr>
          <a:lstStyle/>
          <a:p>
            <a:r>
              <a:rPr lang="en-US" altLang="zh-CN" sz="1600">
                <a:solidFill>
                  <a:schemeClr val="tx2"/>
                </a:solidFill>
                <a:latin typeface="Times New Roman" pitchFamily="18" charset="0"/>
              </a:rPr>
              <a:t>        The results also indicate that artery walls are exposed to a cholesterolemic   </a:t>
            </a:r>
          </a:p>
          <a:p>
            <a:r>
              <a:rPr lang="en-US" altLang="zh-CN" sz="1600">
                <a:solidFill>
                  <a:schemeClr val="tx2"/>
                </a:solidFill>
                <a:latin typeface="Times New Roman" pitchFamily="18" charset="0"/>
              </a:rPr>
              <a:t>        environment although the applied mass and flow conditions refer to normal mass-</a:t>
            </a:r>
          </a:p>
          <a:p>
            <a:r>
              <a:rPr lang="en-US" altLang="zh-CN" sz="1600">
                <a:solidFill>
                  <a:schemeClr val="tx2"/>
                </a:solidFill>
                <a:latin typeface="Times New Roman" pitchFamily="18" charset="0"/>
              </a:rPr>
              <a:t>        flow conditions. </a:t>
            </a:r>
          </a:p>
          <a:p>
            <a:r>
              <a:rPr lang="en-US" altLang="zh-CN" sz="1600">
                <a:solidFill>
                  <a:schemeClr val="tx2"/>
                </a:solidFill>
                <a:latin typeface="Times New Roman" pitchFamily="18" charset="0"/>
              </a:rPr>
              <a:t>     </a:t>
            </a:r>
          </a:p>
          <a:p>
            <a:endParaRPr lang="en-US" altLang="zh-CN" sz="1600">
              <a:solidFill>
                <a:schemeClr val="tx2"/>
              </a:solidFill>
              <a:latin typeface="Times New Roman" pitchFamily="18" charset="0"/>
            </a:endParaRPr>
          </a:p>
          <a:p>
            <a:r>
              <a:rPr lang="en-US" altLang="zh-CN" sz="1600">
                <a:solidFill>
                  <a:schemeClr val="tx2"/>
                </a:solidFill>
                <a:latin typeface="Times New Roman" pitchFamily="18" charset="0"/>
              </a:rPr>
              <a:t>        It is the permeability of the endothelium, which mainly determines the final </a:t>
            </a:r>
          </a:p>
          <a:p>
            <a:r>
              <a:rPr lang="en-US" altLang="zh-CN" sz="1600">
                <a:solidFill>
                  <a:schemeClr val="tx2"/>
                </a:solidFill>
                <a:latin typeface="Times New Roman" pitchFamily="18" charset="0"/>
              </a:rPr>
              <a:t>        amount passing through the wall.</a:t>
            </a:r>
            <a:r>
              <a:rPr lang="en-US" altLang="zh-CN" sz="1600">
                <a:latin typeface="Times New Roman" pitchFamily="18" charset="0"/>
              </a:rPr>
              <a:t> </a:t>
            </a:r>
            <a:endParaRPr lang="en-US" sz="1600">
              <a:latin typeface="Times New Roman" pitchFamily="18" charset="0"/>
            </a:endParaRPr>
          </a:p>
        </p:txBody>
      </p:sp>
      <p:sp>
        <p:nvSpPr>
          <p:cNvPr id="173059" name="2 - Ορθογώνιο"/>
          <p:cNvSpPr>
            <a:spLocks noChangeArrowheads="1"/>
          </p:cNvSpPr>
          <p:nvPr/>
        </p:nvSpPr>
        <p:spPr bwMode="auto">
          <a:xfrm>
            <a:off x="827088" y="2781300"/>
            <a:ext cx="7286625" cy="3025775"/>
          </a:xfrm>
          <a:prstGeom prst="rect">
            <a:avLst/>
          </a:prstGeom>
          <a:noFill/>
          <a:ln w="9525">
            <a:noFill/>
            <a:miter lim="800000"/>
            <a:headEnd/>
            <a:tailEnd/>
          </a:ln>
        </p:spPr>
        <p:txBody>
          <a:bodyPr>
            <a:spAutoFit/>
          </a:bodyPr>
          <a:lstStyle/>
          <a:p>
            <a:pPr marL="342900" indent="-342900" algn="just" eaLnBrk="0" hangingPunct="0">
              <a:buClr>
                <a:schemeClr val="accent2"/>
              </a:buClr>
              <a:buSzPct val="80000"/>
            </a:pPr>
            <a:r>
              <a:rPr lang="en-US" sz="1600">
                <a:solidFill>
                  <a:srgbClr val="D9DDFD"/>
                </a:solidFill>
                <a:latin typeface="Times New Roman" pitchFamily="18" charset="0"/>
                <a:cs typeface="Times New Roman" pitchFamily="18" charset="0"/>
              </a:rPr>
              <a:t>       Regions where the WSS is low and the luminal surface LDL concentration is high, the flux across the endothelium is increased rendering these regions as atherogenic-prone areas.</a:t>
            </a:r>
            <a:r>
              <a:rPr lang="es-ES" sz="1600">
                <a:solidFill>
                  <a:srgbClr val="D9DDFD"/>
                </a:solidFill>
                <a:latin typeface="Times New Roman" pitchFamily="18" charset="0"/>
                <a:cs typeface="Times New Roman" pitchFamily="18" charset="0"/>
              </a:rPr>
              <a:t> So high LDL concentration in the arterial wall occurs in regions with high luminal side LDL concentrations.</a:t>
            </a:r>
            <a:endParaRPr lang="en-US" sz="1600">
              <a:solidFill>
                <a:srgbClr val="D9DDFD"/>
              </a:solidFill>
              <a:latin typeface="Times New Roman" pitchFamily="18" charset="0"/>
              <a:cs typeface="Times New Roman" pitchFamily="18" charset="0"/>
            </a:endParaRPr>
          </a:p>
          <a:p>
            <a:pPr marL="342900" indent="-342900" algn="just">
              <a:buFont typeface="Arial" charset="0"/>
              <a:buChar char="•"/>
            </a:pPr>
            <a:endParaRPr lang="en-US" sz="1600">
              <a:solidFill>
                <a:srgbClr val="D9DDFD"/>
              </a:solidFill>
              <a:latin typeface="Times New Roman" pitchFamily="18" charset="0"/>
              <a:cs typeface="Times New Roman" pitchFamily="18" charset="0"/>
            </a:endParaRPr>
          </a:p>
          <a:p>
            <a:pPr marL="342900" indent="-342900" algn="just">
              <a:buFont typeface="Arial" charset="0"/>
              <a:buChar char="•"/>
            </a:pPr>
            <a:endParaRPr lang="en-US" sz="1600">
              <a:solidFill>
                <a:srgbClr val="D9DDFD"/>
              </a:solidFill>
              <a:latin typeface="Times New Roman" pitchFamily="18" charset="0"/>
              <a:cs typeface="Times New Roman" pitchFamily="18" charset="0"/>
            </a:endParaRPr>
          </a:p>
          <a:p>
            <a:pPr marL="342900" indent="-342900" algn="just" eaLnBrk="0" hangingPunct="0">
              <a:buClr>
                <a:schemeClr val="accent2"/>
              </a:buClr>
              <a:buSzPct val="80000"/>
            </a:pPr>
            <a:r>
              <a:rPr lang="en-US" sz="1600">
                <a:solidFill>
                  <a:srgbClr val="D9DDFD"/>
                </a:solidFill>
                <a:latin typeface="Times New Roman" pitchFamily="18" charset="0"/>
                <a:cs typeface="Times New Roman" pitchFamily="18" charset="0"/>
              </a:rPr>
              <a:t>       The LDL concentration within the arterial wall is smaller (nearly 18-20 times) than at the luminal side of the endothelium.</a:t>
            </a:r>
          </a:p>
          <a:p>
            <a:pPr marL="342900" indent="-342900" algn="just">
              <a:buFont typeface="Arial" charset="0"/>
              <a:buChar char="•"/>
            </a:pPr>
            <a:endParaRPr lang="en-US" sz="1600">
              <a:solidFill>
                <a:srgbClr val="D9DDFD"/>
              </a:solidFill>
              <a:latin typeface="Times New Roman" pitchFamily="18" charset="0"/>
              <a:cs typeface="Times New Roman" pitchFamily="18" charset="0"/>
            </a:endParaRPr>
          </a:p>
          <a:p>
            <a:pPr marL="342900" indent="-342900" algn="just">
              <a:buFont typeface="Arial" charset="0"/>
              <a:buChar char="•"/>
            </a:pPr>
            <a:endParaRPr lang="en-US" sz="1600">
              <a:solidFill>
                <a:srgbClr val="D9DDFD"/>
              </a:solidFill>
              <a:latin typeface="Times New Roman" pitchFamily="18" charset="0"/>
              <a:cs typeface="Times New Roman" pitchFamily="18" charset="0"/>
            </a:endParaRPr>
          </a:p>
          <a:p>
            <a:pPr marL="342900" indent="-342900" algn="just" eaLnBrk="0" hangingPunct="0">
              <a:buClr>
                <a:schemeClr val="accent2"/>
              </a:buClr>
              <a:buSzPct val="80000"/>
            </a:pPr>
            <a:r>
              <a:rPr lang="en-US" sz="1600">
                <a:solidFill>
                  <a:srgbClr val="D9DDFD"/>
                </a:solidFill>
                <a:latin typeface="Times New Roman" pitchFamily="18" charset="0"/>
                <a:cs typeface="Times New Roman" pitchFamily="18" charset="0"/>
              </a:rPr>
              <a:t>       LDL concentration values decrease within the arterial wall from regions close to endothelium side towards adventitia</a:t>
            </a:r>
            <a:r>
              <a:rPr lang="en-US" sz="1600">
                <a:solidFill>
                  <a:srgbClr val="D9DDFD"/>
                </a:solidFill>
              </a:rPr>
              <a:t>.</a:t>
            </a:r>
            <a:endParaRPr lang="el-GR" sz="1600">
              <a:solidFill>
                <a:srgbClr val="D9DDFD"/>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1 - Τίτλος"/>
          <p:cNvSpPr txBox="1">
            <a:spLocks/>
          </p:cNvSpPr>
          <p:nvPr/>
        </p:nvSpPr>
        <p:spPr>
          <a:xfrm>
            <a:off x="857224" y="3071810"/>
            <a:ext cx="7772400" cy="1975104"/>
          </a:xfrm>
          <a:prstGeom prst="rect">
            <a:avLst/>
          </a:prstGeom>
          <a:effectLst>
            <a:reflection blurRad="6350" stA="50000" endA="300" endPos="55000" dir="5400000" sy="-100000" algn="bl" rotWithShape="0"/>
          </a:effectLst>
          <a:scene3d>
            <a:camera prst="orthographicFront"/>
            <a:lightRig rig="threePt" dir="t"/>
          </a:scene3d>
          <a:sp3d>
            <a:bevelT/>
          </a:sp3d>
        </p:spPr>
        <p:txBody>
          <a:bodyPr>
            <a:normAutofit/>
          </a:bodyPr>
          <a:lstStyle/>
          <a:p>
            <a:pPr algn="ctr" fontAlgn="auto">
              <a:spcAft>
                <a:spcPts val="0"/>
              </a:spcAft>
              <a:defRPr/>
            </a:pPr>
            <a:endParaRPr lang="el-GR" sz="4000" b="1" spc="-100" dirty="0">
              <a:solidFill>
                <a:schemeClr val="tx2">
                  <a:satMod val="200000"/>
                </a:schemeClr>
              </a:solidFill>
              <a:effectLst>
                <a:outerShdw blurRad="38100" dist="38100" dir="2700000" algn="tl">
                  <a:srgbClr val="000000">
                    <a:alpha val="43137"/>
                  </a:srgbClr>
                </a:outerShdw>
              </a:effectLst>
              <a:latin typeface="Palatino Linotype" pitchFamily="18" charset="0"/>
              <a:ea typeface="+mj-ea"/>
              <a:cs typeface="+mj-cs"/>
            </a:endParaRPr>
          </a:p>
        </p:txBody>
      </p:sp>
      <p:sp>
        <p:nvSpPr>
          <p:cNvPr id="15" name="14 - Υπότιτλος"/>
          <p:cNvSpPr>
            <a:spLocks noGrp="1"/>
          </p:cNvSpPr>
          <p:nvPr>
            <p:ph type="subTitle" idx="4294967295"/>
          </p:nvPr>
        </p:nvSpPr>
        <p:spPr>
          <a:xfrm>
            <a:off x="642938" y="2357438"/>
            <a:ext cx="7816850" cy="1728787"/>
          </a:xfrm>
        </p:spPr>
        <p:txBody>
          <a:bodyPr>
            <a:normAutofit/>
          </a:bodyPr>
          <a:lstStyle/>
          <a:p>
            <a:pPr algn="ctr" eaLnBrk="1" hangingPunct="1">
              <a:buFont typeface="Wingdings" pitchFamily="2" charset="2"/>
              <a:buNone/>
              <a:defRPr/>
            </a:pPr>
            <a:r>
              <a:rPr lang="en-US" sz="4000" b="1" dirty="0" smtClean="0">
                <a:solidFill>
                  <a:srgbClr val="C1EEFF"/>
                </a:solidFill>
                <a:latin typeface="Times New Roman" pitchFamily="18" charset="0"/>
              </a:rPr>
              <a:t>Thank you for your attention</a:t>
            </a:r>
          </a:p>
          <a:p>
            <a:pPr algn="ctr" eaLnBrk="1" hangingPunct="1">
              <a:buFont typeface="Wingdings" pitchFamily="2" charset="2"/>
              <a:buNone/>
              <a:defRPr/>
            </a:pPr>
            <a:endParaRPr lang="en-US" sz="4000" b="1" dirty="0" smtClean="0">
              <a:solidFill>
                <a:srgbClr val="C1EEFF"/>
              </a:solidFill>
              <a:latin typeface="Times New Roman" pitchFamily="18" charset="0"/>
            </a:endParaRPr>
          </a:p>
          <a:p>
            <a:pPr algn="ctr" eaLnBrk="1" hangingPunct="1">
              <a:buFont typeface="Wingdings" pitchFamily="2" charset="2"/>
              <a:buNone/>
              <a:defRPr/>
            </a:pPr>
            <a:endParaRPr lang="el-GR" sz="2400" b="1" dirty="0" smtClean="0">
              <a:solidFill>
                <a:srgbClr val="C1EEFF"/>
              </a:solidFill>
              <a:effectLst>
                <a:outerShdw blurRad="38100" dist="38100" dir="2700000" algn="tl">
                  <a:srgbClr val="FFFFFF"/>
                </a:outerShdw>
              </a:effectLst>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decel="50000" fill="hold">
                                          <p:stCondLst>
                                            <p:cond delay="0"/>
                                          </p:stCondLst>
                                        </p:cTn>
                                        <p:tgtEl>
                                          <p:spTgt spid="1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504825" y="442913"/>
            <a:ext cx="7772400" cy="914400"/>
          </a:xfrm>
        </p:spPr>
        <p:txBody>
          <a:bodyPr anchor="ctr"/>
          <a:lstStyle/>
          <a:p>
            <a:pPr eaLnBrk="1" fontAlgn="auto" hangingPunct="1">
              <a:spcAft>
                <a:spcPts val="0"/>
              </a:spcAft>
              <a:defRPr/>
            </a:pPr>
            <a:r>
              <a:rPr lang="en-US" sz="3200" dirty="0" smtClean="0">
                <a:solidFill>
                  <a:schemeClr val="tx2">
                    <a:satMod val="200000"/>
                  </a:schemeClr>
                </a:solidFill>
                <a:latin typeface="Palatino Linotype" pitchFamily="18" charset="0"/>
              </a:rPr>
              <a:t>Geometry Reconstruction</a:t>
            </a:r>
            <a:r>
              <a:rPr lang="el-GR" sz="2400" dirty="0" smtClean="0">
                <a:solidFill>
                  <a:schemeClr val="tx2">
                    <a:satMod val="200000"/>
                  </a:schemeClr>
                </a:solidFill>
                <a:latin typeface="Palatino Linotype" pitchFamily="18" charset="0"/>
              </a:rPr>
              <a:t>–</a:t>
            </a:r>
            <a:r>
              <a:rPr lang="en-US" sz="3200" dirty="0" smtClean="0">
                <a:solidFill>
                  <a:schemeClr val="tx2">
                    <a:satMod val="200000"/>
                  </a:schemeClr>
                </a:solidFill>
                <a:latin typeface="Palatino Linotype" pitchFamily="18" charset="0"/>
              </a:rPr>
              <a:t> </a:t>
            </a:r>
            <a:br>
              <a:rPr lang="en-US" sz="3200" dirty="0" smtClean="0">
                <a:solidFill>
                  <a:schemeClr val="tx2">
                    <a:satMod val="200000"/>
                  </a:schemeClr>
                </a:solidFill>
                <a:latin typeface="Palatino Linotype" pitchFamily="18" charset="0"/>
              </a:rPr>
            </a:br>
            <a:r>
              <a:rPr lang="en-US" sz="3200" dirty="0" err="1" smtClean="0">
                <a:solidFill>
                  <a:schemeClr val="tx2">
                    <a:satMod val="200000"/>
                  </a:schemeClr>
                </a:solidFill>
                <a:latin typeface="Palatino Linotype" pitchFamily="18" charset="0"/>
              </a:rPr>
              <a:t>Materialise</a:t>
            </a:r>
            <a:r>
              <a:rPr lang="en-US" sz="3200" dirty="0" smtClean="0">
                <a:solidFill>
                  <a:schemeClr val="tx2">
                    <a:satMod val="200000"/>
                  </a:schemeClr>
                </a:solidFill>
                <a:latin typeface="Palatino Linotype" pitchFamily="18" charset="0"/>
              </a:rPr>
              <a:t> Mimics Software</a:t>
            </a:r>
            <a:endParaRPr lang="el-GR" sz="2400" dirty="0">
              <a:solidFill>
                <a:schemeClr val="tx2">
                  <a:satMod val="200000"/>
                </a:schemeClr>
              </a:solidFill>
              <a:latin typeface="Palatino Linotype" pitchFamily="18" charset="0"/>
            </a:endParaRPr>
          </a:p>
        </p:txBody>
      </p:sp>
      <p:pic>
        <p:nvPicPr>
          <p:cNvPr id="51203" name="Picture 8" descr="C:\Users\Dimitris\Desktop\mimics.jpg"/>
          <p:cNvPicPr>
            <a:picLocks noChangeAspect="1" noChangeArrowheads="1"/>
          </p:cNvPicPr>
          <p:nvPr/>
        </p:nvPicPr>
        <p:blipFill>
          <a:blip r:embed="rId3"/>
          <a:srcRect/>
          <a:stretch>
            <a:fillRect/>
          </a:stretch>
        </p:blipFill>
        <p:spPr bwMode="auto">
          <a:xfrm>
            <a:off x="7215188" y="428625"/>
            <a:ext cx="1262062" cy="857250"/>
          </a:xfrm>
          <a:prstGeom prst="rect">
            <a:avLst/>
          </a:prstGeom>
          <a:noFill/>
          <a:ln w="9525">
            <a:noFill/>
            <a:miter lim="800000"/>
            <a:headEnd/>
            <a:tailEnd/>
          </a:ln>
        </p:spPr>
      </p:pic>
      <p:pic>
        <p:nvPicPr>
          <p:cNvPr id="4097" name="Εικόνα 8"/>
          <p:cNvPicPr>
            <a:picLocks noChangeAspect="1" noChangeArrowheads="1"/>
          </p:cNvPicPr>
          <p:nvPr/>
        </p:nvPicPr>
        <p:blipFill>
          <a:blip r:embed="rId4"/>
          <a:srcRect/>
          <a:stretch>
            <a:fillRect/>
          </a:stretch>
        </p:blipFill>
        <p:spPr bwMode="auto">
          <a:xfrm>
            <a:off x="285750" y="1500188"/>
            <a:ext cx="2516188" cy="1539875"/>
          </a:xfrm>
          <a:prstGeom prst="rect">
            <a:avLst/>
          </a:prstGeom>
          <a:noFill/>
          <a:ln w="9525">
            <a:noFill/>
            <a:miter lim="800000"/>
            <a:headEnd/>
            <a:tailEnd/>
          </a:ln>
        </p:spPr>
      </p:pic>
      <p:pic>
        <p:nvPicPr>
          <p:cNvPr id="4098" name="Picture 2"/>
          <p:cNvPicPr>
            <a:picLocks noChangeAspect="1" noChangeArrowheads="1"/>
          </p:cNvPicPr>
          <p:nvPr/>
        </p:nvPicPr>
        <p:blipFill>
          <a:blip r:embed="rId5"/>
          <a:srcRect/>
          <a:stretch>
            <a:fillRect/>
          </a:stretch>
        </p:blipFill>
        <p:spPr bwMode="auto">
          <a:xfrm>
            <a:off x="285750" y="3357563"/>
            <a:ext cx="3929063" cy="2471737"/>
          </a:xfrm>
          <a:prstGeom prst="rect">
            <a:avLst/>
          </a:prstGeom>
          <a:noFill/>
          <a:ln w="9525">
            <a:noFill/>
            <a:miter lim="800000"/>
            <a:headEnd/>
            <a:tailEnd/>
          </a:ln>
        </p:spPr>
      </p:pic>
      <p:pic>
        <p:nvPicPr>
          <p:cNvPr id="8" name="Picture 14"/>
          <p:cNvPicPr>
            <a:picLocks noChangeAspect="1" noChangeArrowheads="1"/>
          </p:cNvPicPr>
          <p:nvPr/>
        </p:nvPicPr>
        <p:blipFill>
          <a:blip r:embed="rId6" cstate="print"/>
          <a:stretch>
            <a:fillRect/>
          </a:stretch>
        </p:blipFill>
        <p:spPr bwMode="auto">
          <a:xfrm>
            <a:off x="5310214" y="3357562"/>
            <a:ext cx="3048000" cy="2514600"/>
          </a:xfrm>
          <a:prstGeom prst="rect">
            <a:avLst/>
          </a:prstGeom>
          <a:ln>
            <a:noFill/>
          </a:ln>
          <a:effectLst>
            <a:softEdge rad="112500"/>
          </a:effectLst>
        </p:spPr>
      </p:pic>
      <p:sp>
        <p:nvSpPr>
          <p:cNvPr id="9" name="8 - Δεξιό βέλος"/>
          <p:cNvSpPr/>
          <p:nvPr/>
        </p:nvSpPr>
        <p:spPr>
          <a:xfrm>
            <a:off x="4427538" y="4076700"/>
            <a:ext cx="714375" cy="214313"/>
          </a:xfrm>
          <a:prstGeom prst="rightArrow">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l-GR"/>
          </a:p>
        </p:txBody>
      </p:sp>
      <p:cxnSp>
        <p:nvCxnSpPr>
          <p:cNvPr id="11" name="10 - Ευθύγραμμο βέλος σύνδεσης"/>
          <p:cNvCxnSpPr/>
          <p:nvPr/>
        </p:nvCxnSpPr>
        <p:spPr>
          <a:xfrm rot="5400000">
            <a:off x="2214563" y="4071938"/>
            <a:ext cx="357187" cy="7143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2" name="11 - TextBox"/>
          <p:cNvSpPr txBox="1">
            <a:spLocks noChangeArrowheads="1"/>
          </p:cNvSpPr>
          <p:nvPr/>
        </p:nvSpPr>
        <p:spPr bwMode="auto">
          <a:xfrm>
            <a:off x="1928813" y="3571875"/>
            <a:ext cx="1714500" cy="369888"/>
          </a:xfrm>
          <a:prstGeom prst="rect">
            <a:avLst/>
          </a:prstGeom>
          <a:noFill/>
          <a:ln w="9525">
            <a:noFill/>
            <a:miter lim="800000"/>
            <a:headEnd/>
            <a:tailEnd/>
          </a:ln>
        </p:spPr>
        <p:txBody>
          <a:bodyPr>
            <a:spAutoFit/>
          </a:bodyPr>
          <a:lstStyle/>
          <a:p>
            <a:r>
              <a:rPr lang="en-US" b="1">
                <a:latin typeface="Palatino Linotype" pitchFamily="18" charset="0"/>
              </a:rPr>
              <a:t>Aortic</a:t>
            </a:r>
            <a:r>
              <a:rPr lang="en-US">
                <a:latin typeface="Palatino Linotype" pitchFamily="18" charset="0"/>
              </a:rPr>
              <a:t> </a:t>
            </a:r>
            <a:r>
              <a:rPr lang="en-US" b="1">
                <a:latin typeface="Palatino Linotype" pitchFamily="18" charset="0"/>
              </a:rPr>
              <a:t>Arch</a:t>
            </a:r>
            <a:endParaRPr lang="el-GR" b="1">
              <a:latin typeface="Palatino Linotype" pitchFamily="18" charset="0"/>
            </a:endParaRPr>
          </a:p>
        </p:txBody>
      </p:sp>
      <p:sp>
        <p:nvSpPr>
          <p:cNvPr id="16" name="15 - Διάγραμμα ροής: Παραπομπή"/>
          <p:cNvSpPr/>
          <p:nvPr/>
        </p:nvSpPr>
        <p:spPr>
          <a:xfrm>
            <a:off x="1285875" y="4857750"/>
            <a:ext cx="428625" cy="35718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7" name="16 - Έλλειψη"/>
          <p:cNvSpPr/>
          <p:nvPr/>
        </p:nvSpPr>
        <p:spPr>
          <a:xfrm>
            <a:off x="2143125" y="4357688"/>
            <a:ext cx="357188" cy="357187"/>
          </a:xfrm>
          <a:prstGeom prst="ellipse">
            <a:avLst/>
          </a:prstGeom>
          <a:noFill/>
        </p:spPr>
        <p:style>
          <a:lnRef idx="2">
            <a:schemeClr val="accent4"/>
          </a:lnRef>
          <a:fillRef idx="1">
            <a:schemeClr val="lt1"/>
          </a:fillRef>
          <a:effectRef idx="0">
            <a:schemeClr val="accent4"/>
          </a:effectRef>
          <a:fontRef idx="minor">
            <a:schemeClr val="dk1"/>
          </a:fontRef>
        </p:style>
        <p:txBody>
          <a:bodyPr anchor="ctr"/>
          <a:lstStyle/>
          <a:p>
            <a:pPr algn="ctr">
              <a:defRPr/>
            </a:pPr>
            <a:endParaRPr lang="el-GR"/>
          </a:p>
        </p:txBody>
      </p:sp>
      <p:sp>
        <p:nvSpPr>
          <p:cNvPr id="18" name="17 - Διάγραμμα ροής: Παραπομπή"/>
          <p:cNvSpPr/>
          <p:nvPr/>
        </p:nvSpPr>
        <p:spPr>
          <a:xfrm>
            <a:off x="2071688" y="4786313"/>
            <a:ext cx="428625" cy="357187"/>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9" name="18 - Διάγραμμα ροής: Παραπομπή"/>
          <p:cNvSpPr/>
          <p:nvPr/>
        </p:nvSpPr>
        <p:spPr>
          <a:xfrm>
            <a:off x="2786063" y="4500563"/>
            <a:ext cx="428625" cy="357187"/>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0" name="19 - Διάγραμμα ροής: Παραπομπή"/>
          <p:cNvSpPr/>
          <p:nvPr/>
        </p:nvSpPr>
        <p:spPr>
          <a:xfrm>
            <a:off x="2643188" y="3857625"/>
            <a:ext cx="428625" cy="35718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1" name="20 - Διάγραμμα ροής: Παραπομπή"/>
          <p:cNvSpPr/>
          <p:nvPr/>
        </p:nvSpPr>
        <p:spPr>
          <a:xfrm>
            <a:off x="1143000" y="4000500"/>
            <a:ext cx="428625" cy="35718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23" name="22 - Ευθύγραμμο βέλος σύνδεσης"/>
          <p:cNvCxnSpPr/>
          <p:nvPr/>
        </p:nvCxnSpPr>
        <p:spPr>
          <a:xfrm rot="16200000" flipV="1">
            <a:off x="1250157" y="4679156"/>
            <a:ext cx="1143000" cy="500063"/>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24" name="23 - Ευθύγραμμο βέλος σύνδεσης"/>
          <p:cNvCxnSpPr/>
          <p:nvPr/>
        </p:nvCxnSpPr>
        <p:spPr>
          <a:xfrm rot="5400000" flipH="1" flipV="1">
            <a:off x="2062162" y="5295901"/>
            <a:ext cx="366713" cy="61912"/>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26" name="25 - Ευθύγραμμο βέλος σύνδεσης"/>
          <p:cNvCxnSpPr/>
          <p:nvPr/>
        </p:nvCxnSpPr>
        <p:spPr>
          <a:xfrm rot="5400000" flipH="1" flipV="1">
            <a:off x="1964532" y="4679156"/>
            <a:ext cx="1214438" cy="428625"/>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29" name="28 - Ευθύγραμμο βέλος σύνδεσης"/>
          <p:cNvCxnSpPr/>
          <p:nvPr/>
        </p:nvCxnSpPr>
        <p:spPr>
          <a:xfrm rot="5400000" flipH="1" flipV="1">
            <a:off x="2393157" y="5036344"/>
            <a:ext cx="571500" cy="357187"/>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32" name="31 - Ευθύγραμμο βέλος σύνδεσης"/>
          <p:cNvCxnSpPr/>
          <p:nvPr/>
        </p:nvCxnSpPr>
        <p:spPr>
          <a:xfrm rot="16200000" flipV="1">
            <a:off x="1633538" y="5205413"/>
            <a:ext cx="295275" cy="295275"/>
          </a:xfrm>
          <a:prstGeom prst="straightConnector1">
            <a:avLst/>
          </a:prstGeom>
          <a:ln>
            <a:solidFill>
              <a:srgbClr val="FF0000"/>
            </a:solidFill>
            <a:tailEnd type="arrow"/>
          </a:ln>
        </p:spPr>
        <p:style>
          <a:lnRef idx="2">
            <a:schemeClr val="accent4"/>
          </a:lnRef>
          <a:fillRef idx="0">
            <a:schemeClr val="accent4"/>
          </a:fillRef>
          <a:effectRef idx="1">
            <a:schemeClr val="accent4"/>
          </a:effectRef>
          <a:fontRef idx="minor">
            <a:schemeClr val="tx1"/>
          </a:fontRef>
        </p:style>
      </p:cxnSp>
      <p:sp>
        <p:nvSpPr>
          <p:cNvPr id="34" name="33 - TextBox"/>
          <p:cNvSpPr txBox="1">
            <a:spLocks noChangeArrowheads="1"/>
          </p:cNvSpPr>
          <p:nvPr/>
        </p:nvSpPr>
        <p:spPr bwMode="auto">
          <a:xfrm>
            <a:off x="1214438" y="5500688"/>
            <a:ext cx="2357437" cy="369887"/>
          </a:xfrm>
          <a:prstGeom prst="rect">
            <a:avLst/>
          </a:prstGeom>
          <a:noFill/>
          <a:ln w="9525">
            <a:noFill/>
            <a:miter lim="800000"/>
            <a:headEnd/>
            <a:tailEnd/>
          </a:ln>
        </p:spPr>
        <p:txBody>
          <a:bodyPr>
            <a:spAutoFit/>
          </a:bodyPr>
          <a:lstStyle/>
          <a:p>
            <a:r>
              <a:rPr lang="en-US" b="1">
                <a:latin typeface="Palatino Linotype" pitchFamily="18" charset="0"/>
              </a:rPr>
              <a:t>Additional choices</a:t>
            </a:r>
            <a:endParaRPr lang="el-GR" b="1">
              <a:latin typeface="Palatino Linotype" pitchFamily="18" charset="0"/>
            </a:endParaRPr>
          </a:p>
        </p:txBody>
      </p:sp>
      <p:sp>
        <p:nvSpPr>
          <p:cNvPr id="36" name="35 - TextBox"/>
          <p:cNvSpPr txBox="1">
            <a:spLocks noChangeArrowheads="1"/>
          </p:cNvSpPr>
          <p:nvPr/>
        </p:nvSpPr>
        <p:spPr bwMode="auto">
          <a:xfrm>
            <a:off x="2857500" y="1143000"/>
            <a:ext cx="6286500" cy="1739900"/>
          </a:xfrm>
          <a:prstGeom prst="rect">
            <a:avLst/>
          </a:prstGeom>
          <a:noFill/>
          <a:ln w="9525">
            <a:noFill/>
            <a:miter lim="800000"/>
            <a:headEnd/>
            <a:tailEnd/>
          </a:ln>
        </p:spPr>
        <p:txBody>
          <a:bodyPr>
            <a:spAutoFit/>
          </a:bodyPr>
          <a:lstStyle/>
          <a:p>
            <a:endParaRPr lang="en-US">
              <a:latin typeface="Palatino Linotype" pitchFamily="18" charset="0"/>
            </a:endParaRPr>
          </a:p>
          <a:p>
            <a:r>
              <a:rPr lang="en-US">
                <a:latin typeface="Palatino Linotype" pitchFamily="18" charset="0"/>
              </a:rPr>
              <a:t>1. The CT images were imported into Mimics software</a:t>
            </a:r>
          </a:p>
          <a:p>
            <a:r>
              <a:rPr lang="en-US">
                <a:latin typeface="Palatino Linotype" pitchFamily="18" charset="0"/>
              </a:rPr>
              <a:t>2. The orientation of images was defined</a:t>
            </a:r>
          </a:p>
          <a:p>
            <a:r>
              <a:rPr lang="en-US">
                <a:latin typeface="Palatino Linotype" pitchFamily="18" charset="0"/>
              </a:rPr>
              <a:t>3. An initial geometry was reconstructed using proper   </a:t>
            </a:r>
          </a:p>
          <a:p>
            <a:r>
              <a:rPr lang="en-US">
                <a:latin typeface="Palatino Linotype" pitchFamily="18" charset="0"/>
              </a:rPr>
              <a:t>    semiautomatic algorithms provided by the Mimics </a:t>
            </a:r>
          </a:p>
          <a:p>
            <a:r>
              <a:rPr lang="en-US">
                <a:latin typeface="Palatino Linotype" pitchFamily="18" charset="0"/>
              </a:rPr>
              <a:t>    software</a:t>
            </a:r>
            <a:endParaRPr lang="el-GR">
              <a:latin typeface="Palatino Linotype" pitchFamily="18" charset="0"/>
            </a:endParaRPr>
          </a:p>
        </p:txBody>
      </p:sp>
      <p:pic>
        <p:nvPicPr>
          <p:cNvPr id="37" name="Picture 5"/>
          <p:cNvPicPr>
            <a:picLocks noChangeAspect="1" noChangeArrowheads="1"/>
          </p:cNvPicPr>
          <p:nvPr/>
        </p:nvPicPr>
        <p:blipFill>
          <a:blip r:embed="rId7"/>
          <a:srcRect/>
          <a:stretch>
            <a:fillRect/>
          </a:stretch>
        </p:blipFill>
        <p:spPr bwMode="auto">
          <a:xfrm>
            <a:off x="3059113" y="4652963"/>
            <a:ext cx="2714625" cy="188436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animEffect transition="in" filter="fade">
                                      <p:cBhvr>
                                        <p:cTn id="7" dur="2000"/>
                                        <p:tgtEl>
                                          <p:spTgt spid="4097"/>
                                        </p:tgtEl>
                                      </p:cBhvr>
                                    </p:animEffect>
                                  </p:childTnLst>
                                </p:cTn>
                              </p:par>
                              <p:par>
                                <p:cTn id="8" presetID="10" presetClass="entr" presetSubtype="0" fill="hold" nodeType="withEffect">
                                  <p:stCondLst>
                                    <p:cond delay="0"/>
                                  </p:stCondLst>
                                  <p:childTnLst>
                                    <p:set>
                                      <p:cBhvr>
                                        <p:cTn id="9" dur="1" fill="hold">
                                          <p:stCondLst>
                                            <p:cond delay="0"/>
                                          </p:stCondLst>
                                        </p:cTn>
                                        <p:tgtEl>
                                          <p:spTgt spid="36">
                                            <p:txEl>
                                              <p:pRg st="1" end="1"/>
                                            </p:txEl>
                                          </p:spTgt>
                                        </p:tgtEl>
                                        <p:attrNameLst>
                                          <p:attrName>style.visibility</p:attrName>
                                        </p:attrNameLst>
                                      </p:cBhvr>
                                      <p:to>
                                        <p:strVal val="visible"/>
                                      </p:to>
                                    </p:set>
                                    <p:animEffect transition="in" filter="fade">
                                      <p:cBhvr>
                                        <p:cTn id="10" dur="2000"/>
                                        <p:tgtEl>
                                          <p:spTgt spid="3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0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xEl>
                                              <p:pRg st="2" end="2"/>
                                            </p:txEl>
                                          </p:spTgt>
                                        </p:tgtEl>
                                        <p:attrNameLst>
                                          <p:attrName>style.visibility</p:attrName>
                                        </p:attrNameLst>
                                      </p:cBhvr>
                                      <p:to>
                                        <p:strVal val="visible"/>
                                      </p:to>
                                    </p:set>
                                    <p:animEffect transition="in" filter="fade">
                                      <p:cBhvr>
                                        <p:cTn id="18" dur="2000"/>
                                        <p:tgtEl>
                                          <p:spTgt spid="3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2000"/>
                                        <p:tgtEl>
                                          <p:spTgt spid="4098"/>
                                        </p:tgtEl>
                                      </p:cBhvr>
                                    </p:animEffect>
                                  </p:childTnLst>
                                </p:cTn>
                              </p:par>
                              <p:par>
                                <p:cTn id="24" presetID="55" presetClass="exit" presetSubtype="0" fill="hold" nodeType="withEffect">
                                  <p:stCondLst>
                                    <p:cond delay="0"/>
                                  </p:stCondLst>
                                  <p:childTnLst>
                                    <p:anim calcmode="lin" valueType="num">
                                      <p:cBhvr>
                                        <p:cTn id="25" dur="1000"/>
                                        <p:tgtEl>
                                          <p:spTgt spid="37"/>
                                        </p:tgtEl>
                                        <p:attrNameLst>
                                          <p:attrName>ppt_w</p:attrName>
                                        </p:attrNameLst>
                                      </p:cBhvr>
                                      <p:tavLst>
                                        <p:tav tm="0">
                                          <p:val>
                                            <p:strVal val="ppt_w"/>
                                          </p:val>
                                        </p:tav>
                                        <p:tav tm="100000">
                                          <p:val>
                                            <p:strVal val="ppt_w*0.70"/>
                                          </p:val>
                                        </p:tav>
                                      </p:tavLst>
                                    </p:anim>
                                    <p:anim calcmode="lin" valueType="num">
                                      <p:cBhvr>
                                        <p:cTn id="26" dur="1000"/>
                                        <p:tgtEl>
                                          <p:spTgt spid="37"/>
                                        </p:tgtEl>
                                        <p:attrNameLst>
                                          <p:attrName>ppt_h</p:attrName>
                                        </p:attrNameLst>
                                      </p:cBhvr>
                                      <p:tavLst>
                                        <p:tav tm="0">
                                          <p:val>
                                            <p:strVal val="ppt_h"/>
                                          </p:val>
                                        </p:tav>
                                        <p:tav tm="100000">
                                          <p:val>
                                            <p:strVal val="ppt_h"/>
                                          </p:val>
                                        </p:tav>
                                      </p:tavLst>
                                    </p:anim>
                                    <p:animEffect transition="out" filter="fade">
                                      <p:cBhvr>
                                        <p:cTn id="27" dur="1000"/>
                                        <p:tgtEl>
                                          <p:spTgt spid="37"/>
                                        </p:tgtEl>
                                      </p:cBhvr>
                                    </p:animEffect>
                                    <p:set>
                                      <p:cBhvr>
                                        <p:cTn id="28" dur="1" fill="hold">
                                          <p:stCondLst>
                                            <p:cond delay="999"/>
                                          </p:stCondLst>
                                        </p:cTn>
                                        <p:tgtEl>
                                          <p:spTgt spid="3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6">
                                            <p:txEl>
                                              <p:pRg st="3" end="3"/>
                                            </p:txEl>
                                          </p:spTgt>
                                        </p:tgtEl>
                                        <p:attrNameLst>
                                          <p:attrName>style.visibility</p:attrName>
                                        </p:attrNameLst>
                                      </p:cBhvr>
                                      <p:to>
                                        <p:strVal val="visible"/>
                                      </p:to>
                                    </p:set>
                                    <p:animEffect transition="in" filter="fade">
                                      <p:cBhvr>
                                        <p:cTn id="31" dur="2000"/>
                                        <p:tgtEl>
                                          <p:spTgt spid="36">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xEl>
                                              <p:pRg st="4" end="4"/>
                                            </p:txEl>
                                          </p:spTgt>
                                        </p:tgtEl>
                                        <p:attrNameLst>
                                          <p:attrName>style.visibility</p:attrName>
                                        </p:attrNameLst>
                                      </p:cBhvr>
                                      <p:to>
                                        <p:strVal val="visible"/>
                                      </p:to>
                                    </p:set>
                                    <p:animEffect transition="in" filter="fade">
                                      <p:cBhvr>
                                        <p:cTn id="34" dur="2000"/>
                                        <p:tgtEl>
                                          <p:spTgt spid="36">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xEl>
                                              <p:pRg st="5" end="5"/>
                                            </p:txEl>
                                          </p:spTgt>
                                        </p:tgtEl>
                                        <p:attrNameLst>
                                          <p:attrName>style.visibility</p:attrName>
                                        </p:attrNameLst>
                                      </p:cBhvr>
                                      <p:to>
                                        <p:strVal val="visible"/>
                                      </p:to>
                                    </p:set>
                                    <p:animEffect transition="in" filter="fade">
                                      <p:cBhvr>
                                        <p:cTn id="37" dur="2000"/>
                                        <p:tgtEl>
                                          <p:spTgt spid="3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0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20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20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0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2000"/>
                                        <p:tgtEl>
                                          <p:spTgt spid="18"/>
                                        </p:tgtEl>
                                      </p:cBhvr>
                                    </p:animEffect>
                                  </p:childTnLst>
                                </p:cTn>
                              </p:par>
                              <p:par>
                                <p:cTn id="66" presetID="10"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000"/>
                                        <p:tgtEl>
                                          <p:spTgt spid="24"/>
                                        </p:tgtEl>
                                      </p:cBhvr>
                                    </p:animEffect>
                                  </p:childTnLst>
                                </p:cTn>
                              </p:par>
                              <p:par>
                                <p:cTn id="69" presetID="10"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2000"/>
                                        <p:tgtEl>
                                          <p:spTgt spid="2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00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2000"/>
                                        <p:tgtEl>
                                          <p:spTgt spid="19"/>
                                        </p:tgtEl>
                                      </p:cBhvr>
                                    </p:animEffect>
                                  </p:childTnLst>
                                </p:cTn>
                              </p:par>
                              <p:par>
                                <p:cTn id="78" presetID="10"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2000"/>
                                        <p:tgtEl>
                                          <p:spTgt spid="2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20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2000"/>
                                        <p:tgtEl>
                                          <p:spTgt spid="9"/>
                                        </p:tgtEl>
                                      </p:cBhvr>
                                    </p:animEffect>
                                  </p:childTnLst>
                                </p:cTn>
                              </p:par>
                              <p:par>
                                <p:cTn id="89" presetID="10" presetClass="entr" presetSubtype="0" fill="hold"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6" grpId="0" animBg="1"/>
      <p:bldP spid="17" grpId="0" animBg="1"/>
      <p:bldP spid="18" grpId="0" animBg="1"/>
      <p:bldP spid="19" grpId="0" animBg="1"/>
      <p:bldP spid="20" grpId="0" animBg="1"/>
      <p:bldP spid="21"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504825" y="512763"/>
            <a:ext cx="7772400" cy="914400"/>
          </a:xfrm>
        </p:spPr>
        <p:txBody>
          <a:bodyPr/>
          <a:lstStyle/>
          <a:p>
            <a:pPr eaLnBrk="1" fontAlgn="auto" hangingPunct="1">
              <a:spcAft>
                <a:spcPts val="0"/>
              </a:spcAft>
              <a:defRPr/>
            </a:pPr>
            <a:r>
              <a:rPr lang="en-US" sz="3600" dirty="0" smtClean="0">
                <a:solidFill>
                  <a:schemeClr val="tx2">
                    <a:satMod val="200000"/>
                  </a:schemeClr>
                </a:solidFill>
                <a:latin typeface="Palatino Linotype" pitchFamily="18" charset="0"/>
              </a:rPr>
              <a:t>Smoothing process</a:t>
            </a:r>
            <a:endParaRPr lang="el-GR" sz="3600" dirty="0">
              <a:solidFill>
                <a:schemeClr val="tx2">
                  <a:satMod val="200000"/>
                </a:schemeClr>
              </a:solidFill>
              <a:latin typeface="Palatino Linotype" pitchFamily="18" charset="0"/>
            </a:endParaRPr>
          </a:p>
        </p:txBody>
      </p:sp>
      <p:sp>
        <p:nvSpPr>
          <p:cNvPr id="410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graphicFrame>
        <p:nvGraphicFramePr>
          <p:cNvPr id="4098" name="Object 1"/>
          <p:cNvGraphicFramePr>
            <a:graphicFrameLocks noChangeAspect="1"/>
          </p:cNvGraphicFramePr>
          <p:nvPr/>
        </p:nvGraphicFramePr>
        <p:xfrm>
          <a:off x="0" y="0"/>
          <a:ext cx="4352925" cy="466725"/>
        </p:xfrm>
        <a:graphic>
          <a:graphicData uri="http://schemas.openxmlformats.org/presentationml/2006/ole">
            <mc:AlternateContent xmlns:mc="http://schemas.openxmlformats.org/markup-compatibility/2006">
              <mc:Choice xmlns:v="urn:schemas-microsoft-com:vml" Requires="v">
                <p:oleObj spid="_x0000_s4106" name="Equation" r:id="rId5" imgW="4356100" imgH="469900" progId="Equation.3">
                  <p:embed/>
                </p:oleObj>
              </mc:Choice>
              <mc:Fallback>
                <p:oleObj name="Equation" r:id="rId5" imgW="4356100" imgH="4699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35292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graphicFrame>
        <p:nvGraphicFramePr>
          <p:cNvPr id="4099" name="Object 3"/>
          <p:cNvGraphicFramePr>
            <a:graphicFrameLocks noChangeAspect="1"/>
          </p:cNvGraphicFramePr>
          <p:nvPr/>
        </p:nvGraphicFramePr>
        <p:xfrm>
          <a:off x="0" y="0"/>
          <a:ext cx="4352925" cy="466725"/>
        </p:xfrm>
        <a:graphic>
          <a:graphicData uri="http://schemas.openxmlformats.org/presentationml/2006/ole">
            <mc:AlternateContent xmlns:mc="http://schemas.openxmlformats.org/markup-compatibility/2006">
              <mc:Choice xmlns:v="urn:schemas-microsoft-com:vml" Requires="v">
                <p:oleObj spid="_x0000_s4107" name="Equation" r:id="rId7" imgW="4356100" imgH="469900" progId="Equation.3">
                  <p:embed/>
                </p:oleObj>
              </mc:Choice>
              <mc:Fallback>
                <p:oleObj name="Equation" r:id="rId7" imgW="4356100" imgH="4699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35292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3" name="Picture 12"/>
          <p:cNvPicPr>
            <a:picLocks noChangeAspect="1" noChangeArrowheads="1"/>
          </p:cNvPicPr>
          <p:nvPr/>
        </p:nvPicPr>
        <p:blipFill>
          <a:blip r:embed="rId8"/>
          <a:srcRect/>
          <a:stretch>
            <a:fillRect/>
          </a:stretch>
        </p:blipFill>
        <p:spPr bwMode="auto">
          <a:xfrm>
            <a:off x="6500813" y="642938"/>
            <a:ext cx="2214562" cy="420687"/>
          </a:xfrm>
          <a:prstGeom prst="rect">
            <a:avLst/>
          </a:prstGeom>
          <a:noFill/>
          <a:ln w="9525">
            <a:noFill/>
            <a:miter lim="800000"/>
            <a:headEnd/>
            <a:tailEnd/>
          </a:ln>
        </p:spPr>
      </p:pic>
      <p:pic>
        <p:nvPicPr>
          <p:cNvPr id="55302" name="Picture 6"/>
          <p:cNvPicPr>
            <a:picLocks noChangeAspect="1" noChangeArrowheads="1"/>
          </p:cNvPicPr>
          <p:nvPr/>
        </p:nvPicPr>
        <p:blipFill>
          <a:blip r:embed="rId9"/>
          <a:srcRect/>
          <a:stretch>
            <a:fillRect/>
          </a:stretch>
        </p:blipFill>
        <p:spPr bwMode="auto">
          <a:xfrm>
            <a:off x="214313" y="1357313"/>
            <a:ext cx="3714750" cy="2513012"/>
          </a:xfrm>
          <a:prstGeom prst="rect">
            <a:avLst/>
          </a:prstGeom>
          <a:noFill/>
          <a:ln w="9525">
            <a:noFill/>
            <a:miter lim="800000"/>
            <a:headEnd/>
            <a:tailEnd/>
          </a:ln>
        </p:spPr>
      </p:pic>
      <p:pic>
        <p:nvPicPr>
          <p:cNvPr id="55303" name="Picture 7"/>
          <p:cNvPicPr>
            <a:picLocks noChangeAspect="1" noChangeArrowheads="1"/>
          </p:cNvPicPr>
          <p:nvPr/>
        </p:nvPicPr>
        <p:blipFill>
          <a:blip r:embed="rId10"/>
          <a:srcRect r="1886"/>
          <a:stretch>
            <a:fillRect/>
          </a:stretch>
        </p:blipFill>
        <p:spPr bwMode="auto">
          <a:xfrm>
            <a:off x="4929188" y="1357313"/>
            <a:ext cx="3714750" cy="2506662"/>
          </a:xfrm>
          <a:prstGeom prst="rect">
            <a:avLst/>
          </a:prstGeom>
          <a:noFill/>
          <a:ln w="9525">
            <a:noFill/>
            <a:miter lim="800000"/>
            <a:headEnd/>
            <a:tailEnd/>
          </a:ln>
        </p:spPr>
      </p:pic>
      <p:sp>
        <p:nvSpPr>
          <p:cNvPr id="14" name="13 - Διάγραμμα ροής: Παραπομπή"/>
          <p:cNvSpPr/>
          <p:nvPr/>
        </p:nvSpPr>
        <p:spPr>
          <a:xfrm>
            <a:off x="1357313" y="2214563"/>
            <a:ext cx="357187" cy="357187"/>
          </a:xfrm>
          <a:prstGeom prst="flowChartConnector">
            <a:avLst/>
          </a:prstGeom>
          <a:no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l-GR"/>
          </a:p>
        </p:txBody>
      </p:sp>
      <p:sp>
        <p:nvSpPr>
          <p:cNvPr id="15" name="14 - Διάγραμμα ροής: Παραπομπή"/>
          <p:cNvSpPr/>
          <p:nvPr/>
        </p:nvSpPr>
        <p:spPr>
          <a:xfrm>
            <a:off x="2286000" y="1857375"/>
            <a:ext cx="357188" cy="357188"/>
          </a:xfrm>
          <a:prstGeom prst="flowChartConnector">
            <a:avLst/>
          </a:prstGeom>
          <a:no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l-GR"/>
          </a:p>
        </p:txBody>
      </p:sp>
      <p:cxnSp>
        <p:nvCxnSpPr>
          <p:cNvPr id="17" name="16 - Ευθύγραμμο βέλος σύνδεσης"/>
          <p:cNvCxnSpPr/>
          <p:nvPr/>
        </p:nvCxnSpPr>
        <p:spPr>
          <a:xfrm rot="5400000">
            <a:off x="1463676" y="2035175"/>
            <a:ext cx="214312" cy="158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9" name="18 - Ευθύγραμμο βέλος σύνδεσης"/>
          <p:cNvCxnSpPr/>
          <p:nvPr/>
        </p:nvCxnSpPr>
        <p:spPr>
          <a:xfrm>
            <a:off x="1785938" y="1857375"/>
            <a:ext cx="428625" cy="14287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2" name="21 - TextBox"/>
          <p:cNvSpPr txBox="1">
            <a:spLocks noChangeArrowheads="1"/>
          </p:cNvSpPr>
          <p:nvPr/>
        </p:nvSpPr>
        <p:spPr bwMode="auto">
          <a:xfrm>
            <a:off x="142875" y="1500188"/>
            <a:ext cx="2428875" cy="369887"/>
          </a:xfrm>
          <a:prstGeom prst="rect">
            <a:avLst/>
          </a:prstGeom>
          <a:noFill/>
          <a:ln w="9525">
            <a:noFill/>
            <a:miter lim="800000"/>
            <a:headEnd/>
            <a:tailEnd/>
          </a:ln>
        </p:spPr>
        <p:txBody>
          <a:bodyPr>
            <a:spAutoFit/>
          </a:bodyPr>
          <a:lstStyle/>
          <a:p>
            <a:pPr algn="ctr"/>
            <a:r>
              <a:rPr lang="en-US" b="1">
                <a:latin typeface="Palatino Linotype" pitchFamily="18" charset="0"/>
              </a:rPr>
              <a:t>Outflow Surface</a:t>
            </a:r>
            <a:endParaRPr lang="el-GR" b="1">
              <a:latin typeface="Palatino Linotype" pitchFamily="18" charset="0"/>
            </a:endParaRPr>
          </a:p>
        </p:txBody>
      </p:sp>
      <p:sp>
        <p:nvSpPr>
          <p:cNvPr id="29" name="28 - Δεξιό βέλος"/>
          <p:cNvSpPr/>
          <p:nvPr/>
        </p:nvSpPr>
        <p:spPr>
          <a:xfrm>
            <a:off x="4071938" y="2071688"/>
            <a:ext cx="785812" cy="214312"/>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l-GR"/>
          </a:p>
        </p:txBody>
      </p:sp>
      <p:sp>
        <p:nvSpPr>
          <p:cNvPr id="32" name="31 - Διάγραμμα ροής: Παραπομπή"/>
          <p:cNvSpPr/>
          <p:nvPr/>
        </p:nvSpPr>
        <p:spPr>
          <a:xfrm>
            <a:off x="6072188" y="2286000"/>
            <a:ext cx="285750" cy="285750"/>
          </a:xfrm>
          <a:prstGeom prst="flowChartConnector">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l-GR"/>
          </a:p>
        </p:txBody>
      </p:sp>
      <p:sp>
        <p:nvSpPr>
          <p:cNvPr id="33" name="32 - Διάγραμμα ροής: Παραπομπή"/>
          <p:cNvSpPr/>
          <p:nvPr/>
        </p:nvSpPr>
        <p:spPr>
          <a:xfrm>
            <a:off x="7000875" y="1928813"/>
            <a:ext cx="285750" cy="285750"/>
          </a:xfrm>
          <a:prstGeom prst="flowChartConnector">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l-GR"/>
          </a:p>
        </p:txBody>
      </p:sp>
      <p:sp>
        <p:nvSpPr>
          <p:cNvPr id="34" name="33 - TextBox"/>
          <p:cNvSpPr txBox="1">
            <a:spLocks noChangeArrowheads="1"/>
          </p:cNvSpPr>
          <p:nvPr/>
        </p:nvSpPr>
        <p:spPr bwMode="auto">
          <a:xfrm>
            <a:off x="5357813" y="1571625"/>
            <a:ext cx="2714625" cy="369888"/>
          </a:xfrm>
          <a:prstGeom prst="rect">
            <a:avLst/>
          </a:prstGeom>
          <a:noFill/>
          <a:ln w="9525">
            <a:noFill/>
            <a:miter lim="800000"/>
            <a:headEnd/>
            <a:tailEnd/>
          </a:ln>
        </p:spPr>
        <p:txBody>
          <a:bodyPr>
            <a:spAutoFit/>
          </a:bodyPr>
          <a:lstStyle/>
          <a:p>
            <a:r>
              <a:rPr lang="en-US" b="1">
                <a:solidFill>
                  <a:srgbClr val="FF0000"/>
                </a:solidFill>
                <a:latin typeface="Palatino Linotype" pitchFamily="18" charset="0"/>
              </a:rPr>
              <a:t>Incorrect smoothing </a:t>
            </a:r>
            <a:endParaRPr lang="el-GR" b="1">
              <a:solidFill>
                <a:srgbClr val="FF0000"/>
              </a:solidFill>
              <a:latin typeface="Palatino Linotype" pitchFamily="18" charset="0"/>
            </a:endParaRPr>
          </a:p>
        </p:txBody>
      </p:sp>
      <p:sp>
        <p:nvSpPr>
          <p:cNvPr id="36" name="35 - Δεξιό βέλος"/>
          <p:cNvSpPr/>
          <p:nvPr/>
        </p:nvSpPr>
        <p:spPr>
          <a:xfrm>
            <a:off x="4071938" y="2071688"/>
            <a:ext cx="785812" cy="214312"/>
          </a:xfrm>
          <a:prstGeom prst="rightArrow">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l-GR"/>
          </a:p>
        </p:txBody>
      </p:sp>
      <p:pic>
        <p:nvPicPr>
          <p:cNvPr id="55304" name="Picture 8"/>
          <p:cNvPicPr>
            <a:picLocks noChangeAspect="1" noChangeArrowheads="1"/>
          </p:cNvPicPr>
          <p:nvPr/>
        </p:nvPicPr>
        <p:blipFill>
          <a:blip r:embed="rId11"/>
          <a:srcRect/>
          <a:stretch>
            <a:fillRect/>
          </a:stretch>
        </p:blipFill>
        <p:spPr bwMode="auto">
          <a:xfrm>
            <a:off x="4929188" y="1357313"/>
            <a:ext cx="4010025" cy="2508250"/>
          </a:xfrm>
          <a:prstGeom prst="rect">
            <a:avLst/>
          </a:prstGeom>
          <a:noFill/>
          <a:ln w="9525">
            <a:noFill/>
            <a:miter lim="800000"/>
            <a:headEnd/>
            <a:tailEnd/>
          </a:ln>
        </p:spPr>
      </p:pic>
      <p:sp>
        <p:nvSpPr>
          <p:cNvPr id="38" name="37 - Διάγραμμα ροής: Παραπομπή"/>
          <p:cNvSpPr/>
          <p:nvPr/>
        </p:nvSpPr>
        <p:spPr>
          <a:xfrm>
            <a:off x="6143625" y="2071688"/>
            <a:ext cx="357188" cy="357187"/>
          </a:xfrm>
          <a:prstGeom prst="flowChartConnector">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l-GR"/>
          </a:p>
        </p:txBody>
      </p:sp>
      <p:sp>
        <p:nvSpPr>
          <p:cNvPr id="39" name="38 - Διάγραμμα ροής: Παραπομπή"/>
          <p:cNvSpPr/>
          <p:nvPr/>
        </p:nvSpPr>
        <p:spPr>
          <a:xfrm>
            <a:off x="7143750" y="1785938"/>
            <a:ext cx="357188" cy="357187"/>
          </a:xfrm>
          <a:prstGeom prst="flowChartConnector">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l-GR"/>
          </a:p>
        </p:txBody>
      </p:sp>
      <p:sp>
        <p:nvSpPr>
          <p:cNvPr id="40" name="39 - TextBox"/>
          <p:cNvSpPr txBox="1"/>
          <p:nvPr/>
        </p:nvSpPr>
        <p:spPr>
          <a:xfrm>
            <a:off x="5429250" y="1428750"/>
            <a:ext cx="2500313" cy="369888"/>
          </a:xfrm>
          <a:prstGeom prst="rect">
            <a:avLst/>
          </a:prstGeom>
          <a:noFill/>
          <a:ln>
            <a:noFill/>
          </a:ln>
        </p:spPr>
        <p:txBody>
          <a:bodyPr>
            <a:spAutoFit/>
          </a:bodyPr>
          <a:lstStyle/>
          <a:p>
            <a:pPr>
              <a:defRPr/>
            </a:pPr>
            <a:r>
              <a:rPr lang="en-US" b="1" dirty="0">
                <a:latin typeface="Palatino Linotype" pitchFamily="18" charset="0"/>
              </a:rPr>
              <a:t>Correct</a:t>
            </a:r>
            <a:r>
              <a:rPr lang="en-US" dirty="0">
                <a:solidFill>
                  <a:schemeClr val="tx2">
                    <a:lumMod val="50000"/>
                  </a:schemeClr>
                </a:solidFill>
              </a:rPr>
              <a:t> </a:t>
            </a:r>
            <a:r>
              <a:rPr lang="en-US" b="1" dirty="0">
                <a:latin typeface="Palatino Linotype" pitchFamily="18" charset="0"/>
              </a:rPr>
              <a:t>Smoothing</a:t>
            </a:r>
            <a:endParaRPr lang="el-GR" b="1" dirty="0">
              <a:latin typeface="Palatino Linotype" pitchFamily="18" charset="0"/>
            </a:endParaRPr>
          </a:p>
        </p:txBody>
      </p:sp>
      <p:pic>
        <p:nvPicPr>
          <p:cNvPr id="27" name="PAPATHANASIOU  PANAGIOTIS__001.avi">
            <a:hlinkClick r:id="" action="ppaction://media"/>
          </p:cNvPr>
          <p:cNvPicPr>
            <a:picLocks noRot="1" noChangeAspect="1"/>
          </p:cNvPicPr>
          <p:nvPr>
            <a:videoFile r:link="rId2"/>
          </p:nvPr>
        </p:nvPicPr>
        <p:blipFill>
          <a:blip r:embed="rId12"/>
          <a:srcRect/>
          <a:stretch>
            <a:fillRect/>
          </a:stretch>
        </p:blipFill>
        <p:spPr bwMode="auto">
          <a:xfrm>
            <a:off x="3276600" y="3644900"/>
            <a:ext cx="3384550" cy="29003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fade">
                                      <p:cBhvr>
                                        <p:cTn id="7" dur="2000"/>
                                        <p:tgtEl>
                                          <p:spTgt spid="553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0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55303"/>
                                        </p:tgtEl>
                                        <p:attrNameLst>
                                          <p:attrName>style.visibility</p:attrName>
                                        </p:attrNameLst>
                                      </p:cBhvr>
                                      <p:to>
                                        <p:strVal val="visible"/>
                                      </p:to>
                                    </p:set>
                                    <p:animEffect transition="in" filter="fade">
                                      <p:cBhvr>
                                        <p:cTn id="32" dur="2000"/>
                                        <p:tgtEl>
                                          <p:spTgt spid="553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20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20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20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grpId="1" nodeType="clickEffect">
                                  <p:stCondLst>
                                    <p:cond delay="0"/>
                                  </p:stCondLst>
                                  <p:childTnLst>
                                    <p:anim calcmode="lin" valueType="num">
                                      <p:cBhvr>
                                        <p:cTn id="47" dur="1000"/>
                                        <p:tgtEl>
                                          <p:spTgt spid="32"/>
                                        </p:tgtEl>
                                        <p:attrNameLst>
                                          <p:attrName>ppt_w</p:attrName>
                                        </p:attrNameLst>
                                      </p:cBhvr>
                                      <p:tavLst>
                                        <p:tav tm="0">
                                          <p:val>
                                            <p:strVal val="ppt_w"/>
                                          </p:val>
                                        </p:tav>
                                        <p:tav tm="100000">
                                          <p:val>
                                            <p:strVal val="ppt_w*0.70"/>
                                          </p:val>
                                        </p:tav>
                                      </p:tavLst>
                                    </p:anim>
                                    <p:anim calcmode="lin" valueType="num">
                                      <p:cBhvr>
                                        <p:cTn id="48" dur="1000"/>
                                        <p:tgtEl>
                                          <p:spTgt spid="32"/>
                                        </p:tgtEl>
                                        <p:attrNameLst>
                                          <p:attrName>ppt_h</p:attrName>
                                        </p:attrNameLst>
                                      </p:cBhvr>
                                      <p:tavLst>
                                        <p:tav tm="0">
                                          <p:val>
                                            <p:strVal val="ppt_h"/>
                                          </p:val>
                                        </p:tav>
                                        <p:tav tm="100000">
                                          <p:val>
                                            <p:strVal val="ppt_h"/>
                                          </p:val>
                                        </p:tav>
                                      </p:tavLst>
                                    </p:anim>
                                    <p:animEffect transition="out" filter="fade">
                                      <p:cBhvr>
                                        <p:cTn id="49" dur="1000"/>
                                        <p:tgtEl>
                                          <p:spTgt spid="32"/>
                                        </p:tgtEl>
                                      </p:cBhvr>
                                    </p:animEffect>
                                    <p:set>
                                      <p:cBhvr>
                                        <p:cTn id="50" dur="1" fill="hold">
                                          <p:stCondLst>
                                            <p:cond delay="999"/>
                                          </p:stCondLst>
                                        </p:cTn>
                                        <p:tgtEl>
                                          <p:spTgt spid="32"/>
                                        </p:tgtEl>
                                        <p:attrNameLst>
                                          <p:attrName>style.visibility</p:attrName>
                                        </p:attrNameLst>
                                      </p:cBhvr>
                                      <p:to>
                                        <p:strVal val="hidden"/>
                                      </p:to>
                                    </p:set>
                                  </p:childTnLst>
                                </p:cTn>
                              </p:par>
                              <p:par>
                                <p:cTn id="51" presetID="55" presetClass="exit" presetSubtype="0" fill="hold" grpId="1" nodeType="withEffect">
                                  <p:stCondLst>
                                    <p:cond delay="0"/>
                                  </p:stCondLst>
                                  <p:childTnLst>
                                    <p:anim calcmode="lin" valueType="num">
                                      <p:cBhvr>
                                        <p:cTn id="52" dur="1000"/>
                                        <p:tgtEl>
                                          <p:spTgt spid="33"/>
                                        </p:tgtEl>
                                        <p:attrNameLst>
                                          <p:attrName>ppt_w</p:attrName>
                                        </p:attrNameLst>
                                      </p:cBhvr>
                                      <p:tavLst>
                                        <p:tav tm="0">
                                          <p:val>
                                            <p:strVal val="ppt_w"/>
                                          </p:val>
                                        </p:tav>
                                        <p:tav tm="100000">
                                          <p:val>
                                            <p:strVal val="ppt_w*0.70"/>
                                          </p:val>
                                        </p:tav>
                                      </p:tavLst>
                                    </p:anim>
                                    <p:anim calcmode="lin" valueType="num">
                                      <p:cBhvr>
                                        <p:cTn id="53" dur="1000"/>
                                        <p:tgtEl>
                                          <p:spTgt spid="33"/>
                                        </p:tgtEl>
                                        <p:attrNameLst>
                                          <p:attrName>ppt_h</p:attrName>
                                        </p:attrNameLst>
                                      </p:cBhvr>
                                      <p:tavLst>
                                        <p:tav tm="0">
                                          <p:val>
                                            <p:strVal val="ppt_h"/>
                                          </p:val>
                                        </p:tav>
                                        <p:tav tm="100000">
                                          <p:val>
                                            <p:strVal val="ppt_h"/>
                                          </p:val>
                                        </p:tav>
                                      </p:tavLst>
                                    </p:anim>
                                    <p:animEffect transition="out" filter="fade">
                                      <p:cBhvr>
                                        <p:cTn id="54" dur="1000"/>
                                        <p:tgtEl>
                                          <p:spTgt spid="33"/>
                                        </p:tgtEl>
                                      </p:cBhvr>
                                    </p:animEffect>
                                    <p:set>
                                      <p:cBhvr>
                                        <p:cTn id="55" dur="1" fill="hold">
                                          <p:stCondLst>
                                            <p:cond delay="999"/>
                                          </p:stCondLst>
                                        </p:cTn>
                                        <p:tgtEl>
                                          <p:spTgt spid="33"/>
                                        </p:tgtEl>
                                        <p:attrNameLst>
                                          <p:attrName>style.visibility</p:attrName>
                                        </p:attrNameLst>
                                      </p:cBhvr>
                                      <p:to>
                                        <p:strVal val="hidden"/>
                                      </p:to>
                                    </p:set>
                                  </p:childTnLst>
                                </p:cTn>
                              </p:par>
                              <p:par>
                                <p:cTn id="56" presetID="55" presetClass="exit" presetSubtype="0" fill="hold" nodeType="withEffect">
                                  <p:stCondLst>
                                    <p:cond delay="0"/>
                                  </p:stCondLst>
                                  <p:childTnLst>
                                    <p:anim calcmode="lin" valueType="num">
                                      <p:cBhvr>
                                        <p:cTn id="57" dur="1000"/>
                                        <p:tgtEl>
                                          <p:spTgt spid="55303"/>
                                        </p:tgtEl>
                                        <p:attrNameLst>
                                          <p:attrName>ppt_w</p:attrName>
                                        </p:attrNameLst>
                                      </p:cBhvr>
                                      <p:tavLst>
                                        <p:tav tm="0">
                                          <p:val>
                                            <p:strVal val="ppt_w"/>
                                          </p:val>
                                        </p:tav>
                                        <p:tav tm="100000">
                                          <p:val>
                                            <p:strVal val="ppt_w*0.70"/>
                                          </p:val>
                                        </p:tav>
                                      </p:tavLst>
                                    </p:anim>
                                    <p:anim calcmode="lin" valueType="num">
                                      <p:cBhvr>
                                        <p:cTn id="58" dur="1000"/>
                                        <p:tgtEl>
                                          <p:spTgt spid="55303"/>
                                        </p:tgtEl>
                                        <p:attrNameLst>
                                          <p:attrName>ppt_h</p:attrName>
                                        </p:attrNameLst>
                                      </p:cBhvr>
                                      <p:tavLst>
                                        <p:tav tm="0">
                                          <p:val>
                                            <p:strVal val="ppt_h"/>
                                          </p:val>
                                        </p:tav>
                                        <p:tav tm="100000">
                                          <p:val>
                                            <p:strVal val="ppt_h"/>
                                          </p:val>
                                        </p:tav>
                                      </p:tavLst>
                                    </p:anim>
                                    <p:animEffect transition="out" filter="fade">
                                      <p:cBhvr>
                                        <p:cTn id="59" dur="1000"/>
                                        <p:tgtEl>
                                          <p:spTgt spid="55303"/>
                                        </p:tgtEl>
                                      </p:cBhvr>
                                    </p:animEffect>
                                    <p:set>
                                      <p:cBhvr>
                                        <p:cTn id="60" dur="1" fill="hold">
                                          <p:stCondLst>
                                            <p:cond delay="999"/>
                                          </p:stCondLst>
                                        </p:cTn>
                                        <p:tgtEl>
                                          <p:spTgt spid="55303"/>
                                        </p:tgtEl>
                                        <p:attrNameLst>
                                          <p:attrName>style.visibility</p:attrName>
                                        </p:attrNameLst>
                                      </p:cBhvr>
                                      <p:to>
                                        <p:strVal val="hidden"/>
                                      </p:to>
                                    </p:set>
                                  </p:childTnLst>
                                </p:cTn>
                              </p:par>
                              <p:par>
                                <p:cTn id="61" presetID="55" presetClass="exit" presetSubtype="0" fill="hold" grpId="1" nodeType="withEffect">
                                  <p:stCondLst>
                                    <p:cond delay="0"/>
                                  </p:stCondLst>
                                  <p:childTnLst>
                                    <p:anim calcmode="lin" valueType="num">
                                      <p:cBhvr>
                                        <p:cTn id="62" dur="1000"/>
                                        <p:tgtEl>
                                          <p:spTgt spid="34"/>
                                        </p:tgtEl>
                                        <p:attrNameLst>
                                          <p:attrName>ppt_w</p:attrName>
                                        </p:attrNameLst>
                                      </p:cBhvr>
                                      <p:tavLst>
                                        <p:tav tm="0">
                                          <p:val>
                                            <p:strVal val="ppt_w"/>
                                          </p:val>
                                        </p:tav>
                                        <p:tav tm="100000">
                                          <p:val>
                                            <p:strVal val="ppt_w*0.70"/>
                                          </p:val>
                                        </p:tav>
                                      </p:tavLst>
                                    </p:anim>
                                    <p:anim calcmode="lin" valueType="num">
                                      <p:cBhvr>
                                        <p:cTn id="63" dur="1000"/>
                                        <p:tgtEl>
                                          <p:spTgt spid="34"/>
                                        </p:tgtEl>
                                        <p:attrNameLst>
                                          <p:attrName>ppt_h</p:attrName>
                                        </p:attrNameLst>
                                      </p:cBhvr>
                                      <p:tavLst>
                                        <p:tav tm="0">
                                          <p:val>
                                            <p:strVal val="ppt_h"/>
                                          </p:val>
                                        </p:tav>
                                        <p:tav tm="100000">
                                          <p:val>
                                            <p:strVal val="ppt_h"/>
                                          </p:val>
                                        </p:tav>
                                      </p:tavLst>
                                    </p:anim>
                                    <p:animEffect transition="out" filter="fade">
                                      <p:cBhvr>
                                        <p:cTn id="64" dur="1000"/>
                                        <p:tgtEl>
                                          <p:spTgt spid="34"/>
                                        </p:tgtEl>
                                      </p:cBhvr>
                                    </p:animEffect>
                                    <p:set>
                                      <p:cBhvr>
                                        <p:cTn id="65" dur="1" fill="hold">
                                          <p:stCondLst>
                                            <p:cond delay="999"/>
                                          </p:stCondLst>
                                        </p:cTn>
                                        <p:tgtEl>
                                          <p:spTgt spid="34"/>
                                        </p:tgtEl>
                                        <p:attrNameLst>
                                          <p:attrName>style.visibility</p:attrName>
                                        </p:attrNameLst>
                                      </p:cBhvr>
                                      <p:to>
                                        <p:strVal val="hidden"/>
                                      </p:to>
                                    </p:set>
                                  </p:childTnLst>
                                </p:cTn>
                              </p:par>
                              <p:par>
                                <p:cTn id="66" presetID="55" presetClass="exit" presetSubtype="0" fill="hold" grpId="1" nodeType="withEffect">
                                  <p:stCondLst>
                                    <p:cond delay="0"/>
                                  </p:stCondLst>
                                  <p:childTnLst>
                                    <p:anim calcmode="lin" valueType="num">
                                      <p:cBhvr>
                                        <p:cTn id="67" dur="1000"/>
                                        <p:tgtEl>
                                          <p:spTgt spid="29"/>
                                        </p:tgtEl>
                                        <p:attrNameLst>
                                          <p:attrName>ppt_w</p:attrName>
                                        </p:attrNameLst>
                                      </p:cBhvr>
                                      <p:tavLst>
                                        <p:tav tm="0">
                                          <p:val>
                                            <p:strVal val="ppt_w"/>
                                          </p:val>
                                        </p:tav>
                                        <p:tav tm="100000">
                                          <p:val>
                                            <p:strVal val="ppt_w*0.70"/>
                                          </p:val>
                                        </p:tav>
                                      </p:tavLst>
                                    </p:anim>
                                    <p:anim calcmode="lin" valueType="num">
                                      <p:cBhvr>
                                        <p:cTn id="68" dur="1000"/>
                                        <p:tgtEl>
                                          <p:spTgt spid="29"/>
                                        </p:tgtEl>
                                        <p:attrNameLst>
                                          <p:attrName>ppt_h</p:attrName>
                                        </p:attrNameLst>
                                      </p:cBhvr>
                                      <p:tavLst>
                                        <p:tav tm="0">
                                          <p:val>
                                            <p:strVal val="ppt_h"/>
                                          </p:val>
                                        </p:tav>
                                        <p:tav tm="100000">
                                          <p:val>
                                            <p:strVal val="ppt_h"/>
                                          </p:val>
                                        </p:tav>
                                      </p:tavLst>
                                    </p:anim>
                                    <p:animEffect transition="out" filter="fade">
                                      <p:cBhvr>
                                        <p:cTn id="69" dur="1000"/>
                                        <p:tgtEl>
                                          <p:spTgt spid="29"/>
                                        </p:tgtEl>
                                      </p:cBhvr>
                                    </p:animEffect>
                                    <p:set>
                                      <p:cBhvr>
                                        <p:cTn id="70" dur="1" fill="hold">
                                          <p:stCondLst>
                                            <p:cond delay="999"/>
                                          </p:stCondLst>
                                        </p:cTn>
                                        <p:tgtEl>
                                          <p:spTgt spid="2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2000"/>
                                        <p:tgtEl>
                                          <p:spTgt spid="36"/>
                                        </p:tgtEl>
                                      </p:cBhvr>
                                    </p:animEffect>
                                  </p:childTnLst>
                                </p:cTn>
                              </p:par>
                              <p:par>
                                <p:cTn id="76" presetID="10" presetClass="entr" presetSubtype="0" fill="hold" nodeType="withEffect">
                                  <p:stCondLst>
                                    <p:cond delay="0"/>
                                  </p:stCondLst>
                                  <p:childTnLst>
                                    <p:set>
                                      <p:cBhvr>
                                        <p:cTn id="77" dur="1" fill="hold">
                                          <p:stCondLst>
                                            <p:cond delay="0"/>
                                          </p:stCondLst>
                                        </p:cTn>
                                        <p:tgtEl>
                                          <p:spTgt spid="55304"/>
                                        </p:tgtEl>
                                        <p:attrNameLst>
                                          <p:attrName>style.visibility</p:attrName>
                                        </p:attrNameLst>
                                      </p:cBhvr>
                                      <p:to>
                                        <p:strVal val="visible"/>
                                      </p:to>
                                    </p:set>
                                    <p:animEffect transition="in" filter="fade">
                                      <p:cBhvr>
                                        <p:cTn id="78" dur="2000"/>
                                        <p:tgtEl>
                                          <p:spTgt spid="5530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2000"/>
                                        <p:tgtEl>
                                          <p:spTgt spid="3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2000"/>
                                        <p:tgtEl>
                                          <p:spTgt spid="3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20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clickEffect">
                                  <p:stCondLst>
                                    <p:cond delay="0"/>
                                  </p:stCondLst>
                                  <p:childTnLst>
                                    <p:cmd type="call" cmd="togglePause">
                                      <p:cBhvr>
                                        <p:cTn id="99" dur="1" fill="hold"/>
                                        <p:tgtEl>
                                          <p:spTgt spid="27"/>
                                        </p:tgtEl>
                                      </p:cBhvr>
                                    </p:cmd>
                                  </p:childTnLst>
                                </p:cTn>
                              </p:par>
                            </p:childTnLst>
                          </p:cTn>
                        </p:par>
                      </p:childTnLst>
                    </p:cTn>
                  </p:par>
                </p:childTnLst>
              </p:cTn>
              <p:nextCondLst>
                <p:cond evt="onClick" delay="0">
                  <p:tgtEl>
                    <p:spTgt spid="27"/>
                  </p:tgtEl>
                </p:cond>
              </p:nextCondLst>
            </p:seq>
            <p:video>
              <p:cMediaNode>
                <p:cTn id="100" fill="hold" display="0">
                  <p:stCondLst>
                    <p:cond delay="indefinite"/>
                  </p:stCondLst>
                  <p:endCondLst>
                    <p:cond evt="onNext" delay="0">
                      <p:tgtEl>
                        <p:sldTgt/>
                      </p:tgtEl>
                    </p:cond>
                    <p:cond evt="onPrev" delay="0">
                      <p:tgtEl>
                        <p:sldTgt/>
                      </p:tgtEl>
                    </p:cond>
                  </p:endCondLst>
                </p:cTn>
                <p:tgtEl>
                  <p:spTgt spid="27"/>
                </p:tgtEl>
              </p:cMediaNode>
            </p:video>
          </p:childTnLst>
        </p:cTn>
      </p:par>
    </p:tnLst>
    <p:bldLst>
      <p:bldP spid="14" grpId="0" animBg="1"/>
      <p:bldP spid="15" grpId="0" animBg="1"/>
      <p:bldP spid="22" grpId="0"/>
      <p:bldP spid="29" grpId="0" animBg="1"/>
      <p:bldP spid="29" grpId="1" animBg="1"/>
      <p:bldP spid="32" grpId="0" animBg="1"/>
      <p:bldP spid="32" grpId="1" animBg="1"/>
      <p:bldP spid="33" grpId="0" animBg="1"/>
      <p:bldP spid="33" grpId="1" animBg="1"/>
      <p:bldP spid="34" grpId="0"/>
      <p:bldP spid="34" grpId="1"/>
      <p:bldP spid="36" grpId="0" animBg="1"/>
      <p:bldP spid="38" grpId="0" animBg="1"/>
      <p:bldP spid="39"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descr="C:\Users\Dimitris\Desktop\mimics.jpg"/>
          <p:cNvPicPr>
            <a:picLocks noChangeAspect="1" noChangeArrowheads="1"/>
          </p:cNvPicPr>
          <p:nvPr/>
        </p:nvPicPr>
        <p:blipFill>
          <a:blip r:embed="rId4"/>
          <a:srcRect/>
          <a:stretch>
            <a:fillRect/>
          </a:stretch>
        </p:blipFill>
        <p:spPr bwMode="auto">
          <a:xfrm>
            <a:off x="7215188" y="428625"/>
            <a:ext cx="1262062" cy="857250"/>
          </a:xfrm>
          <a:prstGeom prst="rect">
            <a:avLst/>
          </a:prstGeom>
          <a:noFill/>
          <a:ln w="9525">
            <a:noFill/>
            <a:miter lim="800000"/>
            <a:headEnd/>
            <a:tailEnd/>
          </a:ln>
        </p:spPr>
      </p:pic>
      <p:pic>
        <p:nvPicPr>
          <p:cNvPr id="3073" name="Picture 1"/>
          <p:cNvPicPr>
            <a:picLocks noChangeAspect="1" noChangeArrowheads="1"/>
          </p:cNvPicPr>
          <p:nvPr/>
        </p:nvPicPr>
        <p:blipFill>
          <a:blip r:embed="rId5"/>
          <a:srcRect/>
          <a:stretch>
            <a:fillRect/>
          </a:stretch>
        </p:blipFill>
        <p:spPr bwMode="auto">
          <a:xfrm>
            <a:off x="142875" y="1790700"/>
            <a:ext cx="3714750" cy="2349500"/>
          </a:xfrm>
          <a:prstGeom prst="rect">
            <a:avLst/>
          </a:prstGeom>
          <a:noFill/>
          <a:ln w="9525">
            <a:noFill/>
            <a:miter lim="800000"/>
            <a:headEnd/>
            <a:tailEnd/>
          </a:ln>
        </p:spPr>
      </p:pic>
      <p:sp>
        <p:nvSpPr>
          <p:cNvPr id="8" name="7 - Δεξιό βέλος"/>
          <p:cNvSpPr/>
          <p:nvPr/>
        </p:nvSpPr>
        <p:spPr>
          <a:xfrm>
            <a:off x="4000500" y="2857500"/>
            <a:ext cx="928688" cy="214313"/>
          </a:xfrm>
          <a:prstGeom prst="rightArrow">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l-GR"/>
          </a:p>
        </p:txBody>
      </p:sp>
      <p:pic>
        <p:nvPicPr>
          <p:cNvPr id="3074" name="Picture 2"/>
          <p:cNvPicPr>
            <a:picLocks noChangeAspect="1" noChangeArrowheads="1"/>
          </p:cNvPicPr>
          <p:nvPr/>
        </p:nvPicPr>
        <p:blipFill>
          <a:blip r:embed="rId6"/>
          <a:srcRect/>
          <a:stretch>
            <a:fillRect/>
          </a:stretch>
        </p:blipFill>
        <p:spPr bwMode="auto">
          <a:xfrm>
            <a:off x="5072063" y="1785938"/>
            <a:ext cx="3727450" cy="2357437"/>
          </a:xfrm>
          <a:prstGeom prst="rect">
            <a:avLst/>
          </a:prstGeom>
          <a:noFill/>
          <a:ln w="9525">
            <a:noFill/>
            <a:miter lim="800000"/>
            <a:headEnd/>
            <a:tailEnd/>
          </a:ln>
        </p:spPr>
      </p:pic>
      <p:pic>
        <p:nvPicPr>
          <p:cNvPr id="14345" name="Picture 3"/>
          <p:cNvPicPr>
            <a:picLocks noChangeAspect="1" noChangeArrowheads="1"/>
          </p:cNvPicPr>
          <p:nvPr/>
        </p:nvPicPr>
        <p:blipFill>
          <a:blip r:embed="rId7"/>
          <a:srcRect/>
          <a:stretch>
            <a:fillRect/>
          </a:stretch>
        </p:blipFill>
        <p:spPr bwMode="auto">
          <a:xfrm>
            <a:off x="3779838" y="3213100"/>
            <a:ext cx="4032250" cy="3273425"/>
          </a:xfrm>
          <a:prstGeom prst="rect">
            <a:avLst/>
          </a:prstGeom>
          <a:noFill/>
          <a:ln w="9525">
            <a:noFill/>
            <a:miter lim="800000"/>
            <a:headEnd/>
            <a:tailEnd/>
          </a:ln>
        </p:spPr>
      </p:pic>
      <p:sp>
        <p:nvSpPr>
          <p:cNvPr id="52231" name="1 - Τίτλος"/>
          <p:cNvSpPr txBox="1">
            <a:spLocks/>
          </p:cNvSpPr>
          <p:nvPr/>
        </p:nvSpPr>
        <p:spPr bwMode="auto">
          <a:xfrm>
            <a:off x="323850" y="404813"/>
            <a:ext cx="7772400" cy="914400"/>
          </a:xfrm>
          <a:prstGeom prst="rect">
            <a:avLst/>
          </a:prstGeom>
          <a:noFill/>
          <a:ln w="9525">
            <a:noFill/>
            <a:miter lim="800000"/>
            <a:headEnd/>
            <a:tailEnd/>
          </a:ln>
        </p:spPr>
        <p:txBody>
          <a:bodyPr anchor="ctr"/>
          <a:lstStyle/>
          <a:p>
            <a:r>
              <a:rPr lang="en-US" sz="3200">
                <a:solidFill>
                  <a:srgbClr val="C1EEFF"/>
                </a:solidFill>
                <a:latin typeface="Palatino Linotype" pitchFamily="18" charset="0"/>
              </a:rPr>
              <a:t>Geometry Reconstruction</a:t>
            </a:r>
            <a:r>
              <a:rPr lang="el-GR" sz="2400">
                <a:solidFill>
                  <a:srgbClr val="C1EEFF"/>
                </a:solidFill>
                <a:latin typeface="Palatino Linotype" pitchFamily="18" charset="0"/>
              </a:rPr>
              <a:t>–</a:t>
            </a:r>
            <a:r>
              <a:rPr lang="en-US" sz="3200">
                <a:solidFill>
                  <a:srgbClr val="C1EEFF"/>
                </a:solidFill>
                <a:latin typeface="Palatino Linotype" pitchFamily="18" charset="0"/>
              </a:rPr>
              <a:t> </a:t>
            </a:r>
            <a:br>
              <a:rPr lang="en-US" sz="3200">
                <a:solidFill>
                  <a:srgbClr val="C1EEFF"/>
                </a:solidFill>
                <a:latin typeface="Palatino Linotype" pitchFamily="18" charset="0"/>
              </a:rPr>
            </a:br>
            <a:r>
              <a:rPr lang="en-US" sz="3200">
                <a:solidFill>
                  <a:srgbClr val="C1EEFF"/>
                </a:solidFill>
                <a:latin typeface="Palatino Linotype" pitchFamily="18" charset="0"/>
              </a:rPr>
              <a:t>Materialize Mimics Software</a:t>
            </a:r>
            <a:endParaRPr lang="el-GR" sz="2400">
              <a:solidFill>
                <a:srgbClr val="C1EEFF"/>
              </a:solidFill>
              <a:latin typeface="Palatino Linotype" pitchFamily="18" charset="0"/>
            </a:endParaRPr>
          </a:p>
        </p:txBody>
      </p:sp>
      <p:pic>
        <p:nvPicPr>
          <p:cNvPr id="33802" name="Geometry.avi">
            <a:hlinkClick r:id="" action="ppaction://media"/>
          </p:cNvPr>
          <p:cNvPicPr>
            <a:picLocks noRot="1" noChangeAspect="1" noChangeArrowheads="1"/>
          </p:cNvPicPr>
          <p:nvPr>
            <a:videoFile r:link="rId1"/>
          </p:nvPr>
        </p:nvPicPr>
        <p:blipFill>
          <a:blip r:embed="rId8"/>
          <a:srcRect/>
          <a:stretch>
            <a:fillRect/>
          </a:stretch>
        </p:blipFill>
        <p:spPr bwMode="auto">
          <a:xfrm>
            <a:off x="-2141538" y="-781050"/>
            <a:ext cx="13430251" cy="84201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fade">
                                      <p:cBhvr>
                                        <p:cTn id="7" dur="20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2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345"/>
                                        </p:tgtEl>
                                        <p:attrNameLst>
                                          <p:attrName>style.visibility</p:attrName>
                                        </p:attrNameLst>
                                      </p:cBhvr>
                                      <p:to>
                                        <p:strVal val="visible"/>
                                      </p:to>
                                    </p:set>
                                    <p:anim calcmode="lin" valueType="num">
                                      <p:cBhvr additive="base">
                                        <p:cTn id="20" dur="500" fill="hold"/>
                                        <p:tgtEl>
                                          <p:spTgt spid="14345"/>
                                        </p:tgtEl>
                                        <p:attrNameLst>
                                          <p:attrName>ppt_x</p:attrName>
                                        </p:attrNameLst>
                                      </p:cBhvr>
                                      <p:tavLst>
                                        <p:tav tm="0">
                                          <p:val>
                                            <p:strVal val="#ppt_x"/>
                                          </p:val>
                                        </p:tav>
                                        <p:tav tm="100000">
                                          <p:val>
                                            <p:strVal val="#ppt_x"/>
                                          </p:val>
                                        </p:tav>
                                      </p:tavLst>
                                    </p:anim>
                                    <p:anim calcmode="lin" valueType="num">
                                      <p:cBhvr additive="base">
                                        <p:cTn id="21" dur="500" fill="hold"/>
                                        <p:tgtEl>
                                          <p:spTgt spid="14345"/>
                                        </p:tgtEl>
                                        <p:attrNameLst>
                                          <p:attrName>ppt_y</p:attrName>
                                        </p:attrNameLst>
                                      </p:cBhvr>
                                      <p:tavLst>
                                        <p:tav tm="0">
                                          <p:val>
                                            <p:strVal val="1+#ppt_h/2"/>
                                          </p:val>
                                        </p:tav>
                                        <p:tav tm="100000">
                                          <p:val>
                                            <p:strVal val="#ppt_y"/>
                                          </p:val>
                                        </p:tav>
                                      </p:tavLst>
                                    </p:anim>
                                  </p:childTnLst>
                                </p:cTn>
                              </p:par>
                              <p:par>
                                <p:cTn id="22" presetID="55" presetClass="exit" presetSubtype="0" fill="hold" nodeType="withEffect">
                                  <p:stCondLst>
                                    <p:cond delay="0"/>
                                  </p:stCondLst>
                                  <p:childTnLst>
                                    <p:anim calcmode="lin" valueType="num">
                                      <p:cBhvr>
                                        <p:cTn id="23" dur="1000"/>
                                        <p:tgtEl>
                                          <p:spTgt spid="3073"/>
                                        </p:tgtEl>
                                        <p:attrNameLst>
                                          <p:attrName>ppt_w</p:attrName>
                                        </p:attrNameLst>
                                      </p:cBhvr>
                                      <p:tavLst>
                                        <p:tav tm="0">
                                          <p:val>
                                            <p:strVal val="ppt_w"/>
                                          </p:val>
                                        </p:tav>
                                        <p:tav tm="100000">
                                          <p:val>
                                            <p:strVal val="ppt_w*0.70"/>
                                          </p:val>
                                        </p:tav>
                                      </p:tavLst>
                                    </p:anim>
                                    <p:anim calcmode="lin" valueType="num">
                                      <p:cBhvr>
                                        <p:cTn id="24" dur="1000"/>
                                        <p:tgtEl>
                                          <p:spTgt spid="3073"/>
                                        </p:tgtEl>
                                        <p:attrNameLst>
                                          <p:attrName>ppt_h</p:attrName>
                                        </p:attrNameLst>
                                      </p:cBhvr>
                                      <p:tavLst>
                                        <p:tav tm="0">
                                          <p:val>
                                            <p:strVal val="ppt_h"/>
                                          </p:val>
                                        </p:tav>
                                        <p:tav tm="100000">
                                          <p:val>
                                            <p:strVal val="ppt_h"/>
                                          </p:val>
                                        </p:tav>
                                      </p:tavLst>
                                    </p:anim>
                                    <p:animEffect transition="out" filter="fade">
                                      <p:cBhvr>
                                        <p:cTn id="25" dur="1000"/>
                                        <p:tgtEl>
                                          <p:spTgt spid="3073"/>
                                        </p:tgtEl>
                                      </p:cBhvr>
                                    </p:animEffect>
                                    <p:set>
                                      <p:cBhvr>
                                        <p:cTn id="26" dur="1" fill="hold">
                                          <p:stCondLst>
                                            <p:cond delay="999"/>
                                          </p:stCondLst>
                                        </p:cTn>
                                        <p:tgtEl>
                                          <p:spTgt spid="3073"/>
                                        </p:tgtEl>
                                        <p:attrNameLst>
                                          <p:attrName>style.visibility</p:attrName>
                                        </p:attrNameLst>
                                      </p:cBhvr>
                                      <p:to>
                                        <p:strVal val="hidden"/>
                                      </p:to>
                                    </p:set>
                                  </p:childTnLst>
                                </p:cTn>
                              </p:par>
                              <p:par>
                                <p:cTn id="27" presetID="55" presetClass="exit" presetSubtype="0" fill="hold" nodeType="withEffect">
                                  <p:stCondLst>
                                    <p:cond delay="0"/>
                                  </p:stCondLst>
                                  <p:childTnLst>
                                    <p:anim calcmode="lin" valueType="num">
                                      <p:cBhvr>
                                        <p:cTn id="28" dur="1000"/>
                                        <p:tgtEl>
                                          <p:spTgt spid="3074"/>
                                        </p:tgtEl>
                                        <p:attrNameLst>
                                          <p:attrName>ppt_w</p:attrName>
                                        </p:attrNameLst>
                                      </p:cBhvr>
                                      <p:tavLst>
                                        <p:tav tm="0">
                                          <p:val>
                                            <p:strVal val="ppt_w"/>
                                          </p:val>
                                        </p:tav>
                                        <p:tav tm="100000">
                                          <p:val>
                                            <p:strVal val="ppt_w*0.70"/>
                                          </p:val>
                                        </p:tav>
                                      </p:tavLst>
                                    </p:anim>
                                    <p:anim calcmode="lin" valueType="num">
                                      <p:cBhvr>
                                        <p:cTn id="29" dur="1000"/>
                                        <p:tgtEl>
                                          <p:spTgt spid="3074"/>
                                        </p:tgtEl>
                                        <p:attrNameLst>
                                          <p:attrName>ppt_h</p:attrName>
                                        </p:attrNameLst>
                                      </p:cBhvr>
                                      <p:tavLst>
                                        <p:tav tm="0">
                                          <p:val>
                                            <p:strVal val="ppt_h"/>
                                          </p:val>
                                        </p:tav>
                                        <p:tav tm="100000">
                                          <p:val>
                                            <p:strVal val="ppt_h"/>
                                          </p:val>
                                        </p:tav>
                                      </p:tavLst>
                                    </p:anim>
                                    <p:animEffect transition="out" filter="fade">
                                      <p:cBhvr>
                                        <p:cTn id="30" dur="1000"/>
                                        <p:tgtEl>
                                          <p:spTgt spid="3074"/>
                                        </p:tgtEl>
                                      </p:cBhvr>
                                    </p:animEffect>
                                    <p:set>
                                      <p:cBhvr>
                                        <p:cTn id="31"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380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3802"/>
                                        </p:tgtEl>
                                      </p:cBhvr>
                                    </p:cmd>
                                  </p:childTnLst>
                                </p:cTn>
                              </p:par>
                            </p:childTnLst>
                          </p:cTn>
                        </p:par>
                      </p:childTnLst>
                    </p:cTn>
                  </p:par>
                </p:childTnLst>
              </p:cTn>
              <p:nextCondLst>
                <p:cond evt="onClick" delay="0">
                  <p:tgtEl>
                    <p:spTgt spid="33802"/>
                  </p:tgtEl>
                </p:cond>
              </p:nextCondLst>
            </p:seq>
            <p:video>
              <p:cMediaNode>
                <p:cTn id="37" fill="hold" display="0">
                  <p:stCondLst>
                    <p:cond delay="indefinite"/>
                  </p:stCondLst>
                  <p:endCondLst>
                    <p:cond evt="onNext" delay="0">
                      <p:tgtEl>
                        <p:sldTgt/>
                      </p:tgtEl>
                    </p:cond>
                    <p:cond evt="onPrev" delay="0">
                      <p:tgtEl>
                        <p:sldTgt/>
                      </p:tgtEl>
                    </p:cond>
                  </p:endCondLst>
                </p:cTn>
                <p:tgtEl>
                  <p:spTgt spid="33802"/>
                </p:tgtEl>
              </p:cMediaNode>
            </p:video>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504825" y="442913"/>
            <a:ext cx="7772400" cy="914400"/>
          </a:xfrm>
        </p:spPr>
        <p:txBody>
          <a:bodyPr wrap="square" lIns="91440" tIns="45720" rIns="91440" bIns="45720" numCol="1" anchor="ctr" anchorCtr="0" compatLnSpc="1">
            <a:prstTxWarp prst="textNoShape">
              <a:avLst/>
            </a:prstTxWarp>
          </a:bodyPr>
          <a:lstStyle/>
          <a:p>
            <a:pPr eaLnBrk="1" hangingPunct="1">
              <a:defRPr/>
            </a:pPr>
            <a:r>
              <a:rPr lang="en-US" sz="3600" smtClean="0">
                <a:latin typeface="Palatino Linotype" pitchFamily="18" charset="0"/>
              </a:rPr>
              <a:t>Geometry</a:t>
            </a:r>
            <a:r>
              <a:rPr lang="el-GR" sz="2800" smtClean="0">
                <a:latin typeface="Palatino Linotype" pitchFamily="18" charset="0"/>
              </a:rPr>
              <a:t> – </a:t>
            </a:r>
            <a:r>
              <a:rPr lang="en-US" sz="3600" smtClean="0">
                <a:latin typeface="Palatino Linotype" pitchFamily="18" charset="0"/>
              </a:rPr>
              <a:t>Computational</a:t>
            </a:r>
            <a:r>
              <a:rPr lang="el-GR" sz="3600" smtClean="0">
                <a:latin typeface="Palatino Linotype" pitchFamily="18" charset="0"/>
              </a:rPr>
              <a:t> </a:t>
            </a:r>
            <a:r>
              <a:rPr lang="en-US" sz="3600" smtClean="0">
                <a:latin typeface="Palatino Linotype" pitchFamily="18" charset="0"/>
              </a:rPr>
              <a:t>Grid</a:t>
            </a:r>
            <a:endParaRPr lang="el-GR" sz="3600" smtClean="0">
              <a:latin typeface="Palatino Linotype" pitchFamily="18" charset="0"/>
            </a:endParaRPr>
          </a:p>
        </p:txBody>
      </p:sp>
      <p:graphicFrame>
        <p:nvGraphicFramePr>
          <p:cNvPr id="152579" name="Group 3"/>
          <p:cNvGraphicFramePr>
            <a:graphicFrameLocks noGrp="1"/>
          </p:cNvGraphicFramePr>
          <p:nvPr/>
        </p:nvGraphicFramePr>
        <p:xfrm>
          <a:off x="5000625" y="3071813"/>
          <a:ext cx="3643313" cy="1022541"/>
        </p:xfrm>
        <a:graphic>
          <a:graphicData uri="http://schemas.openxmlformats.org/drawingml/2006/table">
            <a:tbl>
              <a:tblPr/>
              <a:tblGrid>
                <a:gridCol w="1714500"/>
                <a:gridCol w="1928813"/>
              </a:tblGrid>
              <a:tr h="3968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cs typeface="Arial" pitchFamily="34" charset="0"/>
                        </a:rPr>
                        <a:t>Geometry</a:t>
                      </a:r>
                      <a:endParaRPr kumimoji="0" lang="el-GR" sz="1400" b="0" i="0" u="none" strike="noStrike" cap="none" normalizeH="0" baseline="0" smtClean="0">
                        <a:ln>
                          <a:noFill/>
                        </a:ln>
                        <a:solidFill>
                          <a:srgbClr val="FFC000"/>
                        </a:solidFill>
                        <a:effectLst/>
                        <a:latin typeface="Palatino Linotype" pitchFamily="18" charset="0"/>
                        <a:ea typeface="Palatino Linotype" pitchFamily="18" charset="0"/>
                        <a:cs typeface="Times New Roman" pitchFamily="18" charset="0"/>
                      </a:endParaRPr>
                    </a:p>
                  </a:txBody>
                  <a:tcPr marL="68580" marR="68580" marT="0" marB="0" anchor="ctr" horzOverflow="overflow">
                    <a:lnL>
                      <a:noFill/>
                    </a:lnL>
                    <a:lnR>
                      <a:noFill/>
                    </a:lnR>
                    <a:lnT w="12700" cap="flat" cmpd="sng" algn="ctr">
                      <a:solidFill>
                        <a:srgbClr val="738AC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cs typeface="Arial" pitchFamily="34" charset="0"/>
                        </a:rPr>
                        <a:t>Number of computational cells</a:t>
                      </a:r>
                      <a:endParaRPr kumimoji="0" lang="el-GR" sz="1400" b="0" i="0" u="none" strike="noStrike" cap="none" normalizeH="0" baseline="0" smtClean="0">
                        <a:ln>
                          <a:noFill/>
                        </a:ln>
                        <a:solidFill>
                          <a:srgbClr val="FFC000"/>
                        </a:solidFill>
                        <a:effectLst/>
                        <a:latin typeface="Palatino Linotype" pitchFamily="18" charset="0"/>
                        <a:ea typeface="Palatino Linotype" pitchFamily="18" charset="0"/>
                        <a:cs typeface="Times New Roman" pitchFamily="18" charset="0"/>
                      </a:endParaRPr>
                    </a:p>
                  </a:txBody>
                  <a:tcPr marL="68580" marR="68580" marT="0" marB="0" anchor="ctr" horzOverflow="overflow">
                    <a:lnL>
                      <a:noFill/>
                    </a:lnL>
                    <a:lnR>
                      <a:noFill/>
                    </a:lnR>
                    <a:lnT w="12700" cap="flat" cmpd="sng" algn="ctr">
                      <a:solidFill>
                        <a:srgbClr val="738AC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cs typeface="Arial" pitchFamily="34" charset="0"/>
                        </a:rPr>
                        <a:t>Aortic Arch</a:t>
                      </a:r>
                      <a:endParaRPr kumimoji="0" lang="el-GR" sz="1400" b="1" i="0" u="none" strike="noStrike" cap="none" normalizeH="0" baseline="0" smtClean="0">
                        <a:ln>
                          <a:noFill/>
                        </a:ln>
                        <a:solidFill>
                          <a:srgbClr val="FFC000"/>
                        </a:solidFill>
                        <a:effectLst/>
                        <a:latin typeface="Palatino Linotype" pitchFamily="18" charset="0"/>
                        <a:ea typeface="Palatino Linotype" pitchFamily="18" charset="0"/>
                        <a:cs typeface="Times New Roman" pitchFamily="18" charset="0"/>
                      </a:endParaRPr>
                    </a:p>
                  </a:txBody>
                  <a:tcPr marL="68580" marR="6858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orbel" pitchFamily="34" charset="0"/>
                          <a:cs typeface="Arial" pitchFamily="34" charset="0"/>
                        </a:rPr>
                        <a:t>80000 ( almost 200000 </a:t>
                      </a:r>
                      <a:r>
                        <a:rPr kumimoji="0" lang="en-US" sz="1400" b="0" i="0" u="none" strike="noStrike" cap="none" normalizeH="0" baseline="0" smtClean="0">
                          <a:ln>
                            <a:noFill/>
                          </a:ln>
                          <a:solidFill>
                            <a:schemeClr val="tx1"/>
                          </a:solidFill>
                          <a:effectLst/>
                          <a:latin typeface="Palatino Linotype" pitchFamily="18" charset="0"/>
                          <a:cs typeface="Arial" pitchFamily="34" charset="0"/>
                        </a:rPr>
                        <a:t>nodes</a:t>
                      </a:r>
                      <a:r>
                        <a:rPr kumimoji="0" lang="en-US" sz="1400" b="0" i="0" u="none" strike="noStrike" cap="none" normalizeH="0" baseline="0" smtClean="0">
                          <a:ln>
                            <a:noFill/>
                          </a:ln>
                          <a:solidFill>
                            <a:schemeClr val="tx1"/>
                          </a:solidFill>
                          <a:effectLst/>
                          <a:latin typeface="Corbel" pitchFamily="34" charset="0"/>
                          <a:cs typeface="Arial" pitchFamily="34" charset="0"/>
                        </a:rPr>
                        <a:t>)</a:t>
                      </a:r>
                      <a:r>
                        <a:rPr kumimoji="0" lang="el-GR" sz="1400" b="0" i="0" u="none" strike="noStrike" cap="none" normalizeH="0" baseline="0" smtClean="0">
                          <a:ln>
                            <a:noFill/>
                          </a:ln>
                          <a:solidFill>
                            <a:schemeClr val="tx1"/>
                          </a:solidFill>
                          <a:effectLst/>
                          <a:latin typeface="Corbel" pitchFamily="34" charset="0"/>
                          <a:cs typeface="Arial" pitchFamily="34" charset="0"/>
                        </a:rPr>
                        <a:t> 	</a:t>
                      </a:r>
                      <a:endParaRPr kumimoji="0" lang="el-GR" sz="1400" b="1" i="0" u="none" strike="noStrike" cap="none" normalizeH="0" baseline="0" smtClean="0">
                        <a:ln>
                          <a:noFill/>
                        </a:ln>
                        <a:solidFill>
                          <a:schemeClr val="tx1"/>
                        </a:solidFill>
                        <a:effectLst/>
                        <a:latin typeface="Corbel" pitchFamily="34" charset="0"/>
                        <a:cs typeface="Arial" pitchFamily="34" charset="0"/>
                      </a:endParaRPr>
                    </a:p>
                  </a:txBody>
                  <a:tcPr marL="68580" marR="6858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7411" name="Picture 3" descr="C:\Users\Dimitris\Desktop\images\thoracic mesh.jpg"/>
          <p:cNvPicPr>
            <a:picLocks noChangeAspect="1" noChangeArrowheads="1"/>
          </p:cNvPicPr>
          <p:nvPr/>
        </p:nvPicPr>
        <p:blipFill>
          <a:blip r:embed="rId3" cstate="print"/>
          <a:srcRect/>
          <a:stretch>
            <a:fillRect/>
          </a:stretch>
        </p:blipFill>
        <p:spPr bwMode="auto">
          <a:xfrm>
            <a:off x="428596" y="2000240"/>
            <a:ext cx="4261307" cy="3786214"/>
          </a:xfrm>
          <a:prstGeom prst="rect">
            <a:avLst/>
          </a:prstGeom>
          <a:ln>
            <a:noFill/>
          </a:ln>
          <a:effectLst>
            <a:softEdge rad="112500"/>
          </a:effectLst>
        </p:spPr>
      </p:pic>
      <p:pic>
        <p:nvPicPr>
          <p:cNvPr id="7" name="Picture 13"/>
          <p:cNvPicPr>
            <a:picLocks noChangeAspect="1" noChangeArrowheads="1"/>
          </p:cNvPicPr>
          <p:nvPr/>
        </p:nvPicPr>
        <p:blipFill>
          <a:blip r:embed="rId4" cstate="print"/>
          <a:srcRect/>
          <a:stretch>
            <a:fillRect/>
          </a:stretch>
        </p:blipFill>
        <p:spPr bwMode="auto">
          <a:xfrm>
            <a:off x="7358082" y="428604"/>
            <a:ext cx="1328993" cy="842961"/>
          </a:xfrm>
          <a:prstGeom prst="rect">
            <a:avLst/>
          </a:prstGeom>
          <a:ln>
            <a:noFill/>
          </a:ln>
          <a:effectLst>
            <a:softEdge rad="112500"/>
          </a:effectLst>
        </p:spPr>
      </p:pic>
      <p:sp>
        <p:nvSpPr>
          <p:cNvPr id="53261" name="8 - TextBox"/>
          <p:cNvSpPr txBox="1">
            <a:spLocks noChangeArrowheads="1"/>
          </p:cNvSpPr>
          <p:nvPr/>
        </p:nvSpPr>
        <p:spPr bwMode="auto">
          <a:xfrm>
            <a:off x="285750" y="1428750"/>
            <a:ext cx="8715375" cy="1754188"/>
          </a:xfrm>
          <a:prstGeom prst="rect">
            <a:avLst/>
          </a:prstGeom>
          <a:noFill/>
          <a:ln w="9525">
            <a:noFill/>
            <a:miter lim="800000"/>
            <a:headEnd/>
            <a:tailEnd/>
          </a:ln>
        </p:spPr>
        <p:txBody>
          <a:bodyPr>
            <a:spAutoFit/>
          </a:bodyPr>
          <a:lstStyle/>
          <a:p>
            <a:r>
              <a:rPr lang="en-US">
                <a:latin typeface="Palatino Linotype" pitchFamily="18" charset="0"/>
              </a:rPr>
              <a:t>Computational Grid was produced using commercial software</a:t>
            </a:r>
            <a:r>
              <a:rPr lang="el-GR">
                <a:latin typeface="Palatino Linotype" pitchFamily="18" charset="0"/>
              </a:rPr>
              <a:t> </a:t>
            </a:r>
            <a:r>
              <a:rPr lang="en-US">
                <a:latin typeface="Palatino Linotype" pitchFamily="18" charset="0"/>
              </a:rPr>
              <a:t>Gambit</a:t>
            </a:r>
          </a:p>
          <a:p>
            <a:endParaRPr lang="en-US">
              <a:latin typeface="Palatino Linotype" pitchFamily="18" charset="0"/>
            </a:endParaRPr>
          </a:p>
          <a:p>
            <a:endParaRPr lang="en-US">
              <a:latin typeface="Palatino Linotype" pitchFamily="18" charset="0"/>
            </a:endParaRPr>
          </a:p>
          <a:p>
            <a:endParaRPr lang="en-US">
              <a:latin typeface="Palatino Linotype" pitchFamily="18" charset="0"/>
            </a:endParaRPr>
          </a:p>
          <a:p>
            <a:endParaRPr lang="en-US">
              <a:latin typeface="Palatino Linotype" pitchFamily="18" charset="0"/>
            </a:endParaRPr>
          </a:p>
          <a:p>
            <a:endParaRPr lang="el-GR">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74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52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7 - Ορθογώνιο"/>
          <p:cNvSpPr>
            <a:spLocks noChangeArrowheads="1"/>
          </p:cNvSpPr>
          <p:nvPr/>
        </p:nvSpPr>
        <p:spPr bwMode="auto">
          <a:xfrm>
            <a:off x="2286000" y="2428875"/>
            <a:ext cx="4572000" cy="1311275"/>
          </a:xfrm>
          <a:prstGeom prst="rect">
            <a:avLst/>
          </a:prstGeom>
          <a:noFill/>
          <a:ln w="9525">
            <a:noFill/>
            <a:miter lim="800000"/>
            <a:headEnd/>
            <a:tailEnd/>
          </a:ln>
        </p:spPr>
        <p:txBody>
          <a:bodyPr>
            <a:spAutoFit/>
          </a:bodyPr>
          <a:lstStyle/>
          <a:p>
            <a:pPr algn="ctr">
              <a:lnSpc>
                <a:spcPct val="80000"/>
              </a:lnSpc>
              <a:buFont typeface="Wingdings" pitchFamily="2" charset="2"/>
              <a:buNone/>
            </a:pPr>
            <a:r>
              <a:rPr lang="en-US" sz="2000">
                <a:solidFill>
                  <a:srgbClr val="D9DDFD"/>
                </a:solidFill>
                <a:latin typeface="Times New Roman" pitchFamily="18" charset="0"/>
                <a:cs typeface="Times New Roman" pitchFamily="18" charset="0"/>
              </a:rPr>
              <a:t>Presenter</a:t>
            </a:r>
            <a:endParaRPr lang="el-GR" sz="2000">
              <a:solidFill>
                <a:srgbClr val="D9DDFD"/>
              </a:solidFill>
              <a:latin typeface="Times New Roman" pitchFamily="18" charset="0"/>
              <a:cs typeface="Times New Roman" pitchFamily="18" charset="0"/>
            </a:endParaRPr>
          </a:p>
          <a:p>
            <a:pPr algn="ctr">
              <a:lnSpc>
                <a:spcPct val="80000"/>
              </a:lnSpc>
            </a:pPr>
            <a:endParaRPr lang="en-US" sz="4000" b="1">
              <a:solidFill>
                <a:srgbClr val="94F0E4"/>
              </a:solidFill>
              <a:latin typeface="Times New Roman" pitchFamily="18" charset="0"/>
              <a:cs typeface="Times New Roman" pitchFamily="18" charset="0"/>
            </a:endParaRPr>
          </a:p>
          <a:p>
            <a:pPr algn="ctr">
              <a:lnSpc>
                <a:spcPct val="80000"/>
              </a:lnSpc>
            </a:pPr>
            <a:r>
              <a:rPr lang="en-US" sz="4000">
                <a:solidFill>
                  <a:srgbClr val="94F0E4"/>
                </a:solidFill>
                <a:latin typeface="Times New Roman" pitchFamily="18" charset="0"/>
                <a:cs typeface="Times New Roman" pitchFamily="18" charset="0"/>
              </a:rPr>
              <a:t>Johannes V. Soulis</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504825" y="512763"/>
            <a:ext cx="7772400" cy="914400"/>
          </a:xfrm>
        </p:spPr>
        <p:txBody>
          <a:bodyPr wrap="square" lIns="91440" tIns="45720" rIns="91440" bIns="45720" numCol="1" anchorCtr="0" compatLnSpc="1">
            <a:prstTxWarp prst="textNoShape">
              <a:avLst/>
            </a:prstTxWarp>
          </a:bodyPr>
          <a:lstStyle/>
          <a:p>
            <a:pPr algn="ctr" eaLnBrk="1" hangingPunct="1">
              <a:defRPr/>
            </a:pPr>
            <a:r>
              <a:rPr lang="en-US" sz="3600" smtClean="0">
                <a:latin typeface="Palatino Linotype" pitchFamily="18" charset="0"/>
              </a:rPr>
              <a:t>Equations-Assumptions</a:t>
            </a:r>
            <a:endParaRPr lang="el-GR" sz="3600" smtClean="0">
              <a:latin typeface="Palatino Linotype" pitchFamily="18" charset="0"/>
            </a:endParaRPr>
          </a:p>
        </p:txBody>
      </p:sp>
      <p:sp>
        <p:nvSpPr>
          <p:cNvPr id="512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512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5126"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122" name="Object 14"/>
          <p:cNvGraphicFramePr>
            <a:graphicFrameLocks noChangeAspect="1"/>
          </p:cNvGraphicFramePr>
          <p:nvPr/>
        </p:nvGraphicFramePr>
        <p:xfrm>
          <a:off x="0" y="0"/>
          <a:ext cx="1076325" cy="428625"/>
        </p:xfrm>
        <a:graphic>
          <a:graphicData uri="http://schemas.openxmlformats.org/presentationml/2006/ole">
            <mc:AlternateContent xmlns:mc="http://schemas.openxmlformats.org/markup-compatibility/2006">
              <mc:Choice xmlns:v="urn:schemas-microsoft-com:vml" Requires="v">
                <p:oleObj spid="_x0000_s5126" name="Equation" r:id="rId4" imgW="1079032" imgH="431613" progId="Equation.DSMT4">
                  <p:embed/>
                </p:oleObj>
              </mc:Choice>
              <mc:Fallback>
                <p:oleObj name="Equation" r:id="rId4" imgW="1079032" imgH="431613" progId="Equation.DSMT4">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763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16 - Δεξιό άγκιστρο"/>
          <p:cNvSpPr/>
          <p:nvPr/>
        </p:nvSpPr>
        <p:spPr>
          <a:xfrm>
            <a:off x="4500563" y="1643063"/>
            <a:ext cx="214312" cy="2000250"/>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l-GR"/>
          </a:p>
        </p:txBody>
      </p:sp>
      <p:sp>
        <p:nvSpPr>
          <p:cNvPr id="18" name="17 - TextBox"/>
          <p:cNvSpPr txBox="1">
            <a:spLocks noChangeArrowheads="1"/>
          </p:cNvSpPr>
          <p:nvPr/>
        </p:nvSpPr>
        <p:spPr bwMode="auto">
          <a:xfrm>
            <a:off x="4929188" y="1571625"/>
            <a:ext cx="3929062" cy="2308225"/>
          </a:xfrm>
          <a:prstGeom prst="rect">
            <a:avLst/>
          </a:prstGeom>
          <a:noFill/>
          <a:ln w="9525">
            <a:noFill/>
            <a:miter lim="800000"/>
            <a:headEnd/>
            <a:tailEnd/>
          </a:ln>
        </p:spPr>
        <p:txBody>
          <a:bodyPr>
            <a:spAutoFit/>
          </a:bodyPr>
          <a:lstStyle/>
          <a:p>
            <a:r>
              <a:rPr lang="es-ES">
                <a:latin typeface="Palatino Linotype" pitchFamily="18" charset="0"/>
              </a:rPr>
              <a:t>The usual equations of mass and momentum conservation were solved for </a:t>
            </a:r>
          </a:p>
          <a:p>
            <a:pPr>
              <a:buFont typeface="Wingdings" pitchFamily="2" charset="2"/>
              <a:buChar char="ü"/>
            </a:pPr>
            <a:r>
              <a:rPr lang="es-ES">
                <a:latin typeface="Palatino Linotype" pitchFamily="18" charset="0"/>
              </a:rPr>
              <a:t>transient,</a:t>
            </a:r>
          </a:p>
          <a:p>
            <a:pPr>
              <a:buFont typeface="Wingdings" pitchFamily="2" charset="2"/>
              <a:buChar char="ü"/>
            </a:pPr>
            <a:r>
              <a:rPr lang="es-ES">
                <a:latin typeface="Palatino Linotype" pitchFamily="18" charset="0"/>
              </a:rPr>
              <a:t>three dimentional (3D),</a:t>
            </a:r>
          </a:p>
          <a:p>
            <a:pPr>
              <a:buFont typeface="Wingdings" pitchFamily="2" charset="2"/>
              <a:buChar char="ü"/>
            </a:pPr>
            <a:r>
              <a:rPr lang="es-ES">
                <a:latin typeface="Palatino Linotype" pitchFamily="18" charset="0"/>
              </a:rPr>
              <a:t>incompressible, </a:t>
            </a:r>
          </a:p>
          <a:p>
            <a:pPr>
              <a:buFont typeface="Wingdings" pitchFamily="2" charset="2"/>
              <a:buChar char="ü"/>
            </a:pPr>
            <a:r>
              <a:rPr lang="es-ES">
                <a:latin typeface="Palatino Linotype" pitchFamily="18" charset="0"/>
              </a:rPr>
              <a:t>isothermal and </a:t>
            </a:r>
          </a:p>
          <a:p>
            <a:pPr>
              <a:buFont typeface="Wingdings" pitchFamily="2" charset="2"/>
              <a:buChar char="ü"/>
            </a:pPr>
            <a:r>
              <a:rPr lang="es-ES">
                <a:latin typeface="Palatino Linotype" pitchFamily="18" charset="0"/>
              </a:rPr>
              <a:t>laminar flow</a:t>
            </a:r>
            <a:endParaRPr lang="el-GR">
              <a:latin typeface="Palatino Linotype" pitchFamily="18" charset="0"/>
            </a:endParaRPr>
          </a:p>
        </p:txBody>
      </p:sp>
      <p:sp>
        <p:nvSpPr>
          <p:cNvPr id="5129" name="3 - Τίτλος"/>
          <p:cNvSpPr>
            <a:spLocks/>
          </p:cNvSpPr>
          <p:nvPr/>
        </p:nvSpPr>
        <p:spPr bwMode="auto">
          <a:xfrm>
            <a:off x="323850" y="1989138"/>
            <a:ext cx="4176713" cy="1152525"/>
          </a:xfrm>
          <a:prstGeom prst="rect">
            <a:avLst/>
          </a:prstGeom>
          <a:noFill/>
          <a:ln w="9525">
            <a:noFill/>
            <a:miter lim="800000"/>
            <a:headEnd/>
            <a:tailEnd/>
          </a:ln>
        </p:spPr>
        <p:txBody>
          <a:bodyPr/>
          <a:lstStyle/>
          <a:p>
            <a:pPr algn="ctr"/>
            <a:r>
              <a:rPr lang="en-US" sz="3600">
                <a:solidFill>
                  <a:srgbClr val="C1EEFF"/>
                </a:solidFill>
                <a:latin typeface="Palatino Linotype" pitchFamily="18" charset="0"/>
              </a:rPr>
              <a:t>Navier-Stokes equations</a:t>
            </a:r>
            <a:endParaRPr lang="el-GR" sz="3600">
              <a:solidFill>
                <a:srgbClr val="C1EEFF"/>
              </a:solidFill>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504825" y="512763"/>
            <a:ext cx="7772400" cy="914400"/>
          </a:xfrm>
        </p:spPr>
        <p:txBody>
          <a:bodyPr wrap="square" lIns="91440" tIns="45720" rIns="91440" bIns="45720" numCol="1" anchorCtr="0" compatLnSpc="1">
            <a:prstTxWarp prst="textNoShape">
              <a:avLst/>
            </a:prstTxWarp>
          </a:bodyPr>
          <a:lstStyle/>
          <a:p>
            <a:pPr algn="ctr" eaLnBrk="1" hangingPunct="1">
              <a:defRPr/>
            </a:pPr>
            <a:r>
              <a:rPr lang="en-US" sz="3600" smtClean="0">
                <a:latin typeface="Palatino Linotype" pitchFamily="18" charset="0"/>
              </a:rPr>
              <a:t>Boundary Conditions</a:t>
            </a:r>
            <a:endParaRPr lang="el-GR" sz="2800" smtClean="0">
              <a:latin typeface="Palatino Linotype" pitchFamily="18" charset="0"/>
            </a:endParaRPr>
          </a:p>
        </p:txBody>
      </p:sp>
      <p:pic>
        <p:nvPicPr>
          <p:cNvPr id="67586" name="Εικόνα 1" descr="C:\Users\Demetrios\Desktop\velocity.jpg"/>
          <p:cNvPicPr>
            <a:picLocks noChangeArrowheads="1"/>
          </p:cNvPicPr>
          <p:nvPr/>
        </p:nvPicPr>
        <p:blipFill>
          <a:blip r:embed="rId3"/>
          <a:srcRect/>
          <a:stretch>
            <a:fillRect/>
          </a:stretch>
        </p:blipFill>
        <p:spPr bwMode="auto">
          <a:xfrm>
            <a:off x="357188" y="1714500"/>
            <a:ext cx="3073400" cy="2547938"/>
          </a:xfrm>
          <a:prstGeom prst="rect">
            <a:avLst/>
          </a:prstGeom>
          <a:noFill/>
          <a:ln w="9525">
            <a:noFill/>
            <a:miter lim="800000"/>
            <a:headEnd/>
            <a:tailEnd/>
          </a:ln>
        </p:spPr>
      </p:pic>
      <p:sp>
        <p:nvSpPr>
          <p:cNvPr id="5" name="4 - TextBox"/>
          <p:cNvSpPr txBox="1">
            <a:spLocks noChangeArrowheads="1"/>
          </p:cNvSpPr>
          <p:nvPr/>
        </p:nvSpPr>
        <p:spPr bwMode="auto">
          <a:xfrm>
            <a:off x="571500" y="1357313"/>
            <a:ext cx="1785938" cy="400050"/>
          </a:xfrm>
          <a:prstGeom prst="rect">
            <a:avLst/>
          </a:prstGeom>
          <a:noFill/>
          <a:ln w="9525">
            <a:noFill/>
            <a:miter lim="800000"/>
            <a:headEnd/>
            <a:tailEnd/>
          </a:ln>
        </p:spPr>
        <p:txBody>
          <a:bodyPr>
            <a:spAutoFit/>
          </a:bodyPr>
          <a:lstStyle/>
          <a:p>
            <a:r>
              <a:rPr lang="en-US" sz="2000">
                <a:latin typeface="Palatino Linotype" pitchFamily="18" charset="0"/>
              </a:rPr>
              <a:t>Inlet</a:t>
            </a:r>
            <a:r>
              <a:rPr lang="en-US">
                <a:latin typeface="Palatino Linotype" pitchFamily="18" charset="0"/>
              </a:rPr>
              <a:t> pulse:</a:t>
            </a:r>
            <a:endParaRPr lang="el-GR">
              <a:latin typeface="Palatino Linotype" pitchFamily="18" charset="0"/>
            </a:endParaRPr>
          </a:p>
        </p:txBody>
      </p:sp>
      <p:sp>
        <p:nvSpPr>
          <p:cNvPr id="6" name="5 - TextBox"/>
          <p:cNvSpPr txBox="1">
            <a:spLocks noChangeArrowheads="1"/>
          </p:cNvSpPr>
          <p:nvPr/>
        </p:nvSpPr>
        <p:spPr bwMode="auto">
          <a:xfrm>
            <a:off x="285750" y="4214813"/>
            <a:ext cx="4286250" cy="400050"/>
          </a:xfrm>
          <a:prstGeom prst="rect">
            <a:avLst/>
          </a:prstGeom>
          <a:noFill/>
          <a:ln w="9525">
            <a:noFill/>
            <a:miter lim="800000"/>
            <a:headEnd/>
            <a:tailEnd/>
          </a:ln>
        </p:spPr>
        <p:txBody>
          <a:bodyPr>
            <a:spAutoFit/>
          </a:bodyPr>
          <a:lstStyle/>
          <a:p>
            <a:r>
              <a:rPr lang="en-US" sz="2000">
                <a:latin typeface="Palatino Linotype" pitchFamily="18" charset="0"/>
              </a:rPr>
              <a:t>Period T=800 msec</a:t>
            </a:r>
            <a:endParaRPr lang="el-GR" sz="2000">
              <a:latin typeface="Palatino Linotype" pitchFamily="18" charset="0"/>
            </a:endParaRPr>
          </a:p>
        </p:txBody>
      </p:sp>
      <p:pic>
        <p:nvPicPr>
          <p:cNvPr id="67587" name="Εικόνα 12"/>
          <p:cNvPicPr>
            <a:picLocks noChangeAspect="1" noChangeArrowheads="1"/>
          </p:cNvPicPr>
          <p:nvPr/>
        </p:nvPicPr>
        <p:blipFill>
          <a:blip r:embed="rId4" cstate="print"/>
          <a:srcRect l="20691" r="20505" b="5605"/>
          <a:stretch>
            <a:fillRect/>
          </a:stretch>
        </p:blipFill>
        <p:spPr bwMode="auto">
          <a:xfrm>
            <a:off x="4238645" y="1624021"/>
            <a:ext cx="3190875" cy="3019425"/>
          </a:xfrm>
          <a:prstGeom prst="rect">
            <a:avLst/>
          </a:prstGeom>
          <a:solidFill>
            <a:schemeClr val="tx1"/>
          </a:solidFill>
          <a:ln>
            <a:noFill/>
          </a:ln>
          <a:effectLst>
            <a:softEdge rad="112500"/>
          </a:effectLst>
        </p:spPr>
      </p:pic>
      <p:graphicFrame>
        <p:nvGraphicFramePr>
          <p:cNvPr id="7" name="6 - Πίνακας"/>
          <p:cNvGraphicFramePr>
            <a:graphicFrameLocks noGrp="1"/>
          </p:cNvGraphicFramePr>
          <p:nvPr/>
        </p:nvGraphicFramePr>
        <p:xfrm>
          <a:off x="3500438" y="4643438"/>
          <a:ext cx="4755526" cy="1828800"/>
        </p:xfrm>
        <a:graphic>
          <a:graphicData uri="http://schemas.openxmlformats.org/drawingml/2006/table">
            <a:tbl>
              <a:tblPr>
                <a:tableStyleId>{D27102A9-8310-4765-A935-A1911B00CA55}</a:tableStyleId>
              </a:tblPr>
              <a:tblGrid>
                <a:gridCol w="2925967"/>
                <a:gridCol w="1829559"/>
              </a:tblGrid>
              <a:tr h="0">
                <a:tc>
                  <a:txBody>
                    <a:bodyPr/>
                    <a:lstStyle/>
                    <a:p>
                      <a:pPr algn="ctr">
                        <a:spcAft>
                          <a:spcPts val="0"/>
                        </a:spcAft>
                      </a:pPr>
                      <a:endParaRPr lang="el-GR" sz="2400" dirty="0">
                        <a:latin typeface="Palatino Linotype" pitchFamily="18" charset="0"/>
                        <a:ea typeface="Times New Roman"/>
                        <a:cs typeface="Times New Roman"/>
                      </a:endParaRPr>
                    </a:p>
                  </a:txBody>
                  <a:tcPr marL="68580" marR="68580" marT="0" marB="0" anchor="ctr"/>
                </a:tc>
                <a:tc>
                  <a:txBody>
                    <a:bodyPr/>
                    <a:lstStyle/>
                    <a:p>
                      <a:pPr algn="ctr">
                        <a:spcAft>
                          <a:spcPts val="0"/>
                        </a:spcAft>
                      </a:pPr>
                      <a:r>
                        <a:rPr lang="en-US" sz="1600" dirty="0" err="1"/>
                        <a:t>Q</a:t>
                      </a:r>
                      <a:r>
                        <a:rPr lang="en-US" sz="1600" baseline="-25000" dirty="0" err="1"/>
                        <a:t>o</a:t>
                      </a:r>
                      <a:r>
                        <a:rPr lang="en-US" sz="1600" dirty="0"/>
                        <a:t>[%] </a:t>
                      </a:r>
                      <a:endParaRPr lang="el-GR" sz="2400" dirty="0">
                        <a:latin typeface="Times New Roman"/>
                        <a:ea typeface="Times New Roman"/>
                        <a:cs typeface="Times New Roman"/>
                      </a:endParaRPr>
                    </a:p>
                  </a:txBody>
                  <a:tcPr marL="68580" marR="68580" marT="0" marB="0" anchor="ctr"/>
                </a:tc>
              </a:tr>
              <a:tr h="0">
                <a:tc>
                  <a:txBody>
                    <a:bodyPr/>
                    <a:lstStyle/>
                    <a:p>
                      <a:pPr algn="l">
                        <a:spcAft>
                          <a:spcPts val="0"/>
                        </a:spcAft>
                      </a:pPr>
                      <a:r>
                        <a:rPr lang="en-US" sz="1600" dirty="0">
                          <a:latin typeface="Palatino Linotype" pitchFamily="18" charset="0"/>
                        </a:rPr>
                        <a:t>Inlet</a:t>
                      </a:r>
                      <a:endParaRPr lang="el-GR" sz="2400" dirty="0">
                        <a:latin typeface="Palatino Linotype" pitchFamily="18" charset="0"/>
                        <a:ea typeface="Times New Roman"/>
                        <a:cs typeface="Times New Roman"/>
                      </a:endParaRPr>
                    </a:p>
                  </a:txBody>
                  <a:tcPr marL="68580" marR="68580" marT="0" marB="0" anchor="ctr"/>
                </a:tc>
                <a:tc>
                  <a:txBody>
                    <a:bodyPr/>
                    <a:lstStyle/>
                    <a:p>
                      <a:pPr algn="ctr">
                        <a:spcAft>
                          <a:spcPts val="0"/>
                        </a:spcAft>
                      </a:pPr>
                      <a:r>
                        <a:rPr lang="en-US" sz="1600"/>
                        <a:t>100%</a:t>
                      </a:r>
                      <a:endParaRPr lang="el-GR" sz="2400">
                        <a:latin typeface="Times New Roman"/>
                        <a:ea typeface="Times New Roman"/>
                        <a:cs typeface="Times New Roman"/>
                      </a:endParaRPr>
                    </a:p>
                  </a:txBody>
                  <a:tcPr marL="68580" marR="68580" marT="0" marB="0" anchor="ctr"/>
                </a:tc>
              </a:tr>
              <a:tr h="0">
                <a:tc>
                  <a:txBody>
                    <a:bodyPr/>
                    <a:lstStyle/>
                    <a:p>
                      <a:pPr algn="l">
                        <a:spcAft>
                          <a:spcPts val="0"/>
                        </a:spcAft>
                      </a:pPr>
                      <a:r>
                        <a:rPr lang="en-US" sz="1600" dirty="0">
                          <a:latin typeface="Palatino Linotype" pitchFamily="18" charset="0"/>
                        </a:rPr>
                        <a:t>Right common carotid artery</a:t>
                      </a:r>
                      <a:endParaRPr lang="el-GR" sz="2400" dirty="0">
                        <a:latin typeface="Palatino Linotype" pitchFamily="18" charset="0"/>
                        <a:ea typeface="Times New Roman"/>
                        <a:cs typeface="Times New Roman"/>
                      </a:endParaRPr>
                    </a:p>
                  </a:txBody>
                  <a:tcPr marL="68580" marR="68580" marT="0" marB="0" anchor="ctr"/>
                </a:tc>
                <a:tc>
                  <a:txBody>
                    <a:bodyPr/>
                    <a:lstStyle/>
                    <a:p>
                      <a:pPr algn="ctr">
                        <a:spcAft>
                          <a:spcPts val="0"/>
                        </a:spcAft>
                      </a:pPr>
                      <a:r>
                        <a:rPr lang="en-US" sz="1600" dirty="0"/>
                        <a:t>3.71%</a:t>
                      </a:r>
                      <a:endParaRPr lang="el-GR" sz="2400" dirty="0">
                        <a:latin typeface="Times New Roman"/>
                        <a:ea typeface="Times New Roman"/>
                        <a:cs typeface="Times New Roman"/>
                      </a:endParaRPr>
                    </a:p>
                  </a:txBody>
                  <a:tcPr marL="68580" marR="68580" marT="0" marB="0" anchor="ctr"/>
                </a:tc>
              </a:tr>
              <a:tr h="0">
                <a:tc>
                  <a:txBody>
                    <a:bodyPr/>
                    <a:lstStyle/>
                    <a:p>
                      <a:pPr algn="l">
                        <a:spcAft>
                          <a:spcPts val="0"/>
                        </a:spcAft>
                      </a:pPr>
                      <a:r>
                        <a:rPr lang="en-US" sz="1600" dirty="0">
                          <a:latin typeface="Palatino Linotype" pitchFamily="18" charset="0"/>
                        </a:rPr>
                        <a:t>Right </a:t>
                      </a:r>
                      <a:r>
                        <a:rPr lang="en-US" sz="1600" dirty="0" err="1">
                          <a:latin typeface="Palatino Linotype" pitchFamily="18" charset="0"/>
                        </a:rPr>
                        <a:t>subclavian</a:t>
                      </a:r>
                      <a:r>
                        <a:rPr lang="en-US" sz="1600" dirty="0">
                          <a:latin typeface="Palatino Linotype" pitchFamily="18" charset="0"/>
                        </a:rPr>
                        <a:t> artery</a:t>
                      </a:r>
                      <a:endParaRPr lang="el-GR" sz="2400" dirty="0">
                        <a:latin typeface="Palatino Linotype" pitchFamily="18" charset="0"/>
                        <a:ea typeface="Times New Roman"/>
                        <a:cs typeface="Times New Roman"/>
                      </a:endParaRPr>
                    </a:p>
                  </a:txBody>
                  <a:tcPr marL="68580" marR="68580" marT="0" marB="0" anchor="ctr"/>
                </a:tc>
                <a:tc>
                  <a:txBody>
                    <a:bodyPr/>
                    <a:lstStyle/>
                    <a:p>
                      <a:pPr algn="ctr">
                        <a:spcAft>
                          <a:spcPts val="0"/>
                        </a:spcAft>
                      </a:pPr>
                      <a:r>
                        <a:rPr lang="en-US" sz="1600" dirty="0"/>
                        <a:t>14.92%</a:t>
                      </a:r>
                      <a:endParaRPr lang="el-GR" sz="2400" dirty="0">
                        <a:latin typeface="Times New Roman"/>
                        <a:ea typeface="Times New Roman"/>
                        <a:cs typeface="Times New Roman"/>
                      </a:endParaRPr>
                    </a:p>
                  </a:txBody>
                  <a:tcPr marL="68580" marR="68580" marT="0" marB="0" anchor="ctr"/>
                </a:tc>
              </a:tr>
              <a:tr h="0">
                <a:tc>
                  <a:txBody>
                    <a:bodyPr/>
                    <a:lstStyle/>
                    <a:p>
                      <a:pPr marL="90170" indent="-90170" algn="l">
                        <a:spcAft>
                          <a:spcPts val="0"/>
                        </a:spcAft>
                      </a:pPr>
                      <a:r>
                        <a:rPr lang="en-US" sz="1600" dirty="0">
                          <a:latin typeface="Palatino Linotype" pitchFamily="18" charset="0"/>
                        </a:rPr>
                        <a:t>Left common carotid artery</a:t>
                      </a:r>
                      <a:endParaRPr lang="el-GR" sz="2400" dirty="0">
                        <a:latin typeface="Palatino Linotype" pitchFamily="18" charset="0"/>
                        <a:ea typeface="Times New Roman"/>
                        <a:cs typeface="Times New Roman"/>
                      </a:endParaRPr>
                    </a:p>
                  </a:txBody>
                  <a:tcPr marL="68580" marR="68580" marT="0" marB="0" anchor="ctr"/>
                </a:tc>
                <a:tc>
                  <a:txBody>
                    <a:bodyPr/>
                    <a:lstStyle/>
                    <a:p>
                      <a:pPr algn="ctr">
                        <a:spcAft>
                          <a:spcPts val="0"/>
                        </a:spcAft>
                      </a:pPr>
                      <a:r>
                        <a:rPr lang="en-US" sz="1600" dirty="0"/>
                        <a:t>3.22%</a:t>
                      </a:r>
                      <a:endParaRPr lang="el-GR" sz="2400" dirty="0">
                        <a:latin typeface="Times New Roman"/>
                        <a:ea typeface="Times New Roman"/>
                        <a:cs typeface="Times New Roman"/>
                      </a:endParaRPr>
                    </a:p>
                  </a:txBody>
                  <a:tcPr marL="68580" marR="68580" marT="0" marB="0" anchor="ctr"/>
                </a:tc>
              </a:tr>
              <a:tr h="0">
                <a:tc>
                  <a:txBody>
                    <a:bodyPr/>
                    <a:lstStyle/>
                    <a:p>
                      <a:pPr marL="90170" indent="-90170" algn="l">
                        <a:spcAft>
                          <a:spcPts val="0"/>
                        </a:spcAft>
                      </a:pPr>
                      <a:r>
                        <a:rPr lang="en-US" sz="1600" dirty="0">
                          <a:latin typeface="Palatino Linotype" pitchFamily="18" charset="0"/>
                        </a:rPr>
                        <a:t>Left </a:t>
                      </a:r>
                      <a:r>
                        <a:rPr lang="en-US" sz="1600" dirty="0" err="1">
                          <a:latin typeface="Palatino Linotype" pitchFamily="18" charset="0"/>
                        </a:rPr>
                        <a:t>subclavian</a:t>
                      </a:r>
                      <a:r>
                        <a:rPr lang="en-US" sz="1600" dirty="0">
                          <a:latin typeface="Palatino Linotype" pitchFamily="18" charset="0"/>
                        </a:rPr>
                        <a:t> artery</a:t>
                      </a:r>
                      <a:endParaRPr lang="el-GR" sz="2400" dirty="0">
                        <a:latin typeface="Palatino Linotype" pitchFamily="18" charset="0"/>
                        <a:ea typeface="Times New Roman"/>
                        <a:cs typeface="Times New Roman"/>
                      </a:endParaRPr>
                    </a:p>
                  </a:txBody>
                  <a:tcPr marL="68580" marR="68580" marT="0" marB="0" anchor="ctr"/>
                </a:tc>
                <a:tc>
                  <a:txBody>
                    <a:bodyPr/>
                    <a:lstStyle/>
                    <a:p>
                      <a:pPr algn="ctr">
                        <a:spcAft>
                          <a:spcPts val="0"/>
                        </a:spcAft>
                      </a:pPr>
                      <a:r>
                        <a:rPr lang="en-US" sz="1600" dirty="0"/>
                        <a:t>6.67%</a:t>
                      </a:r>
                      <a:endParaRPr lang="el-GR" sz="2400" dirty="0">
                        <a:latin typeface="Times New Roman"/>
                        <a:ea typeface="Times New Roman"/>
                        <a:cs typeface="Times New Roman"/>
                      </a:endParaRPr>
                    </a:p>
                  </a:txBody>
                  <a:tcPr marL="68580" marR="68580" marT="0" marB="0" anchor="ctr"/>
                </a:tc>
              </a:tr>
              <a:tr h="0">
                <a:tc>
                  <a:txBody>
                    <a:bodyPr/>
                    <a:lstStyle/>
                    <a:p>
                      <a:pPr algn="l">
                        <a:spcAft>
                          <a:spcPts val="0"/>
                        </a:spcAft>
                      </a:pPr>
                      <a:r>
                        <a:rPr lang="en-US" sz="1600" dirty="0">
                          <a:latin typeface="Palatino Linotype" pitchFamily="18" charset="0"/>
                        </a:rPr>
                        <a:t>Descending aorta</a:t>
                      </a:r>
                      <a:endParaRPr lang="el-GR" sz="2400" dirty="0">
                        <a:latin typeface="Palatino Linotype" pitchFamily="18" charset="0"/>
                        <a:ea typeface="Times New Roman"/>
                        <a:cs typeface="Times New Roman"/>
                      </a:endParaRPr>
                    </a:p>
                  </a:txBody>
                  <a:tcPr marL="68580" marR="68580" marT="0" marB="0" anchor="ctr"/>
                </a:tc>
                <a:tc>
                  <a:txBody>
                    <a:bodyPr/>
                    <a:lstStyle/>
                    <a:p>
                      <a:pPr algn="ctr">
                        <a:spcAft>
                          <a:spcPts val="0"/>
                        </a:spcAft>
                      </a:pPr>
                      <a:r>
                        <a:rPr lang="en-US" sz="1600" dirty="0"/>
                        <a:t>71.48%</a:t>
                      </a:r>
                      <a:endParaRPr lang="el-GR" sz="2400" dirty="0">
                        <a:latin typeface="Times New Roman"/>
                        <a:ea typeface="Times New Roman"/>
                        <a:cs typeface="Times New Roman"/>
                      </a:endParaRPr>
                    </a:p>
                  </a:txBody>
                  <a:tcPr marL="68580" marR="68580" marT="0" marB="0" anchor="ctr"/>
                </a:tc>
              </a:tr>
            </a:tbl>
          </a:graphicData>
        </a:graphic>
      </p:graphicFrame>
      <p:sp>
        <p:nvSpPr>
          <p:cNvPr id="8" name="7 - TextBox"/>
          <p:cNvSpPr txBox="1">
            <a:spLocks noChangeArrowheads="1"/>
          </p:cNvSpPr>
          <p:nvPr/>
        </p:nvSpPr>
        <p:spPr bwMode="auto">
          <a:xfrm>
            <a:off x="4357688" y="1285875"/>
            <a:ext cx="2357437" cy="369888"/>
          </a:xfrm>
          <a:prstGeom prst="rect">
            <a:avLst/>
          </a:prstGeom>
          <a:noFill/>
          <a:ln w="9525">
            <a:noFill/>
            <a:miter lim="800000"/>
            <a:headEnd/>
            <a:tailEnd/>
          </a:ln>
        </p:spPr>
        <p:txBody>
          <a:bodyPr>
            <a:spAutoFit/>
          </a:bodyPr>
          <a:lstStyle/>
          <a:p>
            <a:r>
              <a:rPr lang="en-US">
                <a:latin typeface="Palatino Linotype" pitchFamily="18" charset="0"/>
              </a:rPr>
              <a:t>Outflows discharges:</a:t>
            </a:r>
            <a:endParaRPr lang="el-GR">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7586"/>
                                        </p:tgtEl>
                                        <p:attrNameLst>
                                          <p:attrName>style.visibility</p:attrName>
                                        </p:attrNameLst>
                                      </p:cBhvr>
                                      <p:to>
                                        <p:strVal val="visible"/>
                                      </p:to>
                                    </p:set>
                                    <p:animEffect transition="in" filter="fade">
                                      <p:cBhvr>
                                        <p:cTn id="10" dur="2000"/>
                                        <p:tgtEl>
                                          <p:spTgt spid="675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7587"/>
                                        </p:tgtEl>
                                        <p:attrNameLst>
                                          <p:attrName>style.visibility</p:attrName>
                                        </p:attrNameLst>
                                      </p:cBhvr>
                                      <p:to>
                                        <p:strVal val="visible"/>
                                      </p:to>
                                    </p:set>
                                    <p:animEffect transition="in" filter="fade">
                                      <p:cBhvr>
                                        <p:cTn id="18" dur="2000"/>
                                        <p:tgtEl>
                                          <p:spTgt spid="67587"/>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504825" y="512763"/>
            <a:ext cx="7772400" cy="914400"/>
          </a:xfrm>
        </p:spPr>
        <p:txBody>
          <a:bodyPr wrap="square" lIns="91440" tIns="45720" rIns="91440" bIns="45720" numCol="1" anchorCtr="0" compatLnSpc="1">
            <a:prstTxWarp prst="textNoShape">
              <a:avLst/>
            </a:prstTxWarp>
          </a:bodyPr>
          <a:lstStyle/>
          <a:p>
            <a:pPr algn="ctr" eaLnBrk="1" hangingPunct="1">
              <a:defRPr/>
            </a:pPr>
            <a:r>
              <a:rPr lang="en-US" sz="3600" smtClean="0">
                <a:latin typeface="Palatino Linotype" pitchFamily="18" charset="0"/>
              </a:rPr>
              <a:t>Blood Molecular Viscosity and WSS</a:t>
            </a:r>
            <a:endParaRPr lang="el-GR" sz="2800" smtClean="0">
              <a:latin typeface="Palatino Linotype" pitchFamily="18" charset="0"/>
            </a:endParaRPr>
          </a:p>
        </p:txBody>
      </p:sp>
      <p:sp>
        <p:nvSpPr>
          <p:cNvPr id="10" name="9 - TextBox"/>
          <p:cNvSpPr txBox="1">
            <a:spLocks noChangeArrowheads="1"/>
          </p:cNvSpPr>
          <p:nvPr/>
        </p:nvSpPr>
        <p:spPr bwMode="auto">
          <a:xfrm>
            <a:off x="357188" y="1428750"/>
            <a:ext cx="8358187" cy="1477963"/>
          </a:xfrm>
          <a:prstGeom prst="rect">
            <a:avLst/>
          </a:prstGeom>
          <a:noFill/>
          <a:ln w="9525">
            <a:noFill/>
            <a:miter lim="800000"/>
            <a:headEnd/>
            <a:tailEnd/>
          </a:ln>
        </p:spPr>
        <p:txBody>
          <a:bodyPr>
            <a:spAutoFit/>
          </a:bodyPr>
          <a:lstStyle/>
          <a:p>
            <a:r>
              <a:rPr lang="en-US">
                <a:latin typeface="Palatino Linotype" pitchFamily="18" charset="0"/>
              </a:rPr>
              <a:t>Blood is examined as a non-Newtonian fluid obeying to the power law </a:t>
            </a:r>
          </a:p>
          <a:p>
            <a:r>
              <a:rPr lang="en-US">
                <a:latin typeface="Palatino Linotype" pitchFamily="18" charset="0"/>
              </a:rPr>
              <a:t>(Soulis et al. 2008) and its density is set 1058 kg/m</a:t>
            </a:r>
            <a:r>
              <a:rPr lang="en-US" baseline="30000">
                <a:latin typeface="Palatino Linotype" pitchFamily="18" charset="0"/>
              </a:rPr>
              <a:t>3</a:t>
            </a:r>
            <a:r>
              <a:rPr lang="en-US">
                <a:latin typeface="Palatino Linotype" pitchFamily="18" charset="0"/>
              </a:rPr>
              <a:t>.</a:t>
            </a:r>
          </a:p>
          <a:p>
            <a:r>
              <a:rPr lang="en-US">
                <a:latin typeface="Palatino Linotype" pitchFamily="18" charset="0"/>
              </a:rPr>
              <a:t>According to non-Newtonian power law, blood apparent viscosity can be calculated as:</a:t>
            </a:r>
            <a:endParaRPr lang="el-GR">
              <a:latin typeface="Palatino Linotype" pitchFamily="18" charset="0"/>
            </a:endParaRPr>
          </a:p>
          <a:p>
            <a:endParaRPr lang="el-GR"/>
          </a:p>
        </p:txBody>
      </p:sp>
      <p:graphicFrame>
        <p:nvGraphicFramePr>
          <p:cNvPr id="40965" name="Object 5"/>
          <p:cNvGraphicFramePr>
            <a:graphicFrameLocks noChangeAspect="1"/>
          </p:cNvGraphicFramePr>
          <p:nvPr/>
        </p:nvGraphicFramePr>
        <p:xfrm>
          <a:off x="3357563" y="2500313"/>
          <a:ext cx="2068512" cy="741362"/>
        </p:xfrm>
        <a:graphic>
          <a:graphicData uri="http://schemas.openxmlformats.org/presentationml/2006/ole">
            <mc:AlternateContent xmlns:mc="http://schemas.openxmlformats.org/markup-compatibility/2006">
              <mc:Choice xmlns:v="urn:schemas-microsoft-com:vml" Requires="v">
                <p:oleObj spid="_x0000_s6154" name="Equation" r:id="rId4" imgW="1346040" imgH="482400" progId="Equation.DSMT4">
                  <p:embed/>
                </p:oleObj>
              </mc:Choice>
              <mc:Fallback>
                <p:oleObj name="Equation" r:id="rId4" imgW="1346040" imgH="4824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563" y="2500313"/>
                        <a:ext cx="2068512"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11 - TextBox"/>
          <p:cNvSpPr txBox="1">
            <a:spLocks noChangeArrowheads="1"/>
          </p:cNvSpPr>
          <p:nvPr/>
        </p:nvSpPr>
        <p:spPr bwMode="auto">
          <a:xfrm>
            <a:off x="357188" y="3433763"/>
            <a:ext cx="8072437" cy="923925"/>
          </a:xfrm>
          <a:prstGeom prst="rect">
            <a:avLst/>
          </a:prstGeom>
          <a:noFill/>
          <a:ln w="9525">
            <a:noFill/>
            <a:miter lim="800000"/>
            <a:headEnd/>
            <a:tailEnd/>
          </a:ln>
        </p:spPr>
        <p:txBody>
          <a:bodyPr>
            <a:spAutoFit/>
          </a:bodyPr>
          <a:lstStyle/>
          <a:p>
            <a:pPr algn="just"/>
            <a:r>
              <a:rPr lang="en-US">
                <a:latin typeface="Palatino Linotype" pitchFamily="18" charset="0"/>
                <a:cs typeface="Times New Roman" pitchFamily="18" charset="0"/>
              </a:rPr>
              <a:t>where  S is the shear rate, </a:t>
            </a:r>
            <a:r>
              <a:rPr lang="en-US">
                <a:latin typeface="Palatino Linotype" pitchFamily="18" charset="0"/>
              </a:rPr>
              <a:t>T(K) and T</a:t>
            </a:r>
            <a:r>
              <a:rPr lang="en-US" baseline="-25000">
                <a:latin typeface="Palatino Linotype" pitchFamily="18" charset="0"/>
              </a:rPr>
              <a:t>o</a:t>
            </a:r>
            <a:r>
              <a:rPr lang="en-US">
                <a:latin typeface="Palatino Linotype" pitchFamily="18" charset="0"/>
              </a:rPr>
              <a:t>(K) are the local and reference temperatures and k and n the Power law parameters</a:t>
            </a:r>
            <a:endParaRPr lang="el-GR">
              <a:latin typeface="Palatino Linotype" pitchFamily="18" charset="0"/>
              <a:cs typeface="Times New Roman" pitchFamily="18" charset="0"/>
            </a:endParaRPr>
          </a:p>
          <a:p>
            <a:endParaRPr lang="el-GR"/>
          </a:p>
        </p:txBody>
      </p:sp>
      <p:sp>
        <p:nvSpPr>
          <p:cNvPr id="13" name="12 - TextBox"/>
          <p:cNvSpPr txBox="1">
            <a:spLocks noChangeArrowheads="1"/>
          </p:cNvSpPr>
          <p:nvPr/>
        </p:nvSpPr>
        <p:spPr bwMode="auto">
          <a:xfrm>
            <a:off x="428625" y="4214813"/>
            <a:ext cx="7929563" cy="369887"/>
          </a:xfrm>
          <a:prstGeom prst="rect">
            <a:avLst/>
          </a:prstGeom>
          <a:noFill/>
          <a:ln w="9525">
            <a:noFill/>
            <a:miter lim="800000"/>
            <a:headEnd/>
            <a:tailEnd/>
          </a:ln>
        </p:spPr>
        <p:txBody>
          <a:bodyPr>
            <a:spAutoFit/>
          </a:bodyPr>
          <a:lstStyle/>
          <a:p>
            <a:r>
              <a:rPr lang="en-US">
                <a:latin typeface="Palatino Linotype" pitchFamily="18" charset="0"/>
              </a:rPr>
              <a:t>Thus, the instantaneous Wall Shear Stress was calculated  as:</a:t>
            </a:r>
            <a:endParaRPr lang="el-GR">
              <a:latin typeface="Palatino Linotype" pitchFamily="18" charset="0"/>
            </a:endParaRPr>
          </a:p>
        </p:txBody>
      </p:sp>
      <p:graphicFrame>
        <p:nvGraphicFramePr>
          <p:cNvPr id="40966" name="Object 6"/>
          <p:cNvGraphicFramePr>
            <a:graphicFrameLocks noChangeAspect="1"/>
          </p:cNvGraphicFramePr>
          <p:nvPr/>
        </p:nvGraphicFramePr>
        <p:xfrm>
          <a:off x="2928938" y="4857750"/>
          <a:ext cx="2490787" cy="641350"/>
        </p:xfrm>
        <a:graphic>
          <a:graphicData uri="http://schemas.openxmlformats.org/presentationml/2006/ole">
            <mc:AlternateContent xmlns:mc="http://schemas.openxmlformats.org/markup-compatibility/2006">
              <mc:Choice xmlns:v="urn:schemas-microsoft-com:vml" Requires="v">
                <p:oleObj spid="_x0000_s6155" name="Equation" r:id="rId6" imgW="1676160" imgH="431640" progId="Equation.DSMT4">
                  <p:embed/>
                </p:oleObj>
              </mc:Choice>
              <mc:Fallback>
                <p:oleObj name="Equation" r:id="rId6" imgW="1676160" imgH="431640" progId="Equation.DSMT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938" y="4857750"/>
                        <a:ext cx="24907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fade">
                                      <p:cBhvr>
                                        <p:cTn id="12" dur="2000"/>
                                        <p:tgtEl>
                                          <p:spTgt spid="409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40966"/>
                                        </p:tgtEl>
                                        <p:attrNameLst>
                                          <p:attrName>style.visibility</p:attrName>
                                        </p:attrNameLst>
                                      </p:cBhvr>
                                      <p:to>
                                        <p:strVal val="visible"/>
                                      </p:to>
                                    </p:set>
                                    <p:animEffect transition="in" filter="fade">
                                      <p:cBhvr>
                                        <p:cTn id="23" dur="20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6" name="Object 6"/>
          <p:cNvGraphicFramePr>
            <a:graphicFrameLocks noChangeAspect="1"/>
          </p:cNvGraphicFramePr>
          <p:nvPr/>
        </p:nvGraphicFramePr>
        <p:xfrm>
          <a:off x="2987675" y="692150"/>
          <a:ext cx="2490788" cy="641350"/>
        </p:xfrm>
        <a:graphic>
          <a:graphicData uri="http://schemas.openxmlformats.org/presentationml/2006/ole">
            <mc:AlternateContent xmlns:mc="http://schemas.openxmlformats.org/markup-compatibility/2006">
              <mc:Choice xmlns:v="urn:schemas-microsoft-com:vml" Requires="v">
                <p:oleObj spid="_x0000_s7174" name="Equation" r:id="rId4" imgW="1676160" imgH="431640" progId="Equation.DSMT4">
                  <p:embed/>
                </p:oleObj>
              </mc:Choice>
              <mc:Fallback>
                <p:oleObj name="Equation" r:id="rId4" imgW="1676160" imgH="43164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692150"/>
                        <a:ext cx="24907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AutoShape 9"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a:p>
        </p:txBody>
      </p:sp>
      <p:pic>
        <p:nvPicPr>
          <p:cNvPr id="7172" name="Picture 10" descr="index"/>
          <p:cNvPicPr>
            <a:picLocks noChangeAspect="1" noChangeArrowheads="1"/>
          </p:cNvPicPr>
          <p:nvPr/>
        </p:nvPicPr>
        <p:blipFill>
          <a:blip r:embed="rId6"/>
          <a:srcRect/>
          <a:stretch>
            <a:fillRect/>
          </a:stretch>
        </p:blipFill>
        <p:spPr bwMode="auto">
          <a:xfrm>
            <a:off x="1331913" y="1700213"/>
            <a:ext cx="6335712" cy="3719512"/>
          </a:xfrm>
          <a:prstGeom prst="rect">
            <a:avLst/>
          </a:prstGeom>
          <a:noFill/>
          <a:ln w="9525">
            <a:noFill/>
            <a:miter lim="800000"/>
            <a:headEnd/>
            <a:tailEnd/>
          </a:ln>
        </p:spPr>
      </p:pic>
      <p:sp>
        <p:nvSpPr>
          <p:cNvPr id="7173" name="Rectangle 11"/>
          <p:cNvSpPr>
            <a:spLocks noChangeArrowheads="1"/>
          </p:cNvSpPr>
          <p:nvPr/>
        </p:nvSpPr>
        <p:spPr bwMode="auto">
          <a:xfrm>
            <a:off x="1403350" y="5661025"/>
            <a:ext cx="6261100" cy="641350"/>
          </a:xfrm>
          <a:prstGeom prst="rect">
            <a:avLst/>
          </a:prstGeom>
          <a:noFill/>
          <a:ln w="9525">
            <a:noFill/>
            <a:miter lim="800000"/>
            <a:headEnd/>
            <a:tailEnd/>
          </a:ln>
        </p:spPr>
        <p:txBody>
          <a:bodyPr wrap="none" anchor="ctr">
            <a:spAutoFit/>
          </a:bodyPr>
          <a:lstStyle/>
          <a:p>
            <a:pPr algn="ctr"/>
            <a:r>
              <a:rPr lang="el-GR">
                <a:latin typeface="Times New Roman" pitchFamily="18" charset="0"/>
              </a:rPr>
              <a:t>Wallace H. Coulter Laboratory</a:t>
            </a:r>
          </a:p>
          <a:p>
            <a:pPr algn="ctr"/>
            <a:r>
              <a:rPr lang="el-GR">
                <a:latin typeface="Times New Roman" pitchFamily="18" charset="0"/>
              </a:rPr>
              <a:t>Cardiovascular Dynamics and Biomolecular Transport Laboratory</a:t>
            </a:r>
          </a:p>
        </p:txBody>
      </p:sp>
      <p:sp>
        <p:nvSpPr>
          <p:cNvPr id="7174" name="Rectangle 12"/>
          <p:cNvSpPr>
            <a:spLocks noChangeArrowheads="1"/>
          </p:cNvSpPr>
          <p:nvPr/>
        </p:nvSpPr>
        <p:spPr bwMode="auto">
          <a:xfrm>
            <a:off x="1908175" y="6308725"/>
            <a:ext cx="4781550" cy="366713"/>
          </a:xfrm>
          <a:prstGeom prst="rect">
            <a:avLst/>
          </a:prstGeom>
          <a:noFill/>
          <a:ln w="9525">
            <a:noFill/>
            <a:miter lim="800000"/>
            <a:headEnd/>
            <a:tailEnd/>
          </a:ln>
        </p:spPr>
        <p:txBody>
          <a:bodyPr wrap="none" anchor="ctr">
            <a:spAutoFit/>
          </a:bodyPr>
          <a:lstStyle/>
          <a:p>
            <a:pPr eaLnBrk="0" hangingPunct="0"/>
            <a:r>
              <a:rPr lang="el-GR">
                <a:latin typeface="Times New Roman" pitchFamily="18" charset="0"/>
              </a:rPr>
              <a:t>Zhong-Dong Shi, Rishi Mathura, and Henry Qazi</a:t>
            </a:r>
            <a:r>
              <a:rPr lang="el-GR"/>
              <a:t> </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fade">
                                      <p:cBhvr>
                                        <p:cTn id="7" dur="20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504825" y="512763"/>
            <a:ext cx="7772400" cy="914400"/>
          </a:xfrm>
        </p:spPr>
        <p:txBody>
          <a:bodyPr wrap="square" lIns="91440" tIns="45720" rIns="91440" bIns="45720" numCol="1" anchorCtr="0" compatLnSpc="1">
            <a:prstTxWarp prst="textNoShape">
              <a:avLst/>
            </a:prstTxWarp>
          </a:bodyPr>
          <a:lstStyle/>
          <a:p>
            <a:pPr algn="ctr" eaLnBrk="1" hangingPunct="1">
              <a:defRPr/>
            </a:pPr>
            <a:r>
              <a:rPr lang="en-US" sz="3600" smtClean="0">
                <a:latin typeface="Palatino Linotype" pitchFamily="18" charset="0"/>
              </a:rPr>
              <a:t>AWSS, AWSSV, OSI</a:t>
            </a:r>
            <a:endParaRPr lang="el-GR" sz="2800" smtClean="0">
              <a:latin typeface="Palatino Linotype" pitchFamily="18" charset="0"/>
            </a:endParaRPr>
          </a:p>
        </p:txBody>
      </p:sp>
      <p:sp>
        <p:nvSpPr>
          <p:cNvPr id="4102" name="6 - TextBox"/>
          <p:cNvSpPr txBox="1">
            <a:spLocks noChangeArrowheads="1"/>
          </p:cNvSpPr>
          <p:nvPr/>
        </p:nvSpPr>
        <p:spPr bwMode="auto">
          <a:xfrm>
            <a:off x="500063" y="1500188"/>
            <a:ext cx="7786687" cy="646112"/>
          </a:xfrm>
          <a:prstGeom prst="rect">
            <a:avLst/>
          </a:prstGeom>
          <a:noFill/>
          <a:ln w="9525">
            <a:noFill/>
            <a:miter lim="800000"/>
            <a:headEnd/>
            <a:tailEnd/>
          </a:ln>
        </p:spPr>
        <p:txBody>
          <a:bodyPr>
            <a:spAutoFit/>
          </a:bodyPr>
          <a:lstStyle/>
          <a:p>
            <a:r>
              <a:rPr lang="en-US">
                <a:latin typeface="Palatino Linotype" pitchFamily="18" charset="0"/>
              </a:rPr>
              <a:t>The time-averaged WSS magnitude (AWSS) is defined as:</a:t>
            </a:r>
            <a:endParaRPr lang="el-GR">
              <a:latin typeface="Palatino Linotype" pitchFamily="18" charset="0"/>
            </a:endParaRPr>
          </a:p>
          <a:p>
            <a:endParaRPr lang="el-GR">
              <a:latin typeface="Palatino Linotype" pitchFamily="18" charset="0"/>
            </a:endParaRPr>
          </a:p>
        </p:txBody>
      </p:sp>
      <p:graphicFrame>
        <p:nvGraphicFramePr>
          <p:cNvPr id="4098" name="Object 7"/>
          <p:cNvGraphicFramePr>
            <a:graphicFrameLocks noChangeAspect="1"/>
          </p:cNvGraphicFramePr>
          <p:nvPr/>
        </p:nvGraphicFramePr>
        <p:xfrm>
          <a:off x="3255963" y="1974850"/>
          <a:ext cx="2133600" cy="609600"/>
        </p:xfrm>
        <a:graphic>
          <a:graphicData uri="http://schemas.openxmlformats.org/presentationml/2006/ole">
            <mc:AlternateContent xmlns:mc="http://schemas.openxmlformats.org/markup-compatibility/2006">
              <mc:Choice xmlns:v="urn:schemas-microsoft-com:vml" Requires="v">
                <p:oleObj spid="_x0000_s8206" name="Equation" r:id="rId4" imgW="2133360" imgH="609480" progId="Equation.DSMT4">
                  <p:embed/>
                </p:oleObj>
              </mc:Choice>
              <mc:Fallback>
                <p:oleObj name="Equation" r:id="rId4" imgW="2133360" imgH="60948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1974850"/>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3" name="8 - TextBox"/>
          <p:cNvSpPr txBox="1">
            <a:spLocks noChangeArrowheads="1"/>
          </p:cNvSpPr>
          <p:nvPr/>
        </p:nvSpPr>
        <p:spPr bwMode="auto">
          <a:xfrm>
            <a:off x="428625" y="2786063"/>
            <a:ext cx="8572500" cy="646112"/>
          </a:xfrm>
          <a:prstGeom prst="rect">
            <a:avLst/>
          </a:prstGeom>
          <a:noFill/>
          <a:ln w="9525">
            <a:noFill/>
            <a:miter lim="800000"/>
            <a:headEnd/>
            <a:tailEnd/>
          </a:ln>
        </p:spPr>
        <p:txBody>
          <a:bodyPr>
            <a:spAutoFit/>
          </a:bodyPr>
          <a:lstStyle/>
          <a:p>
            <a:r>
              <a:rPr lang="en-US">
                <a:latin typeface="Palatino Linotype" pitchFamily="18" charset="0"/>
              </a:rPr>
              <a:t>where  is the instantaneous WSS (Pa) magnitude and T (sec) is the pulse period.</a:t>
            </a:r>
            <a:endParaRPr lang="el-GR">
              <a:latin typeface="Palatino Linotype" pitchFamily="18" charset="0"/>
            </a:endParaRPr>
          </a:p>
          <a:p>
            <a:endParaRPr lang="el-GR">
              <a:latin typeface="Palatino Linotype" pitchFamily="18" charset="0"/>
            </a:endParaRPr>
          </a:p>
        </p:txBody>
      </p:sp>
      <p:sp>
        <p:nvSpPr>
          <p:cNvPr id="4104" name="9 - TextBox"/>
          <p:cNvSpPr txBox="1">
            <a:spLocks noChangeArrowheads="1"/>
          </p:cNvSpPr>
          <p:nvPr/>
        </p:nvSpPr>
        <p:spPr bwMode="auto">
          <a:xfrm>
            <a:off x="428625" y="3148013"/>
            <a:ext cx="9286875" cy="923925"/>
          </a:xfrm>
          <a:prstGeom prst="rect">
            <a:avLst/>
          </a:prstGeom>
          <a:noFill/>
          <a:ln w="9525">
            <a:noFill/>
            <a:miter lim="800000"/>
            <a:headEnd/>
            <a:tailEnd/>
          </a:ln>
        </p:spPr>
        <p:txBody>
          <a:bodyPr>
            <a:spAutoFit/>
          </a:bodyPr>
          <a:lstStyle/>
          <a:p>
            <a:r>
              <a:rPr lang="en-US">
                <a:latin typeface="Palatino Linotype" pitchFamily="18" charset="0"/>
              </a:rPr>
              <a:t>Another transient flow property, related with the wall, is the magnitude </a:t>
            </a:r>
          </a:p>
          <a:p>
            <a:r>
              <a:rPr lang="en-US">
                <a:latin typeface="Palatino Linotype" pitchFamily="18" charset="0"/>
              </a:rPr>
              <a:t>of time-averaged WSS vector (AWSSV) defined as</a:t>
            </a:r>
            <a:endParaRPr lang="el-GR">
              <a:latin typeface="Palatino Linotype" pitchFamily="18" charset="0"/>
            </a:endParaRPr>
          </a:p>
          <a:p>
            <a:endParaRPr lang="el-GR">
              <a:latin typeface="Palatino Linotype" pitchFamily="18" charset="0"/>
            </a:endParaRPr>
          </a:p>
        </p:txBody>
      </p:sp>
      <p:graphicFrame>
        <p:nvGraphicFramePr>
          <p:cNvPr id="4099" name="Object 8"/>
          <p:cNvGraphicFramePr>
            <a:graphicFrameLocks noChangeAspect="1"/>
          </p:cNvGraphicFramePr>
          <p:nvPr/>
        </p:nvGraphicFramePr>
        <p:xfrm>
          <a:off x="2987675" y="3871913"/>
          <a:ext cx="2260600" cy="609600"/>
        </p:xfrm>
        <a:graphic>
          <a:graphicData uri="http://schemas.openxmlformats.org/presentationml/2006/ole">
            <mc:AlternateContent xmlns:mc="http://schemas.openxmlformats.org/markup-compatibility/2006">
              <mc:Choice xmlns:v="urn:schemas-microsoft-com:vml" Requires="v">
                <p:oleObj spid="_x0000_s8207" name="Equation" r:id="rId6" imgW="2260440" imgH="609480" progId="Equation.DSMT4">
                  <p:embed/>
                </p:oleObj>
              </mc:Choice>
              <mc:Fallback>
                <p:oleObj name="Equation" r:id="rId6" imgW="2260440" imgH="60948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3871913"/>
                        <a:ext cx="226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5" name="11 - TextBox"/>
          <p:cNvSpPr txBox="1">
            <a:spLocks noChangeArrowheads="1"/>
          </p:cNvSpPr>
          <p:nvPr/>
        </p:nvSpPr>
        <p:spPr bwMode="auto">
          <a:xfrm>
            <a:off x="500063" y="4572000"/>
            <a:ext cx="7786687" cy="646113"/>
          </a:xfrm>
          <a:prstGeom prst="rect">
            <a:avLst/>
          </a:prstGeom>
          <a:noFill/>
          <a:ln w="9525">
            <a:noFill/>
            <a:miter lim="800000"/>
            <a:headEnd/>
            <a:tailEnd/>
          </a:ln>
        </p:spPr>
        <p:txBody>
          <a:bodyPr>
            <a:spAutoFit/>
          </a:bodyPr>
          <a:lstStyle/>
          <a:p>
            <a:r>
              <a:rPr lang="en-US">
                <a:latin typeface="Palatino Linotype" pitchFamily="18" charset="0"/>
              </a:rPr>
              <a:t>Oscillatory Shear Index (OSI) monitors the differences between AWSS and AWSSV values.</a:t>
            </a:r>
            <a:endParaRPr lang="el-GR">
              <a:latin typeface="Palatino Linotype" pitchFamily="18" charset="0"/>
            </a:endParaRPr>
          </a:p>
        </p:txBody>
      </p:sp>
      <p:graphicFrame>
        <p:nvGraphicFramePr>
          <p:cNvPr id="4100" name="Object 9"/>
          <p:cNvGraphicFramePr>
            <a:graphicFrameLocks noChangeAspect="1"/>
          </p:cNvGraphicFramePr>
          <p:nvPr/>
        </p:nvGraphicFramePr>
        <p:xfrm>
          <a:off x="3014663" y="5392738"/>
          <a:ext cx="2743200" cy="914400"/>
        </p:xfrm>
        <a:graphic>
          <a:graphicData uri="http://schemas.openxmlformats.org/presentationml/2006/ole">
            <mc:AlternateContent xmlns:mc="http://schemas.openxmlformats.org/markup-compatibility/2006">
              <mc:Choice xmlns:v="urn:schemas-microsoft-com:vml" Requires="v">
                <p:oleObj spid="_x0000_s8208" name="Equation" r:id="rId8" imgW="2743200" imgH="914400" progId="Equation.DSMT4">
                  <p:embed/>
                </p:oleObj>
              </mc:Choice>
              <mc:Fallback>
                <p:oleObj name="Equation" r:id="rId8" imgW="2743200" imgH="9144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4663" y="5392738"/>
                        <a:ext cx="274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2"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8203" name="Rectangle 15"/>
          <p:cNvSpPr>
            <a:spLocks noChangeArrowheads="1"/>
          </p:cNvSpPr>
          <p:nvPr/>
        </p:nvSpPr>
        <p:spPr bwMode="auto">
          <a:xfrm>
            <a:off x="0" y="539750"/>
            <a:ext cx="9144000" cy="0"/>
          </a:xfrm>
          <a:prstGeom prst="rect">
            <a:avLst/>
          </a:prstGeom>
          <a:noFill/>
          <a:ln w="9525">
            <a:noFill/>
            <a:miter lim="800000"/>
            <a:headEnd/>
            <a:tailEnd/>
          </a:ln>
        </p:spPr>
        <p:txBody>
          <a:bodyPr wrap="none" anchor="ctr">
            <a:spAutoFit/>
          </a:bodyPr>
          <a:lstStyle/>
          <a:p>
            <a:pPr eaLnBrk="0" hangingPunct="0"/>
            <a:r>
              <a:rPr lang="en-US" altLang="zh-CN" sz="1100">
                <a:latin typeface="Times New Roman" pitchFamily="18" charset="0"/>
              </a:rPr>
              <a:t>      </a:t>
            </a:r>
            <a:endParaRPr lang="en-US" altLang="zh-CN"/>
          </a:p>
        </p:txBody>
      </p:sp>
      <p:sp>
        <p:nvSpPr>
          <p:cNvPr id="8204"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8205" name="Rectangle 18"/>
          <p:cNvSpPr>
            <a:spLocks noChangeArrowheads="1"/>
          </p:cNvSpPr>
          <p:nvPr/>
        </p:nvSpPr>
        <p:spPr bwMode="auto">
          <a:xfrm>
            <a:off x="0" y="539750"/>
            <a:ext cx="9144000" cy="0"/>
          </a:xfrm>
          <a:prstGeom prst="rect">
            <a:avLst/>
          </a:prstGeom>
          <a:noFill/>
          <a:ln w="9525">
            <a:noFill/>
            <a:miter lim="800000"/>
            <a:headEnd/>
            <a:tailEnd/>
          </a:ln>
        </p:spPr>
        <p:txBody>
          <a:bodyPr wrap="none" anchor="ctr">
            <a:spAutoFit/>
          </a:bodyPr>
          <a:lstStyle/>
          <a:p>
            <a:pPr eaLnBrk="0" hangingPunct="0"/>
            <a:r>
              <a:rPr lang="en-US" altLang="zh-CN" sz="1100">
                <a:latin typeface="Times New Roman" pitchFamily="18" charset="0"/>
              </a:rPr>
              <a:t>      </a:t>
            </a:r>
            <a:endParaRPr lang="en-US" altLang="zh-CN"/>
          </a:p>
        </p:txBody>
      </p:sp>
      <p:sp>
        <p:nvSpPr>
          <p:cNvPr id="8206" name="Rectangle 23"/>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eaLnBrk="0" hangingPunct="0"/>
            <a:r>
              <a:rPr lang="en-US" altLang="zh-CN" sz="1100">
                <a:latin typeface="Times New Roman" pitchFamily="18" charset="0"/>
              </a:rPr>
              <a:t>                        </a:t>
            </a:r>
            <a:endParaRPr lang="en-US" altLang="zh-CN"/>
          </a:p>
        </p:txBody>
      </p:sp>
      <p:sp>
        <p:nvSpPr>
          <p:cNvPr id="8207" name="22 - TextBox"/>
          <p:cNvSpPr txBox="1">
            <a:spLocks noChangeArrowheads="1"/>
          </p:cNvSpPr>
          <p:nvPr/>
        </p:nvSpPr>
        <p:spPr bwMode="auto">
          <a:xfrm>
            <a:off x="5286375" y="5214938"/>
            <a:ext cx="298450" cy="246062"/>
          </a:xfrm>
          <a:prstGeom prst="rect">
            <a:avLst/>
          </a:prstGeom>
          <a:noFill/>
          <a:ln w="9525">
            <a:noFill/>
            <a:miter lim="800000"/>
            <a:headEnd/>
            <a:tailEnd/>
          </a:ln>
        </p:spPr>
        <p:txBody>
          <a:bodyPr wrap="none">
            <a:spAutoFit/>
          </a:bodyPr>
          <a:lstStyle/>
          <a:p>
            <a:r>
              <a:rPr lang="en-US" sz="1000"/>
              <a:t>-1</a:t>
            </a:r>
            <a:endParaRPr lang="el-GR" sz="1000"/>
          </a:p>
        </p:txBody>
      </p:sp>
      <p:sp>
        <p:nvSpPr>
          <p:cNvPr id="8208" name="28 - TextBox"/>
          <p:cNvSpPr txBox="1">
            <a:spLocks noChangeArrowheads="1"/>
          </p:cNvSpPr>
          <p:nvPr/>
        </p:nvSpPr>
        <p:spPr bwMode="auto">
          <a:xfrm>
            <a:off x="5500688" y="5754688"/>
            <a:ext cx="298450" cy="246062"/>
          </a:xfrm>
          <a:prstGeom prst="rect">
            <a:avLst/>
          </a:prstGeom>
          <a:noFill/>
          <a:ln w="9525">
            <a:noFill/>
            <a:miter lim="800000"/>
            <a:headEnd/>
            <a:tailEnd/>
          </a:ln>
        </p:spPr>
        <p:txBody>
          <a:bodyPr wrap="none">
            <a:spAutoFit/>
          </a:bodyPr>
          <a:lstStyle/>
          <a:p>
            <a:r>
              <a:rPr lang="en-US" sz="1000"/>
              <a:t>-1</a:t>
            </a:r>
            <a:endParaRPr lang="el-GR" sz="1000"/>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409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104"/>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499"/>
                                          </p:stCondLst>
                                        </p:cTn>
                                        <p:tgtEl>
                                          <p:spTgt spid="409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4105"/>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499"/>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utoUpdateAnimBg="0"/>
      <p:bldP spid="4103" grpId="0" autoUpdateAnimBg="0"/>
      <p:bldP spid="4104" grpId="0" autoUpdateAnimBg="0"/>
      <p:bldP spid="410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Grp="1"/>
          </p:cNvSpPr>
          <p:nvPr>
            <p:ph type="title" idx="4294967295"/>
          </p:nvPr>
        </p:nvSpPr>
        <p:spPr bwMode="auto">
          <a:xfrm>
            <a:off x="250825" y="2276475"/>
            <a:ext cx="8893175" cy="1584325"/>
          </a:xfrm>
        </p:spPr>
        <p:txBody>
          <a:bodyPr wrap="square" lIns="91440" tIns="45720" rIns="91440" bIns="45720" numCol="1" anchorCtr="0" compatLnSpc="1">
            <a:prstTxWarp prst="textNoShape">
              <a:avLst/>
            </a:prstTxWarp>
          </a:bodyPr>
          <a:lstStyle/>
          <a:p>
            <a:pPr algn="ctr">
              <a:defRPr/>
            </a:pPr>
            <a:r>
              <a:rPr lang="en-US" b="1" smtClean="0">
                <a:solidFill>
                  <a:srgbClr val="DAEB03"/>
                </a:solidFill>
                <a:latin typeface="Times New Roman" pitchFamily="18" charset="0"/>
              </a:rPr>
              <a:t>Results for the patient specific arteries</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500063" y="428625"/>
            <a:ext cx="8175625" cy="914400"/>
          </a:xfrm>
        </p:spPr>
        <p:txBody>
          <a:bodyPr wrap="square" lIns="91440" tIns="45720" rIns="91440" bIns="45720" numCol="1" anchor="ctr" anchorCtr="0" compatLnSpc="1">
            <a:prstTxWarp prst="textNoShape">
              <a:avLst/>
            </a:prstTxWarp>
          </a:bodyPr>
          <a:lstStyle/>
          <a:p>
            <a:pPr algn="ctr" eaLnBrk="1" hangingPunct="1">
              <a:defRPr/>
            </a:pPr>
            <a:r>
              <a:rPr lang="en-US" sz="3600" smtClean="0">
                <a:latin typeface="Palatino Linotype" pitchFamily="18" charset="0"/>
              </a:rPr>
              <a:t>Results</a:t>
            </a:r>
            <a:r>
              <a:rPr lang="el-GR" sz="3600" smtClean="0">
                <a:latin typeface="Palatino Linotype" pitchFamily="18" charset="0"/>
              </a:rPr>
              <a:t> –</a:t>
            </a:r>
            <a:r>
              <a:rPr lang="en-US" sz="3600" smtClean="0">
                <a:latin typeface="Palatino Linotype" pitchFamily="18" charset="0"/>
              </a:rPr>
              <a:t>AWSS &amp; OSI</a:t>
            </a:r>
            <a:endParaRPr lang="el-GR" sz="3600" smtClean="0">
              <a:latin typeface="Palatino Linotype" pitchFamily="18" charset="0"/>
            </a:endParaRPr>
          </a:p>
        </p:txBody>
      </p:sp>
      <p:sp>
        <p:nvSpPr>
          <p:cNvPr id="922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9222" name="7 - TextBox"/>
          <p:cNvSpPr txBox="1">
            <a:spLocks noChangeArrowheads="1"/>
          </p:cNvSpPr>
          <p:nvPr/>
        </p:nvSpPr>
        <p:spPr bwMode="auto">
          <a:xfrm>
            <a:off x="5072063" y="1643063"/>
            <a:ext cx="2857500" cy="369887"/>
          </a:xfrm>
          <a:prstGeom prst="rect">
            <a:avLst/>
          </a:prstGeom>
          <a:noFill/>
          <a:ln w="9525">
            <a:noFill/>
            <a:miter lim="800000"/>
            <a:headEnd/>
            <a:tailEnd/>
          </a:ln>
        </p:spPr>
        <p:txBody>
          <a:bodyPr>
            <a:spAutoFit/>
          </a:bodyPr>
          <a:lstStyle/>
          <a:p>
            <a:endParaRPr lang="en-US">
              <a:latin typeface="Corbel" pitchFamily="34" charset="0"/>
            </a:endParaRPr>
          </a:p>
        </p:txBody>
      </p:sp>
      <p:pic>
        <p:nvPicPr>
          <p:cNvPr id="41986" name="Picture 2" descr="C:\Users\Demetrios\Desktop\Trexonta\4th IC\Biomedical Engineering\ppt-OSI-.jpg"/>
          <p:cNvPicPr>
            <a:picLocks noChangeAspect="1" noChangeArrowheads="1"/>
          </p:cNvPicPr>
          <p:nvPr/>
        </p:nvPicPr>
        <p:blipFill>
          <a:blip r:embed="rId4"/>
          <a:srcRect b="2132"/>
          <a:stretch>
            <a:fillRect/>
          </a:stretch>
        </p:blipFill>
        <p:spPr bwMode="auto">
          <a:xfrm>
            <a:off x="4859338" y="1844675"/>
            <a:ext cx="3929062" cy="3419475"/>
          </a:xfrm>
          <a:prstGeom prst="rect">
            <a:avLst/>
          </a:prstGeom>
          <a:noFill/>
          <a:ln w="9525">
            <a:noFill/>
            <a:miter lim="800000"/>
            <a:headEnd/>
            <a:tailEnd/>
          </a:ln>
        </p:spPr>
      </p:pic>
      <p:pic>
        <p:nvPicPr>
          <p:cNvPr id="3" name="Picture 3" descr="C:\Users\Demetrios\Desktop\Trexonta\4th IC\Biomedical Engineering\ppt-OSI-2.jpg"/>
          <p:cNvPicPr>
            <a:picLocks noChangeAspect="1" noChangeArrowheads="1"/>
          </p:cNvPicPr>
          <p:nvPr/>
        </p:nvPicPr>
        <p:blipFill>
          <a:blip r:embed="rId5"/>
          <a:srcRect b="1866"/>
          <a:stretch>
            <a:fillRect/>
          </a:stretch>
        </p:blipFill>
        <p:spPr bwMode="auto">
          <a:xfrm>
            <a:off x="827088" y="1844675"/>
            <a:ext cx="3929062" cy="3429000"/>
          </a:xfrm>
          <a:prstGeom prst="rect">
            <a:avLst/>
          </a:prstGeom>
          <a:noFill/>
          <a:ln w="9525">
            <a:noFill/>
            <a:miter lim="800000"/>
            <a:headEnd/>
            <a:tailEnd/>
          </a:ln>
        </p:spPr>
      </p:pic>
      <p:cxnSp>
        <p:nvCxnSpPr>
          <p:cNvPr id="12" name="11 - Ευθύγραμμο βέλος σύνδεσης"/>
          <p:cNvCxnSpPr/>
          <p:nvPr/>
        </p:nvCxnSpPr>
        <p:spPr>
          <a:xfrm rot="5400000" flipH="1" flipV="1">
            <a:off x="2664619" y="3680619"/>
            <a:ext cx="500062"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13 - Ευθύγραμμο βέλος σύνδεσης"/>
          <p:cNvCxnSpPr/>
          <p:nvPr/>
        </p:nvCxnSpPr>
        <p:spPr>
          <a:xfrm rot="5400000" flipH="1" flipV="1">
            <a:off x="1727994" y="3896519"/>
            <a:ext cx="500062"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15 - Ευθύγραμμο βέλος σύνδεσης"/>
          <p:cNvCxnSpPr/>
          <p:nvPr/>
        </p:nvCxnSpPr>
        <p:spPr>
          <a:xfrm rot="5400000" flipH="1" flipV="1">
            <a:off x="6625432" y="3823494"/>
            <a:ext cx="500062"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18 - Ορθογώνιο"/>
          <p:cNvSpPr/>
          <p:nvPr/>
        </p:nvSpPr>
        <p:spPr>
          <a:xfrm>
            <a:off x="6948488" y="3284538"/>
            <a:ext cx="50006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0" name="19 - Ορθογώνιο"/>
          <p:cNvSpPr/>
          <p:nvPr/>
        </p:nvSpPr>
        <p:spPr>
          <a:xfrm>
            <a:off x="6011863" y="3789363"/>
            <a:ext cx="50006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2" name="21 - TextBox"/>
          <p:cNvSpPr txBox="1">
            <a:spLocks noChangeArrowheads="1"/>
          </p:cNvSpPr>
          <p:nvPr/>
        </p:nvSpPr>
        <p:spPr bwMode="auto">
          <a:xfrm>
            <a:off x="1908175" y="4076700"/>
            <a:ext cx="1928813" cy="366713"/>
          </a:xfrm>
          <a:prstGeom prst="rect">
            <a:avLst/>
          </a:prstGeom>
          <a:noFill/>
          <a:ln w="9525">
            <a:noFill/>
            <a:miter lim="800000"/>
            <a:headEnd/>
            <a:tailEnd/>
          </a:ln>
        </p:spPr>
        <p:txBody>
          <a:bodyPr>
            <a:spAutoFit/>
          </a:bodyPr>
          <a:lstStyle/>
          <a:p>
            <a:pPr algn="ctr"/>
            <a:r>
              <a:rPr lang="en-US" b="1">
                <a:solidFill>
                  <a:schemeClr val="bg1"/>
                </a:solidFill>
                <a:latin typeface="Palatino Linotype" pitchFamily="18" charset="0"/>
              </a:rPr>
              <a:t>High OSI</a:t>
            </a:r>
            <a:endParaRPr lang="el-GR" b="1">
              <a:solidFill>
                <a:schemeClr val="bg1"/>
              </a:solidFill>
              <a:latin typeface="Palatino Linotype" pitchFamily="18" charset="0"/>
            </a:endParaRPr>
          </a:p>
        </p:txBody>
      </p:sp>
      <p:sp>
        <p:nvSpPr>
          <p:cNvPr id="23" name="22 - TextBox"/>
          <p:cNvSpPr txBox="1">
            <a:spLocks noChangeArrowheads="1"/>
          </p:cNvSpPr>
          <p:nvPr/>
        </p:nvSpPr>
        <p:spPr bwMode="auto">
          <a:xfrm>
            <a:off x="6516688" y="4005263"/>
            <a:ext cx="1727200" cy="366712"/>
          </a:xfrm>
          <a:prstGeom prst="rect">
            <a:avLst/>
          </a:prstGeom>
          <a:noFill/>
          <a:ln w="9525">
            <a:noFill/>
            <a:miter lim="800000"/>
            <a:headEnd/>
            <a:tailEnd/>
          </a:ln>
        </p:spPr>
        <p:txBody>
          <a:bodyPr>
            <a:spAutoFit/>
          </a:bodyPr>
          <a:lstStyle/>
          <a:p>
            <a:pPr algn="ctr"/>
            <a:r>
              <a:rPr lang="en-US" b="1">
                <a:solidFill>
                  <a:schemeClr val="bg1"/>
                </a:solidFill>
                <a:latin typeface="Palatino Linotype" pitchFamily="18" charset="0"/>
              </a:rPr>
              <a:t>Low AWSS</a:t>
            </a:r>
            <a:endParaRPr lang="el-GR" b="1">
              <a:solidFill>
                <a:schemeClr val="bg1"/>
              </a:solidFill>
              <a:latin typeface="Palatino Linotype" pitchFamily="18" charset="0"/>
            </a:endParaRPr>
          </a:p>
        </p:txBody>
      </p:sp>
      <p:cxnSp>
        <p:nvCxnSpPr>
          <p:cNvPr id="2" name="13 - Ευθύγραμμο βέλος σύνδεσης"/>
          <p:cNvCxnSpPr/>
          <p:nvPr/>
        </p:nvCxnSpPr>
        <p:spPr>
          <a:xfrm rot="5400000" flipH="1" flipV="1">
            <a:off x="5833269" y="4039394"/>
            <a:ext cx="500062"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4098" name="Object 7"/>
          <p:cNvGraphicFramePr>
            <a:graphicFrameLocks noChangeAspect="1"/>
          </p:cNvGraphicFramePr>
          <p:nvPr/>
        </p:nvGraphicFramePr>
        <p:xfrm>
          <a:off x="5857875" y="5429250"/>
          <a:ext cx="2133600" cy="609600"/>
        </p:xfrm>
        <a:graphic>
          <a:graphicData uri="http://schemas.openxmlformats.org/presentationml/2006/ole">
            <mc:AlternateContent xmlns:mc="http://schemas.openxmlformats.org/markup-compatibility/2006">
              <mc:Choice xmlns:v="urn:schemas-microsoft-com:vml" Requires="v">
                <p:oleObj spid="_x0000_s9226" name="Equation" r:id="rId6" imgW="2133360" imgH="609480" progId="Equation.DSMT4">
                  <p:embed/>
                </p:oleObj>
              </mc:Choice>
              <mc:Fallback>
                <p:oleObj name="Equation" r:id="rId6" imgW="2133360" imgH="60948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7875" y="5429250"/>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9"/>
          <p:cNvGraphicFramePr>
            <a:graphicFrameLocks noChangeAspect="1"/>
          </p:cNvGraphicFramePr>
          <p:nvPr/>
        </p:nvGraphicFramePr>
        <p:xfrm>
          <a:off x="1500188" y="5429250"/>
          <a:ext cx="2743200" cy="914400"/>
        </p:xfrm>
        <a:graphic>
          <a:graphicData uri="http://schemas.openxmlformats.org/presentationml/2006/ole">
            <mc:AlternateContent xmlns:mc="http://schemas.openxmlformats.org/markup-compatibility/2006">
              <mc:Choice xmlns:v="urn:schemas-microsoft-com:vml" Requires="v">
                <p:oleObj spid="_x0000_s9227" name="Equation" r:id="rId8" imgW="2743200" imgH="914400" progId="Equation.DSMT4">
                  <p:embed/>
                </p:oleObj>
              </mc:Choice>
              <mc:Fallback>
                <p:oleObj name="Equation" r:id="rId8" imgW="2743200" imgH="9144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0188" y="5429250"/>
                        <a:ext cx="274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6"/>
                                        </p:tgtEl>
                                        <p:attrNameLst>
                                          <p:attrName>style.visibility</p:attrName>
                                        </p:attrNameLst>
                                      </p:cBhvr>
                                      <p:to>
                                        <p:strVal val="visible"/>
                                      </p:to>
                                    </p:set>
                                    <p:animEffect transition="in" filter="fade">
                                      <p:cBhvr>
                                        <p:cTn id="12" dur="2000"/>
                                        <p:tgtEl>
                                          <p:spTgt spid="4198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2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0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000"/>
                                        <p:tgtEl>
                                          <p:spTgt spid="2"/>
                                        </p:tgtEl>
                                      </p:cBhvr>
                                    </p:animEffect>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499"/>
                                          </p:stCondLst>
                                        </p:cTn>
                                        <p:tgtEl>
                                          <p:spTgt spid="4098"/>
                                        </p:tgtEl>
                                        <p:attrNameLst>
                                          <p:attrName>style.visibility</p:attrName>
                                        </p:attrNameLst>
                                      </p:cBhvr>
                                      <p:to>
                                        <p:strVal val="visible"/>
                                      </p:to>
                                    </p:set>
                                  </p:childTnLst>
                                </p:cTn>
                              </p:par>
                            </p:childTnLst>
                          </p:cTn>
                        </p:par>
                        <p:par>
                          <p:cTn id="39" fill="hold">
                            <p:stCondLst>
                              <p:cond delay="2500"/>
                            </p:stCondLst>
                            <p:childTnLst>
                              <p:par>
                                <p:cTn id="40" presetID="1" presetClass="entr" presetSubtype="0" fill="hold" nodeType="afterEffect">
                                  <p:stCondLst>
                                    <p:cond delay="0"/>
                                  </p:stCondLst>
                                  <p:childTnLst>
                                    <p:set>
                                      <p:cBhvr>
                                        <p:cTn id="41" dur="1" fill="hold">
                                          <p:stCondLst>
                                            <p:cond delay="499"/>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95288" y="2492375"/>
            <a:ext cx="8928100" cy="1816100"/>
          </a:xfrm>
          <a:prstGeom prst="rect">
            <a:avLst/>
          </a:prstGeom>
          <a:noFill/>
          <a:ln w="9525">
            <a:noFill/>
            <a:miter lim="800000"/>
            <a:headEnd/>
            <a:tailEnd/>
          </a:ln>
        </p:spPr>
        <p:txBody>
          <a:bodyPr>
            <a:spAutoFit/>
          </a:bodyPr>
          <a:lstStyle/>
          <a:p>
            <a:r>
              <a:rPr lang="en-US" sz="2400" b="1">
                <a:solidFill>
                  <a:srgbClr val="C1EEFF"/>
                </a:solidFill>
                <a:latin typeface="Times New Roman" pitchFamily="18" charset="0"/>
              </a:rPr>
              <a:t>                                            CHAPTER  3</a:t>
            </a:r>
          </a:p>
          <a:p>
            <a:endParaRPr lang="en-US" sz="2400" b="1">
              <a:solidFill>
                <a:srgbClr val="C1EEFF"/>
              </a:solidFill>
              <a:latin typeface="Times New Roman" pitchFamily="18" charset="0"/>
            </a:endParaRPr>
          </a:p>
          <a:p>
            <a:r>
              <a:rPr lang="en-US" sz="2400" b="1">
                <a:solidFill>
                  <a:srgbClr val="C1EEFF"/>
                </a:solidFill>
                <a:latin typeface="Times New Roman" pitchFamily="18" charset="0"/>
              </a:rPr>
              <a:t>                         NON-NEWTONIAN BLOOD FLOW</a:t>
            </a:r>
            <a:r>
              <a:rPr lang="en-US" sz="4000" b="1">
                <a:solidFill>
                  <a:srgbClr val="C1EEFF"/>
                </a:solidFill>
                <a:latin typeface="Times New Roman" pitchFamily="18" charset="0"/>
              </a:rPr>
              <a:t/>
            </a:r>
            <a:br>
              <a:rPr lang="en-US" sz="4000" b="1">
                <a:solidFill>
                  <a:srgbClr val="C1EEFF"/>
                </a:solidFill>
                <a:latin typeface="Times New Roman" pitchFamily="18" charset="0"/>
              </a:rPr>
            </a:br>
            <a:endParaRPr lang="en-US" sz="4000" b="1">
              <a:solidFill>
                <a:srgbClr val="C1EEFF"/>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a:xfrm>
            <a:off x="381000" y="685800"/>
            <a:ext cx="8020050" cy="6477000"/>
          </a:xfrm>
        </p:spPr>
        <p:txBody>
          <a:bodyPr/>
          <a:lstStyle/>
          <a:p>
            <a:pPr>
              <a:defRPr/>
            </a:pPr>
            <a:r>
              <a:rPr lang="en-US" sz="2000" dirty="0">
                <a:solidFill>
                  <a:schemeClr val="tx1"/>
                </a:solidFill>
                <a:latin typeface="Times New Roman" pitchFamily="18" charset="0"/>
                <a:ea typeface="Arial Unicode MS" pitchFamily="34" charset="-128"/>
                <a:cs typeface="Times New Roman" pitchFamily="18" charset="0"/>
              </a:rPr>
              <a:t>Many non-Newtonian models exist, but none of them is still universally accepted. In the current research work, seven non-Newtonian models plus the Newtonian one are compared in a real human LCA tree. These models are: </a:t>
            </a:r>
            <a:br>
              <a:rPr lang="en-US" sz="2000" dirty="0">
                <a:solidFill>
                  <a:schemeClr val="tx1"/>
                </a:solidFill>
                <a:latin typeface="Times New Roman" pitchFamily="18" charset="0"/>
                <a:ea typeface="Arial Unicode MS" pitchFamily="34" charset="-128"/>
                <a:cs typeface="Times New Roman" pitchFamily="18" charset="0"/>
              </a:rPr>
            </a:br>
            <a:r>
              <a:rPr lang="en-US" sz="2000" dirty="0">
                <a:solidFill>
                  <a:schemeClr val="tx1"/>
                </a:solidFill>
                <a:latin typeface="Times New Roman" pitchFamily="18" charset="0"/>
                <a:ea typeface="Arial Unicode MS" pitchFamily="34" charset="-128"/>
                <a:cs typeface="Times New Roman" pitchFamily="18" charset="0"/>
              </a:rPr>
              <a:t/>
            </a:r>
            <a:br>
              <a:rPr lang="en-US" sz="2000" dirty="0">
                <a:solidFill>
                  <a:schemeClr val="tx1"/>
                </a:solidFill>
                <a:latin typeface="Times New Roman" pitchFamily="18" charset="0"/>
                <a:ea typeface="Arial Unicode MS" pitchFamily="34" charset="-128"/>
                <a:cs typeface="Times New Roman" pitchFamily="18" charset="0"/>
              </a:rPr>
            </a:br>
            <a:r>
              <a:rPr lang="en-US" sz="2000" dirty="0">
                <a:solidFill>
                  <a:schemeClr val="tx1"/>
                </a:solidFill>
                <a:latin typeface="Times New Roman" pitchFamily="18" charset="0"/>
                <a:ea typeface="Arial Unicode MS" pitchFamily="34" charset="-128"/>
                <a:cs typeface="Times New Roman" pitchFamily="18" charset="0"/>
              </a:rPr>
              <a:t>1)</a:t>
            </a:r>
            <a:r>
              <a:rPr lang="en-US" sz="2000" dirty="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ea typeface="Arial Unicode MS" pitchFamily="34" charset="-128"/>
                <a:cs typeface="Times New Roman" pitchFamily="18" charset="0"/>
              </a:rPr>
              <a:t>Newtonian, </a:t>
            </a:r>
            <a:br>
              <a:rPr lang="en-US" sz="2000" dirty="0">
                <a:solidFill>
                  <a:schemeClr val="tx1"/>
                </a:solidFill>
                <a:latin typeface="Times New Roman" pitchFamily="18" charset="0"/>
                <a:ea typeface="Arial Unicode MS" pitchFamily="34" charset="-128"/>
                <a:cs typeface="Times New Roman" pitchFamily="18" charset="0"/>
              </a:rPr>
            </a:br>
            <a:r>
              <a:rPr lang="en-US" sz="2000" dirty="0">
                <a:solidFill>
                  <a:schemeClr val="tx1"/>
                </a:solidFill>
                <a:latin typeface="Times New Roman" pitchFamily="18" charset="0"/>
                <a:ea typeface="Arial Unicode MS" pitchFamily="34" charset="-128"/>
                <a:cs typeface="Times New Roman" pitchFamily="18" charset="0"/>
              </a:rPr>
              <a:t>2)</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ea typeface="Arial Unicode MS" pitchFamily="34" charset="-128"/>
                <a:cs typeface="Times New Roman" pitchFamily="18" charset="0"/>
              </a:rPr>
              <a:t>Carreau</a:t>
            </a:r>
            <a:r>
              <a:rPr lang="en-US" sz="2000" dirty="0">
                <a:solidFill>
                  <a:schemeClr val="tx1"/>
                </a:solidFill>
                <a:latin typeface="Times New Roman" pitchFamily="18" charset="0"/>
                <a:ea typeface="Arial Unicode MS" pitchFamily="34" charset="-128"/>
                <a:cs typeface="Times New Roman" pitchFamily="18" charset="0"/>
              </a:rPr>
              <a:t> (Cho et al., 1991), </a:t>
            </a:r>
            <a:br>
              <a:rPr lang="en-US" sz="2000" dirty="0">
                <a:solidFill>
                  <a:schemeClr val="tx1"/>
                </a:solidFill>
                <a:latin typeface="Times New Roman" pitchFamily="18" charset="0"/>
                <a:ea typeface="Arial Unicode MS" pitchFamily="34" charset="-128"/>
                <a:cs typeface="Times New Roman" pitchFamily="18" charset="0"/>
              </a:rPr>
            </a:br>
            <a:r>
              <a:rPr lang="en-US" sz="2000" dirty="0">
                <a:solidFill>
                  <a:schemeClr val="tx1"/>
                </a:solidFill>
                <a:latin typeface="Times New Roman" pitchFamily="18" charset="0"/>
                <a:ea typeface="Arial Unicode MS" pitchFamily="34" charset="-128"/>
                <a:cs typeface="Times New Roman" pitchFamily="18" charset="0"/>
              </a:rPr>
              <a:t>3)</a:t>
            </a:r>
            <a:r>
              <a:rPr lang="en-US" sz="2000" dirty="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ea typeface="Arial Unicode MS" pitchFamily="34" charset="-128"/>
                <a:cs typeface="Times New Roman" pitchFamily="18" charset="0"/>
              </a:rPr>
              <a:t>Modified Cross Law (</a:t>
            </a:r>
            <a:r>
              <a:rPr lang="en-US" sz="2000" dirty="0" err="1">
                <a:solidFill>
                  <a:schemeClr val="tx1"/>
                </a:solidFill>
                <a:latin typeface="Times New Roman" pitchFamily="18" charset="0"/>
                <a:ea typeface="Arial Unicode MS" pitchFamily="34" charset="-128"/>
                <a:cs typeface="Times New Roman" pitchFamily="18" charset="0"/>
              </a:rPr>
              <a:t>Carreau</a:t>
            </a:r>
            <a:r>
              <a:rPr lang="en-US" sz="2000" dirty="0">
                <a:solidFill>
                  <a:schemeClr val="tx1"/>
                </a:solidFill>
                <a:latin typeface="Times New Roman" pitchFamily="18" charset="0"/>
                <a:ea typeface="Arial Unicode MS" pitchFamily="34" charset="-128"/>
                <a:cs typeface="Times New Roman" pitchFamily="18" charset="0"/>
              </a:rPr>
              <a:t>-Yasuda model), </a:t>
            </a:r>
            <a:br>
              <a:rPr lang="en-US" sz="2000" dirty="0">
                <a:solidFill>
                  <a:schemeClr val="tx1"/>
                </a:solidFill>
                <a:latin typeface="Times New Roman" pitchFamily="18" charset="0"/>
                <a:ea typeface="Arial Unicode MS" pitchFamily="34" charset="-128"/>
                <a:cs typeface="Times New Roman" pitchFamily="18" charset="0"/>
              </a:rPr>
            </a:br>
            <a:r>
              <a:rPr lang="en-US" sz="2000" dirty="0">
                <a:solidFill>
                  <a:schemeClr val="tx1"/>
                </a:solidFill>
                <a:latin typeface="Times New Roman" pitchFamily="18" charset="0"/>
                <a:ea typeface="Arial Unicode MS" pitchFamily="34" charset="-128"/>
                <a:cs typeface="Times New Roman" pitchFamily="18" charset="0"/>
              </a:rPr>
              <a:t>4)</a:t>
            </a:r>
            <a:r>
              <a:rPr lang="en-US" sz="2000" dirty="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ea typeface="Arial Unicode MS" pitchFamily="34" charset="-128"/>
                <a:cs typeface="Times New Roman" pitchFamily="18" charset="0"/>
              </a:rPr>
              <a:t>Power Law (Cho et al., 1991), </a:t>
            </a:r>
            <a:br>
              <a:rPr lang="en-US" sz="2000" dirty="0">
                <a:solidFill>
                  <a:schemeClr val="tx1"/>
                </a:solidFill>
                <a:latin typeface="Times New Roman" pitchFamily="18" charset="0"/>
                <a:ea typeface="Arial Unicode MS" pitchFamily="34" charset="-128"/>
                <a:cs typeface="Times New Roman" pitchFamily="18" charset="0"/>
              </a:rPr>
            </a:br>
            <a:r>
              <a:rPr lang="en-US" sz="2000" dirty="0">
                <a:solidFill>
                  <a:schemeClr val="tx1"/>
                </a:solidFill>
                <a:latin typeface="Times New Roman" pitchFamily="18" charset="0"/>
                <a:ea typeface="Arial Unicode MS" pitchFamily="34" charset="-128"/>
                <a:cs typeface="Times New Roman" pitchFamily="18" charset="0"/>
              </a:rPr>
              <a:t>5)</a:t>
            </a:r>
            <a:r>
              <a:rPr lang="en-US" sz="2000" dirty="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ea typeface="Arial Unicode MS" pitchFamily="34" charset="-128"/>
                <a:cs typeface="Times New Roman" pitchFamily="18" charset="0"/>
              </a:rPr>
              <a:t>Non-Newtonian Power Law (Sharma et al., 1992), </a:t>
            </a:r>
            <a:br>
              <a:rPr lang="en-US" sz="2000" dirty="0">
                <a:solidFill>
                  <a:schemeClr val="tx1"/>
                </a:solidFill>
                <a:latin typeface="Times New Roman" pitchFamily="18" charset="0"/>
                <a:ea typeface="Arial Unicode MS" pitchFamily="34" charset="-128"/>
                <a:cs typeface="Times New Roman" pitchFamily="18" charset="0"/>
              </a:rPr>
            </a:br>
            <a:r>
              <a:rPr lang="en-US" sz="2000" dirty="0">
                <a:solidFill>
                  <a:schemeClr val="tx1"/>
                </a:solidFill>
                <a:latin typeface="Times New Roman" pitchFamily="18" charset="0"/>
                <a:ea typeface="Arial Unicode MS" pitchFamily="34" charset="-128"/>
                <a:cs typeface="Times New Roman" pitchFamily="18" charset="0"/>
              </a:rPr>
              <a:t>6)</a:t>
            </a:r>
            <a:r>
              <a:rPr lang="en-US" sz="2000" dirty="0">
                <a:solidFill>
                  <a:schemeClr val="tx1"/>
                </a:solidFill>
                <a:latin typeface="Times New Roman" pitchFamily="18" charset="0"/>
                <a:cs typeface="Times New Roman" pitchFamily="18" charset="0"/>
              </a:rPr>
              <a:t>      </a:t>
            </a:r>
            <a:r>
              <a:rPr lang="en-US" sz="2000" dirty="0">
                <a:solidFill>
                  <a:schemeClr val="tx1"/>
                </a:solidFill>
                <a:latin typeface="Times New Roman" pitchFamily="18" charset="0"/>
                <a:ea typeface="Arial Unicode MS" pitchFamily="34" charset="-128"/>
                <a:cs typeface="Times New Roman" pitchFamily="18" charset="0"/>
              </a:rPr>
              <a:t>Generalized  Power Law (</a:t>
            </a:r>
            <a:r>
              <a:rPr lang="en-US" sz="2000" dirty="0" err="1">
                <a:solidFill>
                  <a:schemeClr val="tx1"/>
                </a:solidFill>
                <a:latin typeface="Times New Roman" pitchFamily="18" charset="0"/>
                <a:ea typeface="Arial Unicode MS" pitchFamily="34" charset="-128"/>
                <a:cs typeface="Times New Roman" pitchFamily="18" charset="0"/>
              </a:rPr>
              <a:t>Ballyk</a:t>
            </a:r>
            <a:r>
              <a:rPr lang="en-US" sz="2000" dirty="0">
                <a:solidFill>
                  <a:schemeClr val="tx1"/>
                </a:solidFill>
                <a:latin typeface="Times New Roman" pitchFamily="18" charset="0"/>
                <a:ea typeface="Arial Unicode MS" pitchFamily="34" charset="-128"/>
                <a:cs typeface="Times New Roman" pitchFamily="18" charset="0"/>
              </a:rPr>
              <a:t> et al., 1994), </a:t>
            </a:r>
            <a:br>
              <a:rPr lang="en-US" sz="2000" dirty="0">
                <a:solidFill>
                  <a:schemeClr val="tx1"/>
                </a:solidFill>
                <a:latin typeface="Times New Roman" pitchFamily="18" charset="0"/>
                <a:ea typeface="Arial Unicode MS" pitchFamily="34" charset="-128"/>
                <a:cs typeface="Times New Roman" pitchFamily="18" charset="0"/>
              </a:rPr>
            </a:br>
            <a:r>
              <a:rPr lang="en-US" sz="2000" dirty="0">
                <a:solidFill>
                  <a:schemeClr val="tx1"/>
                </a:solidFill>
                <a:latin typeface="Times New Roman" pitchFamily="18" charset="0"/>
                <a:ea typeface="Arial Unicode MS" pitchFamily="34" charset="-128"/>
                <a:cs typeface="Times New Roman" pitchFamily="18" charset="0"/>
              </a:rPr>
              <a:t>7)</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ea typeface="Arial Unicode MS" pitchFamily="34" charset="-128"/>
                <a:cs typeface="Times New Roman" pitchFamily="18" charset="0"/>
              </a:rPr>
              <a:t>Casson</a:t>
            </a:r>
            <a:r>
              <a:rPr lang="en-US" sz="2000" dirty="0">
                <a:solidFill>
                  <a:schemeClr val="tx1"/>
                </a:solidFill>
                <a:latin typeface="Times New Roman" pitchFamily="18" charset="0"/>
                <a:ea typeface="Arial Unicode MS" pitchFamily="34" charset="-128"/>
                <a:cs typeface="Times New Roman" pitchFamily="18" charset="0"/>
              </a:rPr>
              <a:t> (Fung, 1993), </a:t>
            </a:r>
            <a:br>
              <a:rPr lang="en-US" sz="2000" dirty="0">
                <a:solidFill>
                  <a:schemeClr val="tx1"/>
                </a:solidFill>
                <a:latin typeface="Times New Roman" pitchFamily="18" charset="0"/>
                <a:ea typeface="Arial Unicode MS" pitchFamily="34" charset="-128"/>
                <a:cs typeface="Times New Roman" pitchFamily="18" charset="0"/>
              </a:rPr>
            </a:br>
            <a:r>
              <a:rPr lang="en-US" sz="2000" dirty="0">
                <a:solidFill>
                  <a:schemeClr val="tx1"/>
                </a:solidFill>
                <a:latin typeface="Times New Roman" pitchFamily="18" charset="0"/>
                <a:ea typeface="Arial Unicode MS" pitchFamily="34" charset="-128"/>
                <a:cs typeface="Times New Roman" pitchFamily="18" charset="0"/>
              </a:rPr>
              <a:t>8)</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ea typeface="Arial Unicode MS" pitchFamily="34" charset="-128"/>
                <a:cs typeface="Times New Roman" pitchFamily="18" charset="0"/>
              </a:rPr>
              <a:t>Walburn-Schneck</a:t>
            </a:r>
            <a:r>
              <a:rPr lang="en-US" sz="2000" dirty="0">
                <a:solidFill>
                  <a:schemeClr val="tx1"/>
                </a:solidFill>
                <a:latin typeface="Times New Roman" pitchFamily="18" charset="0"/>
                <a:ea typeface="Arial Unicode MS" pitchFamily="34" charset="-128"/>
                <a:cs typeface="Times New Roman" pitchFamily="18" charset="0"/>
              </a:rPr>
              <a:t> Law (</a:t>
            </a:r>
            <a:r>
              <a:rPr lang="en-US" sz="2000" dirty="0" err="1">
                <a:solidFill>
                  <a:schemeClr val="tx1"/>
                </a:solidFill>
                <a:latin typeface="Times New Roman" pitchFamily="18" charset="0"/>
                <a:ea typeface="Arial Unicode MS" pitchFamily="34" charset="-128"/>
                <a:cs typeface="Times New Roman" pitchFamily="18" charset="0"/>
              </a:rPr>
              <a:t>Walburn</a:t>
            </a:r>
            <a:r>
              <a:rPr lang="en-US" sz="2000" dirty="0">
                <a:solidFill>
                  <a:schemeClr val="tx1"/>
                </a:solidFill>
                <a:latin typeface="Times New Roman" pitchFamily="18" charset="0"/>
                <a:ea typeface="Arial Unicode MS" pitchFamily="34" charset="-128"/>
                <a:cs typeface="Times New Roman" pitchFamily="18" charset="0"/>
              </a:rPr>
              <a:t> et al. 1976</a:t>
            </a:r>
            <a:r>
              <a:rPr lang="en-US" sz="2000" dirty="0">
                <a:solidFill>
                  <a:schemeClr val="tx1"/>
                </a:solidFill>
                <a:latin typeface="Palatino Linotype" pitchFamily="18" charset="0"/>
                <a:ea typeface="Arial Unicode MS" pitchFamily="34" charset="-128"/>
                <a:cs typeface="Arial Unicode MS" pitchFamily="34" charset="-128"/>
              </a:rPr>
              <a:t>).</a:t>
            </a:r>
            <a:r>
              <a:rPr lang="en-US" sz="2000" b="1" i="1" dirty="0">
                <a:solidFill>
                  <a:schemeClr val="tx1"/>
                </a:solidFill>
                <a:ea typeface="Arial Unicode MS" pitchFamily="34" charset="-128"/>
                <a:cs typeface="Arial Unicode MS" pitchFamily="34" charset="-128"/>
              </a:rPr>
              <a:t/>
            </a:r>
            <a:br>
              <a:rPr lang="en-US" sz="2000" b="1" i="1" dirty="0">
                <a:solidFill>
                  <a:schemeClr val="tx1"/>
                </a:solidFill>
                <a:ea typeface="Arial Unicode MS" pitchFamily="34" charset="-128"/>
                <a:cs typeface="Arial Unicode MS" pitchFamily="34" charset="-128"/>
              </a:rPr>
            </a:br>
            <a:endParaRPr lang="en-GB" sz="2000" b="1" i="1" dirty="0">
              <a:solidFill>
                <a:schemeClr val="tx1"/>
              </a:solidFill>
              <a:ea typeface="Arial Unicode MS" pitchFamily="34" charset="-128"/>
              <a:cs typeface="Arial Unicode MS"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8000">
        <p14:flash/>
      </p:transition>
    </mc:Choice>
    <mc:Fallback xmlns="">
      <p:transition spd="slow" advClick="0" advTm="8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228600" y="5410200"/>
            <a:ext cx="9144000" cy="1114425"/>
          </a:xfrm>
          <a:prstGeom prst="rect">
            <a:avLst/>
          </a:prstGeom>
          <a:noFill/>
          <a:ln w="9525">
            <a:noFill/>
            <a:miter lim="800000"/>
            <a:headEnd/>
            <a:tailEnd/>
          </a:ln>
        </p:spPr>
        <p:txBody>
          <a:bodyPr>
            <a:spAutoFit/>
          </a:bodyPr>
          <a:lstStyle/>
          <a:p>
            <a:pPr algn="ctr">
              <a:tabLst>
                <a:tab pos="5715000" algn="l"/>
              </a:tabLst>
            </a:pPr>
            <a:endParaRPr kumimoji="1" lang="en-US" sz="900">
              <a:latin typeface="Times New Roman" pitchFamily="18" charset="0"/>
              <a:cs typeface="Times New Roman" pitchFamily="18" charset="0"/>
            </a:endParaRPr>
          </a:p>
          <a:p>
            <a:pPr algn="just">
              <a:tabLst>
                <a:tab pos="5715000" algn="l"/>
              </a:tabLst>
            </a:pPr>
            <a:r>
              <a:rPr kumimoji="1" lang="en-US" sz="1000">
                <a:latin typeface="Times New Roman" pitchFamily="18" charset="0"/>
                <a:cs typeface="Times New Roman" pitchFamily="18" charset="0"/>
              </a:rPr>
              <a:t> </a:t>
            </a:r>
            <a:endParaRPr kumimoji="1" lang="en-US" sz="900">
              <a:latin typeface="Times New Roman" pitchFamily="18" charset="0"/>
              <a:cs typeface="Times New Roman" pitchFamily="18" charset="0"/>
            </a:endParaRPr>
          </a:p>
          <a:p>
            <a:pPr algn="ctr">
              <a:tabLst>
                <a:tab pos="5715000" algn="l"/>
              </a:tabLst>
            </a:pPr>
            <a:r>
              <a:rPr kumimoji="1" lang="en-US" sz="1600">
                <a:latin typeface="Times New Roman" pitchFamily="18" charset="0"/>
                <a:cs typeface="Times New Roman" pitchFamily="18" charset="0"/>
              </a:rPr>
              <a:t>Contour plots of the Molecular Viscosity (kg/m-s) magnitude distribution </a:t>
            </a:r>
          </a:p>
          <a:p>
            <a:pPr algn="ctr">
              <a:tabLst>
                <a:tab pos="5715000" algn="l"/>
              </a:tabLst>
            </a:pPr>
            <a:r>
              <a:rPr kumimoji="1" lang="en-US" sz="1600">
                <a:latin typeface="Times New Roman" pitchFamily="18" charset="0"/>
                <a:cs typeface="Times New Roman" pitchFamily="18" charset="0"/>
              </a:rPr>
              <a:t>using non-Newtonian Power Law model</a:t>
            </a:r>
          </a:p>
          <a:p>
            <a:pPr>
              <a:tabLst>
                <a:tab pos="5715000" algn="l"/>
              </a:tabLst>
            </a:pPr>
            <a:endParaRPr kumimoji="1" lang="en-US" sz="1600"/>
          </a:p>
        </p:txBody>
      </p:sp>
      <p:pic>
        <p:nvPicPr>
          <p:cNvPr id="58371" name="Picture 3" descr="molvisc"/>
          <p:cNvPicPr>
            <a:picLocks noChangeAspect="1" noChangeArrowheads="1"/>
          </p:cNvPicPr>
          <p:nvPr/>
        </p:nvPicPr>
        <p:blipFill>
          <a:blip r:embed="rId2"/>
          <a:srcRect/>
          <a:stretch>
            <a:fillRect/>
          </a:stretch>
        </p:blipFill>
        <p:spPr bwMode="auto">
          <a:xfrm>
            <a:off x="685800" y="152400"/>
            <a:ext cx="7543800" cy="49720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 name="17 - TextBox"/>
          <p:cNvSpPr txBox="1">
            <a:spLocks noChangeArrowheads="1"/>
          </p:cNvSpPr>
          <p:nvPr/>
        </p:nvSpPr>
        <p:spPr bwMode="auto">
          <a:xfrm>
            <a:off x="611188" y="0"/>
            <a:ext cx="7920037" cy="5673725"/>
          </a:xfrm>
          <a:prstGeom prst="rect">
            <a:avLst/>
          </a:prstGeom>
          <a:noFill/>
          <a:ln w="9525">
            <a:noFill/>
            <a:miter lim="800000"/>
            <a:headEnd/>
            <a:tailEnd/>
          </a:ln>
        </p:spPr>
        <p:txBody>
          <a:bodyPr>
            <a:spAutoFit/>
          </a:bodyPr>
          <a:lstStyle/>
          <a:p>
            <a:pPr algn="ctr"/>
            <a:endParaRPr lang="en-US" sz="3200">
              <a:latin typeface="Times New Roman" pitchFamily="18" charset="0"/>
            </a:endParaRPr>
          </a:p>
          <a:p>
            <a:pPr algn="ctr"/>
            <a:endParaRPr lang="en-US" sz="3200">
              <a:latin typeface="Times New Roman" pitchFamily="18" charset="0"/>
            </a:endParaRPr>
          </a:p>
          <a:p>
            <a:pPr algn="ctr"/>
            <a:endParaRPr lang="en-US" sz="3200">
              <a:latin typeface="Times New Roman" pitchFamily="18" charset="0"/>
            </a:endParaRPr>
          </a:p>
          <a:p>
            <a:pPr algn="ctr"/>
            <a:endParaRPr lang="en-US" sz="3200">
              <a:latin typeface="Times New Roman" pitchFamily="18" charset="0"/>
            </a:endParaRPr>
          </a:p>
          <a:p>
            <a:pPr algn="ctr"/>
            <a:r>
              <a:rPr lang="en-US" sz="3200">
                <a:latin typeface="Times New Roman" pitchFamily="18" charset="0"/>
              </a:rPr>
              <a:t>Fluid Mechanics Division, </a:t>
            </a:r>
          </a:p>
          <a:p>
            <a:pPr algn="ctr"/>
            <a:r>
              <a:rPr lang="en-US" sz="3200">
                <a:latin typeface="Times New Roman" pitchFamily="18" charset="0"/>
              </a:rPr>
              <a:t>Faculty of Engineering, </a:t>
            </a:r>
          </a:p>
          <a:p>
            <a:pPr algn="ctr"/>
            <a:r>
              <a:rPr lang="en-US" sz="3200">
                <a:latin typeface="Times New Roman" pitchFamily="18" charset="0"/>
              </a:rPr>
              <a:t>Demokrition University of Thrace, </a:t>
            </a:r>
          </a:p>
          <a:p>
            <a:pPr algn="ctr"/>
            <a:r>
              <a:rPr lang="en-US" sz="3200">
                <a:latin typeface="Times New Roman" pitchFamily="18" charset="0"/>
              </a:rPr>
              <a:t>Hellas</a:t>
            </a:r>
          </a:p>
          <a:p>
            <a:pPr algn="ctr"/>
            <a:endParaRPr lang="en-US" sz="3200" baseline="30000">
              <a:latin typeface="Times New Roman" pitchFamily="18" charset="0"/>
            </a:endParaRPr>
          </a:p>
          <a:p>
            <a:pPr algn="ctr"/>
            <a:endParaRPr lang="en-US" sz="3200" baseline="30000">
              <a:latin typeface="Times New Roman" pitchFamily="18" charset="0"/>
            </a:endParaRPr>
          </a:p>
          <a:p>
            <a:pPr algn="ctr"/>
            <a:endParaRPr lang="en-US" sz="3200">
              <a:latin typeface="Times New Roman" pitchFamily="18" charset="0"/>
            </a:endParaRPr>
          </a:p>
          <a:p>
            <a:endParaRPr lang="el-GR" sz="3200">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dissolve">
                                      <p:cBhvr>
                                        <p:cTn id="7"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076"/>
          <p:cNvSpPr>
            <a:spLocks noChangeArrowheads="1"/>
          </p:cNvSpPr>
          <p:nvPr/>
        </p:nvSpPr>
        <p:spPr bwMode="auto">
          <a:xfrm>
            <a:off x="0" y="5638800"/>
            <a:ext cx="9144000" cy="885825"/>
          </a:xfrm>
          <a:prstGeom prst="rect">
            <a:avLst/>
          </a:prstGeom>
          <a:noFill/>
          <a:ln w="9525">
            <a:noFill/>
            <a:miter lim="800000"/>
            <a:headEnd/>
            <a:tailEnd/>
          </a:ln>
        </p:spPr>
        <p:txBody>
          <a:bodyPr>
            <a:spAutoFit/>
          </a:bodyPr>
          <a:lstStyle/>
          <a:p>
            <a:pPr algn="ctr">
              <a:tabLst>
                <a:tab pos="5715000" algn="l"/>
              </a:tabLst>
            </a:pPr>
            <a:r>
              <a:rPr kumimoji="1" lang="en-US" sz="1000">
                <a:latin typeface="Times New Roman" pitchFamily="18" charset="0"/>
                <a:cs typeface="Times New Roman" pitchFamily="18" charset="0"/>
              </a:rPr>
              <a:t> </a:t>
            </a:r>
            <a:endParaRPr kumimoji="1" lang="en-US" sz="900">
              <a:latin typeface="Times New Roman" pitchFamily="18" charset="0"/>
              <a:cs typeface="Times New Roman" pitchFamily="18" charset="0"/>
            </a:endParaRPr>
          </a:p>
          <a:p>
            <a:pPr algn="just">
              <a:tabLst>
                <a:tab pos="5715000" algn="l"/>
              </a:tabLst>
            </a:pPr>
            <a:r>
              <a:rPr kumimoji="1" lang="en-US" sz="1000">
                <a:latin typeface="Times New Roman" pitchFamily="18" charset="0"/>
                <a:cs typeface="Times New Roman" pitchFamily="18" charset="0"/>
              </a:rPr>
              <a:t> </a:t>
            </a:r>
            <a:endParaRPr kumimoji="1" lang="en-US" sz="900">
              <a:latin typeface="Times New Roman" pitchFamily="18" charset="0"/>
              <a:cs typeface="Times New Roman" pitchFamily="18" charset="0"/>
            </a:endParaRPr>
          </a:p>
          <a:p>
            <a:pPr algn="ctr">
              <a:tabLst>
                <a:tab pos="5715000" algn="l"/>
              </a:tabLst>
            </a:pPr>
            <a:r>
              <a:rPr kumimoji="1" lang="en-US" sz="1600">
                <a:latin typeface="Times New Roman" pitchFamily="18" charset="0"/>
                <a:cs typeface="Times New Roman" pitchFamily="18" charset="0"/>
              </a:rPr>
              <a:t>Contour plots of the Molecular Viscosity (kg/m-s) magnitude distribution using Modified Cross Law model</a:t>
            </a:r>
          </a:p>
          <a:p>
            <a:pPr>
              <a:tabLst>
                <a:tab pos="5715000" algn="l"/>
              </a:tabLst>
            </a:pPr>
            <a:endParaRPr kumimoji="1" lang="en-US" sz="1600"/>
          </a:p>
        </p:txBody>
      </p:sp>
      <p:pic>
        <p:nvPicPr>
          <p:cNvPr id="59395" name="Picture 3075" descr="modCross"/>
          <p:cNvPicPr>
            <a:picLocks noChangeAspect="1" noChangeArrowheads="1"/>
          </p:cNvPicPr>
          <p:nvPr/>
        </p:nvPicPr>
        <p:blipFill>
          <a:blip r:embed="rId2"/>
          <a:srcRect/>
          <a:stretch>
            <a:fillRect/>
          </a:stretch>
        </p:blipFill>
        <p:spPr bwMode="auto">
          <a:xfrm>
            <a:off x="381000" y="87313"/>
            <a:ext cx="8077200" cy="53228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228600" y="5486400"/>
            <a:ext cx="9144000" cy="1130300"/>
          </a:xfrm>
          <a:prstGeom prst="rect">
            <a:avLst/>
          </a:prstGeom>
          <a:noFill/>
          <a:ln w="9525">
            <a:noFill/>
            <a:miter lim="800000"/>
            <a:headEnd/>
            <a:tailEnd/>
          </a:ln>
        </p:spPr>
        <p:txBody>
          <a:bodyPr>
            <a:spAutoFit/>
          </a:bodyPr>
          <a:lstStyle/>
          <a:p>
            <a:pPr algn="ctr">
              <a:tabLst>
                <a:tab pos="5715000" algn="l"/>
              </a:tabLst>
            </a:pPr>
            <a:r>
              <a:rPr kumimoji="1" lang="en-US" sz="1000">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ctr">
              <a:tabLst>
                <a:tab pos="5715000" algn="l"/>
              </a:tabLst>
            </a:pPr>
            <a:r>
              <a:rPr kumimoji="1" lang="en-US" sz="1000">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ctr">
              <a:tabLst>
                <a:tab pos="5715000" algn="l"/>
              </a:tabLst>
            </a:pPr>
            <a:r>
              <a:rPr kumimoji="1" lang="en-US" sz="1600">
                <a:latin typeface="Times New Roman" pitchFamily="18" charset="0"/>
                <a:cs typeface="Times New Roman" pitchFamily="18" charset="0"/>
              </a:rPr>
              <a:t>  Contour plots of the Molecular Viscosity (kg/m-s) magnitude distribution using Walburn-Schneck Law model</a:t>
            </a:r>
          </a:p>
          <a:p>
            <a:pPr algn="ctr">
              <a:tabLst>
                <a:tab pos="5715000" algn="l"/>
              </a:tabLst>
            </a:pPr>
            <a:endParaRPr kumimoji="1" lang="en-US" sz="1600"/>
          </a:p>
        </p:txBody>
      </p:sp>
      <p:pic>
        <p:nvPicPr>
          <p:cNvPr id="60419" name="Picture 3" descr="molvisc"/>
          <p:cNvPicPr>
            <a:picLocks noChangeAspect="1" noChangeArrowheads="1"/>
          </p:cNvPicPr>
          <p:nvPr/>
        </p:nvPicPr>
        <p:blipFill>
          <a:blip r:embed="rId2"/>
          <a:srcRect/>
          <a:stretch>
            <a:fillRect/>
          </a:stretch>
        </p:blipFill>
        <p:spPr bwMode="auto">
          <a:xfrm>
            <a:off x="609600" y="533400"/>
            <a:ext cx="7924800" cy="52228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304800" y="5486400"/>
            <a:ext cx="9144000" cy="977900"/>
          </a:xfrm>
          <a:prstGeom prst="rect">
            <a:avLst/>
          </a:prstGeom>
          <a:noFill/>
          <a:ln w="9525">
            <a:noFill/>
            <a:miter lim="800000"/>
            <a:headEnd/>
            <a:tailEnd/>
          </a:ln>
        </p:spPr>
        <p:txBody>
          <a:bodyPr>
            <a:spAutoFit/>
          </a:bodyPr>
          <a:lstStyle/>
          <a:p>
            <a:pPr algn="ctr">
              <a:tabLst>
                <a:tab pos="5715000" algn="l"/>
              </a:tabLst>
            </a:pPr>
            <a:r>
              <a:rPr kumimoji="1" lang="en-US" sz="1000" b="1">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ctr">
              <a:tabLst>
                <a:tab pos="5715000" algn="l"/>
              </a:tabLst>
            </a:pPr>
            <a:r>
              <a:rPr kumimoji="1" lang="en-US" sz="1600">
                <a:latin typeface="Times New Roman" pitchFamily="18" charset="0"/>
                <a:cs typeface="Times New Roman" pitchFamily="18" charset="0"/>
              </a:rPr>
              <a:t>Contour plots of the Wall Shear Stress (WSS, N/m</a:t>
            </a:r>
            <a:r>
              <a:rPr kumimoji="1" lang="en-US" sz="1600" baseline="30000">
                <a:latin typeface="Times New Roman" pitchFamily="18" charset="0"/>
                <a:cs typeface="Times New Roman" pitchFamily="18" charset="0"/>
              </a:rPr>
              <a:t>2</a:t>
            </a:r>
            <a:r>
              <a:rPr kumimoji="1" lang="en-US" sz="1600">
                <a:latin typeface="Times New Roman" pitchFamily="18" charset="0"/>
                <a:cs typeface="Times New Roman" pitchFamily="18" charset="0"/>
              </a:rPr>
              <a:t>) magnitude distribution using Newtonian Law model. Contour labels range from 1 to 15 and correspond to 15 colour levels shown in the bar</a:t>
            </a:r>
          </a:p>
          <a:p>
            <a:pPr>
              <a:tabLst>
                <a:tab pos="5715000" algn="l"/>
              </a:tabLst>
            </a:pPr>
            <a:endParaRPr kumimoji="1" lang="en-US" sz="1600"/>
          </a:p>
        </p:txBody>
      </p:sp>
      <p:pic>
        <p:nvPicPr>
          <p:cNvPr id="61443" name="Picture 3" descr="wss"/>
          <p:cNvPicPr>
            <a:picLocks noChangeAspect="1" noChangeArrowheads="1"/>
          </p:cNvPicPr>
          <p:nvPr/>
        </p:nvPicPr>
        <p:blipFill>
          <a:blip r:embed="rId2"/>
          <a:srcRect/>
          <a:stretch>
            <a:fillRect/>
          </a:stretch>
        </p:blipFill>
        <p:spPr bwMode="auto">
          <a:xfrm>
            <a:off x="838200" y="381000"/>
            <a:ext cx="7620000" cy="50212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8"/>
          <p:cNvSpPr>
            <a:spLocks noChangeArrowheads="1"/>
          </p:cNvSpPr>
          <p:nvPr/>
        </p:nvSpPr>
        <p:spPr bwMode="auto">
          <a:xfrm>
            <a:off x="142875" y="5572125"/>
            <a:ext cx="9144000" cy="793750"/>
          </a:xfrm>
          <a:prstGeom prst="rect">
            <a:avLst/>
          </a:prstGeom>
          <a:noFill/>
          <a:ln w="9525">
            <a:noFill/>
            <a:miter lim="800000"/>
            <a:headEnd/>
            <a:tailEnd/>
          </a:ln>
        </p:spPr>
        <p:txBody>
          <a:bodyPr>
            <a:spAutoFit/>
          </a:bodyPr>
          <a:lstStyle/>
          <a:p>
            <a:pPr algn="just">
              <a:tabLst>
                <a:tab pos="5221288" algn="l"/>
                <a:tab pos="5715000" algn="l"/>
              </a:tabLst>
            </a:pPr>
            <a:r>
              <a:rPr kumimoji="1" lang="en-US" sz="1000">
                <a:latin typeface="Arial Unicode MS" pitchFamily="34" charset="-128"/>
                <a:cs typeface="Times New Roman" pitchFamily="18" charset="0"/>
              </a:rPr>
              <a:t> </a:t>
            </a:r>
            <a:r>
              <a:rPr kumimoji="1" lang="en-US" sz="1400" b="1">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ctr">
              <a:tabLst>
                <a:tab pos="5221288" algn="l"/>
                <a:tab pos="5715000" algn="l"/>
              </a:tabLst>
            </a:pPr>
            <a:r>
              <a:rPr kumimoji="1" lang="en-US" sz="1600">
                <a:latin typeface="Times New Roman" pitchFamily="18" charset="0"/>
                <a:cs typeface="Times New Roman" pitchFamily="18" charset="0"/>
              </a:rPr>
              <a:t>Contour plots of the Wall Shear Stress (WSS, N/m</a:t>
            </a:r>
            <a:r>
              <a:rPr kumimoji="1" lang="en-US" sz="1600" baseline="30000">
                <a:latin typeface="Times New Roman" pitchFamily="18" charset="0"/>
                <a:cs typeface="Times New Roman" pitchFamily="18" charset="0"/>
              </a:rPr>
              <a:t>2</a:t>
            </a:r>
            <a:r>
              <a:rPr kumimoji="1" lang="en-US" sz="1600">
                <a:latin typeface="Times New Roman" pitchFamily="18" charset="0"/>
                <a:cs typeface="Times New Roman" pitchFamily="18" charset="0"/>
              </a:rPr>
              <a:t>) magnitude distribution using Carreau Law model</a:t>
            </a:r>
          </a:p>
          <a:p>
            <a:pPr>
              <a:tabLst>
                <a:tab pos="5221288" algn="l"/>
                <a:tab pos="5715000" algn="l"/>
              </a:tabLst>
            </a:pPr>
            <a:endParaRPr kumimoji="1" lang="en-US" sz="1600"/>
          </a:p>
        </p:txBody>
      </p:sp>
      <p:pic>
        <p:nvPicPr>
          <p:cNvPr id="62467" name="Picture 1027" descr="wss"/>
          <p:cNvPicPr>
            <a:picLocks noChangeAspect="1" noChangeArrowheads="1"/>
          </p:cNvPicPr>
          <p:nvPr/>
        </p:nvPicPr>
        <p:blipFill>
          <a:blip r:embed="rId2"/>
          <a:srcRect/>
          <a:stretch>
            <a:fillRect/>
          </a:stretch>
        </p:blipFill>
        <p:spPr bwMode="auto">
          <a:xfrm>
            <a:off x="685800" y="233363"/>
            <a:ext cx="7848600" cy="51720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457200" y="5562600"/>
            <a:ext cx="9144000" cy="892175"/>
          </a:xfrm>
          <a:prstGeom prst="rect">
            <a:avLst/>
          </a:prstGeom>
          <a:noFill/>
          <a:ln w="9525">
            <a:noFill/>
            <a:miter lim="800000"/>
            <a:headEnd/>
            <a:tailEnd/>
          </a:ln>
        </p:spPr>
        <p:txBody>
          <a:bodyPr>
            <a:spAutoFit/>
          </a:bodyPr>
          <a:lstStyle/>
          <a:p>
            <a:pPr algn="ctr">
              <a:tabLst>
                <a:tab pos="5715000" algn="l"/>
              </a:tabLst>
            </a:pPr>
            <a:endParaRPr kumimoji="1" lang="en-US" sz="900">
              <a:latin typeface="Arial Unicode MS" pitchFamily="34" charset="-128"/>
              <a:cs typeface="Times New Roman" pitchFamily="18" charset="0"/>
            </a:endParaRPr>
          </a:p>
          <a:p>
            <a:pPr algn="ctr">
              <a:tabLst>
                <a:tab pos="5715000" algn="l"/>
              </a:tabLst>
            </a:pPr>
            <a:r>
              <a:rPr kumimoji="1" lang="en-US" sz="1100">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ctr">
              <a:tabLst>
                <a:tab pos="5715000" algn="l"/>
              </a:tabLst>
            </a:pPr>
            <a:r>
              <a:rPr kumimoji="1" lang="en-US" sz="1600">
                <a:latin typeface="Times New Roman" pitchFamily="18" charset="0"/>
                <a:cs typeface="Times New Roman" pitchFamily="18" charset="0"/>
              </a:rPr>
              <a:t>Contour plots of the Wall Shear Stress (WSS, N/m</a:t>
            </a:r>
            <a:r>
              <a:rPr kumimoji="1" lang="en-US" sz="1600" baseline="30000">
                <a:latin typeface="Times New Roman" pitchFamily="18" charset="0"/>
                <a:cs typeface="Times New Roman" pitchFamily="18" charset="0"/>
              </a:rPr>
              <a:t>2</a:t>
            </a:r>
            <a:r>
              <a:rPr kumimoji="1" lang="en-US" sz="1600">
                <a:latin typeface="Times New Roman" pitchFamily="18" charset="0"/>
                <a:cs typeface="Times New Roman" pitchFamily="18" charset="0"/>
              </a:rPr>
              <a:t>) magnitude </a:t>
            </a:r>
          </a:p>
          <a:p>
            <a:pPr algn="ctr">
              <a:tabLst>
                <a:tab pos="5715000" algn="l"/>
              </a:tabLst>
            </a:pPr>
            <a:r>
              <a:rPr kumimoji="1" lang="en-US" sz="1600">
                <a:latin typeface="Times New Roman" pitchFamily="18" charset="0"/>
                <a:cs typeface="Times New Roman" pitchFamily="18" charset="0"/>
              </a:rPr>
              <a:t>distribution using Modified Cross Law model</a:t>
            </a:r>
          </a:p>
        </p:txBody>
      </p:sp>
      <p:pic>
        <p:nvPicPr>
          <p:cNvPr id="63491" name="Picture 3" descr="wss"/>
          <p:cNvPicPr>
            <a:picLocks noChangeAspect="1" noChangeArrowheads="1"/>
          </p:cNvPicPr>
          <p:nvPr/>
        </p:nvPicPr>
        <p:blipFill>
          <a:blip r:embed="rId2"/>
          <a:srcRect/>
          <a:stretch>
            <a:fillRect/>
          </a:stretch>
        </p:blipFill>
        <p:spPr bwMode="auto">
          <a:xfrm>
            <a:off x="838200" y="228600"/>
            <a:ext cx="7696200" cy="50720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0" y="5562600"/>
            <a:ext cx="9144000" cy="733425"/>
          </a:xfrm>
          <a:prstGeom prst="rect">
            <a:avLst/>
          </a:prstGeom>
          <a:noFill/>
          <a:ln w="9525">
            <a:noFill/>
            <a:miter lim="800000"/>
            <a:headEnd/>
            <a:tailEnd/>
          </a:ln>
        </p:spPr>
        <p:txBody>
          <a:bodyPr>
            <a:spAutoFit/>
          </a:bodyPr>
          <a:lstStyle/>
          <a:p>
            <a:pPr algn="ctr">
              <a:tabLst>
                <a:tab pos="5715000" algn="l"/>
              </a:tabLst>
            </a:pPr>
            <a:r>
              <a:rPr kumimoji="1" lang="en-US" sz="1000">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ctr">
              <a:tabLst>
                <a:tab pos="5715000" algn="l"/>
              </a:tabLst>
            </a:pPr>
            <a:r>
              <a:rPr kumimoji="1" lang="en-US" sz="1600">
                <a:latin typeface="Times New Roman" pitchFamily="18" charset="0"/>
                <a:cs typeface="Times New Roman" pitchFamily="18" charset="0"/>
              </a:rPr>
              <a:t>Contour plots of the Wall Shear Stress (WSS, N/m</a:t>
            </a:r>
            <a:r>
              <a:rPr kumimoji="1" lang="en-US" sz="1600" baseline="30000">
                <a:latin typeface="Times New Roman" pitchFamily="18" charset="0"/>
                <a:cs typeface="Times New Roman" pitchFamily="18" charset="0"/>
              </a:rPr>
              <a:t>2</a:t>
            </a:r>
            <a:r>
              <a:rPr kumimoji="1" lang="en-US" sz="1600">
                <a:latin typeface="Times New Roman" pitchFamily="18" charset="0"/>
                <a:cs typeface="Times New Roman" pitchFamily="18" charset="0"/>
              </a:rPr>
              <a:t>) magnitude distribution using Power Law model</a:t>
            </a:r>
          </a:p>
          <a:p>
            <a:pPr>
              <a:tabLst>
                <a:tab pos="5715000" algn="l"/>
              </a:tabLst>
            </a:pPr>
            <a:endParaRPr kumimoji="1" lang="en-US" sz="1600"/>
          </a:p>
        </p:txBody>
      </p:sp>
      <p:pic>
        <p:nvPicPr>
          <p:cNvPr id="64515" name="Picture 3" descr="wss"/>
          <p:cNvPicPr>
            <a:picLocks noChangeAspect="1" noChangeArrowheads="1"/>
          </p:cNvPicPr>
          <p:nvPr/>
        </p:nvPicPr>
        <p:blipFill>
          <a:blip r:embed="rId2"/>
          <a:srcRect/>
          <a:stretch>
            <a:fillRect/>
          </a:stretch>
        </p:blipFill>
        <p:spPr bwMode="auto">
          <a:xfrm>
            <a:off x="381000" y="152400"/>
            <a:ext cx="8229600" cy="54229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381000" y="5562600"/>
            <a:ext cx="9144000" cy="1138238"/>
          </a:xfrm>
          <a:prstGeom prst="rect">
            <a:avLst/>
          </a:prstGeom>
          <a:noFill/>
          <a:ln w="9525">
            <a:noFill/>
            <a:miter lim="800000"/>
            <a:headEnd/>
            <a:tailEnd/>
          </a:ln>
        </p:spPr>
        <p:txBody>
          <a:bodyPr>
            <a:spAutoFit/>
          </a:bodyPr>
          <a:lstStyle/>
          <a:p>
            <a:pPr algn="ctr">
              <a:tabLst>
                <a:tab pos="5715000" algn="l"/>
              </a:tabLst>
            </a:pPr>
            <a:r>
              <a:rPr kumimoji="1" lang="en-US" sz="1000">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just">
              <a:tabLst>
                <a:tab pos="5715000" algn="l"/>
              </a:tabLst>
            </a:pPr>
            <a:r>
              <a:rPr kumimoji="1" lang="en-US" sz="1000">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ctr">
              <a:tabLst>
                <a:tab pos="5715000" algn="l"/>
              </a:tabLst>
            </a:pPr>
            <a:r>
              <a:rPr kumimoji="1" lang="en-US" sz="1600">
                <a:latin typeface="Times New Roman" pitchFamily="18" charset="0"/>
                <a:cs typeface="Times New Roman" pitchFamily="18" charset="0"/>
              </a:rPr>
              <a:t>Contour plots of the Wall Shear Stress (WSS, N/m</a:t>
            </a:r>
            <a:r>
              <a:rPr kumimoji="1" lang="en-US" sz="1600" baseline="30000">
                <a:latin typeface="Times New Roman" pitchFamily="18" charset="0"/>
                <a:cs typeface="Times New Roman" pitchFamily="18" charset="0"/>
              </a:rPr>
              <a:t>2</a:t>
            </a:r>
            <a:r>
              <a:rPr kumimoji="1" lang="en-US" sz="1600">
                <a:latin typeface="Times New Roman" pitchFamily="18" charset="0"/>
                <a:cs typeface="Times New Roman" pitchFamily="18" charset="0"/>
              </a:rPr>
              <a:t>) magnitude </a:t>
            </a:r>
          </a:p>
          <a:p>
            <a:pPr algn="ctr">
              <a:tabLst>
                <a:tab pos="5715000" algn="l"/>
              </a:tabLst>
            </a:pPr>
            <a:r>
              <a:rPr kumimoji="1" lang="en-US" sz="1600">
                <a:latin typeface="Times New Roman" pitchFamily="18" charset="0"/>
                <a:cs typeface="Times New Roman" pitchFamily="18" charset="0"/>
              </a:rPr>
              <a:t>distribution using non-Newtonian Power Law model</a:t>
            </a:r>
          </a:p>
          <a:p>
            <a:pPr>
              <a:tabLst>
                <a:tab pos="5715000" algn="l"/>
              </a:tabLst>
            </a:pPr>
            <a:endParaRPr kumimoji="1" lang="en-US" sz="1600"/>
          </a:p>
        </p:txBody>
      </p:sp>
      <p:pic>
        <p:nvPicPr>
          <p:cNvPr id="65539" name="Picture 3" descr="wss"/>
          <p:cNvPicPr>
            <a:picLocks noChangeAspect="1" noChangeArrowheads="1"/>
          </p:cNvPicPr>
          <p:nvPr/>
        </p:nvPicPr>
        <p:blipFill>
          <a:blip r:embed="rId2"/>
          <a:srcRect/>
          <a:stretch>
            <a:fillRect/>
          </a:stretch>
        </p:blipFill>
        <p:spPr bwMode="auto">
          <a:xfrm>
            <a:off x="685800" y="381000"/>
            <a:ext cx="7772400" cy="51212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228600" y="5486400"/>
            <a:ext cx="9144000" cy="1046163"/>
          </a:xfrm>
          <a:prstGeom prst="rect">
            <a:avLst/>
          </a:prstGeom>
          <a:noFill/>
          <a:ln w="9525">
            <a:noFill/>
            <a:miter lim="800000"/>
            <a:headEnd/>
            <a:tailEnd/>
          </a:ln>
        </p:spPr>
        <p:txBody>
          <a:bodyPr>
            <a:spAutoFit/>
          </a:bodyPr>
          <a:lstStyle/>
          <a:p>
            <a:pPr algn="just">
              <a:tabLst>
                <a:tab pos="5715000" algn="l"/>
              </a:tabLst>
            </a:pPr>
            <a:r>
              <a:rPr kumimoji="1" lang="en-US" sz="1400" b="1">
                <a:latin typeface="Arial Unicode MS" pitchFamily="34" charset="-128"/>
                <a:cs typeface="Times New Roman" pitchFamily="18" charset="0"/>
              </a:rPr>
              <a:t> </a:t>
            </a:r>
            <a:r>
              <a:rPr kumimoji="1" lang="en-US" sz="1100">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ctr">
              <a:tabLst>
                <a:tab pos="5715000" algn="l"/>
              </a:tabLst>
            </a:pPr>
            <a:r>
              <a:rPr kumimoji="1" lang="en-US" sz="1600">
                <a:latin typeface="Times New Roman" pitchFamily="18" charset="0"/>
                <a:cs typeface="Times New Roman" pitchFamily="18" charset="0"/>
              </a:rPr>
              <a:t>Contour plots of the Wall Shear Stress (WSS, N/m</a:t>
            </a:r>
            <a:r>
              <a:rPr kumimoji="1" lang="en-US" sz="1600" baseline="30000">
                <a:latin typeface="Times New Roman" pitchFamily="18" charset="0"/>
                <a:cs typeface="Times New Roman" pitchFamily="18" charset="0"/>
              </a:rPr>
              <a:t>2</a:t>
            </a:r>
            <a:r>
              <a:rPr kumimoji="1" lang="en-US" sz="1600">
                <a:latin typeface="Times New Roman" pitchFamily="18" charset="0"/>
                <a:cs typeface="Times New Roman" pitchFamily="18" charset="0"/>
              </a:rPr>
              <a:t>) </a:t>
            </a:r>
          </a:p>
          <a:p>
            <a:pPr algn="ctr">
              <a:tabLst>
                <a:tab pos="5715000" algn="l"/>
              </a:tabLst>
            </a:pPr>
            <a:r>
              <a:rPr kumimoji="1" lang="en-US" sz="1600">
                <a:latin typeface="Times New Roman" pitchFamily="18" charset="0"/>
                <a:cs typeface="Times New Roman" pitchFamily="18" charset="0"/>
              </a:rPr>
              <a:t>magnitude distribution using Generalized Power Law model</a:t>
            </a:r>
          </a:p>
          <a:p>
            <a:pPr>
              <a:tabLst>
                <a:tab pos="5715000" algn="l"/>
              </a:tabLst>
            </a:pPr>
            <a:endParaRPr kumimoji="1" lang="en-US" sz="1600"/>
          </a:p>
        </p:txBody>
      </p:sp>
      <p:pic>
        <p:nvPicPr>
          <p:cNvPr id="66563" name="Picture 3" descr="wss"/>
          <p:cNvPicPr>
            <a:picLocks noChangeAspect="1" noChangeArrowheads="1"/>
          </p:cNvPicPr>
          <p:nvPr/>
        </p:nvPicPr>
        <p:blipFill>
          <a:blip r:embed="rId2"/>
          <a:srcRect/>
          <a:stretch>
            <a:fillRect/>
          </a:stretch>
        </p:blipFill>
        <p:spPr bwMode="auto">
          <a:xfrm>
            <a:off x="312738" y="304800"/>
            <a:ext cx="7993062" cy="52673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228600" y="5562600"/>
            <a:ext cx="9144000" cy="701675"/>
          </a:xfrm>
          <a:prstGeom prst="rect">
            <a:avLst/>
          </a:prstGeom>
          <a:noFill/>
          <a:ln w="9525">
            <a:noFill/>
            <a:miter lim="800000"/>
            <a:headEnd/>
            <a:tailEnd/>
          </a:ln>
        </p:spPr>
        <p:txBody>
          <a:bodyPr>
            <a:spAutoFit/>
          </a:bodyPr>
          <a:lstStyle/>
          <a:p>
            <a:pPr algn="ctr">
              <a:tabLst>
                <a:tab pos="5715000" algn="l"/>
              </a:tabLst>
            </a:pPr>
            <a:r>
              <a:rPr kumimoji="1" lang="en-US" sz="1400" b="1">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just">
              <a:tabLst>
                <a:tab pos="5715000" algn="l"/>
              </a:tabLst>
            </a:pPr>
            <a:r>
              <a:rPr kumimoji="1" lang="en-US" sz="1000">
                <a:latin typeface="Arial Unicode MS" pitchFamily="34" charset="-128"/>
                <a:cs typeface="Times New Roman" pitchFamily="18" charset="0"/>
              </a:rPr>
              <a:t> </a:t>
            </a:r>
            <a:endParaRPr kumimoji="1" lang="en-US" sz="900">
              <a:latin typeface="Arial Unicode MS" pitchFamily="34" charset="-128"/>
              <a:cs typeface="Times New Roman" pitchFamily="18" charset="0"/>
            </a:endParaRPr>
          </a:p>
          <a:p>
            <a:pPr algn="ctr">
              <a:tabLst>
                <a:tab pos="5715000" algn="l"/>
              </a:tabLst>
            </a:pPr>
            <a:r>
              <a:rPr kumimoji="1" lang="en-US" sz="1600">
                <a:latin typeface="Times New Roman" pitchFamily="18" charset="0"/>
                <a:cs typeface="Times New Roman" pitchFamily="18" charset="0"/>
              </a:rPr>
              <a:t>Contour plots of the Wall Shear Stress (WSS, N/m</a:t>
            </a:r>
            <a:r>
              <a:rPr kumimoji="1" lang="en-US" sz="1600" baseline="30000">
                <a:latin typeface="Times New Roman" pitchFamily="18" charset="0"/>
                <a:cs typeface="Times New Roman" pitchFamily="18" charset="0"/>
              </a:rPr>
              <a:t>2</a:t>
            </a:r>
            <a:r>
              <a:rPr kumimoji="1" lang="en-US" sz="1600">
                <a:latin typeface="Times New Roman" pitchFamily="18" charset="0"/>
                <a:cs typeface="Times New Roman" pitchFamily="18" charset="0"/>
              </a:rPr>
              <a:t>) magnitude distribution using Casson Law model</a:t>
            </a:r>
          </a:p>
        </p:txBody>
      </p:sp>
      <p:pic>
        <p:nvPicPr>
          <p:cNvPr id="67587" name="Picture 3" descr="wss"/>
          <p:cNvPicPr>
            <a:picLocks noChangeAspect="1" noChangeArrowheads="1"/>
          </p:cNvPicPr>
          <p:nvPr/>
        </p:nvPicPr>
        <p:blipFill>
          <a:blip r:embed="rId2"/>
          <a:srcRect/>
          <a:stretch>
            <a:fillRect/>
          </a:stretch>
        </p:blipFill>
        <p:spPr bwMode="auto">
          <a:xfrm>
            <a:off x="685800" y="457200"/>
            <a:ext cx="7543800" cy="49704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ChangeArrowheads="1"/>
          </p:cNvSpPr>
          <p:nvPr/>
        </p:nvSpPr>
        <p:spPr bwMode="auto">
          <a:xfrm>
            <a:off x="304800" y="5562600"/>
            <a:ext cx="9144000" cy="869950"/>
          </a:xfrm>
          <a:prstGeom prst="rect">
            <a:avLst/>
          </a:prstGeom>
          <a:noFill/>
          <a:ln w="9525">
            <a:noFill/>
            <a:miter lim="800000"/>
            <a:headEnd/>
            <a:tailEnd/>
          </a:ln>
        </p:spPr>
        <p:txBody>
          <a:bodyPr>
            <a:spAutoFit/>
          </a:bodyPr>
          <a:lstStyle/>
          <a:p>
            <a:pPr algn="just">
              <a:tabLst>
                <a:tab pos="5715000" algn="l"/>
              </a:tabLst>
            </a:pPr>
            <a:endParaRPr kumimoji="1" lang="en-US" sz="900">
              <a:latin typeface="Times New Roman" pitchFamily="18" charset="0"/>
              <a:cs typeface="Times New Roman" pitchFamily="18" charset="0"/>
            </a:endParaRPr>
          </a:p>
          <a:p>
            <a:pPr algn="just">
              <a:tabLst>
                <a:tab pos="5715000" algn="l"/>
              </a:tabLst>
            </a:pPr>
            <a:r>
              <a:rPr kumimoji="1" lang="en-US" sz="1000">
                <a:latin typeface="Times New Roman" pitchFamily="18" charset="0"/>
                <a:cs typeface="Times New Roman" pitchFamily="18" charset="0"/>
              </a:rPr>
              <a:t> </a:t>
            </a:r>
            <a:endParaRPr kumimoji="1" lang="en-US" sz="900">
              <a:latin typeface="Times New Roman" pitchFamily="18" charset="0"/>
              <a:cs typeface="Times New Roman" pitchFamily="18" charset="0"/>
            </a:endParaRPr>
          </a:p>
          <a:p>
            <a:pPr algn="ctr">
              <a:tabLst>
                <a:tab pos="5715000" algn="l"/>
              </a:tabLst>
            </a:pPr>
            <a:r>
              <a:rPr kumimoji="1" lang="en-US" sz="1600">
                <a:latin typeface="Times New Roman" pitchFamily="18" charset="0"/>
                <a:cs typeface="Times New Roman" pitchFamily="18" charset="0"/>
              </a:rPr>
              <a:t>Contour plots of the Wall Shear Stress (WSS, N/m</a:t>
            </a:r>
            <a:r>
              <a:rPr kumimoji="1" lang="en-US" sz="1600" baseline="30000">
                <a:latin typeface="Times New Roman" pitchFamily="18" charset="0"/>
                <a:cs typeface="Times New Roman" pitchFamily="18" charset="0"/>
              </a:rPr>
              <a:t>2</a:t>
            </a:r>
            <a:r>
              <a:rPr kumimoji="1" lang="en-US" sz="1600">
                <a:latin typeface="Times New Roman" pitchFamily="18" charset="0"/>
                <a:cs typeface="Times New Roman" pitchFamily="18" charset="0"/>
              </a:rPr>
              <a:t>) magnitude</a:t>
            </a:r>
          </a:p>
          <a:p>
            <a:pPr algn="ctr">
              <a:tabLst>
                <a:tab pos="5715000" algn="l"/>
              </a:tabLst>
            </a:pPr>
            <a:r>
              <a:rPr kumimoji="1" lang="en-US" sz="1600">
                <a:latin typeface="Times New Roman" pitchFamily="18" charset="0"/>
                <a:cs typeface="Times New Roman" pitchFamily="18" charset="0"/>
              </a:rPr>
              <a:t> distribution using Walburn-Schneck Law model</a:t>
            </a:r>
          </a:p>
        </p:txBody>
      </p:sp>
      <p:pic>
        <p:nvPicPr>
          <p:cNvPr id="68611" name="Picture 3" descr="wss"/>
          <p:cNvPicPr>
            <a:picLocks noChangeAspect="1" noChangeArrowheads="1"/>
          </p:cNvPicPr>
          <p:nvPr/>
        </p:nvPicPr>
        <p:blipFill>
          <a:blip r:embed="rId2"/>
          <a:srcRect/>
          <a:stretch>
            <a:fillRect/>
          </a:stretch>
        </p:blipFill>
        <p:spPr bwMode="auto">
          <a:xfrm>
            <a:off x="609600" y="533400"/>
            <a:ext cx="7543800" cy="49704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7 - Ορθογώνιο"/>
          <p:cNvSpPr>
            <a:spLocks noChangeArrowheads="1"/>
          </p:cNvSpPr>
          <p:nvPr/>
        </p:nvSpPr>
        <p:spPr bwMode="auto">
          <a:xfrm>
            <a:off x="0" y="155575"/>
            <a:ext cx="9144000" cy="8956675"/>
          </a:xfrm>
          <a:prstGeom prst="rect">
            <a:avLst/>
          </a:prstGeom>
          <a:noFill/>
          <a:ln w="9525">
            <a:noFill/>
            <a:miter lim="800000"/>
            <a:headEnd/>
            <a:tailEnd/>
          </a:ln>
        </p:spPr>
        <p:txBody>
          <a:bodyPr>
            <a:spAutoFit/>
          </a:bodyPr>
          <a:lstStyle/>
          <a:p>
            <a:pPr marL="342900" indent="-342900" algn="ctr">
              <a:lnSpc>
                <a:spcPct val="80000"/>
              </a:lnSpc>
              <a:buFont typeface="Wingdings" pitchFamily="2" charset="2"/>
              <a:buNone/>
            </a:pPr>
            <a:endParaRPr lang="en-US" sz="2000" b="1">
              <a:solidFill>
                <a:srgbClr val="D9DDFD"/>
              </a:solidFill>
              <a:latin typeface="Times New Roman" pitchFamily="18" charset="0"/>
              <a:cs typeface="Times New Roman" pitchFamily="18" charset="0"/>
            </a:endParaRPr>
          </a:p>
          <a:p>
            <a:pPr marL="342900" indent="-342900" algn="ctr">
              <a:lnSpc>
                <a:spcPct val="80000"/>
              </a:lnSpc>
              <a:buFont typeface="Wingdings" pitchFamily="2" charset="2"/>
              <a:buNone/>
            </a:pPr>
            <a:endParaRPr lang="en-US" sz="2000" b="1">
              <a:solidFill>
                <a:srgbClr val="D9DDFD"/>
              </a:solidFill>
              <a:latin typeface="Times New Roman" pitchFamily="18" charset="0"/>
              <a:cs typeface="Times New Roman" pitchFamily="18" charset="0"/>
            </a:endParaRPr>
          </a:p>
          <a:p>
            <a:pPr marL="342900" indent="-342900" algn="ctr">
              <a:lnSpc>
                <a:spcPct val="80000"/>
              </a:lnSpc>
              <a:buFont typeface="Wingdings" pitchFamily="2" charset="2"/>
              <a:buNone/>
            </a:pPr>
            <a:endParaRPr lang="en-US" sz="2000" b="1">
              <a:solidFill>
                <a:srgbClr val="D9DDFD"/>
              </a:solidFill>
              <a:latin typeface="Times New Roman" pitchFamily="18" charset="0"/>
              <a:cs typeface="Times New Roman" pitchFamily="18" charset="0"/>
            </a:endParaRPr>
          </a:p>
          <a:p>
            <a:pPr marL="342900" indent="-342900" algn="ctr"/>
            <a:r>
              <a:rPr lang="en-US" sz="2400" b="1">
                <a:solidFill>
                  <a:srgbClr val="D9DDFD"/>
                </a:solidFill>
                <a:latin typeface="Times New Roman" pitchFamily="18" charset="0"/>
              </a:rPr>
              <a:t>CONTENTS</a:t>
            </a:r>
          </a:p>
          <a:p>
            <a:pPr marL="342900" indent="-342900"/>
            <a:endParaRPr lang="en-US">
              <a:solidFill>
                <a:srgbClr val="D9DDFD"/>
              </a:solidFill>
              <a:latin typeface="Times New Roman" pitchFamily="18" charset="0"/>
            </a:endParaRPr>
          </a:p>
          <a:p>
            <a:pPr marL="342900" indent="-342900"/>
            <a:r>
              <a:rPr lang="en-US">
                <a:solidFill>
                  <a:srgbClr val="D9DDFD"/>
                </a:solidFill>
                <a:latin typeface="Times New Roman" pitchFamily="18" charset="0"/>
              </a:rPr>
              <a:t> 1)  CARDIOVASCULAR ENGINEERING AND </a:t>
            </a:r>
          </a:p>
          <a:p>
            <a:pPr marL="342900" indent="-342900"/>
            <a:r>
              <a:rPr lang="en-US">
                <a:solidFill>
                  <a:srgbClr val="D9DDFD"/>
                </a:solidFill>
                <a:latin typeface="Times New Roman" pitchFamily="18" charset="0"/>
              </a:rPr>
              <a:t>      COMPUTATIONAL FLUID DYNAMICS</a:t>
            </a:r>
          </a:p>
          <a:p>
            <a:pPr marL="342900" indent="-342900">
              <a:lnSpc>
                <a:spcPct val="80000"/>
              </a:lnSpc>
              <a:buFont typeface="Wingdings" pitchFamily="2" charset="2"/>
              <a:buNone/>
            </a:pPr>
            <a:endParaRPr lang="en-US">
              <a:solidFill>
                <a:srgbClr val="D9DDFD"/>
              </a:solidFill>
              <a:latin typeface="Times New Roman" pitchFamily="18" charset="0"/>
              <a:cs typeface="Times New Roman" pitchFamily="18" charset="0"/>
            </a:endParaRPr>
          </a:p>
          <a:p>
            <a:pPr marL="342900" indent="-342900">
              <a:lnSpc>
                <a:spcPct val="80000"/>
              </a:lnSpc>
            </a:pPr>
            <a:r>
              <a:rPr lang="en-US">
                <a:solidFill>
                  <a:srgbClr val="C1EEFF"/>
                </a:solidFill>
                <a:latin typeface="Times New Roman" pitchFamily="18" charset="0"/>
              </a:rPr>
              <a:t> 2)  PATIENT SPECIFIC ARTERY</a:t>
            </a:r>
          </a:p>
          <a:p>
            <a:pPr marL="342900" indent="-342900">
              <a:lnSpc>
                <a:spcPct val="80000"/>
              </a:lnSpc>
            </a:pPr>
            <a:r>
              <a:rPr lang="en-US">
                <a:solidFill>
                  <a:srgbClr val="C1EEFF"/>
                </a:solidFill>
                <a:latin typeface="Times New Roman" pitchFamily="18" charset="0"/>
              </a:rPr>
              <a:t> </a:t>
            </a:r>
          </a:p>
          <a:p>
            <a:pPr marL="342900" indent="-342900">
              <a:lnSpc>
                <a:spcPct val="80000"/>
              </a:lnSpc>
            </a:pPr>
            <a:r>
              <a:rPr lang="en-US">
                <a:solidFill>
                  <a:srgbClr val="C1EEFF"/>
                </a:solidFill>
                <a:latin typeface="Times New Roman" pitchFamily="18" charset="0"/>
              </a:rPr>
              <a:t> 3)  NON-NEWTONIAN  BLOOD</a:t>
            </a:r>
          </a:p>
          <a:p>
            <a:pPr marL="342900" indent="-342900">
              <a:lnSpc>
                <a:spcPct val="80000"/>
              </a:lnSpc>
              <a:buFont typeface="Wingdings" pitchFamily="2" charset="2"/>
              <a:buNone/>
            </a:pPr>
            <a:r>
              <a:rPr lang="en-US">
                <a:solidFill>
                  <a:srgbClr val="C1EEFF"/>
                </a:solidFill>
                <a:latin typeface="Times New Roman" pitchFamily="18" charset="0"/>
              </a:rPr>
              <a:t>             </a:t>
            </a:r>
          </a:p>
          <a:p>
            <a:pPr marL="342900" indent="-342900"/>
            <a:r>
              <a:rPr lang="en-US">
                <a:solidFill>
                  <a:srgbClr val="C1EEFF"/>
                </a:solidFill>
                <a:latin typeface="Times New Roman" pitchFamily="18" charset="0"/>
              </a:rPr>
              <a:t> 4)  NORMAL LEFT CORONARY ARTERY</a:t>
            </a:r>
          </a:p>
          <a:p>
            <a:pPr marL="342900" indent="-342900"/>
            <a:endParaRPr lang="en-US">
              <a:solidFill>
                <a:srgbClr val="C1EEFF"/>
              </a:solidFill>
              <a:latin typeface="Times New Roman" pitchFamily="18" charset="0"/>
            </a:endParaRPr>
          </a:p>
          <a:p>
            <a:pPr marL="342900" indent="-342900"/>
            <a:r>
              <a:rPr lang="en-US">
                <a:solidFill>
                  <a:srgbClr val="C1EEFF"/>
                </a:solidFill>
                <a:latin typeface="Times New Roman" pitchFamily="18" charset="0"/>
              </a:rPr>
              <a:t> 5)  RIGHT CORONARY ARTERIES</a:t>
            </a:r>
          </a:p>
          <a:p>
            <a:pPr marL="342900" indent="-342900"/>
            <a:r>
              <a:rPr lang="en-US">
                <a:solidFill>
                  <a:srgbClr val="C1EEFF"/>
                </a:solidFill>
                <a:latin typeface="Times New Roman" pitchFamily="18" charset="0"/>
              </a:rPr>
              <a:t>        5.1  RCA</a:t>
            </a:r>
          </a:p>
          <a:p>
            <a:pPr marL="342900" indent="-342900"/>
            <a:r>
              <a:rPr lang="en-US">
                <a:solidFill>
                  <a:srgbClr val="C1EEFF"/>
                </a:solidFill>
                <a:latin typeface="Times New Roman" pitchFamily="18" charset="0"/>
              </a:rPr>
              <a:t>        5.2  Stented artery </a:t>
            </a:r>
          </a:p>
          <a:p>
            <a:pPr marL="342900" indent="-342900"/>
            <a:r>
              <a:rPr lang="en-US">
                <a:solidFill>
                  <a:srgbClr val="C1EEFF"/>
                </a:solidFill>
                <a:latin typeface="Times New Roman" pitchFamily="18" charset="0"/>
              </a:rPr>
              <a:t>        5.3  Arterial wall</a:t>
            </a:r>
          </a:p>
          <a:p>
            <a:pPr marL="342900" indent="-342900"/>
            <a:endParaRPr lang="en-US">
              <a:solidFill>
                <a:srgbClr val="C1EEFF"/>
              </a:solidFill>
              <a:latin typeface="Times New Roman" pitchFamily="18" charset="0"/>
            </a:endParaRPr>
          </a:p>
          <a:p>
            <a:pPr marL="342900" indent="-342900"/>
            <a:r>
              <a:rPr lang="en-US">
                <a:solidFill>
                  <a:srgbClr val="C1EEFF"/>
                </a:solidFill>
                <a:latin typeface="Times New Roman" pitchFamily="18" charset="0"/>
              </a:rPr>
              <a:t> 6)  AORTA</a:t>
            </a:r>
          </a:p>
          <a:p>
            <a:pPr marL="342900" indent="-342900"/>
            <a:endParaRPr lang="en-US">
              <a:solidFill>
                <a:srgbClr val="C1EEFF"/>
              </a:solidFill>
              <a:latin typeface="Times New Roman" pitchFamily="18" charset="0"/>
            </a:endParaRPr>
          </a:p>
          <a:p>
            <a:pPr marL="342900" indent="-342900"/>
            <a:r>
              <a:rPr lang="en-US">
                <a:solidFill>
                  <a:srgbClr val="C1EEFF"/>
                </a:solidFill>
                <a:latin typeface="Times New Roman" pitchFamily="18" charset="0"/>
              </a:rPr>
              <a:t> 7)  FLUID STRUCTURE INTERACTION (FSI)</a:t>
            </a:r>
          </a:p>
          <a:p>
            <a:pPr marL="342900" indent="-342900"/>
            <a:endParaRPr lang="en-US">
              <a:solidFill>
                <a:srgbClr val="C1EEFF"/>
              </a:solidFill>
              <a:latin typeface="Times New Roman" pitchFamily="18" charset="0"/>
            </a:endParaRPr>
          </a:p>
          <a:p>
            <a:pPr marL="342900" indent="-342900"/>
            <a:r>
              <a:rPr lang="en-US">
                <a:solidFill>
                  <a:srgbClr val="C1EEFF"/>
                </a:solidFill>
                <a:latin typeface="Times New Roman" pitchFamily="18" charset="0"/>
              </a:rPr>
              <a:t> 8)  CONCLUSION</a:t>
            </a:r>
          </a:p>
          <a:p>
            <a:pPr marL="342900" indent="-342900"/>
            <a:endParaRPr lang="en-US" b="1">
              <a:solidFill>
                <a:srgbClr val="C1EEFF"/>
              </a:solidFill>
              <a:latin typeface="Times New Roman" pitchFamily="18" charset="0"/>
            </a:endParaRPr>
          </a:p>
          <a:p>
            <a:pPr marL="342900" indent="-342900" algn="ctr">
              <a:lnSpc>
                <a:spcPct val="80000"/>
              </a:lnSpc>
              <a:buFont typeface="Wingdings" pitchFamily="2" charset="2"/>
              <a:buAutoNum type="arabicParenR"/>
            </a:pPr>
            <a:endParaRPr lang="en-US" sz="2000" b="1">
              <a:solidFill>
                <a:srgbClr val="D9DDFD"/>
              </a:solidFill>
              <a:latin typeface="Times New Roman" pitchFamily="18" charset="0"/>
              <a:cs typeface="Times New Roman" pitchFamily="18" charset="0"/>
            </a:endParaRPr>
          </a:p>
          <a:p>
            <a:pPr marL="342900" indent="-342900" algn="ctr">
              <a:lnSpc>
                <a:spcPct val="80000"/>
              </a:lnSpc>
              <a:buFont typeface="Wingdings" pitchFamily="2" charset="2"/>
              <a:buNone/>
            </a:pPr>
            <a:endParaRPr lang="en-US" sz="2000" b="1">
              <a:solidFill>
                <a:srgbClr val="D9DDFD"/>
              </a:solidFill>
              <a:latin typeface="Times New Roman" pitchFamily="18" charset="0"/>
              <a:cs typeface="Times New Roman" pitchFamily="18" charset="0"/>
            </a:endParaRPr>
          </a:p>
          <a:p>
            <a:pPr marL="342900" indent="-342900" algn="ctr">
              <a:lnSpc>
                <a:spcPct val="80000"/>
              </a:lnSpc>
              <a:buFont typeface="Wingdings" pitchFamily="2" charset="2"/>
              <a:buNone/>
            </a:pPr>
            <a:endParaRPr lang="en-US" sz="2000" b="1">
              <a:solidFill>
                <a:srgbClr val="D9DDFD"/>
              </a:solidFill>
              <a:latin typeface="Times New Roman" pitchFamily="18" charset="0"/>
              <a:cs typeface="Times New Roman" pitchFamily="18" charset="0"/>
            </a:endParaRPr>
          </a:p>
          <a:p>
            <a:pPr marL="342900" indent="-342900" algn="ctr">
              <a:lnSpc>
                <a:spcPct val="80000"/>
              </a:lnSpc>
              <a:buFont typeface="Wingdings" pitchFamily="2" charset="2"/>
              <a:buNone/>
            </a:pPr>
            <a:endParaRPr lang="en-US" sz="2000" b="1">
              <a:solidFill>
                <a:srgbClr val="D9DDFD"/>
              </a:solidFill>
              <a:latin typeface="Times New Roman" pitchFamily="18" charset="0"/>
              <a:cs typeface="Times New Roman" pitchFamily="18" charset="0"/>
            </a:endParaRPr>
          </a:p>
          <a:p>
            <a:pPr marL="342900" indent="-342900" algn="ctr">
              <a:lnSpc>
                <a:spcPct val="80000"/>
              </a:lnSpc>
              <a:buFont typeface="Wingdings" pitchFamily="2" charset="2"/>
              <a:buNone/>
            </a:pPr>
            <a:endParaRPr lang="en-US" sz="2000" b="1">
              <a:solidFill>
                <a:srgbClr val="D9DDFD"/>
              </a:solidFill>
              <a:latin typeface="Times New Roman" pitchFamily="18" charset="0"/>
              <a:cs typeface="Times New Roman" pitchFamily="18" charset="0"/>
            </a:endParaRPr>
          </a:p>
          <a:p>
            <a:pPr marL="342900" indent="-342900" algn="ctr">
              <a:lnSpc>
                <a:spcPct val="80000"/>
              </a:lnSpc>
              <a:buFont typeface="Wingdings" pitchFamily="2" charset="2"/>
              <a:buNone/>
            </a:pPr>
            <a:endParaRPr lang="en-US" sz="2000" b="1">
              <a:solidFill>
                <a:srgbClr val="D9DDFD"/>
              </a:solidFill>
              <a:latin typeface="Times New Roman" pitchFamily="18" charset="0"/>
              <a:cs typeface="Times New Roman" pitchFamily="18" charset="0"/>
            </a:endParaRPr>
          </a:p>
          <a:p>
            <a:pPr marL="342900" indent="-342900" algn="ctr">
              <a:lnSpc>
                <a:spcPct val="80000"/>
              </a:lnSpc>
              <a:buFont typeface="Wingdings" pitchFamily="2" charset="2"/>
              <a:buNone/>
            </a:pPr>
            <a:endParaRPr lang="el-GR" sz="2000" b="1">
              <a:solidFill>
                <a:srgbClr val="D9DDFD"/>
              </a:solidFill>
              <a:latin typeface="Times New Roman" pitchFamily="18" charset="0"/>
              <a:cs typeface="Times New Roman" pitchFamily="18" charset="0"/>
            </a:endParaRPr>
          </a:p>
          <a:p>
            <a:pPr marL="342900" indent="-342900" algn="ctr">
              <a:lnSpc>
                <a:spcPct val="80000"/>
              </a:lnSpc>
            </a:pPr>
            <a:endParaRPr lang="en-US" sz="4000" b="1">
              <a:solidFill>
                <a:srgbClr val="94F0E4"/>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advTm="8000">
        <p14:flash/>
      </p:transition>
    </mc:Choice>
    <mc:Fallback xmlns="">
      <p:transition spd="slow" advClick="0" advTm="8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395288" y="2492375"/>
            <a:ext cx="8928100" cy="1816100"/>
          </a:xfrm>
          <a:prstGeom prst="rect">
            <a:avLst/>
          </a:prstGeom>
          <a:noFill/>
          <a:ln w="9525">
            <a:noFill/>
            <a:miter lim="800000"/>
            <a:headEnd/>
            <a:tailEnd/>
          </a:ln>
        </p:spPr>
        <p:txBody>
          <a:bodyPr>
            <a:spAutoFit/>
          </a:bodyPr>
          <a:lstStyle/>
          <a:p>
            <a:r>
              <a:rPr lang="en-US" sz="2400" b="1">
                <a:solidFill>
                  <a:srgbClr val="C1EEFF"/>
                </a:solidFill>
                <a:latin typeface="Times New Roman" pitchFamily="18" charset="0"/>
              </a:rPr>
              <a:t>                                       CHAPTER  4</a:t>
            </a:r>
          </a:p>
          <a:p>
            <a:endParaRPr lang="en-US" sz="2400" b="1">
              <a:solidFill>
                <a:srgbClr val="C1EEFF"/>
              </a:solidFill>
              <a:latin typeface="Times New Roman" pitchFamily="18" charset="0"/>
            </a:endParaRPr>
          </a:p>
          <a:p>
            <a:r>
              <a:rPr lang="en-US" sz="2400" b="1">
                <a:solidFill>
                  <a:srgbClr val="C1EEFF"/>
                </a:solidFill>
                <a:latin typeface="Times New Roman" pitchFamily="18" charset="0"/>
              </a:rPr>
              <a:t>                NORMAL LEFTCORONARY ARTERY</a:t>
            </a:r>
            <a:r>
              <a:rPr lang="en-US" sz="4000" b="1">
                <a:solidFill>
                  <a:srgbClr val="C1EEFF"/>
                </a:solidFill>
                <a:latin typeface="Times New Roman" pitchFamily="18" charset="0"/>
              </a:rPr>
              <a:t/>
            </a:r>
            <a:br>
              <a:rPr lang="en-US" sz="4000" b="1">
                <a:solidFill>
                  <a:srgbClr val="C1EEFF"/>
                </a:solidFill>
                <a:latin typeface="Times New Roman" pitchFamily="18" charset="0"/>
              </a:rPr>
            </a:br>
            <a:endParaRPr lang="en-US" sz="4000" b="1">
              <a:solidFill>
                <a:srgbClr val="C1EEFF"/>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Grp="1"/>
          </p:cNvSpPr>
          <p:nvPr>
            <p:ph type="title" idx="4294967295"/>
          </p:nvPr>
        </p:nvSpPr>
        <p:spPr bwMode="auto">
          <a:xfrm>
            <a:off x="900113" y="1989138"/>
            <a:ext cx="7772400" cy="1584325"/>
          </a:xfrm>
        </p:spPr>
        <p:txBody>
          <a:bodyPr wrap="square" lIns="91440" tIns="45720" rIns="91440" bIns="45720" numCol="1" anchorCtr="0" compatLnSpc="1">
            <a:prstTxWarp prst="textNoShape">
              <a:avLst/>
            </a:prstTxWarp>
          </a:bodyPr>
          <a:lstStyle/>
          <a:p>
            <a:pPr algn="ctr">
              <a:defRPr/>
            </a:pPr>
            <a:r>
              <a:rPr lang="en-US" sz="3600" b="1" smtClean="0">
                <a:solidFill>
                  <a:srgbClr val="DAEB03"/>
                </a:solidFill>
                <a:latin typeface="Times New Roman" pitchFamily="18" charset="0"/>
              </a:rPr>
              <a:t>Geometry, computational </a:t>
            </a:r>
            <a:br>
              <a:rPr lang="en-US" sz="3600" b="1" smtClean="0">
                <a:solidFill>
                  <a:srgbClr val="DAEB03"/>
                </a:solidFill>
                <a:latin typeface="Times New Roman" pitchFamily="18" charset="0"/>
              </a:rPr>
            </a:br>
            <a:r>
              <a:rPr lang="en-US" sz="3600" b="1" smtClean="0">
                <a:solidFill>
                  <a:srgbClr val="DAEB03"/>
                </a:solidFill>
                <a:latin typeface="Times New Roman" pitchFamily="18" charset="0"/>
              </a:rPr>
              <a:t>grid and flow equations </a:t>
            </a:r>
            <a:br>
              <a:rPr lang="en-US" sz="3600" b="1" smtClean="0">
                <a:solidFill>
                  <a:srgbClr val="DAEB03"/>
                </a:solidFill>
                <a:latin typeface="Times New Roman" pitchFamily="18" charset="0"/>
              </a:rPr>
            </a:br>
            <a:r>
              <a:rPr lang="en-US" sz="3600" b="1" smtClean="0">
                <a:solidFill>
                  <a:srgbClr val="DAEB03"/>
                </a:solidFill>
                <a:latin typeface="Times New Roman" pitchFamily="18" charset="0"/>
              </a:rPr>
              <a:t>for the Left Coronary Artery</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p:cNvSpPr>
          <p:nvPr>
            <p:ph type="title" idx="4294967295"/>
          </p:nvPr>
        </p:nvSpPr>
        <p:spPr bwMode="auto">
          <a:xfrm>
            <a:off x="755650" y="260350"/>
            <a:ext cx="7772400" cy="1223963"/>
          </a:xfrm>
        </p:spPr>
        <p:txBody>
          <a:bodyPr wrap="square" lIns="91440" tIns="45720" rIns="91440" bIns="45720" numCol="1" anchorCtr="0" compatLnSpc="1">
            <a:prstTxWarp prst="textNoShape">
              <a:avLst/>
            </a:prstTxWarp>
          </a:bodyPr>
          <a:lstStyle/>
          <a:p>
            <a:pPr algn="ctr">
              <a:defRPr/>
            </a:pPr>
            <a:r>
              <a:rPr lang="en-US" sz="3600" smtClean="0">
                <a:latin typeface="Times New Roman" pitchFamily="18" charset="0"/>
              </a:rPr>
              <a:t>LCA Geometry </a:t>
            </a:r>
            <a:br>
              <a:rPr lang="en-US" sz="3600" smtClean="0">
                <a:latin typeface="Times New Roman" pitchFamily="18" charset="0"/>
              </a:rPr>
            </a:br>
            <a:endParaRPr lang="en-US" sz="3600" smtClean="0">
              <a:latin typeface="Times New Roman" pitchFamily="18" charset="0"/>
            </a:endParaRPr>
          </a:p>
        </p:txBody>
      </p:sp>
      <p:pic>
        <p:nvPicPr>
          <p:cNvPr id="71683" name="Εικόνα 104" descr="Per 5 runs of LCA"/>
          <p:cNvPicPr>
            <a:picLocks noChangeAspect="1" noChangeArrowheads="1"/>
          </p:cNvPicPr>
          <p:nvPr/>
        </p:nvPicPr>
        <p:blipFill>
          <a:blip r:embed="rId3"/>
          <a:srcRect/>
          <a:stretch>
            <a:fillRect/>
          </a:stretch>
        </p:blipFill>
        <p:spPr bwMode="auto">
          <a:xfrm>
            <a:off x="1341438" y="1268413"/>
            <a:ext cx="6445250" cy="516096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p:cNvSpPr>
          <p:nvPr>
            <p:ph type="title" idx="4294967295"/>
          </p:nvPr>
        </p:nvSpPr>
        <p:spPr bwMode="auto">
          <a:xfrm>
            <a:off x="395288" y="476250"/>
            <a:ext cx="7772400" cy="914400"/>
          </a:xfrm>
        </p:spPr>
        <p:txBody>
          <a:bodyPr wrap="square" lIns="91440" tIns="45720" rIns="91440" bIns="45720" numCol="1" anchorCtr="0" compatLnSpc="1">
            <a:prstTxWarp prst="textNoShape">
              <a:avLst/>
            </a:prstTxWarp>
          </a:bodyPr>
          <a:lstStyle/>
          <a:p>
            <a:pPr algn="ctr">
              <a:defRPr/>
            </a:pPr>
            <a:r>
              <a:rPr lang="en-US" sz="3600" smtClean="0">
                <a:latin typeface="Times New Roman" pitchFamily="18" charset="0"/>
              </a:rPr>
              <a:t>Computational grid</a:t>
            </a:r>
          </a:p>
        </p:txBody>
      </p:sp>
      <p:pic>
        <p:nvPicPr>
          <p:cNvPr id="72707" name="Picture 4" descr="Per 5 runs of LCA grid"/>
          <p:cNvPicPr>
            <a:picLocks noGrp="1" noChangeAspect="1" noChangeArrowheads="1"/>
          </p:cNvPicPr>
          <p:nvPr>
            <p:ph type="body" idx="4294967295"/>
          </p:nvPr>
        </p:nvPicPr>
        <p:blipFill>
          <a:blip r:embed="rId3"/>
          <a:srcRect/>
          <a:stretch>
            <a:fillRect/>
          </a:stretch>
        </p:blipFill>
        <p:spPr>
          <a:xfrm>
            <a:off x="1219200" y="1268413"/>
            <a:ext cx="6424613" cy="5214937"/>
          </a:xfrm>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468313" y="333375"/>
            <a:ext cx="7772400" cy="914400"/>
          </a:xfrm>
        </p:spPr>
        <p:txBody>
          <a:bodyPr wrap="square" lIns="91440" tIns="45720" rIns="91440" bIns="45720" numCol="1" anchorCtr="0" compatLnSpc="1">
            <a:prstTxWarp prst="textNoShape">
              <a:avLst/>
            </a:prstTxWarp>
          </a:bodyPr>
          <a:lstStyle/>
          <a:p>
            <a:pPr algn="ctr" eaLnBrk="1" hangingPunct="1">
              <a:defRPr/>
            </a:pPr>
            <a:r>
              <a:rPr lang="en-US" sz="3600" dirty="0" smtClean="0">
                <a:latin typeface="Palatino Linotype" pitchFamily="18" charset="0"/>
              </a:rPr>
              <a:t>WSS and WSSG</a:t>
            </a:r>
            <a:endParaRPr lang="el-GR" sz="2800" dirty="0" smtClean="0">
              <a:latin typeface="Palatino Linotype" pitchFamily="18" charset="0"/>
            </a:endParaRPr>
          </a:p>
        </p:txBody>
      </p:sp>
      <p:sp>
        <p:nvSpPr>
          <p:cNvPr id="13" name="12 - TextBox"/>
          <p:cNvSpPr txBox="1">
            <a:spLocks noChangeArrowheads="1"/>
          </p:cNvSpPr>
          <p:nvPr/>
        </p:nvSpPr>
        <p:spPr bwMode="auto">
          <a:xfrm>
            <a:off x="714375" y="1571625"/>
            <a:ext cx="8001000" cy="400050"/>
          </a:xfrm>
          <a:prstGeom prst="rect">
            <a:avLst/>
          </a:prstGeom>
          <a:noFill/>
          <a:ln w="9525">
            <a:noFill/>
            <a:miter lim="800000"/>
            <a:headEnd/>
            <a:tailEnd/>
          </a:ln>
        </p:spPr>
        <p:txBody>
          <a:bodyPr>
            <a:spAutoFit/>
          </a:bodyPr>
          <a:lstStyle/>
          <a:p>
            <a:r>
              <a:rPr lang="en-US" sz="2000">
                <a:solidFill>
                  <a:srgbClr val="F4EF11"/>
                </a:solidFill>
                <a:latin typeface="Times New Roman" pitchFamily="18" charset="0"/>
              </a:rPr>
              <a:t>The instantaneous </a:t>
            </a:r>
            <a:r>
              <a:rPr lang="el-GR" sz="2000">
                <a:solidFill>
                  <a:srgbClr val="F4EF11"/>
                </a:solidFill>
                <a:latin typeface="Times New Roman" pitchFamily="18" charset="0"/>
              </a:rPr>
              <a:t> </a:t>
            </a:r>
            <a:r>
              <a:rPr lang="en-US" sz="2000">
                <a:solidFill>
                  <a:srgbClr val="F4EF11"/>
                </a:solidFill>
                <a:latin typeface="Times New Roman" pitchFamily="18" charset="0"/>
              </a:rPr>
              <a:t>Wall Shear Stress was calculated  as:</a:t>
            </a:r>
            <a:endParaRPr lang="el-GR" sz="2000">
              <a:solidFill>
                <a:srgbClr val="F4EF11"/>
              </a:solidFill>
              <a:latin typeface="Times New Roman" pitchFamily="18" charset="0"/>
            </a:endParaRPr>
          </a:p>
        </p:txBody>
      </p:sp>
      <p:graphicFrame>
        <p:nvGraphicFramePr>
          <p:cNvPr id="40966" name="Object 6"/>
          <p:cNvGraphicFramePr>
            <a:graphicFrameLocks noChangeAspect="1"/>
          </p:cNvGraphicFramePr>
          <p:nvPr/>
        </p:nvGraphicFramePr>
        <p:xfrm>
          <a:off x="3071813" y="2428875"/>
          <a:ext cx="2490787" cy="641350"/>
        </p:xfrm>
        <a:graphic>
          <a:graphicData uri="http://schemas.openxmlformats.org/presentationml/2006/ole">
            <mc:AlternateContent xmlns:mc="http://schemas.openxmlformats.org/markup-compatibility/2006">
              <mc:Choice xmlns:v="urn:schemas-microsoft-com:vml" Requires="v">
                <p:oleObj spid="_x0000_s10250" name="Equation" r:id="rId4" imgW="1676160" imgH="431640" progId="Equation.DSMT4">
                  <p:embed/>
                </p:oleObj>
              </mc:Choice>
              <mc:Fallback>
                <p:oleObj name="Equation" r:id="rId4" imgW="1676160" imgH="43164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13" y="2428875"/>
                        <a:ext cx="24907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9"/>
          <p:cNvGraphicFramePr>
            <a:graphicFrameLocks noChangeAspect="1"/>
          </p:cNvGraphicFramePr>
          <p:nvPr/>
        </p:nvGraphicFramePr>
        <p:xfrm>
          <a:off x="2357438" y="4643438"/>
          <a:ext cx="4392612" cy="985837"/>
        </p:xfrm>
        <a:graphic>
          <a:graphicData uri="http://schemas.openxmlformats.org/presentationml/2006/ole">
            <mc:AlternateContent xmlns:mc="http://schemas.openxmlformats.org/markup-compatibility/2006">
              <mc:Choice xmlns:v="urn:schemas-microsoft-com:vml" Requires="v">
                <p:oleObj spid="_x0000_s10251" name="Equation" r:id="rId6" imgW="2374560" imgH="533160" progId="Equation.3">
                  <p:embed/>
                </p:oleObj>
              </mc:Choice>
              <mc:Fallback>
                <p:oleObj name="Equation" r:id="rId6" imgW="2374560" imgH="53316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7438" y="4643438"/>
                        <a:ext cx="4392612" cy="9858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8 - TextBox"/>
          <p:cNvSpPr txBox="1">
            <a:spLocks noChangeArrowheads="1"/>
          </p:cNvSpPr>
          <p:nvPr/>
        </p:nvSpPr>
        <p:spPr bwMode="auto">
          <a:xfrm>
            <a:off x="714375" y="3857625"/>
            <a:ext cx="8001000" cy="396875"/>
          </a:xfrm>
          <a:prstGeom prst="rect">
            <a:avLst/>
          </a:prstGeom>
          <a:noFill/>
          <a:ln w="9525">
            <a:noFill/>
            <a:miter lim="800000"/>
            <a:headEnd/>
            <a:tailEnd/>
          </a:ln>
        </p:spPr>
        <p:txBody>
          <a:bodyPr>
            <a:spAutoFit/>
          </a:bodyPr>
          <a:lstStyle/>
          <a:p>
            <a:r>
              <a:rPr lang="en-US" sz="2000">
                <a:solidFill>
                  <a:srgbClr val="F4EF11"/>
                </a:solidFill>
                <a:latin typeface="Times New Roman" pitchFamily="18" charset="0"/>
              </a:rPr>
              <a:t>The instantaneous </a:t>
            </a:r>
            <a:r>
              <a:rPr lang="el-GR" sz="2000">
                <a:solidFill>
                  <a:srgbClr val="F4EF11"/>
                </a:solidFill>
                <a:latin typeface="Times New Roman" pitchFamily="18" charset="0"/>
              </a:rPr>
              <a:t> </a:t>
            </a:r>
            <a:r>
              <a:rPr lang="en-US" sz="2000">
                <a:solidFill>
                  <a:srgbClr val="F4EF11"/>
                </a:solidFill>
                <a:latin typeface="Times New Roman" pitchFamily="18" charset="0"/>
              </a:rPr>
              <a:t>Wall Shear Stress Gradient was calculated  as:</a:t>
            </a:r>
            <a:endParaRPr lang="el-GR" sz="2000">
              <a:solidFill>
                <a:srgbClr val="F4EF11"/>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0966"/>
                                        </p:tgtEl>
                                        <p:attrNameLst>
                                          <p:attrName>style.visibility</p:attrName>
                                        </p:attrNameLst>
                                      </p:cBhvr>
                                      <p:to>
                                        <p:strVal val="visible"/>
                                      </p:to>
                                    </p:set>
                                    <p:animEffect transition="in" filter="fade">
                                      <p:cBhvr>
                                        <p:cTn id="10" dur="2000"/>
                                        <p:tgtEl>
                                          <p:spTgt spid="409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468313" y="333375"/>
            <a:ext cx="7772400" cy="914400"/>
          </a:xfrm>
        </p:spPr>
        <p:txBody>
          <a:bodyPr wrap="square" lIns="91440" tIns="45720" rIns="91440" bIns="45720" numCol="1" anchorCtr="0" compatLnSpc="1">
            <a:prstTxWarp prst="textNoShape">
              <a:avLst/>
            </a:prstTxWarp>
          </a:bodyPr>
          <a:lstStyle/>
          <a:p>
            <a:pPr algn="ctr" eaLnBrk="1" hangingPunct="1">
              <a:defRPr/>
            </a:pPr>
            <a:r>
              <a:rPr lang="el-GR" sz="3600" dirty="0" smtClean="0">
                <a:latin typeface="Palatino Linotype" pitchFamily="18" charset="0"/>
              </a:rPr>
              <a:t>Δ</a:t>
            </a:r>
            <a:r>
              <a:rPr lang="en-US" sz="3600" dirty="0" smtClean="0">
                <a:latin typeface="Palatino Linotype" pitchFamily="18" charset="0"/>
              </a:rPr>
              <a:t>WSS and </a:t>
            </a:r>
            <a:r>
              <a:rPr lang="el-GR" sz="3600" dirty="0" smtClean="0">
                <a:latin typeface="Palatino Linotype" pitchFamily="18" charset="0"/>
              </a:rPr>
              <a:t>Δ</a:t>
            </a:r>
            <a:r>
              <a:rPr lang="en-US" sz="3600" dirty="0" smtClean="0">
                <a:latin typeface="Palatino Linotype" pitchFamily="18" charset="0"/>
              </a:rPr>
              <a:t>WSSG</a:t>
            </a:r>
            <a:endParaRPr lang="el-GR" sz="2800" dirty="0" smtClean="0">
              <a:latin typeface="Palatino Linotype" pitchFamily="18" charset="0"/>
            </a:endParaRPr>
          </a:p>
        </p:txBody>
      </p:sp>
      <p:sp>
        <p:nvSpPr>
          <p:cNvPr id="13" name="12 - TextBox"/>
          <p:cNvSpPr txBox="1">
            <a:spLocks noChangeArrowheads="1"/>
          </p:cNvSpPr>
          <p:nvPr/>
        </p:nvSpPr>
        <p:spPr bwMode="auto">
          <a:xfrm>
            <a:off x="714375" y="1571625"/>
            <a:ext cx="8001000" cy="396875"/>
          </a:xfrm>
          <a:prstGeom prst="rect">
            <a:avLst/>
          </a:prstGeom>
          <a:noFill/>
          <a:ln w="9525">
            <a:noFill/>
            <a:miter lim="800000"/>
            <a:headEnd/>
            <a:tailEnd/>
          </a:ln>
        </p:spPr>
        <p:txBody>
          <a:bodyPr>
            <a:spAutoFit/>
          </a:bodyPr>
          <a:lstStyle/>
          <a:p>
            <a:r>
              <a:rPr lang="en-US" sz="2000">
                <a:solidFill>
                  <a:srgbClr val="F4EF11"/>
                </a:solidFill>
                <a:latin typeface="Times New Roman" pitchFamily="18" charset="0"/>
              </a:rPr>
              <a:t>The instantaneous </a:t>
            </a:r>
            <a:r>
              <a:rPr lang="el-GR" sz="2000">
                <a:solidFill>
                  <a:srgbClr val="F4EF11"/>
                </a:solidFill>
                <a:latin typeface="Times New Roman" pitchFamily="18" charset="0"/>
              </a:rPr>
              <a:t> Δ</a:t>
            </a:r>
            <a:r>
              <a:rPr lang="en-US" sz="2000">
                <a:solidFill>
                  <a:srgbClr val="F4EF11"/>
                </a:solidFill>
                <a:latin typeface="Times New Roman" pitchFamily="18" charset="0"/>
              </a:rPr>
              <a:t>WSS was calculated  as:</a:t>
            </a:r>
            <a:endParaRPr lang="el-GR" sz="2000">
              <a:solidFill>
                <a:srgbClr val="F4EF11"/>
              </a:solidFill>
              <a:latin typeface="Times New Roman" pitchFamily="18" charset="0"/>
            </a:endParaRPr>
          </a:p>
        </p:txBody>
      </p:sp>
      <p:sp>
        <p:nvSpPr>
          <p:cNvPr id="9" name="8 - TextBox"/>
          <p:cNvSpPr txBox="1">
            <a:spLocks noChangeArrowheads="1"/>
          </p:cNvSpPr>
          <p:nvPr/>
        </p:nvSpPr>
        <p:spPr bwMode="auto">
          <a:xfrm>
            <a:off x="714375" y="3857625"/>
            <a:ext cx="8001000" cy="396875"/>
          </a:xfrm>
          <a:prstGeom prst="rect">
            <a:avLst/>
          </a:prstGeom>
          <a:noFill/>
          <a:ln w="9525">
            <a:noFill/>
            <a:miter lim="800000"/>
            <a:headEnd/>
            <a:tailEnd/>
          </a:ln>
        </p:spPr>
        <p:txBody>
          <a:bodyPr>
            <a:spAutoFit/>
          </a:bodyPr>
          <a:lstStyle/>
          <a:p>
            <a:r>
              <a:rPr lang="en-US" sz="2000">
                <a:solidFill>
                  <a:srgbClr val="F4EF11"/>
                </a:solidFill>
                <a:latin typeface="Times New Roman" pitchFamily="18" charset="0"/>
              </a:rPr>
              <a:t>The instantaneous </a:t>
            </a:r>
            <a:r>
              <a:rPr lang="el-GR" sz="2000">
                <a:solidFill>
                  <a:srgbClr val="F4EF11"/>
                </a:solidFill>
                <a:latin typeface="Times New Roman" pitchFamily="18" charset="0"/>
              </a:rPr>
              <a:t>Δ</a:t>
            </a:r>
            <a:r>
              <a:rPr lang="en-US" sz="2000">
                <a:solidFill>
                  <a:srgbClr val="F4EF11"/>
                </a:solidFill>
                <a:latin typeface="Times New Roman" pitchFamily="18" charset="0"/>
              </a:rPr>
              <a:t>WSSG was calculated  as:</a:t>
            </a:r>
            <a:endParaRPr lang="el-GR" sz="2000">
              <a:solidFill>
                <a:srgbClr val="F4EF11"/>
              </a:solidFill>
              <a:latin typeface="Times New Roman" pitchFamily="18" charset="0"/>
            </a:endParaRPr>
          </a:p>
        </p:txBody>
      </p:sp>
      <p:sp>
        <p:nvSpPr>
          <p:cNvPr id="11273"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1266" name="Object 4"/>
          <p:cNvGraphicFramePr>
            <a:graphicFrameLocks noChangeAspect="1"/>
          </p:cNvGraphicFramePr>
          <p:nvPr/>
        </p:nvGraphicFramePr>
        <p:xfrm>
          <a:off x="0" y="0"/>
          <a:ext cx="1743075" cy="371475"/>
        </p:xfrm>
        <a:graphic>
          <a:graphicData uri="http://schemas.openxmlformats.org/presentationml/2006/ole">
            <mc:AlternateContent xmlns:mc="http://schemas.openxmlformats.org/markup-compatibility/2006">
              <mc:Choice xmlns:v="urn:schemas-microsoft-com:vml" Requires="v">
                <p:oleObj spid="_x0000_s11282" name="Equation" r:id="rId4" imgW="2032000" imgH="444500" progId="Equation.DSMT4">
                  <p:embed/>
                </p:oleObj>
              </mc:Choice>
              <mc:Fallback>
                <p:oleObj name="Equation" r:id="rId4" imgW="2032000" imgH="4445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430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7" name="Object 6"/>
          <p:cNvGraphicFramePr>
            <a:graphicFrameLocks noChangeAspect="1"/>
          </p:cNvGraphicFramePr>
          <p:nvPr/>
        </p:nvGraphicFramePr>
        <p:xfrm>
          <a:off x="0" y="457200"/>
          <a:ext cx="1743075" cy="371475"/>
        </p:xfrm>
        <a:graphic>
          <a:graphicData uri="http://schemas.openxmlformats.org/presentationml/2006/ole">
            <mc:AlternateContent xmlns:mc="http://schemas.openxmlformats.org/markup-compatibility/2006">
              <mc:Choice xmlns:v="urn:schemas-microsoft-com:vml" Requires="v">
                <p:oleObj spid="_x0000_s11283" name="Equation" r:id="rId6" imgW="2032000" imgH="444500" progId="Equation.DSMT4">
                  <p:embed/>
                </p:oleObj>
              </mc:Choice>
              <mc:Fallback>
                <p:oleObj name="Equation" r:id="rId6" imgW="2032000" imgH="4445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7430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8" name="Object 9"/>
          <p:cNvGraphicFramePr>
            <a:graphicFrameLocks noChangeAspect="1"/>
          </p:cNvGraphicFramePr>
          <p:nvPr/>
        </p:nvGraphicFramePr>
        <p:xfrm>
          <a:off x="2357438" y="2286000"/>
          <a:ext cx="4500562" cy="1000125"/>
        </p:xfrm>
        <a:graphic>
          <a:graphicData uri="http://schemas.openxmlformats.org/presentationml/2006/ole">
            <mc:AlternateContent xmlns:mc="http://schemas.openxmlformats.org/markup-compatibility/2006">
              <mc:Choice xmlns:v="urn:schemas-microsoft-com:vml" Requires="v">
                <p:oleObj spid="_x0000_s11284" name="Equation" r:id="rId7" imgW="1942920" imgH="431640" progId="Equation.DSMT4">
                  <p:embed/>
                </p:oleObj>
              </mc:Choice>
              <mc:Fallback>
                <p:oleObj name="Equation" r:id="rId7" imgW="1942920" imgH="43164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7438" y="2286000"/>
                        <a:ext cx="4500562" cy="10001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9" name="Object 10"/>
          <p:cNvGraphicFramePr>
            <a:graphicFrameLocks noChangeAspect="1"/>
          </p:cNvGraphicFramePr>
          <p:nvPr>
            <p:extLst>
              <p:ext uri="{D42A27DB-BD31-4B8C-83A1-F6EECF244321}">
                <p14:modId xmlns:p14="http://schemas.microsoft.com/office/powerpoint/2010/main" val="2071905896"/>
              </p:ext>
            </p:extLst>
          </p:nvPr>
        </p:nvGraphicFramePr>
        <p:xfrm>
          <a:off x="2357438" y="4602956"/>
          <a:ext cx="4714875" cy="906463"/>
        </p:xfrm>
        <a:graphic>
          <a:graphicData uri="http://schemas.openxmlformats.org/presentationml/2006/ole">
            <mc:AlternateContent xmlns:mc="http://schemas.openxmlformats.org/markup-compatibility/2006">
              <mc:Choice xmlns:v="urn:schemas-microsoft-com:vml" Requires="v">
                <p:oleObj spid="_x0000_s11285" name="Equation" r:id="rId9" imgW="2247840" imgH="431640" progId="Equation.DSMT4">
                  <p:embed/>
                </p:oleObj>
              </mc:Choice>
              <mc:Fallback>
                <p:oleObj name="Equation" r:id="rId9" imgW="2247840" imgH="431640" progId="Equation.DSMT4">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7438" y="4602956"/>
                        <a:ext cx="4714875" cy="9064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9 - TextBox"/>
          <p:cNvSpPr txBox="1">
            <a:spLocks noChangeArrowheads="1"/>
          </p:cNvSpPr>
          <p:nvPr/>
        </p:nvSpPr>
        <p:spPr bwMode="auto">
          <a:xfrm>
            <a:off x="714375" y="5857875"/>
            <a:ext cx="8001000" cy="396875"/>
          </a:xfrm>
          <a:prstGeom prst="rect">
            <a:avLst/>
          </a:prstGeom>
          <a:noFill/>
          <a:ln w="9525">
            <a:noFill/>
            <a:miter lim="800000"/>
            <a:headEnd/>
            <a:tailEnd/>
          </a:ln>
        </p:spPr>
        <p:txBody>
          <a:bodyPr>
            <a:spAutoFit/>
          </a:bodyPr>
          <a:lstStyle/>
          <a:p>
            <a:r>
              <a:rPr lang="en-US" sz="2000">
                <a:solidFill>
                  <a:srgbClr val="F4EF11"/>
                </a:solidFill>
                <a:latin typeface="Times New Roman" pitchFamily="18" charset="0"/>
              </a:rPr>
              <a:t>r: stands for either FD or LW.        b: stands for entire bifurcation.</a:t>
            </a:r>
            <a:endParaRPr lang="el-GR" sz="2000">
              <a:solidFill>
                <a:srgbClr val="F4EF11"/>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9" grpId="0" autoUpdateAnimBg="0"/>
      <p:bldP spid="1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428625" y="261938"/>
            <a:ext cx="8643938" cy="1738312"/>
          </a:xfrm>
        </p:spPr>
        <p:txBody>
          <a:bodyPr wrap="square" lIns="91440" tIns="45720" rIns="91440" bIns="45720" numCol="1" anchorCtr="0" compatLnSpc="1">
            <a:prstTxWarp prst="textNoShape">
              <a:avLst/>
            </a:prstTxWarp>
          </a:bodyPr>
          <a:lstStyle/>
          <a:p>
            <a:pPr algn="ctr" eaLnBrk="1" hangingPunct="1">
              <a:defRPr/>
            </a:pPr>
            <a:r>
              <a:rPr lang="en-US" sz="3600" dirty="0" smtClean="0">
                <a:latin typeface="Palatino Linotype" pitchFamily="18" charset="0"/>
              </a:rPr>
              <a:t>Definition of Flow Divider (FD) </a:t>
            </a:r>
            <a:br>
              <a:rPr lang="en-US" sz="3600" dirty="0" smtClean="0">
                <a:latin typeface="Palatino Linotype" pitchFamily="18" charset="0"/>
              </a:rPr>
            </a:br>
            <a:r>
              <a:rPr lang="en-US" sz="3600" dirty="0" smtClean="0">
                <a:latin typeface="Palatino Linotype" pitchFamily="18" charset="0"/>
              </a:rPr>
              <a:t>and Lateral Walls (LW)</a:t>
            </a:r>
            <a:endParaRPr lang="el-GR" sz="2800" dirty="0" smtClean="0">
              <a:latin typeface="Palatino Linotype" pitchFamily="18" charset="0"/>
            </a:endParaRPr>
          </a:p>
        </p:txBody>
      </p:sp>
      <p:sp>
        <p:nvSpPr>
          <p:cNvPr id="12293"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290" name="Object 2"/>
          <p:cNvGraphicFramePr>
            <a:graphicFrameLocks noChangeAspect="1"/>
          </p:cNvGraphicFramePr>
          <p:nvPr/>
        </p:nvGraphicFramePr>
        <p:xfrm>
          <a:off x="0" y="0"/>
          <a:ext cx="1743075" cy="371475"/>
        </p:xfrm>
        <a:graphic>
          <a:graphicData uri="http://schemas.openxmlformats.org/presentationml/2006/ole">
            <mc:AlternateContent xmlns:mc="http://schemas.openxmlformats.org/markup-compatibility/2006">
              <mc:Choice xmlns:v="urn:schemas-microsoft-com:vml" Requires="v">
                <p:oleObj spid="_x0000_s12298" name="Equation" r:id="rId4" imgW="2032000" imgH="444500" progId="Equation.DSMT4">
                  <p:embed/>
                </p:oleObj>
              </mc:Choice>
              <mc:Fallback>
                <p:oleObj name="Equation" r:id="rId4" imgW="2032000" imgH="4445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430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nvGraphicFramePr>
        <p:xfrm>
          <a:off x="0" y="457200"/>
          <a:ext cx="1743075" cy="371475"/>
        </p:xfrm>
        <a:graphic>
          <a:graphicData uri="http://schemas.openxmlformats.org/presentationml/2006/ole">
            <mc:AlternateContent xmlns:mc="http://schemas.openxmlformats.org/markup-compatibility/2006">
              <mc:Choice xmlns:v="urn:schemas-microsoft-com:vml" Requires="v">
                <p:oleObj spid="_x0000_s12299" name="Equation" r:id="rId6" imgW="2032000" imgH="444500" progId="Equation.DSMT4">
                  <p:embed/>
                </p:oleObj>
              </mc:Choice>
              <mc:Fallback>
                <p:oleObj name="Equation" r:id="rId6" imgW="2032000" imgH="4445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7430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294" name="Εικόνα 104" descr="Per 5 runs of LCA"/>
          <p:cNvPicPr>
            <a:picLocks noChangeAspect="1" noChangeArrowheads="1"/>
          </p:cNvPicPr>
          <p:nvPr/>
        </p:nvPicPr>
        <p:blipFill>
          <a:blip r:embed="rId7"/>
          <a:srcRect/>
          <a:stretch>
            <a:fillRect/>
          </a:stretch>
        </p:blipFill>
        <p:spPr bwMode="auto">
          <a:xfrm>
            <a:off x="1785938" y="1928813"/>
            <a:ext cx="5607050" cy="4489450"/>
          </a:xfrm>
          <a:prstGeom prst="rect">
            <a:avLst/>
          </a:prstGeom>
          <a:noFill/>
          <a:ln w="9525">
            <a:solidFill>
              <a:schemeClr val="bg1"/>
            </a:solidFill>
            <a:miter lim="800000"/>
            <a:headEnd/>
            <a:tailEnd/>
          </a:ln>
        </p:spPr>
      </p:pic>
      <p:sp>
        <p:nvSpPr>
          <p:cNvPr id="11" name="10 - Έλλειψη"/>
          <p:cNvSpPr/>
          <p:nvPr/>
        </p:nvSpPr>
        <p:spPr>
          <a:xfrm>
            <a:off x="3286125" y="2643188"/>
            <a:ext cx="428625" cy="5000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14" name="13 - Ευθύγραμμο βέλος σύνδεσης"/>
          <p:cNvCxnSpPr/>
          <p:nvPr/>
        </p:nvCxnSpPr>
        <p:spPr>
          <a:xfrm rot="10800000" flipV="1">
            <a:off x="3429000" y="2428875"/>
            <a:ext cx="1285875" cy="50006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297" name="14 - Ορθογώνιο"/>
          <p:cNvSpPr>
            <a:spLocks noChangeArrowheads="1"/>
          </p:cNvSpPr>
          <p:nvPr/>
        </p:nvSpPr>
        <p:spPr bwMode="auto">
          <a:xfrm>
            <a:off x="4633913" y="2428875"/>
            <a:ext cx="2081212" cy="369888"/>
          </a:xfrm>
          <a:prstGeom prst="rect">
            <a:avLst/>
          </a:prstGeom>
          <a:noFill/>
          <a:ln w="9525">
            <a:solidFill>
              <a:schemeClr val="bg1"/>
            </a:solidFill>
            <a:miter lim="800000"/>
            <a:headEnd/>
            <a:tailEnd/>
          </a:ln>
        </p:spPr>
        <p:txBody>
          <a:bodyPr wrap="none">
            <a:spAutoFit/>
          </a:bodyPr>
          <a:lstStyle/>
          <a:p>
            <a:r>
              <a:rPr lang="en-US">
                <a:solidFill>
                  <a:schemeClr val="bg1"/>
                </a:solidFill>
                <a:latin typeface="Palatino Linotype" pitchFamily="18" charset="0"/>
              </a:rPr>
              <a:t>Flow divider (FD) </a:t>
            </a:r>
            <a:endParaRPr lang="el-GR">
              <a:solidFill>
                <a:schemeClr val="bg1"/>
              </a:solidFill>
            </a:endParaRPr>
          </a:p>
        </p:txBody>
      </p:sp>
      <p:sp>
        <p:nvSpPr>
          <p:cNvPr id="16" name="15 - Έλλειψη"/>
          <p:cNvSpPr/>
          <p:nvPr/>
        </p:nvSpPr>
        <p:spPr>
          <a:xfrm rot="20329212">
            <a:off x="2859088" y="2593975"/>
            <a:ext cx="285750" cy="8572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7" name="16 - Έλλειψη"/>
          <p:cNvSpPr/>
          <p:nvPr/>
        </p:nvSpPr>
        <p:spPr>
          <a:xfrm rot="17956661">
            <a:off x="3390900" y="1909763"/>
            <a:ext cx="334963" cy="9286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19" name="18 - Ευθύγραμμο βέλος σύνδεσης"/>
          <p:cNvCxnSpPr/>
          <p:nvPr/>
        </p:nvCxnSpPr>
        <p:spPr>
          <a:xfrm flipV="1">
            <a:off x="2071688" y="2500313"/>
            <a:ext cx="1143000" cy="107156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20 - Ευθύγραμμο βέλος σύνδεσης"/>
          <p:cNvCxnSpPr>
            <a:endCxn id="16" idx="3"/>
          </p:cNvCxnSpPr>
          <p:nvPr/>
        </p:nvCxnSpPr>
        <p:spPr>
          <a:xfrm rot="5400000" flipH="1" flipV="1">
            <a:off x="2276475" y="3352801"/>
            <a:ext cx="752475" cy="73025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02" name="22 - Ορθογώνιο"/>
          <p:cNvSpPr>
            <a:spLocks noChangeArrowheads="1"/>
          </p:cNvSpPr>
          <p:nvPr/>
        </p:nvSpPr>
        <p:spPr bwMode="auto">
          <a:xfrm>
            <a:off x="1714500" y="4143375"/>
            <a:ext cx="2087563" cy="369888"/>
          </a:xfrm>
          <a:prstGeom prst="rect">
            <a:avLst/>
          </a:prstGeom>
          <a:noFill/>
          <a:ln w="9525">
            <a:noFill/>
            <a:miter lim="800000"/>
            <a:headEnd/>
            <a:tailEnd/>
          </a:ln>
        </p:spPr>
        <p:txBody>
          <a:bodyPr wrap="none">
            <a:spAutoFit/>
          </a:bodyPr>
          <a:lstStyle/>
          <a:p>
            <a:r>
              <a:rPr lang="en-US">
                <a:solidFill>
                  <a:schemeClr val="bg1"/>
                </a:solidFill>
                <a:latin typeface="Palatino Linotype" pitchFamily="18" charset="0"/>
              </a:rPr>
              <a:t>Lateral Walls (LW)</a:t>
            </a:r>
            <a:endParaRPr lang="el-GR">
              <a:solidFill>
                <a:schemeClr val="bg1"/>
              </a:solidFill>
            </a:endParaRPr>
          </a:p>
        </p:txBody>
      </p:sp>
      <p:sp>
        <p:nvSpPr>
          <p:cNvPr id="12303" name="23 - Ορθογώνιο"/>
          <p:cNvSpPr>
            <a:spLocks noChangeArrowheads="1"/>
          </p:cNvSpPr>
          <p:nvPr/>
        </p:nvSpPr>
        <p:spPr bwMode="auto">
          <a:xfrm>
            <a:off x="357188" y="2214563"/>
            <a:ext cx="1903412" cy="369887"/>
          </a:xfrm>
          <a:prstGeom prst="rect">
            <a:avLst/>
          </a:prstGeom>
          <a:noFill/>
          <a:ln w="9525">
            <a:solidFill>
              <a:schemeClr val="tx1"/>
            </a:solidFill>
            <a:miter lim="800000"/>
            <a:headEnd/>
            <a:tailEnd/>
          </a:ln>
        </p:spPr>
        <p:txBody>
          <a:bodyPr wrap="none">
            <a:spAutoFit/>
          </a:bodyPr>
          <a:lstStyle/>
          <a:p>
            <a:r>
              <a:rPr lang="en-US">
                <a:latin typeface="Palatino Linotype" pitchFamily="18" charset="0"/>
              </a:rPr>
              <a:t>Main bifurca</a:t>
            </a:r>
            <a:r>
              <a:rPr lang="en-US">
                <a:solidFill>
                  <a:schemeClr val="bg1"/>
                </a:solidFill>
                <a:latin typeface="Palatino Linotype" pitchFamily="18" charset="0"/>
              </a:rPr>
              <a:t>tion</a:t>
            </a:r>
            <a:endParaRPr lang="el-GR">
              <a:solidFill>
                <a:schemeClr val="bg1"/>
              </a:solidFill>
            </a:endParaRPr>
          </a:p>
        </p:txBody>
      </p:sp>
      <p:sp>
        <p:nvSpPr>
          <p:cNvPr id="12304" name="24 - Ορθογώνιο"/>
          <p:cNvSpPr>
            <a:spLocks noChangeArrowheads="1"/>
          </p:cNvSpPr>
          <p:nvPr/>
        </p:nvSpPr>
        <p:spPr bwMode="auto">
          <a:xfrm>
            <a:off x="5311775" y="2928938"/>
            <a:ext cx="1974850" cy="369887"/>
          </a:xfrm>
          <a:prstGeom prst="rect">
            <a:avLst/>
          </a:prstGeom>
          <a:noFill/>
          <a:ln w="9525">
            <a:solidFill>
              <a:schemeClr val="bg1"/>
            </a:solidFill>
            <a:miter lim="800000"/>
            <a:headEnd/>
            <a:tailEnd/>
          </a:ln>
        </p:spPr>
        <p:txBody>
          <a:bodyPr wrap="none">
            <a:spAutoFit/>
          </a:bodyPr>
          <a:lstStyle/>
          <a:p>
            <a:r>
              <a:rPr lang="en-US">
                <a:solidFill>
                  <a:schemeClr val="bg1"/>
                </a:solidFill>
                <a:latin typeface="Palatino Linotype" pitchFamily="18" charset="0"/>
              </a:rPr>
              <a:t>D1-S1 bifurcation</a:t>
            </a:r>
            <a:endParaRPr lang="el-GR">
              <a:solidFill>
                <a:schemeClr val="bg1"/>
              </a:solidFill>
            </a:endParaRPr>
          </a:p>
        </p:txBody>
      </p:sp>
      <p:cxnSp>
        <p:nvCxnSpPr>
          <p:cNvPr id="27" name="26 - Ευθύγραμμο βέλος σύνδεσης"/>
          <p:cNvCxnSpPr/>
          <p:nvPr/>
        </p:nvCxnSpPr>
        <p:spPr>
          <a:xfrm rot="10800000" flipV="1">
            <a:off x="4071938" y="3143250"/>
            <a:ext cx="1071562" cy="21431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28 - Ευθύγραμμο βέλος σύνδεσης"/>
          <p:cNvCxnSpPr/>
          <p:nvPr/>
        </p:nvCxnSpPr>
        <p:spPr>
          <a:xfrm>
            <a:off x="1857375" y="2071688"/>
            <a:ext cx="1214438" cy="28575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07" name="29 - Ορθογώνιο"/>
          <p:cNvSpPr>
            <a:spLocks noChangeArrowheads="1"/>
          </p:cNvSpPr>
          <p:nvPr/>
        </p:nvSpPr>
        <p:spPr bwMode="auto">
          <a:xfrm>
            <a:off x="5500688" y="3500438"/>
            <a:ext cx="1974850" cy="369887"/>
          </a:xfrm>
          <a:prstGeom prst="rect">
            <a:avLst/>
          </a:prstGeom>
          <a:noFill/>
          <a:ln w="9525">
            <a:solidFill>
              <a:schemeClr val="bg1"/>
            </a:solidFill>
            <a:miter lim="800000"/>
            <a:headEnd/>
            <a:tailEnd/>
          </a:ln>
        </p:spPr>
        <p:txBody>
          <a:bodyPr wrap="none">
            <a:spAutoFit/>
          </a:bodyPr>
          <a:lstStyle/>
          <a:p>
            <a:r>
              <a:rPr lang="en-US">
                <a:solidFill>
                  <a:schemeClr val="bg1"/>
                </a:solidFill>
                <a:latin typeface="Palatino Linotype" pitchFamily="18" charset="0"/>
              </a:rPr>
              <a:t>D2-S2 bifurcation</a:t>
            </a:r>
            <a:endParaRPr lang="el-GR">
              <a:solidFill>
                <a:schemeClr val="bg1"/>
              </a:solidFill>
            </a:endParaRPr>
          </a:p>
        </p:txBody>
      </p:sp>
      <p:cxnSp>
        <p:nvCxnSpPr>
          <p:cNvPr id="32" name="31 - Ευθύγραμμο βέλος σύνδεσης"/>
          <p:cNvCxnSpPr/>
          <p:nvPr/>
        </p:nvCxnSpPr>
        <p:spPr>
          <a:xfrm rot="10800000">
            <a:off x="5000625" y="3500438"/>
            <a:ext cx="1714500" cy="7143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357188" y="333375"/>
            <a:ext cx="8572500" cy="1238250"/>
          </a:xfrm>
        </p:spPr>
        <p:txBody>
          <a:bodyPr wrap="square" lIns="91440" tIns="45720" rIns="91440" bIns="45720" numCol="1" anchorCtr="0" compatLnSpc="1">
            <a:prstTxWarp prst="textNoShape">
              <a:avLst/>
            </a:prstTxWarp>
          </a:bodyPr>
          <a:lstStyle/>
          <a:p>
            <a:pPr algn="ctr" eaLnBrk="1" hangingPunct="1">
              <a:defRPr/>
            </a:pPr>
            <a:r>
              <a:rPr lang="en-US" sz="3600" dirty="0" smtClean="0">
                <a:latin typeface="Palatino Linotype" pitchFamily="18" charset="0"/>
              </a:rPr>
              <a:t>Areas covered by Flow divider (FD) </a:t>
            </a:r>
            <a:br>
              <a:rPr lang="en-US" sz="3600" dirty="0" smtClean="0">
                <a:latin typeface="Palatino Linotype" pitchFamily="18" charset="0"/>
              </a:rPr>
            </a:br>
            <a:r>
              <a:rPr lang="en-US" sz="3600" dirty="0" smtClean="0">
                <a:latin typeface="Palatino Linotype" pitchFamily="18" charset="0"/>
              </a:rPr>
              <a:t>and Lateral Walls (LW)</a:t>
            </a:r>
            <a:endParaRPr lang="el-GR" sz="2800" dirty="0" smtClean="0">
              <a:latin typeface="Palatino Linotype" pitchFamily="18" charset="0"/>
            </a:endParaRPr>
          </a:p>
        </p:txBody>
      </p:sp>
      <p:sp>
        <p:nvSpPr>
          <p:cNvPr id="13317"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3314" name="Object 2"/>
          <p:cNvGraphicFramePr>
            <a:graphicFrameLocks noChangeAspect="1"/>
          </p:cNvGraphicFramePr>
          <p:nvPr/>
        </p:nvGraphicFramePr>
        <p:xfrm>
          <a:off x="0" y="0"/>
          <a:ext cx="1743075" cy="371475"/>
        </p:xfrm>
        <a:graphic>
          <a:graphicData uri="http://schemas.openxmlformats.org/presentationml/2006/ole">
            <mc:AlternateContent xmlns:mc="http://schemas.openxmlformats.org/markup-compatibility/2006">
              <mc:Choice xmlns:v="urn:schemas-microsoft-com:vml" Requires="v">
                <p:oleObj spid="_x0000_s13322" name="Equation" r:id="rId4" imgW="2032000" imgH="444500" progId="Equation.DSMT4">
                  <p:embed/>
                </p:oleObj>
              </mc:Choice>
              <mc:Fallback>
                <p:oleObj name="Equation" r:id="rId4" imgW="2032000" imgH="4445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430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5" name="Object 3"/>
          <p:cNvGraphicFramePr>
            <a:graphicFrameLocks noChangeAspect="1"/>
          </p:cNvGraphicFramePr>
          <p:nvPr/>
        </p:nvGraphicFramePr>
        <p:xfrm>
          <a:off x="0" y="457200"/>
          <a:ext cx="1743075" cy="371475"/>
        </p:xfrm>
        <a:graphic>
          <a:graphicData uri="http://schemas.openxmlformats.org/presentationml/2006/ole">
            <mc:AlternateContent xmlns:mc="http://schemas.openxmlformats.org/markup-compatibility/2006">
              <mc:Choice xmlns:v="urn:schemas-microsoft-com:vml" Requires="v">
                <p:oleObj spid="_x0000_s13323" name="Equation" r:id="rId6" imgW="2032000" imgH="444500" progId="Equation.DSMT4">
                  <p:embed/>
                </p:oleObj>
              </mc:Choice>
              <mc:Fallback>
                <p:oleObj name="Equation" r:id="rId6" imgW="2032000" imgH="4445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7430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318" name="Εικόνα 104" descr="Per 5 runs of LCA"/>
          <p:cNvPicPr>
            <a:picLocks noChangeAspect="1" noChangeArrowheads="1"/>
          </p:cNvPicPr>
          <p:nvPr/>
        </p:nvPicPr>
        <p:blipFill>
          <a:blip r:embed="rId7"/>
          <a:srcRect/>
          <a:stretch>
            <a:fillRect/>
          </a:stretch>
        </p:blipFill>
        <p:spPr bwMode="auto">
          <a:xfrm>
            <a:off x="1857375" y="2000250"/>
            <a:ext cx="5607050" cy="4489450"/>
          </a:xfrm>
          <a:prstGeom prst="rect">
            <a:avLst/>
          </a:prstGeom>
          <a:noFill/>
          <a:ln w="9525">
            <a:solidFill>
              <a:schemeClr val="bg1"/>
            </a:solidFill>
            <a:miter lim="800000"/>
            <a:headEnd/>
            <a:tailEnd/>
          </a:ln>
        </p:spPr>
      </p:pic>
      <p:sp>
        <p:nvSpPr>
          <p:cNvPr id="11" name="10 - Έλλειψη"/>
          <p:cNvSpPr/>
          <p:nvPr/>
        </p:nvSpPr>
        <p:spPr>
          <a:xfrm>
            <a:off x="3214688" y="2857500"/>
            <a:ext cx="428625" cy="5000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14" name="13 - Ευθύγραμμο βέλος σύνδεσης"/>
          <p:cNvCxnSpPr/>
          <p:nvPr/>
        </p:nvCxnSpPr>
        <p:spPr>
          <a:xfrm rot="10800000" flipV="1">
            <a:off x="3571875" y="2643188"/>
            <a:ext cx="1285875" cy="50006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321" name="14 - Ορθογώνιο"/>
          <p:cNvSpPr>
            <a:spLocks noChangeArrowheads="1"/>
          </p:cNvSpPr>
          <p:nvPr/>
        </p:nvSpPr>
        <p:spPr bwMode="auto">
          <a:xfrm>
            <a:off x="5357813" y="2357438"/>
            <a:ext cx="2000250" cy="1477962"/>
          </a:xfrm>
          <a:prstGeom prst="rect">
            <a:avLst/>
          </a:prstGeom>
          <a:noFill/>
          <a:ln w="9525">
            <a:noFill/>
            <a:miter lim="800000"/>
            <a:headEnd/>
            <a:tailEnd/>
          </a:ln>
        </p:spPr>
        <p:txBody>
          <a:bodyPr>
            <a:spAutoFit/>
          </a:bodyPr>
          <a:lstStyle/>
          <a:p>
            <a:r>
              <a:rPr lang="en-US">
                <a:solidFill>
                  <a:schemeClr val="bg1"/>
                </a:solidFill>
                <a:latin typeface="Palatino Linotype" pitchFamily="18" charset="0"/>
              </a:rPr>
              <a:t>Flow divider (FD), </a:t>
            </a:r>
            <a:r>
              <a:rPr lang="en-US">
                <a:solidFill>
                  <a:schemeClr val="bg1"/>
                </a:solidFill>
                <a:latin typeface="Times New Roman" pitchFamily="18" charset="0"/>
                <a:cs typeface="Times New Roman" pitchFamily="18" charset="0"/>
              </a:rPr>
              <a:t>covers an area of 3.15x10</a:t>
            </a:r>
            <a:r>
              <a:rPr lang="en-US" baseline="30000">
                <a:solidFill>
                  <a:schemeClr val="bg1"/>
                </a:solidFill>
                <a:latin typeface="Times New Roman" pitchFamily="18" charset="0"/>
                <a:cs typeface="Times New Roman" pitchFamily="18" charset="0"/>
              </a:rPr>
              <a:t>-5</a:t>
            </a:r>
            <a:r>
              <a:rPr lang="en-US">
                <a:solidFill>
                  <a:schemeClr val="bg1"/>
                </a:solidFill>
                <a:latin typeface="Times New Roman" pitchFamily="18" charset="0"/>
                <a:cs typeface="Times New Roman" pitchFamily="18" charset="0"/>
              </a:rPr>
              <a:t> m</a:t>
            </a:r>
            <a:r>
              <a:rPr lang="en-US" baseline="30000">
                <a:solidFill>
                  <a:schemeClr val="bg1"/>
                </a:solidFill>
                <a:latin typeface="Times New Roman" pitchFamily="18" charset="0"/>
                <a:cs typeface="Times New Roman" pitchFamily="18" charset="0"/>
              </a:rPr>
              <a:t>2</a:t>
            </a:r>
            <a:endParaRPr lang="en-US">
              <a:solidFill>
                <a:schemeClr val="bg1"/>
              </a:solidFill>
              <a:latin typeface="Palatino Linotype" pitchFamily="18" charset="0"/>
            </a:endParaRPr>
          </a:p>
          <a:p>
            <a:r>
              <a:rPr lang="en-US">
                <a:solidFill>
                  <a:schemeClr val="bg1"/>
                </a:solidFill>
                <a:latin typeface="Palatino Linotype" pitchFamily="18" charset="0"/>
              </a:rPr>
              <a:t> </a:t>
            </a:r>
            <a:endParaRPr lang="el-GR">
              <a:solidFill>
                <a:schemeClr val="bg1"/>
              </a:solidFill>
            </a:endParaRPr>
          </a:p>
        </p:txBody>
      </p:sp>
      <p:sp>
        <p:nvSpPr>
          <p:cNvPr id="16" name="15 - Έλλειψη"/>
          <p:cNvSpPr/>
          <p:nvPr/>
        </p:nvSpPr>
        <p:spPr>
          <a:xfrm rot="20329212">
            <a:off x="2859088" y="2763838"/>
            <a:ext cx="285750" cy="8572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7" name="16 - Έλλειψη"/>
          <p:cNvSpPr/>
          <p:nvPr/>
        </p:nvSpPr>
        <p:spPr>
          <a:xfrm rot="17956661">
            <a:off x="3203575" y="2090738"/>
            <a:ext cx="334963" cy="9286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19" name="18 - Ευθύγραμμο βέλος σύνδεσης"/>
          <p:cNvCxnSpPr/>
          <p:nvPr/>
        </p:nvCxnSpPr>
        <p:spPr>
          <a:xfrm flipV="1">
            <a:off x="2071688" y="2500313"/>
            <a:ext cx="1143000" cy="107156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20 - Ευθύγραμμο βέλος σύνδεσης"/>
          <p:cNvCxnSpPr>
            <a:endCxn id="16" idx="3"/>
          </p:cNvCxnSpPr>
          <p:nvPr/>
        </p:nvCxnSpPr>
        <p:spPr>
          <a:xfrm rot="5400000" flipH="1" flipV="1">
            <a:off x="2276475" y="3522663"/>
            <a:ext cx="752475" cy="73025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326" name="22 - Ορθογώνιο"/>
          <p:cNvSpPr>
            <a:spLocks noChangeArrowheads="1"/>
          </p:cNvSpPr>
          <p:nvPr/>
        </p:nvSpPr>
        <p:spPr bwMode="auto">
          <a:xfrm>
            <a:off x="1785938" y="4500563"/>
            <a:ext cx="2286000" cy="923925"/>
          </a:xfrm>
          <a:prstGeom prst="rect">
            <a:avLst/>
          </a:prstGeom>
          <a:noFill/>
          <a:ln w="9525">
            <a:noFill/>
            <a:miter lim="800000"/>
            <a:headEnd/>
            <a:tailEnd/>
          </a:ln>
        </p:spPr>
        <p:txBody>
          <a:bodyPr>
            <a:spAutoFit/>
          </a:bodyPr>
          <a:lstStyle/>
          <a:p>
            <a:r>
              <a:rPr lang="en-US">
                <a:solidFill>
                  <a:schemeClr val="bg1"/>
                </a:solidFill>
                <a:latin typeface="Palatino Linotype" pitchFamily="18" charset="0"/>
              </a:rPr>
              <a:t>Lateral Walls (LW),</a:t>
            </a:r>
          </a:p>
          <a:p>
            <a:r>
              <a:rPr lang="en-US">
                <a:solidFill>
                  <a:schemeClr val="bg1"/>
                </a:solidFill>
                <a:latin typeface="Times New Roman" pitchFamily="18" charset="0"/>
                <a:cs typeface="Times New Roman" pitchFamily="18" charset="0"/>
              </a:rPr>
              <a:t>cover an area of 7.0x10</a:t>
            </a:r>
            <a:r>
              <a:rPr lang="en-US" baseline="30000">
                <a:solidFill>
                  <a:schemeClr val="bg1"/>
                </a:solidFill>
                <a:latin typeface="Times New Roman" pitchFamily="18" charset="0"/>
                <a:cs typeface="Times New Roman" pitchFamily="18" charset="0"/>
              </a:rPr>
              <a:t>-4</a:t>
            </a:r>
            <a:r>
              <a:rPr lang="en-US">
                <a:solidFill>
                  <a:schemeClr val="bg1"/>
                </a:solidFill>
                <a:latin typeface="Times New Roman" pitchFamily="18" charset="0"/>
                <a:cs typeface="Times New Roman" pitchFamily="18" charset="0"/>
              </a:rPr>
              <a:t> m</a:t>
            </a:r>
            <a:r>
              <a:rPr lang="en-US" baseline="30000">
                <a:solidFill>
                  <a:schemeClr val="bg1"/>
                </a:solidFill>
                <a:latin typeface="Times New Roman" pitchFamily="18" charset="0"/>
                <a:cs typeface="Times New Roman" pitchFamily="18" charset="0"/>
              </a:rPr>
              <a:t>2</a:t>
            </a:r>
            <a:endParaRPr lang="el-GR">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p:cNvSpPr>
          <p:nvPr>
            <p:ph type="title" idx="4294967295"/>
          </p:nvPr>
        </p:nvSpPr>
        <p:spPr bwMode="auto">
          <a:xfrm>
            <a:off x="468313" y="333375"/>
            <a:ext cx="7772400" cy="719138"/>
          </a:xfrm>
        </p:spPr>
        <p:txBody>
          <a:bodyPr wrap="square" lIns="91440" tIns="45720" rIns="91440" bIns="45720" numCol="1" anchorCtr="0" compatLnSpc="1">
            <a:prstTxWarp prst="textNoShape">
              <a:avLst/>
            </a:prstTxWarp>
          </a:bodyPr>
          <a:lstStyle/>
          <a:p>
            <a:pPr algn="ctr">
              <a:defRPr/>
            </a:pPr>
            <a:r>
              <a:rPr lang="en-US" sz="3600" smtClean="0">
                <a:latin typeface="Times New Roman" pitchFamily="18" charset="0"/>
              </a:rPr>
              <a:t>Pulsewave</a:t>
            </a:r>
          </a:p>
        </p:txBody>
      </p:sp>
      <p:sp>
        <p:nvSpPr>
          <p:cNvPr id="14340" name="Rectangle 7"/>
          <p:cNvSpPr>
            <a:spLocks noChangeArrowheads="1"/>
          </p:cNvSpPr>
          <p:nvPr/>
        </p:nvSpPr>
        <p:spPr bwMode="auto">
          <a:xfrm>
            <a:off x="0" y="1743075"/>
            <a:ext cx="9144000" cy="0"/>
          </a:xfrm>
          <a:prstGeom prst="rect">
            <a:avLst/>
          </a:prstGeom>
          <a:noFill/>
          <a:ln w="9525">
            <a:noFill/>
            <a:miter lim="800000"/>
            <a:headEnd/>
            <a:tailEnd/>
          </a:ln>
        </p:spPr>
        <p:txBody>
          <a:bodyPr wrap="none" anchor="ctr">
            <a:spAutoFit/>
          </a:bodyPr>
          <a:lstStyle/>
          <a:p>
            <a:endParaRPr lang="en-US"/>
          </a:p>
        </p:txBody>
      </p:sp>
      <p:graphicFrame>
        <p:nvGraphicFramePr>
          <p:cNvPr id="14338" name="Object 6"/>
          <p:cNvGraphicFramePr>
            <a:graphicFrameLocks noChangeAspect="1"/>
          </p:cNvGraphicFramePr>
          <p:nvPr/>
        </p:nvGraphicFramePr>
        <p:xfrm>
          <a:off x="985838" y="1125538"/>
          <a:ext cx="6826250" cy="4803775"/>
        </p:xfrm>
        <a:graphic>
          <a:graphicData uri="http://schemas.openxmlformats.org/presentationml/2006/ole">
            <mc:AlternateContent xmlns:mc="http://schemas.openxmlformats.org/markup-compatibility/2006">
              <mc:Choice xmlns:v="urn:schemas-microsoft-com:vml" Requires="v">
                <p:oleObj spid="_x0000_s14342" name="Picture" r:id="rId4" imgW="4791075" imgH="3371850" progId="Word.Picture.8">
                  <p:embed/>
                </p:oleObj>
              </mc:Choice>
              <mc:Fallback>
                <p:oleObj name="Picture" r:id="rId4" imgW="4791075" imgH="3371850" progId="Word.Picture.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838" y="1125538"/>
                        <a:ext cx="6826250" cy="480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1" name="Line 8"/>
          <p:cNvSpPr>
            <a:spLocks noChangeShapeType="1"/>
          </p:cNvSpPr>
          <p:nvPr/>
        </p:nvSpPr>
        <p:spPr bwMode="auto">
          <a:xfrm>
            <a:off x="800100" y="4835525"/>
            <a:ext cx="1257300" cy="0"/>
          </a:xfrm>
          <a:prstGeom prst="line">
            <a:avLst/>
          </a:prstGeom>
          <a:noFill/>
          <a:ln w="9525">
            <a:noFill/>
            <a:round/>
            <a:headEnd type="triangle" w="med" len="med"/>
            <a:tailEnd type="triangle" w="med" len="med"/>
          </a:ln>
        </p:spPr>
        <p:txBody>
          <a:bodyPr/>
          <a:lstStyle/>
          <a:p>
            <a:endParaRPr lang="el-GR"/>
          </a:p>
        </p:txBody>
      </p:sp>
      <p:sp>
        <p:nvSpPr>
          <p:cNvPr id="14342" name="Line 9"/>
          <p:cNvSpPr>
            <a:spLocks noChangeShapeType="1"/>
          </p:cNvSpPr>
          <p:nvPr/>
        </p:nvSpPr>
        <p:spPr bwMode="auto">
          <a:xfrm>
            <a:off x="800100" y="4835525"/>
            <a:ext cx="1257300" cy="0"/>
          </a:xfrm>
          <a:prstGeom prst="line">
            <a:avLst/>
          </a:prstGeom>
          <a:noFill/>
          <a:ln w="9525">
            <a:noFill/>
            <a:round/>
            <a:headEnd type="triangle" w="med" len="med"/>
            <a:tailEnd type="triangle" w="med" len="med"/>
          </a:ln>
        </p:spPr>
        <p:txBody>
          <a:bodyPr/>
          <a:lstStyle/>
          <a:p>
            <a:endParaRPr lang="el-GR"/>
          </a:p>
        </p:txBody>
      </p:sp>
      <p:sp>
        <p:nvSpPr>
          <p:cNvPr id="14343" name="Line 12"/>
          <p:cNvSpPr>
            <a:spLocks noChangeShapeType="1"/>
          </p:cNvSpPr>
          <p:nvPr/>
        </p:nvSpPr>
        <p:spPr bwMode="auto">
          <a:xfrm>
            <a:off x="2411413" y="5805488"/>
            <a:ext cx="1439862" cy="0"/>
          </a:xfrm>
          <a:prstGeom prst="line">
            <a:avLst/>
          </a:prstGeom>
          <a:noFill/>
          <a:ln w="9525">
            <a:solidFill>
              <a:srgbClr val="000000"/>
            </a:solidFill>
            <a:round/>
            <a:headEnd type="triangle" w="med" len="med"/>
            <a:tailEnd type="triangle" w="med" len="med"/>
          </a:ln>
        </p:spPr>
        <p:txBody>
          <a:bodyPr/>
          <a:lstStyle/>
          <a:p>
            <a:endParaRPr lang="el-GR"/>
          </a:p>
        </p:txBody>
      </p:sp>
      <p:sp>
        <p:nvSpPr>
          <p:cNvPr id="14344" name="Line 10"/>
          <p:cNvSpPr>
            <a:spLocks noChangeShapeType="1"/>
          </p:cNvSpPr>
          <p:nvPr/>
        </p:nvSpPr>
        <p:spPr bwMode="auto">
          <a:xfrm>
            <a:off x="2286000" y="4949825"/>
            <a:ext cx="2743200" cy="0"/>
          </a:xfrm>
          <a:prstGeom prst="line">
            <a:avLst/>
          </a:prstGeom>
          <a:noFill/>
          <a:ln w="9525">
            <a:noFill/>
            <a:round/>
            <a:headEnd type="triangle" w="med" len="med"/>
            <a:tailEnd type="triangle" w="med" len="med"/>
          </a:ln>
        </p:spPr>
        <p:txBody>
          <a:bodyPr/>
          <a:lstStyle/>
          <a:p>
            <a:endParaRPr lang="el-GR"/>
          </a:p>
        </p:txBody>
      </p:sp>
      <p:sp>
        <p:nvSpPr>
          <p:cNvPr id="14345" name="Text Box 13"/>
          <p:cNvSpPr txBox="1">
            <a:spLocks noChangeArrowheads="1"/>
          </p:cNvSpPr>
          <p:nvPr/>
        </p:nvSpPr>
        <p:spPr bwMode="auto">
          <a:xfrm>
            <a:off x="1371600" y="5083175"/>
            <a:ext cx="800100" cy="373063"/>
          </a:xfrm>
          <a:prstGeom prst="rect">
            <a:avLst/>
          </a:prstGeom>
          <a:noFill/>
          <a:ln w="9525">
            <a:noFill/>
            <a:miter lim="800000"/>
            <a:headEnd/>
            <a:tailEnd/>
          </a:ln>
        </p:spPr>
        <p:txBody>
          <a:bodyPr/>
          <a:lstStyle/>
          <a:p>
            <a:pPr eaLnBrk="0" hangingPunct="0"/>
            <a:r>
              <a:rPr lang="en-US" sz="1100" b="1">
                <a:cs typeface="Times New Roman" pitchFamily="18" charset="0"/>
              </a:rPr>
              <a:t>Systole</a:t>
            </a:r>
            <a:endParaRPr lang="en-US"/>
          </a:p>
        </p:txBody>
      </p:sp>
      <p:sp>
        <p:nvSpPr>
          <p:cNvPr id="14346" name="Text Box 14"/>
          <p:cNvSpPr txBox="1">
            <a:spLocks noChangeArrowheads="1"/>
          </p:cNvSpPr>
          <p:nvPr/>
        </p:nvSpPr>
        <p:spPr bwMode="auto">
          <a:xfrm>
            <a:off x="3348038" y="5084763"/>
            <a:ext cx="800100" cy="342900"/>
          </a:xfrm>
          <a:prstGeom prst="rect">
            <a:avLst/>
          </a:prstGeom>
          <a:noFill/>
          <a:ln w="9525">
            <a:noFill/>
            <a:miter lim="800000"/>
            <a:headEnd/>
            <a:tailEnd/>
          </a:ln>
        </p:spPr>
        <p:txBody>
          <a:bodyPr/>
          <a:lstStyle/>
          <a:p>
            <a:pPr eaLnBrk="0" hangingPunct="0"/>
            <a:r>
              <a:rPr lang="en-US" sz="1100" b="1">
                <a:cs typeface="Times New Roman" pitchFamily="18" charset="0"/>
              </a:rPr>
              <a:t>Diastole</a:t>
            </a:r>
            <a:endParaRPr lang="en-US"/>
          </a:p>
        </p:txBody>
      </p:sp>
      <p:sp>
        <p:nvSpPr>
          <p:cNvPr id="14347" name="Line 11"/>
          <p:cNvSpPr>
            <a:spLocks noChangeShapeType="1"/>
          </p:cNvSpPr>
          <p:nvPr/>
        </p:nvSpPr>
        <p:spPr bwMode="auto">
          <a:xfrm>
            <a:off x="3924300" y="5805488"/>
            <a:ext cx="3887788" cy="0"/>
          </a:xfrm>
          <a:prstGeom prst="line">
            <a:avLst/>
          </a:prstGeom>
          <a:noFill/>
          <a:ln w="9525">
            <a:solidFill>
              <a:srgbClr val="000000"/>
            </a:solidFill>
            <a:round/>
            <a:headEnd type="triangle" w="med" len="med"/>
            <a:tailEnd type="triangle" w="med" len="med"/>
          </a:ln>
        </p:spPr>
        <p:txBody>
          <a:bodyPr/>
          <a:lstStyle/>
          <a:p>
            <a:endParaRPr lang="el-GR"/>
          </a:p>
        </p:txBody>
      </p:sp>
      <p:sp>
        <p:nvSpPr>
          <p:cNvPr id="14348" name="Rectangle 16"/>
          <p:cNvSpPr>
            <a:spLocks noChangeArrowheads="1"/>
          </p:cNvSpPr>
          <p:nvPr/>
        </p:nvSpPr>
        <p:spPr bwMode="auto">
          <a:xfrm>
            <a:off x="0" y="1401763"/>
            <a:ext cx="9144000" cy="0"/>
          </a:xfrm>
          <a:prstGeom prst="rect">
            <a:avLst/>
          </a:prstGeom>
          <a:noFill/>
          <a:ln w="9525">
            <a:noFill/>
            <a:miter lim="800000"/>
            <a:headEnd/>
            <a:tailEnd/>
          </a:ln>
        </p:spPr>
        <p:txBody>
          <a:bodyPr wrap="none" anchor="ctr">
            <a:spAutoFit/>
          </a:bodyPr>
          <a:lstStyle/>
          <a:p>
            <a:endParaRPr lang="en-US"/>
          </a:p>
        </p:txBody>
      </p:sp>
      <p:sp>
        <p:nvSpPr>
          <p:cNvPr id="14349" name="Rectangle 17"/>
          <p:cNvSpPr>
            <a:spLocks noChangeArrowheads="1"/>
          </p:cNvSpPr>
          <p:nvPr/>
        </p:nvSpPr>
        <p:spPr bwMode="auto">
          <a:xfrm>
            <a:off x="0" y="4773613"/>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350" name="Rectangle 20"/>
          <p:cNvSpPr>
            <a:spLocks noChangeArrowheads="1"/>
          </p:cNvSpPr>
          <p:nvPr/>
        </p:nvSpPr>
        <p:spPr bwMode="auto">
          <a:xfrm>
            <a:off x="0" y="4773613"/>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351" name="Rectangle 22"/>
          <p:cNvSpPr>
            <a:spLocks/>
          </p:cNvSpPr>
          <p:nvPr/>
        </p:nvSpPr>
        <p:spPr bwMode="auto">
          <a:xfrm>
            <a:off x="571500" y="5929313"/>
            <a:ext cx="4752975" cy="601662"/>
          </a:xfrm>
          <a:prstGeom prst="rect">
            <a:avLst/>
          </a:prstGeom>
          <a:noFill/>
          <a:ln w="9525">
            <a:noFill/>
            <a:miter lim="800000"/>
            <a:headEnd/>
            <a:tailEnd/>
          </a:ln>
        </p:spPr>
        <p:txBody>
          <a:bodyPr/>
          <a:lstStyle/>
          <a:p>
            <a:pPr algn="ctr" eaLnBrk="0" hangingPunct="0"/>
            <a:r>
              <a:rPr lang="en-US" sz="3600">
                <a:solidFill>
                  <a:srgbClr val="C1EEFF"/>
                </a:solidFill>
                <a:latin typeface="Times New Roman" pitchFamily="18" charset="0"/>
              </a:rPr>
              <a:t>Systole</a:t>
            </a:r>
          </a:p>
        </p:txBody>
      </p:sp>
      <p:sp>
        <p:nvSpPr>
          <p:cNvPr id="14352" name="Rectangle 23"/>
          <p:cNvSpPr>
            <a:spLocks/>
          </p:cNvSpPr>
          <p:nvPr/>
        </p:nvSpPr>
        <p:spPr bwMode="auto">
          <a:xfrm>
            <a:off x="4214813" y="5929313"/>
            <a:ext cx="3600450" cy="720725"/>
          </a:xfrm>
          <a:prstGeom prst="rect">
            <a:avLst/>
          </a:prstGeom>
          <a:noFill/>
          <a:ln w="9525">
            <a:noFill/>
            <a:miter lim="800000"/>
            <a:headEnd/>
            <a:tailEnd/>
          </a:ln>
        </p:spPr>
        <p:txBody>
          <a:bodyPr/>
          <a:lstStyle/>
          <a:p>
            <a:pPr algn="ctr" eaLnBrk="0" hangingPunct="0"/>
            <a:r>
              <a:rPr lang="en-US" sz="3600">
                <a:solidFill>
                  <a:srgbClr val="C1EEFF"/>
                </a:solidFill>
                <a:latin typeface="Times New Roman" pitchFamily="18" charset="0"/>
              </a:rPr>
              <a:t>Diastole</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Grp="1"/>
          </p:cNvSpPr>
          <p:nvPr>
            <p:ph type="title" idx="4294967295"/>
          </p:nvPr>
        </p:nvSpPr>
        <p:spPr bwMode="auto">
          <a:xfrm>
            <a:off x="250825" y="2205038"/>
            <a:ext cx="8893175" cy="1584325"/>
          </a:xfrm>
        </p:spPr>
        <p:txBody>
          <a:bodyPr wrap="square" lIns="91440" tIns="45720" rIns="91440" bIns="45720" numCol="1" anchorCtr="0" compatLnSpc="1">
            <a:prstTxWarp prst="textNoShape">
              <a:avLst/>
            </a:prstTxWarp>
          </a:bodyPr>
          <a:lstStyle/>
          <a:p>
            <a:pPr algn="ctr">
              <a:defRPr/>
            </a:pPr>
            <a:r>
              <a:rPr lang="en-US" b="1" smtClean="0">
                <a:solidFill>
                  <a:srgbClr val="DAEB03"/>
                </a:solidFill>
                <a:latin typeface="Times New Roman" pitchFamily="18" charset="0"/>
              </a:rPr>
              <a:t>Results for the Left Coronary Artery</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ChangeArrowheads="1"/>
          </p:cNvSpPr>
          <p:nvPr/>
        </p:nvSpPr>
        <p:spPr bwMode="auto">
          <a:xfrm>
            <a:off x="214313" y="1071563"/>
            <a:ext cx="9036050" cy="2308225"/>
          </a:xfrm>
          <a:prstGeom prst="rect">
            <a:avLst/>
          </a:prstGeom>
          <a:noFill/>
          <a:ln w="9525">
            <a:noFill/>
            <a:miter lim="800000"/>
            <a:headEnd/>
            <a:tailEnd/>
          </a:ln>
        </p:spPr>
        <p:txBody>
          <a:bodyPr>
            <a:spAutoFit/>
          </a:bodyPr>
          <a:lstStyle/>
          <a:p>
            <a:pPr algn="ctr"/>
            <a:endParaRPr lang="en-US" sz="2400" b="1">
              <a:solidFill>
                <a:srgbClr val="D9DDFD"/>
              </a:solidFill>
              <a:latin typeface="Palatino Linotype" pitchFamily="18" charset="0"/>
            </a:endParaRPr>
          </a:p>
          <a:p>
            <a:pPr algn="ctr"/>
            <a:r>
              <a:rPr lang="en-US" sz="2400" b="1">
                <a:solidFill>
                  <a:srgbClr val="D9DDFD"/>
                </a:solidFill>
                <a:latin typeface="Palatino Linotype" pitchFamily="18" charset="0"/>
              </a:rPr>
              <a:t>CHAPTER  1</a:t>
            </a:r>
          </a:p>
          <a:p>
            <a:pPr algn="ctr"/>
            <a:endParaRPr lang="en-US" sz="2400" b="1">
              <a:solidFill>
                <a:srgbClr val="D9DDFD"/>
              </a:solidFill>
              <a:latin typeface="Palatino Linotype" pitchFamily="18" charset="0"/>
            </a:endParaRPr>
          </a:p>
          <a:p>
            <a:pPr algn="ctr"/>
            <a:r>
              <a:rPr lang="en-US" sz="2400" b="1">
                <a:solidFill>
                  <a:srgbClr val="D9DDFD"/>
                </a:solidFill>
                <a:latin typeface="Palatino Linotype" pitchFamily="18" charset="0"/>
              </a:rPr>
              <a:t>CARDIOVASCULAR ENGINEERING AND</a:t>
            </a:r>
          </a:p>
          <a:p>
            <a:pPr algn="ctr"/>
            <a:r>
              <a:rPr lang="en-US" sz="2400" b="1">
                <a:solidFill>
                  <a:srgbClr val="D9DDFD"/>
                </a:solidFill>
                <a:latin typeface="Palatino Linotype" pitchFamily="18" charset="0"/>
              </a:rPr>
              <a:t> </a:t>
            </a:r>
          </a:p>
          <a:p>
            <a:pPr algn="ctr"/>
            <a:r>
              <a:rPr lang="en-US" sz="2400" b="1">
                <a:solidFill>
                  <a:srgbClr val="D9DDFD"/>
                </a:solidFill>
                <a:latin typeface="Palatino Linotype" pitchFamily="18" charset="0"/>
              </a:rPr>
              <a:t>COMPUTATIONAL FLUID DYNAMICS</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latin typeface="Times New Roman" pitchFamily="18" charset="0"/>
              </a:rPr>
              <a:t>     Wall Shear Stress (N/m2)</a:t>
            </a:r>
            <a:br>
              <a:rPr lang="en-US" sz="3600" smtClean="0">
                <a:latin typeface="Times New Roman" pitchFamily="18" charset="0"/>
              </a:rPr>
            </a:br>
            <a:r>
              <a:rPr lang="en-US" sz="3600" smtClean="0">
                <a:latin typeface="Times New Roman" pitchFamily="18" charset="0"/>
              </a:rPr>
              <a:t>Time </a:t>
            </a:r>
            <a:r>
              <a:rPr lang="en-GB" sz="3600" smtClean="0">
                <a:latin typeface="Times New Roman" pitchFamily="18" charset="0"/>
              </a:rPr>
              <a:t>point A (15.0 msec)</a:t>
            </a:r>
            <a:endParaRPr lang="en-US" sz="3600" smtClean="0">
              <a:latin typeface="Times New Roman" pitchFamily="18" charset="0"/>
            </a:endParaRPr>
          </a:p>
        </p:txBody>
      </p:sp>
      <p:pic>
        <p:nvPicPr>
          <p:cNvPr id="74755" name="Picture 6" descr="wss b"/>
          <p:cNvPicPr>
            <a:picLocks noChangeAspect="1" noChangeArrowheads="1"/>
          </p:cNvPicPr>
          <p:nvPr/>
        </p:nvPicPr>
        <p:blipFill>
          <a:blip r:embed="rId3"/>
          <a:srcRect/>
          <a:stretch>
            <a:fillRect/>
          </a:stretch>
        </p:blipFill>
        <p:spPr bwMode="auto">
          <a:xfrm>
            <a:off x="1162050" y="1357313"/>
            <a:ext cx="6553200" cy="53149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6" descr="wss C"/>
          <p:cNvPicPr>
            <a:picLocks noChangeAspect="1" noChangeArrowheads="1"/>
          </p:cNvPicPr>
          <p:nvPr/>
        </p:nvPicPr>
        <p:blipFill>
          <a:blip r:embed="rId3"/>
          <a:srcRect/>
          <a:stretch>
            <a:fillRect/>
          </a:stretch>
        </p:blipFill>
        <p:spPr bwMode="auto">
          <a:xfrm>
            <a:off x="1398588" y="1341438"/>
            <a:ext cx="6459537" cy="5240337"/>
          </a:xfrm>
          <a:prstGeom prst="rect">
            <a:avLst/>
          </a:prstGeom>
          <a:noFill/>
          <a:ln w="9525">
            <a:noFill/>
            <a:miter lim="800000"/>
            <a:headEnd/>
            <a:tailEnd/>
          </a:ln>
        </p:spPr>
      </p:pic>
      <p:sp>
        <p:nvSpPr>
          <p:cNvPr id="94215" name="Rectangle 7"/>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t>  </a:t>
            </a:r>
            <a:r>
              <a:rPr lang="en-US" sz="3600" smtClean="0">
                <a:latin typeface="Times New Roman" pitchFamily="18" charset="0"/>
              </a:rPr>
              <a:t>Wall Shear Stress (N/m2)</a:t>
            </a:r>
            <a:br>
              <a:rPr lang="en-US" sz="3600" smtClean="0">
                <a:latin typeface="Times New Roman" pitchFamily="18" charset="0"/>
              </a:rPr>
            </a:br>
            <a:r>
              <a:rPr lang="en-US" sz="3600" smtClean="0">
                <a:latin typeface="Times New Roman" pitchFamily="18" charset="0"/>
              </a:rPr>
              <a:t>Time </a:t>
            </a:r>
            <a:r>
              <a:rPr lang="en-GB" sz="3600" smtClean="0">
                <a:latin typeface="Times New Roman" pitchFamily="18" charset="0"/>
              </a:rPr>
              <a:t>point B (150.0 msec)</a:t>
            </a:r>
            <a:endParaRPr lang="en-US" sz="3600" smtClean="0">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descr="wss C"/>
          <p:cNvPicPr>
            <a:picLocks noChangeAspect="1" noChangeArrowheads="1"/>
          </p:cNvPicPr>
          <p:nvPr/>
        </p:nvPicPr>
        <p:blipFill>
          <a:blip r:embed="rId3"/>
          <a:srcRect/>
          <a:stretch>
            <a:fillRect/>
          </a:stretch>
        </p:blipFill>
        <p:spPr bwMode="auto">
          <a:xfrm>
            <a:off x="1331913" y="1412875"/>
            <a:ext cx="6335712" cy="5140325"/>
          </a:xfrm>
          <a:prstGeom prst="rect">
            <a:avLst/>
          </a:prstGeom>
          <a:noFill/>
          <a:ln w="9525">
            <a:noFill/>
            <a:miter lim="800000"/>
            <a:headEnd/>
            <a:tailEnd/>
          </a:ln>
        </p:spPr>
      </p:pic>
      <p:sp>
        <p:nvSpPr>
          <p:cNvPr id="124931" name="Rectangle 3"/>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t>  </a:t>
            </a:r>
            <a:r>
              <a:rPr lang="en-US" sz="3600" smtClean="0">
                <a:latin typeface="Times New Roman" pitchFamily="18" charset="0"/>
              </a:rPr>
              <a:t>Wall Shear Stress (N/m2)</a:t>
            </a:r>
            <a:br>
              <a:rPr lang="en-US" sz="3600" smtClean="0">
                <a:latin typeface="Times New Roman" pitchFamily="18" charset="0"/>
              </a:rPr>
            </a:br>
            <a:r>
              <a:rPr lang="en-US" sz="3600" smtClean="0">
                <a:latin typeface="Times New Roman" pitchFamily="18" charset="0"/>
              </a:rPr>
              <a:t>Time </a:t>
            </a:r>
            <a:r>
              <a:rPr lang="en-GB" sz="3600" smtClean="0">
                <a:latin typeface="Times New Roman" pitchFamily="18" charset="0"/>
              </a:rPr>
              <a:t>point C (285.0 msec)</a:t>
            </a:r>
            <a:endParaRPr lang="en-US" sz="3600" smtClean="0">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latin typeface="Times New Roman" pitchFamily="18" charset="0"/>
              </a:rPr>
              <a:t>     Wall Shear Stress (N/m2)</a:t>
            </a:r>
            <a:br>
              <a:rPr lang="en-US" sz="3600" smtClean="0">
                <a:latin typeface="Times New Roman" pitchFamily="18" charset="0"/>
              </a:rPr>
            </a:br>
            <a:r>
              <a:rPr lang="en-US" sz="3600" smtClean="0">
                <a:latin typeface="Times New Roman" pitchFamily="18" charset="0"/>
              </a:rPr>
              <a:t>Time </a:t>
            </a:r>
            <a:r>
              <a:rPr lang="en-GB" sz="3600" smtClean="0">
                <a:latin typeface="Times New Roman" pitchFamily="18" charset="0"/>
              </a:rPr>
              <a:t>point D (385.0 msec)</a:t>
            </a:r>
            <a:endParaRPr lang="en-US" sz="3600" smtClean="0">
              <a:latin typeface="Times New Roman" pitchFamily="18" charset="0"/>
            </a:endParaRPr>
          </a:p>
        </p:txBody>
      </p:sp>
      <p:pic>
        <p:nvPicPr>
          <p:cNvPr id="77827" name="Picture 3" descr="wss b"/>
          <p:cNvPicPr>
            <a:picLocks noChangeAspect="1" noChangeArrowheads="1"/>
          </p:cNvPicPr>
          <p:nvPr/>
        </p:nvPicPr>
        <p:blipFill>
          <a:blip r:embed="rId3"/>
          <a:srcRect/>
          <a:stretch>
            <a:fillRect/>
          </a:stretch>
        </p:blipFill>
        <p:spPr bwMode="auto">
          <a:xfrm>
            <a:off x="1258888" y="1412875"/>
            <a:ext cx="6408737" cy="51974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descr="wss C"/>
          <p:cNvPicPr>
            <a:picLocks noChangeAspect="1" noChangeArrowheads="1"/>
          </p:cNvPicPr>
          <p:nvPr/>
        </p:nvPicPr>
        <p:blipFill>
          <a:blip r:embed="rId3"/>
          <a:srcRect/>
          <a:stretch>
            <a:fillRect/>
          </a:stretch>
        </p:blipFill>
        <p:spPr bwMode="auto">
          <a:xfrm>
            <a:off x="1350963" y="1412875"/>
            <a:ext cx="6316662" cy="5124450"/>
          </a:xfrm>
          <a:prstGeom prst="rect">
            <a:avLst/>
          </a:prstGeom>
          <a:noFill/>
          <a:ln w="9525">
            <a:noFill/>
            <a:miter lim="800000"/>
            <a:headEnd/>
            <a:tailEnd/>
          </a:ln>
        </p:spPr>
      </p:pic>
      <p:sp>
        <p:nvSpPr>
          <p:cNvPr id="133123" name="Rectangle 3"/>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t>  </a:t>
            </a:r>
            <a:r>
              <a:rPr lang="en-US" sz="3600" smtClean="0">
                <a:latin typeface="Times New Roman" pitchFamily="18" charset="0"/>
              </a:rPr>
              <a:t>Wall Shear Stress (N/m2)</a:t>
            </a:r>
            <a:br>
              <a:rPr lang="en-US" sz="3600" smtClean="0">
                <a:latin typeface="Times New Roman" pitchFamily="18" charset="0"/>
              </a:rPr>
            </a:br>
            <a:r>
              <a:rPr lang="en-US" sz="3600" smtClean="0">
                <a:latin typeface="Times New Roman" pitchFamily="18" charset="0"/>
              </a:rPr>
              <a:t>Time </a:t>
            </a:r>
            <a:r>
              <a:rPr lang="en-GB" sz="3600" smtClean="0">
                <a:latin typeface="Times New Roman" pitchFamily="18" charset="0"/>
              </a:rPr>
              <a:t>point E (642.5 msec)</a:t>
            </a:r>
            <a:endParaRPr lang="en-US" sz="3600" smtClean="0">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5" name="Rectangle 3"/>
          <p:cNvSpPr>
            <a:spLocks noGrp="1"/>
          </p:cNvSpPr>
          <p:nvPr>
            <p:ph type="title" idx="4294967295"/>
          </p:nvPr>
        </p:nvSpPr>
        <p:spPr bwMode="auto">
          <a:xfrm>
            <a:off x="827088" y="0"/>
            <a:ext cx="7416800" cy="1223963"/>
          </a:xfrm>
        </p:spPr>
        <p:txBody>
          <a:bodyPr wrap="square" lIns="91440" tIns="45720" rIns="91440" bIns="45720" numCol="1" anchorCtr="0" compatLnSpc="1">
            <a:prstTxWarp prst="textNoShape">
              <a:avLst/>
            </a:prstTxWarp>
          </a:bodyPr>
          <a:lstStyle/>
          <a:p>
            <a:pPr marL="685800" indent="-685800" algn="ctr">
              <a:defRPr/>
            </a:pPr>
            <a:r>
              <a:rPr lang="en-US" altLang="ja-JP" sz="3600" smtClean="0">
                <a:latin typeface="Times New Roman" pitchFamily="18" charset="0"/>
                <a:ea typeface="ＭＳ Ｐゴシック" charset="-128"/>
              </a:rPr>
              <a:t>Minimum Wall</a:t>
            </a:r>
            <a:r>
              <a:rPr lang="en-US" sz="3600" smtClean="0">
                <a:latin typeface="Times New Roman" pitchFamily="18" charset="0"/>
              </a:rPr>
              <a:t> Shear Stress (N/m2)</a:t>
            </a:r>
            <a:br>
              <a:rPr lang="en-US" sz="3600" smtClean="0">
                <a:latin typeface="Times New Roman" pitchFamily="18" charset="0"/>
              </a:rPr>
            </a:br>
            <a:endParaRPr lang="en-US" sz="3600" smtClean="0">
              <a:latin typeface="Times New Roman" pitchFamily="18" charset="0"/>
            </a:endParaRPr>
          </a:p>
        </p:txBody>
      </p:sp>
      <p:sp>
        <p:nvSpPr>
          <p:cNvPr id="79875" name="Rectangle 163"/>
          <p:cNvSpPr>
            <a:spLocks noChangeArrowheads="1"/>
          </p:cNvSpPr>
          <p:nvPr/>
        </p:nvSpPr>
        <p:spPr bwMode="auto">
          <a:xfrm>
            <a:off x="971550" y="836613"/>
            <a:ext cx="6762750" cy="2289175"/>
          </a:xfrm>
          <a:prstGeom prst="rect">
            <a:avLst/>
          </a:prstGeom>
          <a:noFill/>
          <a:ln w="9525">
            <a:noFill/>
            <a:miter lim="800000"/>
            <a:headEnd/>
            <a:tailEnd/>
          </a:ln>
        </p:spPr>
        <p:txBody>
          <a:bodyPr anchor="ctr">
            <a:spAutoFit/>
          </a:bodyPr>
          <a:lstStyle/>
          <a:p>
            <a:pPr algn="ct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Main bifurcation, </a:t>
            </a:r>
            <a:endParaRPr lang="en-GB" altLang="ja-JP" sz="3600" i="1">
              <a:solidFill>
                <a:schemeClr val="tx2"/>
              </a:solidFill>
              <a:latin typeface="Times New Roman" pitchFamily="18" charset="0"/>
              <a:ea typeface="ＭＳ Ｐゴシック" pitchFamily="34" charset="-128"/>
              <a:cs typeface="Times New Roman" pitchFamily="18" charset="0"/>
            </a:endParaRPr>
          </a:p>
          <a:p>
            <a:pPr eaLnBrk="0" hangingPunct="0"/>
            <a:r>
              <a:rPr lang="en-GB" altLang="ja-JP" sz="3600" i="1">
                <a:solidFill>
                  <a:schemeClr val="tx2"/>
                </a:solidFill>
                <a:latin typeface="Times New Roman" pitchFamily="18" charset="0"/>
                <a:ea typeface="ＭＳ Ｐゴシック" pitchFamily="34" charset="-128"/>
              </a:rPr>
              <a:t>                FD</a:t>
            </a:r>
            <a:r>
              <a:rPr lang="en-GB" sz="3600" i="1">
                <a:solidFill>
                  <a:schemeClr val="tx2"/>
                </a:solidFill>
                <a:latin typeface="Times New Roman" pitchFamily="18" charset="0"/>
                <a:cs typeface="Times New Roman" pitchFamily="18" charset="0"/>
              </a:rPr>
              <a:t>: dashes,  </a:t>
            </a:r>
            <a:endParaRPr lang="en-GB" altLang="ja-JP" sz="3600" i="1">
              <a:solidFill>
                <a:schemeClr val="tx2"/>
              </a:solidFill>
              <a:latin typeface="Times New Roman" pitchFamily="18" charset="0"/>
              <a:ea typeface="ＭＳ Ｐゴシック" pitchFamily="34" charset="-128"/>
            </a:endParaRPr>
          </a:p>
          <a:p>
            <a:pP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LW: continuous lines</a:t>
            </a:r>
            <a:endParaRPr lang="en-US" sz="3600">
              <a:solidFill>
                <a:schemeClr val="tx2"/>
              </a:solidFill>
              <a:latin typeface="Times New Roman" pitchFamily="18" charset="0"/>
            </a:endParaRPr>
          </a:p>
          <a:p>
            <a:pPr algn="ctr" eaLnBrk="0" hangingPunct="0"/>
            <a:r>
              <a:rPr lang="en-GB" sz="3600">
                <a:latin typeface="Times New Roman" pitchFamily="18" charset="0"/>
                <a:cs typeface="Times New Roman" pitchFamily="18" charset="0"/>
              </a:rPr>
              <a:t>        </a:t>
            </a:r>
            <a:endParaRPr lang="en-GB" sz="3600">
              <a:latin typeface="Times New Roman" pitchFamily="18" charset="0"/>
            </a:endParaRPr>
          </a:p>
        </p:txBody>
      </p:sp>
      <p:grpSp>
        <p:nvGrpSpPr>
          <p:cNvPr id="79876" name="Group 5"/>
          <p:cNvGrpSpPr>
            <a:grpSpLocks noChangeAspect="1"/>
          </p:cNvGrpSpPr>
          <p:nvPr/>
        </p:nvGrpSpPr>
        <p:grpSpPr bwMode="auto">
          <a:xfrm>
            <a:off x="1573213" y="2349500"/>
            <a:ext cx="5735637" cy="4205288"/>
            <a:chOff x="0" y="-796"/>
            <a:chExt cx="7784" cy="5709"/>
          </a:xfrm>
        </p:grpSpPr>
        <p:sp>
          <p:nvSpPr>
            <p:cNvPr id="79878" name="AutoShape 162"/>
            <p:cNvSpPr>
              <a:spLocks noChangeAspect="1" noChangeArrowheads="1" noTextEdit="1"/>
            </p:cNvSpPr>
            <p:nvPr/>
          </p:nvSpPr>
          <p:spPr bwMode="auto">
            <a:xfrm>
              <a:off x="0" y="0"/>
              <a:ext cx="7784" cy="4913"/>
            </a:xfrm>
            <a:prstGeom prst="rect">
              <a:avLst/>
            </a:prstGeom>
            <a:noFill/>
            <a:ln w="9525">
              <a:noFill/>
              <a:miter lim="800000"/>
              <a:headEnd/>
              <a:tailEnd/>
            </a:ln>
          </p:spPr>
          <p:txBody>
            <a:bodyPr/>
            <a:lstStyle/>
            <a:p>
              <a:endParaRPr lang="el-GR"/>
            </a:p>
          </p:txBody>
        </p:sp>
        <p:sp>
          <p:nvSpPr>
            <p:cNvPr id="79879" name="Rectangle 161"/>
            <p:cNvSpPr>
              <a:spLocks noChangeArrowheads="1"/>
            </p:cNvSpPr>
            <p:nvPr/>
          </p:nvSpPr>
          <p:spPr bwMode="auto">
            <a:xfrm>
              <a:off x="49" y="53"/>
              <a:ext cx="7686" cy="4796"/>
            </a:xfrm>
            <a:prstGeom prst="rect">
              <a:avLst/>
            </a:prstGeom>
            <a:solidFill>
              <a:srgbClr val="FFFFFF"/>
            </a:solidFill>
            <a:ln w="9525">
              <a:noFill/>
              <a:miter lim="800000"/>
              <a:headEnd/>
              <a:tailEnd/>
            </a:ln>
          </p:spPr>
          <p:txBody>
            <a:bodyPr/>
            <a:lstStyle/>
            <a:p>
              <a:endParaRPr lang="en-US"/>
            </a:p>
          </p:txBody>
        </p:sp>
        <p:sp>
          <p:nvSpPr>
            <p:cNvPr id="79880" name="Rectangle 160"/>
            <p:cNvSpPr>
              <a:spLocks noChangeArrowheads="1"/>
            </p:cNvSpPr>
            <p:nvPr/>
          </p:nvSpPr>
          <p:spPr bwMode="auto">
            <a:xfrm>
              <a:off x="988" y="652"/>
              <a:ext cx="5541" cy="3145"/>
            </a:xfrm>
            <a:prstGeom prst="rect">
              <a:avLst/>
            </a:prstGeom>
            <a:solidFill>
              <a:srgbClr val="FFFFFF"/>
            </a:solidFill>
            <a:ln w="9525">
              <a:noFill/>
              <a:miter lim="800000"/>
              <a:headEnd/>
              <a:tailEnd/>
            </a:ln>
          </p:spPr>
          <p:txBody>
            <a:bodyPr/>
            <a:lstStyle/>
            <a:p>
              <a:endParaRPr lang="en-US"/>
            </a:p>
          </p:txBody>
        </p:sp>
        <p:sp>
          <p:nvSpPr>
            <p:cNvPr id="79881" name="Line 159"/>
            <p:cNvSpPr>
              <a:spLocks noChangeShapeType="1"/>
            </p:cNvSpPr>
            <p:nvPr/>
          </p:nvSpPr>
          <p:spPr bwMode="auto">
            <a:xfrm>
              <a:off x="988" y="3271"/>
              <a:ext cx="5541" cy="1"/>
            </a:xfrm>
            <a:prstGeom prst="line">
              <a:avLst/>
            </a:prstGeom>
            <a:noFill/>
            <a:ln w="0">
              <a:solidFill>
                <a:srgbClr val="000000"/>
              </a:solidFill>
              <a:round/>
              <a:headEnd/>
              <a:tailEnd/>
            </a:ln>
          </p:spPr>
          <p:txBody>
            <a:bodyPr/>
            <a:lstStyle/>
            <a:p>
              <a:endParaRPr lang="el-GR"/>
            </a:p>
          </p:txBody>
        </p:sp>
        <p:sp>
          <p:nvSpPr>
            <p:cNvPr id="79882" name="Line 158"/>
            <p:cNvSpPr>
              <a:spLocks noChangeShapeType="1"/>
            </p:cNvSpPr>
            <p:nvPr/>
          </p:nvSpPr>
          <p:spPr bwMode="auto">
            <a:xfrm>
              <a:off x="988" y="2745"/>
              <a:ext cx="5541" cy="1"/>
            </a:xfrm>
            <a:prstGeom prst="line">
              <a:avLst/>
            </a:prstGeom>
            <a:noFill/>
            <a:ln w="0">
              <a:solidFill>
                <a:srgbClr val="000000"/>
              </a:solidFill>
              <a:round/>
              <a:headEnd/>
              <a:tailEnd/>
            </a:ln>
          </p:spPr>
          <p:txBody>
            <a:bodyPr/>
            <a:lstStyle/>
            <a:p>
              <a:endParaRPr lang="el-GR"/>
            </a:p>
          </p:txBody>
        </p:sp>
        <p:sp>
          <p:nvSpPr>
            <p:cNvPr id="79883" name="Line 157"/>
            <p:cNvSpPr>
              <a:spLocks noChangeShapeType="1"/>
            </p:cNvSpPr>
            <p:nvPr/>
          </p:nvSpPr>
          <p:spPr bwMode="auto">
            <a:xfrm>
              <a:off x="988" y="2230"/>
              <a:ext cx="5541" cy="1"/>
            </a:xfrm>
            <a:prstGeom prst="line">
              <a:avLst/>
            </a:prstGeom>
            <a:noFill/>
            <a:ln w="0">
              <a:solidFill>
                <a:srgbClr val="000000"/>
              </a:solidFill>
              <a:round/>
              <a:headEnd/>
              <a:tailEnd/>
            </a:ln>
          </p:spPr>
          <p:txBody>
            <a:bodyPr/>
            <a:lstStyle/>
            <a:p>
              <a:endParaRPr lang="el-GR"/>
            </a:p>
          </p:txBody>
        </p:sp>
        <p:sp>
          <p:nvSpPr>
            <p:cNvPr id="79884" name="Line 156"/>
            <p:cNvSpPr>
              <a:spLocks noChangeShapeType="1"/>
            </p:cNvSpPr>
            <p:nvPr/>
          </p:nvSpPr>
          <p:spPr bwMode="auto">
            <a:xfrm>
              <a:off x="988" y="1704"/>
              <a:ext cx="5541" cy="1"/>
            </a:xfrm>
            <a:prstGeom prst="line">
              <a:avLst/>
            </a:prstGeom>
            <a:noFill/>
            <a:ln w="0">
              <a:solidFill>
                <a:srgbClr val="000000"/>
              </a:solidFill>
              <a:round/>
              <a:headEnd/>
              <a:tailEnd/>
            </a:ln>
          </p:spPr>
          <p:txBody>
            <a:bodyPr/>
            <a:lstStyle/>
            <a:p>
              <a:endParaRPr lang="el-GR"/>
            </a:p>
          </p:txBody>
        </p:sp>
        <p:sp>
          <p:nvSpPr>
            <p:cNvPr id="79885" name="Line 155"/>
            <p:cNvSpPr>
              <a:spLocks noChangeShapeType="1"/>
            </p:cNvSpPr>
            <p:nvPr/>
          </p:nvSpPr>
          <p:spPr bwMode="auto">
            <a:xfrm>
              <a:off x="988" y="1178"/>
              <a:ext cx="5541" cy="1"/>
            </a:xfrm>
            <a:prstGeom prst="line">
              <a:avLst/>
            </a:prstGeom>
            <a:noFill/>
            <a:ln w="0">
              <a:solidFill>
                <a:srgbClr val="000000"/>
              </a:solidFill>
              <a:round/>
              <a:headEnd/>
              <a:tailEnd/>
            </a:ln>
          </p:spPr>
          <p:txBody>
            <a:bodyPr/>
            <a:lstStyle/>
            <a:p>
              <a:endParaRPr lang="el-GR"/>
            </a:p>
          </p:txBody>
        </p:sp>
        <p:sp>
          <p:nvSpPr>
            <p:cNvPr id="79886" name="Line 154"/>
            <p:cNvSpPr>
              <a:spLocks noChangeShapeType="1"/>
            </p:cNvSpPr>
            <p:nvPr/>
          </p:nvSpPr>
          <p:spPr bwMode="auto">
            <a:xfrm>
              <a:off x="988" y="652"/>
              <a:ext cx="5541" cy="1"/>
            </a:xfrm>
            <a:prstGeom prst="line">
              <a:avLst/>
            </a:prstGeom>
            <a:noFill/>
            <a:ln w="0">
              <a:solidFill>
                <a:srgbClr val="000000"/>
              </a:solidFill>
              <a:round/>
              <a:headEnd/>
              <a:tailEnd/>
            </a:ln>
          </p:spPr>
          <p:txBody>
            <a:bodyPr/>
            <a:lstStyle/>
            <a:p>
              <a:endParaRPr lang="el-GR"/>
            </a:p>
          </p:txBody>
        </p:sp>
        <p:sp>
          <p:nvSpPr>
            <p:cNvPr id="79887" name="Line 153"/>
            <p:cNvSpPr>
              <a:spLocks noChangeShapeType="1"/>
            </p:cNvSpPr>
            <p:nvPr/>
          </p:nvSpPr>
          <p:spPr bwMode="auto">
            <a:xfrm>
              <a:off x="1541" y="652"/>
              <a:ext cx="1" cy="3145"/>
            </a:xfrm>
            <a:prstGeom prst="line">
              <a:avLst/>
            </a:prstGeom>
            <a:noFill/>
            <a:ln w="0">
              <a:solidFill>
                <a:srgbClr val="000000"/>
              </a:solidFill>
              <a:round/>
              <a:headEnd/>
              <a:tailEnd/>
            </a:ln>
          </p:spPr>
          <p:txBody>
            <a:bodyPr/>
            <a:lstStyle/>
            <a:p>
              <a:endParaRPr lang="el-GR"/>
            </a:p>
          </p:txBody>
        </p:sp>
        <p:sp>
          <p:nvSpPr>
            <p:cNvPr id="79888" name="Line 152"/>
            <p:cNvSpPr>
              <a:spLocks noChangeShapeType="1"/>
            </p:cNvSpPr>
            <p:nvPr/>
          </p:nvSpPr>
          <p:spPr bwMode="auto">
            <a:xfrm>
              <a:off x="2094" y="652"/>
              <a:ext cx="1" cy="3145"/>
            </a:xfrm>
            <a:prstGeom prst="line">
              <a:avLst/>
            </a:prstGeom>
            <a:noFill/>
            <a:ln w="0">
              <a:solidFill>
                <a:srgbClr val="000000"/>
              </a:solidFill>
              <a:round/>
              <a:headEnd/>
              <a:tailEnd/>
            </a:ln>
          </p:spPr>
          <p:txBody>
            <a:bodyPr/>
            <a:lstStyle/>
            <a:p>
              <a:endParaRPr lang="el-GR"/>
            </a:p>
          </p:txBody>
        </p:sp>
        <p:sp>
          <p:nvSpPr>
            <p:cNvPr id="79889" name="Line 151"/>
            <p:cNvSpPr>
              <a:spLocks noChangeShapeType="1"/>
            </p:cNvSpPr>
            <p:nvPr/>
          </p:nvSpPr>
          <p:spPr bwMode="auto">
            <a:xfrm>
              <a:off x="2647" y="652"/>
              <a:ext cx="1" cy="3145"/>
            </a:xfrm>
            <a:prstGeom prst="line">
              <a:avLst/>
            </a:prstGeom>
            <a:noFill/>
            <a:ln w="0">
              <a:solidFill>
                <a:srgbClr val="000000"/>
              </a:solidFill>
              <a:round/>
              <a:headEnd/>
              <a:tailEnd/>
            </a:ln>
          </p:spPr>
          <p:txBody>
            <a:bodyPr/>
            <a:lstStyle/>
            <a:p>
              <a:endParaRPr lang="el-GR"/>
            </a:p>
          </p:txBody>
        </p:sp>
        <p:sp>
          <p:nvSpPr>
            <p:cNvPr id="79890" name="Line 150"/>
            <p:cNvSpPr>
              <a:spLocks noChangeShapeType="1"/>
            </p:cNvSpPr>
            <p:nvPr/>
          </p:nvSpPr>
          <p:spPr bwMode="auto">
            <a:xfrm>
              <a:off x="3201" y="652"/>
              <a:ext cx="1" cy="3145"/>
            </a:xfrm>
            <a:prstGeom prst="line">
              <a:avLst/>
            </a:prstGeom>
            <a:noFill/>
            <a:ln w="0">
              <a:solidFill>
                <a:srgbClr val="000000"/>
              </a:solidFill>
              <a:round/>
              <a:headEnd/>
              <a:tailEnd/>
            </a:ln>
          </p:spPr>
          <p:txBody>
            <a:bodyPr/>
            <a:lstStyle/>
            <a:p>
              <a:endParaRPr lang="el-GR"/>
            </a:p>
          </p:txBody>
        </p:sp>
        <p:sp>
          <p:nvSpPr>
            <p:cNvPr id="79891" name="Line 149"/>
            <p:cNvSpPr>
              <a:spLocks noChangeShapeType="1"/>
            </p:cNvSpPr>
            <p:nvPr/>
          </p:nvSpPr>
          <p:spPr bwMode="auto">
            <a:xfrm>
              <a:off x="3764" y="652"/>
              <a:ext cx="1" cy="3145"/>
            </a:xfrm>
            <a:prstGeom prst="line">
              <a:avLst/>
            </a:prstGeom>
            <a:noFill/>
            <a:ln w="0">
              <a:solidFill>
                <a:srgbClr val="000000"/>
              </a:solidFill>
              <a:round/>
              <a:headEnd/>
              <a:tailEnd/>
            </a:ln>
          </p:spPr>
          <p:txBody>
            <a:bodyPr/>
            <a:lstStyle/>
            <a:p>
              <a:endParaRPr lang="el-GR"/>
            </a:p>
          </p:txBody>
        </p:sp>
        <p:sp>
          <p:nvSpPr>
            <p:cNvPr id="79892" name="Line 148"/>
            <p:cNvSpPr>
              <a:spLocks noChangeShapeType="1"/>
            </p:cNvSpPr>
            <p:nvPr/>
          </p:nvSpPr>
          <p:spPr bwMode="auto">
            <a:xfrm>
              <a:off x="4317" y="652"/>
              <a:ext cx="1" cy="3145"/>
            </a:xfrm>
            <a:prstGeom prst="line">
              <a:avLst/>
            </a:prstGeom>
            <a:noFill/>
            <a:ln w="0">
              <a:solidFill>
                <a:srgbClr val="000000"/>
              </a:solidFill>
              <a:round/>
              <a:headEnd/>
              <a:tailEnd/>
            </a:ln>
          </p:spPr>
          <p:txBody>
            <a:bodyPr/>
            <a:lstStyle/>
            <a:p>
              <a:endParaRPr lang="el-GR"/>
            </a:p>
          </p:txBody>
        </p:sp>
        <p:sp>
          <p:nvSpPr>
            <p:cNvPr id="79893" name="Line 147"/>
            <p:cNvSpPr>
              <a:spLocks noChangeShapeType="1"/>
            </p:cNvSpPr>
            <p:nvPr/>
          </p:nvSpPr>
          <p:spPr bwMode="auto">
            <a:xfrm>
              <a:off x="4870" y="652"/>
              <a:ext cx="1" cy="3145"/>
            </a:xfrm>
            <a:prstGeom prst="line">
              <a:avLst/>
            </a:prstGeom>
            <a:noFill/>
            <a:ln w="0">
              <a:solidFill>
                <a:srgbClr val="000000"/>
              </a:solidFill>
              <a:round/>
              <a:headEnd/>
              <a:tailEnd/>
            </a:ln>
          </p:spPr>
          <p:txBody>
            <a:bodyPr/>
            <a:lstStyle/>
            <a:p>
              <a:endParaRPr lang="el-GR"/>
            </a:p>
          </p:txBody>
        </p:sp>
        <p:sp>
          <p:nvSpPr>
            <p:cNvPr id="79894" name="Line 146"/>
            <p:cNvSpPr>
              <a:spLocks noChangeShapeType="1"/>
            </p:cNvSpPr>
            <p:nvPr/>
          </p:nvSpPr>
          <p:spPr bwMode="auto">
            <a:xfrm>
              <a:off x="5423" y="652"/>
              <a:ext cx="1" cy="3145"/>
            </a:xfrm>
            <a:prstGeom prst="line">
              <a:avLst/>
            </a:prstGeom>
            <a:noFill/>
            <a:ln w="0">
              <a:solidFill>
                <a:srgbClr val="000000"/>
              </a:solidFill>
              <a:round/>
              <a:headEnd/>
              <a:tailEnd/>
            </a:ln>
          </p:spPr>
          <p:txBody>
            <a:bodyPr/>
            <a:lstStyle/>
            <a:p>
              <a:endParaRPr lang="el-GR"/>
            </a:p>
          </p:txBody>
        </p:sp>
        <p:sp>
          <p:nvSpPr>
            <p:cNvPr id="79895" name="Line 145"/>
            <p:cNvSpPr>
              <a:spLocks noChangeShapeType="1"/>
            </p:cNvSpPr>
            <p:nvPr/>
          </p:nvSpPr>
          <p:spPr bwMode="auto">
            <a:xfrm>
              <a:off x="5976" y="652"/>
              <a:ext cx="1" cy="3145"/>
            </a:xfrm>
            <a:prstGeom prst="line">
              <a:avLst/>
            </a:prstGeom>
            <a:noFill/>
            <a:ln w="0">
              <a:solidFill>
                <a:srgbClr val="000000"/>
              </a:solidFill>
              <a:round/>
              <a:headEnd/>
              <a:tailEnd/>
            </a:ln>
          </p:spPr>
          <p:txBody>
            <a:bodyPr/>
            <a:lstStyle/>
            <a:p>
              <a:endParaRPr lang="el-GR"/>
            </a:p>
          </p:txBody>
        </p:sp>
        <p:sp>
          <p:nvSpPr>
            <p:cNvPr id="79896" name="Line 144"/>
            <p:cNvSpPr>
              <a:spLocks noChangeShapeType="1"/>
            </p:cNvSpPr>
            <p:nvPr/>
          </p:nvSpPr>
          <p:spPr bwMode="auto">
            <a:xfrm>
              <a:off x="6529" y="652"/>
              <a:ext cx="1" cy="3145"/>
            </a:xfrm>
            <a:prstGeom prst="line">
              <a:avLst/>
            </a:prstGeom>
            <a:noFill/>
            <a:ln w="0">
              <a:solidFill>
                <a:srgbClr val="000000"/>
              </a:solidFill>
              <a:round/>
              <a:headEnd/>
              <a:tailEnd/>
            </a:ln>
          </p:spPr>
          <p:txBody>
            <a:bodyPr/>
            <a:lstStyle/>
            <a:p>
              <a:endParaRPr lang="el-GR"/>
            </a:p>
          </p:txBody>
        </p:sp>
        <p:sp>
          <p:nvSpPr>
            <p:cNvPr id="79897" name="Line 143"/>
            <p:cNvSpPr>
              <a:spLocks noChangeShapeType="1"/>
            </p:cNvSpPr>
            <p:nvPr/>
          </p:nvSpPr>
          <p:spPr bwMode="auto">
            <a:xfrm>
              <a:off x="988" y="652"/>
              <a:ext cx="1" cy="3145"/>
            </a:xfrm>
            <a:prstGeom prst="line">
              <a:avLst/>
            </a:prstGeom>
            <a:noFill/>
            <a:ln w="0">
              <a:solidFill>
                <a:srgbClr val="000000"/>
              </a:solidFill>
              <a:round/>
              <a:headEnd/>
              <a:tailEnd/>
            </a:ln>
          </p:spPr>
          <p:txBody>
            <a:bodyPr/>
            <a:lstStyle/>
            <a:p>
              <a:endParaRPr lang="el-GR"/>
            </a:p>
          </p:txBody>
        </p:sp>
        <p:sp>
          <p:nvSpPr>
            <p:cNvPr id="79898" name="Line 142"/>
            <p:cNvSpPr>
              <a:spLocks noChangeShapeType="1"/>
            </p:cNvSpPr>
            <p:nvPr/>
          </p:nvSpPr>
          <p:spPr bwMode="auto">
            <a:xfrm>
              <a:off x="919" y="3797"/>
              <a:ext cx="69" cy="1"/>
            </a:xfrm>
            <a:prstGeom prst="line">
              <a:avLst/>
            </a:prstGeom>
            <a:noFill/>
            <a:ln w="0">
              <a:solidFill>
                <a:srgbClr val="000000"/>
              </a:solidFill>
              <a:round/>
              <a:headEnd/>
              <a:tailEnd/>
            </a:ln>
          </p:spPr>
          <p:txBody>
            <a:bodyPr/>
            <a:lstStyle/>
            <a:p>
              <a:endParaRPr lang="el-GR"/>
            </a:p>
          </p:txBody>
        </p:sp>
        <p:sp>
          <p:nvSpPr>
            <p:cNvPr id="79899" name="Line 141"/>
            <p:cNvSpPr>
              <a:spLocks noChangeShapeType="1"/>
            </p:cNvSpPr>
            <p:nvPr/>
          </p:nvSpPr>
          <p:spPr bwMode="auto">
            <a:xfrm>
              <a:off x="919" y="3271"/>
              <a:ext cx="69" cy="1"/>
            </a:xfrm>
            <a:prstGeom prst="line">
              <a:avLst/>
            </a:prstGeom>
            <a:noFill/>
            <a:ln w="0">
              <a:solidFill>
                <a:srgbClr val="000000"/>
              </a:solidFill>
              <a:round/>
              <a:headEnd/>
              <a:tailEnd/>
            </a:ln>
          </p:spPr>
          <p:txBody>
            <a:bodyPr/>
            <a:lstStyle/>
            <a:p>
              <a:endParaRPr lang="el-GR"/>
            </a:p>
          </p:txBody>
        </p:sp>
        <p:sp>
          <p:nvSpPr>
            <p:cNvPr id="79900" name="Line 140"/>
            <p:cNvSpPr>
              <a:spLocks noChangeShapeType="1"/>
            </p:cNvSpPr>
            <p:nvPr/>
          </p:nvSpPr>
          <p:spPr bwMode="auto">
            <a:xfrm>
              <a:off x="919" y="2745"/>
              <a:ext cx="69" cy="1"/>
            </a:xfrm>
            <a:prstGeom prst="line">
              <a:avLst/>
            </a:prstGeom>
            <a:noFill/>
            <a:ln w="0">
              <a:solidFill>
                <a:srgbClr val="000000"/>
              </a:solidFill>
              <a:round/>
              <a:headEnd/>
              <a:tailEnd/>
            </a:ln>
          </p:spPr>
          <p:txBody>
            <a:bodyPr/>
            <a:lstStyle/>
            <a:p>
              <a:endParaRPr lang="el-GR"/>
            </a:p>
          </p:txBody>
        </p:sp>
        <p:sp>
          <p:nvSpPr>
            <p:cNvPr id="79901" name="Line 139"/>
            <p:cNvSpPr>
              <a:spLocks noChangeShapeType="1"/>
            </p:cNvSpPr>
            <p:nvPr/>
          </p:nvSpPr>
          <p:spPr bwMode="auto">
            <a:xfrm>
              <a:off x="919" y="2230"/>
              <a:ext cx="69" cy="1"/>
            </a:xfrm>
            <a:prstGeom prst="line">
              <a:avLst/>
            </a:prstGeom>
            <a:noFill/>
            <a:ln w="0">
              <a:solidFill>
                <a:srgbClr val="000000"/>
              </a:solidFill>
              <a:round/>
              <a:headEnd/>
              <a:tailEnd/>
            </a:ln>
          </p:spPr>
          <p:txBody>
            <a:bodyPr/>
            <a:lstStyle/>
            <a:p>
              <a:endParaRPr lang="el-GR"/>
            </a:p>
          </p:txBody>
        </p:sp>
        <p:sp>
          <p:nvSpPr>
            <p:cNvPr id="79902" name="Line 138"/>
            <p:cNvSpPr>
              <a:spLocks noChangeShapeType="1"/>
            </p:cNvSpPr>
            <p:nvPr/>
          </p:nvSpPr>
          <p:spPr bwMode="auto">
            <a:xfrm>
              <a:off x="919" y="1704"/>
              <a:ext cx="69" cy="1"/>
            </a:xfrm>
            <a:prstGeom prst="line">
              <a:avLst/>
            </a:prstGeom>
            <a:noFill/>
            <a:ln w="0">
              <a:solidFill>
                <a:srgbClr val="000000"/>
              </a:solidFill>
              <a:round/>
              <a:headEnd/>
              <a:tailEnd/>
            </a:ln>
          </p:spPr>
          <p:txBody>
            <a:bodyPr/>
            <a:lstStyle/>
            <a:p>
              <a:endParaRPr lang="el-GR"/>
            </a:p>
          </p:txBody>
        </p:sp>
        <p:sp>
          <p:nvSpPr>
            <p:cNvPr id="79903" name="Line 137"/>
            <p:cNvSpPr>
              <a:spLocks noChangeShapeType="1"/>
            </p:cNvSpPr>
            <p:nvPr/>
          </p:nvSpPr>
          <p:spPr bwMode="auto">
            <a:xfrm>
              <a:off x="919" y="1178"/>
              <a:ext cx="69" cy="1"/>
            </a:xfrm>
            <a:prstGeom prst="line">
              <a:avLst/>
            </a:prstGeom>
            <a:noFill/>
            <a:ln w="0">
              <a:solidFill>
                <a:srgbClr val="000000"/>
              </a:solidFill>
              <a:round/>
              <a:headEnd/>
              <a:tailEnd/>
            </a:ln>
          </p:spPr>
          <p:txBody>
            <a:bodyPr/>
            <a:lstStyle/>
            <a:p>
              <a:endParaRPr lang="el-GR"/>
            </a:p>
          </p:txBody>
        </p:sp>
        <p:sp>
          <p:nvSpPr>
            <p:cNvPr id="79904" name="Line 136"/>
            <p:cNvSpPr>
              <a:spLocks noChangeShapeType="1"/>
            </p:cNvSpPr>
            <p:nvPr/>
          </p:nvSpPr>
          <p:spPr bwMode="auto">
            <a:xfrm>
              <a:off x="919" y="652"/>
              <a:ext cx="69" cy="1"/>
            </a:xfrm>
            <a:prstGeom prst="line">
              <a:avLst/>
            </a:prstGeom>
            <a:noFill/>
            <a:ln w="0">
              <a:solidFill>
                <a:srgbClr val="000000"/>
              </a:solidFill>
              <a:round/>
              <a:headEnd/>
              <a:tailEnd/>
            </a:ln>
          </p:spPr>
          <p:txBody>
            <a:bodyPr/>
            <a:lstStyle/>
            <a:p>
              <a:endParaRPr lang="el-GR"/>
            </a:p>
          </p:txBody>
        </p:sp>
        <p:sp>
          <p:nvSpPr>
            <p:cNvPr id="79905" name="Line 135"/>
            <p:cNvSpPr>
              <a:spLocks noChangeShapeType="1"/>
            </p:cNvSpPr>
            <p:nvPr/>
          </p:nvSpPr>
          <p:spPr bwMode="auto">
            <a:xfrm>
              <a:off x="988" y="3797"/>
              <a:ext cx="5541" cy="1"/>
            </a:xfrm>
            <a:prstGeom prst="line">
              <a:avLst/>
            </a:prstGeom>
            <a:noFill/>
            <a:ln w="0">
              <a:solidFill>
                <a:srgbClr val="000000"/>
              </a:solidFill>
              <a:round/>
              <a:headEnd/>
              <a:tailEnd/>
            </a:ln>
          </p:spPr>
          <p:txBody>
            <a:bodyPr/>
            <a:lstStyle/>
            <a:p>
              <a:endParaRPr lang="el-GR"/>
            </a:p>
          </p:txBody>
        </p:sp>
        <p:sp>
          <p:nvSpPr>
            <p:cNvPr id="79906" name="Line 134"/>
            <p:cNvSpPr>
              <a:spLocks noChangeShapeType="1"/>
            </p:cNvSpPr>
            <p:nvPr/>
          </p:nvSpPr>
          <p:spPr bwMode="auto">
            <a:xfrm flipV="1">
              <a:off x="988" y="3797"/>
              <a:ext cx="1" cy="74"/>
            </a:xfrm>
            <a:prstGeom prst="line">
              <a:avLst/>
            </a:prstGeom>
            <a:noFill/>
            <a:ln w="0">
              <a:solidFill>
                <a:srgbClr val="000000"/>
              </a:solidFill>
              <a:round/>
              <a:headEnd/>
              <a:tailEnd/>
            </a:ln>
          </p:spPr>
          <p:txBody>
            <a:bodyPr/>
            <a:lstStyle/>
            <a:p>
              <a:endParaRPr lang="el-GR"/>
            </a:p>
          </p:txBody>
        </p:sp>
        <p:sp>
          <p:nvSpPr>
            <p:cNvPr id="79907" name="Line 133"/>
            <p:cNvSpPr>
              <a:spLocks noChangeShapeType="1"/>
            </p:cNvSpPr>
            <p:nvPr/>
          </p:nvSpPr>
          <p:spPr bwMode="auto">
            <a:xfrm flipV="1">
              <a:off x="1541" y="3797"/>
              <a:ext cx="1" cy="74"/>
            </a:xfrm>
            <a:prstGeom prst="line">
              <a:avLst/>
            </a:prstGeom>
            <a:noFill/>
            <a:ln w="0">
              <a:solidFill>
                <a:srgbClr val="000000"/>
              </a:solidFill>
              <a:round/>
              <a:headEnd/>
              <a:tailEnd/>
            </a:ln>
          </p:spPr>
          <p:txBody>
            <a:bodyPr/>
            <a:lstStyle/>
            <a:p>
              <a:endParaRPr lang="el-GR"/>
            </a:p>
          </p:txBody>
        </p:sp>
        <p:sp>
          <p:nvSpPr>
            <p:cNvPr id="79908" name="Line 132"/>
            <p:cNvSpPr>
              <a:spLocks noChangeShapeType="1"/>
            </p:cNvSpPr>
            <p:nvPr/>
          </p:nvSpPr>
          <p:spPr bwMode="auto">
            <a:xfrm flipV="1">
              <a:off x="2094" y="3797"/>
              <a:ext cx="1" cy="74"/>
            </a:xfrm>
            <a:prstGeom prst="line">
              <a:avLst/>
            </a:prstGeom>
            <a:noFill/>
            <a:ln w="0">
              <a:solidFill>
                <a:srgbClr val="000000"/>
              </a:solidFill>
              <a:round/>
              <a:headEnd/>
              <a:tailEnd/>
            </a:ln>
          </p:spPr>
          <p:txBody>
            <a:bodyPr/>
            <a:lstStyle/>
            <a:p>
              <a:endParaRPr lang="el-GR"/>
            </a:p>
          </p:txBody>
        </p:sp>
        <p:sp>
          <p:nvSpPr>
            <p:cNvPr id="79909" name="Line 131"/>
            <p:cNvSpPr>
              <a:spLocks noChangeShapeType="1"/>
            </p:cNvSpPr>
            <p:nvPr/>
          </p:nvSpPr>
          <p:spPr bwMode="auto">
            <a:xfrm flipV="1">
              <a:off x="2647" y="3797"/>
              <a:ext cx="1" cy="74"/>
            </a:xfrm>
            <a:prstGeom prst="line">
              <a:avLst/>
            </a:prstGeom>
            <a:noFill/>
            <a:ln w="0">
              <a:solidFill>
                <a:srgbClr val="000000"/>
              </a:solidFill>
              <a:round/>
              <a:headEnd/>
              <a:tailEnd/>
            </a:ln>
          </p:spPr>
          <p:txBody>
            <a:bodyPr/>
            <a:lstStyle/>
            <a:p>
              <a:endParaRPr lang="el-GR"/>
            </a:p>
          </p:txBody>
        </p:sp>
        <p:sp>
          <p:nvSpPr>
            <p:cNvPr id="79910" name="Line 130"/>
            <p:cNvSpPr>
              <a:spLocks noChangeShapeType="1"/>
            </p:cNvSpPr>
            <p:nvPr/>
          </p:nvSpPr>
          <p:spPr bwMode="auto">
            <a:xfrm flipV="1">
              <a:off x="3201" y="3797"/>
              <a:ext cx="1" cy="74"/>
            </a:xfrm>
            <a:prstGeom prst="line">
              <a:avLst/>
            </a:prstGeom>
            <a:noFill/>
            <a:ln w="0">
              <a:solidFill>
                <a:srgbClr val="000000"/>
              </a:solidFill>
              <a:round/>
              <a:headEnd/>
              <a:tailEnd/>
            </a:ln>
          </p:spPr>
          <p:txBody>
            <a:bodyPr/>
            <a:lstStyle/>
            <a:p>
              <a:endParaRPr lang="el-GR"/>
            </a:p>
          </p:txBody>
        </p:sp>
        <p:sp>
          <p:nvSpPr>
            <p:cNvPr id="79911" name="Line 129"/>
            <p:cNvSpPr>
              <a:spLocks noChangeShapeType="1"/>
            </p:cNvSpPr>
            <p:nvPr/>
          </p:nvSpPr>
          <p:spPr bwMode="auto">
            <a:xfrm flipV="1">
              <a:off x="3764" y="3797"/>
              <a:ext cx="1" cy="74"/>
            </a:xfrm>
            <a:prstGeom prst="line">
              <a:avLst/>
            </a:prstGeom>
            <a:noFill/>
            <a:ln w="0">
              <a:solidFill>
                <a:srgbClr val="000000"/>
              </a:solidFill>
              <a:round/>
              <a:headEnd/>
              <a:tailEnd/>
            </a:ln>
          </p:spPr>
          <p:txBody>
            <a:bodyPr/>
            <a:lstStyle/>
            <a:p>
              <a:endParaRPr lang="el-GR"/>
            </a:p>
          </p:txBody>
        </p:sp>
        <p:sp>
          <p:nvSpPr>
            <p:cNvPr id="79912" name="Line 128"/>
            <p:cNvSpPr>
              <a:spLocks noChangeShapeType="1"/>
            </p:cNvSpPr>
            <p:nvPr/>
          </p:nvSpPr>
          <p:spPr bwMode="auto">
            <a:xfrm flipV="1">
              <a:off x="4317" y="3797"/>
              <a:ext cx="1" cy="74"/>
            </a:xfrm>
            <a:prstGeom prst="line">
              <a:avLst/>
            </a:prstGeom>
            <a:noFill/>
            <a:ln w="0">
              <a:solidFill>
                <a:srgbClr val="000000"/>
              </a:solidFill>
              <a:round/>
              <a:headEnd/>
              <a:tailEnd/>
            </a:ln>
          </p:spPr>
          <p:txBody>
            <a:bodyPr/>
            <a:lstStyle/>
            <a:p>
              <a:endParaRPr lang="el-GR"/>
            </a:p>
          </p:txBody>
        </p:sp>
        <p:sp>
          <p:nvSpPr>
            <p:cNvPr id="79913" name="Line 127"/>
            <p:cNvSpPr>
              <a:spLocks noChangeShapeType="1"/>
            </p:cNvSpPr>
            <p:nvPr/>
          </p:nvSpPr>
          <p:spPr bwMode="auto">
            <a:xfrm flipV="1">
              <a:off x="4870" y="3797"/>
              <a:ext cx="1" cy="74"/>
            </a:xfrm>
            <a:prstGeom prst="line">
              <a:avLst/>
            </a:prstGeom>
            <a:noFill/>
            <a:ln w="0">
              <a:solidFill>
                <a:srgbClr val="000000"/>
              </a:solidFill>
              <a:round/>
              <a:headEnd/>
              <a:tailEnd/>
            </a:ln>
          </p:spPr>
          <p:txBody>
            <a:bodyPr/>
            <a:lstStyle/>
            <a:p>
              <a:endParaRPr lang="el-GR"/>
            </a:p>
          </p:txBody>
        </p:sp>
        <p:sp>
          <p:nvSpPr>
            <p:cNvPr id="79914" name="Line 126"/>
            <p:cNvSpPr>
              <a:spLocks noChangeShapeType="1"/>
            </p:cNvSpPr>
            <p:nvPr/>
          </p:nvSpPr>
          <p:spPr bwMode="auto">
            <a:xfrm flipV="1">
              <a:off x="5423" y="3797"/>
              <a:ext cx="1" cy="74"/>
            </a:xfrm>
            <a:prstGeom prst="line">
              <a:avLst/>
            </a:prstGeom>
            <a:noFill/>
            <a:ln w="0">
              <a:solidFill>
                <a:srgbClr val="000000"/>
              </a:solidFill>
              <a:round/>
              <a:headEnd/>
              <a:tailEnd/>
            </a:ln>
          </p:spPr>
          <p:txBody>
            <a:bodyPr/>
            <a:lstStyle/>
            <a:p>
              <a:endParaRPr lang="el-GR"/>
            </a:p>
          </p:txBody>
        </p:sp>
        <p:sp>
          <p:nvSpPr>
            <p:cNvPr id="79915" name="Line 125"/>
            <p:cNvSpPr>
              <a:spLocks noChangeShapeType="1"/>
            </p:cNvSpPr>
            <p:nvPr/>
          </p:nvSpPr>
          <p:spPr bwMode="auto">
            <a:xfrm flipV="1">
              <a:off x="5976" y="3797"/>
              <a:ext cx="1" cy="74"/>
            </a:xfrm>
            <a:prstGeom prst="line">
              <a:avLst/>
            </a:prstGeom>
            <a:noFill/>
            <a:ln w="0">
              <a:solidFill>
                <a:srgbClr val="000000"/>
              </a:solidFill>
              <a:round/>
              <a:headEnd/>
              <a:tailEnd/>
            </a:ln>
          </p:spPr>
          <p:txBody>
            <a:bodyPr/>
            <a:lstStyle/>
            <a:p>
              <a:endParaRPr lang="el-GR"/>
            </a:p>
          </p:txBody>
        </p:sp>
        <p:sp>
          <p:nvSpPr>
            <p:cNvPr id="79916" name="Line 124"/>
            <p:cNvSpPr>
              <a:spLocks noChangeShapeType="1"/>
            </p:cNvSpPr>
            <p:nvPr/>
          </p:nvSpPr>
          <p:spPr bwMode="auto">
            <a:xfrm flipV="1">
              <a:off x="6529" y="3797"/>
              <a:ext cx="1" cy="74"/>
            </a:xfrm>
            <a:prstGeom prst="line">
              <a:avLst/>
            </a:prstGeom>
            <a:noFill/>
            <a:ln w="0">
              <a:solidFill>
                <a:srgbClr val="000000"/>
              </a:solidFill>
              <a:round/>
              <a:headEnd/>
              <a:tailEnd/>
            </a:ln>
          </p:spPr>
          <p:txBody>
            <a:bodyPr/>
            <a:lstStyle/>
            <a:p>
              <a:endParaRPr lang="el-GR"/>
            </a:p>
          </p:txBody>
        </p:sp>
        <p:sp>
          <p:nvSpPr>
            <p:cNvPr id="79917" name="Freeform 123"/>
            <p:cNvSpPr>
              <a:spLocks/>
            </p:cNvSpPr>
            <p:nvPr/>
          </p:nvSpPr>
          <p:spPr bwMode="auto">
            <a:xfrm>
              <a:off x="988" y="2651"/>
              <a:ext cx="39" cy="94"/>
            </a:xfrm>
            <a:custGeom>
              <a:avLst/>
              <a:gdLst>
                <a:gd name="T0" fmla="*/ 29 w 39"/>
                <a:gd name="T1" fmla="*/ 0 h 94"/>
                <a:gd name="T2" fmla="*/ 39 w 39"/>
                <a:gd name="T3" fmla="*/ 94 h 94"/>
                <a:gd name="T4" fmla="*/ 10 w 39"/>
                <a:gd name="T5" fmla="*/ 94 h 94"/>
                <a:gd name="T6" fmla="*/ 0 w 39"/>
                <a:gd name="T7" fmla="*/ 0 h 94"/>
                <a:gd name="T8" fmla="*/ 29 w 39"/>
                <a:gd name="T9" fmla="*/ 0 h 94"/>
                <a:gd name="T10" fmla="*/ 0 60000 65536"/>
                <a:gd name="T11" fmla="*/ 0 60000 65536"/>
                <a:gd name="T12" fmla="*/ 0 60000 65536"/>
                <a:gd name="T13" fmla="*/ 0 60000 65536"/>
                <a:gd name="T14" fmla="*/ 0 60000 65536"/>
                <a:gd name="T15" fmla="*/ 0 w 39"/>
                <a:gd name="T16" fmla="*/ 0 h 94"/>
                <a:gd name="T17" fmla="*/ 39 w 39"/>
                <a:gd name="T18" fmla="*/ 94 h 94"/>
              </a:gdLst>
              <a:ahLst/>
              <a:cxnLst>
                <a:cxn ang="T10">
                  <a:pos x="T0" y="T1"/>
                </a:cxn>
                <a:cxn ang="T11">
                  <a:pos x="T2" y="T3"/>
                </a:cxn>
                <a:cxn ang="T12">
                  <a:pos x="T4" y="T5"/>
                </a:cxn>
                <a:cxn ang="T13">
                  <a:pos x="T6" y="T7"/>
                </a:cxn>
                <a:cxn ang="T14">
                  <a:pos x="T8" y="T9"/>
                </a:cxn>
              </a:cxnLst>
              <a:rect l="T15" t="T16" r="T17" b="T18"/>
              <a:pathLst>
                <a:path w="39" h="94">
                  <a:moveTo>
                    <a:pt x="29" y="0"/>
                  </a:moveTo>
                  <a:lnTo>
                    <a:pt x="39" y="94"/>
                  </a:lnTo>
                  <a:lnTo>
                    <a:pt x="10" y="94"/>
                  </a:lnTo>
                  <a:lnTo>
                    <a:pt x="0" y="0"/>
                  </a:lnTo>
                  <a:lnTo>
                    <a:pt x="29" y="0"/>
                  </a:lnTo>
                  <a:close/>
                </a:path>
              </a:pathLst>
            </a:custGeom>
            <a:solidFill>
              <a:srgbClr val="000000"/>
            </a:solidFill>
            <a:ln w="9525">
              <a:noFill/>
              <a:round/>
              <a:headEnd/>
              <a:tailEnd/>
            </a:ln>
          </p:spPr>
          <p:txBody>
            <a:bodyPr/>
            <a:lstStyle/>
            <a:p>
              <a:endParaRPr lang="en-US"/>
            </a:p>
          </p:txBody>
        </p:sp>
        <p:sp>
          <p:nvSpPr>
            <p:cNvPr id="79918" name="Rectangle 122"/>
            <p:cNvSpPr>
              <a:spLocks noChangeArrowheads="1"/>
            </p:cNvSpPr>
            <p:nvPr/>
          </p:nvSpPr>
          <p:spPr bwMode="auto">
            <a:xfrm>
              <a:off x="998" y="2745"/>
              <a:ext cx="29" cy="95"/>
            </a:xfrm>
            <a:prstGeom prst="rect">
              <a:avLst/>
            </a:prstGeom>
            <a:solidFill>
              <a:srgbClr val="000000"/>
            </a:solidFill>
            <a:ln w="9525">
              <a:noFill/>
              <a:miter lim="800000"/>
              <a:headEnd/>
              <a:tailEnd/>
            </a:ln>
          </p:spPr>
          <p:txBody>
            <a:bodyPr/>
            <a:lstStyle/>
            <a:p>
              <a:endParaRPr lang="en-US"/>
            </a:p>
          </p:txBody>
        </p:sp>
        <p:sp>
          <p:nvSpPr>
            <p:cNvPr id="79919" name="Rectangle 121"/>
            <p:cNvSpPr>
              <a:spLocks noChangeArrowheads="1"/>
            </p:cNvSpPr>
            <p:nvPr/>
          </p:nvSpPr>
          <p:spPr bwMode="auto">
            <a:xfrm>
              <a:off x="998" y="2840"/>
              <a:ext cx="29" cy="32"/>
            </a:xfrm>
            <a:prstGeom prst="rect">
              <a:avLst/>
            </a:prstGeom>
            <a:solidFill>
              <a:srgbClr val="000000"/>
            </a:solidFill>
            <a:ln w="9525">
              <a:noFill/>
              <a:miter lim="800000"/>
              <a:headEnd/>
              <a:tailEnd/>
            </a:ln>
          </p:spPr>
          <p:txBody>
            <a:bodyPr/>
            <a:lstStyle/>
            <a:p>
              <a:endParaRPr lang="en-US"/>
            </a:p>
          </p:txBody>
        </p:sp>
        <p:sp>
          <p:nvSpPr>
            <p:cNvPr id="79920" name="Freeform 120"/>
            <p:cNvSpPr>
              <a:spLocks/>
            </p:cNvSpPr>
            <p:nvPr/>
          </p:nvSpPr>
          <p:spPr bwMode="auto">
            <a:xfrm>
              <a:off x="1008" y="2998"/>
              <a:ext cx="39" cy="63"/>
            </a:xfrm>
            <a:custGeom>
              <a:avLst/>
              <a:gdLst>
                <a:gd name="T0" fmla="*/ 29 w 39"/>
                <a:gd name="T1" fmla="*/ 0 h 63"/>
                <a:gd name="T2" fmla="*/ 39 w 39"/>
                <a:gd name="T3" fmla="*/ 63 h 63"/>
                <a:gd name="T4" fmla="*/ 9 w 39"/>
                <a:gd name="T5" fmla="*/ 63 h 63"/>
                <a:gd name="T6" fmla="*/ 0 w 39"/>
                <a:gd name="T7" fmla="*/ 0 h 63"/>
                <a:gd name="T8" fmla="*/ 29 w 39"/>
                <a:gd name="T9" fmla="*/ 0 h 63"/>
                <a:gd name="T10" fmla="*/ 0 60000 65536"/>
                <a:gd name="T11" fmla="*/ 0 60000 65536"/>
                <a:gd name="T12" fmla="*/ 0 60000 65536"/>
                <a:gd name="T13" fmla="*/ 0 60000 65536"/>
                <a:gd name="T14" fmla="*/ 0 60000 65536"/>
                <a:gd name="T15" fmla="*/ 0 w 39"/>
                <a:gd name="T16" fmla="*/ 0 h 63"/>
                <a:gd name="T17" fmla="*/ 39 w 39"/>
                <a:gd name="T18" fmla="*/ 63 h 63"/>
              </a:gdLst>
              <a:ahLst/>
              <a:cxnLst>
                <a:cxn ang="T10">
                  <a:pos x="T0" y="T1"/>
                </a:cxn>
                <a:cxn ang="T11">
                  <a:pos x="T2" y="T3"/>
                </a:cxn>
                <a:cxn ang="T12">
                  <a:pos x="T4" y="T5"/>
                </a:cxn>
                <a:cxn ang="T13">
                  <a:pos x="T6" y="T7"/>
                </a:cxn>
                <a:cxn ang="T14">
                  <a:pos x="T8" y="T9"/>
                </a:cxn>
              </a:cxnLst>
              <a:rect l="T15" t="T16" r="T17" b="T18"/>
              <a:pathLst>
                <a:path w="39" h="63">
                  <a:moveTo>
                    <a:pt x="29" y="0"/>
                  </a:moveTo>
                  <a:lnTo>
                    <a:pt x="39" y="63"/>
                  </a:lnTo>
                  <a:lnTo>
                    <a:pt x="9" y="63"/>
                  </a:lnTo>
                  <a:lnTo>
                    <a:pt x="0" y="0"/>
                  </a:lnTo>
                  <a:lnTo>
                    <a:pt x="29" y="0"/>
                  </a:lnTo>
                  <a:close/>
                </a:path>
              </a:pathLst>
            </a:custGeom>
            <a:solidFill>
              <a:srgbClr val="000000"/>
            </a:solidFill>
            <a:ln w="9525">
              <a:noFill/>
              <a:round/>
              <a:headEnd/>
              <a:tailEnd/>
            </a:ln>
          </p:spPr>
          <p:txBody>
            <a:bodyPr/>
            <a:lstStyle/>
            <a:p>
              <a:endParaRPr lang="en-US"/>
            </a:p>
          </p:txBody>
        </p:sp>
        <p:sp>
          <p:nvSpPr>
            <p:cNvPr id="79921" name="Rectangle 119"/>
            <p:cNvSpPr>
              <a:spLocks noChangeArrowheads="1"/>
            </p:cNvSpPr>
            <p:nvPr/>
          </p:nvSpPr>
          <p:spPr bwMode="auto">
            <a:xfrm>
              <a:off x="1017" y="3061"/>
              <a:ext cx="30" cy="95"/>
            </a:xfrm>
            <a:prstGeom prst="rect">
              <a:avLst/>
            </a:prstGeom>
            <a:solidFill>
              <a:srgbClr val="000000"/>
            </a:solidFill>
            <a:ln w="9525">
              <a:noFill/>
              <a:miter lim="800000"/>
              <a:headEnd/>
              <a:tailEnd/>
            </a:ln>
          </p:spPr>
          <p:txBody>
            <a:bodyPr/>
            <a:lstStyle/>
            <a:p>
              <a:endParaRPr lang="en-US"/>
            </a:p>
          </p:txBody>
        </p:sp>
        <p:sp>
          <p:nvSpPr>
            <p:cNvPr id="79922" name="Freeform 118"/>
            <p:cNvSpPr>
              <a:spLocks/>
            </p:cNvSpPr>
            <p:nvPr/>
          </p:nvSpPr>
          <p:spPr bwMode="auto">
            <a:xfrm>
              <a:off x="1017" y="3156"/>
              <a:ext cx="40" cy="63"/>
            </a:xfrm>
            <a:custGeom>
              <a:avLst/>
              <a:gdLst>
                <a:gd name="T0" fmla="*/ 30 w 40"/>
                <a:gd name="T1" fmla="*/ 0 h 63"/>
                <a:gd name="T2" fmla="*/ 40 w 40"/>
                <a:gd name="T3" fmla="*/ 63 h 63"/>
                <a:gd name="T4" fmla="*/ 10 w 40"/>
                <a:gd name="T5" fmla="*/ 63 h 63"/>
                <a:gd name="T6" fmla="*/ 0 w 40"/>
                <a:gd name="T7" fmla="*/ 0 h 63"/>
                <a:gd name="T8" fmla="*/ 30 w 40"/>
                <a:gd name="T9" fmla="*/ 0 h 63"/>
                <a:gd name="T10" fmla="*/ 0 60000 65536"/>
                <a:gd name="T11" fmla="*/ 0 60000 65536"/>
                <a:gd name="T12" fmla="*/ 0 60000 65536"/>
                <a:gd name="T13" fmla="*/ 0 60000 65536"/>
                <a:gd name="T14" fmla="*/ 0 60000 65536"/>
                <a:gd name="T15" fmla="*/ 0 w 40"/>
                <a:gd name="T16" fmla="*/ 0 h 63"/>
                <a:gd name="T17" fmla="*/ 40 w 40"/>
                <a:gd name="T18" fmla="*/ 63 h 63"/>
              </a:gdLst>
              <a:ahLst/>
              <a:cxnLst>
                <a:cxn ang="T10">
                  <a:pos x="T0" y="T1"/>
                </a:cxn>
                <a:cxn ang="T11">
                  <a:pos x="T2" y="T3"/>
                </a:cxn>
                <a:cxn ang="T12">
                  <a:pos x="T4" y="T5"/>
                </a:cxn>
                <a:cxn ang="T13">
                  <a:pos x="T6" y="T7"/>
                </a:cxn>
                <a:cxn ang="T14">
                  <a:pos x="T8" y="T9"/>
                </a:cxn>
              </a:cxnLst>
              <a:rect l="T15" t="T16" r="T17" b="T18"/>
              <a:pathLst>
                <a:path w="40" h="63">
                  <a:moveTo>
                    <a:pt x="30" y="0"/>
                  </a:moveTo>
                  <a:lnTo>
                    <a:pt x="40" y="63"/>
                  </a:lnTo>
                  <a:lnTo>
                    <a:pt x="10" y="63"/>
                  </a:lnTo>
                  <a:lnTo>
                    <a:pt x="0" y="0"/>
                  </a:lnTo>
                  <a:lnTo>
                    <a:pt x="30" y="0"/>
                  </a:lnTo>
                  <a:close/>
                </a:path>
              </a:pathLst>
            </a:custGeom>
            <a:solidFill>
              <a:srgbClr val="000000"/>
            </a:solidFill>
            <a:ln w="9525">
              <a:noFill/>
              <a:round/>
              <a:headEnd/>
              <a:tailEnd/>
            </a:ln>
          </p:spPr>
          <p:txBody>
            <a:bodyPr/>
            <a:lstStyle/>
            <a:p>
              <a:endParaRPr lang="en-US"/>
            </a:p>
          </p:txBody>
        </p:sp>
        <p:sp>
          <p:nvSpPr>
            <p:cNvPr id="79923" name="Rectangle 117"/>
            <p:cNvSpPr>
              <a:spLocks noChangeArrowheads="1"/>
            </p:cNvSpPr>
            <p:nvPr/>
          </p:nvSpPr>
          <p:spPr bwMode="auto">
            <a:xfrm>
              <a:off x="1067" y="3303"/>
              <a:ext cx="10" cy="31"/>
            </a:xfrm>
            <a:prstGeom prst="rect">
              <a:avLst/>
            </a:prstGeom>
            <a:solidFill>
              <a:srgbClr val="000000"/>
            </a:solidFill>
            <a:ln w="9525">
              <a:noFill/>
              <a:miter lim="800000"/>
              <a:headEnd/>
              <a:tailEnd/>
            </a:ln>
          </p:spPr>
          <p:txBody>
            <a:bodyPr/>
            <a:lstStyle/>
            <a:p>
              <a:endParaRPr lang="en-US"/>
            </a:p>
          </p:txBody>
        </p:sp>
        <p:sp>
          <p:nvSpPr>
            <p:cNvPr id="79924" name="Rectangle 116"/>
            <p:cNvSpPr>
              <a:spLocks noChangeArrowheads="1"/>
            </p:cNvSpPr>
            <p:nvPr/>
          </p:nvSpPr>
          <p:spPr bwMode="auto">
            <a:xfrm>
              <a:off x="1077" y="3303"/>
              <a:ext cx="10" cy="31"/>
            </a:xfrm>
            <a:prstGeom prst="rect">
              <a:avLst/>
            </a:prstGeom>
            <a:solidFill>
              <a:srgbClr val="000000"/>
            </a:solidFill>
            <a:ln w="9525">
              <a:noFill/>
              <a:miter lim="800000"/>
              <a:headEnd/>
              <a:tailEnd/>
            </a:ln>
          </p:spPr>
          <p:txBody>
            <a:bodyPr/>
            <a:lstStyle/>
            <a:p>
              <a:endParaRPr lang="en-US"/>
            </a:p>
          </p:txBody>
        </p:sp>
        <p:sp>
          <p:nvSpPr>
            <p:cNvPr id="79925" name="Freeform 115"/>
            <p:cNvSpPr>
              <a:spLocks/>
            </p:cNvSpPr>
            <p:nvPr/>
          </p:nvSpPr>
          <p:spPr bwMode="auto">
            <a:xfrm>
              <a:off x="1067" y="3282"/>
              <a:ext cx="39" cy="42"/>
            </a:xfrm>
            <a:custGeom>
              <a:avLst/>
              <a:gdLst>
                <a:gd name="T0" fmla="*/ 0 w 39"/>
                <a:gd name="T1" fmla="*/ 31 h 42"/>
                <a:gd name="T2" fmla="*/ 10 w 39"/>
                <a:gd name="T3" fmla="*/ 0 h 42"/>
                <a:gd name="T4" fmla="*/ 39 w 39"/>
                <a:gd name="T5" fmla="*/ 10 h 42"/>
                <a:gd name="T6" fmla="*/ 29 w 39"/>
                <a:gd name="T7" fmla="*/ 42 h 42"/>
                <a:gd name="T8" fmla="*/ 0 w 39"/>
                <a:gd name="T9" fmla="*/ 31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31"/>
                  </a:moveTo>
                  <a:lnTo>
                    <a:pt x="10" y="0"/>
                  </a:lnTo>
                  <a:lnTo>
                    <a:pt x="39" y="10"/>
                  </a:lnTo>
                  <a:lnTo>
                    <a:pt x="29" y="42"/>
                  </a:lnTo>
                  <a:lnTo>
                    <a:pt x="0" y="31"/>
                  </a:lnTo>
                  <a:close/>
                </a:path>
              </a:pathLst>
            </a:custGeom>
            <a:solidFill>
              <a:srgbClr val="000000"/>
            </a:solidFill>
            <a:ln w="9525">
              <a:noFill/>
              <a:round/>
              <a:headEnd/>
              <a:tailEnd/>
            </a:ln>
          </p:spPr>
          <p:txBody>
            <a:bodyPr/>
            <a:lstStyle/>
            <a:p>
              <a:endParaRPr lang="en-US"/>
            </a:p>
          </p:txBody>
        </p:sp>
        <p:sp>
          <p:nvSpPr>
            <p:cNvPr id="79926" name="Freeform 114"/>
            <p:cNvSpPr>
              <a:spLocks/>
            </p:cNvSpPr>
            <p:nvPr/>
          </p:nvSpPr>
          <p:spPr bwMode="auto">
            <a:xfrm>
              <a:off x="1077" y="3229"/>
              <a:ext cx="49" cy="63"/>
            </a:xfrm>
            <a:custGeom>
              <a:avLst/>
              <a:gdLst>
                <a:gd name="T0" fmla="*/ 0 w 49"/>
                <a:gd name="T1" fmla="*/ 53 h 63"/>
                <a:gd name="T2" fmla="*/ 19 w 49"/>
                <a:gd name="T3" fmla="*/ 0 h 63"/>
                <a:gd name="T4" fmla="*/ 49 w 49"/>
                <a:gd name="T5" fmla="*/ 11 h 63"/>
                <a:gd name="T6" fmla="*/ 29 w 49"/>
                <a:gd name="T7" fmla="*/ 63 h 63"/>
                <a:gd name="T8" fmla="*/ 0 w 49"/>
                <a:gd name="T9" fmla="*/ 53 h 63"/>
                <a:gd name="T10" fmla="*/ 0 60000 65536"/>
                <a:gd name="T11" fmla="*/ 0 60000 65536"/>
                <a:gd name="T12" fmla="*/ 0 60000 65536"/>
                <a:gd name="T13" fmla="*/ 0 60000 65536"/>
                <a:gd name="T14" fmla="*/ 0 60000 65536"/>
                <a:gd name="T15" fmla="*/ 0 w 49"/>
                <a:gd name="T16" fmla="*/ 0 h 63"/>
                <a:gd name="T17" fmla="*/ 49 w 49"/>
                <a:gd name="T18" fmla="*/ 63 h 63"/>
              </a:gdLst>
              <a:ahLst/>
              <a:cxnLst>
                <a:cxn ang="T10">
                  <a:pos x="T0" y="T1"/>
                </a:cxn>
                <a:cxn ang="T11">
                  <a:pos x="T2" y="T3"/>
                </a:cxn>
                <a:cxn ang="T12">
                  <a:pos x="T4" y="T5"/>
                </a:cxn>
                <a:cxn ang="T13">
                  <a:pos x="T6" y="T7"/>
                </a:cxn>
                <a:cxn ang="T14">
                  <a:pos x="T8" y="T9"/>
                </a:cxn>
              </a:cxnLst>
              <a:rect l="T15" t="T16" r="T17" b="T18"/>
              <a:pathLst>
                <a:path w="49" h="63">
                  <a:moveTo>
                    <a:pt x="0" y="53"/>
                  </a:moveTo>
                  <a:lnTo>
                    <a:pt x="19" y="0"/>
                  </a:lnTo>
                  <a:lnTo>
                    <a:pt x="49" y="11"/>
                  </a:lnTo>
                  <a:lnTo>
                    <a:pt x="29" y="63"/>
                  </a:lnTo>
                  <a:lnTo>
                    <a:pt x="0" y="53"/>
                  </a:lnTo>
                  <a:close/>
                </a:path>
              </a:pathLst>
            </a:custGeom>
            <a:solidFill>
              <a:srgbClr val="000000"/>
            </a:solidFill>
            <a:ln w="9525">
              <a:noFill/>
              <a:round/>
              <a:headEnd/>
              <a:tailEnd/>
            </a:ln>
          </p:spPr>
          <p:txBody>
            <a:bodyPr/>
            <a:lstStyle/>
            <a:p>
              <a:endParaRPr lang="en-US"/>
            </a:p>
          </p:txBody>
        </p:sp>
        <p:sp>
          <p:nvSpPr>
            <p:cNvPr id="79927" name="Freeform 113"/>
            <p:cNvSpPr>
              <a:spLocks/>
            </p:cNvSpPr>
            <p:nvPr/>
          </p:nvSpPr>
          <p:spPr bwMode="auto">
            <a:xfrm>
              <a:off x="1096" y="3156"/>
              <a:ext cx="50" cy="84"/>
            </a:xfrm>
            <a:custGeom>
              <a:avLst/>
              <a:gdLst>
                <a:gd name="T0" fmla="*/ 0 w 50"/>
                <a:gd name="T1" fmla="*/ 73 h 84"/>
                <a:gd name="T2" fmla="*/ 20 w 50"/>
                <a:gd name="T3" fmla="*/ 0 h 84"/>
                <a:gd name="T4" fmla="*/ 50 w 50"/>
                <a:gd name="T5" fmla="*/ 10 h 84"/>
                <a:gd name="T6" fmla="*/ 30 w 50"/>
                <a:gd name="T7" fmla="*/ 84 h 84"/>
                <a:gd name="T8" fmla="*/ 0 w 50"/>
                <a:gd name="T9" fmla="*/ 73 h 84"/>
                <a:gd name="T10" fmla="*/ 0 60000 65536"/>
                <a:gd name="T11" fmla="*/ 0 60000 65536"/>
                <a:gd name="T12" fmla="*/ 0 60000 65536"/>
                <a:gd name="T13" fmla="*/ 0 60000 65536"/>
                <a:gd name="T14" fmla="*/ 0 60000 65536"/>
                <a:gd name="T15" fmla="*/ 0 w 50"/>
                <a:gd name="T16" fmla="*/ 0 h 84"/>
                <a:gd name="T17" fmla="*/ 50 w 50"/>
                <a:gd name="T18" fmla="*/ 84 h 84"/>
              </a:gdLst>
              <a:ahLst/>
              <a:cxnLst>
                <a:cxn ang="T10">
                  <a:pos x="T0" y="T1"/>
                </a:cxn>
                <a:cxn ang="T11">
                  <a:pos x="T2" y="T3"/>
                </a:cxn>
                <a:cxn ang="T12">
                  <a:pos x="T4" y="T5"/>
                </a:cxn>
                <a:cxn ang="T13">
                  <a:pos x="T6" y="T7"/>
                </a:cxn>
                <a:cxn ang="T14">
                  <a:pos x="T8" y="T9"/>
                </a:cxn>
              </a:cxnLst>
              <a:rect l="T15" t="T16" r="T17" b="T18"/>
              <a:pathLst>
                <a:path w="50" h="84">
                  <a:moveTo>
                    <a:pt x="0" y="73"/>
                  </a:moveTo>
                  <a:lnTo>
                    <a:pt x="20" y="0"/>
                  </a:lnTo>
                  <a:lnTo>
                    <a:pt x="50" y="10"/>
                  </a:lnTo>
                  <a:lnTo>
                    <a:pt x="30" y="84"/>
                  </a:lnTo>
                  <a:lnTo>
                    <a:pt x="0" y="73"/>
                  </a:lnTo>
                  <a:close/>
                </a:path>
              </a:pathLst>
            </a:custGeom>
            <a:solidFill>
              <a:srgbClr val="000000"/>
            </a:solidFill>
            <a:ln w="9525">
              <a:noFill/>
              <a:round/>
              <a:headEnd/>
              <a:tailEnd/>
            </a:ln>
          </p:spPr>
          <p:txBody>
            <a:bodyPr/>
            <a:lstStyle/>
            <a:p>
              <a:endParaRPr lang="en-US"/>
            </a:p>
          </p:txBody>
        </p:sp>
        <p:sp>
          <p:nvSpPr>
            <p:cNvPr id="79928" name="Freeform 112"/>
            <p:cNvSpPr>
              <a:spLocks/>
            </p:cNvSpPr>
            <p:nvPr/>
          </p:nvSpPr>
          <p:spPr bwMode="auto">
            <a:xfrm>
              <a:off x="1116" y="3113"/>
              <a:ext cx="40" cy="53"/>
            </a:xfrm>
            <a:custGeom>
              <a:avLst/>
              <a:gdLst>
                <a:gd name="T0" fmla="*/ 0 w 40"/>
                <a:gd name="T1" fmla="*/ 43 h 53"/>
                <a:gd name="T2" fmla="*/ 10 w 40"/>
                <a:gd name="T3" fmla="*/ 0 h 53"/>
                <a:gd name="T4" fmla="*/ 40 w 40"/>
                <a:gd name="T5" fmla="*/ 11 h 53"/>
                <a:gd name="T6" fmla="*/ 30 w 40"/>
                <a:gd name="T7" fmla="*/ 53 h 53"/>
                <a:gd name="T8" fmla="*/ 0 w 40"/>
                <a:gd name="T9" fmla="*/ 43 h 53"/>
                <a:gd name="T10" fmla="*/ 0 60000 65536"/>
                <a:gd name="T11" fmla="*/ 0 60000 65536"/>
                <a:gd name="T12" fmla="*/ 0 60000 65536"/>
                <a:gd name="T13" fmla="*/ 0 60000 65536"/>
                <a:gd name="T14" fmla="*/ 0 60000 65536"/>
                <a:gd name="T15" fmla="*/ 0 w 40"/>
                <a:gd name="T16" fmla="*/ 0 h 53"/>
                <a:gd name="T17" fmla="*/ 40 w 40"/>
                <a:gd name="T18" fmla="*/ 53 h 53"/>
              </a:gdLst>
              <a:ahLst/>
              <a:cxnLst>
                <a:cxn ang="T10">
                  <a:pos x="T0" y="T1"/>
                </a:cxn>
                <a:cxn ang="T11">
                  <a:pos x="T2" y="T3"/>
                </a:cxn>
                <a:cxn ang="T12">
                  <a:pos x="T4" y="T5"/>
                </a:cxn>
                <a:cxn ang="T13">
                  <a:pos x="T6" y="T7"/>
                </a:cxn>
                <a:cxn ang="T14">
                  <a:pos x="T8" y="T9"/>
                </a:cxn>
              </a:cxnLst>
              <a:rect l="T15" t="T16" r="T17" b="T18"/>
              <a:pathLst>
                <a:path w="40" h="53">
                  <a:moveTo>
                    <a:pt x="0" y="43"/>
                  </a:moveTo>
                  <a:lnTo>
                    <a:pt x="10" y="0"/>
                  </a:lnTo>
                  <a:lnTo>
                    <a:pt x="40" y="11"/>
                  </a:lnTo>
                  <a:lnTo>
                    <a:pt x="30" y="53"/>
                  </a:lnTo>
                  <a:lnTo>
                    <a:pt x="0" y="43"/>
                  </a:lnTo>
                  <a:close/>
                </a:path>
              </a:pathLst>
            </a:custGeom>
            <a:solidFill>
              <a:srgbClr val="000000"/>
            </a:solidFill>
            <a:ln w="9525">
              <a:noFill/>
              <a:round/>
              <a:headEnd/>
              <a:tailEnd/>
            </a:ln>
          </p:spPr>
          <p:txBody>
            <a:bodyPr/>
            <a:lstStyle/>
            <a:p>
              <a:endParaRPr lang="en-US"/>
            </a:p>
          </p:txBody>
        </p:sp>
        <p:sp>
          <p:nvSpPr>
            <p:cNvPr id="79929" name="Freeform 111"/>
            <p:cNvSpPr>
              <a:spLocks/>
            </p:cNvSpPr>
            <p:nvPr/>
          </p:nvSpPr>
          <p:spPr bwMode="auto">
            <a:xfrm>
              <a:off x="1176" y="2924"/>
              <a:ext cx="59" cy="74"/>
            </a:xfrm>
            <a:custGeom>
              <a:avLst/>
              <a:gdLst>
                <a:gd name="T0" fmla="*/ 0 w 59"/>
                <a:gd name="T1" fmla="*/ 63 h 74"/>
                <a:gd name="T2" fmla="*/ 29 w 59"/>
                <a:gd name="T3" fmla="*/ 0 h 74"/>
                <a:gd name="T4" fmla="*/ 59 w 59"/>
                <a:gd name="T5" fmla="*/ 11 h 74"/>
                <a:gd name="T6" fmla="*/ 29 w 59"/>
                <a:gd name="T7" fmla="*/ 74 h 74"/>
                <a:gd name="T8" fmla="*/ 0 w 59"/>
                <a:gd name="T9" fmla="*/ 63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0" y="63"/>
                  </a:moveTo>
                  <a:lnTo>
                    <a:pt x="29" y="0"/>
                  </a:lnTo>
                  <a:lnTo>
                    <a:pt x="59" y="11"/>
                  </a:lnTo>
                  <a:lnTo>
                    <a:pt x="29" y="74"/>
                  </a:lnTo>
                  <a:lnTo>
                    <a:pt x="0" y="63"/>
                  </a:lnTo>
                  <a:close/>
                </a:path>
              </a:pathLst>
            </a:custGeom>
            <a:solidFill>
              <a:srgbClr val="000000"/>
            </a:solidFill>
            <a:ln w="9525">
              <a:noFill/>
              <a:round/>
              <a:headEnd/>
              <a:tailEnd/>
            </a:ln>
          </p:spPr>
          <p:txBody>
            <a:bodyPr/>
            <a:lstStyle/>
            <a:p>
              <a:endParaRPr lang="en-US"/>
            </a:p>
          </p:txBody>
        </p:sp>
        <p:sp>
          <p:nvSpPr>
            <p:cNvPr id="79930" name="Freeform 110"/>
            <p:cNvSpPr>
              <a:spLocks/>
            </p:cNvSpPr>
            <p:nvPr/>
          </p:nvSpPr>
          <p:spPr bwMode="auto">
            <a:xfrm>
              <a:off x="1215" y="2861"/>
              <a:ext cx="59" cy="84"/>
            </a:xfrm>
            <a:custGeom>
              <a:avLst/>
              <a:gdLst>
                <a:gd name="T0" fmla="*/ 0 w 59"/>
                <a:gd name="T1" fmla="*/ 63 h 84"/>
                <a:gd name="T2" fmla="*/ 40 w 59"/>
                <a:gd name="T3" fmla="*/ 0 h 84"/>
                <a:gd name="T4" fmla="*/ 59 w 59"/>
                <a:gd name="T5" fmla="*/ 21 h 84"/>
                <a:gd name="T6" fmla="*/ 20 w 59"/>
                <a:gd name="T7" fmla="*/ 84 h 84"/>
                <a:gd name="T8" fmla="*/ 0 w 59"/>
                <a:gd name="T9" fmla="*/ 63 h 84"/>
                <a:gd name="T10" fmla="*/ 0 60000 65536"/>
                <a:gd name="T11" fmla="*/ 0 60000 65536"/>
                <a:gd name="T12" fmla="*/ 0 60000 65536"/>
                <a:gd name="T13" fmla="*/ 0 60000 65536"/>
                <a:gd name="T14" fmla="*/ 0 60000 65536"/>
                <a:gd name="T15" fmla="*/ 0 w 59"/>
                <a:gd name="T16" fmla="*/ 0 h 84"/>
                <a:gd name="T17" fmla="*/ 59 w 59"/>
                <a:gd name="T18" fmla="*/ 84 h 84"/>
              </a:gdLst>
              <a:ahLst/>
              <a:cxnLst>
                <a:cxn ang="T10">
                  <a:pos x="T0" y="T1"/>
                </a:cxn>
                <a:cxn ang="T11">
                  <a:pos x="T2" y="T3"/>
                </a:cxn>
                <a:cxn ang="T12">
                  <a:pos x="T4" y="T5"/>
                </a:cxn>
                <a:cxn ang="T13">
                  <a:pos x="T6" y="T7"/>
                </a:cxn>
                <a:cxn ang="T14">
                  <a:pos x="T8" y="T9"/>
                </a:cxn>
              </a:cxnLst>
              <a:rect l="T15" t="T16" r="T17" b="T18"/>
              <a:pathLst>
                <a:path w="59" h="84">
                  <a:moveTo>
                    <a:pt x="0" y="63"/>
                  </a:moveTo>
                  <a:lnTo>
                    <a:pt x="40" y="0"/>
                  </a:lnTo>
                  <a:lnTo>
                    <a:pt x="59" y="21"/>
                  </a:lnTo>
                  <a:lnTo>
                    <a:pt x="20" y="84"/>
                  </a:lnTo>
                  <a:lnTo>
                    <a:pt x="0" y="63"/>
                  </a:lnTo>
                  <a:close/>
                </a:path>
              </a:pathLst>
            </a:custGeom>
            <a:solidFill>
              <a:srgbClr val="000000"/>
            </a:solidFill>
            <a:ln w="9525">
              <a:noFill/>
              <a:round/>
              <a:headEnd/>
              <a:tailEnd/>
            </a:ln>
          </p:spPr>
          <p:txBody>
            <a:bodyPr/>
            <a:lstStyle/>
            <a:p>
              <a:endParaRPr lang="en-US"/>
            </a:p>
          </p:txBody>
        </p:sp>
        <p:sp>
          <p:nvSpPr>
            <p:cNvPr id="79931" name="Freeform 109"/>
            <p:cNvSpPr>
              <a:spLocks/>
            </p:cNvSpPr>
            <p:nvPr/>
          </p:nvSpPr>
          <p:spPr bwMode="auto">
            <a:xfrm>
              <a:off x="1255" y="2798"/>
              <a:ext cx="69" cy="84"/>
            </a:xfrm>
            <a:custGeom>
              <a:avLst/>
              <a:gdLst>
                <a:gd name="T0" fmla="*/ 0 w 69"/>
                <a:gd name="T1" fmla="*/ 63 h 84"/>
                <a:gd name="T2" fmla="*/ 49 w 69"/>
                <a:gd name="T3" fmla="*/ 0 h 84"/>
                <a:gd name="T4" fmla="*/ 69 w 69"/>
                <a:gd name="T5" fmla="*/ 21 h 84"/>
                <a:gd name="T6" fmla="*/ 19 w 69"/>
                <a:gd name="T7" fmla="*/ 84 h 84"/>
                <a:gd name="T8" fmla="*/ 0 w 69"/>
                <a:gd name="T9" fmla="*/ 63 h 84"/>
                <a:gd name="T10" fmla="*/ 0 60000 65536"/>
                <a:gd name="T11" fmla="*/ 0 60000 65536"/>
                <a:gd name="T12" fmla="*/ 0 60000 65536"/>
                <a:gd name="T13" fmla="*/ 0 60000 65536"/>
                <a:gd name="T14" fmla="*/ 0 60000 65536"/>
                <a:gd name="T15" fmla="*/ 0 w 69"/>
                <a:gd name="T16" fmla="*/ 0 h 84"/>
                <a:gd name="T17" fmla="*/ 69 w 69"/>
                <a:gd name="T18" fmla="*/ 84 h 84"/>
              </a:gdLst>
              <a:ahLst/>
              <a:cxnLst>
                <a:cxn ang="T10">
                  <a:pos x="T0" y="T1"/>
                </a:cxn>
                <a:cxn ang="T11">
                  <a:pos x="T2" y="T3"/>
                </a:cxn>
                <a:cxn ang="T12">
                  <a:pos x="T4" y="T5"/>
                </a:cxn>
                <a:cxn ang="T13">
                  <a:pos x="T6" y="T7"/>
                </a:cxn>
                <a:cxn ang="T14">
                  <a:pos x="T8" y="T9"/>
                </a:cxn>
              </a:cxnLst>
              <a:rect l="T15" t="T16" r="T17" b="T18"/>
              <a:pathLst>
                <a:path w="69" h="84">
                  <a:moveTo>
                    <a:pt x="0" y="63"/>
                  </a:moveTo>
                  <a:lnTo>
                    <a:pt x="49" y="0"/>
                  </a:lnTo>
                  <a:lnTo>
                    <a:pt x="69" y="21"/>
                  </a:lnTo>
                  <a:lnTo>
                    <a:pt x="19" y="84"/>
                  </a:lnTo>
                  <a:lnTo>
                    <a:pt x="0" y="63"/>
                  </a:lnTo>
                  <a:close/>
                </a:path>
              </a:pathLst>
            </a:custGeom>
            <a:solidFill>
              <a:srgbClr val="000000"/>
            </a:solidFill>
            <a:ln w="9525">
              <a:noFill/>
              <a:round/>
              <a:headEnd/>
              <a:tailEnd/>
            </a:ln>
          </p:spPr>
          <p:txBody>
            <a:bodyPr/>
            <a:lstStyle/>
            <a:p>
              <a:endParaRPr lang="en-US"/>
            </a:p>
          </p:txBody>
        </p:sp>
        <p:sp>
          <p:nvSpPr>
            <p:cNvPr id="79932" name="Freeform 108"/>
            <p:cNvSpPr>
              <a:spLocks/>
            </p:cNvSpPr>
            <p:nvPr/>
          </p:nvSpPr>
          <p:spPr bwMode="auto">
            <a:xfrm>
              <a:off x="1304" y="2724"/>
              <a:ext cx="89" cy="95"/>
            </a:xfrm>
            <a:custGeom>
              <a:avLst/>
              <a:gdLst>
                <a:gd name="T0" fmla="*/ 0 w 89"/>
                <a:gd name="T1" fmla="*/ 74 h 95"/>
                <a:gd name="T2" fmla="*/ 69 w 89"/>
                <a:gd name="T3" fmla="*/ 0 h 95"/>
                <a:gd name="T4" fmla="*/ 89 w 89"/>
                <a:gd name="T5" fmla="*/ 21 h 95"/>
                <a:gd name="T6" fmla="*/ 20 w 89"/>
                <a:gd name="T7" fmla="*/ 95 h 95"/>
                <a:gd name="T8" fmla="*/ 0 w 89"/>
                <a:gd name="T9" fmla="*/ 74 h 95"/>
                <a:gd name="T10" fmla="*/ 0 60000 65536"/>
                <a:gd name="T11" fmla="*/ 0 60000 65536"/>
                <a:gd name="T12" fmla="*/ 0 60000 65536"/>
                <a:gd name="T13" fmla="*/ 0 60000 65536"/>
                <a:gd name="T14" fmla="*/ 0 60000 65536"/>
                <a:gd name="T15" fmla="*/ 0 w 89"/>
                <a:gd name="T16" fmla="*/ 0 h 95"/>
                <a:gd name="T17" fmla="*/ 89 w 89"/>
                <a:gd name="T18" fmla="*/ 95 h 95"/>
              </a:gdLst>
              <a:ahLst/>
              <a:cxnLst>
                <a:cxn ang="T10">
                  <a:pos x="T0" y="T1"/>
                </a:cxn>
                <a:cxn ang="T11">
                  <a:pos x="T2" y="T3"/>
                </a:cxn>
                <a:cxn ang="T12">
                  <a:pos x="T4" y="T5"/>
                </a:cxn>
                <a:cxn ang="T13">
                  <a:pos x="T6" y="T7"/>
                </a:cxn>
                <a:cxn ang="T14">
                  <a:pos x="T8" y="T9"/>
                </a:cxn>
              </a:cxnLst>
              <a:rect l="T15" t="T16" r="T17" b="T18"/>
              <a:pathLst>
                <a:path w="89" h="95">
                  <a:moveTo>
                    <a:pt x="0" y="74"/>
                  </a:moveTo>
                  <a:lnTo>
                    <a:pt x="69" y="0"/>
                  </a:lnTo>
                  <a:lnTo>
                    <a:pt x="89" y="21"/>
                  </a:lnTo>
                  <a:lnTo>
                    <a:pt x="20" y="95"/>
                  </a:lnTo>
                  <a:lnTo>
                    <a:pt x="0" y="74"/>
                  </a:lnTo>
                  <a:close/>
                </a:path>
              </a:pathLst>
            </a:custGeom>
            <a:solidFill>
              <a:srgbClr val="000000"/>
            </a:solidFill>
            <a:ln w="9525">
              <a:noFill/>
              <a:round/>
              <a:headEnd/>
              <a:tailEnd/>
            </a:ln>
          </p:spPr>
          <p:txBody>
            <a:bodyPr/>
            <a:lstStyle/>
            <a:p>
              <a:endParaRPr lang="en-US"/>
            </a:p>
          </p:txBody>
        </p:sp>
        <p:sp>
          <p:nvSpPr>
            <p:cNvPr id="79933" name="Freeform 107"/>
            <p:cNvSpPr>
              <a:spLocks/>
            </p:cNvSpPr>
            <p:nvPr/>
          </p:nvSpPr>
          <p:spPr bwMode="auto">
            <a:xfrm>
              <a:off x="1373" y="2693"/>
              <a:ext cx="59" cy="52"/>
            </a:xfrm>
            <a:custGeom>
              <a:avLst/>
              <a:gdLst>
                <a:gd name="T0" fmla="*/ 0 w 59"/>
                <a:gd name="T1" fmla="*/ 31 h 52"/>
                <a:gd name="T2" fmla="*/ 40 w 59"/>
                <a:gd name="T3" fmla="*/ 0 h 52"/>
                <a:gd name="T4" fmla="*/ 59 w 59"/>
                <a:gd name="T5" fmla="*/ 21 h 52"/>
                <a:gd name="T6" fmla="*/ 20 w 59"/>
                <a:gd name="T7" fmla="*/ 52 h 52"/>
                <a:gd name="T8" fmla="*/ 0 w 59"/>
                <a:gd name="T9" fmla="*/ 31 h 52"/>
                <a:gd name="T10" fmla="*/ 0 60000 65536"/>
                <a:gd name="T11" fmla="*/ 0 60000 65536"/>
                <a:gd name="T12" fmla="*/ 0 60000 65536"/>
                <a:gd name="T13" fmla="*/ 0 60000 65536"/>
                <a:gd name="T14" fmla="*/ 0 60000 65536"/>
                <a:gd name="T15" fmla="*/ 0 w 59"/>
                <a:gd name="T16" fmla="*/ 0 h 52"/>
                <a:gd name="T17" fmla="*/ 59 w 59"/>
                <a:gd name="T18" fmla="*/ 52 h 52"/>
              </a:gdLst>
              <a:ahLst/>
              <a:cxnLst>
                <a:cxn ang="T10">
                  <a:pos x="T0" y="T1"/>
                </a:cxn>
                <a:cxn ang="T11">
                  <a:pos x="T2" y="T3"/>
                </a:cxn>
                <a:cxn ang="T12">
                  <a:pos x="T4" y="T5"/>
                </a:cxn>
                <a:cxn ang="T13">
                  <a:pos x="T6" y="T7"/>
                </a:cxn>
                <a:cxn ang="T14">
                  <a:pos x="T8" y="T9"/>
                </a:cxn>
              </a:cxnLst>
              <a:rect l="T15" t="T16" r="T17" b="T18"/>
              <a:pathLst>
                <a:path w="59" h="52">
                  <a:moveTo>
                    <a:pt x="0" y="31"/>
                  </a:moveTo>
                  <a:lnTo>
                    <a:pt x="40" y="0"/>
                  </a:lnTo>
                  <a:lnTo>
                    <a:pt x="59" y="21"/>
                  </a:lnTo>
                  <a:lnTo>
                    <a:pt x="20" y="52"/>
                  </a:lnTo>
                  <a:lnTo>
                    <a:pt x="0" y="31"/>
                  </a:lnTo>
                  <a:close/>
                </a:path>
              </a:pathLst>
            </a:custGeom>
            <a:solidFill>
              <a:srgbClr val="000000"/>
            </a:solidFill>
            <a:ln w="9525">
              <a:noFill/>
              <a:round/>
              <a:headEnd/>
              <a:tailEnd/>
            </a:ln>
          </p:spPr>
          <p:txBody>
            <a:bodyPr/>
            <a:lstStyle/>
            <a:p>
              <a:endParaRPr lang="en-US"/>
            </a:p>
          </p:txBody>
        </p:sp>
        <p:sp>
          <p:nvSpPr>
            <p:cNvPr id="79934" name="Freeform 106"/>
            <p:cNvSpPr>
              <a:spLocks/>
            </p:cNvSpPr>
            <p:nvPr/>
          </p:nvSpPr>
          <p:spPr bwMode="auto">
            <a:xfrm>
              <a:off x="1501" y="2588"/>
              <a:ext cx="30" cy="31"/>
            </a:xfrm>
            <a:custGeom>
              <a:avLst/>
              <a:gdLst>
                <a:gd name="T0" fmla="*/ 0 w 30"/>
                <a:gd name="T1" fmla="*/ 10 h 31"/>
                <a:gd name="T2" fmla="*/ 10 w 30"/>
                <a:gd name="T3" fmla="*/ 0 h 31"/>
                <a:gd name="T4" fmla="*/ 30 w 30"/>
                <a:gd name="T5" fmla="*/ 21 h 31"/>
                <a:gd name="T6" fmla="*/ 20 w 30"/>
                <a:gd name="T7" fmla="*/ 31 h 31"/>
                <a:gd name="T8" fmla="*/ 0 w 30"/>
                <a:gd name="T9" fmla="*/ 1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0" y="10"/>
                  </a:moveTo>
                  <a:lnTo>
                    <a:pt x="10" y="0"/>
                  </a:lnTo>
                  <a:lnTo>
                    <a:pt x="30" y="21"/>
                  </a:lnTo>
                  <a:lnTo>
                    <a:pt x="20" y="31"/>
                  </a:lnTo>
                  <a:lnTo>
                    <a:pt x="0" y="10"/>
                  </a:lnTo>
                  <a:close/>
                </a:path>
              </a:pathLst>
            </a:custGeom>
            <a:solidFill>
              <a:srgbClr val="000000"/>
            </a:solidFill>
            <a:ln w="9525">
              <a:noFill/>
              <a:round/>
              <a:headEnd/>
              <a:tailEnd/>
            </a:ln>
          </p:spPr>
          <p:txBody>
            <a:bodyPr/>
            <a:lstStyle/>
            <a:p>
              <a:endParaRPr lang="en-US"/>
            </a:p>
          </p:txBody>
        </p:sp>
        <p:sp>
          <p:nvSpPr>
            <p:cNvPr id="79935" name="Freeform 105"/>
            <p:cNvSpPr>
              <a:spLocks/>
            </p:cNvSpPr>
            <p:nvPr/>
          </p:nvSpPr>
          <p:spPr bwMode="auto">
            <a:xfrm>
              <a:off x="1511" y="2514"/>
              <a:ext cx="99" cy="95"/>
            </a:xfrm>
            <a:custGeom>
              <a:avLst/>
              <a:gdLst>
                <a:gd name="T0" fmla="*/ 0 w 99"/>
                <a:gd name="T1" fmla="*/ 74 h 95"/>
                <a:gd name="T2" fmla="*/ 79 w 99"/>
                <a:gd name="T3" fmla="*/ 0 h 95"/>
                <a:gd name="T4" fmla="*/ 99 w 99"/>
                <a:gd name="T5" fmla="*/ 21 h 95"/>
                <a:gd name="T6" fmla="*/ 20 w 99"/>
                <a:gd name="T7" fmla="*/ 95 h 95"/>
                <a:gd name="T8" fmla="*/ 0 w 99"/>
                <a:gd name="T9" fmla="*/ 74 h 95"/>
                <a:gd name="T10" fmla="*/ 0 60000 65536"/>
                <a:gd name="T11" fmla="*/ 0 60000 65536"/>
                <a:gd name="T12" fmla="*/ 0 60000 65536"/>
                <a:gd name="T13" fmla="*/ 0 60000 65536"/>
                <a:gd name="T14" fmla="*/ 0 60000 65536"/>
                <a:gd name="T15" fmla="*/ 0 w 99"/>
                <a:gd name="T16" fmla="*/ 0 h 95"/>
                <a:gd name="T17" fmla="*/ 99 w 99"/>
                <a:gd name="T18" fmla="*/ 95 h 95"/>
              </a:gdLst>
              <a:ahLst/>
              <a:cxnLst>
                <a:cxn ang="T10">
                  <a:pos x="T0" y="T1"/>
                </a:cxn>
                <a:cxn ang="T11">
                  <a:pos x="T2" y="T3"/>
                </a:cxn>
                <a:cxn ang="T12">
                  <a:pos x="T4" y="T5"/>
                </a:cxn>
                <a:cxn ang="T13">
                  <a:pos x="T6" y="T7"/>
                </a:cxn>
                <a:cxn ang="T14">
                  <a:pos x="T8" y="T9"/>
                </a:cxn>
              </a:cxnLst>
              <a:rect l="T15" t="T16" r="T17" b="T18"/>
              <a:pathLst>
                <a:path w="99" h="95">
                  <a:moveTo>
                    <a:pt x="0" y="74"/>
                  </a:moveTo>
                  <a:lnTo>
                    <a:pt x="79" y="0"/>
                  </a:lnTo>
                  <a:lnTo>
                    <a:pt x="99" y="21"/>
                  </a:lnTo>
                  <a:lnTo>
                    <a:pt x="20" y="95"/>
                  </a:lnTo>
                  <a:lnTo>
                    <a:pt x="0" y="74"/>
                  </a:lnTo>
                  <a:close/>
                </a:path>
              </a:pathLst>
            </a:custGeom>
            <a:solidFill>
              <a:srgbClr val="000000"/>
            </a:solidFill>
            <a:ln w="9525">
              <a:noFill/>
              <a:round/>
              <a:headEnd/>
              <a:tailEnd/>
            </a:ln>
          </p:spPr>
          <p:txBody>
            <a:bodyPr/>
            <a:lstStyle/>
            <a:p>
              <a:endParaRPr lang="en-US"/>
            </a:p>
          </p:txBody>
        </p:sp>
        <p:sp>
          <p:nvSpPr>
            <p:cNvPr id="79936" name="Freeform 104"/>
            <p:cNvSpPr>
              <a:spLocks/>
            </p:cNvSpPr>
            <p:nvPr/>
          </p:nvSpPr>
          <p:spPr bwMode="auto">
            <a:xfrm>
              <a:off x="1590" y="2451"/>
              <a:ext cx="99" cy="84"/>
            </a:xfrm>
            <a:custGeom>
              <a:avLst/>
              <a:gdLst>
                <a:gd name="T0" fmla="*/ 0 w 99"/>
                <a:gd name="T1" fmla="*/ 52 h 84"/>
                <a:gd name="T2" fmla="*/ 79 w 99"/>
                <a:gd name="T3" fmla="*/ 0 h 84"/>
                <a:gd name="T4" fmla="*/ 99 w 99"/>
                <a:gd name="T5" fmla="*/ 31 h 84"/>
                <a:gd name="T6" fmla="*/ 20 w 99"/>
                <a:gd name="T7" fmla="*/ 84 h 84"/>
                <a:gd name="T8" fmla="*/ 0 w 99"/>
                <a:gd name="T9" fmla="*/ 52 h 84"/>
                <a:gd name="T10" fmla="*/ 0 60000 65536"/>
                <a:gd name="T11" fmla="*/ 0 60000 65536"/>
                <a:gd name="T12" fmla="*/ 0 60000 65536"/>
                <a:gd name="T13" fmla="*/ 0 60000 65536"/>
                <a:gd name="T14" fmla="*/ 0 60000 65536"/>
                <a:gd name="T15" fmla="*/ 0 w 99"/>
                <a:gd name="T16" fmla="*/ 0 h 84"/>
                <a:gd name="T17" fmla="*/ 99 w 99"/>
                <a:gd name="T18" fmla="*/ 84 h 84"/>
              </a:gdLst>
              <a:ahLst/>
              <a:cxnLst>
                <a:cxn ang="T10">
                  <a:pos x="T0" y="T1"/>
                </a:cxn>
                <a:cxn ang="T11">
                  <a:pos x="T2" y="T3"/>
                </a:cxn>
                <a:cxn ang="T12">
                  <a:pos x="T4" y="T5"/>
                </a:cxn>
                <a:cxn ang="T13">
                  <a:pos x="T6" y="T7"/>
                </a:cxn>
                <a:cxn ang="T14">
                  <a:pos x="T8" y="T9"/>
                </a:cxn>
              </a:cxnLst>
              <a:rect l="T15" t="T16" r="T17" b="T18"/>
              <a:pathLst>
                <a:path w="99" h="84">
                  <a:moveTo>
                    <a:pt x="0" y="52"/>
                  </a:moveTo>
                  <a:lnTo>
                    <a:pt x="79" y="0"/>
                  </a:lnTo>
                  <a:lnTo>
                    <a:pt x="99" y="31"/>
                  </a:lnTo>
                  <a:lnTo>
                    <a:pt x="20" y="84"/>
                  </a:lnTo>
                  <a:lnTo>
                    <a:pt x="0" y="52"/>
                  </a:lnTo>
                  <a:close/>
                </a:path>
              </a:pathLst>
            </a:custGeom>
            <a:solidFill>
              <a:srgbClr val="000000"/>
            </a:solidFill>
            <a:ln w="9525">
              <a:noFill/>
              <a:round/>
              <a:headEnd/>
              <a:tailEnd/>
            </a:ln>
          </p:spPr>
          <p:txBody>
            <a:bodyPr/>
            <a:lstStyle/>
            <a:p>
              <a:endParaRPr lang="en-US"/>
            </a:p>
          </p:txBody>
        </p:sp>
        <p:sp>
          <p:nvSpPr>
            <p:cNvPr id="79937" name="Freeform 103"/>
            <p:cNvSpPr>
              <a:spLocks/>
            </p:cNvSpPr>
            <p:nvPr/>
          </p:nvSpPr>
          <p:spPr bwMode="auto">
            <a:xfrm>
              <a:off x="1788" y="2398"/>
              <a:ext cx="30" cy="42"/>
            </a:xfrm>
            <a:custGeom>
              <a:avLst/>
              <a:gdLst>
                <a:gd name="T0" fmla="*/ 0 w 30"/>
                <a:gd name="T1" fmla="*/ 11 h 42"/>
                <a:gd name="T2" fmla="*/ 20 w 30"/>
                <a:gd name="T3" fmla="*/ 0 h 42"/>
                <a:gd name="T4" fmla="*/ 30 w 30"/>
                <a:gd name="T5" fmla="*/ 32 h 42"/>
                <a:gd name="T6" fmla="*/ 10 w 30"/>
                <a:gd name="T7" fmla="*/ 42 h 42"/>
                <a:gd name="T8" fmla="*/ 0 w 30"/>
                <a:gd name="T9" fmla="*/ 11 h 42"/>
                <a:gd name="T10" fmla="*/ 0 60000 65536"/>
                <a:gd name="T11" fmla="*/ 0 60000 65536"/>
                <a:gd name="T12" fmla="*/ 0 60000 65536"/>
                <a:gd name="T13" fmla="*/ 0 60000 65536"/>
                <a:gd name="T14" fmla="*/ 0 60000 65536"/>
                <a:gd name="T15" fmla="*/ 0 w 30"/>
                <a:gd name="T16" fmla="*/ 0 h 42"/>
                <a:gd name="T17" fmla="*/ 30 w 30"/>
                <a:gd name="T18" fmla="*/ 42 h 42"/>
              </a:gdLst>
              <a:ahLst/>
              <a:cxnLst>
                <a:cxn ang="T10">
                  <a:pos x="T0" y="T1"/>
                </a:cxn>
                <a:cxn ang="T11">
                  <a:pos x="T2" y="T3"/>
                </a:cxn>
                <a:cxn ang="T12">
                  <a:pos x="T4" y="T5"/>
                </a:cxn>
                <a:cxn ang="T13">
                  <a:pos x="T6" y="T7"/>
                </a:cxn>
                <a:cxn ang="T14">
                  <a:pos x="T8" y="T9"/>
                </a:cxn>
              </a:cxnLst>
              <a:rect l="T15" t="T16" r="T17" b="T18"/>
              <a:pathLst>
                <a:path w="30" h="42">
                  <a:moveTo>
                    <a:pt x="0" y="11"/>
                  </a:moveTo>
                  <a:lnTo>
                    <a:pt x="20" y="0"/>
                  </a:lnTo>
                  <a:lnTo>
                    <a:pt x="30" y="32"/>
                  </a:lnTo>
                  <a:lnTo>
                    <a:pt x="10" y="42"/>
                  </a:lnTo>
                  <a:lnTo>
                    <a:pt x="0" y="11"/>
                  </a:lnTo>
                  <a:close/>
                </a:path>
              </a:pathLst>
            </a:custGeom>
            <a:solidFill>
              <a:srgbClr val="000000"/>
            </a:solidFill>
            <a:ln w="9525">
              <a:noFill/>
              <a:round/>
              <a:headEnd/>
              <a:tailEnd/>
            </a:ln>
          </p:spPr>
          <p:txBody>
            <a:bodyPr/>
            <a:lstStyle/>
            <a:p>
              <a:endParaRPr lang="en-US"/>
            </a:p>
          </p:txBody>
        </p:sp>
        <p:sp>
          <p:nvSpPr>
            <p:cNvPr id="79938" name="Freeform 102"/>
            <p:cNvSpPr>
              <a:spLocks/>
            </p:cNvSpPr>
            <p:nvPr/>
          </p:nvSpPr>
          <p:spPr bwMode="auto">
            <a:xfrm>
              <a:off x="1818" y="2398"/>
              <a:ext cx="59" cy="42"/>
            </a:xfrm>
            <a:custGeom>
              <a:avLst/>
              <a:gdLst>
                <a:gd name="T0" fmla="*/ 0 w 59"/>
                <a:gd name="T1" fmla="*/ 0 h 42"/>
                <a:gd name="T2" fmla="*/ 59 w 59"/>
                <a:gd name="T3" fmla="*/ 11 h 42"/>
                <a:gd name="T4" fmla="*/ 59 w 59"/>
                <a:gd name="T5" fmla="*/ 42 h 42"/>
                <a:gd name="T6" fmla="*/ 0 w 59"/>
                <a:gd name="T7" fmla="*/ 32 h 42"/>
                <a:gd name="T8" fmla="*/ 0 w 59"/>
                <a:gd name="T9" fmla="*/ 0 h 42"/>
                <a:gd name="T10" fmla="*/ 0 60000 65536"/>
                <a:gd name="T11" fmla="*/ 0 60000 65536"/>
                <a:gd name="T12" fmla="*/ 0 60000 65536"/>
                <a:gd name="T13" fmla="*/ 0 60000 65536"/>
                <a:gd name="T14" fmla="*/ 0 60000 65536"/>
                <a:gd name="T15" fmla="*/ 0 w 59"/>
                <a:gd name="T16" fmla="*/ 0 h 42"/>
                <a:gd name="T17" fmla="*/ 59 w 59"/>
                <a:gd name="T18" fmla="*/ 42 h 42"/>
              </a:gdLst>
              <a:ahLst/>
              <a:cxnLst>
                <a:cxn ang="T10">
                  <a:pos x="T0" y="T1"/>
                </a:cxn>
                <a:cxn ang="T11">
                  <a:pos x="T2" y="T3"/>
                </a:cxn>
                <a:cxn ang="T12">
                  <a:pos x="T4" y="T5"/>
                </a:cxn>
                <a:cxn ang="T13">
                  <a:pos x="T6" y="T7"/>
                </a:cxn>
                <a:cxn ang="T14">
                  <a:pos x="T8" y="T9"/>
                </a:cxn>
              </a:cxnLst>
              <a:rect l="T15" t="T16" r="T17" b="T18"/>
              <a:pathLst>
                <a:path w="59" h="42">
                  <a:moveTo>
                    <a:pt x="0" y="0"/>
                  </a:moveTo>
                  <a:lnTo>
                    <a:pt x="59" y="11"/>
                  </a:lnTo>
                  <a:lnTo>
                    <a:pt x="59" y="42"/>
                  </a:lnTo>
                  <a:lnTo>
                    <a:pt x="0" y="32"/>
                  </a:lnTo>
                  <a:lnTo>
                    <a:pt x="0" y="0"/>
                  </a:lnTo>
                  <a:close/>
                </a:path>
              </a:pathLst>
            </a:custGeom>
            <a:solidFill>
              <a:srgbClr val="000000"/>
            </a:solidFill>
            <a:ln w="9525">
              <a:noFill/>
              <a:round/>
              <a:headEnd/>
              <a:tailEnd/>
            </a:ln>
          </p:spPr>
          <p:txBody>
            <a:bodyPr/>
            <a:lstStyle/>
            <a:p>
              <a:endParaRPr lang="en-US"/>
            </a:p>
          </p:txBody>
        </p:sp>
        <p:sp>
          <p:nvSpPr>
            <p:cNvPr id="79939" name="Freeform 101"/>
            <p:cNvSpPr>
              <a:spLocks/>
            </p:cNvSpPr>
            <p:nvPr/>
          </p:nvSpPr>
          <p:spPr bwMode="auto">
            <a:xfrm>
              <a:off x="1877" y="2409"/>
              <a:ext cx="79" cy="63"/>
            </a:xfrm>
            <a:custGeom>
              <a:avLst/>
              <a:gdLst>
                <a:gd name="T0" fmla="*/ 10 w 79"/>
                <a:gd name="T1" fmla="*/ 0 h 63"/>
                <a:gd name="T2" fmla="*/ 79 w 79"/>
                <a:gd name="T3" fmla="*/ 31 h 63"/>
                <a:gd name="T4" fmla="*/ 69 w 79"/>
                <a:gd name="T5" fmla="*/ 63 h 63"/>
                <a:gd name="T6" fmla="*/ 0 w 79"/>
                <a:gd name="T7" fmla="*/ 31 h 63"/>
                <a:gd name="T8" fmla="*/ 10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10" y="0"/>
                  </a:moveTo>
                  <a:lnTo>
                    <a:pt x="79" y="31"/>
                  </a:lnTo>
                  <a:lnTo>
                    <a:pt x="69" y="63"/>
                  </a:lnTo>
                  <a:lnTo>
                    <a:pt x="0" y="31"/>
                  </a:lnTo>
                  <a:lnTo>
                    <a:pt x="10" y="0"/>
                  </a:lnTo>
                  <a:close/>
                </a:path>
              </a:pathLst>
            </a:custGeom>
            <a:solidFill>
              <a:srgbClr val="000000"/>
            </a:solidFill>
            <a:ln w="9525">
              <a:noFill/>
              <a:round/>
              <a:headEnd/>
              <a:tailEnd/>
            </a:ln>
          </p:spPr>
          <p:txBody>
            <a:bodyPr/>
            <a:lstStyle/>
            <a:p>
              <a:endParaRPr lang="en-US"/>
            </a:p>
          </p:txBody>
        </p:sp>
        <p:sp>
          <p:nvSpPr>
            <p:cNvPr id="79940" name="Freeform 100"/>
            <p:cNvSpPr>
              <a:spLocks/>
            </p:cNvSpPr>
            <p:nvPr/>
          </p:nvSpPr>
          <p:spPr bwMode="auto">
            <a:xfrm>
              <a:off x="1936" y="2451"/>
              <a:ext cx="79" cy="63"/>
            </a:xfrm>
            <a:custGeom>
              <a:avLst/>
              <a:gdLst>
                <a:gd name="T0" fmla="*/ 20 w 79"/>
                <a:gd name="T1" fmla="*/ 0 h 63"/>
                <a:gd name="T2" fmla="*/ 79 w 79"/>
                <a:gd name="T3" fmla="*/ 42 h 63"/>
                <a:gd name="T4" fmla="*/ 59 w 79"/>
                <a:gd name="T5" fmla="*/ 63 h 63"/>
                <a:gd name="T6" fmla="*/ 0 w 79"/>
                <a:gd name="T7" fmla="*/ 21 h 63"/>
                <a:gd name="T8" fmla="*/ 20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20" y="0"/>
                  </a:moveTo>
                  <a:lnTo>
                    <a:pt x="79" y="42"/>
                  </a:lnTo>
                  <a:lnTo>
                    <a:pt x="59" y="63"/>
                  </a:lnTo>
                  <a:lnTo>
                    <a:pt x="0" y="21"/>
                  </a:lnTo>
                  <a:lnTo>
                    <a:pt x="20" y="0"/>
                  </a:lnTo>
                  <a:close/>
                </a:path>
              </a:pathLst>
            </a:custGeom>
            <a:solidFill>
              <a:srgbClr val="000000"/>
            </a:solidFill>
            <a:ln w="9525">
              <a:noFill/>
              <a:round/>
              <a:headEnd/>
              <a:tailEnd/>
            </a:ln>
          </p:spPr>
          <p:txBody>
            <a:bodyPr/>
            <a:lstStyle/>
            <a:p>
              <a:endParaRPr lang="en-US"/>
            </a:p>
          </p:txBody>
        </p:sp>
        <p:sp>
          <p:nvSpPr>
            <p:cNvPr id="79941" name="Freeform 99"/>
            <p:cNvSpPr>
              <a:spLocks/>
            </p:cNvSpPr>
            <p:nvPr/>
          </p:nvSpPr>
          <p:spPr bwMode="auto">
            <a:xfrm>
              <a:off x="1995" y="2493"/>
              <a:ext cx="30" cy="31"/>
            </a:xfrm>
            <a:custGeom>
              <a:avLst/>
              <a:gdLst>
                <a:gd name="T0" fmla="*/ 20 w 30"/>
                <a:gd name="T1" fmla="*/ 0 h 31"/>
                <a:gd name="T2" fmla="*/ 30 w 30"/>
                <a:gd name="T3" fmla="*/ 10 h 31"/>
                <a:gd name="T4" fmla="*/ 10 w 30"/>
                <a:gd name="T5" fmla="*/ 31 h 31"/>
                <a:gd name="T6" fmla="*/ 0 w 30"/>
                <a:gd name="T7" fmla="*/ 21 h 31"/>
                <a:gd name="T8" fmla="*/ 20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0" y="0"/>
                  </a:moveTo>
                  <a:lnTo>
                    <a:pt x="30" y="10"/>
                  </a:lnTo>
                  <a:lnTo>
                    <a:pt x="10" y="31"/>
                  </a:lnTo>
                  <a:lnTo>
                    <a:pt x="0" y="21"/>
                  </a:lnTo>
                  <a:lnTo>
                    <a:pt x="20" y="0"/>
                  </a:lnTo>
                  <a:close/>
                </a:path>
              </a:pathLst>
            </a:custGeom>
            <a:solidFill>
              <a:srgbClr val="000000"/>
            </a:solidFill>
            <a:ln w="9525">
              <a:noFill/>
              <a:round/>
              <a:headEnd/>
              <a:tailEnd/>
            </a:ln>
          </p:spPr>
          <p:txBody>
            <a:bodyPr/>
            <a:lstStyle/>
            <a:p>
              <a:endParaRPr lang="en-US"/>
            </a:p>
          </p:txBody>
        </p:sp>
        <p:sp>
          <p:nvSpPr>
            <p:cNvPr id="79942" name="Freeform 98"/>
            <p:cNvSpPr>
              <a:spLocks/>
            </p:cNvSpPr>
            <p:nvPr/>
          </p:nvSpPr>
          <p:spPr bwMode="auto">
            <a:xfrm>
              <a:off x="2084" y="2598"/>
              <a:ext cx="99" cy="105"/>
            </a:xfrm>
            <a:custGeom>
              <a:avLst/>
              <a:gdLst>
                <a:gd name="T0" fmla="*/ 20 w 99"/>
                <a:gd name="T1" fmla="*/ 0 h 105"/>
                <a:gd name="T2" fmla="*/ 99 w 99"/>
                <a:gd name="T3" fmla="*/ 84 h 105"/>
                <a:gd name="T4" fmla="*/ 79 w 99"/>
                <a:gd name="T5" fmla="*/ 105 h 105"/>
                <a:gd name="T6" fmla="*/ 0 w 99"/>
                <a:gd name="T7" fmla="*/ 21 h 105"/>
                <a:gd name="T8" fmla="*/ 20 w 99"/>
                <a:gd name="T9" fmla="*/ 0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20" y="0"/>
                  </a:moveTo>
                  <a:lnTo>
                    <a:pt x="99" y="84"/>
                  </a:lnTo>
                  <a:lnTo>
                    <a:pt x="79" y="105"/>
                  </a:lnTo>
                  <a:lnTo>
                    <a:pt x="0" y="21"/>
                  </a:lnTo>
                  <a:lnTo>
                    <a:pt x="20" y="0"/>
                  </a:lnTo>
                  <a:close/>
                </a:path>
              </a:pathLst>
            </a:custGeom>
            <a:solidFill>
              <a:srgbClr val="000000"/>
            </a:solidFill>
            <a:ln w="9525">
              <a:noFill/>
              <a:round/>
              <a:headEnd/>
              <a:tailEnd/>
            </a:ln>
          </p:spPr>
          <p:txBody>
            <a:bodyPr/>
            <a:lstStyle/>
            <a:p>
              <a:endParaRPr lang="en-US"/>
            </a:p>
          </p:txBody>
        </p:sp>
        <p:sp>
          <p:nvSpPr>
            <p:cNvPr id="79943" name="Freeform 97"/>
            <p:cNvSpPr>
              <a:spLocks/>
            </p:cNvSpPr>
            <p:nvPr/>
          </p:nvSpPr>
          <p:spPr bwMode="auto">
            <a:xfrm>
              <a:off x="2163" y="2682"/>
              <a:ext cx="69" cy="84"/>
            </a:xfrm>
            <a:custGeom>
              <a:avLst/>
              <a:gdLst>
                <a:gd name="T0" fmla="*/ 20 w 69"/>
                <a:gd name="T1" fmla="*/ 0 h 84"/>
                <a:gd name="T2" fmla="*/ 69 w 69"/>
                <a:gd name="T3" fmla="*/ 63 h 84"/>
                <a:gd name="T4" fmla="*/ 50 w 69"/>
                <a:gd name="T5" fmla="*/ 84 h 84"/>
                <a:gd name="T6" fmla="*/ 0 w 69"/>
                <a:gd name="T7" fmla="*/ 21 h 84"/>
                <a:gd name="T8" fmla="*/ 20 w 69"/>
                <a:gd name="T9" fmla="*/ 0 h 84"/>
                <a:gd name="T10" fmla="*/ 0 60000 65536"/>
                <a:gd name="T11" fmla="*/ 0 60000 65536"/>
                <a:gd name="T12" fmla="*/ 0 60000 65536"/>
                <a:gd name="T13" fmla="*/ 0 60000 65536"/>
                <a:gd name="T14" fmla="*/ 0 60000 65536"/>
                <a:gd name="T15" fmla="*/ 0 w 69"/>
                <a:gd name="T16" fmla="*/ 0 h 84"/>
                <a:gd name="T17" fmla="*/ 69 w 69"/>
                <a:gd name="T18" fmla="*/ 84 h 84"/>
              </a:gdLst>
              <a:ahLst/>
              <a:cxnLst>
                <a:cxn ang="T10">
                  <a:pos x="T0" y="T1"/>
                </a:cxn>
                <a:cxn ang="T11">
                  <a:pos x="T2" y="T3"/>
                </a:cxn>
                <a:cxn ang="T12">
                  <a:pos x="T4" y="T5"/>
                </a:cxn>
                <a:cxn ang="T13">
                  <a:pos x="T6" y="T7"/>
                </a:cxn>
                <a:cxn ang="T14">
                  <a:pos x="T8" y="T9"/>
                </a:cxn>
              </a:cxnLst>
              <a:rect l="T15" t="T16" r="T17" b="T18"/>
              <a:pathLst>
                <a:path w="69" h="84">
                  <a:moveTo>
                    <a:pt x="20" y="0"/>
                  </a:moveTo>
                  <a:lnTo>
                    <a:pt x="69" y="63"/>
                  </a:lnTo>
                  <a:lnTo>
                    <a:pt x="50" y="84"/>
                  </a:lnTo>
                  <a:lnTo>
                    <a:pt x="0" y="21"/>
                  </a:lnTo>
                  <a:lnTo>
                    <a:pt x="20" y="0"/>
                  </a:lnTo>
                  <a:close/>
                </a:path>
              </a:pathLst>
            </a:custGeom>
            <a:solidFill>
              <a:srgbClr val="000000"/>
            </a:solidFill>
            <a:ln w="9525">
              <a:noFill/>
              <a:round/>
              <a:headEnd/>
              <a:tailEnd/>
            </a:ln>
          </p:spPr>
          <p:txBody>
            <a:bodyPr/>
            <a:lstStyle/>
            <a:p>
              <a:endParaRPr lang="en-US"/>
            </a:p>
          </p:txBody>
        </p:sp>
        <p:sp>
          <p:nvSpPr>
            <p:cNvPr id="79944" name="Freeform 96"/>
            <p:cNvSpPr>
              <a:spLocks/>
            </p:cNvSpPr>
            <p:nvPr/>
          </p:nvSpPr>
          <p:spPr bwMode="auto">
            <a:xfrm>
              <a:off x="2213" y="2745"/>
              <a:ext cx="49" cy="42"/>
            </a:xfrm>
            <a:custGeom>
              <a:avLst/>
              <a:gdLst>
                <a:gd name="T0" fmla="*/ 19 w 49"/>
                <a:gd name="T1" fmla="*/ 0 h 42"/>
                <a:gd name="T2" fmla="*/ 49 w 49"/>
                <a:gd name="T3" fmla="*/ 21 h 42"/>
                <a:gd name="T4" fmla="*/ 29 w 49"/>
                <a:gd name="T5" fmla="*/ 42 h 42"/>
                <a:gd name="T6" fmla="*/ 0 w 49"/>
                <a:gd name="T7" fmla="*/ 21 h 42"/>
                <a:gd name="T8" fmla="*/ 19 w 49"/>
                <a:gd name="T9" fmla="*/ 0 h 42"/>
                <a:gd name="T10" fmla="*/ 0 60000 65536"/>
                <a:gd name="T11" fmla="*/ 0 60000 65536"/>
                <a:gd name="T12" fmla="*/ 0 60000 65536"/>
                <a:gd name="T13" fmla="*/ 0 60000 65536"/>
                <a:gd name="T14" fmla="*/ 0 60000 65536"/>
                <a:gd name="T15" fmla="*/ 0 w 49"/>
                <a:gd name="T16" fmla="*/ 0 h 42"/>
                <a:gd name="T17" fmla="*/ 49 w 49"/>
                <a:gd name="T18" fmla="*/ 42 h 42"/>
              </a:gdLst>
              <a:ahLst/>
              <a:cxnLst>
                <a:cxn ang="T10">
                  <a:pos x="T0" y="T1"/>
                </a:cxn>
                <a:cxn ang="T11">
                  <a:pos x="T2" y="T3"/>
                </a:cxn>
                <a:cxn ang="T12">
                  <a:pos x="T4" y="T5"/>
                </a:cxn>
                <a:cxn ang="T13">
                  <a:pos x="T6" y="T7"/>
                </a:cxn>
                <a:cxn ang="T14">
                  <a:pos x="T8" y="T9"/>
                </a:cxn>
              </a:cxnLst>
              <a:rect l="T15" t="T16" r="T17" b="T18"/>
              <a:pathLst>
                <a:path w="49" h="42">
                  <a:moveTo>
                    <a:pt x="19" y="0"/>
                  </a:moveTo>
                  <a:lnTo>
                    <a:pt x="49" y="21"/>
                  </a:lnTo>
                  <a:lnTo>
                    <a:pt x="29" y="42"/>
                  </a:lnTo>
                  <a:lnTo>
                    <a:pt x="0" y="21"/>
                  </a:lnTo>
                  <a:lnTo>
                    <a:pt x="19" y="0"/>
                  </a:lnTo>
                  <a:close/>
                </a:path>
              </a:pathLst>
            </a:custGeom>
            <a:solidFill>
              <a:srgbClr val="000000"/>
            </a:solidFill>
            <a:ln w="9525">
              <a:noFill/>
              <a:round/>
              <a:headEnd/>
              <a:tailEnd/>
            </a:ln>
          </p:spPr>
          <p:txBody>
            <a:bodyPr/>
            <a:lstStyle/>
            <a:p>
              <a:endParaRPr lang="en-US"/>
            </a:p>
          </p:txBody>
        </p:sp>
        <p:sp>
          <p:nvSpPr>
            <p:cNvPr id="79945" name="Freeform 95"/>
            <p:cNvSpPr>
              <a:spLocks/>
            </p:cNvSpPr>
            <p:nvPr/>
          </p:nvSpPr>
          <p:spPr bwMode="auto">
            <a:xfrm>
              <a:off x="2262" y="2787"/>
              <a:ext cx="49" cy="53"/>
            </a:xfrm>
            <a:custGeom>
              <a:avLst/>
              <a:gdLst>
                <a:gd name="T0" fmla="*/ 20 w 49"/>
                <a:gd name="T1" fmla="*/ 0 h 53"/>
                <a:gd name="T2" fmla="*/ 49 w 49"/>
                <a:gd name="T3" fmla="*/ 32 h 53"/>
                <a:gd name="T4" fmla="*/ 30 w 49"/>
                <a:gd name="T5" fmla="*/ 53 h 53"/>
                <a:gd name="T6" fmla="*/ 0 w 49"/>
                <a:gd name="T7" fmla="*/ 21 h 53"/>
                <a:gd name="T8" fmla="*/ 20 w 49"/>
                <a:gd name="T9" fmla="*/ 0 h 53"/>
                <a:gd name="T10" fmla="*/ 0 60000 65536"/>
                <a:gd name="T11" fmla="*/ 0 60000 65536"/>
                <a:gd name="T12" fmla="*/ 0 60000 65536"/>
                <a:gd name="T13" fmla="*/ 0 60000 65536"/>
                <a:gd name="T14" fmla="*/ 0 60000 65536"/>
                <a:gd name="T15" fmla="*/ 0 w 49"/>
                <a:gd name="T16" fmla="*/ 0 h 53"/>
                <a:gd name="T17" fmla="*/ 49 w 49"/>
                <a:gd name="T18" fmla="*/ 53 h 53"/>
              </a:gdLst>
              <a:ahLst/>
              <a:cxnLst>
                <a:cxn ang="T10">
                  <a:pos x="T0" y="T1"/>
                </a:cxn>
                <a:cxn ang="T11">
                  <a:pos x="T2" y="T3"/>
                </a:cxn>
                <a:cxn ang="T12">
                  <a:pos x="T4" y="T5"/>
                </a:cxn>
                <a:cxn ang="T13">
                  <a:pos x="T6" y="T7"/>
                </a:cxn>
                <a:cxn ang="T14">
                  <a:pos x="T8" y="T9"/>
                </a:cxn>
              </a:cxnLst>
              <a:rect l="T15" t="T16" r="T17" b="T18"/>
              <a:pathLst>
                <a:path w="49" h="53">
                  <a:moveTo>
                    <a:pt x="20" y="0"/>
                  </a:moveTo>
                  <a:lnTo>
                    <a:pt x="49" y="32"/>
                  </a:lnTo>
                  <a:lnTo>
                    <a:pt x="30" y="53"/>
                  </a:lnTo>
                  <a:lnTo>
                    <a:pt x="0" y="21"/>
                  </a:lnTo>
                  <a:lnTo>
                    <a:pt x="20" y="0"/>
                  </a:lnTo>
                  <a:close/>
                </a:path>
              </a:pathLst>
            </a:custGeom>
            <a:solidFill>
              <a:srgbClr val="000000"/>
            </a:solidFill>
            <a:ln w="9525">
              <a:noFill/>
              <a:round/>
              <a:headEnd/>
              <a:tailEnd/>
            </a:ln>
          </p:spPr>
          <p:txBody>
            <a:bodyPr/>
            <a:lstStyle/>
            <a:p>
              <a:endParaRPr lang="en-US"/>
            </a:p>
          </p:txBody>
        </p:sp>
        <p:sp>
          <p:nvSpPr>
            <p:cNvPr id="79946" name="Freeform 94"/>
            <p:cNvSpPr>
              <a:spLocks/>
            </p:cNvSpPr>
            <p:nvPr/>
          </p:nvSpPr>
          <p:spPr bwMode="auto">
            <a:xfrm>
              <a:off x="2292" y="2819"/>
              <a:ext cx="59" cy="74"/>
            </a:xfrm>
            <a:custGeom>
              <a:avLst/>
              <a:gdLst>
                <a:gd name="T0" fmla="*/ 19 w 59"/>
                <a:gd name="T1" fmla="*/ 0 h 74"/>
                <a:gd name="T2" fmla="*/ 59 w 59"/>
                <a:gd name="T3" fmla="*/ 53 h 74"/>
                <a:gd name="T4" fmla="*/ 39 w 59"/>
                <a:gd name="T5" fmla="*/ 74 h 74"/>
                <a:gd name="T6" fmla="*/ 0 w 59"/>
                <a:gd name="T7" fmla="*/ 21 h 74"/>
                <a:gd name="T8" fmla="*/ 19 w 59"/>
                <a:gd name="T9" fmla="*/ 0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19" y="0"/>
                  </a:moveTo>
                  <a:lnTo>
                    <a:pt x="59" y="53"/>
                  </a:lnTo>
                  <a:lnTo>
                    <a:pt x="39" y="74"/>
                  </a:lnTo>
                  <a:lnTo>
                    <a:pt x="0" y="21"/>
                  </a:lnTo>
                  <a:lnTo>
                    <a:pt x="19" y="0"/>
                  </a:lnTo>
                  <a:close/>
                </a:path>
              </a:pathLst>
            </a:custGeom>
            <a:solidFill>
              <a:srgbClr val="000000"/>
            </a:solidFill>
            <a:ln w="9525">
              <a:noFill/>
              <a:round/>
              <a:headEnd/>
              <a:tailEnd/>
            </a:ln>
          </p:spPr>
          <p:txBody>
            <a:bodyPr/>
            <a:lstStyle/>
            <a:p>
              <a:endParaRPr lang="en-US"/>
            </a:p>
          </p:txBody>
        </p:sp>
        <p:sp>
          <p:nvSpPr>
            <p:cNvPr id="79947" name="Freeform 93"/>
            <p:cNvSpPr>
              <a:spLocks/>
            </p:cNvSpPr>
            <p:nvPr/>
          </p:nvSpPr>
          <p:spPr bwMode="auto">
            <a:xfrm>
              <a:off x="2331" y="2872"/>
              <a:ext cx="60" cy="84"/>
            </a:xfrm>
            <a:custGeom>
              <a:avLst/>
              <a:gdLst>
                <a:gd name="T0" fmla="*/ 20 w 60"/>
                <a:gd name="T1" fmla="*/ 0 h 84"/>
                <a:gd name="T2" fmla="*/ 60 w 60"/>
                <a:gd name="T3" fmla="*/ 63 h 84"/>
                <a:gd name="T4" fmla="*/ 40 w 60"/>
                <a:gd name="T5" fmla="*/ 84 h 84"/>
                <a:gd name="T6" fmla="*/ 0 w 60"/>
                <a:gd name="T7" fmla="*/ 21 h 84"/>
                <a:gd name="T8" fmla="*/ 20 w 60"/>
                <a:gd name="T9" fmla="*/ 0 h 84"/>
                <a:gd name="T10" fmla="*/ 0 60000 65536"/>
                <a:gd name="T11" fmla="*/ 0 60000 65536"/>
                <a:gd name="T12" fmla="*/ 0 60000 65536"/>
                <a:gd name="T13" fmla="*/ 0 60000 65536"/>
                <a:gd name="T14" fmla="*/ 0 60000 65536"/>
                <a:gd name="T15" fmla="*/ 0 w 60"/>
                <a:gd name="T16" fmla="*/ 0 h 84"/>
                <a:gd name="T17" fmla="*/ 60 w 60"/>
                <a:gd name="T18" fmla="*/ 84 h 84"/>
              </a:gdLst>
              <a:ahLst/>
              <a:cxnLst>
                <a:cxn ang="T10">
                  <a:pos x="T0" y="T1"/>
                </a:cxn>
                <a:cxn ang="T11">
                  <a:pos x="T2" y="T3"/>
                </a:cxn>
                <a:cxn ang="T12">
                  <a:pos x="T4" y="T5"/>
                </a:cxn>
                <a:cxn ang="T13">
                  <a:pos x="T6" y="T7"/>
                </a:cxn>
                <a:cxn ang="T14">
                  <a:pos x="T8" y="T9"/>
                </a:cxn>
              </a:cxnLst>
              <a:rect l="T15" t="T16" r="T17" b="T18"/>
              <a:pathLst>
                <a:path w="60" h="84">
                  <a:moveTo>
                    <a:pt x="20" y="0"/>
                  </a:moveTo>
                  <a:lnTo>
                    <a:pt x="60" y="63"/>
                  </a:lnTo>
                  <a:lnTo>
                    <a:pt x="40" y="84"/>
                  </a:lnTo>
                  <a:lnTo>
                    <a:pt x="0" y="21"/>
                  </a:lnTo>
                  <a:lnTo>
                    <a:pt x="20" y="0"/>
                  </a:lnTo>
                  <a:close/>
                </a:path>
              </a:pathLst>
            </a:custGeom>
            <a:solidFill>
              <a:srgbClr val="000000"/>
            </a:solidFill>
            <a:ln w="9525">
              <a:noFill/>
              <a:round/>
              <a:headEnd/>
              <a:tailEnd/>
            </a:ln>
          </p:spPr>
          <p:txBody>
            <a:bodyPr/>
            <a:lstStyle/>
            <a:p>
              <a:endParaRPr lang="en-US"/>
            </a:p>
          </p:txBody>
        </p:sp>
        <p:sp>
          <p:nvSpPr>
            <p:cNvPr id="79948" name="Freeform 92"/>
            <p:cNvSpPr>
              <a:spLocks/>
            </p:cNvSpPr>
            <p:nvPr/>
          </p:nvSpPr>
          <p:spPr bwMode="auto">
            <a:xfrm>
              <a:off x="2371" y="2935"/>
              <a:ext cx="49" cy="52"/>
            </a:xfrm>
            <a:custGeom>
              <a:avLst/>
              <a:gdLst>
                <a:gd name="T0" fmla="*/ 20 w 49"/>
                <a:gd name="T1" fmla="*/ 0 h 52"/>
                <a:gd name="T2" fmla="*/ 49 w 49"/>
                <a:gd name="T3" fmla="*/ 31 h 52"/>
                <a:gd name="T4" fmla="*/ 29 w 49"/>
                <a:gd name="T5" fmla="*/ 52 h 52"/>
                <a:gd name="T6" fmla="*/ 0 w 49"/>
                <a:gd name="T7" fmla="*/ 21 h 52"/>
                <a:gd name="T8" fmla="*/ 20 w 49"/>
                <a:gd name="T9" fmla="*/ 0 h 52"/>
                <a:gd name="T10" fmla="*/ 0 60000 65536"/>
                <a:gd name="T11" fmla="*/ 0 60000 65536"/>
                <a:gd name="T12" fmla="*/ 0 60000 65536"/>
                <a:gd name="T13" fmla="*/ 0 60000 65536"/>
                <a:gd name="T14" fmla="*/ 0 60000 65536"/>
                <a:gd name="T15" fmla="*/ 0 w 49"/>
                <a:gd name="T16" fmla="*/ 0 h 52"/>
                <a:gd name="T17" fmla="*/ 49 w 49"/>
                <a:gd name="T18" fmla="*/ 52 h 52"/>
              </a:gdLst>
              <a:ahLst/>
              <a:cxnLst>
                <a:cxn ang="T10">
                  <a:pos x="T0" y="T1"/>
                </a:cxn>
                <a:cxn ang="T11">
                  <a:pos x="T2" y="T3"/>
                </a:cxn>
                <a:cxn ang="T12">
                  <a:pos x="T4" y="T5"/>
                </a:cxn>
                <a:cxn ang="T13">
                  <a:pos x="T6" y="T7"/>
                </a:cxn>
                <a:cxn ang="T14">
                  <a:pos x="T8" y="T9"/>
                </a:cxn>
              </a:cxnLst>
              <a:rect l="T15" t="T16" r="T17" b="T18"/>
              <a:pathLst>
                <a:path w="49" h="52">
                  <a:moveTo>
                    <a:pt x="20" y="0"/>
                  </a:moveTo>
                  <a:lnTo>
                    <a:pt x="49" y="31"/>
                  </a:lnTo>
                  <a:lnTo>
                    <a:pt x="29" y="52"/>
                  </a:lnTo>
                  <a:lnTo>
                    <a:pt x="0" y="21"/>
                  </a:lnTo>
                  <a:lnTo>
                    <a:pt x="20" y="0"/>
                  </a:lnTo>
                  <a:close/>
                </a:path>
              </a:pathLst>
            </a:custGeom>
            <a:solidFill>
              <a:srgbClr val="000000"/>
            </a:solidFill>
            <a:ln w="9525">
              <a:noFill/>
              <a:round/>
              <a:headEnd/>
              <a:tailEnd/>
            </a:ln>
          </p:spPr>
          <p:txBody>
            <a:bodyPr/>
            <a:lstStyle/>
            <a:p>
              <a:endParaRPr lang="en-US"/>
            </a:p>
          </p:txBody>
        </p:sp>
        <p:sp>
          <p:nvSpPr>
            <p:cNvPr id="79949" name="Freeform 91"/>
            <p:cNvSpPr>
              <a:spLocks/>
            </p:cNvSpPr>
            <p:nvPr/>
          </p:nvSpPr>
          <p:spPr bwMode="auto">
            <a:xfrm>
              <a:off x="2489" y="3050"/>
              <a:ext cx="30" cy="32"/>
            </a:xfrm>
            <a:custGeom>
              <a:avLst/>
              <a:gdLst>
                <a:gd name="T0" fmla="*/ 20 w 30"/>
                <a:gd name="T1" fmla="*/ 0 h 32"/>
                <a:gd name="T2" fmla="*/ 30 w 30"/>
                <a:gd name="T3" fmla="*/ 11 h 32"/>
                <a:gd name="T4" fmla="*/ 10 w 30"/>
                <a:gd name="T5" fmla="*/ 32 h 32"/>
                <a:gd name="T6" fmla="*/ 0 w 30"/>
                <a:gd name="T7" fmla="*/ 21 h 32"/>
                <a:gd name="T8" fmla="*/ 2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20" y="0"/>
                  </a:moveTo>
                  <a:lnTo>
                    <a:pt x="30" y="11"/>
                  </a:lnTo>
                  <a:lnTo>
                    <a:pt x="10" y="32"/>
                  </a:lnTo>
                  <a:lnTo>
                    <a:pt x="0" y="21"/>
                  </a:lnTo>
                  <a:lnTo>
                    <a:pt x="20" y="0"/>
                  </a:lnTo>
                  <a:close/>
                </a:path>
              </a:pathLst>
            </a:custGeom>
            <a:solidFill>
              <a:srgbClr val="000000"/>
            </a:solidFill>
            <a:ln w="9525">
              <a:noFill/>
              <a:round/>
              <a:headEnd/>
              <a:tailEnd/>
            </a:ln>
          </p:spPr>
          <p:txBody>
            <a:bodyPr/>
            <a:lstStyle/>
            <a:p>
              <a:endParaRPr lang="en-US"/>
            </a:p>
          </p:txBody>
        </p:sp>
        <p:sp>
          <p:nvSpPr>
            <p:cNvPr id="79950" name="Rectangle 90"/>
            <p:cNvSpPr>
              <a:spLocks noChangeArrowheads="1"/>
            </p:cNvSpPr>
            <p:nvPr/>
          </p:nvSpPr>
          <p:spPr bwMode="auto">
            <a:xfrm>
              <a:off x="2509" y="3050"/>
              <a:ext cx="10" cy="32"/>
            </a:xfrm>
            <a:prstGeom prst="rect">
              <a:avLst/>
            </a:prstGeom>
            <a:solidFill>
              <a:srgbClr val="000000"/>
            </a:solidFill>
            <a:ln w="9525">
              <a:noFill/>
              <a:miter lim="800000"/>
              <a:headEnd/>
              <a:tailEnd/>
            </a:ln>
          </p:spPr>
          <p:txBody>
            <a:bodyPr/>
            <a:lstStyle/>
            <a:p>
              <a:endParaRPr lang="en-US"/>
            </a:p>
          </p:txBody>
        </p:sp>
        <p:sp>
          <p:nvSpPr>
            <p:cNvPr id="79951" name="Freeform 89"/>
            <p:cNvSpPr>
              <a:spLocks/>
            </p:cNvSpPr>
            <p:nvPr/>
          </p:nvSpPr>
          <p:spPr bwMode="auto">
            <a:xfrm>
              <a:off x="2509" y="3040"/>
              <a:ext cx="30" cy="42"/>
            </a:xfrm>
            <a:custGeom>
              <a:avLst/>
              <a:gdLst>
                <a:gd name="T0" fmla="*/ 0 w 30"/>
                <a:gd name="T1" fmla="*/ 10 h 42"/>
                <a:gd name="T2" fmla="*/ 20 w 30"/>
                <a:gd name="T3" fmla="*/ 0 h 42"/>
                <a:gd name="T4" fmla="*/ 30 w 30"/>
                <a:gd name="T5" fmla="*/ 31 h 42"/>
                <a:gd name="T6" fmla="*/ 10 w 30"/>
                <a:gd name="T7" fmla="*/ 42 h 42"/>
                <a:gd name="T8" fmla="*/ 0 w 30"/>
                <a:gd name="T9" fmla="*/ 10 h 42"/>
                <a:gd name="T10" fmla="*/ 0 60000 65536"/>
                <a:gd name="T11" fmla="*/ 0 60000 65536"/>
                <a:gd name="T12" fmla="*/ 0 60000 65536"/>
                <a:gd name="T13" fmla="*/ 0 60000 65536"/>
                <a:gd name="T14" fmla="*/ 0 60000 65536"/>
                <a:gd name="T15" fmla="*/ 0 w 30"/>
                <a:gd name="T16" fmla="*/ 0 h 42"/>
                <a:gd name="T17" fmla="*/ 30 w 30"/>
                <a:gd name="T18" fmla="*/ 42 h 42"/>
              </a:gdLst>
              <a:ahLst/>
              <a:cxnLst>
                <a:cxn ang="T10">
                  <a:pos x="T0" y="T1"/>
                </a:cxn>
                <a:cxn ang="T11">
                  <a:pos x="T2" y="T3"/>
                </a:cxn>
                <a:cxn ang="T12">
                  <a:pos x="T4" y="T5"/>
                </a:cxn>
                <a:cxn ang="T13">
                  <a:pos x="T6" y="T7"/>
                </a:cxn>
                <a:cxn ang="T14">
                  <a:pos x="T8" y="T9"/>
                </a:cxn>
              </a:cxnLst>
              <a:rect l="T15" t="T16" r="T17" b="T18"/>
              <a:pathLst>
                <a:path w="30" h="42">
                  <a:moveTo>
                    <a:pt x="0" y="10"/>
                  </a:moveTo>
                  <a:lnTo>
                    <a:pt x="20" y="0"/>
                  </a:lnTo>
                  <a:lnTo>
                    <a:pt x="30" y="31"/>
                  </a:lnTo>
                  <a:lnTo>
                    <a:pt x="10" y="42"/>
                  </a:lnTo>
                  <a:lnTo>
                    <a:pt x="0" y="10"/>
                  </a:lnTo>
                  <a:close/>
                </a:path>
              </a:pathLst>
            </a:custGeom>
            <a:solidFill>
              <a:srgbClr val="000000"/>
            </a:solidFill>
            <a:ln w="9525">
              <a:noFill/>
              <a:round/>
              <a:headEnd/>
              <a:tailEnd/>
            </a:ln>
          </p:spPr>
          <p:txBody>
            <a:bodyPr/>
            <a:lstStyle/>
            <a:p>
              <a:endParaRPr lang="en-US"/>
            </a:p>
          </p:txBody>
        </p:sp>
        <p:sp>
          <p:nvSpPr>
            <p:cNvPr id="79952" name="Freeform 88"/>
            <p:cNvSpPr>
              <a:spLocks/>
            </p:cNvSpPr>
            <p:nvPr/>
          </p:nvSpPr>
          <p:spPr bwMode="auto">
            <a:xfrm>
              <a:off x="2529" y="3029"/>
              <a:ext cx="29" cy="42"/>
            </a:xfrm>
            <a:custGeom>
              <a:avLst/>
              <a:gdLst>
                <a:gd name="T0" fmla="*/ 0 w 29"/>
                <a:gd name="T1" fmla="*/ 11 h 42"/>
                <a:gd name="T2" fmla="*/ 20 w 29"/>
                <a:gd name="T3" fmla="*/ 0 h 42"/>
                <a:gd name="T4" fmla="*/ 29 w 29"/>
                <a:gd name="T5" fmla="*/ 32 h 42"/>
                <a:gd name="T6" fmla="*/ 10 w 29"/>
                <a:gd name="T7" fmla="*/ 42 h 42"/>
                <a:gd name="T8" fmla="*/ 0 w 29"/>
                <a:gd name="T9" fmla="*/ 11 h 42"/>
                <a:gd name="T10" fmla="*/ 0 60000 65536"/>
                <a:gd name="T11" fmla="*/ 0 60000 65536"/>
                <a:gd name="T12" fmla="*/ 0 60000 65536"/>
                <a:gd name="T13" fmla="*/ 0 60000 65536"/>
                <a:gd name="T14" fmla="*/ 0 60000 65536"/>
                <a:gd name="T15" fmla="*/ 0 w 29"/>
                <a:gd name="T16" fmla="*/ 0 h 42"/>
                <a:gd name="T17" fmla="*/ 29 w 29"/>
                <a:gd name="T18" fmla="*/ 42 h 42"/>
              </a:gdLst>
              <a:ahLst/>
              <a:cxnLst>
                <a:cxn ang="T10">
                  <a:pos x="T0" y="T1"/>
                </a:cxn>
                <a:cxn ang="T11">
                  <a:pos x="T2" y="T3"/>
                </a:cxn>
                <a:cxn ang="T12">
                  <a:pos x="T4" y="T5"/>
                </a:cxn>
                <a:cxn ang="T13">
                  <a:pos x="T6" y="T7"/>
                </a:cxn>
                <a:cxn ang="T14">
                  <a:pos x="T8" y="T9"/>
                </a:cxn>
              </a:cxnLst>
              <a:rect l="T15" t="T16" r="T17" b="T18"/>
              <a:pathLst>
                <a:path w="29" h="42">
                  <a:moveTo>
                    <a:pt x="0" y="11"/>
                  </a:moveTo>
                  <a:lnTo>
                    <a:pt x="20" y="0"/>
                  </a:lnTo>
                  <a:lnTo>
                    <a:pt x="29" y="32"/>
                  </a:lnTo>
                  <a:lnTo>
                    <a:pt x="10" y="42"/>
                  </a:lnTo>
                  <a:lnTo>
                    <a:pt x="0" y="11"/>
                  </a:lnTo>
                  <a:close/>
                </a:path>
              </a:pathLst>
            </a:custGeom>
            <a:solidFill>
              <a:srgbClr val="000000"/>
            </a:solidFill>
            <a:ln w="9525">
              <a:noFill/>
              <a:round/>
              <a:headEnd/>
              <a:tailEnd/>
            </a:ln>
          </p:spPr>
          <p:txBody>
            <a:bodyPr/>
            <a:lstStyle/>
            <a:p>
              <a:endParaRPr lang="en-US"/>
            </a:p>
          </p:txBody>
        </p:sp>
        <p:sp>
          <p:nvSpPr>
            <p:cNvPr id="79953" name="Freeform 87"/>
            <p:cNvSpPr>
              <a:spLocks/>
            </p:cNvSpPr>
            <p:nvPr/>
          </p:nvSpPr>
          <p:spPr bwMode="auto">
            <a:xfrm>
              <a:off x="2539" y="3008"/>
              <a:ext cx="39" cy="42"/>
            </a:xfrm>
            <a:custGeom>
              <a:avLst/>
              <a:gdLst>
                <a:gd name="T0" fmla="*/ 0 w 39"/>
                <a:gd name="T1" fmla="*/ 32 h 42"/>
                <a:gd name="T2" fmla="*/ 10 w 39"/>
                <a:gd name="T3" fmla="*/ 0 h 42"/>
                <a:gd name="T4" fmla="*/ 39 w 39"/>
                <a:gd name="T5" fmla="*/ 11 h 42"/>
                <a:gd name="T6" fmla="*/ 29 w 39"/>
                <a:gd name="T7" fmla="*/ 42 h 42"/>
                <a:gd name="T8" fmla="*/ 0 w 39"/>
                <a:gd name="T9" fmla="*/ 32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32"/>
                  </a:moveTo>
                  <a:lnTo>
                    <a:pt x="10" y="0"/>
                  </a:lnTo>
                  <a:lnTo>
                    <a:pt x="39" y="11"/>
                  </a:lnTo>
                  <a:lnTo>
                    <a:pt x="29" y="42"/>
                  </a:lnTo>
                  <a:lnTo>
                    <a:pt x="0" y="32"/>
                  </a:lnTo>
                  <a:close/>
                </a:path>
              </a:pathLst>
            </a:custGeom>
            <a:solidFill>
              <a:srgbClr val="000000"/>
            </a:solidFill>
            <a:ln w="9525">
              <a:noFill/>
              <a:round/>
              <a:headEnd/>
              <a:tailEnd/>
            </a:ln>
          </p:spPr>
          <p:txBody>
            <a:bodyPr/>
            <a:lstStyle/>
            <a:p>
              <a:endParaRPr lang="en-US"/>
            </a:p>
          </p:txBody>
        </p:sp>
        <p:sp>
          <p:nvSpPr>
            <p:cNvPr id="79954" name="Freeform 86"/>
            <p:cNvSpPr>
              <a:spLocks/>
            </p:cNvSpPr>
            <p:nvPr/>
          </p:nvSpPr>
          <p:spPr bwMode="auto">
            <a:xfrm>
              <a:off x="2549" y="2945"/>
              <a:ext cx="49" cy="74"/>
            </a:xfrm>
            <a:custGeom>
              <a:avLst/>
              <a:gdLst>
                <a:gd name="T0" fmla="*/ 0 w 49"/>
                <a:gd name="T1" fmla="*/ 63 h 74"/>
                <a:gd name="T2" fmla="*/ 19 w 49"/>
                <a:gd name="T3" fmla="*/ 0 h 74"/>
                <a:gd name="T4" fmla="*/ 49 w 49"/>
                <a:gd name="T5" fmla="*/ 11 h 74"/>
                <a:gd name="T6" fmla="*/ 29 w 49"/>
                <a:gd name="T7" fmla="*/ 74 h 74"/>
                <a:gd name="T8" fmla="*/ 0 w 49"/>
                <a:gd name="T9" fmla="*/ 63 h 74"/>
                <a:gd name="T10" fmla="*/ 0 60000 65536"/>
                <a:gd name="T11" fmla="*/ 0 60000 65536"/>
                <a:gd name="T12" fmla="*/ 0 60000 65536"/>
                <a:gd name="T13" fmla="*/ 0 60000 65536"/>
                <a:gd name="T14" fmla="*/ 0 60000 65536"/>
                <a:gd name="T15" fmla="*/ 0 w 49"/>
                <a:gd name="T16" fmla="*/ 0 h 74"/>
                <a:gd name="T17" fmla="*/ 49 w 49"/>
                <a:gd name="T18" fmla="*/ 74 h 74"/>
              </a:gdLst>
              <a:ahLst/>
              <a:cxnLst>
                <a:cxn ang="T10">
                  <a:pos x="T0" y="T1"/>
                </a:cxn>
                <a:cxn ang="T11">
                  <a:pos x="T2" y="T3"/>
                </a:cxn>
                <a:cxn ang="T12">
                  <a:pos x="T4" y="T5"/>
                </a:cxn>
                <a:cxn ang="T13">
                  <a:pos x="T6" y="T7"/>
                </a:cxn>
                <a:cxn ang="T14">
                  <a:pos x="T8" y="T9"/>
                </a:cxn>
              </a:cxnLst>
              <a:rect l="T15" t="T16" r="T17" b="T18"/>
              <a:pathLst>
                <a:path w="49" h="74">
                  <a:moveTo>
                    <a:pt x="0" y="63"/>
                  </a:moveTo>
                  <a:lnTo>
                    <a:pt x="19" y="0"/>
                  </a:lnTo>
                  <a:lnTo>
                    <a:pt x="49" y="11"/>
                  </a:lnTo>
                  <a:lnTo>
                    <a:pt x="29" y="74"/>
                  </a:lnTo>
                  <a:lnTo>
                    <a:pt x="0" y="63"/>
                  </a:lnTo>
                  <a:close/>
                </a:path>
              </a:pathLst>
            </a:custGeom>
            <a:solidFill>
              <a:srgbClr val="000000"/>
            </a:solidFill>
            <a:ln w="9525">
              <a:noFill/>
              <a:round/>
              <a:headEnd/>
              <a:tailEnd/>
            </a:ln>
          </p:spPr>
          <p:txBody>
            <a:bodyPr/>
            <a:lstStyle/>
            <a:p>
              <a:endParaRPr lang="en-US"/>
            </a:p>
          </p:txBody>
        </p:sp>
        <p:sp>
          <p:nvSpPr>
            <p:cNvPr id="79955" name="Freeform 85"/>
            <p:cNvSpPr>
              <a:spLocks/>
            </p:cNvSpPr>
            <p:nvPr/>
          </p:nvSpPr>
          <p:spPr bwMode="auto">
            <a:xfrm>
              <a:off x="2568" y="2861"/>
              <a:ext cx="50" cy="95"/>
            </a:xfrm>
            <a:custGeom>
              <a:avLst/>
              <a:gdLst>
                <a:gd name="T0" fmla="*/ 0 w 50"/>
                <a:gd name="T1" fmla="*/ 84 h 95"/>
                <a:gd name="T2" fmla="*/ 20 w 50"/>
                <a:gd name="T3" fmla="*/ 0 h 95"/>
                <a:gd name="T4" fmla="*/ 50 w 50"/>
                <a:gd name="T5" fmla="*/ 11 h 95"/>
                <a:gd name="T6" fmla="*/ 30 w 50"/>
                <a:gd name="T7" fmla="*/ 95 h 95"/>
                <a:gd name="T8" fmla="*/ 0 w 50"/>
                <a:gd name="T9" fmla="*/ 84 h 95"/>
                <a:gd name="T10" fmla="*/ 0 60000 65536"/>
                <a:gd name="T11" fmla="*/ 0 60000 65536"/>
                <a:gd name="T12" fmla="*/ 0 60000 65536"/>
                <a:gd name="T13" fmla="*/ 0 60000 65536"/>
                <a:gd name="T14" fmla="*/ 0 60000 65536"/>
                <a:gd name="T15" fmla="*/ 0 w 50"/>
                <a:gd name="T16" fmla="*/ 0 h 95"/>
                <a:gd name="T17" fmla="*/ 50 w 50"/>
                <a:gd name="T18" fmla="*/ 95 h 95"/>
              </a:gdLst>
              <a:ahLst/>
              <a:cxnLst>
                <a:cxn ang="T10">
                  <a:pos x="T0" y="T1"/>
                </a:cxn>
                <a:cxn ang="T11">
                  <a:pos x="T2" y="T3"/>
                </a:cxn>
                <a:cxn ang="T12">
                  <a:pos x="T4" y="T5"/>
                </a:cxn>
                <a:cxn ang="T13">
                  <a:pos x="T6" y="T7"/>
                </a:cxn>
                <a:cxn ang="T14">
                  <a:pos x="T8" y="T9"/>
                </a:cxn>
              </a:cxnLst>
              <a:rect l="T15" t="T16" r="T17" b="T18"/>
              <a:pathLst>
                <a:path w="50" h="95">
                  <a:moveTo>
                    <a:pt x="0" y="84"/>
                  </a:moveTo>
                  <a:lnTo>
                    <a:pt x="20" y="0"/>
                  </a:lnTo>
                  <a:lnTo>
                    <a:pt x="50" y="11"/>
                  </a:lnTo>
                  <a:lnTo>
                    <a:pt x="30" y="95"/>
                  </a:lnTo>
                  <a:lnTo>
                    <a:pt x="0" y="84"/>
                  </a:lnTo>
                  <a:close/>
                </a:path>
              </a:pathLst>
            </a:custGeom>
            <a:solidFill>
              <a:srgbClr val="000000"/>
            </a:solidFill>
            <a:ln w="9525">
              <a:noFill/>
              <a:round/>
              <a:headEnd/>
              <a:tailEnd/>
            </a:ln>
          </p:spPr>
          <p:txBody>
            <a:bodyPr/>
            <a:lstStyle/>
            <a:p>
              <a:endParaRPr lang="en-US"/>
            </a:p>
          </p:txBody>
        </p:sp>
        <p:sp>
          <p:nvSpPr>
            <p:cNvPr id="79956" name="Freeform 84"/>
            <p:cNvSpPr>
              <a:spLocks/>
            </p:cNvSpPr>
            <p:nvPr/>
          </p:nvSpPr>
          <p:spPr bwMode="auto">
            <a:xfrm>
              <a:off x="2588" y="2798"/>
              <a:ext cx="40" cy="74"/>
            </a:xfrm>
            <a:custGeom>
              <a:avLst/>
              <a:gdLst>
                <a:gd name="T0" fmla="*/ 0 w 40"/>
                <a:gd name="T1" fmla="*/ 74 h 74"/>
                <a:gd name="T2" fmla="*/ 10 w 40"/>
                <a:gd name="T3" fmla="*/ 0 h 74"/>
                <a:gd name="T4" fmla="*/ 40 w 40"/>
                <a:gd name="T5" fmla="*/ 0 h 74"/>
                <a:gd name="T6" fmla="*/ 30 w 40"/>
                <a:gd name="T7" fmla="*/ 74 h 74"/>
                <a:gd name="T8" fmla="*/ 0 w 40"/>
                <a:gd name="T9" fmla="*/ 74 h 74"/>
                <a:gd name="T10" fmla="*/ 0 60000 65536"/>
                <a:gd name="T11" fmla="*/ 0 60000 65536"/>
                <a:gd name="T12" fmla="*/ 0 60000 65536"/>
                <a:gd name="T13" fmla="*/ 0 60000 65536"/>
                <a:gd name="T14" fmla="*/ 0 60000 65536"/>
                <a:gd name="T15" fmla="*/ 0 w 40"/>
                <a:gd name="T16" fmla="*/ 0 h 74"/>
                <a:gd name="T17" fmla="*/ 40 w 40"/>
                <a:gd name="T18" fmla="*/ 74 h 74"/>
              </a:gdLst>
              <a:ahLst/>
              <a:cxnLst>
                <a:cxn ang="T10">
                  <a:pos x="T0" y="T1"/>
                </a:cxn>
                <a:cxn ang="T11">
                  <a:pos x="T2" y="T3"/>
                </a:cxn>
                <a:cxn ang="T12">
                  <a:pos x="T4" y="T5"/>
                </a:cxn>
                <a:cxn ang="T13">
                  <a:pos x="T6" y="T7"/>
                </a:cxn>
                <a:cxn ang="T14">
                  <a:pos x="T8" y="T9"/>
                </a:cxn>
              </a:cxnLst>
              <a:rect l="T15" t="T16" r="T17" b="T18"/>
              <a:pathLst>
                <a:path w="40" h="74">
                  <a:moveTo>
                    <a:pt x="0" y="74"/>
                  </a:moveTo>
                  <a:lnTo>
                    <a:pt x="10" y="0"/>
                  </a:lnTo>
                  <a:lnTo>
                    <a:pt x="40" y="0"/>
                  </a:lnTo>
                  <a:lnTo>
                    <a:pt x="30" y="74"/>
                  </a:lnTo>
                  <a:lnTo>
                    <a:pt x="0" y="74"/>
                  </a:lnTo>
                  <a:close/>
                </a:path>
              </a:pathLst>
            </a:custGeom>
            <a:solidFill>
              <a:srgbClr val="000000"/>
            </a:solidFill>
            <a:ln w="9525">
              <a:noFill/>
              <a:round/>
              <a:headEnd/>
              <a:tailEnd/>
            </a:ln>
          </p:spPr>
          <p:txBody>
            <a:bodyPr/>
            <a:lstStyle/>
            <a:p>
              <a:endParaRPr lang="en-US"/>
            </a:p>
          </p:txBody>
        </p:sp>
        <p:sp>
          <p:nvSpPr>
            <p:cNvPr id="79957" name="Rectangle 83"/>
            <p:cNvSpPr>
              <a:spLocks noChangeArrowheads="1"/>
            </p:cNvSpPr>
            <p:nvPr/>
          </p:nvSpPr>
          <p:spPr bwMode="auto">
            <a:xfrm>
              <a:off x="2628" y="2640"/>
              <a:ext cx="29" cy="32"/>
            </a:xfrm>
            <a:prstGeom prst="rect">
              <a:avLst/>
            </a:prstGeom>
            <a:solidFill>
              <a:srgbClr val="000000"/>
            </a:solidFill>
            <a:ln w="9525">
              <a:noFill/>
              <a:miter lim="800000"/>
              <a:headEnd/>
              <a:tailEnd/>
            </a:ln>
          </p:spPr>
          <p:txBody>
            <a:bodyPr/>
            <a:lstStyle/>
            <a:p>
              <a:endParaRPr lang="en-US"/>
            </a:p>
          </p:txBody>
        </p:sp>
        <p:sp>
          <p:nvSpPr>
            <p:cNvPr id="79958" name="Freeform 82"/>
            <p:cNvSpPr>
              <a:spLocks/>
            </p:cNvSpPr>
            <p:nvPr/>
          </p:nvSpPr>
          <p:spPr bwMode="auto">
            <a:xfrm>
              <a:off x="2628" y="2503"/>
              <a:ext cx="59" cy="137"/>
            </a:xfrm>
            <a:custGeom>
              <a:avLst/>
              <a:gdLst>
                <a:gd name="T0" fmla="*/ 0 w 59"/>
                <a:gd name="T1" fmla="*/ 127 h 137"/>
                <a:gd name="T2" fmla="*/ 29 w 59"/>
                <a:gd name="T3" fmla="*/ 0 h 137"/>
                <a:gd name="T4" fmla="*/ 59 w 59"/>
                <a:gd name="T5" fmla="*/ 11 h 137"/>
                <a:gd name="T6" fmla="*/ 29 w 59"/>
                <a:gd name="T7" fmla="*/ 137 h 137"/>
                <a:gd name="T8" fmla="*/ 0 w 59"/>
                <a:gd name="T9" fmla="*/ 127 h 137"/>
                <a:gd name="T10" fmla="*/ 0 60000 65536"/>
                <a:gd name="T11" fmla="*/ 0 60000 65536"/>
                <a:gd name="T12" fmla="*/ 0 60000 65536"/>
                <a:gd name="T13" fmla="*/ 0 60000 65536"/>
                <a:gd name="T14" fmla="*/ 0 60000 65536"/>
                <a:gd name="T15" fmla="*/ 0 w 59"/>
                <a:gd name="T16" fmla="*/ 0 h 137"/>
                <a:gd name="T17" fmla="*/ 59 w 59"/>
                <a:gd name="T18" fmla="*/ 137 h 137"/>
              </a:gdLst>
              <a:ahLst/>
              <a:cxnLst>
                <a:cxn ang="T10">
                  <a:pos x="T0" y="T1"/>
                </a:cxn>
                <a:cxn ang="T11">
                  <a:pos x="T2" y="T3"/>
                </a:cxn>
                <a:cxn ang="T12">
                  <a:pos x="T4" y="T5"/>
                </a:cxn>
                <a:cxn ang="T13">
                  <a:pos x="T6" y="T7"/>
                </a:cxn>
                <a:cxn ang="T14">
                  <a:pos x="T8" y="T9"/>
                </a:cxn>
              </a:cxnLst>
              <a:rect l="T15" t="T16" r="T17" b="T18"/>
              <a:pathLst>
                <a:path w="59" h="137">
                  <a:moveTo>
                    <a:pt x="0" y="127"/>
                  </a:moveTo>
                  <a:lnTo>
                    <a:pt x="29" y="0"/>
                  </a:lnTo>
                  <a:lnTo>
                    <a:pt x="59" y="11"/>
                  </a:lnTo>
                  <a:lnTo>
                    <a:pt x="29" y="137"/>
                  </a:lnTo>
                  <a:lnTo>
                    <a:pt x="0" y="127"/>
                  </a:lnTo>
                  <a:close/>
                </a:path>
              </a:pathLst>
            </a:custGeom>
            <a:solidFill>
              <a:srgbClr val="000000"/>
            </a:solidFill>
            <a:ln w="9525">
              <a:noFill/>
              <a:round/>
              <a:headEnd/>
              <a:tailEnd/>
            </a:ln>
          </p:spPr>
          <p:txBody>
            <a:bodyPr/>
            <a:lstStyle/>
            <a:p>
              <a:endParaRPr lang="en-US"/>
            </a:p>
          </p:txBody>
        </p:sp>
        <p:sp>
          <p:nvSpPr>
            <p:cNvPr id="79959" name="Freeform 81"/>
            <p:cNvSpPr>
              <a:spLocks/>
            </p:cNvSpPr>
            <p:nvPr/>
          </p:nvSpPr>
          <p:spPr bwMode="auto">
            <a:xfrm>
              <a:off x="2657" y="2451"/>
              <a:ext cx="40" cy="63"/>
            </a:xfrm>
            <a:custGeom>
              <a:avLst/>
              <a:gdLst>
                <a:gd name="T0" fmla="*/ 0 w 40"/>
                <a:gd name="T1" fmla="*/ 63 h 63"/>
                <a:gd name="T2" fmla="*/ 10 w 40"/>
                <a:gd name="T3" fmla="*/ 0 h 63"/>
                <a:gd name="T4" fmla="*/ 40 w 40"/>
                <a:gd name="T5" fmla="*/ 0 h 63"/>
                <a:gd name="T6" fmla="*/ 30 w 40"/>
                <a:gd name="T7" fmla="*/ 63 h 63"/>
                <a:gd name="T8" fmla="*/ 0 w 40"/>
                <a:gd name="T9" fmla="*/ 63 h 63"/>
                <a:gd name="T10" fmla="*/ 0 60000 65536"/>
                <a:gd name="T11" fmla="*/ 0 60000 65536"/>
                <a:gd name="T12" fmla="*/ 0 60000 65536"/>
                <a:gd name="T13" fmla="*/ 0 60000 65536"/>
                <a:gd name="T14" fmla="*/ 0 60000 65536"/>
                <a:gd name="T15" fmla="*/ 0 w 40"/>
                <a:gd name="T16" fmla="*/ 0 h 63"/>
                <a:gd name="T17" fmla="*/ 40 w 40"/>
                <a:gd name="T18" fmla="*/ 63 h 63"/>
              </a:gdLst>
              <a:ahLst/>
              <a:cxnLst>
                <a:cxn ang="T10">
                  <a:pos x="T0" y="T1"/>
                </a:cxn>
                <a:cxn ang="T11">
                  <a:pos x="T2" y="T3"/>
                </a:cxn>
                <a:cxn ang="T12">
                  <a:pos x="T4" y="T5"/>
                </a:cxn>
                <a:cxn ang="T13">
                  <a:pos x="T6" y="T7"/>
                </a:cxn>
                <a:cxn ang="T14">
                  <a:pos x="T8" y="T9"/>
                </a:cxn>
              </a:cxnLst>
              <a:rect l="T15" t="T16" r="T17" b="T18"/>
              <a:pathLst>
                <a:path w="40" h="63">
                  <a:moveTo>
                    <a:pt x="0" y="63"/>
                  </a:moveTo>
                  <a:lnTo>
                    <a:pt x="10" y="0"/>
                  </a:lnTo>
                  <a:lnTo>
                    <a:pt x="40" y="0"/>
                  </a:lnTo>
                  <a:lnTo>
                    <a:pt x="30" y="63"/>
                  </a:lnTo>
                  <a:lnTo>
                    <a:pt x="0" y="63"/>
                  </a:lnTo>
                  <a:close/>
                </a:path>
              </a:pathLst>
            </a:custGeom>
            <a:solidFill>
              <a:srgbClr val="000000"/>
            </a:solidFill>
            <a:ln w="9525">
              <a:noFill/>
              <a:round/>
              <a:headEnd/>
              <a:tailEnd/>
            </a:ln>
          </p:spPr>
          <p:txBody>
            <a:bodyPr/>
            <a:lstStyle/>
            <a:p>
              <a:endParaRPr lang="en-US"/>
            </a:p>
          </p:txBody>
        </p:sp>
        <p:sp>
          <p:nvSpPr>
            <p:cNvPr id="79960" name="Freeform 80"/>
            <p:cNvSpPr>
              <a:spLocks/>
            </p:cNvSpPr>
            <p:nvPr/>
          </p:nvSpPr>
          <p:spPr bwMode="auto">
            <a:xfrm>
              <a:off x="2687" y="2104"/>
              <a:ext cx="59" cy="221"/>
            </a:xfrm>
            <a:custGeom>
              <a:avLst/>
              <a:gdLst>
                <a:gd name="T0" fmla="*/ 0 w 59"/>
                <a:gd name="T1" fmla="*/ 221 h 221"/>
                <a:gd name="T2" fmla="*/ 29 w 59"/>
                <a:gd name="T3" fmla="*/ 0 h 221"/>
                <a:gd name="T4" fmla="*/ 59 w 59"/>
                <a:gd name="T5" fmla="*/ 0 h 221"/>
                <a:gd name="T6" fmla="*/ 29 w 59"/>
                <a:gd name="T7" fmla="*/ 221 h 221"/>
                <a:gd name="T8" fmla="*/ 0 w 59"/>
                <a:gd name="T9" fmla="*/ 221 h 221"/>
                <a:gd name="T10" fmla="*/ 0 60000 65536"/>
                <a:gd name="T11" fmla="*/ 0 60000 65536"/>
                <a:gd name="T12" fmla="*/ 0 60000 65536"/>
                <a:gd name="T13" fmla="*/ 0 60000 65536"/>
                <a:gd name="T14" fmla="*/ 0 60000 65536"/>
                <a:gd name="T15" fmla="*/ 0 w 59"/>
                <a:gd name="T16" fmla="*/ 0 h 221"/>
                <a:gd name="T17" fmla="*/ 59 w 59"/>
                <a:gd name="T18" fmla="*/ 221 h 221"/>
              </a:gdLst>
              <a:ahLst/>
              <a:cxnLst>
                <a:cxn ang="T10">
                  <a:pos x="T0" y="T1"/>
                </a:cxn>
                <a:cxn ang="T11">
                  <a:pos x="T2" y="T3"/>
                </a:cxn>
                <a:cxn ang="T12">
                  <a:pos x="T4" y="T5"/>
                </a:cxn>
                <a:cxn ang="T13">
                  <a:pos x="T6" y="T7"/>
                </a:cxn>
                <a:cxn ang="T14">
                  <a:pos x="T8" y="T9"/>
                </a:cxn>
              </a:cxnLst>
              <a:rect l="T15" t="T16" r="T17" b="T18"/>
              <a:pathLst>
                <a:path w="59" h="221">
                  <a:moveTo>
                    <a:pt x="0" y="221"/>
                  </a:moveTo>
                  <a:lnTo>
                    <a:pt x="29" y="0"/>
                  </a:lnTo>
                  <a:lnTo>
                    <a:pt x="59" y="0"/>
                  </a:lnTo>
                  <a:lnTo>
                    <a:pt x="29" y="221"/>
                  </a:lnTo>
                  <a:lnTo>
                    <a:pt x="0" y="221"/>
                  </a:lnTo>
                  <a:close/>
                </a:path>
              </a:pathLst>
            </a:custGeom>
            <a:solidFill>
              <a:srgbClr val="000000"/>
            </a:solidFill>
            <a:ln w="9525">
              <a:noFill/>
              <a:round/>
              <a:headEnd/>
              <a:tailEnd/>
            </a:ln>
          </p:spPr>
          <p:txBody>
            <a:bodyPr/>
            <a:lstStyle/>
            <a:p>
              <a:endParaRPr lang="en-US"/>
            </a:p>
          </p:txBody>
        </p:sp>
        <p:sp>
          <p:nvSpPr>
            <p:cNvPr id="79961" name="Freeform 79"/>
            <p:cNvSpPr>
              <a:spLocks/>
            </p:cNvSpPr>
            <p:nvPr/>
          </p:nvSpPr>
          <p:spPr bwMode="auto">
            <a:xfrm>
              <a:off x="2736" y="1778"/>
              <a:ext cx="60" cy="199"/>
            </a:xfrm>
            <a:custGeom>
              <a:avLst/>
              <a:gdLst>
                <a:gd name="T0" fmla="*/ 0 w 60"/>
                <a:gd name="T1" fmla="*/ 199 h 199"/>
                <a:gd name="T2" fmla="*/ 30 w 60"/>
                <a:gd name="T3" fmla="*/ 0 h 199"/>
                <a:gd name="T4" fmla="*/ 60 w 60"/>
                <a:gd name="T5" fmla="*/ 0 h 199"/>
                <a:gd name="T6" fmla="*/ 30 w 60"/>
                <a:gd name="T7" fmla="*/ 199 h 199"/>
                <a:gd name="T8" fmla="*/ 0 w 60"/>
                <a:gd name="T9" fmla="*/ 199 h 199"/>
                <a:gd name="T10" fmla="*/ 0 60000 65536"/>
                <a:gd name="T11" fmla="*/ 0 60000 65536"/>
                <a:gd name="T12" fmla="*/ 0 60000 65536"/>
                <a:gd name="T13" fmla="*/ 0 60000 65536"/>
                <a:gd name="T14" fmla="*/ 0 60000 65536"/>
                <a:gd name="T15" fmla="*/ 0 w 60"/>
                <a:gd name="T16" fmla="*/ 0 h 199"/>
                <a:gd name="T17" fmla="*/ 60 w 60"/>
                <a:gd name="T18" fmla="*/ 199 h 199"/>
              </a:gdLst>
              <a:ahLst/>
              <a:cxnLst>
                <a:cxn ang="T10">
                  <a:pos x="T0" y="T1"/>
                </a:cxn>
                <a:cxn ang="T11">
                  <a:pos x="T2" y="T3"/>
                </a:cxn>
                <a:cxn ang="T12">
                  <a:pos x="T4" y="T5"/>
                </a:cxn>
                <a:cxn ang="T13">
                  <a:pos x="T6" y="T7"/>
                </a:cxn>
                <a:cxn ang="T14">
                  <a:pos x="T8" y="T9"/>
                </a:cxn>
              </a:cxnLst>
              <a:rect l="T15" t="T16" r="T17" b="T18"/>
              <a:pathLst>
                <a:path w="60" h="199">
                  <a:moveTo>
                    <a:pt x="0" y="199"/>
                  </a:moveTo>
                  <a:lnTo>
                    <a:pt x="30" y="0"/>
                  </a:lnTo>
                  <a:lnTo>
                    <a:pt x="60" y="0"/>
                  </a:lnTo>
                  <a:lnTo>
                    <a:pt x="30" y="199"/>
                  </a:lnTo>
                  <a:lnTo>
                    <a:pt x="0" y="199"/>
                  </a:lnTo>
                  <a:close/>
                </a:path>
              </a:pathLst>
            </a:custGeom>
            <a:solidFill>
              <a:srgbClr val="000000"/>
            </a:solidFill>
            <a:ln w="9525">
              <a:noFill/>
              <a:round/>
              <a:headEnd/>
              <a:tailEnd/>
            </a:ln>
          </p:spPr>
          <p:txBody>
            <a:bodyPr/>
            <a:lstStyle/>
            <a:p>
              <a:endParaRPr lang="en-US"/>
            </a:p>
          </p:txBody>
        </p:sp>
        <p:sp>
          <p:nvSpPr>
            <p:cNvPr id="79962" name="Rectangle 78"/>
            <p:cNvSpPr>
              <a:spLocks noChangeArrowheads="1"/>
            </p:cNvSpPr>
            <p:nvPr/>
          </p:nvSpPr>
          <p:spPr bwMode="auto">
            <a:xfrm>
              <a:off x="2766" y="1757"/>
              <a:ext cx="30" cy="21"/>
            </a:xfrm>
            <a:prstGeom prst="rect">
              <a:avLst/>
            </a:prstGeom>
            <a:solidFill>
              <a:srgbClr val="000000"/>
            </a:solidFill>
            <a:ln w="9525">
              <a:noFill/>
              <a:miter lim="800000"/>
              <a:headEnd/>
              <a:tailEnd/>
            </a:ln>
          </p:spPr>
          <p:txBody>
            <a:bodyPr/>
            <a:lstStyle/>
            <a:p>
              <a:endParaRPr lang="en-US"/>
            </a:p>
          </p:txBody>
        </p:sp>
        <p:sp>
          <p:nvSpPr>
            <p:cNvPr id="79963" name="Freeform 77"/>
            <p:cNvSpPr>
              <a:spLocks/>
            </p:cNvSpPr>
            <p:nvPr/>
          </p:nvSpPr>
          <p:spPr bwMode="auto">
            <a:xfrm>
              <a:off x="2786" y="1494"/>
              <a:ext cx="49" cy="136"/>
            </a:xfrm>
            <a:custGeom>
              <a:avLst/>
              <a:gdLst>
                <a:gd name="T0" fmla="*/ 0 w 49"/>
                <a:gd name="T1" fmla="*/ 136 h 136"/>
                <a:gd name="T2" fmla="*/ 19 w 49"/>
                <a:gd name="T3" fmla="*/ 0 h 136"/>
                <a:gd name="T4" fmla="*/ 49 w 49"/>
                <a:gd name="T5" fmla="*/ 0 h 136"/>
                <a:gd name="T6" fmla="*/ 29 w 49"/>
                <a:gd name="T7" fmla="*/ 136 h 136"/>
                <a:gd name="T8" fmla="*/ 0 w 49"/>
                <a:gd name="T9" fmla="*/ 136 h 136"/>
                <a:gd name="T10" fmla="*/ 0 60000 65536"/>
                <a:gd name="T11" fmla="*/ 0 60000 65536"/>
                <a:gd name="T12" fmla="*/ 0 60000 65536"/>
                <a:gd name="T13" fmla="*/ 0 60000 65536"/>
                <a:gd name="T14" fmla="*/ 0 60000 65536"/>
                <a:gd name="T15" fmla="*/ 0 w 49"/>
                <a:gd name="T16" fmla="*/ 0 h 136"/>
                <a:gd name="T17" fmla="*/ 49 w 49"/>
                <a:gd name="T18" fmla="*/ 136 h 136"/>
              </a:gdLst>
              <a:ahLst/>
              <a:cxnLst>
                <a:cxn ang="T10">
                  <a:pos x="T0" y="T1"/>
                </a:cxn>
                <a:cxn ang="T11">
                  <a:pos x="T2" y="T3"/>
                </a:cxn>
                <a:cxn ang="T12">
                  <a:pos x="T4" y="T5"/>
                </a:cxn>
                <a:cxn ang="T13">
                  <a:pos x="T6" y="T7"/>
                </a:cxn>
                <a:cxn ang="T14">
                  <a:pos x="T8" y="T9"/>
                </a:cxn>
              </a:cxnLst>
              <a:rect l="T15" t="T16" r="T17" b="T18"/>
              <a:pathLst>
                <a:path w="49" h="136">
                  <a:moveTo>
                    <a:pt x="0" y="136"/>
                  </a:moveTo>
                  <a:lnTo>
                    <a:pt x="19" y="0"/>
                  </a:lnTo>
                  <a:lnTo>
                    <a:pt x="49" y="0"/>
                  </a:lnTo>
                  <a:lnTo>
                    <a:pt x="29" y="136"/>
                  </a:lnTo>
                  <a:lnTo>
                    <a:pt x="0" y="136"/>
                  </a:lnTo>
                  <a:close/>
                </a:path>
              </a:pathLst>
            </a:custGeom>
            <a:solidFill>
              <a:srgbClr val="000000"/>
            </a:solidFill>
            <a:ln w="9525">
              <a:noFill/>
              <a:round/>
              <a:headEnd/>
              <a:tailEnd/>
            </a:ln>
          </p:spPr>
          <p:txBody>
            <a:bodyPr/>
            <a:lstStyle/>
            <a:p>
              <a:endParaRPr lang="en-US"/>
            </a:p>
          </p:txBody>
        </p:sp>
        <p:sp>
          <p:nvSpPr>
            <p:cNvPr id="79964" name="Freeform 76"/>
            <p:cNvSpPr>
              <a:spLocks/>
            </p:cNvSpPr>
            <p:nvPr/>
          </p:nvSpPr>
          <p:spPr bwMode="auto">
            <a:xfrm>
              <a:off x="2805" y="1409"/>
              <a:ext cx="40" cy="85"/>
            </a:xfrm>
            <a:custGeom>
              <a:avLst/>
              <a:gdLst>
                <a:gd name="T0" fmla="*/ 0 w 40"/>
                <a:gd name="T1" fmla="*/ 85 h 85"/>
                <a:gd name="T2" fmla="*/ 10 w 40"/>
                <a:gd name="T3" fmla="*/ 0 h 85"/>
                <a:gd name="T4" fmla="*/ 40 w 40"/>
                <a:gd name="T5" fmla="*/ 0 h 85"/>
                <a:gd name="T6" fmla="*/ 30 w 40"/>
                <a:gd name="T7" fmla="*/ 85 h 85"/>
                <a:gd name="T8" fmla="*/ 0 w 40"/>
                <a:gd name="T9" fmla="*/ 85 h 85"/>
                <a:gd name="T10" fmla="*/ 0 60000 65536"/>
                <a:gd name="T11" fmla="*/ 0 60000 65536"/>
                <a:gd name="T12" fmla="*/ 0 60000 65536"/>
                <a:gd name="T13" fmla="*/ 0 60000 65536"/>
                <a:gd name="T14" fmla="*/ 0 60000 65536"/>
                <a:gd name="T15" fmla="*/ 0 w 40"/>
                <a:gd name="T16" fmla="*/ 0 h 85"/>
                <a:gd name="T17" fmla="*/ 40 w 40"/>
                <a:gd name="T18" fmla="*/ 85 h 85"/>
              </a:gdLst>
              <a:ahLst/>
              <a:cxnLst>
                <a:cxn ang="T10">
                  <a:pos x="T0" y="T1"/>
                </a:cxn>
                <a:cxn ang="T11">
                  <a:pos x="T2" y="T3"/>
                </a:cxn>
                <a:cxn ang="T12">
                  <a:pos x="T4" y="T5"/>
                </a:cxn>
                <a:cxn ang="T13">
                  <a:pos x="T6" y="T7"/>
                </a:cxn>
                <a:cxn ang="T14">
                  <a:pos x="T8" y="T9"/>
                </a:cxn>
              </a:cxnLst>
              <a:rect l="T15" t="T16" r="T17" b="T18"/>
              <a:pathLst>
                <a:path w="40" h="85">
                  <a:moveTo>
                    <a:pt x="0" y="85"/>
                  </a:moveTo>
                  <a:lnTo>
                    <a:pt x="10" y="0"/>
                  </a:lnTo>
                  <a:lnTo>
                    <a:pt x="40" y="0"/>
                  </a:lnTo>
                  <a:lnTo>
                    <a:pt x="30" y="85"/>
                  </a:lnTo>
                  <a:lnTo>
                    <a:pt x="0" y="85"/>
                  </a:lnTo>
                  <a:close/>
                </a:path>
              </a:pathLst>
            </a:custGeom>
            <a:solidFill>
              <a:srgbClr val="000000"/>
            </a:solidFill>
            <a:ln w="9525">
              <a:noFill/>
              <a:round/>
              <a:headEnd/>
              <a:tailEnd/>
            </a:ln>
          </p:spPr>
          <p:txBody>
            <a:bodyPr/>
            <a:lstStyle/>
            <a:p>
              <a:endParaRPr lang="en-US"/>
            </a:p>
          </p:txBody>
        </p:sp>
        <p:sp>
          <p:nvSpPr>
            <p:cNvPr id="79965" name="Freeform 75"/>
            <p:cNvSpPr>
              <a:spLocks/>
            </p:cNvSpPr>
            <p:nvPr/>
          </p:nvSpPr>
          <p:spPr bwMode="auto">
            <a:xfrm>
              <a:off x="2835" y="1241"/>
              <a:ext cx="40" cy="42"/>
            </a:xfrm>
            <a:custGeom>
              <a:avLst/>
              <a:gdLst>
                <a:gd name="T0" fmla="*/ 0 w 40"/>
                <a:gd name="T1" fmla="*/ 32 h 42"/>
                <a:gd name="T2" fmla="*/ 10 w 40"/>
                <a:gd name="T3" fmla="*/ 0 h 42"/>
                <a:gd name="T4" fmla="*/ 40 w 40"/>
                <a:gd name="T5" fmla="*/ 11 h 42"/>
                <a:gd name="T6" fmla="*/ 30 w 40"/>
                <a:gd name="T7" fmla="*/ 42 h 42"/>
                <a:gd name="T8" fmla="*/ 0 w 40"/>
                <a:gd name="T9" fmla="*/ 32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0" y="32"/>
                  </a:moveTo>
                  <a:lnTo>
                    <a:pt x="10" y="0"/>
                  </a:lnTo>
                  <a:lnTo>
                    <a:pt x="40" y="11"/>
                  </a:lnTo>
                  <a:lnTo>
                    <a:pt x="30" y="42"/>
                  </a:lnTo>
                  <a:lnTo>
                    <a:pt x="0" y="32"/>
                  </a:lnTo>
                  <a:close/>
                </a:path>
              </a:pathLst>
            </a:custGeom>
            <a:solidFill>
              <a:srgbClr val="000000"/>
            </a:solidFill>
            <a:ln w="9525">
              <a:noFill/>
              <a:round/>
              <a:headEnd/>
              <a:tailEnd/>
            </a:ln>
          </p:spPr>
          <p:txBody>
            <a:bodyPr/>
            <a:lstStyle/>
            <a:p>
              <a:endParaRPr lang="en-US"/>
            </a:p>
          </p:txBody>
        </p:sp>
        <p:sp>
          <p:nvSpPr>
            <p:cNvPr id="79966" name="Freeform 74"/>
            <p:cNvSpPr>
              <a:spLocks/>
            </p:cNvSpPr>
            <p:nvPr/>
          </p:nvSpPr>
          <p:spPr bwMode="auto">
            <a:xfrm>
              <a:off x="2845" y="1147"/>
              <a:ext cx="49" cy="105"/>
            </a:xfrm>
            <a:custGeom>
              <a:avLst/>
              <a:gdLst>
                <a:gd name="T0" fmla="*/ 0 w 49"/>
                <a:gd name="T1" fmla="*/ 94 h 105"/>
                <a:gd name="T2" fmla="*/ 20 w 49"/>
                <a:gd name="T3" fmla="*/ 0 h 105"/>
                <a:gd name="T4" fmla="*/ 49 w 49"/>
                <a:gd name="T5" fmla="*/ 10 h 105"/>
                <a:gd name="T6" fmla="*/ 30 w 49"/>
                <a:gd name="T7" fmla="*/ 105 h 105"/>
                <a:gd name="T8" fmla="*/ 0 w 49"/>
                <a:gd name="T9" fmla="*/ 94 h 105"/>
                <a:gd name="T10" fmla="*/ 0 60000 65536"/>
                <a:gd name="T11" fmla="*/ 0 60000 65536"/>
                <a:gd name="T12" fmla="*/ 0 60000 65536"/>
                <a:gd name="T13" fmla="*/ 0 60000 65536"/>
                <a:gd name="T14" fmla="*/ 0 60000 65536"/>
                <a:gd name="T15" fmla="*/ 0 w 49"/>
                <a:gd name="T16" fmla="*/ 0 h 105"/>
                <a:gd name="T17" fmla="*/ 49 w 49"/>
                <a:gd name="T18" fmla="*/ 105 h 105"/>
              </a:gdLst>
              <a:ahLst/>
              <a:cxnLst>
                <a:cxn ang="T10">
                  <a:pos x="T0" y="T1"/>
                </a:cxn>
                <a:cxn ang="T11">
                  <a:pos x="T2" y="T3"/>
                </a:cxn>
                <a:cxn ang="T12">
                  <a:pos x="T4" y="T5"/>
                </a:cxn>
                <a:cxn ang="T13">
                  <a:pos x="T6" y="T7"/>
                </a:cxn>
                <a:cxn ang="T14">
                  <a:pos x="T8" y="T9"/>
                </a:cxn>
              </a:cxnLst>
              <a:rect l="T15" t="T16" r="T17" b="T18"/>
              <a:pathLst>
                <a:path w="49" h="105">
                  <a:moveTo>
                    <a:pt x="0" y="94"/>
                  </a:moveTo>
                  <a:lnTo>
                    <a:pt x="20" y="0"/>
                  </a:lnTo>
                  <a:lnTo>
                    <a:pt x="49" y="10"/>
                  </a:lnTo>
                  <a:lnTo>
                    <a:pt x="30" y="105"/>
                  </a:lnTo>
                  <a:lnTo>
                    <a:pt x="0" y="94"/>
                  </a:lnTo>
                  <a:close/>
                </a:path>
              </a:pathLst>
            </a:custGeom>
            <a:solidFill>
              <a:srgbClr val="000000"/>
            </a:solidFill>
            <a:ln w="9525">
              <a:noFill/>
              <a:round/>
              <a:headEnd/>
              <a:tailEnd/>
            </a:ln>
          </p:spPr>
          <p:txBody>
            <a:bodyPr/>
            <a:lstStyle/>
            <a:p>
              <a:endParaRPr lang="en-US"/>
            </a:p>
          </p:txBody>
        </p:sp>
        <p:sp>
          <p:nvSpPr>
            <p:cNvPr id="79967" name="Freeform 73"/>
            <p:cNvSpPr>
              <a:spLocks/>
            </p:cNvSpPr>
            <p:nvPr/>
          </p:nvSpPr>
          <p:spPr bwMode="auto">
            <a:xfrm>
              <a:off x="2865" y="1062"/>
              <a:ext cx="49" cy="95"/>
            </a:xfrm>
            <a:custGeom>
              <a:avLst/>
              <a:gdLst>
                <a:gd name="T0" fmla="*/ 0 w 49"/>
                <a:gd name="T1" fmla="*/ 85 h 95"/>
                <a:gd name="T2" fmla="*/ 19 w 49"/>
                <a:gd name="T3" fmla="*/ 0 h 95"/>
                <a:gd name="T4" fmla="*/ 49 w 49"/>
                <a:gd name="T5" fmla="*/ 11 h 95"/>
                <a:gd name="T6" fmla="*/ 29 w 49"/>
                <a:gd name="T7" fmla="*/ 95 h 95"/>
                <a:gd name="T8" fmla="*/ 0 w 49"/>
                <a:gd name="T9" fmla="*/ 85 h 95"/>
                <a:gd name="T10" fmla="*/ 0 60000 65536"/>
                <a:gd name="T11" fmla="*/ 0 60000 65536"/>
                <a:gd name="T12" fmla="*/ 0 60000 65536"/>
                <a:gd name="T13" fmla="*/ 0 60000 65536"/>
                <a:gd name="T14" fmla="*/ 0 60000 65536"/>
                <a:gd name="T15" fmla="*/ 0 w 49"/>
                <a:gd name="T16" fmla="*/ 0 h 95"/>
                <a:gd name="T17" fmla="*/ 49 w 49"/>
                <a:gd name="T18" fmla="*/ 95 h 95"/>
              </a:gdLst>
              <a:ahLst/>
              <a:cxnLst>
                <a:cxn ang="T10">
                  <a:pos x="T0" y="T1"/>
                </a:cxn>
                <a:cxn ang="T11">
                  <a:pos x="T2" y="T3"/>
                </a:cxn>
                <a:cxn ang="T12">
                  <a:pos x="T4" y="T5"/>
                </a:cxn>
                <a:cxn ang="T13">
                  <a:pos x="T6" y="T7"/>
                </a:cxn>
                <a:cxn ang="T14">
                  <a:pos x="T8" y="T9"/>
                </a:cxn>
              </a:cxnLst>
              <a:rect l="T15" t="T16" r="T17" b="T18"/>
              <a:pathLst>
                <a:path w="49" h="95">
                  <a:moveTo>
                    <a:pt x="0" y="85"/>
                  </a:moveTo>
                  <a:lnTo>
                    <a:pt x="19" y="0"/>
                  </a:lnTo>
                  <a:lnTo>
                    <a:pt x="49" y="11"/>
                  </a:lnTo>
                  <a:lnTo>
                    <a:pt x="29" y="95"/>
                  </a:lnTo>
                  <a:lnTo>
                    <a:pt x="0" y="85"/>
                  </a:lnTo>
                  <a:close/>
                </a:path>
              </a:pathLst>
            </a:custGeom>
            <a:solidFill>
              <a:srgbClr val="000000"/>
            </a:solidFill>
            <a:ln w="9525">
              <a:noFill/>
              <a:round/>
              <a:headEnd/>
              <a:tailEnd/>
            </a:ln>
          </p:spPr>
          <p:txBody>
            <a:bodyPr/>
            <a:lstStyle/>
            <a:p>
              <a:endParaRPr lang="en-US"/>
            </a:p>
          </p:txBody>
        </p:sp>
        <p:sp>
          <p:nvSpPr>
            <p:cNvPr id="79968" name="Freeform 72"/>
            <p:cNvSpPr>
              <a:spLocks/>
            </p:cNvSpPr>
            <p:nvPr/>
          </p:nvSpPr>
          <p:spPr bwMode="auto">
            <a:xfrm>
              <a:off x="2884" y="947"/>
              <a:ext cx="70" cy="126"/>
            </a:xfrm>
            <a:custGeom>
              <a:avLst/>
              <a:gdLst>
                <a:gd name="T0" fmla="*/ 0 w 70"/>
                <a:gd name="T1" fmla="*/ 115 h 126"/>
                <a:gd name="T2" fmla="*/ 40 w 70"/>
                <a:gd name="T3" fmla="*/ 0 h 126"/>
                <a:gd name="T4" fmla="*/ 70 w 70"/>
                <a:gd name="T5" fmla="*/ 10 h 126"/>
                <a:gd name="T6" fmla="*/ 30 w 70"/>
                <a:gd name="T7" fmla="*/ 126 h 126"/>
                <a:gd name="T8" fmla="*/ 0 w 70"/>
                <a:gd name="T9" fmla="*/ 115 h 126"/>
                <a:gd name="T10" fmla="*/ 0 60000 65536"/>
                <a:gd name="T11" fmla="*/ 0 60000 65536"/>
                <a:gd name="T12" fmla="*/ 0 60000 65536"/>
                <a:gd name="T13" fmla="*/ 0 60000 65536"/>
                <a:gd name="T14" fmla="*/ 0 60000 65536"/>
                <a:gd name="T15" fmla="*/ 0 w 70"/>
                <a:gd name="T16" fmla="*/ 0 h 126"/>
                <a:gd name="T17" fmla="*/ 70 w 70"/>
                <a:gd name="T18" fmla="*/ 126 h 126"/>
              </a:gdLst>
              <a:ahLst/>
              <a:cxnLst>
                <a:cxn ang="T10">
                  <a:pos x="T0" y="T1"/>
                </a:cxn>
                <a:cxn ang="T11">
                  <a:pos x="T2" y="T3"/>
                </a:cxn>
                <a:cxn ang="T12">
                  <a:pos x="T4" y="T5"/>
                </a:cxn>
                <a:cxn ang="T13">
                  <a:pos x="T6" y="T7"/>
                </a:cxn>
                <a:cxn ang="T14">
                  <a:pos x="T8" y="T9"/>
                </a:cxn>
              </a:cxnLst>
              <a:rect l="T15" t="T16" r="T17" b="T18"/>
              <a:pathLst>
                <a:path w="70" h="126">
                  <a:moveTo>
                    <a:pt x="0" y="115"/>
                  </a:moveTo>
                  <a:lnTo>
                    <a:pt x="40" y="0"/>
                  </a:lnTo>
                  <a:lnTo>
                    <a:pt x="70" y="10"/>
                  </a:lnTo>
                  <a:lnTo>
                    <a:pt x="30" y="126"/>
                  </a:lnTo>
                  <a:lnTo>
                    <a:pt x="0" y="115"/>
                  </a:lnTo>
                  <a:close/>
                </a:path>
              </a:pathLst>
            </a:custGeom>
            <a:solidFill>
              <a:srgbClr val="000000"/>
            </a:solidFill>
            <a:ln w="9525">
              <a:noFill/>
              <a:round/>
              <a:headEnd/>
              <a:tailEnd/>
            </a:ln>
          </p:spPr>
          <p:txBody>
            <a:bodyPr/>
            <a:lstStyle/>
            <a:p>
              <a:endParaRPr lang="en-US"/>
            </a:p>
          </p:txBody>
        </p:sp>
        <p:sp>
          <p:nvSpPr>
            <p:cNvPr id="79969" name="Freeform 71"/>
            <p:cNvSpPr>
              <a:spLocks/>
            </p:cNvSpPr>
            <p:nvPr/>
          </p:nvSpPr>
          <p:spPr bwMode="auto">
            <a:xfrm>
              <a:off x="2924" y="894"/>
              <a:ext cx="49" cy="63"/>
            </a:xfrm>
            <a:custGeom>
              <a:avLst/>
              <a:gdLst>
                <a:gd name="T0" fmla="*/ 0 w 49"/>
                <a:gd name="T1" fmla="*/ 53 h 63"/>
                <a:gd name="T2" fmla="*/ 20 w 49"/>
                <a:gd name="T3" fmla="*/ 0 h 63"/>
                <a:gd name="T4" fmla="*/ 49 w 49"/>
                <a:gd name="T5" fmla="*/ 11 h 63"/>
                <a:gd name="T6" fmla="*/ 30 w 49"/>
                <a:gd name="T7" fmla="*/ 63 h 63"/>
                <a:gd name="T8" fmla="*/ 0 w 49"/>
                <a:gd name="T9" fmla="*/ 53 h 63"/>
                <a:gd name="T10" fmla="*/ 0 60000 65536"/>
                <a:gd name="T11" fmla="*/ 0 60000 65536"/>
                <a:gd name="T12" fmla="*/ 0 60000 65536"/>
                <a:gd name="T13" fmla="*/ 0 60000 65536"/>
                <a:gd name="T14" fmla="*/ 0 60000 65536"/>
                <a:gd name="T15" fmla="*/ 0 w 49"/>
                <a:gd name="T16" fmla="*/ 0 h 63"/>
                <a:gd name="T17" fmla="*/ 49 w 49"/>
                <a:gd name="T18" fmla="*/ 63 h 63"/>
              </a:gdLst>
              <a:ahLst/>
              <a:cxnLst>
                <a:cxn ang="T10">
                  <a:pos x="T0" y="T1"/>
                </a:cxn>
                <a:cxn ang="T11">
                  <a:pos x="T2" y="T3"/>
                </a:cxn>
                <a:cxn ang="T12">
                  <a:pos x="T4" y="T5"/>
                </a:cxn>
                <a:cxn ang="T13">
                  <a:pos x="T6" y="T7"/>
                </a:cxn>
                <a:cxn ang="T14">
                  <a:pos x="T8" y="T9"/>
                </a:cxn>
              </a:cxnLst>
              <a:rect l="T15" t="T16" r="T17" b="T18"/>
              <a:pathLst>
                <a:path w="49" h="63">
                  <a:moveTo>
                    <a:pt x="0" y="53"/>
                  </a:moveTo>
                  <a:lnTo>
                    <a:pt x="20" y="0"/>
                  </a:lnTo>
                  <a:lnTo>
                    <a:pt x="49" y="11"/>
                  </a:lnTo>
                  <a:lnTo>
                    <a:pt x="30" y="63"/>
                  </a:lnTo>
                  <a:lnTo>
                    <a:pt x="0" y="53"/>
                  </a:lnTo>
                  <a:close/>
                </a:path>
              </a:pathLst>
            </a:custGeom>
            <a:solidFill>
              <a:srgbClr val="000000"/>
            </a:solidFill>
            <a:ln w="9525">
              <a:noFill/>
              <a:round/>
              <a:headEnd/>
              <a:tailEnd/>
            </a:ln>
          </p:spPr>
          <p:txBody>
            <a:bodyPr/>
            <a:lstStyle/>
            <a:p>
              <a:endParaRPr lang="en-US"/>
            </a:p>
          </p:txBody>
        </p:sp>
        <p:sp>
          <p:nvSpPr>
            <p:cNvPr id="79970" name="Freeform 70"/>
            <p:cNvSpPr>
              <a:spLocks/>
            </p:cNvSpPr>
            <p:nvPr/>
          </p:nvSpPr>
          <p:spPr bwMode="auto">
            <a:xfrm>
              <a:off x="2954" y="863"/>
              <a:ext cx="49" cy="52"/>
            </a:xfrm>
            <a:custGeom>
              <a:avLst/>
              <a:gdLst>
                <a:gd name="T0" fmla="*/ 0 w 49"/>
                <a:gd name="T1" fmla="*/ 31 h 52"/>
                <a:gd name="T2" fmla="*/ 29 w 49"/>
                <a:gd name="T3" fmla="*/ 0 h 52"/>
                <a:gd name="T4" fmla="*/ 49 w 49"/>
                <a:gd name="T5" fmla="*/ 21 h 52"/>
                <a:gd name="T6" fmla="*/ 19 w 49"/>
                <a:gd name="T7" fmla="*/ 52 h 52"/>
                <a:gd name="T8" fmla="*/ 0 w 49"/>
                <a:gd name="T9" fmla="*/ 31 h 52"/>
                <a:gd name="T10" fmla="*/ 0 60000 65536"/>
                <a:gd name="T11" fmla="*/ 0 60000 65536"/>
                <a:gd name="T12" fmla="*/ 0 60000 65536"/>
                <a:gd name="T13" fmla="*/ 0 60000 65536"/>
                <a:gd name="T14" fmla="*/ 0 60000 65536"/>
                <a:gd name="T15" fmla="*/ 0 w 49"/>
                <a:gd name="T16" fmla="*/ 0 h 52"/>
                <a:gd name="T17" fmla="*/ 49 w 49"/>
                <a:gd name="T18" fmla="*/ 52 h 52"/>
              </a:gdLst>
              <a:ahLst/>
              <a:cxnLst>
                <a:cxn ang="T10">
                  <a:pos x="T0" y="T1"/>
                </a:cxn>
                <a:cxn ang="T11">
                  <a:pos x="T2" y="T3"/>
                </a:cxn>
                <a:cxn ang="T12">
                  <a:pos x="T4" y="T5"/>
                </a:cxn>
                <a:cxn ang="T13">
                  <a:pos x="T6" y="T7"/>
                </a:cxn>
                <a:cxn ang="T14">
                  <a:pos x="T8" y="T9"/>
                </a:cxn>
              </a:cxnLst>
              <a:rect l="T15" t="T16" r="T17" b="T18"/>
              <a:pathLst>
                <a:path w="49" h="52">
                  <a:moveTo>
                    <a:pt x="0" y="31"/>
                  </a:moveTo>
                  <a:lnTo>
                    <a:pt x="29" y="0"/>
                  </a:lnTo>
                  <a:lnTo>
                    <a:pt x="49" y="21"/>
                  </a:lnTo>
                  <a:lnTo>
                    <a:pt x="19" y="52"/>
                  </a:lnTo>
                  <a:lnTo>
                    <a:pt x="0" y="31"/>
                  </a:lnTo>
                  <a:close/>
                </a:path>
              </a:pathLst>
            </a:custGeom>
            <a:solidFill>
              <a:srgbClr val="000000"/>
            </a:solidFill>
            <a:ln w="9525">
              <a:noFill/>
              <a:round/>
              <a:headEnd/>
              <a:tailEnd/>
            </a:ln>
          </p:spPr>
          <p:txBody>
            <a:bodyPr/>
            <a:lstStyle/>
            <a:p>
              <a:endParaRPr lang="en-US"/>
            </a:p>
          </p:txBody>
        </p:sp>
        <p:sp>
          <p:nvSpPr>
            <p:cNvPr id="79971" name="Freeform 69"/>
            <p:cNvSpPr>
              <a:spLocks/>
            </p:cNvSpPr>
            <p:nvPr/>
          </p:nvSpPr>
          <p:spPr bwMode="auto">
            <a:xfrm>
              <a:off x="2983" y="852"/>
              <a:ext cx="30" cy="32"/>
            </a:xfrm>
            <a:custGeom>
              <a:avLst/>
              <a:gdLst>
                <a:gd name="T0" fmla="*/ 0 w 30"/>
                <a:gd name="T1" fmla="*/ 11 h 32"/>
                <a:gd name="T2" fmla="*/ 10 w 30"/>
                <a:gd name="T3" fmla="*/ 0 h 32"/>
                <a:gd name="T4" fmla="*/ 30 w 30"/>
                <a:gd name="T5" fmla="*/ 21 h 32"/>
                <a:gd name="T6" fmla="*/ 20 w 30"/>
                <a:gd name="T7" fmla="*/ 32 h 32"/>
                <a:gd name="T8" fmla="*/ 0 w 30"/>
                <a:gd name="T9" fmla="*/ 11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11"/>
                  </a:moveTo>
                  <a:lnTo>
                    <a:pt x="10" y="0"/>
                  </a:lnTo>
                  <a:lnTo>
                    <a:pt x="30" y="21"/>
                  </a:lnTo>
                  <a:lnTo>
                    <a:pt x="20" y="32"/>
                  </a:lnTo>
                  <a:lnTo>
                    <a:pt x="0" y="11"/>
                  </a:lnTo>
                  <a:close/>
                </a:path>
              </a:pathLst>
            </a:custGeom>
            <a:solidFill>
              <a:srgbClr val="000000"/>
            </a:solidFill>
            <a:ln w="9525">
              <a:noFill/>
              <a:round/>
              <a:headEnd/>
              <a:tailEnd/>
            </a:ln>
          </p:spPr>
          <p:txBody>
            <a:bodyPr/>
            <a:lstStyle/>
            <a:p>
              <a:endParaRPr lang="en-US"/>
            </a:p>
          </p:txBody>
        </p:sp>
        <p:sp>
          <p:nvSpPr>
            <p:cNvPr id="79972" name="Rectangle 68"/>
            <p:cNvSpPr>
              <a:spLocks noChangeArrowheads="1"/>
            </p:cNvSpPr>
            <p:nvPr/>
          </p:nvSpPr>
          <p:spPr bwMode="auto">
            <a:xfrm>
              <a:off x="3112" y="799"/>
              <a:ext cx="10" cy="32"/>
            </a:xfrm>
            <a:prstGeom prst="rect">
              <a:avLst/>
            </a:prstGeom>
            <a:solidFill>
              <a:srgbClr val="000000"/>
            </a:solidFill>
            <a:ln w="9525">
              <a:noFill/>
              <a:miter lim="800000"/>
              <a:headEnd/>
              <a:tailEnd/>
            </a:ln>
          </p:spPr>
          <p:txBody>
            <a:bodyPr/>
            <a:lstStyle/>
            <a:p>
              <a:endParaRPr lang="en-US"/>
            </a:p>
          </p:txBody>
        </p:sp>
        <p:sp>
          <p:nvSpPr>
            <p:cNvPr id="79973" name="Freeform 67"/>
            <p:cNvSpPr>
              <a:spLocks/>
            </p:cNvSpPr>
            <p:nvPr/>
          </p:nvSpPr>
          <p:spPr bwMode="auto">
            <a:xfrm>
              <a:off x="3122" y="799"/>
              <a:ext cx="59" cy="53"/>
            </a:xfrm>
            <a:custGeom>
              <a:avLst/>
              <a:gdLst>
                <a:gd name="T0" fmla="*/ 9 w 59"/>
                <a:gd name="T1" fmla="*/ 0 h 53"/>
                <a:gd name="T2" fmla="*/ 59 w 59"/>
                <a:gd name="T3" fmla="*/ 21 h 53"/>
                <a:gd name="T4" fmla="*/ 49 w 59"/>
                <a:gd name="T5" fmla="*/ 53 h 53"/>
                <a:gd name="T6" fmla="*/ 0 w 59"/>
                <a:gd name="T7" fmla="*/ 32 h 53"/>
                <a:gd name="T8" fmla="*/ 9 w 59"/>
                <a:gd name="T9" fmla="*/ 0 h 53"/>
                <a:gd name="T10" fmla="*/ 0 60000 65536"/>
                <a:gd name="T11" fmla="*/ 0 60000 65536"/>
                <a:gd name="T12" fmla="*/ 0 60000 65536"/>
                <a:gd name="T13" fmla="*/ 0 60000 65536"/>
                <a:gd name="T14" fmla="*/ 0 60000 65536"/>
                <a:gd name="T15" fmla="*/ 0 w 59"/>
                <a:gd name="T16" fmla="*/ 0 h 53"/>
                <a:gd name="T17" fmla="*/ 59 w 59"/>
                <a:gd name="T18" fmla="*/ 53 h 53"/>
              </a:gdLst>
              <a:ahLst/>
              <a:cxnLst>
                <a:cxn ang="T10">
                  <a:pos x="T0" y="T1"/>
                </a:cxn>
                <a:cxn ang="T11">
                  <a:pos x="T2" y="T3"/>
                </a:cxn>
                <a:cxn ang="T12">
                  <a:pos x="T4" y="T5"/>
                </a:cxn>
                <a:cxn ang="T13">
                  <a:pos x="T6" y="T7"/>
                </a:cxn>
                <a:cxn ang="T14">
                  <a:pos x="T8" y="T9"/>
                </a:cxn>
              </a:cxnLst>
              <a:rect l="T15" t="T16" r="T17" b="T18"/>
              <a:pathLst>
                <a:path w="59" h="53">
                  <a:moveTo>
                    <a:pt x="9" y="0"/>
                  </a:moveTo>
                  <a:lnTo>
                    <a:pt x="59" y="21"/>
                  </a:lnTo>
                  <a:lnTo>
                    <a:pt x="49" y="53"/>
                  </a:lnTo>
                  <a:lnTo>
                    <a:pt x="0" y="32"/>
                  </a:lnTo>
                  <a:lnTo>
                    <a:pt x="9" y="0"/>
                  </a:lnTo>
                  <a:close/>
                </a:path>
              </a:pathLst>
            </a:custGeom>
            <a:solidFill>
              <a:srgbClr val="000000"/>
            </a:solidFill>
            <a:ln w="9525">
              <a:noFill/>
              <a:round/>
              <a:headEnd/>
              <a:tailEnd/>
            </a:ln>
          </p:spPr>
          <p:txBody>
            <a:bodyPr/>
            <a:lstStyle/>
            <a:p>
              <a:endParaRPr lang="en-US"/>
            </a:p>
          </p:txBody>
        </p:sp>
        <p:sp>
          <p:nvSpPr>
            <p:cNvPr id="79974" name="Freeform 66"/>
            <p:cNvSpPr>
              <a:spLocks/>
            </p:cNvSpPr>
            <p:nvPr/>
          </p:nvSpPr>
          <p:spPr bwMode="auto">
            <a:xfrm>
              <a:off x="3171" y="820"/>
              <a:ext cx="69" cy="64"/>
            </a:xfrm>
            <a:custGeom>
              <a:avLst/>
              <a:gdLst>
                <a:gd name="T0" fmla="*/ 10 w 69"/>
                <a:gd name="T1" fmla="*/ 0 h 64"/>
                <a:gd name="T2" fmla="*/ 69 w 69"/>
                <a:gd name="T3" fmla="*/ 32 h 64"/>
                <a:gd name="T4" fmla="*/ 59 w 69"/>
                <a:gd name="T5" fmla="*/ 64 h 64"/>
                <a:gd name="T6" fmla="*/ 0 w 69"/>
                <a:gd name="T7" fmla="*/ 32 h 64"/>
                <a:gd name="T8" fmla="*/ 10 w 69"/>
                <a:gd name="T9" fmla="*/ 0 h 64"/>
                <a:gd name="T10" fmla="*/ 0 60000 65536"/>
                <a:gd name="T11" fmla="*/ 0 60000 65536"/>
                <a:gd name="T12" fmla="*/ 0 60000 65536"/>
                <a:gd name="T13" fmla="*/ 0 60000 65536"/>
                <a:gd name="T14" fmla="*/ 0 60000 65536"/>
                <a:gd name="T15" fmla="*/ 0 w 69"/>
                <a:gd name="T16" fmla="*/ 0 h 64"/>
                <a:gd name="T17" fmla="*/ 69 w 69"/>
                <a:gd name="T18" fmla="*/ 64 h 64"/>
              </a:gdLst>
              <a:ahLst/>
              <a:cxnLst>
                <a:cxn ang="T10">
                  <a:pos x="T0" y="T1"/>
                </a:cxn>
                <a:cxn ang="T11">
                  <a:pos x="T2" y="T3"/>
                </a:cxn>
                <a:cxn ang="T12">
                  <a:pos x="T4" y="T5"/>
                </a:cxn>
                <a:cxn ang="T13">
                  <a:pos x="T6" y="T7"/>
                </a:cxn>
                <a:cxn ang="T14">
                  <a:pos x="T8" y="T9"/>
                </a:cxn>
              </a:cxnLst>
              <a:rect l="T15" t="T16" r="T17" b="T18"/>
              <a:pathLst>
                <a:path w="69" h="64">
                  <a:moveTo>
                    <a:pt x="10" y="0"/>
                  </a:moveTo>
                  <a:lnTo>
                    <a:pt x="69" y="32"/>
                  </a:lnTo>
                  <a:lnTo>
                    <a:pt x="59" y="64"/>
                  </a:lnTo>
                  <a:lnTo>
                    <a:pt x="0" y="32"/>
                  </a:lnTo>
                  <a:lnTo>
                    <a:pt x="10" y="0"/>
                  </a:lnTo>
                  <a:close/>
                </a:path>
              </a:pathLst>
            </a:custGeom>
            <a:solidFill>
              <a:srgbClr val="000000"/>
            </a:solidFill>
            <a:ln w="9525">
              <a:noFill/>
              <a:round/>
              <a:headEnd/>
              <a:tailEnd/>
            </a:ln>
          </p:spPr>
          <p:txBody>
            <a:bodyPr/>
            <a:lstStyle/>
            <a:p>
              <a:endParaRPr lang="en-US"/>
            </a:p>
          </p:txBody>
        </p:sp>
        <p:sp>
          <p:nvSpPr>
            <p:cNvPr id="79975" name="Freeform 65"/>
            <p:cNvSpPr>
              <a:spLocks/>
            </p:cNvSpPr>
            <p:nvPr/>
          </p:nvSpPr>
          <p:spPr bwMode="auto">
            <a:xfrm>
              <a:off x="3230" y="852"/>
              <a:ext cx="79" cy="74"/>
            </a:xfrm>
            <a:custGeom>
              <a:avLst/>
              <a:gdLst>
                <a:gd name="T0" fmla="*/ 10 w 79"/>
                <a:gd name="T1" fmla="*/ 0 h 74"/>
                <a:gd name="T2" fmla="*/ 79 w 79"/>
                <a:gd name="T3" fmla="*/ 42 h 74"/>
                <a:gd name="T4" fmla="*/ 69 w 79"/>
                <a:gd name="T5" fmla="*/ 74 h 74"/>
                <a:gd name="T6" fmla="*/ 0 w 79"/>
                <a:gd name="T7" fmla="*/ 32 h 74"/>
                <a:gd name="T8" fmla="*/ 10 w 79"/>
                <a:gd name="T9" fmla="*/ 0 h 74"/>
                <a:gd name="T10" fmla="*/ 0 60000 65536"/>
                <a:gd name="T11" fmla="*/ 0 60000 65536"/>
                <a:gd name="T12" fmla="*/ 0 60000 65536"/>
                <a:gd name="T13" fmla="*/ 0 60000 65536"/>
                <a:gd name="T14" fmla="*/ 0 60000 65536"/>
                <a:gd name="T15" fmla="*/ 0 w 79"/>
                <a:gd name="T16" fmla="*/ 0 h 74"/>
                <a:gd name="T17" fmla="*/ 79 w 79"/>
                <a:gd name="T18" fmla="*/ 74 h 74"/>
              </a:gdLst>
              <a:ahLst/>
              <a:cxnLst>
                <a:cxn ang="T10">
                  <a:pos x="T0" y="T1"/>
                </a:cxn>
                <a:cxn ang="T11">
                  <a:pos x="T2" y="T3"/>
                </a:cxn>
                <a:cxn ang="T12">
                  <a:pos x="T4" y="T5"/>
                </a:cxn>
                <a:cxn ang="T13">
                  <a:pos x="T6" y="T7"/>
                </a:cxn>
                <a:cxn ang="T14">
                  <a:pos x="T8" y="T9"/>
                </a:cxn>
              </a:cxnLst>
              <a:rect l="T15" t="T16" r="T17" b="T18"/>
              <a:pathLst>
                <a:path w="79" h="74">
                  <a:moveTo>
                    <a:pt x="10" y="0"/>
                  </a:moveTo>
                  <a:lnTo>
                    <a:pt x="79" y="42"/>
                  </a:lnTo>
                  <a:lnTo>
                    <a:pt x="69" y="74"/>
                  </a:lnTo>
                  <a:lnTo>
                    <a:pt x="0" y="32"/>
                  </a:lnTo>
                  <a:lnTo>
                    <a:pt x="10" y="0"/>
                  </a:lnTo>
                  <a:close/>
                </a:path>
              </a:pathLst>
            </a:custGeom>
            <a:solidFill>
              <a:srgbClr val="000000"/>
            </a:solidFill>
            <a:ln w="9525">
              <a:noFill/>
              <a:round/>
              <a:headEnd/>
              <a:tailEnd/>
            </a:ln>
          </p:spPr>
          <p:txBody>
            <a:bodyPr/>
            <a:lstStyle/>
            <a:p>
              <a:endParaRPr lang="en-US"/>
            </a:p>
          </p:txBody>
        </p:sp>
        <p:sp>
          <p:nvSpPr>
            <p:cNvPr id="79976" name="Freeform 64"/>
            <p:cNvSpPr>
              <a:spLocks/>
            </p:cNvSpPr>
            <p:nvPr/>
          </p:nvSpPr>
          <p:spPr bwMode="auto">
            <a:xfrm>
              <a:off x="3299" y="894"/>
              <a:ext cx="30" cy="42"/>
            </a:xfrm>
            <a:custGeom>
              <a:avLst/>
              <a:gdLst>
                <a:gd name="T0" fmla="*/ 10 w 30"/>
                <a:gd name="T1" fmla="*/ 0 h 42"/>
                <a:gd name="T2" fmla="*/ 30 w 30"/>
                <a:gd name="T3" fmla="*/ 11 h 42"/>
                <a:gd name="T4" fmla="*/ 20 w 30"/>
                <a:gd name="T5" fmla="*/ 42 h 42"/>
                <a:gd name="T6" fmla="*/ 0 w 30"/>
                <a:gd name="T7" fmla="*/ 32 h 42"/>
                <a:gd name="T8" fmla="*/ 10 w 30"/>
                <a:gd name="T9" fmla="*/ 0 h 42"/>
                <a:gd name="T10" fmla="*/ 0 60000 65536"/>
                <a:gd name="T11" fmla="*/ 0 60000 65536"/>
                <a:gd name="T12" fmla="*/ 0 60000 65536"/>
                <a:gd name="T13" fmla="*/ 0 60000 65536"/>
                <a:gd name="T14" fmla="*/ 0 60000 65536"/>
                <a:gd name="T15" fmla="*/ 0 w 30"/>
                <a:gd name="T16" fmla="*/ 0 h 42"/>
                <a:gd name="T17" fmla="*/ 30 w 30"/>
                <a:gd name="T18" fmla="*/ 42 h 42"/>
              </a:gdLst>
              <a:ahLst/>
              <a:cxnLst>
                <a:cxn ang="T10">
                  <a:pos x="T0" y="T1"/>
                </a:cxn>
                <a:cxn ang="T11">
                  <a:pos x="T2" y="T3"/>
                </a:cxn>
                <a:cxn ang="T12">
                  <a:pos x="T4" y="T5"/>
                </a:cxn>
                <a:cxn ang="T13">
                  <a:pos x="T6" y="T7"/>
                </a:cxn>
                <a:cxn ang="T14">
                  <a:pos x="T8" y="T9"/>
                </a:cxn>
              </a:cxnLst>
              <a:rect l="T15" t="T16" r="T17" b="T18"/>
              <a:pathLst>
                <a:path w="30" h="42">
                  <a:moveTo>
                    <a:pt x="10" y="0"/>
                  </a:moveTo>
                  <a:lnTo>
                    <a:pt x="30" y="11"/>
                  </a:lnTo>
                  <a:lnTo>
                    <a:pt x="20" y="42"/>
                  </a:lnTo>
                  <a:lnTo>
                    <a:pt x="0" y="32"/>
                  </a:lnTo>
                  <a:lnTo>
                    <a:pt x="10" y="0"/>
                  </a:lnTo>
                  <a:close/>
                </a:path>
              </a:pathLst>
            </a:custGeom>
            <a:solidFill>
              <a:srgbClr val="000000"/>
            </a:solidFill>
            <a:ln w="9525">
              <a:noFill/>
              <a:round/>
              <a:headEnd/>
              <a:tailEnd/>
            </a:ln>
          </p:spPr>
          <p:txBody>
            <a:bodyPr/>
            <a:lstStyle/>
            <a:p>
              <a:endParaRPr lang="en-US"/>
            </a:p>
          </p:txBody>
        </p:sp>
        <p:sp>
          <p:nvSpPr>
            <p:cNvPr id="79977" name="Freeform 63"/>
            <p:cNvSpPr>
              <a:spLocks/>
            </p:cNvSpPr>
            <p:nvPr/>
          </p:nvSpPr>
          <p:spPr bwMode="auto">
            <a:xfrm>
              <a:off x="3408" y="989"/>
              <a:ext cx="138" cy="105"/>
            </a:xfrm>
            <a:custGeom>
              <a:avLst/>
              <a:gdLst>
                <a:gd name="T0" fmla="*/ 20 w 138"/>
                <a:gd name="T1" fmla="*/ 0 h 105"/>
                <a:gd name="T2" fmla="*/ 138 w 138"/>
                <a:gd name="T3" fmla="*/ 84 h 105"/>
                <a:gd name="T4" fmla="*/ 119 w 138"/>
                <a:gd name="T5" fmla="*/ 105 h 105"/>
                <a:gd name="T6" fmla="*/ 0 w 138"/>
                <a:gd name="T7" fmla="*/ 21 h 105"/>
                <a:gd name="T8" fmla="*/ 20 w 138"/>
                <a:gd name="T9" fmla="*/ 0 h 105"/>
                <a:gd name="T10" fmla="*/ 0 60000 65536"/>
                <a:gd name="T11" fmla="*/ 0 60000 65536"/>
                <a:gd name="T12" fmla="*/ 0 60000 65536"/>
                <a:gd name="T13" fmla="*/ 0 60000 65536"/>
                <a:gd name="T14" fmla="*/ 0 60000 65536"/>
                <a:gd name="T15" fmla="*/ 0 w 138"/>
                <a:gd name="T16" fmla="*/ 0 h 105"/>
                <a:gd name="T17" fmla="*/ 138 w 138"/>
                <a:gd name="T18" fmla="*/ 105 h 105"/>
              </a:gdLst>
              <a:ahLst/>
              <a:cxnLst>
                <a:cxn ang="T10">
                  <a:pos x="T0" y="T1"/>
                </a:cxn>
                <a:cxn ang="T11">
                  <a:pos x="T2" y="T3"/>
                </a:cxn>
                <a:cxn ang="T12">
                  <a:pos x="T4" y="T5"/>
                </a:cxn>
                <a:cxn ang="T13">
                  <a:pos x="T6" y="T7"/>
                </a:cxn>
                <a:cxn ang="T14">
                  <a:pos x="T8" y="T9"/>
                </a:cxn>
              </a:cxnLst>
              <a:rect l="T15" t="T16" r="T17" b="T18"/>
              <a:pathLst>
                <a:path w="138" h="105">
                  <a:moveTo>
                    <a:pt x="20" y="0"/>
                  </a:moveTo>
                  <a:lnTo>
                    <a:pt x="138" y="84"/>
                  </a:lnTo>
                  <a:lnTo>
                    <a:pt x="119" y="105"/>
                  </a:lnTo>
                  <a:lnTo>
                    <a:pt x="0" y="21"/>
                  </a:lnTo>
                  <a:lnTo>
                    <a:pt x="20" y="0"/>
                  </a:lnTo>
                  <a:close/>
                </a:path>
              </a:pathLst>
            </a:custGeom>
            <a:solidFill>
              <a:srgbClr val="000000"/>
            </a:solidFill>
            <a:ln w="9525">
              <a:noFill/>
              <a:round/>
              <a:headEnd/>
              <a:tailEnd/>
            </a:ln>
          </p:spPr>
          <p:txBody>
            <a:bodyPr/>
            <a:lstStyle/>
            <a:p>
              <a:endParaRPr lang="en-US"/>
            </a:p>
          </p:txBody>
        </p:sp>
        <p:sp>
          <p:nvSpPr>
            <p:cNvPr id="79978" name="Freeform 62"/>
            <p:cNvSpPr>
              <a:spLocks/>
            </p:cNvSpPr>
            <p:nvPr/>
          </p:nvSpPr>
          <p:spPr bwMode="auto">
            <a:xfrm>
              <a:off x="3527" y="1073"/>
              <a:ext cx="79" cy="63"/>
            </a:xfrm>
            <a:custGeom>
              <a:avLst/>
              <a:gdLst>
                <a:gd name="T0" fmla="*/ 19 w 79"/>
                <a:gd name="T1" fmla="*/ 0 h 63"/>
                <a:gd name="T2" fmla="*/ 79 w 79"/>
                <a:gd name="T3" fmla="*/ 42 h 63"/>
                <a:gd name="T4" fmla="*/ 59 w 79"/>
                <a:gd name="T5" fmla="*/ 63 h 63"/>
                <a:gd name="T6" fmla="*/ 0 w 79"/>
                <a:gd name="T7" fmla="*/ 21 h 63"/>
                <a:gd name="T8" fmla="*/ 19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19" y="0"/>
                  </a:moveTo>
                  <a:lnTo>
                    <a:pt x="79" y="42"/>
                  </a:lnTo>
                  <a:lnTo>
                    <a:pt x="59" y="63"/>
                  </a:lnTo>
                  <a:lnTo>
                    <a:pt x="0" y="21"/>
                  </a:lnTo>
                  <a:lnTo>
                    <a:pt x="19" y="0"/>
                  </a:lnTo>
                  <a:close/>
                </a:path>
              </a:pathLst>
            </a:custGeom>
            <a:solidFill>
              <a:srgbClr val="000000"/>
            </a:solidFill>
            <a:ln w="9525">
              <a:noFill/>
              <a:round/>
              <a:headEnd/>
              <a:tailEnd/>
            </a:ln>
          </p:spPr>
          <p:txBody>
            <a:bodyPr/>
            <a:lstStyle/>
            <a:p>
              <a:endParaRPr lang="en-US"/>
            </a:p>
          </p:txBody>
        </p:sp>
        <p:sp>
          <p:nvSpPr>
            <p:cNvPr id="79979" name="Freeform 61"/>
            <p:cNvSpPr>
              <a:spLocks/>
            </p:cNvSpPr>
            <p:nvPr/>
          </p:nvSpPr>
          <p:spPr bwMode="auto">
            <a:xfrm>
              <a:off x="3685" y="1189"/>
              <a:ext cx="29" cy="31"/>
            </a:xfrm>
            <a:custGeom>
              <a:avLst/>
              <a:gdLst>
                <a:gd name="T0" fmla="*/ 19 w 29"/>
                <a:gd name="T1" fmla="*/ 0 h 31"/>
                <a:gd name="T2" fmla="*/ 29 w 29"/>
                <a:gd name="T3" fmla="*/ 10 h 31"/>
                <a:gd name="T4" fmla="*/ 9 w 29"/>
                <a:gd name="T5" fmla="*/ 31 h 31"/>
                <a:gd name="T6" fmla="*/ 0 w 29"/>
                <a:gd name="T7" fmla="*/ 21 h 31"/>
                <a:gd name="T8" fmla="*/ 19 w 29"/>
                <a:gd name="T9" fmla="*/ 0 h 31"/>
                <a:gd name="T10" fmla="*/ 0 60000 65536"/>
                <a:gd name="T11" fmla="*/ 0 60000 65536"/>
                <a:gd name="T12" fmla="*/ 0 60000 65536"/>
                <a:gd name="T13" fmla="*/ 0 60000 65536"/>
                <a:gd name="T14" fmla="*/ 0 60000 65536"/>
                <a:gd name="T15" fmla="*/ 0 w 29"/>
                <a:gd name="T16" fmla="*/ 0 h 31"/>
                <a:gd name="T17" fmla="*/ 29 w 29"/>
                <a:gd name="T18" fmla="*/ 31 h 31"/>
              </a:gdLst>
              <a:ahLst/>
              <a:cxnLst>
                <a:cxn ang="T10">
                  <a:pos x="T0" y="T1"/>
                </a:cxn>
                <a:cxn ang="T11">
                  <a:pos x="T2" y="T3"/>
                </a:cxn>
                <a:cxn ang="T12">
                  <a:pos x="T4" y="T5"/>
                </a:cxn>
                <a:cxn ang="T13">
                  <a:pos x="T6" y="T7"/>
                </a:cxn>
                <a:cxn ang="T14">
                  <a:pos x="T8" y="T9"/>
                </a:cxn>
              </a:cxnLst>
              <a:rect l="T15" t="T16" r="T17" b="T18"/>
              <a:pathLst>
                <a:path w="29" h="31">
                  <a:moveTo>
                    <a:pt x="19" y="0"/>
                  </a:moveTo>
                  <a:lnTo>
                    <a:pt x="29" y="10"/>
                  </a:lnTo>
                  <a:lnTo>
                    <a:pt x="9" y="31"/>
                  </a:lnTo>
                  <a:lnTo>
                    <a:pt x="0" y="21"/>
                  </a:lnTo>
                  <a:lnTo>
                    <a:pt x="19" y="0"/>
                  </a:lnTo>
                  <a:close/>
                </a:path>
              </a:pathLst>
            </a:custGeom>
            <a:solidFill>
              <a:srgbClr val="000000"/>
            </a:solidFill>
            <a:ln w="9525">
              <a:noFill/>
              <a:round/>
              <a:headEnd/>
              <a:tailEnd/>
            </a:ln>
          </p:spPr>
          <p:txBody>
            <a:bodyPr/>
            <a:lstStyle/>
            <a:p>
              <a:endParaRPr lang="en-US"/>
            </a:p>
          </p:txBody>
        </p:sp>
        <p:sp>
          <p:nvSpPr>
            <p:cNvPr id="79980" name="Freeform 60"/>
            <p:cNvSpPr>
              <a:spLocks/>
            </p:cNvSpPr>
            <p:nvPr/>
          </p:nvSpPr>
          <p:spPr bwMode="auto">
            <a:xfrm>
              <a:off x="3694" y="1199"/>
              <a:ext cx="178" cy="147"/>
            </a:xfrm>
            <a:custGeom>
              <a:avLst/>
              <a:gdLst>
                <a:gd name="T0" fmla="*/ 20 w 178"/>
                <a:gd name="T1" fmla="*/ 0 h 147"/>
                <a:gd name="T2" fmla="*/ 178 w 178"/>
                <a:gd name="T3" fmla="*/ 126 h 147"/>
                <a:gd name="T4" fmla="*/ 158 w 178"/>
                <a:gd name="T5" fmla="*/ 147 h 147"/>
                <a:gd name="T6" fmla="*/ 0 w 178"/>
                <a:gd name="T7" fmla="*/ 21 h 147"/>
                <a:gd name="T8" fmla="*/ 20 w 178"/>
                <a:gd name="T9" fmla="*/ 0 h 147"/>
                <a:gd name="T10" fmla="*/ 0 60000 65536"/>
                <a:gd name="T11" fmla="*/ 0 60000 65536"/>
                <a:gd name="T12" fmla="*/ 0 60000 65536"/>
                <a:gd name="T13" fmla="*/ 0 60000 65536"/>
                <a:gd name="T14" fmla="*/ 0 60000 65536"/>
                <a:gd name="T15" fmla="*/ 0 w 178"/>
                <a:gd name="T16" fmla="*/ 0 h 147"/>
                <a:gd name="T17" fmla="*/ 178 w 178"/>
                <a:gd name="T18" fmla="*/ 147 h 147"/>
              </a:gdLst>
              <a:ahLst/>
              <a:cxnLst>
                <a:cxn ang="T10">
                  <a:pos x="T0" y="T1"/>
                </a:cxn>
                <a:cxn ang="T11">
                  <a:pos x="T2" y="T3"/>
                </a:cxn>
                <a:cxn ang="T12">
                  <a:pos x="T4" y="T5"/>
                </a:cxn>
                <a:cxn ang="T13">
                  <a:pos x="T6" y="T7"/>
                </a:cxn>
                <a:cxn ang="T14">
                  <a:pos x="T8" y="T9"/>
                </a:cxn>
              </a:cxnLst>
              <a:rect l="T15" t="T16" r="T17" b="T18"/>
              <a:pathLst>
                <a:path w="178" h="147">
                  <a:moveTo>
                    <a:pt x="20" y="0"/>
                  </a:moveTo>
                  <a:lnTo>
                    <a:pt x="178" y="126"/>
                  </a:lnTo>
                  <a:lnTo>
                    <a:pt x="158" y="147"/>
                  </a:lnTo>
                  <a:lnTo>
                    <a:pt x="0" y="21"/>
                  </a:lnTo>
                  <a:lnTo>
                    <a:pt x="20" y="0"/>
                  </a:lnTo>
                  <a:close/>
                </a:path>
              </a:pathLst>
            </a:custGeom>
            <a:solidFill>
              <a:srgbClr val="000000"/>
            </a:solidFill>
            <a:ln w="9525">
              <a:noFill/>
              <a:round/>
              <a:headEnd/>
              <a:tailEnd/>
            </a:ln>
          </p:spPr>
          <p:txBody>
            <a:bodyPr/>
            <a:lstStyle/>
            <a:p>
              <a:endParaRPr lang="en-US"/>
            </a:p>
          </p:txBody>
        </p:sp>
        <p:sp>
          <p:nvSpPr>
            <p:cNvPr id="79981" name="Freeform 59"/>
            <p:cNvSpPr>
              <a:spLocks/>
            </p:cNvSpPr>
            <p:nvPr/>
          </p:nvSpPr>
          <p:spPr bwMode="auto">
            <a:xfrm>
              <a:off x="3961" y="1388"/>
              <a:ext cx="99" cy="85"/>
            </a:xfrm>
            <a:custGeom>
              <a:avLst/>
              <a:gdLst>
                <a:gd name="T0" fmla="*/ 20 w 99"/>
                <a:gd name="T1" fmla="*/ 0 h 85"/>
                <a:gd name="T2" fmla="*/ 99 w 99"/>
                <a:gd name="T3" fmla="*/ 53 h 85"/>
                <a:gd name="T4" fmla="*/ 79 w 99"/>
                <a:gd name="T5" fmla="*/ 85 h 85"/>
                <a:gd name="T6" fmla="*/ 0 w 99"/>
                <a:gd name="T7" fmla="*/ 32 h 85"/>
                <a:gd name="T8" fmla="*/ 20 w 99"/>
                <a:gd name="T9" fmla="*/ 0 h 85"/>
                <a:gd name="T10" fmla="*/ 0 60000 65536"/>
                <a:gd name="T11" fmla="*/ 0 60000 65536"/>
                <a:gd name="T12" fmla="*/ 0 60000 65536"/>
                <a:gd name="T13" fmla="*/ 0 60000 65536"/>
                <a:gd name="T14" fmla="*/ 0 60000 65536"/>
                <a:gd name="T15" fmla="*/ 0 w 99"/>
                <a:gd name="T16" fmla="*/ 0 h 85"/>
                <a:gd name="T17" fmla="*/ 99 w 99"/>
                <a:gd name="T18" fmla="*/ 85 h 85"/>
              </a:gdLst>
              <a:ahLst/>
              <a:cxnLst>
                <a:cxn ang="T10">
                  <a:pos x="T0" y="T1"/>
                </a:cxn>
                <a:cxn ang="T11">
                  <a:pos x="T2" y="T3"/>
                </a:cxn>
                <a:cxn ang="T12">
                  <a:pos x="T4" y="T5"/>
                </a:cxn>
                <a:cxn ang="T13">
                  <a:pos x="T6" y="T7"/>
                </a:cxn>
                <a:cxn ang="T14">
                  <a:pos x="T8" y="T9"/>
                </a:cxn>
              </a:cxnLst>
              <a:rect l="T15" t="T16" r="T17" b="T18"/>
              <a:pathLst>
                <a:path w="99" h="85">
                  <a:moveTo>
                    <a:pt x="20" y="0"/>
                  </a:moveTo>
                  <a:lnTo>
                    <a:pt x="99" y="53"/>
                  </a:lnTo>
                  <a:lnTo>
                    <a:pt x="79" y="85"/>
                  </a:lnTo>
                  <a:lnTo>
                    <a:pt x="0" y="32"/>
                  </a:lnTo>
                  <a:lnTo>
                    <a:pt x="20" y="0"/>
                  </a:lnTo>
                  <a:close/>
                </a:path>
              </a:pathLst>
            </a:custGeom>
            <a:solidFill>
              <a:srgbClr val="000000"/>
            </a:solidFill>
            <a:ln w="9525">
              <a:noFill/>
              <a:round/>
              <a:headEnd/>
              <a:tailEnd/>
            </a:ln>
          </p:spPr>
          <p:txBody>
            <a:bodyPr/>
            <a:lstStyle/>
            <a:p>
              <a:endParaRPr lang="en-US"/>
            </a:p>
          </p:txBody>
        </p:sp>
        <p:sp>
          <p:nvSpPr>
            <p:cNvPr id="79982" name="Freeform 58"/>
            <p:cNvSpPr>
              <a:spLocks/>
            </p:cNvSpPr>
            <p:nvPr/>
          </p:nvSpPr>
          <p:spPr bwMode="auto">
            <a:xfrm>
              <a:off x="4040" y="1452"/>
              <a:ext cx="89" cy="84"/>
            </a:xfrm>
            <a:custGeom>
              <a:avLst/>
              <a:gdLst>
                <a:gd name="T0" fmla="*/ 20 w 89"/>
                <a:gd name="T1" fmla="*/ 0 h 84"/>
                <a:gd name="T2" fmla="*/ 89 w 89"/>
                <a:gd name="T3" fmla="*/ 63 h 84"/>
                <a:gd name="T4" fmla="*/ 69 w 89"/>
                <a:gd name="T5" fmla="*/ 84 h 84"/>
                <a:gd name="T6" fmla="*/ 0 w 89"/>
                <a:gd name="T7" fmla="*/ 21 h 84"/>
                <a:gd name="T8" fmla="*/ 20 w 89"/>
                <a:gd name="T9" fmla="*/ 0 h 84"/>
                <a:gd name="T10" fmla="*/ 0 60000 65536"/>
                <a:gd name="T11" fmla="*/ 0 60000 65536"/>
                <a:gd name="T12" fmla="*/ 0 60000 65536"/>
                <a:gd name="T13" fmla="*/ 0 60000 65536"/>
                <a:gd name="T14" fmla="*/ 0 60000 65536"/>
                <a:gd name="T15" fmla="*/ 0 w 89"/>
                <a:gd name="T16" fmla="*/ 0 h 84"/>
                <a:gd name="T17" fmla="*/ 89 w 89"/>
                <a:gd name="T18" fmla="*/ 84 h 84"/>
              </a:gdLst>
              <a:ahLst/>
              <a:cxnLst>
                <a:cxn ang="T10">
                  <a:pos x="T0" y="T1"/>
                </a:cxn>
                <a:cxn ang="T11">
                  <a:pos x="T2" y="T3"/>
                </a:cxn>
                <a:cxn ang="T12">
                  <a:pos x="T4" y="T5"/>
                </a:cxn>
                <a:cxn ang="T13">
                  <a:pos x="T6" y="T7"/>
                </a:cxn>
                <a:cxn ang="T14">
                  <a:pos x="T8" y="T9"/>
                </a:cxn>
              </a:cxnLst>
              <a:rect l="T15" t="T16" r="T17" b="T18"/>
              <a:pathLst>
                <a:path w="89" h="84">
                  <a:moveTo>
                    <a:pt x="20" y="0"/>
                  </a:moveTo>
                  <a:lnTo>
                    <a:pt x="89" y="63"/>
                  </a:lnTo>
                  <a:lnTo>
                    <a:pt x="69" y="84"/>
                  </a:lnTo>
                  <a:lnTo>
                    <a:pt x="0" y="21"/>
                  </a:lnTo>
                  <a:lnTo>
                    <a:pt x="20" y="0"/>
                  </a:lnTo>
                  <a:close/>
                </a:path>
              </a:pathLst>
            </a:custGeom>
            <a:solidFill>
              <a:srgbClr val="000000"/>
            </a:solidFill>
            <a:ln w="9525">
              <a:noFill/>
              <a:round/>
              <a:headEnd/>
              <a:tailEnd/>
            </a:ln>
          </p:spPr>
          <p:txBody>
            <a:bodyPr/>
            <a:lstStyle/>
            <a:p>
              <a:endParaRPr lang="en-US"/>
            </a:p>
          </p:txBody>
        </p:sp>
        <p:sp>
          <p:nvSpPr>
            <p:cNvPr id="79983" name="Freeform 57"/>
            <p:cNvSpPr>
              <a:spLocks/>
            </p:cNvSpPr>
            <p:nvPr/>
          </p:nvSpPr>
          <p:spPr bwMode="auto">
            <a:xfrm>
              <a:off x="4119" y="1504"/>
              <a:ext cx="30" cy="42"/>
            </a:xfrm>
            <a:custGeom>
              <a:avLst/>
              <a:gdLst>
                <a:gd name="T0" fmla="*/ 10 w 30"/>
                <a:gd name="T1" fmla="*/ 0 h 42"/>
                <a:gd name="T2" fmla="*/ 30 w 30"/>
                <a:gd name="T3" fmla="*/ 11 h 42"/>
                <a:gd name="T4" fmla="*/ 20 w 30"/>
                <a:gd name="T5" fmla="*/ 42 h 42"/>
                <a:gd name="T6" fmla="*/ 0 w 30"/>
                <a:gd name="T7" fmla="*/ 32 h 42"/>
                <a:gd name="T8" fmla="*/ 10 w 30"/>
                <a:gd name="T9" fmla="*/ 0 h 42"/>
                <a:gd name="T10" fmla="*/ 0 60000 65536"/>
                <a:gd name="T11" fmla="*/ 0 60000 65536"/>
                <a:gd name="T12" fmla="*/ 0 60000 65536"/>
                <a:gd name="T13" fmla="*/ 0 60000 65536"/>
                <a:gd name="T14" fmla="*/ 0 60000 65536"/>
                <a:gd name="T15" fmla="*/ 0 w 30"/>
                <a:gd name="T16" fmla="*/ 0 h 42"/>
                <a:gd name="T17" fmla="*/ 30 w 30"/>
                <a:gd name="T18" fmla="*/ 42 h 42"/>
              </a:gdLst>
              <a:ahLst/>
              <a:cxnLst>
                <a:cxn ang="T10">
                  <a:pos x="T0" y="T1"/>
                </a:cxn>
                <a:cxn ang="T11">
                  <a:pos x="T2" y="T3"/>
                </a:cxn>
                <a:cxn ang="T12">
                  <a:pos x="T4" y="T5"/>
                </a:cxn>
                <a:cxn ang="T13">
                  <a:pos x="T6" y="T7"/>
                </a:cxn>
                <a:cxn ang="T14">
                  <a:pos x="T8" y="T9"/>
                </a:cxn>
              </a:cxnLst>
              <a:rect l="T15" t="T16" r="T17" b="T18"/>
              <a:pathLst>
                <a:path w="30" h="42">
                  <a:moveTo>
                    <a:pt x="10" y="0"/>
                  </a:moveTo>
                  <a:lnTo>
                    <a:pt x="30" y="11"/>
                  </a:lnTo>
                  <a:lnTo>
                    <a:pt x="20" y="42"/>
                  </a:lnTo>
                  <a:lnTo>
                    <a:pt x="0" y="32"/>
                  </a:lnTo>
                  <a:lnTo>
                    <a:pt x="10" y="0"/>
                  </a:lnTo>
                  <a:close/>
                </a:path>
              </a:pathLst>
            </a:custGeom>
            <a:solidFill>
              <a:srgbClr val="000000"/>
            </a:solidFill>
            <a:ln w="9525">
              <a:noFill/>
              <a:round/>
              <a:headEnd/>
              <a:tailEnd/>
            </a:ln>
          </p:spPr>
          <p:txBody>
            <a:bodyPr/>
            <a:lstStyle/>
            <a:p>
              <a:endParaRPr lang="en-US"/>
            </a:p>
          </p:txBody>
        </p:sp>
        <p:sp>
          <p:nvSpPr>
            <p:cNvPr id="79984" name="Freeform 56"/>
            <p:cNvSpPr>
              <a:spLocks/>
            </p:cNvSpPr>
            <p:nvPr/>
          </p:nvSpPr>
          <p:spPr bwMode="auto">
            <a:xfrm>
              <a:off x="4228" y="1599"/>
              <a:ext cx="29" cy="31"/>
            </a:xfrm>
            <a:custGeom>
              <a:avLst/>
              <a:gdLst>
                <a:gd name="T0" fmla="*/ 20 w 29"/>
                <a:gd name="T1" fmla="*/ 0 h 31"/>
                <a:gd name="T2" fmla="*/ 29 w 29"/>
                <a:gd name="T3" fmla="*/ 10 h 31"/>
                <a:gd name="T4" fmla="*/ 10 w 29"/>
                <a:gd name="T5" fmla="*/ 31 h 31"/>
                <a:gd name="T6" fmla="*/ 0 w 29"/>
                <a:gd name="T7" fmla="*/ 21 h 31"/>
                <a:gd name="T8" fmla="*/ 20 w 29"/>
                <a:gd name="T9" fmla="*/ 0 h 31"/>
                <a:gd name="T10" fmla="*/ 0 60000 65536"/>
                <a:gd name="T11" fmla="*/ 0 60000 65536"/>
                <a:gd name="T12" fmla="*/ 0 60000 65536"/>
                <a:gd name="T13" fmla="*/ 0 60000 65536"/>
                <a:gd name="T14" fmla="*/ 0 60000 65536"/>
                <a:gd name="T15" fmla="*/ 0 w 29"/>
                <a:gd name="T16" fmla="*/ 0 h 31"/>
                <a:gd name="T17" fmla="*/ 29 w 29"/>
                <a:gd name="T18" fmla="*/ 31 h 31"/>
              </a:gdLst>
              <a:ahLst/>
              <a:cxnLst>
                <a:cxn ang="T10">
                  <a:pos x="T0" y="T1"/>
                </a:cxn>
                <a:cxn ang="T11">
                  <a:pos x="T2" y="T3"/>
                </a:cxn>
                <a:cxn ang="T12">
                  <a:pos x="T4" y="T5"/>
                </a:cxn>
                <a:cxn ang="T13">
                  <a:pos x="T6" y="T7"/>
                </a:cxn>
                <a:cxn ang="T14">
                  <a:pos x="T8" y="T9"/>
                </a:cxn>
              </a:cxnLst>
              <a:rect l="T15" t="T16" r="T17" b="T18"/>
              <a:pathLst>
                <a:path w="29" h="31">
                  <a:moveTo>
                    <a:pt x="20" y="0"/>
                  </a:moveTo>
                  <a:lnTo>
                    <a:pt x="29" y="10"/>
                  </a:lnTo>
                  <a:lnTo>
                    <a:pt x="10" y="31"/>
                  </a:lnTo>
                  <a:lnTo>
                    <a:pt x="0" y="21"/>
                  </a:lnTo>
                  <a:lnTo>
                    <a:pt x="20" y="0"/>
                  </a:lnTo>
                  <a:close/>
                </a:path>
              </a:pathLst>
            </a:custGeom>
            <a:solidFill>
              <a:srgbClr val="000000"/>
            </a:solidFill>
            <a:ln w="9525">
              <a:noFill/>
              <a:round/>
              <a:headEnd/>
              <a:tailEnd/>
            </a:ln>
          </p:spPr>
          <p:txBody>
            <a:bodyPr/>
            <a:lstStyle/>
            <a:p>
              <a:endParaRPr lang="en-US"/>
            </a:p>
          </p:txBody>
        </p:sp>
        <p:sp>
          <p:nvSpPr>
            <p:cNvPr id="79985" name="Freeform 55"/>
            <p:cNvSpPr>
              <a:spLocks/>
            </p:cNvSpPr>
            <p:nvPr/>
          </p:nvSpPr>
          <p:spPr bwMode="auto">
            <a:xfrm>
              <a:off x="4238" y="1599"/>
              <a:ext cx="69" cy="63"/>
            </a:xfrm>
            <a:custGeom>
              <a:avLst/>
              <a:gdLst>
                <a:gd name="T0" fmla="*/ 19 w 69"/>
                <a:gd name="T1" fmla="*/ 0 h 63"/>
                <a:gd name="T2" fmla="*/ 69 w 69"/>
                <a:gd name="T3" fmla="*/ 31 h 63"/>
                <a:gd name="T4" fmla="*/ 49 w 69"/>
                <a:gd name="T5" fmla="*/ 63 h 63"/>
                <a:gd name="T6" fmla="*/ 0 w 69"/>
                <a:gd name="T7" fmla="*/ 31 h 63"/>
                <a:gd name="T8" fmla="*/ 19 w 69"/>
                <a:gd name="T9" fmla="*/ 0 h 63"/>
                <a:gd name="T10" fmla="*/ 0 60000 65536"/>
                <a:gd name="T11" fmla="*/ 0 60000 65536"/>
                <a:gd name="T12" fmla="*/ 0 60000 65536"/>
                <a:gd name="T13" fmla="*/ 0 60000 65536"/>
                <a:gd name="T14" fmla="*/ 0 60000 65536"/>
                <a:gd name="T15" fmla="*/ 0 w 69"/>
                <a:gd name="T16" fmla="*/ 0 h 63"/>
                <a:gd name="T17" fmla="*/ 69 w 69"/>
                <a:gd name="T18" fmla="*/ 63 h 63"/>
              </a:gdLst>
              <a:ahLst/>
              <a:cxnLst>
                <a:cxn ang="T10">
                  <a:pos x="T0" y="T1"/>
                </a:cxn>
                <a:cxn ang="T11">
                  <a:pos x="T2" y="T3"/>
                </a:cxn>
                <a:cxn ang="T12">
                  <a:pos x="T4" y="T5"/>
                </a:cxn>
                <a:cxn ang="T13">
                  <a:pos x="T6" y="T7"/>
                </a:cxn>
                <a:cxn ang="T14">
                  <a:pos x="T8" y="T9"/>
                </a:cxn>
              </a:cxnLst>
              <a:rect l="T15" t="T16" r="T17" b="T18"/>
              <a:pathLst>
                <a:path w="69" h="63">
                  <a:moveTo>
                    <a:pt x="19" y="0"/>
                  </a:moveTo>
                  <a:lnTo>
                    <a:pt x="69" y="31"/>
                  </a:lnTo>
                  <a:lnTo>
                    <a:pt x="49" y="63"/>
                  </a:lnTo>
                  <a:lnTo>
                    <a:pt x="0" y="31"/>
                  </a:lnTo>
                  <a:lnTo>
                    <a:pt x="19" y="0"/>
                  </a:lnTo>
                  <a:close/>
                </a:path>
              </a:pathLst>
            </a:custGeom>
            <a:solidFill>
              <a:srgbClr val="000000"/>
            </a:solidFill>
            <a:ln w="9525">
              <a:noFill/>
              <a:round/>
              <a:headEnd/>
              <a:tailEnd/>
            </a:ln>
          </p:spPr>
          <p:txBody>
            <a:bodyPr/>
            <a:lstStyle/>
            <a:p>
              <a:endParaRPr lang="en-US"/>
            </a:p>
          </p:txBody>
        </p:sp>
        <p:sp>
          <p:nvSpPr>
            <p:cNvPr id="79986" name="Freeform 54"/>
            <p:cNvSpPr>
              <a:spLocks/>
            </p:cNvSpPr>
            <p:nvPr/>
          </p:nvSpPr>
          <p:spPr bwMode="auto">
            <a:xfrm>
              <a:off x="4287" y="1630"/>
              <a:ext cx="99" cy="85"/>
            </a:xfrm>
            <a:custGeom>
              <a:avLst/>
              <a:gdLst>
                <a:gd name="T0" fmla="*/ 20 w 99"/>
                <a:gd name="T1" fmla="*/ 0 h 85"/>
                <a:gd name="T2" fmla="*/ 99 w 99"/>
                <a:gd name="T3" fmla="*/ 53 h 85"/>
                <a:gd name="T4" fmla="*/ 79 w 99"/>
                <a:gd name="T5" fmla="*/ 85 h 85"/>
                <a:gd name="T6" fmla="*/ 0 w 99"/>
                <a:gd name="T7" fmla="*/ 32 h 85"/>
                <a:gd name="T8" fmla="*/ 20 w 99"/>
                <a:gd name="T9" fmla="*/ 0 h 85"/>
                <a:gd name="T10" fmla="*/ 0 60000 65536"/>
                <a:gd name="T11" fmla="*/ 0 60000 65536"/>
                <a:gd name="T12" fmla="*/ 0 60000 65536"/>
                <a:gd name="T13" fmla="*/ 0 60000 65536"/>
                <a:gd name="T14" fmla="*/ 0 60000 65536"/>
                <a:gd name="T15" fmla="*/ 0 w 99"/>
                <a:gd name="T16" fmla="*/ 0 h 85"/>
                <a:gd name="T17" fmla="*/ 99 w 99"/>
                <a:gd name="T18" fmla="*/ 85 h 85"/>
              </a:gdLst>
              <a:ahLst/>
              <a:cxnLst>
                <a:cxn ang="T10">
                  <a:pos x="T0" y="T1"/>
                </a:cxn>
                <a:cxn ang="T11">
                  <a:pos x="T2" y="T3"/>
                </a:cxn>
                <a:cxn ang="T12">
                  <a:pos x="T4" y="T5"/>
                </a:cxn>
                <a:cxn ang="T13">
                  <a:pos x="T6" y="T7"/>
                </a:cxn>
                <a:cxn ang="T14">
                  <a:pos x="T8" y="T9"/>
                </a:cxn>
              </a:cxnLst>
              <a:rect l="T15" t="T16" r="T17" b="T18"/>
              <a:pathLst>
                <a:path w="99" h="85">
                  <a:moveTo>
                    <a:pt x="20" y="0"/>
                  </a:moveTo>
                  <a:lnTo>
                    <a:pt x="99" y="53"/>
                  </a:lnTo>
                  <a:lnTo>
                    <a:pt x="79" y="85"/>
                  </a:lnTo>
                  <a:lnTo>
                    <a:pt x="0" y="32"/>
                  </a:lnTo>
                  <a:lnTo>
                    <a:pt x="20" y="0"/>
                  </a:lnTo>
                  <a:close/>
                </a:path>
              </a:pathLst>
            </a:custGeom>
            <a:solidFill>
              <a:srgbClr val="000000"/>
            </a:solidFill>
            <a:ln w="9525">
              <a:noFill/>
              <a:round/>
              <a:headEnd/>
              <a:tailEnd/>
            </a:ln>
          </p:spPr>
          <p:txBody>
            <a:bodyPr/>
            <a:lstStyle/>
            <a:p>
              <a:endParaRPr lang="en-US"/>
            </a:p>
          </p:txBody>
        </p:sp>
        <p:sp>
          <p:nvSpPr>
            <p:cNvPr id="79987" name="Freeform 53"/>
            <p:cNvSpPr>
              <a:spLocks/>
            </p:cNvSpPr>
            <p:nvPr/>
          </p:nvSpPr>
          <p:spPr bwMode="auto">
            <a:xfrm>
              <a:off x="4376" y="1683"/>
              <a:ext cx="69" cy="63"/>
            </a:xfrm>
            <a:custGeom>
              <a:avLst/>
              <a:gdLst>
                <a:gd name="T0" fmla="*/ 10 w 69"/>
                <a:gd name="T1" fmla="*/ 0 h 63"/>
                <a:gd name="T2" fmla="*/ 69 w 69"/>
                <a:gd name="T3" fmla="*/ 32 h 63"/>
                <a:gd name="T4" fmla="*/ 59 w 69"/>
                <a:gd name="T5" fmla="*/ 63 h 63"/>
                <a:gd name="T6" fmla="*/ 0 w 69"/>
                <a:gd name="T7" fmla="*/ 32 h 63"/>
                <a:gd name="T8" fmla="*/ 10 w 69"/>
                <a:gd name="T9" fmla="*/ 0 h 63"/>
                <a:gd name="T10" fmla="*/ 0 60000 65536"/>
                <a:gd name="T11" fmla="*/ 0 60000 65536"/>
                <a:gd name="T12" fmla="*/ 0 60000 65536"/>
                <a:gd name="T13" fmla="*/ 0 60000 65536"/>
                <a:gd name="T14" fmla="*/ 0 60000 65536"/>
                <a:gd name="T15" fmla="*/ 0 w 69"/>
                <a:gd name="T16" fmla="*/ 0 h 63"/>
                <a:gd name="T17" fmla="*/ 69 w 69"/>
                <a:gd name="T18" fmla="*/ 63 h 63"/>
              </a:gdLst>
              <a:ahLst/>
              <a:cxnLst>
                <a:cxn ang="T10">
                  <a:pos x="T0" y="T1"/>
                </a:cxn>
                <a:cxn ang="T11">
                  <a:pos x="T2" y="T3"/>
                </a:cxn>
                <a:cxn ang="T12">
                  <a:pos x="T4" y="T5"/>
                </a:cxn>
                <a:cxn ang="T13">
                  <a:pos x="T6" y="T7"/>
                </a:cxn>
                <a:cxn ang="T14">
                  <a:pos x="T8" y="T9"/>
                </a:cxn>
              </a:cxnLst>
              <a:rect l="T15" t="T16" r="T17" b="T18"/>
              <a:pathLst>
                <a:path w="69" h="63">
                  <a:moveTo>
                    <a:pt x="10" y="0"/>
                  </a:moveTo>
                  <a:lnTo>
                    <a:pt x="69" y="32"/>
                  </a:lnTo>
                  <a:lnTo>
                    <a:pt x="59" y="63"/>
                  </a:lnTo>
                  <a:lnTo>
                    <a:pt x="0" y="32"/>
                  </a:lnTo>
                  <a:lnTo>
                    <a:pt x="10" y="0"/>
                  </a:lnTo>
                  <a:close/>
                </a:path>
              </a:pathLst>
            </a:custGeom>
            <a:solidFill>
              <a:srgbClr val="000000"/>
            </a:solidFill>
            <a:ln w="9525">
              <a:noFill/>
              <a:round/>
              <a:headEnd/>
              <a:tailEnd/>
            </a:ln>
          </p:spPr>
          <p:txBody>
            <a:bodyPr/>
            <a:lstStyle/>
            <a:p>
              <a:endParaRPr lang="en-US"/>
            </a:p>
          </p:txBody>
        </p:sp>
        <p:sp>
          <p:nvSpPr>
            <p:cNvPr id="79988" name="Freeform 52"/>
            <p:cNvSpPr>
              <a:spLocks/>
            </p:cNvSpPr>
            <p:nvPr/>
          </p:nvSpPr>
          <p:spPr bwMode="auto">
            <a:xfrm>
              <a:off x="4435" y="1715"/>
              <a:ext cx="69" cy="63"/>
            </a:xfrm>
            <a:custGeom>
              <a:avLst/>
              <a:gdLst>
                <a:gd name="T0" fmla="*/ 10 w 69"/>
                <a:gd name="T1" fmla="*/ 0 h 63"/>
                <a:gd name="T2" fmla="*/ 69 w 69"/>
                <a:gd name="T3" fmla="*/ 31 h 63"/>
                <a:gd name="T4" fmla="*/ 60 w 69"/>
                <a:gd name="T5" fmla="*/ 63 h 63"/>
                <a:gd name="T6" fmla="*/ 0 w 69"/>
                <a:gd name="T7" fmla="*/ 31 h 63"/>
                <a:gd name="T8" fmla="*/ 10 w 69"/>
                <a:gd name="T9" fmla="*/ 0 h 63"/>
                <a:gd name="T10" fmla="*/ 0 60000 65536"/>
                <a:gd name="T11" fmla="*/ 0 60000 65536"/>
                <a:gd name="T12" fmla="*/ 0 60000 65536"/>
                <a:gd name="T13" fmla="*/ 0 60000 65536"/>
                <a:gd name="T14" fmla="*/ 0 60000 65536"/>
                <a:gd name="T15" fmla="*/ 0 w 69"/>
                <a:gd name="T16" fmla="*/ 0 h 63"/>
                <a:gd name="T17" fmla="*/ 69 w 69"/>
                <a:gd name="T18" fmla="*/ 63 h 63"/>
              </a:gdLst>
              <a:ahLst/>
              <a:cxnLst>
                <a:cxn ang="T10">
                  <a:pos x="T0" y="T1"/>
                </a:cxn>
                <a:cxn ang="T11">
                  <a:pos x="T2" y="T3"/>
                </a:cxn>
                <a:cxn ang="T12">
                  <a:pos x="T4" y="T5"/>
                </a:cxn>
                <a:cxn ang="T13">
                  <a:pos x="T6" y="T7"/>
                </a:cxn>
                <a:cxn ang="T14">
                  <a:pos x="T8" y="T9"/>
                </a:cxn>
              </a:cxnLst>
              <a:rect l="T15" t="T16" r="T17" b="T18"/>
              <a:pathLst>
                <a:path w="69" h="63">
                  <a:moveTo>
                    <a:pt x="10" y="0"/>
                  </a:moveTo>
                  <a:lnTo>
                    <a:pt x="69" y="31"/>
                  </a:lnTo>
                  <a:lnTo>
                    <a:pt x="60" y="63"/>
                  </a:lnTo>
                  <a:lnTo>
                    <a:pt x="0" y="31"/>
                  </a:lnTo>
                  <a:lnTo>
                    <a:pt x="10" y="0"/>
                  </a:lnTo>
                  <a:close/>
                </a:path>
              </a:pathLst>
            </a:custGeom>
            <a:solidFill>
              <a:srgbClr val="000000"/>
            </a:solidFill>
            <a:ln w="9525">
              <a:noFill/>
              <a:round/>
              <a:headEnd/>
              <a:tailEnd/>
            </a:ln>
          </p:spPr>
          <p:txBody>
            <a:bodyPr/>
            <a:lstStyle/>
            <a:p>
              <a:endParaRPr lang="en-US"/>
            </a:p>
          </p:txBody>
        </p:sp>
        <p:sp>
          <p:nvSpPr>
            <p:cNvPr id="79989" name="Freeform 51"/>
            <p:cNvSpPr>
              <a:spLocks/>
            </p:cNvSpPr>
            <p:nvPr/>
          </p:nvSpPr>
          <p:spPr bwMode="auto">
            <a:xfrm>
              <a:off x="4534" y="1788"/>
              <a:ext cx="79" cy="63"/>
            </a:xfrm>
            <a:custGeom>
              <a:avLst/>
              <a:gdLst>
                <a:gd name="T0" fmla="*/ 20 w 79"/>
                <a:gd name="T1" fmla="*/ 0 h 63"/>
                <a:gd name="T2" fmla="*/ 79 w 79"/>
                <a:gd name="T3" fmla="*/ 42 h 63"/>
                <a:gd name="T4" fmla="*/ 59 w 79"/>
                <a:gd name="T5" fmla="*/ 63 h 63"/>
                <a:gd name="T6" fmla="*/ 0 w 79"/>
                <a:gd name="T7" fmla="*/ 21 h 63"/>
                <a:gd name="T8" fmla="*/ 20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20" y="0"/>
                  </a:moveTo>
                  <a:lnTo>
                    <a:pt x="79" y="42"/>
                  </a:lnTo>
                  <a:lnTo>
                    <a:pt x="59" y="63"/>
                  </a:lnTo>
                  <a:lnTo>
                    <a:pt x="0" y="21"/>
                  </a:lnTo>
                  <a:lnTo>
                    <a:pt x="20" y="0"/>
                  </a:lnTo>
                  <a:close/>
                </a:path>
              </a:pathLst>
            </a:custGeom>
            <a:solidFill>
              <a:srgbClr val="000000"/>
            </a:solidFill>
            <a:ln w="9525">
              <a:noFill/>
              <a:round/>
              <a:headEnd/>
              <a:tailEnd/>
            </a:ln>
          </p:spPr>
          <p:txBody>
            <a:bodyPr/>
            <a:lstStyle/>
            <a:p>
              <a:endParaRPr lang="en-US"/>
            </a:p>
          </p:txBody>
        </p:sp>
        <p:sp>
          <p:nvSpPr>
            <p:cNvPr id="79990" name="Freeform 50"/>
            <p:cNvSpPr>
              <a:spLocks/>
            </p:cNvSpPr>
            <p:nvPr/>
          </p:nvSpPr>
          <p:spPr bwMode="auto">
            <a:xfrm>
              <a:off x="4593" y="1830"/>
              <a:ext cx="79" cy="74"/>
            </a:xfrm>
            <a:custGeom>
              <a:avLst/>
              <a:gdLst>
                <a:gd name="T0" fmla="*/ 20 w 79"/>
                <a:gd name="T1" fmla="*/ 0 h 74"/>
                <a:gd name="T2" fmla="*/ 79 w 79"/>
                <a:gd name="T3" fmla="*/ 53 h 74"/>
                <a:gd name="T4" fmla="*/ 60 w 79"/>
                <a:gd name="T5" fmla="*/ 74 h 74"/>
                <a:gd name="T6" fmla="*/ 0 w 79"/>
                <a:gd name="T7" fmla="*/ 21 h 74"/>
                <a:gd name="T8" fmla="*/ 20 w 79"/>
                <a:gd name="T9" fmla="*/ 0 h 74"/>
                <a:gd name="T10" fmla="*/ 0 60000 65536"/>
                <a:gd name="T11" fmla="*/ 0 60000 65536"/>
                <a:gd name="T12" fmla="*/ 0 60000 65536"/>
                <a:gd name="T13" fmla="*/ 0 60000 65536"/>
                <a:gd name="T14" fmla="*/ 0 60000 65536"/>
                <a:gd name="T15" fmla="*/ 0 w 79"/>
                <a:gd name="T16" fmla="*/ 0 h 74"/>
                <a:gd name="T17" fmla="*/ 79 w 79"/>
                <a:gd name="T18" fmla="*/ 74 h 74"/>
              </a:gdLst>
              <a:ahLst/>
              <a:cxnLst>
                <a:cxn ang="T10">
                  <a:pos x="T0" y="T1"/>
                </a:cxn>
                <a:cxn ang="T11">
                  <a:pos x="T2" y="T3"/>
                </a:cxn>
                <a:cxn ang="T12">
                  <a:pos x="T4" y="T5"/>
                </a:cxn>
                <a:cxn ang="T13">
                  <a:pos x="T6" y="T7"/>
                </a:cxn>
                <a:cxn ang="T14">
                  <a:pos x="T8" y="T9"/>
                </a:cxn>
              </a:cxnLst>
              <a:rect l="T15" t="T16" r="T17" b="T18"/>
              <a:pathLst>
                <a:path w="79" h="74">
                  <a:moveTo>
                    <a:pt x="20" y="0"/>
                  </a:moveTo>
                  <a:lnTo>
                    <a:pt x="79" y="53"/>
                  </a:lnTo>
                  <a:lnTo>
                    <a:pt x="60" y="74"/>
                  </a:lnTo>
                  <a:lnTo>
                    <a:pt x="0" y="21"/>
                  </a:lnTo>
                  <a:lnTo>
                    <a:pt x="20" y="0"/>
                  </a:lnTo>
                  <a:close/>
                </a:path>
              </a:pathLst>
            </a:custGeom>
            <a:solidFill>
              <a:srgbClr val="000000"/>
            </a:solidFill>
            <a:ln w="9525">
              <a:noFill/>
              <a:round/>
              <a:headEnd/>
              <a:tailEnd/>
            </a:ln>
          </p:spPr>
          <p:txBody>
            <a:bodyPr/>
            <a:lstStyle/>
            <a:p>
              <a:endParaRPr lang="en-US"/>
            </a:p>
          </p:txBody>
        </p:sp>
        <p:sp>
          <p:nvSpPr>
            <p:cNvPr id="79991" name="Freeform 49"/>
            <p:cNvSpPr>
              <a:spLocks/>
            </p:cNvSpPr>
            <p:nvPr/>
          </p:nvSpPr>
          <p:spPr bwMode="auto">
            <a:xfrm>
              <a:off x="4653" y="1883"/>
              <a:ext cx="79" cy="73"/>
            </a:xfrm>
            <a:custGeom>
              <a:avLst/>
              <a:gdLst>
                <a:gd name="T0" fmla="*/ 19 w 79"/>
                <a:gd name="T1" fmla="*/ 0 h 73"/>
                <a:gd name="T2" fmla="*/ 79 w 79"/>
                <a:gd name="T3" fmla="*/ 52 h 73"/>
                <a:gd name="T4" fmla="*/ 59 w 79"/>
                <a:gd name="T5" fmla="*/ 73 h 73"/>
                <a:gd name="T6" fmla="*/ 0 w 79"/>
                <a:gd name="T7" fmla="*/ 21 h 73"/>
                <a:gd name="T8" fmla="*/ 19 w 79"/>
                <a:gd name="T9" fmla="*/ 0 h 73"/>
                <a:gd name="T10" fmla="*/ 0 60000 65536"/>
                <a:gd name="T11" fmla="*/ 0 60000 65536"/>
                <a:gd name="T12" fmla="*/ 0 60000 65536"/>
                <a:gd name="T13" fmla="*/ 0 60000 65536"/>
                <a:gd name="T14" fmla="*/ 0 60000 65536"/>
                <a:gd name="T15" fmla="*/ 0 w 79"/>
                <a:gd name="T16" fmla="*/ 0 h 73"/>
                <a:gd name="T17" fmla="*/ 79 w 79"/>
                <a:gd name="T18" fmla="*/ 73 h 73"/>
              </a:gdLst>
              <a:ahLst/>
              <a:cxnLst>
                <a:cxn ang="T10">
                  <a:pos x="T0" y="T1"/>
                </a:cxn>
                <a:cxn ang="T11">
                  <a:pos x="T2" y="T3"/>
                </a:cxn>
                <a:cxn ang="T12">
                  <a:pos x="T4" y="T5"/>
                </a:cxn>
                <a:cxn ang="T13">
                  <a:pos x="T6" y="T7"/>
                </a:cxn>
                <a:cxn ang="T14">
                  <a:pos x="T8" y="T9"/>
                </a:cxn>
              </a:cxnLst>
              <a:rect l="T15" t="T16" r="T17" b="T18"/>
              <a:pathLst>
                <a:path w="79" h="73">
                  <a:moveTo>
                    <a:pt x="19" y="0"/>
                  </a:moveTo>
                  <a:lnTo>
                    <a:pt x="79" y="52"/>
                  </a:lnTo>
                  <a:lnTo>
                    <a:pt x="59" y="73"/>
                  </a:lnTo>
                  <a:lnTo>
                    <a:pt x="0" y="21"/>
                  </a:lnTo>
                  <a:lnTo>
                    <a:pt x="19" y="0"/>
                  </a:lnTo>
                  <a:close/>
                </a:path>
              </a:pathLst>
            </a:custGeom>
            <a:solidFill>
              <a:srgbClr val="000000"/>
            </a:solidFill>
            <a:ln w="9525">
              <a:noFill/>
              <a:round/>
              <a:headEnd/>
              <a:tailEnd/>
            </a:ln>
          </p:spPr>
          <p:txBody>
            <a:bodyPr/>
            <a:lstStyle/>
            <a:p>
              <a:endParaRPr lang="en-US"/>
            </a:p>
          </p:txBody>
        </p:sp>
        <p:sp>
          <p:nvSpPr>
            <p:cNvPr id="79992" name="Freeform 48"/>
            <p:cNvSpPr>
              <a:spLocks/>
            </p:cNvSpPr>
            <p:nvPr/>
          </p:nvSpPr>
          <p:spPr bwMode="auto">
            <a:xfrm>
              <a:off x="4811" y="2009"/>
              <a:ext cx="69" cy="63"/>
            </a:xfrm>
            <a:custGeom>
              <a:avLst/>
              <a:gdLst>
                <a:gd name="T0" fmla="*/ 19 w 69"/>
                <a:gd name="T1" fmla="*/ 0 h 63"/>
                <a:gd name="T2" fmla="*/ 69 w 69"/>
                <a:gd name="T3" fmla="*/ 42 h 63"/>
                <a:gd name="T4" fmla="*/ 49 w 69"/>
                <a:gd name="T5" fmla="*/ 63 h 63"/>
                <a:gd name="T6" fmla="*/ 0 w 69"/>
                <a:gd name="T7" fmla="*/ 21 h 63"/>
                <a:gd name="T8" fmla="*/ 19 w 69"/>
                <a:gd name="T9" fmla="*/ 0 h 63"/>
                <a:gd name="T10" fmla="*/ 0 60000 65536"/>
                <a:gd name="T11" fmla="*/ 0 60000 65536"/>
                <a:gd name="T12" fmla="*/ 0 60000 65536"/>
                <a:gd name="T13" fmla="*/ 0 60000 65536"/>
                <a:gd name="T14" fmla="*/ 0 60000 65536"/>
                <a:gd name="T15" fmla="*/ 0 w 69"/>
                <a:gd name="T16" fmla="*/ 0 h 63"/>
                <a:gd name="T17" fmla="*/ 69 w 69"/>
                <a:gd name="T18" fmla="*/ 63 h 63"/>
              </a:gdLst>
              <a:ahLst/>
              <a:cxnLst>
                <a:cxn ang="T10">
                  <a:pos x="T0" y="T1"/>
                </a:cxn>
                <a:cxn ang="T11">
                  <a:pos x="T2" y="T3"/>
                </a:cxn>
                <a:cxn ang="T12">
                  <a:pos x="T4" y="T5"/>
                </a:cxn>
                <a:cxn ang="T13">
                  <a:pos x="T6" y="T7"/>
                </a:cxn>
                <a:cxn ang="T14">
                  <a:pos x="T8" y="T9"/>
                </a:cxn>
              </a:cxnLst>
              <a:rect l="T15" t="T16" r="T17" b="T18"/>
              <a:pathLst>
                <a:path w="69" h="63">
                  <a:moveTo>
                    <a:pt x="19" y="0"/>
                  </a:moveTo>
                  <a:lnTo>
                    <a:pt x="69" y="42"/>
                  </a:lnTo>
                  <a:lnTo>
                    <a:pt x="49" y="63"/>
                  </a:lnTo>
                  <a:lnTo>
                    <a:pt x="0" y="21"/>
                  </a:lnTo>
                  <a:lnTo>
                    <a:pt x="19" y="0"/>
                  </a:lnTo>
                  <a:close/>
                </a:path>
              </a:pathLst>
            </a:custGeom>
            <a:solidFill>
              <a:srgbClr val="000000"/>
            </a:solidFill>
            <a:ln w="9525">
              <a:noFill/>
              <a:round/>
              <a:headEnd/>
              <a:tailEnd/>
            </a:ln>
          </p:spPr>
          <p:txBody>
            <a:bodyPr/>
            <a:lstStyle/>
            <a:p>
              <a:endParaRPr lang="en-US"/>
            </a:p>
          </p:txBody>
        </p:sp>
        <p:sp>
          <p:nvSpPr>
            <p:cNvPr id="79993" name="Freeform 47"/>
            <p:cNvSpPr>
              <a:spLocks/>
            </p:cNvSpPr>
            <p:nvPr/>
          </p:nvSpPr>
          <p:spPr bwMode="auto">
            <a:xfrm>
              <a:off x="4860" y="2051"/>
              <a:ext cx="109" cy="84"/>
            </a:xfrm>
            <a:custGeom>
              <a:avLst/>
              <a:gdLst>
                <a:gd name="T0" fmla="*/ 20 w 109"/>
                <a:gd name="T1" fmla="*/ 0 h 84"/>
                <a:gd name="T2" fmla="*/ 109 w 109"/>
                <a:gd name="T3" fmla="*/ 63 h 84"/>
                <a:gd name="T4" fmla="*/ 89 w 109"/>
                <a:gd name="T5" fmla="*/ 84 h 84"/>
                <a:gd name="T6" fmla="*/ 0 w 109"/>
                <a:gd name="T7" fmla="*/ 21 h 84"/>
                <a:gd name="T8" fmla="*/ 20 w 109"/>
                <a:gd name="T9" fmla="*/ 0 h 84"/>
                <a:gd name="T10" fmla="*/ 0 60000 65536"/>
                <a:gd name="T11" fmla="*/ 0 60000 65536"/>
                <a:gd name="T12" fmla="*/ 0 60000 65536"/>
                <a:gd name="T13" fmla="*/ 0 60000 65536"/>
                <a:gd name="T14" fmla="*/ 0 60000 65536"/>
                <a:gd name="T15" fmla="*/ 0 w 109"/>
                <a:gd name="T16" fmla="*/ 0 h 84"/>
                <a:gd name="T17" fmla="*/ 109 w 109"/>
                <a:gd name="T18" fmla="*/ 84 h 84"/>
              </a:gdLst>
              <a:ahLst/>
              <a:cxnLst>
                <a:cxn ang="T10">
                  <a:pos x="T0" y="T1"/>
                </a:cxn>
                <a:cxn ang="T11">
                  <a:pos x="T2" y="T3"/>
                </a:cxn>
                <a:cxn ang="T12">
                  <a:pos x="T4" y="T5"/>
                </a:cxn>
                <a:cxn ang="T13">
                  <a:pos x="T6" y="T7"/>
                </a:cxn>
                <a:cxn ang="T14">
                  <a:pos x="T8" y="T9"/>
                </a:cxn>
              </a:cxnLst>
              <a:rect l="T15" t="T16" r="T17" b="T18"/>
              <a:pathLst>
                <a:path w="109" h="84">
                  <a:moveTo>
                    <a:pt x="20" y="0"/>
                  </a:moveTo>
                  <a:lnTo>
                    <a:pt x="109" y="63"/>
                  </a:lnTo>
                  <a:lnTo>
                    <a:pt x="89" y="84"/>
                  </a:lnTo>
                  <a:lnTo>
                    <a:pt x="0" y="21"/>
                  </a:lnTo>
                  <a:lnTo>
                    <a:pt x="20" y="0"/>
                  </a:lnTo>
                  <a:close/>
                </a:path>
              </a:pathLst>
            </a:custGeom>
            <a:solidFill>
              <a:srgbClr val="000000"/>
            </a:solidFill>
            <a:ln w="9525">
              <a:noFill/>
              <a:round/>
              <a:headEnd/>
              <a:tailEnd/>
            </a:ln>
          </p:spPr>
          <p:txBody>
            <a:bodyPr/>
            <a:lstStyle/>
            <a:p>
              <a:endParaRPr lang="en-US"/>
            </a:p>
          </p:txBody>
        </p:sp>
        <p:sp>
          <p:nvSpPr>
            <p:cNvPr id="79994" name="Freeform 46"/>
            <p:cNvSpPr>
              <a:spLocks/>
            </p:cNvSpPr>
            <p:nvPr/>
          </p:nvSpPr>
          <p:spPr bwMode="auto">
            <a:xfrm>
              <a:off x="4949" y="2104"/>
              <a:ext cx="69" cy="63"/>
            </a:xfrm>
            <a:custGeom>
              <a:avLst/>
              <a:gdLst>
                <a:gd name="T0" fmla="*/ 20 w 69"/>
                <a:gd name="T1" fmla="*/ 0 h 63"/>
                <a:gd name="T2" fmla="*/ 69 w 69"/>
                <a:gd name="T3" fmla="*/ 31 h 63"/>
                <a:gd name="T4" fmla="*/ 49 w 69"/>
                <a:gd name="T5" fmla="*/ 63 h 63"/>
                <a:gd name="T6" fmla="*/ 0 w 69"/>
                <a:gd name="T7" fmla="*/ 31 h 63"/>
                <a:gd name="T8" fmla="*/ 20 w 69"/>
                <a:gd name="T9" fmla="*/ 0 h 63"/>
                <a:gd name="T10" fmla="*/ 0 60000 65536"/>
                <a:gd name="T11" fmla="*/ 0 60000 65536"/>
                <a:gd name="T12" fmla="*/ 0 60000 65536"/>
                <a:gd name="T13" fmla="*/ 0 60000 65536"/>
                <a:gd name="T14" fmla="*/ 0 60000 65536"/>
                <a:gd name="T15" fmla="*/ 0 w 69"/>
                <a:gd name="T16" fmla="*/ 0 h 63"/>
                <a:gd name="T17" fmla="*/ 69 w 69"/>
                <a:gd name="T18" fmla="*/ 63 h 63"/>
              </a:gdLst>
              <a:ahLst/>
              <a:cxnLst>
                <a:cxn ang="T10">
                  <a:pos x="T0" y="T1"/>
                </a:cxn>
                <a:cxn ang="T11">
                  <a:pos x="T2" y="T3"/>
                </a:cxn>
                <a:cxn ang="T12">
                  <a:pos x="T4" y="T5"/>
                </a:cxn>
                <a:cxn ang="T13">
                  <a:pos x="T6" y="T7"/>
                </a:cxn>
                <a:cxn ang="T14">
                  <a:pos x="T8" y="T9"/>
                </a:cxn>
              </a:cxnLst>
              <a:rect l="T15" t="T16" r="T17" b="T18"/>
              <a:pathLst>
                <a:path w="69" h="63">
                  <a:moveTo>
                    <a:pt x="20" y="0"/>
                  </a:moveTo>
                  <a:lnTo>
                    <a:pt x="69" y="31"/>
                  </a:lnTo>
                  <a:lnTo>
                    <a:pt x="49" y="63"/>
                  </a:lnTo>
                  <a:lnTo>
                    <a:pt x="0" y="31"/>
                  </a:lnTo>
                  <a:lnTo>
                    <a:pt x="20" y="0"/>
                  </a:lnTo>
                  <a:close/>
                </a:path>
              </a:pathLst>
            </a:custGeom>
            <a:solidFill>
              <a:srgbClr val="000000"/>
            </a:solidFill>
            <a:ln w="9525">
              <a:noFill/>
              <a:round/>
              <a:headEnd/>
              <a:tailEnd/>
            </a:ln>
          </p:spPr>
          <p:txBody>
            <a:bodyPr/>
            <a:lstStyle/>
            <a:p>
              <a:endParaRPr lang="en-US"/>
            </a:p>
          </p:txBody>
        </p:sp>
        <p:sp>
          <p:nvSpPr>
            <p:cNvPr id="79995" name="Freeform 45"/>
            <p:cNvSpPr>
              <a:spLocks/>
            </p:cNvSpPr>
            <p:nvPr/>
          </p:nvSpPr>
          <p:spPr bwMode="auto">
            <a:xfrm>
              <a:off x="5117" y="2188"/>
              <a:ext cx="69" cy="63"/>
            </a:xfrm>
            <a:custGeom>
              <a:avLst/>
              <a:gdLst>
                <a:gd name="T0" fmla="*/ 10 w 69"/>
                <a:gd name="T1" fmla="*/ 0 h 63"/>
                <a:gd name="T2" fmla="*/ 69 w 69"/>
                <a:gd name="T3" fmla="*/ 31 h 63"/>
                <a:gd name="T4" fmla="*/ 59 w 69"/>
                <a:gd name="T5" fmla="*/ 63 h 63"/>
                <a:gd name="T6" fmla="*/ 0 w 69"/>
                <a:gd name="T7" fmla="*/ 31 h 63"/>
                <a:gd name="T8" fmla="*/ 10 w 69"/>
                <a:gd name="T9" fmla="*/ 0 h 63"/>
                <a:gd name="T10" fmla="*/ 0 60000 65536"/>
                <a:gd name="T11" fmla="*/ 0 60000 65536"/>
                <a:gd name="T12" fmla="*/ 0 60000 65536"/>
                <a:gd name="T13" fmla="*/ 0 60000 65536"/>
                <a:gd name="T14" fmla="*/ 0 60000 65536"/>
                <a:gd name="T15" fmla="*/ 0 w 69"/>
                <a:gd name="T16" fmla="*/ 0 h 63"/>
                <a:gd name="T17" fmla="*/ 69 w 69"/>
                <a:gd name="T18" fmla="*/ 63 h 63"/>
              </a:gdLst>
              <a:ahLst/>
              <a:cxnLst>
                <a:cxn ang="T10">
                  <a:pos x="T0" y="T1"/>
                </a:cxn>
                <a:cxn ang="T11">
                  <a:pos x="T2" y="T3"/>
                </a:cxn>
                <a:cxn ang="T12">
                  <a:pos x="T4" y="T5"/>
                </a:cxn>
                <a:cxn ang="T13">
                  <a:pos x="T6" y="T7"/>
                </a:cxn>
                <a:cxn ang="T14">
                  <a:pos x="T8" y="T9"/>
                </a:cxn>
              </a:cxnLst>
              <a:rect l="T15" t="T16" r="T17" b="T18"/>
              <a:pathLst>
                <a:path w="69" h="63">
                  <a:moveTo>
                    <a:pt x="10" y="0"/>
                  </a:moveTo>
                  <a:lnTo>
                    <a:pt x="69" y="31"/>
                  </a:lnTo>
                  <a:lnTo>
                    <a:pt x="59" y="63"/>
                  </a:lnTo>
                  <a:lnTo>
                    <a:pt x="0" y="31"/>
                  </a:lnTo>
                  <a:lnTo>
                    <a:pt x="10" y="0"/>
                  </a:lnTo>
                  <a:close/>
                </a:path>
              </a:pathLst>
            </a:custGeom>
            <a:solidFill>
              <a:srgbClr val="000000"/>
            </a:solidFill>
            <a:ln w="9525">
              <a:noFill/>
              <a:round/>
              <a:headEnd/>
              <a:tailEnd/>
            </a:ln>
          </p:spPr>
          <p:txBody>
            <a:bodyPr/>
            <a:lstStyle/>
            <a:p>
              <a:endParaRPr lang="en-US"/>
            </a:p>
          </p:txBody>
        </p:sp>
        <p:sp>
          <p:nvSpPr>
            <p:cNvPr id="79996" name="Freeform 44"/>
            <p:cNvSpPr>
              <a:spLocks/>
            </p:cNvSpPr>
            <p:nvPr/>
          </p:nvSpPr>
          <p:spPr bwMode="auto">
            <a:xfrm>
              <a:off x="5176" y="2219"/>
              <a:ext cx="148" cy="85"/>
            </a:xfrm>
            <a:custGeom>
              <a:avLst/>
              <a:gdLst>
                <a:gd name="T0" fmla="*/ 10 w 148"/>
                <a:gd name="T1" fmla="*/ 0 h 85"/>
                <a:gd name="T2" fmla="*/ 148 w 148"/>
                <a:gd name="T3" fmla="*/ 53 h 85"/>
                <a:gd name="T4" fmla="*/ 138 w 148"/>
                <a:gd name="T5" fmla="*/ 85 h 85"/>
                <a:gd name="T6" fmla="*/ 0 w 148"/>
                <a:gd name="T7" fmla="*/ 32 h 85"/>
                <a:gd name="T8" fmla="*/ 10 w 148"/>
                <a:gd name="T9" fmla="*/ 0 h 85"/>
                <a:gd name="T10" fmla="*/ 0 60000 65536"/>
                <a:gd name="T11" fmla="*/ 0 60000 65536"/>
                <a:gd name="T12" fmla="*/ 0 60000 65536"/>
                <a:gd name="T13" fmla="*/ 0 60000 65536"/>
                <a:gd name="T14" fmla="*/ 0 60000 65536"/>
                <a:gd name="T15" fmla="*/ 0 w 148"/>
                <a:gd name="T16" fmla="*/ 0 h 85"/>
                <a:gd name="T17" fmla="*/ 148 w 148"/>
                <a:gd name="T18" fmla="*/ 85 h 85"/>
              </a:gdLst>
              <a:ahLst/>
              <a:cxnLst>
                <a:cxn ang="T10">
                  <a:pos x="T0" y="T1"/>
                </a:cxn>
                <a:cxn ang="T11">
                  <a:pos x="T2" y="T3"/>
                </a:cxn>
                <a:cxn ang="T12">
                  <a:pos x="T4" y="T5"/>
                </a:cxn>
                <a:cxn ang="T13">
                  <a:pos x="T6" y="T7"/>
                </a:cxn>
                <a:cxn ang="T14">
                  <a:pos x="T8" y="T9"/>
                </a:cxn>
              </a:cxnLst>
              <a:rect l="T15" t="T16" r="T17" b="T18"/>
              <a:pathLst>
                <a:path w="148" h="85">
                  <a:moveTo>
                    <a:pt x="10" y="0"/>
                  </a:moveTo>
                  <a:lnTo>
                    <a:pt x="148" y="53"/>
                  </a:lnTo>
                  <a:lnTo>
                    <a:pt x="138" y="85"/>
                  </a:lnTo>
                  <a:lnTo>
                    <a:pt x="0" y="32"/>
                  </a:lnTo>
                  <a:lnTo>
                    <a:pt x="10" y="0"/>
                  </a:lnTo>
                  <a:close/>
                </a:path>
              </a:pathLst>
            </a:custGeom>
            <a:solidFill>
              <a:srgbClr val="000000"/>
            </a:solidFill>
            <a:ln w="9525">
              <a:noFill/>
              <a:round/>
              <a:headEnd/>
              <a:tailEnd/>
            </a:ln>
          </p:spPr>
          <p:txBody>
            <a:bodyPr/>
            <a:lstStyle/>
            <a:p>
              <a:endParaRPr lang="en-US"/>
            </a:p>
          </p:txBody>
        </p:sp>
        <p:sp>
          <p:nvSpPr>
            <p:cNvPr id="79997" name="Freeform 43"/>
            <p:cNvSpPr>
              <a:spLocks/>
            </p:cNvSpPr>
            <p:nvPr/>
          </p:nvSpPr>
          <p:spPr bwMode="auto">
            <a:xfrm>
              <a:off x="5314" y="2272"/>
              <a:ext cx="79" cy="53"/>
            </a:xfrm>
            <a:custGeom>
              <a:avLst/>
              <a:gdLst>
                <a:gd name="T0" fmla="*/ 10 w 79"/>
                <a:gd name="T1" fmla="*/ 0 h 53"/>
                <a:gd name="T2" fmla="*/ 79 w 79"/>
                <a:gd name="T3" fmla="*/ 21 h 53"/>
                <a:gd name="T4" fmla="*/ 70 w 79"/>
                <a:gd name="T5" fmla="*/ 53 h 53"/>
                <a:gd name="T6" fmla="*/ 0 w 79"/>
                <a:gd name="T7" fmla="*/ 32 h 53"/>
                <a:gd name="T8" fmla="*/ 10 w 79"/>
                <a:gd name="T9" fmla="*/ 0 h 53"/>
                <a:gd name="T10" fmla="*/ 0 60000 65536"/>
                <a:gd name="T11" fmla="*/ 0 60000 65536"/>
                <a:gd name="T12" fmla="*/ 0 60000 65536"/>
                <a:gd name="T13" fmla="*/ 0 60000 65536"/>
                <a:gd name="T14" fmla="*/ 0 60000 65536"/>
                <a:gd name="T15" fmla="*/ 0 w 79"/>
                <a:gd name="T16" fmla="*/ 0 h 53"/>
                <a:gd name="T17" fmla="*/ 79 w 79"/>
                <a:gd name="T18" fmla="*/ 53 h 53"/>
              </a:gdLst>
              <a:ahLst/>
              <a:cxnLst>
                <a:cxn ang="T10">
                  <a:pos x="T0" y="T1"/>
                </a:cxn>
                <a:cxn ang="T11">
                  <a:pos x="T2" y="T3"/>
                </a:cxn>
                <a:cxn ang="T12">
                  <a:pos x="T4" y="T5"/>
                </a:cxn>
                <a:cxn ang="T13">
                  <a:pos x="T6" y="T7"/>
                </a:cxn>
                <a:cxn ang="T14">
                  <a:pos x="T8" y="T9"/>
                </a:cxn>
              </a:cxnLst>
              <a:rect l="T15" t="T16" r="T17" b="T18"/>
              <a:pathLst>
                <a:path w="79" h="53">
                  <a:moveTo>
                    <a:pt x="10" y="0"/>
                  </a:moveTo>
                  <a:lnTo>
                    <a:pt x="79" y="21"/>
                  </a:lnTo>
                  <a:lnTo>
                    <a:pt x="70" y="53"/>
                  </a:lnTo>
                  <a:lnTo>
                    <a:pt x="0" y="32"/>
                  </a:lnTo>
                  <a:lnTo>
                    <a:pt x="10" y="0"/>
                  </a:lnTo>
                  <a:close/>
                </a:path>
              </a:pathLst>
            </a:custGeom>
            <a:solidFill>
              <a:srgbClr val="000000"/>
            </a:solidFill>
            <a:ln w="9525">
              <a:noFill/>
              <a:round/>
              <a:headEnd/>
              <a:tailEnd/>
            </a:ln>
          </p:spPr>
          <p:txBody>
            <a:bodyPr/>
            <a:lstStyle/>
            <a:p>
              <a:endParaRPr lang="en-US"/>
            </a:p>
          </p:txBody>
        </p:sp>
        <p:sp>
          <p:nvSpPr>
            <p:cNvPr id="79998" name="Freeform 42"/>
            <p:cNvSpPr>
              <a:spLocks/>
            </p:cNvSpPr>
            <p:nvPr/>
          </p:nvSpPr>
          <p:spPr bwMode="auto">
            <a:xfrm>
              <a:off x="5502" y="2335"/>
              <a:ext cx="138" cy="74"/>
            </a:xfrm>
            <a:custGeom>
              <a:avLst/>
              <a:gdLst>
                <a:gd name="T0" fmla="*/ 10 w 138"/>
                <a:gd name="T1" fmla="*/ 0 h 74"/>
                <a:gd name="T2" fmla="*/ 138 w 138"/>
                <a:gd name="T3" fmla="*/ 42 h 74"/>
                <a:gd name="T4" fmla="*/ 129 w 138"/>
                <a:gd name="T5" fmla="*/ 74 h 74"/>
                <a:gd name="T6" fmla="*/ 0 w 138"/>
                <a:gd name="T7" fmla="*/ 32 h 74"/>
                <a:gd name="T8" fmla="*/ 10 w 138"/>
                <a:gd name="T9" fmla="*/ 0 h 74"/>
                <a:gd name="T10" fmla="*/ 0 60000 65536"/>
                <a:gd name="T11" fmla="*/ 0 60000 65536"/>
                <a:gd name="T12" fmla="*/ 0 60000 65536"/>
                <a:gd name="T13" fmla="*/ 0 60000 65536"/>
                <a:gd name="T14" fmla="*/ 0 60000 65536"/>
                <a:gd name="T15" fmla="*/ 0 w 138"/>
                <a:gd name="T16" fmla="*/ 0 h 74"/>
                <a:gd name="T17" fmla="*/ 138 w 138"/>
                <a:gd name="T18" fmla="*/ 74 h 74"/>
              </a:gdLst>
              <a:ahLst/>
              <a:cxnLst>
                <a:cxn ang="T10">
                  <a:pos x="T0" y="T1"/>
                </a:cxn>
                <a:cxn ang="T11">
                  <a:pos x="T2" y="T3"/>
                </a:cxn>
                <a:cxn ang="T12">
                  <a:pos x="T4" y="T5"/>
                </a:cxn>
                <a:cxn ang="T13">
                  <a:pos x="T6" y="T7"/>
                </a:cxn>
                <a:cxn ang="T14">
                  <a:pos x="T8" y="T9"/>
                </a:cxn>
              </a:cxnLst>
              <a:rect l="T15" t="T16" r="T17" b="T18"/>
              <a:pathLst>
                <a:path w="138" h="74">
                  <a:moveTo>
                    <a:pt x="10" y="0"/>
                  </a:moveTo>
                  <a:lnTo>
                    <a:pt x="138" y="42"/>
                  </a:lnTo>
                  <a:lnTo>
                    <a:pt x="129" y="74"/>
                  </a:lnTo>
                  <a:lnTo>
                    <a:pt x="0" y="32"/>
                  </a:lnTo>
                  <a:lnTo>
                    <a:pt x="10" y="0"/>
                  </a:lnTo>
                  <a:close/>
                </a:path>
              </a:pathLst>
            </a:custGeom>
            <a:solidFill>
              <a:srgbClr val="000000"/>
            </a:solidFill>
            <a:ln w="9525">
              <a:noFill/>
              <a:round/>
              <a:headEnd/>
              <a:tailEnd/>
            </a:ln>
          </p:spPr>
          <p:txBody>
            <a:bodyPr/>
            <a:lstStyle/>
            <a:p>
              <a:endParaRPr lang="en-US"/>
            </a:p>
          </p:txBody>
        </p:sp>
        <p:sp>
          <p:nvSpPr>
            <p:cNvPr id="79999" name="Freeform 41"/>
            <p:cNvSpPr>
              <a:spLocks/>
            </p:cNvSpPr>
            <p:nvPr/>
          </p:nvSpPr>
          <p:spPr bwMode="auto">
            <a:xfrm>
              <a:off x="5631" y="2377"/>
              <a:ext cx="88" cy="53"/>
            </a:xfrm>
            <a:custGeom>
              <a:avLst/>
              <a:gdLst>
                <a:gd name="T0" fmla="*/ 9 w 88"/>
                <a:gd name="T1" fmla="*/ 0 h 53"/>
                <a:gd name="T2" fmla="*/ 88 w 88"/>
                <a:gd name="T3" fmla="*/ 21 h 53"/>
                <a:gd name="T4" fmla="*/ 79 w 88"/>
                <a:gd name="T5" fmla="*/ 53 h 53"/>
                <a:gd name="T6" fmla="*/ 0 w 88"/>
                <a:gd name="T7" fmla="*/ 32 h 53"/>
                <a:gd name="T8" fmla="*/ 9 w 88"/>
                <a:gd name="T9" fmla="*/ 0 h 53"/>
                <a:gd name="T10" fmla="*/ 0 60000 65536"/>
                <a:gd name="T11" fmla="*/ 0 60000 65536"/>
                <a:gd name="T12" fmla="*/ 0 60000 65536"/>
                <a:gd name="T13" fmla="*/ 0 60000 65536"/>
                <a:gd name="T14" fmla="*/ 0 60000 65536"/>
                <a:gd name="T15" fmla="*/ 0 w 88"/>
                <a:gd name="T16" fmla="*/ 0 h 53"/>
                <a:gd name="T17" fmla="*/ 88 w 88"/>
                <a:gd name="T18" fmla="*/ 53 h 53"/>
              </a:gdLst>
              <a:ahLst/>
              <a:cxnLst>
                <a:cxn ang="T10">
                  <a:pos x="T0" y="T1"/>
                </a:cxn>
                <a:cxn ang="T11">
                  <a:pos x="T2" y="T3"/>
                </a:cxn>
                <a:cxn ang="T12">
                  <a:pos x="T4" y="T5"/>
                </a:cxn>
                <a:cxn ang="T13">
                  <a:pos x="T6" y="T7"/>
                </a:cxn>
                <a:cxn ang="T14">
                  <a:pos x="T8" y="T9"/>
                </a:cxn>
              </a:cxnLst>
              <a:rect l="T15" t="T16" r="T17" b="T18"/>
              <a:pathLst>
                <a:path w="88" h="53">
                  <a:moveTo>
                    <a:pt x="9" y="0"/>
                  </a:moveTo>
                  <a:lnTo>
                    <a:pt x="88" y="21"/>
                  </a:lnTo>
                  <a:lnTo>
                    <a:pt x="79" y="53"/>
                  </a:lnTo>
                  <a:lnTo>
                    <a:pt x="0" y="32"/>
                  </a:lnTo>
                  <a:lnTo>
                    <a:pt x="9" y="0"/>
                  </a:lnTo>
                  <a:close/>
                </a:path>
              </a:pathLst>
            </a:custGeom>
            <a:solidFill>
              <a:srgbClr val="000000"/>
            </a:solidFill>
            <a:ln w="9525">
              <a:noFill/>
              <a:round/>
              <a:headEnd/>
              <a:tailEnd/>
            </a:ln>
          </p:spPr>
          <p:txBody>
            <a:bodyPr/>
            <a:lstStyle/>
            <a:p>
              <a:endParaRPr lang="en-US"/>
            </a:p>
          </p:txBody>
        </p:sp>
        <p:sp>
          <p:nvSpPr>
            <p:cNvPr id="80000" name="Freeform 40"/>
            <p:cNvSpPr>
              <a:spLocks/>
            </p:cNvSpPr>
            <p:nvPr/>
          </p:nvSpPr>
          <p:spPr bwMode="auto">
            <a:xfrm>
              <a:off x="5828" y="2430"/>
              <a:ext cx="208" cy="84"/>
            </a:xfrm>
            <a:custGeom>
              <a:avLst/>
              <a:gdLst>
                <a:gd name="T0" fmla="*/ 10 w 208"/>
                <a:gd name="T1" fmla="*/ 0 h 84"/>
                <a:gd name="T2" fmla="*/ 208 w 208"/>
                <a:gd name="T3" fmla="*/ 52 h 84"/>
                <a:gd name="T4" fmla="*/ 198 w 208"/>
                <a:gd name="T5" fmla="*/ 84 h 84"/>
                <a:gd name="T6" fmla="*/ 0 w 208"/>
                <a:gd name="T7" fmla="*/ 31 h 84"/>
                <a:gd name="T8" fmla="*/ 10 w 208"/>
                <a:gd name="T9" fmla="*/ 0 h 84"/>
                <a:gd name="T10" fmla="*/ 0 60000 65536"/>
                <a:gd name="T11" fmla="*/ 0 60000 65536"/>
                <a:gd name="T12" fmla="*/ 0 60000 65536"/>
                <a:gd name="T13" fmla="*/ 0 60000 65536"/>
                <a:gd name="T14" fmla="*/ 0 60000 65536"/>
                <a:gd name="T15" fmla="*/ 0 w 208"/>
                <a:gd name="T16" fmla="*/ 0 h 84"/>
                <a:gd name="T17" fmla="*/ 208 w 208"/>
                <a:gd name="T18" fmla="*/ 84 h 84"/>
              </a:gdLst>
              <a:ahLst/>
              <a:cxnLst>
                <a:cxn ang="T10">
                  <a:pos x="T0" y="T1"/>
                </a:cxn>
                <a:cxn ang="T11">
                  <a:pos x="T2" y="T3"/>
                </a:cxn>
                <a:cxn ang="T12">
                  <a:pos x="T4" y="T5"/>
                </a:cxn>
                <a:cxn ang="T13">
                  <a:pos x="T6" y="T7"/>
                </a:cxn>
                <a:cxn ang="T14">
                  <a:pos x="T8" y="T9"/>
                </a:cxn>
              </a:cxnLst>
              <a:rect l="T15" t="T16" r="T17" b="T18"/>
              <a:pathLst>
                <a:path w="208" h="84">
                  <a:moveTo>
                    <a:pt x="10" y="0"/>
                  </a:moveTo>
                  <a:lnTo>
                    <a:pt x="208" y="52"/>
                  </a:lnTo>
                  <a:lnTo>
                    <a:pt x="198" y="84"/>
                  </a:lnTo>
                  <a:lnTo>
                    <a:pt x="0" y="31"/>
                  </a:lnTo>
                  <a:lnTo>
                    <a:pt x="10" y="0"/>
                  </a:lnTo>
                  <a:close/>
                </a:path>
              </a:pathLst>
            </a:custGeom>
            <a:solidFill>
              <a:srgbClr val="000000"/>
            </a:solidFill>
            <a:ln w="9525">
              <a:noFill/>
              <a:round/>
              <a:headEnd/>
              <a:tailEnd/>
            </a:ln>
          </p:spPr>
          <p:txBody>
            <a:bodyPr/>
            <a:lstStyle/>
            <a:p>
              <a:endParaRPr lang="en-US"/>
            </a:p>
          </p:txBody>
        </p:sp>
        <p:sp>
          <p:nvSpPr>
            <p:cNvPr id="80001" name="Freeform 39"/>
            <p:cNvSpPr>
              <a:spLocks/>
            </p:cNvSpPr>
            <p:nvPr/>
          </p:nvSpPr>
          <p:spPr bwMode="auto">
            <a:xfrm>
              <a:off x="6144" y="2514"/>
              <a:ext cx="40" cy="42"/>
            </a:xfrm>
            <a:custGeom>
              <a:avLst/>
              <a:gdLst>
                <a:gd name="T0" fmla="*/ 10 w 40"/>
                <a:gd name="T1" fmla="*/ 0 h 42"/>
                <a:gd name="T2" fmla="*/ 40 w 40"/>
                <a:gd name="T3" fmla="*/ 10 h 42"/>
                <a:gd name="T4" fmla="*/ 30 w 40"/>
                <a:gd name="T5" fmla="*/ 42 h 42"/>
                <a:gd name="T6" fmla="*/ 0 w 40"/>
                <a:gd name="T7" fmla="*/ 31 h 42"/>
                <a:gd name="T8" fmla="*/ 10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10" y="0"/>
                  </a:moveTo>
                  <a:lnTo>
                    <a:pt x="40" y="10"/>
                  </a:lnTo>
                  <a:lnTo>
                    <a:pt x="30" y="42"/>
                  </a:lnTo>
                  <a:lnTo>
                    <a:pt x="0" y="31"/>
                  </a:lnTo>
                  <a:lnTo>
                    <a:pt x="10" y="0"/>
                  </a:lnTo>
                  <a:close/>
                </a:path>
              </a:pathLst>
            </a:custGeom>
            <a:solidFill>
              <a:srgbClr val="000000"/>
            </a:solidFill>
            <a:ln w="9525">
              <a:noFill/>
              <a:round/>
              <a:headEnd/>
              <a:tailEnd/>
            </a:ln>
          </p:spPr>
          <p:txBody>
            <a:bodyPr/>
            <a:lstStyle/>
            <a:p>
              <a:endParaRPr lang="en-US"/>
            </a:p>
          </p:txBody>
        </p:sp>
        <p:sp>
          <p:nvSpPr>
            <p:cNvPr id="80002" name="Freeform 38"/>
            <p:cNvSpPr>
              <a:spLocks/>
            </p:cNvSpPr>
            <p:nvPr/>
          </p:nvSpPr>
          <p:spPr bwMode="auto">
            <a:xfrm>
              <a:off x="6174" y="2524"/>
              <a:ext cx="188" cy="85"/>
            </a:xfrm>
            <a:custGeom>
              <a:avLst/>
              <a:gdLst>
                <a:gd name="T0" fmla="*/ 10 w 188"/>
                <a:gd name="T1" fmla="*/ 0 h 85"/>
                <a:gd name="T2" fmla="*/ 188 w 188"/>
                <a:gd name="T3" fmla="*/ 53 h 85"/>
                <a:gd name="T4" fmla="*/ 178 w 188"/>
                <a:gd name="T5" fmla="*/ 85 h 85"/>
                <a:gd name="T6" fmla="*/ 0 w 188"/>
                <a:gd name="T7" fmla="*/ 32 h 85"/>
                <a:gd name="T8" fmla="*/ 10 w 188"/>
                <a:gd name="T9" fmla="*/ 0 h 85"/>
                <a:gd name="T10" fmla="*/ 0 60000 65536"/>
                <a:gd name="T11" fmla="*/ 0 60000 65536"/>
                <a:gd name="T12" fmla="*/ 0 60000 65536"/>
                <a:gd name="T13" fmla="*/ 0 60000 65536"/>
                <a:gd name="T14" fmla="*/ 0 60000 65536"/>
                <a:gd name="T15" fmla="*/ 0 w 188"/>
                <a:gd name="T16" fmla="*/ 0 h 85"/>
                <a:gd name="T17" fmla="*/ 188 w 188"/>
                <a:gd name="T18" fmla="*/ 85 h 85"/>
              </a:gdLst>
              <a:ahLst/>
              <a:cxnLst>
                <a:cxn ang="T10">
                  <a:pos x="T0" y="T1"/>
                </a:cxn>
                <a:cxn ang="T11">
                  <a:pos x="T2" y="T3"/>
                </a:cxn>
                <a:cxn ang="T12">
                  <a:pos x="T4" y="T5"/>
                </a:cxn>
                <a:cxn ang="T13">
                  <a:pos x="T6" y="T7"/>
                </a:cxn>
                <a:cxn ang="T14">
                  <a:pos x="T8" y="T9"/>
                </a:cxn>
              </a:cxnLst>
              <a:rect l="T15" t="T16" r="T17" b="T18"/>
              <a:pathLst>
                <a:path w="188" h="85">
                  <a:moveTo>
                    <a:pt x="10" y="0"/>
                  </a:moveTo>
                  <a:lnTo>
                    <a:pt x="188" y="53"/>
                  </a:lnTo>
                  <a:lnTo>
                    <a:pt x="178" y="85"/>
                  </a:lnTo>
                  <a:lnTo>
                    <a:pt x="0" y="32"/>
                  </a:lnTo>
                  <a:lnTo>
                    <a:pt x="10" y="0"/>
                  </a:lnTo>
                  <a:close/>
                </a:path>
              </a:pathLst>
            </a:custGeom>
            <a:solidFill>
              <a:srgbClr val="000000"/>
            </a:solidFill>
            <a:ln w="9525">
              <a:noFill/>
              <a:round/>
              <a:headEnd/>
              <a:tailEnd/>
            </a:ln>
          </p:spPr>
          <p:txBody>
            <a:bodyPr/>
            <a:lstStyle/>
            <a:p>
              <a:endParaRPr lang="en-US"/>
            </a:p>
          </p:txBody>
        </p:sp>
        <p:sp>
          <p:nvSpPr>
            <p:cNvPr id="80003" name="Freeform 37"/>
            <p:cNvSpPr>
              <a:spLocks/>
            </p:cNvSpPr>
            <p:nvPr/>
          </p:nvSpPr>
          <p:spPr bwMode="auto">
            <a:xfrm>
              <a:off x="6470" y="2609"/>
              <a:ext cx="69" cy="52"/>
            </a:xfrm>
            <a:custGeom>
              <a:avLst/>
              <a:gdLst>
                <a:gd name="T0" fmla="*/ 10 w 69"/>
                <a:gd name="T1" fmla="*/ 0 h 52"/>
                <a:gd name="T2" fmla="*/ 69 w 69"/>
                <a:gd name="T3" fmla="*/ 21 h 52"/>
                <a:gd name="T4" fmla="*/ 59 w 69"/>
                <a:gd name="T5" fmla="*/ 52 h 52"/>
                <a:gd name="T6" fmla="*/ 0 w 69"/>
                <a:gd name="T7" fmla="*/ 31 h 52"/>
                <a:gd name="T8" fmla="*/ 10 w 69"/>
                <a:gd name="T9" fmla="*/ 0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10" y="0"/>
                  </a:moveTo>
                  <a:lnTo>
                    <a:pt x="69" y="21"/>
                  </a:lnTo>
                  <a:lnTo>
                    <a:pt x="59" y="52"/>
                  </a:lnTo>
                  <a:lnTo>
                    <a:pt x="0" y="31"/>
                  </a:lnTo>
                  <a:lnTo>
                    <a:pt x="10" y="0"/>
                  </a:lnTo>
                  <a:close/>
                </a:path>
              </a:pathLst>
            </a:custGeom>
            <a:solidFill>
              <a:srgbClr val="000000"/>
            </a:solidFill>
            <a:ln w="9525">
              <a:noFill/>
              <a:round/>
              <a:headEnd/>
              <a:tailEnd/>
            </a:ln>
          </p:spPr>
          <p:txBody>
            <a:bodyPr/>
            <a:lstStyle/>
            <a:p>
              <a:endParaRPr lang="en-US"/>
            </a:p>
          </p:txBody>
        </p:sp>
        <p:sp>
          <p:nvSpPr>
            <p:cNvPr id="80004" name="Freeform 36"/>
            <p:cNvSpPr>
              <a:spLocks/>
            </p:cNvSpPr>
            <p:nvPr/>
          </p:nvSpPr>
          <p:spPr bwMode="auto">
            <a:xfrm>
              <a:off x="998" y="2903"/>
              <a:ext cx="69" cy="368"/>
            </a:xfrm>
            <a:custGeom>
              <a:avLst/>
              <a:gdLst>
                <a:gd name="T0" fmla="*/ 0 w 69"/>
                <a:gd name="T1" fmla="*/ 0 h 368"/>
                <a:gd name="T2" fmla="*/ 10 w 69"/>
                <a:gd name="T3" fmla="*/ 53 h 368"/>
                <a:gd name="T4" fmla="*/ 10 w 69"/>
                <a:gd name="T5" fmla="*/ 105 h 368"/>
                <a:gd name="T6" fmla="*/ 29 w 69"/>
                <a:gd name="T7" fmla="*/ 232 h 368"/>
                <a:gd name="T8" fmla="*/ 29 w 69"/>
                <a:gd name="T9" fmla="*/ 284 h 368"/>
                <a:gd name="T10" fmla="*/ 39 w 69"/>
                <a:gd name="T11" fmla="*/ 326 h 368"/>
                <a:gd name="T12" fmla="*/ 59 w 69"/>
                <a:gd name="T13" fmla="*/ 358 h 368"/>
                <a:gd name="T14" fmla="*/ 69 w 69"/>
                <a:gd name="T15" fmla="*/ 368 h 36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368"/>
                <a:gd name="T26" fmla="*/ 69 w 69"/>
                <a:gd name="T27" fmla="*/ 368 h 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368">
                  <a:moveTo>
                    <a:pt x="0" y="0"/>
                  </a:moveTo>
                  <a:lnTo>
                    <a:pt x="10" y="53"/>
                  </a:lnTo>
                  <a:lnTo>
                    <a:pt x="10" y="105"/>
                  </a:lnTo>
                  <a:lnTo>
                    <a:pt x="29" y="232"/>
                  </a:lnTo>
                  <a:lnTo>
                    <a:pt x="29" y="284"/>
                  </a:lnTo>
                  <a:lnTo>
                    <a:pt x="39" y="326"/>
                  </a:lnTo>
                  <a:lnTo>
                    <a:pt x="59" y="358"/>
                  </a:lnTo>
                  <a:lnTo>
                    <a:pt x="69" y="368"/>
                  </a:lnTo>
                </a:path>
              </a:pathLst>
            </a:custGeom>
            <a:noFill/>
            <a:ln w="19050">
              <a:solidFill>
                <a:srgbClr val="000000"/>
              </a:solidFill>
              <a:round/>
              <a:headEnd/>
              <a:tailEnd/>
            </a:ln>
          </p:spPr>
          <p:txBody>
            <a:bodyPr/>
            <a:lstStyle/>
            <a:p>
              <a:endParaRPr lang="en-US"/>
            </a:p>
          </p:txBody>
        </p:sp>
        <p:sp>
          <p:nvSpPr>
            <p:cNvPr id="80005" name="Freeform 35"/>
            <p:cNvSpPr>
              <a:spLocks/>
            </p:cNvSpPr>
            <p:nvPr/>
          </p:nvSpPr>
          <p:spPr bwMode="auto">
            <a:xfrm>
              <a:off x="1067" y="2861"/>
              <a:ext cx="197" cy="410"/>
            </a:xfrm>
            <a:custGeom>
              <a:avLst/>
              <a:gdLst>
                <a:gd name="T0" fmla="*/ 0 w 197"/>
                <a:gd name="T1" fmla="*/ 410 h 410"/>
                <a:gd name="T2" fmla="*/ 10 w 197"/>
                <a:gd name="T3" fmla="*/ 400 h 410"/>
                <a:gd name="T4" fmla="*/ 20 w 197"/>
                <a:gd name="T5" fmla="*/ 389 h 410"/>
                <a:gd name="T6" fmla="*/ 29 w 197"/>
                <a:gd name="T7" fmla="*/ 347 h 410"/>
                <a:gd name="T8" fmla="*/ 49 w 197"/>
                <a:gd name="T9" fmla="*/ 284 h 410"/>
                <a:gd name="T10" fmla="*/ 69 w 197"/>
                <a:gd name="T11" fmla="*/ 221 h 410"/>
                <a:gd name="T12" fmla="*/ 89 w 197"/>
                <a:gd name="T13" fmla="*/ 147 h 410"/>
                <a:gd name="T14" fmla="*/ 118 w 197"/>
                <a:gd name="T15" fmla="*/ 74 h 410"/>
                <a:gd name="T16" fmla="*/ 158 w 197"/>
                <a:gd name="T17" fmla="*/ 32 h 410"/>
                <a:gd name="T18" fmla="*/ 197 w 197"/>
                <a:gd name="T19" fmla="*/ 0 h 4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7"/>
                <a:gd name="T31" fmla="*/ 0 h 410"/>
                <a:gd name="T32" fmla="*/ 197 w 197"/>
                <a:gd name="T33" fmla="*/ 410 h 4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7" h="410">
                  <a:moveTo>
                    <a:pt x="0" y="410"/>
                  </a:moveTo>
                  <a:lnTo>
                    <a:pt x="10" y="400"/>
                  </a:lnTo>
                  <a:lnTo>
                    <a:pt x="20" y="389"/>
                  </a:lnTo>
                  <a:lnTo>
                    <a:pt x="29" y="347"/>
                  </a:lnTo>
                  <a:lnTo>
                    <a:pt x="49" y="284"/>
                  </a:lnTo>
                  <a:lnTo>
                    <a:pt x="69" y="221"/>
                  </a:lnTo>
                  <a:lnTo>
                    <a:pt x="89" y="147"/>
                  </a:lnTo>
                  <a:lnTo>
                    <a:pt x="118" y="74"/>
                  </a:lnTo>
                  <a:lnTo>
                    <a:pt x="158" y="32"/>
                  </a:lnTo>
                  <a:lnTo>
                    <a:pt x="197" y="0"/>
                  </a:lnTo>
                </a:path>
              </a:pathLst>
            </a:custGeom>
            <a:noFill/>
            <a:ln w="19050">
              <a:solidFill>
                <a:srgbClr val="000000"/>
              </a:solidFill>
              <a:round/>
              <a:headEnd/>
              <a:tailEnd/>
            </a:ln>
          </p:spPr>
          <p:txBody>
            <a:bodyPr/>
            <a:lstStyle/>
            <a:p>
              <a:endParaRPr lang="en-US"/>
            </a:p>
          </p:txBody>
        </p:sp>
        <p:sp>
          <p:nvSpPr>
            <p:cNvPr id="80006" name="Freeform 34"/>
            <p:cNvSpPr>
              <a:spLocks/>
            </p:cNvSpPr>
            <p:nvPr/>
          </p:nvSpPr>
          <p:spPr bwMode="auto">
            <a:xfrm>
              <a:off x="1264" y="2851"/>
              <a:ext cx="554" cy="199"/>
            </a:xfrm>
            <a:custGeom>
              <a:avLst/>
              <a:gdLst>
                <a:gd name="T0" fmla="*/ 0 w 554"/>
                <a:gd name="T1" fmla="*/ 10 h 199"/>
                <a:gd name="T2" fmla="*/ 50 w 554"/>
                <a:gd name="T3" fmla="*/ 0 h 199"/>
                <a:gd name="T4" fmla="*/ 119 w 554"/>
                <a:gd name="T5" fmla="*/ 10 h 199"/>
                <a:gd name="T6" fmla="*/ 188 w 554"/>
                <a:gd name="T7" fmla="*/ 21 h 199"/>
                <a:gd name="T8" fmla="*/ 257 w 554"/>
                <a:gd name="T9" fmla="*/ 52 h 199"/>
                <a:gd name="T10" fmla="*/ 415 w 554"/>
                <a:gd name="T11" fmla="*/ 115 h 199"/>
                <a:gd name="T12" fmla="*/ 484 w 554"/>
                <a:gd name="T13" fmla="*/ 157 h 199"/>
                <a:gd name="T14" fmla="*/ 554 w 554"/>
                <a:gd name="T15" fmla="*/ 199 h 199"/>
                <a:gd name="T16" fmla="*/ 0 60000 65536"/>
                <a:gd name="T17" fmla="*/ 0 60000 65536"/>
                <a:gd name="T18" fmla="*/ 0 60000 65536"/>
                <a:gd name="T19" fmla="*/ 0 60000 65536"/>
                <a:gd name="T20" fmla="*/ 0 60000 65536"/>
                <a:gd name="T21" fmla="*/ 0 60000 65536"/>
                <a:gd name="T22" fmla="*/ 0 60000 65536"/>
                <a:gd name="T23" fmla="*/ 0 60000 65536"/>
                <a:gd name="T24" fmla="*/ 0 w 554"/>
                <a:gd name="T25" fmla="*/ 0 h 199"/>
                <a:gd name="T26" fmla="*/ 554 w 554"/>
                <a:gd name="T27" fmla="*/ 199 h 1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4" h="199">
                  <a:moveTo>
                    <a:pt x="0" y="10"/>
                  </a:moveTo>
                  <a:lnTo>
                    <a:pt x="50" y="0"/>
                  </a:lnTo>
                  <a:lnTo>
                    <a:pt x="119" y="10"/>
                  </a:lnTo>
                  <a:lnTo>
                    <a:pt x="188" y="21"/>
                  </a:lnTo>
                  <a:lnTo>
                    <a:pt x="257" y="52"/>
                  </a:lnTo>
                  <a:lnTo>
                    <a:pt x="415" y="115"/>
                  </a:lnTo>
                  <a:lnTo>
                    <a:pt x="484" y="157"/>
                  </a:lnTo>
                  <a:lnTo>
                    <a:pt x="554" y="199"/>
                  </a:lnTo>
                </a:path>
              </a:pathLst>
            </a:custGeom>
            <a:noFill/>
            <a:ln w="19050">
              <a:solidFill>
                <a:srgbClr val="000000"/>
              </a:solidFill>
              <a:round/>
              <a:headEnd/>
              <a:tailEnd/>
            </a:ln>
          </p:spPr>
          <p:txBody>
            <a:bodyPr/>
            <a:lstStyle/>
            <a:p>
              <a:endParaRPr lang="en-US"/>
            </a:p>
          </p:txBody>
        </p:sp>
        <p:sp>
          <p:nvSpPr>
            <p:cNvPr id="80007" name="Freeform 33"/>
            <p:cNvSpPr>
              <a:spLocks/>
            </p:cNvSpPr>
            <p:nvPr/>
          </p:nvSpPr>
          <p:spPr bwMode="auto">
            <a:xfrm>
              <a:off x="1818" y="3050"/>
              <a:ext cx="454" cy="484"/>
            </a:xfrm>
            <a:custGeom>
              <a:avLst/>
              <a:gdLst>
                <a:gd name="T0" fmla="*/ 0 w 454"/>
                <a:gd name="T1" fmla="*/ 0 h 484"/>
                <a:gd name="T2" fmla="*/ 59 w 454"/>
                <a:gd name="T3" fmla="*/ 53 h 484"/>
                <a:gd name="T4" fmla="*/ 128 w 454"/>
                <a:gd name="T5" fmla="*/ 116 h 484"/>
                <a:gd name="T6" fmla="*/ 187 w 454"/>
                <a:gd name="T7" fmla="*/ 190 h 484"/>
                <a:gd name="T8" fmla="*/ 247 w 454"/>
                <a:gd name="T9" fmla="*/ 263 h 484"/>
                <a:gd name="T10" fmla="*/ 296 w 454"/>
                <a:gd name="T11" fmla="*/ 337 h 484"/>
                <a:gd name="T12" fmla="*/ 355 w 454"/>
                <a:gd name="T13" fmla="*/ 400 h 484"/>
                <a:gd name="T14" fmla="*/ 405 w 454"/>
                <a:gd name="T15" fmla="*/ 453 h 484"/>
                <a:gd name="T16" fmla="*/ 454 w 454"/>
                <a:gd name="T17" fmla="*/ 484 h 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4"/>
                <a:gd name="T28" fmla="*/ 0 h 484"/>
                <a:gd name="T29" fmla="*/ 454 w 454"/>
                <a:gd name="T30" fmla="*/ 484 h 4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4" h="484">
                  <a:moveTo>
                    <a:pt x="0" y="0"/>
                  </a:moveTo>
                  <a:lnTo>
                    <a:pt x="59" y="53"/>
                  </a:lnTo>
                  <a:lnTo>
                    <a:pt x="128" y="116"/>
                  </a:lnTo>
                  <a:lnTo>
                    <a:pt x="187" y="190"/>
                  </a:lnTo>
                  <a:lnTo>
                    <a:pt x="247" y="263"/>
                  </a:lnTo>
                  <a:lnTo>
                    <a:pt x="296" y="337"/>
                  </a:lnTo>
                  <a:lnTo>
                    <a:pt x="355" y="400"/>
                  </a:lnTo>
                  <a:lnTo>
                    <a:pt x="405" y="453"/>
                  </a:lnTo>
                  <a:lnTo>
                    <a:pt x="454" y="484"/>
                  </a:lnTo>
                </a:path>
              </a:pathLst>
            </a:custGeom>
            <a:noFill/>
            <a:ln w="19050">
              <a:solidFill>
                <a:srgbClr val="000000"/>
              </a:solidFill>
              <a:round/>
              <a:headEnd/>
              <a:tailEnd/>
            </a:ln>
          </p:spPr>
          <p:txBody>
            <a:bodyPr/>
            <a:lstStyle/>
            <a:p>
              <a:endParaRPr lang="en-US"/>
            </a:p>
          </p:txBody>
        </p:sp>
        <p:sp>
          <p:nvSpPr>
            <p:cNvPr id="80008" name="Freeform 32"/>
            <p:cNvSpPr>
              <a:spLocks/>
            </p:cNvSpPr>
            <p:nvPr/>
          </p:nvSpPr>
          <p:spPr bwMode="auto">
            <a:xfrm>
              <a:off x="2272" y="3376"/>
              <a:ext cx="296" cy="169"/>
            </a:xfrm>
            <a:custGeom>
              <a:avLst/>
              <a:gdLst>
                <a:gd name="T0" fmla="*/ 0 w 296"/>
                <a:gd name="T1" fmla="*/ 158 h 169"/>
                <a:gd name="T2" fmla="*/ 39 w 296"/>
                <a:gd name="T3" fmla="*/ 169 h 169"/>
                <a:gd name="T4" fmla="*/ 79 w 296"/>
                <a:gd name="T5" fmla="*/ 169 h 169"/>
                <a:gd name="T6" fmla="*/ 119 w 296"/>
                <a:gd name="T7" fmla="*/ 169 h 169"/>
                <a:gd name="T8" fmla="*/ 158 w 296"/>
                <a:gd name="T9" fmla="*/ 148 h 169"/>
                <a:gd name="T10" fmla="*/ 188 w 296"/>
                <a:gd name="T11" fmla="*/ 127 h 169"/>
                <a:gd name="T12" fmla="*/ 227 w 296"/>
                <a:gd name="T13" fmla="*/ 95 h 169"/>
                <a:gd name="T14" fmla="*/ 267 w 296"/>
                <a:gd name="T15" fmla="*/ 53 h 169"/>
                <a:gd name="T16" fmla="*/ 296 w 296"/>
                <a:gd name="T17" fmla="*/ 0 h 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6"/>
                <a:gd name="T28" fmla="*/ 0 h 169"/>
                <a:gd name="T29" fmla="*/ 296 w 296"/>
                <a:gd name="T30" fmla="*/ 169 h 1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6" h="169">
                  <a:moveTo>
                    <a:pt x="0" y="158"/>
                  </a:moveTo>
                  <a:lnTo>
                    <a:pt x="39" y="169"/>
                  </a:lnTo>
                  <a:lnTo>
                    <a:pt x="79" y="169"/>
                  </a:lnTo>
                  <a:lnTo>
                    <a:pt x="119" y="169"/>
                  </a:lnTo>
                  <a:lnTo>
                    <a:pt x="158" y="148"/>
                  </a:lnTo>
                  <a:lnTo>
                    <a:pt x="188" y="127"/>
                  </a:lnTo>
                  <a:lnTo>
                    <a:pt x="227" y="95"/>
                  </a:lnTo>
                  <a:lnTo>
                    <a:pt x="267" y="53"/>
                  </a:lnTo>
                  <a:lnTo>
                    <a:pt x="296" y="0"/>
                  </a:lnTo>
                </a:path>
              </a:pathLst>
            </a:custGeom>
            <a:noFill/>
            <a:ln w="19050">
              <a:solidFill>
                <a:srgbClr val="000000"/>
              </a:solidFill>
              <a:round/>
              <a:headEnd/>
              <a:tailEnd/>
            </a:ln>
          </p:spPr>
          <p:txBody>
            <a:bodyPr/>
            <a:lstStyle/>
            <a:p>
              <a:endParaRPr lang="en-US"/>
            </a:p>
          </p:txBody>
        </p:sp>
        <p:sp>
          <p:nvSpPr>
            <p:cNvPr id="80009" name="Freeform 31"/>
            <p:cNvSpPr>
              <a:spLocks/>
            </p:cNvSpPr>
            <p:nvPr/>
          </p:nvSpPr>
          <p:spPr bwMode="auto">
            <a:xfrm>
              <a:off x="2568" y="2451"/>
              <a:ext cx="336" cy="925"/>
            </a:xfrm>
            <a:custGeom>
              <a:avLst/>
              <a:gdLst>
                <a:gd name="T0" fmla="*/ 0 w 336"/>
                <a:gd name="T1" fmla="*/ 925 h 925"/>
                <a:gd name="T2" fmla="*/ 20 w 336"/>
                <a:gd name="T3" fmla="*/ 883 h 925"/>
                <a:gd name="T4" fmla="*/ 40 w 336"/>
                <a:gd name="T5" fmla="*/ 841 h 925"/>
                <a:gd name="T6" fmla="*/ 60 w 336"/>
                <a:gd name="T7" fmla="*/ 778 h 925"/>
                <a:gd name="T8" fmla="*/ 79 w 336"/>
                <a:gd name="T9" fmla="*/ 715 h 925"/>
                <a:gd name="T10" fmla="*/ 129 w 336"/>
                <a:gd name="T11" fmla="*/ 568 h 925"/>
                <a:gd name="T12" fmla="*/ 168 w 336"/>
                <a:gd name="T13" fmla="*/ 421 h 925"/>
                <a:gd name="T14" fmla="*/ 218 w 336"/>
                <a:gd name="T15" fmla="*/ 273 h 925"/>
                <a:gd name="T16" fmla="*/ 237 w 336"/>
                <a:gd name="T17" fmla="*/ 210 h 925"/>
                <a:gd name="T18" fmla="*/ 257 w 336"/>
                <a:gd name="T19" fmla="*/ 147 h 925"/>
                <a:gd name="T20" fmla="*/ 277 w 336"/>
                <a:gd name="T21" fmla="*/ 94 h 925"/>
                <a:gd name="T22" fmla="*/ 297 w 336"/>
                <a:gd name="T23" fmla="*/ 52 h 925"/>
                <a:gd name="T24" fmla="*/ 316 w 336"/>
                <a:gd name="T25" fmla="*/ 21 h 925"/>
                <a:gd name="T26" fmla="*/ 336 w 336"/>
                <a:gd name="T27" fmla="*/ 0 h 9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
                <a:gd name="T43" fmla="*/ 0 h 925"/>
                <a:gd name="T44" fmla="*/ 336 w 336"/>
                <a:gd name="T45" fmla="*/ 925 h 9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 h="925">
                  <a:moveTo>
                    <a:pt x="0" y="925"/>
                  </a:moveTo>
                  <a:lnTo>
                    <a:pt x="20" y="883"/>
                  </a:lnTo>
                  <a:lnTo>
                    <a:pt x="40" y="841"/>
                  </a:lnTo>
                  <a:lnTo>
                    <a:pt x="60" y="778"/>
                  </a:lnTo>
                  <a:lnTo>
                    <a:pt x="79" y="715"/>
                  </a:lnTo>
                  <a:lnTo>
                    <a:pt x="129" y="568"/>
                  </a:lnTo>
                  <a:lnTo>
                    <a:pt x="168" y="421"/>
                  </a:lnTo>
                  <a:lnTo>
                    <a:pt x="218" y="273"/>
                  </a:lnTo>
                  <a:lnTo>
                    <a:pt x="237" y="210"/>
                  </a:lnTo>
                  <a:lnTo>
                    <a:pt x="257" y="147"/>
                  </a:lnTo>
                  <a:lnTo>
                    <a:pt x="277" y="94"/>
                  </a:lnTo>
                  <a:lnTo>
                    <a:pt x="297" y="52"/>
                  </a:lnTo>
                  <a:lnTo>
                    <a:pt x="316" y="21"/>
                  </a:lnTo>
                  <a:lnTo>
                    <a:pt x="336" y="0"/>
                  </a:lnTo>
                </a:path>
              </a:pathLst>
            </a:custGeom>
            <a:noFill/>
            <a:ln w="19050">
              <a:solidFill>
                <a:srgbClr val="000000"/>
              </a:solidFill>
              <a:round/>
              <a:headEnd/>
              <a:tailEnd/>
            </a:ln>
          </p:spPr>
          <p:txBody>
            <a:bodyPr/>
            <a:lstStyle/>
            <a:p>
              <a:endParaRPr lang="en-US"/>
            </a:p>
          </p:txBody>
        </p:sp>
        <p:sp>
          <p:nvSpPr>
            <p:cNvPr id="80010" name="Freeform 30"/>
            <p:cNvSpPr>
              <a:spLocks/>
            </p:cNvSpPr>
            <p:nvPr/>
          </p:nvSpPr>
          <p:spPr bwMode="auto">
            <a:xfrm>
              <a:off x="2904" y="2451"/>
              <a:ext cx="218" cy="557"/>
            </a:xfrm>
            <a:custGeom>
              <a:avLst/>
              <a:gdLst>
                <a:gd name="T0" fmla="*/ 0 w 218"/>
                <a:gd name="T1" fmla="*/ 0 h 557"/>
                <a:gd name="T2" fmla="*/ 20 w 218"/>
                <a:gd name="T3" fmla="*/ 0 h 557"/>
                <a:gd name="T4" fmla="*/ 30 w 218"/>
                <a:gd name="T5" fmla="*/ 0 h 557"/>
                <a:gd name="T6" fmla="*/ 30 w 218"/>
                <a:gd name="T7" fmla="*/ 21 h 557"/>
                <a:gd name="T8" fmla="*/ 40 w 218"/>
                <a:gd name="T9" fmla="*/ 42 h 557"/>
                <a:gd name="T10" fmla="*/ 50 w 218"/>
                <a:gd name="T11" fmla="*/ 116 h 557"/>
                <a:gd name="T12" fmla="*/ 59 w 218"/>
                <a:gd name="T13" fmla="*/ 210 h 557"/>
                <a:gd name="T14" fmla="*/ 69 w 218"/>
                <a:gd name="T15" fmla="*/ 315 h 557"/>
                <a:gd name="T16" fmla="*/ 99 w 218"/>
                <a:gd name="T17" fmla="*/ 410 h 557"/>
                <a:gd name="T18" fmla="*/ 148 w 218"/>
                <a:gd name="T19" fmla="*/ 494 h 557"/>
                <a:gd name="T20" fmla="*/ 178 w 218"/>
                <a:gd name="T21" fmla="*/ 536 h 557"/>
                <a:gd name="T22" fmla="*/ 218 w 218"/>
                <a:gd name="T23" fmla="*/ 557 h 5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8"/>
                <a:gd name="T37" fmla="*/ 0 h 557"/>
                <a:gd name="T38" fmla="*/ 218 w 218"/>
                <a:gd name="T39" fmla="*/ 557 h 5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8" h="557">
                  <a:moveTo>
                    <a:pt x="0" y="0"/>
                  </a:moveTo>
                  <a:lnTo>
                    <a:pt x="20" y="0"/>
                  </a:lnTo>
                  <a:lnTo>
                    <a:pt x="30" y="0"/>
                  </a:lnTo>
                  <a:lnTo>
                    <a:pt x="30" y="21"/>
                  </a:lnTo>
                  <a:lnTo>
                    <a:pt x="40" y="42"/>
                  </a:lnTo>
                  <a:lnTo>
                    <a:pt x="50" y="116"/>
                  </a:lnTo>
                  <a:lnTo>
                    <a:pt x="59" y="210"/>
                  </a:lnTo>
                  <a:lnTo>
                    <a:pt x="69" y="315"/>
                  </a:lnTo>
                  <a:lnTo>
                    <a:pt x="99" y="410"/>
                  </a:lnTo>
                  <a:lnTo>
                    <a:pt x="148" y="494"/>
                  </a:lnTo>
                  <a:lnTo>
                    <a:pt x="178" y="536"/>
                  </a:lnTo>
                  <a:lnTo>
                    <a:pt x="218" y="557"/>
                  </a:lnTo>
                </a:path>
              </a:pathLst>
            </a:custGeom>
            <a:noFill/>
            <a:ln w="19050">
              <a:solidFill>
                <a:srgbClr val="000000"/>
              </a:solidFill>
              <a:round/>
              <a:headEnd/>
              <a:tailEnd/>
            </a:ln>
          </p:spPr>
          <p:txBody>
            <a:bodyPr/>
            <a:lstStyle/>
            <a:p>
              <a:endParaRPr lang="en-US"/>
            </a:p>
          </p:txBody>
        </p:sp>
        <p:sp>
          <p:nvSpPr>
            <p:cNvPr id="80011" name="Freeform 29"/>
            <p:cNvSpPr>
              <a:spLocks/>
            </p:cNvSpPr>
            <p:nvPr/>
          </p:nvSpPr>
          <p:spPr bwMode="auto">
            <a:xfrm>
              <a:off x="3122" y="3008"/>
              <a:ext cx="1175" cy="105"/>
            </a:xfrm>
            <a:custGeom>
              <a:avLst/>
              <a:gdLst>
                <a:gd name="T0" fmla="*/ 0 w 1175"/>
                <a:gd name="T1" fmla="*/ 0 h 105"/>
                <a:gd name="T2" fmla="*/ 49 w 1175"/>
                <a:gd name="T3" fmla="*/ 21 h 105"/>
                <a:gd name="T4" fmla="*/ 108 w 1175"/>
                <a:gd name="T5" fmla="*/ 32 h 105"/>
                <a:gd name="T6" fmla="*/ 177 w 1175"/>
                <a:gd name="T7" fmla="*/ 53 h 105"/>
                <a:gd name="T8" fmla="*/ 246 w 1175"/>
                <a:gd name="T9" fmla="*/ 63 h 105"/>
                <a:gd name="T10" fmla="*/ 414 w 1175"/>
                <a:gd name="T11" fmla="*/ 74 h 105"/>
                <a:gd name="T12" fmla="*/ 582 w 1175"/>
                <a:gd name="T13" fmla="*/ 84 h 105"/>
                <a:gd name="T14" fmla="*/ 760 w 1175"/>
                <a:gd name="T15" fmla="*/ 95 h 105"/>
                <a:gd name="T16" fmla="*/ 928 w 1175"/>
                <a:gd name="T17" fmla="*/ 95 h 105"/>
                <a:gd name="T18" fmla="*/ 997 w 1175"/>
                <a:gd name="T19" fmla="*/ 95 h 105"/>
                <a:gd name="T20" fmla="*/ 1066 w 1175"/>
                <a:gd name="T21" fmla="*/ 95 h 105"/>
                <a:gd name="T22" fmla="*/ 1126 w 1175"/>
                <a:gd name="T23" fmla="*/ 105 h 105"/>
                <a:gd name="T24" fmla="*/ 1175 w 1175"/>
                <a:gd name="T25" fmla="*/ 105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75"/>
                <a:gd name="T40" fmla="*/ 0 h 105"/>
                <a:gd name="T41" fmla="*/ 1175 w 1175"/>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75" h="105">
                  <a:moveTo>
                    <a:pt x="0" y="0"/>
                  </a:moveTo>
                  <a:lnTo>
                    <a:pt x="49" y="21"/>
                  </a:lnTo>
                  <a:lnTo>
                    <a:pt x="108" y="32"/>
                  </a:lnTo>
                  <a:lnTo>
                    <a:pt x="177" y="53"/>
                  </a:lnTo>
                  <a:lnTo>
                    <a:pt x="246" y="63"/>
                  </a:lnTo>
                  <a:lnTo>
                    <a:pt x="414" y="74"/>
                  </a:lnTo>
                  <a:lnTo>
                    <a:pt x="582" y="84"/>
                  </a:lnTo>
                  <a:lnTo>
                    <a:pt x="760" y="95"/>
                  </a:lnTo>
                  <a:lnTo>
                    <a:pt x="928" y="95"/>
                  </a:lnTo>
                  <a:lnTo>
                    <a:pt x="997" y="95"/>
                  </a:lnTo>
                  <a:lnTo>
                    <a:pt x="1066" y="95"/>
                  </a:lnTo>
                  <a:lnTo>
                    <a:pt x="1126" y="105"/>
                  </a:lnTo>
                  <a:lnTo>
                    <a:pt x="1175" y="105"/>
                  </a:lnTo>
                </a:path>
              </a:pathLst>
            </a:custGeom>
            <a:noFill/>
            <a:ln w="19050">
              <a:solidFill>
                <a:srgbClr val="000000"/>
              </a:solidFill>
              <a:round/>
              <a:headEnd/>
              <a:tailEnd/>
            </a:ln>
          </p:spPr>
          <p:txBody>
            <a:bodyPr/>
            <a:lstStyle/>
            <a:p>
              <a:endParaRPr lang="en-US"/>
            </a:p>
          </p:txBody>
        </p:sp>
        <p:sp>
          <p:nvSpPr>
            <p:cNvPr id="80012" name="Freeform 28"/>
            <p:cNvSpPr>
              <a:spLocks/>
            </p:cNvSpPr>
            <p:nvPr/>
          </p:nvSpPr>
          <p:spPr bwMode="auto">
            <a:xfrm>
              <a:off x="4297" y="3113"/>
              <a:ext cx="247" cy="43"/>
            </a:xfrm>
            <a:custGeom>
              <a:avLst/>
              <a:gdLst>
                <a:gd name="T0" fmla="*/ 0 w 247"/>
                <a:gd name="T1" fmla="*/ 0 h 43"/>
                <a:gd name="T2" fmla="*/ 79 w 247"/>
                <a:gd name="T3" fmla="*/ 11 h 43"/>
                <a:gd name="T4" fmla="*/ 138 w 247"/>
                <a:gd name="T5" fmla="*/ 22 h 43"/>
                <a:gd name="T6" fmla="*/ 198 w 247"/>
                <a:gd name="T7" fmla="*/ 32 h 43"/>
                <a:gd name="T8" fmla="*/ 247 w 247"/>
                <a:gd name="T9" fmla="*/ 43 h 43"/>
                <a:gd name="T10" fmla="*/ 0 60000 65536"/>
                <a:gd name="T11" fmla="*/ 0 60000 65536"/>
                <a:gd name="T12" fmla="*/ 0 60000 65536"/>
                <a:gd name="T13" fmla="*/ 0 60000 65536"/>
                <a:gd name="T14" fmla="*/ 0 60000 65536"/>
                <a:gd name="T15" fmla="*/ 0 w 247"/>
                <a:gd name="T16" fmla="*/ 0 h 43"/>
                <a:gd name="T17" fmla="*/ 247 w 247"/>
                <a:gd name="T18" fmla="*/ 43 h 43"/>
              </a:gdLst>
              <a:ahLst/>
              <a:cxnLst>
                <a:cxn ang="T10">
                  <a:pos x="T0" y="T1"/>
                </a:cxn>
                <a:cxn ang="T11">
                  <a:pos x="T2" y="T3"/>
                </a:cxn>
                <a:cxn ang="T12">
                  <a:pos x="T4" y="T5"/>
                </a:cxn>
                <a:cxn ang="T13">
                  <a:pos x="T6" y="T7"/>
                </a:cxn>
                <a:cxn ang="T14">
                  <a:pos x="T8" y="T9"/>
                </a:cxn>
              </a:cxnLst>
              <a:rect l="T15" t="T16" r="T17" b="T18"/>
              <a:pathLst>
                <a:path w="247" h="43">
                  <a:moveTo>
                    <a:pt x="0" y="0"/>
                  </a:moveTo>
                  <a:lnTo>
                    <a:pt x="79" y="11"/>
                  </a:lnTo>
                  <a:lnTo>
                    <a:pt x="138" y="22"/>
                  </a:lnTo>
                  <a:lnTo>
                    <a:pt x="198" y="32"/>
                  </a:lnTo>
                  <a:lnTo>
                    <a:pt x="247" y="43"/>
                  </a:lnTo>
                </a:path>
              </a:pathLst>
            </a:custGeom>
            <a:noFill/>
            <a:ln w="19050">
              <a:solidFill>
                <a:srgbClr val="000000"/>
              </a:solidFill>
              <a:round/>
              <a:headEnd/>
              <a:tailEnd/>
            </a:ln>
          </p:spPr>
          <p:txBody>
            <a:bodyPr/>
            <a:lstStyle/>
            <a:p>
              <a:endParaRPr lang="en-US"/>
            </a:p>
          </p:txBody>
        </p:sp>
        <p:sp>
          <p:nvSpPr>
            <p:cNvPr id="80013" name="Freeform 27"/>
            <p:cNvSpPr>
              <a:spLocks/>
            </p:cNvSpPr>
            <p:nvPr/>
          </p:nvSpPr>
          <p:spPr bwMode="auto">
            <a:xfrm>
              <a:off x="4544" y="3156"/>
              <a:ext cx="632" cy="52"/>
            </a:xfrm>
            <a:custGeom>
              <a:avLst/>
              <a:gdLst>
                <a:gd name="T0" fmla="*/ 0 w 632"/>
                <a:gd name="T1" fmla="*/ 0 h 52"/>
                <a:gd name="T2" fmla="*/ 109 w 632"/>
                <a:gd name="T3" fmla="*/ 21 h 52"/>
                <a:gd name="T4" fmla="*/ 178 w 632"/>
                <a:gd name="T5" fmla="*/ 31 h 52"/>
                <a:gd name="T6" fmla="*/ 247 w 632"/>
                <a:gd name="T7" fmla="*/ 42 h 52"/>
                <a:gd name="T8" fmla="*/ 326 w 632"/>
                <a:gd name="T9" fmla="*/ 52 h 52"/>
                <a:gd name="T10" fmla="*/ 425 w 632"/>
                <a:gd name="T11" fmla="*/ 52 h 52"/>
                <a:gd name="T12" fmla="*/ 524 w 632"/>
                <a:gd name="T13" fmla="*/ 52 h 52"/>
                <a:gd name="T14" fmla="*/ 632 w 632"/>
                <a:gd name="T15" fmla="*/ 42 h 52"/>
                <a:gd name="T16" fmla="*/ 0 60000 65536"/>
                <a:gd name="T17" fmla="*/ 0 60000 65536"/>
                <a:gd name="T18" fmla="*/ 0 60000 65536"/>
                <a:gd name="T19" fmla="*/ 0 60000 65536"/>
                <a:gd name="T20" fmla="*/ 0 60000 65536"/>
                <a:gd name="T21" fmla="*/ 0 60000 65536"/>
                <a:gd name="T22" fmla="*/ 0 60000 65536"/>
                <a:gd name="T23" fmla="*/ 0 60000 65536"/>
                <a:gd name="T24" fmla="*/ 0 w 632"/>
                <a:gd name="T25" fmla="*/ 0 h 52"/>
                <a:gd name="T26" fmla="*/ 632 w 632"/>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2" h="52">
                  <a:moveTo>
                    <a:pt x="0" y="0"/>
                  </a:moveTo>
                  <a:lnTo>
                    <a:pt x="109" y="21"/>
                  </a:lnTo>
                  <a:lnTo>
                    <a:pt x="178" y="31"/>
                  </a:lnTo>
                  <a:lnTo>
                    <a:pt x="247" y="42"/>
                  </a:lnTo>
                  <a:lnTo>
                    <a:pt x="326" y="52"/>
                  </a:lnTo>
                  <a:lnTo>
                    <a:pt x="425" y="52"/>
                  </a:lnTo>
                  <a:lnTo>
                    <a:pt x="524" y="52"/>
                  </a:lnTo>
                  <a:lnTo>
                    <a:pt x="632" y="42"/>
                  </a:lnTo>
                </a:path>
              </a:pathLst>
            </a:custGeom>
            <a:noFill/>
            <a:ln w="19050">
              <a:solidFill>
                <a:srgbClr val="000000"/>
              </a:solidFill>
              <a:round/>
              <a:headEnd/>
              <a:tailEnd/>
            </a:ln>
          </p:spPr>
          <p:txBody>
            <a:bodyPr/>
            <a:lstStyle/>
            <a:p>
              <a:endParaRPr lang="en-US"/>
            </a:p>
          </p:txBody>
        </p:sp>
        <p:sp>
          <p:nvSpPr>
            <p:cNvPr id="80014" name="Freeform 26"/>
            <p:cNvSpPr>
              <a:spLocks/>
            </p:cNvSpPr>
            <p:nvPr/>
          </p:nvSpPr>
          <p:spPr bwMode="auto">
            <a:xfrm>
              <a:off x="5176" y="2903"/>
              <a:ext cx="1353" cy="295"/>
            </a:xfrm>
            <a:custGeom>
              <a:avLst/>
              <a:gdLst>
                <a:gd name="T0" fmla="*/ 0 w 1353"/>
                <a:gd name="T1" fmla="*/ 295 h 295"/>
                <a:gd name="T2" fmla="*/ 138 w 1353"/>
                <a:gd name="T3" fmla="*/ 274 h 295"/>
                <a:gd name="T4" fmla="*/ 287 w 1353"/>
                <a:gd name="T5" fmla="*/ 242 h 295"/>
                <a:gd name="T6" fmla="*/ 455 w 1353"/>
                <a:gd name="T7" fmla="*/ 210 h 295"/>
                <a:gd name="T8" fmla="*/ 632 w 1353"/>
                <a:gd name="T9" fmla="*/ 168 h 295"/>
                <a:gd name="T10" fmla="*/ 998 w 1353"/>
                <a:gd name="T11" fmla="*/ 84 h 295"/>
                <a:gd name="T12" fmla="*/ 1176 w 1353"/>
                <a:gd name="T13" fmla="*/ 42 h 295"/>
                <a:gd name="T14" fmla="*/ 1353 w 1353"/>
                <a:gd name="T15" fmla="*/ 0 h 295"/>
                <a:gd name="T16" fmla="*/ 0 60000 65536"/>
                <a:gd name="T17" fmla="*/ 0 60000 65536"/>
                <a:gd name="T18" fmla="*/ 0 60000 65536"/>
                <a:gd name="T19" fmla="*/ 0 60000 65536"/>
                <a:gd name="T20" fmla="*/ 0 60000 65536"/>
                <a:gd name="T21" fmla="*/ 0 60000 65536"/>
                <a:gd name="T22" fmla="*/ 0 60000 65536"/>
                <a:gd name="T23" fmla="*/ 0 60000 65536"/>
                <a:gd name="T24" fmla="*/ 0 w 1353"/>
                <a:gd name="T25" fmla="*/ 0 h 295"/>
                <a:gd name="T26" fmla="*/ 1353 w 1353"/>
                <a:gd name="T27" fmla="*/ 295 h 2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3" h="295">
                  <a:moveTo>
                    <a:pt x="0" y="295"/>
                  </a:moveTo>
                  <a:lnTo>
                    <a:pt x="138" y="274"/>
                  </a:lnTo>
                  <a:lnTo>
                    <a:pt x="287" y="242"/>
                  </a:lnTo>
                  <a:lnTo>
                    <a:pt x="455" y="210"/>
                  </a:lnTo>
                  <a:lnTo>
                    <a:pt x="632" y="168"/>
                  </a:lnTo>
                  <a:lnTo>
                    <a:pt x="998" y="84"/>
                  </a:lnTo>
                  <a:lnTo>
                    <a:pt x="1176" y="42"/>
                  </a:lnTo>
                  <a:lnTo>
                    <a:pt x="1353" y="0"/>
                  </a:lnTo>
                </a:path>
              </a:pathLst>
            </a:custGeom>
            <a:noFill/>
            <a:ln w="19050">
              <a:solidFill>
                <a:srgbClr val="000000"/>
              </a:solidFill>
              <a:round/>
              <a:headEnd/>
              <a:tailEnd/>
            </a:ln>
          </p:spPr>
          <p:txBody>
            <a:bodyPr/>
            <a:lstStyle/>
            <a:p>
              <a:endParaRPr lang="en-US"/>
            </a:p>
          </p:txBody>
        </p:sp>
        <p:sp>
          <p:nvSpPr>
            <p:cNvPr id="80015" name="Rectangle 25"/>
            <p:cNvSpPr>
              <a:spLocks noChangeArrowheads="1"/>
            </p:cNvSpPr>
            <p:nvPr/>
          </p:nvSpPr>
          <p:spPr bwMode="auto">
            <a:xfrm>
              <a:off x="711" y="3680"/>
              <a:ext cx="106" cy="22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0</a:t>
              </a:r>
              <a:endParaRPr lang="en-GB"/>
            </a:p>
          </p:txBody>
        </p:sp>
        <p:sp>
          <p:nvSpPr>
            <p:cNvPr id="80016" name="Rectangle 24"/>
            <p:cNvSpPr>
              <a:spLocks noChangeArrowheads="1"/>
            </p:cNvSpPr>
            <p:nvPr/>
          </p:nvSpPr>
          <p:spPr bwMode="auto">
            <a:xfrm>
              <a:off x="552" y="3154"/>
              <a:ext cx="262" cy="22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0,5</a:t>
              </a:r>
              <a:endParaRPr lang="en-GB"/>
            </a:p>
          </p:txBody>
        </p:sp>
        <p:sp>
          <p:nvSpPr>
            <p:cNvPr id="80017" name="Rectangle 23"/>
            <p:cNvSpPr>
              <a:spLocks noChangeArrowheads="1"/>
            </p:cNvSpPr>
            <p:nvPr/>
          </p:nvSpPr>
          <p:spPr bwMode="auto">
            <a:xfrm>
              <a:off x="711" y="2631"/>
              <a:ext cx="106"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a:t>
              </a:r>
              <a:endParaRPr lang="en-GB"/>
            </a:p>
          </p:txBody>
        </p:sp>
        <p:sp>
          <p:nvSpPr>
            <p:cNvPr id="80018" name="Rectangle 22"/>
            <p:cNvSpPr>
              <a:spLocks noChangeArrowheads="1"/>
            </p:cNvSpPr>
            <p:nvPr/>
          </p:nvSpPr>
          <p:spPr bwMode="auto">
            <a:xfrm>
              <a:off x="552" y="2116"/>
              <a:ext cx="262"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1,5</a:t>
              </a:r>
              <a:endParaRPr lang="en-GB"/>
            </a:p>
          </p:txBody>
        </p:sp>
        <p:sp>
          <p:nvSpPr>
            <p:cNvPr id="80019" name="Rectangle 21"/>
            <p:cNvSpPr>
              <a:spLocks noChangeArrowheads="1"/>
            </p:cNvSpPr>
            <p:nvPr/>
          </p:nvSpPr>
          <p:spPr bwMode="auto">
            <a:xfrm>
              <a:off x="711" y="1588"/>
              <a:ext cx="106"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2</a:t>
              </a:r>
              <a:endParaRPr lang="en-GB"/>
            </a:p>
          </p:txBody>
        </p:sp>
        <p:sp>
          <p:nvSpPr>
            <p:cNvPr id="80020" name="Rectangle 20"/>
            <p:cNvSpPr>
              <a:spLocks noChangeArrowheads="1"/>
            </p:cNvSpPr>
            <p:nvPr/>
          </p:nvSpPr>
          <p:spPr bwMode="auto">
            <a:xfrm>
              <a:off x="552" y="1062"/>
              <a:ext cx="262"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2,5</a:t>
              </a:r>
              <a:endParaRPr lang="en-GB"/>
            </a:p>
          </p:txBody>
        </p:sp>
        <p:sp>
          <p:nvSpPr>
            <p:cNvPr id="80021" name="Rectangle 19"/>
            <p:cNvSpPr>
              <a:spLocks noChangeArrowheads="1"/>
            </p:cNvSpPr>
            <p:nvPr/>
          </p:nvSpPr>
          <p:spPr bwMode="auto">
            <a:xfrm>
              <a:off x="711" y="536"/>
              <a:ext cx="106"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3</a:t>
              </a:r>
              <a:endParaRPr lang="en-GB"/>
            </a:p>
          </p:txBody>
        </p:sp>
        <p:sp>
          <p:nvSpPr>
            <p:cNvPr id="80022" name="Rectangle 18"/>
            <p:cNvSpPr>
              <a:spLocks noChangeArrowheads="1"/>
            </p:cNvSpPr>
            <p:nvPr/>
          </p:nvSpPr>
          <p:spPr bwMode="auto">
            <a:xfrm>
              <a:off x="937" y="4019"/>
              <a:ext cx="106"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0</a:t>
              </a:r>
              <a:endParaRPr lang="en-GB"/>
            </a:p>
          </p:txBody>
        </p:sp>
        <p:sp>
          <p:nvSpPr>
            <p:cNvPr id="80023" name="Rectangle 17"/>
            <p:cNvSpPr>
              <a:spLocks noChangeArrowheads="1"/>
            </p:cNvSpPr>
            <p:nvPr/>
          </p:nvSpPr>
          <p:spPr bwMode="auto">
            <a:xfrm>
              <a:off x="1381" y="4019"/>
              <a:ext cx="317"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100</a:t>
              </a:r>
              <a:endParaRPr lang="en-GB"/>
            </a:p>
          </p:txBody>
        </p:sp>
        <p:sp>
          <p:nvSpPr>
            <p:cNvPr id="80024" name="Rectangle 16"/>
            <p:cNvSpPr>
              <a:spLocks noChangeArrowheads="1"/>
            </p:cNvSpPr>
            <p:nvPr/>
          </p:nvSpPr>
          <p:spPr bwMode="auto">
            <a:xfrm>
              <a:off x="1935" y="4019"/>
              <a:ext cx="316"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200</a:t>
              </a:r>
              <a:endParaRPr lang="en-GB"/>
            </a:p>
          </p:txBody>
        </p:sp>
        <p:sp>
          <p:nvSpPr>
            <p:cNvPr id="80025" name="Rectangle 15"/>
            <p:cNvSpPr>
              <a:spLocks noChangeArrowheads="1"/>
            </p:cNvSpPr>
            <p:nvPr/>
          </p:nvSpPr>
          <p:spPr bwMode="auto">
            <a:xfrm>
              <a:off x="2491" y="4019"/>
              <a:ext cx="316"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300</a:t>
              </a:r>
              <a:endParaRPr lang="en-GB"/>
            </a:p>
          </p:txBody>
        </p:sp>
        <p:sp>
          <p:nvSpPr>
            <p:cNvPr id="80026" name="Rectangle 14"/>
            <p:cNvSpPr>
              <a:spLocks noChangeArrowheads="1"/>
            </p:cNvSpPr>
            <p:nvPr/>
          </p:nvSpPr>
          <p:spPr bwMode="auto">
            <a:xfrm>
              <a:off x="3042" y="4019"/>
              <a:ext cx="317"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400</a:t>
              </a:r>
              <a:endParaRPr lang="en-GB"/>
            </a:p>
          </p:txBody>
        </p:sp>
        <p:sp>
          <p:nvSpPr>
            <p:cNvPr id="80027" name="Rectangle 13"/>
            <p:cNvSpPr>
              <a:spLocks noChangeArrowheads="1"/>
            </p:cNvSpPr>
            <p:nvPr/>
          </p:nvSpPr>
          <p:spPr bwMode="auto">
            <a:xfrm>
              <a:off x="3607" y="4019"/>
              <a:ext cx="316"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500</a:t>
              </a:r>
              <a:endParaRPr lang="en-GB"/>
            </a:p>
          </p:txBody>
        </p:sp>
        <p:sp>
          <p:nvSpPr>
            <p:cNvPr id="80028" name="Rectangle 12"/>
            <p:cNvSpPr>
              <a:spLocks noChangeArrowheads="1"/>
            </p:cNvSpPr>
            <p:nvPr/>
          </p:nvSpPr>
          <p:spPr bwMode="auto">
            <a:xfrm>
              <a:off x="4158" y="4019"/>
              <a:ext cx="317"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600</a:t>
              </a:r>
              <a:endParaRPr lang="en-GB"/>
            </a:p>
          </p:txBody>
        </p:sp>
        <p:sp>
          <p:nvSpPr>
            <p:cNvPr id="80029" name="Rectangle 11"/>
            <p:cNvSpPr>
              <a:spLocks noChangeArrowheads="1"/>
            </p:cNvSpPr>
            <p:nvPr/>
          </p:nvSpPr>
          <p:spPr bwMode="auto">
            <a:xfrm>
              <a:off x="4712" y="4019"/>
              <a:ext cx="316"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700</a:t>
              </a:r>
              <a:endParaRPr lang="en-GB"/>
            </a:p>
          </p:txBody>
        </p:sp>
        <p:sp>
          <p:nvSpPr>
            <p:cNvPr id="80030" name="Rectangle 10"/>
            <p:cNvSpPr>
              <a:spLocks noChangeArrowheads="1"/>
            </p:cNvSpPr>
            <p:nvPr/>
          </p:nvSpPr>
          <p:spPr bwMode="auto">
            <a:xfrm>
              <a:off x="5263" y="4019"/>
              <a:ext cx="317"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800</a:t>
              </a:r>
              <a:endParaRPr lang="en-GB"/>
            </a:p>
          </p:txBody>
        </p:sp>
        <p:sp>
          <p:nvSpPr>
            <p:cNvPr id="80031" name="Rectangle 9"/>
            <p:cNvSpPr>
              <a:spLocks noChangeArrowheads="1"/>
            </p:cNvSpPr>
            <p:nvPr/>
          </p:nvSpPr>
          <p:spPr bwMode="auto">
            <a:xfrm>
              <a:off x="5817" y="4019"/>
              <a:ext cx="317"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900</a:t>
              </a:r>
              <a:endParaRPr lang="en-GB"/>
            </a:p>
          </p:txBody>
        </p:sp>
        <p:sp>
          <p:nvSpPr>
            <p:cNvPr id="80032" name="Rectangle 8"/>
            <p:cNvSpPr>
              <a:spLocks noChangeArrowheads="1"/>
            </p:cNvSpPr>
            <p:nvPr/>
          </p:nvSpPr>
          <p:spPr bwMode="auto">
            <a:xfrm>
              <a:off x="6313" y="4019"/>
              <a:ext cx="422"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1000</a:t>
              </a:r>
              <a:endParaRPr lang="en-GB"/>
            </a:p>
          </p:txBody>
        </p:sp>
        <p:sp>
          <p:nvSpPr>
            <p:cNvPr id="80033" name="Rectangle 7"/>
            <p:cNvSpPr>
              <a:spLocks noChangeArrowheads="1"/>
            </p:cNvSpPr>
            <p:nvPr/>
          </p:nvSpPr>
          <p:spPr bwMode="auto">
            <a:xfrm>
              <a:off x="3221" y="4409"/>
              <a:ext cx="1103" cy="22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Time (msec)</a:t>
              </a:r>
              <a:endParaRPr lang="en-GB"/>
            </a:p>
          </p:txBody>
        </p:sp>
        <p:sp>
          <p:nvSpPr>
            <p:cNvPr id="80034" name="Rectangle 6"/>
            <p:cNvSpPr>
              <a:spLocks noChangeArrowheads="1"/>
            </p:cNvSpPr>
            <p:nvPr/>
          </p:nvSpPr>
          <p:spPr bwMode="auto">
            <a:xfrm rot="-5400000">
              <a:off x="-146" y="-290"/>
              <a:ext cx="1198" cy="185"/>
            </a:xfrm>
            <a:prstGeom prst="rect">
              <a:avLst/>
            </a:prstGeom>
            <a:noFill/>
            <a:ln w="9525">
              <a:noFill/>
              <a:miter lim="800000"/>
              <a:headEnd/>
              <a:tailEnd/>
            </a:ln>
          </p:spPr>
          <p:txBody>
            <a:bodyPr wrap="none" lIns="0" tIns="0" rIns="0" bIns="0">
              <a:spAutoFit/>
            </a:bodyPr>
            <a:lstStyle/>
            <a:p>
              <a:pPr eaLnBrk="0" hangingPunct="0"/>
              <a:r>
                <a:rPr lang="en-GB" sz="900" b="1">
                  <a:cs typeface="Times New Roman" pitchFamily="18" charset="0"/>
                </a:rPr>
                <a:t>min </a:t>
              </a:r>
              <a:r>
                <a:rPr lang="en-GB" sz="900" b="1">
                  <a:solidFill>
                    <a:schemeClr val="bg1"/>
                  </a:solidFill>
                  <a:cs typeface="Times New Roman" pitchFamily="18" charset="0"/>
                </a:rPr>
                <a:t>WSS (N/m2)</a:t>
              </a:r>
              <a:endParaRPr lang="en-GB">
                <a:solidFill>
                  <a:schemeClr val="bg1"/>
                </a:solidFill>
              </a:endParaRPr>
            </a:p>
          </p:txBody>
        </p:sp>
      </p:grpSp>
      <p:sp>
        <p:nvSpPr>
          <p:cNvPr id="79877" name="Rectangle 184"/>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Rectangle 2"/>
          <p:cNvSpPr>
            <a:spLocks noGrp="1"/>
          </p:cNvSpPr>
          <p:nvPr>
            <p:ph type="title" idx="4294967295"/>
          </p:nvPr>
        </p:nvSpPr>
        <p:spPr bwMode="auto">
          <a:xfrm>
            <a:off x="9715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altLang="ja-JP" sz="3600" smtClean="0">
                <a:latin typeface="Times New Roman" pitchFamily="18" charset="0"/>
                <a:ea typeface="ＭＳ Ｐゴシック" charset="-128"/>
              </a:rPr>
              <a:t>Mean Wall</a:t>
            </a:r>
            <a:r>
              <a:rPr lang="en-US" sz="3600" smtClean="0">
                <a:latin typeface="Times New Roman" pitchFamily="18" charset="0"/>
              </a:rPr>
              <a:t> Shear Stress (N/m2)</a:t>
            </a:r>
            <a:br>
              <a:rPr lang="en-US" sz="3600" smtClean="0">
                <a:latin typeface="Times New Roman" pitchFamily="18" charset="0"/>
              </a:rPr>
            </a:br>
            <a:endParaRPr lang="en-US" sz="3600" smtClean="0">
              <a:latin typeface="Times New Roman" pitchFamily="18" charset="0"/>
            </a:endParaRPr>
          </a:p>
        </p:txBody>
      </p:sp>
      <p:sp>
        <p:nvSpPr>
          <p:cNvPr id="80899" name="Rectangle 3"/>
          <p:cNvSpPr>
            <a:spLocks noChangeArrowheads="1"/>
          </p:cNvSpPr>
          <p:nvPr/>
        </p:nvSpPr>
        <p:spPr bwMode="auto">
          <a:xfrm>
            <a:off x="971550" y="836613"/>
            <a:ext cx="6762750" cy="2289175"/>
          </a:xfrm>
          <a:prstGeom prst="rect">
            <a:avLst/>
          </a:prstGeom>
          <a:noFill/>
          <a:ln w="9525">
            <a:noFill/>
            <a:miter lim="800000"/>
            <a:headEnd/>
            <a:tailEnd/>
          </a:ln>
        </p:spPr>
        <p:txBody>
          <a:bodyPr anchor="ctr">
            <a:spAutoFit/>
          </a:bodyPr>
          <a:lstStyle/>
          <a:p>
            <a:pPr algn="ct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Main bifurcation, </a:t>
            </a:r>
            <a:endParaRPr lang="en-GB" altLang="ja-JP" sz="3600" i="1">
              <a:solidFill>
                <a:schemeClr val="tx2"/>
              </a:solidFill>
              <a:latin typeface="Times New Roman" pitchFamily="18" charset="0"/>
              <a:ea typeface="ＭＳ Ｐゴシック" pitchFamily="34" charset="-128"/>
              <a:cs typeface="Times New Roman" pitchFamily="18" charset="0"/>
            </a:endParaRPr>
          </a:p>
          <a:p>
            <a:pPr eaLnBrk="0" hangingPunct="0"/>
            <a:r>
              <a:rPr lang="en-GB" altLang="ja-JP" sz="3600" i="1">
                <a:solidFill>
                  <a:schemeClr val="tx2"/>
                </a:solidFill>
                <a:latin typeface="Times New Roman" pitchFamily="18" charset="0"/>
                <a:ea typeface="ＭＳ Ｐゴシック" pitchFamily="34" charset="-128"/>
              </a:rPr>
              <a:t>                FD</a:t>
            </a:r>
            <a:r>
              <a:rPr lang="en-GB" sz="3600" i="1">
                <a:solidFill>
                  <a:schemeClr val="tx2"/>
                </a:solidFill>
                <a:latin typeface="Times New Roman" pitchFamily="18" charset="0"/>
                <a:cs typeface="Times New Roman" pitchFamily="18" charset="0"/>
              </a:rPr>
              <a:t>: dashes,  </a:t>
            </a:r>
            <a:endParaRPr lang="en-GB" altLang="ja-JP" sz="3600" i="1">
              <a:solidFill>
                <a:schemeClr val="tx2"/>
              </a:solidFill>
              <a:latin typeface="Times New Roman" pitchFamily="18" charset="0"/>
              <a:ea typeface="ＭＳ Ｐゴシック" pitchFamily="34" charset="-128"/>
            </a:endParaRPr>
          </a:p>
          <a:p>
            <a:pP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LW: continuous lines</a:t>
            </a:r>
            <a:endParaRPr lang="en-US" sz="3600">
              <a:solidFill>
                <a:schemeClr val="tx2"/>
              </a:solidFill>
              <a:latin typeface="Times New Roman" pitchFamily="18" charset="0"/>
            </a:endParaRPr>
          </a:p>
          <a:p>
            <a:pPr algn="ctr" eaLnBrk="0" hangingPunct="0"/>
            <a:r>
              <a:rPr lang="en-GB" sz="3600">
                <a:latin typeface="Times New Roman" pitchFamily="18" charset="0"/>
                <a:cs typeface="Times New Roman" pitchFamily="18" charset="0"/>
              </a:rPr>
              <a:t>        </a:t>
            </a:r>
            <a:endParaRPr lang="en-GB" sz="3600">
              <a:latin typeface="Times New Roman" pitchFamily="18" charset="0"/>
            </a:endParaRPr>
          </a:p>
        </p:txBody>
      </p:sp>
      <p:sp>
        <p:nvSpPr>
          <p:cNvPr id="80900" name="Rectangle 162"/>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80901" name="Rectangle 531"/>
          <p:cNvSpPr>
            <a:spLocks noChangeArrowheads="1"/>
          </p:cNvSpPr>
          <p:nvPr/>
        </p:nvSpPr>
        <p:spPr bwMode="auto">
          <a:xfrm>
            <a:off x="0" y="1651000"/>
            <a:ext cx="9144000" cy="0"/>
          </a:xfrm>
          <a:prstGeom prst="rect">
            <a:avLst/>
          </a:prstGeom>
          <a:noFill/>
          <a:ln w="9525">
            <a:noFill/>
            <a:miter lim="800000"/>
            <a:headEnd/>
            <a:tailEnd/>
          </a:ln>
        </p:spPr>
        <p:txBody>
          <a:bodyPr wrap="none" anchor="ctr">
            <a:spAutoFit/>
          </a:bodyPr>
          <a:lstStyle/>
          <a:p>
            <a:endParaRPr lang="en-US"/>
          </a:p>
        </p:txBody>
      </p:sp>
      <p:grpSp>
        <p:nvGrpSpPr>
          <p:cNvPr id="80902" name="Group 163"/>
          <p:cNvGrpSpPr>
            <a:grpSpLocks noChangeAspect="1"/>
          </p:cNvGrpSpPr>
          <p:nvPr/>
        </p:nvGrpSpPr>
        <p:grpSpPr bwMode="auto">
          <a:xfrm>
            <a:off x="1635125" y="2708275"/>
            <a:ext cx="5673725" cy="3829050"/>
            <a:chOff x="0" y="0"/>
            <a:chExt cx="7689" cy="5189"/>
          </a:xfrm>
        </p:grpSpPr>
        <p:sp>
          <p:nvSpPr>
            <p:cNvPr id="80904" name="AutoShape 530"/>
            <p:cNvSpPr>
              <a:spLocks noChangeAspect="1" noChangeArrowheads="1" noTextEdit="1"/>
            </p:cNvSpPr>
            <p:nvPr/>
          </p:nvSpPr>
          <p:spPr bwMode="auto">
            <a:xfrm>
              <a:off x="0" y="0"/>
              <a:ext cx="7689" cy="5189"/>
            </a:xfrm>
            <a:prstGeom prst="rect">
              <a:avLst/>
            </a:prstGeom>
            <a:noFill/>
            <a:ln w="9525">
              <a:noFill/>
              <a:miter lim="800000"/>
              <a:headEnd/>
              <a:tailEnd/>
            </a:ln>
          </p:spPr>
          <p:txBody>
            <a:bodyPr/>
            <a:lstStyle/>
            <a:p>
              <a:endParaRPr lang="el-GR"/>
            </a:p>
          </p:txBody>
        </p:sp>
        <p:grpSp>
          <p:nvGrpSpPr>
            <p:cNvPr id="80905" name="Group 329"/>
            <p:cNvGrpSpPr>
              <a:grpSpLocks/>
            </p:cNvGrpSpPr>
            <p:nvPr/>
          </p:nvGrpSpPr>
          <p:grpSpPr bwMode="auto">
            <a:xfrm>
              <a:off x="46" y="46"/>
              <a:ext cx="7597" cy="5098"/>
              <a:chOff x="46" y="46"/>
              <a:chExt cx="7597" cy="5098"/>
            </a:xfrm>
          </p:grpSpPr>
          <p:sp>
            <p:nvSpPr>
              <p:cNvPr id="81071" name="Rectangle 529"/>
              <p:cNvSpPr>
                <a:spLocks noChangeArrowheads="1"/>
              </p:cNvSpPr>
              <p:nvPr/>
            </p:nvSpPr>
            <p:spPr bwMode="auto">
              <a:xfrm>
                <a:off x="46" y="46"/>
                <a:ext cx="7597" cy="5098"/>
              </a:xfrm>
              <a:prstGeom prst="rect">
                <a:avLst/>
              </a:prstGeom>
              <a:solidFill>
                <a:srgbClr val="FFFFFF"/>
              </a:solidFill>
              <a:ln w="9525">
                <a:noFill/>
                <a:miter lim="800000"/>
                <a:headEnd/>
                <a:tailEnd/>
              </a:ln>
            </p:spPr>
            <p:txBody>
              <a:bodyPr/>
              <a:lstStyle/>
              <a:p>
                <a:endParaRPr lang="en-US"/>
              </a:p>
            </p:txBody>
          </p:sp>
          <p:sp>
            <p:nvSpPr>
              <p:cNvPr id="81072" name="Rectangle 528"/>
              <p:cNvSpPr>
                <a:spLocks noChangeArrowheads="1"/>
              </p:cNvSpPr>
              <p:nvPr/>
            </p:nvSpPr>
            <p:spPr bwMode="auto">
              <a:xfrm>
                <a:off x="1394" y="645"/>
                <a:ext cx="5207" cy="3228"/>
              </a:xfrm>
              <a:prstGeom prst="rect">
                <a:avLst/>
              </a:prstGeom>
              <a:solidFill>
                <a:srgbClr val="FFFFFF"/>
              </a:solidFill>
              <a:ln w="9525">
                <a:noFill/>
                <a:miter lim="800000"/>
                <a:headEnd/>
                <a:tailEnd/>
              </a:ln>
            </p:spPr>
            <p:txBody>
              <a:bodyPr/>
              <a:lstStyle/>
              <a:p>
                <a:endParaRPr lang="en-US"/>
              </a:p>
            </p:txBody>
          </p:sp>
          <p:sp>
            <p:nvSpPr>
              <p:cNvPr id="81073" name="Line 527"/>
              <p:cNvSpPr>
                <a:spLocks noChangeShapeType="1"/>
              </p:cNvSpPr>
              <p:nvPr/>
            </p:nvSpPr>
            <p:spPr bwMode="auto">
              <a:xfrm>
                <a:off x="1394" y="3551"/>
                <a:ext cx="5207" cy="1"/>
              </a:xfrm>
              <a:prstGeom prst="line">
                <a:avLst/>
              </a:prstGeom>
              <a:noFill/>
              <a:ln w="0">
                <a:solidFill>
                  <a:srgbClr val="000000"/>
                </a:solidFill>
                <a:round/>
                <a:headEnd/>
                <a:tailEnd/>
              </a:ln>
            </p:spPr>
            <p:txBody>
              <a:bodyPr/>
              <a:lstStyle/>
              <a:p>
                <a:endParaRPr lang="el-GR"/>
              </a:p>
            </p:txBody>
          </p:sp>
          <p:sp>
            <p:nvSpPr>
              <p:cNvPr id="81074" name="Line 526"/>
              <p:cNvSpPr>
                <a:spLocks noChangeShapeType="1"/>
              </p:cNvSpPr>
              <p:nvPr/>
            </p:nvSpPr>
            <p:spPr bwMode="auto">
              <a:xfrm>
                <a:off x="1394" y="3228"/>
                <a:ext cx="5207" cy="1"/>
              </a:xfrm>
              <a:prstGeom prst="line">
                <a:avLst/>
              </a:prstGeom>
              <a:noFill/>
              <a:ln w="0">
                <a:solidFill>
                  <a:srgbClr val="000000"/>
                </a:solidFill>
                <a:round/>
                <a:headEnd/>
                <a:tailEnd/>
              </a:ln>
            </p:spPr>
            <p:txBody>
              <a:bodyPr/>
              <a:lstStyle/>
              <a:p>
                <a:endParaRPr lang="el-GR"/>
              </a:p>
            </p:txBody>
          </p:sp>
          <p:sp>
            <p:nvSpPr>
              <p:cNvPr id="81075" name="Line 525"/>
              <p:cNvSpPr>
                <a:spLocks noChangeShapeType="1"/>
              </p:cNvSpPr>
              <p:nvPr/>
            </p:nvSpPr>
            <p:spPr bwMode="auto">
              <a:xfrm>
                <a:off x="1394" y="2905"/>
                <a:ext cx="5207" cy="1"/>
              </a:xfrm>
              <a:prstGeom prst="line">
                <a:avLst/>
              </a:prstGeom>
              <a:noFill/>
              <a:ln w="0">
                <a:solidFill>
                  <a:srgbClr val="000000"/>
                </a:solidFill>
                <a:round/>
                <a:headEnd/>
                <a:tailEnd/>
              </a:ln>
            </p:spPr>
            <p:txBody>
              <a:bodyPr/>
              <a:lstStyle/>
              <a:p>
                <a:endParaRPr lang="el-GR"/>
              </a:p>
            </p:txBody>
          </p:sp>
          <p:sp>
            <p:nvSpPr>
              <p:cNvPr id="81076" name="Line 524"/>
              <p:cNvSpPr>
                <a:spLocks noChangeShapeType="1"/>
              </p:cNvSpPr>
              <p:nvPr/>
            </p:nvSpPr>
            <p:spPr bwMode="auto">
              <a:xfrm>
                <a:off x="1394" y="2582"/>
                <a:ext cx="5207" cy="1"/>
              </a:xfrm>
              <a:prstGeom prst="line">
                <a:avLst/>
              </a:prstGeom>
              <a:noFill/>
              <a:ln w="0">
                <a:solidFill>
                  <a:srgbClr val="000000"/>
                </a:solidFill>
                <a:round/>
                <a:headEnd/>
                <a:tailEnd/>
              </a:ln>
            </p:spPr>
            <p:txBody>
              <a:bodyPr/>
              <a:lstStyle/>
              <a:p>
                <a:endParaRPr lang="el-GR"/>
              </a:p>
            </p:txBody>
          </p:sp>
          <p:sp>
            <p:nvSpPr>
              <p:cNvPr id="81077" name="Line 523"/>
              <p:cNvSpPr>
                <a:spLocks noChangeShapeType="1"/>
              </p:cNvSpPr>
              <p:nvPr/>
            </p:nvSpPr>
            <p:spPr bwMode="auto">
              <a:xfrm>
                <a:off x="1394" y="2259"/>
                <a:ext cx="5207" cy="1"/>
              </a:xfrm>
              <a:prstGeom prst="line">
                <a:avLst/>
              </a:prstGeom>
              <a:noFill/>
              <a:ln w="0">
                <a:solidFill>
                  <a:srgbClr val="000000"/>
                </a:solidFill>
                <a:round/>
                <a:headEnd/>
                <a:tailEnd/>
              </a:ln>
            </p:spPr>
            <p:txBody>
              <a:bodyPr/>
              <a:lstStyle/>
              <a:p>
                <a:endParaRPr lang="el-GR"/>
              </a:p>
            </p:txBody>
          </p:sp>
          <p:sp>
            <p:nvSpPr>
              <p:cNvPr id="81078" name="Line 522"/>
              <p:cNvSpPr>
                <a:spLocks noChangeShapeType="1"/>
              </p:cNvSpPr>
              <p:nvPr/>
            </p:nvSpPr>
            <p:spPr bwMode="auto">
              <a:xfrm>
                <a:off x="1394" y="1936"/>
                <a:ext cx="5207" cy="1"/>
              </a:xfrm>
              <a:prstGeom prst="line">
                <a:avLst/>
              </a:prstGeom>
              <a:noFill/>
              <a:ln w="0">
                <a:solidFill>
                  <a:srgbClr val="000000"/>
                </a:solidFill>
                <a:round/>
                <a:headEnd/>
                <a:tailEnd/>
              </a:ln>
            </p:spPr>
            <p:txBody>
              <a:bodyPr/>
              <a:lstStyle/>
              <a:p>
                <a:endParaRPr lang="el-GR"/>
              </a:p>
            </p:txBody>
          </p:sp>
          <p:sp>
            <p:nvSpPr>
              <p:cNvPr id="81079" name="Line 521"/>
              <p:cNvSpPr>
                <a:spLocks noChangeShapeType="1"/>
              </p:cNvSpPr>
              <p:nvPr/>
            </p:nvSpPr>
            <p:spPr bwMode="auto">
              <a:xfrm>
                <a:off x="1394" y="1614"/>
                <a:ext cx="5207" cy="1"/>
              </a:xfrm>
              <a:prstGeom prst="line">
                <a:avLst/>
              </a:prstGeom>
              <a:noFill/>
              <a:ln w="0">
                <a:solidFill>
                  <a:srgbClr val="000000"/>
                </a:solidFill>
                <a:round/>
                <a:headEnd/>
                <a:tailEnd/>
              </a:ln>
            </p:spPr>
            <p:txBody>
              <a:bodyPr/>
              <a:lstStyle/>
              <a:p>
                <a:endParaRPr lang="el-GR"/>
              </a:p>
            </p:txBody>
          </p:sp>
          <p:sp>
            <p:nvSpPr>
              <p:cNvPr id="81080" name="Line 520"/>
              <p:cNvSpPr>
                <a:spLocks noChangeShapeType="1"/>
              </p:cNvSpPr>
              <p:nvPr/>
            </p:nvSpPr>
            <p:spPr bwMode="auto">
              <a:xfrm>
                <a:off x="1394" y="1290"/>
                <a:ext cx="5207" cy="1"/>
              </a:xfrm>
              <a:prstGeom prst="line">
                <a:avLst/>
              </a:prstGeom>
              <a:noFill/>
              <a:ln w="0">
                <a:solidFill>
                  <a:srgbClr val="000000"/>
                </a:solidFill>
                <a:round/>
                <a:headEnd/>
                <a:tailEnd/>
              </a:ln>
            </p:spPr>
            <p:txBody>
              <a:bodyPr/>
              <a:lstStyle/>
              <a:p>
                <a:endParaRPr lang="el-GR"/>
              </a:p>
            </p:txBody>
          </p:sp>
          <p:sp>
            <p:nvSpPr>
              <p:cNvPr id="81081" name="Line 519"/>
              <p:cNvSpPr>
                <a:spLocks noChangeShapeType="1"/>
              </p:cNvSpPr>
              <p:nvPr/>
            </p:nvSpPr>
            <p:spPr bwMode="auto">
              <a:xfrm>
                <a:off x="1394" y="968"/>
                <a:ext cx="5207" cy="1"/>
              </a:xfrm>
              <a:prstGeom prst="line">
                <a:avLst/>
              </a:prstGeom>
              <a:noFill/>
              <a:ln w="0">
                <a:solidFill>
                  <a:srgbClr val="000000"/>
                </a:solidFill>
                <a:round/>
                <a:headEnd/>
                <a:tailEnd/>
              </a:ln>
            </p:spPr>
            <p:txBody>
              <a:bodyPr/>
              <a:lstStyle/>
              <a:p>
                <a:endParaRPr lang="el-GR"/>
              </a:p>
            </p:txBody>
          </p:sp>
          <p:sp>
            <p:nvSpPr>
              <p:cNvPr id="81082" name="Line 518"/>
              <p:cNvSpPr>
                <a:spLocks noChangeShapeType="1"/>
              </p:cNvSpPr>
              <p:nvPr/>
            </p:nvSpPr>
            <p:spPr bwMode="auto">
              <a:xfrm>
                <a:off x="1394" y="645"/>
                <a:ext cx="5207" cy="1"/>
              </a:xfrm>
              <a:prstGeom prst="line">
                <a:avLst/>
              </a:prstGeom>
              <a:noFill/>
              <a:ln w="0">
                <a:solidFill>
                  <a:srgbClr val="000000"/>
                </a:solidFill>
                <a:round/>
                <a:headEnd/>
                <a:tailEnd/>
              </a:ln>
            </p:spPr>
            <p:txBody>
              <a:bodyPr/>
              <a:lstStyle/>
              <a:p>
                <a:endParaRPr lang="el-GR"/>
              </a:p>
            </p:txBody>
          </p:sp>
          <p:sp>
            <p:nvSpPr>
              <p:cNvPr id="81083" name="Line 517"/>
              <p:cNvSpPr>
                <a:spLocks noChangeShapeType="1"/>
              </p:cNvSpPr>
              <p:nvPr/>
            </p:nvSpPr>
            <p:spPr bwMode="auto">
              <a:xfrm>
                <a:off x="1914" y="645"/>
                <a:ext cx="1" cy="3228"/>
              </a:xfrm>
              <a:prstGeom prst="line">
                <a:avLst/>
              </a:prstGeom>
              <a:noFill/>
              <a:ln w="0">
                <a:solidFill>
                  <a:srgbClr val="000000"/>
                </a:solidFill>
                <a:round/>
                <a:headEnd/>
                <a:tailEnd/>
              </a:ln>
            </p:spPr>
            <p:txBody>
              <a:bodyPr/>
              <a:lstStyle/>
              <a:p>
                <a:endParaRPr lang="el-GR"/>
              </a:p>
            </p:txBody>
          </p:sp>
          <p:sp>
            <p:nvSpPr>
              <p:cNvPr id="81084" name="Line 516"/>
              <p:cNvSpPr>
                <a:spLocks noChangeShapeType="1"/>
              </p:cNvSpPr>
              <p:nvPr/>
            </p:nvSpPr>
            <p:spPr bwMode="auto">
              <a:xfrm>
                <a:off x="2435" y="645"/>
                <a:ext cx="1" cy="3228"/>
              </a:xfrm>
              <a:prstGeom prst="line">
                <a:avLst/>
              </a:prstGeom>
              <a:noFill/>
              <a:ln w="0">
                <a:solidFill>
                  <a:srgbClr val="000000"/>
                </a:solidFill>
                <a:round/>
                <a:headEnd/>
                <a:tailEnd/>
              </a:ln>
            </p:spPr>
            <p:txBody>
              <a:bodyPr/>
              <a:lstStyle/>
              <a:p>
                <a:endParaRPr lang="el-GR"/>
              </a:p>
            </p:txBody>
          </p:sp>
          <p:sp>
            <p:nvSpPr>
              <p:cNvPr id="81085" name="Line 515"/>
              <p:cNvSpPr>
                <a:spLocks noChangeShapeType="1"/>
              </p:cNvSpPr>
              <p:nvPr/>
            </p:nvSpPr>
            <p:spPr bwMode="auto">
              <a:xfrm>
                <a:off x="2956" y="645"/>
                <a:ext cx="1" cy="3228"/>
              </a:xfrm>
              <a:prstGeom prst="line">
                <a:avLst/>
              </a:prstGeom>
              <a:noFill/>
              <a:ln w="0">
                <a:solidFill>
                  <a:srgbClr val="000000"/>
                </a:solidFill>
                <a:round/>
                <a:headEnd/>
                <a:tailEnd/>
              </a:ln>
            </p:spPr>
            <p:txBody>
              <a:bodyPr/>
              <a:lstStyle/>
              <a:p>
                <a:endParaRPr lang="el-GR"/>
              </a:p>
            </p:txBody>
          </p:sp>
          <p:sp>
            <p:nvSpPr>
              <p:cNvPr id="81086" name="Line 514"/>
              <p:cNvSpPr>
                <a:spLocks noChangeShapeType="1"/>
              </p:cNvSpPr>
              <p:nvPr/>
            </p:nvSpPr>
            <p:spPr bwMode="auto">
              <a:xfrm>
                <a:off x="3477" y="645"/>
                <a:ext cx="1" cy="3228"/>
              </a:xfrm>
              <a:prstGeom prst="line">
                <a:avLst/>
              </a:prstGeom>
              <a:noFill/>
              <a:ln w="0">
                <a:solidFill>
                  <a:srgbClr val="000000"/>
                </a:solidFill>
                <a:round/>
                <a:headEnd/>
                <a:tailEnd/>
              </a:ln>
            </p:spPr>
            <p:txBody>
              <a:bodyPr/>
              <a:lstStyle/>
              <a:p>
                <a:endParaRPr lang="el-GR"/>
              </a:p>
            </p:txBody>
          </p:sp>
          <p:sp>
            <p:nvSpPr>
              <p:cNvPr id="81087" name="Line 513"/>
              <p:cNvSpPr>
                <a:spLocks noChangeShapeType="1"/>
              </p:cNvSpPr>
              <p:nvPr/>
            </p:nvSpPr>
            <p:spPr bwMode="auto">
              <a:xfrm>
                <a:off x="3997" y="645"/>
                <a:ext cx="1" cy="3228"/>
              </a:xfrm>
              <a:prstGeom prst="line">
                <a:avLst/>
              </a:prstGeom>
              <a:noFill/>
              <a:ln w="0">
                <a:solidFill>
                  <a:srgbClr val="000000"/>
                </a:solidFill>
                <a:round/>
                <a:headEnd/>
                <a:tailEnd/>
              </a:ln>
            </p:spPr>
            <p:txBody>
              <a:bodyPr/>
              <a:lstStyle/>
              <a:p>
                <a:endParaRPr lang="el-GR"/>
              </a:p>
            </p:txBody>
          </p:sp>
          <p:sp>
            <p:nvSpPr>
              <p:cNvPr id="81088" name="Line 512"/>
              <p:cNvSpPr>
                <a:spLocks noChangeShapeType="1"/>
              </p:cNvSpPr>
              <p:nvPr/>
            </p:nvSpPr>
            <p:spPr bwMode="auto">
              <a:xfrm>
                <a:off x="4518" y="645"/>
                <a:ext cx="1" cy="3228"/>
              </a:xfrm>
              <a:prstGeom prst="line">
                <a:avLst/>
              </a:prstGeom>
              <a:noFill/>
              <a:ln w="0">
                <a:solidFill>
                  <a:srgbClr val="000000"/>
                </a:solidFill>
                <a:round/>
                <a:headEnd/>
                <a:tailEnd/>
              </a:ln>
            </p:spPr>
            <p:txBody>
              <a:bodyPr/>
              <a:lstStyle/>
              <a:p>
                <a:endParaRPr lang="el-GR"/>
              </a:p>
            </p:txBody>
          </p:sp>
          <p:sp>
            <p:nvSpPr>
              <p:cNvPr id="81089" name="Line 511"/>
              <p:cNvSpPr>
                <a:spLocks noChangeShapeType="1"/>
              </p:cNvSpPr>
              <p:nvPr/>
            </p:nvSpPr>
            <p:spPr bwMode="auto">
              <a:xfrm>
                <a:off x="5039" y="645"/>
                <a:ext cx="1" cy="3228"/>
              </a:xfrm>
              <a:prstGeom prst="line">
                <a:avLst/>
              </a:prstGeom>
              <a:noFill/>
              <a:ln w="0">
                <a:solidFill>
                  <a:srgbClr val="000000"/>
                </a:solidFill>
                <a:round/>
                <a:headEnd/>
                <a:tailEnd/>
              </a:ln>
            </p:spPr>
            <p:txBody>
              <a:bodyPr/>
              <a:lstStyle/>
              <a:p>
                <a:endParaRPr lang="el-GR"/>
              </a:p>
            </p:txBody>
          </p:sp>
          <p:sp>
            <p:nvSpPr>
              <p:cNvPr id="81090" name="Line 510"/>
              <p:cNvSpPr>
                <a:spLocks noChangeShapeType="1"/>
              </p:cNvSpPr>
              <p:nvPr/>
            </p:nvSpPr>
            <p:spPr bwMode="auto">
              <a:xfrm>
                <a:off x="5560" y="645"/>
                <a:ext cx="1" cy="3228"/>
              </a:xfrm>
              <a:prstGeom prst="line">
                <a:avLst/>
              </a:prstGeom>
              <a:noFill/>
              <a:ln w="0">
                <a:solidFill>
                  <a:srgbClr val="000000"/>
                </a:solidFill>
                <a:round/>
                <a:headEnd/>
                <a:tailEnd/>
              </a:ln>
            </p:spPr>
            <p:txBody>
              <a:bodyPr/>
              <a:lstStyle/>
              <a:p>
                <a:endParaRPr lang="el-GR"/>
              </a:p>
            </p:txBody>
          </p:sp>
          <p:sp>
            <p:nvSpPr>
              <p:cNvPr id="81091" name="Line 509"/>
              <p:cNvSpPr>
                <a:spLocks noChangeShapeType="1"/>
              </p:cNvSpPr>
              <p:nvPr/>
            </p:nvSpPr>
            <p:spPr bwMode="auto">
              <a:xfrm>
                <a:off x="6081" y="645"/>
                <a:ext cx="1" cy="3228"/>
              </a:xfrm>
              <a:prstGeom prst="line">
                <a:avLst/>
              </a:prstGeom>
              <a:noFill/>
              <a:ln w="0">
                <a:solidFill>
                  <a:srgbClr val="000000"/>
                </a:solidFill>
                <a:round/>
                <a:headEnd/>
                <a:tailEnd/>
              </a:ln>
            </p:spPr>
            <p:txBody>
              <a:bodyPr/>
              <a:lstStyle/>
              <a:p>
                <a:endParaRPr lang="el-GR"/>
              </a:p>
            </p:txBody>
          </p:sp>
          <p:sp>
            <p:nvSpPr>
              <p:cNvPr id="81092" name="Line 508"/>
              <p:cNvSpPr>
                <a:spLocks noChangeShapeType="1"/>
              </p:cNvSpPr>
              <p:nvPr/>
            </p:nvSpPr>
            <p:spPr bwMode="auto">
              <a:xfrm>
                <a:off x="6601" y="645"/>
                <a:ext cx="1" cy="3228"/>
              </a:xfrm>
              <a:prstGeom prst="line">
                <a:avLst/>
              </a:prstGeom>
              <a:noFill/>
              <a:ln w="0">
                <a:solidFill>
                  <a:srgbClr val="000000"/>
                </a:solidFill>
                <a:round/>
                <a:headEnd/>
                <a:tailEnd/>
              </a:ln>
            </p:spPr>
            <p:txBody>
              <a:bodyPr/>
              <a:lstStyle/>
              <a:p>
                <a:endParaRPr lang="el-GR"/>
              </a:p>
            </p:txBody>
          </p:sp>
          <p:sp>
            <p:nvSpPr>
              <p:cNvPr id="81093" name="Line 507"/>
              <p:cNvSpPr>
                <a:spLocks noChangeShapeType="1"/>
              </p:cNvSpPr>
              <p:nvPr/>
            </p:nvSpPr>
            <p:spPr bwMode="auto">
              <a:xfrm>
                <a:off x="1394" y="645"/>
                <a:ext cx="1" cy="3228"/>
              </a:xfrm>
              <a:prstGeom prst="line">
                <a:avLst/>
              </a:prstGeom>
              <a:noFill/>
              <a:ln w="0">
                <a:solidFill>
                  <a:srgbClr val="000000"/>
                </a:solidFill>
                <a:round/>
                <a:headEnd/>
                <a:tailEnd/>
              </a:ln>
            </p:spPr>
            <p:txBody>
              <a:bodyPr/>
              <a:lstStyle/>
              <a:p>
                <a:endParaRPr lang="el-GR"/>
              </a:p>
            </p:txBody>
          </p:sp>
          <p:sp>
            <p:nvSpPr>
              <p:cNvPr id="81094" name="Line 506"/>
              <p:cNvSpPr>
                <a:spLocks noChangeShapeType="1"/>
              </p:cNvSpPr>
              <p:nvPr/>
            </p:nvSpPr>
            <p:spPr bwMode="auto">
              <a:xfrm>
                <a:off x="1336" y="3873"/>
                <a:ext cx="58" cy="1"/>
              </a:xfrm>
              <a:prstGeom prst="line">
                <a:avLst/>
              </a:prstGeom>
              <a:noFill/>
              <a:ln w="0">
                <a:solidFill>
                  <a:srgbClr val="000000"/>
                </a:solidFill>
                <a:round/>
                <a:headEnd/>
                <a:tailEnd/>
              </a:ln>
            </p:spPr>
            <p:txBody>
              <a:bodyPr/>
              <a:lstStyle/>
              <a:p>
                <a:endParaRPr lang="el-GR"/>
              </a:p>
            </p:txBody>
          </p:sp>
          <p:sp>
            <p:nvSpPr>
              <p:cNvPr id="81095" name="Line 505"/>
              <p:cNvSpPr>
                <a:spLocks noChangeShapeType="1"/>
              </p:cNvSpPr>
              <p:nvPr/>
            </p:nvSpPr>
            <p:spPr bwMode="auto">
              <a:xfrm>
                <a:off x="1336" y="3551"/>
                <a:ext cx="58" cy="1"/>
              </a:xfrm>
              <a:prstGeom prst="line">
                <a:avLst/>
              </a:prstGeom>
              <a:noFill/>
              <a:ln w="0">
                <a:solidFill>
                  <a:srgbClr val="000000"/>
                </a:solidFill>
                <a:round/>
                <a:headEnd/>
                <a:tailEnd/>
              </a:ln>
            </p:spPr>
            <p:txBody>
              <a:bodyPr/>
              <a:lstStyle/>
              <a:p>
                <a:endParaRPr lang="el-GR"/>
              </a:p>
            </p:txBody>
          </p:sp>
          <p:sp>
            <p:nvSpPr>
              <p:cNvPr id="81096" name="Line 504"/>
              <p:cNvSpPr>
                <a:spLocks noChangeShapeType="1"/>
              </p:cNvSpPr>
              <p:nvPr/>
            </p:nvSpPr>
            <p:spPr bwMode="auto">
              <a:xfrm>
                <a:off x="1336" y="3228"/>
                <a:ext cx="58" cy="1"/>
              </a:xfrm>
              <a:prstGeom prst="line">
                <a:avLst/>
              </a:prstGeom>
              <a:noFill/>
              <a:ln w="0">
                <a:solidFill>
                  <a:srgbClr val="000000"/>
                </a:solidFill>
                <a:round/>
                <a:headEnd/>
                <a:tailEnd/>
              </a:ln>
            </p:spPr>
            <p:txBody>
              <a:bodyPr/>
              <a:lstStyle/>
              <a:p>
                <a:endParaRPr lang="el-GR"/>
              </a:p>
            </p:txBody>
          </p:sp>
          <p:sp>
            <p:nvSpPr>
              <p:cNvPr id="81097" name="Line 503"/>
              <p:cNvSpPr>
                <a:spLocks noChangeShapeType="1"/>
              </p:cNvSpPr>
              <p:nvPr/>
            </p:nvSpPr>
            <p:spPr bwMode="auto">
              <a:xfrm>
                <a:off x="1336" y="2905"/>
                <a:ext cx="58" cy="1"/>
              </a:xfrm>
              <a:prstGeom prst="line">
                <a:avLst/>
              </a:prstGeom>
              <a:noFill/>
              <a:ln w="0">
                <a:solidFill>
                  <a:srgbClr val="000000"/>
                </a:solidFill>
                <a:round/>
                <a:headEnd/>
                <a:tailEnd/>
              </a:ln>
            </p:spPr>
            <p:txBody>
              <a:bodyPr/>
              <a:lstStyle/>
              <a:p>
                <a:endParaRPr lang="el-GR"/>
              </a:p>
            </p:txBody>
          </p:sp>
          <p:sp>
            <p:nvSpPr>
              <p:cNvPr id="81098" name="Line 502"/>
              <p:cNvSpPr>
                <a:spLocks noChangeShapeType="1"/>
              </p:cNvSpPr>
              <p:nvPr/>
            </p:nvSpPr>
            <p:spPr bwMode="auto">
              <a:xfrm>
                <a:off x="1336" y="2582"/>
                <a:ext cx="58" cy="1"/>
              </a:xfrm>
              <a:prstGeom prst="line">
                <a:avLst/>
              </a:prstGeom>
              <a:noFill/>
              <a:ln w="0">
                <a:solidFill>
                  <a:srgbClr val="000000"/>
                </a:solidFill>
                <a:round/>
                <a:headEnd/>
                <a:tailEnd/>
              </a:ln>
            </p:spPr>
            <p:txBody>
              <a:bodyPr/>
              <a:lstStyle/>
              <a:p>
                <a:endParaRPr lang="el-GR"/>
              </a:p>
            </p:txBody>
          </p:sp>
          <p:sp>
            <p:nvSpPr>
              <p:cNvPr id="81099" name="Line 501"/>
              <p:cNvSpPr>
                <a:spLocks noChangeShapeType="1"/>
              </p:cNvSpPr>
              <p:nvPr/>
            </p:nvSpPr>
            <p:spPr bwMode="auto">
              <a:xfrm>
                <a:off x="1336" y="2259"/>
                <a:ext cx="58" cy="1"/>
              </a:xfrm>
              <a:prstGeom prst="line">
                <a:avLst/>
              </a:prstGeom>
              <a:noFill/>
              <a:ln w="0">
                <a:solidFill>
                  <a:srgbClr val="000000"/>
                </a:solidFill>
                <a:round/>
                <a:headEnd/>
                <a:tailEnd/>
              </a:ln>
            </p:spPr>
            <p:txBody>
              <a:bodyPr/>
              <a:lstStyle/>
              <a:p>
                <a:endParaRPr lang="el-GR"/>
              </a:p>
            </p:txBody>
          </p:sp>
          <p:sp>
            <p:nvSpPr>
              <p:cNvPr id="81100" name="Line 500"/>
              <p:cNvSpPr>
                <a:spLocks noChangeShapeType="1"/>
              </p:cNvSpPr>
              <p:nvPr/>
            </p:nvSpPr>
            <p:spPr bwMode="auto">
              <a:xfrm>
                <a:off x="1336" y="1936"/>
                <a:ext cx="58" cy="1"/>
              </a:xfrm>
              <a:prstGeom prst="line">
                <a:avLst/>
              </a:prstGeom>
              <a:noFill/>
              <a:ln w="0">
                <a:solidFill>
                  <a:srgbClr val="000000"/>
                </a:solidFill>
                <a:round/>
                <a:headEnd/>
                <a:tailEnd/>
              </a:ln>
            </p:spPr>
            <p:txBody>
              <a:bodyPr/>
              <a:lstStyle/>
              <a:p>
                <a:endParaRPr lang="el-GR"/>
              </a:p>
            </p:txBody>
          </p:sp>
          <p:sp>
            <p:nvSpPr>
              <p:cNvPr id="81101" name="Line 499"/>
              <p:cNvSpPr>
                <a:spLocks noChangeShapeType="1"/>
              </p:cNvSpPr>
              <p:nvPr/>
            </p:nvSpPr>
            <p:spPr bwMode="auto">
              <a:xfrm>
                <a:off x="1336" y="1614"/>
                <a:ext cx="58" cy="1"/>
              </a:xfrm>
              <a:prstGeom prst="line">
                <a:avLst/>
              </a:prstGeom>
              <a:noFill/>
              <a:ln w="0">
                <a:solidFill>
                  <a:srgbClr val="000000"/>
                </a:solidFill>
                <a:round/>
                <a:headEnd/>
                <a:tailEnd/>
              </a:ln>
            </p:spPr>
            <p:txBody>
              <a:bodyPr/>
              <a:lstStyle/>
              <a:p>
                <a:endParaRPr lang="el-GR"/>
              </a:p>
            </p:txBody>
          </p:sp>
          <p:sp>
            <p:nvSpPr>
              <p:cNvPr id="81102" name="Line 498"/>
              <p:cNvSpPr>
                <a:spLocks noChangeShapeType="1"/>
              </p:cNvSpPr>
              <p:nvPr/>
            </p:nvSpPr>
            <p:spPr bwMode="auto">
              <a:xfrm>
                <a:off x="1336" y="1290"/>
                <a:ext cx="58" cy="1"/>
              </a:xfrm>
              <a:prstGeom prst="line">
                <a:avLst/>
              </a:prstGeom>
              <a:noFill/>
              <a:ln w="0">
                <a:solidFill>
                  <a:srgbClr val="000000"/>
                </a:solidFill>
                <a:round/>
                <a:headEnd/>
                <a:tailEnd/>
              </a:ln>
            </p:spPr>
            <p:txBody>
              <a:bodyPr/>
              <a:lstStyle/>
              <a:p>
                <a:endParaRPr lang="el-GR"/>
              </a:p>
            </p:txBody>
          </p:sp>
          <p:sp>
            <p:nvSpPr>
              <p:cNvPr id="81103" name="Line 497"/>
              <p:cNvSpPr>
                <a:spLocks noChangeShapeType="1"/>
              </p:cNvSpPr>
              <p:nvPr/>
            </p:nvSpPr>
            <p:spPr bwMode="auto">
              <a:xfrm>
                <a:off x="1336" y="968"/>
                <a:ext cx="58" cy="1"/>
              </a:xfrm>
              <a:prstGeom prst="line">
                <a:avLst/>
              </a:prstGeom>
              <a:noFill/>
              <a:ln w="0">
                <a:solidFill>
                  <a:srgbClr val="000000"/>
                </a:solidFill>
                <a:round/>
                <a:headEnd/>
                <a:tailEnd/>
              </a:ln>
            </p:spPr>
            <p:txBody>
              <a:bodyPr/>
              <a:lstStyle/>
              <a:p>
                <a:endParaRPr lang="el-GR"/>
              </a:p>
            </p:txBody>
          </p:sp>
          <p:sp>
            <p:nvSpPr>
              <p:cNvPr id="81104" name="Line 496"/>
              <p:cNvSpPr>
                <a:spLocks noChangeShapeType="1"/>
              </p:cNvSpPr>
              <p:nvPr/>
            </p:nvSpPr>
            <p:spPr bwMode="auto">
              <a:xfrm>
                <a:off x="1336" y="645"/>
                <a:ext cx="58" cy="1"/>
              </a:xfrm>
              <a:prstGeom prst="line">
                <a:avLst/>
              </a:prstGeom>
              <a:noFill/>
              <a:ln w="0">
                <a:solidFill>
                  <a:srgbClr val="000000"/>
                </a:solidFill>
                <a:round/>
                <a:headEnd/>
                <a:tailEnd/>
              </a:ln>
            </p:spPr>
            <p:txBody>
              <a:bodyPr/>
              <a:lstStyle/>
              <a:p>
                <a:endParaRPr lang="el-GR"/>
              </a:p>
            </p:txBody>
          </p:sp>
          <p:sp>
            <p:nvSpPr>
              <p:cNvPr id="81105" name="Line 495"/>
              <p:cNvSpPr>
                <a:spLocks noChangeShapeType="1"/>
              </p:cNvSpPr>
              <p:nvPr/>
            </p:nvSpPr>
            <p:spPr bwMode="auto">
              <a:xfrm>
                <a:off x="1394" y="3873"/>
                <a:ext cx="5207" cy="1"/>
              </a:xfrm>
              <a:prstGeom prst="line">
                <a:avLst/>
              </a:prstGeom>
              <a:noFill/>
              <a:ln w="0">
                <a:solidFill>
                  <a:srgbClr val="808080"/>
                </a:solidFill>
                <a:round/>
                <a:headEnd/>
                <a:tailEnd/>
              </a:ln>
            </p:spPr>
            <p:txBody>
              <a:bodyPr/>
              <a:lstStyle/>
              <a:p>
                <a:endParaRPr lang="el-GR"/>
              </a:p>
            </p:txBody>
          </p:sp>
          <p:sp>
            <p:nvSpPr>
              <p:cNvPr id="81106" name="Line 494"/>
              <p:cNvSpPr>
                <a:spLocks noChangeShapeType="1"/>
              </p:cNvSpPr>
              <p:nvPr/>
            </p:nvSpPr>
            <p:spPr bwMode="auto">
              <a:xfrm flipV="1">
                <a:off x="1394" y="3873"/>
                <a:ext cx="1" cy="58"/>
              </a:xfrm>
              <a:prstGeom prst="line">
                <a:avLst/>
              </a:prstGeom>
              <a:noFill/>
              <a:ln w="0">
                <a:solidFill>
                  <a:srgbClr val="808080"/>
                </a:solidFill>
                <a:round/>
                <a:headEnd/>
                <a:tailEnd/>
              </a:ln>
            </p:spPr>
            <p:txBody>
              <a:bodyPr/>
              <a:lstStyle/>
              <a:p>
                <a:endParaRPr lang="el-GR"/>
              </a:p>
            </p:txBody>
          </p:sp>
          <p:sp>
            <p:nvSpPr>
              <p:cNvPr id="81107" name="Line 493"/>
              <p:cNvSpPr>
                <a:spLocks noChangeShapeType="1"/>
              </p:cNvSpPr>
              <p:nvPr/>
            </p:nvSpPr>
            <p:spPr bwMode="auto">
              <a:xfrm flipV="1">
                <a:off x="1914" y="3873"/>
                <a:ext cx="1" cy="58"/>
              </a:xfrm>
              <a:prstGeom prst="line">
                <a:avLst/>
              </a:prstGeom>
              <a:noFill/>
              <a:ln w="0">
                <a:solidFill>
                  <a:srgbClr val="808080"/>
                </a:solidFill>
                <a:round/>
                <a:headEnd/>
                <a:tailEnd/>
              </a:ln>
            </p:spPr>
            <p:txBody>
              <a:bodyPr/>
              <a:lstStyle/>
              <a:p>
                <a:endParaRPr lang="el-GR"/>
              </a:p>
            </p:txBody>
          </p:sp>
          <p:sp>
            <p:nvSpPr>
              <p:cNvPr id="81108" name="Line 492"/>
              <p:cNvSpPr>
                <a:spLocks noChangeShapeType="1"/>
              </p:cNvSpPr>
              <p:nvPr/>
            </p:nvSpPr>
            <p:spPr bwMode="auto">
              <a:xfrm flipV="1">
                <a:off x="2435" y="3873"/>
                <a:ext cx="1" cy="58"/>
              </a:xfrm>
              <a:prstGeom prst="line">
                <a:avLst/>
              </a:prstGeom>
              <a:noFill/>
              <a:ln w="0">
                <a:solidFill>
                  <a:srgbClr val="808080"/>
                </a:solidFill>
                <a:round/>
                <a:headEnd/>
                <a:tailEnd/>
              </a:ln>
            </p:spPr>
            <p:txBody>
              <a:bodyPr/>
              <a:lstStyle/>
              <a:p>
                <a:endParaRPr lang="el-GR"/>
              </a:p>
            </p:txBody>
          </p:sp>
          <p:sp>
            <p:nvSpPr>
              <p:cNvPr id="81109" name="Line 491"/>
              <p:cNvSpPr>
                <a:spLocks noChangeShapeType="1"/>
              </p:cNvSpPr>
              <p:nvPr/>
            </p:nvSpPr>
            <p:spPr bwMode="auto">
              <a:xfrm flipV="1">
                <a:off x="2956" y="3873"/>
                <a:ext cx="1" cy="58"/>
              </a:xfrm>
              <a:prstGeom prst="line">
                <a:avLst/>
              </a:prstGeom>
              <a:noFill/>
              <a:ln w="0">
                <a:solidFill>
                  <a:srgbClr val="808080"/>
                </a:solidFill>
                <a:round/>
                <a:headEnd/>
                <a:tailEnd/>
              </a:ln>
            </p:spPr>
            <p:txBody>
              <a:bodyPr/>
              <a:lstStyle/>
              <a:p>
                <a:endParaRPr lang="el-GR"/>
              </a:p>
            </p:txBody>
          </p:sp>
          <p:sp>
            <p:nvSpPr>
              <p:cNvPr id="81110" name="Line 490"/>
              <p:cNvSpPr>
                <a:spLocks noChangeShapeType="1"/>
              </p:cNvSpPr>
              <p:nvPr/>
            </p:nvSpPr>
            <p:spPr bwMode="auto">
              <a:xfrm flipV="1">
                <a:off x="3477" y="3873"/>
                <a:ext cx="1" cy="58"/>
              </a:xfrm>
              <a:prstGeom prst="line">
                <a:avLst/>
              </a:prstGeom>
              <a:noFill/>
              <a:ln w="0">
                <a:solidFill>
                  <a:srgbClr val="808080"/>
                </a:solidFill>
                <a:round/>
                <a:headEnd/>
                <a:tailEnd/>
              </a:ln>
            </p:spPr>
            <p:txBody>
              <a:bodyPr/>
              <a:lstStyle/>
              <a:p>
                <a:endParaRPr lang="el-GR"/>
              </a:p>
            </p:txBody>
          </p:sp>
          <p:sp>
            <p:nvSpPr>
              <p:cNvPr id="81111" name="Line 489"/>
              <p:cNvSpPr>
                <a:spLocks noChangeShapeType="1"/>
              </p:cNvSpPr>
              <p:nvPr/>
            </p:nvSpPr>
            <p:spPr bwMode="auto">
              <a:xfrm flipV="1">
                <a:off x="3997" y="3873"/>
                <a:ext cx="1" cy="58"/>
              </a:xfrm>
              <a:prstGeom prst="line">
                <a:avLst/>
              </a:prstGeom>
              <a:noFill/>
              <a:ln w="0">
                <a:solidFill>
                  <a:srgbClr val="808080"/>
                </a:solidFill>
                <a:round/>
                <a:headEnd/>
                <a:tailEnd/>
              </a:ln>
            </p:spPr>
            <p:txBody>
              <a:bodyPr/>
              <a:lstStyle/>
              <a:p>
                <a:endParaRPr lang="el-GR"/>
              </a:p>
            </p:txBody>
          </p:sp>
          <p:sp>
            <p:nvSpPr>
              <p:cNvPr id="81112" name="Line 488"/>
              <p:cNvSpPr>
                <a:spLocks noChangeShapeType="1"/>
              </p:cNvSpPr>
              <p:nvPr/>
            </p:nvSpPr>
            <p:spPr bwMode="auto">
              <a:xfrm flipV="1">
                <a:off x="4518" y="3873"/>
                <a:ext cx="1" cy="58"/>
              </a:xfrm>
              <a:prstGeom prst="line">
                <a:avLst/>
              </a:prstGeom>
              <a:noFill/>
              <a:ln w="0">
                <a:solidFill>
                  <a:srgbClr val="808080"/>
                </a:solidFill>
                <a:round/>
                <a:headEnd/>
                <a:tailEnd/>
              </a:ln>
            </p:spPr>
            <p:txBody>
              <a:bodyPr/>
              <a:lstStyle/>
              <a:p>
                <a:endParaRPr lang="el-GR"/>
              </a:p>
            </p:txBody>
          </p:sp>
          <p:sp>
            <p:nvSpPr>
              <p:cNvPr id="81113" name="Line 487"/>
              <p:cNvSpPr>
                <a:spLocks noChangeShapeType="1"/>
              </p:cNvSpPr>
              <p:nvPr/>
            </p:nvSpPr>
            <p:spPr bwMode="auto">
              <a:xfrm flipV="1">
                <a:off x="5039" y="3873"/>
                <a:ext cx="1" cy="58"/>
              </a:xfrm>
              <a:prstGeom prst="line">
                <a:avLst/>
              </a:prstGeom>
              <a:noFill/>
              <a:ln w="0">
                <a:solidFill>
                  <a:srgbClr val="808080"/>
                </a:solidFill>
                <a:round/>
                <a:headEnd/>
                <a:tailEnd/>
              </a:ln>
            </p:spPr>
            <p:txBody>
              <a:bodyPr/>
              <a:lstStyle/>
              <a:p>
                <a:endParaRPr lang="el-GR"/>
              </a:p>
            </p:txBody>
          </p:sp>
          <p:sp>
            <p:nvSpPr>
              <p:cNvPr id="81114" name="Line 486"/>
              <p:cNvSpPr>
                <a:spLocks noChangeShapeType="1"/>
              </p:cNvSpPr>
              <p:nvPr/>
            </p:nvSpPr>
            <p:spPr bwMode="auto">
              <a:xfrm flipV="1">
                <a:off x="5560" y="3873"/>
                <a:ext cx="1" cy="58"/>
              </a:xfrm>
              <a:prstGeom prst="line">
                <a:avLst/>
              </a:prstGeom>
              <a:noFill/>
              <a:ln w="0">
                <a:solidFill>
                  <a:srgbClr val="808080"/>
                </a:solidFill>
                <a:round/>
                <a:headEnd/>
                <a:tailEnd/>
              </a:ln>
            </p:spPr>
            <p:txBody>
              <a:bodyPr/>
              <a:lstStyle/>
              <a:p>
                <a:endParaRPr lang="el-GR"/>
              </a:p>
            </p:txBody>
          </p:sp>
          <p:sp>
            <p:nvSpPr>
              <p:cNvPr id="81115" name="Line 485"/>
              <p:cNvSpPr>
                <a:spLocks noChangeShapeType="1"/>
              </p:cNvSpPr>
              <p:nvPr/>
            </p:nvSpPr>
            <p:spPr bwMode="auto">
              <a:xfrm flipV="1">
                <a:off x="6081" y="3873"/>
                <a:ext cx="1" cy="58"/>
              </a:xfrm>
              <a:prstGeom prst="line">
                <a:avLst/>
              </a:prstGeom>
              <a:noFill/>
              <a:ln w="0">
                <a:solidFill>
                  <a:srgbClr val="808080"/>
                </a:solidFill>
                <a:round/>
                <a:headEnd/>
                <a:tailEnd/>
              </a:ln>
            </p:spPr>
            <p:txBody>
              <a:bodyPr/>
              <a:lstStyle/>
              <a:p>
                <a:endParaRPr lang="el-GR"/>
              </a:p>
            </p:txBody>
          </p:sp>
          <p:sp>
            <p:nvSpPr>
              <p:cNvPr id="81116" name="Line 484"/>
              <p:cNvSpPr>
                <a:spLocks noChangeShapeType="1"/>
              </p:cNvSpPr>
              <p:nvPr/>
            </p:nvSpPr>
            <p:spPr bwMode="auto">
              <a:xfrm flipV="1">
                <a:off x="6601" y="3873"/>
                <a:ext cx="1" cy="58"/>
              </a:xfrm>
              <a:prstGeom prst="line">
                <a:avLst/>
              </a:prstGeom>
              <a:noFill/>
              <a:ln w="0">
                <a:solidFill>
                  <a:srgbClr val="808080"/>
                </a:solidFill>
                <a:round/>
                <a:headEnd/>
                <a:tailEnd/>
              </a:ln>
            </p:spPr>
            <p:txBody>
              <a:bodyPr/>
              <a:lstStyle/>
              <a:p>
                <a:endParaRPr lang="el-GR"/>
              </a:p>
            </p:txBody>
          </p:sp>
          <p:sp>
            <p:nvSpPr>
              <p:cNvPr id="81117" name="Freeform 483"/>
              <p:cNvSpPr>
                <a:spLocks/>
              </p:cNvSpPr>
              <p:nvPr/>
            </p:nvSpPr>
            <p:spPr bwMode="auto">
              <a:xfrm>
                <a:off x="1390" y="2391"/>
                <a:ext cx="35" cy="37"/>
              </a:xfrm>
              <a:custGeom>
                <a:avLst/>
                <a:gdLst>
                  <a:gd name="T0" fmla="*/ 33 w 35"/>
                  <a:gd name="T1" fmla="*/ 0 h 37"/>
                  <a:gd name="T2" fmla="*/ 35 w 35"/>
                  <a:gd name="T3" fmla="*/ 35 h 37"/>
                  <a:gd name="T4" fmla="*/ 2 w 35"/>
                  <a:gd name="T5" fmla="*/ 37 h 37"/>
                  <a:gd name="T6" fmla="*/ 0 w 35"/>
                  <a:gd name="T7" fmla="*/ 2 h 37"/>
                  <a:gd name="T8" fmla="*/ 33 w 35"/>
                  <a:gd name="T9" fmla="*/ 0 h 37"/>
                  <a:gd name="T10" fmla="*/ 0 60000 65536"/>
                  <a:gd name="T11" fmla="*/ 0 60000 65536"/>
                  <a:gd name="T12" fmla="*/ 0 60000 65536"/>
                  <a:gd name="T13" fmla="*/ 0 60000 65536"/>
                  <a:gd name="T14" fmla="*/ 0 60000 65536"/>
                  <a:gd name="T15" fmla="*/ 0 w 35"/>
                  <a:gd name="T16" fmla="*/ 0 h 37"/>
                  <a:gd name="T17" fmla="*/ 35 w 35"/>
                  <a:gd name="T18" fmla="*/ 37 h 37"/>
                </a:gdLst>
                <a:ahLst/>
                <a:cxnLst>
                  <a:cxn ang="T10">
                    <a:pos x="T0" y="T1"/>
                  </a:cxn>
                  <a:cxn ang="T11">
                    <a:pos x="T2" y="T3"/>
                  </a:cxn>
                  <a:cxn ang="T12">
                    <a:pos x="T4" y="T5"/>
                  </a:cxn>
                  <a:cxn ang="T13">
                    <a:pos x="T6" y="T7"/>
                  </a:cxn>
                  <a:cxn ang="T14">
                    <a:pos x="T8" y="T9"/>
                  </a:cxn>
                </a:cxnLst>
                <a:rect l="T15" t="T16" r="T17" b="T18"/>
                <a:pathLst>
                  <a:path w="35" h="37">
                    <a:moveTo>
                      <a:pt x="33" y="0"/>
                    </a:moveTo>
                    <a:lnTo>
                      <a:pt x="35" y="35"/>
                    </a:lnTo>
                    <a:lnTo>
                      <a:pt x="2" y="37"/>
                    </a:lnTo>
                    <a:lnTo>
                      <a:pt x="0" y="2"/>
                    </a:lnTo>
                    <a:lnTo>
                      <a:pt x="33" y="0"/>
                    </a:lnTo>
                    <a:close/>
                  </a:path>
                </a:pathLst>
              </a:custGeom>
              <a:solidFill>
                <a:srgbClr val="000000"/>
              </a:solidFill>
              <a:ln w="9525">
                <a:noFill/>
                <a:round/>
                <a:headEnd/>
                <a:tailEnd/>
              </a:ln>
            </p:spPr>
            <p:txBody>
              <a:bodyPr/>
              <a:lstStyle/>
              <a:p>
                <a:endParaRPr lang="en-US"/>
              </a:p>
            </p:txBody>
          </p:sp>
          <p:sp>
            <p:nvSpPr>
              <p:cNvPr id="81118" name="Freeform 482"/>
              <p:cNvSpPr>
                <a:spLocks/>
              </p:cNvSpPr>
              <p:nvPr/>
            </p:nvSpPr>
            <p:spPr bwMode="auto">
              <a:xfrm>
                <a:off x="1392" y="2426"/>
                <a:ext cx="35" cy="38"/>
              </a:xfrm>
              <a:custGeom>
                <a:avLst/>
                <a:gdLst>
                  <a:gd name="T0" fmla="*/ 33 w 35"/>
                  <a:gd name="T1" fmla="*/ 0 h 38"/>
                  <a:gd name="T2" fmla="*/ 35 w 35"/>
                  <a:gd name="T3" fmla="*/ 36 h 38"/>
                  <a:gd name="T4" fmla="*/ 2 w 35"/>
                  <a:gd name="T5" fmla="*/ 38 h 38"/>
                  <a:gd name="T6" fmla="*/ 0 w 35"/>
                  <a:gd name="T7" fmla="*/ 2 h 38"/>
                  <a:gd name="T8" fmla="*/ 33 w 35"/>
                  <a:gd name="T9" fmla="*/ 0 h 38"/>
                  <a:gd name="T10" fmla="*/ 0 60000 65536"/>
                  <a:gd name="T11" fmla="*/ 0 60000 65536"/>
                  <a:gd name="T12" fmla="*/ 0 60000 65536"/>
                  <a:gd name="T13" fmla="*/ 0 60000 65536"/>
                  <a:gd name="T14" fmla="*/ 0 60000 65536"/>
                  <a:gd name="T15" fmla="*/ 0 w 35"/>
                  <a:gd name="T16" fmla="*/ 0 h 38"/>
                  <a:gd name="T17" fmla="*/ 35 w 35"/>
                  <a:gd name="T18" fmla="*/ 38 h 38"/>
                </a:gdLst>
                <a:ahLst/>
                <a:cxnLst>
                  <a:cxn ang="T10">
                    <a:pos x="T0" y="T1"/>
                  </a:cxn>
                  <a:cxn ang="T11">
                    <a:pos x="T2" y="T3"/>
                  </a:cxn>
                  <a:cxn ang="T12">
                    <a:pos x="T4" y="T5"/>
                  </a:cxn>
                  <a:cxn ang="T13">
                    <a:pos x="T6" y="T7"/>
                  </a:cxn>
                  <a:cxn ang="T14">
                    <a:pos x="T8" y="T9"/>
                  </a:cxn>
                </a:cxnLst>
                <a:rect l="T15" t="T16" r="T17" b="T18"/>
                <a:pathLst>
                  <a:path w="35" h="38">
                    <a:moveTo>
                      <a:pt x="33" y="0"/>
                    </a:moveTo>
                    <a:lnTo>
                      <a:pt x="35" y="36"/>
                    </a:lnTo>
                    <a:lnTo>
                      <a:pt x="2" y="38"/>
                    </a:lnTo>
                    <a:lnTo>
                      <a:pt x="0" y="2"/>
                    </a:lnTo>
                    <a:lnTo>
                      <a:pt x="33" y="0"/>
                    </a:lnTo>
                    <a:close/>
                  </a:path>
                </a:pathLst>
              </a:custGeom>
              <a:solidFill>
                <a:srgbClr val="000000"/>
              </a:solidFill>
              <a:ln w="9525">
                <a:noFill/>
                <a:round/>
                <a:headEnd/>
                <a:tailEnd/>
              </a:ln>
            </p:spPr>
            <p:txBody>
              <a:bodyPr/>
              <a:lstStyle/>
              <a:p>
                <a:endParaRPr lang="en-US"/>
              </a:p>
            </p:txBody>
          </p:sp>
          <p:sp>
            <p:nvSpPr>
              <p:cNvPr id="81119" name="Freeform 481"/>
              <p:cNvSpPr>
                <a:spLocks/>
              </p:cNvSpPr>
              <p:nvPr/>
            </p:nvSpPr>
            <p:spPr bwMode="auto">
              <a:xfrm>
                <a:off x="1394" y="2463"/>
                <a:ext cx="35" cy="38"/>
              </a:xfrm>
              <a:custGeom>
                <a:avLst/>
                <a:gdLst>
                  <a:gd name="T0" fmla="*/ 33 w 35"/>
                  <a:gd name="T1" fmla="*/ 0 h 38"/>
                  <a:gd name="T2" fmla="*/ 35 w 35"/>
                  <a:gd name="T3" fmla="*/ 37 h 38"/>
                  <a:gd name="T4" fmla="*/ 2 w 35"/>
                  <a:gd name="T5" fmla="*/ 38 h 38"/>
                  <a:gd name="T6" fmla="*/ 0 w 35"/>
                  <a:gd name="T7" fmla="*/ 1 h 38"/>
                  <a:gd name="T8" fmla="*/ 33 w 35"/>
                  <a:gd name="T9" fmla="*/ 0 h 38"/>
                  <a:gd name="T10" fmla="*/ 0 60000 65536"/>
                  <a:gd name="T11" fmla="*/ 0 60000 65536"/>
                  <a:gd name="T12" fmla="*/ 0 60000 65536"/>
                  <a:gd name="T13" fmla="*/ 0 60000 65536"/>
                  <a:gd name="T14" fmla="*/ 0 60000 65536"/>
                  <a:gd name="T15" fmla="*/ 0 w 35"/>
                  <a:gd name="T16" fmla="*/ 0 h 38"/>
                  <a:gd name="T17" fmla="*/ 35 w 35"/>
                  <a:gd name="T18" fmla="*/ 38 h 38"/>
                </a:gdLst>
                <a:ahLst/>
                <a:cxnLst>
                  <a:cxn ang="T10">
                    <a:pos x="T0" y="T1"/>
                  </a:cxn>
                  <a:cxn ang="T11">
                    <a:pos x="T2" y="T3"/>
                  </a:cxn>
                  <a:cxn ang="T12">
                    <a:pos x="T4" y="T5"/>
                  </a:cxn>
                  <a:cxn ang="T13">
                    <a:pos x="T6" y="T7"/>
                  </a:cxn>
                  <a:cxn ang="T14">
                    <a:pos x="T8" y="T9"/>
                  </a:cxn>
                </a:cxnLst>
                <a:rect l="T15" t="T16" r="T17" b="T18"/>
                <a:pathLst>
                  <a:path w="35" h="38">
                    <a:moveTo>
                      <a:pt x="33" y="0"/>
                    </a:moveTo>
                    <a:lnTo>
                      <a:pt x="35" y="37"/>
                    </a:lnTo>
                    <a:lnTo>
                      <a:pt x="2" y="38"/>
                    </a:lnTo>
                    <a:lnTo>
                      <a:pt x="0" y="1"/>
                    </a:lnTo>
                    <a:lnTo>
                      <a:pt x="33" y="0"/>
                    </a:lnTo>
                    <a:close/>
                  </a:path>
                </a:pathLst>
              </a:custGeom>
              <a:solidFill>
                <a:srgbClr val="000000"/>
              </a:solidFill>
              <a:ln w="9525">
                <a:noFill/>
                <a:round/>
                <a:headEnd/>
                <a:tailEnd/>
              </a:ln>
            </p:spPr>
            <p:txBody>
              <a:bodyPr/>
              <a:lstStyle/>
              <a:p>
                <a:endParaRPr lang="en-US"/>
              </a:p>
            </p:txBody>
          </p:sp>
          <p:sp>
            <p:nvSpPr>
              <p:cNvPr id="81120" name="Freeform 480"/>
              <p:cNvSpPr>
                <a:spLocks/>
              </p:cNvSpPr>
              <p:nvPr/>
            </p:nvSpPr>
            <p:spPr bwMode="auto">
              <a:xfrm>
                <a:off x="1396" y="2499"/>
                <a:ext cx="35" cy="41"/>
              </a:xfrm>
              <a:custGeom>
                <a:avLst/>
                <a:gdLst>
                  <a:gd name="T0" fmla="*/ 33 w 35"/>
                  <a:gd name="T1" fmla="*/ 0 h 41"/>
                  <a:gd name="T2" fmla="*/ 35 w 35"/>
                  <a:gd name="T3" fmla="*/ 39 h 41"/>
                  <a:gd name="T4" fmla="*/ 2 w 35"/>
                  <a:gd name="T5" fmla="*/ 41 h 41"/>
                  <a:gd name="T6" fmla="*/ 0 w 35"/>
                  <a:gd name="T7" fmla="*/ 2 h 41"/>
                  <a:gd name="T8" fmla="*/ 33 w 35"/>
                  <a:gd name="T9" fmla="*/ 0 h 41"/>
                  <a:gd name="T10" fmla="*/ 0 60000 65536"/>
                  <a:gd name="T11" fmla="*/ 0 60000 65536"/>
                  <a:gd name="T12" fmla="*/ 0 60000 65536"/>
                  <a:gd name="T13" fmla="*/ 0 60000 65536"/>
                  <a:gd name="T14" fmla="*/ 0 60000 65536"/>
                  <a:gd name="T15" fmla="*/ 0 w 35"/>
                  <a:gd name="T16" fmla="*/ 0 h 41"/>
                  <a:gd name="T17" fmla="*/ 35 w 35"/>
                  <a:gd name="T18" fmla="*/ 41 h 41"/>
                </a:gdLst>
                <a:ahLst/>
                <a:cxnLst>
                  <a:cxn ang="T10">
                    <a:pos x="T0" y="T1"/>
                  </a:cxn>
                  <a:cxn ang="T11">
                    <a:pos x="T2" y="T3"/>
                  </a:cxn>
                  <a:cxn ang="T12">
                    <a:pos x="T4" y="T5"/>
                  </a:cxn>
                  <a:cxn ang="T13">
                    <a:pos x="T6" y="T7"/>
                  </a:cxn>
                  <a:cxn ang="T14">
                    <a:pos x="T8" y="T9"/>
                  </a:cxn>
                </a:cxnLst>
                <a:rect l="T15" t="T16" r="T17" b="T18"/>
                <a:pathLst>
                  <a:path w="35" h="41">
                    <a:moveTo>
                      <a:pt x="33" y="0"/>
                    </a:moveTo>
                    <a:lnTo>
                      <a:pt x="35" y="39"/>
                    </a:lnTo>
                    <a:lnTo>
                      <a:pt x="2" y="41"/>
                    </a:lnTo>
                    <a:lnTo>
                      <a:pt x="0" y="2"/>
                    </a:lnTo>
                    <a:lnTo>
                      <a:pt x="33" y="0"/>
                    </a:lnTo>
                    <a:close/>
                  </a:path>
                </a:pathLst>
              </a:custGeom>
              <a:solidFill>
                <a:srgbClr val="000000"/>
              </a:solidFill>
              <a:ln w="9525">
                <a:noFill/>
                <a:round/>
                <a:headEnd/>
                <a:tailEnd/>
              </a:ln>
            </p:spPr>
            <p:txBody>
              <a:bodyPr/>
              <a:lstStyle/>
              <a:p>
                <a:endParaRPr lang="en-US"/>
              </a:p>
            </p:txBody>
          </p:sp>
          <p:sp>
            <p:nvSpPr>
              <p:cNvPr id="81121" name="Freeform 479"/>
              <p:cNvSpPr>
                <a:spLocks/>
              </p:cNvSpPr>
              <p:nvPr/>
            </p:nvSpPr>
            <p:spPr bwMode="auto">
              <a:xfrm>
                <a:off x="1398" y="2538"/>
                <a:ext cx="34" cy="41"/>
              </a:xfrm>
              <a:custGeom>
                <a:avLst/>
                <a:gdLst>
                  <a:gd name="T0" fmla="*/ 33 w 34"/>
                  <a:gd name="T1" fmla="*/ 0 h 41"/>
                  <a:gd name="T2" fmla="*/ 34 w 34"/>
                  <a:gd name="T3" fmla="*/ 40 h 41"/>
                  <a:gd name="T4" fmla="*/ 1 w 34"/>
                  <a:gd name="T5" fmla="*/ 41 h 41"/>
                  <a:gd name="T6" fmla="*/ 0 w 34"/>
                  <a:gd name="T7" fmla="*/ 2 h 41"/>
                  <a:gd name="T8" fmla="*/ 33 w 34"/>
                  <a:gd name="T9" fmla="*/ 0 h 41"/>
                  <a:gd name="T10" fmla="*/ 0 60000 65536"/>
                  <a:gd name="T11" fmla="*/ 0 60000 65536"/>
                  <a:gd name="T12" fmla="*/ 0 60000 65536"/>
                  <a:gd name="T13" fmla="*/ 0 60000 65536"/>
                  <a:gd name="T14" fmla="*/ 0 60000 65536"/>
                  <a:gd name="T15" fmla="*/ 0 w 34"/>
                  <a:gd name="T16" fmla="*/ 0 h 41"/>
                  <a:gd name="T17" fmla="*/ 34 w 34"/>
                  <a:gd name="T18" fmla="*/ 41 h 41"/>
                </a:gdLst>
                <a:ahLst/>
                <a:cxnLst>
                  <a:cxn ang="T10">
                    <a:pos x="T0" y="T1"/>
                  </a:cxn>
                  <a:cxn ang="T11">
                    <a:pos x="T2" y="T3"/>
                  </a:cxn>
                  <a:cxn ang="T12">
                    <a:pos x="T4" y="T5"/>
                  </a:cxn>
                  <a:cxn ang="T13">
                    <a:pos x="T6" y="T7"/>
                  </a:cxn>
                  <a:cxn ang="T14">
                    <a:pos x="T8" y="T9"/>
                  </a:cxn>
                </a:cxnLst>
                <a:rect l="T15" t="T16" r="T17" b="T18"/>
                <a:pathLst>
                  <a:path w="34" h="41">
                    <a:moveTo>
                      <a:pt x="33" y="0"/>
                    </a:moveTo>
                    <a:lnTo>
                      <a:pt x="34" y="40"/>
                    </a:lnTo>
                    <a:lnTo>
                      <a:pt x="1" y="41"/>
                    </a:lnTo>
                    <a:lnTo>
                      <a:pt x="0" y="2"/>
                    </a:lnTo>
                    <a:lnTo>
                      <a:pt x="33" y="0"/>
                    </a:lnTo>
                    <a:close/>
                  </a:path>
                </a:pathLst>
              </a:custGeom>
              <a:solidFill>
                <a:srgbClr val="000000"/>
              </a:solidFill>
              <a:ln w="9525">
                <a:noFill/>
                <a:round/>
                <a:headEnd/>
                <a:tailEnd/>
              </a:ln>
            </p:spPr>
            <p:txBody>
              <a:bodyPr/>
              <a:lstStyle/>
              <a:p>
                <a:endParaRPr lang="en-US"/>
              </a:p>
            </p:txBody>
          </p:sp>
          <p:sp>
            <p:nvSpPr>
              <p:cNvPr id="81122" name="Freeform 478"/>
              <p:cNvSpPr>
                <a:spLocks/>
              </p:cNvSpPr>
              <p:nvPr/>
            </p:nvSpPr>
            <p:spPr bwMode="auto">
              <a:xfrm>
                <a:off x="1399" y="2578"/>
                <a:ext cx="34" cy="41"/>
              </a:xfrm>
              <a:custGeom>
                <a:avLst/>
                <a:gdLst>
                  <a:gd name="T0" fmla="*/ 33 w 34"/>
                  <a:gd name="T1" fmla="*/ 0 h 41"/>
                  <a:gd name="T2" fmla="*/ 34 w 34"/>
                  <a:gd name="T3" fmla="*/ 40 h 41"/>
                  <a:gd name="T4" fmla="*/ 1 w 34"/>
                  <a:gd name="T5" fmla="*/ 41 h 41"/>
                  <a:gd name="T6" fmla="*/ 0 w 34"/>
                  <a:gd name="T7" fmla="*/ 1 h 41"/>
                  <a:gd name="T8" fmla="*/ 33 w 34"/>
                  <a:gd name="T9" fmla="*/ 0 h 41"/>
                  <a:gd name="T10" fmla="*/ 0 60000 65536"/>
                  <a:gd name="T11" fmla="*/ 0 60000 65536"/>
                  <a:gd name="T12" fmla="*/ 0 60000 65536"/>
                  <a:gd name="T13" fmla="*/ 0 60000 65536"/>
                  <a:gd name="T14" fmla="*/ 0 60000 65536"/>
                  <a:gd name="T15" fmla="*/ 0 w 34"/>
                  <a:gd name="T16" fmla="*/ 0 h 41"/>
                  <a:gd name="T17" fmla="*/ 34 w 34"/>
                  <a:gd name="T18" fmla="*/ 41 h 41"/>
                </a:gdLst>
                <a:ahLst/>
                <a:cxnLst>
                  <a:cxn ang="T10">
                    <a:pos x="T0" y="T1"/>
                  </a:cxn>
                  <a:cxn ang="T11">
                    <a:pos x="T2" y="T3"/>
                  </a:cxn>
                  <a:cxn ang="T12">
                    <a:pos x="T4" y="T5"/>
                  </a:cxn>
                  <a:cxn ang="T13">
                    <a:pos x="T6" y="T7"/>
                  </a:cxn>
                  <a:cxn ang="T14">
                    <a:pos x="T8" y="T9"/>
                  </a:cxn>
                </a:cxnLst>
                <a:rect l="T15" t="T16" r="T17" b="T18"/>
                <a:pathLst>
                  <a:path w="34" h="41">
                    <a:moveTo>
                      <a:pt x="33" y="0"/>
                    </a:moveTo>
                    <a:lnTo>
                      <a:pt x="34" y="40"/>
                    </a:lnTo>
                    <a:lnTo>
                      <a:pt x="1" y="41"/>
                    </a:lnTo>
                    <a:lnTo>
                      <a:pt x="0" y="1"/>
                    </a:lnTo>
                    <a:lnTo>
                      <a:pt x="33" y="0"/>
                    </a:lnTo>
                    <a:close/>
                  </a:path>
                </a:pathLst>
              </a:custGeom>
              <a:solidFill>
                <a:srgbClr val="000000"/>
              </a:solidFill>
              <a:ln w="9525">
                <a:noFill/>
                <a:round/>
                <a:headEnd/>
                <a:tailEnd/>
              </a:ln>
            </p:spPr>
            <p:txBody>
              <a:bodyPr/>
              <a:lstStyle/>
              <a:p>
                <a:endParaRPr lang="en-US"/>
              </a:p>
            </p:txBody>
          </p:sp>
          <p:sp>
            <p:nvSpPr>
              <p:cNvPr id="81123" name="Rectangle 477"/>
              <p:cNvSpPr>
                <a:spLocks noChangeArrowheads="1"/>
              </p:cNvSpPr>
              <p:nvPr/>
            </p:nvSpPr>
            <p:spPr bwMode="auto">
              <a:xfrm>
                <a:off x="1400" y="2618"/>
                <a:ext cx="33" cy="6"/>
              </a:xfrm>
              <a:prstGeom prst="rect">
                <a:avLst/>
              </a:prstGeom>
              <a:solidFill>
                <a:srgbClr val="000000"/>
              </a:solidFill>
              <a:ln w="9525">
                <a:noFill/>
                <a:miter lim="800000"/>
                <a:headEnd/>
                <a:tailEnd/>
              </a:ln>
            </p:spPr>
            <p:txBody>
              <a:bodyPr/>
              <a:lstStyle/>
              <a:p>
                <a:endParaRPr lang="en-US"/>
              </a:p>
            </p:txBody>
          </p:sp>
          <p:sp>
            <p:nvSpPr>
              <p:cNvPr id="81124" name="Freeform 476"/>
              <p:cNvSpPr>
                <a:spLocks/>
              </p:cNvSpPr>
              <p:nvPr/>
            </p:nvSpPr>
            <p:spPr bwMode="auto">
              <a:xfrm>
                <a:off x="1405" y="2756"/>
                <a:ext cx="35" cy="29"/>
              </a:xfrm>
              <a:custGeom>
                <a:avLst/>
                <a:gdLst>
                  <a:gd name="T0" fmla="*/ 33 w 35"/>
                  <a:gd name="T1" fmla="*/ 0 h 29"/>
                  <a:gd name="T2" fmla="*/ 35 w 35"/>
                  <a:gd name="T3" fmla="*/ 27 h 29"/>
                  <a:gd name="T4" fmla="*/ 2 w 35"/>
                  <a:gd name="T5" fmla="*/ 29 h 29"/>
                  <a:gd name="T6" fmla="*/ 0 w 35"/>
                  <a:gd name="T7" fmla="*/ 1 h 29"/>
                  <a:gd name="T8" fmla="*/ 33 w 35"/>
                  <a:gd name="T9" fmla="*/ 0 h 29"/>
                  <a:gd name="T10" fmla="*/ 0 60000 65536"/>
                  <a:gd name="T11" fmla="*/ 0 60000 65536"/>
                  <a:gd name="T12" fmla="*/ 0 60000 65536"/>
                  <a:gd name="T13" fmla="*/ 0 60000 65536"/>
                  <a:gd name="T14" fmla="*/ 0 60000 65536"/>
                  <a:gd name="T15" fmla="*/ 0 w 35"/>
                  <a:gd name="T16" fmla="*/ 0 h 29"/>
                  <a:gd name="T17" fmla="*/ 35 w 35"/>
                  <a:gd name="T18" fmla="*/ 29 h 29"/>
                </a:gdLst>
                <a:ahLst/>
                <a:cxnLst>
                  <a:cxn ang="T10">
                    <a:pos x="T0" y="T1"/>
                  </a:cxn>
                  <a:cxn ang="T11">
                    <a:pos x="T2" y="T3"/>
                  </a:cxn>
                  <a:cxn ang="T12">
                    <a:pos x="T4" y="T5"/>
                  </a:cxn>
                  <a:cxn ang="T13">
                    <a:pos x="T6" y="T7"/>
                  </a:cxn>
                  <a:cxn ang="T14">
                    <a:pos x="T8" y="T9"/>
                  </a:cxn>
                </a:cxnLst>
                <a:rect l="T15" t="T16" r="T17" b="T18"/>
                <a:pathLst>
                  <a:path w="35" h="29">
                    <a:moveTo>
                      <a:pt x="33" y="0"/>
                    </a:moveTo>
                    <a:lnTo>
                      <a:pt x="35" y="27"/>
                    </a:lnTo>
                    <a:lnTo>
                      <a:pt x="2" y="29"/>
                    </a:lnTo>
                    <a:lnTo>
                      <a:pt x="0" y="1"/>
                    </a:lnTo>
                    <a:lnTo>
                      <a:pt x="33" y="0"/>
                    </a:lnTo>
                    <a:close/>
                  </a:path>
                </a:pathLst>
              </a:custGeom>
              <a:solidFill>
                <a:srgbClr val="000000"/>
              </a:solidFill>
              <a:ln w="9525">
                <a:noFill/>
                <a:round/>
                <a:headEnd/>
                <a:tailEnd/>
              </a:ln>
            </p:spPr>
            <p:txBody>
              <a:bodyPr/>
              <a:lstStyle/>
              <a:p>
                <a:endParaRPr lang="en-US"/>
              </a:p>
            </p:txBody>
          </p:sp>
          <p:sp>
            <p:nvSpPr>
              <p:cNvPr id="81125" name="Freeform 475"/>
              <p:cNvSpPr>
                <a:spLocks/>
              </p:cNvSpPr>
              <p:nvPr/>
            </p:nvSpPr>
            <p:spPr bwMode="auto">
              <a:xfrm>
                <a:off x="1407" y="2783"/>
                <a:ext cx="35" cy="85"/>
              </a:xfrm>
              <a:custGeom>
                <a:avLst/>
                <a:gdLst>
                  <a:gd name="T0" fmla="*/ 33 w 35"/>
                  <a:gd name="T1" fmla="*/ 0 h 85"/>
                  <a:gd name="T2" fmla="*/ 35 w 35"/>
                  <a:gd name="T3" fmla="*/ 84 h 85"/>
                  <a:gd name="T4" fmla="*/ 2 w 35"/>
                  <a:gd name="T5" fmla="*/ 85 h 85"/>
                  <a:gd name="T6" fmla="*/ 0 w 35"/>
                  <a:gd name="T7" fmla="*/ 2 h 85"/>
                  <a:gd name="T8" fmla="*/ 33 w 35"/>
                  <a:gd name="T9" fmla="*/ 0 h 85"/>
                  <a:gd name="T10" fmla="*/ 0 60000 65536"/>
                  <a:gd name="T11" fmla="*/ 0 60000 65536"/>
                  <a:gd name="T12" fmla="*/ 0 60000 65536"/>
                  <a:gd name="T13" fmla="*/ 0 60000 65536"/>
                  <a:gd name="T14" fmla="*/ 0 60000 65536"/>
                  <a:gd name="T15" fmla="*/ 0 w 35"/>
                  <a:gd name="T16" fmla="*/ 0 h 85"/>
                  <a:gd name="T17" fmla="*/ 35 w 35"/>
                  <a:gd name="T18" fmla="*/ 85 h 85"/>
                </a:gdLst>
                <a:ahLst/>
                <a:cxnLst>
                  <a:cxn ang="T10">
                    <a:pos x="T0" y="T1"/>
                  </a:cxn>
                  <a:cxn ang="T11">
                    <a:pos x="T2" y="T3"/>
                  </a:cxn>
                  <a:cxn ang="T12">
                    <a:pos x="T4" y="T5"/>
                  </a:cxn>
                  <a:cxn ang="T13">
                    <a:pos x="T6" y="T7"/>
                  </a:cxn>
                  <a:cxn ang="T14">
                    <a:pos x="T8" y="T9"/>
                  </a:cxn>
                </a:cxnLst>
                <a:rect l="T15" t="T16" r="T17" b="T18"/>
                <a:pathLst>
                  <a:path w="35" h="85">
                    <a:moveTo>
                      <a:pt x="33" y="0"/>
                    </a:moveTo>
                    <a:lnTo>
                      <a:pt x="35" y="84"/>
                    </a:lnTo>
                    <a:lnTo>
                      <a:pt x="2" y="85"/>
                    </a:lnTo>
                    <a:lnTo>
                      <a:pt x="0" y="2"/>
                    </a:lnTo>
                    <a:lnTo>
                      <a:pt x="33" y="0"/>
                    </a:lnTo>
                    <a:close/>
                  </a:path>
                </a:pathLst>
              </a:custGeom>
              <a:solidFill>
                <a:srgbClr val="000000"/>
              </a:solidFill>
              <a:ln w="9525">
                <a:noFill/>
                <a:round/>
                <a:headEnd/>
                <a:tailEnd/>
              </a:ln>
            </p:spPr>
            <p:txBody>
              <a:bodyPr/>
              <a:lstStyle/>
              <a:p>
                <a:endParaRPr lang="en-US"/>
              </a:p>
            </p:txBody>
          </p:sp>
          <p:sp>
            <p:nvSpPr>
              <p:cNvPr id="81126" name="Freeform 474"/>
              <p:cNvSpPr>
                <a:spLocks/>
              </p:cNvSpPr>
              <p:nvPr/>
            </p:nvSpPr>
            <p:spPr bwMode="auto">
              <a:xfrm>
                <a:off x="1409" y="2867"/>
                <a:ext cx="36" cy="84"/>
              </a:xfrm>
              <a:custGeom>
                <a:avLst/>
                <a:gdLst>
                  <a:gd name="T0" fmla="*/ 33 w 36"/>
                  <a:gd name="T1" fmla="*/ 0 h 84"/>
                  <a:gd name="T2" fmla="*/ 36 w 36"/>
                  <a:gd name="T3" fmla="*/ 82 h 84"/>
                  <a:gd name="T4" fmla="*/ 3 w 36"/>
                  <a:gd name="T5" fmla="*/ 84 h 84"/>
                  <a:gd name="T6" fmla="*/ 0 w 36"/>
                  <a:gd name="T7" fmla="*/ 1 h 84"/>
                  <a:gd name="T8" fmla="*/ 33 w 36"/>
                  <a:gd name="T9" fmla="*/ 0 h 84"/>
                  <a:gd name="T10" fmla="*/ 0 60000 65536"/>
                  <a:gd name="T11" fmla="*/ 0 60000 65536"/>
                  <a:gd name="T12" fmla="*/ 0 60000 65536"/>
                  <a:gd name="T13" fmla="*/ 0 60000 65536"/>
                  <a:gd name="T14" fmla="*/ 0 60000 65536"/>
                  <a:gd name="T15" fmla="*/ 0 w 36"/>
                  <a:gd name="T16" fmla="*/ 0 h 84"/>
                  <a:gd name="T17" fmla="*/ 36 w 36"/>
                  <a:gd name="T18" fmla="*/ 84 h 84"/>
                </a:gdLst>
                <a:ahLst/>
                <a:cxnLst>
                  <a:cxn ang="T10">
                    <a:pos x="T0" y="T1"/>
                  </a:cxn>
                  <a:cxn ang="T11">
                    <a:pos x="T2" y="T3"/>
                  </a:cxn>
                  <a:cxn ang="T12">
                    <a:pos x="T4" y="T5"/>
                  </a:cxn>
                  <a:cxn ang="T13">
                    <a:pos x="T6" y="T7"/>
                  </a:cxn>
                  <a:cxn ang="T14">
                    <a:pos x="T8" y="T9"/>
                  </a:cxn>
                </a:cxnLst>
                <a:rect l="T15" t="T16" r="T17" b="T18"/>
                <a:pathLst>
                  <a:path w="36" h="84">
                    <a:moveTo>
                      <a:pt x="33" y="0"/>
                    </a:moveTo>
                    <a:lnTo>
                      <a:pt x="36" y="82"/>
                    </a:lnTo>
                    <a:lnTo>
                      <a:pt x="3" y="84"/>
                    </a:lnTo>
                    <a:lnTo>
                      <a:pt x="0" y="1"/>
                    </a:lnTo>
                    <a:lnTo>
                      <a:pt x="33" y="0"/>
                    </a:lnTo>
                    <a:close/>
                  </a:path>
                </a:pathLst>
              </a:custGeom>
              <a:solidFill>
                <a:srgbClr val="000000"/>
              </a:solidFill>
              <a:ln w="9525">
                <a:noFill/>
                <a:round/>
                <a:headEnd/>
                <a:tailEnd/>
              </a:ln>
            </p:spPr>
            <p:txBody>
              <a:bodyPr/>
              <a:lstStyle/>
              <a:p>
                <a:endParaRPr lang="en-US"/>
              </a:p>
            </p:txBody>
          </p:sp>
          <p:sp>
            <p:nvSpPr>
              <p:cNvPr id="81127" name="Freeform 473"/>
              <p:cNvSpPr>
                <a:spLocks/>
              </p:cNvSpPr>
              <p:nvPr/>
            </p:nvSpPr>
            <p:spPr bwMode="auto">
              <a:xfrm>
                <a:off x="1412" y="2949"/>
                <a:ext cx="35" cy="40"/>
              </a:xfrm>
              <a:custGeom>
                <a:avLst/>
                <a:gdLst>
                  <a:gd name="T0" fmla="*/ 33 w 35"/>
                  <a:gd name="T1" fmla="*/ 0 h 40"/>
                  <a:gd name="T2" fmla="*/ 35 w 35"/>
                  <a:gd name="T3" fmla="*/ 38 h 40"/>
                  <a:gd name="T4" fmla="*/ 2 w 35"/>
                  <a:gd name="T5" fmla="*/ 40 h 40"/>
                  <a:gd name="T6" fmla="*/ 0 w 35"/>
                  <a:gd name="T7" fmla="*/ 2 h 40"/>
                  <a:gd name="T8" fmla="*/ 33 w 35"/>
                  <a:gd name="T9" fmla="*/ 0 h 40"/>
                  <a:gd name="T10" fmla="*/ 0 60000 65536"/>
                  <a:gd name="T11" fmla="*/ 0 60000 65536"/>
                  <a:gd name="T12" fmla="*/ 0 60000 65536"/>
                  <a:gd name="T13" fmla="*/ 0 60000 65536"/>
                  <a:gd name="T14" fmla="*/ 0 60000 65536"/>
                  <a:gd name="T15" fmla="*/ 0 w 35"/>
                  <a:gd name="T16" fmla="*/ 0 h 40"/>
                  <a:gd name="T17" fmla="*/ 35 w 35"/>
                  <a:gd name="T18" fmla="*/ 40 h 40"/>
                </a:gdLst>
                <a:ahLst/>
                <a:cxnLst>
                  <a:cxn ang="T10">
                    <a:pos x="T0" y="T1"/>
                  </a:cxn>
                  <a:cxn ang="T11">
                    <a:pos x="T2" y="T3"/>
                  </a:cxn>
                  <a:cxn ang="T12">
                    <a:pos x="T4" y="T5"/>
                  </a:cxn>
                  <a:cxn ang="T13">
                    <a:pos x="T6" y="T7"/>
                  </a:cxn>
                  <a:cxn ang="T14">
                    <a:pos x="T8" y="T9"/>
                  </a:cxn>
                </a:cxnLst>
                <a:rect l="T15" t="T16" r="T17" b="T18"/>
                <a:pathLst>
                  <a:path w="35" h="40">
                    <a:moveTo>
                      <a:pt x="33" y="0"/>
                    </a:moveTo>
                    <a:lnTo>
                      <a:pt x="35" y="38"/>
                    </a:lnTo>
                    <a:lnTo>
                      <a:pt x="2" y="40"/>
                    </a:lnTo>
                    <a:lnTo>
                      <a:pt x="0" y="2"/>
                    </a:lnTo>
                    <a:lnTo>
                      <a:pt x="33" y="0"/>
                    </a:lnTo>
                    <a:close/>
                  </a:path>
                </a:pathLst>
              </a:custGeom>
              <a:solidFill>
                <a:srgbClr val="000000"/>
              </a:solidFill>
              <a:ln w="9525">
                <a:noFill/>
                <a:round/>
                <a:headEnd/>
                <a:tailEnd/>
              </a:ln>
            </p:spPr>
            <p:txBody>
              <a:bodyPr/>
              <a:lstStyle/>
              <a:p>
                <a:endParaRPr lang="en-US"/>
              </a:p>
            </p:txBody>
          </p:sp>
          <p:sp>
            <p:nvSpPr>
              <p:cNvPr id="81128" name="Freeform 472"/>
              <p:cNvSpPr>
                <a:spLocks/>
              </p:cNvSpPr>
              <p:nvPr/>
            </p:nvSpPr>
            <p:spPr bwMode="auto">
              <a:xfrm>
                <a:off x="1419" y="3120"/>
                <a:ext cx="34" cy="28"/>
              </a:xfrm>
              <a:custGeom>
                <a:avLst/>
                <a:gdLst>
                  <a:gd name="T0" fmla="*/ 33 w 34"/>
                  <a:gd name="T1" fmla="*/ 0 h 28"/>
                  <a:gd name="T2" fmla="*/ 34 w 34"/>
                  <a:gd name="T3" fmla="*/ 27 h 28"/>
                  <a:gd name="T4" fmla="*/ 1 w 34"/>
                  <a:gd name="T5" fmla="*/ 28 h 28"/>
                  <a:gd name="T6" fmla="*/ 0 w 34"/>
                  <a:gd name="T7" fmla="*/ 1 h 28"/>
                  <a:gd name="T8" fmla="*/ 33 w 34"/>
                  <a:gd name="T9" fmla="*/ 0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33" y="0"/>
                    </a:moveTo>
                    <a:lnTo>
                      <a:pt x="34" y="27"/>
                    </a:lnTo>
                    <a:lnTo>
                      <a:pt x="1" y="28"/>
                    </a:lnTo>
                    <a:lnTo>
                      <a:pt x="0" y="1"/>
                    </a:lnTo>
                    <a:lnTo>
                      <a:pt x="33" y="0"/>
                    </a:lnTo>
                    <a:close/>
                  </a:path>
                </a:pathLst>
              </a:custGeom>
              <a:solidFill>
                <a:srgbClr val="000000"/>
              </a:solidFill>
              <a:ln w="9525">
                <a:noFill/>
                <a:round/>
                <a:headEnd/>
                <a:tailEnd/>
              </a:ln>
            </p:spPr>
            <p:txBody>
              <a:bodyPr/>
              <a:lstStyle/>
              <a:p>
                <a:endParaRPr lang="en-US"/>
              </a:p>
            </p:txBody>
          </p:sp>
          <p:sp>
            <p:nvSpPr>
              <p:cNvPr id="81129" name="Freeform 471"/>
              <p:cNvSpPr>
                <a:spLocks/>
              </p:cNvSpPr>
              <p:nvPr/>
            </p:nvSpPr>
            <p:spPr bwMode="auto">
              <a:xfrm>
                <a:off x="1420" y="3147"/>
                <a:ext cx="35" cy="38"/>
              </a:xfrm>
              <a:custGeom>
                <a:avLst/>
                <a:gdLst>
                  <a:gd name="T0" fmla="*/ 33 w 35"/>
                  <a:gd name="T1" fmla="*/ 0 h 38"/>
                  <a:gd name="T2" fmla="*/ 35 w 35"/>
                  <a:gd name="T3" fmla="*/ 36 h 38"/>
                  <a:gd name="T4" fmla="*/ 2 w 35"/>
                  <a:gd name="T5" fmla="*/ 38 h 38"/>
                  <a:gd name="T6" fmla="*/ 0 w 35"/>
                  <a:gd name="T7" fmla="*/ 1 h 38"/>
                  <a:gd name="T8" fmla="*/ 33 w 35"/>
                  <a:gd name="T9" fmla="*/ 0 h 38"/>
                  <a:gd name="T10" fmla="*/ 0 60000 65536"/>
                  <a:gd name="T11" fmla="*/ 0 60000 65536"/>
                  <a:gd name="T12" fmla="*/ 0 60000 65536"/>
                  <a:gd name="T13" fmla="*/ 0 60000 65536"/>
                  <a:gd name="T14" fmla="*/ 0 60000 65536"/>
                  <a:gd name="T15" fmla="*/ 0 w 35"/>
                  <a:gd name="T16" fmla="*/ 0 h 38"/>
                  <a:gd name="T17" fmla="*/ 35 w 35"/>
                  <a:gd name="T18" fmla="*/ 38 h 38"/>
                </a:gdLst>
                <a:ahLst/>
                <a:cxnLst>
                  <a:cxn ang="T10">
                    <a:pos x="T0" y="T1"/>
                  </a:cxn>
                  <a:cxn ang="T11">
                    <a:pos x="T2" y="T3"/>
                  </a:cxn>
                  <a:cxn ang="T12">
                    <a:pos x="T4" y="T5"/>
                  </a:cxn>
                  <a:cxn ang="T13">
                    <a:pos x="T6" y="T7"/>
                  </a:cxn>
                  <a:cxn ang="T14">
                    <a:pos x="T8" y="T9"/>
                  </a:cxn>
                </a:cxnLst>
                <a:rect l="T15" t="T16" r="T17" b="T18"/>
                <a:pathLst>
                  <a:path w="35" h="38">
                    <a:moveTo>
                      <a:pt x="33" y="0"/>
                    </a:moveTo>
                    <a:lnTo>
                      <a:pt x="35" y="36"/>
                    </a:lnTo>
                    <a:lnTo>
                      <a:pt x="2" y="38"/>
                    </a:lnTo>
                    <a:lnTo>
                      <a:pt x="0" y="1"/>
                    </a:lnTo>
                    <a:lnTo>
                      <a:pt x="33" y="0"/>
                    </a:lnTo>
                    <a:close/>
                  </a:path>
                </a:pathLst>
              </a:custGeom>
              <a:solidFill>
                <a:srgbClr val="000000"/>
              </a:solidFill>
              <a:ln w="9525">
                <a:noFill/>
                <a:round/>
                <a:headEnd/>
                <a:tailEnd/>
              </a:ln>
            </p:spPr>
            <p:txBody>
              <a:bodyPr/>
              <a:lstStyle/>
              <a:p>
                <a:endParaRPr lang="en-US"/>
              </a:p>
            </p:txBody>
          </p:sp>
          <p:sp>
            <p:nvSpPr>
              <p:cNvPr id="81130" name="Freeform 470"/>
              <p:cNvSpPr>
                <a:spLocks/>
              </p:cNvSpPr>
              <p:nvPr/>
            </p:nvSpPr>
            <p:spPr bwMode="auto">
              <a:xfrm>
                <a:off x="1422" y="3182"/>
                <a:ext cx="35" cy="38"/>
              </a:xfrm>
              <a:custGeom>
                <a:avLst/>
                <a:gdLst>
                  <a:gd name="T0" fmla="*/ 33 w 35"/>
                  <a:gd name="T1" fmla="*/ 0 h 38"/>
                  <a:gd name="T2" fmla="*/ 35 w 35"/>
                  <a:gd name="T3" fmla="*/ 36 h 38"/>
                  <a:gd name="T4" fmla="*/ 2 w 35"/>
                  <a:gd name="T5" fmla="*/ 38 h 38"/>
                  <a:gd name="T6" fmla="*/ 0 w 35"/>
                  <a:gd name="T7" fmla="*/ 3 h 38"/>
                  <a:gd name="T8" fmla="*/ 33 w 35"/>
                  <a:gd name="T9" fmla="*/ 0 h 38"/>
                  <a:gd name="T10" fmla="*/ 0 60000 65536"/>
                  <a:gd name="T11" fmla="*/ 0 60000 65536"/>
                  <a:gd name="T12" fmla="*/ 0 60000 65536"/>
                  <a:gd name="T13" fmla="*/ 0 60000 65536"/>
                  <a:gd name="T14" fmla="*/ 0 60000 65536"/>
                  <a:gd name="T15" fmla="*/ 0 w 35"/>
                  <a:gd name="T16" fmla="*/ 0 h 38"/>
                  <a:gd name="T17" fmla="*/ 35 w 35"/>
                  <a:gd name="T18" fmla="*/ 38 h 38"/>
                </a:gdLst>
                <a:ahLst/>
                <a:cxnLst>
                  <a:cxn ang="T10">
                    <a:pos x="T0" y="T1"/>
                  </a:cxn>
                  <a:cxn ang="T11">
                    <a:pos x="T2" y="T3"/>
                  </a:cxn>
                  <a:cxn ang="T12">
                    <a:pos x="T4" y="T5"/>
                  </a:cxn>
                  <a:cxn ang="T13">
                    <a:pos x="T6" y="T7"/>
                  </a:cxn>
                  <a:cxn ang="T14">
                    <a:pos x="T8" y="T9"/>
                  </a:cxn>
                </a:cxnLst>
                <a:rect l="T15" t="T16" r="T17" b="T18"/>
                <a:pathLst>
                  <a:path w="35" h="38">
                    <a:moveTo>
                      <a:pt x="33" y="0"/>
                    </a:moveTo>
                    <a:lnTo>
                      <a:pt x="35" y="36"/>
                    </a:lnTo>
                    <a:lnTo>
                      <a:pt x="2" y="38"/>
                    </a:lnTo>
                    <a:lnTo>
                      <a:pt x="0" y="3"/>
                    </a:lnTo>
                    <a:lnTo>
                      <a:pt x="33" y="0"/>
                    </a:lnTo>
                    <a:close/>
                  </a:path>
                </a:pathLst>
              </a:custGeom>
              <a:solidFill>
                <a:srgbClr val="000000"/>
              </a:solidFill>
              <a:ln w="9525">
                <a:noFill/>
                <a:round/>
                <a:headEnd/>
                <a:tailEnd/>
              </a:ln>
            </p:spPr>
            <p:txBody>
              <a:bodyPr/>
              <a:lstStyle/>
              <a:p>
                <a:endParaRPr lang="en-US"/>
              </a:p>
            </p:txBody>
          </p:sp>
          <p:sp>
            <p:nvSpPr>
              <p:cNvPr id="81131" name="Freeform 469"/>
              <p:cNvSpPr>
                <a:spLocks/>
              </p:cNvSpPr>
              <p:nvPr/>
            </p:nvSpPr>
            <p:spPr bwMode="auto">
              <a:xfrm>
                <a:off x="1424" y="3218"/>
                <a:ext cx="35" cy="36"/>
              </a:xfrm>
              <a:custGeom>
                <a:avLst/>
                <a:gdLst>
                  <a:gd name="T0" fmla="*/ 33 w 35"/>
                  <a:gd name="T1" fmla="*/ 0 h 36"/>
                  <a:gd name="T2" fmla="*/ 35 w 35"/>
                  <a:gd name="T3" fmla="*/ 34 h 36"/>
                  <a:gd name="T4" fmla="*/ 2 w 35"/>
                  <a:gd name="T5" fmla="*/ 36 h 36"/>
                  <a:gd name="T6" fmla="*/ 0 w 35"/>
                  <a:gd name="T7" fmla="*/ 2 h 36"/>
                  <a:gd name="T8" fmla="*/ 33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33" y="0"/>
                    </a:moveTo>
                    <a:lnTo>
                      <a:pt x="35" y="34"/>
                    </a:lnTo>
                    <a:lnTo>
                      <a:pt x="2" y="36"/>
                    </a:lnTo>
                    <a:lnTo>
                      <a:pt x="0" y="2"/>
                    </a:lnTo>
                    <a:lnTo>
                      <a:pt x="33" y="0"/>
                    </a:lnTo>
                    <a:close/>
                  </a:path>
                </a:pathLst>
              </a:custGeom>
              <a:solidFill>
                <a:srgbClr val="000000"/>
              </a:solidFill>
              <a:ln w="9525">
                <a:noFill/>
                <a:round/>
                <a:headEnd/>
                <a:tailEnd/>
              </a:ln>
            </p:spPr>
            <p:txBody>
              <a:bodyPr/>
              <a:lstStyle/>
              <a:p>
                <a:endParaRPr lang="en-US"/>
              </a:p>
            </p:txBody>
          </p:sp>
          <p:sp>
            <p:nvSpPr>
              <p:cNvPr id="81132" name="Freeform 468"/>
              <p:cNvSpPr>
                <a:spLocks/>
              </p:cNvSpPr>
              <p:nvPr/>
            </p:nvSpPr>
            <p:spPr bwMode="auto">
              <a:xfrm>
                <a:off x="1426" y="3252"/>
                <a:ext cx="35" cy="35"/>
              </a:xfrm>
              <a:custGeom>
                <a:avLst/>
                <a:gdLst>
                  <a:gd name="T0" fmla="*/ 33 w 35"/>
                  <a:gd name="T1" fmla="*/ 0 h 35"/>
                  <a:gd name="T2" fmla="*/ 35 w 35"/>
                  <a:gd name="T3" fmla="*/ 33 h 35"/>
                  <a:gd name="T4" fmla="*/ 2 w 35"/>
                  <a:gd name="T5" fmla="*/ 35 h 35"/>
                  <a:gd name="T6" fmla="*/ 0 w 35"/>
                  <a:gd name="T7" fmla="*/ 2 h 35"/>
                  <a:gd name="T8" fmla="*/ 33 w 35"/>
                  <a:gd name="T9" fmla="*/ 0 h 35"/>
                  <a:gd name="T10" fmla="*/ 0 60000 65536"/>
                  <a:gd name="T11" fmla="*/ 0 60000 65536"/>
                  <a:gd name="T12" fmla="*/ 0 60000 65536"/>
                  <a:gd name="T13" fmla="*/ 0 60000 65536"/>
                  <a:gd name="T14" fmla="*/ 0 60000 65536"/>
                  <a:gd name="T15" fmla="*/ 0 w 35"/>
                  <a:gd name="T16" fmla="*/ 0 h 35"/>
                  <a:gd name="T17" fmla="*/ 35 w 35"/>
                  <a:gd name="T18" fmla="*/ 35 h 35"/>
                </a:gdLst>
                <a:ahLst/>
                <a:cxnLst>
                  <a:cxn ang="T10">
                    <a:pos x="T0" y="T1"/>
                  </a:cxn>
                  <a:cxn ang="T11">
                    <a:pos x="T2" y="T3"/>
                  </a:cxn>
                  <a:cxn ang="T12">
                    <a:pos x="T4" y="T5"/>
                  </a:cxn>
                  <a:cxn ang="T13">
                    <a:pos x="T6" y="T7"/>
                  </a:cxn>
                  <a:cxn ang="T14">
                    <a:pos x="T8" y="T9"/>
                  </a:cxn>
                </a:cxnLst>
                <a:rect l="T15" t="T16" r="T17" b="T18"/>
                <a:pathLst>
                  <a:path w="35" h="35">
                    <a:moveTo>
                      <a:pt x="33" y="0"/>
                    </a:moveTo>
                    <a:lnTo>
                      <a:pt x="35" y="33"/>
                    </a:lnTo>
                    <a:lnTo>
                      <a:pt x="2" y="35"/>
                    </a:lnTo>
                    <a:lnTo>
                      <a:pt x="0" y="2"/>
                    </a:lnTo>
                    <a:lnTo>
                      <a:pt x="33" y="0"/>
                    </a:lnTo>
                    <a:close/>
                  </a:path>
                </a:pathLst>
              </a:custGeom>
              <a:solidFill>
                <a:srgbClr val="000000"/>
              </a:solidFill>
              <a:ln w="9525">
                <a:noFill/>
                <a:round/>
                <a:headEnd/>
                <a:tailEnd/>
              </a:ln>
            </p:spPr>
            <p:txBody>
              <a:bodyPr/>
              <a:lstStyle/>
              <a:p>
                <a:endParaRPr lang="en-US"/>
              </a:p>
            </p:txBody>
          </p:sp>
          <p:sp>
            <p:nvSpPr>
              <p:cNvPr id="81133" name="Freeform 467"/>
              <p:cNvSpPr>
                <a:spLocks/>
              </p:cNvSpPr>
              <p:nvPr/>
            </p:nvSpPr>
            <p:spPr bwMode="auto">
              <a:xfrm>
                <a:off x="1428" y="3285"/>
                <a:ext cx="35" cy="33"/>
              </a:xfrm>
              <a:custGeom>
                <a:avLst/>
                <a:gdLst>
                  <a:gd name="T0" fmla="*/ 33 w 35"/>
                  <a:gd name="T1" fmla="*/ 0 h 33"/>
                  <a:gd name="T2" fmla="*/ 35 w 35"/>
                  <a:gd name="T3" fmla="*/ 31 h 33"/>
                  <a:gd name="T4" fmla="*/ 2 w 35"/>
                  <a:gd name="T5" fmla="*/ 33 h 33"/>
                  <a:gd name="T6" fmla="*/ 0 w 35"/>
                  <a:gd name="T7" fmla="*/ 2 h 33"/>
                  <a:gd name="T8" fmla="*/ 33 w 35"/>
                  <a:gd name="T9" fmla="*/ 0 h 33"/>
                  <a:gd name="T10" fmla="*/ 0 60000 65536"/>
                  <a:gd name="T11" fmla="*/ 0 60000 65536"/>
                  <a:gd name="T12" fmla="*/ 0 60000 65536"/>
                  <a:gd name="T13" fmla="*/ 0 60000 65536"/>
                  <a:gd name="T14" fmla="*/ 0 60000 65536"/>
                  <a:gd name="T15" fmla="*/ 0 w 35"/>
                  <a:gd name="T16" fmla="*/ 0 h 33"/>
                  <a:gd name="T17" fmla="*/ 35 w 35"/>
                  <a:gd name="T18" fmla="*/ 33 h 33"/>
                </a:gdLst>
                <a:ahLst/>
                <a:cxnLst>
                  <a:cxn ang="T10">
                    <a:pos x="T0" y="T1"/>
                  </a:cxn>
                  <a:cxn ang="T11">
                    <a:pos x="T2" y="T3"/>
                  </a:cxn>
                  <a:cxn ang="T12">
                    <a:pos x="T4" y="T5"/>
                  </a:cxn>
                  <a:cxn ang="T13">
                    <a:pos x="T6" y="T7"/>
                  </a:cxn>
                  <a:cxn ang="T14">
                    <a:pos x="T8" y="T9"/>
                  </a:cxn>
                </a:cxnLst>
                <a:rect l="T15" t="T16" r="T17" b="T18"/>
                <a:pathLst>
                  <a:path w="35" h="33">
                    <a:moveTo>
                      <a:pt x="33" y="0"/>
                    </a:moveTo>
                    <a:lnTo>
                      <a:pt x="35" y="31"/>
                    </a:lnTo>
                    <a:lnTo>
                      <a:pt x="2" y="33"/>
                    </a:lnTo>
                    <a:lnTo>
                      <a:pt x="0" y="2"/>
                    </a:lnTo>
                    <a:lnTo>
                      <a:pt x="33" y="0"/>
                    </a:lnTo>
                    <a:close/>
                  </a:path>
                </a:pathLst>
              </a:custGeom>
              <a:solidFill>
                <a:srgbClr val="000000"/>
              </a:solidFill>
              <a:ln w="9525">
                <a:noFill/>
                <a:round/>
                <a:headEnd/>
                <a:tailEnd/>
              </a:ln>
            </p:spPr>
            <p:txBody>
              <a:bodyPr/>
              <a:lstStyle/>
              <a:p>
                <a:endParaRPr lang="en-US"/>
              </a:p>
            </p:txBody>
          </p:sp>
          <p:sp>
            <p:nvSpPr>
              <p:cNvPr id="81134" name="Freeform 466"/>
              <p:cNvSpPr>
                <a:spLocks/>
              </p:cNvSpPr>
              <p:nvPr/>
            </p:nvSpPr>
            <p:spPr bwMode="auto">
              <a:xfrm>
                <a:off x="1430" y="3315"/>
                <a:ext cx="36" cy="32"/>
              </a:xfrm>
              <a:custGeom>
                <a:avLst/>
                <a:gdLst>
                  <a:gd name="T0" fmla="*/ 33 w 36"/>
                  <a:gd name="T1" fmla="*/ 0 h 32"/>
                  <a:gd name="T2" fmla="*/ 36 w 36"/>
                  <a:gd name="T3" fmla="*/ 29 h 32"/>
                  <a:gd name="T4" fmla="*/ 3 w 36"/>
                  <a:gd name="T5" fmla="*/ 32 h 32"/>
                  <a:gd name="T6" fmla="*/ 0 w 36"/>
                  <a:gd name="T7" fmla="*/ 3 h 32"/>
                  <a:gd name="T8" fmla="*/ 33 w 36"/>
                  <a:gd name="T9" fmla="*/ 0 h 32"/>
                  <a:gd name="T10" fmla="*/ 0 60000 65536"/>
                  <a:gd name="T11" fmla="*/ 0 60000 65536"/>
                  <a:gd name="T12" fmla="*/ 0 60000 65536"/>
                  <a:gd name="T13" fmla="*/ 0 60000 65536"/>
                  <a:gd name="T14" fmla="*/ 0 60000 65536"/>
                  <a:gd name="T15" fmla="*/ 0 w 36"/>
                  <a:gd name="T16" fmla="*/ 0 h 32"/>
                  <a:gd name="T17" fmla="*/ 36 w 36"/>
                  <a:gd name="T18" fmla="*/ 32 h 32"/>
                </a:gdLst>
                <a:ahLst/>
                <a:cxnLst>
                  <a:cxn ang="T10">
                    <a:pos x="T0" y="T1"/>
                  </a:cxn>
                  <a:cxn ang="T11">
                    <a:pos x="T2" y="T3"/>
                  </a:cxn>
                  <a:cxn ang="T12">
                    <a:pos x="T4" y="T5"/>
                  </a:cxn>
                  <a:cxn ang="T13">
                    <a:pos x="T6" y="T7"/>
                  </a:cxn>
                  <a:cxn ang="T14">
                    <a:pos x="T8" y="T9"/>
                  </a:cxn>
                </a:cxnLst>
                <a:rect l="T15" t="T16" r="T17" b="T18"/>
                <a:pathLst>
                  <a:path w="36" h="32">
                    <a:moveTo>
                      <a:pt x="33" y="0"/>
                    </a:moveTo>
                    <a:lnTo>
                      <a:pt x="36" y="29"/>
                    </a:lnTo>
                    <a:lnTo>
                      <a:pt x="3" y="32"/>
                    </a:lnTo>
                    <a:lnTo>
                      <a:pt x="0" y="3"/>
                    </a:lnTo>
                    <a:lnTo>
                      <a:pt x="33" y="0"/>
                    </a:lnTo>
                    <a:close/>
                  </a:path>
                </a:pathLst>
              </a:custGeom>
              <a:solidFill>
                <a:srgbClr val="000000"/>
              </a:solidFill>
              <a:ln w="9525">
                <a:noFill/>
                <a:round/>
                <a:headEnd/>
                <a:tailEnd/>
              </a:ln>
            </p:spPr>
            <p:txBody>
              <a:bodyPr/>
              <a:lstStyle/>
              <a:p>
                <a:endParaRPr lang="en-US"/>
              </a:p>
            </p:txBody>
          </p:sp>
          <p:sp>
            <p:nvSpPr>
              <p:cNvPr id="81135" name="Freeform 465"/>
              <p:cNvSpPr>
                <a:spLocks/>
              </p:cNvSpPr>
              <p:nvPr/>
            </p:nvSpPr>
            <p:spPr bwMode="auto">
              <a:xfrm>
                <a:off x="1433" y="3344"/>
                <a:ext cx="34" cy="9"/>
              </a:xfrm>
              <a:custGeom>
                <a:avLst/>
                <a:gdLst>
                  <a:gd name="T0" fmla="*/ 33 w 34"/>
                  <a:gd name="T1" fmla="*/ 0 h 9"/>
                  <a:gd name="T2" fmla="*/ 34 w 34"/>
                  <a:gd name="T3" fmla="*/ 6 h 9"/>
                  <a:gd name="T4" fmla="*/ 0 w 34"/>
                  <a:gd name="T5" fmla="*/ 9 h 9"/>
                  <a:gd name="T6" fmla="*/ 0 w 34"/>
                  <a:gd name="T7" fmla="*/ 3 h 9"/>
                  <a:gd name="T8" fmla="*/ 33 w 34"/>
                  <a:gd name="T9" fmla="*/ 0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33" y="0"/>
                    </a:moveTo>
                    <a:lnTo>
                      <a:pt x="34" y="6"/>
                    </a:lnTo>
                    <a:lnTo>
                      <a:pt x="0" y="9"/>
                    </a:lnTo>
                    <a:lnTo>
                      <a:pt x="0" y="3"/>
                    </a:lnTo>
                    <a:lnTo>
                      <a:pt x="33" y="0"/>
                    </a:lnTo>
                    <a:close/>
                  </a:path>
                </a:pathLst>
              </a:custGeom>
              <a:solidFill>
                <a:srgbClr val="000000"/>
              </a:solidFill>
              <a:ln w="9525">
                <a:noFill/>
                <a:round/>
                <a:headEnd/>
                <a:tailEnd/>
              </a:ln>
            </p:spPr>
            <p:txBody>
              <a:bodyPr/>
              <a:lstStyle/>
              <a:p>
                <a:endParaRPr lang="en-US"/>
              </a:p>
            </p:txBody>
          </p:sp>
          <p:sp>
            <p:nvSpPr>
              <p:cNvPr id="81136" name="Freeform 464"/>
              <p:cNvSpPr>
                <a:spLocks/>
              </p:cNvSpPr>
              <p:nvPr/>
            </p:nvSpPr>
            <p:spPr bwMode="auto">
              <a:xfrm>
                <a:off x="1455" y="3479"/>
                <a:ext cx="32" cy="12"/>
              </a:xfrm>
              <a:custGeom>
                <a:avLst/>
                <a:gdLst>
                  <a:gd name="T0" fmla="*/ 32 w 32"/>
                  <a:gd name="T1" fmla="*/ 0 h 12"/>
                  <a:gd name="T2" fmla="*/ 32 w 32"/>
                  <a:gd name="T3" fmla="*/ 2 h 12"/>
                  <a:gd name="T4" fmla="*/ 1 w 32"/>
                  <a:gd name="T5" fmla="*/ 12 h 12"/>
                  <a:gd name="T6" fmla="*/ 0 w 32"/>
                  <a:gd name="T7" fmla="*/ 10 h 12"/>
                  <a:gd name="T8" fmla="*/ 32 w 32"/>
                  <a:gd name="T9" fmla="*/ 0 h 12"/>
                  <a:gd name="T10" fmla="*/ 0 60000 65536"/>
                  <a:gd name="T11" fmla="*/ 0 60000 65536"/>
                  <a:gd name="T12" fmla="*/ 0 60000 65536"/>
                  <a:gd name="T13" fmla="*/ 0 60000 65536"/>
                  <a:gd name="T14" fmla="*/ 0 60000 65536"/>
                  <a:gd name="T15" fmla="*/ 0 w 32"/>
                  <a:gd name="T16" fmla="*/ 0 h 12"/>
                  <a:gd name="T17" fmla="*/ 32 w 32"/>
                  <a:gd name="T18" fmla="*/ 12 h 12"/>
                </a:gdLst>
                <a:ahLst/>
                <a:cxnLst>
                  <a:cxn ang="T10">
                    <a:pos x="T0" y="T1"/>
                  </a:cxn>
                  <a:cxn ang="T11">
                    <a:pos x="T2" y="T3"/>
                  </a:cxn>
                  <a:cxn ang="T12">
                    <a:pos x="T4" y="T5"/>
                  </a:cxn>
                  <a:cxn ang="T13">
                    <a:pos x="T6" y="T7"/>
                  </a:cxn>
                  <a:cxn ang="T14">
                    <a:pos x="T8" y="T9"/>
                  </a:cxn>
                </a:cxnLst>
                <a:rect l="T15" t="T16" r="T17" b="T18"/>
                <a:pathLst>
                  <a:path w="32" h="12">
                    <a:moveTo>
                      <a:pt x="32" y="0"/>
                    </a:moveTo>
                    <a:lnTo>
                      <a:pt x="32" y="2"/>
                    </a:lnTo>
                    <a:lnTo>
                      <a:pt x="1" y="12"/>
                    </a:lnTo>
                    <a:lnTo>
                      <a:pt x="0" y="10"/>
                    </a:lnTo>
                    <a:lnTo>
                      <a:pt x="32" y="0"/>
                    </a:lnTo>
                    <a:close/>
                  </a:path>
                </a:pathLst>
              </a:custGeom>
              <a:solidFill>
                <a:srgbClr val="000000"/>
              </a:solidFill>
              <a:ln w="9525">
                <a:noFill/>
                <a:round/>
                <a:headEnd/>
                <a:tailEnd/>
              </a:ln>
            </p:spPr>
            <p:txBody>
              <a:bodyPr/>
              <a:lstStyle/>
              <a:p>
                <a:endParaRPr lang="en-US"/>
              </a:p>
            </p:txBody>
          </p:sp>
          <p:sp>
            <p:nvSpPr>
              <p:cNvPr id="81137" name="Freeform 463"/>
              <p:cNvSpPr>
                <a:spLocks/>
              </p:cNvSpPr>
              <p:nvPr/>
            </p:nvSpPr>
            <p:spPr bwMode="auto">
              <a:xfrm>
                <a:off x="1456" y="3480"/>
                <a:ext cx="33" cy="18"/>
              </a:xfrm>
              <a:custGeom>
                <a:avLst/>
                <a:gdLst>
                  <a:gd name="T0" fmla="*/ 31 w 33"/>
                  <a:gd name="T1" fmla="*/ 0 h 18"/>
                  <a:gd name="T2" fmla="*/ 33 w 33"/>
                  <a:gd name="T3" fmla="*/ 6 h 18"/>
                  <a:gd name="T4" fmla="*/ 2 w 33"/>
                  <a:gd name="T5" fmla="*/ 18 h 18"/>
                  <a:gd name="T6" fmla="*/ 0 w 33"/>
                  <a:gd name="T7" fmla="*/ 12 h 18"/>
                  <a:gd name="T8" fmla="*/ 31 w 33"/>
                  <a:gd name="T9" fmla="*/ 0 h 18"/>
                  <a:gd name="T10" fmla="*/ 0 60000 65536"/>
                  <a:gd name="T11" fmla="*/ 0 60000 65536"/>
                  <a:gd name="T12" fmla="*/ 0 60000 65536"/>
                  <a:gd name="T13" fmla="*/ 0 60000 65536"/>
                  <a:gd name="T14" fmla="*/ 0 60000 65536"/>
                  <a:gd name="T15" fmla="*/ 0 w 33"/>
                  <a:gd name="T16" fmla="*/ 0 h 18"/>
                  <a:gd name="T17" fmla="*/ 33 w 33"/>
                  <a:gd name="T18" fmla="*/ 18 h 18"/>
                </a:gdLst>
                <a:ahLst/>
                <a:cxnLst>
                  <a:cxn ang="T10">
                    <a:pos x="T0" y="T1"/>
                  </a:cxn>
                  <a:cxn ang="T11">
                    <a:pos x="T2" y="T3"/>
                  </a:cxn>
                  <a:cxn ang="T12">
                    <a:pos x="T4" y="T5"/>
                  </a:cxn>
                  <a:cxn ang="T13">
                    <a:pos x="T6" y="T7"/>
                  </a:cxn>
                  <a:cxn ang="T14">
                    <a:pos x="T8" y="T9"/>
                  </a:cxn>
                </a:cxnLst>
                <a:rect l="T15" t="T16" r="T17" b="T18"/>
                <a:pathLst>
                  <a:path w="33" h="18">
                    <a:moveTo>
                      <a:pt x="31" y="0"/>
                    </a:moveTo>
                    <a:lnTo>
                      <a:pt x="33" y="6"/>
                    </a:lnTo>
                    <a:lnTo>
                      <a:pt x="2" y="18"/>
                    </a:lnTo>
                    <a:lnTo>
                      <a:pt x="0" y="12"/>
                    </a:lnTo>
                    <a:lnTo>
                      <a:pt x="31" y="0"/>
                    </a:lnTo>
                    <a:close/>
                  </a:path>
                </a:pathLst>
              </a:custGeom>
              <a:solidFill>
                <a:srgbClr val="000000"/>
              </a:solidFill>
              <a:ln w="9525">
                <a:noFill/>
                <a:round/>
                <a:headEnd/>
                <a:tailEnd/>
              </a:ln>
            </p:spPr>
            <p:txBody>
              <a:bodyPr/>
              <a:lstStyle/>
              <a:p>
                <a:endParaRPr lang="en-US"/>
              </a:p>
            </p:txBody>
          </p:sp>
          <p:sp>
            <p:nvSpPr>
              <p:cNvPr id="81138" name="Freeform 462"/>
              <p:cNvSpPr>
                <a:spLocks/>
              </p:cNvSpPr>
              <p:nvPr/>
            </p:nvSpPr>
            <p:spPr bwMode="auto">
              <a:xfrm>
                <a:off x="1459" y="3484"/>
                <a:ext cx="32" cy="19"/>
              </a:xfrm>
              <a:custGeom>
                <a:avLst/>
                <a:gdLst>
                  <a:gd name="T0" fmla="*/ 30 w 32"/>
                  <a:gd name="T1" fmla="*/ 0 h 19"/>
                  <a:gd name="T2" fmla="*/ 32 w 32"/>
                  <a:gd name="T3" fmla="*/ 5 h 19"/>
                  <a:gd name="T4" fmla="*/ 2 w 32"/>
                  <a:gd name="T5" fmla="*/ 19 h 19"/>
                  <a:gd name="T6" fmla="*/ 0 w 32"/>
                  <a:gd name="T7" fmla="*/ 15 h 19"/>
                  <a:gd name="T8" fmla="*/ 30 w 32"/>
                  <a:gd name="T9" fmla="*/ 0 h 19"/>
                  <a:gd name="T10" fmla="*/ 0 60000 65536"/>
                  <a:gd name="T11" fmla="*/ 0 60000 65536"/>
                  <a:gd name="T12" fmla="*/ 0 60000 65536"/>
                  <a:gd name="T13" fmla="*/ 0 60000 65536"/>
                  <a:gd name="T14" fmla="*/ 0 60000 65536"/>
                  <a:gd name="T15" fmla="*/ 0 w 32"/>
                  <a:gd name="T16" fmla="*/ 0 h 19"/>
                  <a:gd name="T17" fmla="*/ 32 w 32"/>
                  <a:gd name="T18" fmla="*/ 19 h 19"/>
                </a:gdLst>
                <a:ahLst/>
                <a:cxnLst>
                  <a:cxn ang="T10">
                    <a:pos x="T0" y="T1"/>
                  </a:cxn>
                  <a:cxn ang="T11">
                    <a:pos x="T2" y="T3"/>
                  </a:cxn>
                  <a:cxn ang="T12">
                    <a:pos x="T4" y="T5"/>
                  </a:cxn>
                  <a:cxn ang="T13">
                    <a:pos x="T6" y="T7"/>
                  </a:cxn>
                  <a:cxn ang="T14">
                    <a:pos x="T8" y="T9"/>
                  </a:cxn>
                </a:cxnLst>
                <a:rect l="T15" t="T16" r="T17" b="T18"/>
                <a:pathLst>
                  <a:path w="32" h="19">
                    <a:moveTo>
                      <a:pt x="30" y="0"/>
                    </a:moveTo>
                    <a:lnTo>
                      <a:pt x="32" y="5"/>
                    </a:lnTo>
                    <a:lnTo>
                      <a:pt x="2" y="19"/>
                    </a:lnTo>
                    <a:lnTo>
                      <a:pt x="0" y="15"/>
                    </a:lnTo>
                    <a:lnTo>
                      <a:pt x="30" y="0"/>
                    </a:lnTo>
                    <a:close/>
                  </a:path>
                </a:pathLst>
              </a:custGeom>
              <a:solidFill>
                <a:srgbClr val="000000"/>
              </a:solidFill>
              <a:ln w="9525">
                <a:noFill/>
                <a:round/>
                <a:headEnd/>
                <a:tailEnd/>
              </a:ln>
            </p:spPr>
            <p:txBody>
              <a:bodyPr/>
              <a:lstStyle/>
              <a:p>
                <a:endParaRPr lang="en-US"/>
              </a:p>
            </p:txBody>
          </p:sp>
          <p:sp>
            <p:nvSpPr>
              <p:cNvPr id="81139" name="Freeform 461"/>
              <p:cNvSpPr>
                <a:spLocks/>
              </p:cNvSpPr>
              <p:nvPr/>
            </p:nvSpPr>
            <p:spPr bwMode="auto">
              <a:xfrm>
                <a:off x="1460" y="3491"/>
                <a:ext cx="33" cy="14"/>
              </a:xfrm>
              <a:custGeom>
                <a:avLst/>
                <a:gdLst>
                  <a:gd name="T0" fmla="*/ 31 w 33"/>
                  <a:gd name="T1" fmla="*/ 0 h 14"/>
                  <a:gd name="T2" fmla="*/ 33 w 33"/>
                  <a:gd name="T3" fmla="*/ 4 h 14"/>
                  <a:gd name="T4" fmla="*/ 1 w 33"/>
                  <a:gd name="T5" fmla="*/ 14 h 14"/>
                  <a:gd name="T6" fmla="*/ 0 w 33"/>
                  <a:gd name="T7" fmla="*/ 10 h 14"/>
                  <a:gd name="T8" fmla="*/ 31 w 33"/>
                  <a:gd name="T9" fmla="*/ 0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31" y="0"/>
                    </a:moveTo>
                    <a:lnTo>
                      <a:pt x="33" y="4"/>
                    </a:lnTo>
                    <a:lnTo>
                      <a:pt x="1" y="14"/>
                    </a:lnTo>
                    <a:lnTo>
                      <a:pt x="0" y="10"/>
                    </a:lnTo>
                    <a:lnTo>
                      <a:pt x="31" y="0"/>
                    </a:lnTo>
                    <a:close/>
                  </a:path>
                </a:pathLst>
              </a:custGeom>
              <a:solidFill>
                <a:srgbClr val="000000"/>
              </a:solidFill>
              <a:ln w="9525">
                <a:noFill/>
                <a:round/>
                <a:headEnd/>
                <a:tailEnd/>
              </a:ln>
            </p:spPr>
            <p:txBody>
              <a:bodyPr/>
              <a:lstStyle/>
              <a:p>
                <a:endParaRPr lang="en-US"/>
              </a:p>
            </p:txBody>
          </p:sp>
          <p:sp>
            <p:nvSpPr>
              <p:cNvPr id="81140" name="Freeform 460"/>
              <p:cNvSpPr>
                <a:spLocks/>
              </p:cNvSpPr>
              <p:nvPr/>
            </p:nvSpPr>
            <p:spPr bwMode="auto">
              <a:xfrm>
                <a:off x="1463" y="3491"/>
                <a:ext cx="30" cy="21"/>
              </a:xfrm>
              <a:custGeom>
                <a:avLst/>
                <a:gdLst>
                  <a:gd name="T0" fmla="*/ 28 w 30"/>
                  <a:gd name="T1" fmla="*/ 0 h 21"/>
                  <a:gd name="T2" fmla="*/ 30 w 30"/>
                  <a:gd name="T3" fmla="*/ 4 h 21"/>
                  <a:gd name="T4" fmla="*/ 2 w 30"/>
                  <a:gd name="T5" fmla="*/ 21 h 21"/>
                  <a:gd name="T6" fmla="*/ 0 w 30"/>
                  <a:gd name="T7" fmla="*/ 18 h 21"/>
                  <a:gd name="T8" fmla="*/ 28 w 30"/>
                  <a:gd name="T9" fmla="*/ 0 h 21"/>
                  <a:gd name="T10" fmla="*/ 0 60000 65536"/>
                  <a:gd name="T11" fmla="*/ 0 60000 65536"/>
                  <a:gd name="T12" fmla="*/ 0 60000 65536"/>
                  <a:gd name="T13" fmla="*/ 0 60000 65536"/>
                  <a:gd name="T14" fmla="*/ 0 60000 65536"/>
                  <a:gd name="T15" fmla="*/ 0 w 30"/>
                  <a:gd name="T16" fmla="*/ 0 h 21"/>
                  <a:gd name="T17" fmla="*/ 30 w 30"/>
                  <a:gd name="T18" fmla="*/ 21 h 21"/>
                </a:gdLst>
                <a:ahLst/>
                <a:cxnLst>
                  <a:cxn ang="T10">
                    <a:pos x="T0" y="T1"/>
                  </a:cxn>
                  <a:cxn ang="T11">
                    <a:pos x="T2" y="T3"/>
                  </a:cxn>
                  <a:cxn ang="T12">
                    <a:pos x="T4" y="T5"/>
                  </a:cxn>
                  <a:cxn ang="T13">
                    <a:pos x="T6" y="T7"/>
                  </a:cxn>
                  <a:cxn ang="T14">
                    <a:pos x="T8" y="T9"/>
                  </a:cxn>
                </a:cxnLst>
                <a:rect l="T15" t="T16" r="T17" b="T18"/>
                <a:pathLst>
                  <a:path w="30" h="21">
                    <a:moveTo>
                      <a:pt x="28" y="0"/>
                    </a:moveTo>
                    <a:lnTo>
                      <a:pt x="30" y="4"/>
                    </a:lnTo>
                    <a:lnTo>
                      <a:pt x="2" y="21"/>
                    </a:lnTo>
                    <a:lnTo>
                      <a:pt x="0" y="18"/>
                    </a:lnTo>
                    <a:lnTo>
                      <a:pt x="28" y="0"/>
                    </a:lnTo>
                    <a:close/>
                  </a:path>
                </a:pathLst>
              </a:custGeom>
              <a:solidFill>
                <a:srgbClr val="000000"/>
              </a:solidFill>
              <a:ln w="9525">
                <a:noFill/>
                <a:round/>
                <a:headEnd/>
                <a:tailEnd/>
              </a:ln>
            </p:spPr>
            <p:txBody>
              <a:bodyPr/>
              <a:lstStyle/>
              <a:p>
                <a:endParaRPr lang="en-US"/>
              </a:p>
            </p:txBody>
          </p:sp>
          <p:sp>
            <p:nvSpPr>
              <p:cNvPr id="81141" name="Freeform 459"/>
              <p:cNvSpPr>
                <a:spLocks/>
              </p:cNvSpPr>
              <p:nvPr/>
            </p:nvSpPr>
            <p:spPr bwMode="auto">
              <a:xfrm>
                <a:off x="1466" y="3493"/>
                <a:ext cx="28" cy="23"/>
              </a:xfrm>
              <a:custGeom>
                <a:avLst/>
                <a:gdLst>
                  <a:gd name="T0" fmla="*/ 26 w 28"/>
                  <a:gd name="T1" fmla="*/ 0 h 23"/>
                  <a:gd name="T2" fmla="*/ 28 w 28"/>
                  <a:gd name="T3" fmla="*/ 3 h 23"/>
                  <a:gd name="T4" fmla="*/ 2 w 28"/>
                  <a:gd name="T5" fmla="*/ 23 h 23"/>
                  <a:gd name="T6" fmla="*/ 0 w 28"/>
                  <a:gd name="T7" fmla="*/ 20 h 23"/>
                  <a:gd name="T8" fmla="*/ 26 w 28"/>
                  <a:gd name="T9" fmla="*/ 0 h 23"/>
                  <a:gd name="T10" fmla="*/ 0 60000 65536"/>
                  <a:gd name="T11" fmla="*/ 0 60000 65536"/>
                  <a:gd name="T12" fmla="*/ 0 60000 65536"/>
                  <a:gd name="T13" fmla="*/ 0 60000 65536"/>
                  <a:gd name="T14" fmla="*/ 0 60000 65536"/>
                  <a:gd name="T15" fmla="*/ 0 w 28"/>
                  <a:gd name="T16" fmla="*/ 0 h 23"/>
                  <a:gd name="T17" fmla="*/ 28 w 28"/>
                  <a:gd name="T18" fmla="*/ 23 h 23"/>
                </a:gdLst>
                <a:ahLst/>
                <a:cxnLst>
                  <a:cxn ang="T10">
                    <a:pos x="T0" y="T1"/>
                  </a:cxn>
                  <a:cxn ang="T11">
                    <a:pos x="T2" y="T3"/>
                  </a:cxn>
                  <a:cxn ang="T12">
                    <a:pos x="T4" y="T5"/>
                  </a:cxn>
                  <a:cxn ang="T13">
                    <a:pos x="T6" y="T7"/>
                  </a:cxn>
                  <a:cxn ang="T14">
                    <a:pos x="T8" y="T9"/>
                  </a:cxn>
                </a:cxnLst>
                <a:rect l="T15" t="T16" r="T17" b="T18"/>
                <a:pathLst>
                  <a:path w="28" h="23">
                    <a:moveTo>
                      <a:pt x="26" y="0"/>
                    </a:moveTo>
                    <a:lnTo>
                      <a:pt x="28" y="3"/>
                    </a:lnTo>
                    <a:lnTo>
                      <a:pt x="2" y="23"/>
                    </a:lnTo>
                    <a:lnTo>
                      <a:pt x="0" y="20"/>
                    </a:lnTo>
                    <a:lnTo>
                      <a:pt x="26" y="0"/>
                    </a:lnTo>
                    <a:close/>
                  </a:path>
                </a:pathLst>
              </a:custGeom>
              <a:solidFill>
                <a:srgbClr val="000000"/>
              </a:solidFill>
              <a:ln w="9525">
                <a:noFill/>
                <a:round/>
                <a:headEnd/>
                <a:tailEnd/>
              </a:ln>
            </p:spPr>
            <p:txBody>
              <a:bodyPr/>
              <a:lstStyle/>
              <a:p>
                <a:endParaRPr lang="en-US"/>
              </a:p>
            </p:txBody>
          </p:sp>
          <p:sp>
            <p:nvSpPr>
              <p:cNvPr id="81142" name="Freeform 458"/>
              <p:cNvSpPr>
                <a:spLocks/>
              </p:cNvSpPr>
              <p:nvPr/>
            </p:nvSpPr>
            <p:spPr bwMode="auto">
              <a:xfrm>
                <a:off x="1467" y="3497"/>
                <a:ext cx="29" cy="21"/>
              </a:xfrm>
              <a:custGeom>
                <a:avLst/>
                <a:gdLst>
                  <a:gd name="T0" fmla="*/ 28 w 29"/>
                  <a:gd name="T1" fmla="*/ 0 h 21"/>
                  <a:gd name="T2" fmla="*/ 29 w 29"/>
                  <a:gd name="T3" fmla="*/ 2 h 21"/>
                  <a:gd name="T4" fmla="*/ 2 w 29"/>
                  <a:gd name="T5" fmla="*/ 21 h 21"/>
                  <a:gd name="T6" fmla="*/ 0 w 29"/>
                  <a:gd name="T7" fmla="*/ 19 h 21"/>
                  <a:gd name="T8" fmla="*/ 28 w 29"/>
                  <a:gd name="T9" fmla="*/ 0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28" y="0"/>
                    </a:moveTo>
                    <a:lnTo>
                      <a:pt x="29" y="2"/>
                    </a:lnTo>
                    <a:lnTo>
                      <a:pt x="2" y="21"/>
                    </a:lnTo>
                    <a:lnTo>
                      <a:pt x="0" y="19"/>
                    </a:lnTo>
                    <a:lnTo>
                      <a:pt x="28" y="0"/>
                    </a:lnTo>
                    <a:close/>
                  </a:path>
                </a:pathLst>
              </a:custGeom>
              <a:solidFill>
                <a:srgbClr val="000000"/>
              </a:solidFill>
              <a:ln w="9525">
                <a:noFill/>
                <a:round/>
                <a:headEnd/>
                <a:tailEnd/>
              </a:ln>
            </p:spPr>
            <p:txBody>
              <a:bodyPr/>
              <a:lstStyle/>
              <a:p>
                <a:endParaRPr lang="en-US"/>
              </a:p>
            </p:txBody>
          </p:sp>
          <p:sp>
            <p:nvSpPr>
              <p:cNvPr id="81143" name="Freeform 457"/>
              <p:cNvSpPr>
                <a:spLocks/>
              </p:cNvSpPr>
              <p:nvPr/>
            </p:nvSpPr>
            <p:spPr bwMode="auto">
              <a:xfrm>
                <a:off x="1473" y="3495"/>
                <a:ext cx="21" cy="29"/>
              </a:xfrm>
              <a:custGeom>
                <a:avLst/>
                <a:gdLst>
                  <a:gd name="T0" fmla="*/ 19 w 21"/>
                  <a:gd name="T1" fmla="*/ 0 h 29"/>
                  <a:gd name="T2" fmla="*/ 21 w 21"/>
                  <a:gd name="T3" fmla="*/ 1 h 29"/>
                  <a:gd name="T4" fmla="*/ 3 w 21"/>
                  <a:gd name="T5" fmla="*/ 29 h 29"/>
                  <a:gd name="T6" fmla="*/ 0 w 21"/>
                  <a:gd name="T7" fmla="*/ 27 h 29"/>
                  <a:gd name="T8" fmla="*/ 19 w 21"/>
                  <a:gd name="T9" fmla="*/ 0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19" y="0"/>
                    </a:moveTo>
                    <a:lnTo>
                      <a:pt x="21" y="1"/>
                    </a:lnTo>
                    <a:lnTo>
                      <a:pt x="3" y="29"/>
                    </a:lnTo>
                    <a:lnTo>
                      <a:pt x="0" y="27"/>
                    </a:lnTo>
                    <a:lnTo>
                      <a:pt x="19" y="0"/>
                    </a:lnTo>
                    <a:close/>
                  </a:path>
                </a:pathLst>
              </a:custGeom>
              <a:solidFill>
                <a:srgbClr val="000000"/>
              </a:solidFill>
              <a:ln w="9525">
                <a:noFill/>
                <a:round/>
                <a:headEnd/>
                <a:tailEnd/>
              </a:ln>
            </p:spPr>
            <p:txBody>
              <a:bodyPr/>
              <a:lstStyle/>
              <a:p>
                <a:endParaRPr lang="en-US"/>
              </a:p>
            </p:txBody>
          </p:sp>
          <p:sp>
            <p:nvSpPr>
              <p:cNvPr id="81144" name="Freeform 456"/>
              <p:cNvSpPr>
                <a:spLocks/>
              </p:cNvSpPr>
              <p:nvPr/>
            </p:nvSpPr>
            <p:spPr bwMode="auto">
              <a:xfrm>
                <a:off x="1476" y="3496"/>
                <a:ext cx="20" cy="29"/>
              </a:xfrm>
              <a:custGeom>
                <a:avLst/>
                <a:gdLst>
                  <a:gd name="T0" fmla="*/ 18 w 20"/>
                  <a:gd name="T1" fmla="*/ 0 h 29"/>
                  <a:gd name="T2" fmla="*/ 20 w 20"/>
                  <a:gd name="T3" fmla="*/ 2 h 29"/>
                  <a:gd name="T4" fmla="*/ 2 w 20"/>
                  <a:gd name="T5" fmla="*/ 29 h 29"/>
                  <a:gd name="T6" fmla="*/ 0 w 20"/>
                  <a:gd name="T7" fmla="*/ 28 h 29"/>
                  <a:gd name="T8" fmla="*/ 18 w 20"/>
                  <a:gd name="T9" fmla="*/ 0 h 29"/>
                  <a:gd name="T10" fmla="*/ 0 60000 65536"/>
                  <a:gd name="T11" fmla="*/ 0 60000 65536"/>
                  <a:gd name="T12" fmla="*/ 0 60000 65536"/>
                  <a:gd name="T13" fmla="*/ 0 60000 65536"/>
                  <a:gd name="T14" fmla="*/ 0 60000 65536"/>
                  <a:gd name="T15" fmla="*/ 0 w 20"/>
                  <a:gd name="T16" fmla="*/ 0 h 29"/>
                  <a:gd name="T17" fmla="*/ 20 w 20"/>
                  <a:gd name="T18" fmla="*/ 29 h 29"/>
                </a:gdLst>
                <a:ahLst/>
                <a:cxnLst>
                  <a:cxn ang="T10">
                    <a:pos x="T0" y="T1"/>
                  </a:cxn>
                  <a:cxn ang="T11">
                    <a:pos x="T2" y="T3"/>
                  </a:cxn>
                  <a:cxn ang="T12">
                    <a:pos x="T4" y="T5"/>
                  </a:cxn>
                  <a:cxn ang="T13">
                    <a:pos x="T6" y="T7"/>
                  </a:cxn>
                  <a:cxn ang="T14">
                    <a:pos x="T8" y="T9"/>
                  </a:cxn>
                </a:cxnLst>
                <a:rect l="T15" t="T16" r="T17" b="T18"/>
                <a:pathLst>
                  <a:path w="20" h="29">
                    <a:moveTo>
                      <a:pt x="18" y="0"/>
                    </a:moveTo>
                    <a:lnTo>
                      <a:pt x="20" y="2"/>
                    </a:lnTo>
                    <a:lnTo>
                      <a:pt x="2" y="29"/>
                    </a:lnTo>
                    <a:lnTo>
                      <a:pt x="0" y="28"/>
                    </a:lnTo>
                    <a:lnTo>
                      <a:pt x="18" y="0"/>
                    </a:lnTo>
                    <a:close/>
                  </a:path>
                </a:pathLst>
              </a:custGeom>
              <a:solidFill>
                <a:srgbClr val="000000"/>
              </a:solidFill>
              <a:ln w="9525">
                <a:noFill/>
                <a:round/>
                <a:headEnd/>
                <a:tailEnd/>
              </a:ln>
            </p:spPr>
            <p:txBody>
              <a:bodyPr/>
              <a:lstStyle/>
              <a:p>
                <a:endParaRPr lang="en-US"/>
              </a:p>
            </p:txBody>
          </p:sp>
          <p:sp>
            <p:nvSpPr>
              <p:cNvPr id="81145" name="Freeform 455"/>
              <p:cNvSpPr>
                <a:spLocks/>
              </p:cNvSpPr>
              <p:nvPr/>
            </p:nvSpPr>
            <p:spPr bwMode="auto">
              <a:xfrm>
                <a:off x="1480" y="3496"/>
                <a:ext cx="15" cy="31"/>
              </a:xfrm>
              <a:custGeom>
                <a:avLst/>
                <a:gdLst>
                  <a:gd name="T0" fmla="*/ 14 w 15"/>
                  <a:gd name="T1" fmla="*/ 0 h 31"/>
                  <a:gd name="T2" fmla="*/ 15 w 15"/>
                  <a:gd name="T3" fmla="*/ 1 h 31"/>
                  <a:gd name="T4" fmla="*/ 1 w 15"/>
                  <a:gd name="T5" fmla="*/ 31 h 31"/>
                  <a:gd name="T6" fmla="*/ 0 w 15"/>
                  <a:gd name="T7" fmla="*/ 30 h 31"/>
                  <a:gd name="T8" fmla="*/ 14 w 15"/>
                  <a:gd name="T9" fmla="*/ 0 h 31"/>
                  <a:gd name="T10" fmla="*/ 0 60000 65536"/>
                  <a:gd name="T11" fmla="*/ 0 60000 65536"/>
                  <a:gd name="T12" fmla="*/ 0 60000 65536"/>
                  <a:gd name="T13" fmla="*/ 0 60000 65536"/>
                  <a:gd name="T14" fmla="*/ 0 60000 65536"/>
                  <a:gd name="T15" fmla="*/ 0 w 15"/>
                  <a:gd name="T16" fmla="*/ 0 h 31"/>
                  <a:gd name="T17" fmla="*/ 15 w 15"/>
                  <a:gd name="T18" fmla="*/ 31 h 31"/>
                </a:gdLst>
                <a:ahLst/>
                <a:cxnLst>
                  <a:cxn ang="T10">
                    <a:pos x="T0" y="T1"/>
                  </a:cxn>
                  <a:cxn ang="T11">
                    <a:pos x="T2" y="T3"/>
                  </a:cxn>
                  <a:cxn ang="T12">
                    <a:pos x="T4" y="T5"/>
                  </a:cxn>
                  <a:cxn ang="T13">
                    <a:pos x="T6" y="T7"/>
                  </a:cxn>
                  <a:cxn ang="T14">
                    <a:pos x="T8" y="T9"/>
                  </a:cxn>
                </a:cxnLst>
                <a:rect l="T15" t="T16" r="T17" b="T18"/>
                <a:pathLst>
                  <a:path w="15" h="31">
                    <a:moveTo>
                      <a:pt x="14" y="0"/>
                    </a:moveTo>
                    <a:lnTo>
                      <a:pt x="15" y="1"/>
                    </a:lnTo>
                    <a:lnTo>
                      <a:pt x="1" y="31"/>
                    </a:lnTo>
                    <a:lnTo>
                      <a:pt x="0" y="30"/>
                    </a:lnTo>
                    <a:lnTo>
                      <a:pt x="14" y="0"/>
                    </a:lnTo>
                    <a:close/>
                  </a:path>
                </a:pathLst>
              </a:custGeom>
              <a:solidFill>
                <a:srgbClr val="000000"/>
              </a:solidFill>
              <a:ln w="9525">
                <a:noFill/>
                <a:round/>
                <a:headEnd/>
                <a:tailEnd/>
              </a:ln>
            </p:spPr>
            <p:txBody>
              <a:bodyPr/>
              <a:lstStyle/>
              <a:p>
                <a:endParaRPr lang="en-US"/>
              </a:p>
            </p:txBody>
          </p:sp>
          <p:sp>
            <p:nvSpPr>
              <p:cNvPr id="81146" name="Rectangle 454"/>
              <p:cNvSpPr>
                <a:spLocks noChangeArrowheads="1"/>
              </p:cNvSpPr>
              <p:nvPr/>
            </p:nvSpPr>
            <p:spPr bwMode="auto">
              <a:xfrm>
                <a:off x="1488" y="3496"/>
                <a:ext cx="2" cy="33"/>
              </a:xfrm>
              <a:prstGeom prst="rect">
                <a:avLst/>
              </a:prstGeom>
              <a:solidFill>
                <a:srgbClr val="000000"/>
              </a:solidFill>
              <a:ln w="9525">
                <a:noFill/>
                <a:miter lim="800000"/>
                <a:headEnd/>
                <a:tailEnd/>
              </a:ln>
            </p:spPr>
            <p:txBody>
              <a:bodyPr/>
              <a:lstStyle/>
              <a:p>
                <a:endParaRPr lang="en-US"/>
              </a:p>
            </p:txBody>
          </p:sp>
          <p:sp>
            <p:nvSpPr>
              <p:cNvPr id="81147" name="Freeform 453"/>
              <p:cNvSpPr>
                <a:spLocks/>
              </p:cNvSpPr>
              <p:nvPr/>
            </p:nvSpPr>
            <p:spPr bwMode="auto">
              <a:xfrm>
                <a:off x="1482" y="3496"/>
                <a:ext cx="16" cy="31"/>
              </a:xfrm>
              <a:custGeom>
                <a:avLst/>
                <a:gdLst>
                  <a:gd name="T0" fmla="*/ 0 w 16"/>
                  <a:gd name="T1" fmla="*/ 1 h 31"/>
                  <a:gd name="T2" fmla="*/ 2 w 16"/>
                  <a:gd name="T3" fmla="*/ 0 h 31"/>
                  <a:gd name="T4" fmla="*/ 16 w 16"/>
                  <a:gd name="T5" fmla="*/ 30 h 31"/>
                  <a:gd name="T6" fmla="*/ 15 w 16"/>
                  <a:gd name="T7" fmla="*/ 31 h 31"/>
                  <a:gd name="T8" fmla="*/ 0 w 16"/>
                  <a:gd name="T9" fmla="*/ 1 h 31"/>
                  <a:gd name="T10" fmla="*/ 0 60000 65536"/>
                  <a:gd name="T11" fmla="*/ 0 60000 65536"/>
                  <a:gd name="T12" fmla="*/ 0 60000 65536"/>
                  <a:gd name="T13" fmla="*/ 0 60000 65536"/>
                  <a:gd name="T14" fmla="*/ 0 60000 65536"/>
                  <a:gd name="T15" fmla="*/ 0 w 16"/>
                  <a:gd name="T16" fmla="*/ 0 h 31"/>
                  <a:gd name="T17" fmla="*/ 16 w 16"/>
                  <a:gd name="T18" fmla="*/ 31 h 31"/>
                </a:gdLst>
                <a:ahLst/>
                <a:cxnLst>
                  <a:cxn ang="T10">
                    <a:pos x="T0" y="T1"/>
                  </a:cxn>
                  <a:cxn ang="T11">
                    <a:pos x="T2" y="T3"/>
                  </a:cxn>
                  <a:cxn ang="T12">
                    <a:pos x="T4" y="T5"/>
                  </a:cxn>
                  <a:cxn ang="T13">
                    <a:pos x="T6" y="T7"/>
                  </a:cxn>
                  <a:cxn ang="T14">
                    <a:pos x="T8" y="T9"/>
                  </a:cxn>
                </a:cxnLst>
                <a:rect l="T15" t="T16" r="T17" b="T18"/>
                <a:pathLst>
                  <a:path w="16" h="31">
                    <a:moveTo>
                      <a:pt x="0" y="1"/>
                    </a:moveTo>
                    <a:lnTo>
                      <a:pt x="2" y="0"/>
                    </a:lnTo>
                    <a:lnTo>
                      <a:pt x="16" y="30"/>
                    </a:lnTo>
                    <a:lnTo>
                      <a:pt x="15" y="31"/>
                    </a:lnTo>
                    <a:lnTo>
                      <a:pt x="0" y="1"/>
                    </a:lnTo>
                    <a:close/>
                  </a:path>
                </a:pathLst>
              </a:custGeom>
              <a:solidFill>
                <a:srgbClr val="000000"/>
              </a:solidFill>
              <a:ln w="9525">
                <a:noFill/>
                <a:round/>
                <a:headEnd/>
                <a:tailEnd/>
              </a:ln>
            </p:spPr>
            <p:txBody>
              <a:bodyPr/>
              <a:lstStyle/>
              <a:p>
                <a:endParaRPr lang="en-US"/>
              </a:p>
            </p:txBody>
          </p:sp>
          <p:sp>
            <p:nvSpPr>
              <p:cNvPr id="81148" name="Freeform 452"/>
              <p:cNvSpPr>
                <a:spLocks/>
              </p:cNvSpPr>
              <p:nvPr/>
            </p:nvSpPr>
            <p:spPr bwMode="auto">
              <a:xfrm>
                <a:off x="1482" y="3496"/>
                <a:ext cx="20" cy="29"/>
              </a:xfrm>
              <a:custGeom>
                <a:avLst/>
                <a:gdLst>
                  <a:gd name="T0" fmla="*/ 0 w 20"/>
                  <a:gd name="T1" fmla="*/ 2 h 29"/>
                  <a:gd name="T2" fmla="*/ 2 w 20"/>
                  <a:gd name="T3" fmla="*/ 0 h 29"/>
                  <a:gd name="T4" fmla="*/ 20 w 20"/>
                  <a:gd name="T5" fmla="*/ 28 h 29"/>
                  <a:gd name="T6" fmla="*/ 18 w 20"/>
                  <a:gd name="T7" fmla="*/ 29 h 29"/>
                  <a:gd name="T8" fmla="*/ 0 w 20"/>
                  <a:gd name="T9" fmla="*/ 2 h 29"/>
                  <a:gd name="T10" fmla="*/ 0 60000 65536"/>
                  <a:gd name="T11" fmla="*/ 0 60000 65536"/>
                  <a:gd name="T12" fmla="*/ 0 60000 65536"/>
                  <a:gd name="T13" fmla="*/ 0 60000 65536"/>
                  <a:gd name="T14" fmla="*/ 0 60000 65536"/>
                  <a:gd name="T15" fmla="*/ 0 w 20"/>
                  <a:gd name="T16" fmla="*/ 0 h 29"/>
                  <a:gd name="T17" fmla="*/ 20 w 20"/>
                  <a:gd name="T18" fmla="*/ 29 h 29"/>
                </a:gdLst>
                <a:ahLst/>
                <a:cxnLst>
                  <a:cxn ang="T10">
                    <a:pos x="T0" y="T1"/>
                  </a:cxn>
                  <a:cxn ang="T11">
                    <a:pos x="T2" y="T3"/>
                  </a:cxn>
                  <a:cxn ang="T12">
                    <a:pos x="T4" y="T5"/>
                  </a:cxn>
                  <a:cxn ang="T13">
                    <a:pos x="T6" y="T7"/>
                  </a:cxn>
                  <a:cxn ang="T14">
                    <a:pos x="T8" y="T9"/>
                  </a:cxn>
                </a:cxnLst>
                <a:rect l="T15" t="T16" r="T17" b="T18"/>
                <a:pathLst>
                  <a:path w="20" h="29">
                    <a:moveTo>
                      <a:pt x="0" y="2"/>
                    </a:moveTo>
                    <a:lnTo>
                      <a:pt x="2" y="0"/>
                    </a:lnTo>
                    <a:lnTo>
                      <a:pt x="20" y="28"/>
                    </a:lnTo>
                    <a:lnTo>
                      <a:pt x="18" y="29"/>
                    </a:lnTo>
                    <a:lnTo>
                      <a:pt x="0" y="2"/>
                    </a:lnTo>
                    <a:close/>
                  </a:path>
                </a:pathLst>
              </a:custGeom>
              <a:solidFill>
                <a:srgbClr val="000000"/>
              </a:solidFill>
              <a:ln w="9525">
                <a:noFill/>
                <a:round/>
                <a:headEnd/>
                <a:tailEnd/>
              </a:ln>
            </p:spPr>
            <p:txBody>
              <a:bodyPr/>
              <a:lstStyle/>
              <a:p>
                <a:endParaRPr lang="en-US"/>
              </a:p>
            </p:txBody>
          </p:sp>
          <p:sp>
            <p:nvSpPr>
              <p:cNvPr id="81149" name="Freeform 451"/>
              <p:cNvSpPr>
                <a:spLocks/>
              </p:cNvSpPr>
              <p:nvPr/>
            </p:nvSpPr>
            <p:spPr bwMode="auto">
              <a:xfrm>
                <a:off x="1482" y="3495"/>
                <a:ext cx="27" cy="27"/>
              </a:xfrm>
              <a:custGeom>
                <a:avLst/>
                <a:gdLst>
                  <a:gd name="T0" fmla="*/ 0 w 27"/>
                  <a:gd name="T1" fmla="*/ 3 h 27"/>
                  <a:gd name="T2" fmla="*/ 3 w 27"/>
                  <a:gd name="T3" fmla="*/ 0 h 27"/>
                  <a:gd name="T4" fmla="*/ 27 w 27"/>
                  <a:gd name="T5" fmla="*/ 23 h 27"/>
                  <a:gd name="T6" fmla="*/ 23 w 27"/>
                  <a:gd name="T7" fmla="*/ 27 h 27"/>
                  <a:gd name="T8" fmla="*/ 0 w 27"/>
                  <a:gd name="T9" fmla="*/ 3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0" y="3"/>
                    </a:moveTo>
                    <a:lnTo>
                      <a:pt x="3" y="0"/>
                    </a:lnTo>
                    <a:lnTo>
                      <a:pt x="27" y="23"/>
                    </a:lnTo>
                    <a:lnTo>
                      <a:pt x="23" y="27"/>
                    </a:lnTo>
                    <a:lnTo>
                      <a:pt x="0" y="3"/>
                    </a:lnTo>
                    <a:close/>
                  </a:path>
                </a:pathLst>
              </a:custGeom>
              <a:solidFill>
                <a:srgbClr val="000000"/>
              </a:solidFill>
              <a:ln w="9525">
                <a:noFill/>
                <a:round/>
                <a:headEnd/>
                <a:tailEnd/>
              </a:ln>
            </p:spPr>
            <p:txBody>
              <a:bodyPr/>
              <a:lstStyle/>
              <a:p>
                <a:endParaRPr lang="en-US"/>
              </a:p>
            </p:txBody>
          </p:sp>
          <p:sp>
            <p:nvSpPr>
              <p:cNvPr id="81150" name="Freeform 450"/>
              <p:cNvSpPr>
                <a:spLocks/>
              </p:cNvSpPr>
              <p:nvPr/>
            </p:nvSpPr>
            <p:spPr bwMode="auto">
              <a:xfrm>
                <a:off x="1484" y="3491"/>
                <a:ext cx="30" cy="25"/>
              </a:xfrm>
              <a:custGeom>
                <a:avLst/>
                <a:gdLst>
                  <a:gd name="T0" fmla="*/ 0 w 30"/>
                  <a:gd name="T1" fmla="*/ 5 h 25"/>
                  <a:gd name="T2" fmla="*/ 4 w 30"/>
                  <a:gd name="T3" fmla="*/ 0 h 25"/>
                  <a:gd name="T4" fmla="*/ 30 w 30"/>
                  <a:gd name="T5" fmla="*/ 20 h 25"/>
                  <a:gd name="T6" fmla="*/ 26 w 30"/>
                  <a:gd name="T7" fmla="*/ 25 h 25"/>
                  <a:gd name="T8" fmla="*/ 0 w 30"/>
                  <a:gd name="T9" fmla="*/ 5 h 25"/>
                  <a:gd name="T10" fmla="*/ 0 60000 65536"/>
                  <a:gd name="T11" fmla="*/ 0 60000 65536"/>
                  <a:gd name="T12" fmla="*/ 0 60000 65536"/>
                  <a:gd name="T13" fmla="*/ 0 60000 65536"/>
                  <a:gd name="T14" fmla="*/ 0 60000 65536"/>
                  <a:gd name="T15" fmla="*/ 0 w 30"/>
                  <a:gd name="T16" fmla="*/ 0 h 25"/>
                  <a:gd name="T17" fmla="*/ 30 w 30"/>
                  <a:gd name="T18" fmla="*/ 25 h 25"/>
                </a:gdLst>
                <a:ahLst/>
                <a:cxnLst>
                  <a:cxn ang="T10">
                    <a:pos x="T0" y="T1"/>
                  </a:cxn>
                  <a:cxn ang="T11">
                    <a:pos x="T2" y="T3"/>
                  </a:cxn>
                  <a:cxn ang="T12">
                    <a:pos x="T4" y="T5"/>
                  </a:cxn>
                  <a:cxn ang="T13">
                    <a:pos x="T6" y="T7"/>
                  </a:cxn>
                  <a:cxn ang="T14">
                    <a:pos x="T8" y="T9"/>
                  </a:cxn>
                </a:cxnLst>
                <a:rect l="T15" t="T16" r="T17" b="T18"/>
                <a:pathLst>
                  <a:path w="30" h="25">
                    <a:moveTo>
                      <a:pt x="0" y="5"/>
                    </a:moveTo>
                    <a:lnTo>
                      <a:pt x="4" y="0"/>
                    </a:lnTo>
                    <a:lnTo>
                      <a:pt x="30" y="20"/>
                    </a:lnTo>
                    <a:lnTo>
                      <a:pt x="26" y="25"/>
                    </a:lnTo>
                    <a:lnTo>
                      <a:pt x="0" y="5"/>
                    </a:lnTo>
                    <a:close/>
                  </a:path>
                </a:pathLst>
              </a:custGeom>
              <a:solidFill>
                <a:srgbClr val="000000"/>
              </a:solidFill>
              <a:ln w="9525">
                <a:noFill/>
                <a:round/>
                <a:headEnd/>
                <a:tailEnd/>
              </a:ln>
            </p:spPr>
            <p:txBody>
              <a:bodyPr/>
              <a:lstStyle/>
              <a:p>
                <a:endParaRPr lang="en-US"/>
              </a:p>
            </p:txBody>
          </p:sp>
          <p:sp>
            <p:nvSpPr>
              <p:cNvPr id="81151" name="Freeform 449"/>
              <p:cNvSpPr>
                <a:spLocks/>
              </p:cNvSpPr>
              <p:nvPr/>
            </p:nvSpPr>
            <p:spPr bwMode="auto">
              <a:xfrm>
                <a:off x="1486" y="3487"/>
                <a:ext cx="33" cy="21"/>
              </a:xfrm>
              <a:custGeom>
                <a:avLst/>
                <a:gdLst>
                  <a:gd name="T0" fmla="*/ 0 w 33"/>
                  <a:gd name="T1" fmla="*/ 6 h 21"/>
                  <a:gd name="T2" fmla="*/ 3 w 33"/>
                  <a:gd name="T3" fmla="*/ 0 h 21"/>
                  <a:gd name="T4" fmla="*/ 33 w 33"/>
                  <a:gd name="T5" fmla="*/ 14 h 21"/>
                  <a:gd name="T6" fmla="*/ 29 w 33"/>
                  <a:gd name="T7" fmla="*/ 21 h 21"/>
                  <a:gd name="T8" fmla="*/ 0 w 33"/>
                  <a:gd name="T9" fmla="*/ 6 h 21"/>
                  <a:gd name="T10" fmla="*/ 0 60000 65536"/>
                  <a:gd name="T11" fmla="*/ 0 60000 65536"/>
                  <a:gd name="T12" fmla="*/ 0 60000 65536"/>
                  <a:gd name="T13" fmla="*/ 0 60000 65536"/>
                  <a:gd name="T14" fmla="*/ 0 60000 65536"/>
                  <a:gd name="T15" fmla="*/ 0 w 33"/>
                  <a:gd name="T16" fmla="*/ 0 h 21"/>
                  <a:gd name="T17" fmla="*/ 33 w 33"/>
                  <a:gd name="T18" fmla="*/ 21 h 21"/>
                </a:gdLst>
                <a:ahLst/>
                <a:cxnLst>
                  <a:cxn ang="T10">
                    <a:pos x="T0" y="T1"/>
                  </a:cxn>
                  <a:cxn ang="T11">
                    <a:pos x="T2" y="T3"/>
                  </a:cxn>
                  <a:cxn ang="T12">
                    <a:pos x="T4" y="T5"/>
                  </a:cxn>
                  <a:cxn ang="T13">
                    <a:pos x="T6" y="T7"/>
                  </a:cxn>
                  <a:cxn ang="T14">
                    <a:pos x="T8" y="T9"/>
                  </a:cxn>
                </a:cxnLst>
                <a:rect l="T15" t="T16" r="T17" b="T18"/>
                <a:pathLst>
                  <a:path w="33" h="21">
                    <a:moveTo>
                      <a:pt x="0" y="6"/>
                    </a:moveTo>
                    <a:lnTo>
                      <a:pt x="3" y="0"/>
                    </a:lnTo>
                    <a:lnTo>
                      <a:pt x="33" y="14"/>
                    </a:lnTo>
                    <a:lnTo>
                      <a:pt x="29" y="21"/>
                    </a:lnTo>
                    <a:lnTo>
                      <a:pt x="0" y="6"/>
                    </a:lnTo>
                    <a:close/>
                  </a:path>
                </a:pathLst>
              </a:custGeom>
              <a:solidFill>
                <a:srgbClr val="000000"/>
              </a:solidFill>
              <a:ln w="9525">
                <a:noFill/>
                <a:round/>
                <a:headEnd/>
                <a:tailEnd/>
              </a:ln>
            </p:spPr>
            <p:txBody>
              <a:bodyPr/>
              <a:lstStyle/>
              <a:p>
                <a:endParaRPr lang="en-US"/>
              </a:p>
            </p:txBody>
          </p:sp>
          <p:sp>
            <p:nvSpPr>
              <p:cNvPr id="81152" name="Freeform 448"/>
              <p:cNvSpPr>
                <a:spLocks/>
              </p:cNvSpPr>
              <p:nvPr/>
            </p:nvSpPr>
            <p:spPr bwMode="auto">
              <a:xfrm>
                <a:off x="1489" y="3478"/>
                <a:ext cx="35" cy="23"/>
              </a:xfrm>
              <a:custGeom>
                <a:avLst/>
                <a:gdLst>
                  <a:gd name="T0" fmla="*/ 0 w 35"/>
                  <a:gd name="T1" fmla="*/ 9 h 23"/>
                  <a:gd name="T2" fmla="*/ 4 w 35"/>
                  <a:gd name="T3" fmla="*/ 0 h 23"/>
                  <a:gd name="T4" fmla="*/ 35 w 35"/>
                  <a:gd name="T5" fmla="*/ 14 h 23"/>
                  <a:gd name="T6" fmla="*/ 31 w 35"/>
                  <a:gd name="T7" fmla="*/ 23 h 23"/>
                  <a:gd name="T8" fmla="*/ 0 w 35"/>
                  <a:gd name="T9" fmla="*/ 9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0" y="9"/>
                    </a:moveTo>
                    <a:lnTo>
                      <a:pt x="4" y="0"/>
                    </a:lnTo>
                    <a:lnTo>
                      <a:pt x="35" y="14"/>
                    </a:lnTo>
                    <a:lnTo>
                      <a:pt x="31" y="23"/>
                    </a:lnTo>
                    <a:lnTo>
                      <a:pt x="0" y="9"/>
                    </a:lnTo>
                    <a:close/>
                  </a:path>
                </a:pathLst>
              </a:custGeom>
              <a:solidFill>
                <a:srgbClr val="000000"/>
              </a:solidFill>
              <a:ln w="9525">
                <a:noFill/>
                <a:round/>
                <a:headEnd/>
                <a:tailEnd/>
              </a:ln>
            </p:spPr>
            <p:txBody>
              <a:bodyPr/>
              <a:lstStyle/>
              <a:p>
                <a:endParaRPr lang="en-US"/>
              </a:p>
            </p:txBody>
          </p:sp>
          <p:sp>
            <p:nvSpPr>
              <p:cNvPr id="81153" name="Freeform 447"/>
              <p:cNvSpPr>
                <a:spLocks/>
              </p:cNvSpPr>
              <p:nvPr/>
            </p:nvSpPr>
            <p:spPr bwMode="auto">
              <a:xfrm>
                <a:off x="1493" y="3469"/>
                <a:ext cx="35" cy="21"/>
              </a:xfrm>
              <a:custGeom>
                <a:avLst/>
                <a:gdLst>
                  <a:gd name="T0" fmla="*/ 0 w 35"/>
                  <a:gd name="T1" fmla="*/ 11 h 21"/>
                  <a:gd name="T2" fmla="*/ 3 w 35"/>
                  <a:gd name="T3" fmla="*/ 0 h 21"/>
                  <a:gd name="T4" fmla="*/ 35 w 35"/>
                  <a:gd name="T5" fmla="*/ 11 h 21"/>
                  <a:gd name="T6" fmla="*/ 31 w 35"/>
                  <a:gd name="T7" fmla="*/ 21 h 21"/>
                  <a:gd name="T8" fmla="*/ 0 w 35"/>
                  <a:gd name="T9" fmla="*/ 11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0" y="11"/>
                    </a:moveTo>
                    <a:lnTo>
                      <a:pt x="3" y="0"/>
                    </a:lnTo>
                    <a:lnTo>
                      <a:pt x="35" y="11"/>
                    </a:lnTo>
                    <a:lnTo>
                      <a:pt x="31" y="21"/>
                    </a:lnTo>
                    <a:lnTo>
                      <a:pt x="0" y="11"/>
                    </a:lnTo>
                    <a:close/>
                  </a:path>
                </a:pathLst>
              </a:custGeom>
              <a:solidFill>
                <a:srgbClr val="000000"/>
              </a:solidFill>
              <a:ln w="9525">
                <a:noFill/>
                <a:round/>
                <a:headEnd/>
                <a:tailEnd/>
              </a:ln>
            </p:spPr>
            <p:txBody>
              <a:bodyPr/>
              <a:lstStyle/>
              <a:p>
                <a:endParaRPr lang="en-US"/>
              </a:p>
            </p:txBody>
          </p:sp>
          <p:sp>
            <p:nvSpPr>
              <p:cNvPr id="81154" name="Freeform 446"/>
              <p:cNvSpPr>
                <a:spLocks/>
              </p:cNvSpPr>
              <p:nvPr/>
            </p:nvSpPr>
            <p:spPr bwMode="auto">
              <a:xfrm>
                <a:off x="1496" y="3458"/>
                <a:ext cx="35" cy="22"/>
              </a:xfrm>
              <a:custGeom>
                <a:avLst/>
                <a:gdLst>
                  <a:gd name="T0" fmla="*/ 0 w 35"/>
                  <a:gd name="T1" fmla="*/ 11 h 22"/>
                  <a:gd name="T2" fmla="*/ 4 w 35"/>
                  <a:gd name="T3" fmla="*/ 0 h 22"/>
                  <a:gd name="T4" fmla="*/ 35 w 35"/>
                  <a:gd name="T5" fmla="*/ 11 h 22"/>
                  <a:gd name="T6" fmla="*/ 31 w 35"/>
                  <a:gd name="T7" fmla="*/ 22 h 22"/>
                  <a:gd name="T8" fmla="*/ 0 w 35"/>
                  <a:gd name="T9" fmla="*/ 1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0" y="11"/>
                    </a:moveTo>
                    <a:lnTo>
                      <a:pt x="4" y="0"/>
                    </a:lnTo>
                    <a:lnTo>
                      <a:pt x="35" y="11"/>
                    </a:lnTo>
                    <a:lnTo>
                      <a:pt x="31" y="22"/>
                    </a:lnTo>
                    <a:lnTo>
                      <a:pt x="0" y="11"/>
                    </a:lnTo>
                    <a:close/>
                  </a:path>
                </a:pathLst>
              </a:custGeom>
              <a:solidFill>
                <a:srgbClr val="000000"/>
              </a:solidFill>
              <a:ln w="9525">
                <a:noFill/>
                <a:round/>
                <a:headEnd/>
                <a:tailEnd/>
              </a:ln>
            </p:spPr>
            <p:txBody>
              <a:bodyPr/>
              <a:lstStyle/>
              <a:p>
                <a:endParaRPr lang="en-US"/>
              </a:p>
            </p:txBody>
          </p:sp>
          <p:sp>
            <p:nvSpPr>
              <p:cNvPr id="81155" name="Freeform 445"/>
              <p:cNvSpPr>
                <a:spLocks/>
              </p:cNvSpPr>
              <p:nvPr/>
            </p:nvSpPr>
            <p:spPr bwMode="auto">
              <a:xfrm>
                <a:off x="1500" y="3445"/>
                <a:ext cx="36" cy="23"/>
              </a:xfrm>
              <a:custGeom>
                <a:avLst/>
                <a:gdLst>
                  <a:gd name="T0" fmla="*/ 0 w 36"/>
                  <a:gd name="T1" fmla="*/ 13 h 23"/>
                  <a:gd name="T2" fmla="*/ 4 w 36"/>
                  <a:gd name="T3" fmla="*/ 0 h 23"/>
                  <a:gd name="T4" fmla="*/ 36 w 36"/>
                  <a:gd name="T5" fmla="*/ 10 h 23"/>
                  <a:gd name="T6" fmla="*/ 32 w 36"/>
                  <a:gd name="T7" fmla="*/ 23 h 23"/>
                  <a:gd name="T8" fmla="*/ 0 w 36"/>
                  <a:gd name="T9" fmla="*/ 13 h 23"/>
                  <a:gd name="T10" fmla="*/ 0 60000 65536"/>
                  <a:gd name="T11" fmla="*/ 0 60000 65536"/>
                  <a:gd name="T12" fmla="*/ 0 60000 65536"/>
                  <a:gd name="T13" fmla="*/ 0 60000 65536"/>
                  <a:gd name="T14" fmla="*/ 0 60000 65536"/>
                  <a:gd name="T15" fmla="*/ 0 w 36"/>
                  <a:gd name="T16" fmla="*/ 0 h 23"/>
                  <a:gd name="T17" fmla="*/ 36 w 36"/>
                  <a:gd name="T18" fmla="*/ 23 h 23"/>
                </a:gdLst>
                <a:ahLst/>
                <a:cxnLst>
                  <a:cxn ang="T10">
                    <a:pos x="T0" y="T1"/>
                  </a:cxn>
                  <a:cxn ang="T11">
                    <a:pos x="T2" y="T3"/>
                  </a:cxn>
                  <a:cxn ang="T12">
                    <a:pos x="T4" y="T5"/>
                  </a:cxn>
                  <a:cxn ang="T13">
                    <a:pos x="T6" y="T7"/>
                  </a:cxn>
                  <a:cxn ang="T14">
                    <a:pos x="T8" y="T9"/>
                  </a:cxn>
                </a:cxnLst>
                <a:rect l="T15" t="T16" r="T17" b="T18"/>
                <a:pathLst>
                  <a:path w="36" h="23">
                    <a:moveTo>
                      <a:pt x="0" y="13"/>
                    </a:moveTo>
                    <a:lnTo>
                      <a:pt x="4" y="0"/>
                    </a:lnTo>
                    <a:lnTo>
                      <a:pt x="36" y="10"/>
                    </a:lnTo>
                    <a:lnTo>
                      <a:pt x="32" y="23"/>
                    </a:lnTo>
                    <a:lnTo>
                      <a:pt x="0" y="13"/>
                    </a:lnTo>
                    <a:close/>
                  </a:path>
                </a:pathLst>
              </a:custGeom>
              <a:solidFill>
                <a:srgbClr val="000000"/>
              </a:solidFill>
              <a:ln w="9525">
                <a:noFill/>
                <a:round/>
                <a:headEnd/>
                <a:tailEnd/>
              </a:ln>
            </p:spPr>
            <p:txBody>
              <a:bodyPr/>
              <a:lstStyle/>
              <a:p>
                <a:endParaRPr lang="en-US"/>
              </a:p>
            </p:txBody>
          </p:sp>
          <p:sp>
            <p:nvSpPr>
              <p:cNvPr id="81156" name="Freeform 444"/>
              <p:cNvSpPr>
                <a:spLocks/>
              </p:cNvSpPr>
              <p:nvPr/>
            </p:nvSpPr>
            <p:spPr bwMode="auto">
              <a:xfrm>
                <a:off x="1504" y="3430"/>
                <a:ext cx="37" cy="25"/>
              </a:xfrm>
              <a:custGeom>
                <a:avLst/>
                <a:gdLst>
                  <a:gd name="T0" fmla="*/ 0 w 37"/>
                  <a:gd name="T1" fmla="*/ 14 h 25"/>
                  <a:gd name="T2" fmla="*/ 5 w 37"/>
                  <a:gd name="T3" fmla="*/ 0 h 25"/>
                  <a:gd name="T4" fmla="*/ 37 w 37"/>
                  <a:gd name="T5" fmla="*/ 10 h 25"/>
                  <a:gd name="T6" fmla="*/ 32 w 37"/>
                  <a:gd name="T7" fmla="*/ 25 h 25"/>
                  <a:gd name="T8" fmla="*/ 0 w 37"/>
                  <a:gd name="T9" fmla="*/ 14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0" y="14"/>
                    </a:moveTo>
                    <a:lnTo>
                      <a:pt x="5" y="0"/>
                    </a:lnTo>
                    <a:lnTo>
                      <a:pt x="37" y="10"/>
                    </a:lnTo>
                    <a:lnTo>
                      <a:pt x="32" y="25"/>
                    </a:lnTo>
                    <a:lnTo>
                      <a:pt x="0" y="14"/>
                    </a:lnTo>
                    <a:close/>
                  </a:path>
                </a:pathLst>
              </a:custGeom>
              <a:solidFill>
                <a:srgbClr val="000000"/>
              </a:solidFill>
              <a:ln w="9525">
                <a:noFill/>
                <a:round/>
                <a:headEnd/>
                <a:tailEnd/>
              </a:ln>
            </p:spPr>
            <p:txBody>
              <a:bodyPr/>
              <a:lstStyle/>
              <a:p>
                <a:endParaRPr lang="en-US"/>
              </a:p>
            </p:txBody>
          </p:sp>
          <p:sp>
            <p:nvSpPr>
              <p:cNvPr id="81157" name="Freeform 443"/>
              <p:cNvSpPr>
                <a:spLocks/>
              </p:cNvSpPr>
              <p:nvPr/>
            </p:nvSpPr>
            <p:spPr bwMode="auto">
              <a:xfrm>
                <a:off x="1509" y="3416"/>
                <a:ext cx="36" cy="24"/>
              </a:xfrm>
              <a:custGeom>
                <a:avLst/>
                <a:gdLst>
                  <a:gd name="T0" fmla="*/ 0 w 36"/>
                  <a:gd name="T1" fmla="*/ 15 h 24"/>
                  <a:gd name="T2" fmla="*/ 4 w 36"/>
                  <a:gd name="T3" fmla="*/ 0 h 24"/>
                  <a:gd name="T4" fmla="*/ 36 w 36"/>
                  <a:gd name="T5" fmla="*/ 8 h 24"/>
                  <a:gd name="T6" fmla="*/ 32 w 36"/>
                  <a:gd name="T7" fmla="*/ 24 h 24"/>
                  <a:gd name="T8" fmla="*/ 0 w 36"/>
                  <a:gd name="T9" fmla="*/ 15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0" y="15"/>
                    </a:moveTo>
                    <a:lnTo>
                      <a:pt x="4" y="0"/>
                    </a:lnTo>
                    <a:lnTo>
                      <a:pt x="36" y="8"/>
                    </a:lnTo>
                    <a:lnTo>
                      <a:pt x="32" y="24"/>
                    </a:lnTo>
                    <a:lnTo>
                      <a:pt x="0" y="15"/>
                    </a:lnTo>
                    <a:close/>
                  </a:path>
                </a:pathLst>
              </a:custGeom>
              <a:solidFill>
                <a:srgbClr val="000000"/>
              </a:solidFill>
              <a:ln w="9525">
                <a:noFill/>
                <a:round/>
                <a:headEnd/>
                <a:tailEnd/>
              </a:ln>
            </p:spPr>
            <p:txBody>
              <a:bodyPr/>
              <a:lstStyle/>
              <a:p>
                <a:endParaRPr lang="en-US"/>
              </a:p>
            </p:txBody>
          </p:sp>
          <p:sp>
            <p:nvSpPr>
              <p:cNvPr id="81158" name="Freeform 442"/>
              <p:cNvSpPr>
                <a:spLocks/>
              </p:cNvSpPr>
              <p:nvPr/>
            </p:nvSpPr>
            <p:spPr bwMode="auto">
              <a:xfrm>
                <a:off x="1513" y="3400"/>
                <a:ext cx="37" cy="25"/>
              </a:xfrm>
              <a:custGeom>
                <a:avLst/>
                <a:gdLst>
                  <a:gd name="T0" fmla="*/ 0 w 37"/>
                  <a:gd name="T1" fmla="*/ 16 h 25"/>
                  <a:gd name="T2" fmla="*/ 5 w 37"/>
                  <a:gd name="T3" fmla="*/ 0 h 25"/>
                  <a:gd name="T4" fmla="*/ 37 w 37"/>
                  <a:gd name="T5" fmla="*/ 9 h 25"/>
                  <a:gd name="T6" fmla="*/ 32 w 37"/>
                  <a:gd name="T7" fmla="*/ 25 h 25"/>
                  <a:gd name="T8" fmla="*/ 0 w 37"/>
                  <a:gd name="T9" fmla="*/ 16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0" y="16"/>
                    </a:moveTo>
                    <a:lnTo>
                      <a:pt x="5" y="0"/>
                    </a:lnTo>
                    <a:lnTo>
                      <a:pt x="37" y="9"/>
                    </a:lnTo>
                    <a:lnTo>
                      <a:pt x="32" y="25"/>
                    </a:lnTo>
                    <a:lnTo>
                      <a:pt x="0" y="16"/>
                    </a:lnTo>
                    <a:close/>
                  </a:path>
                </a:pathLst>
              </a:custGeom>
              <a:solidFill>
                <a:srgbClr val="000000"/>
              </a:solidFill>
              <a:ln w="9525">
                <a:noFill/>
                <a:round/>
                <a:headEnd/>
                <a:tailEnd/>
              </a:ln>
            </p:spPr>
            <p:txBody>
              <a:bodyPr/>
              <a:lstStyle/>
              <a:p>
                <a:endParaRPr lang="en-US"/>
              </a:p>
            </p:txBody>
          </p:sp>
          <p:sp>
            <p:nvSpPr>
              <p:cNvPr id="81159" name="Freeform 441"/>
              <p:cNvSpPr>
                <a:spLocks/>
              </p:cNvSpPr>
              <p:nvPr/>
            </p:nvSpPr>
            <p:spPr bwMode="auto">
              <a:xfrm>
                <a:off x="1518" y="3382"/>
                <a:ext cx="37" cy="27"/>
              </a:xfrm>
              <a:custGeom>
                <a:avLst/>
                <a:gdLst>
                  <a:gd name="T0" fmla="*/ 0 w 37"/>
                  <a:gd name="T1" fmla="*/ 18 h 27"/>
                  <a:gd name="T2" fmla="*/ 5 w 37"/>
                  <a:gd name="T3" fmla="*/ 0 h 27"/>
                  <a:gd name="T4" fmla="*/ 37 w 37"/>
                  <a:gd name="T5" fmla="*/ 9 h 27"/>
                  <a:gd name="T6" fmla="*/ 32 w 37"/>
                  <a:gd name="T7" fmla="*/ 27 h 27"/>
                  <a:gd name="T8" fmla="*/ 0 w 37"/>
                  <a:gd name="T9" fmla="*/ 18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18"/>
                    </a:moveTo>
                    <a:lnTo>
                      <a:pt x="5" y="0"/>
                    </a:lnTo>
                    <a:lnTo>
                      <a:pt x="37" y="9"/>
                    </a:lnTo>
                    <a:lnTo>
                      <a:pt x="32" y="27"/>
                    </a:lnTo>
                    <a:lnTo>
                      <a:pt x="0" y="18"/>
                    </a:lnTo>
                    <a:close/>
                  </a:path>
                </a:pathLst>
              </a:custGeom>
              <a:solidFill>
                <a:srgbClr val="000000"/>
              </a:solidFill>
              <a:ln w="9525">
                <a:noFill/>
                <a:round/>
                <a:headEnd/>
                <a:tailEnd/>
              </a:ln>
            </p:spPr>
            <p:txBody>
              <a:bodyPr/>
              <a:lstStyle/>
              <a:p>
                <a:endParaRPr lang="en-US"/>
              </a:p>
            </p:txBody>
          </p:sp>
          <p:sp>
            <p:nvSpPr>
              <p:cNvPr id="81160" name="Freeform 440"/>
              <p:cNvSpPr>
                <a:spLocks/>
              </p:cNvSpPr>
              <p:nvPr/>
            </p:nvSpPr>
            <p:spPr bwMode="auto">
              <a:xfrm>
                <a:off x="1523" y="3364"/>
                <a:ext cx="37" cy="28"/>
              </a:xfrm>
              <a:custGeom>
                <a:avLst/>
                <a:gdLst>
                  <a:gd name="T0" fmla="*/ 0 w 37"/>
                  <a:gd name="T1" fmla="*/ 18 h 28"/>
                  <a:gd name="T2" fmla="*/ 6 w 37"/>
                  <a:gd name="T3" fmla="*/ 0 h 28"/>
                  <a:gd name="T4" fmla="*/ 37 w 37"/>
                  <a:gd name="T5" fmla="*/ 10 h 28"/>
                  <a:gd name="T6" fmla="*/ 32 w 37"/>
                  <a:gd name="T7" fmla="*/ 28 h 28"/>
                  <a:gd name="T8" fmla="*/ 0 w 37"/>
                  <a:gd name="T9" fmla="*/ 18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18"/>
                    </a:moveTo>
                    <a:lnTo>
                      <a:pt x="6" y="0"/>
                    </a:lnTo>
                    <a:lnTo>
                      <a:pt x="37" y="10"/>
                    </a:lnTo>
                    <a:lnTo>
                      <a:pt x="32" y="28"/>
                    </a:lnTo>
                    <a:lnTo>
                      <a:pt x="0" y="18"/>
                    </a:lnTo>
                    <a:close/>
                  </a:path>
                </a:pathLst>
              </a:custGeom>
              <a:solidFill>
                <a:srgbClr val="000000"/>
              </a:solidFill>
              <a:ln w="9525">
                <a:noFill/>
                <a:round/>
                <a:headEnd/>
                <a:tailEnd/>
              </a:ln>
            </p:spPr>
            <p:txBody>
              <a:bodyPr/>
              <a:lstStyle/>
              <a:p>
                <a:endParaRPr lang="en-US"/>
              </a:p>
            </p:txBody>
          </p:sp>
          <p:sp>
            <p:nvSpPr>
              <p:cNvPr id="81161" name="Freeform 439"/>
              <p:cNvSpPr>
                <a:spLocks/>
              </p:cNvSpPr>
              <p:nvPr/>
            </p:nvSpPr>
            <p:spPr bwMode="auto">
              <a:xfrm>
                <a:off x="1529" y="3346"/>
                <a:ext cx="37" cy="28"/>
              </a:xfrm>
              <a:custGeom>
                <a:avLst/>
                <a:gdLst>
                  <a:gd name="T0" fmla="*/ 0 w 37"/>
                  <a:gd name="T1" fmla="*/ 18 h 28"/>
                  <a:gd name="T2" fmla="*/ 5 w 37"/>
                  <a:gd name="T3" fmla="*/ 0 h 28"/>
                  <a:gd name="T4" fmla="*/ 37 w 37"/>
                  <a:gd name="T5" fmla="*/ 10 h 28"/>
                  <a:gd name="T6" fmla="*/ 31 w 37"/>
                  <a:gd name="T7" fmla="*/ 28 h 28"/>
                  <a:gd name="T8" fmla="*/ 0 w 37"/>
                  <a:gd name="T9" fmla="*/ 18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18"/>
                    </a:moveTo>
                    <a:lnTo>
                      <a:pt x="5" y="0"/>
                    </a:lnTo>
                    <a:lnTo>
                      <a:pt x="37" y="10"/>
                    </a:lnTo>
                    <a:lnTo>
                      <a:pt x="31" y="28"/>
                    </a:lnTo>
                    <a:lnTo>
                      <a:pt x="0" y="18"/>
                    </a:lnTo>
                    <a:close/>
                  </a:path>
                </a:pathLst>
              </a:custGeom>
              <a:solidFill>
                <a:srgbClr val="000000"/>
              </a:solidFill>
              <a:ln w="9525">
                <a:noFill/>
                <a:round/>
                <a:headEnd/>
                <a:tailEnd/>
              </a:ln>
            </p:spPr>
            <p:txBody>
              <a:bodyPr/>
              <a:lstStyle/>
              <a:p>
                <a:endParaRPr lang="en-US"/>
              </a:p>
            </p:txBody>
          </p:sp>
          <p:sp>
            <p:nvSpPr>
              <p:cNvPr id="81162" name="Freeform 438"/>
              <p:cNvSpPr>
                <a:spLocks/>
              </p:cNvSpPr>
              <p:nvPr/>
            </p:nvSpPr>
            <p:spPr bwMode="auto">
              <a:xfrm>
                <a:off x="1534" y="3327"/>
                <a:ext cx="37" cy="29"/>
              </a:xfrm>
              <a:custGeom>
                <a:avLst/>
                <a:gdLst>
                  <a:gd name="T0" fmla="*/ 0 w 37"/>
                  <a:gd name="T1" fmla="*/ 19 h 29"/>
                  <a:gd name="T2" fmla="*/ 6 w 37"/>
                  <a:gd name="T3" fmla="*/ 0 h 29"/>
                  <a:gd name="T4" fmla="*/ 37 w 37"/>
                  <a:gd name="T5" fmla="*/ 10 h 29"/>
                  <a:gd name="T6" fmla="*/ 32 w 37"/>
                  <a:gd name="T7" fmla="*/ 29 h 29"/>
                  <a:gd name="T8" fmla="*/ 0 w 37"/>
                  <a:gd name="T9" fmla="*/ 19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19"/>
                    </a:moveTo>
                    <a:lnTo>
                      <a:pt x="6" y="0"/>
                    </a:lnTo>
                    <a:lnTo>
                      <a:pt x="37" y="10"/>
                    </a:lnTo>
                    <a:lnTo>
                      <a:pt x="32" y="29"/>
                    </a:lnTo>
                    <a:lnTo>
                      <a:pt x="0" y="19"/>
                    </a:lnTo>
                    <a:close/>
                  </a:path>
                </a:pathLst>
              </a:custGeom>
              <a:solidFill>
                <a:srgbClr val="000000"/>
              </a:solidFill>
              <a:ln w="9525">
                <a:noFill/>
                <a:round/>
                <a:headEnd/>
                <a:tailEnd/>
              </a:ln>
            </p:spPr>
            <p:txBody>
              <a:bodyPr/>
              <a:lstStyle/>
              <a:p>
                <a:endParaRPr lang="en-US"/>
              </a:p>
            </p:txBody>
          </p:sp>
          <p:sp>
            <p:nvSpPr>
              <p:cNvPr id="81163" name="Freeform 437"/>
              <p:cNvSpPr>
                <a:spLocks/>
              </p:cNvSpPr>
              <p:nvPr/>
            </p:nvSpPr>
            <p:spPr bwMode="auto">
              <a:xfrm>
                <a:off x="1540" y="3316"/>
                <a:ext cx="35" cy="21"/>
              </a:xfrm>
              <a:custGeom>
                <a:avLst/>
                <a:gdLst>
                  <a:gd name="T0" fmla="*/ 0 w 35"/>
                  <a:gd name="T1" fmla="*/ 11 h 21"/>
                  <a:gd name="T2" fmla="*/ 3 w 35"/>
                  <a:gd name="T3" fmla="*/ 0 h 21"/>
                  <a:gd name="T4" fmla="*/ 35 w 35"/>
                  <a:gd name="T5" fmla="*/ 10 h 21"/>
                  <a:gd name="T6" fmla="*/ 31 w 35"/>
                  <a:gd name="T7" fmla="*/ 21 h 21"/>
                  <a:gd name="T8" fmla="*/ 0 w 35"/>
                  <a:gd name="T9" fmla="*/ 11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0" y="11"/>
                    </a:moveTo>
                    <a:lnTo>
                      <a:pt x="3" y="0"/>
                    </a:lnTo>
                    <a:lnTo>
                      <a:pt x="35" y="10"/>
                    </a:lnTo>
                    <a:lnTo>
                      <a:pt x="31" y="21"/>
                    </a:lnTo>
                    <a:lnTo>
                      <a:pt x="0" y="11"/>
                    </a:lnTo>
                    <a:close/>
                  </a:path>
                </a:pathLst>
              </a:custGeom>
              <a:solidFill>
                <a:srgbClr val="000000"/>
              </a:solidFill>
              <a:ln w="9525">
                <a:noFill/>
                <a:round/>
                <a:headEnd/>
                <a:tailEnd/>
              </a:ln>
            </p:spPr>
            <p:txBody>
              <a:bodyPr/>
              <a:lstStyle/>
              <a:p>
                <a:endParaRPr lang="en-US"/>
              </a:p>
            </p:txBody>
          </p:sp>
          <p:sp>
            <p:nvSpPr>
              <p:cNvPr id="81164" name="Freeform 436"/>
              <p:cNvSpPr>
                <a:spLocks/>
              </p:cNvSpPr>
              <p:nvPr/>
            </p:nvSpPr>
            <p:spPr bwMode="auto">
              <a:xfrm>
                <a:off x="1590" y="3169"/>
                <a:ext cx="39" cy="33"/>
              </a:xfrm>
              <a:custGeom>
                <a:avLst/>
                <a:gdLst>
                  <a:gd name="T0" fmla="*/ 0 w 39"/>
                  <a:gd name="T1" fmla="*/ 20 h 33"/>
                  <a:gd name="T2" fmla="*/ 9 w 39"/>
                  <a:gd name="T3" fmla="*/ 0 h 33"/>
                  <a:gd name="T4" fmla="*/ 39 w 39"/>
                  <a:gd name="T5" fmla="*/ 13 h 33"/>
                  <a:gd name="T6" fmla="*/ 30 w 39"/>
                  <a:gd name="T7" fmla="*/ 33 h 33"/>
                  <a:gd name="T8" fmla="*/ 0 w 39"/>
                  <a:gd name="T9" fmla="*/ 20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0" y="20"/>
                    </a:moveTo>
                    <a:lnTo>
                      <a:pt x="9" y="0"/>
                    </a:lnTo>
                    <a:lnTo>
                      <a:pt x="39" y="13"/>
                    </a:lnTo>
                    <a:lnTo>
                      <a:pt x="30" y="33"/>
                    </a:lnTo>
                    <a:lnTo>
                      <a:pt x="0" y="20"/>
                    </a:lnTo>
                    <a:close/>
                  </a:path>
                </a:pathLst>
              </a:custGeom>
              <a:solidFill>
                <a:srgbClr val="000000"/>
              </a:solidFill>
              <a:ln w="9525">
                <a:noFill/>
                <a:round/>
                <a:headEnd/>
                <a:tailEnd/>
              </a:ln>
            </p:spPr>
            <p:txBody>
              <a:bodyPr/>
              <a:lstStyle/>
              <a:p>
                <a:endParaRPr lang="en-US"/>
              </a:p>
            </p:txBody>
          </p:sp>
          <p:sp>
            <p:nvSpPr>
              <p:cNvPr id="81165" name="Freeform 435"/>
              <p:cNvSpPr>
                <a:spLocks/>
              </p:cNvSpPr>
              <p:nvPr/>
            </p:nvSpPr>
            <p:spPr bwMode="auto">
              <a:xfrm>
                <a:off x="1599" y="3150"/>
                <a:ext cx="38" cy="32"/>
              </a:xfrm>
              <a:custGeom>
                <a:avLst/>
                <a:gdLst>
                  <a:gd name="T0" fmla="*/ 0 w 38"/>
                  <a:gd name="T1" fmla="*/ 18 h 32"/>
                  <a:gd name="T2" fmla="*/ 9 w 38"/>
                  <a:gd name="T3" fmla="*/ 0 h 32"/>
                  <a:gd name="T4" fmla="*/ 38 w 38"/>
                  <a:gd name="T5" fmla="*/ 15 h 32"/>
                  <a:gd name="T6" fmla="*/ 29 w 38"/>
                  <a:gd name="T7" fmla="*/ 32 h 32"/>
                  <a:gd name="T8" fmla="*/ 0 w 38"/>
                  <a:gd name="T9" fmla="*/ 18 h 32"/>
                  <a:gd name="T10" fmla="*/ 0 60000 65536"/>
                  <a:gd name="T11" fmla="*/ 0 60000 65536"/>
                  <a:gd name="T12" fmla="*/ 0 60000 65536"/>
                  <a:gd name="T13" fmla="*/ 0 60000 65536"/>
                  <a:gd name="T14" fmla="*/ 0 60000 65536"/>
                  <a:gd name="T15" fmla="*/ 0 w 38"/>
                  <a:gd name="T16" fmla="*/ 0 h 32"/>
                  <a:gd name="T17" fmla="*/ 38 w 38"/>
                  <a:gd name="T18" fmla="*/ 32 h 32"/>
                </a:gdLst>
                <a:ahLst/>
                <a:cxnLst>
                  <a:cxn ang="T10">
                    <a:pos x="T0" y="T1"/>
                  </a:cxn>
                  <a:cxn ang="T11">
                    <a:pos x="T2" y="T3"/>
                  </a:cxn>
                  <a:cxn ang="T12">
                    <a:pos x="T4" y="T5"/>
                  </a:cxn>
                  <a:cxn ang="T13">
                    <a:pos x="T6" y="T7"/>
                  </a:cxn>
                  <a:cxn ang="T14">
                    <a:pos x="T8" y="T9"/>
                  </a:cxn>
                </a:cxnLst>
                <a:rect l="T15" t="T16" r="T17" b="T18"/>
                <a:pathLst>
                  <a:path w="38" h="32">
                    <a:moveTo>
                      <a:pt x="0" y="18"/>
                    </a:moveTo>
                    <a:lnTo>
                      <a:pt x="9" y="0"/>
                    </a:lnTo>
                    <a:lnTo>
                      <a:pt x="38" y="15"/>
                    </a:lnTo>
                    <a:lnTo>
                      <a:pt x="29" y="32"/>
                    </a:lnTo>
                    <a:lnTo>
                      <a:pt x="0" y="18"/>
                    </a:lnTo>
                    <a:close/>
                  </a:path>
                </a:pathLst>
              </a:custGeom>
              <a:solidFill>
                <a:srgbClr val="000000"/>
              </a:solidFill>
              <a:ln w="9525">
                <a:noFill/>
                <a:round/>
                <a:headEnd/>
                <a:tailEnd/>
              </a:ln>
            </p:spPr>
            <p:txBody>
              <a:bodyPr/>
              <a:lstStyle/>
              <a:p>
                <a:endParaRPr lang="en-US"/>
              </a:p>
            </p:txBody>
          </p:sp>
          <p:sp>
            <p:nvSpPr>
              <p:cNvPr id="81166" name="Freeform 434"/>
              <p:cNvSpPr>
                <a:spLocks/>
              </p:cNvSpPr>
              <p:nvPr/>
            </p:nvSpPr>
            <p:spPr bwMode="auto">
              <a:xfrm>
                <a:off x="1608" y="3131"/>
                <a:ext cx="39" cy="34"/>
              </a:xfrm>
              <a:custGeom>
                <a:avLst/>
                <a:gdLst>
                  <a:gd name="T0" fmla="*/ 0 w 39"/>
                  <a:gd name="T1" fmla="*/ 18 h 34"/>
                  <a:gd name="T2" fmla="*/ 10 w 39"/>
                  <a:gd name="T3" fmla="*/ 0 h 34"/>
                  <a:gd name="T4" fmla="*/ 39 w 39"/>
                  <a:gd name="T5" fmla="*/ 16 h 34"/>
                  <a:gd name="T6" fmla="*/ 29 w 39"/>
                  <a:gd name="T7" fmla="*/ 34 h 34"/>
                  <a:gd name="T8" fmla="*/ 0 w 39"/>
                  <a:gd name="T9" fmla="*/ 18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0" y="18"/>
                    </a:moveTo>
                    <a:lnTo>
                      <a:pt x="10" y="0"/>
                    </a:lnTo>
                    <a:lnTo>
                      <a:pt x="39" y="16"/>
                    </a:lnTo>
                    <a:lnTo>
                      <a:pt x="29" y="34"/>
                    </a:lnTo>
                    <a:lnTo>
                      <a:pt x="0" y="18"/>
                    </a:lnTo>
                    <a:close/>
                  </a:path>
                </a:pathLst>
              </a:custGeom>
              <a:solidFill>
                <a:srgbClr val="000000"/>
              </a:solidFill>
              <a:ln w="9525">
                <a:noFill/>
                <a:round/>
                <a:headEnd/>
                <a:tailEnd/>
              </a:ln>
            </p:spPr>
            <p:txBody>
              <a:bodyPr/>
              <a:lstStyle/>
              <a:p>
                <a:endParaRPr lang="en-US"/>
              </a:p>
            </p:txBody>
          </p:sp>
          <p:sp>
            <p:nvSpPr>
              <p:cNvPr id="81167" name="Freeform 433"/>
              <p:cNvSpPr>
                <a:spLocks/>
              </p:cNvSpPr>
              <p:nvPr/>
            </p:nvSpPr>
            <p:spPr bwMode="auto">
              <a:xfrm>
                <a:off x="1618" y="3113"/>
                <a:ext cx="39" cy="35"/>
              </a:xfrm>
              <a:custGeom>
                <a:avLst/>
                <a:gdLst>
                  <a:gd name="T0" fmla="*/ 0 w 39"/>
                  <a:gd name="T1" fmla="*/ 18 h 35"/>
                  <a:gd name="T2" fmla="*/ 10 w 39"/>
                  <a:gd name="T3" fmla="*/ 0 h 35"/>
                  <a:gd name="T4" fmla="*/ 39 w 39"/>
                  <a:gd name="T5" fmla="*/ 18 h 35"/>
                  <a:gd name="T6" fmla="*/ 28 w 39"/>
                  <a:gd name="T7" fmla="*/ 35 h 35"/>
                  <a:gd name="T8" fmla="*/ 0 w 39"/>
                  <a:gd name="T9" fmla="*/ 18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0" y="18"/>
                    </a:moveTo>
                    <a:lnTo>
                      <a:pt x="10" y="0"/>
                    </a:lnTo>
                    <a:lnTo>
                      <a:pt x="39" y="18"/>
                    </a:lnTo>
                    <a:lnTo>
                      <a:pt x="28" y="35"/>
                    </a:lnTo>
                    <a:lnTo>
                      <a:pt x="0" y="18"/>
                    </a:lnTo>
                    <a:close/>
                  </a:path>
                </a:pathLst>
              </a:custGeom>
              <a:solidFill>
                <a:srgbClr val="000000"/>
              </a:solidFill>
              <a:ln w="9525">
                <a:noFill/>
                <a:round/>
                <a:headEnd/>
                <a:tailEnd/>
              </a:ln>
            </p:spPr>
            <p:txBody>
              <a:bodyPr/>
              <a:lstStyle/>
              <a:p>
                <a:endParaRPr lang="en-US"/>
              </a:p>
            </p:txBody>
          </p:sp>
          <p:sp>
            <p:nvSpPr>
              <p:cNvPr id="81168" name="Freeform 432"/>
              <p:cNvSpPr>
                <a:spLocks/>
              </p:cNvSpPr>
              <p:nvPr/>
            </p:nvSpPr>
            <p:spPr bwMode="auto">
              <a:xfrm>
                <a:off x="1629" y="3097"/>
                <a:ext cx="38" cy="34"/>
              </a:xfrm>
              <a:custGeom>
                <a:avLst/>
                <a:gdLst>
                  <a:gd name="T0" fmla="*/ 0 w 38"/>
                  <a:gd name="T1" fmla="*/ 16 h 34"/>
                  <a:gd name="T2" fmla="*/ 11 w 38"/>
                  <a:gd name="T3" fmla="*/ 0 h 34"/>
                  <a:gd name="T4" fmla="*/ 38 w 38"/>
                  <a:gd name="T5" fmla="*/ 19 h 34"/>
                  <a:gd name="T6" fmla="*/ 27 w 38"/>
                  <a:gd name="T7" fmla="*/ 34 h 34"/>
                  <a:gd name="T8" fmla="*/ 0 w 38"/>
                  <a:gd name="T9" fmla="*/ 16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16"/>
                    </a:moveTo>
                    <a:lnTo>
                      <a:pt x="11" y="0"/>
                    </a:lnTo>
                    <a:lnTo>
                      <a:pt x="38" y="19"/>
                    </a:lnTo>
                    <a:lnTo>
                      <a:pt x="27" y="34"/>
                    </a:lnTo>
                    <a:lnTo>
                      <a:pt x="0" y="16"/>
                    </a:lnTo>
                    <a:close/>
                  </a:path>
                </a:pathLst>
              </a:custGeom>
              <a:solidFill>
                <a:srgbClr val="000000"/>
              </a:solidFill>
              <a:ln w="9525">
                <a:noFill/>
                <a:round/>
                <a:headEnd/>
                <a:tailEnd/>
              </a:ln>
            </p:spPr>
            <p:txBody>
              <a:bodyPr/>
              <a:lstStyle/>
              <a:p>
                <a:endParaRPr lang="en-US"/>
              </a:p>
            </p:txBody>
          </p:sp>
          <p:sp>
            <p:nvSpPr>
              <p:cNvPr id="81169" name="Freeform 431"/>
              <p:cNvSpPr>
                <a:spLocks/>
              </p:cNvSpPr>
              <p:nvPr/>
            </p:nvSpPr>
            <p:spPr bwMode="auto">
              <a:xfrm>
                <a:off x="1640" y="3080"/>
                <a:ext cx="39" cy="36"/>
              </a:xfrm>
              <a:custGeom>
                <a:avLst/>
                <a:gdLst>
                  <a:gd name="T0" fmla="*/ 0 w 39"/>
                  <a:gd name="T1" fmla="*/ 17 h 36"/>
                  <a:gd name="T2" fmla="*/ 11 w 39"/>
                  <a:gd name="T3" fmla="*/ 0 h 36"/>
                  <a:gd name="T4" fmla="*/ 39 w 39"/>
                  <a:gd name="T5" fmla="*/ 19 h 36"/>
                  <a:gd name="T6" fmla="*/ 28 w 39"/>
                  <a:gd name="T7" fmla="*/ 36 h 36"/>
                  <a:gd name="T8" fmla="*/ 0 w 39"/>
                  <a:gd name="T9" fmla="*/ 17 h 36"/>
                  <a:gd name="T10" fmla="*/ 0 60000 65536"/>
                  <a:gd name="T11" fmla="*/ 0 60000 65536"/>
                  <a:gd name="T12" fmla="*/ 0 60000 65536"/>
                  <a:gd name="T13" fmla="*/ 0 60000 65536"/>
                  <a:gd name="T14" fmla="*/ 0 60000 65536"/>
                  <a:gd name="T15" fmla="*/ 0 w 39"/>
                  <a:gd name="T16" fmla="*/ 0 h 36"/>
                  <a:gd name="T17" fmla="*/ 39 w 39"/>
                  <a:gd name="T18" fmla="*/ 36 h 36"/>
                </a:gdLst>
                <a:ahLst/>
                <a:cxnLst>
                  <a:cxn ang="T10">
                    <a:pos x="T0" y="T1"/>
                  </a:cxn>
                  <a:cxn ang="T11">
                    <a:pos x="T2" y="T3"/>
                  </a:cxn>
                  <a:cxn ang="T12">
                    <a:pos x="T4" y="T5"/>
                  </a:cxn>
                  <a:cxn ang="T13">
                    <a:pos x="T6" y="T7"/>
                  </a:cxn>
                  <a:cxn ang="T14">
                    <a:pos x="T8" y="T9"/>
                  </a:cxn>
                </a:cxnLst>
                <a:rect l="T15" t="T16" r="T17" b="T18"/>
                <a:pathLst>
                  <a:path w="39" h="36">
                    <a:moveTo>
                      <a:pt x="0" y="17"/>
                    </a:moveTo>
                    <a:lnTo>
                      <a:pt x="11" y="0"/>
                    </a:lnTo>
                    <a:lnTo>
                      <a:pt x="39" y="19"/>
                    </a:lnTo>
                    <a:lnTo>
                      <a:pt x="28" y="36"/>
                    </a:lnTo>
                    <a:lnTo>
                      <a:pt x="0" y="17"/>
                    </a:lnTo>
                    <a:close/>
                  </a:path>
                </a:pathLst>
              </a:custGeom>
              <a:solidFill>
                <a:srgbClr val="000000"/>
              </a:solidFill>
              <a:ln w="9525">
                <a:noFill/>
                <a:round/>
                <a:headEnd/>
                <a:tailEnd/>
              </a:ln>
            </p:spPr>
            <p:txBody>
              <a:bodyPr/>
              <a:lstStyle/>
              <a:p>
                <a:endParaRPr lang="en-US"/>
              </a:p>
            </p:txBody>
          </p:sp>
          <p:sp>
            <p:nvSpPr>
              <p:cNvPr id="81170" name="Freeform 430"/>
              <p:cNvSpPr>
                <a:spLocks/>
              </p:cNvSpPr>
              <p:nvPr/>
            </p:nvSpPr>
            <p:spPr bwMode="auto">
              <a:xfrm>
                <a:off x="1651" y="3062"/>
                <a:ext cx="39" cy="37"/>
              </a:xfrm>
              <a:custGeom>
                <a:avLst/>
                <a:gdLst>
                  <a:gd name="T0" fmla="*/ 0 w 39"/>
                  <a:gd name="T1" fmla="*/ 18 h 37"/>
                  <a:gd name="T2" fmla="*/ 13 w 39"/>
                  <a:gd name="T3" fmla="*/ 0 h 37"/>
                  <a:gd name="T4" fmla="*/ 39 w 39"/>
                  <a:gd name="T5" fmla="*/ 19 h 37"/>
                  <a:gd name="T6" fmla="*/ 27 w 39"/>
                  <a:gd name="T7" fmla="*/ 37 h 37"/>
                  <a:gd name="T8" fmla="*/ 0 w 39"/>
                  <a:gd name="T9" fmla="*/ 18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0" y="18"/>
                    </a:moveTo>
                    <a:lnTo>
                      <a:pt x="13" y="0"/>
                    </a:lnTo>
                    <a:lnTo>
                      <a:pt x="39" y="19"/>
                    </a:lnTo>
                    <a:lnTo>
                      <a:pt x="27" y="37"/>
                    </a:lnTo>
                    <a:lnTo>
                      <a:pt x="0" y="18"/>
                    </a:lnTo>
                    <a:close/>
                  </a:path>
                </a:pathLst>
              </a:custGeom>
              <a:solidFill>
                <a:srgbClr val="000000"/>
              </a:solidFill>
              <a:ln w="9525">
                <a:noFill/>
                <a:round/>
                <a:headEnd/>
                <a:tailEnd/>
              </a:ln>
            </p:spPr>
            <p:txBody>
              <a:bodyPr/>
              <a:lstStyle/>
              <a:p>
                <a:endParaRPr lang="en-US"/>
              </a:p>
            </p:txBody>
          </p:sp>
          <p:sp>
            <p:nvSpPr>
              <p:cNvPr id="81171" name="Freeform 429"/>
              <p:cNvSpPr>
                <a:spLocks/>
              </p:cNvSpPr>
              <p:nvPr/>
            </p:nvSpPr>
            <p:spPr bwMode="auto">
              <a:xfrm>
                <a:off x="1664" y="3044"/>
                <a:ext cx="40" cy="37"/>
              </a:xfrm>
              <a:custGeom>
                <a:avLst/>
                <a:gdLst>
                  <a:gd name="T0" fmla="*/ 0 w 40"/>
                  <a:gd name="T1" fmla="*/ 18 h 37"/>
                  <a:gd name="T2" fmla="*/ 12 w 40"/>
                  <a:gd name="T3" fmla="*/ 0 h 37"/>
                  <a:gd name="T4" fmla="*/ 40 w 40"/>
                  <a:gd name="T5" fmla="*/ 18 h 37"/>
                  <a:gd name="T6" fmla="*/ 27 w 40"/>
                  <a:gd name="T7" fmla="*/ 37 h 37"/>
                  <a:gd name="T8" fmla="*/ 0 w 40"/>
                  <a:gd name="T9" fmla="*/ 18 h 37"/>
                  <a:gd name="T10" fmla="*/ 0 60000 65536"/>
                  <a:gd name="T11" fmla="*/ 0 60000 65536"/>
                  <a:gd name="T12" fmla="*/ 0 60000 65536"/>
                  <a:gd name="T13" fmla="*/ 0 60000 65536"/>
                  <a:gd name="T14" fmla="*/ 0 60000 65536"/>
                  <a:gd name="T15" fmla="*/ 0 w 40"/>
                  <a:gd name="T16" fmla="*/ 0 h 37"/>
                  <a:gd name="T17" fmla="*/ 40 w 40"/>
                  <a:gd name="T18" fmla="*/ 37 h 37"/>
                </a:gdLst>
                <a:ahLst/>
                <a:cxnLst>
                  <a:cxn ang="T10">
                    <a:pos x="T0" y="T1"/>
                  </a:cxn>
                  <a:cxn ang="T11">
                    <a:pos x="T2" y="T3"/>
                  </a:cxn>
                  <a:cxn ang="T12">
                    <a:pos x="T4" y="T5"/>
                  </a:cxn>
                  <a:cxn ang="T13">
                    <a:pos x="T6" y="T7"/>
                  </a:cxn>
                  <a:cxn ang="T14">
                    <a:pos x="T8" y="T9"/>
                  </a:cxn>
                </a:cxnLst>
                <a:rect l="T15" t="T16" r="T17" b="T18"/>
                <a:pathLst>
                  <a:path w="40" h="37">
                    <a:moveTo>
                      <a:pt x="0" y="18"/>
                    </a:moveTo>
                    <a:lnTo>
                      <a:pt x="12" y="0"/>
                    </a:lnTo>
                    <a:lnTo>
                      <a:pt x="40" y="18"/>
                    </a:lnTo>
                    <a:lnTo>
                      <a:pt x="27" y="37"/>
                    </a:lnTo>
                    <a:lnTo>
                      <a:pt x="0" y="18"/>
                    </a:lnTo>
                    <a:close/>
                  </a:path>
                </a:pathLst>
              </a:custGeom>
              <a:solidFill>
                <a:srgbClr val="000000"/>
              </a:solidFill>
              <a:ln w="9525">
                <a:noFill/>
                <a:round/>
                <a:headEnd/>
                <a:tailEnd/>
              </a:ln>
            </p:spPr>
            <p:txBody>
              <a:bodyPr/>
              <a:lstStyle/>
              <a:p>
                <a:endParaRPr lang="en-US"/>
              </a:p>
            </p:txBody>
          </p:sp>
          <p:sp>
            <p:nvSpPr>
              <p:cNvPr id="81172" name="Freeform 428"/>
              <p:cNvSpPr>
                <a:spLocks/>
              </p:cNvSpPr>
              <p:nvPr/>
            </p:nvSpPr>
            <p:spPr bwMode="auto">
              <a:xfrm>
                <a:off x="1676" y="3024"/>
                <a:ext cx="41" cy="38"/>
              </a:xfrm>
              <a:custGeom>
                <a:avLst/>
                <a:gdLst>
                  <a:gd name="T0" fmla="*/ 0 w 41"/>
                  <a:gd name="T1" fmla="*/ 20 h 38"/>
                  <a:gd name="T2" fmla="*/ 14 w 41"/>
                  <a:gd name="T3" fmla="*/ 0 h 38"/>
                  <a:gd name="T4" fmla="*/ 41 w 41"/>
                  <a:gd name="T5" fmla="*/ 18 h 38"/>
                  <a:gd name="T6" fmla="*/ 28 w 41"/>
                  <a:gd name="T7" fmla="*/ 38 h 38"/>
                  <a:gd name="T8" fmla="*/ 0 w 41"/>
                  <a:gd name="T9" fmla="*/ 20 h 38"/>
                  <a:gd name="T10" fmla="*/ 0 60000 65536"/>
                  <a:gd name="T11" fmla="*/ 0 60000 65536"/>
                  <a:gd name="T12" fmla="*/ 0 60000 65536"/>
                  <a:gd name="T13" fmla="*/ 0 60000 65536"/>
                  <a:gd name="T14" fmla="*/ 0 60000 65536"/>
                  <a:gd name="T15" fmla="*/ 0 w 41"/>
                  <a:gd name="T16" fmla="*/ 0 h 38"/>
                  <a:gd name="T17" fmla="*/ 41 w 41"/>
                  <a:gd name="T18" fmla="*/ 38 h 38"/>
                </a:gdLst>
                <a:ahLst/>
                <a:cxnLst>
                  <a:cxn ang="T10">
                    <a:pos x="T0" y="T1"/>
                  </a:cxn>
                  <a:cxn ang="T11">
                    <a:pos x="T2" y="T3"/>
                  </a:cxn>
                  <a:cxn ang="T12">
                    <a:pos x="T4" y="T5"/>
                  </a:cxn>
                  <a:cxn ang="T13">
                    <a:pos x="T6" y="T7"/>
                  </a:cxn>
                  <a:cxn ang="T14">
                    <a:pos x="T8" y="T9"/>
                  </a:cxn>
                </a:cxnLst>
                <a:rect l="T15" t="T16" r="T17" b="T18"/>
                <a:pathLst>
                  <a:path w="41" h="38">
                    <a:moveTo>
                      <a:pt x="0" y="20"/>
                    </a:moveTo>
                    <a:lnTo>
                      <a:pt x="14" y="0"/>
                    </a:lnTo>
                    <a:lnTo>
                      <a:pt x="41" y="18"/>
                    </a:lnTo>
                    <a:lnTo>
                      <a:pt x="28" y="38"/>
                    </a:lnTo>
                    <a:lnTo>
                      <a:pt x="0" y="20"/>
                    </a:lnTo>
                    <a:close/>
                  </a:path>
                </a:pathLst>
              </a:custGeom>
              <a:solidFill>
                <a:srgbClr val="000000"/>
              </a:solidFill>
              <a:ln w="9525">
                <a:noFill/>
                <a:round/>
                <a:headEnd/>
                <a:tailEnd/>
              </a:ln>
            </p:spPr>
            <p:txBody>
              <a:bodyPr/>
              <a:lstStyle/>
              <a:p>
                <a:endParaRPr lang="en-US"/>
              </a:p>
            </p:txBody>
          </p:sp>
          <p:sp>
            <p:nvSpPr>
              <p:cNvPr id="81173" name="Freeform 427"/>
              <p:cNvSpPr>
                <a:spLocks/>
              </p:cNvSpPr>
              <p:nvPr/>
            </p:nvSpPr>
            <p:spPr bwMode="auto">
              <a:xfrm>
                <a:off x="1690" y="3003"/>
                <a:ext cx="41" cy="39"/>
              </a:xfrm>
              <a:custGeom>
                <a:avLst/>
                <a:gdLst>
                  <a:gd name="T0" fmla="*/ 0 w 41"/>
                  <a:gd name="T1" fmla="*/ 22 h 39"/>
                  <a:gd name="T2" fmla="*/ 14 w 41"/>
                  <a:gd name="T3" fmla="*/ 0 h 39"/>
                  <a:gd name="T4" fmla="*/ 41 w 41"/>
                  <a:gd name="T5" fmla="*/ 18 h 39"/>
                  <a:gd name="T6" fmla="*/ 27 w 41"/>
                  <a:gd name="T7" fmla="*/ 39 h 39"/>
                  <a:gd name="T8" fmla="*/ 0 w 41"/>
                  <a:gd name="T9" fmla="*/ 22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0" y="22"/>
                    </a:moveTo>
                    <a:lnTo>
                      <a:pt x="14" y="0"/>
                    </a:lnTo>
                    <a:lnTo>
                      <a:pt x="41" y="18"/>
                    </a:lnTo>
                    <a:lnTo>
                      <a:pt x="27" y="39"/>
                    </a:lnTo>
                    <a:lnTo>
                      <a:pt x="0" y="22"/>
                    </a:lnTo>
                    <a:close/>
                  </a:path>
                </a:pathLst>
              </a:custGeom>
              <a:solidFill>
                <a:srgbClr val="000000"/>
              </a:solidFill>
              <a:ln w="9525">
                <a:noFill/>
                <a:round/>
                <a:headEnd/>
                <a:tailEnd/>
              </a:ln>
            </p:spPr>
            <p:txBody>
              <a:bodyPr/>
              <a:lstStyle/>
              <a:p>
                <a:endParaRPr lang="en-US"/>
              </a:p>
            </p:txBody>
          </p:sp>
          <p:sp>
            <p:nvSpPr>
              <p:cNvPr id="81174" name="Freeform 426"/>
              <p:cNvSpPr>
                <a:spLocks/>
              </p:cNvSpPr>
              <p:nvPr/>
            </p:nvSpPr>
            <p:spPr bwMode="auto">
              <a:xfrm>
                <a:off x="1704" y="2981"/>
                <a:ext cx="42" cy="40"/>
              </a:xfrm>
              <a:custGeom>
                <a:avLst/>
                <a:gdLst>
                  <a:gd name="T0" fmla="*/ 0 w 42"/>
                  <a:gd name="T1" fmla="*/ 22 h 40"/>
                  <a:gd name="T2" fmla="*/ 14 w 42"/>
                  <a:gd name="T3" fmla="*/ 0 h 40"/>
                  <a:gd name="T4" fmla="*/ 42 w 42"/>
                  <a:gd name="T5" fmla="*/ 18 h 40"/>
                  <a:gd name="T6" fmla="*/ 27 w 42"/>
                  <a:gd name="T7" fmla="*/ 40 h 40"/>
                  <a:gd name="T8" fmla="*/ 0 w 42"/>
                  <a:gd name="T9" fmla="*/ 22 h 40"/>
                  <a:gd name="T10" fmla="*/ 0 60000 65536"/>
                  <a:gd name="T11" fmla="*/ 0 60000 65536"/>
                  <a:gd name="T12" fmla="*/ 0 60000 65536"/>
                  <a:gd name="T13" fmla="*/ 0 60000 65536"/>
                  <a:gd name="T14" fmla="*/ 0 60000 65536"/>
                  <a:gd name="T15" fmla="*/ 0 w 42"/>
                  <a:gd name="T16" fmla="*/ 0 h 40"/>
                  <a:gd name="T17" fmla="*/ 42 w 42"/>
                  <a:gd name="T18" fmla="*/ 40 h 40"/>
                </a:gdLst>
                <a:ahLst/>
                <a:cxnLst>
                  <a:cxn ang="T10">
                    <a:pos x="T0" y="T1"/>
                  </a:cxn>
                  <a:cxn ang="T11">
                    <a:pos x="T2" y="T3"/>
                  </a:cxn>
                  <a:cxn ang="T12">
                    <a:pos x="T4" y="T5"/>
                  </a:cxn>
                  <a:cxn ang="T13">
                    <a:pos x="T6" y="T7"/>
                  </a:cxn>
                  <a:cxn ang="T14">
                    <a:pos x="T8" y="T9"/>
                  </a:cxn>
                </a:cxnLst>
                <a:rect l="T15" t="T16" r="T17" b="T18"/>
                <a:pathLst>
                  <a:path w="42" h="40">
                    <a:moveTo>
                      <a:pt x="0" y="22"/>
                    </a:moveTo>
                    <a:lnTo>
                      <a:pt x="14" y="0"/>
                    </a:lnTo>
                    <a:lnTo>
                      <a:pt x="42" y="18"/>
                    </a:lnTo>
                    <a:lnTo>
                      <a:pt x="27" y="40"/>
                    </a:lnTo>
                    <a:lnTo>
                      <a:pt x="0" y="22"/>
                    </a:lnTo>
                    <a:close/>
                  </a:path>
                </a:pathLst>
              </a:custGeom>
              <a:solidFill>
                <a:srgbClr val="000000"/>
              </a:solidFill>
              <a:ln w="9525">
                <a:noFill/>
                <a:round/>
                <a:headEnd/>
                <a:tailEnd/>
              </a:ln>
            </p:spPr>
            <p:txBody>
              <a:bodyPr/>
              <a:lstStyle/>
              <a:p>
                <a:endParaRPr lang="en-US"/>
              </a:p>
            </p:txBody>
          </p:sp>
          <p:sp>
            <p:nvSpPr>
              <p:cNvPr id="81175" name="Freeform 425"/>
              <p:cNvSpPr>
                <a:spLocks/>
              </p:cNvSpPr>
              <p:nvPr/>
            </p:nvSpPr>
            <p:spPr bwMode="auto">
              <a:xfrm>
                <a:off x="1718" y="2958"/>
                <a:ext cx="43" cy="41"/>
              </a:xfrm>
              <a:custGeom>
                <a:avLst/>
                <a:gdLst>
                  <a:gd name="T0" fmla="*/ 0 w 43"/>
                  <a:gd name="T1" fmla="*/ 22 h 41"/>
                  <a:gd name="T2" fmla="*/ 15 w 43"/>
                  <a:gd name="T3" fmla="*/ 0 h 41"/>
                  <a:gd name="T4" fmla="*/ 43 w 43"/>
                  <a:gd name="T5" fmla="*/ 18 h 41"/>
                  <a:gd name="T6" fmla="*/ 28 w 43"/>
                  <a:gd name="T7" fmla="*/ 41 h 41"/>
                  <a:gd name="T8" fmla="*/ 0 w 43"/>
                  <a:gd name="T9" fmla="*/ 22 h 41"/>
                  <a:gd name="T10" fmla="*/ 0 60000 65536"/>
                  <a:gd name="T11" fmla="*/ 0 60000 65536"/>
                  <a:gd name="T12" fmla="*/ 0 60000 65536"/>
                  <a:gd name="T13" fmla="*/ 0 60000 65536"/>
                  <a:gd name="T14" fmla="*/ 0 60000 65536"/>
                  <a:gd name="T15" fmla="*/ 0 w 43"/>
                  <a:gd name="T16" fmla="*/ 0 h 41"/>
                  <a:gd name="T17" fmla="*/ 43 w 43"/>
                  <a:gd name="T18" fmla="*/ 41 h 41"/>
                </a:gdLst>
                <a:ahLst/>
                <a:cxnLst>
                  <a:cxn ang="T10">
                    <a:pos x="T0" y="T1"/>
                  </a:cxn>
                  <a:cxn ang="T11">
                    <a:pos x="T2" y="T3"/>
                  </a:cxn>
                  <a:cxn ang="T12">
                    <a:pos x="T4" y="T5"/>
                  </a:cxn>
                  <a:cxn ang="T13">
                    <a:pos x="T6" y="T7"/>
                  </a:cxn>
                  <a:cxn ang="T14">
                    <a:pos x="T8" y="T9"/>
                  </a:cxn>
                </a:cxnLst>
                <a:rect l="T15" t="T16" r="T17" b="T18"/>
                <a:pathLst>
                  <a:path w="43" h="41">
                    <a:moveTo>
                      <a:pt x="0" y="22"/>
                    </a:moveTo>
                    <a:lnTo>
                      <a:pt x="15" y="0"/>
                    </a:lnTo>
                    <a:lnTo>
                      <a:pt x="43" y="18"/>
                    </a:lnTo>
                    <a:lnTo>
                      <a:pt x="28" y="41"/>
                    </a:lnTo>
                    <a:lnTo>
                      <a:pt x="0" y="22"/>
                    </a:lnTo>
                    <a:close/>
                  </a:path>
                </a:pathLst>
              </a:custGeom>
              <a:solidFill>
                <a:srgbClr val="000000"/>
              </a:solidFill>
              <a:ln w="9525">
                <a:noFill/>
                <a:round/>
                <a:headEnd/>
                <a:tailEnd/>
              </a:ln>
            </p:spPr>
            <p:txBody>
              <a:bodyPr/>
              <a:lstStyle/>
              <a:p>
                <a:endParaRPr lang="en-US"/>
              </a:p>
            </p:txBody>
          </p:sp>
          <p:sp>
            <p:nvSpPr>
              <p:cNvPr id="81176" name="Freeform 424"/>
              <p:cNvSpPr>
                <a:spLocks/>
              </p:cNvSpPr>
              <p:nvPr/>
            </p:nvSpPr>
            <p:spPr bwMode="auto">
              <a:xfrm>
                <a:off x="1733" y="2935"/>
                <a:ext cx="43" cy="41"/>
              </a:xfrm>
              <a:custGeom>
                <a:avLst/>
                <a:gdLst>
                  <a:gd name="T0" fmla="*/ 0 w 43"/>
                  <a:gd name="T1" fmla="*/ 23 h 41"/>
                  <a:gd name="T2" fmla="*/ 16 w 43"/>
                  <a:gd name="T3" fmla="*/ 0 h 41"/>
                  <a:gd name="T4" fmla="*/ 43 w 43"/>
                  <a:gd name="T5" fmla="*/ 19 h 41"/>
                  <a:gd name="T6" fmla="*/ 27 w 43"/>
                  <a:gd name="T7" fmla="*/ 41 h 41"/>
                  <a:gd name="T8" fmla="*/ 0 w 43"/>
                  <a:gd name="T9" fmla="*/ 23 h 41"/>
                  <a:gd name="T10" fmla="*/ 0 60000 65536"/>
                  <a:gd name="T11" fmla="*/ 0 60000 65536"/>
                  <a:gd name="T12" fmla="*/ 0 60000 65536"/>
                  <a:gd name="T13" fmla="*/ 0 60000 65536"/>
                  <a:gd name="T14" fmla="*/ 0 60000 65536"/>
                  <a:gd name="T15" fmla="*/ 0 w 43"/>
                  <a:gd name="T16" fmla="*/ 0 h 41"/>
                  <a:gd name="T17" fmla="*/ 43 w 43"/>
                  <a:gd name="T18" fmla="*/ 41 h 41"/>
                </a:gdLst>
                <a:ahLst/>
                <a:cxnLst>
                  <a:cxn ang="T10">
                    <a:pos x="T0" y="T1"/>
                  </a:cxn>
                  <a:cxn ang="T11">
                    <a:pos x="T2" y="T3"/>
                  </a:cxn>
                  <a:cxn ang="T12">
                    <a:pos x="T4" y="T5"/>
                  </a:cxn>
                  <a:cxn ang="T13">
                    <a:pos x="T6" y="T7"/>
                  </a:cxn>
                  <a:cxn ang="T14">
                    <a:pos x="T8" y="T9"/>
                  </a:cxn>
                </a:cxnLst>
                <a:rect l="T15" t="T16" r="T17" b="T18"/>
                <a:pathLst>
                  <a:path w="43" h="41">
                    <a:moveTo>
                      <a:pt x="0" y="23"/>
                    </a:moveTo>
                    <a:lnTo>
                      <a:pt x="16" y="0"/>
                    </a:lnTo>
                    <a:lnTo>
                      <a:pt x="43" y="19"/>
                    </a:lnTo>
                    <a:lnTo>
                      <a:pt x="27" y="41"/>
                    </a:lnTo>
                    <a:lnTo>
                      <a:pt x="0" y="23"/>
                    </a:lnTo>
                    <a:close/>
                  </a:path>
                </a:pathLst>
              </a:custGeom>
              <a:solidFill>
                <a:srgbClr val="000000"/>
              </a:solidFill>
              <a:ln w="9525">
                <a:noFill/>
                <a:round/>
                <a:headEnd/>
                <a:tailEnd/>
              </a:ln>
            </p:spPr>
            <p:txBody>
              <a:bodyPr/>
              <a:lstStyle/>
              <a:p>
                <a:endParaRPr lang="en-US"/>
              </a:p>
            </p:txBody>
          </p:sp>
          <p:sp>
            <p:nvSpPr>
              <p:cNvPr id="81177" name="Freeform 423"/>
              <p:cNvSpPr>
                <a:spLocks/>
              </p:cNvSpPr>
              <p:nvPr/>
            </p:nvSpPr>
            <p:spPr bwMode="auto">
              <a:xfrm>
                <a:off x="1749" y="2911"/>
                <a:ext cx="43" cy="43"/>
              </a:xfrm>
              <a:custGeom>
                <a:avLst/>
                <a:gdLst>
                  <a:gd name="T0" fmla="*/ 0 w 43"/>
                  <a:gd name="T1" fmla="*/ 25 h 43"/>
                  <a:gd name="T2" fmla="*/ 16 w 43"/>
                  <a:gd name="T3" fmla="*/ 0 h 43"/>
                  <a:gd name="T4" fmla="*/ 43 w 43"/>
                  <a:gd name="T5" fmla="*/ 18 h 43"/>
                  <a:gd name="T6" fmla="*/ 28 w 43"/>
                  <a:gd name="T7" fmla="*/ 43 h 43"/>
                  <a:gd name="T8" fmla="*/ 0 w 43"/>
                  <a:gd name="T9" fmla="*/ 25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0" y="25"/>
                    </a:moveTo>
                    <a:lnTo>
                      <a:pt x="16" y="0"/>
                    </a:lnTo>
                    <a:lnTo>
                      <a:pt x="43" y="18"/>
                    </a:lnTo>
                    <a:lnTo>
                      <a:pt x="28" y="43"/>
                    </a:lnTo>
                    <a:lnTo>
                      <a:pt x="0" y="25"/>
                    </a:lnTo>
                    <a:close/>
                  </a:path>
                </a:pathLst>
              </a:custGeom>
              <a:solidFill>
                <a:srgbClr val="000000"/>
              </a:solidFill>
              <a:ln w="9525">
                <a:noFill/>
                <a:round/>
                <a:headEnd/>
                <a:tailEnd/>
              </a:ln>
            </p:spPr>
            <p:txBody>
              <a:bodyPr/>
              <a:lstStyle/>
              <a:p>
                <a:endParaRPr lang="en-US"/>
              </a:p>
            </p:txBody>
          </p:sp>
          <p:sp>
            <p:nvSpPr>
              <p:cNvPr id="81178" name="Freeform 422"/>
              <p:cNvSpPr>
                <a:spLocks/>
              </p:cNvSpPr>
              <p:nvPr/>
            </p:nvSpPr>
            <p:spPr bwMode="auto">
              <a:xfrm>
                <a:off x="1765" y="2902"/>
                <a:ext cx="34" cy="27"/>
              </a:xfrm>
              <a:custGeom>
                <a:avLst/>
                <a:gdLst>
                  <a:gd name="T0" fmla="*/ 0 w 34"/>
                  <a:gd name="T1" fmla="*/ 9 h 27"/>
                  <a:gd name="T2" fmla="*/ 6 w 34"/>
                  <a:gd name="T3" fmla="*/ 0 h 27"/>
                  <a:gd name="T4" fmla="*/ 34 w 34"/>
                  <a:gd name="T5" fmla="*/ 18 h 27"/>
                  <a:gd name="T6" fmla="*/ 27 w 34"/>
                  <a:gd name="T7" fmla="*/ 27 h 27"/>
                  <a:gd name="T8" fmla="*/ 0 w 34"/>
                  <a:gd name="T9" fmla="*/ 9 h 27"/>
                  <a:gd name="T10" fmla="*/ 0 60000 65536"/>
                  <a:gd name="T11" fmla="*/ 0 60000 65536"/>
                  <a:gd name="T12" fmla="*/ 0 60000 65536"/>
                  <a:gd name="T13" fmla="*/ 0 60000 65536"/>
                  <a:gd name="T14" fmla="*/ 0 60000 65536"/>
                  <a:gd name="T15" fmla="*/ 0 w 34"/>
                  <a:gd name="T16" fmla="*/ 0 h 27"/>
                  <a:gd name="T17" fmla="*/ 34 w 34"/>
                  <a:gd name="T18" fmla="*/ 27 h 27"/>
                </a:gdLst>
                <a:ahLst/>
                <a:cxnLst>
                  <a:cxn ang="T10">
                    <a:pos x="T0" y="T1"/>
                  </a:cxn>
                  <a:cxn ang="T11">
                    <a:pos x="T2" y="T3"/>
                  </a:cxn>
                  <a:cxn ang="T12">
                    <a:pos x="T4" y="T5"/>
                  </a:cxn>
                  <a:cxn ang="T13">
                    <a:pos x="T6" y="T7"/>
                  </a:cxn>
                  <a:cxn ang="T14">
                    <a:pos x="T8" y="T9"/>
                  </a:cxn>
                </a:cxnLst>
                <a:rect l="T15" t="T16" r="T17" b="T18"/>
                <a:pathLst>
                  <a:path w="34" h="27">
                    <a:moveTo>
                      <a:pt x="0" y="9"/>
                    </a:moveTo>
                    <a:lnTo>
                      <a:pt x="6" y="0"/>
                    </a:lnTo>
                    <a:lnTo>
                      <a:pt x="34" y="18"/>
                    </a:lnTo>
                    <a:lnTo>
                      <a:pt x="27" y="27"/>
                    </a:lnTo>
                    <a:lnTo>
                      <a:pt x="0" y="9"/>
                    </a:lnTo>
                    <a:close/>
                  </a:path>
                </a:pathLst>
              </a:custGeom>
              <a:solidFill>
                <a:srgbClr val="000000"/>
              </a:solidFill>
              <a:ln w="9525">
                <a:noFill/>
                <a:round/>
                <a:headEnd/>
                <a:tailEnd/>
              </a:ln>
            </p:spPr>
            <p:txBody>
              <a:bodyPr/>
              <a:lstStyle/>
              <a:p>
                <a:endParaRPr lang="en-US"/>
              </a:p>
            </p:txBody>
          </p:sp>
          <p:sp>
            <p:nvSpPr>
              <p:cNvPr id="81179" name="Freeform 421"/>
              <p:cNvSpPr>
                <a:spLocks/>
              </p:cNvSpPr>
              <p:nvPr/>
            </p:nvSpPr>
            <p:spPr bwMode="auto">
              <a:xfrm>
                <a:off x="1846" y="2787"/>
                <a:ext cx="30" cy="24"/>
              </a:xfrm>
              <a:custGeom>
                <a:avLst/>
                <a:gdLst>
                  <a:gd name="T0" fmla="*/ 0 w 30"/>
                  <a:gd name="T1" fmla="*/ 5 h 24"/>
                  <a:gd name="T2" fmla="*/ 4 w 30"/>
                  <a:gd name="T3" fmla="*/ 0 h 24"/>
                  <a:gd name="T4" fmla="*/ 30 w 30"/>
                  <a:gd name="T5" fmla="*/ 20 h 24"/>
                  <a:gd name="T6" fmla="*/ 27 w 30"/>
                  <a:gd name="T7" fmla="*/ 24 h 24"/>
                  <a:gd name="T8" fmla="*/ 0 w 30"/>
                  <a:gd name="T9" fmla="*/ 5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0" y="5"/>
                    </a:moveTo>
                    <a:lnTo>
                      <a:pt x="4" y="0"/>
                    </a:lnTo>
                    <a:lnTo>
                      <a:pt x="30" y="20"/>
                    </a:lnTo>
                    <a:lnTo>
                      <a:pt x="27" y="24"/>
                    </a:lnTo>
                    <a:lnTo>
                      <a:pt x="0" y="5"/>
                    </a:lnTo>
                    <a:close/>
                  </a:path>
                </a:pathLst>
              </a:custGeom>
              <a:solidFill>
                <a:srgbClr val="000000"/>
              </a:solidFill>
              <a:ln w="9525">
                <a:noFill/>
                <a:round/>
                <a:headEnd/>
                <a:tailEnd/>
              </a:ln>
            </p:spPr>
            <p:txBody>
              <a:bodyPr/>
              <a:lstStyle/>
              <a:p>
                <a:endParaRPr lang="en-US"/>
              </a:p>
            </p:txBody>
          </p:sp>
          <p:sp>
            <p:nvSpPr>
              <p:cNvPr id="81180" name="Freeform 420"/>
              <p:cNvSpPr>
                <a:spLocks/>
              </p:cNvSpPr>
              <p:nvPr/>
            </p:nvSpPr>
            <p:spPr bwMode="auto">
              <a:xfrm>
                <a:off x="1850" y="2738"/>
                <a:ext cx="62" cy="69"/>
              </a:xfrm>
              <a:custGeom>
                <a:avLst/>
                <a:gdLst>
                  <a:gd name="T0" fmla="*/ 0 w 62"/>
                  <a:gd name="T1" fmla="*/ 49 h 69"/>
                  <a:gd name="T2" fmla="*/ 35 w 62"/>
                  <a:gd name="T3" fmla="*/ 0 h 69"/>
                  <a:gd name="T4" fmla="*/ 62 w 62"/>
                  <a:gd name="T5" fmla="*/ 19 h 69"/>
                  <a:gd name="T6" fmla="*/ 26 w 62"/>
                  <a:gd name="T7" fmla="*/ 69 h 69"/>
                  <a:gd name="T8" fmla="*/ 0 w 62"/>
                  <a:gd name="T9" fmla="*/ 49 h 69"/>
                  <a:gd name="T10" fmla="*/ 0 60000 65536"/>
                  <a:gd name="T11" fmla="*/ 0 60000 65536"/>
                  <a:gd name="T12" fmla="*/ 0 60000 65536"/>
                  <a:gd name="T13" fmla="*/ 0 60000 65536"/>
                  <a:gd name="T14" fmla="*/ 0 60000 65536"/>
                  <a:gd name="T15" fmla="*/ 0 w 62"/>
                  <a:gd name="T16" fmla="*/ 0 h 69"/>
                  <a:gd name="T17" fmla="*/ 62 w 62"/>
                  <a:gd name="T18" fmla="*/ 69 h 69"/>
                </a:gdLst>
                <a:ahLst/>
                <a:cxnLst>
                  <a:cxn ang="T10">
                    <a:pos x="T0" y="T1"/>
                  </a:cxn>
                  <a:cxn ang="T11">
                    <a:pos x="T2" y="T3"/>
                  </a:cxn>
                  <a:cxn ang="T12">
                    <a:pos x="T4" y="T5"/>
                  </a:cxn>
                  <a:cxn ang="T13">
                    <a:pos x="T6" y="T7"/>
                  </a:cxn>
                  <a:cxn ang="T14">
                    <a:pos x="T8" y="T9"/>
                  </a:cxn>
                </a:cxnLst>
                <a:rect l="T15" t="T16" r="T17" b="T18"/>
                <a:pathLst>
                  <a:path w="62" h="69">
                    <a:moveTo>
                      <a:pt x="0" y="49"/>
                    </a:moveTo>
                    <a:lnTo>
                      <a:pt x="35" y="0"/>
                    </a:lnTo>
                    <a:lnTo>
                      <a:pt x="62" y="19"/>
                    </a:lnTo>
                    <a:lnTo>
                      <a:pt x="26" y="69"/>
                    </a:lnTo>
                    <a:lnTo>
                      <a:pt x="0" y="49"/>
                    </a:lnTo>
                    <a:close/>
                  </a:path>
                </a:pathLst>
              </a:custGeom>
              <a:solidFill>
                <a:srgbClr val="000000"/>
              </a:solidFill>
              <a:ln w="9525">
                <a:noFill/>
                <a:round/>
                <a:headEnd/>
                <a:tailEnd/>
              </a:ln>
            </p:spPr>
            <p:txBody>
              <a:bodyPr/>
              <a:lstStyle/>
              <a:p>
                <a:endParaRPr lang="en-US"/>
              </a:p>
            </p:txBody>
          </p:sp>
          <p:sp>
            <p:nvSpPr>
              <p:cNvPr id="81181" name="Freeform 419"/>
              <p:cNvSpPr>
                <a:spLocks/>
              </p:cNvSpPr>
              <p:nvPr/>
            </p:nvSpPr>
            <p:spPr bwMode="auto">
              <a:xfrm>
                <a:off x="1885" y="2713"/>
                <a:ext cx="45" cy="44"/>
              </a:xfrm>
              <a:custGeom>
                <a:avLst/>
                <a:gdLst>
                  <a:gd name="T0" fmla="*/ 0 w 45"/>
                  <a:gd name="T1" fmla="*/ 24 h 44"/>
                  <a:gd name="T2" fmla="*/ 18 w 45"/>
                  <a:gd name="T3" fmla="*/ 0 h 44"/>
                  <a:gd name="T4" fmla="*/ 45 w 45"/>
                  <a:gd name="T5" fmla="*/ 20 h 44"/>
                  <a:gd name="T6" fmla="*/ 27 w 45"/>
                  <a:gd name="T7" fmla="*/ 44 h 44"/>
                  <a:gd name="T8" fmla="*/ 0 w 45"/>
                  <a:gd name="T9" fmla="*/ 24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0" y="24"/>
                    </a:moveTo>
                    <a:lnTo>
                      <a:pt x="18" y="0"/>
                    </a:lnTo>
                    <a:lnTo>
                      <a:pt x="45" y="20"/>
                    </a:lnTo>
                    <a:lnTo>
                      <a:pt x="27" y="44"/>
                    </a:lnTo>
                    <a:lnTo>
                      <a:pt x="0" y="24"/>
                    </a:lnTo>
                    <a:close/>
                  </a:path>
                </a:pathLst>
              </a:custGeom>
              <a:solidFill>
                <a:srgbClr val="000000"/>
              </a:solidFill>
              <a:ln w="9525">
                <a:noFill/>
                <a:round/>
                <a:headEnd/>
                <a:tailEnd/>
              </a:ln>
            </p:spPr>
            <p:txBody>
              <a:bodyPr/>
              <a:lstStyle/>
              <a:p>
                <a:endParaRPr lang="en-US"/>
              </a:p>
            </p:txBody>
          </p:sp>
          <p:sp>
            <p:nvSpPr>
              <p:cNvPr id="81182" name="Freeform 418"/>
              <p:cNvSpPr>
                <a:spLocks/>
              </p:cNvSpPr>
              <p:nvPr/>
            </p:nvSpPr>
            <p:spPr bwMode="auto">
              <a:xfrm>
                <a:off x="1904" y="2689"/>
                <a:ext cx="44" cy="44"/>
              </a:xfrm>
              <a:custGeom>
                <a:avLst/>
                <a:gdLst>
                  <a:gd name="T0" fmla="*/ 0 w 44"/>
                  <a:gd name="T1" fmla="*/ 24 h 44"/>
                  <a:gd name="T2" fmla="*/ 18 w 44"/>
                  <a:gd name="T3" fmla="*/ 0 h 44"/>
                  <a:gd name="T4" fmla="*/ 44 w 44"/>
                  <a:gd name="T5" fmla="*/ 20 h 44"/>
                  <a:gd name="T6" fmla="*/ 26 w 44"/>
                  <a:gd name="T7" fmla="*/ 44 h 44"/>
                  <a:gd name="T8" fmla="*/ 0 w 44"/>
                  <a:gd name="T9" fmla="*/ 24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0" y="24"/>
                    </a:moveTo>
                    <a:lnTo>
                      <a:pt x="18" y="0"/>
                    </a:lnTo>
                    <a:lnTo>
                      <a:pt x="44" y="20"/>
                    </a:lnTo>
                    <a:lnTo>
                      <a:pt x="26" y="44"/>
                    </a:lnTo>
                    <a:lnTo>
                      <a:pt x="0" y="24"/>
                    </a:lnTo>
                    <a:close/>
                  </a:path>
                </a:pathLst>
              </a:custGeom>
              <a:solidFill>
                <a:srgbClr val="000000"/>
              </a:solidFill>
              <a:ln w="9525">
                <a:noFill/>
                <a:round/>
                <a:headEnd/>
                <a:tailEnd/>
              </a:ln>
            </p:spPr>
            <p:txBody>
              <a:bodyPr/>
              <a:lstStyle/>
              <a:p>
                <a:endParaRPr lang="en-US"/>
              </a:p>
            </p:txBody>
          </p:sp>
          <p:sp>
            <p:nvSpPr>
              <p:cNvPr id="81183" name="Freeform 417"/>
              <p:cNvSpPr>
                <a:spLocks/>
              </p:cNvSpPr>
              <p:nvPr/>
            </p:nvSpPr>
            <p:spPr bwMode="auto">
              <a:xfrm>
                <a:off x="1922" y="2666"/>
                <a:ext cx="44" cy="43"/>
              </a:xfrm>
              <a:custGeom>
                <a:avLst/>
                <a:gdLst>
                  <a:gd name="T0" fmla="*/ 0 w 44"/>
                  <a:gd name="T1" fmla="*/ 23 h 43"/>
                  <a:gd name="T2" fmla="*/ 18 w 44"/>
                  <a:gd name="T3" fmla="*/ 0 h 43"/>
                  <a:gd name="T4" fmla="*/ 44 w 44"/>
                  <a:gd name="T5" fmla="*/ 20 h 43"/>
                  <a:gd name="T6" fmla="*/ 26 w 44"/>
                  <a:gd name="T7" fmla="*/ 43 h 43"/>
                  <a:gd name="T8" fmla="*/ 0 w 44"/>
                  <a:gd name="T9" fmla="*/ 23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0" y="23"/>
                    </a:moveTo>
                    <a:lnTo>
                      <a:pt x="18" y="0"/>
                    </a:lnTo>
                    <a:lnTo>
                      <a:pt x="44" y="20"/>
                    </a:lnTo>
                    <a:lnTo>
                      <a:pt x="26" y="43"/>
                    </a:lnTo>
                    <a:lnTo>
                      <a:pt x="0" y="23"/>
                    </a:lnTo>
                    <a:close/>
                  </a:path>
                </a:pathLst>
              </a:custGeom>
              <a:solidFill>
                <a:srgbClr val="000000"/>
              </a:solidFill>
              <a:ln w="9525">
                <a:noFill/>
                <a:round/>
                <a:headEnd/>
                <a:tailEnd/>
              </a:ln>
            </p:spPr>
            <p:txBody>
              <a:bodyPr/>
              <a:lstStyle/>
              <a:p>
                <a:endParaRPr lang="en-US"/>
              </a:p>
            </p:txBody>
          </p:sp>
          <p:sp>
            <p:nvSpPr>
              <p:cNvPr id="81184" name="Freeform 416"/>
              <p:cNvSpPr>
                <a:spLocks/>
              </p:cNvSpPr>
              <p:nvPr/>
            </p:nvSpPr>
            <p:spPr bwMode="auto">
              <a:xfrm>
                <a:off x="1940" y="2643"/>
                <a:ext cx="44" cy="44"/>
              </a:xfrm>
              <a:custGeom>
                <a:avLst/>
                <a:gdLst>
                  <a:gd name="T0" fmla="*/ 0 w 44"/>
                  <a:gd name="T1" fmla="*/ 23 h 44"/>
                  <a:gd name="T2" fmla="*/ 18 w 44"/>
                  <a:gd name="T3" fmla="*/ 0 h 44"/>
                  <a:gd name="T4" fmla="*/ 44 w 44"/>
                  <a:gd name="T5" fmla="*/ 21 h 44"/>
                  <a:gd name="T6" fmla="*/ 25 w 44"/>
                  <a:gd name="T7" fmla="*/ 44 h 44"/>
                  <a:gd name="T8" fmla="*/ 0 w 44"/>
                  <a:gd name="T9" fmla="*/ 23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0" y="23"/>
                    </a:moveTo>
                    <a:lnTo>
                      <a:pt x="18" y="0"/>
                    </a:lnTo>
                    <a:lnTo>
                      <a:pt x="44" y="21"/>
                    </a:lnTo>
                    <a:lnTo>
                      <a:pt x="25" y="44"/>
                    </a:lnTo>
                    <a:lnTo>
                      <a:pt x="0" y="23"/>
                    </a:lnTo>
                    <a:close/>
                  </a:path>
                </a:pathLst>
              </a:custGeom>
              <a:solidFill>
                <a:srgbClr val="000000"/>
              </a:solidFill>
              <a:ln w="9525">
                <a:noFill/>
                <a:round/>
                <a:headEnd/>
                <a:tailEnd/>
              </a:ln>
            </p:spPr>
            <p:txBody>
              <a:bodyPr/>
              <a:lstStyle/>
              <a:p>
                <a:endParaRPr lang="en-US"/>
              </a:p>
            </p:txBody>
          </p:sp>
          <p:sp>
            <p:nvSpPr>
              <p:cNvPr id="81185" name="Freeform 415"/>
              <p:cNvSpPr>
                <a:spLocks/>
              </p:cNvSpPr>
              <p:nvPr/>
            </p:nvSpPr>
            <p:spPr bwMode="auto">
              <a:xfrm>
                <a:off x="1958" y="2621"/>
                <a:ext cx="44" cy="43"/>
              </a:xfrm>
              <a:custGeom>
                <a:avLst/>
                <a:gdLst>
                  <a:gd name="T0" fmla="*/ 0 w 44"/>
                  <a:gd name="T1" fmla="*/ 22 h 43"/>
                  <a:gd name="T2" fmla="*/ 18 w 44"/>
                  <a:gd name="T3" fmla="*/ 0 h 43"/>
                  <a:gd name="T4" fmla="*/ 44 w 44"/>
                  <a:gd name="T5" fmla="*/ 22 h 43"/>
                  <a:gd name="T6" fmla="*/ 26 w 44"/>
                  <a:gd name="T7" fmla="*/ 43 h 43"/>
                  <a:gd name="T8" fmla="*/ 0 w 44"/>
                  <a:gd name="T9" fmla="*/ 22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0" y="22"/>
                    </a:moveTo>
                    <a:lnTo>
                      <a:pt x="18" y="0"/>
                    </a:lnTo>
                    <a:lnTo>
                      <a:pt x="44" y="22"/>
                    </a:lnTo>
                    <a:lnTo>
                      <a:pt x="26" y="43"/>
                    </a:lnTo>
                    <a:lnTo>
                      <a:pt x="0" y="22"/>
                    </a:lnTo>
                    <a:close/>
                  </a:path>
                </a:pathLst>
              </a:custGeom>
              <a:solidFill>
                <a:srgbClr val="000000"/>
              </a:solidFill>
              <a:ln w="9525">
                <a:noFill/>
                <a:round/>
                <a:headEnd/>
                <a:tailEnd/>
              </a:ln>
            </p:spPr>
            <p:txBody>
              <a:bodyPr/>
              <a:lstStyle/>
              <a:p>
                <a:endParaRPr lang="en-US"/>
              </a:p>
            </p:txBody>
          </p:sp>
          <p:sp>
            <p:nvSpPr>
              <p:cNvPr id="81186" name="Freeform 414"/>
              <p:cNvSpPr>
                <a:spLocks/>
              </p:cNvSpPr>
              <p:nvPr/>
            </p:nvSpPr>
            <p:spPr bwMode="auto">
              <a:xfrm>
                <a:off x="1977" y="2605"/>
                <a:ext cx="39" cy="38"/>
              </a:xfrm>
              <a:custGeom>
                <a:avLst/>
                <a:gdLst>
                  <a:gd name="T0" fmla="*/ 0 w 39"/>
                  <a:gd name="T1" fmla="*/ 16 h 38"/>
                  <a:gd name="T2" fmla="*/ 14 w 39"/>
                  <a:gd name="T3" fmla="*/ 0 h 38"/>
                  <a:gd name="T4" fmla="*/ 39 w 39"/>
                  <a:gd name="T5" fmla="*/ 22 h 38"/>
                  <a:gd name="T6" fmla="*/ 25 w 39"/>
                  <a:gd name="T7" fmla="*/ 38 h 38"/>
                  <a:gd name="T8" fmla="*/ 0 w 39"/>
                  <a:gd name="T9" fmla="*/ 16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0" y="16"/>
                    </a:moveTo>
                    <a:lnTo>
                      <a:pt x="14" y="0"/>
                    </a:lnTo>
                    <a:lnTo>
                      <a:pt x="39" y="22"/>
                    </a:lnTo>
                    <a:lnTo>
                      <a:pt x="25" y="38"/>
                    </a:lnTo>
                    <a:lnTo>
                      <a:pt x="0" y="16"/>
                    </a:lnTo>
                    <a:close/>
                  </a:path>
                </a:pathLst>
              </a:custGeom>
              <a:solidFill>
                <a:srgbClr val="000000"/>
              </a:solidFill>
              <a:ln w="9525">
                <a:noFill/>
                <a:round/>
                <a:headEnd/>
                <a:tailEnd/>
              </a:ln>
            </p:spPr>
            <p:txBody>
              <a:bodyPr/>
              <a:lstStyle/>
              <a:p>
                <a:endParaRPr lang="en-US"/>
              </a:p>
            </p:txBody>
          </p:sp>
          <p:sp>
            <p:nvSpPr>
              <p:cNvPr id="81187" name="Freeform 413"/>
              <p:cNvSpPr>
                <a:spLocks/>
              </p:cNvSpPr>
              <p:nvPr/>
            </p:nvSpPr>
            <p:spPr bwMode="auto">
              <a:xfrm>
                <a:off x="2089" y="2498"/>
                <a:ext cx="32" cy="36"/>
              </a:xfrm>
              <a:custGeom>
                <a:avLst/>
                <a:gdLst>
                  <a:gd name="T0" fmla="*/ 0 w 32"/>
                  <a:gd name="T1" fmla="*/ 10 h 36"/>
                  <a:gd name="T2" fmla="*/ 12 w 32"/>
                  <a:gd name="T3" fmla="*/ 0 h 36"/>
                  <a:gd name="T4" fmla="*/ 32 w 32"/>
                  <a:gd name="T5" fmla="*/ 27 h 36"/>
                  <a:gd name="T6" fmla="*/ 20 w 32"/>
                  <a:gd name="T7" fmla="*/ 36 h 36"/>
                  <a:gd name="T8" fmla="*/ 0 w 32"/>
                  <a:gd name="T9" fmla="*/ 10 h 36"/>
                  <a:gd name="T10" fmla="*/ 0 60000 65536"/>
                  <a:gd name="T11" fmla="*/ 0 60000 65536"/>
                  <a:gd name="T12" fmla="*/ 0 60000 65536"/>
                  <a:gd name="T13" fmla="*/ 0 60000 65536"/>
                  <a:gd name="T14" fmla="*/ 0 60000 65536"/>
                  <a:gd name="T15" fmla="*/ 0 w 32"/>
                  <a:gd name="T16" fmla="*/ 0 h 36"/>
                  <a:gd name="T17" fmla="*/ 32 w 32"/>
                  <a:gd name="T18" fmla="*/ 36 h 36"/>
                </a:gdLst>
                <a:ahLst/>
                <a:cxnLst>
                  <a:cxn ang="T10">
                    <a:pos x="T0" y="T1"/>
                  </a:cxn>
                  <a:cxn ang="T11">
                    <a:pos x="T2" y="T3"/>
                  </a:cxn>
                  <a:cxn ang="T12">
                    <a:pos x="T4" y="T5"/>
                  </a:cxn>
                  <a:cxn ang="T13">
                    <a:pos x="T6" y="T7"/>
                  </a:cxn>
                  <a:cxn ang="T14">
                    <a:pos x="T8" y="T9"/>
                  </a:cxn>
                </a:cxnLst>
                <a:rect l="T15" t="T16" r="T17" b="T18"/>
                <a:pathLst>
                  <a:path w="32" h="36">
                    <a:moveTo>
                      <a:pt x="0" y="10"/>
                    </a:moveTo>
                    <a:lnTo>
                      <a:pt x="12" y="0"/>
                    </a:lnTo>
                    <a:lnTo>
                      <a:pt x="32" y="27"/>
                    </a:lnTo>
                    <a:lnTo>
                      <a:pt x="20" y="36"/>
                    </a:lnTo>
                    <a:lnTo>
                      <a:pt x="0" y="10"/>
                    </a:lnTo>
                    <a:close/>
                  </a:path>
                </a:pathLst>
              </a:custGeom>
              <a:solidFill>
                <a:srgbClr val="000000"/>
              </a:solidFill>
              <a:ln w="9525">
                <a:noFill/>
                <a:round/>
                <a:headEnd/>
                <a:tailEnd/>
              </a:ln>
            </p:spPr>
            <p:txBody>
              <a:bodyPr/>
              <a:lstStyle/>
              <a:p>
                <a:endParaRPr lang="en-US"/>
              </a:p>
            </p:txBody>
          </p:sp>
          <p:sp>
            <p:nvSpPr>
              <p:cNvPr id="81188" name="Freeform 412"/>
              <p:cNvSpPr>
                <a:spLocks/>
              </p:cNvSpPr>
              <p:nvPr/>
            </p:nvSpPr>
            <p:spPr bwMode="auto">
              <a:xfrm>
                <a:off x="2102" y="2487"/>
                <a:ext cx="35" cy="38"/>
              </a:xfrm>
              <a:custGeom>
                <a:avLst/>
                <a:gdLst>
                  <a:gd name="T0" fmla="*/ 0 w 35"/>
                  <a:gd name="T1" fmla="*/ 11 h 38"/>
                  <a:gd name="T2" fmla="*/ 16 w 35"/>
                  <a:gd name="T3" fmla="*/ 0 h 38"/>
                  <a:gd name="T4" fmla="*/ 35 w 35"/>
                  <a:gd name="T5" fmla="*/ 27 h 38"/>
                  <a:gd name="T6" fmla="*/ 18 w 35"/>
                  <a:gd name="T7" fmla="*/ 38 h 38"/>
                  <a:gd name="T8" fmla="*/ 0 w 35"/>
                  <a:gd name="T9" fmla="*/ 11 h 38"/>
                  <a:gd name="T10" fmla="*/ 0 60000 65536"/>
                  <a:gd name="T11" fmla="*/ 0 60000 65536"/>
                  <a:gd name="T12" fmla="*/ 0 60000 65536"/>
                  <a:gd name="T13" fmla="*/ 0 60000 65536"/>
                  <a:gd name="T14" fmla="*/ 0 60000 65536"/>
                  <a:gd name="T15" fmla="*/ 0 w 35"/>
                  <a:gd name="T16" fmla="*/ 0 h 38"/>
                  <a:gd name="T17" fmla="*/ 35 w 35"/>
                  <a:gd name="T18" fmla="*/ 38 h 38"/>
                </a:gdLst>
                <a:ahLst/>
                <a:cxnLst>
                  <a:cxn ang="T10">
                    <a:pos x="T0" y="T1"/>
                  </a:cxn>
                  <a:cxn ang="T11">
                    <a:pos x="T2" y="T3"/>
                  </a:cxn>
                  <a:cxn ang="T12">
                    <a:pos x="T4" y="T5"/>
                  </a:cxn>
                  <a:cxn ang="T13">
                    <a:pos x="T6" y="T7"/>
                  </a:cxn>
                  <a:cxn ang="T14">
                    <a:pos x="T8" y="T9"/>
                  </a:cxn>
                </a:cxnLst>
                <a:rect l="T15" t="T16" r="T17" b="T18"/>
                <a:pathLst>
                  <a:path w="35" h="38">
                    <a:moveTo>
                      <a:pt x="0" y="11"/>
                    </a:moveTo>
                    <a:lnTo>
                      <a:pt x="16" y="0"/>
                    </a:lnTo>
                    <a:lnTo>
                      <a:pt x="35" y="27"/>
                    </a:lnTo>
                    <a:lnTo>
                      <a:pt x="18" y="38"/>
                    </a:lnTo>
                    <a:lnTo>
                      <a:pt x="0" y="11"/>
                    </a:lnTo>
                    <a:close/>
                  </a:path>
                </a:pathLst>
              </a:custGeom>
              <a:solidFill>
                <a:srgbClr val="000000"/>
              </a:solidFill>
              <a:ln w="9525">
                <a:noFill/>
                <a:round/>
                <a:headEnd/>
                <a:tailEnd/>
              </a:ln>
            </p:spPr>
            <p:txBody>
              <a:bodyPr/>
              <a:lstStyle/>
              <a:p>
                <a:endParaRPr lang="en-US"/>
              </a:p>
            </p:txBody>
          </p:sp>
          <p:sp>
            <p:nvSpPr>
              <p:cNvPr id="81189" name="Freeform 411"/>
              <p:cNvSpPr>
                <a:spLocks/>
              </p:cNvSpPr>
              <p:nvPr/>
            </p:nvSpPr>
            <p:spPr bwMode="auto">
              <a:xfrm>
                <a:off x="2119" y="2476"/>
                <a:ext cx="33" cy="38"/>
              </a:xfrm>
              <a:custGeom>
                <a:avLst/>
                <a:gdLst>
                  <a:gd name="T0" fmla="*/ 0 w 33"/>
                  <a:gd name="T1" fmla="*/ 10 h 38"/>
                  <a:gd name="T2" fmla="*/ 16 w 33"/>
                  <a:gd name="T3" fmla="*/ 0 h 38"/>
                  <a:gd name="T4" fmla="*/ 33 w 33"/>
                  <a:gd name="T5" fmla="*/ 29 h 38"/>
                  <a:gd name="T6" fmla="*/ 17 w 33"/>
                  <a:gd name="T7" fmla="*/ 38 h 38"/>
                  <a:gd name="T8" fmla="*/ 0 w 33"/>
                  <a:gd name="T9" fmla="*/ 10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0" y="10"/>
                    </a:moveTo>
                    <a:lnTo>
                      <a:pt x="16" y="0"/>
                    </a:lnTo>
                    <a:lnTo>
                      <a:pt x="33" y="29"/>
                    </a:lnTo>
                    <a:lnTo>
                      <a:pt x="17" y="38"/>
                    </a:lnTo>
                    <a:lnTo>
                      <a:pt x="0" y="10"/>
                    </a:lnTo>
                    <a:close/>
                  </a:path>
                </a:pathLst>
              </a:custGeom>
              <a:solidFill>
                <a:srgbClr val="000000"/>
              </a:solidFill>
              <a:ln w="9525">
                <a:noFill/>
                <a:round/>
                <a:headEnd/>
                <a:tailEnd/>
              </a:ln>
            </p:spPr>
            <p:txBody>
              <a:bodyPr/>
              <a:lstStyle/>
              <a:p>
                <a:endParaRPr lang="en-US"/>
              </a:p>
            </p:txBody>
          </p:sp>
          <p:sp>
            <p:nvSpPr>
              <p:cNvPr id="81190" name="Freeform 410"/>
              <p:cNvSpPr>
                <a:spLocks/>
              </p:cNvSpPr>
              <p:nvPr/>
            </p:nvSpPr>
            <p:spPr bwMode="auto">
              <a:xfrm>
                <a:off x="2136" y="2468"/>
                <a:ext cx="30" cy="37"/>
              </a:xfrm>
              <a:custGeom>
                <a:avLst/>
                <a:gdLst>
                  <a:gd name="T0" fmla="*/ 0 w 30"/>
                  <a:gd name="T1" fmla="*/ 8 h 37"/>
                  <a:gd name="T2" fmla="*/ 16 w 30"/>
                  <a:gd name="T3" fmla="*/ 0 h 37"/>
                  <a:gd name="T4" fmla="*/ 30 w 30"/>
                  <a:gd name="T5" fmla="*/ 30 h 37"/>
                  <a:gd name="T6" fmla="*/ 15 w 30"/>
                  <a:gd name="T7" fmla="*/ 37 h 37"/>
                  <a:gd name="T8" fmla="*/ 0 w 30"/>
                  <a:gd name="T9" fmla="*/ 8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8"/>
                    </a:moveTo>
                    <a:lnTo>
                      <a:pt x="16" y="0"/>
                    </a:lnTo>
                    <a:lnTo>
                      <a:pt x="30" y="30"/>
                    </a:lnTo>
                    <a:lnTo>
                      <a:pt x="15" y="37"/>
                    </a:lnTo>
                    <a:lnTo>
                      <a:pt x="0" y="8"/>
                    </a:lnTo>
                    <a:close/>
                  </a:path>
                </a:pathLst>
              </a:custGeom>
              <a:solidFill>
                <a:srgbClr val="000000"/>
              </a:solidFill>
              <a:ln w="9525">
                <a:noFill/>
                <a:round/>
                <a:headEnd/>
                <a:tailEnd/>
              </a:ln>
            </p:spPr>
            <p:txBody>
              <a:bodyPr/>
              <a:lstStyle/>
              <a:p>
                <a:endParaRPr lang="en-US"/>
              </a:p>
            </p:txBody>
          </p:sp>
          <p:sp>
            <p:nvSpPr>
              <p:cNvPr id="81191" name="Freeform 409"/>
              <p:cNvSpPr>
                <a:spLocks/>
              </p:cNvSpPr>
              <p:nvPr/>
            </p:nvSpPr>
            <p:spPr bwMode="auto">
              <a:xfrm>
                <a:off x="2154" y="2465"/>
                <a:ext cx="19" cy="33"/>
              </a:xfrm>
              <a:custGeom>
                <a:avLst/>
                <a:gdLst>
                  <a:gd name="T0" fmla="*/ 0 w 19"/>
                  <a:gd name="T1" fmla="*/ 2 h 33"/>
                  <a:gd name="T2" fmla="*/ 8 w 19"/>
                  <a:gd name="T3" fmla="*/ 0 h 33"/>
                  <a:gd name="T4" fmla="*/ 19 w 19"/>
                  <a:gd name="T5" fmla="*/ 31 h 33"/>
                  <a:gd name="T6" fmla="*/ 11 w 19"/>
                  <a:gd name="T7" fmla="*/ 33 h 33"/>
                  <a:gd name="T8" fmla="*/ 0 w 19"/>
                  <a:gd name="T9" fmla="*/ 2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0" y="2"/>
                    </a:moveTo>
                    <a:lnTo>
                      <a:pt x="8" y="0"/>
                    </a:lnTo>
                    <a:lnTo>
                      <a:pt x="19" y="31"/>
                    </a:lnTo>
                    <a:lnTo>
                      <a:pt x="11" y="33"/>
                    </a:lnTo>
                    <a:lnTo>
                      <a:pt x="0" y="2"/>
                    </a:lnTo>
                    <a:close/>
                  </a:path>
                </a:pathLst>
              </a:custGeom>
              <a:solidFill>
                <a:srgbClr val="000000"/>
              </a:solidFill>
              <a:ln w="9525">
                <a:noFill/>
                <a:round/>
                <a:headEnd/>
                <a:tailEnd/>
              </a:ln>
            </p:spPr>
            <p:txBody>
              <a:bodyPr/>
              <a:lstStyle/>
              <a:p>
                <a:endParaRPr lang="en-US"/>
              </a:p>
            </p:txBody>
          </p:sp>
          <p:sp>
            <p:nvSpPr>
              <p:cNvPr id="81192" name="Freeform 408"/>
              <p:cNvSpPr>
                <a:spLocks/>
              </p:cNvSpPr>
              <p:nvPr/>
            </p:nvSpPr>
            <p:spPr bwMode="auto">
              <a:xfrm>
                <a:off x="2162" y="2462"/>
                <a:ext cx="18" cy="34"/>
              </a:xfrm>
              <a:custGeom>
                <a:avLst/>
                <a:gdLst>
                  <a:gd name="T0" fmla="*/ 0 w 18"/>
                  <a:gd name="T1" fmla="*/ 3 h 34"/>
                  <a:gd name="T2" fmla="*/ 7 w 18"/>
                  <a:gd name="T3" fmla="*/ 0 h 34"/>
                  <a:gd name="T4" fmla="*/ 18 w 18"/>
                  <a:gd name="T5" fmla="*/ 31 h 34"/>
                  <a:gd name="T6" fmla="*/ 11 w 18"/>
                  <a:gd name="T7" fmla="*/ 34 h 34"/>
                  <a:gd name="T8" fmla="*/ 0 w 18"/>
                  <a:gd name="T9" fmla="*/ 3 h 34"/>
                  <a:gd name="T10" fmla="*/ 0 60000 65536"/>
                  <a:gd name="T11" fmla="*/ 0 60000 65536"/>
                  <a:gd name="T12" fmla="*/ 0 60000 65536"/>
                  <a:gd name="T13" fmla="*/ 0 60000 65536"/>
                  <a:gd name="T14" fmla="*/ 0 60000 65536"/>
                  <a:gd name="T15" fmla="*/ 0 w 18"/>
                  <a:gd name="T16" fmla="*/ 0 h 34"/>
                  <a:gd name="T17" fmla="*/ 18 w 18"/>
                  <a:gd name="T18" fmla="*/ 34 h 34"/>
                </a:gdLst>
                <a:ahLst/>
                <a:cxnLst>
                  <a:cxn ang="T10">
                    <a:pos x="T0" y="T1"/>
                  </a:cxn>
                  <a:cxn ang="T11">
                    <a:pos x="T2" y="T3"/>
                  </a:cxn>
                  <a:cxn ang="T12">
                    <a:pos x="T4" y="T5"/>
                  </a:cxn>
                  <a:cxn ang="T13">
                    <a:pos x="T6" y="T7"/>
                  </a:cxn>
                  <a:cxn ang="T14">
                    <a:pos x="T8" y="T9"/>
                  </a:cxn>
                </a:cxnLst>
                <a:rect l="T15" t="T16" r="T17" b="T18"/>
                <a:pathLst>
                  <a:path w="18" h="34">
                    <a:moveTo>
                      <a:pt x="0" y="3"/>
                    </a:moveTo>
                    <a:lnTo>
                      <a:pt x="7" y="0"/>
                    </a:lnTo>
                    <a:lnTo>
                      <a:pt x="18" y="31"/>
                    </a:lnTo>
                    <a:lnTo>
                      <a:pt x="11" y="34"/>
                    </a:lnTo>
                    <a:lnTo>
                      <a:pt x="0" y="3"/>
                    </a:lnTo>
                    <a:close/>
                  </a:path>
                </a:pathLst>
              </a:custGeom>
              <a:solidFill>
                <a:srgbClr val="000000"/>
              </a:solidFill>
              <a:ln w="9525">
                <a:noFill/>
                <a:round/>
                <a:headEnd/>
                <a:tailEnd/>
              </a:ln>
            </p:spPr>
            <p:txBody>
              <a:bodyPr/>
              <a:lstStyle/>
              <a:p>
                <a:endParaRPr lang="en-US"/>
              </a:p>
            </p:txBody>
          </p:sp>
          <p:sp>
            <p:nvSpPr>
              <p:cNvPr id="81193" name="Freeform 407"/>
              <p:cNvSpPr>
                <a:spLocks/>
              </p:cNvSpPr>
              <p:nvPr/>
            </p:nvSpPr>
            <p:spPr bwMode="auto">
              <a:xfrm>
                <a:off x="2171" y="2458"/>
                <a:ext cx="22" cy="36"/>
              </a:xfrm>
              <a:custGeom>
                <a:avLst/>
                <a:gdLst>
                  <a:gd name="T0" fmla="*/ 0 w 22"/>
                  <a:gd name="T1" fmla="*/ 3 h 36"/>
                  <a:gd name="T2" fmla="*/ 15 w 22"/>
                  <a:gd name="T3" fmla="*/ 0 h 36"/>
                  <a:gd name="T4" fmla="*/ 22 w 22"/>
                  <a:gd name="T5" fmla="*/ 32 h 36"/>
                  <a:gd name="T6" fmla="*/ 7 w 22"/>
                  <a:gd name="T7" fmla="*/ 36 h 36"/>
                  <a:gd name="T8" fmla="*/ 0 w 22"/>
                  <a:gd name="T9" fmla="*/ 3 h 36"/>
                  <a:gd name="T10" fmla="*/ 0 60000 65536"/>
                  <a:gd name="T11" fmla="*/ 0 60000 65536"/>
                  <a:gd name="T12" fmla="*/ 0 60000 65536"/>
                  <a:gd name="T13" fmla="*/ 0 60000 65536"/>
                  <a:gd name="T14" fmla="*/ 0 60000 65536"/>
                  <a:gd name="T15" fmla="*/ 0 w 22"/>
                  <a:gd name="T16" fmla="*/ 0 h 36"/>
                  <a:gd name="T17" fmla="*/ 22 w 22"/>
                  <a:gd name="T18" fmla="*/ 36 h 36"/>
                </a:gdLst>
                <a:ahLst/>
                <a:cxnLst>
                  <a:cxn ang="T10">
                    <a:pos x="T0" y="T1"/>
                  </a:cxn>
                  <a:cxn ang="T11">
                    <a:pos x="T2" y="T3"/>
                  </a:cxn>
                  <a:cxn ang="T12">
                    <a:pos x="T4" y="T5"/>
                  </a:cxn>
                  <a:cxn ang="T13">
                    <a:pos x="T6" y="T7"/>
                  </a:cxn>
                  <a:cxn ang="T14">
                    <a:pos x="T8" y="T9"/>
                  </a:cxn>
                </a:cxnLst>
                <a:rect l="T15" t="T16" r="T17" b="T18"/>
                <a:pathLst>
                  <a:path w="22" h="36">
                    <a:moveTo>
                      <a:pt x="0" y="3"/>
                    </a:moveTo>
                    <a:lnTo>
                      <a:pt x="15" y="0"/>
                    </a:lnTo>
                    <a:lnTo>
                      <a:pt x="22" y="32"/>
                    </a:lnTo>
                    <a:lnTo>
                      <a:pt x="7" y="36"/>
                    </a:lnTo>
                    <a:lnTo>
                      <a:pt x="0" y="3"/>
                    </a:lnTo>
                    <a:close/>
                  </a:path>
                </a:pathLst>
              </a:custGeom>
              <a:solidFill>
                <a:srgbClr val="000000"/>
              </a:solidFill>
              <a:ln w="9525">
                <a:noFill/>
                <a:round/>
                <a:headEnd/>
                <a:tailEnd/>
              </a:ln>
            </p:spPr>
            <p:txBody>
              <a:bodyPr/>
              <a:lstStyle/>
              <a:p>
                <a:endParaRPr lang="en-US"/>
              </a:p>
            </p:txBody>
          </p:sp>
          <p:sp>
            <p:nvSpPr>
              <p:cNvPr id="81194" name="Freeform 406"/>
              <p:cNvSpPr>
                <a:spLocks/>
              </p:cNvSpPr>
              <p:nvPr/>
            </p:nvSpPr>
            <p:spPr bwMode="auto">
              <a:xfrm>
                <a:off x="2187" y="2456"/>
                <a:ext cx="19" cy="35"/>
              </a:xfrm>
              <a:custGeom>
                <a:avLst/>
                <a:gdLst>
                  <a:gd name="T0" fmla="*/ 0 w 19"/>
                  <a:gd name="T1" fmla="*/ 2 h 35"/>
                  <a:gd name="T2" fmla="*/ 15 w 19"/>
                  <a:gd name="T3" fmla="*/ 0 h 35"/>
                  <a:gd name="T4" fmla="*/ 19 w 19"/>
                  <a:gd name="T5" fmla="*/ 33 h 35"/>
                  <a:gd name="T6" fmla="*/ 5 w 19"/>
                  <a:gd name="T7" fmla="*/ 35 h 35"/>
                  <a:gd name="T8" fmla="*/ 0 w 19"/>
                  <a:gd name="T9" fmla="*/ 2 h 35"/>
                  <a:gd name="T10" fmla="*/ 0 60000 65536"/>
                  <a:gd name="T11" fmla="*/ 0 60000 65536"/>
                  <a:gd name="T12" fmla="*/ 0 60000 65536"/>
                  <a:gd name="T13" fmla="*/ 0 60000 65536"/>
                  <a:gd name="T14" fmla="*/ 0 60000 65536"/>
                  <a:gd name="T15" fmla="*/ 0 w 19"/>
                  <a:gd name="T16" fmla="*/ 0 h 35"/>
                  <a:gd name="T17" fmla="*/ 19 w 19"/>
                  <a:gd name="T18" fmla="*/ 35 h 35"/>
                </a:gdLst>
                <a:ahLst/>
                <a:cxnLst>
                  <a:cxn ang="T10">
                    <a:pos x="T0" y="T1"/>
                  </a:cxn>
                  <a:cxn ang="T11">
                    <a:pos x="T2" y="T3"/>
                  </a:cxn>
                  <a:cxn ang="T12">
                    <a:pos x="T4" y="T5"/>
                  </a:cxn>
                  <a:cxn ang="T13">
                    <a:pos x="T6" y="T7"/>
                  </a:cxn>
                  <a:cxn ang="T14">
                    <a:pos x="T8" y="T9"/>
                  </a:cxn>
                </a:cxnLst>
                <a:rect l="T15" t="T16" r="T17" b="T18"/>
                <a:pathLst>
                  <a:path w="19" h="35">
                    <a:moveTo>
                      <a:pt x="0" y="2"/>
                    </a:moveTo>
                    <a:lnTo>
                      <a:pt x="15" y="0"/>
                    </a:lnTo>
                    <a:lnTo>
                      <a:pt x="19" y="33"/>
                    </a:lnTo>
                    <a:lnTo>
                      <a:pt x="5" y="35"/>
                    </a:lnTo>
                    <a:lnTo>
                      <a:pt x="0" y="2"/>
                    </a:lnTo>
                    <a:close/>
                  </a:path>
                </a:pathLst>
              </a:custGeom>
              <a:solidFill>
                <a:srgbClr val="000000"/>
              </a:solidFill>
              <a:ln w="9525">
                <a:noFill/>
                <a:round/>
                <a:headEnd/>
                <a:tailEnd/>
              </a:ln>
            </p:spPr>
            <p:txBody>
              <a:bodyPr/>
              <a:lstStyle/>
              <a:p>
                <a:endParaRPr lang="en-US"/>
              </a:p>
            </p:txBody>
          </p:sp>
          <p:sp>
            <p:nvSpPr>
              <p:cNvPr id="81195" name="Rectangle 405"/>
              <p:cNvSpPr>
                <a:spLocks noChangeArrowheads="1"/>
              </p:cNvSpPr>
              <p:nvPr/>
            </p:nvSpPr>
            <p:spPr bwMode="auto">
              <a:xfrm>
                <a:off x="2204" y="2456"/>
                <a:ext cx="15" cy="33"/>
              </a:xfrm>
              <a:prstGeom prst="rect">
                <a:avLst/>
              </a:prstGeom>
              <a:solidFill>
                <a:srgbClr val="000000"/>
              </a:solidFill>
              <a:ln w="9525">
                <a:noFill/>
                <a:miter lim="800000"/>
                <a:headEnd/>
                <a:tailEnd/>
              </a:ln>
            </p:spPr>
            <p:txBody>
              <a:bodyPr/>
              <a:lstStyle/>
              <a:p>
                <a:endParaRPr lang="en-US"/>
              </a:p>
            </p:txBody>
          </p:sp>
          <p:sp>
            <p:nvSpPr>
              <p:cNvPr id="81196" name="Freeform 404"/>
              <p:cNvSpPr>
                <a:spLocks/>
              </p:cNvSpPr>
              <p:nvPr/>
            </p:nvSpPr>
            <p:spPr bwMode="auto">
              <a:xfrm>
                <a:off x="2217" y="2456"/>
                <a:ext cx="18" cy="34"/>
              </a:xfrm>
              <a:custGeom>
                <a:avLst/>
                <a:gdLst>
                  <a:gd name="T0" fmla="*/ 3 w 18"/>
                  <a:gd name="T1" fmla="*/ 0 h 34"/>
                  <a:gd name="T2" fmla="*/ 18 w 18"/>
                  <a:gd name="T3" fmla="*/ 1 h 34"/>
                  <a:gd name="T4" fmla="*/ 16 w 18"/>
                  <a:gd name="T5" fmla="*/ 34 h 34"/>
                  <a:gd name="T6" fmla="*/ 0 w 18"/>
                  <a:gd name="T7" fmla="*/ 33 h 34"/>
                  <a:gd name="T8" fmla="*/ 3 w 18"/>
                  <a:gd name="T9" fmla="*/ 0 h 34"/>
                  <a:gd name="T10" fmla="*/ 0 60000 65536"/>
                  <a:gd name="T11" fmla="*/ 0 60000 65536"/>
                  <a:gd name="T12" fmla="*/ 0 60000 65536"/>
                  <a:gd name="T13" fmla="*/ 0 60000 65536"/>
                  <a:gd name="T14" fmla="*/ 0 60000 65536"/>
                  <a:gd name="T15" fmla="*/ 0 w 18"/>
                  <a:gd name="T16" fmla="*/ 0 h 34"/>
                  <a:gd name="T17" fmla="*/ 18 w 18"/>
                  <a:gd name="T18" fmla="*/ 34 h 34"/>
                </a:gdLst>
                <a:ahLst/>
                <a:cxnLst>
                  <a:cxn ang="T10">
                    <a:pos x="T0" y="T1"/>
                  </a:cxn>
                  <a:cxn ang="T11">
                    <a:pos x="T2" y="T3"/>
                  </a:cxn>
                  <a:cxn ang="T12">
                    <a:pos x="T4" y="T5"/>
                  </a:cxn>
                  <a:cxn ang="T13">
                    <a:pos x="T6" y="T7"/>
                  </a:cxn>
                  <a:cxn ang="T14">
                    <a:pos x="T8" y="T9"/>
                  </a:cxn>
                </a:cxnLst>
                <a:rect l="T15" t="T16" r="T17" b="T18"/>
                <a:pathLst>
                  <a:path w="18" h="34">
                    <a:moveTo>
                      <a:pt x="3" y="0"/>
                    </a:moveTo>
                    <a:lnTo>
                      <a:pt x="18" y="1"/>
                    </a:lnTo>
                    <a:lnTo>
                      <a:pt x="16" y="34"/>
                    </a:lnTo>
                    <a:lnTo>
                      <a:pt x="0" y="33"/>
                    </a:lnTo>
                    <a:lnTo>
                      <a:pt x="3" y="0"/>
                    </a:lnTo>
                    <a:close/>
                  </a:path>
                </a:pathLst>
              </a:custGeom>
              <a:solidFill>
                <a:srgbClr val="000000"/>
              </a:solidFill>
              <a:ln w="9525">
                <a:noFill/>
                <a:round/>
                <a:headEnd/>
                <a:tailEnd/>
              </a:ln>
            </p:spPr>
            <p:txBody>
              <a:bodyPr/>
              <a:lstStyle/>
              <a:p>
                <a:endParaRPr lang="en-US"/>
              </a:p>
            </p:txBody>
          </p:sp>
          <p:sp>
            <p:nvSpPr>
              <p:cNvPr id="81197" name="Freeform 403"/>
              <p:cNvSpPr>
                <a:spLocks/>
              </p:cNvSpPr>
              <p:nvPr/>
            </p:nvSpPr>
            <p:spPr bwMode="auto">
              <a:xfrm>
                <a:off x="2230" y="2457"/>
                <a:ext cx="23" cy="36"/>
              </a:xfrm>
              <a:custGeom>
                <a:avLst/>
                <a:gdLst>
                  <a:gd name="T0" fmla="*/ 8 w 23"/>
                  <a:gd name="T1" fmla="*/ 0 h 36"/>
                  <a:gd name="T2" fmla="*/ 23 w 23"/>
                  <a:gd name="T3" fmla="*/ 3 h 36"/>
                  <a:gd name="T4" fmla="*/ 15 w 23"/>
                  <a:gd name="T5" fmla="*/ 36 h 36"/>
                  <a:gd name="T6" fmla="*/ 0 w 23"/>
                  <a:gd name="T7" fmla="*/ 32 h 36"/>
                  <a:gd name="T8" fmla="*/ 8 w 23"/>
                  <a:gd name="T9" fmla="*/ 0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8" y="0"/>
                    </a:moveTo>
                    <a:lnTo>
                      <a:pt x="23" y="3"/>
                    </a:lnTo>
                    <a:lnTo>
                      <a:pt x="15" y="36"/>
                    </a:lnTo>
                    <a:lnTo>
                      <a:pt x="0" y="32"/>
                    </a:lnTo>
                    <a:lnTo>
                      <a:pt x="8" y="0"/>
                    </a:lnTo>
                    <a:close/>
                  </a:path>
                </a:pathLst>
              </a:custGeom>
              <a:solidFill>
                <a:srgbClr val="000000"/>
              </a:solidFill>
              <a:ln w="9525">
                <a:noFill/>
                <a:round/>
                <a:headEnd/>
                <a:tailEnd/>
              </a:ln>
            </p:spPr>
            <p:txBody>
              <a:bodyPr/>
              <a:lstStyle/>
              <a:p>
                <a:endParaRPr lang="en-US"/>
              </a:p>
            </p:txBody>
          </p:sp>
          <p:sp>
            <p:nvSpPr>
              <p:cNvPr id="81198" name="Freeform 402"/>
              <p:cNvSpPr>
                <a:spLocks/>
              </p:cNvSpPr>
              <p:nvPr/>
            </p:nvSpPr>
            <p:spPr bwMode="auto">
              <a:xfrm>
                <a:off x="2244" y="2461"/>
                <a:ext cx="24" cy="36"/>
              </a:xfrm>
              <a:custGeom>
                <a:avLst/>
                <a:gdLst>
                  <a:gd name="T0" fmla="*/ 9 w 24"/>
                  <a:gd name="T1" fmla="*/ 0 h 36"/>
                  <a:gd name="T2" fmla="*/ 24 w 24"/>
                  <a:gd name="T3" fmla="*/ 4 h 36"/>
                  <a:gd name="T4" fmla="*/ 15 w 24"/>
                  <a:gd name="T5" fmla="*/ 36 h 36"/>
                  <a:gd name="T6" fmla="*/ 0 w 24"/>
                  <a:gd name="T7" fmla="*/ 32 h 36"/>
                  <a:gd name="T8" fmla="*/ 9 w 24"/>
                  <a:gd name="T9" fmla="*/ 0 h 36"/>
                  <a:gd name="T10" fmla="*/ 0 60000 65536"/>
                  <a:gd name="T11" fmla="*/ 0 60000 65536"/>
                  <a:gd name="T12" fmla="*/ 0 60000 65536"/>
                  <a:gd name="T13" fmla="*/ 0 60000 65536"/>
                  <a:gd name="T14" fmla="*/ 0 60000 65536"/>
                  <a:gd name="T15" fmla="*/ 0 w 24"/>
                  <a:gd name="T16" fmla="*/ 0 h 36"/>
                  <a:gd name="T17" fmla="*/ 24 w 24"/>
                  <a:gd name="T18" fmla="*/ 36 h 36"/>
                </a:gdLst>
                <a:ahLst/>
                <a:cxnLst>
                  <a:cxn ang="T10">
                    <a:pos x="T0" y="T1"/>
                  </a:cxn>
                  <a:cxn ang="T11">
                    <a:pos x="T2" y="T3"/>
                  </a:cxn>
                  <a:cxn ang="T12">
                    <a:pos x="T4" y="T5"/>
                  </a:cxn>
                  <a:cxn ang="T13">
                    <a:pos x="T6" y="T7"/>
                  </a:cxn>
                  <a:cxn ang="T14">
                    <a:pos x="T8" y="T9"/>
                  </a:cxn>
                </a:cxnLst>
                <a:rect l="T15" t="T16" r="T17" b="T18"/>
                <a:pathLst>
                  <a:path w="24" h="36">
                    <a:moveTo>
                      <a:pt x="9" y="0"/>
                    </a:moveTo>
                    <a:lnTo>
                      <a:pt x="24" y="4"/>
                    </a:lnTo>
                    <a:lnTo>
                      <a:pt x="15" y="36"/>
                    </a:lnTo>
                    <a:lnTo>
                      <a:pt x="0" y="32"/>
                    </a:lnTo>
                    <a:lnTo>
                      <a:pt x="9" y="0"/>
                    </a:lnTo>
                    <a:close/>
                  </a:path>
                </a:pathLst>
              </a:custGeom>
              <a:solidFill>
                <a:srgbClr val="000000"/>
              </a:solidFill>
              <a:ln w="9525">
                <a:noFill/>
                <a:round/>
                <a:headEnd/>
                <a:tailEnd/>
              </a:ln>
            </p:spPr>
            <p:txBody>
              <a:bodyPr/>
              <a:lstStyle/>
              <a:p>
                <a:endParaRPr lang="en-US"/>
              </a:p>
            </p:txBody>
          </p:sp>
          <p:sp>
            <p:nvSpPr>
              <p:cNvPr id="81199" name="Freeform 401"/>
              <p:cNvSpPr>
                <a:spLocks/>
              </p:cNvSpPr>
              <p:nvPr/>
            </p:nvSpPr>
            <p:spPr bwMode="auto">
              <a:xfrm>
                <a:off x="2257" y="2466"/>
                <a:ext cx="27" cy="37"/>
              </a:xfrm>
              <a:custGeom>
                <a:avLst/>
                <a:gdLst>
                  <a:gd name="T0" fmla="*/ 12 w 27"/>
                  <a:gd name="T1" fmla="*/ 0 h 37"/>
                  <a:gd name="T2" fmla="*/ 27 w 27"/>
                  <a:gd name="T3" fmla="*/ 6 h 37"/>
                  <a:gd name="T4" fmla="*/ 15 w 27"/>
                  <a:gd name="T5" fmla="*/ 37 h 37"/>
                  <a:gd name="T6" fmla="*/ 0 w 27"/>
                  <a:gd name="T7" fmla="*/ 30 h 37"/>
                  <a:gd name="T8" fmla="*/ 12 w 27"/>
                  <a:gd name="T9" fmla="*/ 0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12" y="0"/>
                    </a:moveTo>
                    <a:lnTo>
                      <a:pt x="27" y="6"/>
                    </a:lnTo>
                    <a:lnTo>
                      <a:pt x="15" y="37"/>
                    </a:lnTo>
                    <a:lnTo>
                      <a:pt x="0" y="30"/>
                    </a:lnTo>
                    <a:lnTo>
                      <a:pt x="12" y="0"/>
                    </a:lnTo>
                    <a:close/>
                  </a:path>
                </a:pathLst>
              </a:custGeom>
              <a:solidFill>
                <a:srgbClr val="000000"/>
              </a:solidFill>
              <a:ln w="9525">
                <a:noFill/>
                <a:round/>
                <a:headEnd/>
                <a:tailEnd/>
              </a:ln>
            </p:spPr>
            <p:txBody>
              <a:bodyPr/>
              <a:lstStyle/>
              <a:p>
                <a:endParaRPr lang="en-US"/>
              </a:p>
            </p:txBody>
          </p:sp>
          <p:sp>
            <p:nvSpPr>
              <p:cNvPr id="81200" name="Freeform 400"/>
              <p:cNvSpPr>
                <a:spLocks/>
              </p:cNvSpPr>
              <p:nvPr/>
            </p:nvSpPr>
            <p:spPr bwMode="auto">
              <a:xfrm>
                <a:off x="2271" y="2472"/>
                <a:ext cx="29" cy="37"/>
              </a:xfrm>
              <a:custGeom>
                <a:avLst/>
                <a:gdLst>
                  <a:gd name="T0" fmla="*/ 15 w 29"/>
                  <a:gd name="T1" fmla="*/ 0 h 37"/>
                  <a:gd name="T2" fmla="*/ 29 w 29"/>
                  <a:gd name="T3" fmla="*/ 7 h 37"/>
                  <a:gd name="T4" fmla="*/ 15 w 29"/>
                  <a:gd name="T5" fmla="*/ 37 h 37"/>
                  <a:gd name="T6" fmla="*/ 0 w 29"/>
                  <a:gd name="T7" fmla="*/ 30 h 37"/>
                  <a:gd name="T8" fmla="*/ 15 w 29"/>
                  <a:gd name="T9" fmla="*/ 0 h 37"/>
                  <a:gd name="T10" fmla="*/ 0 60000 65536"/>
                  <a:gd name="T11" fmla="*/ 0 60000 65536"/>
                  <a:gd name="T12" fmla="*/ 0 60000 65536"/>
                  <a:gd name="T13" fmla="*/ 0 60000 65536"/>
                  <a:gd name="T14" fmla="*/ 0 60000 65536"/>
                  <a:gd name="T15" fmla="*/ 0 w 29"/>
                  <a:gd name="T16" fmla="*/ 0 h 37"/>
                  <a:gd name="T17" fmla="*/ 29 w 29"/>
                  <a:gd name="T18" fmla="*/ 37 h 37"/>
                </a:gdLst>
                <a:ahLst/>
                <a:cxnLst>
                  <a:cxn ang="T10">
                    <a:pos x="T0" y="T1"/>
                  </a:cxn>
                  <a:cxn ang="T11">
                    <a:pos x="T2" y="T3"/>
                  </a:cxn>
                  <a:cxn ang="T12">
                    <a:pos x="T4" y="T5"/>
                  </a:cxn>
                  <a:cxn ang="T13">
                    <a:pos x="T6" y="T7"/>
                  </a:cxn>
                  <a:cxn ang="T14">
                    <a:pos x="T8" y="T9"/>
                  </a:cxn>
                </a:cxnLst>
                <a:rect l="T15" t="T16" r="T17" b="T18"/>
                <a:pathLst>
                  <a:path w="29" h="37">
                    <a:moveTo>
                      <a:pt x="15" y="0"/>
                    </a:moveTo>
                    <a:lnTo>
                      <a:pt x="29" y="7"/>
                    </a:lnTo>
                    <a:lnTo>
                      <a:pt x="15" y="37"/>
                    </a:lnTo>
                    <a:lnTo>
                      <a:pt x="0" y="30"/>
                    </a:lnTo>
                    <a:lnTo>
                      <a:pt x="15" y="0"/>
                    </a:lnTo>
                    <a:close/>
                  </a:path>
                </a:pathLst>
              </a:custGeom>
              <a:solidFill>
                <a:srgbClr val="000000"/>
              </a:solidFill>
              <a:ln w="9525">
                <a:noFill/>
                <a:round/>
                <a:headEnd/>
                <a:tailEnd/>
              </a:ln>
            </p:spPr>
            <p:txBody>
              <a:bodyPr/>
              <a:lstStyle/>
              <a:p>
                <a:endParaRPr lang="en-US"/>
              </a:p>
            </p:txBody>
          </p:sp>
          <p:sp>
            <p:nvSpPr>
              <p:cNvPr id="81201" name="Freeform 399"/>
              <p:cNvSpPr>
                <a:spLocks/>
              </p:cNvSpPr>
              <p:nvPr/>
            </p:nvSpPr>
            <p:spPr bwMode="auto">
              <a:xfrm>
                <a:off x="2284" y="2480"/>
                <a:ext cx="31" cy="37"/>
              </a:xfrm>
              <a:custGeom>
                <a:avLst/>
                <a:gdLst>
                  <a:gd name="T0" fmla="*/ 17 w 31"/>
                  <a:gd name="T1" fmla="*/ 0 h 37"/>
                  <a:gd name="T2" fmla="*/ 31 w 31"/>
                  <a:gd name="T3" fmla="*/ 8 h 37"/>
                  <a:gd name="T4" fmla="*/ 15 w 31"/>
                  <a:gd name="T5" fmla="*/ 37 h 37"/>
                  <a:gd name="T6" fmla="*/ 0 w 31"/>
                  <a:gd name="T7" fmla="*/ 29 h 37"/>
                  <a:gd name="T8" fmla="*/ 17 w 31"/>
                  <a:gd name="T9" fmla="*/ 0 h 37"/>
                  <a:gd name="T10" fmla="*/ 0 60000 65536"/>
                  <a:gd name="T11" fmla="*/ 0 60000 65536"/>
                  <a:gd name="T12" fmla="*/ 0 60000 65536"/>
                  <a:gd name="T13" fmla="*/ 0 60000 65536"/>
                  <a:gd name="T14" fmla="*/ 0 60000 65536"/>
                  <a:gd name="T15" fmla="*/ 0 w 31"/>
                  <a:gd name="T16" fmla="*/ 0 h 37"/>
                  <a:gd name="T17" fmla="*/ 31 w 31"/>
                  <a:gd name="T18" fmla="*/ 37 h 37"/>
                </a:gdLst>
                <a:ahLst/>
                <a:cxnLst>
                  <a:cxn ang="T10">
                    <a:pos x="T0" y="T1"/>
                  </a:cxn>
                  <a:cxn ang="T11">
                    <a:pos x="T2" y="T3"/>
                  </a:cxn>
                  <a:cxn ang="T12">
                    <a:pos x="T4" y="T5"/>
                  </a:cxn>
                  <a:cxn ang="T13">
                    <a:pos x="T6" y="T7"/>
                  </a:cxn>
                  <a:cxn ang="T14">
                    <a:pos x="T8" y="T9"/>
                  </a:cxn>
                </a:cxnLst>
                <a:rect l="T15" t="T16" r="T17" b="T18"/>
                <a:pathLst>
                  <a:path w="31" h="37">
                    <a:moveTo>
                      <a:pt x="17" y="0"/>
                    </a:moveTo>
                    <a:lnTo>
                      <a:pt x="31" y="8"/>
                    </a:lnTo>
                    <a:lnTo>
                      <a:pt x="15" y="37"/>
                    </a:lnTo>
                    <a:lnTo>
                      <a:pt x="0" y="29"/>
                    </a:lnTo>
                    <a:lnTo>
                      <a:pt x="17" y="0"/>
                    </a:lnTo>
                    <a:close/>
                  </a:path>
                </a:pathLst>
              </a:custGeom>
              <a:solidFill>
                <a:srgbClr val="000000"/>
              </a:solidFill>
              <a:ln w="9525">
                <a:noFill/>
                <a:round/>
                <a:headEnd/>
                <a:tailEnd/>
              </a:ln>
            </p:spPr>
            <p:txBody>
              <a:bodyPr/>
              <a:lstStyle/>
              <a:p>
                <a:endParaRPr lang="en-US"/>
              </a:p>
            </p:txBody>
          </p:sp>
          <p:sp>
            <p:nvSpPr>
              <p:cNvPr id="81202" name="Freeform 398"/>
              <p:cNvSpPr>
                <a:spLocks/>
              </p:cNvSpPr>
              <p:nvPr/>
            </p:nvSpPr>
            <p:spPr bwMode="auto">
              <a:xfrm>
                <a:off x="2297" y="2489"/>
                <a:ext cx="33" cy="36"/>
              </a:xfrm>
              <a:custGeom>
                <a:avLst/>
                <a:gdLst>
                  <a:gd name="T0" fmla="*/ 20 w 33"/>
                  <a:gd name="T1" fmla="*/ 0 h 36"/>
                  <a:gd name="T2" fmla="*/ 33 w 33"/>
                  <a:gd name="T3" fmla="*/ 9 h 36"/>
                  <a:gd name="T4" fmla="*/ 14 w 33"/>
                  <a:gd name="T5" fmla="*/ 36 h 36"/>
                  <a:gd name="T6" fmla="*/ 0 w 33"/>
                  <a:gd name="T7" fmla="*/ 27 h 36"/>
                  <a:gd name="T8" fmla="*/ 20 w 33"/>
                  <a:gd name="T9" fmla="*/ 0 h 36"/>
                  <a:gd name="T10" fmla="*/ 0 60000 65536"/>
                  <a:gd name="T11" fmla="*/ 0 60000 65536"/>
                  <a:gd name="T12" fmla="*/ 0 60000 65536"/>
                  <a:gd name="T13" fmla="*/ 0 60000 65536"/>
                  <a:gd name="T14" fmla="*/ 0 60000 65536"/>
                  <a:gd name="T15" fmla="*/ 0 w 33"/>
                  <a:gd name="T16" fmla="*/ 0 h 36"/>
                  <a:gd name="T17" fmla="*/ 33 w 33"/>
                  <a:gd name="T18" fmla="*/ 36 h 36"/>
                </a:gdLst>
                <a:ahLst/>
                <a:cxnLst>
                  <a:cxn ang="T10">
                    <a:pos x="T0" y="T1"/>
                  </a:cxn>
                  <a:cxn ang="T11">
                    <a:pos x="T2" y="T3"/>
                  </a:cxn>
                  <a:cxn ang="T12">
                    <a:pos x="T4" y="T5"/>
                  </a:cxn>
                  <a:cxn ang="T13">
                    <a:pos x="T6" y="T7"/>
                  </a:cxn>
                  <a:cxn ang="T14">
                    <a:pos x="T8" y="T9"/>
                  </a:cxn>
                </a:cxnLst>
                <a:rect l="T15" t="T16" r="T17" b="T18"/>
                <a:pathLst>
                  <a:path w="33" h="36">
                    <a:moveTo>
                      <a:pt x="20" y="0"/>
                    </a:moveTo>
                    <a:lnTo>
                      <a:pt x="33" y="9"/>
                    </a:lnTo>
                    <a:lnTo>
                      <a:pt x="14" y="36"/>
                    </a:lnTo>
                    <a:lnTo>
                      <a:pt x="0" y="27"/>
                    </a:lnTo>
                    <a:lnTo>
                      <a:pt x="20" y="0"/>
                    </a:lnTo>
                    <a:close/>
                  </a:path>
                </a:pathLst>
              </a:custGeom>
              <a:solidFill>
                <a:srgbClr val="000000"/>
              </a:solidFill>
              <a:ln w="9525">
                <a:noFill/>
                <a:round/>
                <a:headEnd/>
                <a:tailEnd/>
              </a:ln>
            </p:spPr>
            <p:txBody>
              <a:bodyPr/>
              <a:lstStyle/>
              <a:p>
                <a:endParaRPr lang="en-US"/>
              </a:p>
            </p:txBody>
          </p:sp>
          <p:sp>
            <p:nvSpPr>
              <p:cNvPr id="81203" name="Freeform 397"/>
              <p:cNvSpPr>
                <a:spLocks/>
              </p:cNvSpPr>
              <p:nvPr/>
            </p:nvSpPr>
            <p:spPr bwMode="auto">
              <a:xfrm>
                <a:off x="2311" y="2498"/>
                <a:ext cx="34" cy="38"/>
              </a:xfrm>
              <a:custGeom>
                <a:avLst/>
                <a:gdLst>
                  <a:gd name="T0" fmla="*/ 19 w 34"/>
                  <a:gd name="T1" fmla="*/ 0 h 38"/>
                  <a:gd name="T2" fmla="*/ 34 w 34"/>
                  <a:gd name="T3" fmla="*/ 11 h 38"/>
                  <a:gd name="T4" fmla="*/ 15 w 34"/>
                  <a:gd name="T5" fmla="*/ 38 h 38"/>
                  <a:gd name="T6" fmla="*/ 0 w 34"/>
                  <a:gd name="T7" fmla="*/ 27 h 38"/>
                  <a:gd name="T8" fmla="*/ 19 w 34"/>
                  <a:gd name="T9" fmla="*/ 0 h 38"/>
                  <a:gd name="T10" fmla="*/ 0 60000 65536"/>
                  <a:gd name="T11" fmla="*/ 0 60000 65536"/>
                  <a:gd name="T12" fmla="*/ 0 60000 65536"/>
                  <a:gd name="T13" fmla="*/ 0 60000 65536"/>
                  <a:gd name="T14" fmla="*/ 0 60000 65536"/>
                  <a:gd name="T15" fmla="*/ 0 w 34"/>
                  <a:gd name="T16" fmla="*/ 0 h 38"/>
                  <a:gd name="T17" fmla="*/ 34 w 34"/>
                  <a:gd name="T18" fmla="*/ 38 h 38"/>
                </a:gdLst>
                <a:ahLst/>
                <a:cxnLst>
                  <a:cxn ang="T10">
                    <a:pos x="T0" y="T1"/>
                  </a:cxn>
                  <a:cxn ang="T11">
                    <a:pos x="T2" y="T3"/>
                  </a:cxn>
                  <a:cxn ang="T12">
                    <a:pos x="T4" y="T5"/>
                  </a:cxn>
                  <a:cxn ang="T13">
                    <a:pos x="T6" y="T7"/>
                  </a:cxn>
                  <a:cxn ang="T14">
                    <a:pos x="T8" y="T9"/>
                  </a:cxn>
                </a:cxnLst>
                <a:rect l="T15" t="T16" r="T17" b="T18"/>
                <a:pathLst>
                  <a:path w="34" h="38">
                    <a:moveTo>
                      <a:pt x="19" y="0"/>
                    </a:moveTo>
                    <a:lnTo>
                      <a:pt x="34" y="11"/>
                    </a:lnTo>
                    <a:lnTo>
                      <a:pt x="15" y="38"/>
                    </a:lnTo>
                    <a:lnTo>
                      <a:pt x="0" y="27"/>
                    </a:lnTo>
                    <a:lnTo>
                      <a:pt x="19" y="0"/>
                    </a:lnTo>
                    <a:close/>
                  </a:path>
                </a:pathLst>
              </a:custGeom>
              <a:solidFill>
                <a:srgbClr val="000000"/>
              </a:solidFill>
              <a:ln w="9525">
                <a:noFill/>
                <a:round/>
                <a:headEnd/>
                <a:tailEnd/>
              </a:ln>
            </p:spPr>
            <p:txBody>
              <a:bodyPr/>
              <a:lstStyle/>
              <a:p>
                <a:endParaRPr lang="en-US"/>
              </a:p>
            </p:txBody>
          </p:sp>
          <p:sp>
            <p:nvSpPr>
              <p:cNvPr id="81204" name="Freeform 396"/>
              <p:cNvSpPr>
                <a:spLocks/>
              </p:cNvSpPr>
              <p:nvPr/>
            </p:nvSpPr>
            <p:spPr bwMode="auto">
              <a:xfrm>
                <a:off x="2326" y="2509"/>
                <a:ext cx="34" cy="38"/>
              </a:xfrm>
              <a:custGeom>
                <a:avLst/>
                <a:gdLst>
                  <a:gd name="T0" fmla="*/ 20 w 34"/>
                  <a:gd name="T1" fmla="*/ 0 h 38"/>
                  <a:gd name="T2" fmla="*/ 34 w 34"/>
                  <a:gd name="T3" fmla="*/ 11 h 38"/>
                  <a:gd name="T4" fmla="*/ 14 w 34"/>
                  <a:gd name="T5" fmla="*/ 38 h 38"/>
                  <a:gd name="T6" fmla="*/ 0 w 34"/>
                  <a:gd name="T7" fmla="*/ 27 h 38"/>
                  <a:gd name="T8" fmla="*/ 20 w 34"/>
                  <a:gd name="T9" fmla="*/ 0 h 38"/>
                  <a:gd name="T10" fmla="*/ 0 60000 65536"/>
                  <a:gd name="T11" fmla="*/ 0 60000 65536"/>
                  <a:gd name="T12" fmla="*/ 0 60000 65536"/>
                  <a:gd name="T13" fmla="*/ 0 60000 65536"/>
                  <a:gd name="T14" fmla="*/ 0 60000 65536"/>
                  <a:gd name="T15" fmla="*/ 0 w 34"/>
                  <a:gd name="T16" fmla="*/ 0 h 38"/>
                  <a:gd name="T17" fmla="*/ 34 w 34"/>
                  <a:gd name="T18" fmla="*/ 38 h 38"/>
                </a:gdLst>
                <a:ahLst/>
                <a:cxnLst>
                  <a:cxn ang="T10">
                    <a:pos x="T0" y="T1"/>
                  </a:cxn>
                  <a:cxn ang="T11">
                    <a:pos x="T2" y="T3"/>
                  </a:cxn>
                  <a:cxn ang="T12">
                    <a:pos x="T4" y="T5"/>
                  </a:cxn>
                  <a:cxn ang="T13">
                    <a:pos x="T6" y="T7"/>
                  </a:cxn>
                  <a:cxn ang="T14">
                    <a:pos x="T8" y="T9"/>
                  </a:cxn>
                </a:cxnLst>
                <a:rect l="T15" t="T16" r="T17" b="T18"/>
                <a:pathLst>
                  <a:path w="34" h="38">
                    <a:moveTo>
                      <a:pt x="20" y="0"/>
                    </a:moveTo>
                    <a:lnTo>
                      <a:pt x="34" y="11"/>
                    </a:lnTo>
                    <a:lnTo>
                      <a:pt x="14" y="38"/>
                    </a:lnTo>
                    <a:lnTo>
                      <a:pt x="0" y="27"/>
                    </a:lnTo>
                    <a:lnTo>
                      <a:pt x="20" y="0"/>
                    </a:lnTo>
                    <a:close/>
                  </a:path>
                </a:pathLst>
              </a:custGeom>
              <a:solidFill>
                <a:srgbClr val="000000"/>
              </a:solidFill>
              <a:ln w="9525">
                <a:noFill/>
                <a:round/>
                <a:headEnd/>
                <a:tailEnd/>
              </a:ln>
            </p:spPr>
            <p:txBody>
              <a:bodyPr/>
              <a:lstStyle/>
              <a:p>
                <a:endParaRPr lang="en-US"/>
              </a:p>
            </p:txBody>
          </p:sp>
          <p:sp>
            <p:nvSpPr>
              <p:cNvPr id="81205" name="Freeform 395"/>
              <p:cNvSpPr>
                <a:spLocks/>
              </p:cNvSpPr>
              <p:nvPr/>
            </p:nvSpPr>
            <p:spPr bwMode="auto">
              <a:xfrm>
                <a:off x="2339" y="2521"/>
                <a:ext cx="35" cy="37"/>
              </a:xfrm>
              <a:custGeom>
                <a:avLst/>
                <a:gdLst>
                  <a:gd name="T0" fmla="*/ 22 w 35"/>
                  <a:gd name="T1" fmla="*/ 0 h 37"/>
                  <a:gd name="T2" fmla="*/ 35 w 35"/>
                  <a:gd name="T3" fmla="*/ 13 h 37"/>
                  <a:gd name="T4" fmla="*/ 13 w 35"/>
                  <a:gd name="T5" fmla="*/ 37 h 37"/>
                  <a:gd name="T6" fmla="*/ 0 w 35"/>
                  <a:gd name="T7" fmla="*/ 25 h 37"/>
                  <a:gd name="T8" fmla="*/ 22 w 35"/>
                  <a:gd name="T9" fmla="*/ 0 h 37"/>
                  <a:gd name="T10" fmla="*/ 0 60000 65536"/>
                  <a:gd name="T11" fmla="*/ 0 60000 65536"/>
                  <a:gd name="T12" fmla="*/ 0 60000 65536"/>
                  <a:gd name="T13" fmla="*/ 0 60000 65536"/>
                  <a:gd name="T14" fmla="*/ 0 60000 65536"/>
                  <a:gd name="T15" fmla="*/ 0 w 35"/>
                  <a:gd name="T16" fmla="*/ 0 h 37"/>
                  <a:gd name="T17" fmla="*/ 35 w 35"/>
                  <a:gd name="T18" fmla="*/ 37 h 37"/>
                </a:gdLst>
                <a:ahLst/>
                <a:cxnLst>
                  <a:cxn ang="T10">
                    <a:pos x="T0" y="T1"/>
                  </a:cxn>
                  <a:cxn ang="T11">
                    <a:pos x="T2" y="T3"/>
                  </a:cxn>
                  <a:cxn ang="T12">
                    <a:pos x="T4" y="T5"/>
                  </a:cxn>
                  <a:cxn ang="T13">
                    <a:pos x="T6" y="T7"/>
                  </a:cxn>
                  <a:cxn ang="T14">
                    <a:pos x="T8" y="T9"/>
                  </a:cxn>
                </a:cxnLst>
                <a:rect l="T15" t="T16" r="T17" b="T18"/>
                <a:pathLst>
                  <a:path w="35" h="37">
                    <a:moveTo>
                      <a:pt x="22" y="0"/>
                    </a:moveTo>
                    <a:lnTo>
                      <a:pt x="35" y="13"/>
                    </a:lnTo>
                    <a:lnTo>
                      <a:pt x="13" y="37"/>
                    </a:lnTo>
                    <a:lnTo>
                      <a:pt x="0" y="25"/>
                    </a:lnTo>
                    <a:lnTo>
                      <a:pt x="22" y="0"/>
                    </a:lnTo>
                    <a:close/>
                  </a:path>
                </a:pathLst>
              </a:custGeom>
              <a:solidFill>
                <a:srgbClr val="000000"/>
              </a:solidFill>
              <a:ln w="9525">
                <a:noFill/>
                <a:round/>
                <a:headEnd/>
                <a:tailEnd/>
              </a:ln>
            </p:spPr>
            <p:txBody>
              <a:bodyPr/>
              <a:lstStyle/>
              <a:p>
                <a:endParaRPr lang="en-US"/>
              </a:p>
            </p:txBody>
          </p:sp>
          <p:sp>
            <p:nvSpPr>
              <p:cNvPr id="81206" name="Freeform 394"/>
              <p:cNvSpPr>
                <a:spLocks/>
              </p:cNvSpPr>
              <p:nvPr/>
            </p:nvSpPr>
            <p:spPr bwMode="auto">
              <a:xfrm>
                <a:off x="2352" y="2534"/>
                <a:ext cx="37" cy="37"/>
              </a:xfrm>
              <a:custGeom>
                <a:avLst/>
                <a:gdLst>
                  <a:gd name="T0" fmla="*/ 23 w 37"/>
                  <a:gd name="T1" fmla="*/ 0 h 37"/>
                  <a:gd name="T2" fmla="*/ 37 w 37"/>
                  <a:gd name="T3" fmla="*/ 13 h 37"/>
                  <a:gd name="T4" fmla="*/ 14 w 37"/>
                  <a:gd name="T5" fmla="*/ 37 h 37"/>
                  <a:gd name="T6" fmla="*/ 0 w 37"/>
                  <a:gd name="T7" fmla="*/ 24 h 37"/>
                  <a:gd name="T8" fmla="*/ 23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23" y="0"/>
                    </a:moveTo>
                    <a:lnTo>
                      <a:pt x="37" y="13"/>
                    </a:lnTo>
                    <a:lnTo>
                      <a:pt x="14" y="37"/>
                    </a:lnTo>
                    <a:lnTo>
                      <a:pt x="0" y="24"/>
                    </a:lnTo>
                    <a:lnTo>
                      <a:pt x="23" y="0"/>
                    </a:lnTo>
                    <a:close/>
                  </a:path>
                </a:pathLst>
              </a:custGeom>
              <a:solidFill>
                <a:srgbClr val="000000"/>
              </a:solidFill>
              <a:ln w="9525">
                <a:noFill/>
                <a:round/>
                <a:headEnd/>
                <a:tailEnd/>
              </a:ln>
            </p:spPr>
            <p:txBody>
              <a:bodyPr/>
              <a:lstStyle/>
              <a:p>
                <a:endParaRPr lang="en-US"/>
              </a:p>
            </p:txBody>
          </p:sp>
          <p:sp>
            <p:nvSpPr>
              <p:cNvPr id="81207" name="Freeform 393"/>
              <p:cNvSpPr>
                <a:spLocks/>
              </p:cNvSpPr>
              <p:nvPr/>
            </p:nvSpPr>
            <p:spPr bwMode="auto">
              <a:xfrm>
                <a:off x="2366" y="2547"/>
                <a:ext cx="28" cy="29"/>
              </a:xfrm>
              <a:custGeom>
                <a:avLst/>
                <a:gdLst>
                  <a:gd name="T0" fmla="*/ 23 w 28"/>
                  <a:gd name="T1" fmla="*/ 0 h 29"/>
                  <a:gd name="T2" fmla="*/ 28 w 28"/>
                  <a:gd name="T3" fmla="*/ 5 h 29"/>
                  <a:gd name="T4" fmla="*/ 4 w 28"/>
                  <a:gd name="T5" fmla="*/ 29 h 29"/>
                  <a:gd name="T6" fmla="*/ 0 w 28"/>
                  <a:gd name="T7" fmla="*/ 24 h 29"/>
                  <a:gd name="T8" fmla="*/ 23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23" y="0"/>
                    </a:moveTo>
                    <a:lnTo>
                      <a:pt x="28" y="5"/>
                    </a:lnTo>
                    <a:lnTo>
                      <a:pt x="4" y="29"/>
                    </a:lnTo>
                    <a:lnTo>
                      <a:pt x="0" y="24"/>
                    </a:lnTo>
                    <a:lnTo>
                      <a:pt x="23" y="0"/>
                    </a:lnTo>
                    <a:close/>
                  </a:path>
                </a:pathLst>
              </a:custGeom>
              <a:solidFill>
                <a:srgbClr val="000000"/>
              </a:solidFill>
              <a:ln w="9525">
                <a:noFill/>
                <a:round/>
                <a:headEnd/>
                <a:tailEnd/>
              </a:ln>
            </p:spPr>
            <p:txBody>
              <a:bodyPr/>
              <a:lstStyle/>
              <a:p>
                <a:endParaRPr lang="en-US"/>
              </a:p>
            </p:txBody>
          </p:sp>
          <p:sp>
            <p:nvSpPr>
              <p:cNvPr id="81208" name="Freeform 392"/>
              <p:cNvSpPr>
                <a:spLocks/>
              </p:cNvSpPr>
              <p:nvPr/>
            </p:nvSpPr>
            <p:spPr bwMode="auto">
              <a:xfrm>
                <a:off x="2460" y="2652"/>
                <a:ext cx="38" cy="36"/>
              </a:xfrm>
              <a:custGeom>
                <a:avLst/>
                <a:gdLst>
                  <a:gd name="T0" fmla="*/ 25 w 38"/>
                  <a:gd name="T1" fmla="*/ 0 h 36"/>
                  <a:gd name="T2" fmla="*/ 38 w 38"/>
                  <a:gd name="T3" fmla="*/ 15 h 36"/>
                  <a:gd name="T4" fmla="*/ 12 w 38"/>
                  <a:gd name="T5" fmla="*/ 36 h 36"/>
                  <a:gd name="T6" fmla="*/ 0 w 38"/>
                  <a:gd name="T7" fmla="*/ 21 h 36"/>
                  <a:gd name="T8" fmla="*/ 25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25" y="0"/>
                    </a:moveTo>
                    <a:lnTo>
                      <a:pt x="38" y="15"/>
                    </a:lnTo>
                    <a:lnTo>
                      <a:pt x="12" y="36"/>
                    </a:lnTo>
                    <a:lnTo>
                      <a:pt x="0" y="21"/>
                    </a:lnTo>
                    <a:lnTo>
                      <a:pt x="25" y="0"/>
                    </a:lnTo>
                    <a:close/>
                  </a:path>
                </a:pathLst>
              </a:custGeom>
              <a:solidFill>
                <a:srgbClr val="000000"/>
              </a:solidFill>
              <a:ln w="9525">
                <a:noFill/>
                <a:round/>
                <a:headEnd/>
                <a:tailEnd/>
              </a:ln>
            </p:spPr>
            <p:txBody>
              <a:bodyPr/>
              <a:lstStyle/>
              <a:p>
                <a:endParaRPr lang="en-US"/>
              </a:p>
            </p:txBody>
          </p:sp>
          <p:sp>
            <p:nvSpPr>
              <p:cNvPr id="81209" name="Freeform 391"/>
              <p:cNvSpPr>
                <a:spLocks/>
              </p:cNvSpPr>
              <p:nvPr/>
            </p:nvSpPr>
            <p:spPr bwMode="auto">
              <a:xfrm>
                <a:off x="2472" y="2667"/>
                <a:ext cx="51" cy="51"/>
              </a:xfrm>
              <a:custGeom>
                <a:avLst/>
                <a:gdLst>
                  <a:gd name="T0" fmla="*/ 26 w 51"/>
                  <a:gd name="T1" fmla="*/ 0 h 51"/>
                  <a:gd name="T2" fmla="*/ 51 w 51"/>
                  <a:gd name="T3" fmla="*/ 30 h 51"/>
                  <a:gd name="T4" fmla="*/ 26 w 51"/>
                  <a:gd name="T5" fmla="*/ 51 h 51"/>
                  <a:gd name="T6" fmla="*/ 0 w 51"/>
                  <a:gd name="T7" fmla="*/ 21 h 51"/>
                  <a:gd name="T8" fmla="*/ 26 w 51"/>
                  <a:gd name="T9" fmla="*/ 0 h 51"/>
                  <a:gd name="T10" fmla="*/ 0 60000 65536"/>
                  <a:gd name="T11" fmla="*/ 0 60000 65536"/>
                  <a:gd name="T12" fmla="*/ 0 60000 65536"/>
                  <a:gd name="T13" fmla="*/ 0 60000 65536"/>
                  <a:gd name="T14" fmla="*/ 0 60000 65536"/>
                  <a:gd name="T15" fmla="*/ 0 w 51"/>
                  <a:gd name="T16" fmla="*/ 0 h 51"/>
                  <a:gd name="T17" fmla="*/ 51 w 51"/>
                  <a:gd name="T18" fmla="*/ 51 h 51"/>
                </a:gdLst>
                <a:ahLst/>
                <a:cxnLst>
                  <a:cxn ang="T10">
                    <a:pos x="T0" y="T1"/>
                  </a:cxn>
                  <a:cxn ang="T11">
                    <a:pos x="T2" y="T3"/>
                  </a:cxn>
                  <a:cxn ang="T12">
                    <a:pos x="T4" y="T5"/>
                  </a:cxn>
                  <a:cxn ang="T13">
                    <a:pos x="T6" y="T7"/>
                  </a:cxn>
                  <a:cxn ang="T14">
                    <a:pos x="T8" y="T9"/>
                  </a:cxn>
                </a:cxnLst>
                <a:rect l="T15" t="T16" r="T17" b="T18"/>
                <a:pathLst>
                  <a:path w="51" h="51">
                    <a:moveTo>
                      <a:pt x="26" y="0"/>
                    </a:moveTo>
                    <a:lnTo>
                      <a:pt x="51" y="30"/>
                    </a:lnTo>
                    <a:lnTo>
                      <a:pt x="26" y="51"/>
                    </a:lnTo>
                    <a:lnTo>
                      <a:pt x="0" y="21"/>
                    </a:lnTo>
                    <a:lnTo>
                      <a:pt x="26" y="0"/>
                    </a:lnTo>
                    <a:close/>
                  </a:path>
                </a:pathLst>
              </a:custGeom>
              <a:solidFill>
                <a:srgbClr val="000000"/>
              </a:solidFill>
              <a:ln w="9525">
                <a:noFill/>
                <a:round/>
                <a:headEnd/>
                <a:tailEnd/>
              </a:ln>
            </p:spPr>
            <p:txBody>
              <a:bodyPr/>
              <a:lstStyle/>
              <a:p>
                <a:endParaRPr lang="en-US"/>
              </a:p>
            </p:txBody>
          </p:sp>
          <p:sp>
            <p:nvSpPr>
              <p:cNvPr id="81210" name="Freeform 390"/>
              <p:cNvSpPr>
                <a:spLocks/>
              </p:cNvSpPr>
              <p:nvPr/>
            </p:nvSpPr>
            <p:spPr bwMode="auto">
              <a:xfrm>
                <a:off x="2498" y="2697"/>
                <a:ext cx="50" cy="51"/>
              </a:xfrm>
              <a:custGeom>
                <a:avLst/>
                <a:gdLst>
                  <a:gd name="T0" fmla="*/ 25 w 50"/>
                  <a:gd name="T1" fmla="*/ 0 h 51"/>
                  <a:gd name="T2" fmla="*/ 50 w 50"/>
                  <a:gd name="T3" fmla="*/ 30 h 51"/>
                  <a:gd name="T4" fmla="*/ 25 w 50"/>
                  <a:gd name="T5" fmla="*/ 51 h 51"/>
                  <a:gd name="T6" fmla="*/ 0 w 50"/>
                  <a:gd name="T7" fmla="*/ 21 h 51"/>
                  <a:gd name="T8" fmla="*/ 25 w 50"/>
                  <a:gd name="T9" fmla="*/ 0 h 51"/>
                  <a:gd name="T10" fmla="*/ 0 60000 65536"/>
                  <a:gd name="T11" fmla="*/ 0 60000 65536"/>
                  <a:gd name="T12" fmla="*/ 0 60000 65536"/>
                  <a:gd name="T13" fmla="*/ 0 60000 65536"/>
                  <a:gd name="T14" fmla="*/ 0 60000 65536"/>
                  <a:gd name="T15" fmla="*/ 0 w 50"/>
                  <a:gd name="T16" fmla="*/ 0 h 51"/>
                  <a:gd name="T17" fmla="*/ 50 w 50"/>
                  <a:gd name="T18" fmla="*/ 51 h 51"/>
                </a:gdLst>
                <a:ahLst/>
                <a:cxnLst>
                  <a:cxn ang="T10">
                    <a:pos x="T0" y="T1"/>
                  </a:cxn>
                  <a:cxn ang="T11">
                    <a:pos x="T2" y="T3"/>
                  </a:cxn>
                  <a:cxn ang="T12">
                    <a:pos x="T4" y="T5"/>
                  </a:cxn>
                  <a:cxn ang="T13">
                    <a:pos x="T6" y="T7"/>
                  </a:cxn>
                  <a:cxn ang="T14">
                    <a:pos x="T8" y="T9"/>
                  </a:cxn>
                </a:cxnLst>
                <a:rect l="T15" t="T16" r="T17" b="T18"/>
                <a:pathLst>
                  <a:path w="50" h="51">
                    <a:moveTo>
                      <a:pt x="25" y="0"/>
                    </a:moveTo>
                    <a:lnTo>
                      <a:pt x="50" y="30"/>
                    </a:lnTo>
                    <a:lnTo>
                      <a:pt x="25" y="51"/>
                    </a:lnTo>
                    <a:lnTo>
                      <a:pt x="0" y="21"/>
                    </a:lnTo>
                    <a:lnTo>
                      <a:pt x="25" y="0"/>
                    </a:lnTo>
                    <a:close/>
                  </a:path>
                </a:pathLst>
              </a:custGeom>
              <a:solidFill>
                <a:srgbClr val="000000"/>
              </a:solidFill>
              <a:ln w="9525">
                <a:noFill/>
                <a:round/>
                <a:headEnd/>
                <a:tailEnd/>
              </a:ln>
            </p:spPr>
            <p:txBody>
              <a:bodyPr/>
              <a:lstStyle/>
              <a:p>
                <a:endParaRPr lang="en-US"/>
              </a:p>
            </p:txBody>
          </p:sp>
          <p:sp>
            <p:nvSpPr>
              <p:cNvPr id="81211" name="Freeform 389"/>
              <p:cNvSpPr>
                <a:spLocks/>
              </p:cNvSpPr>
              <p:nvPr/>
            </p:nvSpPr>
            <p:spPr bwMode="auto">
              <a:xfrm>
                <a:off x="2523" y="2727"/>
                <a:ext cx="37" cy="35"/>
              </a:xfrm>
              <a:custGeom>
                <a:avLst/>
                <a:gdLst>
                  <a:gd name="T0" fmla="*/ 25 w 37"/>
                  <a:gd name="T1" fmla="*/ 0 h 35"/>
                  <a:gd name="T2" fmla="*/ 37 w 37"/>
                  <a:gd name="T3" fmla="*/ 15 h 35"/>
                  <a:gd name="T4" fmla="*/ 11 w 37"/>
                  <a:gd name="T5" fmla="*/ 35 h 35"/>
                  <a:gd name="T6" fmla="*/ 0 w 37"/>
                  <a:gd name="T7" fmla="*/ 21 h 35"/>
                  <a:gd name="T8" fmla="*/ 25 w 37"/>
                  <a:gd name="T9" fmla="*/ 0 h 35"/>
                  <a:gd name="T10" fmla="*/ 0 60000 65536"/>
                  <a:gd name="T11" fmla="*/ 0 60000 65536"/>
                  <a:gd name="T12" fmla="*/ 0 60000 65536"/>
                  <a:gd name="T13" fmla="*/ 0 60000 65536"/>
                  <a:gd name="T14" fmla="*/ 0 60000 65536"/>
                  <a:gd name="T15" fmla="*/ 0 w 37"/>
                  <a:gd name="T16" fmla="*/ 0 h 35"/>
                  <a:gd name="T17" fmla="*/ 37 w 37"/>
                  <a:gd name="T18" fmla="*/ 35 h 35"/>
                </a:gdLst>
                <a:ahLst/>
                <a:cxnLst>
                  <a:cxn ang="T10">
                    <a:pos x="T0" y="T1"/>
                  </a:cxn>
                  <a:cxn ang="T11">
                    <a:pos x="T2" y="T3"/>
                  </a:cxn>
                  <a:cxn ang="T12">
                    <a:pos x="T4" y="T5"/>
                  </a:cxn>
                  <a:cxn ang="T13">
                    <a:pos x="T6" y="T7"/>
                  </a:cxn>
                  <a:cxn ang="T14">
                    <a:pos x="T8" y="T9"/>
                  </a:cxn>
                </a:cxnLst>
                <a:rect l="T15" t="T16" r="T17" b="T18"/>
                <a:pathLst>
                  <a:path w="37" h="35">
                    <a:moveTo>
                      <a:pt x="25" y="0"/>
                    </a:moveTo>
                    <a:lnTo>
                      <a:pt x="37" y="15"/>
                    </a:lnTo>
                    <a:lnTo>
                      <a:pt x="11" y="35"/>
                    </a:lnTo>
                    <a:lnTo>
                      <a:pt x="0" y="21"/>
                    </a:lnTo>
                    <a:lnTo>
                      <a:pt x="25" y="0"/>
                    </a:lnTo>
                    <a:close/>
                  </a:path>
                </a:pathLst>
              </a:custGeom>
              <a:solidFill>
                <a:srgbClr val="000000"/>
              </a:solidFill>
              <a:ln w="9525">
                <a:noFill/>
                <a:round/>
                <a:headEnd/>
                <a:tailEnd/>
              </a:ln>
            </p:spPr>
            <p:txBody>
              <a:bodyPr/>
              <a:lstStyle/>
              <a:p>
                <a:endParaRPr lang="en-US"/>
              </a:p>
            </p:txBody>
          </p:sp>
          <p:sp>
            <p:nvSpPr>
              <p:cNvPr id="81212" name="Freeform 388"/>
              <p:cNvSpPr>
                <a:spLocks/>
              </p:cNvSpPr>
              <p:nvPr/>
            </p:nvSpPr>
            <p:spPr bwMode="auto">
              <a:xfrm>
                <a:off x="2534" y="2741"/>
                <a:ext cx="37" cy="36"/>
              </a:xfrm>
              <a:custGeom>
                <a:avLst/>
                <a:gdLst>
                  <a:gd name="T0" fmla="*/ 25 w 37"/>
                  <a:gd name="T1" fmla="*/ 0 h 36"/>
                  <a:gd name="T2" fmla="*/ 37 w 37"/>
                  <a:gd name="T3" fmla="*/ 14 h 36"/>
                  <a:gd name="T4" fmla="*/ 13 w 37"/>
                  <a:gd name="T5" fmla="*/ 36 h 36"/>
                  <a:gd name="T6" fmla="*/ 0 w 37"/>
                  <a:gd name="T7" fmla="*/ 22 h 36"/>
                  <a:gd name="T8" fmla="*/ 25 w 37"/>
                  <a:gd name="T9" fmla="*/ 0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25" y="0"/>
                    </a:moveTo>
                    <a:lnTo>
                      <a:pt x="37" y="14"/>
                    </a:lnTo>
                    <a:lnTo>
                      <a:pt x="13" y="36"/>
                    </a:lnTo>
                    <a:lnTo>
                      <a:pt x="0" y="22"/>
                    </a:lnTo>
                    <a:lnTo>
                      <a:pt x="25" y="0"/>
                    </a:lnTo>
                    <a:close/>
                  </a:path>
                </a:pathLst>
              </a:custGeom>
              <a:solidFill>
                <a:srgbClr val="000000"/>
              </a:solidFill>
              <a:ln w="9525">
                <a:noFill/>
                <a:round/>
                <a:headEnd/>
                <a:tailEnd/>
              </a:ln>
            </p:spPr>
            <p:txBody>
              <a:bodyPr/>
              <a:lstStyle/>
              <a:p>
                <a:endParaRPr lang="en-US"/>
              </a:p>
            </p:txBody>
          </p:sp>
          <p:sp>
            <p:nvSpPr>
              <p:cNvPr id="81213" name="Freeform 387"/>
              <p:cNvSpPr>
                <a:spLocks/>
              </p:cNvSpPr>
              <p:nvPr/>
            </p:nvSpPr>
            <p:spPr bwMode="auto">
              <a:xfrm>
                <a:off x="2547" y="2755"/>
                <a:ext cx="36" cy="35"/>
              </a:xfrm>
              <a:custGeom>
                <a:avLst/>
                <a:gdLst>
                  <a:gd name="T0" fmla="*/ 24 w 36"/>
                  <a:gd name="T1" fmla="*/ 0 h 35"/>
                  <a:gd name="T2" fmla="*/ 36 w 36"/>
                  <a:gd name="T3" fmla="*/ 13 h 35"/>
                  <a:gd name="T4" fmla="*/ 11 w 36"/>
                  <a:gd name="T5" fmla="*/ 35 h 35"/>
                  <a:gd name="T6" fmla="*/ 0 w 36"/>
                  <a:gd name="T7" fmla="*/ 22 h 35"/>
                  <a:gd name="T8" fmla="*/ 24 w 36"/>
                  <a:gd name="T9" fmla="*/ 0 h 35"/>
                  <a:gd name="T10" fmla="*/ 0 60000 65536"/>
                  <a:gd name="T11" fmla="*/ 0 60000 65536"/>
                  <a:gd name="T12" fmla="*/ 0 60000 65536"/>
                  <a:gd name="T13" fmla="*/ 0 60000 65536"/>
                  <a:gd name="T14" fmla="*/ 0 60000 65536"/>
                  <a:gd name="T15" fmla="*/ 0 w 36"/>
                  <a:gd name="T16" fmla="*/ 0 h 35"/>
                  <a:gd name="T17" fmla="*/ 36 w 36"/>
                  <a:gd name="T18" fmla="*/ 35 h 35"/>
                </a:gdLst>
                <a:ahLst/>
                <a:cxnLst>
                  <a:cxn ang="T10">
                    <a:pos x="T0" y="T1"/>
                  </a:cxn>
                  <a:cxn ang="T11">
                    <a:pos x="T2" y="T3"/>
                  </a:cxn>
                  <a:cxn ang="T12">
                    <a:pos x="T4" y="T5"/>
                  </a:cxn>
                  <a:cxn ang="T13">
                    <a:pos x="T6" y="T7"/>
                  </a:cxn>
                  <a:cxn ang="T14">
                    <a:pos x="T8" y="T9"/>
                  </a:cxn>
                </a:cxnLst>
                <a:rect l="T15" t="T16" r="T17" b="T18"/>
                <a:pathLst>
                  <a:path w="36" h="35">
                    <a:moveTo>
                      <a:pt x="24" y="0"/>
                    </a:moveTo>
                    <a:lnTo>
                      <a:pt x="36" y="13"/>
                    </a:lnTo>
                    <a:lnTo>
                      <a:pt x="11" y="35"/>
                    </a:lnTo>
                    <a:lnTo>
                      <a:pt x="0" y="22"/>
                    </a:lnTo>
                    <a:lnTo>
                      <a:pt x="24" y="0"/>
                    </a:lnTo>
                    <a:close/>
                  </a:path>
                </a:pathLst>
              </a:custGeom>
              <a:solidFill>
                <a:srgbClr val="000000"/>
              </a:solidFill>
              <a:ln w="9525">
                <a:noFill/>
                <a:round/>
                <a:headEnd/>
                <a:tailEnd/>
              </a:ln>
            </p:spPr>
            <p:txBody>
              <a:bodyPr/>
              <a:lstStyle/>
              <a:p>
                <a:endParaRPr lang="en-US"/>
              </a:p>
            </p:txBody>
          </p:sp>
          <p:sp>
            <p:nvSpPr>
              <p:cNvPr id="81214" name="Freeform 386"/>
              <p:cNvSpPr>
                <a:spLocks/>
              </p:cNvSpPr>
              <p:nvPr/>
            </p:nvSpPr>
            <p:spPr bwMode="auto">
              <a:xfrm>
                <a:off x="2558" y="2768"/>
                <a:ext cx="36" cy="34"/>
              </a:xfrm>
              <a:custGeom>
                <a:avLst/>
                <a:gdLst>
                  <a:gd name="T0" fmla="*/ 25 w 36"/>
                  <a:gd name="T1" fmla="*/ 0 h 34"/>
                  <a:gd name="T2" fmla="*/ 36 w 36"/>
                  <a:gd name="T3" fmla="*/ 12 h 34"/>
                  <a:gd name="T4" fmla="*/ 11 w 36"/>
                  <a:gd name="T5" fmla="*/ 34 h 34"/>
                  <a:gd name="T6" fmla="*/ 0 w 36"/>
                  <a:gd name="T7" fmla="*/ 22 h 34"/>
                  <a:gd name="T8" fmla="*/ 25 w 36"/>
                  <a:gd name="T9" fmla="*/ 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25" y="0"/>
                    </a:moveTo>
                    <a:lnTo>
                      <a:pt x="36" y="12"/>
                    </a:lnTo>
                    <a:lnTo>
                      <a:pt x="11" y="34"/>
                    </a:lnTo>
                    <a:lnTo>
                      <a:pt x="0" y="22"/>
                    </a:lnTo>
                    <a:lnTo>
                      <a:pt x="25" y="0"/>
                    </a:lnTo>
                    <a:close/>
                  </a:path>
                </a:pathLst>
              </a:custGeom>
              <a:solidFill>
                <a:srgbClr val="000000"/>
              </a:solidFill>
              <a:ln w="9525">
                <a:noFill/>
                <a:round/>
                <a:headEnd/>
                <a:tailEnd/>
              </a:ln>
            </p:spPr>
            <p:txBody>
              <a:bodyPr/>
              <a:lstStyle/>
              <a:p>
                <a:endParaRPr lang="en-US"/>
              </a:p>
            </p:txBody>
          </p:sp>
          <p:sp>
            <p:nvSpPr>
              <p:cNvPr id="81215" name="Freeform 385"/>
              <p:cNvSpPr>
                <a:spLocks/>
              </p:cNvSpPr>
              <p:nvPr/>
            </p:nvSpPr>
            <p:spPr bwMode="auto">
              <a:xfrm>
                <a:off x="2571" y="2779"/>
                <a:ext cx="34" cy="35"/>
              </a:xfrm>
              <a:custGeom>
                <a:avLst/>
                <a:gdLst>
                  <a:gd name="T0" fmla="*/ 23 w 34"/>
                  <a:gd name="T1" fmla="*/ 0 h 35"/>
                  <a:gd name="T2" fmla="*/ 34 w 34"/>
                  <a:gd name="T3" fmla="*/ 11 h 35"/>
                  <a:gd name="T4" fmla="*/ 12 w 34"/>
                  <a:gd name="T5" fmla="*/ 35 h 35"/>
                  <a:gd name="T6" fmla="*/ 0 w 34"/>
                  <a:gd name="T7" fmla="*/ 24 h 35"/>
                  <a:gd name="T8" fmla="*/ 23 w 34"/>
                  <a:gd name="T9" fmla="*/ 0 h 35"/>
                  <a:gd name="T10" fmla="*/ 0 60000 65536"/>
                  <a:gd name="T11" fmla="*/ 0 60000 65536"/>
                  <a:gd name="T12" fmla="*/ 0 60000 65536"/>
                  <a:gd name="T13" fmla="*/ 0 60000 65536"/>
                  <a:gd name="T14" fmla="*/ 0 60000 65536"/>
                  <a:gd name="T15" fmla="*/ 0 w 34"/>
                  <a:gd name="T16" fmla="*/ 0 h 35"/>
                  <a:gd name="T17" fmla="*/ 34 w 34"/>
                  <a:gd name="T18" fmla="*/ 35 h 35"/>
                </a:gdLst>
                <a:ahLst/>
                <a:cxnLst>
                  <a:cxn ang="T10">
                    <a:pos x="T0" y="T1"/>
                  </a:cxn>
                  <a:cxn ang="T11">
                    <a:pos x="T2" y="T3"/>
                  </a:cxn>
                  <a:cxn ang="T12">
                    <a:pos x="T4" y="T5"/>
                  </a:cxn>
                  <a:cxn ang="T13">
                    <a:pos x="T6" y="T7"/>
                  </a:cxn>
                  <a:cxn ang="T14">
                    <a:pos x="T8" y="T9"/>
                  </a:cxn>
                </a:cxnLst>
                <a:rect l="T15" t="T16" r="T17" b="T18"/>
                <a:pathLst>
                  <a:path w="34" h="35">
                    <a:moveTo>
                      <a:pt x="23" y="0"/>
                    </a:moveTo>
                    <a:lnTo>
                      <a:pt x="34" y="11"/>
                    </a:lnTo>
                    <a:lnTo>
                      <a:pt x="12" y="35"/>
                    </a:lnTo>
                    <a:lnTo>
                      <a:pt x="0" y="24"/>
                    </a:lnTo>
                    <a:lnTo>
                      <a:pt x="23" y="0"/>
                    </a:lnTo>
                    <a:close/>
                  </a:path>
                </a:pathLst>
              </a:custGeom>
              <a:solidFill>
                <a:srgbClr val="000000"/>
              </a:solidFill>
              <a:ln w="9525">
                <a:noFill/>
                <a:round/>
                <a:headEnd/>
                <a:tailEnd/>
              </a:ln>
            </p:spPr>
            <p:txBody>
              <a:bodyPr/>
              <a:lstStyle/>
              <a:p>
                <a:endParaRPr lang="en-US"/>
              </a:p>
            </p:txBody>
          </p:sp>
          <p:sp>
            <p:nvSpPr>
              <p:cNvPr id="81216" name="Freeform 384"/>
              <p:cNvSpPr>
                <a:spLocks/>
              </p:cNvSpPr>
              <p:nvPr/>
            </p:nvSpPr>
            <p:spPr bwMode="auto">
              <a:xfrm>
                <a:off x="2582" y="2791"/>
                <a:ext cx="34" cy="34"/>
              </a:xfrm>
              <a:custGeom>
                <a:avLst/>
                <a:gdLst>
                  <a:gd name="T0" fmla="*/ 23 w 34"/>
                  <a:gd name="T1" fmla="*/ 0 h 34"/>
                  <a:gd name="T2" fmla="*/ 34 w 34"/>
                  <a:gd name="T3" fmla="*/ 11 h 34"/>
                  <a:gd name="T4" fmla="*/ 11 w 34"/>
                  <a:gd name="T5" fmla="*/ 34 h 34"/>
                  <a:gd name="T6" fmla="*/ 0 w 34"/>
                  <a:gd name="T7" fmla="*/ 23 h 34"/>
                  <a:gd name="T8" fmla="*/ 23 w 34"/>
                  <a:gd name="T9" fmla="*/ 0 h 34"/>
                  <a:gd name="T10" fmla="*/ 0 60000 65536"/>
                  <a:gd name="T11" fmla="*/ 0 60000 65536"/>
                  <a:gd name="T12" fmla="*/ 0 60000 65536"/>
                  <a:gd name="T13" fmla="*/ 0 60000 65536"/>
                  <a:gd name="T14" fmla="*/ 0 60000 65536"/>
                  <a:gd name="T15" fmla="*/ 0 w 34"/>
                  <a:gd name="T16" fmla="*/ 0 h 34"/>
                  <a:gd name="T17" fmla="*/ 34 w 34"/>
                  <a:gd name="T18" fmla="*/ 34 h 34"/>
                </a:gdLst>
                <a:ahLst/>
                <a:cxnLst>
                  <a:cxn ang="T10">
                    <a:pos x="T0" y="T1"/>
                  </a:cxn>
                  <a:cxn ang="T11">
                    <a:pos x="T2" y="T3"/>
                  </a:cxn>
                  <a:cxn ang="T12">
                    <a:pos x="T4" y="T5"/>
                  </a:cxn>
                  <a:cxn ang="T13">
                    <a:pos x="T6" y="T7"/>
                  </a:cxn>
                  <a:cxn ang="T14">
                    <a:pos x="T8" y="T9"/>
                  </a:cxn>
                </a:cxnLst>
                <a:rect l="T15" t="T16" r="T17" b="T18"/>
                <a:pathLst>
                  <a:path w="34" h="34">
                    <a:moveTo>
                      <a:pt x="23" y="0"/>
                    </a:moveTo>
                    <a:lnTo>
                      <a:pt x="34" y="11"/>
                    </a:lnTo>
                    <a:lnTo>
                      <a:pt x="11" y="34"/>
                    </a:lnTo>
                    <a:lnTo>
                      <a:pt x="0" y="23"/>
                    </a:lnTo>
                    <a:lnTo>
                      <a:pt x="23" y="0"/>
                    </a:lnTo>
                    <a:close/>
                  </a:path>
                </a:pathLst>
              </a:custGeom>
              <a:solidFill>
                <a:srgbClr val="000000"/>
              </a:solidFill>
              <a:ln w="9525">
                <a:noFill/>
                <a:round/>
                <a:headEnd/>
                <a:tailEnd/>
              </a:ln>
            </p:spPr>
            <p:txBody>
              <a:bodyPr/>
              <a:lstStyle/>
              <a:p>
                <a:endParaRPr lang="en-US"/>
              </a:p>
            </p:txBody>
          </p:sp>
          <p:sp>
            <p:nvSpPr>
              <p:cNvPr id="81217" name="Freeform 383"/>
              <p:cNvSpPr>
                <a:spLocks/>
              </p:cNvSpPr>
              <p:nvPr/>
            </p:nvSpPr>
            <p:spPr bwMode="auto">
              <a:xfrm>
                <a:off x="2593" y="2802"/>
                <a:ext cx="27" cy="27"/>
              </a:xfrm>
              <a:custGeom>
                <a:avLst/>
                <a:gdLst>
                  <a:gd name="T0" fmla="*/ 23 w 27"/>
                  <a:gd name="T1" fmla="*/ 0 h 27"/>
                  <a:gd name="T2" fmla="*/ 27 w 27"/>
                  <a:gd name="T3" fmla="*/ 4 h 27"/>
                  <a:gd name="T4" fmla="*/ 4 w 27"/>
                  <a:gd name="T5" fmla="*/ 27 h 27"/>
                  <a:gd name="T6" fmla="*/ 0 w 27"/>
                  <a:gd name="T7" fmla="*/ 23 h 27"/>
                  <a:gd name="T8" fmla="*/ 23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23" y="0"/>
                    </a:moveTo>
                    <a:lnTo>
                      <a:pt x="27" y="4"/>
                    </a:lnTo>
                    <a:lnTo>
                      <a:pt x="4" y="27"/>
                    </a:lnTo>
                    <a:lnTo>
                      <a:pt x="0" y="23"/>
                    </a:lnTo>
                    <a:lnTo>
                      <a:pt x="23" y="0"/>
                    </a:lnTo>
                    <a:close/>
                  </a:path>
                </a:pathLst>
              </a:custGeom>
              <a:solidFill>
                <a:srgbClr val="000000"/>
              </a:solidFill>
              <a:ln w="9525">
                <a:noFill/>
                <a:round/>
                <a:headEnd/>
                <a:tailEnd/>
              </a:ln>
            </p:spPr>
            <p:txBody>
              <a:bodyPr/>
              <a:lstStyle/>
              <a:p>
                <a:endParaRPr lang="en-US"/>
              </a:p>
            </p:txBody>
          </p:sp>
          <p:sp>
            <p:nvSpPr>
              <p:cNvPr id="81218" name="Freeform 382"/>
              <p:cNvSpPr>
                <a:spLocks/>
              </p:cNvSpPr>
              <p:nvPr/>
            </p:nvSpPr>
            <p:spPr bwMode="auto">
              <a:xfrm>
                <a:off x="2596" y="2807"/>
                <a:ext cx="29" cy="25"/>
              </a:xfrm>
              <a:custGeom>
                <a:avLst/>
                <a:gdLst>
                  <a:gd name="T0" fmla="*/ 26 w 29"/>
                  <a:gd name="T1" fmla="*/ 0 h 25"/>
                  <a:gd name="T2" fmla="*/ 29 w 29"/>
                  <a:gd name="T3" fmla="*/ 4 h 25"/>
                  <a:gd name="T4" fmla="*/ 4 w 29"/>
                  <a:gd name="T5" fmla="*/ 25 h 25"/>
                  <a:gd name="T6" fmla="*/ 0 w 29"/>
                  <a:gd name="T7" fmla="*/ 21 h 25"/>
                  <a:gd name="T8" fmla="*/ 26 w 29"/>
                  <a:gd name="T9" fmla="*/ 0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26" y="0"/>
                    </a:moveTo>
                    <a:lnTo>
                      <a:pt x="29" y="4"/>
                    </a:lnTo>
                    <a:lnTo>
                      <a:pt x="4" y="25"/>
                    </a:lnTo>
                    <a:lnTo>
                      <a:pt x="0" y="21"/>
                    </a:lnTo>
                    <a:lnTo>
                      <a:pt x="26" y="0"/>
                    </a:lnTo>
                    <a:close/>
                  </a:path>
                </a:pathLst>
              </a:custGeom>
              <a:solidFill>
                <a:srgbClr val="000000"/>
              </a:solidFill>
              <a:ln w="9525">
                <a:noFill/>
                <a:round/>
                <a:headEnd/>
                <a:tailEnd/>
              </a:ln>
            </p:spPr>
            <p:txBody>
              <a:bodyPr/>
              <a:lstStyle/>
              <a:p>
                <a:endParaRPr lang="en-US"/>
              </a:p>
            </p:txBody>
          </p:sp>
          <p:sp>
            <p:nvSpPr>
              <p:cNvPr id="81219" name="Freeform 381"/>
              <p:cNvSpPr>
                <a:spLocks/>
              </p:cNvSpPr>
              <p:nvPr/>
            </p:nvSpPr>
            <p:spPr bwMode="auto">
              <a:xfrm>
                <a:off x="2600" y="2811"/>
                <a:ext cx="33" cy="31"/>
              </a:xfrm>
              <a:custGeom>
                <a:avLst/>
                <a:gdLst>
                  <a:gd name="T0" fmla="*/ 25 w 33"/>
                  <a:gd name="T1" fmla="*/ 0 h 31"/>
                  <a:gd name="T2" fmla="*/ 33 w 33"/>
                  <a:gd name="T3" fmla="*/ 9 h 31"/>
                  <a:gd name="T4" fmla="*/ 8 w 33"/>
                  <a:gd name="T5" fmla="*/ 31 h 31"/>
                  <a:gd name="T6" fmla="*/ 0 w 33"/>
                  <a:gd name="T7" fmla="*/ 21 h 31"/>
                  <a:gd name="T8" fmla="*/ 25 w 33"/>
                  <a:gd name="T9" fmla="*/ 0 h 31"/>
                  <a:gd name="T10" fmla="*/ 0 60000 65536"/>
                  <a:gd name="T11" fmla="*/ 0 60000 65536"/>
                  <a:gd name="T12" fmla="*/ 0 60000 65536"/>
                  <a:gd name="T13" fmla="*/ 0 60000 65536"/>
                  <a:gd name="T14" fmla="*/ 0 60000 65536"/>
                  <a:gd name="T15" fmla="*/ 0 w 33"/>
                  <a:gd name="T16" fmla="*/ 0 h 31"/>
                  <a:gd name="T17" fmla="*/ 33 w 33"/>
                  <a:gd name="T18" fmla="*/ 31 h 31"/>
                </a:gdLst>
                <a:ahLst/>
                <a:cxnLst>
                  <a:cxn ang="T10">
                    <a:pos x="T0" y="T1"/>
                  </a:cxn>
                  <a:cxn ang="T11">
                    <a:pos x="T2" y="T3"/>
                  </a:cxn>
                  <a:cxn ang="T12">
                    <a:pos x="T4" y="T5"/>
                  </a:cxn>
                  <a:cxn ang="T13">
                    <a:pos x="T6" y="T7"/>
                  </a:cxn>
                  <a:cxn ang="T14">
                    <a:pos x="T8" y="T9"/>
                  </a:cxn>
                </a:cxnLst>
                <a:rect l="T15" t="T16" r="T17" b="T18"/>
                <a:pathLst>
                  <a:path w="33" h="31">
                    <a:moveTo>
                      <a:pt x="25" y="0"/>
                    </a:moveTo>
                    <a:lnTo>
                      <a:pt x="33" y="9"/>
                    </a:lnTo>
                    <a:lnTo>
                      <a:pt x="8" y="31"/>
                    </a:lnTo>
                    <a:lnTo>
                      <a:pt x="0" y="21"/>
                    </a:lnTo>
                    <a:lnTo>
                      <a:pt x="25" y="0"/>
                    </a:lnTo>
                    <a:close/>
                  </a:path>
                </a:pathLst>
              </a:custGeom>
              <a:solidFill>
                <a:srgbClr val="000000"/>
              </a:solidFill>
              <a:ln w="9525">
                <a:noFill/>
                <a:round/>
                <a:headEnd/>
                <a:tailEnd/>
              </a:ln>
            </p:spPr>
            <p:txBody>
              <a:bodyPr/>
              <a:lstStyle/>
              <a:p>
                <a:endParaRPr lang="en-US"/>
              </a:p>
            </p:txBody>
          </p:sp>
          <p:sp>
            <p:nvSpPr>
              <p:cNvPr id="81220" name="Freeform 380"/>
              <p:cNvSpPr>
                <a:spLocks/>
              </p:cNvSpPr>
              <p:nvPr/>
            </p:nvSpPr>
            <p:spPr bwMode="auto">
              <a:xfrm>
                <a:off x="2607" y="2822"/>
                <a:ext cx="35" cy="31"/>
              </a:xfrm>
              <a:custGeom>
                <a:avLst/>
                <a:gdLst>
                  <a:gd name="T0" fmla="*/ 27 w 35"/>
                  <a:gd name="T1" fmla="*/ 0 h 31"/>
                  <a:gd name="T2" fmla="*/ 35 w 35"/>
                  <a:gd name="T3" fmla="*/ 12 h 31"/>
                  <a:gd name="T4" fmla="*/ 8 w 35"/>
                  <a:gd name="T5" fmla="*/ 31 h 31"/>
                  <a:gd name="T6" fmla="*/ 0 w 35"/>
                  <a:gd name="T7" fmla="*/ 18 h 31"/>
                  <a:gd name="T8" fmla="*/ 27 w 35"/>
                  <a:gd name="T9" fmla="*/ 0 h 31"/>
                  <a:gd name="T10" fmla="*/ 0 60000 65536"/>
                  <a:gd name="T11" fmla="*/ 0 60000 65536"/>
                  <a:gd name="T12" fmla="*/ 0 60000 65536"/>
                  <a:gd name="T13" fmla="*/ 0 60000 65536"/>
                  <a:gd name="T14" fmla="*/ 0 60000 65536"/>
                  <a:gd name="T15" fmla="*/ 0 w 35"/>
                  <a:gd name="T16" fmla="*/ 0 h 31"/>
                  <a:gd name="T17" fmla="*/ 35 w 35"/>
                  <a:gd name="T18" fmla="*/ 31 h 31"/>
                </a:gdLst>
                <a:ahLst/>
                <a:cxnLst>
                  <a:cxn ang="T10">
                    <a:pos x="T0" y="T1"/>
                  </a:cxn>
                  <a:cxn ang="T11">
                    <a:pos x="T2" y="T3"/>
                  </a:cxn>
                  <a:cxn ang="T12">
                    <a:pos x="T4" y="T5"/>
                  </a:cxn>
                  <a:cxn ang="T13">
                    <a:pos x="T6" y="T7"/>
                  </a:cxn>
                  <a:cxn ang="T14">
                    <a:pos x="T8" y="T9"/>
                  </a:cxn>
                </a:cxnLst>
                <a:rect l="T15" t="T16" r="T17" b="T18"/>
                <a:pathLst>
                  <a:path w="35" h="31">
                    <a:moveTo>
                      <a:pt x="27" y="0"/>
                    </a:moveTo>
                    <a:lnTo>
                      <a:pt x="35" y="12"/>
                    </a:lnTo>
                    <a:lnTo>
                      <a:pt x="8" y="31"/>
                    </a:lnTo>
                    <a:lnTo>
                      <a:pt x="0" y="18"/>
                    </a:lnTo>
                    <a:lnTo>
                      <a:pt x="27" y="0"/>
                    </a:lnTo>
                    <a:close/>
                  </a:path>
                </a:pathLst>
              </a:custGeom>
              <a:solidFill>
                <a:srgbClr val="000000"/>
              </a:solidFill>
              <a:ln w="9525">
                <a:noFill/>
                <a:round/>
                <a:headEnd/>
                <a:tailEnd/>
              </a:ln>
            </p:spPr>
            <p:txBody>
              <a:bodyPr/>
              <a:lstStyle/>
              <a:p>
                <a:endParaRPr lang="en-US"/>
              </a:p>
            </p:txBody>
          </p:sp>
          <p:sp>
            <p:nvSpPr>
              <p:cNvPr id="81221" name="Freeform 379"/>
              <p:cNvSpPr>
                <a:spLocks/>
              </p:cNvSpPr>
              <p:nvPr/>
            </p:nvSpPr>
            <p:spPr bwMode="auto">
              <a:xfrm>
                <a:off x="2615" y="2835"/>
                <a:ext cx="36" cy="31"/>
              </a:xfrm>
              <a:custGeom>
                <a:avLst/>
                <a:gdLst>
                  <a:gd name="T0" fmla="*/ 28 w 36"/>
                  <a:gd name="T1" fmla="*/ 0 h 31"/>
                  <a:gd name="T2" fmla="*/ 36 w 36"/>
                  <a:gd name="T3" fmla="*/ 13 h 31"/>
                  <a:gd name="T4" fmla="*/ 8 w 36"/>
                  <a:gd name="T5" fmla="*/ 31 h 31"/>
                  <a:gd name="T6" fmla="*/ 0 w 36"/>
                  <a:gd name="T7" fmla="*/ 18 h 31"/>
                  <a:gd name="T8" fmla="*/ 28 w 36"/>
                  <a:gd name="T9" fmla="*/ 0 h 31"/>
                  <a:gd name="T10" fmla="*/ 0 60000 65536"/>
                  <a:gd name="T11" fmla="*/ 0 60000 65536"/>
                  <a:gd name="T12" fmla="*/ 0 60000 65536"/>
                  <a:gd name="T13" fmla="*/ 0 60000 65536"/>
                  <a:gd name="T14" fmla="*/ 0 60000 65536"/>
                  <a:gd name="T15" fmla="*/ 0 w 36"/>
                  <a:gd name="T16" fmla="*/ 0 h 31"/>
                  <a:gd name="T17" fmla="*/ 36 w 36"/>
                  <a:gd name="T18" fmla="*/ 31 h 31"/>
                </a:gdLst>
                <a:ahLst/>
                <a:cxnLst>
                  <a:cxn ang="T10">
                    <a:pos x="T0" y="T1"/>
                  </a:cxn>
                  <a:cxn ang="T11">
                    <a:pos x="T2" y="T3"/>
                  </a:cxn>
                  <a:cxn ang="T12">
                    <a:pos x="T4" y="T5"/>
                  </a:cxn>
                  <a:cxn ang="T13">
                    <a:pos x="T6" y="T7"/>
                  </a:cxn>
                  <a:cxn ang="T14">
                    <a:pos x="T8" y="T9"/>
                  </a:cxn>
                </a:cxnLst>
                <a:rect l="T15" t="T16" r="T17" b="T18"/>
                <a:pathLst>
                  <a:path w="36" h="31">
                    <a:moveTo>
                      <a:pt x="28" y="0"/>
                    </a:moveTo>
                    <a:lnTo>
                      <a:pt x="36" y="13"/>
                    </a:lnTo>
                    <a:lnTo>
                      <a:pt x="8" y="31"/>
                    </a:lnTo>
                    <a:lnTo>
                      <a:pt x="0" y="18"/>
                    </a:lnTo>
                    <a:lnTo>
                      <a:pt x="28" y="0"/>
                    </a:lnTo>
                    <a:close/>
                  </a:path>
                </a:pathLst>
              </a:custGeom>
              <a:solidFill>
                <a:srgbClr val="000000"/>
              </a:solidFill>
              <a:ln w="9525">
                <a:noFill/>
                <a:round/>
                <a:headEnd/>
                <a:tailEnd/>
              </a:ln>
            </p:spPr>
            <p:txBody>
              <a:bodyPr/>
              <a:lstStyle/>
              <a:p>
                <a:endParaRPr lang="en-US"/>
              </a:p>
            </p:txBody>
          </p:sp>
          <p:sp>
            <p:nvSpPr>
              <p:cNvPr id="81222" name="Freeform 378"/>
              <p:cNvSpPr>
                <a:spLocks/>
              </p:cNvSpPr>
              <p:nvPr/>
            </p:nvSpPr>
            <p:spPr bwMode="auto">
              <a:xfrm>
                <a:off x="2623" y="2849"/>
                <a:ext cx="37" cy="31"/>
              </a:xfrm>
              <a:custGeom>
                <a:avLst/>
                <a:gdLst>
                  <a:gd name="T0" fmla="*/ 28 w 37"/>
                  <a:gd name="T1" fmla="*/ 0 h 31"/>
                  <a:gd name="T2" fmla="*/ 37 w 37"/>
                  <a:gd name="T3" fmla="*/ 15 h 31"/>
                  <a:gd name="T4" fmla="*/ 9 w 37"/>
                  <a:gd name="T5" fmla="*/ 31 h 31"/>
                  <a:gd name="T6" fmla="*/ 0 w 37"/>
                  <a:gd name="T7" fmla="*/ 16 h 31"/>
                  <a:gd name="T8" fmla="*/ 28 w 37"/>
                  <a:gd name="T9" fmla="*/ 0 h 31"/>
                  <a:gd name="T10" fmla="*/ 0 60000 65536"/>
                  <a:gd name="T11" fmla="*/ 0 60000 65536"/>
                  <a:gd name="T12" fmla="*/ 0 60000 65536"/>
                  <a:gd name="T13" fmla="*/ 0 60000 65536"/>
                  <a:gd name="T14" fmla="*/ 0 60000 65536"/>
                  <a:gd name="T15" fmla="*/ 0 w 37"/>
                  <a:gd name="T16" fmla="*/ 0 h 31"/>
                  <a:gd name="T17" fmla="*/ 37 w 37"/>
                  <a:gd name="T18" fmla="*/ 31 h 31"/>
                </a:gdLst>
                <a:ahLst/>
                <a:cxnLst>
                  <a:cxn ang="T10">
                    <a:pos x="T0" y="T1"/>
                  </a:cxn>
                  <a:cxn ang="T11">
                    <a:pos x="T2" y="T3"/>
                  </a:cxn>
                  <a:cxn ang="T12">
                    <a:pos x="T4" y="T5"/>
                  </a:cxn>
                  <a:cxn ang="T13">
                    <a:pos x="T6" y="T7"/>
                  </a:cxn>
                  <a:cxn ang="T14">
                    <a:pos x="T8" y="T9"/>
                  </a:cxn>
                </a:cxnLst>
                <a:rect l="T15" t="T16" r="T17" b="T18"/>
                <a:pathLst>
                  <a:path w="37" h="31">
                    <a:moveTo>
                      <a:pt x="28" y="0"/>
                    </a:moveTo>
                    <a:lnTo>
                      <a:pt x="37" y="15"/>
                    </a:lnTo>
                    <a:lnTo>
                      <a:pt x="9" y="31"/>
                    </a:lnTo>
                    <a:lnTo>
                      <a:pt x="0" y="16"/>
                    </a:lnTo>
                    <a:lnTo>
                      <a:pt x="28" y="0"/>
                    </a:lnTo>
                    <a:close/>
                  </a:path>
                </a:pathLst>
              </a:custGeom>
              <a:solidFill>
                <a:srgbClr val="000000"/>
              </a:solidFill>
              <a:ln w="9525">
                <a:noFill/>
                <a:round/>
                <a:headEnd/>
                <a:tailEnd/>
              </a:ln>
            </p:spPr>
            <p:txBody>
              <a:bodyPr/>
              <a:lstStyle/>
              <a:p>
                <a:endParaRPr lang="en-US"/>
              </a:p>
            </p:txBody>
          </p:sp>
          <p:sp>
            <p:nvSpPr>
              <p:cNvPr id="81223" name="Freeform 377"/>
              <p:cNvSpPr>
                <a:spLocks/>
              </p:cNvSpPr>
              <p:nvPr/>
            </p:nvSpPr>
            <p:spPr bwMode="auto">
              <a:xfrm>
                <a:off x="2631" y="2865"/>
                <a:ext cx="38" cy="31"/>
              </a:xfrm>
              <a:custGeom>
                <a:avLst/>
                <a:gdLst>
                  <a:gd name="T0" fmla="*/ 30 w 38"/>
                  <a:gd name="T1" fmla="*/ 0 h 31"/>
                  <a:gd name="T2" fmla="*/ 38 w 38"/>
                  <a:gd name="T3" fmla="*/ 15 h 31"/>
                  <a:gd name="T4" fmla="*/ 9 w 38"/>
                  <a:gd name="T5" fmla="*/ 31 h 31"/>
                  <a:gd name="T6" fmla="*/ 0 w 38"/>
                  <a:gd name="T7" fmla="*/ 15 h 31"/>
                  <a:gd name="T8" fmla="*/ 30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0" y="0"/>
                    </a:moveTo>
                    <a:lnTo>
                      <a:pt x="38" y="15"/>
                    </a:lnTo>
                    <a:lnTo>
                      <a:pt x="9" y="31"/>
                    </a:lnTo>
                    <a:lnTo>
                      <a:pt x="0" y="15"/>
                    </a:lnTo>
                    <a:lnTo>
                      <a:pt x="30" y="0"/>
                    </a:lnTo>
                    <a:close/>
                  </a:path>
                </a:pathLst>
              </a:custGeom>
              <a:solidFill>
                <a:srgbClr val="000000"/>
              </a:solidFill>
              <a:ln w="9525">
                <a:noFill/>
                <a:round/>
                <a:headEnd/>
                <a:tailEnd/>
              </a:ln>
            </p:spPr>
            <p:txBody>
              <a:bodyPr/>
              <a:lstStyle/>
              <a:p>
                <a:endParaRPr lang="en-US"/>
              </a:p>
            </p:txBody>
          </p:sp>
          <p:sp>
            <p:nvSpPr>
              <p:cNvPr id="81224" name="Freeform 376"/>
              <p:cNvSpPr>
                <a:spLocks/>
              </p:cNvSpPr>
              <p:nvPr/>
            </p:nvSpPr>
            <p:spPr bwMode="auto">
              <a:xfrm>
                <a:off x="2640" y="2880"/>
                <a:ext cx="38" cy="32"/>
              </a:xfrm>
              <a:custGeom>
                <a:avLst/>
                <a:gdLst>
                  <a:gd name="T0" fmla="*/ 29 w 38"/>
                  <a:gd name="T1" fmla="*/ 0 h 32"/>
                  <a:gd name="T2" fmla="*/ 38 w 38"/>
                  <a:gd name="T3" fmla="*/ 16 h 32"/>
                  <a:gd name="T4" fmla="*/ 9 w 38"/>
                  <a:gd name="T5" fmla="*/ 32 h 32"/>
                  <a:gd name="T6" fmla="*/ 0 w 38"/>
                  <a:gd name="T7" fmla="*/ 16 h 32"/>
                  <a:gd name="T8" fmla="*/ 29 w 38"/>
                  <a:gd name="T9" fmla="*/ 0 h 32"/>
                  <a:gd name="T10" fmla="*/ 0 60000 65536"/>
                  <a:gd name="T11" fmla="*/ 0 60000 65536"/>
                  <a:gd name="T12" fmla="*/ 0 60000 65536"/>
                  <a:gd name="T13" fmla="*/ 0 60000 65536"/>
                  <a:gd name="T14" fmla="*/ 0 60000 65536"/>
                  <a:gd name="T15" fmla="*/ 0 w 38"/>
                  <a:gd name="T16" fmla="*/ 0 h 32"/>
                  <a:gd name="T17" fmla="*/ 38 w 38"/>
                  <a:gd name="T18" fmla="*/ 32 h 32"/>
                </a:gdLst>
                <a:ahLst/>
                <a:cxnLst>
                  <a:cxn ang="T10">
                    <a:pos x="T0" y="T1"/>
                  </a:cxn>
                  <a:cxn ang="T11">
                    <a:pos x="T2" y="T3"/>
                  </a:cxn>
                  <a:cxn ang="T12">
                    <a:pos x="T4" y="T5"/>
                  </a:cxn>
                  <a:cxn ang="T13">
                    <a:pos x="T6" y="T7"/>
                  </a:cxn>
                  <a:cxn ang="T14">
                    <a:pos x="T8" y="T9"/>
                  </a:cxn>
                </a:cxnLst>
                <a:rect l="T15" t="T16" r="T17" b="T18"/>
                <a:pathLst>
                  <a:path w="38" h="32">
                    <a:moveTo>
                      <a:pt x="29" y="0"/>
                    </a:moveTo>
                    <a:lnTo>
                      <a:pt x="38" y="16"/>
                    </a:lnTo>
                    <a:lnTo>
                      <a:pt x="9" y="32"/>
                    </a:lnTo>
                    <a:lnTo>
                      <a:pt x="0" y="16"/>
                    </a:lnTo>
                    <a:lnTo>
                      <a:pt x="29" y="0"/>
                    </a:lnTo>
                    <a:close/>
                  </a:path>
                </a:pathLst>
              </a:custGeom>
              <a:solidFill>
                <a:srgbClr val="000000"/>
              </a:solidFill>
              <a:ln w="9525">
                <a:noFill/>
                <a:round/>
                <a:headEnd/>
                <a:tailEnd/>
              </a:ln>
            </p:spPr>
            <p:txBody>
              <a:bodyPr/>
              <a:lstStyle/>
              <a:p>
                <a:endParaRPr lang="en-US"/>
              </a:p>
            </p:txBody>
          </p:sp>
          <p:sp>
            <p:nvSpPr>
              <p:cNvPr id="81225" name="Freeform 375"/>
              <p:cNvSpPr>
                <a:spLocks/>
              </p:cNvSpPr>
              <p:nvPr/>
            </p:nvSpPr>
            <p:spPr bwMode="auto">
              <a:xfrm>
                <a:off x="2649" y="2897"/>
                <a:ext cx="38" cy="32"/>
              </a:xfrm>
              <a:custGeom>
                <a:avLst/>
                <a:gdLst>
                  <a:gd name="T0" fmla="*/ 29 w 38"/>
                  <a:gd name="T1" fmla="*/ 0 h 32"/>
                  <a:gd name="T2" fmla="*/ 38 w 38"/>
                  <a:gd name="T3" fmla="*/ 18 h 32"/>
                  <a:gd name="T4" fmla="*/ 9 w 38"/>
                  <a:gd name="T5" fmla="*/ 32 h 32"/>
                  <a:gd name="T6" fmla="*/ 0 w 38"/>
                  <a:gd name="T7" fmla="*/ 14 h 32"/>
                  <a:gd name="T8" fmla="*/ 29 w 38"/>
                  <a:gd name="T9" fmla="*/ 0 h 32"/>
                  <a:gd name="T10" fmla="*/ 0 60000 65536"/>
                  <a:gd name="T11" fmla="*/ 0 60000 65536"/>
                  <a:gd name="T12" fmla="*/ 0 60000 65536"/>
                  <a:gd name="T13" fmla="*/ 0 60000 65536"/>
                  <a:gd name="T14" fmla="*/ 0 60000 65536"/>
                  <a:gd name="T15" fmla="*/ 0 w 38"/>
                  <a:gd name="T16" fmla="*/ 0 h 32"/>
                  <a:gd name="T17" fmla="*/ 38 w 38"/>
                  <a:gd name="T18" fmla="*/ 32 h 32"/>
                </a:gdLst>
                <a:ahLst/>
                <a:cxnLst>
                  <a:cxn ang="T10">
                    <a:pos x="T0" y="T1"/>
                  </a:cxn>
                  <a:cxn ang="T11">
                    <a:pos x="T2" y="T3"/>
                  </a:cxn>
                  <a:cxn ang="T12">
                    <a:pos x="T4" y="T5"/>
                  </a:cxn>
                  <a:cxn ang="T13">
                    <a:pos x="T6" y="T7"/>
                  </a:cxn>
                  <a:cxn ang="T14">
                    <a:pos x="T8" y="T9"/>
                  </a:cxn>
                </a:cxnLst>
                <a:rect l="T15" t="T16" r="T17" b="T18"/>
                <a:pathLst>
                  <a:path w="38" h="32">
                    <a:moveTo>
                      <a:pt x="29" y="0"/>
                    </a:moveTo>
                    <a:lnTo>
                      <a:pt x="38" y="18"/>
                    </a:lnTo>
                    <a:lnTo>
                      <a:pt x="9" y="32"/>
                    </a:lnTo>
                    <a:lnTo>
                      <a:pt x="0" y="14"/>
                    </a:lnTo>
                    <a:lnTo>
                      <a:pt x="29" y="0"/>
                    </a:lnTo>
                    <a:close/>
                  </a:path>
                </a:pathLst>
              </a:custGeom>
              <a:solidFill>
                <a:srgbClr val="000000"/>
              </a:solidFill>
              <a:ln w="9525">
                <a:noFill/>
                <a:round/>
                <a:headEnd/>
                <a:tailEnd/>
              </a:ln>
            </p:spPr>
            <p:txBody>
              <a:bodyPr/>
              <a:lstStyle/>
              <a:p>
                <a:endParaRPr lang="en-US"/>
              </a:p>
            </p:txBody>
          </p:sp>
          <p:sp>
            <p:nvSpPr>
              <p:cNvPr id="81226" name="Freeform 374"/>
              <p:cNvSpPr>
                <a:spLocks/>
              </p:cNvSpPr>
              <p:nvPr/>
            </p:nvSpPr>
            <p:spPr bwMode="auto">
              <a:xfrm>
                <a:off x="2658" y="2915"/>
                <a:ext cx="39" cy="34"/>
              </a:xfrm>
              <a:custGeom>
                <a:avLst/>
                <a:gdLst>
                  <a:gd name="T0" fmla="*/ 29 w 39"/>
                  <a:gd name="T1" fmla="*/ 0 h 34"/>
                  <a:gd name="T2" fmla="*/ 39 w 39"/>
                  <a:gd name="T3" fmla="*/ 19 h 34"/>
                  <a:gd name="T4" fmla="*/ 9 w 39"/>
                  <a:gd name="T5" fmla="*/ 34 h 34"/>
                  <a:gd name="T6" fmla="*/ 0 w 39"/>
                  <a:gd name="T7" fmla="*/ 15 h 34"/>
                  <a:gd name="T8" fmla="*/ 29 w 39"/>
                  <a:gd name="T9" fmla="*/ 0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29" y="0"/>
                    </a:moveTo>
                    <a:lnTo>
                      <a:pt x="39" y="19"/>
                    </a:lnTo>
                    <a:lnTo>
                      <a:pt x="9" y="34"/>
                    </a:lnTo>
                    <a:lnTo>
                      <a:pt x="0" y="15"/>
                    </a:lnTo>
                    <a:lnTo>
                      <a:pt x="29" y="0"/>
                    </a:lnTo>
                    <a:close/>
                  </a:path>
                </a:pathLst>
              </a:custGeom>
              <a:solidFill>
                <a:srgbClr val="000000"/>
              </a:solidFill>
              <a:ln w="9525">
                <a:noFill/>
                <a:round/>
                <a:headEnd/>
                <a:tailEnd/>
              </a:ln>
            </p:spPr>
            <p:txBody>
              <a:bodyPr/>
              <a:lstStyle/>
              <a:p>
                <a:endParaRPr lang="en-US"/>
              </a:p>
            </p:txBody>
          </p:sp>
          <p:sp>
            <p:nvSpPr>
              <p:cNvPr id="81227" name="Freeform 373"/>
              <p:cNvSpPr>
                <a:spLocks/>
              </p:cNvSpPr>
              <p:nvPr/>
            </p:nvSpPr>
            <p:spPr bwMode="auto">
              <a:xfrm>
                <a:off x="2667" y="2934"/>
                <a:ext cx="39" cy="33"/>
              </a:xfrm>
              <a:custGeom>
                <a:avLst/>
                <a:gdLst>
                  <a:gd name="T0" fmla="*/ 30 w 39"/>
                  <a:gd name="T1" fmla="*/ 0 h 33"/>
                  <a:gd name="T2" fmla="*/ 39 w 39"/>
                  <a:gd name="T3" fmla="*/ 20 h 33"/>
                  <a:gd name="T4" fmla="*/ 8 w 39"/>
                  <a:gd name="T5" fmla="*/ 33 h 33"/>
                  <a:gd name="T6" fmla="*/ 0 w 39"/>
                  <a:gd name="T7" fmla="*/ 14 h 33"/>
                  <a:gd name="T8" fmla="*/ 30 w 39"/>
                  <a:gd name="T9" fmla="*/ 0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30" y="0"/>
                    </a:moveTo>
                    <a:lnTo>
                      <a:pt x="39" y="20"/>
                    </a:lnTo>
                    <a:lnTo>
                      <a:pt x="8" y="33"/>
                    </a:lnTo>
                    <a:lnTo>
                      <a:pt x="0" y="14"/>
                    </a:lnTo>
                    <a:lnTo>
                      <a:pt x="30" y="0"/>
                    </a:lnTo>
                    <a:close/>
                  </a:path>
                </a:pathLst>
              </a:custGeom>
              <a:solidFill>
                <a:srgbClr val="000000"/>
              </a:solidFill>
              <a:ln w="9525">
                <a:noFill/>
                <a:round/>
                <a:headEnd/>
                <a:tailEnd/>
              </a:ln>
            </p:spPr>
            <p:txBody>
              <a:bodyPr/>
              <a:lstStyle/>
              <a:p>
                <a:endParaRPr lang="en-US"/>
              </a:p>
            </p:txBody>
          </p:sp>
          <p:sp>
            <p:nvSpPr>
              <p:cNvPr id="81228" name="Freeform 372"/>
              <p:cNvSpPr>
                <a:spLocks/>
              </p:cNvSpPr>
              <p:nvPr/>
            </p:nvSpPr>
            <p:spPr bwMode="auto">
              <a:xfrm>
                <a:off x="2676" y="2953"/>
                <a:ext cx="48" cy="53"/>
              </a:xfrm>
              <a:custGeom>
                <a:avLst/>
                <a:gdLst>
                  <a:gd name="T0" fmla="*/ 30 w 48"/>
                  <a:gd name="T1" fmla="*/ 0 h 53"/>
                  <a:gd name="T2" fmla="*/ 48 w 48"/>
                  <a:gd name="T3" fmla="*/ 38 h 53"/>
                  <a:gd name="T4" fmla="*/ 19 w 48"/>
                  <a:gd name="T5" fmla="*/ 53 h 53"/>
                  <a:gd name="T6" fmla="*/ 0 w 48"/>
                  <a:gd name="T7" fmla="*/ 14 h 53"/>
                  <a:gd name="T8" fmla="*/ 30 w 48"/>
                  <a:gd name="T9" fmla="*/ 0 h 53"/>
                  <a:gd name="T10" fmla="*/ 0 60000 65536"/>
                  <a:gd name="T11" fmla="*/ 0 60000 65536"/>
                  <a:gd name="T12" fmla="*/ 0 60000 65536"/>
                  <a:gd name="T13" fmla="*/ 0 60000 65536"/>
                  <a:gd name="T14" fmla="*/ 0 60000 65536"/>
                  <a:gd name="T15" fmla="*/ 0 w 48"/>
                  <a:gd name="T16" fmla="*/ 0 h 53"/>
                  <a:gd name="T17" fmla="*/ 48 w 48"/>
                  <a:gd name="T18" fmla="*/ 53 h 53"/>
                </a:gdLst>
                <a:ahLst/>
                <a:cxnLst>
                  <a:cxn ang="T10">
                    <a:pos x="T0" y="T1"/>
                  </a:cxn>
                  <a:cxn ang="T11">
                    <a:pos x="T2" y="T3"/>
                  </a:cxn>
                  <a:cxn ang="T12">
                    <a:pos x="T4" y="T5"/>
                  </a:cxn>
                  <a:cxn ang="T13">
                    <a:pos x="T6" y="T7"/>
                  </a:cxn>
                  <a:cxn ang="T14">
                    <a:pos x="T8" y="T9"/>
                  </a:cxn>
                </a:cxnLst>
                <a:rect l="T15" t="T16" r="T17" b="T18"/>
                <a:pathLst>
                  <a:path w="48" h="53">
                    <a:moveTo>
                      <a:pt x="30" y="0"/>
                    </a:moveTo>
                    <a:lnTo>
                      <a:pt x="48" y="38"/>
                    </a:lnTo>
                    <a:lnTo>
                      <a:pt x="19" y="53"/>
                    </a:lnTo>
                    <a:lnTo>
                      <a:pt x="0" y="14"/>
                    </a:lnTo>
                    <a:lnTo>
                      <a:pt x="30" y="0"/>
                    </a:lnTo>
                    <a:close/>
                  </a:path>
                </a:pathLst>
              </a:custGeom>
              <a:solidFill>
                <a:srgbClr val="000000"/>
              </a:solidFill>
              <a:ln w="9525">
                <a:noFill/>
                <a:round/>
                <a:headEnd/>
                <a:tailEnd/>
              </a:ln>
            </p:spPr>
            <p:txBody>
              <a:bodyPr/>
              <a:lstStyle/>
              <a:p>
                <a:endParaRPr lang="en-US"/>
              </a:p>
            </p:txBody>
          </p:sp>
          <p:sp>
            <p:nvSpPr>
              <p:cNvPr id="81229" name="Freeform 371"/>
              <p:cNvSpPr>
                <a:spLocks/>
              </p:cNvSpPr>
              <p:nvPr/>
            </p:nvSpPr>
            <p:spPr bwMode="auto">
              <a:xfrm>
                <a:off x="2695" y="2991"/>
                <a:ext cx="39" cy="35"/>
              </a:xfrm>
              <a:custGeom>
                <a:avLst/>
                <a:gdLst>
                  <a:gd name="T0" fmla="*/ 29 w 39"/>
                  <a:gd name="T1" fmla="*/ 0 h 35"/>
                  <a:gd name="T2" fmla="*/ 39 w 39"/>
                  <a:gd name="T3" fmla="*/ 20 h 35"/>
                  <a:gd name="T4" fmla="*/ 9 w 39"/>
                  <a:gd name="T5" fmla="*/ 35 h 35"/>
                  <a:gd name="T6" fmla="*/ 0 w 39"/>
                  <a:gd name="T7" fmla="*/ 15 h 35"/>
                  <a:gd name="T8" fmla="*/ 29 w 39"/>
                  <a:gd name="T9" fmla="*/ 0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29" y="0"/>
                    </a:moveTo>
                    <a:lnTo>
                      <a:pt x="39" y="20"/>
                    </a:lnTo>
                    <a:lnTo>
                      <a:pt x="9" y="35"/>
                    </a:lnTo>
                    <a:lnTo>
                      <a:pt x="0" y="15"/>
                    </a:lnTo>
                    <a:lnTo>
                      <a:pt x="29" y="0"/>
                    </a:lnTo>
                    <a:close/>
                  </a:path>
                </a:pathLst>
              </a:custGeom>
              <a:solidFill>
                <a:srgbClr val="000000"/>
              </a:solidFill>
              <a:ln w="9525">
                <a:noFill/>
                <a:round/>
                <a:headEnd/>
                <a:tailEnd/>
              </a:ln>
            </p:spPr>
            <p:txBody>
              <a:bodyPr/>
              <a:lstStyle/>
              <a:p>
                <a:endParaRPr lang="en-US"/>
              </a:p>
            </p:txBody>
          </p:sp>
          <p:sp>
            <p:nvSpPr>
              <p:cNvPr id="81230" name="Freeform 370"/>
              <p:cNvSpPr>
                <a:spLocks/>
              </p:cNvSpPr>
              <p:nvPr/>
            </p:nvSpPr>
            <p:spPr bwMode="auto">
              <a:xfrm>
                <a:off x="2771" y="3127"/>
                <a:ext cx="34" cy="31"/>
              </a:xfrm>
              <a:custGeom>
                <a:avLst/>
                <a:gdLst>
                  <a:gd name="T0" fmla="*/ 26 w 34"/>
                  <a:gd name="T1" fmla="*/ 0 h 31"/>
                  <a:gd name="T2" fmla="*/ 34 w 34"/>
                  <a:gd name="T3" fmla="*/ 11 h 31"/>
                  <a:gd name="T4" fmla="*/ 8 w 34"/>
                  <a:gd name="T5" fmla="*/ 31 h 31"/>
                  <a:gd name="T6" fmla="*/ 0 w 34"/>
                  <a:gd name="T7" fmla="*/ 20 h 31"/>
                  <a:gd name="T8" fmla="*/ 26 w 34"/>
                  <a:gd name="T9" fmla="*/ 0 h 31"/>
                  <a:gd name="T10" fmla="*/ 0 60000 65536"/>
                  <a:gd name="T11" fmla="*/ 0 60000 65536"/>
                  <a:gd name="T12" fmla="*/ 0 60000 65536"/>
                  <a:gd name="T13" fmla="*/ 0 60000 65536"/>
                  <a:gd name="T14" fmla="*/ 0 60000 65536"/>
                  <a:gd name="T15" fmla="*/ 0 w 34"/>
                  <a:gd name="T16" fmla="*/ 0 h 31"/>
                  <a:gd name="T17" fmla="*/ 34 w 34"/>
                  <a:gd name="T18" fmla="*/ 31 h 31"/>
                </a:gdLst>
                <a:ahLst/>
                <a:cxnLst>
                  <a:cxn ang="T10">
                    <a:pos x="T0" y="T1"/>
                  </a:cxn>
                  <a:cxn ang="T11">
                    <a:pos x="T2" y="T3"/>
                  </a:cxn>
                  <a:cxn ang="T12">
                    <a:pos x="T4" y="T5"/>
                  </a:cxn>
                  <a:cxn ang="T13">
                    <a:pos x="T6" y="T7"/>
                  </a:cxn>
                  <a:cxn ang="T14">
                    <a:pos x="T8" y="T9"/>
                  </a:cxn>
                </a:cxnLst>
                <a:rect l="T15" t="T16" r="T17" b="T18"/>
                <a:pathLst>
                  <a:path w="34" h="31">
                    <a:moveTo>
                      <a:pt x="26" y="0"/>
                    </a:moveTo>
                    <a:lnTo>
                      <a:pt x="34" y="11"/>
                    </a:lnTo>
                    <a:lnTo>
                      <a:pt x="8" y="31"/>
                    </a:lnTo>
                    <a:lnTo>
                      <a:pt x="0" y="20"/>
                    </a:lnTo>
                    <a:lnTo>
                      <a:pt x="26" y="0"/>
                    </a:lnTo>
                    <a:close/>
                  </a:path>
                </a:pathLst>
              </a:custGeom>
              <a:solidFill>
                <a:srgbClr val="000000"/>
              </a:solidFill>
              <a:ln w="9525">
                <a:noFill/>
                <a:round/>
                <a:headEnd/>
                <a:tailEnd/>
              </a:ln>
            </p:spPr>
            <p:txBody>
              <a:bodyPr/>
              <a:lstStyle/>
              <a:p>
                <a:endParaRPr lang="en-US"/>
              </a:p>
            </p:txBody>
          </p:sp>
          <p:sp>
            <p:nvSpPr>
              <p:cNvPr id="81231" name="Freeform 369"/>
              <p:cNvSpPr>
                <a:spLocks/>
              </p:cNvSpPr>
              <p:nvPr/>
            </p:nvSpPr>
            <p:spPr bwMode="auto">
              <a:xfrm>
                <a:off x="2780" y="3138"/>
                <a:ext cx="33" cy="31"/>
              </a:xfrm>
              <a:custGeom>
                <a:avLst/>
                <a:gdLst>
                  <a:gd name="T0" fmla="*/ 24 w 33"/>
                  <a:gd name="T1" fmla="*/ 0 h 31"/>
                  <a:gd name="T2" fmla="*/ 33 w 33"/>
                  <a:gd name="T3" fmla="*/ 10 h 31"/>
                  <a:gd name="T4" fmla="*/ 8 w 33"/>
                  <a:gd name="T5" fmla="*/ 31 h 31"/>
                  <a:gd name="T6" fmla="*/ 0 w 33"/>
                  <a:gd name="T7" fmla="*/ 21 h 31"/>
                  <a:gd name="T8" fmla="*/ 24 w 33"/>
                  <a:gd name="T9" fmla="*/ 0 h 31"/>
                  <a:gd name="T10" fmla="*/ 0 60000 65536"/>
                  <a:gd name="T11" fmla="*/ 0 60000 65536"/>
                  <a:gd name="T12" fmla="*/ 0 60000 65536"/>
                  <a:gd name="T13" fmla="*/ 0 60000 65536"/>
                  <a:gd name="T14" fmla="*/ 0 60000 65536"/>
                  <a:gd name="T15" fmla="*/ 0 w 33"/>
                  <a:gd name="T16" fmla="*/ 0 h 31"/>
                  <a:gd name="T17" fmla="*/ 33 w 33"/>
                  <a:gd name="T18" fmla="*/ 31 h 31"/>
                </a:gdLst>
                <a:ahLst/>
                <a:cxnLst>
                  <a:cxn ang="T10">
                    <a:pos x="T0" y="T1"/>
                  </a:cxn>
                  <a:cxn ang="T11">
                    <a:pos x="T2" y="T3"/>
                  </a:cxn>
                  <a:cxn ang="T12">
                    <a:pos x="T4" y="T5"/>
                  </a:cxn>
                  <a:cxn ang="T13">
                    <a:pos x="T6" y="T7"/>
                  </a:cxn>
                  <a:cxn ang="T14">
                    <a:pos x="T8" y="T9"/>
                  </a:cxn>
                </a:cxnLst>
                <a:rect l="T15" t="T16" r="T17" b="T18"/>
                <a:pathLst>
                  <a:path w="33" h="31">
                    <a:moveTo>
                      <a:pt x="24" y="0"/>
                    </a:moveTo>
                    <a:lnTo>
                      <a:pt x="33" y="10"/>
                    </a:lnTo>
                    <a:lnTo>
                      <a:pt x="8" y="31"/>
                    </a:lnTo>
                    <a:lnTo>
                      <a:pt x="0" y="21"/>
                    </a:lnTo>
                    <a:lnTo>
                      <a:pt x="24" y="0"/>
                    </a:lnTo>
                    <a:close/>
                  </a:path>
                </a:pathLst>
              </a:custGeom>
              <a:solidFill>
                <a:srgbClr val="000000"/>
              </a:solidFill>
              <a:ln w="9525">
                <a:noFill/>
                <a:round/>
                <a:headEnd/>
                <a:tailEnd/>
              </a:ln>
            </p:spPr>
            <p:txBody>
              <a:bodyPr/>
              <a:lstStyle/>
              <a:p>
                <a:endParaRPr lang="en-US"/>
              </a:p>
            </p:txBody>
          </p:sp>
          <p:sp>
            <p:nvSpPr>
              <p:cNvPr id="81232" name="Freeform 368"/>
              <p:cNvSpPr>
                <a:spLocks/>
              </p:cNvSpPr>
              <p:nvPr/>
            </p:nvSpPr>
            <p:spPr bwMode="auto">
              <a:xfrm>
                <a:off x="2789" y="3147"/>
                <a:ext cx="28" cy="28"/>
              </a:xfrm>
              <a:custGeom>
                <a:avLst/>
                <a:gdLst>
                  <a:gd name="T0" fmla="*/ 24 w 28"/>
                  <a:gd name="T1" fmla="*/ 0 h 28"/>
                  <a:gd name="T2" fmla="*/ 28 w 28"/>
                  <a:gd name="T3" fmla="*/ 4 h 28"/>
                  <a:gd name="T4" fmla="*/ 4 w 28"/>
                  <a:gd name="T5" fmla="*/ 28 h 28"/>
                  <a:gd name="T6" fmla="*/ 0 w 28"/>
                  <a:gd name="T7" fmla="*/ 24 h 28"/>
                  <a:gd name="T8" fmla="*/ 24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4" y="0"/>
                    </a:moveTo>
                    <a:lnTo>
                      <a:pt x="28" y="4"/>
                    </a:lnTo>
                    <a:lnTo>
                      <a:pt x="4" y="28"/>
                    </a:lnTo>
                    <a:lnTo>
                      <a:pt x="0" y="24"/>
                    </a:lnTo>
                    <a:lnTo>
                      <a:pt x="24" y="0"/>
                    </a:lnTo>
                    <a:close/>
                  </a:path>
                </a:pathLst>
              </a:custGeom>
              <a:solidFill>
                <a:srgbClr val="000000"/>
              </a:solidFill>
              <a:ln w="9525">
                <a:noFill/>
                <a:round/>
                <a:headEnd/>
                <a:tailEnd/>
              </a:ln>
            </p:spPr>
            <p:txBody>
              <a:bodyPr/>
              <a:lstStyle/>
              <a:p>
                <a:endParaRPr lang="en-US"/>
              </a:p>
            </p:txBody>
          </p:sp>
          <p:sp>
            <p:nvSpPr>
              <p:cNvPr id="81233" name="Freeform 367"/>
              <p:cNvSpPr>
                <a:spLocks/>
              </p:cNvSpPr>
              <p:nvPr/>
            </p:nvSpPr>
            <p:spPr bwMode="auto">
              <a:xfrm>
                <a:off x="2793" y="3151"/>
                <a:ext cx="28" cy="28"/>
              </a:xfrm>
              <a:custGeom>
                <a:avLst/>
                <a:gdLst>
                  <a:gd name="T0" fmla="*/ 24 w 28"/>
                  <a:gd name="T1" fmla="*/ 0 h 28"/>
                  <a:gd name="T2" fmla="*/ 28 w 28"/>
                  <a:gd name="T3" fmla="*/ 5 h 28"/>
                  <a:gd name="T4" fmla="*/ 4 w 28"/>
                  <a:gd name="T5" fmla="*/ 28 h 28"/>
                  <a:gd name="T6" fmla="*/ 0 w 28"/>
                  <a:gd name="T7" fmla="*/ 24 h 28"/>
                  <a:gd name="T8" fmla="*/ 24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4" y="0"/>
                    </a:moveTo>
                    <a:lnTo>
                      <a:pt x="28" y="5"/>
                    </a:lnTo>
                    <a:lnTo>
                      <a:pt x="4" y="28"/>
                    </a:lnTo>
                    <a:lnTo>
                      <a:pt x="0" y="24"/>
                    </a:lnTo>
                    <a:lnTo>
                      <a:pt x="24" y="0"/>
                    </a:lnTo>
                    <a:close/>
                  </a:path>
                </a:pathLst>
              </a:custGeom>
              <a:solidFill>
                <a:srgbClr val="000000"/>
              </a:solidFill>
              <a:ln w="9525">
                <a:noFill/>
                <a:round/>
                <a:headEnd/>
                <a:tailEnd/>
              </a:ln>
            </p:spPr>
            <p:txBody>
              <a:bodyPr/>
              <a:lstStyle/>
              <a:p>
                <a:endParaRPr lang="en-US"/>
              </a:p>
            </p:txBody>
          </p:sp>
          <p:sp>
            <p:nvSpPr>
              <p:cNvPr id="81234" name="Freeform 366"/>
              <p:cNvSpPr>
                <a:spLocks/>
              </p:cNvSpPr>
              <p:nvPr/>
            </p:nvSpPr>
            <p:spPr bwMode="auto">
              <a:xfrm>
                <a:off x="2799" y="3153"/>
                <a:ext cx="25" cy="31"/>
              </a:xfrm>
              <a:custGeom>
                <a:avLst/>
                <a:gdLst>
                  <a:gd name="T0" fmla="*/ 20 w 25"/>
                  <a:gd name="T1" fmla="*/ 0 h 31"/>
                  <a:gd name="T2" fmla="*/ 25 w 25"/>
                  <a:gd name="T3" fmla="*/ 4 h 31"/>
                  <a:gd name="T4" fmla="*/ 5 w 25"/>
                  <a:gd name="T5" fmla="*/ 31 h 31"/>
                  <a:gd name="T6" fmla="*/ 0 w 25"/>
                  <a:gd name="T7" fmla="*/ 27 h 31"/>
                  <a:gd name="T8" fmla="*/ 20 w 25"/>
                  <a:gd name="T9" fmla="*/ 0 h 31"/>
                  <a:gd name="T10" fmla="*/ 0 60000 65536"/>
                  <a:gd name="T11" fmla="*/ 0 60000 65536"/>
                  <a:gd name="T12" fmla="*/ 0 60000 65536"/>
                  <a:gd name="T13" fmla="*/ 0 60000 65536"/>
                  <a:gd name="T14" fmla="*/ 0 60000 65536"/>
                  <a:gd name="T15" fmla="*/ 0 w 25"/>
                  <a:gd name="T16" fmla="*/ 0 h 31"/>
                  <a:gd name="T17" fmla="*/ 25 w 25"/>
                  <a:gd name="T18" fmla="*/ 31 h 31"/>
                </a:gdLst>
                <a:ahLst/>
                <a:cxnLst>
                  <a:cxn ang="T10">
                    <a:pos x="T0" y="T1"/>
                  </a:cxn>
                  <a:cxn ang="T11">
                    <a:pos x="T2" y="T3"/>
                  </a:cxn>
                  <a:cxn ang="T12">
                    <a:pos x="T4" y="T5"/>
                  </a:cxn>
                  <a:cxn ang="T13">
                    <a:pos x="T6" y="T7"/>
                  </a:cxn>
                  <a:cxn ang="T14">
                    <a:pos x="T8" y="T9"/>
                  </a:cxn>
                </a:cxnLst>
                <a:rect l="T15" t="T16" r="T17" b="T18"/>
                <a:pathLst>
                  <a:path w="25" h="31">
                    <a:moveTo>
                      <a:pt x="20" y="0"/>
                    </a:moveTo>
                    <a:lnTo>
                      <a:pt x="25" y="4"/>
                    </a:lnTo>
                    <a:lnTo>
                      <a:pt x="5" y="31"/>
                    </a:lnTo>
                    <a:lnTo>
                      <a:pt x="0" y="27"/>
                    </a:lnTo>
                    <a:lnTo>
                      <a:pt x="20" y="0"/>
                    </a:lnTo>
                    <a:close/>
                  </a:path>
                </a:pathLst>
              </a:custGeom>
              <a:solidFill>
                <a:srgbClr val="000000"/>
              </a:solidFill>
              <a:ln w="9525">
                <a:noFill/>
                <a:round/>
                <a:headEnd/>
                <a:tailEnd/>
              </a:ln>
            </p:spPr>
            <p:txBody>
              <a:bodyPr/>
              <a:lstStyle/>
              <a:p>
                <a:endParaRPr lang="en-US"/>
              </a:p>
            </p:txBody>
          </p:sp>
          <p:sp>
            <p:nvSpPr>
              <p:cNvPr id="81235" name="Freeform 365"/>
              <p:cNvSpPr>
                <a:spLocks/>
              </p:cNvSpPr>
              <p:nvPr/>
            </p:nvSpPr>
            <p:spPr bwMode="auto">
              <a:xfrm>
                <a:off x="2804" y="3158"/>
                <a:ext cx="25" cy="29"/>
              </a:xfrm>
              <a:custGeom>
                <a:avLst/>
                <a:gdLst>
                  <a:gd name="T0" fmla="*/ 21 w 25"/>
                  <a:gd name="T1" fmla="*/ 0 h 29"/>
                  <a:gd name="T2" fmla="*/ 25 w 25"/>
                  <a:gd name="T3" fmla="*/ 3 h 29"/>
                  <a:gd name="T4" fmla="*/ 4 w 25"/>
                  <a:gd name="T5" fmla="*/ 29 h 29"/>
                  <a:gd name="T6" fmla="*/ 0 w 25"/>
                  <a:gd name="T7" fmla="*/ 25 h 29"/>
                  <a:gd name="T8" fmla="*/ 21 w 25"/>
                  <a:gd name="T9" fmla="*/ 0 h 29"/>
                  <a:gd name="T10" fmla="*/ 0 60000 65536"/>
                  <a:gd name="T11" fmla="*/ 0 60000 65536"/>
                  <a:gd name="T12" fmla="*/ 0 60000 65536"/>
                  <a:gd name="T13" fmla="*/ 0 60000 65536"/>
                  <a:gd name="T14" fmla="*/ 0 60000 65536"/>
                  <a:gd name="T15" fmla="*/ 0 w 25"/>
                  <a:gd name="T16" fmla="*/ 0 h 29"/>
                  <a:gd name="T17" fmla="*/ 25 w 25"/>
                  <a:gd name="T18" fmla="*/ 29 h 29"/>
                </a:gdLst>
                <a:ahLst/>
                <a:cxnLst>
                  <a:cxn ang="T10">
                    <a:pos x="T0" y="T1"/>
                  </a:cxn>
                  <a:cxn ang="T11">
                    <a:pos x="T2" y="T3"/>
                  </a:cxn>
                  <a:cxn ang="T12">
                    <a:pos x="T4" y="T5"/>
                  </a:cxn>
                  <a:cxn ang="T13">
                    <a:pos x="T6" y="T7"/>
                  </a:cxn>
                  <a:cxn ang="T14">
                    <a:pos x="T8" y="T9"/>
                  </a:cxn>
                </a:cxnLst>
                <a:rect l="T15" t="T16" r="T17" b="T18"/>
                <a:pathLst>
                  <a:path w="25" h="29">
                    <a:moveTo>
                      <a:pt x="21" y="0"/>
                    </a:moveTo>
                    <a:lnTo>
                      <a:pt x="25" y="3"/>
                    </a:lnTo>
                    <a:lnTo>
                      <a:pt x="4" y="29"/>
                    </a:lnTo>
                    <a:lnTo>
                      <a:pt x="0" y="25"/>
                    </a:lnTo>
                    <a:lnTo>
                      <a:pt x="21" y="0"/>
                    </a:lnTo>
                    <a:close/>
                  </a:path>
                </a:pathLst>
              </a:custGeom>
              <a:solidFill>
                <a:srgbClr val="000000"/>
              </a:solidFill>
              <a:ln w="9525">
                <a:noFill/>
                <a:round/>
                <a:headEnd/>
                <a:tailEnd/>
              </a:ln>
            </p:spPr>
            <p:txBody>
              <a:bodyPr/>
              <a:lstStyle/>
              <a:p>
                <a:endParaRPr lang="en-US"/>
              </a:p>
            </p:txBody>
          </p:sp>
          <p:sp>
            <p:nvSpPr>
              <p:cNvPr id="81236" name="Freeform 364"/>
              <p:cNvSpPr>
                <a:spLocks/>
              </p:cNvSpPr>
              <p:nvPr/>
            </p:nvSpPr>
            <p:spPr bwMode="auto">
              <a:xfrm>
                <a:off x="2811" y="3159"/>
                <a:ext cx="19" cy="32"/>
              </a:xfrm>
              <a:custGeom>
                <a:avLst/>
                <a:gdLst>
                  <a:gd name="T0" fmla="*/ 15 w 19"/>
                  <a:gd name="T1" fmla="*/ 0 h 32"/>
                  <a:gd name="T2" fmla="*/ 19 w 19"/>
                  <a:gd name="T3" fmla="*/ 2 h 32"/>
                  <a:gd name="T4" fmla="*/ 4 w 19"/>
                  <a:gd name="T5" fmla="*/ 32 h 32"/>
                  <a:gd name="T6" fmla="*/ 0 w 19"/>
                  <a:gd name="T7" fmla="*/ 30 h 32"/>
                  <a:gd name="T8" fmla="*/ 15 w 19"/>
                  <a:gd name="T9" fmla="*/ 0 h 32"/>
                  <a:gd name="T10" fmla="*/ 0 60000 65536"/>
                  <a:gd name="T11" fmla="*/ 0 60000 65536"/>
                  <a:gd name="T12" fmla="*/ 0 60000 65536"/>
                  <a:gd name="T13" fmla="*/ 0 60000 65536"/>
                  <a:gd name="T14" fmla="*/ 0 60000 65536"/>
                  <a:gd name="T15" fmla="*/ 0 w 19"/>
                  <a:gd name="T16" fmla="*/ 0 h 32"/>
                  <a:gd name="T17" fmla="*/ 19 w 19"/>
                  <a:gd name="T18" fmla="*/ 32 h 32"/>
                </a:gdLst>
                <a:ahLst/>
                <a:cxnLst>
                  <a:cxn ang="T10">
                    <a:pos x="T0" y="T1"/>
                  </a:cxn>
                  <a:cxn ang="T11">
                    <a:pos x="T2" y="T3"/>
                  </a:cxn>
                  <a:cxn ang="T12">
                    <a:pos x="T4" y="T5"/>
                  </a:cxn>
                  <a:cxn ang="T13">
                    <a:pos x="T6" y="T7"/>
                  </a:cxn>
                  <a:cxn ang="T14">
                    <a:pos x="T8" y="T9"/>
                  </a:cxn>
                </a:cxnLst>
                <a:rect l="T15" t="T16" r="T17" b="T18"/>
                <a:pathLst>
                  <a:path w="19" h="32">
                    <a:moveTo>
                      <a:pt x="15" y="0"/>
                    </a:moveTo>
                    <a:lnTo>
                      <a:pt x="19" y="2"/>
                    </a:lnTo>
                    <a:lnTo>
                      <a:pt x="4" y="32"/>
                    </a:lnTo>
                    <a:lnTo>
                      <a:pt x="0" y="30"/>
                    </a:lnTo>
                    <a:lnTo>
                      <a:pt x="15" y="0"/>
                    </a:lnTo>
                    <a:close/>
                  </a:path>
                </a:pathLst>
              </a:custGeom>
              <a:solidFill>
                <a:srgbClr val="000000"/>
              </a:solidFill>
              <a:ln w="9525">
                <a:noFill/>
                <a:round/>
                <a:headEnd/>
                <a:tailEnd/>
              </a:ln>
            </p:spPr>
            <p:txBody>
              <a:bodyPr/>
              <a:lstStyle/>
              <a:p>
                <a:endParaRPr lang="en-US"/>
              </a:p>
            </p:txBody>
          </p:sp>
          <p:sp>
            <p:nvSpPr>
              <p:cNvPr id="81237" name="Freeform 363"/>
              <p:cNvSpPr>
                <a:spLocks/>
              </p:cNvSpPr>
              <p:nvPr/>
            </p:nvSpPr>
            <p:spPr bwMode="auto">
              <a:xfrm>
                <a:off x="2815" y="3161"/>
                <a:ext cx="19" cy="32"/>
              </a:xfrm>
              <a:custGeom>
                <a:avLst/>
                <a:gdLst>
                  <a:gd name="T0" fmla="*/ 15 w 19"/>
                  <a:gd name="T1" fmla="*/ 0 h 32"/>
                  <a:gd name="T2" fmla="*/ 19 w 19"/>
                  <a:gd name="T3" fmla="*/ 2 h 32"/>
                  <a:gd name="T4" fmla="*/ 4 w 19"/>
                  <a:gd name="T5" fmla="*/ 32 h 32"/>
                  <a:gd name="T6" fmla="*/ 0 w 19"/>
                  <a:gd name="T7" fmla="*/ 30 h 32"/>
                  <a:gd name="T8" fmla="*/ 15 w 19"/>
                  <a:gd name="T9" fmla="*/ 0 h 32"/>
                  <a:gd name="T10" fmla="*/ 0 60000 65536"/>
                  <a:gd name="T11" fmla="*/ 0 60000 65536"/>
                  <a:gd name="T12" fmla="*/ 0 60000 65536"/>
                  <a:gd name="T13" fmla="*/ 0 60000 65536"/>
                  <a:gd name="T14" fmla="*/ 0 60000 65536"/>
                  <a:gd name="T15" fmla="*/ 0 w 19"/>
                  <a:gd name="T16" fmla="*/ 0 h 32"/>
                  <a:gd name="T17" fmla="*/ 19 w 19"/>
                  <a:gd name="T18" fmla="*/ 32 h 32"/>
                </a:gdLst>
                <a:ahLst/>
                <a:cxnLst>
                  <a:cxn ang="T10">
                    <a:pos x="T0" y="T1"/>
                  </a:cxn>
                  <a:cxn ang="T11">
                    <a:pos x="T2" y="T3"/>
                  </a:cxn>
                  <a:cxn ang="T12">
                    <a:pos x="T4" y="T5"/>
                  </a:cxn>
                  <a:cxn ang="T13">
                    <a:pos x="T6" y="T7"/>
                  </a:cxn>
                  <a:cxn ang="T14">
                    <a:pos x="T8" y="T9"/>
                  </a:cxn>
                </a:cxnLst>
                <a:rect l="T15" t="T16" r="T17" b="T18"/>
                <a:pathLst>
                  <a:path w="19" h="32">
                    <a:moveTo>
                      <a:pt x="15" y="0"/>
                    </a:moveTo>
                    <a:lnTo>
                      <a:pt x="19" y="2"/>
                    </a:lnTo>
                    <a:lnTo>
                      <a:pt x="4" y="32"/>
                    </a:lnTo>
                    <a:lnTo>
                      <a:pt x="0" y="30"/>
                    </a:lnTo>
                    <a:lnTo>
                      <a:pt x="15" y="0"/>
                    </a:lnTo>
                    <a:close/>
                  </a:path>
                </a:pathLst>
              </a:custGeom>
              <a:solidFill>
                <a:srgbClr val="000000"/>
              </a:solidFill>
              <a:ln w="9525">
                <a:noFill/>
                <a:round/>
                <a:headEnd/>
                <a:tailEnd/>
              </a:ln>
            </p:spPr>
            <p:txBody>
              <a:bodyPr/>
              <a:lstStyle/>
              <a:p>
                <a:endParaRPr lang="en-US"/>
              </a:p>
            </p:txBody>
          </p:sp>
          <p:sp>
            <p:nvSpPr>
              <p:cNvPr id="81238" name="Freeform 362"/>
              <p:cNvSpPr>
                <a:spLocks/>
              </p:cNvSpPr>
              <p:nvPr/>
            </p:nvSpPr>
            <p:spPr bwMode="auto">
              <a:xfrm>
                <a:off x="2822" y="3162"/>
                <a:ext cx="14" cy="34"/>
              </a:xfrm>
              <a:custGeom>
                <a:avLst/>
                <a:gdLst>
                  <a:gd name="T0" fmla="*/ 10 w 14"/>
                  <a:gd name="T1" fmla="*/ 0 h 34"/>
                  <a:gd name="T2" fmla="*/ 14 w 14"/>
                  <a:gd name="T3" fmla="*/ 2 h 34"/>
                  <a:gd name="T4" fmla="*/ 4 w 14"/>
                  <a:gd name="T5" fmla="*/ 34 h 34"/>
                  <a:gd name="T6" fmla="*/ 0 w 14"/>
                  <a:gd name="T7" fmla="*/ 32 h 34"/>
                  <a:gd name="T8" fmla="*/ 10 w 14"/>
                  <a:gd name="T9" fmla="*/ 0 h 34"/>
                  <a:gd name="T10" fmla="*/ 0 60000 65536"/>
                  <a:gd name="T11" fmla="*/ 0 60000 65536"/>
                  <a:gd name="T12" fmla="*/ 0 60000 65536"/>
                  <a:gd name="T13" fmla="*/ 0 60000 65536"/>
                  <a:gd name="T14" fmla="*/ 0 60000 65536"/>
                  <a:gd name="T15" fmla="*/ 0 w 14"/>
                  <a:gd name="T16" fmla="*/ 0 h 34"/>
                  <a:gd name="T17" fmla="*/ 14 w 14"/>
                  <a:gd name="T18" fmla="*/ 34 h 34"/>
                </a:gdLst>
                <a:ahLst/>
                <a:cxnLst>
                  <a:cxn ang="T10">
                    <a:pos x="T0" y="T1"/>
                  </a:cxn>
                  <a:cxn ang="T11">
                    <a:pos x="T2" y="T3"/>
                  </a:cxn>
                  <a:cxn ang="T12">
                    <a:pos x="T4" y="T5"/>
                  </a:cxn>
                  <a:cxn ang="T13">
                    <a:pos x="T6" y="T7"/>
                  </a:cxn>
                  <a:cxn ang="T14">
                    <a:pos x="T8" y="T9"/>
                  </a:cxn>
                </a:cxnLst>
                <a:rect l="T15" t="T16" r="T17" b="T18"/>
                <a:pathLst>
                  <a:path w="14" h="34">
                    <a:moveTo>
                      <a:pt x="10" y="0"/>
                    </a:moveTo>
                    <a:lnTo>
                      <a:pt x="14" y="2"/>
                    </a:lnTo>
                    <a:lnTo>
                      <a:pt x="4" y="34"/>
                    </a:lnTo>
                    <a:lnTo>
                      <a:pt x="0" y="32"/>
                    </a:lnTo>
                    <a:lnTo>
                      <a:pt x="10" y="0"/>
                    </a:lnTo>
                    <a:close/>
                  </a:path>
                </a:pathLst>
              </a:custGeom>
              <a:solidFill>
                <a:srgbClr val="000000"/>
              </a:solidFill>
              <a:ln w="9525">
                <a:noFill/>
                <a:round/>
                <a:headEnd/>
                <a:tailEnd/>
              </a:ln>
            </p:spPr>
            <p:txBody>
              <a:bodyPr/>
              <a:lstStyle/>
              <a:p>
                <a:endParaRPr lang="en-US"/>
              </a:p>
            </p:txBody>
          </p:sp>
          <p:sp>
            <p:nvSpPr>
              <p:cNvPr id="81239" name="Freeform 361"/>
              <p:cNvSpPr>
                <a:spLocks/>
              </p:cNvSpPr>
              <p:nvPr/>
            </p:nvSpPr>
            <p:spPr bwMode="auto">
              <a:xfrm>
                <a:off x="2828" y="3163"/>
                <a:ext cx="9" cy="33"/>
              </a:xfrm>
              <a:custGeom>
                <a:avLst/>
                <a:gdLst>
                  <a:gd name="T0" fmla="*/ 6 w 9"/>
                  <a:gd name="T1" fmla="*/ 0 h 33"/>
                  <a:gd name="T2" fmla="*/ 9 w 9"/>
                  <a:gd name="T3" fmla="*/ 1 h 33"/>
                  <a:gd name="T4" fmla="*/ 3 w 9"/>
                  <a:gd name="T5" fmla="*/ 33 h 33"/>
                  <a:gd name="T6" fmla="*/ 0 w 9"/>
                  <a:gd name="T7" fmla="*/ 33 h 33"/>
                  <a:gd name="T8" fmla="*/ 6 w 9"/>
                  <a:gd name="T9" fmla="*/ 0 h 33"/>
                  <a:gd name="T10" fmla="*/ 0 60000 65536"/>
                  <a:gd name="T11" fmla="*/ 0 60000 65536"/>
                  <a:gd name="T12" fmla="*/ 0 60000 65536"/>
                  <a:gd name="T13" fmla="*/ 0 60000 65536"/>
                  <a:gd name="T14" fmla="*/ 0 60000 65536"/>
                  <a:gd name="T15" fmla="*/ 0 w 9"/>
                  <a:gd name="T16" fmla="*/ 0 h 33"/>
                  <a:gd name="T17" fmla="*/ 9 w 9"/>
                  <a:gd name="T18" fmla="*/ 33 h 33"/>
                </a:gdLst>
                <a:ahLst/>
                <a:cxnLst>
                  <a:cxn ang="T10">
                    <a:pos x="T0" y="T1"/>
                  </a:cxn>
                  <a:cxn ang="T11">
                    <a:pos x="T2" y="T3"/>
                  </a:cxn>
                  <a:cxn ang="T12">
                    <a:pos x="T4" y="T5"/>
                  </a:cxn>
                  <a:cxn ang="T13">
                    <a:pos x="T6" y="T7"/>
                  </a:cxn>
                  <a:cxn ang="T14">
                    <a:pos x="T8" y="T9"/>
                  </a:cxn>
                </a:cxnLst>
                <a:rect l="T15" t="T16" r="T17" b="T18"/>
                <a:pathLst>
                  <a:path w="9" h="33">
                    <a:moveTo>
                      <a:pt x="6" y="0"/>
                    </a:moveTo>
                    <a:lnTo>
                      <a:pt x="9" y="1"/>
                    </a:lnTo>
                    <a:lnTo>
                      <a:pt x="3" y="33"/>
                    </a:lnTo>
                    <a:lnTo>
                      <a:pt x="0" y="33"/>
                    </a:lnTo>
                    <a:lnTo>
                      <a:pt x="6" y="0"/>
                    </a:lnTo>
                    <a:close/>
                  </a:path>
                </a:pathLst>
              </a:custGeom>
              <a:solidFill>
                <a:srgbClr val="000000"/>
              </a:solidFill>
              <a:ln w="9525">
                <a:noFill/>
                <a:round/>
                <a:headEnd/>
                <a:tailEnd/>
              </a:ln>
            </p:spPr>
            <p:txBody>
              <a:bodyPr/>
              <a:lstStyle/>
              <a:p>
                <a:endParaRPr lang="en-US"/>
              </a:p>
            </p:txBody>
          </p:sp>
          <p:sp>
            <p:nvSpPr>
              <p:cNvPr id="81240" name="Freeform 360"/>
              <p:cNvSpPr>
                <a:spLocks/>
              </p:cNvSpPr>
              <p:nvPr/>
            </p:nvSpPr>
            <p:spPr bwMode="auto">
              <a:xfrm>
                <a:off x="2831" y="3163"/>
                <a:ext cx="10" cy="33"/>
              </a:xfrm>
              <a:custGeom>
                <a:avLst/>
                <a:gdLst>
                  <a:gd name="T0" fmla="*/ 0 w 10"/>
                  <a:gd name="T1" fmla="*/ 1 h 33"/>
                  <a:gd name="T2" fmla="*/ 4 w 10"/>
                  <a:gd name="T3" fmla="*/ 0 h 33"/>
                  <a:gd name="T4" fmla="*/ 10 w 10"/>
                  <a:gd name="T5" fmla="*/ 33 h 33"/>
                  <a:gd name="T6" fmla="*/ 6 w 10"/>
                  <a:gd name="T7" fmla="*/ 33 h 33"/>
                  <a:gd name="T8" fmla="*/ 0 w 10"/>
                  <a:gd name="T9" fmla="*/ 1 h 33"/>
                  <a:gd name="T10" fmla="*/ 0 60000 65536"/>
                  <a:gd name="T11" fmla="*/ 0 60000 65536"/>
                  <a:gd name="T12" fmla="*/ 0 60000 65536"/>
                  <a:gd name="T13" fmla="*/ 0 60000 65536"/>
                  <a:gd name="T14" fmla="*/ 0 60000 65536"/>
                  <a:gd name="T15" fmla="*/ 0 w 10"/>
                  <a:gd name="T16" fmla="*/ 0 h 33"/>
                  <a:gd name="T17" fmla="*/ 10 w 10"/>
                  <a:gd name="T18" fmla="*/ 33 h 33"/>
                </a:gdLst>
                <a:ahLst/>
                <a:cxnLst>
                  <a:cxn ang="T10">
                    <a:pos x="T0" y="T1"/>
                  </a:cxn>
                  <a:cxn ang="T11">
                    <a:pos x="T2" y="T3"/>
                  </a:cxn>
                  <a:cxn ang="T12">
                    <a:pos x="T4" y="T5"/>
                  </a:cxn>
                  <a:cxn ang="T13">
                    <a:pos x="T6" y="T7"/>
                  </a:cxn>
                  <a:cxn ang="T14">
                    <a:pos x="T8" y="T9"/>
                  </a:cxn>
                </a:cxnLst>
                <a:rect l="T15" t="T16" r="T17" b="T18"/>
                <a:pathLst>
                  <a:path w="10" h="33">
                    <a:moveTo>
                      <a:pt x="0" y="1"/>
                    </a:moveTo>
                    <a:lnTo>
                      <a:pt x="4" y="0"/>
                    </a:lnTo>
                    <a:lnTo>
                      <a:pt x="10" y="33"/>
                    </a:lnTo>
                    <a:lnTo>
                      <a:pt x="6" y="33"/>
                    </a:lnTo>
                    <a:lnTo>
                      <a:pt x="0" y="1"/>
                    </a:lnTo>
                    <a:close/>
                  </a:path>
                </a:pathLst>
              </a:custGeom>
              <a:solidFill>
                <a:srgbClr val="000000"/>
              </a:solidFill>
              <a:ln w="9525">
                <a:noFill/>
                <a:round/>
                <a:headEnd/>
                <a:tailEnd/>
              </a:ln>
            </p:spPr>
            <p:txBody>
              <a:bodyPr/>
              <a:lstStyle/>
              <a:p>
                <a:endParaRPr lang="en-US"/>
              </a:p>
            </p:txBody>
          </p:sp>
          <p:sp>
            <p:nvSpPr>
              <p:cNvPr id="81241" name="Freeform 359"/>
              <p:cNvSpPr>
                <a:spLocks/>
              </p:cNvSpPr>
              <p:nvPr/>
            </p:nvSpPr>
            <p:spPr bwMode="auto">
              <a:xfrm>
                <a:off x="2835" y="3162"/>
                <a:ext cx="10" cy="34"/>
              </a:xfrm>
              <a:custGeom>
                <a:avLst/>
                <a:gdLst>
                  <a:gd name="T0" fmla="*/ 0 w 10"/>
                  <a:gd name="T1" fmla="*/ 1 h 34"/>
                  <a:gd name="T2" fmla="*/ 4 w 10"/>
                  <a:gd name="T3" fmla="*/ 0 h 34"/>
                  <a:gd name="T4" fmla="*/ 10 w 10"/>
                  <a:gd name="T5" fmla="*/ 33 h 34"/>
                  <a:gd name="T6" fmla="*/ 6 w 10"/>
                  <a:gd name="T7" fmla="*/ 34 h 34"/>
                  <a:gd name="T8" fmla="*/ 0 w 10"/>
                  <a:gd name="T9" fmla="*/ 1 h 34"/>
                  <a:gd name="T10" fmla="*/ 0 60000 65536"/>
                  <a:gd name="T11" fmla="*/ 0 60000 65536"/>
                  <a:gd name="T12" fmla="*/ 0 60000 65536"/>
                  <a:gd name="T13" fmla="*/ 0 60000 65536"/>
                  <a:gd name="T14" fmla="*/ 0 60000 65536"/>
                  <a:gd name="T15" fmla="*/ 0 w 10"/>
                  <a:gd name="T16" fmla="*/ 0 h 34"/>
                  <a:gd name="T17" fmla="*/ 10 w 10"/>
                  <a:gd name="T18" fmla="*/ 34 h 34"/>
                </a:gdLst>
                <a:ahLst/>
                <a:cxnLst>
                  <a:cxn ang="T10">
                    <a:pos x="T0" y="T1"/>
                  </a:cxn>
                  <a:cxn ang="T11">
                    <a:pos x="T2" y="T3"/>
                  </a:cxn>
                  <a:cxn ang="T12">
                    <a:pos x="T4" y="T5"/>
                  </a:cxn>
                  <a:cxn ang="T13">
                    <a:pos x="T6" y="T7"/>
                  </a:cxn>
                  <a:cxn ang="T14">
                    <a:pos x="T8" y="T9"/>
                  </a:cxn>
                </a:cxnLst>
                <a:rect l="T15" t="T16" r="T17" b="T18"/>
                <a:pathLst>
                  <a:path w="10" h="34">
                    <a:moveTo>
                      <a:pt x="0" y="1"/>
                    </a:moveTo>
                    <a:lnTo>
                      <a:pt x="4" y="0"/>
                    </a:lnTo>
                    <a:lnTo>
                      <a:pt x="10" y="33"/>
                    </a:lnTo>
                    <a:lnTo>
                      <a:pt x="6" y="34"/>
                    </a:lnTo>
                    <a:lnTo>
                      <a:pt x="0" y="1"/>
                    </a:lnTo>
                    <a:close/>
                  </a:path>
                </a:pathLst>
              </a:custGeom>
              <a:solidFill>
                <a:srgbClr val="000000"/>
              </a:solidFill>
              <a:ln w="9525">
                <a:noFill/>
                <a:round/>
                <a:headEnd/>
                <a:tailEnd/>
              </a:ln>
            </p:spPr>
            <p:txBody>
              <a:bodyPr/>
              <a:lstStyle/>
              <a:p>
                <a:endParaRPr lang="en-US"/>
              </a:p>
            </p:txBody>
          </p:sp>
          <p:sp>
            <p:nvSpPr>
              <p:cNvPr id="81242" name="Freeform 358"/>
              <p:cNvSpPr>
                <a:spLocks/>
              </p:cNvSpPr>
              <p:nvPr/>
            </p:nvSpPr>
            <p:spPr bwMode="auto">
              <a:xfrm>
                <a:off x="2837" y="3162"/>
                <a:ext cx="14" cy="33"/>
              </a:xfrm>
              <a:custGeom>
                <a:avLst/>
                <a:gdLst>
                  <a:gd name="T0" fmla="*/ 0 w 14"/>
                  <a:gd name="T1" fmla="*/ 1 h 33"/>
                  <a:gd name="T2" fmla="*/ 4 w 14"/>
                  <a:gd name="T3" fmla="*/ 0 h 33"/>
                  <a:gd name="T4" fmla="*/ 14 w 14"/>
                  <a:gd name="T5" fmla="*/ 31 h 33"/>
                  <a:gd name="T6" fmla="*/ 10 w 14"/>
                  <a:gd name="T7" fmla="*/ 33 h 33"/>
                  <a:gd name="T8" fmla="*/ 0 w 14"/>
                  <a:gd name="T9" fmla="*/ 1 h 33"/>
                  <a:gd name="T10" fmla="*/ 0 60000 65536"/>
                  <a:gd name="T11" fmla="*/ 0 60000 65536"/>
                  <a:gd name="T12" fmla="*/ 0 60000 65536"/>
                  <a:gd name="T13" fmla="*/ 0 60000 65536"/>
                  <a:gd name="T14" fmla="*/ 0 60000 65536"/>
                  <a:gd name="T15" fmla="*/ 0 w 14"/>
                  <a:gd name="T16" fmla="*/ 0 h 33"/>
                  <a:gd name="T17" fmla="*/ 14 w 14"/>
                  <a:gd name="T18" fmla="*/ 33 h 33"/>
                </a:gdLst>
                <a:ahLst/>
                <a:cxnLst>
                  <a:cxn ang="T10">
                    <a:pos x="T0" y="T1"/>
                  </a:cxn>
                  <a:cxn ang="T11">
                    <a:pos x="T2" y="T3"/>
                  </a:cxn>
                  <a:cxn ang="T12">
                    <a:pos x="T4" y="T5"/>
                  </a:cxn>
                  <a:cxn ang="T13">
                    <a:pos x="T6" y="T7"/>
                  </a:cxn>
                  <a:cxn ang="T14">
                    <a:pos x="T8" y="T9"/>
                  </a:cxn>
                </a:cxnLst>
                <a:rect l="T15" t="T16" r="T17" b="T18"/>
                <a:pathLst>
                  <a:path w="14" h="33">
                    <a:moveTo>
                      <a:pt x="0" y="1"/>
                    </a:moveTo>
                    <a:lnTo>
                      <a:pt x="4" y="0"/>
                    </a:lnTo>
                    <a:lnTo>
                      <a:pt x="14" y="31"/>
                    </a:lnTo>
                    <a:lnTo>
                      <a:pt x="10" y="33"/>
                    </a:lnTo>
                    <a:lnTo>
                      <a:pt x="0" y="1"/>
                    </a:lnTo>
                    <a:close/>
                  </a:path>
                </a:pathLst>
              </a:custGeom>
              <a:solidFill>
                <a:srgbClr val="000000"/>
              </a:solidFill>
              <a:ln w="9525">
                <a:noFill/>
                <a:round/>
                <a:headEnd/>
                <a:tailEnd/>
              </a:ln>
            </p:spPr>
            <p:txBody>
              <a:bodyPr/>
              <a:lstStyle/>
              <a:p>
                <a:endParaRPr lang="en-US"/>
              </a:p>
            </p:txBody>
          </p:sp>
          <p:sp>
            <p:nvSpPr>
              <p:cNvPr id="81243" name="Freeform 357"/>
              <p:cNvSpPr>
                <a:spLocks/>
              </p:cNvSpPr>
              <p:nvPr/>
            </p:nvSpPr>
            <p:spPr bwMode="auto">
              <a:xfrm>
                <a:off x="2837" y="3161"/>
                <a:ext cx="21" cy="30"/>
              </a:xfrm>
              <a:custGeom>
                <a:avLst/>
                <a:gdLst>
                  <a:gd name="T0" fmla="*/ 0 w 21"/>
                  <a:gd name="T1" fmla="*/ 2 h 30"/>
                  <a:gd name="T2" fmla="*/ 4 w 21"/>
                  <a:gd name="T3" fmla="*/ 0 h 30"/>
                  <a:gd name="T4" fmla="*/ 21 w 21"/>
                  <a:gd name="T5" fmla="*/ 28 h 30"/>
                  <a:gd name="T6" fmla="*/ 18 w 21"/>
                  <a:gd name="T7" fmla="*/ 30 h 30"/>
                  <a:gd name="T8" fmla="*/ 0 w 21"/>
                  <a:gd name="T9" fmla="*/ 2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0" y="2"/>
                    </a:moveTo>
                    <a:lnTo>
                      <a:pt x="4" y="0"/>
                    </a:lnTo>
                    <a:lnTo>
                      <a:pt x="21" y="28"/>
                    </a:lnTo>
                    <a:lnTo>
                      <a:pt x="18" y="30"/>
                    </a:lnTo>
                    <a:lnTo>
                      <a:pt x="0" y="2"/>
                    </a:lnTo>
                    <a:close/>
                  </a:path>
                </a:pathLst>
              </a:custGeom>
              <a:solidFill>
                <a:srgbClr val="000000"/>
              </a:solidFill>
              <a:ln w="9525">
                <a:noFill/>
                <a:round/>
                <a:headEnd/>
                <a:tailEnd/>
              </a:ln>
            </p:spPr>
            <p:txBody>
              <a:bodyPr/>
              <a:lstStyle/>
              <a:p>
                <a:endParaRPr lang="en-US"/>
              </a:p>
            </p:txBody>
          </p:sp>
          <p:sp>
            <p:nvSpPr>
              <p:cNvPr id="81244" name="Freeform 356"/>
              <p:cNvSpPr>
                <a:spLocks/>
              </p:cNvSpPr>
              <p:nvPr/>
            </p:nvSpPr>
            <p:spPr bwMode="auto">
              <a:xfrm>
                <a:off x="2839" y="3160"/>
                <a:ext cx="25" cy="28"/>
              </a:xfrm>
              <a:custGeom>
                <a:avLst/>
                <a:gdLst>
                  <a:gd name="T0" fmla="*/ 0 w 25"/>
                  <a:gd name="T1" fmla="*/ 2 h 28"/>
                  <a:gd name="T2" fmla="*/ 4 w 25"/>
                  <a:gd name="T3" fmla="*/ 0 h 28"/>
                  <a:gd name="T4" fmla="*/ 25 w 25"/>
                  <a:gd name="T5" fmla="*/ 25 h 28"/>
                  <a:gd name="T6" fmla="*/ 21 w 25"/>
                  <a:gd name="T7" fmla="*/ 28 h 28"/>
                  <a:gd name="T8" fmla="*/ 0 w 25"/>
                  <a:gd name="T9" fmla="*/ 2 h 28"/>
                  <a:gd name="T10" fmla="*/ 0 60000 65536"/>
                  <a:gd name="T11" fmla="*/ 0 60000 65536"/>
                  <a:gd name="T12" fmla="*/ 0 60000 65536"/>
                  <a:gd name="T13" fmla="*/ 0 60000 65536"/>
                  <a:gd name="T14" fmla="*/ 0 60000 65536"/>
                  <a:gd name="T15" fmla="*/ 0 w 25"/>
                  <a:gd name="T16" fmla="*/ 0 h 28"/>
                  <a:gd name="T17" fmla="*/ 25 w 25"/>
                  <a:gd name="T18" fmla="*/ 28 h 28"/>
                </a:gdLst>
                <a:ahLst/>
                <a:cxnLst>
                  <a:cxn ang="T10">
                    <a:pos x="T0" y="T1"/>
                  </a:cxn>
                  <a:cxn ang="T11">
                    <a:pos x="T2" y="T3"/>
                  </a:cxn>
                  <a:cxn ang="T12">
                    <a:pos x="T4" y="T5"/>
                  </a:cxn>
                  <a:cxn ang="T13">
                    <a:pos x="T6" y="T7"/>
                  </a:cxn>
                  <a:cxn ang="T14">
                    <a:pos x="T8" y="T9"/>
                  </a:cxn>
                </a:cxnLst>
                <a:rect l="T15" t="T16" r="T17" b="T18"/>
                <a:pathLst>
                  <a:path w="25" h="28">
                    <a:moveTo>
                      <a:pt x="0" y="2"/>
                    </a:moveTo>
                    <a:lnTo>
                      <a:pt x="4" y="0"/>
                    </a:lnTo>
                    <a:lnTo>
                      <a:pt x="25" y="25"/>
                    </a:lnTo>
                    <a:lnTo>
                      <a:pt x="21" y="28"/>
                    </a:lnTo>
                    <a:lnTo>
                      <a:pt x="0" y="2"/>
                    </a:lnTo>
                    <a:close/>
                  </a:path>
                </a:pathLst>
              </a:custGeom>
              <a:solidFill>
                <a:srgbClr val="000000"/>
              </a:solidFill>
              <a:ln w="9525">
                <a:noFill/>
                <a:round/>
                <a:headEnd/>
                <a:tailEnd/>
              </a:ln>
            </p:spPr>
            <p:txBody>
              <a:bodyPr/>
              <a:lstStyle/>
              <a:p>
                <a:endParaRPr lang="en-US"/>
              </a:p>
            </p:txBody>
          </p:sp>
          <p:sp>
            <p:nvSpPr>
              <p:cNvPr id="81245" name="Freeform 355"/>
              <p:cNvSpPr>
                <a:spLocks/>
              </p:cNvSpPr>
              <p:nvPr/>
            </p:nvSpPr>
            <p:spPr bwMode="auto">
              <a:xfrm>
                <a:off x="2842" y="3157"/>
                <a:ext cx="27" cy="28"/>
              </a:xfrm>
              <a:custGeom>
                <a:avLst/>
                <a:gdLst>
                  <a:gd name="T0" fmla="*/ 0 w 27"/>
                  <a:gd name="T1" fmla="*/ 4 h 28"/>
                  <a:gd name="T2" fmla="*/ 4 w 27"/>
                  <a:gd name="T3" fmla="*/ 0 h 28"/>
                  <a:gd name="T4" fmla="*/ 27 w 27"/>
                  <a:gd name="T5" fmla="*/ 23 h 28"/>
                  <a:gd name="T6" fmla="*/ 23 w 27"/>
                  <a:gd name="T7" fmla="*/ 28 h 28"/>
                  <a:gd name="T8" fmla="*/ 0 w 27"/>
                  <a:gd name="T9" fmla="*/ 4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0" y="4"/>
                    </a:moveTo>
                    <a:lnTo>
                      <a:pt x="4" y="0"/>
                    </a:lnTo>
                    <a:lnTo>
                      <a:pt x="27" y="23"/>
                    </a:lnTo>
                    <a:lnTo>
                      <a:pt x="23" y="28"/>
                    </a:lnTo>
                    <a:lnTo>
                      <a:pt x="0" y="4"/>
                    </a:lnTo>
                    <a:close/>
                  </a:path>
                </a:pathLst>
              </a:custGeom>
              <a:solidFill>
                <a:srgbClr val="000000"/>
              </a:solidFill>
              <a:ln w="9525">
                <a:noFill/>
                <a:round/>
                <a:headEnd/>
                <a:tailEnd/>
              </a:ln>
            </p:spPr>
            <p:txBody>
              <a:bodyPr/>
              <a:lstStyle/>
              <a:p>
                <a:endParaRPr lang="en-US"/>
              </a:p>
            </p:txBody>
          </p:sp>
          <p:sp>
            <p:nvSpPr>
              <p:cNvPr id="81246" name="Freeform 354"/>
              <p:cNvSpPr>
                <a:spLocks/>
              </p:cNvSpPr>
              <p:nvPr/>
            </p:nvSpPr>
            <p:spPr bwMode="auto">
              <a:xfrm>
                <a:off x="2844" y="3153"/>
                <a:ext cx="29" cy="26"/>
              </a:xfrm>
              <a:custGeom>
                <a:avLst/>
                <a:gdLst>
                  <a:gd name="T0" fmla="*/ 0 w 29"/>
                  <a:gd name="T1" fmla="*/ 5 h 26"/>
                  <a:gd name="T2" fmla="*/ 4 w 29"/>
                  <a:gd name="T3" fmla="*/ 0 h 26"/>
                  <a:gd name="T4" fmla="*/ 29 w 29"/>
                  <a:gd name="T5" fmla="*/ 22 h 26"/>
                  <a:gd name="T6" fmla="*/ 26 w 29"/>
                  <a:gd name="T7" fmla="*/ 26 h 26"/>
                  <a:gd name="T8" fmla="*/ 0 w 29"/>
                  <a:gd name="T9" fmla="*/ 5 h 26"/>
                  <a:gd name="T10" fmla="*/ 0 60000 65536"/>
                  <a:gd name="T11" fmla="*/ 0 60000 65536"/>
                  <a:gd name="T12" fmla="*/ 0 60000 65536"/>
                  <a:gd name="T13" fmla="*/ 0 60000 65536"/>
                  <a:gd name="T14" fmla="*/ 0 60000 65536"/>
                  <a:gd name="T15" fmla="*/ 0 w 29"/>
                  <a:gd name="T16" fmla="*/ 0 h 26"/>
                  <a:gd name="T17" fmla="*/ 29 w 29"/>
                  <a:gd name="T18" fmla="*/ 26 h 26"/>
                </a:gdLst>
                <a:ahLst/>
                <a:cxnLst>
                  <a:cxn ang="T10">
                    <a:pos x="T0" y="T1"/>
                  </a:cxn>
                  <a:cxn ang="T11">
                    <a:pos x="T2" y="T3"/>
                  </a:cxn>
                  <a:cxn ang="T12">
                    <a:pos x="T4" y="T5"/>
                  </a:cxn>
                  <a:cxn ang="T13">
                    <a:pos x="T6" y="T7"/>
                  </a:cxn>
                  <a:cxn ang="T14">
                    <a:pos x="T8" y="T9"/>
                  </a:cxn>
                </a:cxnLst>
                <a:rect l="T15" t="T16" r="T17" b="T18"/>
                <a:pathLst>
                  <a:path w="29" h="26">
                    <a:moveTo>
                      <a:pt x="0" y="5"/>
                    </a:moveTo>
                    <a:lnTo>
                      <a:pt x="4" y="0"/>
                    </a:lnTo>
                    <a:lnTo>
                      <a:pt x="29" y="22"/>
                    </a:lnTo>
                    <a:lnTo>
                      <a:pt x="26" y="26"/>
                    </a:lnTo>
                    <a:lnTo>
                      <a:pt x="0" y="5"/>
                    </a:lnTo>
                    <a:close/>
                  </a:path>
                </a:pathLst>
              </a:custGeom>
              <a:solidFill>
                <a:srgbClr val="000000"/>
              </a:solidFill>
              <a:ln w="9525">
                <a:noFill/>
                <a:round/>
                <a:headEnd/>
                <a:tailEnd/>
              </a:ln>
            </p:spPr>
            <p:txBody>
              <a:bodyPr/>
              <a:lstStyle/>
              <a:p>
                <a:endParaRPr lang="en-US"/>
              </a:p>
            </p:txBody>
          </p:sp>
          <p:sp>
            <p:nvSpPr>
              <p:cNvPr id="81247" name="Freeform 353"/>
              <p:cNvSpPr>
                <a:spLocks/>
              </p:cNvSpPr>
              <p:nvPr/>
            </p:nvSpPr>
            <p:spPr bwMode="auto">
              <a:xfrm>
                <a:off x="2846" y="3150"/>
                <a:ext cx="32" cy="23"/>
              </a:xfrm>
              <a:custGeom>
                <a:avLst/>
                <a:gdLst>
                  <a:gd name="T0" fmla="*/ 0 w 32"/>
                  <a:gd name="T1" fmla="*/ 6 h 23"/>
                  <a:gd name="T2" fmla="*/ 4 w 32"/>
                  <a:gd name="T3" fmla="*/ 0 h 23"/>
                  <a:gd name="T4" fmla="*/ 32 w 32"/>
                  <a:gd name="T5" fmla="*/ 17 h 23"/>
                  <a:gd name="T6" fmla="*/ 29 w 32"/>
                  <a:gd name="T7" fmla="*/ 23 h 23"/>
                  <a:gd name="T8" fmla="*/ 0 w 32"/>
                  <a:gd name="T9" fmla="*/ 6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0" y="6"/>
                    </a:moveTo>
                    <a:lnTo>
                      <a:pt x="4" y="0"/>
                    </a:lnTo>
                    <a:lnTo>
                      <a:pt x="32" y="17"/>
                    </a:lnTo>
                    <a:lnTo>
                      <a:pt x="29" y="23"/>
                    </a:lnTo>
                    <a:lnTo>
                      <a:pt x="0" y="6"/>
                    </a:lnTo>
                    <a:close/>
                  </a:path>
                </a:pathLst>
              </a:custGeom>
              <a:solidFill>
                <a:srgbClr val="000000"/>
              </a:solidFill>
              <a:ln w="9525">
                <a:noFill/>
                <a:round/>
                <a:headEnd/>
                <a:tailEnd/>
              </a:ln>
            </p:spPr>
            <p:txBody>
              <a:bodyPr/>
              <a:lstStyle/>
              <a:p>
                <a:endParaRPr lang="en-US"/>
              </a:p>
            </p:txBody>
          </p:sp>
          <p:sp>
            <p:nvSpPr>
              <p:cNvPr id="81248" name="Freeform 352"/>
              <p:cNvSpPr>
                <a:spLocks/>
              </p:cNvSpPr>
              <p:nvPr/>
            </p:nvSpPr>
            <p:spPr bwMode="auto">
              <a:xfrm>
                <a:off x="2850" y="3145"/>
                <a:ext cx="32" cy="22"/>
              </a:xfrm>
              <a:custGeom>
                <a:avLst/>
                <a:gdLst>
                  <a:gd name="T0" fmla="*/ 0 w 32"/>
                  <a:gd name="T1" fmla="*/ 6 h 22"/>
                  <a:gd name="T2" fmla="*/ 3 w 32"/>
                  <a:gd name="T3" fmla="*/ 0 h 22"/>
                  <a:gd name="T4" fmla="*/ 32 w 32"/>
                  <a:gd name="T5" fmla="*/ 15 h 22"/>
                  <a:gd name="T6" fmla="*/ 29 w 32"/>
                  <a:gd name="T7" fmla="*/ 22 h 22"/>
                  <a:gd name="T8" fmla="*/ 0 w 32"/>
                  <a:gd name="T9" fmla="*/ 6 h 22"/>
                  <a:gd name="T10" fmla="*/ 0 60000 65536"/>
                  <a:gd name="T11" fmla="*/ 0 60000 65536"/>
                  <a:gd name="T12" fmla="*/ 0 60000 65536"/>
                  <a:gd name="T13" fmla="*/ 0 60000 65536"/>
                  <a:gd name="T14" fmla="*/ 0 60000 65536"/>
                  <a:gd name="T15" fmla="*/ 0 w 32"/>
                  <a:gd name="T16" fmla="*/ 0 h 22"/>
                  <a:gd name="T17" fmla="*/ 32 w 32"/>
                  <a:gd name="T18" fmla="*/ 22 h 22"/>
                </a:gdLst>
                <a:ahLst/>
                <a:cxnLst>
                  <a:cxn ang="T10">
                    <a:pos x="T0" y="T1"/>
                  </a:cxn>
                  <a:cxn ang="T11">
                    <a:pos x="T2" y="T3"/>
                  </a:cxn>
                  <a:cxn ang="T12">
                    <a:pos x="T4" y="T5"/>
                  </a:cxn>
                  <a:cxn ang="T13">
                    <a:pos x="T6" y="T7"/>
                  </a:cxn>
                  <a:cxn ang="T14">
                    <a:pos x="T8" y="T9"/>
                  </a:cxn>
                </a:cxnLst>
                <a:rect l="T15" t="T16" r="T17" b="T18"/>
                <a:pathLst>
                  <a:path w="32" h="22">
                    <a:moveTo>
                      <a:pt x="0" y="6"/>
                    </a:moveTo>
                    <a:lnTo>
                      <a:pt x="3" y="0"/>
                    </a:lnTo>
                    <a:lnTo>
                      <a:pt x="32" y="15"/>
                    </a:lnTo>
                    <a:lnTo>
                      <a:pt x="29" y="22"/>
                    </a:lnTo>
                    <a:lnTo>
                      <a:pt x="0" y="6"/>
                    </a:lnTo>
                    <a:close/>
                  </a:path>
                </a:pathLst>
              </a:custGeom>
              <a:solidFill>
                <a:srgbClr val="000000"/>
              </a:solidFill>
              <a:ln w="9525">
                <a:noFill/>
                <a:round/>
                <a:headEnd/>
                <a:tailEnd/>
              </a:ln>
            </p:spPr>
            <p:txBody>
              <a:bodyPr/>
              <a:lstStyle/>
              <a:p>
                <a:endParaRPr lang="en-US"/>
              </a:p>
            </p:txBody>
          </p:sp>
          <p:sp>
            <p:nvSpPr>
              <p:cNvPr id="81249" name="Freeform 351"/>
              <p:cNvSpPr>
                <a:spLocks/>
              </p:cNvSpPr>
              <p:nvPr/>
            </p:nvSpPr>
            <p:spPr bwMode="auto">
              <a:xfrm>
                <a:off x="2853" y="3138"/>
                <a:ext cx="33" cy="22"/>
              </a:xfrm>
              <a:custGeom>
                <a:avLst/>
                <a:gdLst>
                  <a:gd name="T0" fmla="*/ 0 w 33"/>
                  <a:gd name="T1" fmla="*/ 7 h 22"/>
                  <a:gd name="T2" fmla="*/ 3 w 33"/>
                  <a:gd name="T3" fmla="*/ 0 h 22"/>
                  <a:gd name="T4" fmla="*/ 33 w 33"/>
                  <a:gd name="T5" fmla="*/ 15 h 22"/>
                  <a:gd name="T6" fmla="*/ 29 w 33"/>
                  <a:gd name="T7" fmla="*/ 22 h 22"/>
                  <a:gd name="T8" fmla="*/ 0 w 33"/>
                  <a:gd name="T9" fmla="*/ 7 h 22"/>
                  <a:gd name="T10" fmla="*/ 0 60000 65536"/>
                  <a:gd name="T11" fmla="*/ 0 60000 65536"/>
                  <a:gd name="T12" fmla="*/ 0 60000 65536"/>
                  <a:gd name="T13" fmla="*/ 0 60000 65536"/>
                  <a:gd name="T14" fmla="*/ 0 60000 65536"/>
                  <a:gd name="T15" fmla="*/ 0 w 33"/>
                  <a:gd name="T16" fmla="*/ 0 h 22"/>
                  <a:gd name="T17" fmla="*/ 33 w 33"/>
                  <a:gd name="T18" fmla="*/ 22 h 22"/>
                </a:gdLst>
                <a:ahLst/>
                <a:cxnLst>
                  <a:cxn ang="T10">
                    <a:pos x="T0" y="T1"/>
                  </a:cxn>
                  <a:cxn ang="T11">
                    <a:pos x="T2" y="T3"/>
                  </a:cxn>
                  <a:cxn ang="T12">
                    <a:pos x="T4" y="T5"/>
                  </a:cxn>
                  <a:cxn ang="T13">
                    <a:pos x="T6" y="T7"/>
                  </a:cxn>
                  <a:cxn ang="T14">
                    <a:pos x="T8" y="T9"/>
                  </a:cxn>
                </a:cxnLst>
                <a:rect l="T15" t="T16" r="T17" b="T18"/>
                <a:pathLst>
                  <a:path w="33" h="22">
                    <a:moveTo>
                      <a:pt x="0" y="7"/>
                    </a:moveTo>
                    <a:lnTo>
                      <a:pt x="3" y="0"/>
                    </a:lnTo>
                    <a:lnTo>
                      <a:pt x="33" y="15"/>
                    </a:lnTo>
                    <a:lnTo>
                      <a:pt x="29" y="22"/>
                    </a:lnTo>
                    <a:lnTo>
                      <a:pt x="0" y="7"/>
                    </a:lnTo>
                    <a:close/>
                  </a:path>
                </a:pathLst>
              </a:custGeom>
              <a:solidFill>
                <a:srgbClr val="000000"/>
              </a:solidFill>
              <a:ln w="9525">
                <a:noFill/>
                <a:round/>
                <a:headEnd/>
                <a:tailEnd/>
              </a:ln>
            </p:spPr>
            <p:txBody>
              <a:bodyPr/>
              <a:lstStyle/>
              <a:p>
                <a:endParaRPr lang="en-US"/>
              </a:p>
            </p:txBody>
          </p:sp>
          <p:sp>
            <p:nvSpPr>
              <p:cNvPr id="81250" name="Freeform 350"/>
              <p:cNvSpPr>
                <a:spLocks/>
              </p:cNvSpPr>
              <p:nvPr/>
            </p:nvSpPr>
            <p:spPr bwMode="auto">
              <a:xfrm>
                <a:off x="2856" y="3131"/>
                <a:ext cx="34" cy="22"/>
              </a:xfrm>
              <a:custGeom>
                <a:avLst/>
                <a:gdLst>
                  <a:gd name="T0" fmla="*/ 0 w 34"/>
                  <a:gd name="T1" fmla="*/ 8 h 22"/>
                  <a:gd name="T2" fmla="*/ 3 w 34"/>
                  <a:gd name="T3" fmla="*/ 0 h 22"/>
                  <a:gd name="T4" fmla="*/ 34 w 34"/>
                  <a:gd name="T5" fmla="*/ 14 h 22"/>
                  <a:gd name="T6" fmla="*/ 30 w 34"/>
                  <a:gd name="T7" fmla="*/ 22 h 22"/>
                  <a:gd name="T8" fmla="*/ 0 w 34"/>
                  <a:gd name="T9" fmla="*/ 8 h 22"/>
                  <a:gd name="T10" fmla="*/ 0 60000 65536"/>
                  <a:gd name="T11" fmla="*/ 0 60000 65536"/>
                  <a:gd name="T12" fmla="*/ 0 60000 65536"/>
                  <a:gd name="T13" fmla="*/ 0 60000 65536"/>
                  <a:gd name="T14" fmla="*/ 0 60000 65536"/>
                  <a:gd name="T15" fmla="*/ 0 w 34"/>
                  <a:gd name="T16" fmla="*/ 0 h 22"/>
                  <a:gd name="T17" fmla="*/ 34 w 34"/>
                  <a:gd name="T18" fmla="*/ 22 h 22"/>
                </a:gdLst>
                <a:ahLst/>
                <a:cxnLst>
                  <a:cxn ang="T10">
                    <a:pos x="T0" y="T1"/>
                  </a:cxn>
                  <a:cxn ang="T11">
                    <a:pos x="T2" y="T3"/>
                  </a:cxn>
                  <a:cxn ang="T12">
                    <a:pos x="T4" y="T5"/>
                  </a:cxn>
                  <a:cxn ang="T13">
                    <a:pos x="T6" y="T7"/>
                  </a:cxn>
                  <a:cxn ang="T14">
                    <a:pos x="T8" y="T9"/>
                  </a:cxn>
                </a:cxnLst>
                <a:rect l="T15" t="T16" r="T17" b="T18"/>
                <a:pathLst>
                  <a:path w="34" h="22">
                    <a:moveTo>
                      <a:pt x="0" y="8"/>
                    </a:moveTo>
                    <a:lnTo>
                      <a:pt x="3" y="0"/>
                    </a:lnTo>
                    <a:lnTo>
                      <a:pt x="34" y="14"/>
                    </a:lnTo>
                    <a:lnTo>
                      <a:pt x="30" y="22"/>
                    </a:lnTo>
                    <a:lnTo>
                      <a:pt x="0" y="8"/>
                    </a:lnTo>
                    <a:close/>
                  </a:path>
                </a:pathLst>
              </a:custGeom>
              <a:solidFill>
                <a:srgbClr val="000000"/>
              </a:solidFill>
              <a:ln w="9525">
                <a:noFill/>
                <a:round/>
                <a:headEnd/>
                <a:tailEnd/>
              </a:ln>
            </p:spPr>
            <p:txBody>
              <a:bodyPr/>
              <a:lstStyle/>
              <a:p>
                <a:endParaRPr lang="en-US"/>
              </a:p>
            </p:txBody>
          </p:sp>
          <p:sp>
            <p:nvSpPr>
              <p:cNvPr id="81251" name="Freeform 349"/>
              <p:cNvSpPr>
                <a:spLocks/>
              </p:cNvSpPr>
              <p:nvPr/>
            </p:nvSpPr>
            <p:spPr bwMode="auto">
              <a:xfrm>
                <a:off x="2859" y="3123"/>
                <a:ext cx="34" cy="21"/>
              </a:xfrm>
              <a:custGeom>
                <a:avLst/>
                <a:gdLst>
                  <a:gd name="T0" fmla="*/ 0 w 34"/>
                  <a:gd name="T1" fmla="*/ 9 h 21"/>
                  <a:gd name="T2" fmla="*/ 3 w 34"/>
                  <a:gd name="T3" fmla="*/ 0 h 21"/>
                  <a:gd name="T4" fmla="*/ 34 w 34"/>
                  <a:gd name="T5" fmla="*/ 12 h 21"/>
                  <a:gd name="T6" fmla="*/ 31 w 34"/>
                  <a:gd name="T7" fmla="*/ 21 h 21"/>
                  <a:gd name="T8" fmla="*/ 0 w 34"/>
                  <a:gd name="T9" fmla="*/ 9 h 21"/>
                  <a:gd name="T10" fmla="*/ 0 60000 65536"/>
                  <a:gd name="T11" fmla="*/ 0 60000 65536"/>
                  <a:gd name="T12" fmla="*/ 0 60000 65536"/>
                  <a:gd name="T13" fmla="*/ 0 60000 65536"/>
                  <a:gd name="T14" fmla="*/ 0 60000 65536"/>
                  <a:gd name="T15" fmla="*/ 0 w 34"/>
                  <a:gd name="T16" fmla="*/ 0 h 21"/>
                  <a:gd name="T17" fmla="*/ 34 w 34"/>
                  <a:gd name="T18" fmla="*/ 21 h 21"/>
                </a:gdLst>
                <a:ahLst/>
                <a:cxnLst>
                  <a:cxn ang="T10">
                    <a:pos x="T0" y="T1"/>
                  </a:cxn>
                  <a:cxn ang="T11">
                    <a:pos x="T2" y="T3"/>
                  </a:cxn>
                  <a:cxn ang="T12">
                    <a:pos x="T4" y="T5"/>
                  </a:cxn>
                  <a:cxn ang="T13">
                    <a:pos x="T6" y="T7"/>
                  </a:cxn>
                  <a:cxn ang="T14">
                    <a:pos x="T8" y="T9"/>
                  </a:cxn>
                </a:cxnLst>
                <a:rect l="T15" t="T16" r="T17" b="T18"/>
                <a:pathLst>
                  <a:path w="34" h="21">
                    <a:moveTo>
                      <a:pt x="0" y="9"/>
                    </a:moveTo>
                    <a:lnTo>
                      <a:pt x="3" y="0"/>
                    </a:lnTo>
                    <a:lnTo>
                      <a:pt x="34" y="12"/>
                    </a:lnTo>
                    <a:lnTo>
                      <a:pt x="31" y="21"/>
                    </a:lnTo>
                    <a:lnTo>
                      <a:pt x="0" y="9"/>
                    </a:lnTo>
                    <a:close/>
                  </a:path>
                </a:pathLst>
              </a:custGeom>
              <a:solidFill>
                <a:srgbClr val="000000"/>
              </a:solidFill>
              <a:ln w="9525">
                <a:noFill/>
                <a:round/>
                <a:headEnd/>
                <a:tailEnd/>
              </a:ln>
            </p:spPr>
            <p:txBody>
              <a:bodyPr/>
              <a:lstStyle/>
              <a:p>
                <a:endParaRPr lang="en-US"/>
              </a:p>
            </p:txBody>
          </p:sp>
          <p:sp>
            <p:nvSpPr>
              <p:cNvPr id="81252" name="Freeform 348"/>
              <p:cNvSpPr>
                <a:spLocks/>
              </p:cNvSpPr>
              <p:nvPr/>
            </p:nvSpPr>
            <p:spPr bwMode="auto">
              <a:xfrm>
                <a:off x="2862" y="3110"/>
                <a:ext cx="36" cy="25"/>
              </a:xfrm>
              <a:custGeom>
                <a:avLst/>
                <a:gdLst>
                  <a:gd name="T0" fmla="*/ 0 w 36"/>
                  <a:gd name="T1" fmla="*/ 14 h 25"/>
                  <a:gd name="T2" fmla="*/ 5 w 36"/>
                  <a:gd name="T3" fmla="*/ 0 h 25"/>
                  <a:gd name="T4" fmla="*/ 36 w 36"/>
                  <a:gd name="T5" fmla="*/ 11 h 25"/>
                  <a:gd name="T6" fmla="*/ 31 w 36"/>
                  <a:gd name="T7" fmla="*/ 25 h 25"/>
                  <a:gd name="T8" fmla="*/ 0 w 36"/>
                  <a:gd name="T9" fmla="*/ 14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0" y="14"/>
                    </a:moveTo>
                    <a:lnTo>
                      <a:pt x="5" y="0"/>
                    </a:lnTo>
                    <a:lnTo>
                      <a:pt x="36" y="11"/>
                    </a:lnTo>
                    <a:lnTo>
                      <a:pt x="31" y="25"/>
                    </a:lnTo>
                    <a:lnTo>
                      <a:pt x="0" y="14"/>
                    </a:lnTo>
                    <a:close/>
                  </a:path>
                </a:pathLst>
              </a:custGeom>
              <a:solidFill>
                <a:srgbClr val="000000"/>
              </a:solidFill>
              <a:ln w="9525">
                <a:noFill/>
                <a:round/>
                <a:headEnd/>
                <a:tailEnd/>
              </a:ln>
            </p:spPr>
            <p:txBody>
              <a:bodyPr/>
              <a:lstStyle/>
              <a:p>
                <a:endParaRPr lang="en-US"/>
              </a:p>
            </p:txBody>
          </p:sp>
          <p:sp>
            <p:nvSpPr>
              <p:cNvPr id="81253" name="Freeform 347"/>
              <p:cNvSpPr>
                <a:spLocks/>
              </p:cNvSpPr>
              <p:nvPr/>
            </p:nvSpPr>
            <p:spPr bwMode="auto">
              <a:xfrm>
                <a:off x="2867" y="3096"/>
                <a:ext cx="36" cy="24"/>
              </a:xfrm>
              <a:custGeom>
                <a:avLst/>
                <a:gdLst>
                  <a:gd name="T0" fmla="*/ 0 w 36"/>
                  <a:gd name="T1" fmla="*/ 15 h 24"/>
                  <a:gd name="T2" fmla="*/ 4 w 36"/>
                  <a:gd name="T3" fmla="*/ 0 h 24"/>
                  <a:gd name="T4" fmla="*/ 36 w 36"/>
                  <a:gd name="T5" fmla="*/ 8 h 24"/>
                  <a:gd name="T6" fmla="*/ 32 w 36"/>
                  <a:gd name="T7" fmla="*/ 24 h 24"/>
                  <a:gd name="T8" fmla="*/ 0 w 36"/>
                  <a:gd name="T9" fmla="*/ 15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0" y="15"/>
                    </a:moveTo>
                    <a:lnTo>
                      <a:pt x="4" y="0"/>
                    </a:lnTo>
                    <a:lnTo>
                      <a:pt x="36" y="8"/>
                    </a:lnTo>
                    <a:lnTo>
                      <a:pt x="32" y="24"/>
                    </a:lnTo>
                    <a:lnTo>
                      <a:pt x="0" y="15"/>
                    </a:lnTo>
                    <a:close/>
                  </a:path>
                </a:pathLst>
              </a:custGeom>
              <a:solidFill>
                <a:srgbClr val="000000"/>
              </a:solidFill>
              <a:ln w="9525">
                <a:noFill/>
                <a:round/>
                <a:headEnd/>
                <a:tailEnd/>
              </a:ln>
            </p:spPr>
            <p:txBody>
              <a:bodyPr/>
              <a:lstStyle/>
              <a:p>
                <a:endParaRPr lang="en-US"/>
              </a:p>
            </p:txBody>
          </p:sp>
          <p:sp>
            <p:nvSpPr>
              <p:cNvPr id="81254" name="Freeform 346"/>
              <p:cNvSpPr>
                <a:spLocks/>
              </p:cNvSpPr>
              <p:nvPr/>
            </p:nvSpPr>
            <p:spPr bwMode="auto">
              <a:xfrm>
                <a:off x="2871" y="3078"/>
                <a:ext cx="37" cy="26"/>
              </a:xfrm>
              <a:custGeom>
                <a:avLst/>
                <a:gdLst>
                  <a:gd name="T0" fmla="*/ 0 w 37"/>
                  <a:gd name="T1" fmla="*/ 17 h 26"/>
                  <a:gd name="T2" fmla="*/ 5 w 37"/>
                  <a:gd name="T3" fmla="*/ 0 h 26"/>
                  <a:gd name="T4" fmla="*/ 37 w 37"/>
                  <a:gd name="T5" fmla="*/ 9 h 26"/>
                  <a:gd name="T6" fmla="*/ 32 w 37"/>
                  <a:gd name="T7" fmla="*/ 26 h 26"/>
                  <a:gd name="T8" fmla="*/ 0 w 37"/>
                  <a:gd name="T9" fmla="*/ 17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7"/>
                    </a:moveTo>
                    <a:lnTo>
                      <a:pt x="5" y="0"/>
                    </a:lnTo>
                    <a:lnTo>
                      <a:pt x="37" y="9"/>
                    </a:lnTo>
                    <a:lnTo>
                      <a:pt x="32" y="26"/>
                    </a:lnTo>
                    <a:lnTo>
                      <a:pt x="0" y="17"/>
                    </a:lnTo>
                    <a:close/>
                  </a:path>
                </a:pathLst>
              </a:custGeom>
              <a:solidFill>
                <a:srgbClr val="000000"/>
              </a:solidFill>
              <a:ln w="9525">
                <a:noFill/>
                <a:round/>
                <a:headEnd/>
                <a:tailEnd/>
              </a:ln>
            </p:spPr>
            <p:txBody>
              <a:bodyPr/>
              <a:lstStyle/>
              <a:p>
                <a:endParaRPr lang="en-US"/>
              </a:p>
            </p:txBody>
          </p:sp>
          <p:sp>
            <p:nvSpPr>
              <p:cNvPr id="81255" name="Freeform 345"/>
              <p:cNvSpPr>
                <a:spLocks/>
              </p:cNvSpPr>
              <p:nvPr/>
            </p:nvSpPr>
            <p:spPr bwMode="auto">
              <a:xfrm>
                <a:off x="2876" y="3060"/>
                <a:ext cx="36" cy="27"/>
              </a:xfrm>
              <a:custGeom>
                <a:avLst/>
                <a:gdLst>
                  <a:gd name="T0" fmla="*/ 0 w 36"/>
                  <a:gd name="T1" fmla="*/ 19 h 27"/>
                  <a:gd name="T2" fmla="*/ 5 w 36"/>
                  <a:gd name="T3" fmla="*/ 0 h 27"/>
                  <a:gd name="T4" fmla="*/ 36 w 36"/>
                  <a:gd name="T5" fmla="*/ 9 h 27"/>
                  <a:gd name="T6" fmla="*/ 32 w 36"/>
                  <a:gd name="T7" fmla="*/ 27 h 27"/>
                  <a:gd name="T8" fmla="*/ 0 w 36"/>
                  <a:gd name="T9" fmla="*/ 19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9"/>
                    </a:moveTo>
                    <a:lnTo>
                      <a:pt x="5" y="0"/>
                    </a:lnTo>
                    <a:lnTo>
                      <a:pt x="36" y="9"/>
                    </a:lnTo>
                    <a:lnTo>
                      <a:pt x="32" y="27"/>
                    </a:lnTo>
                    <a:lnTo>
                      <a:pt x="0" y="19"/>
                    </a:lnTo>
                    <a:close/>
                  </a:path>
                </a:pathLst>
              </a:custGeom>
              <a:solidFill>
                <a:srgbClr val="000000"/>
              </a:solidFill>
              <a:ln w="9525">
                <a:noFill/>
                <a:round/>
                <a:headEnd/>
                <a:tailEnd/>
              </a:ln>
            </p:spPr>
            <p:txBody>
              <a:bodyPr/>
              <a:lstStyle/>
              <a:p>
                <a:endParaRPr lang="en-US"/>
              </a:p>
            </p:txBody>
          </p:sp>
          <p:sp>
            <p:nvSpPr>
              <p:cNvPr id="81256" name="Freeform 344"/>
              <p:cNvSpPr>
                <a:spLocks/>
              </p:cNvSpPr>
              <p:nvPr/>
            </p:nvSpPr>
            <p:spPr bwMode="auto">
              <a:xfrm>
                <a:off x="2880" y="3041"/>
                <a:ext cx="37" cy="28"/>
              </a:xfrm>
              <a:custGeom>
                <a:avLst/>
                <a:gdLst>
                  <a:gd name="T0" fmla="*/ 0 w 37"/>
                  <a:gd name="T1" fmla="*/ 19 h 28"/>
                  <a:gd name="T2" fmla="*/ 5 w 37"/>
                  <a:gd name="T3" fmla="*/ 0 h 28"/>
                  <a:gd name="T4" fmla="*/ 37 w 37"/>
                  <a:gd name="T5" fmla="*/ 8 h 28"/>
                  <a:gd name="T6" fmla="*/ 32 w 37"/>
                  <a:gd name="T7" fmla="*/ 28 h 28"/>
                  <a:gd name="T8" fmla="*/ 0 w 37"/>
                  <a:gd name="T9" fmla="*/ 19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19"/>
                    </a:moveTo>
                    <a:lnTo>
                      <a:pt x="5" y="0"/>
                    </a:lnTo>
                    <a:lnTo>
                      <a:pt x="37" y="8"/>
                    </a:lnTo>
                    <a:lnTo>
                      <a:pt x="32" y="28"/>
                    </a:lnTo>
                    <a:lnTo>
                      <a:pt x="0" y="19"/>
                    </a:lnTo>
                    <a:close/>
                  </a:path>
                </a:pathLst>
              </a:custGeom>
              <a:solidFill>
                <a:srgbClr val="000000"/>
              </a:solidFill>
              <a:ln w="9525">
                <a:noFill/>
                <a:round/>
                <a:headEnd/>
                <a:tailEnd/>
              </a:ln>
            </p:spPr>
            <p:txBody>
              <a:bodyPr/>
              <a:lstStyle/>
              <a:p>
                <a:endParaRPr lang="en-US"/>
              </a:p>
            </p:txBody>
          </p:sp>
          <p:sp>
            <p:nvSpPr>
              <p:cNvPr id="81257" name="Freeform 343"/>
              <p:cNvSpPr>
                <a:spLocks/>
              </p:cNvSpPr>
              <p:nvPr/>
            </p:nvSpPr>
            <p:spPr bwMode="auto">
              <a:xfrm>
                <a:off x="2885" y="3020"/>
                <a:ext cx="37" cy="29"/>
              </a:xfrm>
              <a:custGeom>
                <a:avLst/>
                <a:gdLst>
                  <a:gd name="T0" fmla="*/ 0 w 37"/>
                  <a:gd name="T1" fmla="*/ 21 h 29"/>
                  <a:gd name="T2" fmla="*/ 5 w 37"/>
                  <a:gd name="T3" fmla="*/ 0 h 29"/>
                  <a:gd name="T4" fmla="*/ 37 w 37"/>
                  <a:gd name="T5" fmla="*/ 8 h 29"/>
                  <a:gd name="T6" fmla="*/ 32 w 37"/>
                  <a:gd name="T7" fmla="*/ 29 h 29"/>
                  <a:gd name="T8" fmla="*/ 0 w 37"/>
                  <a:gd name="T9" fmla="*/ 21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21"/>
                    </a:moveTo>
                    <a:lnTo>
                      <a:pt x="5" y="0"/>
                    </a:lnTo>
                    <a:lnTo>
                      <a:pt x="37" y="8"/>
                    </a:lnTo>
                    <a:lnTo>
                      <a:pt x="32" y="29"/>
                    </a:lnTo>
                    <a:lnTo>
                      <a:pt x="0" y="21"/>
                    </a:lnTo>
                    <a:close/>
                  </a:path>
                </a:pathLst>
              </a:custGeom>
              <a:solidFill>
                <a:srgbClr val="000000"/>
              </a:solidFill>
              <a:ln w="9525">
                <a:noFill/>
                <a:round/>
                <a:headEnd/>
                <a:tailEnd/>
              </a:ln>
            </p:spPr>
            <p:txBody>
              <a:bodyPr/>
              <a:lstStyle/>
              <a:p>
                <a:endParaRPr lang="en-US"/>
              </a:p>
            </p:txBody>
          </p:sp>
          <p:sp>
            <p:nvSpPr>
              <p:cNvPr id="81258" name="Freeform 342"/>
              <p:cNvSpPr>
                <a:spLocks/>
              </p:cNvSpPr>
              <p:nvPr/>
            </p:nvSpPr>
            <p:spPr bwMode="auto">
              <a:xfrm>
                <a:off x="2890" y="2999"/>
                <a:ext cx="37" cy="29"/>
              </a:xfrm>
              <a:custGeom>
                <a:avLst/>
                <a:gdLst>
                  <a:gd name="T0" fmla="*/ 0 w 37"/>
                  <a:gd name="T1" fmla="*/ 22 h 29"/>
                  <a:gd name="T2" fmla="*/ 5 w 37"/>
                  <a:gd name="T3" fmla="*/ 0 h 29"/>
                  <a:gd name="T4" fmla="*/ 37 w 37"/>
                  <a:gd name="T5" fmla="*/ 7 h 29"/>
                  <a:gd name="T6" fmla="*/ 32 w 37"/>
                  <a:gd name="T7" fmla="*/ 29 h 29"/>
                  <a:gd name="T8" fmla="*/ 0 w 37"/>
                  <a:gd name="T9" fmla="*/ 22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22"/>
                    </a:moveTo>
                    <a:lnTo>
                      <a:pt x="5" y="0"/>
                    </a:lnTo>
                    <a:lnTo>
                      <a:pt x="37" y="7"/>
                    </a:lnTo>
                    <a:lnTo>
                      <a:pt x="32" y="29"/>
                    </a:lnTo>
                    <a:lnTo>
                      <a:pt x="0" y="22"/>
                    </a:lnTo>
                    <a:close/>
                  </a:path>
                </a:pathLst>
              </a:custGeom>
              <a:solidFill>
                <a:srgbClr val="000000"/>
              </a:solidFill>
              <a:ln w="9525">
                <a:noFill/>
                <a:round/>
                <a:headEnd/>
                <a:tailEnd/>
              </a:ln>
            </p:spPr>
            <p:txBody>
              <a:bodyPr/>
              <a:lstStyle/>
              <a:p>
                <a:endParaRPr lang="en-US"/>
              </a:p>
            </p:txBody>
          </p:sp>
          <p:sp>
            <p:nvSpPr>
              <p:cNvPr id="81259" name="Freeform 341"/>
              <p:cNvSpPr>
                <a:spLocks/>
              </p:cNvSpPr>
              <p:nvPr/>
            </p:nvSpPr>
            <p:spPr bwMode="auto">
              <a:xfrm>
                <a:off x="2895" y="2976"/>
                <a:ext cx="37" cy="30"/>
              </a:xfrm>
              <a:custGeom>
                <a:avLst/>
                <a:gdLst>
                  <a:gd name="T0" fmla="*/ 0 w 37"/>
                  <a:gd name="T1" fmla="*/ 23 h 30"/>
                  <a:gd name="T2" fmla="*/ 4 w 37"/>
                  <a:gd name="T3" fmla="*/ 0 h 30"/>
                  <a:gd name="T4" fmla="*/ 37 w 37"/>
                  <a:gd name="T5" fmla="*/ 6 h 30"/>
                  <a:gd name="T6" fmla="*/ 32 w 37"/>
                  <a:gd name="T7" fmla="*/ 30 h 30"/>
                  <a:gd name="T8" fmla="*/ 0 w 37"/>
                  <a:gd name="T9" fmla="*/ 23 h 30"/>
                  <a:gd name="T10" fmla="*/ 0 60000 65536"/>
                  <a:gd name="T11" fmla="*/ 0 60000 65536"/>
                  <a:gd name="T12" fmla="*/ 0 60000 65536"/>
                  <a:gd name="T13" fmla="*/ 0 60000 65536"/>
                  <a:gd name="T14" fmla="*/ 0 60000 65536"/>
                  <a:gd name="T15" fmla="*/ 0 w 37"/>
                  <a:gd name="T16" fmla="*/ 0 h 30"/>
                  <a:gd name="T17" fmla="*/ 37 w 37"/>
                  <a:gd name="T18" fmla="*/ 30 h 30"/>
                </a:gdLst>
                <a:ahLst/>
                <a:cxnLst>
                  <a:cxn ang="T10">
                    <a:pos x="T0" y="T1"/>
                  </a:cxn>
                  <a:cxn ang="T11">
                    <a:pos x="T2" y="T3"/>
                  </a:cxn>
                  <a:cxn ang="T12">
                    <a:pos x="T4" y="T5"/>
                  </a:cxn>
                  <a:cxn ang="T13">
                    <a:pos x="T6" y="T7"/>
                  </a:cxn>
                  <a:cxn ang="T14">
                    <a:pos x="T8" y="T9"/>
                  </a:cxn>
                </a:cxnLst>
                <a:rect l="T15" t="T16" r="T17" b="T18"/>
                <a:pathLst>
                  <a:path w="37" h="30">
                    <a:moveTo>
                      <a:pt x="0" y="23"/>
                    </a:moveTo>
                    <a:lnTo>
                      <a:pt x="4" y="0"/>
                    </a:lnTo>
                    <a:lnTo>
                      <a:pt x="37" y="6"/>
                    </a:lnTo>
                    <a:lnTo>
                      <a:pt x="32" y="30"/>
                    </a:lnTo>
                    <a:lnTo>
                      <a:pt x="0" y="23"/>
                    </a:lnTo>
                    <a:close/>
                  </a:path>
                </a:pathLst>
              </a:custGeom>
              <a:solidFill>
                <a:srgbClr val="000000"/>
              </a:solidFill>
              <a:ln w="9525">
                <a:noFill/>
                <a:round/>
                <a:headEnd/>
                <a:tailEnd/>
              </a:ln>
            </p:spPr>
            <p:txBody>
              <a:bodyPr/>
              <a:lstStyle/>
              <a:p>
                <a:endParaRPr lang="en-US"/>
              </a:p>
            </p:txBody>
          </p:sp>
          <p:sp>
            <p:nvSpPr>
              <p:cNvPr id="81260" name="Freeform 340"/>
              <p:cNvSpPr>
                <a:spLocks/>
              </p:cNvSpPr>
              <p:nvPr/>
            </p:nvSpPr>
            <p:spPr bwMode="auto">
              <a:xfrm>
                <a:off x="2899" y="2951"/>
                <a:ext cx="38" cy="31"/>
              </a:xfrm>
              <a:custGeom>
                <a:avLst/>
                <a:gdLst>
                  <a:gd name="T0" fmla="*/ 0 w 38"/>
                  <a:gd name="T1" fmla="*/ 25 h 31"/>
                  <a:gd name="T2" fmla="*/ 5 w 38"/>
                  <a:gd name="T3" fmla="*/ 0 h 31"/>
                  <a:gd name="T4" fmla="*/ 38 w 38"/>
                  <a:gd name="T5" fmla="*/ 6 h 31"/>
                  <a:gd name="T6" fmla="*/ 33 w 38"/>
                  <a:gd name="T7" fmla="*/ 31 h 31"/>
                  <a:gd name="T8" fmla="*/ 0 w 38"/>
                  <a:gd name="T9" fmla="*/ 25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0" y="25"/>
                    </a:moveTo>
                    <a:lnTo>
                      <a:pt x="5" y="0"/>
                    </a:lnTo>
                    <a:lnTo>
                      <a:pt x="38" y="6"/>
                    </a:lnTo>
                    <a:lnTo>
                      <a:pt x="33" y="31"/>
                    </a:lnTo>
                    <a:lnTo>
                      <a:pt x="0" y="25"/>
                    </a:lnTo>
                    <a:close/>
                  </a:path>
                </a:pathLst>
              </a:custGeom>
              <a:solidFill>
                <a:srgbClr val="000000"/>
              </a:solidFill>
              <a:ln w="9525">
                <a:noFill/>
                <a:round/>
                <a:headEnd/>
                <a:tailEnd/>
              </a:ln>
            </p:spPr>
            <p:txBody>
              <a:bodyPr/>
              <a:lstStyle/>
              <a:p>
                <a:endParaRPr lang="en-US"/>
              </a:p>
            </p:txBody>
          </p:sp>
          <p:sp>
            <p:nvSpPr>
              <p:cNvPr id="81261" name="Freeform 339"/>
              <p:cNvSpPr>
                <a:spLocks/>
              </p:cNvSpPr>
              <p:nvPr/>
            </p:nvSpPr>
            <p:spPr bwMode="auto">
              <a:xfrm>
                <a:off x="2904" y="2925"/>
                <a:ext cx="37" cy="32"/>
              </a:xfrm>
              <a:custGeom>
                <a:avLst/>
                <a:gdLst>
                  <a:gd name="T0" fmla="*/ 0 w 37"/>
                  <a:gd name="T1" fmla="*/ 26 h 32"/>
                  <a:gd name="T2" fmla="*/ 5 w 37"/>
                  <a:gd name="T3" fmla="*/ 0 h 32"/>
                  <a:gd name="T4" fmla="*/ 37 w 37"/>
                  <a:gd name="T5" fmla="*/ 6 h 32"/>
                  <a:gd name="T6" fmla="*/ 33 w 37"/>
                  <a:gd name="T7" fmla="*/ 32 h 32"/>
                  <a:gd name="T8" fmla="*/ 0 w 37"/>
                  <a:gd name="T9" fmla="*/ 26 h 32"/>
                  <a:gd name="T10" fmla="*/ 0 60000 65536"/>
                  <a:gd name="T11" fmla="*/ 0 60000 65536"/>
                  <a:gd name="T12" fmla="*/ 0 60000 65536"/>
                  <a:gd name="T13" fmla="*/ 0 60000 65536"/>
                  <a:gd name="T14" fmla="*/ 0 60000 65536"/>
                  <a:gd name="T15" fmla="*/ 0 w 37"/>
                  <a:gd name="T16" fmla="*/ 0 h 32"/>
                  <a:gd name="T17" fmla="*/ 37 w 37"/>
                  <a:gd name="T18" fmla="*/ 32 h 32"/>
                </a:gdLst>
                <a:ahLst/>
                <a:cxnLst>
                  <a:cxn ang="T10">
                    <a:pos x="T0" y="T1"/>
                  </a:cxn>
                  <a:cxn ang="T11">
                    <a:pos x="T2" y="T3"/>
                  </a:cxn>
                  <a:cxn ang="T12">
                    <a:pos x="T4" y="T5"/>
                  </a:cxn>
                  <a:cxn ang="T13">
                    <a:pos x="T6" y="T7"/>
                  </a:cxn>
                  <a:cxn ang="T14">
                    <a:pos x="T8" y="T9"/>
                  </a:cxn>
                </a:cxnLst>
                <a:rect l="T15" t="T16" r="T17" b="T18"/>
                <a:pathLst>
                  <a:path w="37" h="32">
                    <a:moveTo>
                      <a:pt x="0" y="26"/>
                    </a:moveTo>
                    <a:lnTo>
                      <a:pt x="5" y="0"/>
                    </a:lnTo>
                    <a:lnTo>
                      <a:pt x="37" y="6"/>
                    </a:lnTo>
                    <a:lnTo>
                      <a:pt x="33" y="32"/>
                    </a:lnTo>
                    <a:lnTo>
                      <a:pt x="0" y="26"/>
                    </a:lnTo>
                    <a:close/>
                  </a:path>
                </a:pathLst>
              </a:custGeom>
              <a:solidFill>
                <a:srgbClr val="000000"/>
              </a:solidFill>
              <a:ln w="9525">
                <a:noFill/>
                <a:round/>
                <a:headEnd/>
                <a:tailEnd/>
              </a:ln>
            </p:spPr>
            <p:txBody>
              <a:bodyPr/>
              <a:lstStyle/>
              <a:p>
                <a:endParaRPr lang="en-US"/>
              </a:p>
            </p:txBody>
          </p:sp>
          <p:sp>
            <p:nvSpPr>
              <p:cNvPr id="81262" name="Freeform 338"/>
              <p:cNvSpPr>
                <a:spLocks/>
              </p:cNvSpPr>
              <p:nvPr/>
            </p:nvSpPr>
            <p:spPr bwMode="auto">
              <a:xfrm>
                <a:off x="2909" y="2899"/>
                <a:ext cx="37" cy="32"/>
              </a:xfrm>
              <a:custGeom>
                <a:avLst/>
                <a:gdLst>
                  <a:gd name="T0" fmla="*/ 0 w 37"/>
                  <a:gd name="T1" fmla="*/ 26 h 32"/>
                  <a:gd name="T2" fmla="*/ 5 w 37"/>
                  <a:gd name="T3" fmla="*/ 0 h 32"/>
                  <a:gd name="T4" fmla="*/ 37 w 37"/>
                  <a:gd name="T5" fmla="*/ 6 h 32"/>
                  <a:gd name="T6" fmla="*/ 32 w 37"/>
                  <a:gd name="T7" fmla="*/ 32 h 32"/>
                  <a:gd name="T8" fmla="*/ 0 w 37"/>
                  <a:gd name="T9" fmla="*/ 26 h 32"/>
                  <a:gd name="T10" fmla="*/ 0 60000 65536"/>
                  <a:gd name="T11" fmla="*/ 0 60000 65536"/>
                  <a:gd name="T12" fmla="*/ 0 60000 65536"/>
                  <a:gd name="T13" fmla="*/ 0 60000 65536"/>
                  <a:gd name="T14" fmla="*/ 0 60000 65536"/>
                  <a:gd name="T15" fmla="*/ 0 w 37"/>
                  <a:gd name="T16" fmla="*/ 0 h 32"/>
                  <a:gd name="T17" fmla="*/ 37 w 37"/>
                  <a:gd name="T18" fmla="*/ 32 h 32"/>
                </a:gdLst>
                <a:ahLst/>
                <a:cxnLst>
                  <a:cxn ang="T10">
                    <a:pos x="T0" y="T1"/>
                  </a:cxn>
                  <a:cxn ang="T11">
                    <a:pos x="T2" y="T3"/>
                  </a:cxn>
                  <a:cxn ang="T12">
                    <a:pos x="T4" y="T5"/>
                  </a:cxn>
                  <a:cxn ang="T13">
                    <a:pos x="T6" y="T7"/>
                  </a:cxn>
                  <a:cxn ang="T14">
                    <a:pos x="T8" y="T9"/>
                  </a:cxn>
                </a:cxnLst>
                <a:rect l="T15" t="T16" r="T17" b="T18"/>
                <a:pathLst>
                  <a:path w="37" h="32">
                    <a:moveTo>
                      <a:pt x="0" y="26"/>
                    </a:moveTo>
                    <a:lnTo>
                      <a:pt x="5" y="0"/>
                    </a:lnTo>
                    <a:lnTo>
                      <a:pt x="37" y="6"/>
                    </a:lnTo>
                    <a:lnTo>
                      <a:pt x="32" y="32"/>
                    </a:lnTo>
                    <a:lnTo>
                      <a:pt x="0" y="26"/>
                    </a:lnTo>
                    <a:close/>
                  </a:path>
                </a:pathLst>
              </a:custGeom>
              <a:solidFill>
                <a:srgbClr val="000000"/>
              </a:solidFill>
              <a:ln w="9525">
                <a:noFill/>
                <a:round/>
                <a:headEnd/>
                <a:tailEnd/>
              </a:ln>
            </p:spPr>
            <p:txBody>
              <a:bodyPr/>
              <a:lstStyle/>
              <a:p>
                <a:endParaRPr lang="en-US"/>
              </a:p>
            </p:txBody>
          </p:sp>
          <p:sp>
            <p:nvSpPr>
              <p:cNvPr id="81263" name="Freeform 337"/>
              <p:cNvSpPr>
                <a:spLocks/>
              </p:cNvSpPr>
              <p:nvPr/>
            </p:nvSpPr>
            <p:spPr bwMode="auto">
              <a:xfrm>
                <a:off x="2914" y="2896"/>
                <a:ext cx="33" cy="9"/>
              </a:xfrm>
              <a:custGeom>
                <a:avLst/>
                <a:gdLst>
                  <a:gd name="T0" fmla="*/ 0 w 33"/>
                  <a:gd name="T1" fmla="*/ 3 h 9"/>
                  <a:gd name="T2" fmla="*/ 1 w 33"/>
                  <a:gd name="T3" fmla="*/ 0 h 9"/>
                  <a:gd name="T4" fmla="*/ 33 w 33"/>
                  <a:gd name="T5" fmla="*/ 6 h 9"/>
                  <a:gd name="T6" fmla="*/ 32 w 33"/>
                  <a:gd name="T7" fmla="*/ 9 h 9"/>
                  <a:gd name="T8" fmla="*/ 0 w 33"/>
                  <a:gd name="T9" fmla="*/ 3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3"/>
                    </a:moveTo>
                    <a:lnTo>
                      <a:pt x="1" y="0"/>
                    </a:lnTo>
                    <a:lnTo>
                      <a:pt x="33" y="6"/>
                    </a:lnTo>
                    <a:lnTo>
                      <a:pt x="32" y="9"/>
                    </a:lnTo>
                    <a:lnTo>
                      <a:pt x="0" y="3"/>
                    </a:lnTo>
                    <a:close/>
                  </a:path>
                </a:pathLst>
              </a:custGeom>
              <a:solidFill>
                <a:srgbClr val="000000"/>
              </a:solidFill>
              <a:ln w="9525">
                <a:noFill/>
                <a:round/>
                <a:headEnd/>
                <a:tailEnd/>
              </a:ln>
            </p:spPr>
            <p:txBody>
              <a:bodyPr/>
              <a:lstStyle/>
              <a:p>
                <a:endParaRPr lang="en-US"/>
              </a:p>
            </p:txBody>
          </p:sp>
          <p:sp>
            <p:nvSpPr>
              <p:cNvPr id="81264" name="Freeform 336"/>
              <p:cNvSpPr>
                <a:spLocks/>
              </p:cNvSpPr>
              <p:nvPr/>
            </p:nvSpPr>
            <p:spPr bwMode="auto">
              <a:xfrm>
                <a:off x="2937" y="2751"/>
                <a:ext cx="35" cy="18"/>
              </a:xfrm>
              <a:custGeom>
                <a:avLst/>
                <a:gdLst>
                  <a:gd name="T0" fmla="*/ 0 w 35"/>
                  <a:gd name="T1" fmla="*/ 13 h 18"/>
                  <a:gd name="T2" fmla="*/ 2 w 35"/>
                  <a:gd name="T3" fmla="*/ 0 h 18"/>
                  <a:gd name="T4" fmla="*/ 35 w 35"/>
                  <a:gd name="T5" fmla="*/ 6 h 18"/>
                  <a:gd name="T6" fmla="*/ 33 w 35"/>
                  <a:gd name="T7" fmla="*/ 18 h 18"/>
                  <a:gd name="T8" fmla="*/ 0 w 35"/>
                  <a:gd name="T9" fmla="*/ 13 h 18"/>
                  <a:gd name="T10" fmla="*/ 0 60000 65536"/>
                  <a:gd name="T11" fmla="*/ 0 60000 65536"/>
                  <a:gd name="T12" fmla="*/ 0 60000 65536"/>
                  <a:gd name="T13" fmla="*/ 0 60000 65536"/>
                  <a:gd name="T14" fmla="*/ 0 60000 65536"/>
                  <a:gd name="T15" fmla="*/ 0 w 35"/>
                  <a:gd name="T16" fmla="*/ 0 h 18"/>
                  <a:gd name="T17" fmla="*/ 35 w 35"/>
                  <a:gd name="T18" fmla="*/ 18 h 18"/>
                </a:gdLst>
                <a:ahLst/>
                <a:cxnLst>
                  <a:cxn ang="T10">
                    <a:pos x="T0" y="T1"/>
                  </a:cxn>
                  <a:cxn ang="T11">
                    <a:pos x="T2" y="T3"/>
                  </a:cxn>
                  <a:cxn ang="T12">
                    <a:pos x="T4" y="T5"/>
                  </a:cxn>
                  <a:cxn ang="T13">
                    <a:pos x="T6" y="T7"/>
                  </a:cxn>
                  <a:cxn ang="T14">
                    <a:pos x="T8" y="T9"/>
                  </a:cxn>
                </a:cxnLst>
                <a:rect l="T15" t="T16" r="T17" b="T18"/>
                <a:pathLst>
                  <a:path w="35" h="18">
                    <a:moveTo>
                      <a:pt x="0" y="13"/>
                    </a:moveTo>
                    <a:lnTo>
                      <a:pt x="2" y="0"/>
                    </a:lnTo>
                    <a:lnTo>
                      <a:pt x="35" y="6"/>
                    </a:lnTo>
                    <a:lnTo>
                      <a:pt x="33" y="18"/>
                    </a:lnTo>
                    <a:lnTo>
                      <a:pt x="0" y="13"/>
                    </a:lnTo>
                    <a:close/>
                  </a:path>
                </a:pathLst>
              </a:custGeom>
              <a:solidFill>
                <a:srgbClr val="000000"/>
              </a:solidFill>
              <a:ln w="9525">
                <a:noFill/>
                <a:round/>
                <a:headEnd/>
                <a:tailEnd/>
              </a:ln>
            </p:spPr>
            <p:txBody>
              <a:bodyPr/>
              <a:lstStyle/>
              <a:p>
                <a:endParaRPr lang="en-US"/>
              </a:p>
            </p:txBody>
          </p:sp>
          <p:sp>
            <p:nvSpPr>
              <p:cNvPr id="81265" name="Freeform 335"/>
              <p:cNvSpPr>
                <a:spLocks/>
              </p:cNvSpPr>
              <p:nvPr/>
            </p:nvSpPr>
            <p:spPr bwMode="auto">
              <a:xfrm>
                <a:off x="2939" y="2719"/>
                <a:ext cx="38" cy="37"/>
              </a:xfrm>
              <a:custGeom>
                <a:avLst/>
                <a:gdLst>
                  <a:gd name="T0" fmla="*/ 0 w 38"/>
                  <a:gd name="T1" fmla="*/ 32 h 37"/>
                  <a:gd name="T2" fmla="*/ 5 w 38"/>
                  <a:gd name="T3" fmla="*/ 0 h 37"/>
                  <a:gd name="T4" fmla="*/ 38 w 38"/>
                  <a:gd name="T5" fmla="*/ 5 h 37"/>
                  <a:gd name="T6" fmla="*/ 33 w 38"/>
                  <a:gd name="T7" fmla="*/ 37 h 37"/>
                  <a:gd name="T8" fmla="*/ 0 w 38"/>
                  <a:gd name="T9" fmla="*/ 32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0" y="32"/>
                    </a:moveTo>
                    <a:lnTo>
                      <a:pt x="5" y="0"/>
                    </a:lnTo>
                    <a:lnTo>
                      <a:pt x="38" y="5"/>
                    </a:lnTo>
                    <a:lnTo>
                      <a:pt x="33" y="37"/>
                    </a:lnTo>
                    <a:lnTo>
                      <a:pt x="0" y="32"/>
                    </a:lnTo>
                    <a:close/>
                  </a:path>
                </a:pathLst>
              </a:custGeom>
              <a:solidFill>
                <a:srgbClr val="000000"/>
              </a:solidFill>
              <a:ln w="9525">
                <a:noFill/>
                <a:round/>
                <a:headEnd/>
                <a:tailEnd/>
              </a:ln>
            </p:spPr>
            <p:txBody>
              <a:bodyPr/>
              <a:lstStyle/>
              <a:p>
                <a:endParaRPr lang="en-US"/>
              </a:p>
            </p:txBody>
          </p:sp>
          <p:sp>
            <p:nvSpPr>
              <p:cNvPr id="81266" name="Freeform 334"/>
              <p:cNvSpPr>
                <a:spLocks/>
              </p:cNvSpPr>
              <p:nvPr/>
            </p:nvSpPr>
            <p:spPr bwMode="auto">
              <a:xfrm>
                <a:off x="2944" y="2687"/>
                <a:ext cx="38" cy="38"/>
              </a:xfrm>
              <a:custGeom>
                <a:avLst/>
                <a:gdLst>
                  <a:gd name="T0" fmla="*/ 0 w 38"/>
                  <a:gd name="T1" fmla="*/ 32 h 38"/>
                  <a:gd name="T2" fmla="*/ 6 w 38"/>
                  <a:gd name="T3" fmla="*/ 0 h 38"/>
                  <a:gd name="T4" fmla="*/ 38 w 38"/>
                  <a:gd name="T5" fmla="*/ 5 h 38"/>
                  <a:gd name="T6" fmla="*/ 33 w 38"/>
                  <a:gd name="T7" fmla="*/ 38 h 38"/>
                  <a:gd name="T8" fmla="*/ 0 w 38"/>
                  <a:gd name="T9" fmla="*/ 32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0" y="32"/>
                    </a:moveTo>
                    <a:lnTo>
                      <a:pt x="6" y="0"/>
                    </a:lnTo>
                    <a:lnTo>
                      <a:pt x="38" y="5"/>
                    </a:lnTo>
                    <a:lnTo>
                      <a:pt x="33" y="38"/>
                    </a:lnTo>
                    <a:lnTo>
                      <a:pt x="0" y="32"/>
                    </a:lnTo>
                    <a:close/>
                  </a:path>
                </a:pathLst>
              </a:custGeom>
              <a:solidFill>
                <a:srgbClr val="000000"/>
              </a:solidFill>
              <a:ln w="9525">
                <a:noFill/>
                <a:round/>
                <a:headEnd/>
                <a:tailEnd/>
              </a:ln>
            </p:spPr>
            <p:txBody>
              <a:bodyPr/>
              <a:lstStyle/>
              <a:p>
                <a:endParaRPr lang="en-US"/>
              </a:p>
            </p:txBody>
          </p:sp>
          <p:sp>
            <p:nvSpPr>
              <p:cNvPr id="81267" name="Freeform 333"/>
              <p:cNvSpPr>
                <a:spLocks/>
              </p:cNvSpPr>
              <p:nvPr/>
            </p:nvSpPr>
            <p:spPr bwMode="auto">
              <a:xfrm>
                <a:off x="2950" y="2653"/>
                <a:ext cx="38" cy="38"/>
              </a:xfrm>
              <a:custGeom>
                <a:avLst/>
                <a:gdLst>
                  <a:gd name="T0" fmla="*/ 0 w 38"/>
                  <a:gd name="T1" fmla="*/ 34 h 38"/>
                  <a:gd name="T2" fmla="*/ 4 w 38"/>
                  <a:gd name="T3" fmla="*/ 0 h 38"/>
                  <a:gd name="T4" fmla="*/ 38 w 38"/>
                  <a:gd name="T5" fmla="*/ 5 h 38"/>
                  <a:gd name="T6" fmla="*/ 33 w 38"/>
                  <a:gd name="T7" fmla="*/ 38 h 38"/>
                  <a:gd name="T8" fmla="*/ 0 w 38"/>
                  <a:gd name="T9" fmla="*/ 34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0" y="34"/>
                    </a:moveTo>
                    <a:lnTo>
                      <a:pt x="4" y="0"/>
                    </a:lnTo>
                    <a:lnTo>
                      <a:pt x="38" y="5"/>
                    </a:lnTo>
                    <a:lnTo>
                      <a:pt x="33" y="38"/>
                    </a:lnTo>
                    <a:lnTo>
                      <a:pt x="0" y="34"/>
                    </a:lnTo>
                    <a:close/>
                  </a:path>
                </a:pathLst>
              </a:custGeom>
              <a:solidFill>
                <a:srgbClr val="000000"/>
              </a:solidFill>
              <a:ln w="9525">
                <a:noFill/>
                <a:round/>
                <a:headEnd/>
                <a:tailEnd/>
              </a:ln>
            </p:spPr>
            <p:txBody>
              <a:bodyPr/>
              <a:lstStyle/>
              <a:p>
                <a:endParaRPr lang="en-US"/>
              </a:p>
            </p:txBody>
          </p:sp>
          <p:sp>
            <p:nvSpPr>
              <p:cNvPr id="81268" name="Freeform 332"/>
              <p:cNvSpPr>
                <a:spLocks/>
              </p:cNvSpPr>
              <p:nvPr/>
            </p:nvSpPr>
            <p:spPr bwMode="auto">
              <a:xfrm>
                <a:off x="2954" y="2618"/>
                <a:ext cx="38" cy="40"/>
              </a:xfrm>
              <a:custGeom>
                <a:avLst/>
                <a:gdLst>
                  <a:gd name="T0" fmla="*/ 0 w 38"/>
                  <a:gd name="T1" fmla="*/ 35 h 40"/>
                  <a:gd name="T2" fmla="*/ 5 w 38"/>
                  <a:gd name="T3" fmla="*/ 0 h 40"/>
                  <a:gd name="T4" fmla="*/ 38 w 38"/>
                  <a:gd name="T5" fmla="*/ 5 h 40"/>
                  <a:gd name="T6" fmla="*/ 34 w 38"/>
                  <a:gd name="T7" fmla="*/ 40 h 40"/>
                  <a:gd name="T8" fmla="*/ 0 w 38"/>
                  <a:gd name="T9" fmla="*/ 35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0" y="35"/>
                    </a:moveTo>
                    <a:lnTo>
                      <a:pt x="5" y="0"/>
                    </a:lnTo>
                    <a:lnTo>
                      <a:pt x="38" y="5"/>
                    </a:lnTo>
                    <a:lnTo>
                      <a:pt x="34" y="40"/>
                    </a:lnTo>
                    <a:lnTo>
                      <a:pt x="0" y="35"/>
                    </a:lnTo>
                    <a:close/>
                  </a:path>
                </a:pathLst>
              </a:custGeom>
              <a:solidFill>
                <a:srgbClr val="000000"/>
              </a:solidFill>
              <a:ln w="9525">
                <a:noFill/>
                <a:round/>
                <a:headEnd/>
                <a:tailEnd/>
              </a:ln>
            </p:spPr>
            <p:txBody>
              <a:bodyPr/>
              <a:lstStyle/>
              <a:p>
                <a:endParaRPr lang="en-US"/>
              </a:p>
            </p:txBody>
          </p:sp>
          <p:sp>
            <p:nvSpPr>
              <p:cNvPr id="81269" name="Freeform 331"/>
              <p:cNvSpPr>
                <a:spLocks/>
              </p:cNvSpPr>
              <p:nvPr/>
            </p:nvSpPr>
            <p:spPr bwMode="auto">
              <a:xfrm>
                <a:off x="2959" y="2583"/>
                <a:ext cx="38" cy="40"/>
              </a:xfrm>
              <a:custGeom>
                <a:avLst/>
                <a:gdLst>
                  <a:gd name="T0" fmla="*/ 0 w 38"/>
                  <a:gd name="T1" fmla="*/ 35 h 40"/>
                  <a:gd name="T2" fmla="*/ 6 w 38"/>
                  <a:gd name="T3" fmla="*/ 0 h 40"/>
                  <a:gd name="T4" fmla="*/ 38 w 38"/>
                  <a:gd name="T5" fmla="*/ 5 h 40"/>
                  <a:gd name="T6" fmla="*/ 33 w 38"/>
                  <a:gd name="T7" fmla="*/ 40 h 40"/>
                  <a:gd name="T8" fmla="*/ 0 w 38"/>
                  <a:gd name="T9" fmla="*/ 35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0" y="35"/>
                    </a:moveTo>
                    <a:lnTo>
                      <a:pt x="6" y="0"/>
                    </a:lnTo>
                    <a:lnTo>
                      <a:pt x="38" y="5"/>
                    </a:lnTo>
                    <a:lnTo>
                      <a:pt x="33" y="40"/>
                    </a:lnTo>
                    <a:lnTo>
                      <a:pt x="0" y="35"/>
                    </a:lnTo>
                    <a:close/>
                  </a:path>
                </a:pathLst>
              </a:custGeom>
              <a:solidFill>
                <a:srgbClr val="000000"/>
              </a:solidFill>
              <a:ln w="9525">
                <a:noFill/>
                <a:round/>
                <a:headEnd/>
                <a:tailEnd/>
              </a:ln>
            </p:spPr>
            <p:txBody>
              <a:bodyPr/>
              <a:lstStyle/>
              <a:p>
                <a:endParaRPr lang="en-US"/>
              </a:p>
            </p:txBody>
          </p:sp>
          <p:sp>
            <p:nvSpPr>
              <p:cNvPr id="81270" name="Freeform 330"/>
              <p:cNvSpPr>
                <a:spLocks/>
              </p:cNvSpPr>
              <p:nvPr/>
            </p:nvSpPr>
            <p:spPr bwMode="auto">
              <a:xfrm>
                <a:off x="2965" y="2548"/>
                <a:ext cx="38" cy="40"/>
              </a:xfrm>
              <a:custGeom>
                <a:avLst/>
                <a:gdLst>
                  <a:gd name="T0" fmla="*/ 0 w 38"/>
                  <a:gd name="T1" fmla="*/ 35 h 40"/>
                  <a:gd name="T2" fmla="*/ 5 w 38"/>
                  <a:gd name="T3" fmla="*/ 0 h 40"/>
                  <a:gd name="T4" fmla="*/ 38 w 38"/>
                  <a:gd name="T5" fmla="*/ 5 h 40"/>
                  <a:gd name="T6" fmla="*/ 33 w 38"/>
                  <a:gd name="T7" fmla="*/ 40 h 40"/>
                  <a:gd name="T8" fmla="*/ 0 w 38"/>
                  <a:gd name="T9" fmla="*/ 35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0" y="35"/>
                    </a:moveTo>
                    <a:lnTo>
                      <a:pt x="5" y="0"/>
                    </a:lnTo>
                    <a:lnTo>
                      <a:pt x="38" y="5"/>
                    </a:lnTo>
                    <a:lnTo>
                      <a:pt x="33" y="40"/>
                    </a:lnTo>
                    <a:lnTo>
                      <a:pt x="0" y="35"/>
                    </a:lnTo>
                    <a:close/>
                  </a:path>
                </a:pathLst>
              </a:custGeom>
              <a:solidFill>
                <a:srgbClr val="000000"/>
              </a:solidFill>
              <a:ln w="9525">
                <a:noFill/>
                <a:round/>
                <a:headEnd/>
                <a:tailEnd/>
              </a:ln>
            </p:spPr>
            <p:txBody>
              <a:bodyPr/>
              <a:lstStyle/>
              <a:p>
                <a:endParaRPr lang="en-US"/>
              </a:p>
            </p:txBody>
          </p:sp>
        </p:grpSp>
        <p:sp>
          <p:nvSpPr>
            <p:cNvPr id="80906" name="Freeform 328"/>
            <p:cNvSpPr>
              <a:spLocks/>
            </p:cNvSpPr>
            <p:nvPr/>
          </p:nvSpPr>
          <p:spPr bwMode="auto">
            <a:xfrm>
              <a:off x="2970" y="2532"/>
              <a:ext cx="35" cy="22"/>
            </a:xfrm>
            <a:custGeom>
              <a:avLst/>
              <a:gdLst>
                <a:gd name="T0" fmla="*/ 0 w 35"/>
                <a:gd name="T1" fmla="*/ 16 h 22"/>
                <a:gd name="T2" fmla="*/ 2 w 35"/>
                <a:gd name="T3" fmla="*/ 0 h 22"/>
                <a:gd name="T4" fmla="*/ 35 w 35"/>
                <a:gd name="T5" fmla="*/ 6 h 22"/>
                <a:gd name="T6" fmla="*/ 32 w 35"/>
                <a:gd name="T7" fmla="*/ 22 h 22"/>
                <a:gd name="T8" fmla="*/ 0 w 35"/>
                <a:gd name="T9" fmla="*/ 16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0" y="16"/>
                  </a:moveTo>
                  <a:lnTo>
                    <a:pt x="2" y="0"/>
                  </a:lnTo>
                  <a:lnTo>
                    <a:pt x="35" y="6"/>
                  </a:lnTo>
                  <a:lnTo>
                    <a:pt x="32" y="22"/>
                  </a:lnTo>
                  <a:lnTo>
                    <a:pt x="0" y="16"/>
                  </a:lnTo>
                  <a:close/>
                </a:path>
              </a:pathLst>
            </a:custGeom>
            <a:solidFill>
              <a:srgbClr val="000000"/>
            </a:solidFill>
            <a:ln w="9525">
              <a:noFill/>
              <a:round/>
              <a:headEnd/>
              <a:tailEnd/>
            </a:ln>
          </p:spPr>
          <p:txBody>
            <a:bodyPr/>
            <a:lstStyle/>
            <a:p>
              <a:endParaRPr lang="en-US"/>
            </a:p>
          </p:txBody>
        </p:sp>
        <p:sp>
          <p:nvSpPr>
            <p:cNvPr id="80907" name="Freeform 327"/>
            <p:cNvSpPr>
              <a:spLocks/>
            </p:cNvSpPr>
            <p:nvPr/>
          </p:nvSpPr>
          <p:spPr bwMode="auto">
            <a:xfrm>
              <a:off x="2990" y="2325"/>
              <a:ext cx="44" cy="80"/>
            </a:xfrm>
            <a:custGeom>
              <a:avLst/>
              <a:gdLst>
                <a:gd name="T0" fmla="*/ 0 w 44"/>
                <a:gd name="T1" fmla="*/ 75 h 80"/>
                <a:gd name="T2" fmla="*/ 11 w 44"/>
                <a:gd name="T3" fmla="*/ 0 h 80"/>
                <a:gd name="T4" fmla="*/ 44 w 44"/>
                <a:gd name="T5" fmla="*/ 5 h 80"/>
                <a:gd name="T6" fmla="*/ 33 w 44"/>
                <a:gd name="T7" fmla="*/ 80 h 80"/>
                <a:gd name="T8" fmla="*/ 0 w 44"/>
                <a:gd name="T9" fmla="*/ 75 h 80"/>
                <a:gd name="T10" fmla="*/ 0 60000 65536"/>
                <a:gd name="T11" fmla="*/ 0 60000 65536"/>
                <a:gd name="T12" fmla="*/ 0 60000 65536"/>
                <a:gd name="T13" fmla="*/ 0 60000 65536"/>
                <a:gd name="T14" fmla="*/ 0 60000 65536"/>
                <a:gd name="T15" fmla="*/ 0 w 44"/>
                <a:gd name="T16" fmla="*/ 0 h 80"/>
                <a:gd name="T17" fmla="*/ 44 w 44"/>
                <a:gd name="T18" fmla="*/ 80 h 80"/>
              </a:gdLst>
              <a:ahLst/>
              <a:cxnLst>
                <a:cxn ang="T10">
                  <a:pos x="T0" y="T1"/>
                </a:cxn>
                <a:cxn ang="T11">
                  <a:pos x="T2" y="T3"/>
                </a:cxn>
                <a:cxn ang="T12">
                  <a:pos x="T4" y="T5"/>
                </a:cxn>
                <a:cxn ang="T13">
                  <a:pos x="T6" y="T7"/>
                </a:cxn>
                <a:cxn ang="T14">
                  <a:pos x="T8" y="T9"/>
                </a:cxn>
              </a:cxnLst>
              <a:rect l="T15" t="T16" r="T17" b="T18"/>
              <a:pathLst>
                <a:path w="44" h="80">
                  <a:moveTo>
                    <a:pt x="0" y="75"/>
                  </a:moveTo>
                  <a:lnTo>
                    <a:pt x="11" y="0"/>
                  </a:lnTo>
                  <a:lnTo>
                    <a:pt x="44" y="5"/>
                  </a:lnTo>
                  <a:lnTo>
                    <a:pt x="33" y="80"/>
                  </a:lnTo>
                  <a:lnTo>
                    <a:pt x="0" y="75"/>
                  </a:lnTo>
                  <a:close/>
                </a:path>
              </a:pathLst>
            </a:custGeom>
            <a:solidFill>
              <a:srgbClr val="000000"/>
            </a:solidFill>
            <a:ln w="9525">
              <a:noFill/>
              <a:round/>
              <a:headEnd/>
              <a:tailEnd/>
            </a:ln>
          </p:spPr>
          <p:txBody>
            <a:bodyPr/>
            <a:lstStyle/>
            <a:p>
              <a:endParaRPr lang="en-US"/>
            </a:p>
          </p:txBody>
        </p:sp>
        <p:sp>
          <p:nvSpPr>
            <p:cNvPr id="80908" name="Freeform 326"/>
            <p:cNvSpPr>
              <a:spLocks/>
            </p:cNvSpPr>
            <p:nvPr/>
          </p:nvSpPr>
          <p:spPr bwMode="auto">
            <a:xfrm>
              <a:off x="3001" y="2249"/>
              <a:ext cx="43" cy="81"/>
            </a:xfrm>
            <a:custGeom>
              <a:avLst/>
              <a:gdLst>
                <a:gd name="T0" fmla="*/ 0 w 43"/>
                <a:gd name="T1" fmla="*/ 77 h 81"/>
                <a:gd name="T2" fmla="*/ 10 w 43"/>
                <a:gd name="T3" fmla="*/ 0 h 81"/>
                <a:gd name="T4" fmla="*/ 43 w 43"/>
                <a:gd name="T5" fmla="*/ 4 h 81"/>
                <a:gd name="T6" fmla="*/ 33 w 43"/>
                <a:gd name="T7" fmla="*/ 81 h 81"/>
                <a:gd name="T8" fmla="*/ 0 w 43"/>
                <a:gd name="T9" fmla="*/ 77 h 81"/>
                <a:gd name="T10" fmla="*/ 0 60000 65536"/>
                <a:gd name="T11" fmla="*/ 0 60000 65536"/>
                <a:gd name="T12" fmla="*/ 0 60000 65536"/>
                <a:gd name="T13" fmla="*/ 0 60000 65536"/>
                <a:gd name="T14" fmla="*/ 0 60000 65536"/>
                <a:gd name="T15" fmla="*/ 0 w 43"/>
                <a:gd name="T16" fmla="*/ 0 h 81"/>
                <a:gd name="T17" fmla="*/ 43 w 43"/>
                <a:gd name="T18" fmla="*/ 81 h 81"/>
              </a:gdLst>
              <a:ahLst/>
              <a:cxnLst>
                <a:cxn ang="T10">
                  <a:pos x="T0" y="T1"/>
                </a:cxn>
                <a:cxn ang="T11">
                  <a:pos x="T2" y="T3"/>
                </a:cxn>
                <a:cxn ang="T12">
                  <a:pos x="T4" y="T5"/>
                </a:cxn>
                <a:cxn ang="T13">
                  <a:pos x="T6" y="T7"/>
                </a:cxn>
                <a:cxn ang="T14">
                  <a:pos x="T8" y="T9"/>
                </a:cxn>
              </a:cxnLst>
              <a:rect l="T15" t="T16" r="T17" b="T18"/>
              <a:pathLst>
                <a:path w="43" h="81">
                  <a:moveTo>
                    <a:pt x="0" y="77"/>
                  </a:moveTo>
                  <a:lnTo>
                    <a:pt x="10" y="0"/>
                  </a:lnTo>
                  <a:lnTo>
                    <a:pt x="43" y="4"/>
                  </a:lnTo>
                  <a:lnTo>
                    <a:pt x="33" y="81"/>
                  </a:lnTo>
                  <a:lnTo>
                    <a:pt x="0" y="77"/>
                  </a:lnTo>
                  <a:close/>
                </a:path>
              </a:pathLst>
            </a:custGeom>
            <a:solidFill>
              <a:srgbClr val="000000"/>
            </a:solidFill>
            <a:ln w="9525">
              <a:noFill/>
              <a:round/>
              <a:headEnd/>
              <a:tailEnd/>
            </a:ln>
          </p:spPr>
          <p:txBody>
            <a:bodyPr/>
            <a:lstStyle/>
            <a:p>
              <a:endParaRPr lang="en-US"/>
            </a:p>
          </p:txBody>
        </p:sp>
        <p:sp>
          <p:nvSpPr>
            <p:cNvPr id="80909" name="Freeform 325"/>
            <p:cNvSpPr>
              <a:spLocks/>
            </p:cNvSpPr>
            <p:nvPr/>
          </p:nvSpPr>
          <p:spPr bwMode="auto">
            <a:xfrm>
              <a:off x="3011" y="2172"/>
              <a:ext cx="43" cy="81"/>
            </a:xfrm>
            <a:custGeom>
              <a:avLst/>
              <a:gdLst>
                <a:gd name="T0" fmla="*/ 0 w 43"/>
                <a:gd name="T1" fmla="*/ 77 h 81"/>
                <a:gd name="T2" fmla="*/ 10 w 43"/>
                <a:gd name="T3" fmla="*/ 0 h 81"/>
                <a:gd name="T4" fmla="*/ 43 w 43"/>
                <a:gd name="T5" fmla="*/ 4 h 81"/>
                <a:gd name="T6" fmla="*/ 33 w 43"/>
                <a:gd name="T7" fmla="*/ 81 h 81"/>
                <a:gd name="T8" fmla="*/ 0 w 43"/>
                <a:gd name="T9" fmla="*/ 77 h 81"/>
                <a:gd name="T10" fmla="*/ 0 60000 65536"/>
                <a:gd name="T11" fmla="*/ 0 60000 65536"/>
                <a:gd name="T12" fmla="*/ 0 60000 65536"/>
                <a:gd name="T13" fmla="*/ 0 60000 65536"/>
                <a:gd name="T14" fmla="*/ 0 60000 65536"/>
                <a:gd name="T15" fmla="*/ 0 w 43"/>
                <a:gd name="T16" fmla="*/ 0 h 81"/>
                <a:gd name="T17" fmla="*/ 43 w 43"/>
                <a:gd name="T18" fmla="*/ 81 h 81"/>
              </a:gdLst>
              <a:ahLst/>
              <a:cxnLst>
                <a:cxn ang="T10">
                  <a:pos x="T0" y="T1"/>
                </a:cxn>
                <a:cxn ang="T11">
                  <a:pos x="T2" y="T3"/>
                </a:cxn>
                <a:cxn ang="T12">
                  <a:pos x="T4" y="T5"/>
                </a:cxn>
                <a:cxn ang="T13">
                  <a:pos x="T6" y="T7"/>
                </a:cxn>
                <a:cxn ang="T14">
                  <a:pos x="T8" y="T9"/>
                </a:cxn>
              </a:cxnLst>
              <a:rect l="T15" t="T16" r="T17" b="T18"/>
              <a:pathLst>
                <a:path w="43" h="81">
                  <a:moveTo>
                    <a:pt x="0" y="77"/>
                  </a:moveTo>
                  <a:lnTo>
                    <a:pt x="10" y="0"/>
                  </a:lnTo>
                  <a:lnTo>
                    <a:pt x="43" y="4"/>
                  </a:lnTo>
                  <a:lnTo>
                    <a:pt x="33" y="81"/>
                  </a:lnTo>
                  <a:lnTo>
                    <a:pt x="0" y="77"/>
                  </a:lnTo>
                  <a:close/>
                </a:path>
              </a:pathLst>
            </a:custGeom>
            <a:solidFill>
              <a:srgbClr val="000000"/>
            </a:solidFill>
            <a:ln w="9525">
              <a:noFill/>
              <a:round/>
              <a:headEnd/>
              <a:tailEnd/>
            </a:ln>
          </p:spPr>
          <p:txBody>
            <a:bodyPr/>
            <a:lstStyle/>
            <a:p>
              <a:endParaRPr lang="en-US"/>
            </a:p>
          </p:txBody>
        </p:sp>
        <p:sp>
          <p:nvSpPr>
            <p:cNvPr id="80910" name="Freeform 324"/>
            <p:cNvSpPr>
              <a:spLocks/>
            </p:cNvSpPr>
            <p:nvPr/>
          </p:nvSpPr>
          <p:spPr bwMode="auto">
            <a:xfrm>
              <a:off x="3039" y="2014"/>
              <a:ext cx="36" cy="30"/>
            </a:xfrm>
            <a:custGeom>
              <a:avLst/>
              <a:gdLst>
                <a:gd name="T0" fmla="*/ 0 w 36"/>
                <a:gd name="T1" fmla="*/ 25 h 30"/>
                <a:gd name="T2" fmla="*/ 3 w 36"/>
                <a:gd name="T3" fmla="*/ 0 h 30"/>
                <a:gd name="T4" fmla="*/ 36 w 36"/>
                <a:gd name="T5" fmla="*/ 5 h 30"/>
                <a:gd name="T6" fmla="*/ 33 w 36"/>
                <a:gd name="T7" fmla="*/ 30 h 30"/>
                <a:gd name="T8" fmla="*/ 0 w 36"/>
                <a:gd name="T9" fmla="*/ 25 h 30"/>
                <a:gd name="T10" fmla="*/ 0 60000 65536"/>
                <a:gd name="T11" fmla="*/ 0 60000 65536"/>
                <a:gd name="T12" fmla="*/ 0 60000 65536"/>
                <a:gd name="T13" fmla="*/ 0 60000 65536"/>
                <a:gd name="T14" fmla="*/ 0 60000 65536"/>
                <a:gd name="T15" fmla="*/ 0 w 36"/>
                <a:gd name="T16" fmla="*/ 0 h 30"/>
                <a:gd name="T17" fmla="*/ 36 w 36"/>
                <a:gd name="T18" fmla="*/ 30 h 30"/>
              </a:gdLst>
              <a:ahLst/>
              <a:cxnLst>
                <a:cxn ang="T10">
                  <a:pos x="T0" y="T1"/>
                </a:cxn>
                <a:cxn ang="T11">
                  <a:pos x="T2" y="T3"/>
                </a:cxn>
                <a:cxn ang="T12">
                  <a:pos x="T4" y="T5"/>
                </a:cxn>
                <a:cxn ang="T13">
                  <a:pos x="T6" y="T7"/>
                </a:cxn>
                <a:cxn ang="T14">
                  <a:pos x="T8" y="T9"/>
                </a:cxn>
              </a:cxnLst>
              <a:rect l="T15" t="T16" r="T17" b="T18"/>
              <a:pathLst>
                <a:path w="36" h="30">
                  <a:moveTo>
                    <a:pt x="0" y="25"/>
                  </a:moveTo>
                  <a:lnTo>
                    <a:pt x="3" y="0"/>
                  </a:lnTo>
                  <a:lnTo>
                    <a:pt x="36" y="5"/>
                  </a:lnTo>
                  <a:lnTo>
                    <a:pt x="33" y="30"/>
                  </a:lnTo>
                  <a:lnTo>
                    <a:pt x="0" y="25"/>
                  </a:lnTo>
                  <a:close/>
                </a:path>
              </a:pathLst>
            </a:custGeom>
            <a:solidFill>
              <a:srgbClr val="000000"/>
            </a:solidFill>
            <a:ln w="9525">
              <a:noFill/>
              <a:round/>
              <a:headEnd/>
              <a:tailEnd/>
            </a:ln>
          </p:spPr>
          <p:txBody>
            <a:bodyPr/>
            <a:lstStyle/>
            <a:p>
              <a:endParaRPr lang="en-US"/>
            </a:p>
          </p:txBody>
        </p:sp>
        <p:sp>
          <p:nvSpPr>
            <p:cNvPr id="80911" name="Freeform 323"/>
            <p:cNvSpPr>
              <a:spLocks/>
            </p:cNvSpPr>
            <p:nvPr/>
          </p:nvSpPr>
          <p:spPr bwMode="auto">
            <a:xfrm>
              <a:off x="3042" y="1938"/>
              <a:ext cx="43" cy="81"/>
            </a:xfrm>
            <a:custGeom>
              <a:avLst/>
              <a:gdLst>
                <a:gd name="T0" fmla="*/ 0 w 43"/>
                <a:gd name="T1" fmla="*/ 77 h 81"/>
                <a:gd name="T2" fmla="*/ 10 w 43"/>
                <a:gd name="T3" fmla="*/ 0 h 81"/>
                <a:gd name="T4" fmla="*/ 43 w 43"/>
                <a:gd name="T5" fmla="*/ 4 h 81"/>
                <a:gd name="T6" fmla="*/ 33 w 43"/>
                <a:gd name="T7" fmla="*/ 81 h 81"/>
                <a:gd name="T8" fmla="*/ 0 w 43"/>
                <a:gd name="T9" fmla="*/ 77 h 81"/>
                <a:gd name="T10" fmla="*/ 0 60000 65536"/>
                <a:gd name="T11" fmla="*/ 0 60000 65536"/>
                <a:gd name="T12" fmla="*/ 0 60000 65536"/>
                <a:gd name="T13" fmla="*/ 0 60000 65536"/>
                <a:gd name="T14" fmla="*/ 0 60000 65536"/>
                <a:gd name="T15" fmla="*/ 0 w 43"/>
                <a:gd name="T16" fmla="*/ 0 h 81"/>
                <a:gd name="T17" fmla="*/ 43 w 43"/>
                <a:gd name="T18" fmla="*/ 81 h 81"/>
              </a:gdLst>
              <a:ahLst/>
              <a:cxnLst>
                <a:cxn ang="T10">
                  <a:pos x="T0" y="T1"/>
                </a:cxn>
                <a:cxn ang="T11">
                  <a:pos x="T2" y="T3"/>
                </a:cxn>
                <a:cxn ang="T12">
                  <a:pos x="T4" y="T5"/>
                </a:cxn>
                <a:cxn ang="T13">
                  <a:pos x="T6" y="T7"/>
                </a:cxn>
                <a:cxn ang="T14">
                  <a:pos x="T8" y="T9"/>
                </a:cxn>
              </a:cxnLst>
              <a:rect l="T15" t="T16" r="T17" b="T18"/>
              <a:pathLst>
                <a:path w="43" h="81">
                  <a:moveTo>
                    <a:pt x="0" y="77"/>
                  </a:moveTo>
                  <a:lnTo>
                    <a:pt x="10" y="0"/>
                  </a:lnTo>
                  <a:lnTo>
                    <a:pt x="43" y="4"/>
                  </a:lnTo>
                  <a:lnTo>
                    <a:pt x="33" y="81"/>
                  </a:lnTo>
                  <a:lnTo>
                    <a:pt x="0" y="77"/>
                  </a:lnTo>
                  <a:close/>
                </a:path>
              </a:pathLst>
            </a:custGeom>
            <a:solidFill>
              <a:srgbClr val="000000"/>
            </a:solidFill>
            <a:ln w="9525">
              <a:noFill/>
              <a:round/>
              <a:headEnd/>
              <a:tailEnd/>
            </a:ln>
          </p:spPr>
          <p:txBody>
            <a:bodyPr/>
            <a:lstStyle/>
            <a:p>
              <a:endParaRPr lang="en-US"/>
            </a:p>
          </p:txBody>
        </p:sp>
        <p:sp>
          <p:nvSpPr>
            <p:cNvPr id="80912" name="Freeform 322"/>
            <p:cNvSpPr>
              <a:spLocks/>
            </p:cNvSpPr>
            <p:nvPr/>
          </p:nvSpPr>
          <p:spPr bwMode="auto">
            <a:xfrm>
              <a:off x="3052" y="1861"/>
              <a:ext cx="44" cy="81"/>
            </a:xfrm>
            <a:custGeom>
              <a:avLst/>
              <a:gdLst>
                <a:gd name="T0" fmla="*/ 0 w 44"/>
                <a:gd name="T1" fmla="*/ 77 h 81"/>
                <a:gd name="T2" fmla="*/ 11 w 44"/>
                <a:gd name="T3" fmla="*/ 0 h 81"/>
                <a:gd name="T4" fmla="*/ 44 w 44"/>
                <a:gd name="T5" fmla="*/ 4 h 81"/>
                <a:gd name="T6" fmla="*/ 33 w 44"/>
                <a:gd name="T7" fmla="*/ 81 h 81"/>
                <a:gd name="T8" fmla="*/ 0 w 44"/>
                <a:gd name="T9" fmla="*/ 77 h 81"/>
                <a:gd name="T10" fmla="*/ 0 60000 65536"/>
                <a:gd name="T11" fmla="*/ 0 60000 65536"/>
                <a:gd name="T12" fmla="*/ 0 60000 65536"/>
                <a:gd name="T13" fmla="*/ 0 60000 65536"/>
                <a:gd name="T14" fmla="*/ 0 60000 65536"/>
                <a:gd name="T15" fmla="*/ 0 w 44"/>
                <a:gd name="T16" fmla="*/ 0 h 81"/>
                <a:gd name="T17" fmla="*/ 44 w 44"/>
                <a:gd name="T18" fmla="*/ 81 h 81"/>
              </a:gdLst>
              <a:ahLst/>
              <a:cxnLst>
                <a:cxn ang="T10">
                  <a:pos x="T0" y="T1"/>
                </a:cxn>
                <a:cxn ang="T11">
                  <a:pos x="T2" y="T3"/>
                </a:cxn>
                <a:cxn ang="T12">
                  <a:pos x="T4" y="T5"/>
                </a:cxn>
                <a:cxn ang="T13">
                  <a:pos x="T6" y="T7"/>
                </a:cxn>
                <a:cxn ang="T14">
                  <a:pos x="T8" y="T9"/>
                </a:cxn>
              </a:cxnLst>
              <a:rect l="T15" t="T16" r="T17" b="T18"/>
              <a:pathLst>
                <a:path w="44" h="81">
                  <a:moveTo>
                    <a:pt x="0" y="77"/>
                  </a:moveTo>
                  <a:lnTo>
                    <a:pt x="11" y="0"/>
                  </a:lnTo>
                  <a:lnTo>
                    <a:pt x="44" y="4"/>
                  </a:lnTo>
                  <a:lnTo>
                    <a:pt x="33" y="81"/>
                  </a:lnTo>
                  <a:lnTo>
                    <a:pt x="0" y="77"/>
                  </a:lnTo>
                  <a:close/>
                </a:path>
              </a:pathLst>
            </a:custGeom>
            <a:solidFill>
              <a:srgbClr val="000000"/>
            </a:solidFill>
            <a:ln w="9525">
              <a:noFill/>
              <a:round/>
              <a:headEnd/>
              <a:tailEnd/>
            </a:ln>
          </p:spPr>
          <p:txBody>
            <a:bodyPr/>
            <a:lstStyle/>
            <a:p>
              <a:endParaRPr lang="en-US"/>
            </a:p>
          </p:txBody>
        </p:sp>
        <p:sp>
          <p:nvSpPr>
            <p:cNvPr id="80913" name="Freeform 321"/>
            <p:cNvSpPr>
              <a:spLocks/>
            </p:cNvSpPr>
            <p:nvPr/>
          </p:nvSpPr>
          <p:spPr bwMode="auto">
            <a:xfrm>
              <a:off x="3063" y="1809"/>
              <a:ext cx="39" cy="56"/>
            </a:xfrm>
            <a:custGeom>
              <a:avLst/>
              <a:gdLst>
                <a:gd name="T0" fmla="*/ 0 w 39"/>
                <a:gd name="T1" fmla="*/ 52 h 56"/>
                <a:gd name="T2" fmla="*/ 6 w 39"/>
                <a:gd name="T3" fmla="*/ 0 h 56"/>
                <a:gd name="T4" fmla="*/ 39 w 39"/>
                <a:gd name="T5" fmla="*/ 5 h 56"/>
                <a:gd name="T6" fmla="*/ 33 w 39"/>
                <a:gd name="T7" fmla="*/ 56 h 56"/>
                <a:gd name="T8" fmla="*/ 0 w 39"/>
                <a:gd name="T9" fmla="*/ 52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0" y="52"/>
                  </a:moveTo>
                  <a:lnTo>
                    <a:pt x="6" y="0"/>
                  </a:lnTo>
                  <a:lnTo>
                    <a:pt x="39" y="5"/>
                  </a:lnTo>
                  <a:lnTo>
                    <a:pt x="33" y="56"/>
                  </a:lnTo>
                  <a:lnTo>
                    <a:pt x="0" y="52"/>
                  </a:lnTo>
                  <a:close/>
                </a:path>
              </a:pathLst>
            </a:custGeom>
            <a:solidFill>
              <a:srgbClr val="000000"/>
            </a:solidFill>
            <a:ln w="9525">
              <a:noFill/>
              <a:round/>
              <a:headEnd/>
              <a:tailEnd/>
            </a:ln>
          </p:spPr>
          <p:txBody>
            <a:bodyPr/>
            <a:lstStyle/>
            <a:p>
              <a:endParaRPr lang="en-US"/>
            </a:p>
          </p:txBody>
        </p:sp>
        <p:sp>
          <p:nvSpPr>
            <p:cNvPr id="80914" name="Freeform 320"/>
            <p:cNvSpPr>
              <a:spLocks/>
            </p:cNvSpPr>
            <p:nvPr/>
          </p:nvSpPr>
          <p:spPr bwMode="auto">
            <a:xfrm>
              <a:off x="3087" y="1673"/>
              <a:ext cx="33" cy="10"/>
            </a:xfrm>
            <a:custGeom>
              <a:avLst/>
              <a:gdLst>
                <a:gd name="T0" fmla="*/ 0 w 33"/>
                <a:gd name="T1" fmla="*/ 4 h 10"/>
                <a:gd name="T2" fmla="*/ 0 w 33"/>
                <a:gd name="T3" fmla="*/ 0 h 10"/>
                <a:gd name="T4" fmla="*/ 33 w 33"/>
                <a:gd name="T5" fmla="*/ 5 h 10"/>
                <a:gd name="T6" fmla="*/ 32 w 33"/>
                <a:gd name="T7" fmla="*/ 10 h 10"/>
                <a:gd name="T8" fmla="*/ 0 w 33"/>
                <a:gd name="T9" fmla="*/ 4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4"/>
                  </a:moveTo>
                  <a:lnTo>
                    <a:pt x="0" y="0"/>
                  </a:lnTo>
                  <a:lnTo>
                    <a:pt x="33" y="5"/>
                  </a:lnTo>
                  <a:lnTo>
                    <a:pt x="32" y="10"/>
                  </a:lnTo>
                  <a:lnTo>
                    <a:pt x="0" y="4"/>
                  </a:lnTo>
                  <a:close/>
                </a:path>
              </a:pathLst>
            </a:custGeom>
            <a:solidFill>
              <a:srgbClr val="000000"/>
            </a:solidFill>
            <a:ln w="9525">
              <a:noFill/>
              <a:round/>
              <a:headEnd/>
              <a:tailEnd/>
            </a:ln>
          </p:spPr>
          <p:txBody>
            <a:bodyPr/>
            <a:lstStyle/>
            <a:p>
              <a:endParaRPr lang="en-US"/>
            </a:p>
          </p:txBody>
        </p:sp>
        <p:sp>
          <p:nvSpPr>
            <p:cNvPr id="80915" name="Freeform 319"/>
            <p:cNvSpPr>
              <a:spLocks/>
            </p:cNvSpPr>
            <p:nvPr/>
          </p:nvSpPr>
          <p:spPr bwMode="auto">
            <a:xfrm>
              <a:off x="3087" y="1637"/>
              <a:ext cx="38" cy="41"/>
            </a:xfrm>
            <a:custGeom>
              <a:avLst/>
              <a:gdLst>
                <a:gd name="T0" fmla="*/ 0 w 38"/>
                <a:gd name="T1" fmla="*/ 37 h 41"/>
                <a:gd name="T2" fmla="*/ 5 w 38"/>
                <a:gd name="T3" fmla="*/ 0 h 41"/>
                <a:gd name="T4" fmla="*/ 38 w 38"/>
                <a:gd name="T5" fmla="*/ 4 h 41"/>
                <a:gd name="T6" fmla="*/ 34 w 38"/>
                <a:gd name="T7" fmla="*/ 41 h 41"/>
                <a:gd name="T8" fmla="*/ 0 w 38"/>
                <a:gd name="T9" fmla="*/ 37 h 41"/>
                <a:gd name="T10" fmla="*/ 0 60000 65536"/>
                <a:gd name="T11" fmla="*/ 0 60000 65536"/>
                <a:gd name="T12" fmla="*/ 0 60000 65536"/>
                <a:gd name="T13" fmla="*/ 0 60000 65536"/>
                <a:gd name="T14" fmla="*/ 0 60000 65536"/>
                <a:gd name="T15" fmla="*/ 0 w 38"/>
                <a:gd name="T16" fmla="*/ 0 h 41"/>
                <a:gd name="T17" fmla="*/ 38 w 38"/>
                <a:gd name="T18" fmla="*/ 41 h 41"/>
              </a:gdLst>
              <a:ahLst/>
              <a:cxnLst>
                <a:cxn ang="T10">
                  <a:pos x="T0" y="T1"/>
                </a:cxn>
                <a:cxn ang="T11">
                  <a:pos x="T2" y="T3"/>
                </a:cxn>
                <a:cxn ang="T12">
                  <a:pos x="T4" y="T5"/>
                </a:cxn>
                <a:cxn ang="T13">
                  <a:pos x="T6" y="T7"/>
                </a:cxn>
                <a:cxn ang="T14">
                  <a:pos x="T8" y="T9"/>
                </a:cxn>
              </a:cxnLst>
              <a:rect l="T15" t="T16" r="T17" b="T18"/>
              <a:pathLst>
                <a:path w="38" h="41">
                  <a:moveTo>
                    <a:pt x="0" y="37"/>
                  </a:moveTo>
                  <a:lnTo>
                    <a:pt x="5" y="0"/>
                  </a:lnTo>
                  <a:lnTo>
                    <a:pt x="38" y="4"/>
                  </a:lnTo>
                  <a:lnTo>
                    <a:pt x="34" y="41"/>
                  </a:lnTo>
                  <a:lnTo>
                    <a:pt x="0" y="37"/>
                  </a:lnTo>
                  <a:close/>
                </a:path>
              </a:pathLst>
            </a:custGeom>
            <a:solidFill>
              <a:srgbClr val="000000"/>
            </a:solidFill>
            <a:ln w="9525">
              <a:noFill/>
              <a:round/>
              <a:headEnd/>
              <a:tailEnd/>
            </a:ln>
          </p:spPr>
          <p:txBody>
            <a:bodyPr/>
            <a:lstStyle/>
            <a:p>
              <a:endParaRPr lang="en-US"/>
            </a:p>
          </p:txBody>
        </p:sp>
        <p:sp>
          <p:nvSpPr>
            <p:cNvPr id="80916" name="Freeform 318"/>
            <p:cNvSpPr>
              <a:spLocks/>
            </p:cNvSpPr>
            <p:nvPr/>
          </p:nvSpPr>
          <p:spPr bwMode="auto">
            <a:xfrm>
              <a:off x="3092" y="1601"/>
              <a:ext cx="38" cy="40"/>
            </a:xfrm>
            <a:custGeom>
              <a:avLst/>
              <a:gdLst>
                <a:gd name="T0" fmla="*/ 0 w 38"/>
                <a:gd name="T1" fmla="*/ 36 h 40"/>
                <a:gd name="T2" fmla="*/ 5 w 38"/>
                <a:gd name="T3" fmla="*/ 0 h 40"/>
                <a:gd name="T4" fmla="*/ 38 w 38"/>
                <a:gd name="T5" fmla="*/ 4 h 40"/>
                <a:gd name="T6" fmla="*/ 33 w 38"/>
                <a:gd name="T7" fmla="*/ 40 h 40"/>
                <a:gd name="T8" fmla="*/ 0 w 38"/>
                <a:gd name="T9" fmla="*/ 36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0" y="36"/>
                  </a:moveTo>
                  <a:lnTo>
                    <a:pt x="5" y="0"/>
                  </a:lnTo>
                  <a:lnTo>
                    <a:pt x="38" y="4"/>
                  </a:lnTo>
                  <a:lnTo>
                    <a:pt x="33" y="40"/>
                  </a:lnTo>
                  <a:lnTo>
                    <a:pt x="0" y="36"/>
                  </a:lnTo>
                  <a:close/>
                </a:path>
              </a:pathLst>
            </a:custGeom>
            <a:solidFill>
              <a:srgbClr val="000000"/>
            </a:solidFill>
            <a:ln w="9525">
              <a:noFill/>
              <a:round/>
              <a:headEnd/>
              <a:tailEnd/>
            </a:ln>
          </p:spPr>
          <p:txBody>
            <a:bodyPr/>
            <a:lstStyle/>
            <a:p>
              <a:endParaRPr lang="en-US"/>
            </a:p>
          </p:txBody>
        </p:sp>
        <p:sp>
          <p:nvSpPr>
            <p:cNvPr id="80917" name="Freeform 317"/>
            <p:cNvSpPr>
              <a:spLocks/>
            </p:cNvSpPr>
            <p:nvPr/>
          </p:nvSpPr>
          <p:spPr bwMode="auto">
            <a:xfrm>
              <a:off x="3097" y="1566"/>
              <a:ext cx="38" cy="39"/>
            </a:xfrm>
            <a:custGeom>
              <a:avLst/>
              <a:gdLst>
                <a:gd name="T0" fmla="*/ 0 w 38"/>
                <a:gd name="T1" fmla="*/ 35 h 39"/>
                <a:gd name="T2" fmla="*/ 5 w 38"/>
                <a:gd name="T3" fmla="*/ 0 h 39"/>
                <a:gd name="T4" fmla="*/ 38 w 38"/>
                <a:gd name="T5" fmla="*/ 5 h 39"/>
                <a:gd name="T6" fmla="*/ 33 w 38"/>
                <a:gd name="T7" fmla="*/ 39 h 39"/>
                <a:gd name="T8" fmla="*/ 0 w 38"/>
                <a:gd name="T9" fmla="*/ 35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0" y="35"/>
                  </a:moveTo>
                  <a:lnTo>
                    <a:pt x="5" y="0"/>
                  </a:lnTo>
                  <a:lnTo>
                    <a:pt x="38" y="5"/>
                  </a:lnTo>
                  <a:lnTo>
                    <a:pt x="33" y="39"/>
                  </a:lnTo>
                  <a:lnTo>
                    <a:pt x="0" y="35"/>
                  </a:lnTo>
                  <a:close/>
                </a:path>
              </a:pathLst>
            </a:custGeom>
            <a:solidFill>
              <a:srgbClr val="000000"/>
            </a:solidFill>
            <a:ln w="9525">
              <a:noFill/>
              <a:round/>
              <a:headEnd/>
              <a:tailEnd/>
            </a:ln>
          </p:spPr>
          <p:txBody>
            <a:bodyPr/>
            <a:lstStyle/>
            <a:p>
              <a:endParaRPr lang="en-US"/>
            </a:p>
          </p:txBody>
        </p:sp>
        <p:sp>
          <p:nvSpPr>
            <p:cNvPr id="80918" name="Freeform 316"/>
            <p:cNvSpPr>
              <a:spLocks/>
            </p:cNvSpPr>
            <p:nvPr/>
          </p:nvSpPr>
          <p:spPr bwMode="auto">
            <a:xfrm>
              <a:off x="3102" y="1532"/>
              <a:ext cx="38" cy="39"/>
            </a:xfrm>
            <a:custGeom>
              <a:avLst/>
              <a:gdLst>
                <a:gd name="T0" fmla="*/ 0 w 38"/>
                <a:gd name="T1" fmla="*/ 34 h 39"/>
                <a:gd name="T2" fmla="*/ 5 w 38"/>
                <a:gd name="T3" fmla="*/ 0 h 39"/>
                <a:gd name="T4" fmla="*/ 38 w 38"/>
                <a:gd name="T5" fmla="*/ 4 h 39"/>
                <a:gd name="T6" fmla="*/ 33 w 38"/>
                <a:gd name="T7" fmla="*/ 39 h 39"/>
                <a:gd name="T8" fmla="*/ 0 w 38"/>
                <a:gd name="T9" fmla="*/ 34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0" y="34"/>
                  </a:moveTo>
                  <a:lnTo>
                    <a:pt x="5" y="0"/>
                  </a:lnTo>
                  <a:lnTo>
                    <a:pt x="38" y="4"/>
                  </a:lnTo>
                  <a:lnTo>
                    <a:pt x="33" y="39"/>
                  </a:lnTo>
                  <a:lnTo>
                    <a:pt x="0" y="34"/>
                  </a:lnTo>
                  <a:close/>
                </a:path>
              </a:pathLst>
            </a:custGeom>
            <a:solidFill>
              <a:srgbClr val="000000"/>
            </a:solidFill>
            <a:ln w="9525">
              <a:noFill/>
              <a:round/>
              <a:headEnd/>
              <a:tailEnd/>
            </a:ln>
          </p:spPr>
          <p:txBody>
            <a:bodyPr/>
            <a:lstStyle/>
            <a:p>
              <a:endParaRPr lang="en-US"/>
            </a:p>
          </p:txBody>
        </p:sp>
        <p:sp>
          <p:nvSpPr>
            <p:cNvPr id="80919" name="Freeform 315"/>
            <p:cNvSpPr>
              <a:spLocks/>
            </p:cNvSpPr>
            <p:nvPr/>
          </p:nvSpPr>
          <p:spPr bwMode="auto">
            <a:xfrm>
              <a:off x="3107" y="1498"/>
              <a:ext cx="38" cy="38"/>
            </a:xfrm>
            <a:custGeom>
              <a:avLst/>
              <a:gdLst>
                <a:gd name="T0" fmla="*/ 0 w 38"/>
                <a:gd name="T1" fmla="*/ 34 h 38"/>
                <a:gd name="T2" fmla="*/ 5 w 38"/>
                <a:gd name="T3" fmla="*/ 0 h 38"/>
                <a:gd name="T4" fmla="*/ 38 w 38"/>
                <a:gd name="T5" fmla="*/ 5 h 38"/>
                <a:gd name="T6" fmla="*/ 33 w 38"/>
                <a:gd name="T7" fmla="*/ 38 h 38"/>
                <a:gd name="T8" fmla="*/ 0 w 38"/>
                <a:gd name="T9" fmla="*/ 34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0" y="34"/>
                  </a:moveTo>
                  <a:lnTo>
                    <a:pt x="5" y="0"/>
                  </a:lnTo>
                  <a:lnTo>
                    <a:pt x="38" y="5"/>
                  </a:lnTo>
                  <a:lnTo>
                    <a:pt x="33" y="38"/>
                  </a:lnTo>
                  <a:lnTo>
                    <a:pt x="0" y="34"/>
                  </a:lnTo>
                  <a:close/>
                </a:path>
              </a:pathLst>
            </a:custGeom>
            <a:solidFill>
              <a:srgbClr val="000000"/>
            </a:solidFill>
            <a:ln w="9525">
              <a:noFill/>
              <a:round/>
              <a:headEnd/>
              <a:tailEnd/>
            </a:ln>
          </p:spPr>
          <p:txBody>
            <a:bodyPr/>
            <a:lstStyle/>
            <a:p>
              <a:endParaRPr lang="en-US"/>
            </a:p>
          </p:txBody>
        </p:sp>
        <p:sp>
          <p:nvSpPr>
            <p:cNvPr id="80920" name="Freeform 314"/>
            <p:cNvSpPr>
              <a:spLocks/>
            </p:cNvSpPr>
            <p:nvPr/>
          </p:nvSpPr>
          <p:spPr bwMode="auto">
            <a:xfrm>
              <a:off x="3112" y="1465"/>
              <a:ext cx="37" cy="38"/>
            </a:xfrm>
            <a:custGeom>
              <a:avLst/>
              <a:gdLst>
                <a:gd name="T0" fmla="*/ 0 w 37"/>
                <a:gd name="T1" fmla="*/ 33 h 38"/>
                <a:gd name="T2" fmla="*/ 4 w 37"/>
                <a:gd name="T3" fmla="*/ 0 h 38"/>
                <a:gd name="T4" fmla="*/ 37 w 37"/>
                <a:gd name="T5" fmla="*/ 5 h 38"/>
                <a:gd name="T6" fmla="*/ 32 w 37"/>
                <a:gd name="T7" fmla="*/ 38 h 38"/>
                <a:gd name="T8" fmla="*/ 0 w 37"/>
                <a:gd name="T9" fmla="*/ 33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0" y="33"/>
                  </a:moveTo>
                  <a:lnTo>
                    <a:pt x="4" y="0"/>
                  </a:lnTo>
                  <a:lnTo>
                    <a:pt x="37" y="5"/>
                  </a:lnTo>
                  <a:lnTo>
                    <a:pt x="32" y="38"/>
                  </a:lnTo>
                  <a:lnTo>
                    <a:pt x="0" y="33"/>
                  </a:lnTo>
                  <a:close/>
                </a:path>
              </a:pathLst>
            </a:custGeom>
            <a:solidFill>
              <a:srgbClr val="000000"/>
            </a:solidFill>
            <a:ln w="9525">
              <a:noFill/>
              <a:round/>
              <a:headEnd/>
              <a:tailEnd/>
            </a:ln>
          </p:spPr>
          <p:txBody>
            <a:bodyPr/>
            <a:lstStyle/>
            <a:p>
              <a:endParaRPr lang="en-US"/>
            </a:p>
          </p:txBody>
        </p:sp>
        <p:sp>
          <p:nvSpPr>
            <p:cNvPr id="80921" name="Freeform 313"/>
            <p:cNvSpPr>
              <a:spLocks/>
            </p:cNvSpPr>
            <p:nvPr/>
          </p:nvSpPr>
          <p:spPr bwMode="auto">
            <a:xfrm>
              <a:off x="3116" y="1445"/>
              <a:ext cx="36" cy="25"/>
            </a:xfrm>
            <a:custGeom>
              <a:avLst/>
              <a:gdLst>
                <a:gd name="T0" fmla="*/ 0 w 36"/>
                <a:gd name="T1" fmla="*/ 20 h 25"/>
                <a:gd name="T2" fmla="*/ 3 w 36"/>
                <a:gd name="T3" fmla="*/ 0 h 25"/>
                <a:gd name="T4" fmla="*/ 36 w 36"/>
                <a:gd name="T5" fmla="*/ 5 h 25"/>
                <a:gd name="T6" fmla="*/ 33 w 36"/>
                <a:gd name="T7" fmla="*/ 25 h 25"/>
                <a:gd name="T8" fmla="*/ 0 w 36"/>
                <a:gd name="T9" fmla="*/ 2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0" y="20"/>
                  </a:moveTo>
                  <a:lnTo>
                    <a:pt x="3" y="0"/>
                  </a:lnTo>
                  <a:lnTo>
                    <a:pt x="36" y="5"/>
                  </a:lnTo>
                  <a:lnTo>
                    <a:pt x="33" y="25"/>
                  </a:lnTo>
                  <a:lnTo>
                    <a:pt x="0" y="20"/>
                  </a:lnTo>
                  <a:close/>
                </a:path>
              </a:pathLst>
            </a:custGeom>
            <a:solidFill>
              <a:srgbClr val="000000"/>
            </a:solidFill>
            <a:ln w="9525">
              <a:noFill/>
              <a:round/>
              <a:headEnd/>
              <a:tailEnd/>
            </a:ln>
          </p:spPr>
          <p:txBody>
            <a:bodyPr/>
            <a:lstStyle/>
            <a:p>
              <a:endParaRPr lang="en-US"/>
            </a:p>
          </p:txBody>
        </p:sp>
        <p:sp>
          <p:nvSpPr>
            <p:cNvPr id="80922" name="Rectangle 312"/>
            <p:cNvSpPr>
              <a:spLocks noChangeArrowheads="1"/>
            </p:cNvSpPr>
            <p:nvPr/>
          </p:nvSpPr>
          <p:spPr bwMode="auto">
            <a:xfrm>
              <a:off x="3139" y="1314"/>
              <a:ext cx="33" cy="2"/>
            </a:xfrm>
            <a:prstGeom prst="rect">
              <a:avLst/>
            </a:prstGeom>
            <a:solidFill>
              <a:srgbClr val="000000"/>
            </a:solidFill>
            <a:ln w="9525">
              <a:noFill/>
              <a:miter lim="800000"/>
              <a:headEnd/>
              <a:tailEnd/>
            </a:ln>
          </p:spPr>
          <p:txBody>
            <a:bodyPr/>
            <a:lstStyle/>
            <a:p>
              <a:endParaRPr lang="en-US"/>
            </a:p>
          </p:txBody>
        </p:sp>
        <p:sp>
          <p:nvSpPr>
            <p:cNvPr id="80923" name="Freeform 311"/>
            <p:cNvSpPr>
              <a:spLocks/>
            </p:cNvSpPr>
            <p:nvPr/>
          </p:nvSpPr>
          <p:spPr bwMode="auto">
            <a:xfrm>
              <a:off x="3139" y="1284"/>
              <a:ext cx="37" cy="33"/>
            </a:xfrm>
            <a:custGeom>
              <a:avLst/>
              <a:gdLst>
                <a:gd name="T0" fmla="*/ 0 w 37"/>
                <a:gd name="T1" fmla="*/ 28 h 33"/>
                <a:gd name="T2" fmla="*/ 5 w 37"/>
                <a:gd name="T3" fmla="*/ 0 h 33"/>
                <a:gd name="T4" fmla="*/ 37 w 37"/>
                <a:gd name="T5" fmla="*/ 6 h 33"/>
                <a:gd name="T6" fmla="*/ 32 w 37"/>
                <a:gd name="T7" fmla="*/ 33 h 33"/>
                <a:gd name="T8" fmla="*/ 0 w 37"/>
                <a:gd name="T9" fmla="*/ 28 h 33"/>
                <a:gd name="T10" fmla="*/ 0 60000 65536"/>
                <a:gd name="T11" fmla="*/ 0 60000 65536"/>
                <a:gd name="T12" fmla="*/ 0 60000 65536"/>
                <a:gd name="T13" fmla="*/ 0 60000 65536"/>
                <a:gd name="T14" fmla="*/ 0 60000 65536"/>
                <a:gd name="T15" fmla="*/ 0 w 37"/>
                <a:gd name="T16" fmla="*/ 0 h 33"/>
                <a:gd name="T17" fmla="*/ 37 w 37"/>
                <a:gd name="T18" fmla="*/ 33 h 33"/>
              </a:gdLst>
              <a:ahLst/>
              <a:cxnLst>
                <a:cxn ang="T10">
                  <a:pos x="T0" y="T1"/>
                </a:cxn>
                <a:cxn ang="T11">
                  <a:pos x="T2" y="T3"/>
                </a:cxn>
                <a:cxn ang="T12">
                  <a:pos x="T4" y="T5"/>
                </a:cxn>
                <a:cxn ang="T13">
                  <a:pos x="T6" y="T7"/>
                </a:cxn>
                <a:cxn ang="T14">
                  <a:pos x="T8" y="T9"/>
                </a:cxn>
              </a:cxnLst>
              <a:rect l="T15" t="T16" r="T17" b="T18"/>
              <a:pathLst>
                <a:path w="37" h="33">
                  <a:moveTo>
                    <a:pt x="0" y="28"/>
                  </a:moveTo>
                  <a:lnTo>
                    <a:pt x="5" y="0"/>
                  </a:lnTo>
                  <a:lnTo>
                    <a:pt x="37" y="6"/>
                  </a:lnTo>
                  <a:lnTo>
                    <a:pt x="32" y="33"/>
                  </a:lnTo>
                  <a:lnTo>
                    <a:pt x="0" y="28"/>
                  </a:lnTo>
                  <a:close/>
                </a:path>
              </a:pathLst>
            </a:custGeom>
            <a:solidFill>
              <a:srgbClr val="000000"/>
            </a:solidFill>
            <a:ln w="9525">
              <a:noFill/>
              <a:round/>
              <a:headEnd/>
              <a:tailEnd/>
            </a:ln>
          </p:spPr>
          <p:txBody>
            <a:bodyPr/>
            <a:lstStyle/>
            <a:p>
              <a:endParaRPr lang="en-US"/>
            </a:p>
          </p:txBody>
        </p:sp>
        <p:sp>
          <p:nvSpPr>
            <p:cNvPr id="80924" name="Freeform 310"/>
            <p:cNvSpPr>
              <a:spLocks/>
            </p:cNvSpPr>
            <p:nvPr/>
          </p:nvSpPr>
          <p:spPr bwMode="auto">
            <a:xfrm>
              <a:off x="3144" y="1257"/>
              <a:ext cx="36" cy="32"/>
            </a:xfrm>
            <a:custGeom>
              <a:avLst/>
              <a:gdLst>
                <a:gd name="T0" fmla="*/ 0 w 36"/>
                <a:gd name="T1" fmla="*/ 27 h 32"/>
                <a:gd name="T2" fmla="*/ 4 w 36"/>
                <a:gd name="T3" fmla="*/ 0 h 32"/>
                <a:gd name="T4" fmla="*/ 36 w 36"/>
                <a:gd name="T5" fmla="*/ 5 h 32"/>
                <a:gd name="T6" fmla="*/ 32 w 36"/>
                <a:gd name="T7" fmla="*/ 32 h 32"/>
                <a:gd name="T8" fmla="*/ 0 w 36"/>
                <a:gd name="T9" fmla="*/ 27 h 32"/>
                <a:gd name="T10" fmla="*/ 0 60000 65536"/>
                <a:gd name="T11" fmla="*/ 0 60000 65536"/>
                <a:gd name="T12" fmla="*/ 0 60000 65536"/>
                <a:gd name="T13" fmla="*/ 0 60000 65536"/>
                <a:gd name="T14" fmla="*/ 0 60000 65536"/>
                <a:gd name="T15" fmla="*/ 0 w 36"/>
                <a:gd name="T16" fmla="*/ 0 h 32"/>
                <a:gd name="T17" fmla="*/ 36 w 36"/>
                <a:gd name="T18" fmla="*/ 32 h 32"/>
              </a:gdLst>
              <a:ahLst/>
              <a:cxnLst>
                <a:cxn ang="T10">
                  <a:pos x="T0" y="T1"/>
                </a:cxn>
                <a:cxn ang="T11">
                  <a:pos x="T2" y="T3"/>
                </a:cxn>
                <a:cxn ang="T12">
                  <a:pos x="T4" y="T5"/>
                </a:cxn>
                <a:cxn ang="T13">
                  <a:pos x="T6" y="T7"/>
                </a:cxn>
                <a:cxn ang="T14">
                  <a:pos x="T8" y="T9"/>
                </a:cxn>
              </a:cxnLst>
              <a:rect l="T15" t="T16" r="T17" b="T18"/>
              <a:pathLst>
                <a:path w="36" h="32">
                  <a:moveTo>
                    <a:pt x="0" y="27"/>
                  </a:moveTo>
                  <a:lnTo>
                    <a:pt x="4" y="0"/>
                  </a:lnTo>
                  <a:lnTo>
                    <a:pt x="36" y="5"/>
                  </a:lnTo>
                  <a:lnTo>
                    <a:pt x="32" y="32"/>
                  </a:lnTo>
                  <a:lnTo>
                    <a:pt x="0" y="27"/>
                  </a:lnTo>
                  <a:close/>
                </a:path>
              </a:pathLst>
            </a:custGeom>
            <a:solidFill>
              <a:srgbClr val="000000"/>
            </a:solidFill>
            <a:ln w="9525">
              <a:noFill/>
              <a:round/>
              <a:headEnd/>
              <a:tailEnd/>
            </a:ln>
          </p:spPr>
          <p:txBody>
            <a:bodyPr/>
            <a:lstStyle/>
            <a:p>
              <a:endParaRPr lang="en-US"/>
            </a:p>
          </p:txBody>
        </p:sp>
        <p:sp>
          <p:nvSpPr>
            <p:cNvPr id="80925" name="Freeform 309"/>
            <p:cNvSpPr>
              <a:spLocks/>
            </p:cNvSpPr>
            <p:nvPr/>
          </p:nvSpPr>
          <p:spPr bwMode="auto">
            <a:xfrm>
              <a:off x="3148" y="1231"/>
              <a:ext cx="37" cy="31"/>
            </a:xfrm>
            <a:custGeom>
              <a:avLst/>
              <a:gdLst>
                <a:gd name="T0" fmla="*/ 0 w 37"/>
                <a:gd name="T1" fmla="*/ 26 h 31"/>
                <a:gd name="T2" fmla="*/ 4 w 37"/>
                <a:gd name="T3" fmla="*/ 0 h 31"/>
                <a:gd name="T4" fmla="*/ 37 w 37"/>
                <a:gd name="T5" fmla="*/ 5 h 31"/>
                <a:gd name="T6" fmla="*/ 32 w 37"/>
                <a:gd name="T7" fmla="*/ 31 h 31"/>
                <a:gd name="T8" fmla="*/ 0 w 37"/>
                <a:gd name="T9" fmla="*/ 26 h 31"/>
                <a:gd name="T10" fmla="*/ 0 60000 65536"/>
                <a:gd name="T11" fmla="*/ 0 60000 65536"/>
                <a:gd name="T12" fmla="*/ 0 60000 65536"/>
                <a:gd name="T13" fmla="*/ 0 60000 65536"/>
                <a:gd name="T14" fmla="*/ 0 60000 65536"/>
                <a:gd name="T15" fmla="*/ 0 w 37"/>
                <a:gd name="T16" fmla="*/ 0 h 31"/>
                <a:gd name="T17" fmla="*/ 37 w 37"/>
                <a:gd name="T18" fmla="*/ 31 h 31"/>
              </a:gdLst>
              <a:ahLst/>
              <a:cxnLst>
                <a:cxn ang="T10">
                  <a:pos x="T0" y="T1"/>
                </a:cxn>
                <a:cxn ang="T11">
                  <a:pos x="T2" y="T3"/>
                </a:cxn>
                <a:cxn ang="T12">
                  <a:pos x="T4" y="T5"/>
                </a:cxn>
                <a:cxn ang="T13">
                  <a:pos x="T6" y="T7"/>
                </a:cxn>
                <a:cxn ang="T14">
                  <a:pos x="T8" y="T9"/>
                </a:cxn>
              </a:cxnLst>
              <a:rect l="T15" t="T16" r="T17" b="T18"/>
              <a:pathLst>
                <a:path w="37" h="31">
                  <a:moveTo>
                    <a:pt x="0" y="26"/>
                  </a:moveTo>
                  <a:lnTo>
                    <a:pt x="4" y="0"/>
                  </a:lnTo>
                  <a:lnTo>
                    <a:pt x="37" y="5"/>
                  </a:lnTo>
                  <a:lnTo>
                    <a:pt x="32" y="31"/>
                  </a:lnTo>
                  <a:lnTo>
                    <a:pt x="0" y="26"/>
                  </a:lnTo>
                  <a:close/>
                </a:path>
              </a:pathLst>
            </a:custGeom>
            <a:solidFill>
              <a:srgbClr val="000000"/>
            </a:solidFill>
            <a:ln w="9525">
              <a:noFill/>
              <a:round/>
              <a:headEnd/>
              <a:tailEnd/>
            </a:ln>
          </p:spPr>
          <p:txBody>
            <a:bodyPr/>
            <a:lstStyle/>
            <a:p>
              <a:endParaRPr lang="en-US"/>
            </a:p>
          </p:txBody>
        </p:sp>
        <p:sp>
          <p:nvSpPr>
            <p:cNvPr id="80926" name="Freeform 308"/>
            <p:cNvSpPr>
              <a:spLocks/>
            </p:cNvSpPr>
            <p:nvPr/>
          </p:nvSpPr>
          <p:spPr bwMode="auto">
            <a:xfrm>
              <a:off x="3152" y="1206"/>
              <a:ext cx="37" cy="30"/>
            </a:xfrm>
            <a:custGeom>
              <a:avLst/>
              <a:gdLst>
                <a:gd name="T0" fmla="*/ 0 w 37"/>
                <a:gd name="T1" fmla="*/ 24 h 30"/>
                <a:gd name="T2" fmla="*/ 5 w 37"/>
                <a:gd name="T3" fmla="*/ 0 h 30"/>
                <a:gd name="T4" fmla="*/ 37 w 37"/>
                <a:gd name="T5" fmla="*/ 6 h 30"/>
                <a:gd name="T6" fmla="*/ 33 w 37"/>
                <a:gd name="T7" fmla="*/ 30 h 30"/>
                <a:gd name="T8" fmla="*/ 0 w 37"/>
                <a:gd name="T9" fmla="*/ 24 h 30"/>
                <a:gd name="T10" fmla="*/ 0 60000 65536"/>
                <a:gd name="T11" fmla="*/ 0 60000 65536"/>
                <a:gd name="T12" fmla="*/ 0 60000 65536"/>
                <a:gd name="T13" fmla="*/ 0 60000 65536"/>
                <a:gd name="T14" fmla="*/ 0 60000 65536"/>
                <a:gd name="T15" fmla="*/ 0 w 37"/>
                <a:gd name="T16" fmla="*/ 0 h 30"/>
                <a:gd name="T17" fmla="*/ 37 w 37"/>
                <a:gd name="T18" fmla="*/ 30 h 30"/>
              </a:gdLst>
              <a:ahLst/>
              <a:cxnLst>
                <a:cxn ang="T10">
                  <a:pos x="T0" y="T1"/>
                </a:cxn>
                <a:cxn ang="T11">
                  <a:pos x="T2" y="T3"/>
                </a:cxn>
                <a:cxn ang="T12">
                  <a:pos x="T4" y="T5"/>
                </a:cxn>
                <a:cxn ang="T13">
                  <a:pos x="T6" y="T7"/>
                </a:cxn>
                <a:cxn ang="T14">
                  <a:pos x="T8" y="T9"/>
                </a:cxn>
              </a:cxnLst>
              <a:rect l="T15" t="T16" r="T17" b="T18"/>
              <a:pathLst>
                <a:path w="37" h="30">
                  <a:moveTo>
                    <a:pt x="0" y="24"/>
                  </a:moveTo>
                  <a:lnTo>
                    <a:pt x="5" y="0"/>
                  </a:lnTo>
                  <a:lnTo>
                    <a:pt x="37" y="6"/>
                  </a:lnTo>
                  <a:lnTo>
                    <a:pt x="33" y="30"/>
                  </a:lnTo>
                  <a:lnTo>
                    <a:pt x="0" y="24"/>
                  </a:lnTo>
                  <a:close/>
                </a:path>
              </a:pathLst>
            </a:custGeom>
            <a:solidFill>
              <a:srgbClr val="000000"/>
            </a:solidFill>
            <a:ln w="9525">
              <a:noFill/>
              <a:round/>
              <a:headEnd/>
              <a:tailEnd/>
            </a:ln>
          </p:spPr>
          <p:txBody>
            <a:bodyPr/>
            <a:lstStyle/>
            <a:p>
              <a:endParaRPr lang="en-US"/>
            </a:p>
          </p:txBody>
        </p:sp>
        <p:sp>
          <p:nvSpPr>
            <p:cNvPr id="80927" name="Freeform 307"/>
            <p:cNvSpPr>
              <a:spLocks/>
            </p:cNvSpPr>
            <p:nvPr/>
          </p:nvSpPr>
          <p:spPr bwMode="auto">
            <a:xfrm>
              <a:off x="3157" y="1183"/>
              <a:ext cx="37" cy="29"/>
            </a:xfrm>
            <a:custGeom>
              <a:avLst/>
              <a:gdLst>
                <a:gd name="T0" fmla="*/ 0 w 37"/>
                <a:gd name="T1" fmla="*/ 24 h 29"/>
                <a:gd name="T2" fmla="*/ 4 w 37"/>
                <a:gd name="T3" fmla="*/ 0 h 29"/>
                <a:gd name="T4" fmla="*/ 37 w 37"/>
                <a:gd name="T5" fmla="*/ 6 h 29"/>
                <a:gd name="T6" fmla="*/ 32 w 37"/>
                <a:gd name="T7" fmla="*/ 29 h 29"/>
                <a:gd name="T8" fmla="*/ 0 w 37"/>
                <a:gd name="T9" fmla="*/ 24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24"/>
                  </a:moveTo>
                  <a:lnTo>
                    <a:pt x="4" y="0"/>
                  </a:lnTo>
                  <a:lnTo>
                    <a:pt x="37" y="6"/>
                  </a:lnTo>
                  <a:lnTo>
                    <a:pt x="32" y="29"/>
                  </a:lnTo>
                  <a:lnTo>
                    <a:pt x="0" y="24"/>
                  </a:lnTo>
                  <a:close/>
                </a:path>
              </a:pathLst>
            </a:custGeom>
            <a:solidFill>
              <a:srgbClr val="000000"/>
            </a:solidFill>
            <a:ln w="9525">
              <a:noFill/>
              <a:round/>
              <a:headEnd/>
              <a:tailEnd/>
            </a:ln>
          </p:spPr>
          <p:txBody>
            <a:bodyPr/>
            <a:lstStyle/>
            <a:p>
              <a:endParaRPr lang="en-US"/>
            </a:p>
          </p:txBody>
        </p:sp>
        <p:sp>
          <p:nvSpPr>
            <p:cNvPr id="80928" name="Freeform 306"/>
            <p:cNvSpPr>
              <a:spLocks/>
            </p:cNvSpPr>
            <p:nvPr/>
          </p:nvSpPr>
          <p:spPr bwMode="auto">
            <a:xfrm>
              <a:off x="3161" y="1160"/>
              <a:ext cx="37" cy="29"/>
            </a:xfrm>
            <a:custGeom>
              <a:avLst/>
              <a:gdLst>
                <a:gd name="T0" fmla="*/ 0 w 37"/>
                <a:gd name="T1" fmla="*/ 23 h 29"/>
                <a:gd name="T2" fmla="*/ 4 w 37"/>
                <a:gd name="T3" fmla="*/ 0 h 29"/>
                <a:gd name="T4" fmla="*/ 37 w 37"/>
                <a:gd name="T5" fmla="*/ 6 h 29"/>
                <a:gd name="T6" fmla="*/ 33 w 37"/>
                <a:gd name="T7" fmla="*/ 29 h 29"/>
                <a:gd name="T8" fmla="*/ 0 w 37"/>
                <a:gd name="T9" fmla="*/ 23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23"/>
                  </a:moveTo>
                  <a:lnTo>
                    <a:pt x="4" y="0"/>
                  </a:lnTo>
                  <a:lnTo>
                    <a:pt x="37" y="6"/>
                  </a:lnTo>
                  <a:lnTo>
                    <a:pt x="33" y="29"/>
                  </a:lnTo>
                  <a:lnTo>
                    <a:pt x="0" y="23"/>
                  </a:lnTo>
                  <a:close/>
                </a:path>
              </a:pathLst>
            </a:custGeom>
            <a:solidFill>
              <a:srgbClr val="000000"/>
            </a:solidFill>
            <a:ln w="9525">
              <a:noFill/>
              <a:round/>
              <a:headEnd/>
              <a:tailEnd/>
            </a:ln>
          </p:spPr>
          <p:txBody>
            <a:bodyPr/>
            <a:lstStyle/>
            <a:p>
              <a:endParaRPr lang="en-US"/>
            </a:p>
          </p:txBody>
        </p:sp>
        <p:sp>
          <p:nvSpPr>
            <p:cNvPr id="80929" name="Freeform 305"/>
            <p:cNvSpPr>
              <a:spLocks/>
            </p:cNvSpPr>
            <p:nvPr/>
          </p:nvSpPr>
          <p:spPr bwMode="auto">
            <a:xfrm>
              <a:off x="3165" y="1139"/>
              <a:ext cx="37" cy="27"/>
            </a:xfrm>
            <a:custGeom>
              <a:avLst/>
              <a:gdLst>
                <a:gd name="T0" fmla="*/ 0 w 37"/>
                <a:gd name="T1" fmla="*/ 21 h 27"/>
                <a:gd name="T2" fmla="*/ 4 w 37"/>
                <a:gd name="T3" fmla="*/ 0 h 27"/>
                <a:gd name="T4" fmla="*/ 37 w 37"/>
                <a:gd name="T5" fmla="*/ 6 h 27"/>
                <a:gd name="T6" fmla="*/ 33 w 37"/>
                <a:gd name="T7" fmla="*/ 27 h 27"/>
                <a:gd name="T8" fmla="*/ 0 w 37"/>
                <a:gd name="T9" fmla="*/ 21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21"/>
                  </a:moveTo>
                  <a:lnTo>
                    <a:pt x="4" y="0"/>
                  </a:lnTo>
                  <a:lnTo>
                    <a:pt x="37" y="6"/>
                  </a:lnTo>
                  <a:lnTo>
                    <a:pt x="33" y="27"/>
                  </a:lnTo>
                  <a:lnTo>
                    <a:pt x="0" y="21"/>
                  </a:lnTo>
                  <a:close/>
                </a:path>
              </a:pathLst>
            </a:custGeom>
            <a:solidFill>
              <a:srgbClr val="000000"/>
            </a:solidFill>
            <a:ln w="9525">
              <a:noFill/>
              <a:round/>
              <a:headEnd/>
              <a:tailEnd/>
            </a:ln>
          </p:spPr>
          <p:txBody>
            <a:bodyPr/>
            <a:lstStyle/>
            <a:p>
              <a:endParaRPr lang="en-US"/>
            </a:p>
          </p:txBody>
        </p:sp>
        <p:sp>
          <p:nvSpPr>
            <p:cNvPr id="80930" name="Freeform 304"/>
            <p:cNvSpPr>
              <a:spLocks/>
            </p:cNvSpPr>
            <p:nvPr/>
          </p:nvSpPr>
          <p:spPr bwMode="auto">
            <a:xfrm>
              <a:off x="3169" y="1119"/>
              <a:ext cx="37" cy="27"/>
            </a:xfrm>
            <a:custGeom>
              <a:avLst/>
              <a:gdLst>
                <a:gd name="T0" fmla="*/ 0 w 37"/>
                <a:gd name="T1" fmla="*/ 20 h 27"/>
                <a:gd name="T2" fmla="*/ 5 w 37"/>
                <a:gd name="T3" fmla="*/ 0 h 27"/>
                <a:gd name="T4" fmla="*/ 37 w 37"/>
                <a:gd name="T5" fmla="*/ 7 h 27"/>
                <a:gd name="T6" fmla="*/ 33 w 37"/>
                <a:gd name="T7" fmla="*/ 27 h 27"/>
                <a:gd name="T8" fmla="*/ 0 w 37"/>
                <a:gd name="T9" fmla="*/ 20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20"/>
                  </a:moveTo>
                  <a:lnTo>
                    <a:pt x="5" y="0"/>
                  </a:lnTo>
                  <a:lnTo>
                    <a:pt x="37" y="7"/>
                  </a:lnTo>
                  <a:lnTo>
                    <a:pt x="33" y="27"/>
                  </a:lnTo>
                  <a:lnTo>
                    <a:pt x="0" y="20"/>
                  </a:lnTo>
                  <a:close/>
                </a:path>
              </a:pathLst>
            </a:custGeom>
            <a:solidFill>
              <a:srgbClr val="000000"/>
            </a:solidFill>
            <a:ln w="9525">
              <a:noFill/>
              <a:round/>
              <a:headEnd/>
              <a:tailEnd/>
            </a:ln>
          </p:spPr>
          <p:txBody>
            <a:bodyPr/>
            <a:lstStyle/>
            <a:p>
              <a:endParaRPr lang="en-US"/>
            </a:p>
          </p:txBody>
        </p:sp>
        <p:sp>
          <p:nvSpPr>
            <p:cNvPr id="80931" name="Freeform 303"/>
            <p:cNvSpPr>
              <a:spLocks/>
            </p:cNvSpPr>
            <p:nvPr/>
          </p:nvSpPr>
          <p:spPr bwMode="auto">
            <a:xfrm>
              <a:off x="3174" y="1074"/>
              <a:ext cx="41" cy="51"/>
            </a:xfrm>
            <a:custGeom>
              <a:avLst/>
              <a:gdLst>
                <a:gd name="T0" fmla="*/ 0 w 41"/>
                <a:gd name="T1" fmla="*/ 45 h 51"/>
                <a:gd name="T2" fmla="*/ 8 w 41"/>
                <a:gd name="T3" fmla="*/ 0 h 51"/>
                <a:gd name="T4" fmla="*/ 41 w 41"/>
                <a:gd name="T5" fmla="*/ 7 h 51"/>
                <a:gd name="T6" fmla="*/ 32 w 41"/>
                <a:gd name="T7" fmla="*/ 51 h 51"/>
                <a:gd name="T8" fmla="*/ 0 w 41"/>
                <a:gd name="T9" fmla="*/ 45 h 51"/>
                <a:gd name="T10" fmla="*/ 0 60000 65536"/>
                <a:gd name="T11" fmla="*/ 0 60000 65536"/>
                <a:gd name="T12" fmla="*/ 0 60000 65536"/>
                <a:gd name="T13" fmla="*/ 0 60000 65536"/>
                <a:gd name="T14" fmla="*/ 0 60000 65536"/>
                <a:gd name="T15" fmla="*/ 0 w 41"/>
                <a:gd name="T16" fmla="*/ 0 h 51"/>
                <a:gd name="T17" fmla="*/ 41 w 41"/>
                <a:gd name="T18" fmla="*/ 51 h 51"/>
              </a:gdLst>
              <a:ahLst/>
              <a:cxnLst>
                <a:cxn ang="T10">
                  <a:pos x="T0" y="T1"/>
                </a:cxn>
                <a:cxn ang="T11">
                  <a:pos x="T2" y="T3"/>
                </a:cxn>
                <a:cxn ang="T12">
                  <a:pos x="T4" y="T5"/>
                </a:cxn>
                <a:cxn ang="T13">
                  <a:pos x="T6" y="T7"/>
                </a:cxn>
                <a:cxn ang="T14">
                  <a:pos x="T8" y="T9"/>
                </a:cxn>
              </a:cxnLst>
              <a:rect l="T15" t="T16" r="T17" b="T18"/>
              <a:pathLst>
                <a:path w="41" h="51">
                  <a:moveTo>
                    <a:pt x="0" y="45"/>
                  </a:moveTo>
                  <a:lnTo>
                    <a:pt x="8" y="0"/>
                  </a:lnTo>
                  <a:lnTo>
                    <a:pt x="41" y="7"/>
                  </a:lnTo>
                  <a:lnTo>
                    <a:pt x="32" y="51"/>
                  </a:lnTo>
                  <a:lnTo>
                    <a:pt x="0" y="45"/>
                  </a:lnTo>
                  <a:close/>
                </a:path>
              </a:pathLst>
            </a:custGeom>
            <a:solidFill>
              <a:srgbClr val="000000"/>
            </a:solidFill>
            <a:ln w="9525">
              <a:noFill/>
              <a:round/>
              <a:headEnd/>
              <a:tailEnd/>
            </a:ln>
          </p:spPr>
          <p:txBody>
            <a:bodyPr/>
            <a:lstStyle/>
            <a:p>
              <a:endParaRPr lang="en-US"/>
            </a:p>
          </p:txBody>
        </p:sp>
        <p:sp>
          <p:nvSpPr>
            <p:cNvPr id="80932" name="Freeform 302"/>
            <p:cNvSpPr>
              <a:spLocks/>
            </p:cNvSpPr>
            <p:nvPr/>
          </p:nvSpPr>
          <p:spPr bwMode="auto">
            <a:xfrm>
              <a:off x="3182" y="1030"/>
              <a:ext cx="43" cy="51"/>
            </a:xfrm>
            <a:custGeom>
              <a:avLst/>
              <a:gdLst>
                <a:gd name="T0" fmla="*/ 0 w 43"/>
                <a:gd name="T1" fmla="*/ 44 h 51"/>
                <a:gd name="T2" fmla="*/ 10 w 43"/>
                <a:gd name="T3" fmla="*/ 0 h 51"/>
                <a:gd name="T4" fmla="*/ 43 w 43"/>
                <a:gd name="T5" fmla="*/ 6 h 51"/>
                <a:gd name="T6" fmla="*/ 33 w 43"/>
                <a:gd name="T7" fmla="*/ 51 h 51"/>
                <a:gd name="T8" fmla="*/ 0 w 43"/>
                <a:gd name="T9" fmla="*/ 44 h 51"/>
                <a:gd name="T10" fmla="*/ 0 60000 65536"/>
                <a:gd name="T11" fmla="*/ 0 60000 65536"/>
                <a:gd name="T12" fmla="*/ 0 60000 65536"/>
                <a:gd name="T13" fmla="*/ 0 60000 65536"/>
                <a:gd name="T14" fmla="*/ 0 60000 65536"/>
                <a:gd name="T15" fmla="*/ 0 w 43"/>
                <a:gd name="T16" fmla="*/ 0 h 51"/>
                <a:gd name="T17" fmla="*/ 43 w 43"/>
                <a:gd name="T18" fmla="*/ 51 h 51"/>
              </a:gdLst>
              <a:ahLst/>
              <a:cxnLst>
                <a:cxn ang="T10">
                  <a:pos x="T0" y="T1"/>
                </a:cxn>
                <a:cxn ang="T11">
                  <a:pos x="T2" y="T3"/>
                </a:cxn>
                <a:cxn ang="T12">
                  <a:pos x="T4" y="T5"/>
                </a:cxn>
                <a:cxn ang="T13">
                  <a:pos x="T6" y="T7"/>
                </a:cxn>
                <a:cxn ang="T14">
                  <a:pos x="T8" y="T9"/>
                </a:cxn>
              </a:cxnLst>
              <a:rect l="T15" t="T16" r="T17" b="T18"/>
              <a:pathLst>
                <a:path w="43" h="51">
                  <a:moveTo>
                    <a:pt x="0" y="44"/>
                  </a:moveTo>
                  <a:lnTo>
                    <a:pt x="10" y="0"/>
                  </a:lnTo>
                  <a:lnTo>
                    <a:pt x="43" y="6"/>
                  </a:lnTo>
                  <a:lnTo>
                    <a:pt x="33" y="51"/>
                  </a:lnTo>
                  <a:lnTo>
                    <a:pt x="0" y="44"/>
                  </a:lnTo>
                  <a:close/>
                </a:path>
              </a:pathLst>
            </a:custGeom>
            <a:solidFill>
              <a:srgbClr val="000000"/>
            </a:solidFill>
            <a:ln w="9525">
              <a:noFill/>
              <a:round/>
              <a:headEnd/>
              <a:tailEnd/>
            </a:ln>
          </p:spPr>
          <p:txBody>
            <a:bodyPr/>
            <a:lstStyle/>
            <a:p>
              <a:endParaRPr lang="en-US"/>
            </a:p>
          </p:txBody>
        </p:sp>
        <p:sp>
          <p:nvSpPr>
            <p:cNvPr id="80933" name="Freeform 301"/>
            <p:cNvSpPr>
              <a:spLocks/>
            </p:cNvSpPr>
            <p:nvPr/>
          </p:nvSpPr>
          <p:spPr bwMode="auto">
            <a:xfrm>
              <a:off x="3192" y="986"/>
              <a:ext cx="41" cy="50"/>
            </a:xfrm>
            <a:custGeom>
              <a:avLst/>
              <a:gdLst>
                <a:gd name="T0" fmla="*/ 0 w 41"/>
                <a:gd name="T1" fmla="*/ 44 h 50"/>
                <a:gd name="T2" fmla="*/ 8 w 41"/>
                <a:gd name="T3" fmla="*/ 0 h 50"/>
                <a:gd name="T4" fmla="*/ 41 w 41"/>
                <a:gd name="T5" fmla="*/ 6 h 50"/>
                <a:gd name="T6" fmla="*/ 33 w 41"/>
                <a:gd name="T7" fmla="*/ 50 h 50"/>
                <a:gd name="T8" fmla="*/ 0 w 41"/>
                <a:gd name="T9" fmla="*/ 44 h 50"/>
                <a:gd name="T10" fmla="*/ 0 60000 65536"/>
                <a:gd name="T11" fmla="*/ 0 60000 65536"/>
                <a:gd name="T12" fmla="*/ 0 60000 65536"/>
                <a:gd name="T13" fmla="*/ 0 60000 65536"/>
                <a:gd name="T14" fmla="*/ 0 60000 65536"/>
                <a:gd name="T15" fmla="*/ 0 w 41"/>
                <a:gd name="T16" fmla="*/ 0 h 50"/>
                <a:gd name="T17" fmla="*/ 41 w 41"/>
                <a:gd name="T18" fmla="*/ 50 h 50"/>
              </a:gdLst>
              <a:ahLst/>
              <a:cxnLst>
                <a:cxn ang="T10">
                  <a:pos x="T0" y="T1"/>
                </a:cxn>
                <a:cxn ang="T11">
                  <a:pos x="T2" y="T3"/>
                </a:cxn>
                <a:cxn ang="T12">
                  <a:pos x="T4" y="T5"/>
                </a:cxn>
                <a:cxn ang="T13">
                  <a:pos x="T6" y="T7"/>
                </a:cxn>
                <a:cxn ang="T14">
                  <a:pos x="T8" y="T9"/>
                </a:cxn>
              </a:cxnLst>
              <a:rect l="T15" t="T16" r="T17" b="T18"/>
              <a:pathLst>
                <a:path w="41" h="50">
                  <a:moveTo>
                    <a:pt x="0" y="44"/>
                  </a:moveTo>
                  <a:lnTo>
                    <a:pt x="8" y="0"/>
                  </a:lnTo>
                  <a:lnTo>
                    <a:pt x="41" y="6"/>
                  </a:lnTo>
                  <a:lnTo>
                    <a:pt x="33" y="50"/>
                  </a:lnTo>
                  <a:lnTo>
                    <a:pt x="0" y="44"/>
                  </a:lnTo>
                  <a:close/>
                </a:path>
              </a:pathLst>
            </a:custGeom>
            <a:solidFill>
              <a:srgbClr val="000000"/>
            </a:solidFill>
            <a:ln w="9525">
              <a:noFill/>
              <a:round/>
              <a:headEnd/>
              <a:tailEnd/>
            </a:ln>
          </p:spPr>
          <p:txBody>
            <a:bodyPr/>
            <a:lstStyle/>
            <a:p>
              <a:endParaRPr lang="en-US"/>
            </a:p>
          </p:txBody>
        </p:sp>
        <p:sp>
          <p:nvSpPr>
            <p:cNvPr id="80934" name="Freeform 300"/>
            <p:cNvSpPr>
              <a:spLocks/>
            </p:cNvSpPr>
            <p:nvPr/>
          </p:nvSpPr>
          <p:spPr bwMode="auto">
            <a:xfrm>
              <a:off x="3200" y="943"/>
              <a:ext cx="42" cy="50"/>
            </a:xfrm>
            <a:custGeom>
              <a:avLst/>
              <a:gdLst>
                <a:gd name="T0" fmla="*/ 0 w 42"/>
                <a:gd name="T1" fmla="*/ 43 h 50"/>
                <a:gd name="T2" fmla="*/ 9 w 42"/>
                <a:gd name="T3" fmla="*/ 0 h 50"/>
                <a:gd name="T4" fmla="*/ 42 w 42"/>
                <a:gd name="T5" fmla="*/ 7 h 50"/>
                <a:gd name="T6" fmla="*/ 33 w 42"/>
                <a:gd name="T7" fmla="*/ 50 h 50"/>
                <a:gd name="T8" fmla="*/ 0 w 42"/>
                <a:gd name="T9" fmla="*/ 43 h 50"/>
                <a:gd name="T10" fmla="*/ 0 60000 65536"/>
                <a:gd name="T11" fmla="*/ 0 60000 65536"/>
                <a:gd name="T12" fmla="*/ 0 60000 65536"/>
                <a:gd name="T13" fmla="*/ 0 60000 65536"/>
                <a:gd name="T14" fmla="*/ 0 60000 65536"/>
                <a:gd name="T15" fmla="*/ 0 w 42"/>
                <a:gd name="T16" fmla="*/ 0 h 50"/>
                <a:gd name="T17" fmla="*/ 42 w 42"/>
                <a:gd name="T18" fmla="*/ 50 h 50"/>
              </a:gdLst>
              <a:ahLst/>
              <a:cxnLst>
                <a:cxn ang="T10">
                  <a:pos x="T0" y="T1"/>
                </a:cxn>
                <a:cxn ang="T11">
                  <a:pos x="T2" y="T3"/>
                </a:cxn>
                <a:cxn ang="T12">
                  <a:pos x="T4" y="T5"/>
                </a:cxn>
                <a:cxn ang="T13">
                  <a:pos x="T6" y="T7"/>
                </a:cxn>
                <a:cxn ang="T14">
                  <a:pos x="T8" y="T9"/>
                </a:cxn>
              </a:cxnLst>
              <a:rect l="T15" t="T16" r="T17" b="T18"/>
              <a:pathLst>
                <a:path w="42" h="50">
                  <a:moveTo>
                    <a:pt x="0" y="43"/>
                  </a:moveTo>
                  <a:lnTo>
                    <a:pt x="9" y="0"/>
                  </a:lnTo>
                  <a:lnTo>
                    <a:pt x="42" y="7"/>
                  </a:lnTo>
                  <a:lnTo>
                    <a:pt x="33" y="50"/>
                  </a:lnTo>
                  <a:lnTo>
                    <a:pt x="0" y="43"/>
                  </a:lnTo>
                  <a:close/>
                </a:path>
              </a:pathLst>
            </a:custGeom>
            <a:solidFill>
              <a:srgbClr val="000000"/>
            </a:solidFill>
            <a:ln w="9525">
              <a:noFill/>
              <a:round/>
              <a:headEnd/>
              <a:tailEnd/>
            </a:ln>
          </p:spPr>
          <p:txBody>
            <a:bodyPr/>
            <a:lstStyle/>
            <a:p>
              <a:endParaRPr lang="en-US"/>
            </a:p>
          </p:txBody>
        </p:sp>
        <p:sp>
          <p:nvSpPr>
            <p:cNvPr id="80935" name="Freeform 299"/>
            <p:cNvSpPr>
              <a:spLocks/>
            </p:cNvSpPr>
            <p:nvPr/>
          </p:nvSpPr>
          <p:spPr bwMode="auto">
            <a:xfrm>
              <a:off x="3209" y="901"/>
              <a:ext cx="42" cy="49"/>
            </a:xfrm>
            <a:custGeom>
              <a:avLst/>
              <a:gdLst>
                <a:gd name="T0" fmla="*/ 0 w 42"/>
                <a:gd name="T1" fmla="*/ 42 h 49"/>
                <a:gd name="T2" fmla="*/ 9 w 42"/>
                <a:gd name="T3" fmla="*/ 0 h 49"/>
                <a:gd name="T4" fmla="*/ 42 w 42"/>
                <a:gd name="T5" fmla="*/ 7 h 49"/>
                <a:gd name="T6" fmla="*/ 33 w 42"/>
                <a:gd name="T7" fmla="*/ 49 h 49"/>
                <a:gd name="T8" fmla="*/ 0 w 42"/>
                <a:gd name="T9" fmla="*/ 42 h 49"/>
                <a:gd name="T10" fmla="*/ 0 60000 65536"/>
                <a:gd name="T11" fmla="*/ 0 60000 65536"/>
                <a:gd name="T12" fmla="*/ 0 60000 65536"/>
                <a:gd name="T13" fmla="*/ 0 60000 65536"/>
                <a:gd name="T14" fmla="*/ 0 60000 65536"/>
                <a:gd name="T15" fmla="*/ 0 w 42"/>
                <a:gd name="T16" fmla="*/ 0 h 49"/>
                <a:gd name="T17" fmla="*/ 42 w 42"/>
                <a:gd name="T18" fmla="*/ 49 h 49"/>
              </a:gdLst>
              <a:ahLst/>
              <a:cxnLst>
                <a:cxn ang="T10">
                  <a:pos x="T0" y="T1"/>
                </a:cxn>
                <a:cxn ang="T11">
                  <a:pos x="T2" y="T3"/>
                </a:cxn>
                <a:cxn ang="T12">
                  <a:pos x="T4" y="T5"/>
                </a:cxn>
                <a:cxn ang="T13">
                  <a:pos x="T6" y="T7"/>
                </a:cxn>
                <a:cxn ang="T14">
                  <a:pos x="T8" y="T9"/>
                </a:cxn>
              </a:cxnLst>
              <a:rect l="T15" t="T16" r="T17" b="T18"/>
              <a:pathLst>
                <a:path w="42" h="49">
                  <a:moveTo>
                    <a:pt x="0" y="42"/>
                  </a:moveTo>
                  <a:lnTo>
                    <a:pt x="9" y="0"/>
                  </a:lnTo>
                  <a:lnTo>
                    <a:pt x="42" y="7"/>
                  </a:lnTo>
                  <a:lnTo>
                    <a:pt x="33" y="49"/>
                  </a:lnTo>
                  <a:lnTo>
                    <a:pt x="0" y="42"/>
                  </a:lnTo>
                  <a:close/>
                </a:path>
              </a:pathLst>
            </a:custGeom>
            <a:solidFill>
              <a:srgbClr val="000000"/>
            </a:solidFill>
            <a:ln w="9525">
              <a:noFill/>
              <a:round/>
              <a:headEnd/>
              <a:tailEnd/>
            </a:ln>
          </p:spPr>
          <p:txBody>
            <a:bodyPr/>
            <a:lstStyle/>
            <a:p>
              <a:endParaRPr lang="en-US"/>
            </a:p>
          </p:txBody>
        </p:sp>
        <p:sp>
          <p:nvSpPr>
            <p:cNvPr id="80936" name="Freeform 298"/>
            <p:cNvSpPr>
              <a:spLocks/>
            </p:cNvSpPr>
            <p:nvPr/>
          </p:nvSpPr>
          <p:spPr bwMode="auto">
            <a:xfrm>
              <a:off x="3219" y="890"/>
              <a:ext cx="34" cy="19"/>
            </a:xfrm>
            <a:custGeom>
              <a:avLst/>
              <a:gdLst>
                <a:gd name="T0" fmla="*/ 0 w 34"/>
                <a:gd name="T1" fmla="*/ 11 h 19"/>
                <a:gd name="T2" fmla="*/ 3 w 34"/>
                <a:gd name="T3" fmla="*/ 0 h 19"/>
                <a:gd name="T4" fmla="*/ 34 w 34"/>
                <a:gd name="T5" fmla="*/ 9 h 19"/>
                <a:gd name="T6" fmla="*/ 32 w 34"/>
                <a:gd name="T7" fmla="*/ 19 h 19"/>
                <a:gd name="T8" fmla="*/ 0 w 34"/>
                <a:gd name="T9" fmla="*/ 11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0" y="11"/>
                  </a:moveTo>
                  <a:lnTo>
                    <a:pt x="3" y="0"/>
                  </a:lnTo>
                  <a:lnTo>
                    <a:pt x="34" y="9"/>
                  </a:lnTo>
                  <a:lnTo>
                    <a:pt x="32" y="19"/>
                  </a:lnTo>
                  <a:lnTo>
                    <a:pt x="0" y="11"/>
                  </a:lnTo>
                  <a:close/>
                </a:path>
              </a:pathLst>
            </a:custGeom>
            <a:solidFill>
              <a:srgbClr val="000000"/>
            </a:solidFill>
            <a:ln w="9525">
              <a:noFill/>
              <a:round/>
              <a:headEnd/>
              <a:tailEnd/>
            </a:ln>
          </p:spPr>
          <p:txBody>
            <a:bodyPr/>
            <a:lstStyle/>
            <a:p>
              <a:endParaRPr lang="en-US"/>
            </a:p>
          </p:txBody>
        </p:sp>
        <p:sp>
          <p:nvSpPr>
            <p:cNvPr id="80937" name="Rectangle 297"/>
            <p:cNvSpPr>
              <a:spLocks noChangeArrowheads="1"/>
            </p:cNvSpPr>
            <p:nvPr/>
          </p:nvSpPr>
          <p:spPr bwMode="auto">
            <a:xfrm>
              <a:off x="3260" y="764"/>
              <a:ext cx="33" cy="1"/>
            </a:xfrm>
            <a:prstGeom prst="rect">
              <a:avLst/>
            </a:prstGeom>
            <a:solidFill>
              <a:srgbClr val="000000"/>
            </a:solidFill>
            <a:ln w="9525">
              <a:noFill/>
              <a:miter lim="800000"/>
              <a:headEnd/>
              <a:tailEnd/>
            </a:ln>
          </p:spPr>
          <p:txBody>
            <a:bodyPr/>
            <a:lstStyle/>
            <a:p>
              <a:endParaRPr lang="en-US"/>
            </a:p>
          </p:txBody>
        </p:sp>
        <p:sp>
          <p:nvSpPr>
            <p:cNvPr id="80938" name="Freeform 296"/>
            <p:cNvSpPr>
              <a:spLocks/>
            </p:cNvSpPr>
            <p:nvPr/>
          </p:nvSpPr>
          <p:spPr bwMode="auto">
            <a:xfrm>
              <a:off x="3262" y="743"/>
              <a:ext cx="36" cy="28"/>
            </a:xfrm>
            <a:custGeom>
              <a:avLst/>
              <a:gdLst>
                <a:gd name="T0" fmla="*/ 0 w 36"/>
                <a:gd name="T1" fmla="*/ 14 h 28"/>
                <a:gd name="T2" fmla="*/ 6 w 36"/>
                <a:gd name="T3" fmla="*/ 0 h 28"/>
                <a:gd name="T4" fmla="*/ 36 w 36"/>
                <a:gd name="T5" fmla="*/ 14 h 28"/>
                <a:gd name="T6" fmla="*/ 30 w 36"/>
                <a:gd name="T7" fmla="*/ 28 h 28"/>
                <a:gd name="T8" fmla="*/ 0 w 36"/>
                <a:gd name="T9" fmla="*/ 14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0" y="14"/>
                  </a:moveTo>
                  <a:lnTo>
                    <a:pt x="6" y="0"/>
                  </a:lnTo>
                  <a:lnTo>
                    <a:pt x="36" y="14"/>
                  </a:lnTo>
                  <a:lnTo>
                    <a:pt x="30" y="28"/>
                  </a:lnTo>
                  <a:lnTo>
                    <a:pt x="0" y="14"/>
                  </a:lnTo>
                  <a:close/>
                </a:path>
              </a:pathLst>
            </a:custGeom>
            <a:solidFill>
              <a:srgbClr val="000000"/>
            </a:solidFill>
            <a:ln w="9525">
              <a:noFill/>
              <a:round/>
              <a:headEnd/>
              <a:tailEnd/>
            </a:ln>
          </p:spPr>
          <p:txBody>
            <a:bodyPr/>
            <a:lstStyle/>
            <a:p>
              <a:endParaRPr lang="en-US"/>
            </a:p>
          </p:txBody>
        </p:sp>
        <p:sp>
          <p:nvSpPr>
            <p:cNvPr id="80939" name="Freeform 295"/>
            <p:cNvSpPr>
              <a:spLocks/>
            </p:cNvSpPr>
            <p:nvPr/>
          </p:nvSpPr>
          <p:spPr bwMode="auto">
            <a:xfrm>
              <a:off x="3269" y="730"/>
              <a:ext cx="35" cy="28"/>
            </a:xfrm>
            <a:custGeom>
              <a:avLst/>
              <a:gdLst>
                <a:gd name="T0" fmla="*/ 0 w 35"/>
                <a:gd name="T1" fmla="*/ 13 h 28"/>
                <a:gd name="T2" fmla="*/ 6 w 35"/>
                <a:gd name="T3" fmla="*/ 0 h 28"/>
                <a:gd name="T4" fmla="*/ 35 w 35"/>
                <a:gd name="T5" fmla="*/ 15 h 28"/>
                <a:gd name="T6" fmla="*/ 29 w 35"/>
                <a:gd name="T7" fmla="*/ 28 h 28"/>
                <a:gd name="T8" fmla="*/ 0 w 35"/>
                <a:gd name="T9" fmla="*/ 13 h 28"/>
                <a:gd name="T10" fmla="*/ 0 60000 65536"/>
                <a:gd name="T11" fmla="*/ 0 60000 65536"/>
                <a:gd name="T12" fmla="*/ 0 60000 65536"/>
                <a:gd name="T13" fmla="*/ 0 60000 65536"/>
                <a:gd name="T14" fmla="*/ 0 60000 65536"/>
                <a:gd name="T15" fmla="*/ 0 w 35"/>
                <a:gd name="T16" fmla="*/ 0 h 28"/>
                <a:gd name="T17" fmla="*/ 35 w 35"/>
                <a:gd name="T18" fmla="*/ 28 h 28"/>
              </a:gdLst>
              <a:ahLst/>
              <a:cxnLst>
                <a:cxn ang="T10">
                  <a:pos x="T0" y="T1"/>
                </a:cxn>
                <a:cxn ang="T11">
                  <a:pos x="T2" y="T3"/>
                </a:cxn>
                <a:cxn ang="T12">
                  <a:pos x="T4" y="T5"/>
                </a:cxn>
                <a:cxn ang="T13">
                  <a:pos x="T6" y="T7"/>
                </a:cxn>
                <a:cxn ang="T14">
                  <a:pos x="T8" y="T9"/>
                </a:cxn>
              </a:cxnLst>
              <a:rect l="T15" t="T16" r="T17" b="T18"/>
              <a:pathLst>
                <a:path w="35" h="28">
                  <a:moveTo>
                    <a:pt x="0" y="13"/>
                  </a:moveTo>
                  <a:lnTo>
                    <a:pt x="6" y="0"/>
                  </a:lnTo>
                  <a:lnTo>
                    <a:pt x="35" y="15"/>
                  </a:lnTo>
                  <a:lnTo>
                    <a:pt x="29" y="28"/>
                  </a:lnTo>
                  <a:lnTo>
                    <a:pt x="0" y="13"/>
                  </a:lnTo>
                  <a:close/>
                </a:path>
              </a:pathLst>
            </a:custGeom>
            <a:solidFill>
              <a:srgbClr val="000000"/>
            </a:solidFill>
            <a:ln w="9525">
              <a:noFill/>
              <a:round/>
              <a:headEnd/>
              <a:tailEnd/>
            </a:ln>
          </p:spPr>
          <p:txBody>
            <a:bodyPr/>
            <a:lstStyle/>
            <a:p>
              <a:endParaRPr lang="en-US"/>
            </a:p>
          </p:txBody>
        </p:sp>
        <p:sp>
          <p:nvSpPr>
            <p:cNvPr id="80940" name="Freeform 294"/>
            <p:cNvSpPr>
              <a:spLocks/>
            </p:cNvSpPr>
            <p:nvPr/>
          </p:nvSpPr>
          <p:spPr bwMode="auto">
            <a:xfrm>
              <a:off x="3275" y="717"/>
              <a:ext cx="36" cy="28"/>
            </a:xfrm>
            <a:custGeom>
              <a:avLst/>
              <a:gdLst>
                <a:gd name="T0" fmla="*/ 0 w 36"/>
                <a:gd name="T1" fmla="*/ 12 h 28"/>
                <a:gd name="T2" fmla="*/ 7 w 36"/>
                <a:gd name="T3" fmla="*/ 0 h 28"/>
                <a:gd name="T4" fmla="*/ 36 w 36"/>
                <a:gd name="T5" fmla="*/ 17 h 28"/>
                <a:gd name="T6" fmla="*/ 29 w 36"/>
                <a:gd name="T7" fmla="*/ 28 h 28"/>
                <a:gd name="T8" fmla="*/ 0 w 36"/>
                <a:gd name="T9" fmla="*/ 12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0" y="12"/>
                  </a:moveTo>
                  <a:lnTo>
                    <a:pt x="7" y="0"/>
                  </a:lnTo>
                  <a:lnTo>
                    <a:pt x="36" y="17"/>
                  </a:lnTo>
                  <a:lnTo>
                    <a:pt x="29" y="28"/>
                  </a:lnTo>
                  <a:lnTo>
                    <a:pt x="0" y="12"/>
                  </a:lnTo>
                  <a:close/>
                </a:path>
              </a:pathLst>
            </a:custGeom>
            <a:solidFill>
              <a:srgbClr val="000000"/>
            </a:solidFill>
            <a:ln w="9525">
              <a:noFill/>
              <a:round/>
              <a:headEnd/>
              <a:tailEnd/>
            </a:ln>
          </p:spPr>
          <p:txBody>
            <a:bodyPr/>
            <a:lstStyle/>
            <a:p>
              <a:endParaRPr lang="en-US"/>
            </a:p>
          </p:txBody>
        </p:sp>
        <p:sp>
          <p:nvSpPr>
            <p:cNvPr id="80941" name="Freeform 293"/>
            <p:cNvSpPr>
              <a:spLocks/>
            </p:cNvSpPr>
            <p:nvPr/>
          </p:nvSpPr>
          <p:spPr bwMode="auto">
            <a:xfrm>
              <a:off x="3282" y="705"/>
              <a:ext cx="36" cy="29"/>
            </a:xfrm>
            <a:custGeom>
              <a:avLst/>
              <a:gdLst>
                <a:gd name="T0" fmla="*/ 0 w 36"/>
                <a:gd name="T1" fmla="*/ 11 h 29"/>
                <a:gd name="T2" fmla="*/ 7 w 36"/>
                <a:gd name="T3" fmla="*/ 0 h 29"/>
                <a:gd name="T4" fmla="*/ 36 w 36"/>
                <a:gd name="T5" fmla="*/ 18 h 29"/>
                <a:gd name="T6" fmla="*/ 29 w 36"/>
                <a:gd name="T7" fmla="*/ 29 h 29"/>
                <a:gd name="T8" fmla="*/ 0 w 36"/>
                <a:gd name="T9" fmla="*/ 11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0" y="11"/>
                  </a:moveTo>
                  <a:lnTo>
                    <a:pt x="7" y="0"/>
                  </a:lnTo>
                  <a:lnTo>
                    <a:pt x="36" y="18"/>
                  </a:lnTo>
                  <a:lnTo>
                    <a:pt x="29" y="29"/>
                  </a:lnTo>
                  <a:lnTo>
                    <a:pt x="0" y="11"/>
                  </a:lnTo>
                  <a:close/>
                </a:path>
              </a:pathLst>
            </a:custGeom>
            <a:solidFill>
              <a:srgbClr val="000000"/>
            </a:solidFill>
            <a:ln w="9525">
              <a:noFill/>
              <a:round/>
              <a:headEnd/>
              <a:tailEnd/>
            </a:ln>
          </p:spPr>
          <p:txBody>
            <a:bodyPr/>
            <a:lstStyle/>
            <a:p>
              <a:endParaRPr lang="en-US"/>
            </a:p>
          </p:txBody>
        </p:sp>
        <p:sp>
          <p:nvSpPr>
            <p:cNvPr id="80942" name="Freeform 292"/>
            <p:cNvSpPr>
              <a:spLocks/>
            </p:cNvSpPr>
            <p:nvPr/>
          </p:nvSpPr>
          <p:spPr bwMode="auto">
            <a:xfrm>
              <a:off x="3291" y="694"/>
              <a:ext cx="33" cy="31"/>
            </a:xfrm>
            <a:custGeom>
              <a:avLst/>
              <a:gdLst>
                <a:gd name="T0" fmla="*/ 0 w 33"/>
                <a:gd name="T1" fmla="*/ 10 h 31"/>
                <a:gd name="T2" fmla="*/ 7 w 33"/>
                <a:gd name="T3" fmla="*/ 0 h 31"/>
                <a:gd name="T4" fmla="*/ 33 w 33"/>
                <a:gd name="T5" fmla="*/ 21 h 31"/>
                <a:gd name="T6" fmla="*/ 26 w 33"/>
                <a:gd name="T7" fmla="*/ 31 h 31"/>
                <a:gd name="T8" fmla="*/ 0 w 33"/>
                <a:gd name="T9" fmla="*/ 10 h 31"/>
                <a:gd name="T10" fmla="*/ 0 60000 65536"/>
                <a:gd name="T11" fmla="*/ 0 60000 65536"/>
                <a:gd name="T12" fmla="*/ 0 60000 65536"/>
                <a:gd name="T13" fmla="*/ 0 60000 65536"/>
                <a:gd name="T14" fmla="*/ 0 60000 65536"/>
                <a:gd name="T15" fmla="*/ 0 w 33"/>
                <a:gd name="T16" fmla="*/ 0 h 31"/>
                <a:gd name="T17" fmla="*/ 33 w 33"/>
                <a:gd name="T18" fmla="*/ 31 h 31"/>
              </a:gdLst>
              <a:ahLst/>
              <a:cxnLst>
                <a:cxn ang="T10">
                  <a:pos x="T0" y="T1"/>
                </a:cxn>
                <a:cxn ang="T11">
                  <a:pos x="T2" y="T3"/>
                </a:cxn>
                <a:cxn ang="T12">
                  <a:pos x="T4" y="T5"/>
                </a:cxn>
                <a:cxn ang="T13">
                  <a:pos x="T6" y="T7"/>
                </a:cxn>
                <a:cxn ang="T14">
                  <a:pos x="T8" y="T9"/>
                </a:cxn>
              </a:cxnLst>
              <a:rect l="T15" t="T16" r="T17" b="T18"/>
              <a:pathLst>
                <a:path w="33" h="31">
                  <a:moveTo>
                    <a:pt x="0" y="10"/>
                  </a:moveTo>
                  <a:lnTo>
                    <a:pt x="7" y="0"/>
                  </a:lnTo>
                  <a:lnTo>
                    <a:pt x="33" y="21"/>
                  </a:lnTo>
                  <a:lnTo>
                    <a:pt x="26" y="31"/>
                  </a:lnTo>
                  <a:lnTo>
                    <a:pt x="0" y="10"/>
                  </a:lnTo>
                  <a:close/>
                </a:path>
              </a:pathLst>
            </a:custGeom>
            <a:solidFill>
              <a:srgbClr val="000000"/>
            </a:solidFill>
            <a:ln w="9525">
              <a:noFill/>
              <a:round/>
              <a:headEnd/>
              <a:tailEnd/>
            </a:ln>
          </p:spPr>
          <p:txBody>
            <a:bodyPr/>
            <a:lstStyle/>
            <a:p>
              <a:endParaRPr lang="en-US"/>
            </a:p>
          </p:txBody>
        </p:sp>
        <p:sp>
          <p:nvSpPr>
            <p:cNvPr id="80943" name="Freeform 291"/>
            <p:cNvSpPr>
              <a:spLocks/>
            </p:cNvSpPr>
            <p:nvPr/>
          </p:nvSpPr>
          <p:spPr bwMode="auto">
            <a:xfrm>
              <a:off x="3300" y="685"/>
              <a:ext cx="31" cy="31"/>
            </a:xfrm>
            <a:custGeom>
              <a:avLst/>
              <a:gdLst>
                <a:gd name="T0" fmla="*/ 0 w 31"/>
                <a:gd name="T1" fmla="*/ 8 h 31"/>
                <a:gd name="T2" fmla="*/ 8 w 31"/>
                <a:gd name="T3" fmla="*/ 0 h 31"/>
                <a:gd name="T4" fmla="*/ 31 w 31"/>
                <a:gd name="T5" fmla="*/ 23 h 31"/>
                <a:gd name="T6" fmla="*/ 23 w 31"/>
                <a:gd name="T7" fmla="*/ 31 h 31"/>
                <a:gd name="T8" fmla="*/ 0 w 31"/>
                <a:gd name="T9" fmla="*/ 8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0" y="8"/>
                  </a:moveTo>
                  <a:lnTo>
                    <a:pt x="8" y="0"/>
                  </a:lnTo>
                  <a:lnTo>
                    <a:pt x="31" y="23"/>
                  </a:lnTo>
                  <a:lnTo>
                    <a:pt x="23" y="31"/>
                  </a:lnTo>
                  <a:lnTo>
                    <a:pt x="0" y="8"/>
                  </a:lnTo>
                  <a:close/>
                </a:path>
              </a:pathLst>
            </a:custGeom>
            <a:solidFill>
              <a:srgbClr val="000000"/>
            </a:solidFill>
            <a:ln w="9525">
              <a:noFill/>
              <a:round/>
              <a:headEnd/>
              <a:tailEnd/>
            </a:ln>
          </p:spPr>
          <p:txBody>
            <a:bodyPr/>
            <a:lstStyle/>
            <a:p>
              <a:endParaRPr lang="en-US"/>
            </a:p>
          </p:txBody>
        </p:sp>
        <p:sp>
          <p:nvSpPr>
            <p:cNvPr id="80944" name="Freeform 290"/>
            <p:cNvSpPr>
              <a:spLocks/>
            </p:cNvSpPr>
            <p:nvPr/>
          </p:nvSpPr>
          <p:spPr bwMode="auto">
            <a:xfrm>
              <a:off x="3309" y="677"/>
              <a:ext cx="29" cy="32"/>
            </a:xfrm>
            <a:custGeom>
              <a:avLst/>
              <a:gdLst>
                <a:gd name="T0" fmla="*/ 0 w 29"/>
                <a:gd name="T1" fmla="*/ 6 h 32"/>
                <a:gd name="T2" fmla="*/ 8 w 29"/>
                <a:gd name="T3" fmla="*/ 0 h 32"/>
                <a:gd name="T4" fmla="*/ 29 w 29"/>
                <a:gd name="T5" fmla="*/ 25 h 32"/>
                <a:gd name="T6" fmla="*/ 21 w 29"/>
                <a:gd name="T7" fmla="*/ 32 h 32"/>
                <a:gd name="T8" fmla="*/ 0 w 29"/>
                <a:gd name="T9" fmla="*/ 6 h 32"/>
                <a:gd name="T10" fmla="*/ 0 60000 65536"/>
                <a:gd name="T11" fmla="*/ 0 60000 65536"/>
                <a:gd name="T12" fmla="*/ 0 60000 65536"/>
                <a:gd name="T13" fmla="*/ 0 60000 65536"/>
                <a:gd name="T14" fmla="*/ 0 60000 65536"/>
                <a:gd name="T15" fmla="*/ 0 w 29"/>
                <a:gd name="T16" fmla="*/ 0 h 32"/>
                <a:gd name="T17" fmla="*/ 29 w 29"/>
                <a:gd name="T18" fmla="*/ 32 h 32"/>
              </a:gdLst>
              <a:ahLst/>
              <a:cxnLst>
                <a:cxn ang="T10">
                  <a:pos x="T0" y="T1"/>
                </a:cxn>
                <a:cxn ang="T11">
                  <a:pos x="T2" y="T3"/>
                </a:cxn>
                <a:cxn ang="T12">
                  <a:pos x="T4" y="T5"/>
                </a:cxn>
                <a:cxn ang="T13">
                  <a:pos x="T6" y="T7"/>
                </a:cxn>
                <a:cxn ang="T14">
                  <a:pos x="T8" y="T9"/>
                </a:cxn>
              </a:cxnLst>
              <a:rect l="T15" t="T16" r="T17" b="T18"/>
              <a:pathLst>
                <a:path w="29" h="32">
                  <a:moveTo>
                    <a:pt x="0" y="6"/>
                  </a:moveTo>
                  <a:lnTo>
                    <a:pt x="8" y="0"/>
                  </a:lnTo>
                  <a:lnTo>
                    <a:pt x="29" y="25"/>
                  </a:lnTo>
                  <a:lnTo>
                    <a:pt x="21" y="32"/>
                  </a:lnTo>
                  <a:lnTo>
                    <a:pt x="0" y="6"/>
                  </a:lnTo>
                  <a:close/>
                </a:path>
              </a:pathLst>
            </a:custGeom>
            <a:solidFill>
              <a:srgbClr val="000000"/>
            </a:solidFill>
            <a:ln w="9525">
              <a:noFill/>
              <a:round/>
              <a:headEnd/>
              <a:tailEnd/>
            </a:ln>
          </p:spPr>
          <p:txBody>
            <a:bodyPr/>
            <a:lstStyle/>
            <a:p>
              <a:endParaRPr lang="en-US"/>
            </a:p>
          </p:txBody>
        </p:sp>
        <p:sp>
          <p:nvSpPr>
            <p:cNvPr id="80945" name="Freeform 289"/>
            <p:cNvSpPr>
              <a:spLocks/>
            </p:cNvSpPr>
            <p:nvPr/>
          </p:nvSpPr>
          <p:spPr bwMode="auto">
            <a:xfrm>
              <a:off x="3318" y="670"/>
              <a:ext cx="27" cy="33"/>
            </a:xfrm>
            <a:custGeom>
              <a:avLst/>
              <a:gdLst>
                <a:gd name="T0" fmla="*/ 0 w 27"/>
                <a:gd name="T1" fmla="*/ 6 h 33"/>
                <a:gd name="T2" fmla="*/ 8 w 27"/>
                <a:gd name="T3" fmla="*/ 0 h 33"/>
                <a:gd name="T4" fmla="*/ 27 w 27"/>
                <a:gd name="T5" fmla="*/ 28 h 33"/>
                <a:gd name="T6" fmla="*/ 19 w 27"/>
                <a:gd name="T7" fmla="*/ 33 h 33"/>
                <a:gd name="T8" fmla="*/ 0 w 27"/>
                <a:gd name="T9" fmla="*/ 6 h 33"/>
                <a:gd name="T10" fmla="*/ 0 60000 65536"/>
                <a:gd name="T11" fmla="*/ 0 60000 65536"/>
                <a:gd name="T12" fmla="*/ 0 60000 65536"/>
                <a:gd name="T13" fmla="*/ 0 60000 65536"/>
                <a:gd name="T14" fmla="*/ 0 60000 65536"/>
                <a:gd name="T15" fmla="*/ 0 w 27"/>
                <a:gd name="T16" fmla="*/ 0 h 33"/>
                <a:gd name="T17" fmla="*/ 27 w 27"/>
                <a:gd name="T18" fmla="*/ 33 h 33"/>
              </a:gdLst>
              <a:ahLst/>
              <a:cxnLst>
                <a:cxn ang="T10">
                  <a:pos x="T0" y="T1"/>
                </a:cxn>
                <a:cxn ang="T11">
                  <a:pos x="T2" y="T3"/>
                </a:cxn>
                <a:cxn ang="T12">
                  <a:pos x="T4" y="T5"/>
                </a:cxn>
                <a:cxn ang="T13">
                  <a:pos x="T6" y="T7"/>
                </a:cxn>
                <a:cxn ang="T14">
                  <a:pos x="T8" y="T9"/>
                </a:cxn>
              </a:cxnLst>
              <a:rect l="T15" t="T16" r="T17" b="T18"/>
              <a:pathLst>
                <a:path w="27" h="33">
                  <a:moveTo>
                    <a:pt x="0" y="6"/>
                  </a:moveTo>
                  <a:lnTo>
                    <a:pt x="8" y="0"/>
                  </a:lnTo>
                  <a:lnTo>
                    <a:pt x="27" y="28"/>
                  </a:lnTo>
                  <a:lnTo>
                    <a:pt x="19" y="33"/>
                  </a:lnTo>
                  <a:lnTo>
                    <a:pt x="0" y="6"/>
                  </a:lnTo>
                  <a:close/>
                </a:path>
              </a:pathLst>
            </a:custGeom>
            <a:solidFill>
              <a:srgbClr val="000000"/>
            </a:solidFill>
            <a:ln w="9525">
              <a:noFill/>
              <a:round/>
              <a:headEnd/>
              <a:tailEnd/>
            </a:ln>
          </p:spPr>
          <p:txBody>
            <a:bodyPr/>
            <a:lstStyle/>
            <a:p>
              <a:endParaRPr lang="en-US"/>
            </a:p>
          </p:txBody>
        </p:sp>
        <p:sp>
          <p:nvSpPr>
            <p:cNvPr id="80946" name="Freeform 288"/>
            <p:cNvSpPr>
              <a:spLocks/>
            </p:cNvSpPr>
            <p:nvPr/>
          </p:nvSpPr>
          <p:spPr bwMode="auto">
            <a:xfrm>
              <a:off x="3329" y="665"/>
              <a:ext cx="23" cy="34"/>
            </a:xfrm>
            <a:custGeom>
              <a:avLst/>
              <a:gdLst>
                <a:gd name="T0" fmla="*/ 0 w 23"/>
                <a:gd name="T1" fmla="*/ 4 h 34"/>
                <a:gd name="T2" fmla="*/ 10 w 23"/>
                <a:gd name="T3" fmla="*/ 0 h 34"/>
                <a:gd name="T4" fmla="*/ 23 w 23"/>
                <a:gd name="T5" fmla="*/ 30 h 34"/>
                <a:gd name="T6" fmla="*/ 13 w 23"/>
                <a:gd name="T7" fmla="*/ 34 h 34"/>
                <a:gd name="T8" fmla="*/ 0 w 23"/>
                <a:gd name="T9" fmla="*/ 4 h 34"/>
                <a:gd name="T10" fmla="*/ 0 60000 65536"/>
                <a:gd name="T11" fmla="*/ 0 60000 65536"/>
                <a:gd name="T12" fmla="*/ 0 60000 65536"/>
                <a:gd name="T13" fmla="*/ 0 60000 65536"/>
                <a:gd name="T14" fmla="*/ 0 60000 65536"/>
                <a:gd name="T15" fmla="*/ 0 w 23"/>
                <a:gd name="T16" fmla="*/ 0 h 34"/>
                <a:gd name="T17" fmla="*/ 23 w 23"/>
                <a:gd name="T18" fmla="*/ 34 h 34"/>
              </a:gdLst>
              <a:ahLst/>
              <a:cxnLst>
                <a:cxn ang="T10">
                  <a:pos x="T0" y="T1"/>
                </a:cxn>
                <a:cxn ang="T11">
                  <a:pos x="T2" y="T3"/>
                </a:cxn>
                <a:cxn ang="T12">
                  <a:pos x="T4" y="T5"/>
                </a:cxn>
                <a:cxn ang="T13">
                  <a:pos x="T6" y="T7"/>
                </a:cxn>
                <a:cxn ang="T14">
                  <a:pos x="T8" y="T9"/>
                </a:cxn>
              </a:cxnLst>
              <a:rect l="T15" t="T16" r="T17" b="T18"/>
              <a:pathLst>
                <a:path w="23" h="34">
                  <a:moveTo>
                    <a:pt x="0" y="4"/>
                  </a:moveTo>
                  <a:lnTo>
                    <a:pt x="10" y="0"/>
                  </a:lnTo>
                  <a:lnTo>
                    <a:pt x="23" y="30"/>
                  </a:lnTo>
                  <a:lnTo>
                    <a:pt x="13" y="34"/>
                  </a:lnTo>
                  <a:lnTo>
                    <a:pt x="0" y="4"/>
                  </a:lnTo>
                  <a:close/>
                </a:path>
              </a:pathLst>
            </a:custGeom>
            <a:solidFill>
              <a:srgbClr val="000000"/>
            </a:solidFill>
            <a:ln w="9525">
              <a:noFill/>
              <a:round/>
              <a:headEnd/>
              <a:tailEnd/>
            </a:ln>
          </p:spPr>
          <p:txBody>
            <a:bodyPr/>
            <a:lstStyle/>
            <a:p>
              <a:endParaRPr lang="en-US"/>
            </a:p>
          </p:txBody>
        </p:sp>
        <p:sp>
          <p:nvSpPr>
            <p:cNvPr id="80947" name="Freeform 287"/>
            <p:cNvSpPr>
              <a:spLocks/>
            </p:cNvSpPr>
            <p:nvPr/>
          </p:nvSpPr>
          <p:spPr bwMode="auto">
            <a:xfrm>
              <a:off x="3341" y="661"/>
              <a:ext cx="19" cy="35"/>
            </a:xfrm>
            <a:custGeom>
              <a:avLst/>
              <a:gdLst>
                <a:gd name="T0" fmla="*/ 0 w 19"/>
                <a:gd name="T1" fmla="*/ 3 h 35"/>
                <a:gd name="T2" fmla="*/ 10 w 19"/>
                <a:gd name="T3" fmla="*/ 0 h 35"/>
                <a:gd name="T4" fmla="*/ 19 w 19"/>
                <a:gd name="T5" fmla="*/ 32 h 35"/>
                <a:gd name="T6" fmla="*/ 9 w 19"/>
                <a:gd name="T7" fmla="*/ 35 h 35"/>
                <a:gd name="T8" fmla="*/ 0 w 19"/>
                <a:gd name="T9" fmla="*/ 3 h 35"/>
                <a:gd name="T10" fmla="*/ 0 60000 65536"/>
                <a:gd name="T11" fmla="*/ 0 60000 65536"/>
                <a:gd name="T12" fmla="*/ 0 60000 65536"/>
                <a:gd name="T13" fmla="*/ 0 60000 65536"/>
                <a:gd name="T14" fmla="*/ 0 60000 65536"/>
                <a:gd name="T15" fmla="*/ 0 w 19"/>
                <a:gd name="T16" fmla="*/ 0 h 35"/>
                <a:gd name="T17" fmla="*/ 19 w 19"/>
                <a:gd name="T18" fmla="*/ 35 h 35"/>
              </a:gdLst>
              <a:ahLst/>
              <a:cxnLst>
                <a:cxn ang="T10">
                  <a:pos x="T0" y="T1"/>
                </a:cxn>
                <a:cxn ang="T11">
                  <a:pos x="T2" y="T3"/>
                </a:cxn>
                <a:cxn ang="T12">
                  <a:pos x="T4" y="T5"/>
                </a:cxn>
                <a:cxn ang="T13">
                  <a:pos x="T6" y="T7"/>
                </a:cxn>
                <a:cxn ang="T14">
                  <a:pos x="T8" y="T9"/>
                </a:cxn>
              </a:cxnLst>
              <a:rect l="T15" t="T16" r="T17" b="T18"/>
              <a:pathLst>
                <a:path w="19" h="35">
                  <a:moveTo>
                    <a:pt x="0" y="3"/>
                  </a:moveTo>
                  <a:lnTo>
                    <a:pt x="10" y="0"/>
                  </a:lnTo>
                  <a:lnTo>
                    <a:pt x="19" y="32"/>
                  </a:lnTo>
                  <a:lnTo>
                    <a:pt x="9" y="35"/>
                  </a:lnTo>
                  <a:lnTo>
                    <a:pt x="0" y="3"/>
                  </a:lnTo>
                  <a:close/>
                </a:path>
              </a:pathLst>
            </a:custGeom>
            <a:solidFill>
              <a:srgbClr val="000000"/>
            </a:solidFill>
            <a:ln w="9525">
              <a:noFill/>
              <a:round/>
              <a:headEnd/>
              <a:tailEnd/>
            </a:ln>
          </p:spPr>
          <p:txBody>
            <a:bodyPr/>
            <a:lstStyle/>
            <a:p>
              <a:endParaRPr lang="en-US"/>
            </a:p>
          </p:txBody>
        </p:sp>
        <p:sp>
          <p:nvSpPr>
            <p:cNvPr id="80948" name="Freeform 286"/>
            <p:cNvSpPr>
              <a:spLocks/>
            </p:cNvSpPr>
            <p:nvPr/>
          </p:nvSpPr>
          <p:spPr bwMode="auto">
            <a:xfrm>
              <a:off x="3353" y="659"/>
              <a:ext cx="14" cy="35"/>
            </a:xfrm>
            <a:custGeom>
              <a:avLst/>
              <a:gdLst>
                <a:gd name="T0" fmla="*/ 0 w 14"/>
                <a:gd name="T1" fmla="*/ 2 h 35"/>
                <a:gd name="T2" fmla="*/ 9 w 14"/>
                <a:gd name="T3" fmla="*/ 0 h 35"/>
                <a:gd name="T4" fmla="*/ 14 w 14"/>
                <a:gd name="T5" fmla="*/ 33 h 35"/>
                <a:gd name="T6" fmla="*/ 4 w 14"/>
                <a:gd name="T7" fmla="*/ 35 h 35"/>
                <a:gd name="T8" fmla="*/ 0 w 14"/>
                <a:gd name="T9" fmla="*/ 2 h 35"/>
                <a:gd name="T10" fmla="*/ 0 60000 65536"/>
                <a:gd name="T11" fmla="*/ 0 60000 65536"/>
                <a:gd name="T12" fmla="*/ 0 60000 65536"/>
                <a:gd name="T13" fmla="*/ 0 60000 65536"/>
                <a:gd name="T14" fmla="*/ 0 60000 65536"/>
                <a:gd name="T15" fmla="*/ 0 w 14"/>
                <a:gd name="T16" fmla="*/ 0 h 35"/>
                <a:gd name="T17" fmla="*/ 14 w 14"/>
                <a:gd name="T18" fmla="*/ 35 h 35"/>
              </a:gdLst>
              <a:ahLst/>
              <a:cxnLst>
                <a:cxn ang="T10">
                  <a:pos x="T0" y="T1"/>
                </a:cxn>
                <a:cxn ang="T11">
                  <a:pos x="T2" y="T3"/>
                </a:cxn>
                <a:cxn ang="T12">
                  <a:pos x="T4" y="T5"/>
                </a:cxn>
                <a:cxn ang="T13">
                  <a:pos x="T6" y="T7"/>
                </a:cxn>
                <a:cxn ang="T14">
                  <a:pos x="T8" y="T9"/>
                </a:cxn>
              </a:cxnLst>
              <a:rect l="T15" t="T16" r="T17" b="T18"/>
              <a:pathLst>
                <a:path w="14" h="35">
                  <a:moveTo>
                    <a:pt x="0" y="2"/>
                  </a:moveTo>
                  <a:lnTo>
                    <a:pt x="9" y="0"/>
                  </a:lnTo>
                  <a:lnTo>
                    <a:pt x="14" y="33"/>
                  </a:lnTo>
                  <a:lnTo>
                    <a:pt x="4" y="35"/>
                  </a:lnTo>
                  <a:lnTo>
                    <a:pt x="0" y="2"/>
                  </a:lnTo>
                  <a:close/>
                </a:path>
              </a:pathLst>
            </a:custGeom>
            <a:solidFill>
              <a:srgbClr val="000000"/>
            </a:solidFill>
            <a:ln w="9525">
              <a:noFill/>
              <a:round/>
              <a:headEnd/>
              <a:tailEnd/>
            </a:ln>
          </p:spPr>
          <p:txBody>
            <a:bodyPr/>
            <a:lstStyle/>
            <a:p>
              <a:endParaRPr lang="en-US"/>
            </a:p>
          </p:txBody>
        </p:sp>
        <p:sp>
          <p:nvSpPr>
            <p:cNvPr id="80949" name="Freeform 285"/>
            <p:cNvSpPr>
              <a:spLocks/>
            </p:cNvSpPr>
            <p:nvPr/>
          </p:nvSpPr>
          <p:spPr bwMode="auto">
            <a:xfrm>
              <a:off x="3364" y="659"/>
              <a:ext cx="13" cy="34"/>
            </a:xfrm>
            <a:custGeom>
              <a:avLst/>
              <a:gdLst>
                <a:gd name="T0" fmla="*/ 2 w 13"/>
                <a:gd name="T1" fmla="*/ 0 h 34"/>
                <a:gd name="T2" fmla="*/ 13 w 13"/>
                <a:gd name="T3" fmla="*/ 1 h 34"/>
                <a:gd name="T4" fmla="*/ 11 w 13"/>
                <a:gd name="T5" fmla="*/ 34 h 34"/>
                <a:gd name="T6" fmla="*/ 0 w 13"/>
                <a:gd name="T7" fmla="*/ 33 h 34"/>
                <a:gd name="T8" fmla="*/ 2 w 13"/>
                <a:gd name="T9" fmla="*/ 0 h 34"/>
                <a:gd name="T10" fmla="*/ 0 60000 65536"/>
                <a:gd name="T11" fmla="*/ 0 60000 65536"/>
                <a:gd name="T12" fmla="*/ 0 60000 65536"/>
                <a:gd name="T13" fmla="*/ 0 60000 65536"/>
                <a:gd name="T14" fmla="*/ 0 60000 65536"/>
                <a:gd name="T15" fmla="*/ 0 w 13"/>
                <a:gd name="T16" fmla="*/ 0 h 34"/>
                <a:gd name="T17" fmla="*/ 13 w 13"/>
                <a:gd name="T18" fmla="*/ 34 h 34"/>
              </a:gdLst>
              <a:ahLst/>
              <a:cxnLst>
                <a:cxn ang="T10">
                  <a:pos x="T0" y="T1"/>
                </a:cxn>
                <a:cxn ang="T11">
                  <a:pos x="T2" y="T3"/>
                </a:cxn>
                <a:cxn ang="T12">
                  <a:pos x="T4" y="T5"/>
                </a:cxn>
                <a:cxn ang="T13">
                  <a:pos x="T6" y="T7"/>
                </a:cxn>
                <a:cxn ang="T14">
                  <a:pos x="T8" y="T9"/>
                </a:cxn>
              </a:cxnLst>
              <a:rect l="T15" t="T16" r="T17" b="T18"/>
              <a:pathLst>
                <a:path w="13" h="34">
                  <a:moveTo>
                    <a:pt x="2" y="0"/>
                  </a:moveTo>
                  <a:lnTo>
                    <a:pt x="13" y="1"/>
                  </a:lnTo>
                  <a:lnTo>
                    <a:pt x="11" y="34"/>
                  </a:lnTo>
                  <a:lnTo>
                    <a:pt x="0" y="33"/>
                  </a:lnTo>
                  <a:lnTo>
                    <a:pt x="2" y="0"/>
                  </a:lnTo>
                  <a:close/>
                </a:path>
              </a:pathLst>
            </a:custGeom>
            <a:solidFill>
              <a:srgbClr val="000000"/>
            </a:solidFill>
            <a:ln w="9525">
              <a:noFill/>
              <a:round/>
              <a:headEnd/>
              <a:tailEnd/>
            </a:ln>
          </p:spPr>
          <p:txBody>
            <a:bodyPr/>
            <a:lstStyle/>
            <a:p>
              <a:endParaRPr lang="en-US"/>
            </a:p>
          </p:txBody>
        </p:sp>
        <p:sp>
          <p:nvSpPr>
            <p:cNvPr id="80950" name="Freeform 284"/>
            <p:cNvSpPr>
              <a:spLocks/>
            </p:cNvSpPr>
            <p:nvPr/>
          </p:nvSpPr>
          <p:spPr bwMode="auto">
            <a:xfrm>
              <a:off x="3373" y="660"/>
              <a:ext cx="18" cy="34"/>
            </a:xfrm>
            <a:custGeom>
              <a:avLst/>
              <a:gdLst>
                <a:gd name="T0" fmla="*/ 7 w 18"/>
                <a:gd name="T1" fmla="*/ 0 h 34"/>
                <a:gd name="T2" fmla="*/ 18 w 18"/>
                <a:gd name="T3" fmla="*/ 2 h 34"/>
                <a:gd name="T4" fmla="*/ 11 w 18"/>
                <a:gd name="T5" fmla="*/ 34 h 34"/>
                <a:gd name="T6" fmla="*/ 0 w 18"/>
                <a:gd name="T7" fmla="*/ 32 h 34"/>
                <a:gd name="T8" fmla="*/ 7 w 18"/>
                <a:gd name="T9" fmla="*/ 0 h 34"/>
                <a:gd name="T10" fmla="*/ 0 60000 65536"/>
                <a:gd name="T11" fmla="*/ 0 60000 65536"/>
                <a:gd name="T12" fmla="*/ 0 60000 65536"/>
                <a:gd name="T13" fmla="*/ 0 60000 65536"/>
                <a:gd name="T14" fmla="*/ 0 60000 65536"/>
                <a:gd name="T15" fmla="*/ 0 w 18"/>
                <a:gd name="T16" fmla="*/ 0 h 34"/>
                <a:gd name="T17" fmla="*/ 18 w 18"/>
                <a:gd name="T18" fmla="*/ 34 h 34"/>
              </a:gdLst>
              <a:ahLst/>
              <a:cxnLst>
                <a:cxn ang="T10">
                  <a:pos x="T0" y="T1"/>
                </a:cxn>
                <a:cxn ang="T11">
                  <a:pos x="T2" y="T3"/>
                </a:cxn>
                <a:cxn ang="T12">
                  <a:pos x="T4" y="T5"/>
                </a:cxn>
                <a:cxn ang="T13">
                  <a:pos x="T6" y="T7"/>
                </a:cxn>
                <a:cxn ang="T14">
                  <a:pos x="T8" y="T9"/>
                </a:cxn>
              </a:cxnLst>
              <a:rect l="T15" t="T16" r="T17" b="T18"/>
              <a:pathLst>
                <a:path w="18" h="34">
                  <a:moveTo>
                    <a:pt x="7" y="0"/>
                  </a:moveTo>
                  <a:lnTo>
                    <a:pt x="18" y="2"/>
                  </a:lnTo>
                  <a:lnTo>
                    <a:pt x="11" y="34"/>
                  </a:lnTo>
                  <a:lnTo>
                    <a:pt x="0" y="32"/>
                  </a:lnTo>
                  <a:lnTo>
                    <a:pt x="7" y="0"/>
                  </a:lnTo>
                  <a:close/>
                </a:path>
              </a:pathLst>
            </a:custGeom>
            <a:solidFill>
              <a:srgbClr val="000000"/>
            </a:solidFill>
            <a:ln w="9525">
              <a:noFill/>
              <a:round/>
              <a:headEnd/>
              <a:tailEnd/>
            </a:ln>
          </p:spPr>
          <p:txBody>
            <a:bodyPr/>
            <a:lstStyle/>
            <a:p>
              <a:endParaRPr lang="en-US"/>
            </a:p>
          </p:txBody>
        </p:sp>
        <p:sp>
          <p:nvSpPr>
            <p:cNvPr id="80951" name="Freeform 283"/>
            <p:cNvSpPr>
              <a:spLocks/>
            </p:cNvSpPr>
            <p:nvPr/>
          </p:nvSpPr>
          <p:spPr bwMode="auto">
            <a:xfrm>
              <a:off x="3382" y="663"/>
              <a:ext cx="22" cy="35"/>
            </a:xfrm>
            <a:custGeom>
              <a:avLst/>
              <a:gdLst>
                <a:gd name="T0" fmla="*/ 10 w 22"/>
                <a:gd name="T1" fmla="*/ 0 h 35"/>
                <a:gd name="T2" fmla="*/ 22 w 22"/>
                <a:gd name="T3" fmla="*/ 3 h 35"/>
                <a:gd name="T4" fmla="*/ 12 w 22"/>
                <a:gd name="T5" fmla="*/ 35 h 35"/>
                <a:gd name="T6" fmla="*/ 0 w 22"/>
                <a:gd name="T7" fmla="*/ 31 h 35"/>
                <a:gd name="T8" fmla="*/ 10 w 22"/>
                <a:gd name="T9" fmla="*/ 0 h 35"/>
                <a:gd name="T10" fmla="*/ 0 60000 65536"/>
                <a:gd name="T11" fmla="*/ 0 60000 65536"/>
                <a:gd name="T12" fmla="*/ 0 60000 65536"/>
                <a:gd name="T13" fmla="*/ 0 60000 65536"/>
                <a:gd name="T14" fmla="*/ 0 60000 65536"/>
                <a:gd name="T15" fmla="*/ 0 w 22"/>
                <a:gd name="T16" fmla="*/ 0 h 35"/>
                <a:gd name="T17" fmla="*/ 22 w 22"/>
                <a:gd name="T18" fmla="*/ 35 h 35"/>
              </a:gdLst>
              <a:ahLst/>
              <a:cxnLst>
                <a:cxn ang="T10">
                  <a:pos x="T0" y="T1"/>
                </a:cxn>
                <a:cxn ang="T11">
                  <a:pos x="T2" y="T3"/>
                </a:cxn>
                <a:cxn ang="T12">
                  <a:pos x="T4" y="T5"/>
                </a:cxn>
                <a:cxn ang="T13">
                  <a:pos x="T6" y="T7"/>
                </a:cxn>
                <a:cxn ang="T14">
                  <a:pos x="T8" y="T9"/>
                </a:cxn>
              </a:cxnLst>
              <a:rect l="T15" t="T16" r="T17" b="T18"/>
              <a:pathLst>
                <a:path w="22" h="35">
                  <a:moveTo>
                    <a:pt x="10" y="0"/>
                  </a:moveTo>
                  <a:lnTo>
                    <a:pt x="22" y="3"/>
                  </a:lnTo>
                  <a:lnTo>
                    <a:pt x="12" y="35"/>
                  </a:lnTo>
                  <a:lnTo>
                    <a:pt x="0" y="31"/>
                  </a:lnTo>
                  <a:lnTo>
                    <a:pt x="10" y="0"/>
                  </a:lnTo>
                  <a:close/>
                </a:path>
              </a:pathLst>
            </a:custGeom>
            <a:solidFill>
              <a:srgbClr val="000000"/>
            </a:solidFill>
            <a:ln w="9525">
              <a:noFill/>
              <a:round/>
              <a:headEnd/>
              <a:tailEnd/>
            </a:ln>
          </p:spPr>
          <p:txBody>
            <a:bodyPr/>
            <a:lstStyle/>
            <a:p>
              <a:endParaRPr lang="en-US"/>
            </a:p>
          </p:txBody>
        </p:sp>
        <p:sp>
          <p:nvSpPr>
            <p:cNvPr id="80952" name="Freeform 282"/>
            <p:cNvSpPr>
              <a:spLocks/>
            </p:cNvSpPr>
            <p:nvPr/>
          </p:nvSpPr>
          <p:spPr bwMode="auto">
            <a:xfrm>
              <a:off x="3393" y="666"/>
              <a:ext cx="22" cy="35"/>
            </a:xfrm>
            <a:custGeom>
              <a:avLst/>
              <a:gdLst>
                <a:gd name="T0" fmla="*/ 12 w 22"/>
                <a:gd name="T1" fmla="*/ 0 h 35"/>
                <a:gd name="T2" fmla="*/ 22 w 22"/>
                <a:gd name="T3" fmla="*/ 4 h 35"/>
                <a:gd name="T4" fmla="*/ 10 w 22"/>
                <a:gd name="T5" fmla="*/ 35 h 35"/>
                <a:gd name="T6" fmla="*/ 0 w 22"/>
                <a:gd name="T7" fmla="*/ 31 h 35"/>
                <a:gd name="T8" fmla="*/ 12 w 22"/>
                <a:gd name="T9" fmla="*/ 0 h 35"/>
                <a:gd name="T10" fmla="*/ 0 60000 65536"/>
                <a:gd name="T11" fmla="*/ 0 60000 65536"/>
                <a:gd name="T12" fmla="*/ 0 60000 65536"/>
                <a:gd name="T13" fmla="*/ 0 60000 65536"/>
                <a:gd name="T14" fmla="*/ 0 60000 65536"/>
                <a:gd name="T15" fmla="*/ 0 w 22"/>
                <a:gd name="T16" fmla="*/ 0 h 35"/>
                <a:gd name="T17" fmla="*/ 22 w 22"/>
                <a:gd name="T18" fmla="*/ 35 h 35"/>
              </a:gdLst>
              <a:ahLst/>
              <a:cxnLst>
                <a:cxn ang="T10">
                  <a:pos x="T0" y="T1"/>
                </a:cxn>
                <a:cxn ang="T11">
                  <a:pos x="T2" y="T3"/>
                </a:cxn>
                <a:cxn ang="T12">
                  <a:pos x="T4" y="T5"/>
                </a:cxn>
                <a:cxn ang="T13">
                  <a:pos x="T6" y="T7"/>
                </a:cxn>
                <a:cxn ang="T14">
                  <a:pos x="T8" y="T9"/>
                </a:cxn>
              </a:cxnLst>
              <a:rect l="T15" t="T16" r="T17" b="T18"/>
              <a:pathLst>
                <a:path w="22" h="35">
                  <a:moveTo>
                    <a:pt x="12" y="0"/>
                  </a:moveTo>
                  <a:lnTo>
                    <a:pt x="22" y="4"/>
                  </a:lnTo>
                  <a:lnTo>
                    <a:pt x="10" y="35"/>
                  </a:lnTo>
                  <a:lnTo>
                    <a:pt x="0" y="31"/>
                  </a:lnTo>
                  <a:lnTo>
                    <a:pt x="12" y="0"/>
                  </a:lnTo>
                  <a:close/>
                </a:path>
              </a:pathLst>
            </a:custGeom>
            <a:solidFill>
              <a:srgbClr val="000000"/>
            </a:solidFill>
            <a:ln w="9525">
              <a:noFill/>
              <a:round/>
              <a:headEnd/>
              <a:tailEnd/>
            </a:ln>
          </p:spPr>
          <p:txBody>
            <a:bodyPr/>
            <a:lstStyle/>
            <a:p>
              <a:endParaRPr lang="en-US"/>
            </a:p>
          </p:txBody>
        </p:sp>
        <p:sp>
          <p:nvSpPr>
            <p:cNvPr id="80953" name="Freeform 281"/>
            <p:cNvSpPr>
              <a:spLocks/>
            </p:cNvSpPr>
            <p:nvPr/>
          </p:nvSpPr>
          <p:spPr bwMode="auto">
            <a:xfrm>
              <a:off x="3402" y="671"/>
              <a:ext cx="26" cy="35"/>
            </a:xfrm>
            <a:custGeom>
              <a:avLst/>
              <a:gdLst>
                <a:gd name="T0" fmla="*/ 14 w 26"/>
                <a:gd name="T1" fmla="*/ 0 h 35"/>
                <a:gd name="T2" fmla="*/ 26 w 26"/>
                <a:gd name="T3" fmla="*/ 6 h 35"/>
                <a:gd name="T4" fmla="*/ 12 w 26"/>
                <a:gd name="T5" fmla="*/ 35 h 35"/>
                <a:gd name="T6" fmla="*/ 0 w 26"/>
                <a:gd name="T7" fmla="*/ 30 h 35"/>
                <a:gd name="T8" fmla="*/ 14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14" y="0"/>
                  </a:moveTo>
                  <a:lnTo>
                    <a:pt x="26" y="6"/>
                  </a:lnTo>
                  <a:lnTo>
                    <a:pt x="12" y="35"/>
                  </a:lnTo>
                  <a:lnTo>
                    <a:pt x="0" y="30"/>
                  </a:lnTo>
                  <a:lnTo>
                    <a:pt x="14" y="0"/>
                  </a:lnTo>
                  <a:close/>
                </a:path>
              </a:pathLst>
            </a:custGeom>
            <a:solidFill>
              <a:srgbClr val="000000"/>
            </a:solidFill>
            <a:ln w="9525">
              <a:noFill/>
              <a:round/>
              <a:headEnd/>
              <a:tailEnd/>
            </a:ln>
          </p:spPr>
          <p:txBody>
            <a:bodyPr/>
            <a:lstStyle/>
            <a:p>
              <a:endParaRPr lang="en-US"/>
            </a:p>
          </p:txBody>
        </p:sp>
        <p:sp>
          <p:nvSpPr>
            <p:cNvPr id="80954" name="Freeform 280"/>
            <p:cNvSpPr>
              <a:spLocks/>
            </p:cNvSpPr>
            <p:nvPr/>
          </p:nvSpPr>
          <p:spPr bwMode="auto">
            <a:xfrm>
              <a:off x="3413" y="677"/>
              <a:ext cx="27" cy="35"/>
            </a:xfrm>
            <a:custGeom>
              <a:avLst/>
              <a:gdLst>
                <a:gd name="T0" fmla="*/ 15 w 27"/>
                <a:gd name="T1" fmla="*/ 0 h 35"/>
                <a:gd name="T2" fmla="*/ 27 w 27"/>
                <a:gd name="T3" fmla="*/ 6 h 35"/>
                <a:gd name="T4" fmla="*/ 12 w 27"/>
                <a:gd name="T5" fmla="*/ 35 h 35"/>
                <a:gd name="T6" fmla="*/ 0 w 27"/>
                <a:gd name="T7" fmla="*/ 29 h 35"/>
                <a:gd name="T8" fmla="*/ 15 w 27"/>
                <a:gd name="T9" fmla="*/ 0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15" y="0"/>
                  </a:moveTo>
                  <a:lnTo>
                    <a:pt x="27" y="6"/>
                  </a:lnTo>
                  <a:lnTo>
                    <a:pt x="12" y="35"/>
                  </a:lnTo>
                  <a:lnTo>
                    <a:pt x="0" y="29"/>
                  </a:lnTo>
                  <a:lnTo>
                    <a:pt x="15" y="0"/>
                  </a:lnTo>
                  <a:close/>
                </a:path>
              </a:pathLst>
            </a:custGeom>
            <a:solidFill>
              <a:srgbClr val="000000"/>
            </a:solidFill>
            <a:ln w="9525">
              <a:noFill/>
              <a:round/>
              <a:headEnd/>
              <a:tailEnd/>
            </a:ln>
          </p:spPr>
          <p:txBody>
            <a:bodyPr/>
            <a:lstStyle/>
            <a:p>
              <a:endParaRPr lang="en-US"/>
            </a:p>
          </p:txBody>
        </p:sp>
        <p:sp>
          <p:nvSpPr>
            <p:cNvPr id="80955" name="Freeform 279"/>
            <p:cNvSpPr>
              <a:spLocks/>
            </p:cNvSpPr>
            <p:nvPr/>
          </p:nvSpPr>
          <p:spPr bwMode="auto">
            <a:xfrm>
              <a:off x="3426" y="683"/>
              <a:ext cx="27" cy="36"/>
            </a:xfrm>
            <a:custGeom>
              <a:avLst/>
              <a:gdLst>
                <a:gd name="T0" fmla="*/ 14 w 27"/>
                <a:gd name="T1" fmla="*/ 0 h 36"/>
                <a:gd name="T2" fmla="*/ 27 w 27"/>
                <a:gd name="T3" fmla="*/ 6 h 36"/>
                <a:gd name="T4" fmla="*/ 12 w 27"/>
                <a:gd name="T5" fmla="*/ 36 h 36"/>
                <a:gd name="T6" fmla="*/ 0 w 27"/>
                <a:gd name="T7" fmla="*/ 29 h 36"/>
                <a:gd name="T8" fmla="*/ 14 w 27"/>
                <a:gd name="T9" fmla="*/ 0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4" y="0"/>
                  </a:moveTo>
                  <a:lnTo>
                    <a:pt x="27" y="6"/>
                  </a:lnTo>
                  <a:lnTo>
                    <a:pt x="12" y="36"/>
                  </a:lnTo>
                  <a:lnTo>
                    <a:pt x="0" y="29"/>
                  </a:lnTo>
                  <a:lnTo>
                    <a:pt x="14" y="0"/>
                  </a:lnTo>
                  <a:close/>
                </a:path>
              </a:pathLst>
            </a:custGeom>
            <a:solidFill>
              <a:srgbClr val="000000"/>
            </a:solidFill>
            <a:ln w="9525">
              <a:noFill/>
              <a:round/>
              <a:headEnd/>
              <a:tailEnd/>
            </a:ln>
          </p:spPr>
          <p:txBody>
            <a:bodyPr/>
            <a:lstStyle/>
            <a:p>
              <a:endParaRPr lang="en-US"/>
            </a:p>
          </p:txBody>
        </p:sp>
        <p:sp>
          <p:nvSpPr>
            <p:cNvPr id="80956" name="Freeform 278"/>
            <p:cNvSpPr>
              <a:spLocks/>
            </p:cNvSpPr>
            <p:nvPr/>
          </p:nvSpPr>
          <p:spPr bwMode="auto">
            <a:xfrm>
              <a:off x="3437" y="690"/>
              <a:ext cx="29" cy="36"/>
            </a:xfrm>
            <a:custGeom>
              <a:avLst/>
              <a:gdLst>
                <a:gd name="T0" fmla="*/ 16 w 29"/>
                <a:gd name="T1" fmla="*/ 0 h 36"/>
                <a:gd name="T2" fmla="*/ 29 w 29"/>
                <a:gd name="T3" fmla="*/ 7 h 36"/>
                <a:gd name="T4" fmla="*/ 13 w 29"/>
                <a:gd name="T5" fmla="*/ 36 h 36"/>
                <a:gd name="T6" fmla="*/ 0 w 29"/>
                <a:gd name="T7" fmla="*/ 29 h 36"/>
                <a:gd name="T8" fmla="*/ 16 w 29"/>
                <a:gd name="T9" fmla="*/ 0 h 36"/>
                <a:gd name="T10" fmla="*/ 0 60000 65536"/>
                <a:gd name="T11" fmla="*/ 0 60000 65536"/>
                <a:gd name="T12" fmla="*/ 0 60000 65536"/>
                <a:gd name="T13" fmla="*/ 0 60000 65536"/>
                <a:gd name="T14" fmla="*/ 0 60000 65536"/>
                <a:gd name="T15" fmla="*/ 0 w 29"/>
                <a:gd name="T16" fmla="*/ 0 h 36"/>
                <a:gd name="T17" fmla="*/ 29 w 29"/>
                <a:gd name="T18" fmla="*/ 36 h 36"/>
              </a:gdLst>
              <a:ahLst/>
              <a:cxnLst>
                <a:cxn ang="T10">
                  <a:pos x="T0" y="T1"/>
                </a:cxn>
                <a:cxn ang="T11">
                  <a:pos x="T2" y="T3"/>
                </a:cxn>
                <a:cxn ang="T12">
                  <a:pos x="T4" y="T5"/>
                </a:cxn>
                <a:cxn ang="T13">
                  <a:pos x="T6" y="T7"/>
                </a:cxn>
                <a:cxn ang="T14">
                  <a:pos x="T8" y="T9"/>
                </a:cxn>
              </a:cxnLst>
              <a:rect l="T15" t="T16" r="T17" b="T18"/>
              <a:pathLst>
                <a:path w="29" h="36">
                  <a:moveTo>
                    <a:pt x="16" y="0"/>
                  </a:moveTo>
                  <a:lnTo>
                    <a:pt x="29" y="7"/>
                  </a:lnTo>
                  <a:lnTo>
                    <a:pt x="13" y="36"/>
                  </a:lnTo>
                  <a:lnTo>
                    <a:pt x="0" y="29"/>
                  </a:lnTo>
                  <a:lnTo>
                    <a:pt x="16" y="0"/>
                  </a:lnTo>
                  <a:close/>
                </a:path>
              </a:pathLst>
            </a:custGeom>
            <a:solidFill>
              <a:srgbClr val="000000"/>
            </a:solidFill>
            <a:ln w="9525">
              <a:noFill/>
              <a:round/>
              <a:headEnd/>
              <a:tailEnd/>
            </a:ln>
          </p:spPr>
          <p:txBody>
            <a:bodyPr/>
            <a:lstStyle/>
            <a:p>
              <a:endParaRPr lang="en-US"/>
            </a:p>
          </p:txBody>
        </p:sp>
        <p:sp>
          <p:nvSpPr>
            <p:cNvPr id="80957" name="Freeform 277"/>
            <p:cNvSpPr>
              <a:spLocks/>
            </p:cNvSpPr>
            <p:nvPr/>
          </p:nvSpPr>
          <p:spPr bwMode="auto">
            <a:xfrm>
              <a:off x="3449" y="697"/>
              <a:ext cx="31" cy="37"/>
            </a:xfrm>
            <a:custGeom>
              <a:avLst/>
              <a:gdLst>
                <a:gd name="T0" fmla="*/ 18 w 31"/>
                <a:gd name="T1" fmla="*/ 0 h 37"/>
                <a:gd name="T2" fmla="*/ 31 w 31"/>
                <a:gd name="T3" fmla="*/ 8 h 37"/>
                <a:gd name="T4" fmla="*/ 13 w 31"/>
                <a:gd name="T5" fmla="*/ 37 h 37"/>
                <a:gd name="T6" fmla="*/ 0 w 31"/>
                <a:gd name="T7" fmla="*/ 28 h 37"/>
                <a:gd name="T8" fmla="*/ 18 w 31"/>
                <a:gd name="T9" fmla="*/ 0 h 37"/>
                <a:gd name="T10" fmla="*/ 0 60000 65536"/>
                <a:gd name="T11" fmla="*/ 0 60000 65536"/>
                <a:gd name="T12" fmla="*/ 0 60000 65536"/>
                <a:gd name="T13" fmla="*/ 0 60000 65536"/>
                <a:gd name="T14" fmla="*/ 0 60000 65536"/>
                <a:gd name="T15" fmla="*/ 0 w 31"/>
                <a:gd name="T16" fmla="*/ 0 h 37"/>
                <a:gd name="T17" fmla="*/ 31 w 31"/>
                <a:gd name="T18" fmla="*/ 37 h 37"/>
              </a:gdLst>
              <a:ahLst/>
              <a:cxnLst>
                <a:cxn ang="T10">
                  <a:pos x="T0" y="T1"/>
                </a:cxn>
                <a:cxn ang="T11">
                  <a:pos x="T2" y="T3"/>
                </a:cxn>
                <a:cxn ang="T12">
                  <a:pos x="T4" y="T5"/>
                </a:cxn>
                <a:cxn ang="T13">
                  <a:pos x="T6" y="T7"/>
                </a:cxn>
                <a:cxn ang="T14">
                  <a:pos x="T8" y="T9"/>
                </a:cxn>
              </a:cxnLst>
              <a:rect l="T15" t="T16" r="T17" b="T18"/>
              <a:pathLst>
                <a:path w="31" h="37">
                  <a:moveTo>
                    <a:pt x="18" y="0"/>
                  </a:moveTo>
                  <a:lnTo>
                    <a:pt x="31" y="8"/>
                  </a:lnTo>
                  <a:lnTo>
                    <a:pt x="13" y="37"/>
                  </a:lnTo>
                  <a:lnTo>
                    <a:pt x="0" y="28"/>
                  </a:lnTo>
                  <a:lnTo>
                    <a:pt x="18" y="0"/>
                  </a:lnTo>
                  <a:close/>
                </a:path>
              </a:pathLst>
            </a:custGeom>
            <a:solidFill>
              <a:srgbClr val="000000"/>
            </a:solidFill>
            <a:ln w="9525">
              <a:noFill/>
              <a:round/>
              <a:headEnd/>
              <a:tailEnd/>
            </a:ln>
          </p:spPr>
          <p:txBody>
            <a:bodyPr/>
            <a:lstStyle/>
            <a:p>
              <a:endParaRPr lang="en-US"/>
            </a:p>
          </p:txBody>
        </p:sp>
        <p:sp>
          <p:nvSpPr>
            <p:cNvPr id="80958" name="Freeform 276"/>
            <p:cNvSpPr>
              <a:spLocks/>
            </p:cNvSpPr>
            <p:nvPr/>
          </p:nvSpPr>
          <p:spPr bwMode="auto">
            <a:xfrm>
              <a:off x="3462" y="706"/>
              <a:ext cx="33" cy="37"/>
            </a:xfrm>
            <a:custGeom>
              <a:avLst/>
              <a:gdLst>
                <a:gd name="T0" fmla="*/ 19 w 33"/>
                <a:gd name="T1" fmla="*/ 0 h 37"/>
                <a:gd name="T2" fmla="*/ 33 w 33"/>
                <a:gd name="T3" fmla="*/ 10 h 37"/>
                <a:gd name="T4" fmla="*/ 15 w 33"/>
                <a:gd name="T5" fmla="*/ 37 h 37"/>
                <a:gd name="T6" fmla="*/ 0 w 33"/>
                <a:gd name="T7" fmla="*/ 28 h 37"/>
                <a:gd name="T8" fmla="*/ 19 w 33"/>
                <a:gd name="T9" fmla="*/ 0 h 37"/>
                <a:gd name="T10" fmla="*/ 0 60000 65536"/>
                <a:gd name="T11" fmla="*/ 0 60000 65536"/>
                <a:gd name="T12" fmla="*/ 0 60000 65536"/>
                <a:gd name="T13" fmla="*/ 0 60000 65536"/>
                <a:gd name="T14" fmla="*/ 0 60000 65536"/>
                <a:gd name="T15" fmla="*/ 0 w 33"/>
                <a:gd name="T16" fmla="*/ 0 h 37"/>
                <a:gd name="T17" fmla="*/ 33 w 33"/>
                <a:gd name="T18" fmla="*/ 37 h 37"/>
              </a:gdLst>
              <a:ahLst/>
              <a:cxnLst>
                <a:cxn ang="T10">
                  <a:pos x="T0" y="T1"/>
                </a:cxn>
                <a:cxn ang="T11">
                  <a:pos x="T2" y="T3"/>
                </a:cxn>
                <a:cxn ang="T12">
                  <a:pos x="T4" y="T5"/>
                </a:cxn>
                <a:cxn ang="T13">
                  <a:pos x="T6" y="T7"/>
                </a:cxn>
                <a:cxn ang="T14">
                  <a:pos x="T8" y="T9"/>
                </a:cxn>
              </a:cxnLst>
              <a:rect l="T15" t="T16" r="T17" b="T18"/>
              <a:pathLst>
                <a:path w="33" h="37">
                  <a:moveTo>
                    <a:pt x="19" y="0"/>
                  </a:moveTo>
                  <a:lnTo>
                    <a:pt x="33" y="10"/>
                  </a:lnTo>
                  <a:lnTo>
                    <a:pt x="15" y="37"/>
                  </a:lnTo>
                  <a:lnTo>
                    <a:pt x="0" y="28"/>
                  </a:lnTo>
                  <a:lnTo>
                    <a:pt x="19" y="0"/>
                  </a:lnTo>
                  <a:close/>
                </a:path>
              </a:pathLst>
            </a:custGeom>
            <a:solidFill>
              <a:srgbClr val="000000"/>
            </a:solidFill>
            <a:ln w="9525">
              <a:noFill/>
              <a:round/>
              <a:headEnd/>
              <a:tailEnd/>
            </a:ln>
          </p:spPr>
          <p:txBody>
            <a:bodyPr/>
            <a:lstStyle/>
            <a:p>
              <a:endParaRPr lang="en-US"/>
            </a:p>
          </p:txBody>
        </p:sp>
        <p:sp>
          <p:nvSpPr>
            <p:cNvPr id="80959" name="Freeform 275"/>
            <p:cNvSpPr>
              <a:spLocks/>
            </p:cNvSpPr>
            <p:nvPr/>
          </p:nvSpPr>
          <p:spPr bwMode="auto">
            <a:xfrm>
              <a:off x="3477" y="716"/>
              <a:ext cx="33" cy="37"/>
            </a:xfrm>
            <a:custGeom>
              <a:avLst/>
              <a:gdLst>
                <a:gd name="T0" fmla="*/ 18 w 33"/>
                <a:gd name="T1" fmla="*/ 0 h 37"/>
                <a:gd name="T2" fmla="*/ 33 w 33"/>
                <a:gd name="T3" fmla="*/ 9 h 37"/>
                <a:gd name="T4" fmla="*/ 14 w 33"/>
                <a:gd name="T5" fmla="*/ 37 h 37"/>
                <a:gd name="T6" fmla="*/ 0 w 33"/>
                <a:gd name="T7" fmla="*/ 27 h 37"/>
                <a:gd name="T8" fmla="*/ 18 w 33"/>
                <a:gd name="T9" fmla="*/ 0 h 37"/>
                <a:gd name="T10" fmla="*/ 0 60000 65536"/>
                <a:gd name="T11" fmla="*/ 0 60000 65536"/>
                <a:gd name="T12" fmla="*/ 0 60000 65536"/>
                <a:gd name="T13" fmla="*/ 0 60000 65536"/>
                <a:gd name="T14" fmla="*/ 0 60000 65536"/>
                <a:gd name="T15" fmla="*/ 0 w 33"/>
                <a:gd name="T16" fmla="*/ 0 h 37"/>
                <a:gd name="T17" fmla="*/ 33 w 33"/>
                <a:gd name="T18" fmla="*/ 37 h 37"/>
              </a:gdLst>
              <a:ahLst/>
              <a:cxnLst>
                <a:cxn ang="T10">
                  <a:pos x="T0" y="T1"/>
                </a:cxn>
                <a:cxn ang="T11">
                  <a:pos x="T2" y="T3"/>
                </a:cxn>
                <a:cxn ang="T12">
                  <a:pos x="T4" y="T5"/>
                </a:cxn>
                <a:cxn ang="T13">
                  <a:pos x="T6" y="T7"/>
                </a:cxn>
                <a:cxn ang="T14">
                  <a:pos x="T8" y="T9"/>
                </a:cxn>
              </a:cxnLst>
              <a:rect l="T15" t="T16" r="T17" b="T18"/>
              <a:pathLst>
                <a:path w="33" h="37">
                  <a:moveTo>
                    <a:pt x="18" y="0"/>
                  </a:moveTo>
                  <a:lnTo>
                    <a:pt x="33" y="9"/>
                  </a:lnTo>
                  <a:lnTo>
                    <a:pt x="14" y="37"/>
                  </a:lnTo>
                  <a:lnTo>
                    <a:pt x="0" y="27"/>
                  </a:lnTo>
                  <a:lnTo>
                    <a:pt x="18" y="0"/>
                  </a:lnTo>
                  <a:close/>
                </a:path>
              </a:pathLst>
            </a:custGeom>
            <a:solidFill>
              <a:srgbClr val="000000"/>
            </a:solidFill>
            <a:ln w="9525">
              <a:noFill/>
              <a:round/>
              <a:headEnd/>
              <a:tailEnd/>
            </a:ln>
          </p:spPr>
          <p:txBody>
            <a:bodyPr/>
            <a:lstStyle/>
            <a:p>
              <a:endParaRPr lang="en-US"/>
            </a:p>
          </p:txBody>
        </p:sp>
        <p:sp>
          <p:nvSpPr>
            <p:cNvPr id="80960" name="Freeform 274"/>
            <p:cNvSpPr>
              <a:spLocks/>
            </p:cNvSpPr>
            <p:nvPr/>
          </p:nvSpPr>
          <p:spPr bwMode="auto">
            <a:xfrm>
              <a:off x="3491" y="725"/>
              <a:ext cx="34" cy="38"/>
            </a:xfrm>
            <a:custGeom>
              <a:avLst/>
              <a:gdLst>
                <a:gd name="T0" fmla="*/ 19 w 34"/>
                <a:gd name="T1" fmla="*/ 0 h 38"/>
                <a:gd name="T2" fmla="*/ 34 w 34"/>
                <a:gd name="T3" fmla="*/ 11 h 38"/>
                <a:gd name="T4" fmla="*/ 15 w 34"/>
                <a:gd name="T5" fmla="*/ 38 h 38"/>
                <a:gd name="T6" fmla="*/ 0 w 34"/>
                <a:gd name="T7" fmla="*/ 28 h 38"/>
                <a:gd name="T8" fmla="*/ 19 w 34"/>
                <a:gd name="T9" fmla="*/ 0 h 38"/>
                <a:gd name="T10" fmla="*/ 0 60000 65536"/>
                <a:gd name="T11" fmla="*/ 0 60000 65536"/>
                <a:gd name="T12" fmla="*/ 0 60000 65536"/>
                <a:gd name="T13" fmla="*/ 0 60000 65536"/>
                <a:gd name="T14" fmla="*/ 0 60000 65536"/>
                <a:gd name="T15" fmla="*/ 0 w 34"/>
                <a:gd name="T16" fmla="*/ 0 h 38"/>
                <a:gd name="T17" fmla="*/ 34 w 34"/>
                <a:gd name="T18" fmla="*/ 38 h 38"/>
              </a:gdLst>
              <a:ahLst/>
              <a:cxnLst>
                <a:cxn ang="T10">
                  <a:pos x="T0" y="T1"/>
                </a:cxn>
                <a:cxn ang="T11">
                  <a:pos x="T2" y="T3"/>
                </a:cxn>
                <a:cxn ang="T12">
                  <a:pos x="T4" y="T5"/>
                </a:cxn>
                <a:cxn ang="T13">
                  <a:pos x="T6" y="T7"/>
                </a:cxn>
                <a:cxn ang="T14">
                  <a:pos x="T8" y="T9"/>
                </a:cxn>
              </a:cxnLst>
              <a:rect l="T15" t="T16" r="T17" b="T18"/>
              <a:pathLst>
                <a:path w="34" h="38">
                  <a:moveTo>
                    <a:pt x="19" y="0"/>
                  </a:moveTo>
                  <a:lnTo>
                    <a:pt x="34" y="11"/>
                  </a:lnTo>
                  <a:lnTo>
                    <a:pt x="15" y="38"/>
                  </a:lnTo>
                  <a:lnTo>
                    <a:pt x="0" y="28"/>
                  </a:lnTo>
                  <a:lnTo>
                    <a:pt x="19" y="0"/>
                  </a:lnTo>
                  <a:close/>
                </a:path>
              </a:pathLst>
            </a:custGeom>
            <a:solidFill>
              <a:srgbClr val="000000"/>
            </a:solidFill>
            <a:ln w="9525">
              <a:noFill/>
              <a:round/>
              <a:headEnd/>
              <a:tailEnd/>
            </a:ln>
          </p:spPr>
          <p:txBody>
            <a:bodyPr/>
            <a:lstStyle/>
            <a:p>
              <a:endParaRPr lang="en-US"/>
            </a:p>
          </p:txBody>
        </p:sp>
        <p:sp>
          <p:nvSpPr>
            <p:cNvPr id="80961" name="Freeform 273"/>
            <p:cNvSpPr>
              <a:spLocks/>
            </p:cNvSpPr>
            <p:nvPr/>
          </p:nvSpPr>
          <p:spPr bwMode="auto">
            <a:xfrm>
              <a:off x="3506" y="736"/>
              <a:ext cx="34" cy="38"/>
            </a:xfrm>
            <a:custGeom>
              <a:avLst/>
              <a:gdLst>
                <a:gd name="T0" fmla="*/ 19 w 34"/>
                <a:gd name="T1" fmla="*/ 0 h 38"/>
                <a:gd name="T2" fmla="*/ 34 w 34"/>
                <a:gd name="T3" fmla="*/ 11 h 38"/>
                <a:gd name="T4" fmla="*/ 15 w 34"/>
                <a:gd name="T5" fmla="*/ 38 h 38"/>
                <a:gd name="T6" fmla="*/ 0 w 34"/>
                <a:gd name="T7" fmla="*/ 27 h 38"/>
                <a:gd name="T8" fmla="*/ 19 w 34"/>
                <a:gd name="T9" fmla="*/ 0 h 38"/>
                <a:gd name="T10" fmla="*/ 0 60000 65536"/>
                <a:gd name="T11" fmla="*/ 0 60000 65536"/>
                <a:gd name="T12" fmla="*/ 0 60000 65536"/>
                <a:gd name="T13" fmla="*/ 0 60000 65536"/>
                <a:gd name="T14" fmla="*/ 0 60000 65536"/>
                <a:gd name="T15" fmla="*/ 0 w 34"/>
                <a:gd name="T16" fmla="*/ 0 h 38"/>
                <a:gd name="T17" fmla="*/ 34 w 34"/>
                <a:gd name="T18" fmla="*/ 38 h 38"/>
              </a:gdLst>
              <a:ahLst/>
              <a:cxnLst>
                <a:cxn ang="T10">
                  <a:pos x="T0" y="T1"/>
                </a:cxn>
                <a:cxn ang="T11">
                  <a:pos x="T2" y="T3"/>
                </a:cxn>
                <a:cxn ang="T12">
                  <a:pos x="T4" y="T5"/>
                </a:cxn>
                <a:cxn ang="T13">
                  <a:pos x="T6" y="T7"/>
                </a:cxn>
                <a:cxn ang="T14">
                  <a:pos x="T8" y="T9"/>
                </a:cxn>
              </a:cxnLst>
              <a:rect l="T15" t="T16" r="T17" b="T18"/>
              <a:pathLst>
                <a:path w="34" h="38">
                  <a:moveTo>
                    <a:pt x="19" y="0"/>
                  </a:moveTo>
                  <a:lnTo>
                    <a:pt x="34" y="11"/>
                  </a:lnTo>
                  <a:lnTo>
                    <a:pt x="15" y="38"/>
                  </a:lnTo>
                  <a:lnTo>
                    <a:pt x="0" y="27"/>
                  </a:lnTo>
                  <a:lnTo>
                    <a:pt x="19" y="0"/>
                  </a:lnTo>
                  <a:close/>
                </a:path>
              </a:pathLst>
            </a:custGeom>
            <a:solidFill>
              <a:srgbClr val="000000"/>
            </a:solidFill>
            <a:ln w="9525">
              <a:noFill/>
              <a:round/>
              <a:headEnd/>
              <a:tailEnd/>
            </a:ln>
          </p:spPr>
          <p:txBody>
            <a:bodyPr/>
            <a:lstStyle/>
            <a:p>
              <a:endParaRPr lang="en-US"/>
            </a:p>
          </p:txBody>
        </p:sp>
        <p:sp>
          <p:nvSpPr>
            <p:cNvPr id="80962" name="Freeform 272"/>
            <p:cNvSpPr>
              <a:spLocks/>
            </p:cNvSpPr>
            <p:nvPr/>
          </p:nvSpPr>
          <p:spPr bwMode="auto">
            <a:xfrm>
              <a:off x="3521" y="747"/>
              <a:ext cx="36" cy="38"/>
            </a:xfrm>
            <a:custGeom>
              <a:avLst/>
              <a:gdLst>
                <a:gd name="T0" fmla="*/ 19 w 36"/>
                <a:gd name="T1" fmla="*/ 0 h 38"/>
                <a:gd name="T2" fmla="*/ 36 w 36"/>
                <a:gd name="T3" fmla="*/ 12 h 38"/>
                <a:gd name="T4" fmla="*/ 16 w 36"/>
                <a:gd name="T5" fmla="*/ 38 h 38"/>
                <a:gd name="T6" fmla="*/ 0 w 36"/>
                <a:gd name="T7" fmla="*/ 27 h 38"/>
                <a:gd name="T8" fmla="*/ 19 w 36"/>
                <a:gd name="T9" fmla="*/ 0 h 38"/>
                <a:gd name="T10" fmla="*/ 0 60000 65536"/>
                <a:gd name="T11" fmla="*/ 0 60000 65536"/>
                <a:gd name="T12" fmla="*/ 0 60000 65536"/>
                <a:gd name="T13" fmla="*/ 0 60000 65536"/>
                <a:gd name="T14" fmla="*/ 0 60000 65536"/>
                <a:gd name="T15" fmla="*/ 0 w 36"/>
                <a:gd name="T16" fmla="*/ 0 h 38"/>
                <a:gd name="T17" fmla="*/ 36 w 36"/>
                <a:gd name="T18" fmla="*/ 38 h 38"/>
              </a:gdLst>
              <a:ahLst/>
              <a:cxnLst>
                <a:cxn ang="T10">
                  <a:pos x="T0" y="T1"/>
                </a:cxn>
                <a:cxn ang="T11">
                  <a:pos x="T2" y="T3"/>
                </a:cxn>
                <a:cxn ang="T12">
                  <a:pos x="T4" y="T5"/>
                </a:cxn>
                <a:cxn ang="T13">
                  <a:pos x="T6" y="T7"/>
                </a:cxn>
                <a:cxn ang="T14">
                  <a:pos x="T8" y="T9"/>
                </a:cxn>
              </a:cxnLst>
              <a:rect l="T15" t="T16" r="T17" b="T18"/>
              <a:pathLst>
                <a:path w="36" h="38">
                  <a:moveTo>
                    <a:pt x="19" y="0"/>
                  </a:moveTo>
                  <a:lnTo>
                    <a:pt x="36" y="12"/>
                  </a:lnTo>
                  <a:lnTo>
                    <a:pt x="16" y="38"/>
                  </a:lnTo>
                  <a:lnTo>
                    <a:pt x="0" y="27"/>
                  </a:lnTo>
                  <a:lnTo>
                    <a:pt x="19" y="0"/>
                  </a:lnTo>
                  <a:close/>
                </a:path>
              </a:pathLst>
            </a:custGeom>
            <a:solidFill>
              <a:srgbClr val="000000"/>
            </a:solidFill>
            <a:ln w="9525">
              <a:noFill/>
              <a:round/>
              <a:headEnd/>
              <a:tailEnd/>
            </a:ln>
          </p:spPr>
          <p:txBody>
            <a:bodyPr/>
            <a:lstStyle/>
            <a:p>
              <a:endParaRPr lang="en-US"/>
            </a:p>
          </p:txBody>
        </p:sp>
        <p:sp>
          <p:nvSpPr>
            <p:cNvPr id="80963" name="Freeform 271"/>
            <p:cNvSpPr>
              <a:spLocks/>
            </p:cNvSpPr>
            <p:nvPr/>
          </p:nvSpPr>
          <p:spPr bwMode="auto">
            <a:xfrm>
              <a:off x="3537" y="759"/>
              <a:ext cx="36" cy="38"/>
            </a:xfrm>
            <a:custGeom>
              <a:avLst/>
              <a:gdLst>
                <a:gd name="T0" fmla="*/ 20 w 36"/>
                <a:gd name="T1" fmla="*/ 0 h 38"/>
                <a:gd name="T2" fmla="*/ 36 w 36"/>
                <a:gd name="T3" fmla="*/ 11 h 38"/>
                <a:gd name="T4" fmla="*/ 17 w 36"/>
                <a:gd name="T5" fmla="*/ 38 h 38"/>
                <a:gd name="T6" fmla="*/ 0 w 36"/>
                <a:gd name="T7" fmla="*/ 26 h 38"/>
                <a:gd name="T8" fmla="*/ 20 w 36"/>
                <a:gd name="T9" fmla="*/ 0 h 38"/>
                <a:gd name="T10" fmla="*/ 0 60000 65536"/>
                <a:gd name="T11" fmla="*/ 0 60000 65536"/>
                <a:gd name="T12" fmla="*/ 0 60000 65536"/>
                <a:gd name="T13" fmla="*/ 0 60000 65536"/>
                <a:gd name="T14" fmla="*/ 0 60000 65536"/>
                <a:gd name="T15" fmla="*/ 0 w 36"/>
                <a:gd name="T16" fmla="*/ 0 h 38"/>
                <a:gd name="T17" fmla="*/ 36 w 36"/>
                <a:gd name="T18" fmla="*/ 38 h 38"/>
              </a:gdLst>
              <a:ahLst/>
              <a:cxnLst>
                <a:cxn ang="T10">
                  <a:pos x="T0" y="T1"/>
                </a:cxn>
                <a:cxn ang="T11">
                  <a:pos x="T2" y="T3"/>
                </a:cxn>
                <a:cxn ang="T12">
                  <a:pos x="T4" y="T5"/>
                </a:cxn>
                <a:cxn ang="T13">
                  <a:pos x="T6" y="T7"/>
                </a:cxn>
                <a:cxn ang="T14">
                  <a:pos x="T8" y="T9"/>
                </a:cxn>
              </a:cxnLst>
              <a:rect l="T15" t="T16" r="T17" b="T18"/>
              <a:pathLst>
                <a:path w="36" h="38">
                  <a:moveTo>
                    <a:pt x="20" y="0"/>
                  </a:moveTo>
                  <a:lnTo>
                    <a:pt x="36" y="11"/>
                  </a:lnTo>
                  <a:lnTo>
                    <a:pt x="17" y="38"/>
                  </a:lnTo>
                  <a:lnTo>
                    <a:pt x="0" y="26"/>
                  </a:lnTo>
                  <a:lnTo>
                    <a:pt x="20" y="0"/>
                  </a:lnTo>
                  <a:close/>
                </a:path>
              </a:pathLst>
            </a:custGeom>
            <a:solidFill>
              <a:srgbClr val="000000"/>
            </a:solidFill>
            <a:ln w="9525">
              <a:noFill/>
              <a:round/>
              <a:headEnd/>
              <a:tailEnd/>
            </a:ln>
          </p:spPr>
          <p:txBody>
            <a:bodyPr/>
            <a:lstStyle/>
            <a:p>
              <a:endParaRPr lang="en-US"/>
            </a:p>
          </p:txBody>
        </p:sp>
        <p:sp>
          <p:nvSpPr>
            <p:cNvPr id="80964" name="Freeform 270"/>
            <p:cNvSpPr>
              <a:spLocks/>
            </p:cNvSpPr>
            <p:nvPr/>
          </p:nvSpPr>
          <p:spPr bwMode="auto">
            <a:xfrm>
              <a:off x="3553" y="771"/>
              <a:ext cx="37" cy="39"/>
            </a:xfrm>
            <a:custGeom>
              <a:avLst/>
              <a:gdLst>
                <a:gd name="T0" fmla="*/ 21 w 37"/>
                <a:gd name="T1" fmla="*/ 0 h 39"/>
                <a:gd name="T2" fmla="*/ 37 w 37"/>
                <a:gd name="T3" fmla="*/ 13 h 39"/>
                <a:gd name="T4" fmla="*/ 17 w 37"/>
                <a:gd name="T5" fmla="*/ 39 h 39"/>
                <a:gd name="T6" fmla="*/ 0 w 37"/>
                <a:gd name="T7" fmla="*/ 26 h 39"/>
                <a:gd name="T8" fmla="*/ 21 w 37"/>
                <a:gd name="T9" fmla="*/ 0 h 39"/>
                <a:gd name="T10" fmla="*/ 0 60000 65536"/>
                <a:gd name="T11" fmla="*/ 0 60000 65536"/>
                <a:gd name="T12" fmla="*/ 0 60000 65536"/>
                <a:gd name="T13" fmla="*/ 0 60000 65536"/>
                <a:gd name="T14" fmla="*/ 0 60000 65536"/>
                <a:gd name="T15" fmla="*/ 0 w 37"/>
                <a:gd name="T16" fmla="*/ 0 h 39"/>
                <a:gd name="T17" fmla="*/ 37 w 37"/>
                <a:gd name="T18" fmla="*/ 39 h 39"/>
              </a:gdLst>
              <a:ahLst/>
              <a:cxnLst>
                <a:cxn ang="T10">
                  <a:pos x="T0" y="T1"/>
                </a:cxn>
                <a:cxn ang="T11">
                  <a:pos x="T2" y="T3"/>
                </a:cxn>
                <a:cxn ang="T12">
                  <a:pos x="T4" y="T5"/>
                </a:cxn>
                <a:cxn ang="T13">
                  <a:pos x="T6" y="T7"/>
                </a:cxn>
                <a:cxn ang="T14">
                  <a:pos x="T8" y="T9"/>
                </a:cxn>
              </a:cxnLst>
              <a:rect l="T15" t="T16" r="T17" b="T18"/>
              <a:pathLst>
                <a:path w="37" h="39">
                  <a:moveTo>
                    <a:pt x="21" y="0"/>
                  </a:moveTo>
                  <a:lnTo>
                    <a:pt x="37" y="13"/>
                  </a:lnTo>
                  <a:lnTo>
                    <a:pt x="17" y="39"/>
                  </a:lnTo>
                  <a:lnTo>
                    <a:pt x="0" y="26"/>
                  </a:lnTo>
                  <a:lnTo>
                    <a:pt x="21" y="0"/>
                  </a:lnTo>
                  <a:close/>
                </a:path>
              </a:pathLst>
            </a:custGeom>
            <a:solidFill>
              <a:srgbClr val="000000"/>
            </a:solidFill>
            <a:ln w="9525">
              <a:noFill/>
              <a:round/>
              <a:headEnd/>
              <a:tailEnd/>
            </a:ln>
          </p:spPr>
          <p:txBody>
            <a:bodyPr/>
            <a:lstStyle/>
            <a:p>
              <a:endParaRPr lang="en-US"/>
            </a:p>
          </p:txBody>
        </p:sp>
        <p:sp>
          <p:nvSpPr>
            <p:cNvPr id="80965" name="Freeform 269"/>
            <p:cNvSpPr>
              <a:spLocks/>
            </p:cNvSpPr>
            <p:nvPr/>
          </p:nvSpPr>
          <p:spPr bwMode="auto">
            <a:xfrm>
              <a:off x="3570" y="784"/>
              <a:ext cx="36" cy="39"/>
            </a:xfrm>
            <a:custGeom>
              <a:avLst/>
              <a:gdLst>
                <a:gd name="T0" fmla="*/ 20 w 36"/>
                <a:gd name="T1" fmla="*/ 0 h 39"/>
                <a:gd name="T2" fmla="*/ 36 w 36"/>
                <a:gd name="T3" fmla="*/ 12 h 39"/>
                <a:gd name="T4" fmla="*/ 15 w 36"/>
                <a:gd name="T5" fmla="*/ 39 h 39"/>
                <a:gd name="T6" fmla="*/ 0 w 36"/>
                <a:gd name="T7" fmla="*/ 26 h 39"/>
                <a:gd name="T8" fmla="*/ 20 w 36"/>
                <a:gd name="T9" fmla="*/ 0 h 39"/>
                <a:gd name="T10" fmla="*/ 0 60000 65536"/>
                <a:gd name="T11" fmla="*/ 0 60000 65536"/>
                <a:gd name="T12" fmla="*/ 0 60000 65536"/>
                <a:gd name="T13" fmla="*/ 0 60000 65536"/>
                <a:gd name="T14" fmla="*/ 0 60000 65536"/>
                <a:gd name="T15" fmla="*/ 0 w 36"/>
                <a:gd name="T16" fmla="*/ 0 h 39"/>
                <a:gd name="T17" fmla="*/ 36 w 36"/>
                <a:gd name="T18" fmla="*/ 39 h 39"/>
              </a:gdLst>
              <a:ahLst/>
              <a:cxnLst>
                <a:cxn ang="T10">
                  <a:pos x="T0" y="T1"/>
                </a:cxn>
                <a:cxn ang="T11">
                  <a:pos x="T2" y="T3"/>
                </a:cxn>
                <a:cxn ang="T12">
                  <a:pos x="T4" y="T5"/>
                </a:cxn>
                <a:cxn ang="T13">
                  <a:pos x="T6" y="T7"/>
                </a:cxn>
                <a:cxn ang="T14">
                  <a:pos x="T8" y="T9"/>
                </a:cxn>
              </a:cxnLst>
              <a:rect l="T15" t="T16" r="T17" b="T18"/>
              <a:pathLst>
                <a:path w="36" h="39">
                  <a:moveTo>
                    <a:pt x="20" y="0"/>
                  </a:moveTo>
                  <a:lnTo>
                    <a:pt x="36" y="12"/>
                  </a:lnTo>
                  <a:lnTo>
                    <a:pt x="15" y="39"/>
                  </a:lnTo>
                  <a:lnTo>
                    <a:pt x="0" y="26"/>
                  </a:lnTo>
                  <a:lnTo>
                    <a:pt x="20" y="0"/>
                  </a:lnTo>
                  <a:close/>
                </a:path>
              </a:pathLst>
            </a:custGeom>
            <a:solidFill>
              <a:srgbClr val="000000"/>
            </a:solidFill>
            <a:ln w="9525">
              <a:noFill/>
              <a:round/>
              <a:headEnd/>
              <a:tailEnd/>
            </a:ln>
          </p:spPr>
          <p:txBody>
            <a:bodyPr/>
            <a:lstStyle/>
            <a:p>
              <a:endParaRPr lang="en-US"/>
            </a:p>
          </p:txBody>
        </p:sp>
        <p:sp>
          <p:nvSpPr>
            <p:cNvPr id="80966" name="Freeform 268"/>
            <p:cNvSpPr>
              <a:spLocks/>
            </p:cNvSpPr>
            <p:nvPr/>
          </p:nvSpPr>
          <p:spPr bwMode="auto">
            <a:xfrm>
              <a:off x="3689" y="881"/>
              <a:ext cx="29" cy="32"/>
            </a:xfrm>
            <a:custGeom>
              <a:avLst/>
              <a:gdLst>
                <a:gd name="T0" fmla="*/ 21 w 29"/>
                <a:gd name="T1" fmla="*/ 0 h 32"/>
                <a:gd name="T2" fmla="*/ 29 w 29"/>
                <a:gd name="T3" fmla="*/ 7 h 32"/>
                <a:gd name="T4" fmla="*/ 8 w 29"/>
                <a:gd name="T5" fmla="*/ 32 h 32"/>
                <a:gd name="T6" fmla="*/ 0 w 29"/>
                <a:gd name="T7" fmla="*/ 25 h 32"/>
                <a:gd name="T8" fmla="*/ 21 w 29"/>
                <a:gd name="T9" fmla="*/ 0 h 32"/>
                <a:gd name="T10" fmla="*/ 0 60000 65536"/>
                <a:gd name="T11" fmla="*/ 0 60000 65536"/>
                <a:gd name="T12" fmla="*/ 0 60000 65536"/>
                <a:gd name="T13" fmla="*/ 0 60000 65536"/>
                <a:gd name="T14" fmla="*/ 0 60000 65536"/>
                <a:gd name="T15" fmla="*/ 0 w 29"/>
                <a:gd name="T16" fmla="*/ 0 h 32"/>
                <a:gd name="T17" fmla="*/ 29 w 29"/>
                <a:gd name="T18" fmla="*/ 32 h 32"/>
              </a:gdLst>
              <a:ahLst/>
              <a:cxnLst>
                <a:cxn ang="T10">
                  <a:pos x="T0" y="T1"/>
                </a:cxn>
                <a:cxn ang="T11">
                  <a:pos x="T2" y="T3"/>
                </a:cxn>
                <a:cxn ang="T12">
                  <a:pos x="T4" y="T5"/>
                </a:cxn>
                <a:cxn ang="T13">
                  <a:pos x="T6" y="T7"/>
                </a:cxn>
                <a:cxn ang="T14">
                  <a:pos x="T8" y="T9"/>
                </a:cxn>
              </a:cxnLst>
              <a:rect l="T15" t="T16" r="T17" b="T18"/>
              <a:pathLst>
                <a:path w="29" h="32">
                  <a:moveTo>
                    <a:pt x="21" y="0"/>
                  </a:moveTo>
                  <a:lnTo>
                    <a:pt x="29" y="7"/>
                  </a:lnTo>
                  <a:lnTo>
                    <a:pt x="8" y="32"/>
                  </a:lnTo>
                  <a:lnTo>
                    <a:pt x="0" y="25"/>
                  </a:lnTo>
                  <a:lnTo>
                    <a:pt x="21" y="0"/>
                  </a:lnTo>
                  <a:close/>
                </a:path>
              </a:pathLst>
            </a:custGeom>
            <a:solidFill>
              <a:srgbClr val="000000"/>
            </a:solidFill>
            <a:ln w="9525">
              <a:noFill/>
              <a:round/>
              <a:headEnd/>
              <a:tailEnd/>
            </a:ln>
          </p:spPr>
          <p:txBody>
            <a:bodyPr/>
            <a:lstStyle/>
            <a:p>
              <a:endParaRPr lang="en-US"/>
            </a:p>
          </p:txBody>
        </p:sp>
        <p:sp>
          <p:nvSpPr>
            <p:cNvPr id="80967" name="Freeform 267"/>
            <p:cNvSpPr>
              <a:spLocks/>
            </p:cNvSpPr>
            <p:nvPr/>
          </p:nvSpPr>
          <p:spPr bwMode="auto">
            <a:xfrm>
              <a:off x="3697" y="888"/>
              <a:ext cx="61" cy="58"/>
            </a:xfrm>
            <a:custGeom>
              <a:avLst/>
              <a:gdLst>
                <a:gd name="T0" fmla="*/ 21 w 61"/>
                <a:gd name="T1" fmla="*/ 0 h 58"/>
                <a:gd name="T2" fmla="*/ 61 w 61"/>
                <a:gd name="T3" fmla="*/ 33 h 58"/>
                <a:gd name="T4" fmla="*/ 39 w 61"/>
                <a:gd name="T5" fmla="*/ 58 h 58"/>
                <a:gd name="T6" fmla="*/ 0 w 61"/>
                <a:gd name="T7" fmla="*/ 25 h 58"/>
                <a:gd name="T8" fmla="*/ 21 w 61"/>
                <a:gd name="T9" fmla="*/ 0 h 58"/>
                <a:gd name="T10" fmla="*/ 0 60000 65536"/>
                <a:gd name="T11" fmla="*/ 0 60000 65536"/>
                <a:gd name="T12" fmla="*/ 0 60000 65536"/>
                <a:gd name="T13" fmla="*/ 0 60000 65536"/>
                <a:gd name="T14" fmla="*/ 0 60000 65536"/>
                <a:gd name="T15" fmla="*/ 0 w 61"/>
                <a:gd name="T16" fmla="*/ 0 h 58"/>
                <a:gd name="T17" fmla="*/ 61 w 61"/>
                <a:gd name="T18" fmla="*/ 58 h 58"/>
              </a:gdLst>
              <a:ahLst/>
              <a:cxnLst>
                <a:cxn ang="T10">
                  <a:pos x="T0" y="T1"/>
                </a:cxn>
                <a:cxn ang="T11">
                  <a:pos x="T2" y="T3"/>
                </a:cxn>
                <a:cxn ang="T12">
                  <a:pos x="T4" y="T5"/>
                </a:cxn>
                <a:cxn ang="T13">
                  <a:pos x="T6" y="T7"/>
                </a:cxn>
                <a:cxn ang="T14">
                  <a:pos x="T8" y="T9"/>
                </a:cxn>
              </a:cxnLst>
              <a:rect l="T15" t="T16" r="T17" b="T18"/>
              <a:pathLst>
                <a:path w="61" h="58">
                  <a:moveTo>
                    <a:pt x="21" y="0"/>
                  </a:moveTo>
                  <a:lnTo>
                    <a:pt x="61" y="33"/>
                  </a:lnTo>
                  <a:lnTo>
                    <a:pt x="39" y="58"/>
                  </a:lnTo>
                  <a:lnTo>
                    <a:pt x="0" y="25"/>
                  </a:lnTo>
                  <a:lnTo>
                    <a:pt x="21" y="0"/>
                  </a:lnTo>
                  <a:close/>
                </a:path>
              </a:pathLst>
            </a:custGeom>
            <a:solidFill>
              <a:srgbClr val="000000"/>
            </a:solidFill>
            <a:ln w="9525">
              <a:noFill/>
              <a:round/>
              <a:headEnd/>
              <a:tailEnd/>
            </a:ln>
          </p:spPr>
          <p:txBody>
            <a:bodyPr/>
            <a:lstStyle/>
            <a:p>
              <a:endParaRPr lang="en-US"/>
            </a:p>
          </p:txBody>
        </p:sp>
        <p:sp>
          <p:nvSpPr>
            <p:cNvPr id="80968" name="Freeform 266"/>
            <p:cNvSpPr>
              <a:spLocks/>
            </p:cNvSpPr>
            <p:nvPr/>
          </p:nvSpPr>
          <p:spPr bwMode="auto">
            <a:xfrm>
              <a:off x="3736" y="921"/>
              <a:ext cx="61" cy="60"/>
            </a:xfrm>
            <a:custGeom>
              <a:avLst/>
              <a:gdLst>
                <a:gd name="T0" fmla="*/ 22 w 61"/>
                <a:gd name="T1" fmla="*/ 0 h 60"/>
                <a:gd name="T2" fmla="*/ 61 w 61"/>
                <a:gd name="T3" fmla="*/ 35 h 60"/>
                <a:gd name="T4" fmla="*/ 39 w 61"/>
                <a:gd name="T5" fmla="*/ 60 h 60"/>
                <a:gd name="T6" fmla="*/ 0 w 61"/>
                <a:gd name="T7" fmla="*/ 25 h 60"/>
                <a:gd name="T8" fmla="*/ 22 w 61"/>
                <a:gd name="T9" fmla="*/ 0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22" y="0"/>
                  </a:moveTo>
                  <a:lnTo>
                    <a:pt x="61" y="35"/>
                  </a:lnTo>
                  <a:lnTo>
                    <a:pt x="39" y="60"/>
                  </a:lnTo>
                  <a:lnTo>
                    <a:pt x="0" y="25"/>
                  </a:lnTo>
                  <a:lnTo>
                    <a:pt x="22" y="0"/>
                  </a:lnTo>
                  <a:close/>
                </a:path>
              </a:pathLst>
            </a:custGeom>
            <a:solidFill>
              <a:srgbClr val="000000"/>
            </a:solidFill>
            <a:ln w="9525">
              <a:noFill/>
              <a:round/>
              <a:headEnd/>
              <a:tailEnd/>
            </a:ln>
          </p:spPr>
          <p:txBody>
            <a:bodyPr/>
            <a:lstStyle/>
            <a:p>
              <a:endParaRPr lang="en-US"/>
            </a:p>
          </p:txBody>
        </p:sp>
        <p:sp>
          <p:nvSpPr>
            <p:cNvPr id="80969" name="Freeform 265"/>
            <p:cNvSpPr>
              <a:spLocks/>
            </p:cNvSpPr>
            <p:nvPr/>
          </p:nvSpPr>
          <p:spPr bwMode="auto">
            <a:xfrm>
              <a:off x="3776" y="956"/>
              <a:ext cx="62" cy="60"/>
            </a:xfrm>
            <a:custGeom>
              <a:avLst/>
              <a:gdLst>
                <a:gd name="T0" fmla="*/ 21 w 62"/>
                <a:gd name="T1" fmla="*/ 0 h 60"/>
                <a:gd name="T2" fmla="*/ 62 w 62"/>
                <a:gd name="T3" fmla="*/ 36 h 60"/>
                <a:gd name="T4" fmla="*/ 40 w 62"/>
                <a:gd name="T5" fmla="*/ 60 h 60"/>
                <a:gd name="T6" fmla="*/ 0 w 62"/>
                <a:gd name="T7" fmla="*/ 25 h 60"/>
                <a:gd name="T8" fmla="*/ 21 w 62"/>
                <a:gd name="T9" fmla="*/ 0 h 60"/>
                <a:gd name="T10" fmla="*/ 0 60000 65536"/>
                <a:gd name="T11" fmla="*/ 0 60000 65536"/>
                <a:gd name="T12" fmla="*/ 0 60000 65536"/>
                <a:gd name="T13" fmla="*/ 0 60000 65536"/>
                <a:gd name="T14" fmla="*/ 0 60000 65536"/>
                <a:gd name="T15" fmla="*/ 0 w 62"/>
                <a:gd name="T16" fmla="*/ 0 h 60"/>
                <a:gd name="T17" fmla="*/ 62 w 62"/>
                <a:gd name="T18" fmla="*/ 60 h 60"/>
              </a:gdLst>
              <a:ahLst/>
              <a:cxnLst>
                <a:cxn ang="T10">
                  <a:pos x="T0" y="T1"/>
                </a:cxn>
                <a:cxn ang="T11">
                  <a:pos x="T2" y="T3"/>
                </a:cxn>
                <a:cxn ang="T12">
                  <a:pos x="T4" y="T5"/>
                </a:cxn>
                <a:cxn ang="T13">
                  <a:pos x="T6" y="T7"/>
                </a:cxn>
                <a:cxn ang="T14">
                  <a:pos x="T8" y="T9"/>
                </a:cxn>
              </a:cxnLst>
              <a:rect l="T15" t="T16" r="T17" b="T18"/>
              <a:pathLst>
                <a:path w="62" h="60">
                  <a:moveTo>
                    <a:pt x="21" y="0"/>
                  </a:moveTo>
                  <a:lnTo>
                    <a:pt x="62" y="36"/>
                  </a:lnTo>
                  <a:lnTo>
                    <a:pt x="40" y="60"/>
                  </a:lnTo>
                  <a:lnTo>
                    <a:pt x="0" y="25"/>
                  </a:lnTo>
                  <a:lnTo>
                    <a:pt x="21" y="0"/>
                  </a:lnTo>
                  <a:close/>
                </a:path>
              </a:pathLst>
            </a:custGeom>
            <a:solidFill>
              <a:srgbClr val="000000"/>
            </a:solidFill>
            <a:ln w="9525">
              <a:noFill/>
              <a:round/>
              <a:headEnd/>
              <a:tailEnd/>
            </a:ln>
          </p:spPr>
          <p:txBody>
            <a:bodyPr/>
            <a:lstStyle/>
            <a:p>
              <a:endParaRPr lang="en-US"/>
            </a:p>
          </p:txBody>
        </p:sp>
        <p:sp>
          <p:nvSpPr>
            <p:cNvPr id="80970" name="Freeform 264"/>
            <p:cNvSpPr>
              <a:spLocks/>
            </p:cNvSpPr>
            <p:nvPr/>
          </p:nvSpPr>
          <p:spPr bwMode="auto">
            <a:xfrm>
              <a:off x="3816" y="992"/>
              <a:ext cx="63" cy="61"/>
            </a:xfrm>
            <a:custGeom>
              <a:avLst/>
              <a:gdLst>
                <a:gd name="T0" fmla="*/ 22 w 63"/>
                <a:gd name="T1" fmla="*/ 0 h 61"/>
                <a:gd name="T2" fmla="*/ 63 w 63"/>
                <a:gd name="T3" fmla="*/ 36 h 61"/>
                <a:gd name="T4" fmla="*/ 41 w 63"/>
                <a:gd name="T5" fmla="*/ 61 h 61"/>
                <a:gd name="T6" fmla="*/ 0 w 63"/>
                <a:gd name="T7" fmla="*/ 24 h 61"/>
                <a:gd name="T8" fmla="*/ 22 w 63"/>
                <a:gd name="T9" fmla="*/ 0 h 61"/>
                <a:gd name="T10" fmla="*/ 0 60000 65536"/>
                <a:gd name="T11" fmla="*/ 0 60000 65536"/>
                <a:gd name="T12" fmla="*/ 0 60000 65536"/>
                <a:gd name="T13" fmla="*/ 0 60000 65536"/>
                <a:gd name="T14" fmla="*/ 0 60000 65536"/>
                <a:gd name="T15" fmla="*/ 0 w 63"/>
                <a:gd name="T16" fmla="*/ 0 h 61"/>
                <a:gd name="T17" fmla="*/ 63 w 63"/>
                <a:gd name="T18" fmla="*/ 61 h 61"/>
              </a:gdLst>
              <a:ahLst/>
              <a:cxnLst>
                <a:cxn ang="T10">
                  <a:pos x="T0" y="T1"/>
                </a:cxn>
                <a:cxn ang="T11">
                  <a:pos x="T2" y="T3"/>
                </a:cxn>
                <a:cxn ang="T12">
                  <a:pos x="T4" y="T5"/>
                </a:cxn>
                <a:cxn ang="T13">
                  <a:pos x="T6" y="T7"/>
                </a:cxn>
                <a:cxn ang="T14">
                  <a:pos x="T8" y="T9"/>
                </a:cxn>
              </a:cxnLst>
              <a:rect l="T15" t="T16" r="T17" b="T18"/>
              <a:pathLst>
                <a:path w="63" h="61">
                  <a:moveTo>
                    <a:pt x="22" y="0"/>
                  </a:moveTo>
                  <a:lnTo>
                    <a:pt x="63" y="36"/>
                  </a:lnTo>
                  <a:lnTo>
                    <a:pt x="41" y="61"/>
                  </a:lnTo>
                  <a:lnTo>
                    <a:pt x="0" y="24"/>
                  </a:lnTo>
                  <a:lnTo>
                    <a:pt x="22" y="0"/>
                  </a:lnTo>
                  <a:close/>
                </a:path>
              </a:pathLst>
            </a:custGeom>
            <a:solidFill>
              <a:srgbClr val="000000"/>
            </a:solidFill>
            <a:ln w="9525">
              <a:noFill/>
              <a:round/>
              <a:headEnd/>
              <a:tailEnd/>
            </a:ln>
          </p:spPr>
          <p:txBody>
            <a:bodyPr/>
            <a:lstStyle/>
            <a:p>
              <a:endParaRPr lang="en-US"/>
            </a:p>
          </p:txBody>
        </p:sp>
        <p:sp>
          <p:nvSpPr>
            <p:cNvPr id="80971" name="Freeform 263"/>
            <p:cNvSpPr>
              <a:spLocks/>
            </p:cNvSpPr>
            <p:nvPr/>
          </p:nvSpPr>
          <p:spPr bwMode="auto">
            <a:xfrm>
              <a:off x="3856" y="1029"/>
              <a:ext cx="31" cy="30"/>
            </a:xfrm>
            <a:custGeom>
              <a:avLst/>
              <a:gdLst>
                <a:gd name="T0" fmla="*/ 24 w 31"/>
                <a:gd name="T1" fmla="*/ 0 h 30"/>
                <a:gd name="T2" fmla="*/ 31 w 31"/>
                <a:gd name="T3" fmla="*/ 7 h 30"/>
                <a:gd name="T4" fmla="*/ 7 w 31"/>
                <a:gd name="T5" fmla="*/ 30 h 30"/>
                <a:gd name="T6" fmla="*/ 0 w 31"/>
                <a:gd name="T7" fmla="*/ 23 h 30"/>
                <a:gd name="T8" fmla="*/ 24 w 31"/>
                <a:gd name="T9" fmla="*/ 0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24" y="0"/>
                  </a:moveTo>
                  <a:lnTo>
                    <a:pt x="31" y="7"/>
                  </a:lnTo>
                  <a:lnTo>
                    <a:pt x="7" y="30"/>
                  </a:lnTo>
                  <a:lnTo>
                    <a:pt x="0" y="23"/>
                  </a:lnTo>
                  <a:lnTo>
                    <a:pt x="24" y="0"/>
                  </a:lnTo>
                  <a:close/>
                </a:path>
              </a:pathLst>
            </a:custGeom>
            <a:solidFill>
              <a:srgbClr val="000000"/>
            </a:solidFill>
            <a:ln w="9525">
              <a:noFill/>
              <a:round/>
              <a:headEnd/>
              <a:tailEnd/>
            </a:ln>
          </p:spPr>
          <p:txBody>
            <a:bodyPr/>
            <a:lstStyle/>
            <a:p>
              <a:endParaRPr lang="en-US"/>
            </a:p>
          </p:txBody>
        </p:sp>
        <p:sp>
          <p:nvSpPr>
            <p:cNvPr id="80972" name="Freeform 262"/>
            <p:cNvSpPr>
              <a:spLocks/>
            </p:cNvSpPr>
            <p:nvPr/>
          </p:nvSpPr>
          <p:spPr bwMode="auto">
            <a:xfrm>
              <a:off x="3962" y="1125"/>
              <a:ext cx="82" cy="79"/>
            </a:xfrm>
            <a:custGeom>
              <a:avLst/>
              <a:gdLst>
                <a:gd name="T0" fmla="*/ 22 w 82"/>
                <a:gd name="T1" fmla="*/ 0 h 79"/>
                <a:gd name="T2" fmla="*/ 82 w 82"/>
                <a:gd name="T3" fmla="*/ 55 h 79"/>
                <a:gd name="T4" fmla="*/ 60 w 82"/>
                <a:gd name="T5" fmla="*/ 79 h 79"/>
                <a:gd name="T6" fmla="*/ 0 w 82"/>
                <a:gd name="T7" fmla="*/ 24 h 79"/>
                <a:gd name="T8" fmla="*/ 22 w 82"/>
                <a:gd name="T9" fmla="*/ 0 h 79"/>
                <a:gd name="T10" fmla="*/ 0 60000 65536"/>
                <a:gd name="T11" fmla="*/ 0 60000 65536"/>
                <a:gd name="T12" fmla="*/ 0 60000 65536"/>
                <a:gd name="T13" fmla="*/ 0 60000 65536"/>
                <a:gd name="T14" fmla="*/ 0 60000 65536"/>
                <a:gd name="T15" fmla="*/ 0 w 82"/>
                <a:gd name="T16" fmla="*/ 0 h 79"/>
                <a:gd name="T17" fmla="*/ 82 w 82"/>
                <a:gd name="T18" fmla="*/ 79 h 79"/>
              </a:gdLst>
              <a:ahLst/>
              <a:cxnLst>
                <a:cxn ang="T10">
                  <a:pos x="T0" y="T1"/>
                </a:cxn>
                <a:cxn ang="T11">
                  <a:pos x="T2" y="T3"/>
                </a:cxn>
                <a:cxn ang="T12">
                  <a:pos x="T4" y="T5"/>
                </a:cxn>
                <a:cxn ang="T13">
                  <a:pos x="T6" y="T7"/>
                </a:cxn>
                <a:cxn ang="T14">
                  <a:pos x="T8" y="T9"/>
                </a:cxn>
              </a:cxnLst>
              <a:rect l="T15" t="T16" r="T17" b="T18"/>
              <a:pathLst>
                <a:path w="82" h="79">
                  <a:moveTo>
                    <a:pt x="22" y="0"/>
                  </a:moveTo>
                  <a:lnTo>
                    <a:pt x="82" y="55"/>
                  </a:lnTo>
                  <a:lnTo>
                    <a:pt x="60" y="79"/>
                  </a:lnTo>
                  <a:lnTo>
                    <a:pt x="0" y="24"/>
                  </a:lnTo>
                  <a:lnTo>
                    <a:pt x="22" y="0"/>
                  </a:lnTo>
                  <a:close/>
                </a:path>
              </a:pathLst>
            </a:custGeom>
            <a:solidFill>
              <a:srgbClr val="000000"/>
            </a:solidFill>
            <a:ln w="9525">
              <a:noFill/>
              <a:round/>
              <a:headEnd/>
              <a:tailEnd/>
            </a:ln>
          </p:spPr>
          <p:txBody>
            <a:bodyPr/>
            <a:lstStyle/>
            <a:p>
              <a:endParaRPr lang="en-US"/>
            </a:p>
          </p:txBody>
        </p:sp>
        <p:sp>
          <p:nvSpPr>
            <p:cNvPr id="80973" name="Freeform 261"/>
            <p:cNvSpPr>
              <a:spLocks/>
            </p:cNvSpPr>
            <p:nvPr/>
          </p:nvSpPr>
          <p:spPr bwMode="auto">
            <a:xfrm>
              <a:off x="4022" y="1180"/>
              <a:ext cx="64" cy="62"/>
            </a:xfrm>
            <a:custGeom>
              <a:avLst/>
              <a:gdLst>
                <a:gd name="T0" fmla="*/ 23 w 64"/>
                <a:gd name="T1" fmla="*/ 0 h 62"/>
                <a:gd name="T2" fmla="*/ 64 w 64"/>
                <a:gd name="T3" fmla="*/ 38 h 62"/>
                <a:gd name="T4" fmla="*/ 41 w 64"/>
                <a:gd name="T5" fmla="*/ 62 h 62"/>
                <a:gd name="T6" fmla="*/ 0 w 64"/>
                <a:gd name="T7" fmla="*/ 24 h 62"/>
                <a:gd name="T8" fmla="*/ 23 w 64"/>
                <a:gd name="T9" fmla="*/ 0 h 62"/>
                <a:gd name="T10" fmla="*/ 0 60000 65536"/>
                <a:gd name="T11" fmla="*/ 0 60000 65536"/>
                <a:gd name="T12" fmla="*/ 0 60000 65536"/>
                <a:gd name="T13" fmla="*/ 0 60000 65536"/>
                <a:gd name="T14" fmla="*/ 0 60000 65536"/>
                <a:gd name="T15" fmla="*/ 0 w 64"/>
                <a:gd name="T16" fmla="*/ 0 h 62"/>
                <a:gd name="T17" fmla="*/ 64 w 64"/>
                <a:gd name="T18" fmla="*/ 62 h 62"/>
              </a:gdLst>
              <a:ahLst/>
              <a:cxnLst>
                <a:cxn ang="T10">
                  <a:pos x="T0" y="T1"/>
                </a:cxn>
                <a:cxn ang="T11">
                  <a:pos x="T2" y="T3"/>
                </a:cxn>
                <a:cxn ang="T12">
                  <a:pos x="T4" y="T5"/>
                </a:cxn>
                <a:cxn ang="T13">
                  <a:pos x="T6" y="T7"/>
                </a:cxn>
                <a:cxn ang="T14">
                  <a:pos x="T8" y="T9"/>
                </a:cxn>
              </a:cxnLst>
              <a:rect l="T15" t="T16" r="T17" b="T18"/>
              <a:pathLst>
                <a:path w="64" h="62">
                  <a:moveTo>
                    <a:pt x="23" y="0"/>
                  </a:moveTo>
                  <a:lnTo>
                    <a:pt x="64" y="38"/>
                  </a:lnTo>
                  <a:lnTo>
                    <a:pt x="41" y="62"/>
                  </a:lnTo>
                  <a:lnTo>
                    <a:pt x="0" y="24"/>
                  </a:lnTo>
                  <a:lnTo>
                    <a:pt x="23" y="0"/>
                  </a:lnTo>
                  <a:close/>
                </a:path>
              </a:pathLst>
            </a:custGeom>
            <a:solidFill>
              <a:srgbClr val="000000"/>
            </a:solidFill>
            <a:ln w="9525">
              <a:noFill/>
              <a:round/>
              <a:headEnd/>
              <a:tailEnd/>
            </a:ln>
          </p:spPr>
          <p:txBody>
            <a:bodyPr/>
            <a:lstStyle/>
            <a:p>
              <a:endParaRPr lang="en-US"/>
            </a:p>
          </p:txBody>
        </p:sp>
        <p:sp>
          <p:nvSpPr>
            <p:cNvPr id="80974" name="Freeform 260"/>
            <p:cNvSpPr>
              <a:spLocks/>
            </p:cNvSpPr>
            <p:nvPr/>
          </p:nvSpPr>
          <p:spPr bwMode="auto">
            <a:xfrm>
              <a:off x="4063" y="1218"/>
              <a:ext cx="63" cy="61"/>
            </a:xfrm>
            <a:custGeom>
              <a:avLst/>
              <a:gdLst>
                <a:gd name="T0" fmla="*/ 22 w 63"/>
                <a:gd name="T1" fmla="*/ 0 h 61"/>
                <a:gd name="T2" fmla="*/ 63 w 63"/>
                <a:gd name="T3" fmla="*/ 37 h 61"/>
                <a:gd name="T4" fmla="*/ 40 w 63"/>
                <a:gd name="T5" fmla="*/ 61 h 61"/>
                <a:gd name="T6" fmla="*/ 0 w 63"/>
                <a:gd name="T7" fmla="*/ 24 h 61"/>
                <a:gd name="T8" fmla="*/ 22 w 63"/>
                <a:gd name="T9" fmla="*/ 0 h 61"/>
                <a:gd name="T10" fmla="*/ 0 60000 65536"/>
                <a:gd name="T11" fmla="*/ 0 60000 65536"/>
                <a:gd name="T12" fmla="*/ 0 60000 65536"/>
                <a:gd name="T13" fmla="*/ 0 60000 65536"/>
                <a:gd name="T14" fmla="*/ 0 60000 65536"/>
                <a:gd name="T15" fmla="*/ 0 w 63"/>
                <a:gd name="T16" fmla="*/ 0 h 61"/>
                <a:gd name="T17" fmla="*/ 63 w 63"/>
                <a:gd name="T18" fmla="*/ 61 h 61"/>
              </a:gdLst>
              <a:ahLst/>
              <a:cxnLst>
                <a:cxn ang="T10">
                  <a:pos x="T0" y="T1"/>
                </a:cxn>
                <a:cxn ang="T11">
                  <a:pos x="T2" y="T3"/>
                </a:cxn>
                <a:cxn ang="T12">
                  <a:pos x="T4" y="T5"/>
                </a:cxn>
                <a:cxn ang="T13">
                  <a:pos x="T6" y="T7"/>
                </a:cxn>
                <a:cxn ang="T14">
                  <a:pos x="T8" y="T9"/>
                </a:cxn>
              </a:cxnLst>
              <a:rect l="T15" t="T16" r="T17" b="T18"/>
              <a:pathLst>
                <a:path w="63" h="61">
                  <a:moveTo>
                    <a:pt x="22" y="0"/>
                  </a:moveTo>
                  <a:lnTo>
                    <a:pt x="63" y="37"/>
                  </a:lnTo>
                  <a:lnTo>
                    <a:pt x="40" y="61"/>
                  </a:lnTo>
                  <a:lnTo>
                    <a:pt x="0" y="24"/>
                  </a:lnTo>
                  <a:lnTo>
                    <a:pt x="22" y="0"/>
                  </a:lnTo>
                  <a:close/>
                </a:path>
              </a:pathLst>
            </a:custGeom>
            <a:solidFill>
              <a:srgbClr val="000000"/>
            </a:solidFill>
            <a:ln w="9525">
              <a:noFill/>
              <a:round/>
              <a:headEnd/>
              <a:tailEnd/>
            </a:ln>
          </p:spPr>
          <p:txBody>
            <a:bodyPr/>
            <a:lstStyle/>
            <a:p>
              <a:endParaRPr lang="en-US"/>
            </a:p>
          </p:txBody>
        </p:sp>
        <p:sp>
          <p:nvSpPr>
            <p:cNvPr id="80975" name="Freeform 259"/>
            <p:cNvSpPr>
              <a:spLocks/>
            </p:cNvSpPr>
            <p:nvPr/>
          </p:nvSpPr>
          <p:spPr bwMode="auto">
            <a:xfrm>
              <a:off x="4103" y="1255"/>
              <a:ext cx="53" cy="52"/>
            </a:xfrm>
            <a:custGeom>
              <a:avLst/>
              <a:gdLst>
                <a:gd name="T0" fmla="*/ 23 w 53"/>
                <a:gd name="T1" fmla="*/ 0 h 52"/>
                <a:gd name="T2" fmla="*/ 53 w 53"/>
                <a:gd name="T3" fmla="*/ 28 h 52"/>
                <a:gd name="T4" fmla="*/ 30 w 53"/>
                <a:gd name="T5" fmla="*/ 52 h 52"/>
                <a:gd name="T6" fmla="*/ 0 w 53"/>
                <a:gd name="T7" fmla="*/ 24 h 52"/>
                <a:gd name="T8" fmla="*/ 23 w 53"/>
                <a:gd name="T9" fmla="*/ 0 h 52"/>
                <a:gd name="T10" fmla="*/ 0 60000 65536"/>
                <a:gd name="T11" fmla="*/ 0 60000 65536"/>
                <a:gd name="T12" fmla="*/ 0 60000 65536"/>
                <a:gd name="T13" fmla="*/ 0 60000 65536"/>
                <a:gd name="T14" fmla="*/ 0 60000 65536"/>
                <a:gd name="T15" fmla="*/ 0 w 53"/>
                <a:gd name="T16" fmla="*/ 0 h 52"/>
                <a:gd name="T17" fmla="*/ 53 w 53"/>
                <a:gd name="T18" fmla="*/ 52 h 52"/>
              </a:gdLst>
              <a:ahLst/>
              <a:cxnLst>
                <a:cxn ang="T10">
                  <a:pos x="T0" y="T1"/>
                </a:cxn>
                <a:cxn ang="T11">
                  <a:pos x="T2" y="T3"/>
                </a:cxn>
                <a:cxn ang="T12">
                  <a:pos x="T4" y="T5"/>
                </a:cxn>
                <a:cxn ang="T13">
                  <a:pos x="T6" y="T7"/>
                </a:cxn>
                <a:cxn ang="T14">
                  <a:pos x="T8" y="T9"/>
                </a:cxn>
              </a:cxnLst>
              <a:rect l="T15" t="T16" r="T17" b="T18"/>
              <a:pathLst>
                <a:path w="53" h="52">
                  <a:moveTo>
                    <a:pt x="23" y="0"/>
                  </a:moveTo>
                  <a:lnTo>
                    <a:pt x="53" y="28"/>
                  </a:lnTo>
                  <a:lnTo>
                    <a:pt x="30" y="52"/>
                  </a:lnTo>
                  <a:lnTo>
                    <a:pt x="0" y="24"/>
                  </a:lnTo>
                  <a:lnTo>
                    <a:pt x="23" y="0"/>
                  </a:lnTo>
                  <a:close/>
                </a:path>
              </a:pathLst>
            </a:custGeom>
            <a:solidFill>
              <a:srgbClr val="000000"/>
            </a:solidFill>
            <a:ln w="9525">
              <a:noFill/>
              <a:round/>
              <a:headEnd/>
              <a:tailEnd/>
            </a:ln>
          </p:spPr>
          <p:txBody>
            <a:bodyPr/>
            <a:lstStyle/>
            <a:p>
              <a:endParaRPr lang="en-US"/>
            </a:p>
          </p:txBody>
        </p:sp>
        <p:sp>
          <p:nvSpPr>
            <p:cNvPr id="80976" name="Freeform 258"/>
            <p:cNvSpPr>
              <a:spLocks/>
            </p:cNvSpPr>
            <p:nvPr/>
          </p:nvSpPr>
          <p:spPr bwMode="auto">
            <a:xfrm>
              <a:off x="4230" y="1374"/>
              <a:ext cx="51" cy="49"/>
            </a:xfrm>
            <a:custGeom>
              <a:avLst/>
              <a:gdLst>
                <a:gd name="T0" fmla="*/ 23 w 51"/>
                <a:gd name="T1" fmla="*/ 0 h 49"/>
                <a:gd name="T2" fmla="*/ 51 w 51"/>
                <a:gd name="T3" fmla="*/ 25 h 49"/>
                <a:gd name="T4" fmla="*/ 28 w 51"/>
                <a:gd name="T5" fmla="*/ 49 h 49"/>
                <a:gd name="T6" fmla="*/ 0 w 51"/>
                <a:gd name="T7" fmla="*/ 24 h 49"/>
                <a:gd name="T8" fmla="*/ 23 w 51"/>
                <a:gd name="T9" fmla="*/ 0 h 49"/>
                <a:gd name="T10" fmla="*/ 0 60000 65536"/>
                <a:gd name="T11" fmla="*/ 0 60000 65536"/>
                <a:gd name="T12" fmla="*/ 0 60000 65536"/>
                <a:gd name="T13" fmla="*/ 0 60000 65536"/>
                <a:gd name="T14" fmla="*/ 0 60000 65536"/>
                <a:gd name="T15" fmla="*/ 0 w 51"/>
                <a:gd name="T16" fmla="*/ 0 h 49"/>
                <a:gd name="T17" fmla="*/ 51 w 51"/>
                <a:gd name="T18" fmla="*/ 49 h 49"/>
              </a:gdLst>
              <a:ahLst/>
              <a:cxnLst>
                <a:cxn ang="T10">
                  <a:pos x="T0" y="T1"/>
                </a:cxn>
                <a:cxn ang="T11">
                  <a:pos x="T2" y="T3"/>
                </a:cxn>
                <a:cxn ang="T12">
                  <a:pos x="T4" y="T5"/>
                </a:cxn>
                <a:cxn ang="T13">
                  <a:pos x="T6" y="T7"/>
                </a:cxn>
                <a:cxn ang="T14">
                  <a:pos x="T8" y="T9"/>
                </a:cxn>
              </a:cxnLst>
              <a:rect l="T15" t="T16" r="T17" b="T18"/>
              <a:pathLst>
                <a:path w="51" h="49">
                  <a:moveTo>
                    <a:pt x="23" y="0"/>
                  </a:moveTo>
                  <a:lnTo>
                    <a:pt x="51" y="25"/>
                  </a:lnTo>
                  <a:lnTo>
                    <a:pt x="28" y="49"/>
                  </a:lnTo>
                  <a:lnTo>
                    <a:pt x="0" y="24"/>
                  </a:lnTo>
                  <a:lnTo>
                    <a:pt x="23" y="0"/>
                  </a:lnTo>
                  <a:close/>
                </a:path>
              </a:pathLst>
            </a:custGeom>
            <a:solidFill>
              <a:srgbClr val="000000"/>
            </a:solidFill>
            <a:ln w="9525">
              <a:noFill/>
              <a:round/>
              <a:headEnd/>
              <a:tailEnd/>
            </a:ln>
          </p:spPr>
          <p:txBody>
            <a:bodyPr/>
            <a:lstStyle/>
            <a:p>
              <a:endParaRPr lang="en-US"/>
            </a:p>
          </p:txBody>
        </p:sp>
        <p:sp>
          <p:nvSpPr>
            <p:cNvPr id="80977" name="Freeform 257"/>
            <p:cNvSpPr>
              <a:spLocks/>
            </p:cNvSpPr>
            <p:nvPr/>
          </p:nvSpPr>
          <p:spPr bwMode="auto">
            <a:xfrm>
              <a:off x="4258" y="1399"/>
              <a:ext cx="58" cy="58"/>
            </a:xfrm>
            <a:custGeom>
              <a:avLst/>
              <a:gdLst>
                <a:gd name="T0" fmla="*/ 23 w 58"/>
                <a:gd name="T1" fmla="*/ 0 h 58"/>
                <a:gd name="T2" fmla="*/ 58 w 58"/>
                <a:gd name="T3" fmla="*/ 34 h 58"/>
                <a:gd name="T4" fmla="*/ 36 w 58"/>
                <a:gd name="T5" fmla="*/ 58 h 58"/>
                <a:gd name="T6" fmla="*/ 0 w 58"/>
                <a:gd name="T7" fmla="*/ 24 h 58"/>
                <a:gd name="T8" fmla="*/ 23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23" y="0"/>
                  </a:moveTo>
                  <a:lnTo>
                    <a:pt x="58" y="34"/>
                  </a:lnTo>
                  <a:lnTo>
                    <a:pt x="36" y="58"/>
                  </a:lnTo>
                  <a:lnTo>
                    <a:pt x="0" y="24"/>
                  </a:lnTo>
                  <a:lnTo>
                    <a:pt x="23" y="0"/>
                  </a:lnTo>
                  <a:close/>
                </a:path>
              </a:pathLst>
            </a:custGeom>
            <a:solidFill>
              <a:srgbClr val="000000"/>
            </a:solidFill>
            <a:ln w="9525">
              <a:noFill/>
              <a:round/>
              <a:headEnd/>
              <a:tailEnd/>
            </a:ln>
          </p:spPr>
          <p:txBody>
            <a:bodyPr/>
            <a:lstStyle/>
            <a:p>
              <a:endParaRPr lang="en-US"/>
            </a:p>
          </p:txBody>
        </p:sp>
        <p:sp>
          <p:nvSpPr>
            <p:cNvPr id="80978" name="Freeform 256"/>
            <p:cNvSpPr>
              <a:spLocks/>
            </p:cNvSpPr>
            <p:nvPr/>
          </p:nvSpPr>
          <p:spPr bwMode="auto">
            <a:xfrm>
              <a:off x="4294" y="1433"/>
              <a:ext cx="56" cy="56"/>
            </a:xfrm>
            <a:custGeom>
              <a:avLst/>
              <a:gdLst>
                <a:gd name="T0" fmla="*/ 22 w 56"/>
                <a:gd name="T1" fmla="*/ 0 h 56"/>
                <a:gd name="T2" fmla="*/ 56 w 56"/>
                <a:gd name="T3" fmla="*/ 32 h 56"/>
                <a:gd name="T4" fmla="*/ 34 w 56"/>
                <a:gd name="T5" fmla="*/ 56 h 56"/>
                <a:gd name="T6" fmla="*/ 0 w 56"/>
                <a:gd name="T7" fmla="*/ 24 h 56"/>
                <a:gd name="T8" fmla="*/ 22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2" y="0"/>
                  </a:moveTo>
                  <a:lnTo>
                    <a:pt x="56" y="32"/>
                  </a:lnTo>
                  <a:lnTo>
                    <a:pt x="34" y="56"/>
                  </a:lnTo>
                  <a:lnTo>
                    <a:pt x="0" y="24"/>
                  </a:lnTo>
                  <a:lnTo>
                    <a:pt x="22" y="0"/>
                  </a:lnTo>
                  <a:close/>
                </a:path>
              </a:pathLst>
            </a:custGeom>
            <a:solidFill>
              <a:srgbClr val="000000"/>
            </a:solidFill>
            <a:ln w="9525">
              <a:noFill/>
              <a:round/>
              <a:headEnd/>
              <a:tailEnd/>
            </a:ln>
          </p:spPr>
          <p:txBody>
            <a:bodyPr/>
            <a:lstStyle/>
            <a:p>
              <a:endParaRPr lang="en-US"/>
            </a:p>
          </p:txBody>
        </p:sp>
        <p:sp>
          <p:nvSpPr>
            <p:cNvPr id="80979" name="Freeform 255"/>
            <p:cNvSpPr>
              <a:spLocks/>
            </p:cNvSpPr>
            <p:nvPr/>
          </p:nvSpPr>
          <p:spPr bwMode="auto">
            <a:xfrm>
              <a:off x="4328" y="1465"/>
              <a:ext cx="55" cy="54"/>
            </a:xfrm>
            <a:custGeom>
              <a:avLst/>
              <a:gdLst>
                <a:gd name="T0" fmla="*/ 23 w 55"/>
                <a:gd name="T1" fmla="*/ 0 h 54"/>
                <a:gd name="T2" fmla="*/ 55 w 55"/>
                <a:gd name="T3" fmla="*/ 30 h 54"/>
                <a:gd name="T4" fmla="*/ 32 w 55"/>
                <a:gd name="T5" fmla="*/ 54 h 54"/>
                <a:gd name="T6" fmla="*/ 0 w 55"/>
                <a:gd name="T7" fmla="*/ 24 h 54"/>
                <a:gd name="T8" fmla="*/ 23 w 55"/>
                <a:gd name="T9" fmla="*/ 0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23" y="0"/>
                  </a:moveTo>
                  <a:lnTo>
                    <a:pt x="55" y="30"/>
                  </a:lnTo>
                  <a:lnTo>
                    <a:pt x="32" y="54"/>
                  </a:lnTo>
                  <a:lnTo>
                    <a:pt x="0" y="24"/>
                  </a:lnTo>
                  <a:lnTo>
                    <a:pt x="23" y="0"/>
                  </a:lnTo>
                  <a:close/>
                </a:path>
              </a:pathLst>
            </a:custGeom>
            <a:solidFill>
              <a:srgbClr val="000000"/>
            </a:solidFill>
            <a:ln w="9525">
              <a:noFill/>
              <a:round/>
              <a:headEnd/>
              <a:tailEnd/>
            </a:ln>
          </p:spPr>
          <p:txBody>
            <a:bodyPr/>
            <a:lstStyle/>
            <a:p>
              <a:endParaRPr lang="en-US"/>
            </a:p>
          </p:txBody>
        </p:sp>
        <p:sp>
          <p:nvSpPr>
            <p:cNvPr id="80980" name="Freeform 254"/>
            <p:cNvSpPr>
              <a:spLocks/>
            </p:cNvSpPr>
            <p:nvPr/>
          </p:nvSpPr>
          <p:spPr bwMode="auto">
            <a:xfrm>
              <a:off x="4360" y="1495"/>
              <a:ext cx="38" cy="39"/>
            </a:xfrm>
            <a:custGeom>
              <a:avLst/>
              <a:gdLst>
                <a:gd name="T0" fmla="*/ 22 w 38"/>
                <a:gd name="T1" fmla="*/ 0 h 39"/>
                <a:gd name="T2" fmla="*/ 38 w 38"/>
                <a:gd name="T3" fmla="*/ 15 h 39"/>
                <a:gd name="T4" fmla="*/ 16 w 38"/>
                <a:gd name="T5" fmla="*/ 39 h 39"/>
                <a:gd name="T6" fmla="*/ 0 w 38"/>
                <a:gd name="T7" fmla="*/ 24 h 39"/>
                <a:gd name="T8" fmla="*/ 22 w 38"/>
                <a:gd name="T9" fmla="*/ 0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22" y="0"/>
                  </a:moveTo>
                  <a:lnTo>
                    <a:pt x="38" y="15"/>
                  </a:lnTo>
                  <a:lnTo>
                    <a:pt x="16" y="39"/>
                  </a:lnTo>
                  <a:lnTo>
                    <a:pt x="0" y="24"/>
                  </a:lnTo>
                  <a:lnTo>
                    <a:pt x="22" y="0"/>
                  </a:lnTo>
                  <a:close/>
                </a:path>
              </a:pathLst>
            </a:custGeom>
            <a:solidFill>
              <a:srgbClr val="000000"/>
            </a:solidFill>
            <a:ln w="9525">
              <a:noFill/>
              <a:round/>
              <a:headEnd/>
              <a:tailEnd/>
            </a:ln>
          </p:spPr>
          <p:txBody>
            <a:bodyPr/>
            <a:lstStyle/>
            <a:p>
              <a:endParaRPr lang="en-US"/>
            </a:p>
          </p:txBody>
        </p:sp>
        <p:sp>
          <p:nvSpPr>
            <p:cNvPr id="80981" name="Freeform 253"/>
            <p:cNvSpPr>
              <a:spLocks/>
            </p:cNvSpPr>
            <p:nvPr/>
          </p:nvSpPr>
          <p:spPr bwMode="auto">
            <a:xfrm>
              <a:off x="4376" y="1510"/>
              <a:ext cx="37" cy="38"/>
            </a:xfrm>
            <a:custGeom>
              <a:avLst/>
              <a:gdLst>
                <a:gd name="T0" fmla="*/ 22 w 37"/>
                <a:gd name="T1" fmla="*/ 0 h 38"/>
                <a:gd name="T2" fmla="*/ 37 w 37"/>
                <a:gd name="T3" fmla="*/ 13 h 38"/>
                <a:gd name="T4" fmla="*/ 15 w 37"/>
                <a:gd name="T5" fmla="*/ 38 h 38"/>
                <a:gd name="T6" fmla="*/ 0 w 37"/>
                <a:gd name="T7" fmla="*/ 24 h 38"/>
                <a:gd name="T8" fmla="*/ 22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22" y="0"/>
                  </a:moveTo>
                  <a:lnTo>
                    <a:pt x="37" y="13"/>
                  </a:lnTo>
                  <a:lnTo>
                    <a:pt x="15" y="38"/>
                  </a:lnTo>
                  <a:lnTo>
                    <a:pt x="0" y="24"/>
                  </a:lnTo>
                  <a:lnTo>
                    <a:pt x="22" y="0"/>
                  </a:lnTo>
                  <a:close/>
                </a:path>
              </a:pathLst>
            </a:custGeom>
            <a:solidFill>
              <a:srgbClr val="000000"/>
            </a:solidFill>
            <a:ln w="9525">
              <a:noFill/>
              <a:round/>
              <a:headEnd/>
              <a:tailEnd/>
            </a:ln>
          </p:spPr>
          <p:txBody>
            <a:bodyPr/>
            <a:lstStyle/>
            <a:p>
              <a:endParaRPr lang="en-US"/>
            </a:p>
          </p:txBody>
        </p:sp>
        <p:sp>
          <p:nvSpPr>
            <p:cNvPr id="80982" name="Freeform 252"/>
            <p:cNvSpPr>
              <a:spLocks/>
            </p:cNvSpPr>
            <p:nvPr/>
          </p:nvSpPr>
          <p:spPr bwMode="auto">
            <a:xfrm>
              <a:off x="4391" y="1523"/>
              <a:ext cx="34" cy="34"/>
            </a:xfrm>
            <a:custGeom>
              <a:avLst/>
              <a:gdLst>
                <a:gd name="T0" fmla="*/ 23 w 34"/>
                <a:gd name="T1" fmla="*/ 0 h 34"/>
                <a:gd name="T2" fmla="*/ 34 w 34"/>
                <a:gd name="T3" fmla="*/ 10 h 34"/>
                <a:gd name="T4" fmla="*/ 11 w 34"/>
                <a:gd name="T5" fmla="*/ 34 h 34"/>
                <a:gd name="T6" fmla="*/ 0 w 34"/>
                <a:gd name="T7" fmla="*/ 24 h 34"/>
                <a:gd name="T8" fmla="*/ 23 w 34"/>
                <a:gd name="T9" fmla="*/ 0 h 34"/>
                <a:gd name="T10" fmla="*/ 0 60000 65536"/>
                <a:gd name="T11" fmla="*/ 0 60000 65536"/>
                <a:gd name="T12" fmla="*/ 0 60000 65536"/>
                <a:gd name="T13" fmla="*/ 0 60000 65536"/>
                <a:gd name="T14" fmla="*/ 0 60000 65536"/>
                <a:gd name="T15" fmla="*/ 0 w 34"/>
                <a:gd name="T16" fmla="*/ 0 h 34"/>
                <a:gd name="T17" fmla="*/ 34 w 34"/>
                <a:gd name="T18" fmla="*/ 34 h 34"/>
              </a:gdLst>
              <a:ahLst/>
              <a:cxnLst>
                <a:cxn ang="T10">
                  <a:pos x="T0" y="T1"/>
                </a:cxn>
                <a:cxn ang="T11">
                  <a:pos x="T2" y="T3"/>
                </a:cxn>
                <a:cxn ang="T12">
                  <a:pos x="T4" y="T5"/>
                </a:cxn>
                <a:cxn ang="T13">
                  <a:pos x="T6" y="T7"/>
                </a:cxn>
                <a:cxn ang="T14">
                  <a:pos x="T8" y="T9"/>
                </a:cxn>
              </a:cxnLst>
              <a:rect l="T15" t="T16" r="T17" b="T18"/>
              <a:pathLst>
                <a:path w="34" h="34">
                  <a:moveTo>
                    <a:pt x="23" y="0"/>
                  </a:moveTo>
                  <a:lnTo>
                    <a:pt x="34" y="10"/>
                  </a:lnTo>
                  <a:lnTo>
                    <a:pt x="11" y="34"/>
                  </a:lnTo>
                  <a:lnTo>
                    <a:pt x="0" y="24"/>
                  </a:lnTo>
                  <a:lnTo>
                    <a:pt x="23" y="0"/>
                  </a:lnTo>
                  <a:close/>
                </a:path>
              </a:pathLst>
            </a:custGeom>
            <a:solidFill>
              <a:srgbClr val="000000"/>
            </a:solidFill>
            <a:ln w="9525">
              <a:noFill/>
              <a:round/>
              <a:headEnd/>
              <a:tailEnd/>
            </a:ln>
          </p:spPr>
          <p:txBody>
            <a:bodyPr/>
            <a:lstStyle/>
            <a:p>
              <a:endParaRPr lang="en-US"/>
            </a:p>
          </p:txBody>
        </p:sp>
        <p:sp>
          <p:nvSpPr>
            <p:cNvPr id="80983" name="Freeform 251"/>
            <p:cNvSpPr>
              <a:spLocks/>
            </p:cNvSpPr>
            <p:nvPr/>
          </p:nvSpPr>
          <p:spPr bwMode="auto">
            <a:xfrm>
              <a:off x="4495" y="1613"/>
              <a:ext cx="41" cy="42"/>
            </a:xfrm>
            <a:custGeom>
              <a:avLst/>
              <a:gdLst>
                <a:gd name="T0" fmla="*/ 21 w 41"/>
                <a:gd name="T1" fmla="*/ 0 h 42"/>
                <a:gd name="T2" fmla="*/ 41 w 41"/>
                <a:gd name="T3" fmla="*/ 17 h 42"/>
                <a:gd name="T4" fmla="*/ 20 w 41"/>
                <a:gd name="T5" fmla="*/ 42 h 42"/>
                <a:gd name="T6" fmla="*/ 0 w 41"/>
                <a:gd name="T7" fmla="*/ 25 h 42"/>
                <a:gd name="T8" fmla="*/ 21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21" y="0"/>
                  </a:moveTo>
                  <a:lnTo>
                    <a:pt x="41" y="17"/>
                  </a:lnTo>
                  <a:lnTo>
                    <a:pt x="20" y="42"/>
                  </a:lnTo>
                  <a:lnTo>
                    <a:pt x="0" y="25"/>
                  </a:lnTo>
                  <a:lnTo>
                    <a:pt x="21" y="0"/>
                  </a:lnTo>
                  <a:close/>
                </a:path>
              </a:pathLst>
            </a:custGeom>
            <a:solidFill>
              <a:srgbClr val="000000"/>
            </a:solidFill>
            <a:ln w="9525">
              <a:noFill/>
              <a:round/>
              <a:headEnd/>
              <a:tailEnd/>
            </a:ln>
          </p:spPr>
          <p:txBody>
            <a:bodyPr/>
            <a:lstStyle/>
            <a:p>
              <a:endParaRPr lang="en-US"/>
            </a:p>
          </p:txBody>
        </p:sp>
        <p:sp>
          <p:nvSpPr>
            <p:cNvPr id="80984" name="Freeform 250"/>
            <p:cNvSpPr>
              <a:spLocks/>
            </p:cNvSpPr>
            <p:nvPr/>
          </p:nvSpPr>
          <p:spPr bwMode="auto">
            <a:xfrm>
              <a:off x="4515" y="1630"/>
              <a:ext cx="40" cy="41"/>
            </a:xfrm>
            <a:custGeom>
              <a:avLst/>
              <a:gdLst>
                <a:gd name="T0" fmla="*/ 20 w 40"/>
                <a:gd name="T1" fmla="*/ 0 h 41"/>
                <a:gd name="T2" fmla="*/ 40 w 40"/>
                <a:gd name="T3" fmla="*/ 15 h 41"/>
                <a:gd name="T4" fmla="*/ 19 w 40"/>
                <a:gd name="T5" fmla="*/ 41 h 41"/>
                <a:gd name="T6" fmla="*/ 0 w 40"/>
                <a:gd name="T7" fmla="*/ 26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15"/>
                  </a:lnTo>
                  <a:lnTo>
                    <a:pt x="19" y="41"/>
                  </a:lnTo>
                  <a:lnTo>
                    <a:pt x="0" y="26"/>
                  </a:lnTo>
                  <a:lnTo>
                    <a:pt x="20" y="0"/>
                  </a:lnTo>
                  <a:close/>
                </a:path>
              </a:pathLst>
            </a:custGeom>
            <a:solidFill>
              <a:srgbClr val="000000"/>
            </a:solidFill>
            <a:ln w="9525">
              <a:noFill/>
              <a:round/>
              <a:headEnd/>
              <a:tailEnd/>
            </a:ln>
          </p:spPr>
          <p:txBody>
            <a:bodyPr/>
            <a:lstStyle/>
            <a:p>
              <a:endParaRPr lang="en-US"/>
            </a:p>
          </p:txBody>
        </p:sp>
        <p:sp>
          <p:nvSpPr>
            <p:cNvPr id="80985" name="Freeform 249"/>
            <p:cNvSpPr>
              <a:spLocks/>
            </p:cNvSpPr>
            <p:nvPr/>
          </p:nvSpPr>
          <p:spPr bwMode="auto">
            <a:xfrm>
              <a:off x="4535" y="1645"/>
              <a:ext cx="38" cy="40"/>
            </a:xfrm>
            <a:custGeom>
              <a:avLst/>
              <a:gdLst>
                <a:gd name="T0" fmla="*/ 20 w 38"/>
                <a:gd name="T1" fmla="*/ 0 h 40"/>
                <a:gd name="T2" fmla="*/ 38 w 38"/>
                <a:gd name="T3" fmla="*/ 13 h 40"/>
                <a:gd name="T4" fmla="*/ 18 w 38"/>
                <a:gd name="T5" fmla="*/ 40 h 40"/>
                <a:gd name="T6" fmla="*/ 0 w 38"/>
                <a:gd name="T7" fmla="*/ 26 h 40"/>
                <a:gd name="T8" fmla="*/ 20 w 38"/>
                <a:gd name="T9" fmla="*/ 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20" y="0"/>
                  </a:moveTo>
                  <a:lnTo>
                    <a:pt x="38" y="13"/>
                  </a:lnTo>
                  <a:lnTo>
                    <a:pt x="18" y="40"/>
                  </a:lnTo>
                  <a:lnTo>
                    <a:pt x="0" y="26"/>
                  </a:lnTo>
                  <a:lnTo>
                    <a:pt x="20" y="0"/>
                  </a:lnTo>
                  <a:close/>
                </a:path>
              </a:pathLst>
            </a:custGeom>
            <a:solidFill>
              <a:srgbClr val="000000"/>
            </a:solidFill>
            <a:ln w="9525">
              <a:noFill/>
              <a:round/>
              <a:headEnd/>
              <a:tailEnd/>
            </a:ln>
          </p:spPr>
          <p:txBody>
            <a:bodyPr/>
            <a:lstStyle/>
            <a:p>
              <a:endParaRPr lang="en-US"/>
            </a:p>
          </p:txBody>
        </p:sp>
        <p:sp>
          <p:nvSpPr>
            <p:cNvPr id="80986" name="Freeform 248"/>
            <p:cNvSpPr>
              <a:spLocks/>
            </p:cNvSpPr>
            <p:nvPr/>
          </p:nvSpPr>
          <p:spPr bwMode="auto">
            <a:xfrm>
              <a:off x="4552" y="1658"/>
              <a:ext cx="37" cy="40"/>
            </a:xfrm>
            <a:custGeom>
              <a:avLst/>
              <a:gdLst>
                <a:gd name="T0" fmla="*/ 21 w 37"/>
                <a:gd name="T1" fmla="*/ 0 h 40"/>
                <a:gd name="T2" fmla="*/ 37 w 37"/>
                <a:gd name="T3" fmla="*/ 14 h 40"/>
                <a:gd name="T4" fmla="*/ 16 w 37"/>
                <a:gd name="T5" fmla="*/ 40 h 40"/>
                <a:gd name="T6" fmla="*/ 0 w 37"/>
                <a:gd name="T7" fmla="*/ 27 h 40"/>
                <a:gd name="T8" fmla="*/ 21 w 37"/>
                <a:gd name="T9" fmla="*/ 0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21" y="0"/>
                  </a:moveTo>
                  <a:lnTo>
                    <a:pt x="37" y="14"/>
                  </a:lnTo>
                  <a:lnTo>
                    <a:pt x="16" y="40"/>
                  </a:lnTo>
                  <a:lnTo>
                    <a:pt x="0" y="27"/>
                  </a:lnTo>
                  <a:lnTo>
                    <a:pt x="21" y="0"/>
                  </a:lnTo>
                  <a:close/>
                </a:path>
              </a:pathLst>
            </a:custGeom>
            <a:solidFill>
              <a:srgbClr val="000000"/>
            </a:solidFill>
            <a:ln w="9525">
              <a:noFill/>
              <a:round/>
              <a:headEnd/>
              <a:tailEnd/>
            </a:ln>
          </p:spPr>
          <p:txBody>
            <a:bodyPr/>
            <a:lstStyle/>
            <a:p>
              <a:endParaRPr lang="en-US"/>
            </a:p>
          </p:txBody>
        </p:sp>
        <p:sp>
          <p:nvSpPr>
            <p:cNvPr id="80987" name="Freeform 247"/>
            <p:cNvSpPr>
              <a:spLocks/>
            </p:cNvSpPr>
            <p:nvPr/>
          </p:nvSpPr>
          <p:spPr bwMode="auto">
            <a:xfrm>
              <a:off x="4569" y="1671"/>
              <a:ext cx="36" cy="38"/>
            </a:xfrm>
            <a:custGeom>
              <a:avLst/>
              <a:gdLst>
                <a:gd name="T0" fmla="*/ 19 w 36"/>
                <a:gd name="T1" fmla="*/ 0 h 38"/>
                <a:gd name="T2" fmla="*/ 36 w 36"/>
                <a:gd name="T3" fmla="*/ 12 h 38"/>
                <a:gd name="T4" fmla="*/ 17 w 36"/>
                <a:gd name="T5" fmla="*/ 38 h 38"/>
                <a:gd name="T6" fmla="*/ 0 w 36"/>
                <a:gd name="T7" fmla="*/ 27 h 38"/>
                <a:gd name="T8" fmla="*/ 19 w 36"/>
                <a:gd name="T9" fmla="*/ 0 h 38"/>
                <a:gd name="T10" fmla="*/ 0 60000 65536"/>
                <a:gd name="T11" fmla="*/ 0 60000 65536"/>
                <a:gd name="T12" fmla="*/ 0 60000 65536"/>
                <a:gd name="T13" fmla="*/ 0 60000 65536"/>
                <a:gd name="T14" fmla="*/ 0 60000 65536"/>
                <a:gd name="T15" fmla="*/ 0 w 36"/>
                <a:gd name="T16" fmla="*/ 0 h 38"/>
                <a:gd name="T17" fmla="*/ 36 w 36"/>
                <a:gd name="T18" fmla="*/ 38 h 38"/>
              </a:gdLst>
              <a:ahLst/>
              <a:cxnLst>
                <a:cxn ang="T10">
                  <a:pos x="T0" y="T1"/>
                </a:cxn>
                <a:cxn ang="T11">
                  <a:pos x="T2" y="T3"/>
                </a:cxn>
                <a:cxn ang="T12">
                  <a:pos x="T4" y="T5"/>
                </a:cxn>
                <a:cxn ang="T13">
                  <a:pos x="T6" y="T7"/>
                </a:cxn>
                <a:cxn ang="T14">
                  <a:pos x="T8" y="T9"/>
                </a:cxn>
              </a:cxnLst>
              <a:rect l="T15" t="T16" r="T17" b="T18"/>
              <a:pathLst>
                <a:path w="36" h="38">
                  <a:moveTo>
                    <a:pt x="19" y="0"/>
                  </a:moveTo>
                  <a:lnTo>
                    <a:pt x="36" y="12"/>
                  </a:lnTo>
                  <a:lnTo>
                    <a:pt x="17" y="38"/>
                  </a:lnTo>
                  <a:lnTo>
                    <a:pt x="0" y="27"/>
                  </a:lnTo>
                  <a:lnTo>
                    <a:pt x="19" y="0"/>
                  </a:lnTo>
                  <a:close/>
                </a:path>
              </a:pathLst>
            </a:custGeom>
            <a:solidFill>
              <a:srgbClr val="000000"/>
            </a:solidFill>
            <a:ln w="9525">
              <a:noFill/>
              <a:round/>
              <a:headEnd/>
              <a:tailEnd/>
            </a:ln>
          </p:spPr>
          <p:txBody>
            <a:bodyPr/>
            <a:lstStyle/>
            <a:p>
              <a:endParaRPr lang="en-US"/>
            </a:p>
          </p:txBody>
        </p:sp>
        <p:sp>
          <p:nvSpPr>
            <p:cNvPr id="80988" name="Freeform 246"/>
            <p:cNvSpPr>
              <a:spLocks/>
            </p:cNvSpPr>
            <p:nvPr/>
          </p:nvSpPr>
          <p:spPr bwMode="auto">
            <a:xfrm>
              <a:off x="4586" y="1683"/>
              <a:ext cx="34" cy="38"/>
            </a:xfrm>
            <a:custGeom>
              <a:avLst/>
              <a:gdLst>
                <a:gd name="T0" fmla="*/ 19 w 34"/>
                <a:gd name="T1" fmla="*/ 0 h 38"/>
                <a:gd name="T2" fmla="*/ 34 w 34"/>
                <a:gd name="T3" fmla="*/ 10 h 38"/>
                <a:gd name="T4" fmla="*/ 16 w 34"/>
                <a:gd name="T5" fmla="*/ 38 h 38"/>
                <a:gd name="T6" fmla="*/ 0 w 34"/>
                <a:gd name="T7" fmla="*/ 27 h 38"/>
                <a:gd name="T8" fmla="*/ 19 w 34"/>
                <a:gd name="T9" fmla="*/ 0 h 38"/>
                <a:gd name="T10" fmla="*/ 0 60000 65536"/>
                <a:gd name="T11" fmla="*/ 0 60000 65536"/>
                <a:gd name="T12" fmla="*/ 0 60000 65536"/>
                <a:gd name="T13" fmla="*/ 0 60000 65536"/>
                <a:gd name="T14" fmla="*/ 0 60000 65536"/>
                <a:gd name="T15" fmla="*/ 0 w 34"/>
                <a:gd name="T16" fmla="*/ 0 h 38"/>
                <a:gd name="T17" fmla="*/ 34 w 34"/>
                <a:gd name="T18" fmla="*/ 38 h 38"/>
              </a:gdLst>
              <a:ahLst/>
              <a:cxnLst>
                <a:cxn ang="T10">
                  <a:pos x="T0" y="T1"/>
                </a:cxn>
                <a:cxn ang="T11">
                  <a:pos x="T2" y="T3"/>
                </a:cxn>
                <a:cxn ang="T12">
                  <a:pos x="T4" y="T5"/>
                </a:cxn>
                <a:cxn ang="T13">
                  <a:pos x="T6" y="T7"/>
                </a:cxn>
                <a:cxn ang="T14">
                  <a:pos x="T8" y="T9"/>
                </a:cxn>
              </a:cxnLst>
              <a:rect l="T15" t="T16" r="T17" b="T18"/>
              <a:pathLst>
                <a:path w="34" h="38">
                  <a:moveTo>
                    <a:pt x="19" y="0"/>
                  </a:moveTo>
                  <a:lnTo>
                    <a:pt x="34" y="10"/>
                  </a:lnTo>
                  <a:lnTo>
                    <a:pt x="16" y="38"/>
                  </a:lnTo>
                  <a:lnTo>
                    <a:pt x="0" y="27"/>
                  </a:lnTo>
                  <a:lnTo>
                    <a:pt x="19" y="0"/>
                  </a:lnTo>
                  <a:close/>
                </a:path>
              </a:pathLst>
            </a:custGeom>
            <a:solidFill>
              <a:srgbClr val="000000"/>
            </a:solidFill>
            <a:ln w="9525">
              <a:noFill/>
              <a:round/>
              <a:headEnd/>
              <a:tailEnd/>
            </a:ln>
          </p:spPr>
          <p:txBody>
            <a:bodyPr/>
            <a:lstStyle/>
            <a:p>
              <a:endParaRPr lang="en-US"/>
            </a:p>
          </p:txBody>
        </p:sp>
        <p:sp>
          <p:nvSpPr>
            <p:cNvPr id="80989" name="Freeform 245"/>
            <p:cNvSpPr>
              <a:spLocks/>
            </p:cNvSpPr>
            <p:nvPr/>
          </p:nvSpPr>
          <p:spPr bwMode="auto">
            <a:xfrm>
              <a:off x="4601" y="1693"/>
              <a:ext cx="34" cy="37"/>
            </a:xfrm>
            <a:custGeom>
              <a:avLst/>
              <a:gdLst>
                <a:gd name="T0" fmla="*/ 19 w 34"/>
                <a:gd name="T1" fmla="*/ 0 h 37"/>
                <a:gd name="T2" fmla="*/ 34 w 34"/>
                <a:gd name="T3" fmla="*/ 10 h 37"/>
                <a:gd name="T4" fmla="*/ 14 w 34"/>
                <a:gd name="T5" fmla="*/ 37 h 37"/>
                <a:gd name="T6" fmla="*/ 0 w 34"/>
                <a:gd name="T7" fmla="*/ 27 h 37"/>
                <a:gd name="T8" fmla="*/ 19 w 34"/>
                <a:gd name="T9" fmla="*/ 0 h 37"/>
                <a:gd name="T10" fmla="*/ 0 60000 65536"/>
                <a:gd name="T11" fmla="*/ 0 60000 65536"/>
                <a:gd name="T12" fmla="*/ 0 60000 65536"/>
                <a:gd name="T13" fmla="*/ 0 60000 65536"/>
                <a:gd name="T14" fmla="*/ 0 60000 65536"/>
                <a:gd name="T15" fmla="*/ 0 w 34"/>
                <a:gd name="T16" fmla="*/ 0 h 37"/>
                <a:gd name="T17" fmla="*/ 34 w 34"/>
                <a:gd name="T18" fmla="*/ 37 h 37"/>
              </a:gdLst>
              <a:ahLst/>
              <a:cxnLst>
                <a:cxn ang="T10">
                  <a:pos x="T0" y="T1"/>
                </a:cxn>
                <a:cxn ang="T11">
                  <a:pos x="T2" y="T3"/>
                </a:cxn>
                <a:cxn ang="T12">
                  <a:pos x="T4" y="T5"/>
                </a:cxn>
                <a:cxn ang="T13">
                  <a:pos x="T6" y="T7"/>
                </a:cxn>
                <a:cxn ang="T14">
                  <a:pos x="T8" y="T9"/>
                </a:cxn>
              </a:cxnLst>
              <a:rect l="T15" t="T16" r="T17" b="T18"/>
              <a:pathLst>
                <a:path w="34" h="37">
                  <a:moveTo>
                    <a:pt x="19" y="0"/>
                  </a:moveTo>
                  <a:lnTo>
                    <a:pt x="34" y="10"/>
                  </a:lnTo>
                  <a:lnTo>
                    <a:pt x="14" y="37"/>
                  </a:lnTo>
                  <a:lnTo>
                    <a:pt x="0" y="27"/>
                  </a:lnTo>
                  <a:lnTo>
                    <a:pt x="19" y="0"/>
                  </a:lnTo>
                  <a:close/>
                </a:path>
              </a:pathLst>
            </a:custGeom>
            <a:solidFill>
              <a:srgbClr val="000000"/>
            </a:solidFill>
            <a:ln w="9525">
              <a:noFill/>
              <a:round/>
              <a:headEnd/>
              <a:tailEnd/>
            </a:ln>
          </p:spPr>
          <p:txBody>
            <a:bodyPr/>
            <a:lstStyle/>
            <a:p>
              <a:endParaRPr lang="en-US"/>
            </a:p>
          </p:txBody>
        </p:sp>
        <p:sp>
          <p:nvSpPr>
            <p:cNvPr id="80990" name="Freeform 244"/>
            <p:cNvSpPr>
              <a:spLocks/>
            </p:cNvSpPr>
            <p:nvPr/>
          </p:nvSpPr>
          <p:spPr bwMode="auto">
            <a:xfrm>
              <a:off x="4616" y="1703"/>
              <a:ext cx="32" cy="37"/>
            </a:xfrm>
            <a:custGeom>
              <a:avLst/>
              <a:gdLst>
                <a:gd name="T0" fmla="*/ 18 w 32"/>
                <a:gd name="T1" fmla="*/ 0 h 37"/>
                <a:gd name="T2" fmla="*/ 32 w 32"/>
                <a:gd name="T3" fmla="*/ 9 h 37"/>
                <a:gd name="T4" fmla="*/ 14 w 32"/>
                <a:gd name="T5" fmla="*/ 37 h 37"/>
                <a:gd name="T6" fmla="*/ 0 w 32"/>
                <a:gd name="T7" fmla="*/ 28 h 37"/>
                <a:gd name="T8" fmla="*/ 18 w 32"/>
                <a:gd name="T9" fmla="*/ 0 h 37"/>
                <a:gd name="T10" fmla="*/ 0 60000 65536"/>
                <a:gd name="T11" fmla="*/ 0 60000 65536"/>
                <a:gd name="T12" fmla="*/ 0 60000 65536"/>
                <a:gd name="T13" fmla="*/ 0 60000 65536"/>
                <a:gd name="T14" fmla="*/ 0 60000 65536"/>
                <a:gd name="T15" fmla="*/ 0 w 32"/>
                <a:gd name="T16" fmla="*/ 0 h 37"/>
                <a:gd name="T17" fmla="*/ 32 w 32"/>
                <a:gd name="T18" fmla="*/ 37 h 37"/>
              </a:gdLst>
              <a:ahLst/>
              <a:cxnLst>
                <a:cxn ang="T10">
                  <a:pos x="T0" y="T1"/>
                </a:cxn>
                <a:cxn ang="T11">
                  <a:pos x="T2" y="T3"/>
                </a:cxn>
                <a:cxn ang="T12">
                  <a:pos x="T4" y="T5"/>
                </a:cxn>
                <a:cxn ang="T13">
                  <a:pos x="T6" y="T7"/>
                </a:cxn>
                <a:cxn ang="T14">
                  <a:pos x="T8" y="T9"/>
                </a:cxn>
              </a:cxnLst>
              <a:rect l="T15" t="T16" r="T17" b="T18"/>
              <a:pathLst>
                <a:path w="32" h="37">
                  <a:moveTo>
                    <a:pt x="18" y="0"/>
                  </a:moveTo>
                  <a:lnTo>
                    <a:pt x="32" y="9"/>
                  </a:lnTo>
                  <a:lnTo>
                    <a:pt x="14" y="37"/>
                  </a:lnTo>
                  <a:lnTo>
                    <a:pt x="0" y="28"/>
                  </a:lnTo>
                  <a:lnTo>
                    <a:pt x="18" y="0"/>
                  </a:lnTo>
                  <a:close/>
                </a:path>
              </a:pathLst>
            </a:custGeom>
            <a:solidFill>
              <a:srgbClr val="000000"/>
            </a:solidFill>
            <a:ln w="9525">
              <a:noFill/>
              <a:round/>
              <a:headEnd/>
              <a:tailEnd/>
            </a:ln>
          </p:spPr>
          <p:txBody>
            <a:bodyPr/>
            <a:lstStyle/>
            <a:p>
              <a:endParaRPr lang="en-US"/>
            </a:p>
          </p:txBody>
        </p:sp>
        <p:sp>
          <p:nvSpPr>
            <p:cNvPr id="80991" name="Freeform 243"/>
            <p:cNvSpPr>
              <a:spLocks/>
            </p:cNvSpPr>
            <p:nvPr/>
          </p:nvSpPr>
          <p:spPr bwMode="auto">
            <a:xfrm>
              <a:off x="4630" y="1712"/>
              <a:ext cx="45" cy="46"/>
            </a:xfrm>
            <a:custGeom>
              <a:avLst/>
              <a:gdLst>
                <a:gd name="T0" fmla="*/ 18 w 45"/>
                <a:gd name="T1" fmla="*/ 0 h 46"/>
                <a:gd name="T2" fmla="*/ 45 w 45"/>
                <a:gd name="T3" fmla="*/ 18 h 46"/>
                <a:gd name="T4" fmla="*/ 26 w 45"/>
                <a:gd name="T5" fmla="*/ 46 h 46"/>
                <a:gd name="T6" fmla="*/ 0 w 45"/>
                <a:gd name="T7" fmla="*/ 28 h 46"/>
                <a:gd name="T8" fmla="*/ 18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18" y="0"/>
                  </a:moveTo>
                  <a:lnTo>
                    <a:pt x="45" y="18"/>
                  </a:lnTo>
                  <a:lnTo>
                    <a:pt x="26" y="46"/>
                  </a:lnTo>
                  <a:lnTo>
                    <a:pt x="0" y="28"/>
                  </a:lnTo>
                  <a:lnTo>
                    <a:pt x="18" y="0"/>
                  </a:lnTo>
                  <a:close/>
                </a:path>
              </a:pathLst>
            </a:custGeom>
            <a:solidFill>
              <a:srgbClr val="000000"/>
            </a:solidFill>
            <a:ln w="9525">
              <a:noFill/>
              <a:round/>
              <a:headEnd/>
              <a:tailEnd/>
            </a:ln>
          </p:spPr>
          <p:txBody>
            <a:bodyPr/>
            <a:lstStyle/>
            <a:p>
              <a:endParaRPr lang="en-US"/>
            </a:p>
          </p:txBody>
        </p:sp>
        <p:sp>
          <p:nvSpPr>
            <p:cNvPr id="80992" name="Freeform 242"/>
            <p:cNvSpPr>
              <a:spLocks/>
            </p:cNvSpPr>
            <p:nvPr/>
          </p:nvSpPr>
          <p:spPr bwMode="auto">
            <a:xfrm>
              <a:off x="4656" y="1730"/>
              <a:ext cx="43" cy="44"/>
            </a:xfrm>
            <a:custGeom>
              <a:avLst/>
              <a:gdLst>
                <a:gd name="T0" fmla="*/ 19 w 43"/>
                <a:gd name="T1" fmla="*/ 0 h 44"/>
                <a:gd name="T2" fmla="*/ 43 w 43"/>
                <a:gd name="T3" fmla="*/ 17 h 44"/>
                <a:gd name="T4" fmla="*/ 25 w 43"/>
                <a:gd name="T5" fmla="*/ 44 h 44"/>
                <a:gd name="T6" fmla="*/ 0 w 43"/>
                <a:gd name="T7" fmla="*/ 27 h 44"/>
                <a:gd name="T8" fmla="*/ 19 w 43"/>
                <a:gd name="T9" fmla="*/ 0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19" y="0"/>
                  </a:moveTo>
                  <a:lnTo>
                    <a:pt x="43" y="17"/>
                  </a:lnTo>
                  <a:lnTo>
                    <a:pt x="25" y="44"/>
                  </a:lnTo>
                  <a:lnTo>
                    <a:pt x="0" y="27"/>
                  </a:lnTo>
                  <a:lnTo>
                    <a:pt x="19" y="0"/>
                  </a:lnTo>
                  <a:close/>
                </a:path>
              </a:pathLst>
            </a:custGeom>
            <a:solidFill>
              <a:srgbClr val="000000"/>
            </a:solidFill>
            <a:ln w="9525">
              <a:noFill/>
              <a:round/>
              <a:headEnd/>
              <a:tailEnd/>
            </a:ln>
          </p:spPr>
          <p:txBody>
            <a:bodyPr/>
            <a:lstStyle/>
            <a:p>
              <a:endParaRPr lang="en-US"/>
            </a:p>
          </p:txBody>
        </p:sp>
        <p:sp>
          <p:nvSpPr>
            <p:cNvPr id="80993" name="Freeform 241"/>
            <p:cNvSpPr>
              <a:spLocks/>
            </p:cNvSpPr>
            <p:nvPr/>
          </p:nvSpPr>
          <p:spPr bwMode="auto">
            <a:xfrm>
              <a:off x="4680" y="1748"/>
              <a:ext cx="26" cy="30"/>
            </a:xfrm>
            <a:custGeom>
              <a:avLst/>
              <a:gdLst>
                <a:gd name="T0" fmla="*/ 20 w 26"/>
                <a:gd name="T1" fmla="*/ 0 h 30"/>
                <a:gd name="T2" fmla="*/ 26 w 26"/>
                <a:gd name="T3" fmla="*/ 4 h 30"/>
                <a:gd name="T4" fmla="*/ 6 w 26"/>
                <a:gd name="T5" fmla="*/ 30 h 30"/>
                <a:gd name="T6" fmla="*/ 0 w 26"/>
                <a:gd name="T7" fmla="*/ 26 h 30"/>
                <a:gd name="T8" fmla="*/ 20 w 26"/>
                <a:gd name="T9" fmla="*/ 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20" y="0"/>
                  </a:moveTo>
                  <a:lnTo>
                    <a:pt x="26" y="4"/>
                  </a:lnTo>
                  <a:lnTo>
                    <a:pt x="6" y="30"/>
                  </a:lnTo>
                  <a:lnTo>
                    <a:pt x="0" y="26"/>
                  </a:lnTo>
                  <a:lnTo>
                    <a:pt x="20" y="0"/>
                  </a:lnTo>
                  <a:close/>
                </a:path>
              </a:pathLst>
            </a:custGeom>
            <a:solidFill>
              <a:srgbClr val="000000"/>
            </a:solidFill>
            <a:ln w="9525">
              <a:noFill/>
              <a:round/>
              <a:headEnd/>
              <a:tailEnd/>
            </a:ln>
          </p:spPr>
          <p:txBody>
            <a:bodyPr/>
            <a:lstStyle/>
            <a:p>
              <a:endParaRPr lang="en-US"/>
            </a:p>
          </p:txBody>
        </p:sp>
        <p:sp>
          <p:nvSpPr>
            <p:cNvPr id="80994" name="Freeform 240"/>
            <p:cNvSpPr>
              <a:spLocks/>
            </p:cNvSpPr>
            <p:nvPr/>
          </p:nvSpPr>
          <p:spPr bwMode="auto">
            <a:xfrm>
              <a:off x="4729" y="1784"/>
              <a:ext cx="34" cy="37"/>
            </a:xfrm>
            <a:custGeom>
              <a:avLst/>
              <a:gdLst>
                <a:gd name="T0" fmla="*/ 21 w 34"/>
                <a:gd name="T1" fmla="*/ 0 h 37"/>
                <a:gd name="T2" fmla="*/ 34 w 34"/>
                <a:gd name="T3" fmla="*/ 10 h 37"/>
                <a:gd name="T4" fmla="*/ 13 w 34"/>
                <a:gd name="T5" fmla="*/ 37 h 37"/>
                <a:gd name="T6" fmla="*/ 0 w 34"/>
                <a:gd name="T7" fmla="*/ 26 h 37"/>
                <a:gd name="T8" fmla="*/ 21 w 34"/>
                <a:gd name="T9" fmla="*/ 0 h 37"/>
                <a:gd name="T10" fmla="*/ 0 60000 65536"/>
                <a:gd name="T11" fmla="*/ 0 60000 65536"/>
                <a:gd name="T12" fmla="*/ 0 60000 65536"/>
                <a:gd name="T13" fmla="*/ 0 60000 65536"/>
                <a:gd name="T14" fmla="*/ 0 60000 65536"/>
                <a:gd name="T15" fmla="*/ 0 w 34"/>
                <a:gd name="T16" fmla="*/ 0 h 37"/>
                <a:gd name="T17" fmla="*/ 34 w 34"/>
                <a:gd name="T18" fmla="*/ 37 h 37"/>
              </a:gdLst>
              <a:ahLst/>
              <a:cxnLst>
                <a:cxn ang="T10">
                  <a:pos x="T0" y="T1"/>
                </a:cxn>
                <a:cxn ang="T11">
                  <a:pos x="T2" y="T3"/>
                </a:cxn>
                <a:cxn ang="T12">
                  <a:pos x="T4" y="T5"/>
                </a:cxn>
                <a:cxn ang="T13">
                  <a:pos x="T6" y="T7"/>
                </a:cxn>
                <a:cxn ang="T14">
                  <a:pos x="T8" y="T9"/>
                </a:cxn>
              </a:cxnLst>
              <a:rect l="T15" t="T16" r="T17" b="T18"/>
              <a:pathLst>
                <a:path w="34" h="37">
                  <a:moveTo>
                    <a:pt x="21" y="0"/>
                  </a:moveTo>
                  <a:lnTo>
                    <a:pt x="34" y="10"/>
                  </a:lnTo>
                  <a:lnTo>
                    <a:pt x="13" y="37"/>
                  </a:lnTo>
                  <a:lnTo>
                    <a:pt x="0" y="26"/>
                  </a:lnTo>
                  <a:lnTo>
                    <a:pt x="21" y="0"/>
                  </a:lnTo>
                  <a:close/>
                </a:path>
              </a:pathLst>
            </a:custGeom>
            <a:solidFill>
              <a:srgbClr val="000000"/>
            </a:solidFill>
            <a:ln w="9525">
              <a:noFill/>
              <a:round/>
              <a:headEnd/>
              <a:tailEnd/>
            </a:ln>
          </p:spPr>
          <p:txBody>
            <a:bodyPr/>
            <a:lstStyle/>
            <a:p>
              <a:endParaRPr lang="en-US"/>
            </a:p>
          </p:txBody>
        </p:sp>
        <p:sp>
          <p:nvSpPr>
            <p:cNvPr id="80995" name="Freeform 239"/>
            <p:cNvSpPr>
              <a:spLocks/>
            </p:cNvSpPr>
            <p:nvPr/>
          </p:nvSpPr>
          <p:spPr bwMode="auto">
            <a:xfrm>
              <a:off x="4741" y="1795"/>
              <a:ext cx="36" cy="36"/>
            </a:xfrm>
            <a:custGeom>
              <a:avLst/>
              <a:gdLst>
                <a:gd name="T0" fmla="*/ 23 w 36"/>
                <a:gd name="T1" fmla="*/ 0 h 36"/>
                <a:gd name="T2" fmla="*/ 36 w 36"/>
                <a:gd name="T3" fmla="*/ 12 h 36"/>
                <a:gd name="T4" fmla="*/ 13 w 36"/>
                <a:gd name="T5" fmla="*/ 36 h 36"/>
                <a:gd name="T6" fmla="*/ 0 w 36"/>
                <a:gd name="T7" fmla="*/ 24 h 36"/>
                <a:gd name="T8" fmla="*/ 23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23" y="0"/>
                  </a:moveTo>
                  <a:lnTo>
                    <a:pt x="36" y="12"/>
                  </a:lnTo>
                  <a:lnTo>
                    <a:pt x="13" y="36"/>
                  </a:lnTo>
                  <a:lnTo>
                    <a:pt x="0" y="24"/>
                  </a:lnTo>
                  <a:lnTo>
                    <a:pt x="23" y="0"/>
                  </a:lnTo>
                  <a:close/>
                </a:path>
              </a:pathLst>
            </a:custGeom>
            <a:solidFill>
              <a:srgbClr val="000000"/>
            </a:solidFill>
            <a:ln w="9525">
              <a:noFill/>
              <a:round/>
              <a:headEnd/>
              <a:tailEnd/>
            </a:ln>
          </p:spPr>
          <p:txBody>
            <a:bodyPr/>
            <a:lstStyle/>
            <a:p>
              <a:endParaRPr lang="en-US"/>
            </a:p>
          </p:txBody>
        </p:sp>
        <p:sp>
          <p:nvSpPr>
            <p:cNvPr id="80996" name="Freeform 238"/>
            <p:cNvSpPr>
              <a:spLocks/>
            </p:cNvSpPr>
            <p:nvPr/>
          </p:nvSpPr>
          <p:spPr bwMode="auto">
            <a:xfrm>
              <a:off x="4754" y="1807"/>
              <a:ext cx="35" cy="36"/>
            </a:xfrm>
            <a:custGeom>
              <a:avLst/>
              <a:gdLst>
                <a:gd name="T0" fmla="*/ 22 w 35"/>
                <a:gd name="T1" fmla="*/ 0 h 36"/>
                <a:gd name="T2" fmla="*/ 35 w 35"/>
                <a:gd name="T3" fmla="*/ 11 h 36"/>
                <a:gd name="T4" fmla="*/ 13 w 35"/>
                <a:gd name="T5" fmla="*/ 36 h 36"/>
                <a:gd name="T6" fmla="*/ 0 w 35"/>
                <a:gd name="T7" fmla="*/ 25 h 36"/>
                <a:gd name="T8" fmla="*/ 22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22" y="0"/>
                  </a:moveTo>
                  <a:lnTo>
                    <a:pt x="35" y="11"/>
                  </a:lnTo>
                  <a:lnTo>
                    <a:pt x="13" y="36"/>
                  </a:lnTo>
                  <a:lnTo>
                    <a:pt x="0" y="25"/>
                  </a:lnTo>
                  <a:lnTo>
                    <a:pt x="22" y="0"/>
                  </a:lnTo>
                  <a:close/>
                </a:path>
              </a:pathLst>
            </a:custGeom>
            <a:solidFill>
              <a:srgbClr val="000000"/>
            </a:solidFill>
            <a:ln w="9525">
              <a:noFill/>
              <a:round/>
              <a:headEnd/>
              <a:tailEnd/>
            </a:ln>
          </p:spPr>
          <p:txBody>
            <a:bodyPr/>
            <a:lstStyle/>
            <a:p>
              <a:endParaRPr lang="en-US"/>
            </a:p>
          </p:txBody>
        </p:sp>
        <p:sp>
          <p:nvSpPr>
            <p:cNvPr id="80997" name="Freeform 237"/>
            <p:cNvSpPr>
              <a:spLocks/>
            </p:cNvSpPr>
            <p:nvPr/>
          </p:nvSpPr>
          <p:spPr bwMode="auto">
            <a:xfrm>
              <a:off x="4766" y="1819"/>
              <a:ext cx="37" cy="37"/>
            </a:xfrm>
            <a:custGeom>
              <a:avLst/>
              <a:gdLst>
                <a:gd name="T0" fmla="*/ 24 w 37"/>
                <a:gd name="T1" fmla="*/ 0 h 37"/>
                <a:gd name="T2" fmla="*/ 37 w 37"/>
                <a:gd name="T3" fmla="*/ 13 h 37"/>
                <a:gd name="T4" fmla="*/ 13 w 37"/>
                <a:gd name="T5" fmla="*/ 37 h 37"/>
                <a:gd name="T6" fmla="*/ 0 w 37"/>
                <a:gd name="T7" fmla="*/ 24 h 37"/>
                <a:gd name="T8" fmla="*/ 24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24" y="0"/>
                  </a:moveTo>
                  <a:lnTo>
                    <a:pt x="37" y="13"/>
                  </a:lnTo>
                  <a:lnTo>
                    <a:pt x="13" y="37"/>
                  </a:lnTo>
                  <a:lnTo>
                    <a:pt x="0" y="24"/>
                  </a:lnTo>
                  <a:lnTo>
                    <a:pt x="24" y="0"/>
                  </a:lnTo>
                  <a:close/>
                </a:path>
              </a:pathLst>
            </a:custGeom>
            <a:solidFill>
              <a:srgbClr val="000000"/>
            </a:solidFill>
            <a:ln w="9525">
              <a:noFill/>
              <a:round/>
              <a:headEnd/>
              <a:tailEnd/>
            </a:ln>
          </p:spPr>
          <p:txBody>
            <a:bodyPr/>
            <a:lstStyle/>
            <a:p>
              <a:endParaRPr lang="en-US"/>
            </a:p>
          </p:txBody>
        </p:sp>
        <p:sp>
          <p:nvSpPr>
            <p:cNvPr id="80998" name="Freeform 236"/>
            <p:cNvSpPr>
              <a:spLocks/>
            </p:cNvSpPr>
            <p:nvPr/>
          </p:nvSpPr>
          <p:spPr bwMode="auto">
            <a:xfrm>
              <a:off x="4779" y="1832"/>
              <a:ext cx="37" cy="37"/>
            </a:xfrm>
            <a:custGeom>
              <a:avLst/>
              <a:gdLst>
                <a:gd name="T0" fmla="*/ 24 w 37"/>
                <a:gd name="T1" fmla="*/ 0 h 37"/>
                <a:gd name="T2" fmla="*/ 37 w 37"/>
                <a:gd name="T3" fmla="*/ 13 h 37"/>
                <a:gd name="T4" fmla="*/ 13 w 37"/>
                <a:gd name="T5" fmla="*/ 37 h 37"/>
                <a:gd name="T6" fmla="*/ 0 w 37"/>
                <a:gd name="T7" fmla="*/ 24 h 37"/>
                <a:gd name="T8" fmla="*/ 24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24" y="0"/>
                  </a:moveTo>
                  <a:lnTo>
                    <a:pt x="37" y="13"/>
                  </a:lnTo>
                  <a:lnTo>
                    <a:pt x="13" y="37"/>
                  </a:lnTo>
                  <a:lnTo>
                    <a:pt x="0" y="24"/>
                  </a:lnTo>
                  <a:lnTo>
                    <a:pt x="24" y="0"/>
                  </a:lnTo>
                  <a:close/>
                </a:path>
              </a:pathLst>
            </a:custGeom>
            <a:solidFill>
              <a:srgbClr val="000000"/>
            </a:solidFill>
            <a:ln w="9525">
              <a:noFill/>
              <a:round/>
              <a:headEnd/>
              <a:tailEnd/>
            </a:ln>
          </p:spPr>
          <p:txBody>
            <a:bodyPr/>
            <a:lstStyle/>
            <a:p>
              <a:endParaRPr lang="en-US"/>
            </a:p>
          </p:txBody>
        </p:sp>
        <p:sp>
          <p:nvSpPr>
            <p:cNvPr id="80999" name="Freeform 235"/>
            <p:cNvSpPr>
              <a:spLocks/>
            </p:cNvSpPr>
            <p:nvPr/>
          </p:nvSpPr>
          <p:spPr bwMode="auto">
            <a:xfrm>
              <a:off x="4792" y="1845"/>
              <a:ext cx="38" cy="38"/>
            </a:xfrm>
            <a:custGeom>
              <a:avLst/>
              <a:gdLst>
                <a:gd name="T0" fmla="*/ 24 w 38"/>
                <a:gd name="T1" fmla="*/ 0 h 38"/>
                <a:gd name="T2" fmla="*/ 38 w 38"/>
                <a:gd name="T3" fmla="*/ 15 h 38"/>
                <a:gd name="T4" fmla="*/ 14 w 38"/>
                <a:gd name="T5" fmla="*/ 38 h 38"/>
                <a:gd name="T6" fmla="*/ 0 w 38"/>
                <a:gd name="T7" fmla="*/ 23 h 38"/>
                <a:gd name="T8" fmla="*/ 24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24" y="0"/>
                  </a:moveTo>
                  <a:lnTo>
                    <a:pt x="38" y="15"/>
                  </a:lnTo>
                  <a:lnTo>
                    <a:pt x="14" y="38"/>
                  </a:lnTo>
                  <a:lnTo>
                    <a:pt x="0" y="23"/>
                  </a:lnTo>
                  <a:lnTo>
                    <a:pt x="24" y="0"/>
                  </a:lnTo>
                  <a:close/>
                </a:path>
              </a:pathLst>
            </a:custGeom>
            <a:solidFill>
              <a:srgbClr val="000000"/>
            </a:solidFill>
            <a:ln w="9525">
              <a:noFill/>
              <a:round/>
              <a:headEnd/>
              <a:tailEnd/>
            </a:ln>
          </p:spPr>
          <p:txBody>
            <a:bodyPr/>
            <a:lstStyle/>
            <a:p>
              <a:endParaRPr lang="en-US"/>
            </a:p>
          </p:txBody>
        </p:sp>
        <p:sp>
          <p:nvSpPr>
            <p:cNvPr id="81000" name="Freeform 234"/>
            <p:cNvSpPr>
              <a:spLocks/>
            </p:cNvSpPr>
            <p:nvPr/>
          </p:nvSpPr>
          <p:spPr bwMode="auto">
            <a:xfrm>
              <a:off x="4805" y="1861"/>
              <a:ext cx="38" cy="36"/>
            </a:xfrm>
            <a:custGeom>
              <a:avLst/>
              <a:gdLst>
                <a:gd name="T0" fmla="*/ 25 w 38"/>
                <a:gd name="T1" fmla="*/ 0 h 36"/>
                <a:gd name="T2" fmla="*/ 38 w 38"/>
                <a:gd name="T3" fmla="*/ 14 h 36"/>
                <a:gd name="T4" fmla="*/ 14 w 38"/>
                <a:gd name="T5" fmla="*/ 36 h 36"/>
                <a:gd name="T6" fmla="*/ 0 w 38"/>
                <a:gd name="T7" fmla="*/ 22 h 36"/>
                <a:gd name="T8" fmla="*/ 25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25" y="0"/>
                  </a:moveTo>
                  <a:lnTo>
                    <a:pt x="38" y="14"/>
                  </a:lnTo>
                  <a:lnTo>
                    <a:pt x="14" y="36"/>
                  </a:lnTo>
                  <a:lnTo>
                    <a:pt x="0" y="22"/>
                  </a:lnTo>
                  <a:lnTo>
                    <a:pt x="25" y="0"/>
                  </a:lnTo>
                  <a:close/>
                </a:path>
              </a:pathLst>
            </a:custGeom>
            <a:solidFill>
              <a:srgbClr val="000000"/>
            </a:solidFill>
            <a:ln w="9525">
              <a:noFill/>
              <a:round/>
              <a:headEnd/>
              <a:tailEnd/>
            </a:ln>
          </p:spPr>
          <p:txBody>
            <a:bodyPr/>
            <a:lstStyle/>
            <a:p>
              <a:endParaRPr lang="en-US"/>
            </a:p>
          </p:txBody>
        </p:sp>
        <p:sp>
          <p:nvSpPr>
            <p:cNvPr id="81001" name="Freeform 233"/>
            <p:cNvSpPr>
              <a:spLocks/>
            </p:cNvSpPr>
            <p:nvPr/>
          </p:nvSpPr>
          <p:spPr bwMode="auto">
            <a:xfrm>
              <a:off x="4819" y="1875"/>
              <a:ext cx="38" cy="37"/>
            </a:xfrm>
            <a:custGeom>
              <a:avLst/>
              <a:gdLst>
                <a:gd name="T0" fmla="*/ 24 w 38"/>
                <a:gd name="T1" fmla="*/ 0 h 37"/>
                <a:gd name="T2" fmla="*/ 38 w 38"/>
                <a:gd name="T3" fmla="*/ 15 h 37"/>
                <a:gd name="T4" fmla="*/ 13 w 38"/>
                <a:gd name="T5" fmla="*/ 37 h 37"/>
                <a:gd name="T6" fmla="*/ 0 w 38"/>
                <a:gd name="T7" fmla="*/ 22 h 37"/>
                <a:gd name="T8" fmla="*/ 24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24" y="0"/>
                  </a:moveTo>
                  <a:lnTo>
                    <a:pt x="38" y="15"/>
                  </a:lnTo>
                  <a:lnTo>
                    <a:pt x="13" y="37"/>
                  </a:lnTo>
                  <a:lnTo>
                    <a:pt x="0" y="22"/>
                  </a:lnTo>
                  <a:lnTo>
                    <a:pt x="24" y="0"/>
                  </a:lnTo>
                  <a:close/>
                </a:path>
              </a:pathLst>
            </a:custGeom>
            <a:solidFill>
              <a:srgbClr val="000000"/>
            </a:solidFill>
            <a:ln w="9525">
              <a:noFill/>
              <a:round/>
              <a:headEnd/>
              <a:tailEnd/>
            </a:ln>
          </p:spPr>
          <p:txBody>
            <a:bodyPr/>
            <a:lstStyle/>
            <a:p>
              <a:endParaRPr lang="en-US"/>
            </a:p>
          </p:txBody>
        </p:sp>
        <p:sp>
          <p:nvSpPr>
            <p:cNvPr id="81002" name="Freeform 232"/>
            <p:cNvSpPr>
              <a:spLocks/>
            </p:cNvSpPr>
            <p:nvPr/>
          </p:nvSpPr>
          <p:spPr bwMode="auto">
            <a:xfrm>
              <a:off x="4832" y="1890"/>
              <a:ext cx="54" cy="55"/>
            </a:xfrm>
            <a:custGeom>
              <a:avLst/>
              <a:gdLst>
                <a:gd name="T0" fmla="*/ 25 w 54"/>
                <a:gd name="T1" fmla="*/ 0 h 55"/>
                <a:gd name="T2" fmla="*/ 54 w 54"/>
                <a:gd name="T3" fmla="*/ 33 h 55"/>
                <a:gd name="T4" fmla="*/ 29 w 54"/>
                <a:gd name="T5" fmla="*/ 55 h 55"/>
                <a:gd name="T6" fmla="*/ 0 w 54"/>
                <a:gd name="T7" fmla="*/ 22 h 55"/>
                <a:gd name="T8" fmla="*/ 25 w 54"/>
                <a:gd name="T9" fmla="*/ 0 h 55"/>
                <a:gd name="T10" fmla="*/ 0 60000 65536"/>
                <a:gd name="T11" fmla="*/ 0 60000 65536"/>
                <a:gd name="T12" fmla="*/ 0 60000 65536"/>
                <a:gd name="T13" fmla="*/ 0 60000 65536"/>
                <a:gd name="T14" fmla="*/ 0 60000 65536"/>
                <a:gd name="T15" fmla="*/ 0 w 54"/>
                <a:gd name="T16" fmla="*/ 0 h 55"/>
                <a:gd name="T17" fmla="*/ 54 w 54"/>
                <a:gd name="T18" fmla="*/ 55 h 55"/>
              </a:gdLst>
              <a:ahLst/>
              <a:cxnLst>
                <a:cxn ang="T10">
                  <a:pos x="T0" y="T1"/>
                </a:cxn>
                <a:cxn ang="T11">
                  <a:pos x="T2" y="T3"/>
                </a:cxn>
                <a:cxn ang="T12">
                  <a:pos x="T4" y="T5"/>
                </a:cxn>
                <a:cxn ang="T13">
                  <a:pos x="T6" y="T7"/>
                </a:cxn>
                <a:cxn ang="T14">
                  <a:pos x="T8" y="T9"/>
                </a:cxn>
              </a:cxnLst>
              <a:rect l="T15" t="T16" r="T17" b="T18"/>
              <a:pathLst>
                <a:path w="54" h="55">
                  <a:moveTo>
                    <a:pt x="25" y="0"/>
                  </a:moveTo>
                  <a:lnTo>
                    <a:pt x="54" y="33"/>
                  </a:lnTo>
                  <a:lnTo>
                    <a:pt x="29" y="55"/>
                  </a:lnTo>
                  <a:lnTo>
                    <a:pt x="0" y="22"/>
                  </a:lnTo>
                  <a:lnTo>
                    <a:pt x="25" y="0"/>
                  </a:lnTo>
                  <a:close/>
                </a:path>
              </a:pathLst>
            </a:custGeom>
            <a:solidFill>
              <a:srgbClr val="000000"/>
            </a:solidFill>
            <a:ln w="9525">
              <a:noFill/>
              <a:round/>
              <a:headEnd/>
              <a:tailEnd/>
            </a:ln>
          </p:spPr>
          <p:txBody>
            <a:bodyPr/>
            <a:lstStyle/>
            <a:p>
              <a:endParaRPr lang="en-US"/>
            </a:p>
          </p:txBody>
        </p:sp>
        <p:sp>
          <p:nvSpPr>
            <p:cNvPr id="81003" name="Freeform 231"/>
            <p:cNvSpPr>
              <a:spLocks/>
            </p:cNvSpPr>
            <p:nvPr/>
          </p:nvSpPr>
          <p:spPr bwMode="auto">
            <a:xfrm>
              <a:off x="4861" y="1923"/>
              <a:ext cx="54" cy="54"/>
            </a:xfrm>
            <a:custGeom>
              <a:avLst/>
              <a:gdLst>
                <a:gd name="T0" fmla="*/ 25 w 54"/>
                <a:gd name="T1" fmla="*/ 0 h 54"/>
                <a:gd name="T2" fmla="*/ 54 w 54"/>
                <a:gd name="T3" fmla="*/ 32 h 54"/>
                <a:gd name="T4" fmla="*/ 29 w 54"/>
                <a:gd name="T5" fmla="*/ 54 h 54"/>
                <a:gd name="T6" fmla="*/ 0 w 54"/>
                <a:gd name="T7" fmla="*/ 22 h 54"/>
                <a:gd name="T8" fmla="*/ 25 w 54"/>
                <a:gd name="T9" fmla="*/ 0 h 54"/>
                <a:gd name="T10" fmla="*/ 0 60000 65536"/>
                <a:gd name="T11" fmla="*/ 0 60000 65536"/>
                <a:gd name="T12" fmla="*/ 0 60000 65536"/>
                <a:gd name="T13" fmla="*/ 0 60000 65536"/>
                <a:gd name="T14" fmla="*/ 0 60000 65536"/>
                <a:gd name="T15" fmla="*/ 0 w 54"/>
                <a:gd name="T16" fmla="*/ 0 h 54"/>
                <a:gd name="T17" fmla="*/ 54 w 54"/>
                <a:gd name="T18" fmla="*/ 54 h 54"/>
              </a:gdLst>
              <a:ahLst/>
              <a:cxnLst>
                <a:cxn ang="T10">
                  <a:pos x="T0" y="T1"/>
                </a:cxn>
                <a:cxn ang="T11">
                  <a:pos x="T2" y="T3"/>
                </a:cxn>
                <a:cxn ang="T12">
                  <a:pos x="T4" y="T5"/>
                </a:cxn>
                <a:cxn ang="T13">
                  <a:pos x="T6" y="T7"/>
                </a:cxn>
                <a:cxn ang="T14">
                  <a:pos x="T8" y="T9"/>
                </a:cxn>
              </a:cxnLst>
              <a:rect l="T15" t="T16" r="T17" b="T18"/>
              <a:pathLst>
                <a:path w="54" h="54">
                  <a:moveTo>
                    <a:pt x="25" y="0"/>
                  </a:moveTo>
                  <a:lnTo>
                    <a:pt x="54" y="32"/>
                  </a:lnTo>
                  <a:lnTo>
                    <a:pt x="29" y="54"/>
                  </a:lnTo>
                  <a:lnTo>
                    <a:pt x="0" y="22"/>
                  </a:lnTo>
                  <a:lnTo>
                    <a:pt x="25" y="0"/>
                  </a:lnTo>
                  <a:close/>
                </a:path>
              </a:pathLst>
            </a:custGeom>
            <a:solidFill>
              <a:srgbClr val="000000"/>
            </a:solidFill>
            <a:ln w="9525">
              <a:noFill/>
              <a:round/>
              <a:headEnd/>
              <a:tailEnd/>
            </a:ln>
          </p:spPr>
          <p:txBody>
            <a:bodyPr/>
            <a:lstStyle/>
            <a:p>
              <a:endParaRPr lang="en-US"/>
            </a:p>
          </p:txBody>
        </p:sp>
        <p:sp>
          <p:nvSpPr>
            <p:cNvPr id="81004" name="Freeform 230"/>
            <p:cNvSpPr>
              <a:spLocks/>
            </p:cNvSpPr>
            <p:nvPr/>
          </p:nvSpPr>
          <p:spPr bwMode="auto">
            <a:xfrm>
              <a:off x="4984" y="2049"/>
              <a:ext cx="29" cy="32"/>
            </a:xfrm>
            <a:custGeom>
              <a:avLst/>
              <a:gdLst>
                <a:gd name="T0" fmla="*/ 22 w 29"/>
                <a:gd name="T1" fmla="*/ 0 h 32"/>
                <a:gd name="T2" fmla="*/ 29 w 29"/>
                <a:gd name="T3" fmla="*/ 7 h 32"/>
                <a:gd name="T4" fmla="*/ 7 w 29"/>
                <a:gd name="T5" fmla="*/ 32 h 32"/>
                <a:gd name="T6" fmla="*/ 0 w 29"/>
                <a:gd name="T7" fmla="*/ 25 h 32"/>
                <a:gd name="T8" fmla="*/ 22 w 29"/>
                <a:gd name="T9" fmla="*/ 0 h 32"/>
                <a:gd name="T10" fmla="*/ 0 60000 65536"/>
                <a:gd name="T11" fmla="*/ 0 60000 65536"/>
                <a:gd name="T12" fmla="*/ 0 60000 65536"/>
                <a:gd name="T13" fmla="*/ 0 60000 65536"/>
                <a:gd name="T14" fmla="*/ 0 60000 65536"/>
                <a:gd name="T15" fmla="*/ 0 w 29"/>
                <a:gd name="T16" fmla="*/ 0 h 32"/>
                <a:gd name="T17" fmla="*/ 29 w 29"/>
                <a:gd name="T18" fmla="*/ 32 h 32"/>
              </a:gdLst>
              <a:ahLst/>
              <a:cxnLst>
                <a:cxn ang="T10">
                  <a:pos x="T0" y="T1"/>
                </a:cxn>
                <a:cxn ang="T11">
                  <a:pos x="T2" y="T3"/>
                </a:cxn>
                <a:cxn ang="T12">
                  <a:pos x="T4" y="T5"/>
                </a:cxn>
                <a:cxn ang="T13">
                  <a:pos x="T6" y="T7"/>
                </a:cxn>
                <a:cxn ang="T14">
                  <a:pos x="T8" y="T9"/>
                </a:cxn>
              </a:cxnLst>
              <a:rect l="T15" t="T16" r="T17" b="T18"/>
              <a:pathLst>
                <a:path w="29" h="32">
                  <a:moveTo>
                    <a:pt x="22" y="0"/>
                  </a:moveTo>
                  <a:lnTo>
                    <a:pt x="29" y="7"/>
                  </a:lnTo>
                  <a:lnTo>
                    <a:pt x="7" y="32"/>
                  </a:lnTo>
                  <a:lnTo>
                    <a:pt x="0" y="25"/>
                  </a:lnTo>
                  <a:lnTo>
                    <a:pt x="22" y="0"/>
                  </a:lnTo>
                  <a:close/>
                </a:path>
              </a:pathLst>
            </a:custGeom>
            <a:solidFill>
              <a:srgbClr val="000000"/>
            </a:solidFill>
            <a:ln w="9525">
              <a:noFill/>
              <a:round/>
              <a:headEnd/>
              <a:tailEnd/>
            </a:ln>
          </p:spPr>
          <p:txBody>
            <a:bodyPr/>
            <a:lstStyle/>
            <a:p>
              <a:endParaRPr lang="en-US"/>
            </a:p>
          </p:txBody>
        </p:sp>
        <p:sp>
          <p:nvSpPr>
            <p:cNvPr id="81005" name="Freeform 229"/>
            <p:cNvSpPr>
              <a:spLocks/>
            </p:cNvSpPr>
            <p:nvPr/>
          </p:nvSpPr>
          <p:spPr bwMode="auto">
            <a:xfrm>
              <a:off x="4991" y="2056"/>
              <a:ext cx="42" cy="42"/>
            </a:xfrm>
            <a:custGeom>
              <a:avLst/>
              <a:gdLst>
                <a:gd name="T0" fmla="*/ 23 w 42"/>
                <a:gd name="T1" fmla="*/ 0 h 42"/>
                <a:gd name="T2" fmla="*/ 42 w 42"/>
                <a:gd name="T3" fmla="*/ 18 h 42"/>
                <a:gd name="T4" fmla="*/ 19 w 42"/>
                <a:gd name="T5" fmla="*/ 42 h 42"/>
                <a:gd name="T6" fmla="*/ 0 w 42"/>
                <a:gd name="T7" fmla="*/ 24 h 42"/>
                <a:gd name="T8" fmla="*/ 23 w 42"/>
                <a:gd name="T9" fmla="*/ 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23" y="0"/>
                  </a:moveTo>
                  <a:lnTo>
                    <a:pt x="42" y="18"/>
                  </a:lnTo>
                  <a:lnTo>
                    <a:pt x="19" y="42"/>
                  </a:lnTo>
                  <a:lnTo>
                    <a:pt x="0" y="24"/>
                  </a:lnTo>
                  <a:lnTo>
                    <a:pt x="23" y="0"/>
                  </a:lnTo>
                  <a:close/>
                </a:path>
              </a:pathLst>
            </a:custGeom>
            <a:solidFill>
              <a:srgbClr val="000000"/>
            </a:solidFill>
            <a:ln w="9525">
              <a:noFill/>
              <a:round/>
              <a:headEnd/>
              <a:tailEnd/>
            </a:ln>
          </p:spPr>
          <p:txBody>
            <a:bodyPr/>
            <a:lstStyle/>
            <a:p>
              <a:endParaRPr lang="en-US"/>
            </a:p>
          </p:txBody>
        </p:sp>
        <p:sp>
          <p:nvSpPr>
            <p:cNvPr id="81006" name="Freeform 228"/>
            <p:cNvSpPr>
              <a:spLocks/>
            </p:cNvSpPr>
            <p:nvPr/>
          </p:nvSpPr>
          <p:spPr bwMode="auto">
            <a:xfrm>
              <a:off x="5010" y="2074"/>
              <a:ext cx="41" cy="41"/>
            </a:xfrm>
            <a:custGeom>
              <a:avLst/>
              <a:gdLst>
                <a:gd name="T0" fmla="*/ 22 w 41"/>
                <a:gd name="T1" fmla="*/ 0 h 41"/>
                <a:gd name="T2" fmla="*/ 41 w 41"/>
                <a:gd name="T3" fmla="*/ 16 h 41"/>
                <a:gd name="T4" fmla="*/ 19 w 41"/>
                <a:gd name="T5" fmla="*/ 41 h 41"/>
                <a:gd name="T6" fmla="*/ 0 w 41"/>
                <a:gd name="T7" fmla="*/ 24 h 41"/>
                <a:gd name="T8" fmla="*/ 22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2" y="0"/>
                  </a:moveTo>
                  <a:lnTo>
                    <a:pt x="41" y="16"/>
                  </a:lnTo>
                  <a:lnTo>
                    <a:pt x="19" y="41"/>
                  </a:lnTo>
                  <a:lnTo>
                    <a:pt x="0" y="24"/>
                  </a:lnTo>
                  <a:lnTo>
                    <a:pt x="22" y="0"/>
                  </a:lnTo>
                  <a:close/>
                </a:path>
              </a:pathLst>
            </a:custGeom>
            <a:solidFill>
              <a:srgbClr val="000000"/>
            </a:solidFill>
            <a:ln w="9525">
              <a:noFill/>
              <a:round/>
              <a:headEnd/>
              <a:tailEnd/>
            </a:ln>
          </p:spPr>
          <p:txBody>
            <a:bodyPr/>
            <a:lstStyle/>
            <a:p>
              <a:endParaRPr lang="en-US"/>
            </a:p>
          </p:txBody>
        </p:sp>
        <p:sp>
          <p:nvSpPr>
            <p:cNvPr id="81007" name="Freeform 227"/>
            <p:cNvSpPr>
              <a:spLocks/>
            </p:cNvSpPr>
            <p:nvPr/>
          </p:nvSpPr>
          <p:spPr bwMode="auto">
            <a:xfrm>
              <a:off x="5029" y="2089"/>
              <a:ext cx="42" cy="43"/>
            </a:xfrm>
            <a:custGeom>
              <a:avLst/>
              <a:gdLst>
                <a:gd name="T0" fmla="*/ 22 w 42"/>
                <a:gd name="T1" fmla="*/ 0 h 43"/>
                <a:gd name="T2" fmla="*/ 42 w 42"/>
                <a:gd name="T3" fmla="*/ 17 h 43"/>
                <a:gd name="T4" fmla="*/ 20 w 42"/>
                <a:gd name="T5" fmla="*/ 43 h 43"/>
                <a:gd name="T6" fmla="*/ 0 w 42"/>
                <a:gd name="T7" fmla="*/ 26 h 43"/>
                <a:gd name="T8" fmla="*/ 22 w 42"/>
                <a:gd name="T9" fmla="*/ 0 h 43"/>
                <a:gd name="T10" fmla="*/ 0 60000 65536"/>
                <a:gd name="T11" fmla="*/ 0 60000 65536"/>
                <a:gd name="T12" fmla="*/ 0 60000 65536"/>
                <a:gd name="T13" fmla="*/ 0 60000 65536"/>
                <a:gd name="T14" fmla="*/ 0 60000 65536"/>
                <a:gd name="T15" fmla="*/ 0 w 42"/>
                <a:gd name="T16" fmla="*/ 0 h 43"/>
                <a:gd name="T17" fmla="*/ 42 w 42"/>
                <a:gd name="T18" fmla="*/ 43 h 43"/>
              </a:gdLst>
              <a:ahLst/>
              <a:cxnLst>
                <a:cxn ang="T10">
                  <a:pos x="T0" y="T1"/>
                </a:cxn>
                <a:cxn ang="T11">
                  <a:pos x="T2" y="T3"/>
                </a:cxn>
                <a:cxn ang="T12">
                  <a:pos x="T4" y="T5"/>
                </a:cxn>
                <a:cxn ang="T13">
                  <a:pos x="T6" y="T7"/>
                </a:cxn>
                <a:cxn ang="T14">
                  <a:pos x="T8" y="T9"/>
                </a:cxn>
              </a:cxnLst>
              <a:rect l="T15" t="T16" r="T17" b="T18"/>
              <a:pathLst>
                <a:path w="42" h="43">
                  <a:moveTo>
                    <a:pt x="22" y="0"/>
                  </a:moveTo>
                  <a:lnTo>
                    <a:pt x="42" y="17"/>
                  </a:lnTo>
                  <a:lnTo>
                    <a:pt x="20" y="43"/>
                  </a:lnTo>
                  <a:lnTo>
                    <a:pt x="0" y="26"/>
                  </a:lnTo>
                  <a:lnTo>
                    <a:pt x="22" y="0"/>
                  </a:lnTo>
                  <a:close/>
                </a:path>
              </a:pathLst>
            </a:custGeom>
            <a:solidFill>
              <a:srgbClr val="000000"/>
            </a:solidFill>
            <a:ln w="9525">
              <a:noFill/>
              <a:round/>
              <a:headEnd/>
              <a:tailEnd/>
            </a:ln>
          </p:spPr>
          <p:txBody>
            <a:bodyPr/>
            <a:lstStyle/>
            <a:p>
              <a:endParaRPr lang="en-US"/>
            </a:p>
          </p:txBody>
        </p:sp>
        <p:sp>
          <p:nvSpPr>
            <p:cNvPr id="81008" name="Freeform 226"/>
            <p:cNvSpPr>
              <a:spLocks/>
            </p:cNvSpPr>
            <p:nvPr/>
          </p:nvSpPr>
          <p:spPr bwMode="auto">
            <a:xfrm>
              <a:off x="5049" y="2106"/>
              <a:ext cx="41" cy="42"/>
            </a:xfrm>
            <a:custGeom>
              <a:avLst/>
              <a:gdLst>
                <a:gd name="T0" fmla="*/ 21 w 41"/>
                <a:gd name="T1" fmla="*/ 0 h 42"/>
                <a:gd name="T2" fmla="*/ 41 w 41"/>
                <a:gd name="T3" fmla="*/ 16 h 42"/>
                <a:gd name="T4" fmla="*/ 20 w 41"/>
                <a:gd name="T5" fmla="*/ 42 h 42"/>
                <a:gd name="T6" fmla="*/ 0 w 41"/>
                <a:gd name="T7" fmla="*/ 26 h 42"/>
                <a:gd name="T8" fmla="*/ 21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21" y="0"/>
                  </a:moveTo>
                  <a:lnTo>
                    <a:pt x="41" y="16"/>
                  </a:lnTo>
                  <a:lnTo>
                    <a:pt x="20" y="42"/>
                  </a:lnTo>
                  <a:lnTo>
                    <a:pt x="0" y="26"/>
                  </a:lnTo>
                  <a:lnTo>
                    <a:pt x="21" y="0"/>
                  </a:lnTo>
                  <a:close/>
                </a:path>
              </a:pathLst>
            </a:custGeom>
            <a:solidFill>
              <a:srgbClr val="000000"/>
            </a:solidFill>
            <a:ln w="9525">
              <a:noFill/>
              <a:round/>
              <a:headEnd/>
              <a:tailEnd/>
            </a:ln>
          </p:spPr>
          <p:txBody>
            <a:bodyPr/>
            <a:lstStyle/>
            <a:p>
              <a:endParaRPr lang="en-US"/>
            </a:p>
          </p:txBody>
        </p:sp>
        <p:sp>
          <p:nvSpPr>
            <p:cNvPr id="81009" name="Freeform 225"/>
            <p:cNvSpPr>
              <a:spLocks/>
            </p:cNvSpPr>
            <p:nvPr/>
          </p:nvSpPr>
          <p:spPr bwMode="auto">
            <a:xfrm>
              <a:off x="5070" y="2122"/>
              <a:ext cx="41" cy="42"/>
            </a:xfrm>
            <a:custGeom>
              <a:avLst/>
              <a:gdLst>
                <a:gd name="T0" fmla="*/ 20 w 41"/>
                <a:gd name="T1" fmla="*/ 0 h 42"/>
                <a:gd name="T2" fmla="*/ 41 w 41"/>
                <a:gd name="T3" fmla="*/ 16 h 42"/>
                <a:gd name="T4" fmla="*/ 21 w 41"/>
                <a:gd name="T5" fmla="*/ 42 h 42"/>
                <a:gd name="T6" fmla="*/ 0 w 41"/>
                <a:gd name="T7" fmla="*/ 26 h 42"/>
                <a:gd name="T8" fmla="*/ 20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20" y="0"/>
                  </a:moveTo>
                  <a:lnTo>
                    <a:pt x="41" y="16"/>
                  </a:lnTo>
                  <a:lnTo>
                    <a:pt x="21" y="42"/>
                  </a:lnTo>
                  <a:lnTo>
                    <a:pt x="0" y="26"/>
                  </a:lnTo>
                  <a:lnTo>
                    <a:pt x="20" y="0"/>
                  </a:lnTo>
                  <a:close/>
                </a:path>
              </a:pathLst>
            </a:custGeom>
            <a:solidFill>
              <a:srgbClr val="000000"/>
            </a:solidFill>
            <a:ln w="9525">
              <a:noFill/>
              <a:round/>
              <a:headEnd/>
              <a:tailEnd/>
            </a:ln>
          </p:spPr>
          <p:txBody>
            <a:bodyPr/>
            <a:lstStyle/>
            <a:p>
              <a:endParaRPr lang="en-US"/>
            </a:p>
          </p:txBody>
        </p:sp>
        <p:sp>
          <p:nvSpPr>
            <p:cNvPr id="81010" name="Freeform 224"/>
            <p:cNvSpPr>
              <a:spLocks/>
            </p:cNvSpPr>
            <p:nvPr/>
          </p:nvSpPr>
          <p:spPr bwMode="auto">
            <a:xfrm>
              <a:off x="5091" y="2137"/>
              <a:ext cx="41" cy="43"/>
            </a:xfrm>
            <a:custGeom>
              <a:avLst/>
              <a:gdLst>
                <a:gd name="T0" fmla="*/ 19 w 41"/>
                <a:gd name="T1" fmla="*/ 0 h 43"/>
                <a:gd name="T2" fmla="*/ 41 w 41"/>
                <a:gd name="T3" fmla="*/ 16 h 43"/>
                <a:gd name="T4" fmla="*/ 22 w 41"/>
                <a:gd name="T5" fmla="*/ 43 h 43"/>
                <a:gd name="T6" fmla="*/ 0 w 41"/>
                <a:gd name="T7" fmla="*/ 27 h 43"/>
                <a:gd name="T8" fmla="*/ 19 w 41"/>
                <a:gd name="T9" fmla="*/ 0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19" y="0"/>
                  </a:moveTo>
                  <a:lnTo>
                    <a:pt x="41" y="16"/>
                  </a:lnTo>
                  <a:lnTo>
                    <a:pt x="22" y="43"/>
                  </a:lnTo>
                  <a:lnTo>
                    <a:pt x="0" y="27"/>
                  </a:lnTo>
                  <a:lnTo>
                    <a:pt x="19" y="0"/>
                  </a:lnTo>
                  <a:close/>
                </a:path>
              </a:pathLst>
            </a:custGeom>
            <a:solidFill>
              <a:srgbClr val="000000"/>
            </a:solidFill>
            <a:ln w="9525">
              <a:noFill/>
              <a:round/>
              <a:headEnd/>
              <a:tailEnd/>
            </a:ln>
          </p:spPr>
          <p:txBody>
            <a:bodyPr/>
            <a:lstStyle/>
            <a:p>
              <a:endParaRPr lang="en-US"/>
            </a:p>
          </p:txBody>
        </p:sp>
        <p:sp>
          <p:nvSpPr>
            <p:cNvPr id="81011" name="Freeform 223"/>
            <p:cNvSpPr>
              <a:spLocks/>
            </p:cNvSpPr>
            <p:nvPr/>
          </p:nvSpPr>
          <p:spPr bwMode="auto">
            <a:xfrm>
              <a:off x="5113" y="2153"/>
              <a:ext cx="40" cy="42"/>
            </a:xfrm>
            <a:custGeom>
              <a:avLst/>
              <a:gdLst>
                <a:gd name="T0" fmla="*/ 18 w 40"/>
                <a:gd name="T1" fmla="*/ 0 h 42"/>
                <a:gd name="T2" fmla="*/ 40 w 40"/>
                <a:gd name="T3" fmla="*/ 14 h 42"/>
                <a:gd name="T4" fmla="*/ 22 w 40"/>
                <a:gd name="T5" fmla="*/ 42 h 42"/>
                <a:gd name="T6" fmla="*/ 0 w 40"/>
                <a:gd name="T7" fmla="*/ 27 h 42"/>
                <a:gd name="T8" fmla="*/ 18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18" y="0"/>
                  </a:moveTo>
                  <a:lnTo>
                    <a:pt x="40" y="14"/>
                  </a:lnTo>
                  <a:lnTo>
                    <a:pt x="22" y="42"/>
                  </a:lnTo>
                  <a:lnTo>
                    <a:pt x="0" y="27"/>
                  </a:lnTo>
                  <a:lnTo>
                    <a:pt x="18" y="0"/>
                  </a:lnTo>
                  <a:close/>
                </a:path>
              </a:pathLst>
            </a:custGeom>
            <a:solidFill>
              <a:srgbClr val="000000"/>
            </a:solidFill>
            <a:ln w="9525">
              <a:noFill/>
              <a:round/>
              <a:headEnd/>
              <a:tailEnd/>
            </a:ln>
          </p:spPr>
          <p:txBody>
            <a:bodyPr/>
            <a:lstStyle/>
            <a:p>
              <a:endParaRPr lang="en-US"/>
            </a:p>
          </p:txBody>
        </p:sp>
        <p:sp>
          <p:nvSpPr>
            <p:cNvPr id="81012" name="Freeform 222"/>
            <p:cNvSpPr>
              <a:spLocks/>
            </p:cNvSpPr>
            <p:nvPr/>
          </p:nvSpPr>
          <p:spPr bwMode="auto">
            <a:xfrm>
              <a:off x="5136" y="2167"/>
              <a:ext cx="41" cy="42"/>
            </a:xfrm>
            <a:custGeom>
              <a:avLst/>
              <a:gdLst>
                <a:gd name="T0" fmla="*/ 17 w 41"/>
                <a:gd name="T1" fmla="*/ 0 h 42"/>
                <a:gd name="T2" fmla="*/ 41 w 41"/>
                <a:gd name="T3" fmla="*/ 14 h 42"/>
                <a:gd name="T4" fmla="*/ 24 w 41"/>
                <a:gd name="T5" fmla="*/ 42 h 42"/>
                <a:gd name="T6" fmla="*/ 0 w 41"/>
                <a:gd name="T7" fmla="*/ 28 h 42"/>
                <a:gd name="T8" fmla="*/ 17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17" y="0"/>
                  </a:moveTo>
                  <a:lnTo>
                    <a:pt x="41" y="14"/>
                  </a:lnTo>
                  <a:lnTo>
                    <a:pt x="24" y="42"/>
                  </a:lnTo>
                  <a:lnTo>
                    <a:pt x="0" y="28"/>
                  </a:lnTo>
                  <a:lnTo>
                    <a:pt x="17" y="0"/>
                  </a:lnTo>
                  <a:close/>
                </a:path>
              </a:pathLst>
            </a:custGeom>
            <a:solidFill>
              <a:srgbClr val="000000"/>
            </a:solidFill>
            <a:ln w="9525">
              <a:noFill/>
              <a:round/>
              <a:headEnd/>
              <a:tailEnd/>
            </a:ln>
          </p:spPr>
          <p:txBody>
            <a:bodyPr/>
            <a:lstStyle/>
            <a:p>
              <a:endParaRPr lang="en-US"/>
            </a:p>
          </p:txBody>
        </p:sp>
        <p:sp>
          <p:nvSpPr>
            <p:cNvPr id="81013" name="Freeform 221"/>
            <p:cNvSpPr>
              <a:spLocks/>
            </p:cNvSpPr>
            <p:nvPr/>
          </p:nvSpPr>
          <p:spPr bwMode="auto">
            <a:xfrm>
              <a:off x="5160" y="2181"/>
              <a:ext cx="29" cy="37"/>
            </a:xfrm>
            <a:custGeom>
              <a:avLst/>
              <a:gdLst>
                <a:gd name="T0" fmla="*/ 16 w 29"/>
                <a:gd name="T1" fmla="*/ 0 h 37"/>
                <a:gd name="T2" fmla="*/ 29 w 29"/>
                <a:gd name="T3" fmla="*/ 8 h 37"/>
                <a:gd name="T4" fmla="*/ 13 w 29"/>
                <a:gd name="T5" fmla="*/ 37 h 37"/>
                <a:gd name="T6" fmla="*/ 0 w 29"/>
                <a:gd name="T7" fmla="*/ 29 h 37"/>
                <a:gd name="T8" fmla="*/ 16 w 29"/>
                <a:gd name="T9" fmla="*/ 0 h 37"/>
                <a:gd name="T10" fmla="*/ 0 60000 65536"/>
                <a:gd name="T11" fmla="*/ 0 60000 65536"/>
                <a:gd name="T12" fmla="*/ 0 60000 65536"/>
                <a:gd name="T13" fmla="*/ 0 60000 65536"/>
                <a:gd name="T14" fmla="*/ 0 60000 65536"/>
                <a:gd name="T15" fmla="*/ 0 w 29"/>
                <a:gd name="T16" fmla="*/ 0 h 37"/>
                <a:gd name="T17" fmla="*/ 29 w 29"/>
                <a:gd name="T18" fmla="*/ 37 h 37"/>
              </a:gdLst>
              <a:ahLst/>
              <a:cxnLst>
                <a:cxn ang="T10">
                  <a:pos x="T0" y="T1"/>
                </a:cxn>
                <a:cxn ang="T11">
                  <a:pos x="T2" y="T3"/>
                </a:cxn>
                <a:cxn ang="T12">
                  <a:pos x="T4" y="T5"/>
                </a:cxn>
                <a:cxn ang="T13">
                  <a:pos x="T6" y="T7"/>
                </a:cxn>
                <a:cxn ang="T14">
                  <a:pos x="T8" y="T9"/>
                </a:cxn>
              </a:cxnLst>
              <a:rect l="T15" t="T16" r="T17" b="T18"/>
              <a:pathLst>
                <a:path w="29" h="37">
                  <a:moveTo>
                    <a:pt x="16" y="0"/>
                  </a:moveTo>
                  <a:lnTo>
                    <a:pt x="29" y="8"/>
                  </a:lnTo>
                  <a:lnTo>
                    <a:pt x="13" y="37"/>
                  </a:lnTo>
                  <a:lnTo>
                    <a:pt x="0" y="29"/>
                  </a:lnTo>
                  <a:lnTo>
                    <a:pt x="16" y="0"/>
                  </a:lnTo>
                  <a:close/>
                </a:path>
              </a:pathLst>
            </a:custGeom>
            <a:solidFill>
              <a:srgbClr val="000000"/>
            </a:solidFill>
            <a:ln w="9525">
              <a:noFill/>
              <a:round/>
              <a:headEnd/>
              <a:tailEnd/>
            </a:ln>
          </p:spPr>
          <p:txBody>
            <a:bodyPr/>
            <a:lstStyle/>
            <a:p>
              <a:endParaRPr lang="en-US"/>
            </a:p>
          </p:txBody>
        </p:sp>
        <p:sp>
          <p:nvSpPr>
            <p:cNvPr id="81014" name="Freeform 220"/>
            <p:cNvSpPr>
              <a:spLocks/>
            </p:cNvSpPr>
            <p:nvPr/>
          </p:nvSpPr>
          <p:spPr bwMode="auto">
            <a:xfrm>
              <a:off x="5297" y="2243"/>
              <a:ext cx="34" cy="40"/>
            </a:xfrm>
            <a:custGeom>
              <a:avLst/>
              <a:gdLst>
                <a:gd name="T0" fmla="*/ 11 w 34"/>
                <a:gd name="T1" fmla="*/ 0 h 40"/>
                <a:gd name="T2" fmla="*/ 34 w 34"/>
                <a:gd name="T3" fmla="*/ 8 h 40"/>
                <a:gd name="T4" fmla="*/ 24 w 34"/>
                <a:gd name="T5" fmla="*/ 40 h 40"/>
                <a:gd name="T6" fmla="*/ 0 w 34"/>
                <a:gd name="T7" fmla="*/ 32 h 40"/>
                <a:gd name="T8" fmla="*/ 11 w 34"/>
                <a:gd name="T9" fmla="*/ 0 h 40"/>
                <a:gd name="T10" fmla="*/ 0 60000 65536"/>
                <a:gd name="T11" fmla="*/ 0 60000 65536"/>
                <a:gd name="T12" fmla="*/ 0 60000 65536"/>
                <a:gd name="T13" fmla="*/ 0 60000 65536"/>
                <a:gd name="T14" fmla="*/ 0 60000 65536"/>
                <a:gd name="T15" fmla="*/ 0 w 34"/>
                <a:gd name="T16" fmla="*/ 0 h 40"/>
                <a:gd name="T17" fmla="*/ 34 w 34"/>
                <a:gd name="T18" fmla="*/ 40 h 40"/>
              </a:gdLst>
              <a:ahLst/>
              <a:cxnLst>
                <a:cxn ang="T10">
                  <a:pos x="T0" y="T1"/>
                </a:cxn>
                <a:cxn ang="T11">
                  <a:pos x="T2" y="T3"/>
                </a:cxn>
                <a:cxn ang="T12">
                  <a:pos x="T4" y="T5"/>
                </a:cxn>
                <a:cxn ang="T13">
                  <a:pos x="T6" y="T7"/>
                </a:cxn>
                <a:cxn ang="T14">
                  <a:pos x="T8" y="T9"/>
                </a:cxn>
              </a:cxnLst>
              <a:rect l="T15" t="T16" r="T17" b="T18"/>
              <a:pathLst>
                <a:path w="34" h="40">
                  <a:moveTo>
                    <a:pt x="11" y="0"/>
                  </a:moveTo>
                  <a:lnTo>
                    <a:pt x="34" y="8"/>
                  </a:lnTo>
                  <a:lnTo>
                    <a:pt x="24" y="40"/>
                  </a:lnTo>
                  <a:lnTo>
                    <a:pt x="0" y="32"/>
                  </a:lnTo>
                  <a:lnTo>
                    <a:pt x="11" y="0"/>
                  </a:lnTo>
                  <a:close/>
                </a:path>
              </a:pathLst>
            </a:custGeom>
            <a:solidFill>
              <a:srgbClr val="000000"/>
            </a:solidFill>
            <a:ln w="9525">
              <a:noFill/>
              <a:round/>
              <a:headEnd/>
              <a:tailEnd/>
            </a:ln>
          </p:spPr>
          <p:txBody>
            <a:bodyPr/>
            <a:lstStyle/>
            <a:p>
              <a:endParaRPr lang="en-US"/>
            </a:p>
          </p:txBody>
        </p:sp>
        <p:sp>
          <p:nvSpPr>
            <p:cNvPr id="81015" name="Freeform 219"/>
            <p:cNvSpPr>
              <a:spLocks/>
            </p:cNvSpPr>
            <p:nvPr/>
          </p:nvSpPr>
          <p:spPr bwMode="auto">
            <a:xfrm>
              <a:off x="5321" y="2251"/>
              <a:ext cx="39" cy="41"/>
            </a:xfrm>
            <a:custGeom>
              <a:avLst/>
              <a:gdLst>
                <a:gd name="T0" fmla="*/ 9 w 39"/>
                <a:gd name="T1" fmla="*/ 0 h 41"/>
                <a:gd name="T2" fmla="*/ 39 w 39"/>
                <a:gd name="T3" fmla="*/ 9 h 41"/>
                <a:gd name="T4" fmla="*/ 29 w 39"/>
                <a:gd name="T5" fmla="*/ 41 h 41"/>
                <a:gd name="T6" fmla="*/ 0 w 39"/>
                <a:gd name="T7" fmla="*/ 32 h 41"/>
                <a:gd name="T8" fmla="*/ 9 w 39"/>
                <a:gd name="T9" fmla="*/ 0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9" y="0"/>
                  </a:moveTo>
                  <a:lnTo>
                    <a:pt x="39" y="9"/>
                  </a:lnTo>
                  <a:lnTo>
                    <a:pt x="29" y="41"/>
                  </a:lnTo>
                  <a:lnTo>
                    <a:pt x="0" y="32"/>
                  </a:lnTo>
                  <a:lnTo>
                    <a:pt x="9" y="0"/>
                  </a:lnTo>
                  <a:close/>
                </a:path>
              </a:pathLst>
            </a:custGeom>
            <a:solidFill>
              <a:srgbClr val="000000"/>
            </a:solidFill>
            <a:ln w="9525">
              <a:noFill/>
              <a:round/>
              <a:headEnd/>
              <a:tailEnd/>
            </a:ln>
          </p:spPr>
          <p:txBody>
            <a:bodyPr/>
            <a:lstStyle/>
            <a:p>
              <a:endParaRPr lang="en-US"/>
            </a:p>
          </p:txBody>
        </p:sp>
        <p:sp>
          <p:nvSpPr>
            <p:cNvPr id="81016" name="Freeform 218"/>
            <p:cNvSpPr>
              <a:spLocks/>
            </p:cNvSpPr>
            <p:nvPr/>
          </p:nvSpPr>
          <p:spPr bwMode="auto">
            <a:xfrm>
              <a:off x="5351" y="2260"/>
              <a:ext cx="39" cy="40"/>
            </a:xfrm>
            <a:custGeom>
              <a:avLst/>
              <a:gdLst>
                <a:gd name="T0" fmla="*/ 8 w 39"/>
                <a:gd name="T1" fmla="*/ 0 h 40"/>
                <a:gd name="T2" fmla="*/ 39 w 39"/>
                <a:gd name="T3" fmla="*/ 8 h 40"/>
                <a:gd name="T4" fmla="*/ 31 w 39"/>
                <a:gd name="T5" fmla="*/ 40 h 40"/>
                <a:gd name="T6" fmla="*/ 0 w 39"/>
                <a:gd name="T7" fmla="*/ 32 h 40"/>
                <a:gd name="T8" fmla="*/ 8 w 39"/>
                <a:gd name="T9" fmla="*/ 0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8" y="0"/>
                  </a:moveTo>
                  <a:lnTo>
                    <a:pt x="39" y="8"/>
                  </a:lnTo>
                  <a:lnTo>
                    <a:pt x="31" y="40"/>
                  </a:lnTo>
                  <a:lnTo>
                    <a:pt x="0" y="32"/>
                  </a:lnTo>
                  <a:lnTo>
                    <a:pt x="8" y="0"/>
                  </a:lnTo>
                  <a:close/>
                </a:path>
              </a:pathLst>
            </a:custGeom>
            <a:solidFill>
              <a:srgbClr val="000000"/>
            </a:solidFill>
            <a:ln w="9525">
              <a:noFill/>
              <a:round/>
              <a:headEnd/>
              <a:tailEnd/>
            </a:ln>
          </p:spPr>
          <p:txBody>
            <a:bodyPr/>
            <a:lstStyle/>
            <a:p>
              <a:endParaRPr lang="en-US"/>
            </a:p>
          </p:txBody>
        </p:sp>
        <p:sp>
          <p:nvSpPr>
            <p:cNvPr id="81017" name="Freeform 217"/>
            <p:cNvSpPr>
              <a:spLocks/>
            </p:cNvSpPr>
            <p:nvPr/>
          </p:nvSpPr>
          <p:spPr bwMode="auto">
            <a:xfrm>
              <a:off x="5383" y="2267"/>
              <a:ext cx="40" cy="40"/>
            </a:xfrm>
            <a:custGeom>
              <a:avLst/>
              <a:gdLst>
                <a:gd name="T0" fmla="*/ 7 w 40"/>
                <a:gd name="T1" fmla="*/ 0 h 40"/>
                <a:gd name="T2" fmla="*/ 40 w 40"/>
                <a:gd name="T3" fmla="*/ 8 h 40"/>
                <a:gd name="T4" fmla="*/ 32 w 40"/>
                <a:gd name="T5" fmla="*/ 40 h 40"/>
                <a:gd name="T6" fmla="*/ 0 w 40"/>
                <a:gd name="T7" fmla="*/ 33 h 40"/>
                <a:gd name="T8" fmla="*/ 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7" y="0"/>
                  </a:moveTo>
                  <a:lnTo>
                    <a:pt x="40" y="8"/>
                  </a:lnTo>
                  <a:lnTo>
                    <a:pt x="32" y="40"/>
                  </a:lnTo>
                  <a:lnTo>
                    <a:pt x="0" y="33"/>
                  </a:lnTo>
                  <a:lnTo>
                    <a:pt x="7" y="0"/>
                  </a:lnTo>
                  <a:close/>
                </a:path>
              </a:pathLst>
            </a:custGeom>
            <a:solidFill>
              <a:srgbClr val="000000"/>
            </a:solidFill>
            <a:ln w="9525">
              <a:noFill/>
              <a:round/>
              <a:headEnd/>
              <a:tailEnd/>
            </a:ln>
          </p:spPr>
          <p:txBody>
            <a:bodyPr/>
            <a:lstStyle/>
            <a:p>
              <a:endParaRPr lang="en-US"/>
            </a:p>
          </p:txBody>
        </p:sp>
        <p:sp>
          <p:nvSpPr>
            <p:cNvPr id="81018" name="Freeform 216"/>
            <p:cNvSpPr>
              <a:spLocks/>
            </p:cNvSpPr>
            <p:nvPr/>
          </p:nvSpPr>
          <p:spPr bwMode="auto">
            <a:xfrm>
              <a:off x="5415" y="2275"/>
              <a:ext cx="41" cy="40"/>
            </a:xfrm>
            <a:custGeom>
              <a:avLst/>
              <a:gdLst>
                <a:gd name="T0" fmla="*/ 8 w 41"/>
                <a:gd name="T1" fmla="*/ 0 h 40"/>
                <a:gd name="T2" fmla="*/ 41 w 41"/>
                <a:gd name="T3" fmla="*/ 8 h 40"/>
                <a:gd name="T4" fmla="*/ 34 w 41"/>
                <a:gd name="T5" fmla="*/ 40 h 40"/>
                <a:gd name="T6" fmla="*/ 0 w 41"/>
                <a:gd name="T7" fmla="*/ 32 h 40"/>
                <a:gd name="T8" fmla="*/ 8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8" y="0"/>
                  </a:moveTo>
                  <a:lnTo>
                    <a:pt x="41" y="8"/>
                  </a:lnTo>
                  <a:lnTo>
                    <a:pt x="34" y="40"/>
                  </a:lnTo>
                  <a:lnTo>
                    <a:pt x="0" y="32"/>
                  </a:lnTo>
                  <a:lnTo>
                    <a:pt x="8" y="0"/>
                  </a:lnTo>
                  <a:close/>
                </a:path>
              </a:pathLst>
            </a:custGeom>
            <a:solidFill>
              <a:srgbClr val="000000"/>
            </a:solidFill>
            <a:ln w="9525">
              <a:noFill/>
              <a:round/>
              <a:headEnd/>
              <a:tailEnd/>
            </a:ln>
          </p:spPr>
          <p:txBody>
            <a:bodyPr/>
            <a:lstStyle/>
            <a:p>
              <a:endParaRPr lang="en-US"/>
            </a:p>
          </p:txBody>
        </p:sp>
        <p:sp>
          <p:nvSpPr>
            <p:cNvPr id="81019" name="Freeform 215"/>
            <p:cNvSpPr>
              <a:spLocks/>
            </p:cNvSpPr>
            <p:nvPr/>
          </p:nvSpPr>
          <p:spPr bwMode="auto">
            <a:xfrm>
              <a:off x="5450" y="2283"/>
              <a:ext cx="40" cy="38"/>
            </a:xfrm>
            <a:custGeom>
              <a:avLst/>
              <a:gdLst>
                <a:gd name="T0" fmla="*/ 6 w 40"/>
                <a:gd name="T1" fmla="*/ 0 h 38"/>
                <a:gd name="T2" fmla="*/ 40 w 40"/>
                <a:gd name="T3" fmla="*/ 6 h 38"/>
                <a:gd name="T4" fmla="*/ 34 w 40"/>
                <a:gd name="T5" fmla="*/ 38 h 38"/>
                <a:gd name="T6" fmla="*/ 0 w 40"/>
                <a:gd name="T7" fmla="*/ 32 h 38"/>
                <a:gd name="T8" fmla="*/ 6 w 40"/>
                <a:gd name="T9" fmla="*/ 0 h 38"/>
                <a:gd name="T10" fmla="*/ 0 60000 65536"/>
                <a:gd name="T11" fmla="*/ 0 60000 65536"/>
                <a:gd name="T12" fmla="*/ 0 60000 65536"/>
                <a:gd name="T13" fmla="*/ 0 60000 65536"/>
                <a:gd name="T14" fmla="*/ 0 60000 65536"/>
                <a:gd name="T15" fmla="*/ 0 w 40"/>
                <a:gd name="T16" fmla="*/ 0 h 38"/>
                <a:gd name="T17" fmla="*/ 40 w 40"/>
                <a:gd name="T18" fmla="*/ 38 h 38"/>
              </a:gdLst>
              <a:ahLst/>
              <a:cxnLst>
                <a:cxn ang="T10">
                  <a:pos x="T0" y="T1"/>
                </a:cxn>
                <a:cxn ang="T11">
                  <a:pos x="T2" y="T3"/>
                </a:cxn>
                <a:cxn ang="T12">
                  <a:pos x="T4" y="T5"/>
                </a:cxn>
                <a:cxn ang="T13">
                  <a:pos x="T6" y="T7"/>
                </a:cxn>
                <a:cxn ang="T14">
                  <a:pos x="T8" y="T9"/>
                </a:cxn>
              </a:cxnLst>
              <a:rect l="T15" t="T16" r="T17" b="T18"/>
              <a:pathLst>
                <a:path w="40" h="38">
                  <a:moveTo>
                    <a:pt x="6" y="0"/>
                  </a:moveTo>
                  <a:lnTo>
                    <a:pt x="40" y="6"/>
                  </a:lnTo>
                  <a:lnTo>
                    <a:pt x="34" y="38"/>
                  </a:lnTo>
                  <a:lnTo>
                    <a:pt x="0" y="32"/>
                  </a:lnTo>
                  <a:lnTo>
                    <a:pt x="6" y="0"/>
                  </a:lnTo>
                  <a:close/>
                </a:path>
              </a:pathLst>
            </a:custGeom>
            <a:solidFill>
              <a:srgbClr val="000000"/>
            </a:solidFill>
            <a:ln w="9525">
              <a:noFill/>
              <a:round/>
              <a:headEnd/>
              <a:tailEnd/>
            </a:ln>
          </p:spPr>
          <p:txBody>
            <a:bodyPr/>
            <a:lstStyle/>
            <a:p>
              <a:endParaRPr lang="en-US"/>
            </a:p>
          </p:txBody>
        </p:sp>
        <p:sp>
          <p:nvSpPr>
            <p:cNvPr id="81020" name="Freeform 214"/>
            <p:cNvSpPr>
              <a:spLocks/>
            </p:cNvSpPr>
            <p:nvPr/>
          </p:nvSpPr>
          <p:spPr bwMode="auto">
            <a:xfrm>
              <a:off x="5484" y="2289"/>
              <a:ext cx="41" cy="38"/>
            </a:xfrm>
            <a:custGeom>
              <a:avLst/>
              <a:gdLst>
                <a:gd name="T0" fmla="*/ 5 w 41"/>
                <a:gd name="T1" fmla="*/ 0 h 38"/>
                <a:gd name="T2" fmla="*/ 41 w 41"/>
                <a:gd name="T3" fmla="*/ 6 h 38"/>
                <a:gd name="T4" fmla="*/ 35 w 41"/>
                <a:gd name="T5" fmla="*/ 38 h 38"/>
                <a:gd name="T6" fmla="*/ 0 w 41"/>
                <a:gd name="T7" fmla="*/ 32 h 38"/>
                <a:gd name="T8" fmla="*/ 5 w 41"/>
                <a:gd name="T9" fmla="*/ 0 h 38"/>
                <a:gd name="T10" fmla="*/ 0 60000 65536"/>
                <a:gd name="T11" fmla="*/ 0 60000 65536"/>
                <a:gd name="T12" fmla="*/ 0 60000 65536"/>
                <a:gd name="T13" fmla="*/ 0 60000 65536"/>
                <a:gd name="T14" fmla="*/ 0 60000 65536"/>
                <a:gd name="T15" fmla="*/ 0 w 41"/>
                <a:gd name="T16" fmla="*/ 0 h 38"/>
                <a:gd name="T17" fmla="*/ 41 w 41"/>
                <a:gd name="T18" fmla="*/ 38 h 38"/>
              </a:gdLst>
              <a:ahLst/>
              <a:cxnLst>
                <a:cxn ang="T10">
                  <a:pos x="T0" y="T1"/>
                </a:cxn>
                <a:cxn ang="T11">
                  <a:pos x="T2" y="T3"/>
                </a:cxn>
                <a:cxn ang="T12">
                  <a:pos x="T4" y="T5"/>
                </a:cxn>
                <a:cxn ang="T13">
                  <a:pos x="T6" y="T7"/>
                </a:cxn>
                <a:cxn ang="T14">
                  <a:pos x="T8" y="T9"/>
                </a:cxn>
              </a:cxnLst>
              <a:rect l="T15" t="T16" r="T17" b="T18"/>
              <a:pathLst>
                <a:path w="41" h="38">
                  <a:moveTo>
                    <a:pt x="5" y="0"/>
                  </a:moveTo>
                  <a:lnTo>
                    <a:pt x="41" y="6"/>
                  </a:lnTo>
                  <a:lnTo>
                    <a:pt x="35" y="38"/>
                  </a:lnTo>
                  <a:lnTo>
                    <a:pt x="0" y="32"/>
                  </a:lnTo>
                  <a:lnTo>
                    <a:pt x="5" y="0"/>
                  </a:lnTo>
                  <a:close/>
                </a:path>
              </a:pathLst>
            </a:custGeom>
            <a:solidFill>
              <a:srgbClr val="000000"/>
            </a:solidFill>
            <a:ln w="9525">
              <a:noFill/>
              <a:round/>
              <a:headEnd/>
              <a:tailEnd/>
            </a:ln>
          </p:spPr>
          <p:txBody>
            <a:bodyPr/>
            <a:lstStyle/>
            <a:p>
              <a:endParaRPr lang="en-US"/>
            </a:p>
          </p:txBody>
        </p:sp>
        <p:sp>
          <p:nvSpPr>
            <p:cNvPr id="81021" name="Freeform 213"/>
            <p:cNvSpPr>
              <a:spLocks/>
            </p:cNvSpPr>
            <p:nvPr/>
          </p:nvSpPr>
          <p:spPr bwMode="auto">
            <a:xfrm>
              <a:off x="5520" y="2295"/>
              <a:ext cx="37" cy="37"/>
            </a:xfrm>
            <a:custGeom>
              <a:avLst/>
              <a:gdLst>
                <a:gd name="T0" fmla="*/ 5 w 37"/>
                <a:gd name="T1" fmla="*/ 0 h 37"/>
                <a:gd name="T2" fmla="*/ 37 w 37"/>
                <a:gd name="T3" fmla="*/ 5 h 37"/>
                <a:gd name="T4" fmla="*/ 32 w 37"/>
                <a:gd name="T5" fmla="*/ 37 h 37"/>
                <a:gd name="T6" fmla="*/ 0 w 37"/>
                <a:gd name="T7" fmla="*/ 32 h 37"/>
                <a:gd name="T8" fmla="*/ 5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5" y="0"/>
                  </a:moveTo>
                  <a:lnTo>
                    <a:pt x="37" y="5"/>
                  </a:lnTo>
                  <a:lnTo>
                    <a:pt x="32" y="37"/>
                  </a:lnTo>
                  <a:lnTo>
                    <a:pt x="0" y="32"/>
                  </a:lnTo>
                  <a:lnTo>
                    <a:pt x="5" y="0"/>
                  </a:lnTo>
                  <a:close/>
                </a:path>
              </a:pathLst>
            </a:custGeom>
            <a:solidFill>
              <a:srgbClr val="000000"/>
            </a:solidFill>
            <a:ln w="9525">
              <a:noFill/>
              <a:round/>
              <a:headEnd/>
              <a:tailEnd/>
            </a:ln>
          </p:spPr>
          <p:txBody>
            <a:bodyPr/>
            <a:lstStyle/>
            <a:p>
              <a:endParaRPr lang="en-US"/>
            </a:p>
          </p:txBody>
        </p:sp>
        <p:sp>
          <p:nvSpPr>
            <p:cNvPr id="81022" name="Freeform 212"/>
            <p:cNvSpPr>
              <a:spLocks/>
            </p:cNvSpPr>
            <p:nvPr/>
          </p:nvSpPr>
          <p:spPr bwMode="auto">
            <a:xfrm>
              <a:off x="5685" y="2316"/>
              <a:ext cx="29" cy="35"/>
            </a:xfrm>
            <a:custGeom>
              <a:avLst/>
              <a:gdLst>
                <a:gd name="T0" fmla="*/ 3 w 29"/>
                <a:gd name="T1" fmla="*/ 0 h 35"/>
                <a:gd name="T2" fmla="*/ 29 w 29"/>
                <a:gd name="T3" fmla="*/ 2 h 35"/>
                <a:gd name="T4" fmla="*/ 26 w 29"/>
                <a:gd name="T5" fmla="*/ 35 h 35"/>
                <a:gd name="T6" fmla="*/ 0 w 29"/>
                <a:gd name="T7" fmla="*/ 33 h 35"/>
                <a:gd name="T8" fmla="*/ 3 w 29"/>
                <a:gd name="T9" fmla="*/ 0 h 35"/>
                <a:gd name="T10" fmla="*/ 0 60000 65536"/>
                <a:gd name="T11" fmla="*/ 0 60000 65536"/>
                <a:gd name="T12" fmla="*/ 0 60000 65536"/>
                <a:gd name="T13" fmla="*/ 0 60000 65536"/>
                <a:gd name="T14" fmla="*/ 0 60000 65536"/>
                <a:gd name="T15" fmla="*/ 0 w 29"/>
                <a:gd name="T16" fmla="*/ 0 h 35"/>
                <a:gd name="T17" fmla="*/ 29 w 29"/>
                <a:gd name="T18" fmla="*/ 35 h 35"/>
              </a:gdLst>
              <a:ahLst/>
              <a:cxnLst>
                <a:cxn ang="T10">
                  <a:pos x="T0" y="T1"/>
                </a:cxn>
                <a:cxn ang="T11">
                  <a:pos x="T2" y="T3"/>
                </a:cxn>
                <a:cxn ang="T12">
                  <a:pos x="T4" y="T5"/>
                </a:cxn>
                <a:cxn ang="T13">
                  <a:pos x="T6" y="T7"/>
                </a:cxn>
                <a:cxn ang="T14">
                  <a:pos x="T8" y="T9"/>
                </a:cxn>
              </a:cxnLst>
              <a:rect l="T15" t="T16" r="T17" b="T18"/>
              <a:pathLst>
                <a:path w="29" h="35">
                  <a:moveTo>
                    <a:pt x="3" y="0"/>
                  </a:moveTo>
                  <a:lnTo>
                    <a:pt x="29" y="2"/>
                  </a:lnTo>
                  <a:lnTo>
                    <a:pt x="26" y="35"/>
                  </a:lnTo>
                  <a:lnTo>
                    <a:pt x="0" y="33"/>
                  </a:lnTo>
                  <a:lnTo>
                    <a:pt x="3" y="0"/>
                  </a:lnTo>
                  <a:close/>
                </a:path>
              </a:pathLst>
            </a:custGeom>
            <a:solidFill>
              <a:srgbClr val="000000"/>
            </a:solidFill>
            <a:ln w="9525">
              <a:noFill/>
              <a:round/>
              <a:headEnd/>
              <a:tailEnd/>
            </a:ln>
          </p:spPr>
          <p:txBody>
            <a:bodyPr/>
            <a:lstStyle/>
            <a:p>
              <a:endParaRPr lang="en-US"/>
            </a:p>
          </p:txBody>
        </p:sp>
        <p:sp>
          <p:nvSpPr>
            <p:cNvPr id="81023" name="Freeform 211"/>
            <p:cNvSpPr>
              <a:spLocks/>
            </p:cNvSpPr>
            <p:nvPr/>
          </p:nvSpPr>
          <p:spPr bwMode="auto">
            <a:xfrm>
              <a:off x="5711" y="2318"/>
              <a:ext cx="44" cy="38"/>
            </a:xfrm>
            <a:custGeom>
              <a:avLst/>
              <a:gdLst>
                <a:gd name="T0" fmla="*/ 4 w 44"/>
                <a:gd name="T1" fmla="*/ 0 h 38"/>
                <a:gd name="T2" fmla="*/ 44 w 44"/>
                <a:gd name="T3" fmla="*/ 5 h 38"/>
                <a:gd name="T4" fmla="*/ 41 w 44"/>
                <a:gd name="T5" fmla="*/ 38 h 38"/>
                <a:gd name="T6" fmla="*/ 0 w 44"/>
                <a:gd name="T7" fmla="*/ 33 h 38"/>
                <a:gd name="T8" fmla="*/ 4 w 44"/>
                <a:gd name="T9" fmla="*/ 0 h 38"/>
                <a:gd name="T10" fmla="*/ 0 60000 65536"/>
                <a:gd name="T11" fmla="*/ 0 60000 65536"/>
                <a:gd name="T12" fmla="*/ 0 60000 65536"/>
                <a:gd name="T13" fmla="*/ 0 60000 65536"/>
                <a:gd name="T14" fmla="*/ 0 60000 65536"/>
                <a:gd name="T15" fmla="*/ 0 w 44"/>
                <a:gd name="T16" fmla="*/ 0 h 38"/>
                <a:gd name="T17" fmla="*/ 44 w 44"/>
                <a:gd name="T18" fmla="*/ 38 h 38"/>
              </a:gdLst>
              <a:ahLst/>
              <a:cxnLst>
                <a:cxn ang="T10">
                  <a:pos x="T0" y="T1"/>
                </a:cxn>
                <a:cxn ang="T11">
                  <a:pos x="T2" y="T3"/>
                </a:cxn>
                <a:cxn ang="T12">
                  <a:pos x="T4" y="T5"/>
                </a:cxn>
                <a:cxn ang="T13">
                  <a:pos x="T6" y="T7"/>
                </a:cxn>
                <a:cxn ang="T14">
                  <a:pos x="T8" y="T9"/>
                </a:cxn>
              </a:cxnLst>
              <a:rect l="T15" t="T16" r="T17" b="T18"/>
              <a:pathLst>
                <a:path w="44" h="38">
                  <a:moveTo>
                    <a:pt x="4" y="0"/>
                  </a:moveTo>
                  <a:lnTo>
                    <a:pt x="44" y="5"/>
                  </a:lnTo>
                  <a:lnTo>
                    <a:pt x="41" y="38"/>
                  </a:lnTo>
                  <a:lnTo>
                    <a:pt x="0" y="33"/>
                  </a:lnTo>
                  <a:lnTo>
                    <a:pt x="4" y="0"/>
                  </a:lnTo>
                  <a:close/>
                </a:path>
              </a:pathLst>
            </a:custGeom>
            <a:solidFill>
              <a:srgbClr val="000000"/>
            </a:solidFill>
            <a:ln w="9525">
              <a:noFill/>
              <a:round/>
              <a:headEnd/>
              <a:tailEnd/>
            </a:ln>
          </p:spPr>
          <p:txBody>
            <a:bodyPr/>
            <a:lstStyle/>
            <a:p>
              <a:endParaRPr lang="en-US"/>
            </a:p>
          </p:txBody>
        </p:sp>
        <p:sp>
          <p:nvSpPr>
            <p:cNvPr id="81024" name="Freeform 210"/>
            <p:cNvSpPr>
              <a:spLocks/>
            </p:cNvSpPr>
            <p:nvPr/>
          </p:nvSpPr>
          <p:spPr bwMode="auto">
            <a:xfrm>
              <a:off x="5752" y="2323"/>
              <a:ext cx="44" cy="36"/>
            </a:xfrm>
            <a:custGeom>
              <a:avLst/>
              <a:gdLst>
                <a:gd name="T0" fmla="*/ 3 w 44"/>
                <a:gd name="T1" fmla="*/ 0 h 36"/>
                <a:gd name="T2" fmla="*/ 44 w 44"/>
                <a:gd name="T3" fmla="*/ 3 h 36"/>
                <a:gd name="T4" fmla="*/ 41 w 44"/>
                <a:gd name="T5" fmla="*/ 36 h 36"/>
                <a:gd name="T6" fmla="*/ 0 w 44"/>
                <a:gd name="T7" fmla="*/ 33 h 36"/>
                <a:gd name="T8" fmla="*/ 3 w 44"/>
                <a:gd name="T9" fmla="*/ 0 h 36"/>
                <a:gd name="T10" fmla="*/ 0 60000 65536"/>
                <a:gd name="T11" fmla="*/ 0 60000 65536"/>
                <a:gd name="T12" fmla="*/ 0 60000 65536"/>
                <a:gd name="T13" fmla="*/ 0 60000 65536"/>
                <a:gd name="T14" fmla="*/ 0 60000 65536"/>
                <a:gd name="T15" fmla="*/ 0 w 44"/>
                <a:gd name="T16" fmla="*/ 0 h 36"/>
                <a:gd name="T17" fmla="*/ 44 w 44"/>
                <a:gd name="T18" fmla="*/ 36 h 36"/>
              </a:gdLst>
              <a:ahLst/>
              <a:cxnLst>
                <a:cxn ang="T10">
                  <a:pos x="T0" y="T1"/>
                </a:cxn>
                <a:cxn ang="T11">
                  <a:pos x="T2" y="T3"/>
                </a:cxn>
                <a:cxn ang="T12">
                  <a:pos x="T4" y="T5"/>
                </a:cxn>
                <a:cxn ang="T13">
                  <a:pos x="T6" y="T7"/>
                </a:cxn>
                <a:cxn ang="T14">
                  <a:pos x="T8" y="T9"/>
                </a:cxn>
              </a:cxnLst>
              <a:rect l="T15" t="T16" r="T17" b="T18"/>
              <a:pathLst>
                <a:path w="44" h="36">
                  <a:moveTo>
                    <a:pt x="3" y="0"/>
                  </a:moveTo>
                  <a:lnTo>
                    <a:pt x="44" y="3"/>
                  </a:lnTo>
                  <a:lnTo>
                    <a:pt x="41" y="36"/>
                  </a:lnTo>
                  <a:lnTo>
                    <a:pt x="0" y="33"/>
                  </a:lnTo>
                  <a:lnTo>
                    <a:pt x="3" y="0"/>
                  </a:lnTo>
                  <a:close/>
                </a:path>
              </a:pathLst>
            </a:custGeom>
            <a:solidFill>
              <a:srgbClr val="000000"/>
            </a:solidFill>
            <a:ln w="9525">
              <a:noFill/>
              <a:round/>
              <a:headEnd/>
              <a:tailEnd/>
            </a:ln>
          </p:spPr>
          <p:txBody>
            <a:bodyPr/>
            <a:lstStyle/>
            <a:p>
              <a:endParaRPr lang="en-US"/>
            </a:p>
          </p:txBody>
        </p:sp>
        <p:sp>
          <p:nvSpPr>
            <p:cNvPr id="81025" name="Freeform 209"/>
            <p:cNvSpPr>
              <a:spLocks/>
            </p:cNvSpPr>
            <p:nvPr/>
          </p:nvSpPr>
          <p:spPr bwMode="auto">
            <a:xfrm>
              <a:off x="5794" y="2326"/>
              <a:ext cx="43" cy="36"/>
            </a:xfrm>
            <a:custGeom>
              <a:avLst/>
              <a:gdLst>
                <a:gd name="T0" fmla="*/ 2 w 43"/>
                <a:gd name="T1" fmla="*/ 0 h 36"/>
                <a:gd name="T2" fmla="*/ 43 w 43"/>
                <a:gd name="T3" fmla="*/ 3 h 36"/>
                <a:gd name="T4" fmla="*/ 41 w 43"/>
                <a:gd name="T5" fmla="*/ 36 h 36"/>
                <a:gd name="T6" fmla="*/ 0 w 43"/>
                <a:gd name="T7" fmla="*/ 33 h 36"/>
                <a:gd name="T8" fmla="*/ 2 w 43"/>
                <a:gd name="T9" fmla="*/ 0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2" y="0"/>
                  </a:moveTo>
                  <a:lnTo>
                    <a:pt x="43" y="3"/>
                  </a:lnTo>
                  <a:lnTo>
                    <a:pt x="41" y="36"/>
                  </a:lnTo>
                  <a:lnTo>
                    <a:pt x="0" y="33"/>
                  </a:lnTo>
                  <a:lnTo>
                    <a:pt x="2" y="0"/>
                  </a:lnTo>
                  <a:close/>
                </a:path>
              </a:pathLst>
            </a:custGeom>
            <a:solidFill>
              <a:srgbClr val="000000"/>
            </a:solidFill>
            <a:ln w="9525">
              <a:noFill/>
              <a:round/>
              <a:headEnd/>
              <a:tailEnd/>
            </a:ln>
          </p:spPr>
          <p:txBody>
            <a:bodyPr/>
            <a:lstStyle/>
            <a:p>
              <a:endParaRPr lang="en-US"/>
            </a:p>
          </p:txBody>
        </p:sp>
        <p:sp>
          <p:nvSpPr>
            <p:cNvPr id="81026" name="Freeform 208"/>
            <p:cNvSpPr>
              <a:spLocks/>
            </p:cNvSpPr>
            <p:nvPr/>
          </p:nvSpPr>
          <p:spPr bwMode="auto">
            <a:xfrm>
              <a:off x="5835" y="2329"/>
              <a:ext cx="84" cy="38"/>
            </a:xfrm>
            <a:custGeom>
              <a:avLst/>
              <a:gdLst>
                <a:gd name="T0" fmla="*/ 2 w 84"/>
                <a:gd name="T1" fmla="*/ 0 h 38"/>
                <a:gd name="T2" fmla="*/ 84 w 84"/>
                <a:gd name="T3" fmla="*/ 5 h 38"/>
                <a:gd name="T4" fmla="*/ 82 w 84"/>
                <a:gd name="T5" fmla="*/ 38 h 38"/>
                <a:gd name="T6" fmla="*/ 0 w 84"/>
                <a:gd name="T7" fmla="*/ 33 h 38"/>
                <a:gd name="T8" fmla="*/ 2 w 84"/>
                <a:gd name="T9" fmla="*/ 0 h 38"/>
                <a:gd name="T10" fmla="*/ 0 60000 65536"/>
                <a:gd name="T11" fmla="*/ 0 60000 65536"/>
                <a:gd name="T12" fmla="*/ 0 60000 65536"/>
                <a:gd name="T13" fmla="*/ 0 60000 65536"/>
                <a:gd name="T14" fmla="*/ 0 60000 65536"/>
                <a:gd name="T15" fmla="*/ 0 w 84"/>
                <a:gd name="T16" fmla="*/ 0 h 38"/>
                <a:gd name="T17" fmla="*/ 84 w 84"/>
                <a:gd name="T18" fmla="*/ 38 h 38"/>
              </a:gdLst>
              <a:ahLst/>
              <a:cxnLst>
                <a:cxn ang="T10">
                  <a:pos x="T0" y="T1"/>
                </a:cxn>
                <a:cxn ang="T11">
                  <a:pos x="T2" y="T3"/>
                </a:cxn>
                <a:cxn ang="T12">
                  <a:pos x="T4" y="T5"/>
                </a:cxn>
                <a:cxn ang="T13">
                  <a:pos x="T6" y="T7"/>
                </a:cxn>
                <a:cxn ang="T14">
                  <a:pos x="T8" y="T9"/>
                </a:cxn>
              </a:cxnLst>
              <a:rect l="T15" t="T16" r="T17" b="T18"/>
              <a:pathLst>
                <a:path w="84" h="38">
                  <a:moveTo>
                    <a:pt x="2" y="0"/>
                  </a:moveTo>
                  <a:lnTo>
                    <a:pt x="84" y="5"/>
                  </a:lnTo>
                  <a:lnTo>
                    <a:pt x="82" y="38"/>
                  </a:lnTo>
                  <a:lnTo>
                    <a:pt x="0" y="33"/>
                  </a:lnTo>
                  <a:lnTo>
                    <a:pt x="2" y="0"/>
                  </a:lnTo>
                  <a:close/>
                </a:path>
              </a:pathLst>
            </a:custGeom>
            <a:solidFill>
              <a:srgbClr val="000000"/>
            </a:solidFill>
            <a:ln w="9525">
              <a:noFill/>
              <a:round/>
              <a:headEnd/>
              <a:tailEnd/>
            </a:ln>
          </p:spPr>
          <p:txBody>
            <a:bodyPr/>
            <a:lstStyle/>
            <a:p>
              <a:endParaRPr lang="en-US"/>
            </a:p>
          </p:txBody>
        </p:sp>
        <p:sp>
          <p:nvSpPr>
            <p:cNvPr id="81027" name="Freeform 207"/>
            <p:cNvSpPr>
              <a:spLocks/>
            </p:cNvSpPr>
            <p:nvPr/>
          </p:nvSpPr>
          <p:spPr bwMode="auto">
            <a:xfrm>
              <a:off x="6050" y="2342"/>
              <a:ext cx="43" cy="35"/>
            </a:xfrm>
            <a:custGeom>
              <a:avLst/>
              <a:gdLst>
                <a:gd name="T0" fmla="*/ 1 w 43"/>
                <a:gd name="T1" fmla="*/ 0 h 35"/>
                <a:gd name="T2" fmla="*/ 43 w 43"/>
                <a:gd name="T3" fmla="*/ 2 h 35"/>
                <a:gd name="T4" fmla="*/ 42 w 43"/>
                <a:gd name="T5" fmla="*/ 35 h 35"/>
                <a:gd name="T6" fmla="*/ 0 w 43"/>
                <a:gd name="T7" fmla="*/ 33 h 35"/>
                <a:gd name="T8" fmla="*/ 1 w 43"/>
                <a:gd name="T9" fmla="*/ 0 h 35"/>
                <a:gd name="T10" fmla="*/ 0 60000 65536"/>
                <a:gd name="T11" fmla="*/ 0 60000 65536"/>
                <a:gd name="T12" fmla="*/ 0 60000 65536"/>
                <a:gd name="T13" fmla="*/ 0 60000 65536"/>
                <a:gd name="T14" fmla="*/ 0 60000 65536"/>
                <a:gd name="T15" fmla="*/ 0 w 43"/>
                <a:gd name="T16" fmla="*/ 0 h 35"/>
                <a:gd name="T17" fmla="*/ 43 w 43"/>
                <a:gd name="T18" fmla="*/ 35 h 35"/>
              </a:gdLst>
              <a:ahLst/>
              <a:cxnLst>
                <a:cxn ang="T10">
                  <a:pos x="T0" y="T1"/>
                </a:cxn>
                <a:cxn ang="T11">
                  <a:pos x="T2" y="T3"/>
                </a:cxn>
                <a:cxn ang="T12">
                  <a:pos x="T4" y="T5"/>
                </a:cxn>
                <a:cxn ang="T13">
                  <a:pos x="T6" y="T7"/>
                </a:cxn>
                <a:cxn ang="T14">
                  <a:pos x="T8" y="T9"/>
                </a:cxn>
              </a:cxnLst>
              <a:rect l="T15" t="T16" r="T17" b="T18"/>
              <a:pathLst>
                <a:path w="43" h="35">
                  <a:moveTo>
                    <a:pt x="1" y="0"/>
                  </a:moveTo>
                  <a:lnTo>
                    <a:pt x="43" y="2"/>
                  </a:lnTo>
                  <a:lnTo>
                    <a:pt x="42" y="35"/>
                  </a:lnTo>
                  <a:lnTo>
                    <a:pt x="0" y="33"/>
                  </a:lnTo>
                  <a:lnTo>
                    <a:pt x="1" y="0"/>
                  </a:lnTo>
                  <a:close/>
                </a:path>
              </a:pathLst>
            </a:custGeom>
            <a:solidFill>
              <a:srgbClr val="000000"/>
            </a:solidFill>
            <a:ln w="9525">
              <a:noFill/>
              <a:round/>
              <a:headEnd/>
              <a:tailEnd/>
            </a:ln>
          </p:spPr>
          <p:txBody>
            <a:bodyPr/>
            <a:lstStyle/>
            <a:p>
              <a:endParaRPr lang="en-US"/>
            </a:p>
          </p:txBody>
        </p:sp>
        <p:sp>
          <p:nvSpPr>
            <p:cNvPr id="81028" name="Freeform 206"/>
            <p:cNvSpPr>
              <a:spLocks/>
            </p:cNvSpPr>
            <p:nvPr/>
          </p:nvSpPr>
          <p:spPr bwMode="auto">
            <a:xfrm>
              <a:off x="6092" y="2344"/>
              <a:ext cx="88" cy="37"/>
            </a:xfrm>
            <a:custGeom>
              <a:avLst/>
              <a:gdLst>
                <a:gd name="T0" fmla="*/ 1 w 88"/>
                <a:gd name="T1" fmla="*/ 0 h 37"/>
                <a:gd name="T2" fmla="*/ 88 w 88"/>
                <a:gd name="T3" fmla="*/ 4 h 37"/>
                <a:gd name="T4" fmla="*/ 87 w 88"/>
                <a:gd name="T5" fmla="*/ 37 h 37"/>
                <a:gd name="T6" fmla="*/ 0 w 88"/>
                <a:gd name="T7" fmla="*/ 33 h 37"/>
                <a:gd name="T8" fmla="*/ 1 w 88"/>
                <a:gd name="T9" fmla="*/ 0 h 37"/>
                <a:gd name="T10" fmla="*/ 0 60000 65536"/>
                <a:gd name="T11" fmla="*/ 0 60000 65536"/>
                <a:gd name="T12" fmla="*/ 0 60000 65536"/>
                <a:gd name="T13" fmla="*/ 0 60000 65536"/>
                <a:gd name="T14" fmla="*/ 0 60000 65536"/>
                <a:gd name="T15" fmla="*/ 0 w 88"/>
                <a:gd name="T16" fmla="*/ 0 h 37"/>
                <a:gd name="T17" fmla="*/ 88 w 88"/>
                <a:gd name="T18" fmla="*/ 37 h 37"/>
              </a:gdLst>
              <a:ahLst/>
              <a:cxnLst>
                <a:cxn ang="T10">
                  <a:pos x="T0" y="T1"/>
                </a:cxn>
                <a:cxn ang="T11">
                  <a:pos x="T2" y="T3"/>
                </a:cxn>
                <a:cxn ang="T12">
                  <a:pos x="T4" y="T5"/>
                </a:cxn>
                <a:cxn ang="T13">
                  <a:pos x="T6" y="T7"/>
                </a:cxn>
                <a:cxn ang="T14">
                  <a:pos x="T8" y="T9"/>
                </a:cxn>
              </a:cxnLst>
              <a:rect l="T15" t="T16" r="T17" b="T18"/>
              <a:pathLst>
                <a:path w="88" h="37">
                  <a:moveTo>
                    <a:pt x="1" y="0"/>
                  </a:moveTo>
                  <a:lnTo>
                    <a:pt x="88" y="4"/>
                  </a:lnTo>
                  <a:lnTo>
                    <a:pt x="87" y="37"/>
                  </a:lnTo>
                  <a:lnTo>
                    <a:pt x="0" y="33"/>
                  </a:lnTo>
                  <a:lnTo>
                    <a:pt x="1" y="0"/>
                  </a:lnTo>
                  <a:close/>
                </a:path>
              </a:pathLst>
            </a:custGeom>
            <a:solidFill>
              <a:srgbClr val="000000"/>
            </a:solidFill>
            <a:ln w="9525">
              <a:noFill/>
              <a:round/>
              <a:headEnd/>
              <a:tailEnd/>
            </a:ln>
          </p:spPr>
          <p:txBody>
            <a:bodyPr/>
            <a:lstStyle/>
            <a:p>
              <a:endParaRPr lang="en-US"/>
            </a:p>
          </p:txBody>
        </p:sp>
        <p:sp>
          <p:nvSpPr>
            <p:cNvPr id="81029" name="Freeform 205"/>
            <p:cNvSpPr>
              <a:spLocks/>
            </p:cNvSpPr>
            <p:nvPr/>
          </p:nvSpPr>
          <p:spPr bwMode="auto">
            <a:xfrm>
              <a:off x="6179" y="2348"/>
              <a:ext cx="88" cy="37"/>
            </a:xfrm>
            <a:custGeom>
              <a:avLst/>
              <a:gdLst>
                <a:gd name="T0" fmla="*/ 1 w 88"/>
                <a:gd name="T1" fmla="*/ 0 h 37"/>
                <a:gd name="T2" fmla="*/ 88 w 88"/>
                <a:gd name="T3" fmla="*/ 4 h 37"/>
                <a:gd name="T4" fmla="*/ 87 w 88"/>
                <a:gd name="T5" fmla="*/ 37 h 37"/>
                <a:gd name="T6" fmla="*/ 0 w 88"/>
                <a:gd name="T7" fmla="*/ 33 h 37"/>
                <a:gd name="T8" fmla="*/ 1 w 88"/>
                <a:gd name="T9" fmla="*/ 0 h 37"/>
                <a:gd name="T10" fmla="*/ 0 60000 65536"/>
                <a:gd name="T11" fmla="*/ 0 60000 65536"/>
                <a:gd name="T12" fmla="*/ 0 60000 65536"/>
                <a:gd name="T13" fmla="*/ 0 60000 65536"/>
                <a:gd name="T14" fmla="*/ 0 60000 65536"/>
                <a:gd name="T15" fmla="*/ 0 w 88"/>
                <a:gd name="T16" fmla="*/ 0 h 37"/>
                <a:gd name="T17" fmla="*/ 88 w 88"/>
                <a:gd name="T18" fmla="*/ 37 h 37"/>
              </a:gdLst>
              <a:ahLst/>
              <a:cxnLst>
                <a:cxn ang="T10">
                  <a:pos x="T0" y="T1"/>
                </a:cxn>
                <a:cxn ang="T11">
                  <a:pos x="T2" y="T3"/>
                </a:cxn>
                <a:cxn ang="T12">
                  <a:pos x="T4" y="T5"/>
                </a:cxn>
                <a:cxn ang="T13">
                  <a:pos x="T6" y="T7"/>
                </a:cxn>
                <a:cxn ang="T14">
                  <a:pos x="T8" y="T9"/>
                </a:cxn>
              </a:cxnLst>
              <a:rect l="T15" t="T16" r="T17" b="T18"/>
              <a:pathLst>
                <a:path w="88" h="37">
                  <a:moveTo>
                    <a:pt x="1" y="0"/>
                  </a:moveTo>
                  <a:lnTo>
                    <a:pt x="88" y="4"/>
                  </a:lnTo>
                  <a:lnTo>
                    <a:pt x="87" y="37"/>
                  </a:lnTo>
                  <a:lnTo>
                    <a:pt x="0" y="33"/>
                  </a:lnTo>
                  <a:lnTo>
                    <a:pt x="1" y="0"/>
                  </a:lnTo>
                  <a:close/>
                </a:path>
              </a:pathLst>
            </a:custGeom>
            <a:solidFill>
              <a:srgbClr val="000000"/>
            </a:solidFill>
            <a:ln w="9525">
              <a:noFill/>
              <a:round/>
              <a:headEnd/>
              <a:tailEnd/>
            </a:ln>
          </p:spPr>
          <p:txBody>
            <a:bodyPr/>
            <a:lstStyle/>
            <a:p>
              <a:endParaRPr lang="en-US"/>
            </a:p>
          </p:txBody>
        </p:sp>
        <p:sp>
          <p:nvSpPr>
            <p:cNvPr id="81030" name="Freeform 204"/>
            <p:cNvSpPr>
              <a:spLocks/>
            </p:cNvSpPr>
            <p:nvPr/>
          </p:nvSpPr>
          <p:spPr bwMode="auto">
            <a:xfrm>
              <a:off x="6266" y="2352"/>
              <a:ext cx="16" cy="34"/>
            </a:xfrm>
            <a:custGeom>
              <a:avLst/>
              <a:gdLst>
                <a:gd name="T0" fmla="*/ 1 w 16"/>
                <a:gd name="T1" fmla="*/ 0 h 34"/>
                <a:gd name="T2" fmla="*/ 16 w 16"/>
                <a:gd name="T3" fmla="*/ 1 h 34"/>
                <a:gd name="T4" fmla="*/ 15 w 16"/>
                <a:gd name="T5" fmla="*/ 34 h 34"/>
                <a:gd name="T6" fmla="*/ 0 w 16"/>
                <a:gd name="T7" fmla="*/ 33 h 34"/>
                <a:gd name="T8" fmla="*/ 1 w 16"/>
                <a:gd name="T9" fmla="*/ 0 h 34"/>
                <a:gd name="T10" fmla="*/ 0 60000 65536"/>
                <a:gd name="T11" fmla="*/ 0 60000 65536"/>
                <a:gd name="T12" fmla="*/ 0 60000 65536"/>
                <a:gd name="T13" fmla="*/ 0 60000 65536"/>
                <a:gd name="T14" fmla="*/ 0 60000 65536"/>
                <a:gd name="T15" fmla="*/ 0 w 16"/>
                <a:gd name="T16" fmla="*/ 0 h 34"/>
                <a:gd name="T17" fmla="*/ 16 w 16"/>
                <a:gd name="T18" fmla="*/ 34 h 34"/>
              </a:gdLst>
              <a:ahLst/>
              <a:cxnLst>
                <a:cxn ang="T10">
                  <a:pos x="T0" y="T1"/>
                </a:cxn>
                <a:cxn ang="T11">
                  <a:pos x="T2" y="T3"/>
                </a:cxn>
                <a:cxn ang="T12">
                  <a:pos x="T4" y="T5"/>
                </a:cxn>
                <a:cxn ang="T13">
                  <a:pos x="T6" y="T7"/>
                </a:cxn>
                <a:cxn ang="T14">
                  <a:pos x="T8" y="T9"/>
                </a:cxn>
              </a:cxnLst>
              <a:rect l="T15" t="T16" r="T17" b="T18"/>
              <a:pathLst>
                <a:path w="16" h="34">
                  <a:moveTo>
                    <a:pt x="1" y="0"/>
                  </a:moveTo>
                  <a:lnTo>
                    <a:pt x="16" y="1"/>
                  </a:lnTo>
                  <a:lnTo>
                    <a:pt x="15" y="34"/>
                  </a:lnTo>
                  <a:lnTo>
                    <a:pt x="0" y="33"/>
                  </a:lnTo>
                  <a:lnTo>
                    <a:pt x="1" y="0"/>
                  </a:lnTo>
                  <a:close/>
                </a:path>
              </a:pathLst>
            </a:custGeom>
            <a:solidFill>
              <a:srgbClr val="000000"/>
            </a:solidFill>
            <a:ln w="9525">
              <a:noFill/>
              <a:round/>
              <a:headEnd/>
              <a:tailEnd/>
            </a:ln>
          </p:spPr>
          <p:txBody>
            <a:bodyPr/>
            <a:lstStyle/>
            <a:p>
              <a:endParaRPr lang="en-US"/>
            </a:p>
          </p:txBody>
        </p:sp>
        <p:sp>
          <p:nvSpPr>
            <p:cNvPr id="81031" name="Freeform 203"/>
            <p:cNvSpPr>
              <a:spLocks/>
            </p:cNvSpPr>
            <p:nvPr/>
          </p:nvSpPr>
          <p:spPr bwMode="auto">
            <a:xfrm>
              <a:off x="6413" y="2361"/>
              <a:ext cx="26" cy="35"/>
            </a:xfrm>
            <a:custGeom>
              <a:avLst/>
              <a:gdLst>
                <a:gd name="T0" fmla="*/ 2 w 26"/>
                <a:gd name="T1" fmla="*/ 0 h 35"/>
                <a:gd name="T2" fmla="*/ 26 w 26"/>
                <a:gd name="T3" fmla="*/ 2 h 35"/>
                <a:gd name="T4" fmla="*/ 24 w 26"/>
                <a:gd name="T5" fmla="*/ 35 h 35"/>
                <a:gd name="T6" fmla="*/ 0 w 26"/>
                <a:gd name="T7" fmla="*/ 33 h 35"/>
                <a:gd name="T8" fmla="*/ 2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2" y="0"/>
                  </a:moveTo>
                  <a:lnTo>
                    <a:pt x="26" y="2"/>
                  </a:lnTo>
                  <a:lnTo>
                    <a:pt x="24" y="35"/>
                  </a:lnTo>
                  <a:lnTo>
                    <a:pt x="0" y="33"/>
                  </a:lnTo>
                  <a:lnTo>
                    <a:pt x="2" y="0"/>
                  </a:lnTo>
                  <a:close/>
                </a:path>
              </a:pathLst>
            </a:custGeom>
            <a:solidFill>
              <a:srgbClr val="000000"/>
            </a:solidFill>
            <a:ln w="9525">
              <a:noFill/>
              <a:round/>
              <a:headEnd/>
              <a:tailEnd/>
            </a:ln>
          </p:spPr>
          <p:txBody>
            <a:bodyPr/>
            <a:lstStyle/>
            <a:p>
              <a:endParaRPr lang="en-US"/>
            </a:p>
          </p:txBody>
        </p:sp>
        <p:sp>
          <p:nvSpPr>
            <p:cNvPr id="81032" name="Freeform 202"/>
            <p:cNvSpPr>
              <a:spLocks/>
            </p:cNvSpPr>
            <p:nvPr/>
          </p:nvSpPr>
          <p:spPr bwMode="auto">
            <a:xfrm>
              <a:off x="6437" y="2363"/>
              <a:ext cx="43" cy="35"/>
            </a:xfrm>
            <a:custGeom>
              <a:avLst/>
              <a:gdLst>
                <a:gd name="T0" fmla="*/ 2 w 43"/>
                <a:gd name="T1" fmla="*/ 0 h 35"/>
                <a:gd name="T2" fmla="*/ 43 w 43"/>
                <a:gd name="T3" fmla="*/ 2 h 35"/>
                <a:gd name="T4" fmla="*/ 41 w 43"/>
                <a:gd name="T5" fmla="*/ 35 h 35"/>
                <a:gd name="T6" fmla="*/ 0 w 43"/>
                <a:gd name="T7" fmla="*/ 33 h 35"/>
                <a:gd name="T8" fmla="*/ 2 w 43"/>
                <a:gd name="T9" fmla="*/ 0 h 35"/>
                <a:gd name="T10" fmla="*/ 0 60000 65536"/>
                <a:gd name="T11" fmla="*/ 0 60000 65536"/>
                <a:gd name="T12" fmla="*/ 0 60000 65536"/>
                <a:gd name="T13" fmla="*/ 0 60000 65536"/>
                <a:gd name="T14" fmla="*/ 0 60000 65536"/>
                <a:gd name="T15" fmla="*/ 0 w 43"/>
                <a:gd name="T16" fmla="*/ 0 h 35"/>
                <a:gd name="T17" fmla="*/ 43 w 43"/>
                <a:gd name="T18" fmla="*/ 35 h 35"/>
              </a:gdLst>
              <a:ahLst/>
              <a:cxnLst>
                <a:cxn ang="T10">
                  <a:pos x="T0" y="T1"/>
                </a:cxn>
                <a:cxn ang="T11">
                  <a:pos x="T2" y="T3"/>
                </a:cxn>
                <a:cxn ang="T12">
                  <a:pos x="T4" y="T5"/>
                </a:cxn>
                <a:cxn ang="T13">
                  <a:pos x="T6" y="T7"/>
                </a:cxn>
                <a:cxn ang="T14">
                  <a:pos x="T8" y="T9"/>
                </a:cxn>
              </a:cxnLst>
              <a:rect l="T15" t="T16" r="T17" b="T18"/>
              <a:pathLst>
                <a:path w="43" h="35">
                  <a:moveTo>
                    <a:pt x="2" y="0"/>
                  </a:moveTo>
                  <a:lnTo>
                    <a:pt x="43" y="2"/>
                  </a:lnTo>
                  <a:lnTo>
                    <a:pt x="41" y="35"/>
                  </a:lnTo>
                  <a:lnTo>
                    <a:pt x="0" y="33"/>
                  </a:lnTo>
                  <a:lnTo>
                    <a:pt x="2" y="0"/>
                  </a:lnTo>
                  <a:close/>
                </a:path>
              </a:pathLst>
            </a:custGeom>
            <a:solidFill>
              <a:srgbClr val="000000"/>
            </a:solidFill>
            <a:ln w="9525">
              <a:noFill/>
              <a:round/>
              <a:headEnd/>
              <a:tailEnd/>
            </a:ln>
          </p:spPr>
          <p:txBody>
            <a:bodyPr/>
            <a:lstStyle/>
            <a:p>
              <a:endParaRPr lang="en-US"/>
            </a:p>
          </p:txBody>
        </p:sp>
        <p:sp>
          <p:nvSpPr>
            <p:cNvPr id="81033" name="Freeform 201"/>
            <p:cNvSpPr>
              <a:spLocks/>
            </p:cNvSpPr>
            <p:nvPr/>
          </p:nvSpPr>
          <p:spPr bwMode="auto">
            <a:xfrm>
              <a:off x="6477" y="2365"/>
              <a:ext cx="44" cy="37"/>
            </a:xfrm>
            <a:custGeom>
              <a:avLst/>
              <a:gdLst>
                <a:gd name="T0" fmla="*/ 3 w 44"/>
                <a:gd name="T1" fmla="*/ 0 h 37"/>
                <a:gd name="T2" fmla="*/ 44 w 44"/>
                <a:gd name="T3" fmla="*/ 4 h 37"/>
                <a:gd name="T4" fmla="*/ 42 w 44"/>
                <a:gd name="T5" fmla="*/ 37 h 37"/>
                <a:gd name="T6" fmla="*/ 0 w 44"/>
                <a:gd name="T7" fmla="*/ 33 h 37"/>
                <a:gd name="T8" fmla="*/ 3 w 44"/>
                <a:gd name="T9" fmla="*/ 0 h 37"/>
                <a:gd name="T10" fmla="*/ 0 60000 65536"/>
                <a:gd name="T11" fmla="*/ 0 60000 65536"/>
                <a:gd name="T12" fmla="*/ 0 60000 65536"/>
                <a:gd name="T13" fmla="*/ 0 60000 65536"/>
                <a:gd name="T14" fmla="*/ 0 60000 65536"/>
                <a:gd name="T15" fmla="*/ 0 w 44"/>
                <a:gd name="T16" fmla="*/ 0 h 37"/>
                <a:gd name="T17" fmla="*/ 44 w 44"/>
                <a:gd name="T18" fmla="*/ 37 h 37"/>
              </a:gdLst>
              <a:ahLst/>
              <a:cxnLst>
                <a:cxn ang="T10">
                  <a:pos x="T0" y="T1"/>
                </a:cxn>
                <a:cxn ang="T11">
                  <a:pos x="T2" y="T3"/>
                </a:cxn>
                <a:cxn ang="T12">
                  <a:pos x="T4" y="T5"/>
                </a:cxn>
                <a:cxn ang="T13">
                  <a:pos x="T6" y="T7"/>
                </a:cxn>
                <a:cxn ang="T14">
                  <a:pos x="T8" y="T9"/>
                </a:cxn>
              </a:cxnLst>
              <a:rect l="T15" t="T16" r="T17" b="T18"/>
              <a:pathLst>
                <a:path w="44" h="37">
                  <a:moveTo>
                    <a:pt x="3" y="0"/>
                  </a:moveTo>
                  <a:lnTo>
                    <a:pt x="44" y="4"/>
                  </a:lnTo>
                  <a:lnTo>
                    <a:pt x="42" y="37"/>
                  </a:lnTo>
                  <a:lnTo>
                    <a:pt x="0" y="33"/>
                  </a:lnTo>
                  <a:lnTo>
                    <a:pt x="3" y="0"/>
                  </a:lnTo>
                  <a:close/>
                </a:path>
              </a:pathLst>
            </a:custGeom>
            <a:solidFill>
              <a:srgbClr val="000000"/>
            </a:solidFill>
            <a:ln w="9525">
              <a:noFill/>
              <a:round/>
              <a:headEnd/>
              <a:tailEnd/>
            </a:ln>
          </p:spPr>
          <p:txBody>
            <a:bodyPr/>
            <a:lstStyle/>
            <a:p>
              <a:endParaRPr lang="en-US"/>
            </a:p>
          </p:txBody>
        </p:sp>
        <p:sp>
          <p:nvSpPr>
            <p:cNvPr id="81034" name="Freeform 200"/>
            <p:cNvSpPr>
              <a:spLocks/>
            </p:cNvSpPr>
            <p:nvPr/>
          </p:nvSpPr>
          <p:spPr bwMode="auto">
            <a:xfrm>
              <a:off x="6519" y="2369"/>
              <a:ext cx="44" cy="36"/>
            </a:xfrm>
            <a:custGeom>
              <a:avLst/>
              <a:gdLst>
                <a:gd name="T0" fmla="*/ 2 w 44"/>
                <a:gd name="T1" fmla="*/ 0 h 36"/>
                <a:gd name="T2" fmla="*/ 44 w 44"/>
                <a:gd name="T3" fmla="*/ 3 h 36"/>
                <a:gd name="T4" fmla="*/ 41 w 44"/>
                <a:gd name="T5" fmla="*/ 36 h 36"/>
                <a:gd name="T6" fmla="*/ 0 w 44"/>
                <a:gd name="T7" fmla="*/ 33 h 36"/>
                <a:gd name="T8" fmla="*/ 2 w 44"/>
                <a:gd name="T9" fmla="*/ 0 h 36"/>
                <a:gd name="T10" fmla="*/ 0 60000 65536"/>
                <a:gd name="T11" fmla="*/ 0 60000 65536"/>
                <a:gd name="T12" fmla="*/ 0 60000 65536"/>
                <a:gd name="T13" fmla="*/ 0 60000 65536"/>
                <a:gd name="T14" fmla="*/ 0 60000 65536"/>
                <a:gd name="T15" fmla="*/ 0 w 44"/>
                <a:gd name="T16" fmla="*/ 0 h 36"/>
                <a:gd name="T17" fmla="*/ 44 w 44"/>
                <a:gd name="T18" fmla="*/ 36 h 36"/>
              </a:gdLst>
              <a:ahLst/>
              <a:cxnLst>
                <a:cxn ang="T10">
                  <a:pos x="T0" y="T1"/>
                </a:cxn>
                <a:cxn ang="T11">
                  <a:pos x="T2" y="T3"/>
                </a:cxn>
                <a:cxn ang="T12">
                  <a:pos x="T4" y="T5"/>
                </a:cxn>
                <a:cxn ang="T13">
                  <a:pos x="T6" y="T7"/>
                </a:cxn>
                <a:cxn ang="T14">
                  <a:pos x="T8" y="T9"/>
                </a:cxn>
              </a:cxnLst>
              <a:rect l="T15" t="T16" r="T17" b="T18"/>
              <a:pathLst>
                <a:path w="44" h="36">
                  <a:moveTo>
                    <a:pt x="2" y="0"/>
                  </a:moveTo>
                  <a:lnTo>
                    <a:pt x="44" y="3"/>
                  </a:lnTo>
                  <a:lnTo>
                    <a:pt x="41" y="36"/>
                  </a:lnTo>
                  <a:lnTo>
                    <a:pt x="0" y="33"/>
                  </a:lnTo>
                  <a:lnTo>
                    <a:pt x="2" y="0"/>
                  </a:lnTo>
                  <a:close/>
                </a:path>
              </a:pathLst>
            </a:custGeom>
            <a:solidFill>
              <a:srgbClr val="000000"/>
            </a:solidFill>
            <a:ln w="9525">
              <a:noFill/>
              <a:round/>
              <a:headEnd/>
              <a:tailEnd/>
            </a:ln>
          </p:spPr>
          <p:txBody>
            <a:bodyPr/>
            <a:lstStyle/>
            <a:p>
              <a:endParaRPr lang="en-US"/>
            </a:p>
          </p:txBody>
        </p:sp>
        <p:sp>
          <p:nvSpPr>
            <p:cNvPr id="81035" name="Freeform 199"/>
            <p:cNvSpPr>
              <a:spLocks/>
            </p:cNvSpPr>
            <p:nvPr/>
          </p:nvSpPr>
          <p:spPr bwMode="auto">
            <a:xfrm>
              <a:off x="6560" y="2372"/>
              <a:ext cx="43" cy="37"/>
            </a:xfrm>
            <a:custGeom>
              <a:avLst/>
              <a:gdLst>
                <a:gd name="T0" fmla="*/ 3 w 43"/>
                <a:gd name="T1" fmla="*/ 0 h 37"/>
                <a:gd name="T2" fmla="*/ 43 w 43"/>
                <a:gd name="T3" fmla="*/ 4 h 37"/>
                <a:gd name="T4" fmla="*/ 40 w 43"/>
                <a:gd name="T5" fmla="*/ 37 h 37"/>
                <a:gd name="T6" fmla="*/ 0 w 43"/>
                <a:gd name="T7" fmla="*/ 33 h 37"/>
                <a:gd name="T8" fmla="*/ 3 w 43"/>
                <a:gd name="T9" fmla="*/ 0 h 37"/>
                <a:gd name="T10" fmla="*/ 0 60000 65536"/>
                <a:gd name="T11" fmla="*/ 0 60000 65536"/>
                <a:gd name="T12" fmla="*/ 0 60000 65536"/>
                <a:gd name="T13" fmla="*/ 0 60000 65536"/>
                <a:gd name="T14" fmla="*/ 0 60000 65536"/>
                <a:gd name="T15" fmla="*/ 0 w 43"/>
                <a:gd name="T16" fmla="*/ 0 h 37"/>
                <a:gd name="T17" fmla="*/ 43 w 43"/>
                <a:gd name="T18" fmla="*/ 37 h 37"/>
              </a:gdLst>
              <a:ahLst/>
              <a:cxnLst>
                <a:cxn ang="T10">
                  <a:pos x="T0" y="T1"/>
                </a:cxn>
                <a:cxn ang="T11">
                  <a:pos x="T2" y="T3"/>
                </a:cxn>
                <a:cxn ang="T12">
                  <a:pos x="T4" y="T5"/>
                </a:cxn>
                <a:cxn ang="T13">
                  <a:pos x="T6" y="T7"/>
                </a:cxn>
                <a:cxn ang="T14">
                  <a:pos x="T8" y="T9"/>
                </a:cxn>
              </a:cxnLst>
              <a:rect l="T15" t="T16" r="T17" b="T18"/>
              <a:pathLst>
                <a:path w="43" h="37">
                  <a:moveTo>
                    <a:pt x="3" y="0"/>
                  </a:moveTo>
                  <a:lnTo>
                    <a:pt x="43" y="4"/>
                  </a:lnTo>
                  <a:lnTo>
                    <a:pt x="40" y="37"/>
                  </a:lnTo>
                  <a:lnTo>
                    <a:pt x="0" y="33"/>
                  </a:lnTo>
                  <a:lnTo>
                    <a:pt x="3" y="0"/>
                  </a:lnTo>
                  <a:close/>
                </a:path>
              </a:pathLst>
            </a:custGeom>
            <a:solidFill>
              <a:srgbClr val="000000"/>
            </a:solidFill>
            <a:ln w="9525">
              <a:noFill/>
              <a:round/>
              <a:headEnd/>
              <a:tailEnd/>
            </a:ln>
          </p:spPr>
          <p:txBody>
            <a:bodyPr/>
            <a:lstStyle/>
            <a:p>
              <a:endParaRPr lang="en-US"/>
            </a:p>
          </p:txBody>
        </p:sp>
        <p:sp>
          <p:nvSpPr>
            <p:cNvPr id="81036" name="Freeform 198"/>
            <p:cNvSpPr>
              <a:spLocks/>
            </p:cNvSpPr>
            <p:nvPr/>
          </p:nvSpPr>
          <p:spPr bwMode="auto">
            <a:xfrm>
              <a:off x="1407" y="2561"/>
              <a:ext cx="64" cy="863"/>
            </a:xfrm>
            <a:custGeom>
              <a:avLst/>
              <a:gdLst>
                <a:gd name="T0" fmla="*/ 0 w 64"/>
                <a:gd name="T1" fmla="*/ 0 h 863"/>
                <a:gd name="T2" fmla="*/ 2 w 64"/>
                <a:gd name="T3" fmla="*/ 28 h 863"/>
                <a:gd name="T4" fmla="*/ 4 w 64"/>
                <a:gd name="T5" fmla="*/ 56 h 863"/>
                <a:gd name="T6" fmla="*/ 5 w 64"/>
                <a:gd name="T7" fmla="*/ 86 h 863"/>
                <a:gd name="T8" fmla="*/ 7 w 64"/>
                <a:gd name="T9" fmla="*/ 116 h 863"/>
                <a:gd name="T10" fmla="*/ 9 w 64"/>
                <a:gd name="T11" fmla="*/ 148 h 863"/>
                <a:gd name="T12" fmla="*/ 10 w 64"/>
                <a:gd name="T13" fmla="*/ 179 h 863"/>
                <a:gd name="T14" fmla="*/ 13 w 64"/>
                <a:gd name="T15" fmla="*/ 244 h 863"/>
                <a:gd name="T16" fmla="*/ 16 w 64"/>
                <a:gd name="T17" fmla="*/ 310 h 863"/>
                <a:gd name="T18" fmla="*/ 19 w 64"/>
                <a:gd name="T19" fmla="*/ 377 h 863"/>
                <a:gd name="T20" fmla="*/ 22 w 64"/>
                <a:gd name="T21" fmla="*/ 443 h 863"/>
                <a:gd name="T22" fmla="*/ 23 w 64"/>
                <a:gd name="T23" fmla="*/ 475 h 863"/>
                <a:gd name="T24" fmla="*/ 24 w 64"/>
                <a:gd name="T25" fmla="*/ 507 h 863"/>
                <a:gd name="T26" fmla="*/ 26 w 64"/>
                <a:gd name="T27" fmla="*/ 539 h 863"/>
                <a:gd name="T28" fmla="*/ 28 w 64"/>
                <a:gd name="T29" fmla="*/ 569 h 863"/>
                <a:gd name="T30" fmla="*/ 30 w 64"/>
                <a:gd name="T31" fmla="*/ 599 h 863"/>
                <a:gd name="T32" fmla="*/ 31 w 64"/>
                <a:gd name="T33" fmla="*/ 628 h 863"/>
                <a:gd name="T34" fmla="*/ 33 w 64"/>
                <a:gd name="T35" fmla="*/ 656 h 863"/>
                <a:gd name="T36" fmla="*/ 35 w 64"/>
                <a:gd name="T37" fmla="*/ 683 h 863"/>
                <a:gd name="T38" fmla="*/ 38 w 64"/>
                <a:gd name="T39" fmla="*/ 708 h 863"/>
                <a:gd name="T40" fmla="*/ 40 w 64"/>
                <a:gd name="T41" fmla="*/ 732 h 863"/>
                <a:gd name="T42" fmla="*/ 42 w 64"/>
                <a:gd name="T43" fmla="*/ 755 h 863"/>
                <a:gd name="T44" fmla="*/ 45 w 64"/>
                <a:gd name="T45" fmla="*/ 777 h 863"/>
                <a:gd name="T46" fmla="*/ 48 w 64"/>
                <a:gd name="T47" fmla="*/ 796 h 863"/>
                <a:gd name="T48" fmla="*/ 51 w 64"/>
                <a:gd name="T49" fmla="*/ 813 h 863"/>
                <a:gd name="T50" fmla="*/ 54 w 64"/>
                <a:gd name="T51" fmla="*/ 829 h 863"/>
                <a:gd name="T52" fmla="*/ 55 w 64"/>
                <a:gd name="T53" fmla="*/ 836 h 863"/>
                <a:gd name="T54" fmla="*/ 57 w 64"/>
                <a:gd name="T55" fmla="*/ 843 h 863"/>
                <a:gd name="T56" fmla="*/ 59 w 64"/>
                <a:gd name="T57" fmla="*/ 849 h 863"/>
                <a:gd name="T58" fmla="*/ 61 w 64"/>
                <a:gd name="T59" fmla="*/ 855 h 863"/>
                <a:gd name="T60" fmla="*/ 62 w 64"/>
                <a:gd name="T61" fmla="*/ 859 h 863"/>
                <a:gd name="T62" fmla="*/ 64 w 64"/>
                <a:gd name="T63" fmla="*/ 863 h 8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863"/>
                <a:gd name="T98" fmla="*/ 64 w 64"/>
                <a:gd name="T99" fmla="*/ 863 h 8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863">
                  <a:moveTo>
                    <a:pt x="0" y="0"/>
                  </a:moveTo>
                  <a:lnTo>
                    <a:pt x="2" y="28"/>
                  </a:lnTo>
                  <a:lnTo>
                    <a:pt x="4" y="56"/>
                  </a:lnTo>
                  <a:lnTo>
                    <a:pt x="5" y="86"/>
                  </a:lnTo>
                  <a:lnTo>
                    <a:pt x="7" y="116"/>
                  </a:lnTo>
                  <a:lnTo>
                    <a:pt x="9" y="148"/>
                  </a:lnTo>
                  <a:lnTo>
                    <a:pt x="10" y="179"/>
                  </a:lnTo>
                  <a:lnTo>
                    <a:pt x="13" y="244"/>
                  </a:lnTo>
                  <a:lnTo>
                    <a:pt x="16" y="310"/>
                  </a:lnTo>
                  <a:lnTo>
                    <a:pt x="19" y="377"/>
                  </a:lnTo>
                  <a:lnTo>
                    <a:pt x="22" y="443"/>
                  </a:lnTo>
                  <a:lnTo>
                    <a:pt x="23" y="475"/>
                  </a:lnTo>
                  <a:lnTo>
                    <a:pt x="24" y="507"/>
                  </a:lnTo>
                  <a:lnTo>
                    <a:pt x="26" y="539"/>
                  </a:lnTo>
                  <a:lnTo>
                    <a:pt x="28" y="569"/>
                  </a:lnTo>
                  <a:lnTo>
                    <a:pt x="30" y="599"/>
                  </a:lnTo>
                  <a:lnTo>
                    <a:pt x="31" y="628"/>
                  </a:lnTo>
                  <a:lnTo>
                    <a:pt x="33" y="656"/>
                  </a:lnTo>
                  <a:lnTo>
                    <a:pt x="35" y="683"/>
                  </a:lnTo>
                  <a:lnTo>
                    <a:pt x="38" y="708"/>
                  </a:lnTo>
                  <a:lnTo>
                    <a:pt x="40" y="732"/>
                  </a:lnTo>
                  <a:lnTo>
                    <a:pt x="42" y="755"/>
                  </a:lnTo>
                  <a:lnTo>
                    <a:pt x="45" y="777"/>
                  </a:lnTo>
                  <a:lnTo>
                    <a:pt x="48" y="796"/>
                  </a:lnTo>
                  <a:lnTo>
                    <a:pt x="51" y="813"/>
                  </a:lnTo>
                  <a:lnTo>
                    <a:pt x="54" y="829"/>
                  </a:lnTo>
                  <a:lnTo>
                    <a:pt x="55" y="836"/>
                  </a:lnTo>
                  <a:lnTo>
                    <a:pt x="57" y="843"/>
                  </a:lnTo>
                  <a:lnTo>
                    <a:pt x="59" y="849"/>
                  </a:lnTo>
                  <a:lnTo>
                    <a:pt x="61" y="855"/>
                  </a:lnTo>
                  <a:lnTo>
                    <a:pt x="62" y="859"/>
                  </a:lnTo>
                  <a:lnTo>
                    <a:pt x="64" y="863"/>
                  </a:lnTo>
                </a:path>
              </a:pathLst>
            </a:custGeom>
            <a:noFill/>
            <a:ln w="20955">
              <a:solidFill>
                <a:srgbClr val="000000"/>
              </a:solidFill>
              <a:round/>
              <a:headEnd/>
              <a:tailEnd/>
            </a:ln>
          </p:spPr>
          <p:txBody>
            <a:bodyPr/>
            <a:lstStyle/>
            <a:p>
              <a:endParaRPr lang="en-US"/>
            </a:p>
          </p:txBody>
        </p:sp>
        <p:sp>
          <p:nvSpPr>
            <p:cNvPr id="81037" name="Freeform 197"/>
            <p:cNvSpPr>
              <a:spLocks/>
            </p:cNvSpPr>
            <p:nvPr/>
          </p:nvSpPr>
          <p:spPr bwMode="auto">
            <a:xfrm>
              <a:off x="1471" y="3080"/>
              <a:ext cx="183" cy="358"/>
            </a:xfrm>
            <a:custGeom>
              <a:avLst/>
              <a:gdLst>
                <a:gd name="T0" fmla="*/ 0 w 183"/>
                <a:gd name="T1" fmla="*/ 344 h 358"/>
                <a:gd name="T2" fmla="*/ 2 w 183"/>
                <a:gd name="T3" fmla="*/ 348 h 358"/>
                <a:gd name="T4" fmla="*/ 5 w 183"/>
                <a:gd name="T5" fmla="*/ 351 h 358"/>
                <a:gd name="T6" fmla="*/ 6 w 183"/>
                <a:gd name="T7" fmla="*/ 354 h 358"/>
                <a:gd name="T8" fmla="*/ 8 w 183"/>
                <a:gd name="T9" fmla="*/ 356 h 358"/>
                <a:gd name="T10" fmla="*/ 10 w 183"/>
                <a:gd name="T11" fmla="*/ 357 h 358"/>
                <a:gd name="T12" fmla="*/ 11 w 183"/>
                <a:gd name="T13" fmla="*/ 358 h 358"/>
                <a:gd name="T14" fmla="*/ 13 w 183"/>
                <a:gd name="T15" fmla="*/ 358 h 358"/>
                <a:gd name="T16" fmla="*/ 16 w 183"/>
                <a:gd name="T17" fmla="*/ 358 h 358"/>
                <a:gd name="T18" fmla="*/ 17 w 183"/>
                <a:gd name="T19" fmla="*/ 357 h 358"/>
                <a:gd name="T20" fmla="*/ 19 w 183"/>
                <a:gd name="T21" fmla="*/ 356 h 358"/>
                <a:gd name="T22" fmla="*/ 22 w 183"/>
                <a:gd name="T23" fmla="*/ 351 h 358"/>
                <a:gd name="T24" fmla="*/ 26 w 183"/>
                <a:gd name="T25" fmla="*/ 345 h 358"/>
                <a:gd name="T26" fmla="*/ 30 w 183"/>
                <a:gd name="T27" fmla="*/ 338 h 358"/>
                <a:gd name="T28" fmla="*/ 33 w 183"/>
                <a:gd name="T29" fmla="*/ 329 h 358"/>
                <a:gd name="T30" fmla="*/ 38 w 183"/>
                <a:gd name="T31" fmla="*/ 318 h 358"/>
                <a:gd name="T32" fmla="*/ 41 w 183"/>
                <a:gd name="T33" fmla="*/ 306 h 358"/>
                <a:gd name="T34" fmla="*/ 45 w 183"/>
                <a:gd name="T35" fmla="*/ 293 h 358"/>
                <a:gd name="T36" fmla="*/ 49 w 183"/>
                <a:gd name="T37" fmla="*/ 279 h 358"/>
                <a:gd name="T38" fmla="*/ 54 w 183"/>
                <a:gd name="T39" fmla="*/ 264 h 358"/>
                <a:gd name="T40" fmla="*/ 58 w 183"/>
                <a:gd name="T41" fmla="*/ 249 h 358"/>
                <a:gd name="T42" fmla="*/ 63 w 183"/>
                <a:gd name="T43" fmla="*/ 232 h 358"/>
                <a:gd name="T44" fmla="*/ 73 w 183"/>
                <a:gd name="T45" fmla="*/ 198 h 358"/>
                <a:gd name="T46" fmla="*/ 84 w 183"/>
                <a:gd name="T47" fmla="*/ 164 h 358"/>
                <a:gd name="T48" fmla="*/ 97 w 183"/>
                <a:gd name="T49" fmla="*/ 130 h 358"/>
                <a:gd name="T50" fmla="*/ 104 w 183"/>
                <a:gd name="T51" fmla="*/ 113 h 358"/>
                <a:gd name="T52" fmla="*/ 111 w 183"/>
                <a:gd name="T53" fmla="*/ 97 h 358"/>
                <a:gd name="T54" fmla="*/ 118 w 183"/>
                <a:gd name="T55" fmla="*/ 81 h 358"/>
                <a:gd name="T56" fmla="*/ 126 w 183"/>
                <a:gd name="T57" fmla="*/ 67 h 358"/>
                <a:gd name="T58" fmla="*/ 134 w 183"/>
                <a:gd name="T59" fmla="*/ 53 h 358"/>
                <a:gd name="T60" fmla="*/ 143 w 183"/>
                <a:gd name="T61" fmla="*/ 40 h 358"/>
                <a:gd name="T62" fmla="*/ 152 w 183"/>
                <a:gd name="T63" fmla="*/ 27 h 358"/>
                <a:gd name="T64" fmla="*/ 162 w 183"/>
                <a:gd name="T65" fmla="*/ 17 h 358"/>
                <a:gd name="T66" fmla="*/ 172 w 183"/>
                <a:gd name="T67" fmla="*/ 8 h 358"/>
                <a:gd name="T68" fmla="*/ 183 w 183"/>
                <a:gd name="T69" fmla="*/ 0 h 3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3"/>
                <a:gd name="T106" fmla="*/ 0 h 358"/>
                <a:gd name="T107" fmla="*/ 183 w 183"/>
                <a:gd name="T108" fmla="*/ 358 h 3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3" h="358">
                  <a:moveTo>
                    <a:pt x="0" y="344"/>
                  </a:moveTo>
                  <a:lnTo>
                    <a:pt x="2" y="348"/>
                  </a:lnTo>
                  <a:lnTo>
                    <a:pt x="5" y="351"/>
                  </a:lnTo>
                  <a:lnTo>
                    <a:pt x="6" y="354"/>
                  </a:lnTo>
                  <a:lnTo>
                    <a:pt x="8" y="356"/>
                  </a:lnTo>
                  <a:lnTo>
                    <a:pt x="10" y="357"/>
                  </a:lnTo>
                  <a:lnTo>
                    <a:pt x="11" y="358"/>
                  </a:lnTo>
                  <a:lnTo>
                    <a:pt x="13" y="358"/>
                  </a:lnTo>
                  <a:lnTo>
                    <a:pt x="16" y="358"/>
                  </a:lnTo>
                  <a:lnTo>
                    <a:pt x="17" y="357"/>
                  </a:lnTo>
                  <a:lnTo>
                    <a:pt x="19" y="356"/>
                  </a:lnTo>
                  <a:lnTo>
                    <a:pt x="22" y="351"/>
                  </a:lnTo>
                  <a:lnTo>
                    <a:pt x="26" y="345"/>
                  </a:lnTo>
                  <a:lnTo>
                    <a:pt x="30" y="338"/>
                  </a:lnTo>
                  <a:lnTo>
                    <a:pt x="33" y="329"/>
                  </a:lnTo>
                  <a:lnTo>
                    <a:pt x="38" y="318"/>
                  </a:lnTo>
                  <a:lnTo>
                    <a:pt x="41" y="306"/>
                  </a:lnTo>
                  <a:lnTo>
                    <a:pt x="45" y="293"/>
                  </a:lnTo>
                  <a:lnTo>
                    <a:pt x="49" y="279"/>
                  </a:lnTo>
                  <a:lnTo>
                    <a:pt x="54" y="264"/>
                  </a:lnTo>
                  <a:lnTo>
                    <a:pt x="58" y="249"/>
                  </a:lnTo>
                  <a:lnTo>
                    <a:pt x="63" y="232"/>
                  </a:lnTo>
                  <a:lnTo>
                    <a:pt x="73" y="198"/>
                  </a:lnTo>
                  <a:lnTo>
                    <a:pt x="84" y="164"/>
                  </a:lnTo>
                  <a:lnTo>
                    <a:pt x="97" y="130"/>
                  </a:lnTo>
                  <a:lnTo>
                    <a:pt x="104" y="113"/>
                  </a:lnTo>
                  <a:lnTo>
                    <a:pt x="111" y="97"/>
                  </a:lnTo>
                  <a:lnTo>
                    <a:pt x="118" y="81"/>
                  </a:lnTo>
                  <a:lnTo>
                    <a:pt x="126" y="67"/>
                  </a:lnTo>
                  <a:lnTo>
                    <a:pt x="134" y="53"/>
                  </a:lnTo>
                  <a:lnTo>
                    <a:pt x="143" y="40"/>
                  </a:lnTo>
                  <a:lnTo>
                    <a:pt x="152" y="27"/>
                  </a:lnTo>
                  <a:lnTo>
                    <a:pt x="162" y="17"/>
                  </a:lnTo>
                  <a:lnTo>
                    <a:pt x="172" y="8"/>
                  </a:lnTo>
                  <a:lnTo>
                    <a:pt x="183" y="0"/>
                  </a:lnTo>
                </a:path>
              </a:pathLst>
            </a:custGeom>
            <a:noFill/>
            <a:ln w="20955">
              <a:solidFill>
                <a:srgbClr val="000000"/>
              </a:solidFill>
              <a:round/>
              <a:headEnd/>
              <a:tailEnd/>
            </a:ln>
          </p:spPr>
          <p:txBody>
            <a:bodyPr/>
            <a:lstStyle/>
            <a:p>
              <a:endParaRPr lang="en-US"/>
            </a:p>
          </p:txBody>
        </p:sp>
        <p:sp>
          <p:nvSpPr>
            <p:cNvPr id="81038" name="Freeform 196"/>
            <p:cNvSpPr>
              <a:spLocks/>
            </p:cNvSpPr>
            <p:nvPr/>
          </p:nvSpPr>
          <p:spPr bwMode="auto">
            <a:xfrm>
              <a:off x="1654" y="2971"/>
              <a:ext cx="521" cy="109"/>
            </a:xfrm>
            <a:custGeom>
              <a:avLst/>
              <a:gdLst>
                <a:gd name="T0" fmla="*/ 0 w 521"/>
                <a:gd name="T1" fmla="*/ 109 h 109"/>
                <a:gd name="T2" fmla="*/ 11 w 521"/>
                <a:gd name="T3" fmla="*/ 102 h 109"/>
                <a:gd name="T4" fmla="*/ 23 w 521"/>
                <a:gd name="T5" fmla="*/ 96 h 109"/>
                <a:gd name="T6" fmla="*/ 36 w 521"/>
                <a:gd name="T7" fmla="*/ 89 h 109"/>
                <a:gd name="T8" fmla="*/ 50 w 521"/>
                <a:gd name="T9" fmla="*/ 82 h 109"/>
                <a:gd name="T10" fmla="*/ 63 w 521"/>
                <a:gd name="T11" fmla="*/ 76 h 109"/>
                <a:gd name="T12" fmla="*/ 78 w 521"/>
                <a:gd name="T13" fmla="*/ 69 h 109"/>
                <a:gd name="T14" fmla="*/ 109 w 521"/>
                <a:gd name="T15" fmla="*/ 57 h 109"/>
                <a:gd name="T16" fmla="*/ 140 w 521"/>
                <a:gd name="T17" fmla="*/ 45 h 109"/>
                <a:gd name="T18" fmla="*/ 174 w 521"/>
                <a:gd name="T19" fmla="*/ 35 h 109"/>
                <a:gd name="T20" fmla="*/ 209 w 521"/>
                <a:gd name="T21" fmla="*/ 25 h 109"/>
                <a:gd name="T22" fmla="*/ 245 w 521"/>
                <a:gd name="T23" fmla="*/ 17 h 109"/>
                <a:gd name="T24" fmla="*/ 281 w 521"/>
                <a:gd name="T25" fmla="*/ 10 h 109"/>
                <a:gd name="T26" fmla="*/ 317 w 521"/>
                <a:gd name="T27" fmla="*/ 5 h 109"/>
                <a:gd name="T28" fmla="*/ 353 w 521"/>
                <a:gd name="T29" fmla="*/ 1 h 109"/>
                <a:gd name="T30" fmla="*/ 371 w 521"/>
                <a:gd name="T31" fmla="*/ 0 h 109"/>
                <a:gd name="T32" fmla="*/ 389 w 521"/>
                <a:gd name="T33" fmla="*/ 0 h 109"/>
                <a:gd name="T34" fmla="*/ 406 w 521"/>
                <a:gd name="T35" fmla="*/ 0 h 109"/>
                <a:gd name="T36" fmla="*/ 424 w 521"/>
                <a:gd name="T37" fmla="*/ 0 h 109"/>
                <a:gd name="T38" fmla="*/ 441 w 521"/>
                <a:gd name="T39" fmla="*/ 1 h 109"/>
                <a:gd name="T40" fmla="*/ 457 w 521"/>
                <a:gd name="T41" fmla="*/ 3 h 109"/>
                <a:gd name="T42" fmla="*/ 474 w 521"/>
                <a:gd name="T43" fmla="*/ 5 h 109"/>
                <a:gd name="T44" fmla="*/ 490 w 521"/>
                <a:gd name="T45" fmla="*/ 8 h 109"/>
                <a:gd name="T46" fmla="*/ 506 w 521"/>
                <a:gd name="T47" fmla="*/ 11 h 109"/>
                <a:gd name="T48" fmla="*/ 521 w 521"/>
                <a:gd name="T49" fmla="*/ 16 h 1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1"/>
                <a:gd name="T76" fmla="*/ 0 h 109"/>
                <a:gd name="T77" fmla="*/ 521 w 521"/>
                <a:gd name="T78" fmla="*/ 109 h 1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1" h="109">
                  <a:moveTo>
                    <a:pt x="0" y="109"/>
                  </a:moveTo>
                  <a:lnTo>
                    <a:pt x="11" y="102"/>
                  </a:lnTo>
                  <a:lnTo>
                    <a:pt x="23" y="96"/>
                  </a:lnTo>
                  <a:lnTo>
                    <a:pt x="36" y="89"/>
                  </a:lnTo>
                  <a:lnTo>
                    <a:pt x="50" y="82"/>
                  </a:lnTo>
                  <a:lnTo>
                    <a:pt x="63" y="76"/>
                  </a:lnTo>
                  <a:lnTo>
                    <a:pt x="78" y="69"/>
                  </a:lnTo>
                  <a:lnTo>
                    <a:pt x="109" y="57"/>
                  </a:lnTo>
                  <a:lnTo>
                    <a:pt x="140" y="45"/>
                  </a:lnTo>
                  <a:lnTo>
                    <a:pt x="174" y="35"/>
                  </a:lnTo>
                  <a:lnTo>
                    <a:pt x="209" y="25"/>
                  </a:lnTo>
                  <a:lnTo>
                    <a:pt x="245" y="17"/>
                  </a:lnTo>
                  <a:lnTo>
                    <a:pt x="281" y="10"/>
                  </a:lnTo>
                  <a:lnTo>
                    <a:pt x="317" y="5"/>
                  </a:lnTo>
                  <a:lnTo>
                    <a:pt x="353" y="1"/>
                  </a:lnTo>
                  <a:lnTo>
                    <a:pt x="371" y="0"/>
                  </a:lnTo>
                  <a:lnTo>
                    <a:pt x="389" y="0"/>
                  </a:lnTo>
                  <a:lnTo>
                    <a:pt x="406" y="0"/>
                  </a:lnTo>
                  <a:lnTo>
                    <a:pt x="424" y="0"/>
                  </a:lnTo>
                  <a:lnTo>
                    <a:pt x="441" y="1"/>
                  </a:lnTo>
                  <a:lnTo>
                    <a:pt x="457" y="3"/>
                  </a:lnTo>
                  <a:lnTo>
                    <a:pt x="474" y="5"/>
                  </a:lnTo>
                  <a:lnTo>
                    <a:pt x="490" y="8"/>
                  </a:lnTo>
                  <a:lnTo>
                    <a:pt x="506" y="11"/>
                  </a:lnTo>
                  <a:lnTo>
                    <a:pt x="521" y="16"/>
                  </a:lnTo>
                </a:path>
              </a:pathLst>
            </a:custGeom>
            <a:noFill/>
            <a:ln w="20955">
              <a:solidFill>
                <a:srgbClr val="000000"/>
              </a:solidFill>
              <a:round/>
              <a:headEnd/>
              <a:tailEnd/>
            </a:ln>
          </p:spPr>
          <p:txBody>
            <a:bodyPr/>
            <a:lstStyle/>
            <a:p>
              <a:endParaRPr lang="en-US"/>
            </a:p>
          </p:txBody>
        </p:sp>
        <p:sp>
          <p:nvSpPr>
            <p:cNvPr id="81039" name="Freeform 195"/>
            <p:cNvSpPr>
              <a:spLocks/>
            </p:cNvSpPr>
            <p:nvPr/>
          </p:nvSpPr>
          <p:spPr bwMode="auto">
            <a:xfrm>
              <a:off x="2175" y="2987"/>
              <a:ext cx="430" cy="386"/>
            </a:xfrm>
            <a:custGeom>
              <a:avLst/>
              <a:gdLst>
                <a:gd name="T0" fmla="*/ 0 w 430"/>
                <a:gd name="T1" fmla="*/ 0 h 386"/>
                <a:gd name="T2" fmla="*/ 15 w 430"/>
                <a:gd name="T3" fmla="*/ 5 h 386"/>
                <a:gd name="T4" fmla="*/ 29 w 430"/>
                <a:gd name="T5" fmla="*/ 11 h 386"/>
                <a:gd name="T6" fmla="*/ 44 w 430"/>
                <a:gd name="T7" fmla="*/ 19 h 386"/>
                <a:gd name="T8" fmla="*/ 59 w 430"/>
                <a:gd name="T9" fmla="*/ 27 h 386"/>
                <a:gd name="T10" fmla="*/ 73 w 430"/>
                <a:gd name="T11" fmla="*/ 36 h 386"/>
                <a:gd name="T12" fmla="*/ 88 w 430"/>
                <a:gd name="T13" fmla="*/ 46 h 386"/>
                <a:gd name="T14" fmla="*/ 103 w 430"/>
                <a:gd name="T15" fmla="*/ 58 h 386"/>
                <a:gd name="T16" fmla="*/ 117 w 430"/>
                <a:gd name="T17" fmla="*/ 70 h 386"/>
                <a:gd name="T18" fmla="*/ 132 w 430"/>
                <a:gd name="T19" fmla="*/ 82 h 386"/>
                <a:gd name="T20" fmla="*/ 146 w 430"/>
                <a:gd name="T21" fmla="*/ 95 h 386"/>
                <a:gd name="T22" fmla="*/ 160 w 430"/>
                <a:gd name="T23" fmla="*/ 109 h 386"/>
                <a:gd name="T24" fmla="*/ 175 w 430"/>
                <a:gd name="T25" fmla="*/ 123 h 386"/>
                <a:gd name="T26" fmla="*/ 202 w 430"/>
                <a:gd name="T27" fmla="*/ 152 h 386"/>
                <a:gd name="T28" fmla="*/ 230 w 430"/>
                <a:gd name="T29" fmla="*/ 182 h 386"/>
                <a:gd name="T30" fmla="*/ 257 w 430"/>
                <a:gd name="T31" fmla="*/ 213 h 386"/>
                <a:gd name="T32" fmla="*/ 284 w 430"/>
                <a:gd name="T33" fmla="*/ 243 h 386"/>
                <a:gd name="T34" fmla="*/ 310 w 430"/>
                <a:gd name="T35" fmla="*/ 272 h 386"/>
                <a:gd name="T36" fmla="*/ 335 w 430"/>
                <a:gd name="T37" fmla="*/ 300 h 386"/>
                <a:gd name="T38" fmla="*/ 348 w 430"/>
                <a:gd name="T39" fmla="*/ 313 h 386"/>
                <a:gd name="T40" fmla="*/ 360 w 430"/>
                <a:gd name="T41" fmla="*/ 326 h 386"/>
                <a:gd name="T42" fmla="*/ 372 w 430"/>
                <a:gd name="T43" fmla="*/ 338 h 386"/>
                <a:gd name="T44" fmla="*/ 384 w 430"/>
                <a:gd name="T45" fmla="*/ 349 h 386"/>
                <a:gd name="T46" fmla="*/ 396 w 430"/>
                <a:gd name="T47" fmla="*/ 360 h 386"/>
                <a:gd name="T48" fmla="*/ 407 w 430"/>
                <a:gd name="T49" fmla="*/ 369 h 386"/>
                <a:gd name="T50" fmla="*/ 419 w 430"/>
                <a:gd name="T51" fmla="*/ 378 h 386"/>
                <a:gd name="T52" fmla="*/ 430 w 430"/>
                <a:gd name="T53" fmla="*/ 386 h 3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0"/>
                <a:gd name="T82" fmla="*/ 0 h 386"/>
                <a:gd name="T83" fmla="*/ 430 w 430"/>
                <a:gd name="T84" fmla="*/ 386 h 3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0" h="386">
                  <a:moveTo>
                    <a:pt x="0" y="0"/>
                  </a:moveTo>
                  <a:lnTo>
                    <a:pt x="15" y="5"/>
                  </a:lnTo>
                  <a:lnTo>
                    <a:pt x="29" y="11"/>
                  </a:lnTo>
                  <a:lnTo>
                    <a:pt x="44" y="19"/>
                  </a:lnTo>
                  <a:lnTo>
                    <a:pt x="59" y="27"/>
                  </a:lnTo>
                  <a:lnTo>
                    <a:pt x="73" y="36"/>
                  </a:lnTo>
                  <a:lnTo>
                    <a:pt x="88" y="46"/>
                  </a:lnTo>
                  <a:lnTo>
                    <a:pt x="103" y="58"/>
                  </a:lnTo>
                  <a:lnTo>
                    <a:pt x="117" y="70"/>
                  </a:lnTo>
                  <a:lnTo>
                    <a:pt x="132" y="82"/>
                  </a:lnTo>
                  <a:lnTo>
                    <a:pt x="146" y="95"/>
                  </a:lnTo>
                  <a:lnTo>
                    <a:pt x="160" y="109"/>
                  </a:lnTo>
                  <a:lnTo>
                    <a:pt x="175" y="123"/>
                  </a:lnTo>
                  <a:lnTo>
                    <a:pt x="202" y="152"/>
                  </a:lnTo>
                  <a:lnTo>
                    <a:pt x="230" y="182"/>
                  </a:lnTo>
                  <a:lnTo>
                    <a:pt x="257" y="213"/>
                  </a:lnTo>
                  <a:lnTo>
                    <a:pt x="284" y="243"/>
                  </a:lnTo>
                  <a:lnTo>
                    <a:pt x="310" y="272"/>
                  </a:lnTo>
                  <a:lnTo>
                    <a:pt x="335" y="300"/>
                  </a:lnTo>
                  <a:lnTo>
                    <a:pt x="348" y="313"/>
                  </a:lnTo>
                  <a:lnTo>
                    <a:pt x="360" y="326"/>
                  </a:lnTo>
                  <a:lnTo>
                    <a:pt x="372" y="338"/>
                  </a:lnTo>
                  <a:lnTo>
                    <a:pt x="384" y="349"/>
                  </a:lnTo>
                  <a:lnTo>
                    <a:pt x="396" y="360"/>
                  </a:lnTo>
                  <a:lnTo>
                    <a:pt x="407" y="369"/>
                  </a:lnTo>
                  <a:lnTo>
                    <a:pt x="419" y="378"/>
                  </a:lnTo>
                  <a:lnTo>
                    <a:pt x="430" y="386"/>
                  </a:lnTo>
                </a:path>
              </a:pathLst>
            </a:custGeom>
            <a:noFill/>
            <a:ln w="20955">
              <a:solidFill>
                <a:srgbClr val="000000"/>
              </a:solidFill>
              <a:round/>
              <a:headEnd/>
              <a:tailEnd/>
            </a:ln>
          </p:spPr>
          <p:txBody>
            <a:bodyPr/>
            <a:lstStyle/>
            <a:p>
              <a:endParaRPr lang="en-US"/>
            </a:p>
          </p:txBody>
        </p:sp>
        <p:sp>
          <p:nvSpPr>
            <p:cNvPr id="81040" name="Freeform 194"/>
            <p:cNvSpPr>
              <a:spLocks/>
            </p:cNvSpPr>
            <p:nvPr/>
          </p:nvSpPr>
          <p:spPr bwMode="auto">
            <a:xfrm>
              <a:off x="2605" y="3373"/>
              <a:ext cx="273" cy="123"/>
            </a:xfrm>
            <a:custGeom>
              <a:avLst/>
              <a:gdLst>
                <a:gd name="T0" fmla="*/ 0 w 273"/>
                <a:gd name="T1" fmla="*/ 0 h 123"/>
                <a:gd name="T2" fmla="*/ 6 w 273"/>
                <a:gd name="T3" fmla="*/ 4 h 123"/>
                <a:gd name="T4" fmla="*/ 13 w 273"/>
                <a:gd name="T5" fmla="*/ 9 h 123"/>
                <a:gd name="T6" fmla="*/ 20 w 273"/>
                <a:gd name="T7" fmla="*/ 14 h 123"/>
                <a:gd name="T8" fmla="*/ 27 w 273"/>
                <a:gd name="T9" fmla="*/ 20 h 123"/>
                <a:gd name="T10" fmla="*/ 44 w 273"/>
                <a:gd name="T11" fmla="*/ 33 h 123"/>
                <a:gd name="T12" fmla="*/ 62 w 273"/>
                <a:gd name="T13" fmla="*/ 47 h 123"/>
                <a:gd name="T14" fmla="*/ 80 w 273"/>
                <a:gd name="T15" fmla="*/ 61 h 123"/>
                <a:gd name="T16" fmla="*/ 100 w 273"/>
                <a:gd name="T17" fmla="*/ 76 h 123"/>
                <a:gd name="T18" fmla="*/ 120 w 273"/>
                <a:gd name="T19" fmla="*/ 89 h 123"/>
                <a:gd name="T20" fmla="*/ 140 w 273"/>
                <a:gd name="T21" fmla="*/ 100 h 123"/>
                <a:gd name="T22" fmla="*/ 150 w 273"/>
                <a:gd name="T23" fmla="*/ 106 h 123"/>
                <a:gd name="T24" fmla="*/ 160 w 273"/>
                <a:gd name="T25" fmla="*/ 111 h 123"/>
                <a:gd name="T26" fmla="*/ 170 w 273"/>
                <a:gd name="T27" fmla="*/ 114 h 123"/>
                <a:gd name="T28" fmla="*/ 180 w 273"/>
                <a:gd name="T29" fmla="*/ 118 h 123"/>
                <a:gd name="T30" fmla="*/ 190 w 273"/>
                <a:gd name="T31" fmla="*/ 120 h 123"/>
                <a:gd name="T32" fmla="*/ 199 w 273"/>
                <a:gd name="T33" fmla="*/ 122 h 123"/>
                <a:gd name="T34" fmla="*/ 208 w 273"/>
                <a:gd name="T35" fmla="*/ 123 h 123"/>
                <a:gd name="T36" fmla="*/ 217 w 273"/>
                <a:gd name="T37" fmla="*/ 122 h 123"/>
                <a:gd name="T38" fmla="*/ 225 w 273"/>
                <a:gd name="T39" fmla="*/ 120 h 123"/>
                <a:gd name="T40" fmla="*/ 234 w 273"/>
                <a:gd name="T41" fmla="*/ 118 h 123"/>
                <a:gd name="T42" fmla="*/ 241 w 273"/>
                <a:gd name="T43" fmla="*/ 114 h 123"/>
                <a:gd name="T44" fmla="*/ 249 w 273"/>
                <a:gd name="T45" fmla="*/ 109 h 123"/>
                <a:gd name="T46" fmla="*/ 256 w 273"/>
                <a:gd name="T47" fmla="*/ 102 h 123"/>
                <a:gd name="T48" fmla="*/ 262 w 273"/>
                <a:gd name="T49" fmla="*/ 94 h 123"/>
                <a:gd name="T50" fmla="*/ 268 w 273"/>
                <a:gd name="T51" fmla="*/ 84 h 123"/>
                <a:gd name="T52" fmla="*/ 273 w 273"/>
                <a:gd name="T53" fmla="*/ 72 h 1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3"/>
                <a:gd name="T82" fmla="*/ 0 h 123"/>
                <a:gd name="T83" fmla="*/ 273 w 273"/>
                <a:gd name="T84" fmla="*/ 123 h 1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3" h="123">
                  <a:moveTo>
                    <a:pt x="0" y="0"/>
                  </a:moveTo>
                  <a:lnTo>
                    <a:pt x="6" y="4"/>
                  </a:lnTo>
                  <a:lnTo>
                    <a:pt x="13" y="9"/>
                  </a:lnTo>
                  <a:lnTo>
                    <a:pt x="20" y="14"/>
                  </a:lnTo>
                  <a:lnTo>
                    <a:pt x="27" y="20"/>
                  </a:lnTo>
                  <a:lnTo>
                    <a:pt x="44" y="33"/>
                  </a:lnTo>
                  <a:lnTo>
                    <a:pt x="62" y="47"/>
                  </a:lnTo>
                  <a:lnTo>
                    <a:pt x="80" y="61"/>
                  </a:lnTo>
                  <a:lnTo>
                    <a:pt x="100" y="76"/>
                  </a:lnTo>
                  <a:lnTo>
                    <a:pt x="120" y="89"/>
                  </a:lnTo>
                  <a:lnTo>
                    <a:pt x="140" y="100"/>
                  </a:lnTo>
                  <a:lnTo>
                    <a:pt x="150" y="106"/>
                  </a:lnTo>
                  <a:lnTo>
                    <a:pt x="160" y="111"/>
                  </a:lnTo>
                  <a:lnTo>
                    <a:pt x="170" y="114"/>
                  </a:lnTo>
                  <a:lnTo>
                    <a:pt x="180" y="118"/>
                  </a:lnTo>
                  <a:lnTo>
                    <a:pt x="190" y="120"/>
                  </a:lnTo>
                  <a:lnTo>
                    <a:pt x="199" y="122"/>
                  </a:lnTo>
                  <a:lnTo>
                    <a:pt x="208" y="123"/>
                  </a:lnTo>
                  <a:lnTo>
                    <a:pt x="217" y="122"/>
                  </a:lnTo>
                  <a:lnTo>
                    <a:pt x="225" y="120"/>
                  </a:lnTo>
                  <a:lnTo>
                    <a:pt x="234" y="118"/>
                  </a:lnTo>
                  <a:lnTo>
                    <a:pt x="241" y="114"/>
                  </a:lnTo>
                  <a:lnTo>
                    <a:pt x="249" y="109"/>
                  </a:lnTo>
                  <a:lnTo>
                    <a:pt x="256" y="102"/>
                  </a:lnTo>
                  <a:lnTo>
                    <a:pt x="262" y="94"/>
                  </a:lnTo>
                  <a:lnTo>
                    <a:pt x="268" y="84"/>
                  </a:lnTo>
                  <a:lnTo>
                    <a:pt x="273" y="72"/>
                  </a:lnTo>
                </a:path>
              </a:pathLst>
            </a:custGeom>
            <a:noFill/>
            <a:ln w="20955">
              <a:solidFill>
                <a:srgbClr val="000000"/>
              </a:solidFill>
              <a:round/>
              <a:headEnd/>
              <a:tailEnd/>
            </a:ln>
          </p:spPr>
          <p:txBody>
            <a:bodyPr/>
            <a:lstStyle/>
            <a:p>
              <a:endParaRPr lang="en-US"/>
            </a:p>
          </p:txBody>
        </p:sp>
        <p:sp>
          <p:nvSpPr>
            <p:cNvPr id="81041" name="Freeform 193"/>
            <p:cNvSpPr>
              <a:spLocks/>
            </p:cNvSpPr>
            <p:nvPr/>
          </p:nvSpPr>
          <p:spPr bwMode="auto">
            <a:xfrm>
              <a:off x="2878" y="1906"/>
              <a:ext cx="312" cy="1539"/>
            </a:xfrm>
            <a:custGeom>
              <a:avLst/>
              <a:gdLst>
                <a:gd name="T0" fmla="*/ 0 w 312"/>
                <a:gd name="T1" fmla="*/ 1539 h 1539"/>
                <a:gd name="T2" fmla="*/ 5 w 312"/>
                <a:gd name="T3" fmla="*/ 1527 h 1539"/>
                <a:gd name="T4" fmla="*/ 9 w 312"/>
                <a:gd name="T5" fmla="*/ 1514 h 1539"/>
                <a:gd name="T6" fmla="*/ 14 w 312"/>
                <a:gd name="T7" fmla="*/ 1499 h 1539"/>
                <a:gd name="T8" fmla="*/ 19 w 312"/>
                <a:gd name="T9" fmla="*/ 1484 h 1539"/>
                <a:gd name="T10" fmla="*/ 23 w 312"/>
                <a:gd name="T11" fmla="*/ 1467 h 1539"/>
                <a:gd name="T12" fmla="*/ 28 w 312"/>
                <a:gd name="T13" fmla="*/ 1450 h 1539"/>
                <a:gd name="T14" fmla="*/ 33 w 312"/>
                <a:gd name="T15" fmla="*/ 1431 h 1539"/>
                <a:gd name="T16" fmla="*/ 38 w 312"/>
                <a:gd name="T17" fmla="*/ 1412 h 1539"/>
                <a:gd name="T18" fmla="*/ 43 w 312"/>
                <a:gd name="T19" fmla="*/ 1392 h 1539"/>
                <a:gd name="T20" fmla="*/ 48 w 312"/>
                <a:gd name="T21" fmla="*/ 1370 h 1539"/>
                <a:gd name="T22" fmla="*/ 52 w 312"/>
                <a:gd name="T23" fmla="*/ 1347 h 1539"/>
                <a:gd name="T24" fmla="*/ 58 w 312"/>
                <a:gd name="T25" fmla="*/ 1325 h 1539"/>
                <a:gd name="T26" fmla="*/ 63 w 312"/>
                <a:gd name="T27" fmla="*/ 1301 h 1539"/>
                <a:gd name="T28" fmla="*/ 68 w 312"/>
                <a:gd name="T29" fmla="*/ 1276 h 1539"/>
                <a:gd name="T30" fmla="*/ 72 w 312"/>
                <a:gd name="T31" fmla="*/ 1252 h 1539"/>
                <a:gd name="T32" fmla="*/ 78 w 312"/>
                <a:gd name="T33" fmla="*/ 1226 h 1539"/>
                <a:gd name="T34" fmla="*/ 83 w 312"/>
                <a:gd name="T35" fmla="*/ 1200 h 1539"/>
                <a:gd name="T36" fmla="*/ 88 w 312"/>
                <a:gd name="T37" fmla="*/ 1173 h 1539"/>
                <a:gd name="T38" fmla="*/ 93 w 312"/>
                <a:gd name="T39" fmla="*/ 1145 h 1539"/>
                <a:gd name="T40" fmla="*/ 98 w 312"/>
                <a:gd name="T41" fmla="*/ 1117 h 1539"/>
                <a:gd name="T42" fmla="*/ 108 w 312"/>
                <a:gd name="T43" fmla="*/ 1061 h 1539"/>
                <a:gd name="T44" fmla="*/ 119 w 312"/>
                <a:gd name="T45" fmla="*/ 1002 h 1539"/>
                <a:gd name="T46" fmla="*/ 129 w 312"/>
                <a:gd name="T47" fmla="*/ 942 h 1539"/>
                <a:gd name="T48" fmla="*/ 139 w 312"/>
                <a:gd name="T49" fmla="*/ 881 h 1539"/>
                <a:gd name="T50" fmla="*/ 150 w 312"/>
                <a:gd name="T51" fmla="*/ 821 h 1539"/>
                <a:gd name="T52" fmla="*/ 160 w 312"/>
                <a:gd name="T53" fmla="*/ 759 h 1539"/>
                <a:gd name="T54" fmla="*/ 170 w 312"/>
                <a:gd name="T55" fmla="*/ 698 h 1539"/>
                <a:gd name="T56" fmla="*/ 181 w 312"/>
                <a:gd name="T57" fmla="*/ 637 h 1539"/>
                <a:gd name="T58" fmla="*/ 191 w 312"/>
                <a:gd name="T59" fmla="*/ 577 h 1539"/>
                <a:gd name="T60" fmla="*/ 201 w 312"/>
                <a:gd name="T61" fmla="*/ 518 h 1539"/>
                <a:gd name="T62" fmla="*/ 211 w 312"/>
                <a:gd name="T63" fmla="*/ 460 h 1539"/>
                <a:gd name="T64" fmla="*/ 221 w 312"/>
                <a:gd name="T65" fmla="*/ 403 h 1539"/>
                <a:gd name="T66" fmla="*/ 226 w 312"/>
                <a:gd name="T67" fmla="*/ 377 h 1539"/>
                <a:gd name="T68" fmla="*/ 231 w 312"/>
                <a:gd name="T69" fmla="*/ 350 h 1539"/>
                <a:gd name="T70" fmla="*/ 236 w 312"/>
                <a:gd name="T71" fmla="*/ 323 h 1539"/>
                <a:gd name="T72" fmla="*/ 240 w 312"/>
                <a:gd name="T73" fmla="*/ 297 h 1539"/>
                <a:gd name="T74" fmla="*/ 245 w 312"/>
                <a:gd name="T75" fmla="*/ 272 h 1539"/>
                <a:gd name="T76" fmla="*/ 250 w 312"/>
                <a:gd name="T77" fmla="*/ 248 h 1539"/>
                <a:gd name="T78" fmla="*/ 255 w 312"/>
                <a:gd name="T79" fmla="*/ 224 h 1539"/>
                <a:gd name="T80" fmla="*/ 260 w 312"/>
                <a:gd name="T81" fmla="*/ 201 h 1539"/>
                <a:gd name="T82" fmla="*/ 264 w 312"/>
                <a:gd name="T83" fmla="*/ 179 h 1539"/>
                <a:gd name="T84" fmla="*/ 269 w 312"/>
                <a:gd name="T85" fmla="*/ 158 h 1539"/>
                <a:gd name="T86" fmla="*/ 273 w 312"/>
                <a:gd name="T87" fmla="*/ 138 h 1539"/>
                <a:gd name="T88" fmla="*/ 278 w 312"/>
                <a:gd name="T89" fmla="*/ 118 h 1539"/>
                <a:gd name="T90" fmla="*/ 282 w 312"/>
                <a:gd name="T91" fmla="*/ 100 h 1539"/>
                <a:gd name="T92" fmla="*/ 287 w 312"/>
                <a:gd name="T93" fmla="*/ 82 h 1539"/>
                <a:gd name="T94" fmla="*/ 291 w 312"/>
                <a:gd name="T95" fmla="*/ 66 h 1539"/>
                <a:gd name="T96" fmla="*/ 296 w 312"/>
                <a:gd name="T97" fmla="*/ 50 h 1539"/>
                <a:gd name="T98" fmla="*/ 300 w 312"/>
                <a:gd name="T99" fmla="*/ 36 h 1539"/>
                <a:gd name="T100" fmla="*/ 304 w 312"/>
                <a:gd name="T101" fmla="*/ 23 h 1539"/>
                <a:gd name="T102" fmla="*/ 308 w 312"/>
                <a:gd name="T103" fmla="*/ 11 h 1539"/>
                <a:gd name="T104" fmla="*/ 312 w 312"/>
                <a:gd name="T105" fmla="*/ 0 h 15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2"/>
                <a:gd name="T160" fmla="*/ 0 h 1539"/>
                <a:gd name="T161" fmla="*/ 312 w 312"/>
                <a:gd name="T162" fmla="*/ 1539 h 15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2" h="1539">
                  <a:moveTo>
                    <a:pt x="0" y="1539"/>
                  </a:moveTo>
                  <a:lnTo>
                    <a:pt x="5" y="1527"/>
                  </a:lnTo>
                  <a:lnTo>
                    <a:pt x="9" y="1514"/>
                  </a:lnTo>
                  <a:lnTo>
                    <a:pt x="14" y="1499"/>
                  </a:lnTo>
                  <a:lnTo>
                    <a:pt x="19" y="1484"/>
                  </a:lnTo>
                  <a:lnTo>
                    <a:pt x="23" y="1467"/>
                  </a:lnTo>
                  <a:lnTo>
                    <a:pt x="28" y="1450"/>
                  </a:lnTo>
                  <a:lnTo>
                    <a:pt x="33" y="1431"/>
                  </a:lnTo>
                  <a:lnTo>
                    <a:pt x="38" y="1412"/>
                  </a:lnTo>
                  <a:lnTo>
                    <a:pt x="43" y="1392"/>
                  </a:lnTo>
                  <a:lnTo>
                    <a:pt x="48" y="1370"/>
                  </a:lnTo>
                  <a:lnTo>
                    <a:pt x="52" y="1347"/>
                  </a:lnTo>
                  <a:lnTo>
                    <a:pt x="58" y="1325"/>
                  </a:lnTo>
                  <a:lnTo>
                    <a:pt x="63" y="1301"/>
                  </a:lnTo>
                  <a:lnTo>
                    <a:pt x="68" y="1276"/>
                  </a:lnTo>
                  <a:lnTo>
                    <a:pt x="72" y="1252"/>
                  </a:lnTo>
                  <a:lnTo>
                    <a:pt x="78" y="1226"/>
                  </a:lnTo>
                  <a:lnTo>
                    <a:pt x="83" y="1200"/>
                  </a:lnTo>
                  <a:lnTo>
                    <a:pt x="88" y="1173"/>
                  </a:lnTo>
                  <a:lnTo>
                    <a:pt x="93" y="1145"/>
                  </a:lnTo>
                  <a:lnTo>
                    <a:pt x="98" y="1117"/>
                  </a:lnTo>
                  <a:lnTo>
                    <a:pt x="108" y="1061"/>
                  </a:lnTo>
                  <a:lnTo>
                    <a:pt x="119" y="1002"/>
                  </a:lnTo>
                  <a:lnTo>
                    <a:pt x="129" y="942"/>
                  </a:lnTo>
                  <a:lnTo>
                    <a:pt x="139" y="881"/>
                  </a:lnTo>
                  <a:lnTo>
                    <a:pt x="150" y="821"/>
                  </a:lnTo>
                  <a:lnTo>
                    <a:pt x="160" y="759"/>
                  </a:lnTo>
                  <a:lnTo>
                    <a:pt x="170" y="698"/>
                  </a:lnTo>
                  <a:lnTo>
                    <a:pt x="181" y="637"/>
                  </a:lnTo>
                  <a:lnTo>
                    <a:pt x="191" y="577"/>
                  </a:lnTo>
                  <a:lnTo>
                    <a:pt x="201" y="518"/>
                  </a:lnTo>
                  <a:lnTo>
                    <a:pt x="211" y="460"/>
                  </a:lnTo>
                  <a:lnTo>
                    <a:pt x="221" y="403"/>
                  </a:lnTo>
                  <a:lnTo>
                    <a:pt x="226" y="377"/>
                  </a:lnTo>
                  <a:lnTo>
                    <a:pt x="231" y="350"/>
                  </a:lnTo>
                  <a:lnTo>
                    <a:pt x="236" y="323"/>
                  </a:lnTo>
                  <a:lnTo>
                    <a:pt x="240" y="297"/>
                  </a:lnTo>
                  <a:lnTo>
                    <a:pt x="245" y="272"/>
                  </a:lnTo>
                  <a:lnTo>
                    <a:pt x="250" y="248"/>
                  </a:lnTo>
                  <a:lnTo>
                    <a:pt x="255" y="224"/>
                  </a:lnTo>
                  <a:lnTo>
                    <a:pt x="260" y="201"/>
                  </a:lnTo>
                  <a:lnTo>
                    <a:pt x="264" y="179"/>
                  </a:lnTo>
                  <a:lnTo>
                    <a:pt x="269" y="158"/>
                  </a:lnTo>
                  <a:lnTo>
                    <a:pt x="273" y="138"/>
                  </a:lnTo>
                  <a:lnTo>
                    <a:pt x="278" y="118"/>
                  </a:lnTo>
                  <a:lnTo>
                    <a:pt x="282" y="100"/>
                  </a:lnTo>
                  <a:lnTo>
                    <a:pt x="287" y="82"/>
                  </a:lnTo>
                  <a:lnTo>
                    <a:pt x="291" y="66"/>
                  </a:lnTo>
                  <a:lnTo>
                    <a:pt x="296" y="50"/>
                  </a:lnTo>
                  <a:lnTo>
                    <a:pt x="300" y="36"/>
                  </a:lnTo>
                  <a:lnTo>
                    <a:pt x="304" y="23"/>
                  </a:lnTo>
                  <a:lnTo>
                    <a:pt x="308" y="11"/>
                  </a:lnTo>
                  <a:lnTo>
                    <a:pt x="312" y="0"/>
                  </a:lnTo>
                </a:path>
              </a:pathLst>
            </a:custGeom>
            <a:noFill/>
            <a:ln w="20955">
              <a:solidFill>
                <a:srgbClr val="000000"/>
              </a:solidFill>
              <a:round/>
              <a:headEnd/>
              <a:tailEnd/>
            </a:ln>
          </p:spPr>
          <p:txBody>
            <a:bodyPr/>
            <a:lstStyle/>
            <a:p>
              <a:endParaRPr lang="en-US"/>
            </a:p>
          </p:txBody>
        </p:sp>
        <p:sp>
          <p:nvSpPr>
            <p:cNvPr id="81042" name="Freeform 192"/>
            <p:cNvSpPr>
              <a:spLocks/>
            </p:cNvSpPr>
            <p:nvPr/>
          </p:nvSpPr>
          <p:spPr bwMode="auto">
            <a:xfrm>
              <a:off x="3190" y="1872"/>
              <a:ext cx="209" cy="275"/>
            </a:xfrm>
            <a:custGeom>
              <a:avLst/>
              <a:gdLst>
                <a:gd name="T0" fmla="*/ 0 w 209"/>
                <a:gd name="T1" fmla="*/ 34 h 275"/>
                <a:gd name="T2" fmla="*/ 3 w 209"/>
                <a:gd name="T3" fmla="*/ 28 h 275"/>
                <a:gd name="T4" fmla="*/ 5 w 209"/>
                <a:gd name="T5" fmla="*/ 23 h 275"/>
                <a:gd name="T6" fmla="*/ 8 w 209"/>
                <a:gd name="T7" fmla="*/ 18 h 275"/>
                <a:gd name="T8" fmla="*/ 10 w 209"/>
                <a:gd name="T9" fmla="*/ 14 h 275"/>
                <a:gd name="T10" fmla="*/ 12 w 209"/>
                <a:gd name="T11" fmla="*/ 10 h 275"/>
                <a:gd name="T12" fmla="*/ 15 w 209"/>
                <a:gd name="T13" fmla="*/ 7 h 275"/>
                <a:gd name="T14" fmla="*/ 17 w 209"/>
                <a:gd name="T15" fmla="*/ 4 h 275"/>
                <a:gd name="T16" fmla="*/ 19 w 209"/>
                <a:gd name="T17" fmla="*/ 2 h 275"/>
                <a:gd name="T18" fmla="*/ 23 w 209"/>
                <a:gd name="T19" fmla="*/ 0 h 275"/>
                <a:gd name="T20" fmla="*/ 28 w 209"/>
                <a:gd name="T21" fmla="*/ 0 h 275"/>
                <a:gd name="T22" fmla="*/ 32 w 209"/>
                <a:gd name="T23" fmla="*/ 1 h 275"/>
                <a:gd name="T24" fmla="*/ 37 w 209"/>
                <a:gd name="T25" fmla="*/ 4 h 275"/>
                <a:gd name="T26" fmla="*/ 41 w 209"/>
                <a:gd name="T27" fmla="*/ 8 h 275"/>
                <a:gd name="T28" fmla="*/ 45 w 209"/>
                <a:gd name="T29" fmla="*/ 14 h 275"/>
                <a:gd name="T30" fmla="*/ 50 w 209"/>
                <a:gd name="T31" fmla="*/ 21 h 275"/>
                <a:gd name="T32" fmla="*/ 54 w 209"/>
                <a:gd name="T33" fmla="*/ 29 h 275"/>
                <a:gd name="T34" fmla="*/ 59 w 209"/>
                <a:gd name="T35" fmla="*/ 39 h 275"/>
                <a:gd name="T36" fmla="*/ 63 w 209"/>
                <a:gd name="T37" fmla="*/ 49 h 275"/>
                <a:gd name="T38" fmla="*/ 68 w 209"/>
                <a:gd name="T39" fmla="*/ 61 h 275"/>
                <a:gd name="T40" fmla="*/ 74 w 209"/>
                <a:gd name="T41" fmla="*/ 73 h 275"/>
                <a:gd name="T42" fmla="*/ 79 w 209"/>
                <a:gd name="T43" fmla="*/ 86 h 275"/>
                <a:gd name="T44" fmla="*/ 85 w 209"/>
                <a:gd name="T45" fmla="*/ 99 h 275"/>
                <a:gd name="T46" fmla="*/ 97 w 209"/>
                <a:gd name="T47" fmla="*/ 126 h 275"/>
                <a:gd name="T48" fmla="*/ 111 w 209"/>
                <a:gd name="T49" fmla="*/ 155 h 275"/>
                <a:gd name="T50" fmla="*/ 127 w 209"/>
                <a:gd name="T51" fmla="*/ 183 h 275"/>
                <a:gd name="T52" fmla="*/ 135 w 209"/>
                <a:gd name="T53" fmla="*/ 197 h 275"/>
                <a:gd name="T54" fmla="*/ 144 w 209"/>
                <a:gd name="T55" fmla="*/ 210 h 275"/>
                <a:gd name="T56" fmla="*/ 153 w 209"/>
                <a:gd name="T57" fmla="*/ 223 h 275"/>
                <a:gd name="T58" fmla="*/ 163 w 209"/>
                <a:gd name="T59" fmla="*/ 235 h 275"/>
                <a:gd name="T60" fmla="*/ 174 w 209"/>
                <a:gd name="T61" fmla="*/ 246 h 275"/>
                <a:gd name="T62" fmla="*/ 185 w 209"/>
                <a:gd name="T63" fmla="*/ 257 h 275"/>
                <a:gd name="T64" fmla="*/ 196 w 209"/>
                <a:gd name="T65" fmla="*/ 266 h 275"/>
                <a:gd name="T66" fmla="*/ 209 w 209"/>
                <a:gd name="T67" fmla="*/ 275 h 2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9"/>
                <a:gd name="T103" fmla="*/ 0 h 275"/>
                <a:gd name="T104" fmla="*/ 209 w 209"/>
                <a:gd name="T105" fmla="*/ 275 h 27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9" h="275">
                  <a:moveTo>
                    <a:pt x="0" y="34"/>
                  </a:moveTo>
                  <a:lnTo>
                    <a:pt x="3" y="28"/>
                  </a:lnTo>
                  <a:lnTo>
                    <a:pt x="5" y="23"/>
                  </a:lnTo>
                  <a:lnTo>
                    <a:pt x="8" y="18"/>
                  </a:lnTo>
                  <a:lnTo>
                    <a:pt x="10" y="14"/>
                  </a:lnTo>
                  <a:lnTo>
                    <a:pt x="12" y="10"/>
                  </a:lnTo>
                  <a:lnTo>
                    <a:pt x="15" y="7"/>
                  </a:lnTo>
                  <a:lnTo>
                    <a:pt x="17" y="4"/>
                  </a:lnTo>
                  <a:lnTo>
                    <a:pt x="19" y="2"/>
                  </a:lnTo>
                  <a:lnTo>
                    <a:pt x="23" y="0"/>
                  </a:lnTo>
                  <a:lnTo>
                    <a:pt x="28" y="0"/>
                  </a:lnTo>
                  <a:lnTo>
                    <a:pt x="32" y="1"/>
                  </a:lnTo>
                  <a:lnTo>
                    <a:pt x="37" y="4"/>
                  </a:lnTo>
                  <a:lnTo>
                    <a:pt x="41" y="8"/>
                  </a:lnTo>
                  <a:lnTo>
                    <a:pt x="45" y="14"/>
                  </a:lnTo>
                  <a:lnTo>
                    <a:pt x="50" y="21"/>
                  </a:lnTo>
                  <a:lnTo>
                    <a:pt x="54" y="29"/>
                  </a:lnTo>
                  <a:lnTo>
                    <a:pt x="59" y="39"/>
                  </a:lnTo>
                  <a:lnTo>
                    <a:pt x="63" y="49"/>
                  </a:lnTo>
                  <a:lnTo>
                    <a:pt x="68" y="61"/>
                  </a:lnTo>
                  <a:lnTo>
                    <a:pt x="74" y="73"/>
                  </a:lnTo>
                  <a:lnTo>
                    <a:pt x="79" y="86"/>
                  </a:lnTo>
                  <a:lnTo>
                    <a:pt x="85" y="99"/>
                  </a:lnTo>
                  <a:lnTo>
                    <a:pt x="97" y="126"/>
                  </a:lnTo>
                  <a:lnTo>
                    <a:pt x="111" y="155"/>
                  </a:lnTo>
                  <a:lnTo>
                    <a:pt x="127" y="183"/>
                  </a:lnTo>
                  <a:lnTo>
                    <a:pt x="135" y="197"/>
                  </a:lnTo>
                  <a:lnTo>
                    <a:pt x="144" y="210"/>
                  </a:lnTo>
                  <a:lnTo>
                    <a:pt x="153" y="223"/>
                  </a:lnTo>
                  <a:lnTo>
                    <a:pt x="163" y="235"/>
                  </a:lnTo>
                  <a:lnTo>
                    <a:pt x="174" y="246"/>
                  </a:lnTo>
                  <a:lnTo>
                    <a:pt x="185" y="257"/>
                  </a:lnTo>
                  <a:lnTo>
                    <a:pt x="196" y="266"/>
                  </a:lnTo>
                  <a:lnTo>
                    <a:pt x="209" y="275"/>
                  </a:lnTo>
                </a:path>
              </a:pathLst>
            </a:custGeom>
            <a:noFill/>
            <a:ln w="20955">
              <a:solidFill>
                <a:srgbClr val="000000"/>
              </a:solidFill>
              <a:round/>
              <a:headEnd/>
              <a:tailEnd/>
            </a:ln>
          </p:spPr>
          <p:txBody>
            <a:bodyPr/>
            <a:lstStyle/>
            <a:p>
              <a:endParaRPr lang="en-US"/>
            </a:p>
          </p:txBody>
        </p:sp>
        <p:sp>
          <p:nvSpPr>
            <p:cNvPr id="81043" name="Freeform 191"/>
            <p:cNvSpPr>
              <a:spLocks/>
            </p:cNvSpPr>
            <p:nvPr/>
          </p:nvSpPr>
          <p:spPr bwMode="auto">
            <a:xfrm>
              <a:off x="3399" y="2147"/>
              <a:ext cx="1106" cy="579"/>
            </a:xfrm>
            <a:custGeom>
              <a:avLst/>
              <a:gdLst>
                <a:gd name="T0" fmla="*/ 0 w 1106"/>
                <a:gd name="T1" fmla="*/ 0 h 579"/>
                <a:gd name="T2" fmla="*/ 10 w 1106"/>
                <a:gd name="T3" fmla="*/ 7 h 579"/>
                <a:gd name="T4" fmla="*/ 22 w 1106"/>
                <a:gd name="T5" fmla="*/ 13 h 579"/>
                <a:gd name="T6" fmla="*/ 34 w 1106"/>
                <a:gd name="T7" fmla="*/ 21 h 579"/>
                <a:gd name="T8" fmla="*/ 46 w 1106"/>
                <a:gd name="T9" fmla="*/ 28 h 579"/>
                <a:gd name="T10" fmla="*/ 59 w 1106"/>
                <a:gd name="T11" fmla="*/ 36 h 579"/>
                <a:gd name="T12" fmla="*/ 72 w 1106"/>
                <a:gd name="T13" fmla="*/ 44 h 579"/>
                <a:gd name="T14" fmla="*/ 87 w 1106"/>
                <a:gd name="T15" fmla="*/ 51 h 579"/>
                <a:gd name="T16" fmla="*/ 101 w 1106"/>
                <a:gd name="T17" fmla="*/ 60 h 579"/>
                <a:gd name="T18" fmla="*/ 131 w 1106"/>
                <a:gd name="T19" fmla="*/ 77 h 579"/>
                <a:gd name="T20" fmla="*/ 164 w 1106"/>
                <a:gd name="T21" fmla="*/ 95 h 579"/>
                <a:gd name="T22" fmla="*/ 198 w 1106"/>
                <a:gd name="T23" fmla="*/ 113 h 579"/>
                <a:gd name="T24" fmla="*/ 234 w 1106"/>
                <a:gd name="T25" fmla="*/ 133 h 579"/>
                <a:gd name="T26" fmla="*/ 271 w 1106"/>
                <a:gd name="T27" fmla="*/ 153 h 579"/>
                <a:gd name="T28" fmla="*/ 308 w 1106"/>
                <a:gd name="T29" fmla="*/ 173 h 579"/>
                <a:gd name="T30" fmla="*/ 348 w 1106"/>
                <a:gd name="T31" fmla="*/ 193 h 579"/>
                <a:gd name="T32" fmla="*/ 387 w 1106"/>
                <a:gd name="T33" fmla="*/ 215 h 579"/>
                <a:gd name="T34" fmla="*/ 428 w 1106"/>
                <a:gd name="T35" fmla="*/ 236 h 579"/>
                <a:gd name="T36" fmla="*/ 469 w 1106"/>
                <a:gd name="T37" fmla="*/ 257 h 579"/>
                <a:gd name="T38" fmla="*/ 552 w 1106"/>
                <a:gd name="T39" fmla="*/ 300 h 579"/>
                <a:gd name="T40" fmla="*/ 634 w 1106"/>
                <a:gd name="T41" fmla="*/ 342 h 579"/>
                <a:gd name="T42" fmla="*/ 675 w 1106"/>
                <a:gd name="T43" fmla="*/ 363 h 579"/>
                <a:gd name="T44" fmla="*/ 716 w 1106"/>
                <a:gd name="T45" fmla="*/ 384 h 579"/>
                <a:gd name="T46" fmla="*/ 755 w 1106"/>
                <a:gd name="T47" fmla="*/ 404 h 579"/>
                <a:gd name="T48" fmla="*/ 795 w 1106"/>
                <a:gd name="T49" fmla="*/ 424 h 579"/>
                <a:gd name="T50" fmla="*/ 833 w 1106"/>
                <a:gd name="T51" fmla="*/ 443 h 579"/>
                <a:gd name="T52" fmla="*/ 870 w 1106"/>
                <a:gd name="T53" fmla="*/ 462 h 579"/>
                <a:gd name="T54" fmla="*/ 906 w 1106"/>
                <a:gd name="T55" fmla="*/ 480 h 579"/>
                <a:gd name="T56" fmla="*/ 940 w 1106"/>
                <a:gd name="T57" fmla="*/ 496 h 579"/>
                <a:gd name="T58" fmla="*/ 972 w 1106"/>
                <a:gd name="T59" fmla="*/ 513 h 579"/>
                <a:gd name="T60" fmla="*/ 1003 w 1106"/>
                <a:gd name="T61" fmla="*/ 528 h 579"/>
                <a:gd name="T62" fmla="*/ 1018 w 1106"/>
                <a:gd name="T63" fmla="*/ 535 h 579"/>
                <a:gd name="T64" fmla="*/ 1032 w 1106"/>
                <a:gd name="T65" fmla="*/ 542 h 579"/>
                <a:gd name="T66" fmla="*/ 1046 w 1106"/>
                <a:gd name="T67" fmla="*/ 549 h 579"/>
                <a:gd name="T68" fmla="*/ 1059 w 1106"/>
                <a:gd name="T69" fmla="*/ 556 h 579"/>
                <a:gd name="T70" fmla="*/ 1072 w 1106"/>
                <a:gd name="T71" fmla="*/ 562 h 579"/>
                <a:gd name="T72" fmla="*/ 1084 w 1106"/>
                <a:gd name="T73" fmla="*/ 568 h 579"/>
                <a:gd name="T74" fmla="*/ 1095 w 1106"/>
                <a:gd name="T75" fmla="*/ 573 h 579"/>
                <a:gd name="T76" fmla="*/ 1106 w 1106"/>
                <a:gd name="T77" fmla="*/ 579 h 5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06"/>
                <a:gd name="T118" fmla="*/ 0 h 579"/>
                <a:gd name="T119" fmla="*/ 1106 w 1106"/>
                <a:gd name="T120" fmla="*/ 579 h 5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06" h="579">
                  <a:moveTo>
                    <a:pt x="0" y="0"/>
                  </a:moveTo>
                  <a:lnTo>
                    <a:pt x="10" y="7"/>
                  </a:lnTo>
                  <a:lnTo>
                    <a:pt x="22" y="13"/>
                  </a:lnTo>
                  <a:lnTo>
                    <a:pt x="34" y="21"/>
                  </a:lnTo>
                  <a:lnTo>
                    <a:pt x="46" y="28"/>
                  </a:lnTo>
                  <a:lnTo>
                    <a:pt x="59" y="36"/>
                  </a:lnTo>
                  <a:lnTo>
                    <a:pt x="72" y="44"/>
                  </a:lnTo>
                  <a:lnTo>
                    <a:pt x="87" y="51"/>
                  </a:lnTo>
                  <a:lnTo>
                    <a:pt x="101" y="60"/>
                  </a:lnTo>
                  <a:lnTo>
                    <a:pt x="131" y="77"/>
                  </a:lnTo>
                  <a:lnTo>
                    <a:pt x="164" y="95"/>
                  </a:lnTo>
                  <a:lnTo>
                    <a:pt x="198" y="113"/>
                  </a:lnTo>
                  <a:lnTo>
                    <a:pt x="234" y="133"/>
                  </a:lnTo>
                  <a:lnTo>
                    <a:pt x="271" y="153"/>
                  </a:lnTo>
                  <a:lnTo>
                    <a:pt x="308" y="173"/>
                  </a:lnTo>
                  <a:lnTo>
                    <a:pt x="348" y="193"/>
                  </a:lnTo>
                  <a:lnTo>
                    <a:pt x="387" y="215"/>
                  </a:lnTo>
                  <a:lnTo>
                    <a:pt x="428" y="236"/>
                  </a:lnTo>
                  <a:lnTo>
                    <a:pt x="469" y="257"/>
                  </a:lnTo>
                  <a:lnTo>
                    <a:pt x="552" y="300"/>
                  </a:lnTo>
                  <a:lnTo>
                    <a:pt x="634" y="342"/>
                  </a:lnTo>
                  <a:lnTo>
                    <a:pt x="675" y="363"/>
                  </a:lnTo>
                  <a:lnTo>
                    <a:pt x="716" y="384"/>
                  </a:lnTo>
                  <a:lnTo>
                    <a:pt x="755" y="404"/>
                  </a:lnTo>
                  <a:lnTo>
                    <a:pt x="795" y="424"/>
                  </a:lnTo>
                  <a:lnTo>
                    <a:pt x="833" y="443"/>
                  </a:lnTo>
                  <a:lnTo>
                    <a:pt x="870" y="462"/>
                  </a:lnTo>
                  <a:lnTo>
                    <a:pt x="906" y="480"/>
                  </a:lnTo>
                  <a:lnTo>
                    <a:pt x="940" y="496"/>
                  </a:lnTo>
                  <a:lnTo>
                    <a:pt x="972" y="513"/>
                  </a:lnTo>
                  <a:lnTo>
                    <a:pt x="1003" y="528"/>
                  </a:lnTo>
                  <a:lnTo>
                    <a:pt x="1018" y="535"/>
                  </a:lnTo>
                  <a:lnTo>
                    <a:pt x="1032" y="542"/>
                  </a:lnTo>
                  <a:lnTo>
                    <a:pt x="1046" y="549"/>
                  </a:lnTo>
                  <a:lnTo>
                    <a:pt x="1059" y="556"/>
                  </a:lnTo>
                  <a:lnTo>
                    <a:pt x="1072" y="562"/>
                  </a:lnTo>
                  <a:lnTo>
                    <a:pt x="1084" y="568"/>
                  </a:lnTo>
                  <a:lnTo>
                    <a:pt x="1095" y="573"/>
                  </a:lnTo>
                  <a:lnTo>
                    <a:pt x="1106" y="579"/>
                  </a:lnTo>
                </a:path>
              </a:pathLst>
            </a:custGeom>
            <a:noFill/>
            <a:ln w="20955">
              <a:solidFill>
                <a:srgbClr val="000000"/>
              </a:solidFill>
              <a:round/>
              <a:headEnd/>
              <a:tailEnd/>
            </a:ln>
          </p:spPr>
          <p:txBody>
            <a:bodyPr/>
            <a:lstStyle/>
            <a:p>
              <a:endParaRPr lang="en-US"/>
            </a:p>
          </p:txBody>
        </p:sp>
        <p:sp>
          <p:nvSpPr>
            <p:cNvPr id="81044" name="Freeform 190"/>
            <p:cNvSpPr>
              <a:spLocks/>
            </p:cNvSpPr>
            <p:nvPr/>
          </p:nvSpPr>
          <p:spPr bwMode="auto">
            <a:xfrm>
              <a:off x="4505" y="2726"/>
              <a:ext cx="234" cy="79"/>
            </a:xfrm>
            <a:custGeom>
              <a:avLst/>
              <a:gdLst>
                <a:gd name="T0" fmla="*/ 0 w 234"/>
                <a:gd name="T1" fmla="*/ 0 h 79"/>
                <a:gd name="T2" fmla="*/ 20 w 234"/>
                <a:gd name="T3" fmla="*/ 10 h 79"/>
                <a:gd name="T4" fmla="*/ 39 w 234"/>
                <a:gd name="T5" fmla="*/ 18 h 79"/>
                <a:gd name="T6" fmla="*/ 57 w 234"/>
                <a:gd name="T7" fmla="*/ 25 h 79"/>
                <a:gd name="T8" fmla="*/ 74 w 234"/>
                <a:gd name="T9" fmla="*/ 32 h 79"/>
                <a:gd name="T10" fmla="*/ 90 w 234"/>
                <a:gd name="T11" fmla="*/ 37 h 79"/>
                <a:gd name="T12" fmla="*/ 105 w 234"/>
                <a:gd name="T13" fmla="*/ 43 h 79"/>
                <a:gd name="T14" fmla="*/ 119 w 234"/>
                <a:gd name="T15" fmla="*/ 47 h 79"/>
                <a:gd name="T16" fmla="*/ 133 w 234"/>
                <a:gd name="T17" fmla="*/ 51 h 79"/>
                <a:gd name="T18" fmla="*/ 160 w 234"/>
                <a:gd name="T19" fmla="*/ 58 h 79"/>
                <a:gd name="T20" fmla="*/ 185 w 234"/>
                <a:gd name="T21" fmla="*/ 64 h 79"/>
                <a:gd name="T22" fmla="*/ 210 w 234"/>
                <a:gd name="T23" fmla="*/ 71 h 79"/>
                <a:gd name="T24" fmla="*/ 222 w 234"/>
                <a:gd name="T25" fmla="*/ 75 h 79"/>
                <a:gd name="T26" fmla="*/ 234 w 234"/>
                <a:gd name="T27" fmla="*/ 79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4"/>
                <a:gd name="T43" fmla="*/ 0 h 79"/>
                <a:gd name="T44" fmla="*/ 234 w 234"/>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4" h="79">
                  <a:moveTo>
                    <a:pt x="0" y="0"/>
                  </a:moveTo>
                  <a:lnTo>
                    <a:pt x="20" y="10"/>
                  </a:lnTo>
                  <a:lnTo>
                    <a:pt x="39" y="18"/>
                  </a:lnTo>
                  <a:lnTo>
                    <a:pt x="57" y="25"/>
                  </a:lnTo>
                  <a:lnTo>
                    <a:pt x="74" y="32"/>
                  </a:lnTo>
                  <a:lnTo>
                    <a:pt x="90" y="37"/>
                  </a:lnTo>
                  <a:lnTo>
                    <a:pt x="105" y="43"/>
                  </a:lnTo>
                  <a:lnTo>
                    <a:pt x="119" y="47"/>
                  </a:lnTo>
                  <a:lnTo>
                    <a:pt x="133" y="51"/>
                  </a:lnTo>
                  <a:lnTo>
                    <a:pt x="160" y="58"/>
                  </a:lnTo>
                  <a:lnTo>
                    <a:pt x="185" y="64"/>
                  </a:lnTo>
                  <a:lnTo>
                    <a:pt x="210" y="71"/>
                  </a:lnTo>
                  <a:lnTo>
                    <a:pt x="222" y="75"/>
                  </a:lnTo>
                  <a:lnTo>
                    <a:pt x="234" y="79"/>
                  </a:lnTo>
                </a:path>
              </a:pathLst>
            </a:custGeom>
            <a:noFill/>
            <a:ln w="20955">
              <a:solidFill>
                <a:srgbClr val="000000"/>
              </a:solidFill>
              <a:round/>
              <a:headEnd/>
              <a:tailEnd/>
            </a:ln>
          </p:spPr>
          <p:txBody>
            <a:bodyPr/>
            <a:lstStyle/>
            <a:p>
              <a:endParaRPr lang="en-US"/>
            </a:p>
          </p:txBody>
        </p:sp>
        <p:sp>
          <p:nvSpPr>
            <p:cNvPr id="81045" name="Freeform 189"/>
            <p:cNvSpPr>
              <a:spLocks/>
            </p:cNvSpPr>
            <p:nvPr/>
          </p:nvSpPr>
          <p:spPr bwMode="auto">
            <a:xfrm>
              <a:off x="4739" y="2805"/>
              <a:ext cx="587" cy="226"/>
            </a:xfrm>
            <a:custGeom>
              <a:avLst/>
              <a:gdLst>
                <a:gd name="T0" fmla="*/ 0 w 587"/>
                <a:gd name="T1" fmla="*/ 0 h 226"/>
                <a:gd name="T2" fmla="*/ 13 w 587"/>
                <a:gd name="T3" fmla="*/ 5 h 226"/>
                <a:gd name="T4" fmla="*/ 26 w 587"/>
                <a:gd name="T5" fmla="*/ 11 h 226"/>
                <a:gd name="T6" fmla="*/ 39 w 587"/>
                <a:gd name="T7" fmla="*/ 18 h 226"/>
                <a:gd name="T8" fmla="*/ 52 w 587"/>
                <a:gd name="T9" fmla="*/ 26 h 226"/>
                <a:gd name="T10" fmla="*/ 65 w 587"/>
                <a:gd name="T11" fmla="*/ 34 h 226"/>
                <a:gd name="T12" fmla="*/ 79 w 587"/>
                <a:gd name="T13" fmla="*/ 43 h 226"/>
                <a:gd name="T14" fmla="*/ 106 w 587"/>
                <a:gd name="T15" fmla="*/ 62 h 226"/>
                <a:gd name="T16" fmla="*/ 135 w 587"/>
                <a:gd name="T17" fmla="*/ 82 h 226"/>
                <a:gd name="T18" fmla="*/ 164 w 587"/>
                <a:gd name="T19" fmla="*/ 103 h 226"/>
                <a:gd name="T20" fmla="*/ 195 w 587"/>
                <a:gd name="T21" fmla="*/ 124 h 226"/>
                <a:gd name="T22" fmla="*/ 228 w 587"/>
                <a:gd name="T23" fmla="*/ 144 h 226"/>
                <a:gd name="T24" fmla="*/ 246 w 587"/>
                <a:gd name="T25" fmla="*/ 155 h 226"/>
                <a:gd name="T26" fmla="*/ 263 w 587"/>
                <a:gd name="T27" fmla="*/ 164 h 226"/>
                <a:gd name="T28" fmla="*/ 282 w 587"/>
                <a:gd name="T29" fmla="*/ 173 h 226"/>
                <a:gd name="T30" fmla="*/ 301 w 587"/>
                <a:gd name="T31" fmla="*/ 182 h 226"/>
                <a:gd name="T32" fmla="*/ 321 w 587"/>
                <a:gd name="T33" fmla="*/ 191 h 226"/>
                <a:gd name="T34" fmla="*/ 341 w 587"/>
                <a:gd name="T35" fmla="*/ 198 h 226"/>
                <a:gd name="T36" fmla="*/ 361 w 587"/>
                <a:gd name="T37" fmla="*/ 204 h 226"/>
                <a:gd name="T38" fmla="*/ 383 w 587"/>
                <a:gd name="T39" fmla="*/ 211 h 226"/>
                <a:gd name="T40" fmla="*/ 405 w 587"/>
                <a:gd name="T41" fmla="*/ 216 h 226"/>
                <a:gd name="T42" fmla="*/ 429 w 587"/>
                <a:gd name="T43" fmla="*/ 220 h 226"/>
                <a:gd name="T44" fmla="*/ 453 w 587"/>
                <a:gd name="T45" fmla="*/ 223 h 226"/>
                <a:gd name="T46" fmla="*/ 478 w 587"/>
                <a:gd name="T47" fmla="*/ 225 h 226"/>
                <a:gd name="T48" fmla="*/ 504 w 587"/>
                <a:gd name="T49" fmla="*/ 226 h 226"/>
                <a:gd name="T50" fmla="*/ 530 w 587"/>
                <a:gd name="T51" fmla="*/ 226 h 226"/>
                <a:gd name="T52" fmla="*/ 558 w 587"/>
                <a:gd name="T53" fmla="*/ 224 h 226"/>
                <a:gd name="T54" fmla="*/ 587 w 587"/>
                <a:gd name="T55" fmla="*/ 221 h 2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7"/>
                <a:gd name="T85" fmla="*/ 0 h 226"/>
                <a:gd name="T86" fmla="*/ 587 w 587"/>
                <a:gd name="T87" fmla="*/ 226 h 2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7" h="226">
                  <a:moveTo>
                    <a:pt x="0" y="0"/>
                  </a:moveTo>
                  <a:lnTo>
                    <a:pt x="13" y="5"/>
                  </a:lnTo>
                  <a:lnTo>
                    <a:pt x="26" y="11"/>
                  </a:lnTo>
                  <a:lnTo>
                    <a:pt x="39" y="18"/>
                  </a:lnTo>
                  <a:lnTo>
                    <a:pt x="52" y="26"/>
                  </a:lnTo>
                  <a:lnTo>
                    <a:pt x="65" y="34"/>
                  </a:lnTo>
                  <a:lnTo>
                    <a:pt x="79" y="43"/>
                  </a:lnTo>
                  <a:lnTo>
                    <a:pt x="106" y="62"/>
                  </a:lnTo>
                  <a:lnTo>
                    <a:pt x="135" y="82"/>
                  </a:lnTo>
                  <a:lnTo>
                    <a:pt x="164" y="103"/>
                  </a:lnTo>
                  <a:lnTo>
                    <a:pt x="195" y="124"/>
                  </a:lnTo>
                  <a:lnTo>
                    <a:pt x="228" y="144"/>
                  </a:lnTo>
                  <a:lnTo>
                    <a:pt x="246" y="155"/>
                  </a:lnTo>
                  <a:lnTo>
                    <a:pt x="263" y="164"/>
                  </a:lnTo>
                  <a:lnTo>
                    <a:pt x="282" y="173"/>
                  </a:lnTo>
                  <a:lnTo>
                    <a:pt x="301" y="182"/>
                  </a:lnTo>
                  <a:lnTo>
                    <a:pt x="321" y="191"/>
                  </a:lnTo>
                  <a:lnTo>
                    <a:pt x="341" y="198"/>
                  </a:lnTo>
                  <a:lnTo>
                    <a:pt x="361" y="204"/>
                  </a:lnTo>
                  <a:lnTo>
                    <a:pt x="383" y="211"/>
                  </a:lnTo>
                  <a:lnTo>
                    <a:pt x="405" y="216"/>
                  </a:lnTo>
                  <a:lnTo>
                    <a:pt x="429" y="220"/>
                  </a:lnTo>
                  <a:lnTo>
                    <a:pt x="453" y="223"/>
                  </a:lnTo>
                  <a:lnTo>
                    <a:pt x="478" y="225"/>
                  </a:lnTo>
                  <a:lnTo>
                    <a:pt x="504" y="226"/>
                  </a:lnTo>
                  <a:lnTo>
                    <a:pt x="530" y="226"/>
                  </a:lnTo>
                  <a:lnTo>
                    <a:pt x="558" y="224"/>
                  </a:lnTo>
                  <a:lnTo>
                    <a:pt x="587" y="221"/>
                  </a:lnTo>
                </a:path>
              </a:pathLst>
            </a:custGeom>
            <a:noFill/>
            <a:ln w="20955">
              <a:solidFill>
                <a:srgbClr val="000000"/>
              </a:solidFill>
              <a:round/>
              <a:headEnd/>
              <a:tailEnd/>
            </a:ln>
          </p:spPr>
          <p:txBody>
            <a:bodyPr/>
            <a:lstStyle/>
            <a:p>
              <a:endParaRPr lang="en-US"/>
            </a:p>
          </p:txBody>
        </p:sp>
        <p:sp>
          <p:nvSpPr>
            <p:cNvPr id="81046" name="Freeform 188"/>
            <p:cNvSpPr>
              <a:spLocks/>
            </p:cNvSpPr>
            <p:nvPr/>
          </p:nvSpPr>
          <p:spPr bwMode="auto">
            <a:xfrm>
              <a:off x="5326" y="2561"/>
              <a:ext cx="1275" cy="465"/>
            </a:xfrm>
            <a:custGeom>
              <a:avLst/>
              <a:gdLst>
                <a:gd name="T0" fmla="*/ 0 w 1275"/>
                <a:gd name="T1" fmla="*/ 465 h 465"/>
                <a:gd name="T2" fmla="*/ 29 w 1275"/>
                <a:gd name="T3" fmla="*/ 461 h 465"/>
                <a:gd name="T4" fmla="*/ 60 w 1275"/>
                <a:gd name="T5" fmla="*/ 455 h 465"/>
                <a:gd name="T6" fmla="*/ 93 w 1275"/>
                <a:gd name="T7" fmla="*/ 448 h 465"/>
                <a:gd name="T8" fmla="*/ 126 w 1275"/>
                <a:gd name="T9" fmla="*/ 439 h 465"/>
                <a:gd name="T10" fmla="*/ 161 w 1275"/>
                <a:gd name="T11" fmla="*/ 430 h 465"/>
                <a:gd name="T12" fmla="*/ 196 w 1275"/>
                <a:gd name="T13" fmla="*/ 420 h 465"/>
                <a:gd name="T14" fmla="*/ 232 w 1275"/>
                <a:gd name="T15" fmla="*/ 409 h 465"/>
                <a:gd name="T16" fmla="*/ 270 w 1275"/>
                <a:gd name="T17" fmla="*/ 397 h 465"/>
                <a:gd name="T18" fmla="*/ 308 w 1275"/>
                <a:gd name="T19" fmla="*/ 384 h 465"/>
                <a:gd name="T20" fmla="*/ 347 w 1275"/>
                <a:gd name="T21" fmla="*/ 370 h 465"/>
                <a:gd name="T22" fmla="*/ 387 w 1275"/>
                <a:gd name="T23" fmla="*/ 356 h 465"/>
                <a:gd name="T24" fmla="*/ 427 w 1275"/>
                <a:gd name="T25" fmla="*/ 341 h 465"/>
                <a:gd name="T26" fmla="*/ 469 w 1275"/>
                <a:gd name="T27" fmla="*/ 325 h 465"/>
                <a:gd name="T28" fmla="*/ 510 w 1275"/>
                <a:gd name="T29" fmla="*/ 309 h 465"/>
                <a:gd name="T30" fmla="*/ 594 w 1275"/>
                <a:gd name="T31" fmla="*/ 275 h 465"/>
                <a:gd name="T32" fmla="*/ 680 w 1275"/>
                <a:gd name="T33" fmla="*/ 240 h 465"/>
                <a:gd name="T34" fmla="*/ 766 w 1275"/>
                <a:gd name="T35" fmla="*/ 204 h 465"/>
                <a:gd name="T36" fmla="*/ 854 w 1275"/>
                <a:gd name="T37" fmla="*/ 168 h 465"/>
                <a:gd name="T38" fmla="*/ 941 w 1275"/>
                <a:gd name="T39" fmla="*/ 133 h 465"/>
                <a:gd name="T40" fmla="*/ 1026 w 1275"/>
                <a:gd name="T41" fmla="*/ 97 h 465"/>
                <a:gd name="T42" fmla="*/ 1111 w 1275"/>
                <a:gd name="T43" fmla="*/ 63 h 465"/>
                <a:gd name="T44" fmla="*/ 1153 w 1275"/>
                <a:gd name="T45" fmla="*/ 46 h 465"/>
                <a:gd name="T46" fmla="*/ 1194 w 1275"/>
                <a:gd name="T47" fmla="*/ 30 h 465"/>
                <a:gd name="T48" fmla="*/ 1235 w 1275"/>
                <a:gd name="T49" fmla="*/ 15 h 465"/>
                <a:gd name="T50" fmla="*/ 1275 w 1275"/>
                <a:gd name="T51" fmla="*/ 0 h 4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75"/>
                <a:gd name="T79" fmla="*/ 0 h 465"/>
                <a:gd name="T80" fmla="*/ 1275 w 1275"/>
                <a:gd name="T81" fmla="*/ 465 h 46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75" h="465">
                  <a:moveTo>
                    <a:pt x="0" y="465"/>
                  </a:moveTo>
                  <a:lnTo>
                    <a:pt x="29" y="461"/>
                  </a:lnTo>
                  <a:lnTo>
                    <a:pt x="60" y="455"/>
                  </a:lnTo>
                  <a:lnTo>
                    <a:pt x="93" y="448"/>
                  </a:lnTo>
                  <a:lnTo>
                    <a:pt x="126" y="439"/>
                  </a:lnTo>
                  <a:lnTo>
                    <a:pt x="161" y="430"/>
                  </a:lnTo>
                  <a:lnTo>
                    <a:pt x="196" y="420"/>
                  </a:lnTo>
                  <a:lnTo>
                    <a:pt x="232" y="409"/>
                  </a:lnTo>
                  <a:lnTo>
                    <a:pt x="270" y="397"/>
                  </a:lnTo>
                  <a:lnTo>
                    <a:pt x="308" y="384"/>
                  </a:lnTo>
                  <a:lnTo>
                    <a:pt x="347" y="370"/>
                  </a:lnTo>
                  <a:lnTo>
                    <a:pt x="387" y="356"/>
                  </a:lnTo>
                  <a:lnTo>
                    <a:pt x="427" y="341"/>
                  </a:lnTo>
                  <a:lnTo>
                    <a:pt x="469" y="325"/>
                  </a:lnTo>
                  <a:lnTo>
                    <a:pt x="510" y="309"/>
                  </a:lnTo>
                  <a:lnTo>
                    <a:pt x="594" y="275"/>
                  </a:lnTo>
                  <a:lnTo>
                    <a:pt x="680" y="240"/>
                  </a:lnTo>
                  <a:lnTo>
                    <a:pt x="766" y="204"/>
                  </a:lnTo>
                  <a:lnTo>
                    <a:pt x="854" y="168"/>
                  </a:lnTo>
                  <a:lnTo>
                    <a:pt x="941" y="133"/>
                  </a:lnTo>
                  <a:lnTo>
                    <a:pt x="1026" y="97"/>
                  </a:lnTo>
                  <a:lnTo>
                    <a:pt x="1111" y="63"/>
                  </a:lnTo>
                  <a:lnTo>
                    <a:pt x="1153" y="46"/>
                  </a:lnTo>
                  <a:lnTo>
                    <a:pt x="1194" y="30"/>
                  </a:lnTo>
                  <a:lnTo>
                    <a:pt x="1235" y="15"/>
                  </a:lnTo>
                  <a:lnTo>
                    <a:pt x="1275" y="0"/>
                  </a:lnTo>
                </a:path>
              </a:pathLst>
            </a:custGeom>
            <a:noFill/>
            <a:ln w="20955">
              <a:solidFill>
                <a:srgbClr val="000000"/>
              </a:solidFill>
              <a:round/>
              <a:headEnd/>
              <a:tailEnd/>
            </a:ln>
          </p:spPr>
          <p:txBody>
            <a:bodyPr/>
            <a:lstStyle/>
            <a:p>
              <a:endParaRPr lang="en-US"/>
            </a:p>
          </p:txBody>
        </p:sp>
        <p:sp>
          <p:nvSpPr>
            <p:cNvPr id="81047" name="Rectangle 187"/>
            <p:cNvSpPr>
              <a:spLocks noChangeArrowheads="1"/>
            </p:cNvSpPr>
            <p:nvPr/>
          </p:nvSpPr>
          <p:spPr bwMode="auto">
            <a:xfrm>
              <a:off x="1164" y="3769"/>
              <a:ext cx="86"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0</a:t>
              </a:r>
              <a:endParaRPr lang="en-GB"/>
            </a:p>
          </p:txBody>
        </p:sp>
        <p:sp>
          <p:nvSpPr>
            <p:cNvPr id="81048" name="Rectangle 186"/>
            <p:cNvSpPr>
              <a:spLocks noChangeArrowheads="1"/>
            </p:cNvSpPr>
            <p:nvPr/>
          </p:nvSpPr>
          <p:spPr bwMode="auto">
            <a:xfrm>
              <a:off x="1024" y="3449"/>
              <a:ext cx="215"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0,5</a:t>
              </a:r>
              <a:endParaRPr lang="en-GB"/>
            </a:p>
          </p:txBody>
        </p:sp>
        <p:sp>
          <p:nvSpPr>
            <p:cNvPr id="81049" name="Rectangle 185"/>
            <p:cNvSpPr>
              <a:spLocks noChangeArrowheads="1"/>
            </p:cNvSpPr>
            <p:nvPr/>
          </p:nvSpPr>
          <p:spPr bwMode="auto">
            <a:xfrm>
              <a:off x="1164" y="3124"/>
              <a:ext cx="86"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a:t>
              </a:r>
              <a:endParaRPr lang="en-GB"/>
            </a:p>
          </p:txBody>
        </p:sp>
        <p:sp>
          <p:nvSpPr>
            <p:cNvPr id="81050" name="Rectangle 184"/>
            <p:cNvSpPr>
              <a:spLocks noChangeArrowheads="1"/>
            </p:cNvSpPr>
            <p:nvPr/>
          </p:nvSpPr>
          <p:spPr bwMode="auto">
            <a:xfrm>
              <a:off x="1024" y="2803"/>
              <a:ext cx="215"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1,5</a:t>
              </a:r>
              <a:endParaRPr lang="en-GB"/>
            </a:p>
          </p:txBody>
        </p:sp>
        <p:sp>
          <p:nvSpPr>
            <p:cNvPr id="81051" name="Rectangle 183"/>
            <p:cNvSpPr>
              <a:spLocks noChangeArrowheads="1"/>
            </p:cNvSpPr>
            <p:nvPr/>
          </p:nvSpPr>
          <p:spPr bwMode="auto">
            <a:xfrm>
              <a:off x="1164" y="2476"/>
              <a:ext cx="86"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2</a:t>
              </a:r>
              <a:endParaRPr lang="en-GB"/>
            </a:p>
          </p:txBody>
        </p:sp>
        <p:sp>
          <p:nvSpPr>
            <p:cNvPr id="81052" name="Rectangle 182"/>
            <p:cNvSpPr>
              <a:spLocks noChangeArrowheads="1"/>
            </p:cNvSpPr>
            <p:nvPr/>
          </p:nvSpPr>
          <p:spPr bwMode="auto">
            <a:xfrm>
              <a:off x="1024" y="2156"/>
              <a:ext cx="215"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2,5</a:t>
              </a:r>
              <a:endParaRPr lang="en-GB"/>
            </a:p>
          </p:txBody>
        </p:sp>
        <p:sp>
          <p:nvSpPr>
            <p:cNvPr id="81053" name="Rectangle 181"/>
            <p:cNvSpPr>
              <a:spLocks noChangeArrowheads="1"/>
            </p:cNvSpPr>
            <p:nvPr/>
          </p:nvSpPr>
          <p:spPr bwMode="auto">
            <a:xfrm>
              <a:off x="1164" y="1833"/>
              <a:ext cx="86"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3</a:t>
              </a:r>
              <a:endParaRPr lang="en-GB"/>
            </a:p>
          </p:txBody>
        </p:sp>
        <p:sp>
          <p:nvSpPr>
            <p:cNvPr id="81054" name="Rectangle 180"/>
            <p:cNvSpPr>
              <a:spLocks noChangeArrowheads="1"/>
            </p:cNvSpPr>
            <p:nvPr/>
          </p:nvSpPr>
          <p:spPr bwMode="auto">
            <a:xfrm>
              <a:off x="1024" y="1510"/>
              <a:ext cx="215"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3,5</a:t>
              </a:r>
              <a:endParaRPr lang="en-GB"/>
            </a:p>
          </p:txBody>
        </p:sp>
        <p:sp>
          <p:nvSpPr>
            <p:cNvPr id="81055" name="Rectangle 179"/>
            <p:cNvSpPr>
              <a:spLocks noChangeArrowheads="1"/>
            </p:cNvSpPr>
            <p:nvPr/>
          </p:nvSpPr>
          <p:spPr bwMode="auto">
            <a:xfrm>
              <a:off x="1164" y="1188"/>
              <a:ext cx="86"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4</a:t>
              </a:r>
              <a:endParaRPr lang="en-GB"/>
            </a:p>
          </p:txBody>
        </p:sp>
        <p:sp>
          <p:nvSpPr>
            <p:cNvPr id="81056" name="Rectangle 178"/>
            <p:cNvSpPr>
              <a:spLocks noChangeArrowheads="1"/>
            </p:cNvSpPr>
            <p:nvPr/>
          </p:nvSpPr>
          <p:spPr bwMode="auto">
            <a:xfrm>
              <a:off x="1024" y="865"/>
              <a:ext cx="215"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4,5</a:t>
              </a:r>
              <a:endParaRPr lang="en-GB"/>
            </a:p>
          </p:txBody>
        </p:sp>
        <p:sp>
          <p:nvSpPr>
            <p:cNvPr id="81057" name="Rectangle 177"/>
            <p:cNvSpPr>
              <a:spLocks noChangeArrowheads="1"/>
            </p:cNvSpPr>
            <p:nvPr/>
          </p:nvSpPr>
          <p:spPr bwMode="auto">
            <a:xfrm>
              <a:off x="1164" y="540"/>
              <a:ext cx="86"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5</a:t>
              </a:r>
              <a:endParaRPr lang="en-GB"/>
            </a:p>
          </p:txBody>
        </p:sp>
        <p:sp>
          <p:nvSpPr>
            <p:cNvPr id="81058" name="Rectangle 176"/>
            <p:cNvSpPr>
              <a:spLocks noChangeArrowheads="1"/>
            </p:cNvSpPr>
            <p:nvPr/>
          </p:nvSpPr>
          <p:spPr bwMode="auto">
            <a:xfrm>
              <a:off x="1346" y="4035"/>
              <a:ext cx="89" cy="189"/>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0</a:t>
              </a:r>
              <a:endParaRPr lang="en-GB"/>
            </a:p>
          </p:txBody>
        </p:sp>
        <p:sp>
          <p:nvSpPr>
            <p:cNvPr id="81059" name="Rectangle 175"/>
            <p:cNvSpPr>
              <a:spLocks noChangeArrowheads="1"/>
            </p:cNvSpPr>
            <p:nvPr/>
          </p:nvSpPr>
          <p:spPr bwMode="auto">
            <a:xfrm>
              <a:off x="1775" y="4036"/>
              <a:ext cx="258"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100</a:t>
              </a:r>
              <a:endParaRPr lang="en-GB"/>
            </a:p>
          </p:txBody>
        </p:sp>
        <p:sp>
          <p:nvSpPr>
            <p:cNvPr id="81060" name="Rectangle 174"/>
            <p:cNvSpPr>
              <a:spLocks noChangeArrowheads="1"/>
            </p:cNvSpPr>
            <p:nvPr/>
          </p:nvSpPr>
          <p:spPr bwMode="auto">
            <a:xfrm>
              <a:off x="2298" y="4036"/>
              <a:ext cx="258"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200</a:t>
              </a:r>
              <a:endParaRPr lang="en-GB"/>
            </a:p>
          </p:txBody>
        </p:sp>
        <p:sp>
          <p:nvSpPr>
            <p:cNvPr id="81061" name="Rectangle 173"/>
            <p:cNvSpPr>
              <a:spLocks noChangeArrowheads="1"/>
            </p:cNvSpPr>
            <p:nvPr/>
          </p:nvSpPr>
          <p:spPr bwMode="auto">
            <a:xfrm>
              <a:off x="2816" y="4036"/>
              <a:ext cx="258"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300</a:t>
              </a:r>
              <a:endParaRPr lang="en-GB"/>
            </a:p>
          </p:txBody>
        </p:sp>
        <p:sp>
          <p:nvSpPr>
            <p:cNvPr id="81062" name="Rectangle 172"/>
            <p:cNvSpPr>
              <a:spLocks noChangeArrowheads="1"/>
            </p:cNvSpPr>
            <p:nvPr/>
          </p:nvSpPr>
          <p:spPr bwMode="auto">
            <a:xfrm>
              <a:off x="3337" y="4036"/>
              <a:ext cx="258"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400</a:t>
              </a:r>
              <a:endParaRPr lang="en-GB"/>
            </a:p>
          </p:txBody>
        </p:sp>
        <p:sp>
          <p:nvSpPr>
            <p:cNvPr id="81063" name="Rectangle 171"/>
            <p:cNvSpPr>
              <a:spLocks noChangeArrowheads="1"/>
            </p:cNvSpPr>
            <p:nvPr/>
          </p:nvSpPr>
          <p:spPr bwMode="auto">
            <a:xfrm>
              <a:off x="3860" y="4036"/>
              <a:ext cx="258"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500</a:t>
              </a:r>
              <a:endParaRPr lang="en-GB"/>
            </a:p>
          </p:txBody>
        </p:sp>
        <p:sp>
          <p:nvSpPr>
            <p:cNvPr id="81064" name="Rectangle 170"/>
            <p:cNvSpPr>
              <a:spLocks noChangeArrowheads="1"/>
            </p:cNvSpPr>
            <p:nvPr/>
          </p:nvSpPr>
          <p:spPr bwMode="auto">
            <a:xfrm>
              <a:off x="4378" y="4036"/>
              <a:ext cx="258"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600</a:t>
              </a:r>
              <a:endParaRPr lang="en-GB"/>
            </a:p>
          </p:txBody>
        </p:sp>
        <p:sp>
          <p:nvSpPr>
            <p:cNvPr id="81065" name="Rectangle 169"/>
            <p:cNvSpPr>
              <a:spLocks noChangeArrowheads="1"/>
            </p:cNvSpPr>
            <p:nvPr/>
          </p:nvSpPr>
          <p:spPr bwMode="auto">
            <a:xfrm>
              <a:off x="4903" y="4036"/>
              <a:ext cx="258"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700</a:t>
              </a:r>
              <a:endParaRPr lang="en-GB"/>
            </a:p>
          </p:txBody>
        </p:sp>
        <p:sp>
          <p:nvSpPr>
            <p:cNvPr id="81066" name="Rectangle 168"/>
            <p:cNvSpPr>
              <a:spLocks noChangeArrowheads="1"/>
            </p:cNvSpPr>
            <p:nvPr/>
          </p:nvSpPr>
          <p:spPr bwMode="auto">
            <a:xfrm>
              <a:off x="5421" y="4036"/>
              <a:ext cx="259"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800</a:t>
              </a:r>
              <a:endParaRPr lang="en-GB"/>
            </a:p>
          </p:txBody>
        </p:sp>
        <p:sp>
          <p:nvSpPr>
            <p:cNvPr id="81067" name="Rectangle 167"/>
            <p:cNvSpPr>
              <a:spLocks noChangeArrowheads="1"/>
            </p:cNvSpPr>
            <p:nvPr/>
          </p:nvSpPr>
          <p:spPr bwMode="auto">
            <a:xfrm>
              <a:off x="5940" y="4036"/>
              <a:ext cx="258"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900</a:t>
              </a:r>
              <a:endParaRPr lang="en-GB"/>
            </a:p>
          </p:txBody>
        </p:sp>
        <p:sp>
          <p:nvSpPr>
            <p:cNvPr id="81068" name="Rectangle 166"/>
            <p:cNvSpPr>
              <a:spLocks noChangeArrowheads="1"/>
            </p:cNvSpPr>
            <p:nvPr/>
          </p:nvSpPr>
          <p:spPr bwMode="auto">
            <a:xfrm>
              <a:off x="6418" y="4036"/>
              <a:ext cx="344"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1000</a:t>
              </a:r>
              <a:endParaRPr lang="en-GB"/>
            </a:p>
          </p:txBody>
        </p:sp>
        <p:sp>
          <p:nvSpPr>
            <p:cNvPr id="81069" name="Rectangle 165"/>
            <p:cNvSpPr>
              <a:spLocks noChangeArrowheads="1"/>
            </p:cNvSpPr>
            <p:nvPr/>
          </p:nvSpPr>
          <p:spPr bwMode="auto">
            <a:xfrm>
              <a:off x="3558" y="4305"/>
              <a:ext cx="904" cy="18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Time (msec)</a:t>
              </a:r>
              <a:endParaRPr lang="en-GB"/>
            </a:p>
          </p:txBody>
        </p:sp>
        <p:sp>
          <p:nvSpPr>
            <p:cNvPr id="81070" name="Rectangle 164"/>
            <p:cNvSpPr>
              <a:spLocks noChangeArrowheads="1"/>
            </p:cNvSpPr>
            <p:nvPr/>
          </p:nvSpPr>
          <p:spPr bwMode="auto">
            <a:xfrm rot="5400000">
              <a:off x="1257" y="746"/>
              <a:ext cx="1326" cy="185"/>
            </a:xfrm>
            <a:prstGeom prst="rect">
              <a:avLst/>
            </a:prstGeom>
            <a:noFill/>
            <a:ln w="9525">
              <a:noFill/>
              <a:miter lim="800000"/>
              <a:headEnd/>
              <a:tailEnd/>
            </a:ln>
          </p:spPr>
          <p:txBody>
            <a:bodyPr wrap="none" lIns="0" tIns="0" rIns="0" bIns="0">
              <a:spAutoFit/>
            </a:bodyPr>
            <a:lstStyle/>
            <a:p>
              <a:pPr eaLnBrk="0" hangingPunct="0"/>
              <a:r>
                <a:rPr lang="en-GB" sz="900" b="1">
                  <a:cs typeface="Times New Roman" pitchFamily="18" charset="0"/>
                </a:rPr>
                <a:t>mean WSS (N/m2)</a:t>
              </a:r>
              <a:endParaRPr lang="en-GB"/>
            </a:p>
          </p:txBody>
        </p:sp>
      </p:grpSp>
      <p:sp>
        <p:nvSpPr>
          <p:cNvPr id="80903" name="Rectangle 556"/>
          <p:cNvSpPr>
            <a:spLocks noChangeArrowheads="1"/>
          </p:cNvSpPr>
          <p:nvPr/>
        </p:nvSpPr>
        <p:spPr bwMode="auto">
          <a:xfrm>
            <a:off x="0" y="4946650"/>
            <a:ext cx="3432175" cy="260350"/>
          </a:xfrm>
          <a:prstGeom prst="rect">
            <a:avLst/>
          </a:prstGeom>
          <a:noFill/>
          <a:ln w="9525">
            <a:noFill/>
            <a:miter lim="800000"/>
            <a:headEnd/>
            <a:tailEnd/>
          </a:ln>
        </p:spPr>
        <p:txBody>
          <a:bodyPr wrap="none" anchor="ctr">
            <a:spAutoFit/>
          </a:bodyPr>
          <a:lstStyle/>
          <a:p>
            <a:pPr eaLnBrk="0" hangingPunct="0">
              <a:tabLst>
                <a:tab pos="3248025" algn="l"/>
              </a:tabLst>
            </a:pPr>
            <a:r>
              <a:rPr lang="en-GB" sz="1100" b="1" i="1">
                <a:cs typeface="Times New Roman" pitchFamily="18" charset="0"/>
              </a:rPr>
              <a:t>	</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Rectangle 2"/>
          <p:cNvSpPr>
            <a:spLocks noGrp="1"/>
          </p:cNvSpPr>
          <p:nvPr>
            <p:ph type="title" idx="4294967295"/>
          </p:nvPr>
        </p:nvSpPr>
        <p:spPr bwMode="auto">
          <a:xfrm>
            <a:off x="9715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altLang="ja-JP" sz="3600" smtClean="0">
                <a:latin typeface="Times New Roman" pitchFamily="18" charset="0"/>
                <a:ea typeface="ＭＳ Ｐゴシック" charset="-128"/>
              </a:rPr>
              <a:t>Maximum Wall</a:t>
            </a:r>
            <a:r>
              <a:rPr lang="en-US" sz="3600" smtClean="0">
                <a:latin typeface="Times New Roman" pitchFamily="18" charset="0"/>
              </a:rPr>
              <a:t> Shear Stress (N/m2)</a:t>
            </a:r>
            <a:br>
              <a:rPr lang="en-US" sz="3600" smtClean="0">
                <a:latin typeface="Times New Roman" pitchFamily="18" charset="0"/>
              </a:rPr>
            </a:br>
            <a:endParaRPr lang="en-US" sz="3600" smtClean="0">
              <a:latin typeface="Times New Roman" pitchFamily="18" charset="0"/>
            </a:endParaRPr>
          </a:p>
        </p:txBody>
      </p:sp>
      <p:sp>
        <p:nvSpPr>
          <p:cNvPr id="81923" name="Rectangle 3"/>
          <p:cNvSpPr>
            <a:spLocks noChangeArrowheads="1"/>
          </p:cNvSpPr>
          <p:nvPr/>
        </p:nvSpPr>
        <p:spPr bwMode="auto">
          <a:xfrm>
            <a:off x="971550" y="836613"/>
            <a:ext cx="6762750" cy="2289175"/>
          </a:xfrm>
          <a:prstGeom prst="rect">
            <a:avLst/>
          </a:prstGeom>
          <a:noFill/>
          <a:ln w="9525">
            <a:noFill/>
            <a:miter lim="800000"/>
            <a:headEnd/>
            <a:tailEnd/>
          </a:ln>
        </p:spPr>
        <p:txBody>
          <a:bodyPr anchor="ctr">
            <a:spAutoFit/>
          </a:bodyPr>
          <a:lstStyle/>
          <a:p>
            <a:pPr algn="ct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Main bifurcation, </a:t>
            </a:r>
            <a:endParaRPr lang="en-GB" altLang="ja-JP" sz="3600" i="1">
              <a:solidFill>
                <a:schemeClr val="tx2"/>
              </a:solidFill>
              <a:latin typeface="Times New Roman" pitchFamily="18" charset="0"/>
              <a:ea typeface="ＭＳ Ｐゴシック" pitchFamily="34" charset="-128"/>
              <a:cs typeface="Times New Roman" pitchFamily="18" charset="0"/>
            </a:endParaRPr>
          </a:p>
          <a:p>
            <a:pPr eaLnBrk="0" hangingPunct="0"/>
            <a:r>
              <a:rPr lang="en-GB" altLang="ja-JP" sz="3600" i="1">
                <a:solidFill>
                  <a:schemeClr val="tx2"/>
                </a:solidFill>
                <a:latin typeface="Times New Roman" pitchFamily="18" charset="0"/>
                <a:ea typeface="ＭＳ Ｐゴシック" pitchFamily="34" charset="-128"/>
              </a:rPr>
              <a:t>                FD</a:t>
            </a:r>
            <a:r>
              <a:rPr lang="en-GB" sz="3600" i="1">
                <a:solidFill>
                  <a:schemeClr val="tx2"/>
                </a:solidFill>
                <a:latin typeface="Times New Roman" pitchFamily="18" charset="0"/>
                <a:cs typeface="Times New Roman" pitchFamily="18" charset="0"/>
              </a:rPr>
              <a:t>: dashes,  </a:t>
            </a:r>
            <a:endParaRPr lang="en-GB" altLang="ja-JP" sz="3600" i="1">
              <a:solidFill>
                <a:schemeClr val="tx2"/>
              </a:solidFill>
              <a:latin typeface="Times New Roman" pitchFamily="18" charset="0"/>
              <a:ea typeface="ＭＳ Ｐゴシック" pitchFamily="34" charset="-128"/>
            </a:endParaRPr>
          </a:p>
          <a:p>
            <a:pP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LW: continuous lines</a:t>
            </a:r>
            <a:endParaRPr lang="en-US" sz="3600">
              <a:solidFill>
                <a:schemeClr val="tx2"/>
              </a:solidFill>
              <a:latin typeface="Times New Roman" pitchFamily="18" charset="0"/>
            </a:endParaRPr>
          </a:p>
          <a:p>
            <a:pPr algn="ctr" eaLnBrk="0" hangingPunct="0"/>
            <a:r>
              <a:rPr lang="en-GB" sz="3600">
                <a:latin typeface="Times New Roman" pitchFamily="18" charset="0"/>
                <a:cs typeface="Times New Roman" pitchFamily="18" charset="0"/>
              </a:rPr>
              <a:t>        </a:t>
            </a:r>
            <a:endParaRPr lang="en-GB" sz="3600">
              <a:latin typeface="Times New Roman" pitchFamily="18" charset="0"/>
            </a:endParaRPr>
          </a:p>
        </p:txBody>
      </p:sp>
      <p:sp>
        <p:nvSpPr>
          <p:cNvPr id="81924" name="Rectangle 4"/>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81925" name="Rectangle 5"/>
          <p:cNvSpPr>
            <a:spLocks noChangeArrowheads="1"/>
          </p:cNvSpPr>
          <p:nvPr/>
        </p:nvSpPr>
        <p:spPr bwMode="auto">
          <a:xfrm>
            <a:off x="0" y="1651000"/>
            <a:ext cx="9144000" cy="0"/>
          </a:xfrm>
          <a:prstGeom prst="rect">
            <a:avLst/>
          </a:prstGeom>
          <a:noFill/>
          <a:ln w="9525">
            <a:noFill/>
            <a:miter lim="800000"/>
            <a:headEnd/>
            <a:tailEnd/>
          </a:ln>
        </p:spPr>
        <p:txBody>
          <a:bodyPr wrap="none" anchor="ctr">
            <a:spAutoFit/>
          </a:bodyPr>
          <a:lstStyle/>
          <a:p>
            <a:endParaRPr lang="en-US"/>
          </a:p>
        </p:txBody>
      </p:sp>
      <p:sp>
        <p:nvSpPr>
          <p:cNvPr id="81926" name="Rectangle 374"/>
          <p:cNvSpPr>
            <a:spLocks noChangeArrowheads="1"/>
          </p:cNvSpPr>
          <p:nvPr/>
        </p:nvSpPr>
        <p:spPr bwMode="auto">
          <a:xfrm>
            <a:off x="0" y="4946650"/>
            <a:ext cx="3432175" cy="260350"/>
          </a:xfrm>
          <a:prstGeom prst="rect">
            <a:avLst/>
          </a:prstGeom>
          <a:noFill/>
          <a:ln w="9525">
            <a:noFill/>
            <a:miter lim="800000"/>
            <a:headEnd/>
            <a:tailEnd/>
          </a:ln>
        </p:spPr>
        <p:txBody>
          <a:bodyPr wrap="none" anchor="ctr">
            <a:spAutoFit/>
          </a:bodyPr>
          <a:lstStyle/>
          <a:p>
            <a:pPr eaLnBrk="0" hangingPunct="0">
              <a:tabLst>
                <a:tab pos="3248025" algn="l"/>
              </a:tabLst>
            </a:pPr>
            <a:r>
              <a:rPr lang="en-GB" sz="1100" b="1" i="1">
                <a:cs typeface="Times New Roman" pitchFamily="18" charset="0"/>
              </a:rPr>
              <a:t>	</a:t>
            </a:r>
            <a:endParaRPr lang="en-GB"/>
          </a:p>
        </p:txBody>
      </p:sp>
      <p:sp>
        <p:nvSpPr>
          <p:cNvPr id="81927" name="Rectangle 781"/>
          <p:cNvSpPr>
            <a:spLocks noChangeArrowheads="1"/>
          </p:cNvSpPr>
          <p:nvPr/>
        </p:nvSpPr>
        <p:spPr bwMode="auto">
          <a:xfrm>
            <a:off x="0" y="1563688"/>
            <a:ext cx="9144000" cy="0"/>
          </a:xfrm>
          <a:prstGeom prst="rect">
            <a:avLst/>
          </a:prstGeom>
          <a:noFill/>
          <a:ln w="9525">
            <a:noFill/>
            <a:miter lim="800000"/>
            <a:headEnd/>
            <a:tailEnd/>
          </a:ln>
        </p:spPr>
        <p:txBody>
          <a:bodyPr wrap="none" anchor="ctr">
            <a:spAutoFit/>
          </a:bodyPr>
          <a:lstStyle/>
          <a:p>
            <a:endParaRPr lang="en-US"/>
          </a:p>
        </p:txBody>
      </p:sp>
      <p:grpSp>
        <p:nvGrpSpPr>
          <p:cNvPr id="81928" name="Group 375"/>
          <p:cNvGrpSpPr>
            <a:grpSpLocks noChangeAspect="1"/>
          </p:cNvGrpSpPr>
          <p:nvPr/>
        </p:nvGrpSpPr>
        <p:grpSpPr bwMode="auto">
          <a:xfrm>
            <a:off x="1778000" y="2781300"/>
            <a:ext cx="5602288" cy="3879850"/>
            <a:chOff x="0" y="0"/>
            <a:chExt cx="8482" cy="5876"/>
          </a:xfrm>
        </p:grpSpPr>
        <p:sp>
          <p:nvSpPr>
            <p:cNvPr id="81930" name="AutoShape 780"/>
            <p:cNvSpPr>
              <a:spLocks noChangeAspect="1" noChangeArrowheads="1" noTextEdit="1"/>
            </p:cNvSpPr>
            <p:nvPr/>
          </p:nvSpPr>
          <p:spPr bwMode="auto">
            <a:xfrm>
              <a:off x="0" y="0"/>
              <a:ext cx="8482" cy="5876"/>
            </a:xfrm>
            <a:prstGeom prst="rect">
              <a:avLst/>
            </a:prstGeom>
            <a:noFill/>
            <a:ln w="9525">
              <a:noFill/>
              <a:miter lim="800000"/>
              <a:headEnd/>
              <a:tailEnd/>
            </a:ln>
          </p:spPr>
          <p:txBody>
            <a:bodyPr/>
            <a:lstStyle/>
            <a:p>
              <a:endParaRPr lang="el-GR"/>
            </a:p>
          </p:txBody>
        </p:sp>
        <p:grpSp>
          <p:nvGrpSpPr>
            <p:cNvPr id="81931" name="Group 579"/>
            <p:cNvGrpSpPr>
              <a:grpSpLocks/>
            </p:cNvGrpSpPr>
            <p:nvPr/>
          </p:nvGrpSpPr>
          <p:grpSpPr bwMode="auto">
            <a:xfrm>
              <a:off x="49" y="50"/>
              <a:ext cx="8433" cy="5565"/>
              <a:chOff x="49" y="50"/>
              <a:chExt cx="8433" cy="5565"/>
            </a:xfrm>
          </p:grpSpPr>
          <p:sp>
            <p:nvSpPr>
              <p:cNvPr id="82135" name="Rectangle 779"/>
              <p:cNvSpPr>
                <a:spLocks noChangeArrowheads="1"/>
              </p:cNvSpPr>
              <p:nvPr/>
            </p:nvSpPr>
            <p:spPr bwMode="auto">
              <a:xfrm>
                <a:off x="49" y="50"/>
                <a:ext cx="8433" cy="5565"/>
              </a:xfrm>
              <a:prstGeom prst="rect">
                <a:avLst/>
              </a:prstGeom>
              <a:solidFill>
                <a:srgbClr val="FFFFFF"/>
              </a:solidFill>
              <a:ln w="9525">
                <a:noFill/>
                <a:miter lim="800000"/>
                <a:headEnd/>
                <a:tailEnd/>
              </a:ln>
            </p:spPr>
            <p:txBody>
              <a:bodyPr/>
              <a:lstStyle/>
              <a:p>
                <a:endParaRPr lang="en-US"/>
              </a:p>
            </p:txBody>
          </p:sp>
          <p:sp>
            <p:nvSpPr>
              <p:cNvPr id="82136" name="Rectangle 778"/>
              <p:cNvSpPr>
                <a:spLocks noChangeArrowheads="1"/>
              </p:cNvSpPr>
              <p:nvPr/>
            </p:nvSpPr>
            <p:spPr bwMode="auto">
              <a:xfrm>
                <a:off x="1579" y="255"/>
                <a:ext cx="4819" cy="4562"/>
              </a:xfrm>
              <a:prstGeom prst="rect">
                <a:avLst/>
              </a:prstGeom>
              <a:solidFill>
                <a:srgbClr val="FFFFFF"/>
              </a:solidFill>
              <a:ln w="9525">
                <a:noFill/>
                <a:miter lim="800000"/>
                <a:headEnd/>
                <a:tailEnd/>
              </a:ln>
            </p:spPr>
            <p:txBody>
              <a:bodyPr/>
              <a:lstStyle/>
              <a:p>
                <a:endParaRPr lang="en-US"/>
              </a:p>
            </p:txBody>
          </p:sp>
          <p:sp>
            <p:nvSpPr>
              <p:cNvPr id="82137" name="Line 777"/>
              <p:cNvSpPr>
                <a:spLocks noChangeShapeType="1"/>
              </p:cNvSpPr>
              <p:nvPr/>
            </p:nvSpPr>
            <p:spPr bwMode="auto">
              <a:xfrm>
                <a:off x="1579" y="4513"/>
                <a:ext cx="4819" cy="1"/>
              </a:xfrm>
              <a:prstGeom prst="line">
                <a:avLst/>
              </a:prstGeom>
              <a:noFill/>
              <a:ln w="0">
                <a:solidFill>
                  <a:srgbClr val="000000"/>
                </a:solidFill>
                <a:round/>
                <a:headEnd/>
                <a:tailEnd/>
              </a:ln>
            </p:spPr>
            <p:txBody>
              <a:bodyPr/>
              <a:lstStyle/>
              <a:p>
                <a:endParaRPr lang="el-GR"/>
              </a:p>
            </p:txBody>
          </p:sp>
          <p:sp>
            <p:nvSpPr>
              <p:cNvPr id="82138" name="Line 776"/>
              <p:cNvSpPr>
                <a:spLocks noChangeShapeType="1"/>
              </p:cNvSpPr>
              <p:nvPr/>
            </p:nvSpPr>
            <p:spPr bwMode="auto">
              <a:xfrm>
                <a:off x="1579" y="4208"/>
                <a:ext cx="4819" cy="1"/>
              </a:xfrm>
              <a:prstGeom prst="line">
                <a:avLst/>
              </a:prstGeom>
              <a:noFill/>
              <a:ln w="0">
                <a:solidFill>
                  <a:srgbClr val="000000"/>
                </a:solidFill>
                <a:round/>
                <a:headEnd/>
                <a:tailEnd/>
              </a:ln>
            </p:spPr>
            <p:txBody>
              <a:bodyPr/>
              <a:lstStyle/>
              <a:p>
                <a:endParaRPr lang="el-GR"/>
              </a:p>
            </p:txBody>
          </p:sp>
          <p:sp>
            <p:nvSpPr>
              <p:cNvPr id="82139" name="Line 775"/>
              <p:cNvSpPr>
                <a:spLocks noChangeShapeType="1"/>
              </p:cNvSpPr>
              <p:nvPr/>
            </p:nvSpPr>
            <p:spPr bwMode="auto">
              <a:xfrm>
                <a:off x="1579" y="3905"/>
                <a:ext cx="4819" cy="1"/>
              </a:xfrm>
              <a:prstGeom prst="line">
                <a:avLst/>
              </a:prstGeom>
              <a:noFill/>
              <a:ln w="0">
                <a:solidFill>
                  <a:srgbClr val="000000"/>
                </a:solidFill>
                <a:round/>
                <a:headEnd/>
                <a:tailEnd/>
              </a:ln>
            </p:spPr>
            <p:txBody>
              <a:bodyPr/>
              <a:lstStyle/>
              <a:p>
                <a:endParaRPr lang="el-GR"/>
              </a:p>
            </p:txBody>
          </p:sp>
          <p:sp>
            <p:nvSpPr>
              <p:cNvPr id="82140" name="Line 774"/>
              <p:cNvSpPr>
                <a:spLocks noChangeShapeType="1"/>
              </p:cNvSpPr>
              <p:nvPr/>
            </p:nvSpPr>
            <p:spPr bwMode="auto">
              <a:xfrm>
                <a:off x="1579" y="3600"/>
                <a:ext cx="4819" cy="1"/>
              </a:xfrm>
              <a:prstGeom prst="line">
                <a:avLst/>
              </a:prstGeom>
              <a:noFill/>
              <a:ln w="0">
                <a:solidFill>
                  <a:srgbClr val="000000"/>
                </a:solidFill>
                <a:round/>
                <a:headEnd/>
                <a:tailEnd/>
              </a:ln>
            </p:spPr>
            <p:txBody>
              <a:bodyPr/>
              <a:lstStyle/>
              <a:p>
                <a:endParaRPr lang="el-GR"/>
              </a:p>
            </p:txBody>
          </p:sp>
          <p:sp>
            <p:nvSpPr>
              <p:cNvPr id="82141" name="Line 773"/>
              <p:cNvSpPr>
                <a:spLocks noChangeShapeType="1"/>
              </p:cNvSpPr>
              <p:nvPr/>
            </p:nvSpPr>
            <p:spPr bwMode="auto">
              <a:xfrm>
                <a:off x="1579" y="3296"/>
                <a:ext cx="4819" cy="1"/>
              </a:xfrm>
              <a:prstGeom prst="line">
                <a:avLst/>
              </a:prstGeom>
              <a:noFill/>
              <a:ln w="0">
                <a:solidFill>
                  <a:srgbClr val="000000"/>
                </a:solidFill>
                <a:round/>
                <a:headEnd/>
                <a:tailEnd/>
              </a:ln>
            </p:spPr>
            <p:txBody>
              <a:bodyPr/>
              <a:lstStyle/>
              <a:p>
                <a:endParaRPr lang="el-GR"/>
              </a:p>
            </p:txBody>
          </p:sp>
          <p:sp>
            <p:nvSpPr>
              <p:cNvPr id="82142" name="Line 772"/>
              <p:cNvSpPr>
                <a:spLocks noChangeShapeType="1"/>
              </p:cNvSpPr>
              <p:nvPr/>
            </p:nvSpPr>
            <p:spPr bwMode="auto">
              <a:xfrm>
                <a:off x="1579" y="2992"/>
                <a:ext cx="4819" cy="1"/>
              </a:xfrm>
              <a:prstGeom prst="line">
                <a:avLst/>
              </a:prstGeom>
              <a:noFill/>
              <a:ln w="0">
                <a:solidFill>
                  <a:srgbClr val="000000"/>
                </a:solidFill>
                <a:round/>
                <a:headEnd/>
                <a:tailEnd/>
              </a:ln>
            </p:spPr>
            <p:txBody>
              <a:bodyPr/>
              <a:lstStyle/>
              <a:p>
                <a:endParaRPr lang="el-GR"/>
              </a:p>
            </p:txBody>
          </p:sp>
          <p:sp>
            <p:nvSpPr>
              <p:cNvPr id="82143" name="Line 771"/>
              <p:cNvSpPr>
                <a:spLocks noChangeShapeType="1"/>
              </p:cNvSpPr>
              <p:nvPr/>
            </p:nvSpPr>
            <p:spPr bwMode="auto">
              <a:xfrm>
                <a:off x="1579" y="2687"/>
                <a:ext cx="4819" cy="1"/>
              </a:xfrm>
              <a:prstGeom prst="line">
                <a:avLst/>
              </a:prstGeom>
              <a:noFill/>
              <a:ln w="0">
                <a:solidFill>
                  <a:srgbClr val="000000"/>
                </a:solidFill>
                <a:round/>
                <a:headEnd/>
                <a:tailEnd/>
              </a:ln>
            </p:spPr>
            <p:txBody>
              <a:bodyPr/>
              <a:lstStyle/>
              <a:p>
                <a:endParaRPr lang="el-GR"/>
              </a:p>
            </p:txBody>
          </p:sp>
          <p:sp>
            <p:nvSpPr>
              <p:cNvPr id="82144" name="Line 770"/>
              <p:cNvSpPr>
                <a:spLocks noChangeShapeType="1"/>
              </p:cNvSpPr>
              <p:nvPr/>
            </p:nvSpPr>
            <p:spPr bwMode="auto">
              <a:xfrm>
                <a:off x="1579" y="2384"/>
                <a:ext cx="4819" cy="1"/>
              </a:xfrm>
              <a:prstGeom prst="line">
                <a:avLst/>
              </a:prstGeom>
              <a:noFill/>
              <a:ln w="0">
                <a:solidFill>
                  <a:srgbClr val="000000"/>
                </a:solidFill>
                <a:round/>
                <a:headEnd/>
                <a:tailEnd/>
              </a:ln>
            </p:spPr>
            <p:txBody>
              <a:bodyPr/>
              <a:lstStyle/>
              <a:p>
                <a:endParaRPr lang="el-GR"/>
              </a:p>
            </p:txBody>
          </p:sp>
          <p:sp>
            <p:nvSpPr>
              <p:cNvPr id="82145" name="Line 769"/>
              <p:cNvSpPr>
                <a:spLocks noChangeShapeType="1"/>
              </p:cNvSpPr>
              <p:nvPr/>
            </p:nvSpPr>
            <p:spPr bwMode="auto">
              <a:xfrm>
                <a:off x="1579" y="2080"/>
                <a:ext cx="4819" cy="1"/>
              </a:xfrm>
              <a:prstGeom prst="line">
                <a:avLst/>
              </a:prstGeom>
              <a:noFill/>
              <a:ln w="0">
                <a:solidFill>
                  <a:srgbClr val="000000"/>
                </a:solidFill>
                <a:round/>
                <a:headEnd/>
                <a:tailEnd/>
              </a:ln>
            </p:spPr>
            <p:txBody>
              <a:bodyPr/>
              <a:lstStyle/>
              <a:p>
                <a:endParaRPr lang="el-GR"/>
              </a:p>
            </p:txBody>
          </p:sp>
          <p:sp>
            <p:nvSpPr>
              <p:cNvPr id="82146" name="Line 768"/>
              <p:cNvSpPr>
                <a:spLocks noChangeShapeType="1"/>
              </p:cNvSpPr>
              <p:nvPr/>
            </p:nvSpPr>
            <p:spPr bwMode="auto">
              <a:xfrm>
                <a:off x="1579" y="1775"/>
                <a:ext cx="4819" cy="1"/>
              </a:xfrm>
              <a:prstGeom prst="line">
                <a:avLst/>
              </a:prstGeom>
              <a:noFill/>
              <a:ln w="0">
                <a:solidFill>
                  <a:srgbClr val="000000"/>
                </a:solidFill>
                <a:round/>
                <a:headEnd/>
                <a:tailEnd/>
              </a:ln>
            </p:spPr>
            <p:txBody>
              <a:bodyPr/>
              <a:lstStyle/>
              <a:p>
                <a:endParaRPr lang="el-GR"/>
              </a:p>
            </p:txBody>
          </p:sp>
          <p:sp>
            <p:nvSpPr>
              <p:cNvPr id="82147" name="Line 767"/>
              <p:cNvSpPr>
                <a:spLocks noChangeShapeType="1"/>
              </p:cNvSpPr>
              <p:nvPr/>
            </p:nvSpPr>
            <p:spPr bwMode="auto">
              <a:xfrm>
                <a:off x="1579" y="1471"/>
                <a:ext cx="4819" cy="1"/>
              </a:xfrm>
              <a:prstGeom prst="line">
                <a:avLst/>
              </a:prstGeom>
              <a:noFill/>
              <a:ln w="0">
                <a:solidFill>
                  <a:srgbClr val="000000"/>
                </a:solidFill>
                <a:round/>
                <a:headEnd/>
                <a:tailEnd/>
              </a:ln>
            </p:spPr>
            <p:txBody>
              <a:bodyPr/>
              <a:lstStyle/>
              <a:p>
                <a:endParaRPr lang="el-GR"/>
              </a:p>
            </p:txBody>
          </p:sp>
          <p:sp>
            <p:nvSpPr>
              <p:cNvPr id="82148" name="Line 766"/>
              <p:cNvSpPr>
                <a:spLocks noChangeShapeType="1"/>
              </p:cNvSpPr>
              <p:nvPr/>
            </p:nvSpPr>
            <p:spPr bwMode="auto">
              <a:xfrm>
                <a:off x="1579" y="1167"/>
                <a:ext cx="4819" cy="1"/>
              </a:xfrm>
              <a:prstGeom prst="line">
                <a:avLst/>
              </a:prstGeom>
              <a:noFill/>
              <a:ln w="0">
                <a:solidFill>
                  <a:srgbClr val="000000"/>
                </a:solidFill>
                <a:round/>
                <a:headEnd/>
                <a:tailEnd/>
              </a:ln>
            </p:spPr>
            <p:txBody>
              <a:bodyPr/>
              <a:lstStyle/>
              <a:p>
                <a:endParaRPr lang="el-GR"/>
              </a:p>
            </p:txBody>
          </p:sp>
          <p:sp>
            <p:nvSpPr>
              <p:cNvPr id="82149" name="Line 765"/>
              <p:cNvSpPr>
                <a:spLocks noChangeShapeType="1"/>
              </p:cNvSpPr>
              <p:nvPr/>
            </p:nvSpPr>
            <p:spPr bwMode="auto">
              <a:xfrm>
                <a:off x="1579" y="863"/>
                <a:ext cx="4819" cy="1"/>
              </a:xfrm>
              <a:prstGeom prst="line">
                <a:avLst/>
              </a:prstGeom>
              <a:noFill/>
              <a:ln w="0">
                <a:solidFill>
                  <a:srgbClr val="000000"/>
                </a:solidFill>
                <a:round/>
                <a:headEnd/>
                <a:tailEnd/>
              </a:ln>
            </p:spPr>
            <p:txBody>
              <a:bodyPr/>
              <a:lstStyle/>
              <a:p>
                <a:endParaRPr lang="el-GR"/>
              </a:p>
            </p:txBody>
          </p:sp>
          <p:sp>
            <p:nvSpPr>
              <p:cNvPr id="82150" name="Line 764"/>
              <p:cNvSpPr>
                <a:spLocks noChangeShapeType="1"/>
              </p:cNvSpPr>
              <p:nvPr/>
            </p:nvSpPr>
            <p:spPr bwMode="auto">
              <a:xfrm>
                <a:off x="1579" y="559"/>
                <a:ext cx="4819" cy="1"/>
              </a:xfrm>
              <a:prstGeom prst="line">
                <a:avLst/>
              </a:prstGeom>
              <a:noFill/>
              <a:ln w="0">
                <a:solidFill>
                  <a:srgbClr val="000000"/>
                </a:solidFill>
                <a:round/>
                <a:headEnd/>
                <a:tailEnd/>
              </a:ln>
            </p:spPr>
            <p:txBody>
              <a:bodyPr/>
              <a:lstStyle/>
              <a:p>
                <a:endParaRPr lang="el-GR"/>
              </a:p>
            </p:txBody>
          </p:sp>
          <p:sp>
            <p:nvSpPr>
              <p:cNvPr id="82151" name="Line 763"/>
              <p:cNvSpPr>
                <a:spLocks noChangeShapeType="1"/>
              </p:cNvSpPr>
              <p:nvPr/>
            </p:nvSpPr>
            <p:spPr bwMode="auto">
              <a:xfrm>
                <a:off x="1579" y="255"/>
                <a:ext cx="4819" cy="1"/>
              </a:xfrm>
              <a:prstGeom prst="line">
                <a:avLst/>
              </a:prstGeom>
              <a:noFill/>
              <a:ln w="0">
                <a:solidFill>
                  <a:srgbClr val="000000"/>
                </a:solidFill>
                <a:round/>
                <a:headEnd/>
                <a:tailEnd/>
              </a:ln>
            </p:spPr>
            <p:txBody>
              <a:bodyPr/>
              <a:lstStyle/>
              <a:p>
                <a:endParaRPr lang="el-GR"/>
              </a:p>
            </p:txBody>
          </p:sp>
          <p:sp>
            <p:nvSpPr>
              <p:cNvPr id="82152" name="Line 762"/>
              <p:cNvSpPr>
                <a:spLocks noChangeShapeType="1"/>
              </p:cNvSpPr>
              <p:nvPr/>
            </p:nvSpPr>
            <p:spPr bwMode="auto">
              <a:xfrm>
                <a:off x="2061" y="255"/>
                <a:ext cx="1" cy="4562"/>
              </a:xfrm>
              <a:prstGeom prst="line">
                <a:avLst/>
              </a:prstGeom>
              <a:noFill/>
              <a:ln w="0">
                <a:solidFill>
                  <a:srgbClr val="000000"/>
                </a:solidFill>
                <a:round/>
                <a:headEnd/>
                <a:tailEnd/>
              </a:ln>
            </p:spPr>
            <p:txBody>
              <a:bodyPr/>
              <a:lstStyle/>
              <a:p>
                <a:endParaRPr lang="el-GR"/>
              </a:p>
            </p:txBody>
          </p:sp>
          <p:sp>
            <p:nvSpPr>
              <p:cNvPr id="82153" name="Line 761"/>
              <p:cNvSpPr>
                <a:spLocks noChangeShapeType="1"/>
              </p:cNvSpPr>
              <p:nvPr/>
            </p:nvSpPr>
            <p:spPr bwMode="auto">
              <a:xfrm>
                <a:off x="2543" y="255"/>
                <a:ext cx="1" cy="4562"/>
              </a:xfrm>
              <a:prstGeom prst="line">
                <a:avLst/>
              </a:prstGeom>
              <a:noFill/>
              <a:ln w="0">
                <a:solidFill>
                  <a:srgbClr val="000000"/>
                </a:solidFill>
                <a:round/>
                <a:headEnd/>
                <a:tailEnd/>
              </a:ln>
            </p:spPr>
            <p:txBody>
              <a:bodyPr/>
              <a:lstStyle/>
              <a:p>
                <a:endParaRPr lang="el-GR"/>
              </a:p>
            </p:txBody>
          </p:sp>
          <p:sp>
            <p:nvSpPr>
              <p:cNvPr id="82154" name="Line 760"/>
              <p:cNvSpPr>
                <a:spLocks noChangeShapeType="1"/>
              </p:cNvSpPr>
              <p:nvPr/>
            </p:nvSpPr>
            <p:spPr bwMode="auto">
              <a:xfrm>
                <a:off x="3025" y="255"/>
                <a:ext cx="1" cy="4562"/>
              </a:xfrm>
              <a:prstGeom prst="line">
                <a:avLst/>
              </a:prstGeom>
              <a:noFill/>
              <a:ln w="0">
                <a:solidFill>
                  <a:srgbClr val="000000"/>
                </a:solidFill>
                <a:round/>
                <a:headEnd/>
                <a:tailEnd/>
              </a:ln>
            </p:spPr>
            <p:txBody>
              <a:bodyPr/>
              <a:lstStyle/>
              <a:p>
                <a:endParaRPr lang="el-GR"/>
              </a:p>
            </p:txBody>
          </p:sp>
          <p:sp>
            <p:nvSpPr>
              <p:cNvPr id="82155" name="Line 759"/>
              <p:cNvSpPr>
                <a:spLocks noChangeShapeType="1"/>
              </p:cNvSpPr>
              <p:nvPr/>
            </p:nvSpPr>
            <p:spPr bwMode="auto">
              <a:xfrm>
                <a:off x="3506" y="255"/>
                <a:ext cx="1" cy="4562"/>
              </a:xfrm>
              <a:prstGeom prst="line">
                <a:avLst/>
              </a:prstGeom>
              <a:noFill/>
              <a:ln w="0">
                <a:solidFill>
                  <a:srgbClr val="000000"/>
                </a:solidFill>
                <a:round/>
                <a:headEnd/>
                <a:tailEnd/>
              </a:ln>
            </p:spPr>
            <p:txBody>
              <a:bodyPr/>
              <a:lstStyle/>
              <a:p>
                <a:endParaRPr lang="el-GR"/>
              </a:p>
            </p:txBody>
          </p:sp>
          <p:sp>
            <p:nvSpPr>
              <p:cNvPr id="82156" name="Line 758"/>
              <p:cNvSpPr>
                <a:spLocks noChangeShapeType="1"/>
              </p:cNvSpPr>
              <p:nvPr/>
            </p:nvSpPr>
            <p:spPr bwMode="auto">
              <a:xfrm>
                <a:off x="3989" y="255"/>
                <a:ext cx="1" cy="4562"/>
              </a:xfrm>
              <a:prstGeom prst="line">
                <a:avLst/>
              </a:prstGeom>
              <a:noFill/>
              <a:ln w="0">
                <a:solidFill>
                  <a:srgbClr val="000000"/>
                </a:solidFill>
                <a:round/>
                <a:headEnd/>
                <a:tailEnd/>
              </a:ln>
            </p:spPr>
            <p:txBody>
              <a:bodyPr/>
              <a:lstStyle/>
              <a:p>
                <a:endParaRPr lang="el-GR"/>
              </a:p>
            </p:txBody>
          </p:sp>
          <p:sp>
            <p:nvSpPr>
              <p:cNvPr id="82157" name="Line 757"/>
              <p:cNvSpPr>
                <a:spLocks noChangeShapeType="1"/>
              </p:cNvSpPr>
              <p:nvPr/>
            </p:nvSpPr>
            <p:spPr bwMode="auto">
              <a:xfrm>
                <a:off x="4471" y="255"/>
                <a:ext cx="1" cy="4562"/>
              </a:xfrm>
              <a:prstGeom prst="line">
                <a:avLst/>
              </a:prstGeom>
              <a:noFill/>
              <a:ln w="0">
                <a:solidFill>
                  <a:srgbClr val="000000"/>
                </a:solidFill>
                <a:round/>
                <a:headEnd/>
                <a:tailEnd/>
              </a:ln>
            </p:spPr>
            <p:txBody>
              <a:bodyPr/>
              <a:lstStyle/>
              <a:p>
                <a:endParaRPr lang="el-GR"/>
              </a:p>
            </p:txBody>
          </p:sp>
          <p:sp>
            <p:nvSpPr>
              <p:cNvPr id="82158" name="Line 756"/>
              <p:cNvSpPr>
                <a:spLocks noChangeShapeType="1"/>
              </p:cNvSpPr>
              <p:nvPr/>
            </p:nvSpPr>
            <p:spPr bwMode="auto">
              <a:xfrm>
                <a:off x="4952" y="255"/>
                <a:ext cx="1" cy="4562"/>
              </a:xfrm>
              <a:prstGeom prst="line">
                <a:avLst/>
              </a:prstGeom>
              <a:noFill/>
              <a:ln w="0">
                <a:solidFill>
                  <a:srgbClr val="000000"/>
                </a:solidFill>
                <a:round/>
                <a:headEnd/>
                <a:tailEnd/>
              </a:ln>
            </p:spPr>
            <p:txBody>
              <a:bodyPr/>
              <a:lstStyle/>
              <a:p>
                <a:endParaRPr lang="el-GR"/>
              </a:p>
            </p:txBody>
          </p:sp>
          <p:sp>
            <p:nvSpPr>
              <p:cNvPr id="82159" name="Line 755"/>
              <p:cNvSpPr>
                <a:spLocks noChangeShapeType="1"/>
              </p:cNvSpPr>
              <p:nvPr/>
            </p:nvSpPr>
            <p:spPr bwMode="auto">
              <a:xfrm>
                <a:off x="5434" y="255"/>
                <a:ext cx="1" cy="4562"/>
              </a:xfrm>
              <a:prstGeom prst="line">
                <a:avLst/>
              </a:prstGeom>
              <a:noFill/>
              <a:ln w="0">
                <a:solidFill>
                  <a:srgbClr val="000000"/>
                </a:solidFill>
                <a:round/>
                <a:headEnd/>
                <a:tailEnd/>
              </a:ln>
            </p:spPr>
            <p:txBody>
              <a:bodyPr/>
              <a:lstStyle/>
              <a:p>
                <a:endParaRPr lang="el-GR"/>
              </a:p>
            </p:txBody>
          </p:sp>
          <p:sp>
            <p:nvSpPr>
              <p:cNvPr id="82160" name="Line 754"/>
              <p:cNvSpPr>
                <a:spLocks noChangeShapeType="1"/>
              </p:cNvSpPr>
              <p:nvPr/>
            </p:nvSpPr>
            <p:spPr bwMode="auto">
              <a:xfrm>
                <a:off x="5916" y="255"/>
                <a:ext cx="1" cy="4562"/>
              </a:xfrm>
              <a:prstGeom prst="line">
                <a:avLst/>
              </a:prstGeom>
              <a:noFill/>
              <a:ln w="0">
                <a:solidFill>
                  <a:srgbClr val="000000"/>
                </a:solidFill>
                <a:round/>
                <a:headEnd/>
                <a:tailEnd/>
              </a:ln>
            </p:spPr>
            <p:txBody>
              <a:bodyPr/>
              <a:lstStyle/>
              <a:p>
                <a:endParaRPr lang="el-GR"/>
              </a:p>
            </p:txBody>
          </p:sp>
          <p:sp>
            <p:nvSpPr>
              <p:cNvPr id="82161" name="Line 753"/>
              <p:cNvSpPr>
                <a:spLocks noChangeShapeType="1"/>
              </p:cNvSpPr>
              <p:nvPr/>
            </p:nvSpPr>
            <p:spPr bwMode="auto">
              <a:xfrm>
                <a:off x="6398" y="255"/>
                <a:ext cx="1" cy="4562"/>
              </a:xfrm>
              <a:prstGeom prst="line">
                <a:avLst/>
              </a:prstGeom>
              <a:noFill/>
              <a:ln w="0">
                <a:solidFill>
                  <a:srgbClr val="000000"/>
                </a:solidFill>
                <a:round/>
                <a:headEnd/>
                <a:tailEnd/>
              </a:ln>
            </p:spPr>
            <p:txBody>
              <a:bodyPr/>
              <a:lstStyle/>
              <a:p>
                <a:endParaRPr lang="el-GR"/>
              </a:p>
            </p:txBody>
          </p:sp>
          <p:sp>
            <p:nvSpPr>
              <p:cNvPr id="82162" name="Line 752"/>
              <p:cNvSpPr>
                <a:spLocks noChangeShapeType="1"/>
              </p:cNvSpPr>
              <p:nvPr/>
            </p:nvSpPr>
            <p:spPr bwMode="auto">
              <a:xfrm>
                <a:off x="1579" y="255"/>
                <a:ext cx="1" cy="4562"/>
              </a:xfrm>
              <a:prstGeom prst="line">
                <a:avLst/>
              </a:prstGeom>
              <a:noFill/>
              <a:ln w="0">
                <a:solidFill>
                  <a:srgbClr val="000000"/>
                </a:solidFill>
                <a:round/>
                <a:headEnd/>
                <a:tailEnd/>
              </a:ln>
            </p:spPr>
            <p:txBody>
              <a:bodyPr/>
              <a:lstStyle/>
              <a:p>
                <a:endParaRPr lang="el-GR"/>
              </a:p>
            </p:txBody>
          </p:sp>
          <p:sp>
            <p:nvSpPr>
              <p:cNvPr id="82163" name="Line 751"/>
              <p:cNvSpPr>
                <a:spLocks noChangeShapeType="1"/>
              </p:cNvSpPr>
              <p:nvPr/>
            </p:nvSpPr>
            <p:spPr bwMode="auto">
              <a:xfrm>
                <a:off x="1518" y="4817"/>
                <a:ext cx="61" cy="1"/>
              </a:xfrm>
              <a:prstGeom prst="line">
                <a:avLst/>
              </a:prstGeom>
              <a:noFill/>
              <a:ln w="0">
                <a:solidFill>
                  <a:srgbClr val="000000"/>
                </a:solidFill>
                <a:round/>
                <a:headEnd/>
                <a:tailEnd/>
              </a:ln>
            </p:spPr>
            <p:txBody>
              <a:bodyPr/>
              <a:lstStyle/>
              <a:p>
                <a:endParaRPr lang="el-GR"/>
              </a:p>
            </p:txBody>
          </p:sp>
          <p:sp>
            <p:nvSpPr>
              <p:cNvPr id="82164" name="Line 750"/>
              <p:cNvSpPr>
                <a:spLocks noChangeShapeType="1"/>
              </p:cNvSpPr>
              <p:nvPr/>
            </p:nvSpPr>
            <p:spPr bwMode="auto">
              <a:xfrm>
                <a:off x="1518" y="4513"/>
                <a:ext cx="61" cy="1"/>
              </a:xfrm>
              <a:prstGeom prst="line">
                <a:avLst/>
              </a:prstGeom>
              <a:noFill/>
              <a:ln w="0">
                <a:solidFill>
                  <a:srgbClr val="000000"/>
                </a:solidFill>
                <a:round/>
                <a:headEnd/>
                <a:tailEnd/>
              </a:ln>
            </p:spPr>
            <p:txBody>
              <a:bodyPr/>
              <a:lstStyle/>
              <a:p>
                <a:endParaRPr lang="el-GR"/>
              </a:p>
            </p:txBody>
          </p:sp>
          <p:sp>
            <p:nvSpPr>
              <p:cNvPr id="82165" name="Line 749"/>
              <p:cNvSpPr>
                <a:spLocks noChangeShapeType="1"/>
              </p:cNvSpPr>
              <p:nvPr/>
            </p:nvSpPr>
            <p:spPr bwMode="auto">
              <a:xfrm>
                <a:off x="1518" y="4208"/>
                <a:ext cx="61" cy="1"/>
              </a:xfrm>
              <a:prstGeom prst="line">
                <a:avLst/>
              </a:prstGeom>
              <a:noFill/>
              <a:ln w="0">
                <a:solidFill>
                  <a:srgbClr val="000000"/>
                </a:solidFill>
                <a:round/>
                <a:headEnd/>
                <a:tailEnd/>
              </a:ln>
            </p:spPr>
            <p:txBody>
              <a:bodyPr/>
              <a:lstStyle/>
              <a:p>
                <a:endParaRPr lang="el-GR"/>
              </a:p>
            </p:txBody>
          </p:sp>
          <p:sp>
            <p:nvSpPr>
              <p:cNvPr id="82166" name="Line 748"/>
              <p:cNvSpPr>
                <a:spLocks noChangeShapeType="1"/>
              </p:cNvSpPr>
              <p:nvPr/>
            </p:nvSpPr>
            <p:spPr bwMode="auto">
              <a:xfrm>
                <a:off x="1518" y="3905"/>
                <a:ext cx="61" cy="1"/>
              </a:xfrm>
              <a:prstGeom prst="line">
                <a:avLst/>
              </a:prstGeom>
              <a:noFill/>
              <a:ln w="0">
                <a:solidFill>
                  <a:srgbClr val="000000"/>
                </a:solidFill>
                <a:round/>
                <a:headEnd/>
                <a:tailEnd/>
              </a:ln>
            </p:spPr>
            <p:txBody>
              <a:bodyPr/>
              <a:lstStyle/>
              <a:p>
                <a:endParaRPr lang="el-GR"/>
              </a:p>
            </p:txBody>
          </p:sp>
          <p:sp>
            <p:nvSpPr>
              <p:cNvPr id="82167" name="Line 747"/>
              <p:cNvSpPr>
                <a:spLocks noChangeShapeType="1"/>
              </p:cNvSpPr>
              <p:nvPr/>
            </p:nvSpPr>
            <p:spPr bwMode="auto">
              <a:xfrm>
                <a:off x="1518" y="3600"/>
                <a:ext cx="61" cy="1"/>
              </a:xfrm>
              <a:prstGeom prst="line">
                <a:avLst/>
              </a:prstGeom>
              <a:noFill/>
              <a:ln w="0">
                <a:solidFill>
                  <a:srgbClr val="000000"/>
                </a:solidFill>
                <a:round/>
                <a:headEnd/>
                <a:tailEnd/>
              </a:ln>
            </p:spPr>
            <p:txBody>
              <a:bodyPr/>
              <a:lstStyle/>
              <a:p>
                <a:endParaRPr lang="el-GR"/>
              </a:p>
            </p:txBody>
          </p:sp>
          <p:sp>
            <p:nvSpPr>
              <p:cNvPr id="82168" name="Line 746"/>
              <p:cNvSpPr>
                <a:spLocks noChangeShapeType="1"/>
              </p:cNvSpPr>
              <p:nvPr/>
            </p:nvSpPr>
            <p:spPr bwMode="auto">
              <a:xfrm>
                <a:off x="1518" y="3296"/>
                <a:ext cx="61" cy="1"/>
              </a:xfrm>
              <a:prstGeom prst="line">
                <a:avLst/>
              </a:prstGeom>
              <a:noFill/>
              <a:ln w="0">
                <a:solidFill>
                  <a:srgbClr val="000000"/>
                </a:solidFill>
                <a:round/>
                <a:headEnd/>
                <a:tailEnd/>
              </a:ln>
            </p:spPr>
            <p:txBody>
              <a:bodyPr/>
              <a:lstStyle/>
              <a:p>
                <a:endParaRPr lang="el-GR"/>
              </a:p>
            </p:txBody>
          </p:sp>
          <p:sp>
            <p:nvSpPr>
              <p:cNvPr id="82169" name="Line 745"/>
              <p:cNvSpPr>
                <a:spLocks noChangeShapeType="1"/>
              </p:cNvSpPr>
              <p:nvPr/>
            </p:nvSpPr>
            <p:spPr bwMode="auto">
              <a:xfrm>
                <a:off x="1518" y="2992"/>
                <a:ext cx="61" cy="1"/>
              </a:xfrm>
              <a:prstGeom prst="line">
                <a:avLst/>
              </a:prstGeom>
              <a:noFill/>
              <a:ln w="0">
                <a:solidFill>
                  <a:srgbClr val="000000"/>
                </a:solidFill>
                <a:round/>
                <a:headEnd/>
                <a:tailEnd/>
              </a:ln>
            </p:spPr>
            <p:txBody>
              <a:bodyPr/>
              <a:lstStyle/>
              <a:p>
                <a:endParaRPr lang="el-GR"/>
              </a:p>
            </p:txBody>
          </p:sp>
          <p:sp>
            <p:nvSpPr>
              <p:cNvPr id="82170" name="Line 744"/>
              <p:cNvSpPr>
                <a:spLocks noChangeShapeType="1"/>
              </p:cNvSpPr>
              <p:nvPr/>
            </p:nvSpPr>
            <p:spPr bwMode="auto">
              <a:xfrm>
                <a:off x="1518" y="2687"/>
                <a:ext cx="61" cy="1"/>
              </a:xfrm>
              <a:prstGeom prst="line">
                <a:avLst/>
              </a:prstGeom>
              <a:noFill/>
              <a:ln w="0">
                <a:solidFill>
                  <a:srgbClr val="000000"/>
                </a:solidFill>
                <a:round/>
                <a:headEnd/>
                <a:tailEnd/>
              </a:ln>
            </p:spPr>
            <p:txBody>
              <a:bodyPr/>
              <a:lstStyle/>
              <a:p>
                <a:endParaRPr lang="el-GR"/>
              </a:p>
            </p:txBody>
          </p:sp>
          <p:sp>
            <p:nvSpPr>
              <p:cNvPr id="82171" name="Line 743"/>
              <p:cNvSpPr>
                <a:spLocks noChangeShapeType="1"/>
              </p:cNvSpPr>
              <p:nvPr/>
            </p:nvSpPr>
            <p:spPr bwMode="auto">
              <a:xfrm>
                <a:off x="1518" y="2384"/>
                <a:ext cx="61" cy="1"/>
              </a:xfrm>
              <a:prstGeom prst="line">
                <a:avLst/>
              </a:prstGeom>
              <a:noFill/>
              <a:ln w="0">
                <a:solidFill>
                  <a:srgbClr val="000000"/>
                </a:solidFill>
                <a:round/>
                <a:headEnd/>
                <a:tailEnd/>
              </a:ln>
            </p:spPr>
            <p:txBody>
              <a:bodyPr/>
              <a:lstStyle/>
              <a:p>
                <a:endParaRPr lang="el-GR"/>
              </a:p>
            </p:txBody>
          </p:sp>
          <p:sp>
            <p:nvSpPr>
              <p:cNvPr id="82172" name="Line 742"/>
              <p:cNvSpPr>
                <a:spLocks noChangeShapeType="1"/>
              </p:cNvSpPr>
              <p:nvPr/>
            </p:nvSpPr>
            <p:spPr bwMode="auto">
              <a:xfrm>
                <a:off x="1518" y="2080"/>
                <a:ext cx="61" cy="1"/>
              </a:xfrm>
              <a:prstGeom prst="line">
                <a:avLst/>
              </a:prstGeom>
              <a:noFill/>
              <a:ln w="0">
                <a:solidFill>
                  <a:srgbClr val="000000"/>
                </a:solidFill>
                <a:round/>
                <a:headEnd/>
                <a:tailEnd/>
              </a:ln>
            </p:spPr>
            <p:txBody>
              <a:bodyPr/>
              <a:lstStyle/>
              <a:p>
                <a:endParaRPr lang="el-GR"/>
              </a:p>
            </p:txBody>
          </p:sp>
          <p:sp>
            <p:nvSpPr>
              <p:cNvPr id="82173" name="Line 741"/>
              <p:cNvSpPr>
                <a:spLocks noChangeShapeType="1"/>
              </p:cNvSpPr>
              <p:nvPr/>
            </p:nvSpPr>
            <p:spPr bwMode="auto">
              <a:xfrm>
                <a:off x="1518" y="1775"/>
                <a:ext cx="61" cy="1"/>
              </a:xfrm>
              <a:prstGeom prst="line">
                <a:avLst/>
              </a:prstGeom>
              <a:noFill/>
              <a:ln w="0">
                <a:solidFill>
                  <a:srgbClr val="000000"/>
                </a:solidFill>
                <a:round/>
                <a:headEnd/>
                <a:tailEnd/>
              </a:ln>
            </p:spPr>
            <p:txBody>
              <a:bodyPr/>
              <a:lstStyle/>
              <a:p>
                <a:endParaRPr lang="el-GR"/>
              </a:p>
            </p:txBody>
          </p:sp>
          <p:sp>
            <p:nvSpPr>
              <p:cNvPr id="82174" name="Line 740"/>
              <p:cNvSpPr>
                <a:spLocks noChangeShapeType="1"/>
              </p:cNvSpPr>
              <p:nvPr/>
            </p:nvSpPr>
            <p:spPr bwMode="auto">
              <a:xfrm>
                <a:off x="1518" y="1471"/>
                <a:ext cx="61" cy="1"/>
              </a:xfrm>
              <a:prstGeom prst="line">
                <a:avLst/>
              </a:prstGeom>
              <a:noFill/>
              <a:ln w="0">
                <a:solidFill>
                  <a:srgbClr val="000000"/>
                </a:solidFill>
                <a:round/>
                <a:headEnd/>
                <a:tailEnd/>
              </a:ln>
            </p:spPr>
            <p:txBody>
              <a:bodyPr/>
              <a:lstStyle/>
              <a:p>
                <a:endParaRPr lang="el-GR"/>
              </a:p>
            </p:txBody>
          </p:sp>
          <p:sp>
            <p:nvSpPr>
              <p:cNvPr id="82175" name="Line 739"/>
              <p:cNvSpPr>
                <a:spLocks noChangeShapeType="1"/>
              </p:cNvSpPr>
              <p:nvPr/>
            </p:nvSpPr>
            <p:spPr bwMode="auto">
              <a:xfrm>
                <a:off x="1518" y="1167"/>
                <a:ext cx="61" cy="1"/>
              </a:xfrm>
              <a:prstGeom prst="line">
                <a:avLst/>
              </a:prstGeom>
              <a:noFill/>
              <a:ln w="0">
                <a:solidFill>
                  <a:srgbClr val="000000"/>
                </a:solidFill>
                <a:round/>
                <a:headEnd/>
                <a:tailEnd/>
              </a:ln>
            </p:spPr>
            <p:txBody>
              <a:bodyPr/>
              <a:lstStyle/>
              <a:p>
                <a:endParaRPr lang="el-GR"/>
              </a:p>
            </p:txBody>
          </p:sp>
          <p:sp>
            <p:nvSpPr>
              <p:cNvPr id="82176" name="Line 738"/>
              <p:cNvSpPr>
                <a:spLocks noChangeShapeType="1"/>
              </p:cNvSpPr>
              <p:nvPr/>
            </p:nvSpPr>
            <p:spPr bwMode="auto">
              <a:xfrm>
                <a:off x="1518" y="863"/>
                <a:ext cx="61" cy="1"/>
              </a:xfrm>
              <a:prstGeom prst="line">
                <a:avLst/>
              </a:prstGeom>
              <a:noFill/>
              <a:ln w="0">
                <a:solidFill>
                  <a:srgbClr val="000000"/>
                </a:solidFill>
                <a:round/>
                <a:headEnd/>
                <a:tailEnd/>
              </a:ln>
            </p:spPr>
            <p:txBody>
              <a:bodyPr/>
              <a:lstStyle/>
              <a:p>
                <a:endParaRPr lang="el-GR"/>
              </a:p>
            </p:txBody>
          </p:sp>
          <p:sp>
            <p:nvSpPr>
              <p:cNvPr id="82177" name="Line 737"/>
              <p:cNvSpPr>
                <a:spLocks noChangeShapeType="1"/>
              </p:cNvSpPr>
              <p:nvPr/>
            </p:nvSpPr>
            <p:spPr bwMode="auto">
              <a:xfrm>
                <a:off x="1518" y="559"/>
                <a:ext cx="61" cy="1"/>
              </a:xfrm>
              <a:prstGeom prst="line">
                <a:avLst/>
              </a:prstGeom>
              <a:noFill/>
              <a:ln w="0">
                <a:solidFill>
                  <a:srgbClr val="000000"/>
                </a:solidFill>
                <a:round/>
                <a:headEnd/>
                <a:tailEnd/>
              </a:ln>
            </p:spPr>
            <p:txBody>
              <a:bodyPr/>
              <a:lstStyle/>
              <a:p>
                <a:endParaRPr lang="el-GR"/>
              </a:p>
            </p:txBody>
          </p:sp>
          <p:sp>
            <p:nvSpPr>
              <p:cNvPr id="82178" name="Line 736"/>
              <p:cNvSpPr>
                <a:spLocks noChangeShapeType="1"/>
              </p:cNvSpPr>
              <p:nvPr/>
            </p:nvSpPr>
            <p:spPr bwMode="auto">
              <a:xfrm>
                <a:off x="1518" y="255"/>
                <a:ext cx="61" cy="1"/>
              </a:xfrm>
              <a:prstGeom prst="line">
                <a:avLst/>
              </a:prstGeom>
              <a:noFill/>
              <a:ln w="0">
                <a:solidFill>
                  <a:srgbClr val="000000"/>
                </a:solidFill>
                <a:round/>
                <a:headEnd/>
                <a:tailEnd/>
              </a:ln>
            </p:spPr>
            <p:txBody>
              <a:bodyPr/>
              <a:lstStyle/>
              <a:p>
                <a:endParaRPr lang="el-GR"/>
              </a:p>
            </p:txBody>
          </p:sp>
          <p:sp>
            <p:nvSpPr>
              <p:cNvPr id="82179" name="Line 735"/>
              <p:cNvSpPr>
                <a:spLocks noChangeShapeType="1"/>
              </p:cNvSpPr>
              <p:nvPr/>
            </p:nvSpPr>
            <p:spPr bwMode="auto">
              <a:xfrm>
                <a:off x="1579" y="4817"/>
                <a:ext cx="4819" cy="1"/>
              </a:xfrm>
              <a:prstGeom prst="line">
                <a:avLst/>
              </a:prstGeom>
              <a:noFill/>
              <a:ln w="0">
                <a:solidFill>
                  <a:srgbClr val="000000"/>
                </a:solidFill>
                <a:round/>
                <a:headEnd/>
                <a:tailEnd/>
              </a:ln>
            </p:spPr>
            <p:txBody>
              <a:bodyPr/>
              <a:lstStyle/>
              <a:p>
                <a:endParaRPr lang="el-GR"/>
              </a:p>
            </p:txBody>
          </p:sp>
          <p:sp>
            <p:nvSpPr>
              <p:cNvPr id="82180" name="Line 734"/>
              <p:cNvSpPr>
                <a:spLocks noChangeShapeType="1"/>
              </p:cNvSpPr>
              <p:nvPr/>
            </p:nvSpPr>
            <p:spPr bwMode="auto">
              <a:xfrm flipV="1">
                <a:off x="1579" y="4817"/>
                <a:ext cx="1" cy="62"/>
              </a:xfrm>
              <a:prstGeom prst="line">
                <a:avLst/>
              </a:prstGeom>
              <a:noFill/>
              <a:ln w="0">
                <a:solidFill>
                  <a:srgbClr val="000000"/>
                </a:solidFill>
                <a:round/>
                <a:headEnd/>
                <a:tailEnd/>
              </a:ln>
            </p:spPr>
            <p:txBody>
              <a:bodyPr/>
              <a:lstStyle/>
              <a:p>
                <a:endParaRPr lang="el-GR"/>
              </a:p>
            </p:txBody>
          </p:sp>
          <p:sp>
            <p:nvSpPr>
              <p:cNvPr id="82181" name="Line 733"/>
              <p:cNvSpPr>
                <a:spLocks noChangeShapeType="1"/>
              </p:cNvSpPr>
              <p:nvPr/>
            </p:nvSpPr>
            <p:spPr bwMode="auto">
              <a:xfrm flipV="1">
                <a:off x="2061" y="4817"/>
                <a:ext cx="1" cy="62"/>
              </a:xfrm>
              <a:prstGeom prst="line">
                <a:avLst/>
              </a:prstGeom>
              <a:noFill/>
              <a:ln w="0">
                <a:solidFill>
                  <a:srgbClr val="000000"/>
                </a:solidFill>
                <a:round/>
                <a:headEnd/>
                <a:tailEnd/>
              </a:ln>
            </p:spPr>
            <p:txBody>
              <a:bodyPr/>
              <a:lstStyle/>
              <a:p>
                <a:endParaRPr lang="el-GR"/>
              </a:p>
            </p:txBody>
          </p:sp>
          <p:sp>
            <p:nvSpPr>
              <p:cNvPr id="82182" name="Line 732"/>
              <p:cNvSpPr>
                <a:spLocks noChangeShapeType="1"/>
              </p:cNvSpPr>
              <p:nvPr/>
            </p:nvSpPr>
            <p:spPr bwMode="auto">
              <a:xfrm flipV="1">
                <a:off x="2543" y="4817"/>
                <a:ext cx="1" cy="62"/>
              </a:xfrm>
              <a:prstGeom prst="line">
                <a:avLst/>
              </a:prstGeom>
              <a:noFill/>
              <a:ln w="0">
                <a:solidFill>
                  <a:srgbClr val="000000"/>
                </a:solidFill>
                <a:round/>
                <a:headEnd/>
                <a:tailEnd/>
              </a:ln>
            </p:spPr>
            <p:txBody>
              <a:bodyPr/>
              <a:lstStyle/>
              <a:p>
                <a:endParaRPr lang="el-GR"/>
              </a:p>
            </p:txBody>
          </p:sp>
          <p:sp>
            <p:nvSpPr>
              <p:cNvPr id="82183" name="Line 731"/>
              <p:cNvSpPr>
                <a:spLocks noChangeShapeType="1"/>
              </p:cNvSpPr>
              <p:nvPr/>
            </p:nvSpPr>
            <p:spPr bwMode="auto">
              <a:xfrm flipV="1">
                <a:off x="3025" y="4817"/>
                <a:ext cx="1" cy="62"/>
              </a:xfrm>
              <a:prstGeom prst="line">
                <a:avLst/>
              </a:prstGeom>
              <a:noFill/>
              <a:ln w="0">
                <a:solidFill>
                  <a:srgbClr val="000000"/>
                </a:solidFill>
                <a:round/>
                <a:headEnd/>
                <a:tailEnd/>
              </a:ln>
            </p:spPr>
            <p:txBody>
              <a:bodyPr/>
              <a:lstStyle/>
              <a:p>
                <a:endParaRPr lang="el-GR"/>
              </a:p>
            </p:txBody>
          </p:sp>
          <p:sp>
            <p:nvSpPr>
              <p:cNvPr id="82184" name="Line 730"/>
              <p:cNvSpPr>
                <a:spLocks noChangeShapeType="1"/>
              </p:cNvSpPr>
              <p:nvPr/>
            </p:nvSpPr>
            <p:spPr bwMode="auto">
              <a:xfrm flipV="1">
                <a:off x="3506" y="4817"/>
                <a:ext cx="1" cy="62"/>
              </a:xfrm>
              <a:prstGeom prst="line">
                <a:avLst/>
              </a:prstGeom>
              <a:noFill/>
              <a:ln w="0">
                <a:solidFill>
                  <a:srgbClr val="000000"/>
                </a:solidFill>
                <a:round/>
                <a:headEnd/>
                <a:tailEnd/>
              </a:ln>
            </p:spPr>
            <p:txBody>
              <a:bodyPr/>
              <a:lstStyle/>
              <a:p>
                <a:endParaRPr lang="el-GR"/>
              </a:p>
            </p:txBody>
          </p:sp>
          <p:sp>
            <p:nvSpPr>
              <p:cNvPr id="82185" name="Line 729"/>
              <p:cNvSpPr>
                <a:spLocks noChangeShapeType="1"/>
              </p:cNvSpPr>
              <p:nvPr/>
            </p:nvSpPr>
            <p:spPr bwMode="auto">
              <a:xfrm flipV="1">
                <a:off x="3989" y="4817"/>
                <a:ext cx="1" cy="62"/>
              </a:xfrm>
              <a:prstGeom prst="line">
                <a:avLst/>
              </a:prstGeom>
              <a:noFill/>
              <a:ln w="0">
                <a:solidFill>
                  <a:srgbClr val="000000"/>
                </a:solidFill>
                <a:round/>
                <a:headEnd/>
                <a:tailEnd/>
              </a:ln>
            </p:spPr>
            <p:txBody>
              <a:bodyPr/>
              <a:lstStyle/>
              <a:p>
                <a:endParaRPr lang="el-GR"/>
              </a:p>
            </p:txBody>
          </p:sp>
          <p:sp>
            <p:nvSpPr>
              <p:cNvPr id="82186" name="Line 728"/>
              <p:cNvSpPr>
                <a:spLocks noChangeShapeType="1"/>
              </p:cNvSpPr>
              <p:nvPr/>
            </p:nvSpPr>
            <p:spPr bwMode="auto">
              <a:xfrm flipV="1">
                <a:off x="4471" y="4817"/>
                <a:ext cx="1" cy="62"/>
              </a:xfrm>
              <a:prstGeom prst="line">
                <a:avLst/>
              </a:prstGeom>
              <a:noFill/>
              <a:ln w="0">
                <a:solidFill>
                  <a:srgbClr val="000000"/>
                </a:solidFill>
                <a:round/>
                <a:headEnd/>
                <a:tailEnd/>
              </a:ln>
            </p:spPr>
            <p:txBody>
              <a:bodyPr/>
              <a:lstStyle/>
              <a:p>
                <a:endParaRPr lang="el-GR"/>
              </a:p>
            </p:txBody>
          </p:sp>
          <p:sp>
            <p:nvSpPr>
              <p:cNvPr id="82187" name="Line 727"/>
              <p:cNvSpPr>
                <a:spLocks noChangeShapeType="1"/>
              </p:cNvSpPr>
              <p:nvPr/>
            </p:nvSpPr>
            <p:spPr bwMode="auto">
              <a:xfrm flipV="1">
                <a:off x="4952" y="4817"/>
                <a:ext cx="1" cy="62"/>
              </a:xfrm>
              <a:prstGeom prst="line">
                <a:avLst/>
              </a:prstGeom>
              <a:noFill/>
              <a:ln w="0">
                <a:solidFill>
                  <a:srgbClr val="000000"/>
                </a:solidFill>
                <a:round/>
                <a:headEnd/>
                <a:tailEnd/>
              </a:ln>
            </p:spPr>
            <p:txBody>
              <a:bodyPr/>
              <a:lstStyle/>
              <a:p>
                <a:endParaRPr lang="el-GR"/>
              </a:p>
            </p:txBody>
          </p:sp>
          <p:sp>
            <p:nvSpPr>
              <p:cNvPr id="82188" name="Line 726"/>
              <p:cNvSpPr>
                <a:spLocks noChangeShapeType="1"/>
              </p:cNvSpPr>
              <p:nvPr/>
            </p:nvSpPr>
            <p:spPr bwMode="auto">
              <a:xfrm flipV="1">
                <a:off x="5434" y="4817"/>
                <a:ext cx="1" cy="62"/>
              </a:xfrm>
              <a:prstGeom prst="line">
                <a:avLst/>
              </a:prstGeom>
              <a:noFill/>
              <a:ln w="0">
                <a:solidFill>
                  <a:srgbClr val="000000"/>
                </a:solidFill>
                <a:round/>
                <a:headEnd/>
                <a:tailEnd/>
              </a:ln>
            </p:spPr>
            <p:txBody>
              <a:bodyPr/>
              <a:lstStyle/>
              <a:p>
                <a:endParaRPr lang="el-GR"/>
              </a:p>
            </p:txBody>
          </p:sp>
          <p:sp>
            <p:nvSpPr>
              <p:cNvPr id="82189" name="Line 725"/>
              <p:cNvSpPr>
                <a:spLocks noChangeShapeType="1"/>
              </p:cNvSpPr>
              <p:nvPr/>
            </p:nvSpPr>
            <p:spPr bwMode="auto">
              <a:xfrm flipV="1">
                <a:off x="5916" y="4817"/>
                <a:ext cx="1" cy="62"/>
              </a:xfrm>
              <a:prstGeom prst="line">
                <a:avLst/>
              </a:prstGeom>
              <a:noFill/>
              <a:ln w="0">
                <a:solidFill>
                  <a:srgbClr val="000000"/>
                </a:solidFill>
                <a:round/>
                <a:headEnd/>
                <a:tailEnd/>
              </a:ln>
            </p:spPr>
            <p:txBody>
              <a:bodyPr/>
              <a:lstStyle/>
              <a:p>
                <a:endParaRPr lang="el-GR"/>
              </a:p>
            </p:txBody>
          </p:sp>
          <p:sp>
            <p:nvSpPr>
              <p:cNvPr id="82190" name="Line 724"/>
              <p:cNvSpPr>
                <a:spLocks noChangeShapeType="1"/>
              </p:cNvSpPr>
              <p:nvPr/>
            </p:nvSpPr>
            <p:spPr bwMode="auto">
              <a:xfrm flipV="1">
                <a:off x="6398" y="4817"/>
                <a:ext cx="1" cy="62"/>
              </a:xfrm>
              <a:prstGeom prst="line">
                <a:avLst/>
              </a:prstGeom>
              <a:noFill/>
              <a:ln w="0">
                <a:solidFill>
                  <a:srgbClr val="000000"/>
                </a:solidFill>
                <a:round/>
                <a:headEnd/>
                <a:tailEnd/>
              </a:ln>
            </p:spPr>
            <p:txBody>
              <a:bodyPr/>
              <a:lstStyle/>
              <a:p>
                <a:endParaRPr lang="el-GR"/>
              </a:p>
            </p:txBody>
          </p:sp>
          <p:sp>
            <p:nvSpPr>
              <p:cNvPr id="82191" name="Freeform 723"/>
              <p:cNvSpPr>
                <a:spLocks/>
              </p:cNvSpPr>
              <p:nvPr/>
            </p:nvSpPr>
            <p:spPr bwMode="auto">
              <a:xfrm>
                <a:off x="1573" y="2664"/>
                <a:ext cx="37" cy="55"/>
              </a:xfrm>
              <a:custGeom>
                <a:avLst/>
                <a:gdLst>
                  <a:gd name="T0" fmla="*/ 36 w 37"/>
                  <a:gd name="T1" fmla="*/ 0 h 55"/>
                  <a:gd name="T2" fmla="*/ 37 w 37"/>
                  <a:gd name="T3" fmla="*/ 54 h 55"/>
                  <a:gd name="T4" fmla="*/ 2 w 37"/>
                  <a:gd name="T5" fmla="*/ 55 h 55"/>
                  <a:gd name="T6" fmla="*/ 0 w 37"/>
                  <a:gd name="T7" fmla="*/ 1 h 55"/>
                  <a:gd name="T8" fmla="*/ 36 w 37"/>
                  <a:gd name="T9" fmla="*/ 0 h 55"/>
                  <a:gd name="T10" fmla="*/ 0 60000 65536"/>
                  <a:gd name="T11" fmla="*/ 0 60000 65536"/>
                  <a:gd name="T12" fmla="*/ 0 60000 65536"/>
                  <a:gd name="T13" fmla="*/ 0 60000 65536"/>
                  <a:gd name="T14" fmla="*/ 0 60000 65536"/>
                  <a:gd name="T15" fmla="*/ 0 w 37"/>
                  <a:gd name="T16" fmla="*/ 0 h 55"/>
                  <a:gd name="T17" fmla="*/ 37 w 37"/>
                  <a:gd name="T18" fmla="*/ 55 h 55"/>
                </a:gdLst>
                <a:ahLst/>
                <a:cxnLst>
                  <a:cxn ang="T10">
                    <a:pos x="T0" y="T1"/>
                  </a:cxn>
                  <a:cxn ang="T11">
                    <a:pos x="T2" y="T3"/>
                  </a:cxn>
                  <a:cxn ang="T12">
                    <a:pos x="T4" y="T5"/>
                  </a:cxn>
                  <a:cxn ang="T13">
                    <a:pos x="T6" y="T7"/>
                  </a:cxn>
                  <a:cxn ang="T14">
                    <a:pos x="T8" y="T9"/>
                  </a:cxn>
                </a:cxnLst>
                <a:rect l="T15" t="T16" r="T17" b="T18"/>
                <a:pathLst>
                  <a:path w="37" h="55">
                    <a:moveTo>
                      <a:pt x="36" y="0"/>
                    </a:moveTo>
                    <a:lnTo>
                      <a:pt x="37" y="54"/>
                    </a:lnTo>
                    <a:lnTo>
                      <a:pt x="2" y="55"/>
                    </a:lnTo>
                    <a:lnTo>
                      <a:pt x="0" y="1"/>
                    </a:lnTo>
                    <a:lnTo>
                      <a:pt x="36" y="0"/>
                    </a:lnTo>
                    <a:close/>
                  </a:path>
                </a:pathLst>
              </a:custGeom>
              <a:solidFill>
                <a:srgbClr val="000000"/>
              </a:solidFill>
              <a:ln w="9525">
                <a:noFill/>
                <a:round/>
                <a:headEnd/>
                <a:tailEnd/>
              </a:ln>
            </p:spPr>
            <p:txBody>
              <a:bodyPr/>
              <a:lstStyle/>
              <a:p>
                <a:endParaRPr lang="en-US"/>
              </a:p>
            </p:txBody>
          </p:sp>
          <p:sp>
            <p:nvSpPr>
              <p:cNvPr id="82192" name="Freeform 722"/>
              <p:cNvSpPr>
                <a:spLocks/>
              </p:cNvSpPr>
              <p:nvPr/>
            </p:nvSpPr>
            <p:spPr bwMode="auto">
              <a:xfrm>
                <a:off x="1575" y="2718"/>
                <a:ext cx="38" cy="58"/>
              </a:xfrm>
              <a:custGeom>
                <a:avLst/>
                <a:gdLst>
                  <a:gd name="T0" fmla="*/ 35 w 38"/>
                  <a:gd name="T1" fmla="*/ 0 h 58"/>
                  <a:gd name="T2" fmla="*/ 38 w 38"/>
                  <a:gd name="T3" fmla="*/ 56 h 58"/>
                  <a:gd name="T4" fmla="*/ 2 w 38"/>
                  <a:gd name="T5" fmla="*/ 58 h 58"/>
                  <a:gd name="T6" fmla="*/ 0 w 38"/>
                  <a:gd name="T7" fmla="*/ 2 h 58"/>
                  <a:gd name="T8" fmla="*/ 35 w 38"/>
                  <a:gd name="T9" fmla="*/ 0 h 58"/>
                  <a:gd name="T10" fmla="*/ 0 60000 65536"/>
                  <a:gd name="T11" fmla="*/ 0 60000 65536"/>
                  <a:gd name="T12" fmla="*/ 0 60000 65536"/>
                  <a:gd name="T13" fmla="*/ 0 60000 65536"/>
                  <a:gd name="T14" fmla="*/ 0 60000 65536"/>
                  <a:gd name="T15" fmla="*/ 0 w 38"/>
                  <a:gd name="T16" fmla="*/ 0 h 58"/>
                  <a:gd name="T17" fmla="*/ 38 w 38"/>
                  <a:gd name="T18" fmla="*/ 58 h 58"/>
                </a:gdLst>
                <a:ahLst/>
                <a:cxnLst>
                  <a:cxn ang="T10">
                    <a:pos x="T0" y="T1"/>
                  </a:cxn>
                  <a:cxn ang="T11">
                    <a:pos x="T2" y="T3"/>
                  </a:cxn>
                  <a:cxn ang="T12">
                    <a:pos x="T4" y="T5"/>
                  </a:cxn>
                  <a:cxn ang="T13">
                    <a:pos x="T6" y="T7"/>
                  </a:cxn>
                  <a:cxn ang="T14">
                    <a:pos x="T8" y="T9"/>
                  </a:cxn>
                </a:cxnLst>
                <a:rect l="T15" t="T16" r="T17" b="T18"/>
                <a:pathLst>
                  <a:path w="38" h="58">
                    <a:moveTo>
                      <a:pt x="35" y="0"/>
                    </a:moveTo>
                    <a:lnTo>
                      <a:pt x="38" y="56"/>
                    </a:lnTo>
                    <a:lnTo>
                      <a:pt x="2" y="58"/>
                    </a:lnTo>
                    <a:lnTo>
                      <a:pt x="0" y="2"/>
                    </a:lnTo>
                    <a:lnTo>
                      <a:pt x="35" y="0"/>
                    </a:lnTo>
                    <a:close/>
                  </a:path>
                </a:pathLst>
              </a:custGeom>
              <a:solidFill>
                <a:srgbClr val="000000"/>
              </a:solidFill>
              <a:ln w="9525">
                <a:noFill/>
                <a:round/>
                <a:headEnd/>
                <a:tailEnd/>
              </a:ln>
            </p:spPr>
            <p:txBody>
              <a:bodyPr/>
              <a:lstStyle/>
              <a:p>
                <a:endParaRPr lang="en-US"/>
              </a:p>
            </p:txBody>
          </p:sp>
          <p:sp>
            <p:nvSpPr>
              <p:cNvPr id="82193" name="Freeform 721"/>
              <p:cNvSpPr>
                <a:spLocks/>
              </p:cNvSpPr>
              <p:nvPr/>
            </p:nvSpPr>
            <p:spPr bwMode="auto">
              <a:xfrm>
                <a:off x="1577" y="2774"/>
                <a:ext cx="37" cy="58"/>
              </a:xfrm>
              <a:custGeom>
                <a:avLst/>
                <a:gdLst>
                  <a:gd name="T0" fmla="*/ 36 w 37"/>
                  <a:gd name="T1" fmla="*/ 0 h 58"/>
                  <a:gd name="T2" fmla="*/ 37 w 37"/>
                  <a:gd name="T3" fmla="*/ 57 h 58"/>
                  <a:gd name="T4" fmla="*/ 2 w 37"/>
                  <a:gd name="T5" fmla="*/ 58 h 58"/>
                  <a:gd name="T6" fmla="*/ 0 w 37"/>
                  <a:gd name="T7" fmla="*/ 1 h 58"/>
                  <a:gd name="T8" fmla="*/ 36 w 37"/>
                  <a:gd name="T9" fmla="*/ 0 h 58"/>
                  <a:gd name="T10" fmla="*/ 0 60000 65536"/>
                  <a:gd name="T11" fmla="*/ 0 60000 65536"/>
                  <a:gd name="T12" fmla="*/ 0 60000 65536"/>
                  <a:gd name="T13" fmla="*/ 0 60000 65536"/>
                  <a:gd name="T14" fmla="*/ 0 60000 65536"/>
                  <a:gd name="T15" fmla="*/ 0 w 37"/>
                  <a:gd name="T16" fmla="*/ 0 h 58"/>
                  <a:gd name="T17" fmla="*/ 37 w 37"/>
                  <a:gd name="T18" fmla="*/ 58 h 58"/>
                </a:gdLst>
                <a:ahLst/>
                <a:cxnLst>
                  <a:cxn ang="T10">
                    <a:pos x="T0" y="T1"/>
                  </a:cxn>
                  <a:cxn ang="T11">
                    <a:pos x="T2" y="T3"/>
                  </a:cxn>
                  <a:cxn ang="T12">
                    <a:pos x="T4" y="T5"/>
                  </a:cxn>
                  <a:cxn ang="T13">
                    <a:pos x="T6" y="T7"/>
                  </a:cxn>
                  <a:cxn ang="T14">
                    <a:pos x="T8" y="T9"/>
                  </a:cxn>
                </a:cxnLst>
                <a:rect l="T15" t="T16" r="T17" b="T18"/>
                <a:pathLst>
                  <a:path w="37" h="58">
                    <a:moveTo>
                      <a:pt x="36" y="0"/>
                    </a:moveTo>
                    <a:lnTo>
                      <a:pt x="37" y="57"/>
                    </a:lnTo>
                    <a:lnTo>
                      <a:pt x="2" y="58"/>
                    </a:lnTo>
                    <a:lnTo>
                      <a:pt x="0" y="1"/>
                    </a:lnTo>
                    <a:lnTo>
                      <a:pt x="36" y="0"/>
                    </a:lnTo>
                    <a:close/>
                  </a:path>
                </a:pathLst>
              </a:custGeom>
              <a:solidFill>
                <a:srgbClr val="000000"/>
              </a:solidFill>
              <a:ln w="9525">
                <a:noFill/>
                <a:round/>
                <a:headEnd/>
                <a:tailEnd/>
              </a:ln>
            </p:spPr>
            <p:txBody>
              <a:bodyPr/>
              <a:lstStyle/>
              <a:p>
                <a:endParaRPr lang="en-US"/>
              </a:p>
            </p:txBody>
          </p:sp>
          <p:sp>
            <p:nvSpPr>
              <p:cNvPr id="82194" name="Freeform 720"/>
              <p:cNvSpPr>
                <a:spLocks/>
              </p:cNvSpPr>
              <p:nvPr/>
            </p:nvSpPr>
            <p:spPr bwMode="auto">
              <a:xfrm>
                <a:off x="1579" y="2831"/>
                <a:ext cx="36" cy="60"/>
              </a:xfrm>
              <a:custGeom>
                <a:avLst/>
                <a:gdLst>
                  <a:gd name="T0" fmla="*/ 35 w 36"/>
                  <a:gd name="T1" fmla="*/ 0 h 60"/>
                  <a:gd name="T2" fmla="*/ 36 w 36"/>
                  <a:gd name="T3" fmla="*/ 59 h 60"/>
                  <a:gd name="T4" fmla="*/ 1 w 36"/>
                  <a:gd name="T5" fmla="*/ 60 h 60"/>
                  <a:gd name="T6" fmla="*/ 0 w 36"/>
                  <a:gd name="T7" fmla="*/ 1 h 60"/>
                  <a:gd name="T8" fmla="*/ 35 w 36"/>
                  <a:gd name="T9" fmla="*/ 0 h 60"/>
                  <a:gd name="T10" fmla="*/ 0 60000 65536"/>
                  <a:gd name="T11" fmla="*/ 0 60000 65536"/>
                  <a:gd name="T12" fmla="*/ 0 60000 65536"/>
                  <a:gd name="T13" fmla="*/ 0 60000 65536"/>
                  <a:gd name="T14" fmla="*/ 0 60000 65536"/>
                  <a:gd name="T15" fmla="*/ 0 w 36"/>
                  <a:gd name="T16" fmla="*/ 0 h 60"/>
                  <a:gd name="T17" fmla="*/ 36 w 36"/>
                  <a:gd name="T18" fmla="*/ 60 h 60"/>
                </a:gdLst>
                <a:ahLst/>
                <a:cxnLst>
                  <a:cxn ang="T10">
                    <a:pos x="T0" y="T1"/>
                  </a:cxn>
                  <a:cxn ang="T11">
                    <a:pos x="T2" y="T3"/>
                  </a:cxn>
                  <a:cxn ang="T12">
                    <a:pos x="T4" y="T5"/>
                  </a:cxn>
                  <a:cxn ang="T13">
                    <a:pos x="T6" y="T7"/>
                  </a:cxn>
                  <a:cxn ang="T14">
                    <a:pos x="T8" y="T9"/>
                  </a:cxn>
                </a:cxnLst>
                <a:rect l="T15" t="T16" r="T17" b="T18"/>
                <a:pathLst>
                  <a:path w="36" h="60">
                    <a:moveTo>
                      <a:pt x="35" y="0"/>
                    </a:moveTo>
                    <a:lnTo>
                      <a:pt x="36" y="59"/>
                    </a:lnTo>
                    <a:lnTo>
                      <a:pt x="1" y="60"/>
                    </a:lnTo>
                    <a:lnTo>
                      <a:pt x="0" y="1"/>
                    </a:lnTo>
                    <a:lnTo>
                      <a:pt x="35" y="0"/>
                    </a:lnTo>
                    <a:close/>
                  </a:path>
                </a:pathLst>
              </a:custGeom>
              <a:solidFill>
                <a:srgbClr val="000000"/>
              </a:solidFill>
              <a:ln w="9525">
                <a:noFill/>
                <a:round/>
                <a:headEnd/>
                <a:tailEnd/>
              </a:ln>
            </p:spPr>
            <p:txBody>
              <a:bodyPr/>
              <a:lstStyle/>
              <a:p>
                <a:endParaRPr lang="en-US"/>
              </a:p>
            </p:txBody>
          </p:sp>
          <p:sp>
            <p:nvSpPr>
              <p:cNvPr id="82195" name="Freeform 719"/>
              <p:cNvSpPr>
                <a:spLocks/>
              </p:cNvSpPr>
              <p:nvPr/>
            </p:nvSpPr>
            <p:spPr bwMode="auto">
              <a:xfrm>
                <a:off x="1580" y="2890"/>
                <a:ext cx="36" cy="28"/>
              </a:xfrm>
              <a:custGeom>
                <a:avLst/>
                <a:gdLst>
                  <a:gd name="T0" fmla="*/ 35 w 36"/>
                  <a:gd name="T1" fmla="*/ 0 h 28"/>
                  <a:gd name="T2" fmla="*/ 36 w 36"/>
                  <a:gd name="T3" fmla="*/ 27 h 28"/>
                  <a:gd name="T4" fmla="*/ 1 w 36"/>
                  <a:gd name="T5" fmla="*/ 28 h 28"/>
                  <a:gd name="T6" fmla="*/ 0 w 36"/>
                  <a:gd name="T7" fmla="*/ 1 h 28"/>
                  <a:gd name="T8" fmla="*/ 35 w 36"/>
                  <a:gd name="T9" fmla="*/ 0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35" y="0"/>
                    </a:moveTo>
                    <a:lnTo>
                      <a:pt x="36" y="27"/>
                    </a:lnTo>
                    <a:lnTo>
                      <a:pt x="1" y="28"/>
                    </a:lnTo>
                    <a:lnTo>
                      <a:pt x="0" y="1"/>
                    </a:lnTo>
                    <a:lnTo>
                      <a:pt x="35" y="0"/>
                    </a:lnTo>
                    <a:close/>
                  </a:path>
                </a:pathLst>
              </a:custGeom>
              <a:solidFill>
                <a:srgbClr val="000000"/>
              </a:solidFill>
              <a:ln w="9525">
                <a:noFill/>
                <a:round/>
                <a:headEnd/>
                <a:tailEnd/>
              </a:ln>
            </p:spPr>
            <p:txBody>
              <a:bodyPr/>
              <a:lstStyle/>
              <a:p>
                <a:endParaRPr lang="en-US"/>
              </a:p>
            </p:txBody>
          </p:sp>
          <p:sp>
            <p:nvSpPr>
              <p:cNvPr id="82196" name="Rectangle 718"/>
              <p:cNvSpPr>
                <a:spLocks noChangeArrowheads="1"/>
              </p:cNvSpPr>
              <p:nvPr/>
            </p:nvSpPr>
            <p:spPr bwMode="auto">
              <a:xfrm>
                <a:off x="1585" y="3063"/>
                <a:ext cx="35" cy="12"/>
              </a:xfrm>
              <a:prstGeom prst="rect">
                <a:avLst/>
              </a:prstGeom>
              <a:solidFill>
                <a:srgbClr val="000000"/>
              </a:solidFill>
              <a:ln w="9525">
                <a:noFill/>
                <a:miter lim="800000"/>
                <a:headEnd/>
                <a:tailEnd/>
              </a:ln>
            </p:spPr>
            <p:txBody>
              <a:bodyPr/>
              <a:lstStyle/>
              <a:p>
                <a:endParaRPr lang="en-US"/>
              </a:p>
            </p:txBody>
          </p:sp>
          <p:sp>
            <p:nvSpPr>
              <p:cNvPr id="82197" name="Freeform 717"/>
              <p:cNvSpPr>
                <a:spLocks/>
              </p:cNvSpPr>
              <p:nvPr/>
            </p:nvSpPr>
            <p:spPr bwMode="auto">
              <a:xfrm>
                <a:off x="1585" y="3074"/>
                <a:ext cx="36" cy="64"/>
              </a:xfrm>
              <a:custGeom>
                <a:avLst/>
                <a:gdLst>
                  <a:gd name="T0" fmla="*/ 35 w 36"/>
                  <a:gd name="T1" fmla="*/ 0 h 64"/>
                  <a:gd name="T2" fmla="*/ 36 w 36"/>
                  <a:gd name="T3" fmla="*/ 63 h 64"/>
                  <a:gd name="T4" fmla="*/ 1 w 36"/>
                  <a:gd name="T5" fmla="*/ 64 h 64"/>
                  <a:gd name="T6" fmla="*/ 0 w 36"/>
                  <a:gd name="T7" fmla="*/ 1 h 64"/>
                  <a:gd name="T8" fmla="*/ 35 w 36"/>
                  <a:gd name="T9" fmla="*/ 0 h 64"/>
                  <a:gd name="T10" fmla="*/ 0 60000 65536"/>
                  <a:gd name="T11" fmla="*/ 0 60000 65536"/>
                  <a:gd name="T12" fmla="*/ 0 60000 65536"/>
                  <a:gd name="T13" fmla="*/ 0 60000 65536"/>
                  <a:gd name="T14" fmla="*/ 0 60000 65536"/>
                  <a:gd name="T15" fmla="*/ 0 w 36"/>
                  <a:gd name="T16" fmla="*/ 0 h 64"/>
                  <a:gd name="T17" fmla="*/ 36 w 36"/>
                  <a:gd name="T18" fmla="*/ 64 h 64"/>
                </a:gdLst>
                <a:ahLst/>
                <a:cxnLst>
                  <a:cxn ang="T10">
                    <a:pos x="T0" y="T1"/>
                  </a:cxn>
                  <a:cxn ang="T11">
                    <a:pos x="T2" y="T3"/>
                  </a:cxn>
                  <a:cxn ang="T12">
                    <a:pos x="T4" y="T5"/>
                  </a:cxn>
                  <a:cxn ang="T13">
                    <a:pos x="T6" y="T7"/>
                  </a:cxn>
                  <a:cxn ang="T14">
                    <a:pos x="T8" y="T9"/>
                  </a:cxn>
                </a:cxnLst>
                <a:rect l="T15" t="T16" r="T17" b="T18"/>
                <a:pathLst>
                  <a:path w="36" h="64">
                    <a:moveTo>
                      <a:pt x="35" y="0"/>
                    </a:moveTo>
                    <a:lnTo>
                      <a:pt x="36" y="63"/>
                    </a:lnTo>
                    <a:lnTo>
                      <a:pt x="1" y="64"/>
                    </a:lnTo>
                    <a:lnTo>
                      <a:pt x="0" y="1"/>
                    </a:lnTo>
                    <a:lnTo>
                      <a:pt x="35" y="0"/>
                    </a:lnTo>
                    <a:close/>
                  </a:path>
                </a:pathLst>
              </a:custGeom>
              <a:solidFill>
                <a:srgbClr val="000000"/>
              </a:solidFill>
              <a:ln w="9525">
                <a:noFill/>
                <a:round/>
                <a:headEnd/>
                <a:tailEnd/>
              </a:ln>
            </p:spPr>
            <p:txBody>
              <a:bodyPr/>
              <a:lstStyle/>
              <a:p>
                <a:endParaRPr lang="en-US"/>
              </a:p>
            </p:txBody>
          </p:sp>
          <p:sp>
            <p:nvSpPr>
              <p:cNvPr id="82198" name="Freeform 716"/>
              <p:cNvSpPr>
                <a:spLocks/>
              </p:cNvSpPr>
              <p:nvPr/>
            </p:nvSpPr>
            <p:spPr bwMode="auto">
              <a:xfrm>
                <a:off x="1586" y="3137"/>
                <a:ext cx="38" cy="128"/>
              </a:xfrm>
              <a:custGeom>
                <a:avLst/>
                <a:gdLst>
                  <a:gd name="T0" fmla="*/ 35 w 38"/>
                  <a:gd name="T1" fmla="*/ 0 h 128"/>
                  <a:gd name="T2" fmla="*/ 38 w 38"/>
                  <a:gd name="T3" fmla="*/ 127 h 128"/>
                  <a:gd name="T4" fmla="*/ 3 w 38"/>
                  <a:gd name="T5" fmla="*/ 128 h 128"/>
                  <a:gd name="T6" fmla="*/ 0 w 38"/>
                  <a:gd name="T7" fmla="*/ 1 h 128"/>
                  <a:gd name="T8" fmla="*/ 35 w 38"/>
                  <a:gd name="T9" fmla="*/ 0 h 128"/>
                  <a:gd name="T10" fmla="*/ 0 60000 65536"/>
                  <a:gd name="T11" fmla="*/ 0 60000 65536"/>
                  <a:gd name="T12" fmla="*/ 0 60000 65536"/>
                  <a:gd name="T13" fmla="*/ 0 60000 65536"/>
                  <a:gd name="T14" fmla="*/ 0 60000 65536"/>
                  <a:gd name="T15" fmla="*/ 0 w 38"/>
                  <a:gd name="T16" fmla="*/ 0 h 128"/>
                  <a:gd name="T17" fmla="*/ 38 w 38"/>
                  <a:gd name="T18" fmla="*/ 128 h 128"/>
                </a:gdLst>
                <a:ahLst/>
                <a:cxnLst>
                  <a:cxn ang="T10">
                    <a:pos x="T0" y="T1"/>
                  </a:cxn>
                  <a:cxn ang="T11">
                    <a:pos x="T2" y="T3"/>
                  </a:cxn>
                  <a:cxn ang="T12">
                    <a:pos x="T4" y="T5"/>
                  </a:cxn>
                  <a:cxn ang="T13">
                    <a:pos x="T6" y="T7"/>
                  </a:cxn>
                  <a:cxn ang="T14">
                    <a:pos x="T8" y="T9"/>
                  </a:cxn>
                </a:cxnLst>
                <a:rect l="T15" t="T16" r="T17" b="T18"/>
                <a:pathLst>
                  <a:path w="38" h="128">
                    <a:moveTo>
                      <a:pt x="35" y="0"/>
                    </a:moveTo>
                    <a:lnTo>
                      <a:pt x="38" y="127"/>
                    </a:lnTo>
                    <a:lnTo>
                      <a:pt x="3" y="128"/>
                    </a:lnTo>
                    <a:lnTo>
                      <a:pt x="0" y="1"/>
                    </a:lnTo>
                    <a:lnTo>
                      <a:pt x="35" y="0"/>
                    </a:lnTo>
                    <a:close/>
                  </a:path>
                </a:pathLst>
              </a:custGeom>
              <a:solidFill>
                <a:srgbClr val="000000"/>
              </a:solidFill>
              <a:ln w="9525">
                <a:noFill/>
                <a:round/>
                <a:headEnd/>
                <a:tailEnd/>
              </a:ln>
            </p:spPr>
            <p:txBody>
              <a:bodyPr/>
              <a:lstStyle/>
              <a:p>
                <a:endParaRPr lang="en-US"/>
              </a:p>
            </p:txBody>
          </p:sp>
          <p:sp>
            <p:nvSpPr>
              <p:cNvPr id="82199" name="Freeform 715"/>
              <p:cNvSpPr>
                <a:spLocks/>
              </p:cNvSpPr>
              <p:nvPr/>
            </p:nvSpPr>
            <p:spPr bwMode="auto">
              <a:xfrm>
                <a:off x="1589" y="3264"/>
                <a:ext cx="36" cy="52"/>
              </a:xfrm>
              <a:custGeom>
                <a:avLst/>
                <a:gdLst>
                  <a:gd name="T0" fmla="*/ 35 w 36"/>
                  <a:gd name="T1" fmla="*/ 0 h 52"/>
                  <a:gd name="T2" fmla="*/ 36 w 36"/>
                  <a:gd name="T3" fmla="*/ 51 h 52"/>
                  <a:gd name="T4" fmla="*/ 1 w 36"/>
                  <a:gd name="T5" fmla="*/ 52 h 52"/>
                  <a:gd name="T6" fmla="*/ 0 w 36"/>
                  <a:gd name="T7" fmla="*/ 1 h 52"/>
                  <a:gd name="T8" fmla="*/ 35 w 36"/>
                  <a:gd name="T9" fmla="*/ 0 h 52"/>
                  <a:gd name="T10" fmla="*/ 0 60000 65536"/>
                  <a:gd name="T11" fmla="*/ 0 60000 65536"/>
                  <a:gd name="T12" fmla="*/ 0 60000 65536"/>
                  <a:gd name="T13" fmla="*/ 0 60000 65536"/>
                  <a:gd name="T14" fmla="*/ 0 60000 65536"/>
                  <a:gd name="T15" fmla="*/ 0 w 36"/>
                  <a:gd name="T16" fmla="*/ 0 h 52"/>
                  <a:gd name="T17" fmla="*/ 36 w 36"/>
                  <a:gd name="T18" fmla="*/ 52 h 52"/>
                </a:gdLst>
                <a:ahLst/>
                <a:cxnLst>
                  <a:cxn ang="T10">
                    <a:pos x="T0" y="T1"/>
                  </a:cxn>
                  <a:cxn ang="T11">
                    <a:pos x="T2" y="T3"/>
                  </a:cxn>
                  <a:cxn ang="T12">
                    <a:pos x="T4" y="T5"/>
                  </a:cxn>
                  <a:cxn ang="T13">
                    <a:pos x="T6" y="T7"/>
                  </a:cxn>
                  <a:cxn ang="T14">
                    <a:pos x="T8" y="T9"/>
                  </a:cxn>
                </a:cxnLst>
                <a:rect l="T15" t="T16" r="T17" b="T18"/>
                <a:pathLst>
                  <a:path w="36" h="52">
                    <a:moveTo>
                      <a:pt x="35" y="0"/>
                    </a:moveTo>
                    <a:lnTo>
                      <a:pt x="36" y="51"/>
                    </a:lnTo>
                    <a:lnTo>
                      <a:pt x="1" y="52"/>
                    </a:lnTo>
                    <a:lnTo>
                      <a:pt x="0" y="1"/>
                    </a:lnTo>
                    <a:lnTo>
                      <a:pt x="35" y="0"/>
                    </a:lnTo>
                    <a:close/>
                  </a:path>
                </a:pathLst>
              </a:custGeom>
              <a:solidFill>
                <a:srgbClr val="000000"/>
              </a:solidFill>
              <a:ln w="9525">
                <a:noFill/>
                <a:round/>
                <a:headEnd/>
                <a:tailEnd/>
              </a:ln>
            </p:spPr>
            <p:txBody>
              <a:bodyPr/>
              <a:lstStyle/>
              <a:p>
                <a:endParaRPr lang="en-US"/>
              </a:p>
            </p:txBody>
          </p:sp>
          <p:sp>
            <p:nvSpPr>
              <p:cNvPr id="82200" name="Freeform 714"/>
              <p:cNvSpPr>
                <a:spLocks/>
              </p:cNvSpPr>
              <p:nvPr/>
            </p:nvSpPr>
            <p:spPr bwMode="auto">
              <a:xfrm>
                <a:off x="1593" y="3460"/>
                <a:ext cx="36" cy="59"/>
              </a:xfrm>
              <a:custGeom>
                <a:avLst/>
                <a:gdLst>
                  <a:gd name="T0" fmla="*/ 35 w 36"/>
                  <a:gd name="T1" fmla="*/ 0 h 59"/>
                  <a:gd name="T2" fmla="*/ 36 w 36"/>
                  <a:gd name="T3" fmla="*/ 58 h 59"/>
                  <a:gd name="T4" fmla="*/ 1 w 36"/>
                  <a:gd name="T5" fmla="*/ 59 h 59"/>
                  <a:gd name="T6" fmla="*/ 0 w 36"/>
                  <a:gd name="T7" fmla="*/ 0 h 59"/>
                  <a:gd name="T8" fmla="*/ 35 w 36"/>
                  <a:gd name="T9" fmla="*/ 0 h 59"/>
                  <a:gd name="T10" fmla="*/ 0 60000 65536"/>
                  <a:gd name="T11" fmla="*/ 0 60000 65536"/>
                  <a:gd name="T12" fmla="*/ 0 60000 65536"/>
                  <a:gd name="T13" fmla="*/ 0 60000 65536"/>
                  <a:gd name="T14" fmla="*/ 0 60000 65536"/>
                  <a:gd name="T15" fmla="*/ 0 w 36"/>
                  <a:gd name="T16" fmla="*/ 0 h 59"/>
                  <a:gd name="T17" fmla="*/ 36 w 36"/>
                  <a:gd name="T18" fmla="*/ 59 h 59"/>
                </a:gdLst>
                <a:ahLst/>
                <a:cxnLst>
                  <a:cxn ang="T10">
                    <a:pos x="T0" y="T1"/>
                  </a:cxn>
                  <a:cxn ang="T11">
                    <a:pos x="T2" y="T3"/>
                  </a:cxn>
                  <a:cxn ang="T12">
                    <a:pos x="T4" y="T5"/>
                  </a:cxn>
                  <a:cxn ang="T13">
                    <a:pos x="T6" y="T7"/>
                  </a:cxn>
                  <a:cxn ang="T14">
                    <a:pos x="T8" y="T9"/>
                  </a:cxn>
                </a:cxnLst>
                <a:rect l="T15" t="T16" r="T17" b="T18"/>
                <a:pathLst>
                  <a:path w="36" h="59">
                    <a:moveTo>
                      <a:pt x="35" y="0"/>
                    </a:moveTo>
                    <a:lnTo>
                      <a:pt x="36" y="58"/>
                    </a:lnTo>
                    <a:lnTo>
                      <a:pt x="1" y="59"/>
                    </a:lnTo>
                    <a:lnTo>
                      <a:pt x="0" y="0"/>
                    </a:lnTo>
                    <a:lnTo>
                      <a:pt x="35" y="0"/>
                    </a:lnTo>
                    <a:close/>
                  </a:path>
                </a:pathLst>
              </a:custGeom>
              <a:solidFill>
                <a:srgbClr val="000000"/>
              </a:solidFill>
              <a:ln w="9525">
                <a:noFill/>
                <a:round/>
                <a:headEnd/>
                <a:tailEnd/>
              </a:ln>
            </p:spPr>
            <p:txBody>
              <a:bodyPr/>
              <a:lstStyle/>
              <a:p>
                <a:endParaRPr lang="en-US"/>
              </a:p>
            </p:txBody>
          </p:sp>
          <p:sp>
            <p:nvSpPr>
              <p:cNvPr id="82201" name="Freeform 713"/>
              <p:cNvSpPr>
                <a:spLocks/>
              </p:cNvSpPr>
              <p:nvPr/>
            </p:nvSpPr>
            <p:spPr bwMode="auto">
              <a:xfrm>
                <a:off x="1594" y="3518"/>
                <a:ext cx="37" cy="64"/>
              </a:xfrm>
              <a:custGeom>
                <a:avLst/>
                <a:gdLst>
                  <a:gd name="T0" fmla="*/ 35 w 37"/>
                  <a:gd name="T1" fmla="*/ 0 h 64"/>
                  <a:gd name="T2" fmla="*/ 37 w 37"/>
                  <a:gd name="T3" fmla="*/ 63 h 64"/>
                  <a:gd name="T4" fmla="*/ 2 w 37"/>
                  <a:gd name="T5" fmla="*/ 64 h 64"/>
                  <a:gd name="T6" fmla="*/ 0 w 37"/>
                  <a:gd name="T7" fmla="*/ 1 h 64"/>
                  <a:gd name="T8" fmla="*/ 35 w 37"/>
                  <a:gd name="T9" fmla="*/ 0 h 64"/>
                  <a:gd name="T10" fmla="*/ 0 60000 65536"/>
                  <a:gd name="T11" fmla="*/ 0 60000 65536"/>
                  <a:gd name="T12" fmla="*/ 0 60000 65536"/>
                  <a:gd name="T13" fmla="*/ 0 60000 65536"/>
                  <a:gd name="T14" fmla="*/ 0 60000 65536"/>
                  <a:gd name="T15" fmla="*/ 0 w 37"/>
                  <a:gd name="T16" fmla="*/ 0 h 64"/>
                  <a:gd name="T17" fmla="*/ 37 w 37"/>
                  <a:gd name="T18" fmla="*/ 64 h 64"/>
                </a:gdLst>
                <a:ahLst/>
                <a:cxnLst>
                  <a:cxn ang="T10">
                    <a:pos x="T0" y="T1"/>
                  </a:cxn>
                  <a:cxn ang="T11">
                    <a:pos x="T2" y="T3"/>
                  </a:cxn>
                  <a:cxn ang="T12">
                    <a:pos x="T4" y="T5"/>
                  </a:cxn>
                  <a:cxn ang="T13">
                    <a:pos x="T6" y="T7"/>
                  </a:cxn>
                  <a:cxn ang="T14">
                    <a:pos x="T8" y="T9"/>
                  </a:cxn>
                </a:cxnLst>
                <a:rect l="T15" t="T16" r="T17" b="T18"/>
                <a:pathLst>
                  <a:path w="37" h="64">
                    <a:moveTo>
                      <a:pt x="35" y="0"/>
                    </a:moveTo>
                    <a:lnTo>
                      <a:pt x="37" y="63"/>
                    </a:lnTo>
                    <a:lnTo>
                      <a:pt x="2" y="64"/>
                    </a:lnTo>
                    <a:lnTo>
                      <a:pt x="0" y="1"/>
                    </a:lnTo>
                    <a:lnTo>
                      <a:pt x="35" y="0"/>
                    </a:lnTo>
                    <a:close/>
                  </a:path>
                </a:pathLst>
              </a:custGeom>
              <a:solidFill>
                <a:srgbClr val="000000"/>
              </a:solidFill>
              <a:ln w="9525">
                <a:noFill/>
                <a:round/>
                <a:headEnd/>
                <a:tailEnd/>
              </a:ln>
            </p:spPr>
            <p:txBody>
              <a:bodyPr/>
              <a:lstStyle/>
              <a:p>
                <a:endParaRPr lang="en-US"/>
              </a:p>
            </p:txBody>
          </p:sp>
          <p:sp>
            <p:nvSpPr>
              <p:cNvPr id="82202" name="Freeform 712"/>
              <p:cNvSpPr>
                <a:spLocks/>
              </p:cNvSpPr>
              <p:nvPr/>
            </p:nvSpPr>
            <p:spPr bwMode="auto">
              <a:xfrm>
                <a:off x="1596" y="3581"/>
                <a:ext cx="36" cy="62"/>
              </a:xfrm>
              <a:custGeom>
                <a:avLst/>
                <a:gdLst>
                  <a:gd name="T0" fmla="*/ 35 w 36"/>
                  <a:gd name="T1" fmla="*/ 0 h 62"/>
                  <a:gd name="T2" fmla="*/ 36 w 36"/>
                  <a:gd name="T3" fmla="*/ 62 h 62"/>
                  <a:gd name="T4" fmla="*/ 1 w 36"/>
                  <a:gd name="T5" fmla="*/ 62 h 62"/>
                  <a:gd name="T6" fmla="*/ 0 w 36"/>
                  <a:gd name="T7" fmla="*/ 1 h 62"/>
                  <a:gd name="T8" fmla="*/ 35 w 36"/>
                  <a:gd name="T9" fmla="*/ 0 h 62"/>
                  <a:gd name="T10" fmla="*/ 0 60000 65536"/>
                  <a:gd name="T11" fmla="*/ 0 60000 65536"/>
                  <a:gd name="T12" fmla="*/ 0 60000 65536"/>
                  <a:gd name="T13" fmla="*/ 0 60000 65536"/>
                  <a:gd name="T14" fmla="*/ 0 60000 65536"/>
                  <a:gd name="T15" fmla="*/ 0 w 36"/>
                  <a:gd name="T16" fmla="*/ 0 h 62"/>
                  <a:gd name="T17" fmla="*/ 36 w 36"/>
                  <a:gd name="T18" fmla="*/ 62 h 62"/>
                </a:gdLst>
                <a:ahLst/>
                <a:cxnLst>
                  <a:cxn ang="T10">
                    <a:pos x="T0" y="T1"/>
                  </a:cxn>
                  <a:cxn ang="T11">
                    <a:pos x="T2" y="T3"/>
                  </a:cxn>
                  <a:cxn ang="T12">
                    <a:pos x="T4" y="T5"/>
                  </a:cxn>
                  <a:cxn ang="T13">
                    <a:pos x="T6" y="T7"/>
                  </a:cxn>
                  <a:cxn ang="T14">
                    <a:pos x="T8" y="T9"/>
                  </a:cxn>
                </a:cxnLst>
                <a:rect l="T15" t="T16" r="T17" b="T18"/>
                <a:pathLst>
                  <a:path w="36" h="62">
                    <a:moveTo>
                      <a:pt x="35" y="0"/>
                    </a:moveTo>
                    <a:lnTo>
                      <a:pt x="36" y="62"/>
                    </a:lnTo>
                    <a:lnTo>
                      <a:pt x="1" y="62"/>
                    </a:lnTo>
                    <a:lnTo>
                      <a:pt x="0" y="1"/>
                    </a:lnTo>
                    <a:lnTo>
                      <a:pt x="35" y="0"/>
                    </a:lnTo>
                    <a:close/>
                  </a:path>
                </a:pathLst>
              </a:custGeom>
              <a:solidFill>
                <a:srgbClr val="000000"/>
              </a:solidFill>
              <a:ln w="9525">
                <a:noFill/>
                <a:round/>
                <a:headEnd/>
                <a:tailEnd/>
              </a:ln>
            </p:spPr>
            <p:txBody>
              <a:bodyPr/>
              <a:lstStyle/>
              <a:p>
                <a:endParaRPr lang="en-US"/>
              </a:p>
            </p:txBody>
          </p:sp>
          <p:sp>
            <p:nvSpPr>
              <p:cNvPr id="82203" name="Freeform 711"/>
              <p:cNvSpPr>
                <a:spLocks/>
              </p:cNvSpPr>
              <p:nvPr/>
            </p:nvSpPr>
            <p:spPr bwMode="auto">
              <a:xfrm>
                <a:off x="1597" y="3643"/>
                <a:ext cx="37" cy="61"/>
              </a:xfrm>
              <a:custGeom>
                <a:avLst/>
                <a:gdLst>
                  <a:gd name="T0" fmla="*/ 35 w 37"/>
                  <a:gd name="T1" fmla="*/ 0 h 61"/>
                  <a:gd name="T2" fmla="*/ 37 w 37"/>
                  <a:gd name="T3" fmla="*/ 61 h 61"/>
                  <a:gd name="T4" fmla="*/ 2 w 37"/>
                  <a:gd name="T5" fmla="*/ 61 h 61"/>
                  <a:gd name="T6" fmla="*/ 0 w 37"/>
                  <a:gd name="T7" fmla="*/ 0 h 61"/>
                  <a:gd name="T8" fmla="*/ 35 w 37"/>
                  <a:gd name="T9" fmla="*/ 0 h 61"/>
                  <a:gd name="T10" fmla="*/ 0 60000 65536"/>
                  <a:gd name="T11" fmla="*/ 0 60000 65536"/>
                  <a:gd name="T12" fmla="*/ 0 60000 65536"/>
                  <a:gd name="T13" fmla="*/ 0 60000 65536"/>
                  <a:gd name="T14" fmla="*/ 0 60000 65536"/>
                  <a:gd name="T15" fmla="*/ 0 w 37"/>
                  <a:gd name="T16" fmla="*/ 0 h 61"/>
                  <a:gd name="T17" fmla="*/ 37 w 37"/>
                  <a:gd name="T18" fmla="*/ 61 h 61"/>
                </a:gdLst>
                <a:ahLst/>
                <a:cxnLst>
                  <a:cxn ang="T10">
                    <a:pos x="T0" y="T1"/>
                  </a:cxn>
                  <a:cxn ang="T11">
                    <a:pos x="T2" y="T3"/>
                  </a:cxn>
                  <a:cxn ang="T12">
                    <a:pos x="T4" y="T5"/>
                  </a:cxn>
                  <a:cxn ang="T13">
                    <a:pos x="T6" y="T7"/>
                  </a:cxn>
                  <a:cxn ang="T14">
                    <a:pos x="T8" y="T9"/>
                  </a:cxn>
                </a:cxnLst>
                <a:rect l="T15" t="T16" r="T17" b="T18"/>
                <a:pathLst>
                  <a:path w="37" h="61">
                    <a:moveTo>
                      <a:pt x="35" y="0"/>
                    </a:moveTo>
                    <a:lnTo>
                      <a:pt x="37" y="61"/>
                    </a:lnTo>
                    <a:lnTo>
                      <a:pt x="2" y="61"/>
                    </a:lnTo>
                    <a:lnTo>
                      <a:pt x="0" y="0"/>
                    </a:lnTo>
                    <a:lnTo>
                      <a:pt x="35" y="0"/>
                    </a:lnTo>
                    <a:close/>
                  </a:path>
                </a:pathLst>
              </a:custGeom>
              <a:solidFill>
                <a:srgbClr val="000000"/>
              </a:solidFill>
              <a:ln w="9525">
                <a:noFill/>
                <a:round/>
                <a:headEnd/>
                <a:tailEnd/>
              </a:ln>
            </p:spPr>
            <p:txBody>
              <a:bodyPr/>
              <a:lstStyle/>
              <a:p>
                <a:endParaRPr lang="en-US"/>
              </a:p>
            </p:txBody>
          </p:sp>
          <p:sp>
            <p:nvSpPr>
              <p:cNvPr id="82204" name="Rectangle 710"/>
              <p:cNvSpPr>
                <a:spLocks noChangeArrowheads="1"/>
              </p:cNvSpPr>
              <p:nvPr/>
            </p:nvSpPr>
            <p:spPr bwMode="auto">
              <a:xfrm>
                <a:off x="1599" y="3704"/>
                <a:ext cx="35" cy="9"/>
              </a:xfrm>
              <a:prstGeom prst="rect">
                <a:avLst/>
              </a:prstGeom>
              <a:solidFill>
                <a:srgbClr val="000000"/>
              </a:solidFill>
              <a:ln w="9525">
                <a:noFill/>
                <a:miter lim="800000"/>
                <a:headEnd/>
                <a:tailEnd/>
              </a:ln>
            </p:spPr>
            <p:txBody>
              <a:bodyPr/>
              <a:lstStyle/>
              <a:p>
                <a:endParaRPr lang="en-US"/>
              </a:p>
            </p:txBody>
          </p:sp>
          <p:sp>
            <p:nvSpPr>
              <p:cNvPr id="82205" name="Freeform 709"/>
              <p:cNvSpPr>
                <a:spLocks/>
              </p:cNvSpPr>
              <p:nvPr/>
            </p:nvSpPr>
            <p:spPr bwMode="auto">
              <a:xfrm>
                <a:off x="1602" y="3857"/>
                <a:ext cx="36" cy="21"/>
              </a:xfrm>
              <a:custGeom>
                <a:avLst/>
                <a:gdLst>
                  <a:gd name="T0" fmla="*/ 36 w 36"/>
                  <a:gd name="T1" fmla="*/ 0 h 21"/>
                  <a:gd name="T2" fmla="*/ 36 w 36"/>
                  <a:gd name="T3" fmla="*/ 20 h 21"/>
                  <a:gd name="T4" fmla="*/ 1 w 36"/>
                  <a:gd name="T5" fmla="*/ 21 h 21"/>
                  <a:gd name="T6" fmla="*/ 0 w 36"/>
                  <a:gd name="T7" fmla="*/ 2 h 21"/>
                  <a:gd name="T8" fmla="*/ 36 w 36"/>
                  <a:gd name="T9" fmla="*/ 0 h 21"/>
                  <a:gd name="T10" fmla="*/ 0 60000 65536"/>
                  <a:gd name="T11" fmla="*/ 0 60000 65536"/>
                  <a:gd name="T12" fmla="*/ 0 60000 65536"/>
                  <a:gd name="T13" fmla="*/ 0 60000 65536"/>
                  <a:gd name="T14" fmla="*/ 0 60000 65536"/>
                  <a:gd name="T15" fmla="*/ 0 w 36"/>
                  <a:gd name="T16" fmla="*/ 0 h 21"/>
                  <a:gd name="T17" fmla="*/ 36 w 36"/>
                  <a:gd name="T18" fmla="*/ 21 h 21"/>
                </a:gdLst>
                <a:ahLst/>
                <a:cxnLst>
                  <a:cxn ang="T10">
                    <a:pos x="T0" y="T1"/>
                  </a:cxn>
                  <a:cxn ang="T11">
                    <a:pos x="T2" y="T3"/>
                  </a:cxn>
                  <a:cxn ang="T12">
                    <a:pos x="T4" y="T5"/>
                  </a:cxn>
                  <a:cxn ang="T13">
                    <a:pos x="T6" y="T7"/>
                  </a:cxn>
                  <a:cxn ang="T14">
                    <a:pos x="T8" y="T9"/>
                  </a:cxn>
                </a:cxnLst>
                <a:rect l="T15" t="T16" r="T17" b="T18"/>
                <a:pathLst>
                  <a:path w="36" h="21">
                    <a:moveTo>
                      <a:pt x="36" y="0"/>
                    </a:moveTo>
                    <a:lnTo>
                      <a:pt x="36" y="20"/>
                    </a:lnTo>
                    <a:lnTo>
                      <a:pt x="1" y="21"/>
                    </a:lnTo>
                    <a:lnTo>
                      <a:pt x="0" y="2"/>
                    </a:lnTo>
                    <a:lnTo>
                      <a:pt x="36" y="0"/>
                    </a:lnTo>
                    <a:close/>
                  </a:path>
                </a:pathLst>
              </a:custGeom>
              <a:solidFill>
                <a:srgbClr val="000000"/>
              </a:solidFill>
              <a:ln w="9525">
                <a:noFill/>
                <a:round/>
                <a:headEnd/>
                <a:tailEnd/>
              </a:ln>
            </p:spPr>
            <p:txBody>
              <a:bodyPr/>
              <a:lstStyle/>
              <a:p>
                <a:endParaRPr lang="en-US"/>
              </a:p>
            </p:txBody>
          </p:sp>
          <p:sp>
            <p:nvSpPr>
              <p:cNvPr id="82206" name="Freeform 708"/>
              <p:cNvSpPr>
                <a:spLocks/>
              </p:cNvSpPr>
              <p:nvPr/>
            </p:nvSpPr>
            <p:spPr bwMode="auto">
              <a:xfrm>
                <a:off x="1603" y="3877"/>
                <a:ext cx="38" cy="56"/>
              </a:xfrm>
              <a:custGeom>
                <a:avLst/>
                <a:gdLst>
                  <a:gd name="T0" fmla="*/ 35 w 38"/>
                  <a:gd name="T1" fmla="*/ 0 h 56"/>
                  <a:gd name="T2" fmla="*/ 38 w 38"/>
                  <a:gd name="T3" fmla="*/ 55 h 56"/>
                  <a:gd name="T4" fmla="*/ 2 w 38"/>
                  <a:gd name="T5" fmla="*/ 56 h 56"/>
                  <a:gd name="T6" fmla="*/ 0 w 38"/>
                  <a:gd name="T7" fmla="*/ 1 h 56"/>
                  <a:gd name="T8" fmla="*/ 35 w 38"/>
                  <a:gd name="T9" fmla="*/ 0 h 56"/>
                  <a:gd name="T10" fmla="*/ 0 60000 65536"/>
                  <a:gd name="T11" fmla="*/ 0 60000 65536"/>
                  <a:gd name="T12" fmla="*/ 0 60000 65536"/>
                  <a:gd name="T13" fmla="*/ 0 60000 65536"/>
                  <a:gd name="T14" fmla="*/ 0 60000 65536"/>
                  <a:gd name="T15" fmla="*/ 0 w 38"/>
                  <a:gd name="T16" fmla="*/ 0 h 56"/>
                  <a:gd name="T17" fmla="*/ 38 w 38"/>
                  <a:gd name="T18" fmla="*/ 56 h 56"/>
                </a:gdLst>
                <a:ahLst/>
                <a:cxnLst>
                  <a:cxn ang="T10">
                    <a:pos x="T0" y="T1"/>
                  </a:cxn>
                  <a:cxn ang="T11">
                    <a:pos x="T2" y="T3"/>
                  </a:cxn>
                  <a:cxn ang="T12">
                    <a:pos x="T4" y="T5"/>
                  </a:cxn>
                  <a:cxn ang="T13">
                    <a:pos x="T6" y="T7"/>
                  </a:cxn>
                  <a:cxn ang="T14">
                    <a:pos x="T8" y="T9"/>
                  </a:cxn>
                </a:cxnLst>
                <a:rect l="T15" t="T16" r="T17" b="T18"/>
                <a:pathLst>
                  <a:path w="38" h="56">
                    <a:moveTo>
                      <a:pt x="35" y="0"/>
                    </a:moveTo>
                    <a:lnTo>
                      <a:pt x="38" y="55"/>
                    </a:lnTo>
                    <a:lnTo>
                      <a:pt x="2" y="56"/>
                    </a:lnTo>
                    <a:lnTo>
                      <a:pt x="0" y="1"/>
                    </a:lnTo>
                    <a:lnTo>
                      <a:pt x="35" y="0"/>
                    </a:lnTo>
                    <a:close/>
                  </a:path>
                </a:pathLst>
              </a:custGeom>
              <a:solidFill>
                <a:srgbClr val="000000"/>
              </a:solidFill>
              <a:ln w="9525">
                <a:noFill/>
                <a:round/>
                <a:headEnd/>
                <a:tailEnd/>
              </a:ln>
            </p:spPr>
            <p:txBody>
              <a:bodyPr/>
              <a:lstStyle/>
              <a:p>
                <a:endParaRPr lang="en-US"/>
              </a:p>
            </p:txBody>
          </p:sp>
          <p:sp>
            <p:nvSpPr>
              <p:cNvPr id="82207" name="Freeform 707"/>
              <p:cNvSpPr>
                <a:spLocks/>
              </p:cNvSpPr>
              <p:nvPr/>
            </p:nvSpPr>
            <p:spPr bwMode="auto">
              <a:xfrm>
                <a:off x="1605" y="3932"/>
                <a:ext cx="37" cy="53"/>
              </a:xfrm>
              <a:custGeom>
                <a:avLst/>
                <a:gdLst>
                  <a:gd name="T0" fmla="*/ 36 w 37"/>
                  <a:gd name="T1" fmla="*/ 0 h 53"/>
                  <a:gd name="T2" fmla="*/ 37 w 37"/>
                  <a:gd name="T3" fmla="*/ 53 h 53"/>
                  <a:gd name="T4" fmla="*/ 2 w 37"/>
                  <a:gd name="T5" fmla="*/ 53 h 53"/>
                  <a:gd name="T6" fmla="*/ 0 w 37"/>
                  <a:gd name="T7" fmla="*/ 1 h 53"/>
                  <a:gd name="T8" fmla="*/ 36 w 37"/>
                  <a:gd name="T9" fmla="*/ 0 h 53"/>
                  <a:gd name="T10" fmla="*/ 0 60000 65536"/>
                  <a:gd name="T11" fmla="*/ 0 60000 65536"/>
                  <a:gd name="T12" fmla="*/ 0 60000 65536"/>
                  <a:gd name="T13" fmla="*/ 0 60000 65536"/>
                  <a:gd name="T14" fmla="*/ 0 60000 65536"/>
                  <a:gd name="T15" fmla="*/ 0 w 37"/>
                  <a:gd name="T16" fmla="*/ 0 h 53"/>
                  <a:gd name="T17" fmla="*/ 37 w 37"/>
                  <a:gd name="T18" fmla="*/ 53 h 53"/>
                </a:gdLst>
                <a:ahLst/>
                <a:cxnLst>
                  <a:cxn ang="T10">
                    <a:pos x="T0" y="T1"/>
                  </a:cxn>
                  <a:cxn ang="T11">
                    <a:pos x="T2" y="T3"/>
                  </a:cxn>
                  <a:cxn ang="T12">
                    <a:pos x="T4" y="T5"/>
                  </a:cxn>
                  <a:cxn ang="T13">
                    <a:pos x="T6" y="T7"/>
                  </a:cxn>
                  <a:cxn ang="T14">
                    <a:pos x="T8" y="T9"/>
                  </a:cxn>
                </a:cxnLst>
                <a:rect l="T15" t="T16" r="T17" b="T18"/>
                <a:pathLst>
                  <a:path w="37" h="53">
                    <a:moveTo>
                      <a:pt x="36" y="0"/>
                    </a:moveTo>
                    <a:lnTo>
                      <a:pt x="37" y="53"/>
                    </a:lnTo>
                    <a:lnTo>
                      <a:pt x="2" y="53"/>
                    </a:lnTo>
                    <a:lnTo>
                      <a:pt x="0" y="1"/>
                    </a:lnTo>
                    <a:lnTo>
                      <a:pt x="36" y="0"/>
                    </a:lnTo>
                    <a:close/>
                  </a:path>
                </a:pathLst>
              </a:custGeom>
              <a:solidFill>
                <a:srgbClr val="000000"/>
              </a:solidFill>
              <a:ln w="9525">
                <a:noFill/>
                <a:round/>
                <a:headEnd/>
                <a:tailEnd/>
              </a:ln>
            </p:spPr>
            <p:txBody>
              <a:bodyPr/>
              <a:lstStyle/>
              <a:p>
                <a:endParaRPr lang="en-US"/>
              </a:p>
            </p:txBody>
          </p:sp>
          <p:sp>
            <p:nvSpPr>
              <p:cNvPr id="82208" name="Freeform 706"/>
              <p:cNvSpPr>
                <a:spLocks/>
              </p:cNvSpPr>
              <p:nvPr/>
            </p:nvSpPr>
            <p:spPr bwMode="auto">
              <a:xfrm>
                <a:off x="1607" y="3984"/>
                <a:ext cx="36" cy="28"/>
              </a:xfrm>
              <a:custGeom>
                <a:avLst/>
                <a:gdLst>
                  <a:gd name="T0" fmla="*/ 35 w 36"/>
                  <a:gd name="T1" fmla="*/ 0 h 28"/>
                  <a:gd name="T2" fmla="*/ 36 w 36"/>
                  <a:gd name="T3" fmla="*/ 25 h 28"/>
                  <a:gd name="T4" fmla="*/ 1 w 36"/>
                  <a:gd name="T5" fmla="*/ 28 h 28"/>
                  <a:gd name="T6" fmla="*/ 0 w 36"/>
                  <a:gd name="T7" fmla="*/ 2 h 28"/>
                  <a:gd name="T8" fmla="*/ 35 w 36"/>
                  <a:gd name="T9" fmla="*/ 0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35" y="0"/>
                    </a:moveTo>
                    <a:lnTo>
                      <a:pt x="36" y="25"/>
                    </a:lnTo>
                    <a:lnTo>
                      <a:pt x="1" y="28"/>
                    </a:lnTo>
                    <a:lnTo>
                      <a:pt x="0" y="2"/>
                    </a:lnTo>
                    <a:lnTo>
                      <a:pt x="35" y="0"/>
                    </a:lnTo>
                    <a:close/>
                  </a:path>
                </a:pathLst>
              </a:custGeom>
              <a:solidFill>
                <a:srgbClr val="000000"/>
              </a:solidFill>
              <a:ln w="9525">
                <a:noFill/>
                <a:round/>
                <a:headEnd/>
                <a:tailEnd/>
              </a:ln>
            </p:spPr>
            <p:txBody>
              <a:bodyPr/>
              <a:lstStyle/>
              <a:p>
                <a:endParaRPr lang="en-US"/>
              </a:p>
            </p:txBody>
          </p:sp>
          <p:sp>
            <p:nvSpPr>
              <p:cNvPr id="82209" name="Freeform 705"/>
              <p:cNvSpPr>
                <a:spLocks/>
              </p:cNvSpPr>
              <p:nvPr/>
            </p:nvSpPr>
            <p:spPr bwMode="auto">
              <a:xfrm>
                <a:off x="1608" y="4010"/>
                <a:ext cx="36" cy="26"/>
              </a:xfrm>
              <a:custGeom>
                <a:avLst/>
                <a:gdLst>
                  <a:gd name="T0" fmla="*/ 35 w 36"/>
                  <a:gd name="T1" fmla="*/ 0 h 26"/>
                  <a:gd name="T2" fmla="*/ 36 w 36"/>
                  <a:gd name="T3" fmla="*/ 25 h 26"/>
                  <a:gd name="T4" fmla="*/ 1 w 36"/>
                  <a:gd name="T5" fmla="*/ 26 h 26"/>
                  <a:gd name="T6" fmla="*/ 0 w 36"/>
                  <a:gd name="T7" fmla="*/ 1 h 26"/>
                  <a:gd name="T8" fmla="*/ 35 w 36"/>
                  <a:gd name="T9" fmla="*/ 0 h 26"/>
                  <a:gd name="T10" fmla="*/ 0 60000 65536"/>
                  <a:gd name="T11" fmla="*/ 0 60000 65536"/>
                  <a:gd name="T12" fmla="*/ 0 60000 65536"/>
                  <a:gd name="T13" fmla="*/ 0 60000 65536"/>
                  <a:gd name="T14" fmla="*/ 0 60000 65536"/>
                  <a:gd name="T15" fmla="*/ 0 w 36"/>
                  <a:gd name="T16" fmla="*/ 0 h 26"/>
                  <a:gd name="T17" fmla="*/ 36 w 36"/>
                  <a:gd name="T18" fmla="*/ 26 h 26"/>
                </a:gdLst>
                <a:ahLst/>
                <a:cxnLst>
                  <a:cxn ang="T10">
                    <a:pos x="T0" y="T1"/>
                  </a:cxn>
                  <a:cxn ang="T11">
                    <a:pos x="T2" y="T3"/>
                  </a:cxn>
                  <a:cxn ang="T12">
                    <a:pos x="T4" y="T5"/>
                  </a:cxn>
                  <a:cxn ang="T13">
                    <a:pos x="T6" y="T7"/>
                  </a:cxn>
                  <a:cxn ang="T14">
                    <a:pos x="T8" y="T9"/>
                  </a:cxn>
                </a:cxnLst>
                <a:rect l="T15" t="T16" r="T17" b="T18"/>
                <a:pathLst>
                  <a:path w="36" h="26">
                    <a:moveTo>
                      <a:pt x="35" y="0"/>
                    </a:moveTo>
                    <a:lnTo>
                      <a:pt x="36" y="25"/>
                    </a:lnTo>
                    <a:lnTo>
                      <a:pt x="1" y="26"/>
                    </a:lnTo>
                    <a:lnTo>
                      <a:pt x="0" y="1"/>
                    </a:lnTo>
                    <a:lnTo>
                      <a:pt x="35" y="0"/>
                    </a:lnTo>
                    <a:close/>
                  </a:path>
                </a:pathLst>
              </a:custGeom>
              <a:solidFill>
                <a:srgbClr val="000000"/>
              </a:solidFill>
              <a:ln w="9525">
                <a:noFill/>
                <a:round/>
                <a:headEnd/>
                <a:tailEnd/>
              </a:ln>
            </p:spPr>
            <p:txBody>
              <a:bodyPr/>
              <a:lstStyle/>
              <a:p>
                <a:endParaRPr lang="en-US"/>
              </a:p>
            </p:txBody>
          </p:sp>
          <p:sp>
            <p:nvSpPr>
              <p:cNvPr id="82210" name="Freeform 704"/>
              <p:cNvSpPr>
                <a:spLocks/>
              </p:cNvSpPr>
              <p:nvPr/>
            </p:nvSpPr>
            <p:spPr bwMode="auto">
              <a:xfrm>
                <a:off x="1609" y="4034"/>
                <a:ext cx="37" cy="27"/>
              </a:xfrm>
              <a:custGeom>
                <a:avLst/>
                <a:gdLst>
                  <a:gd name="T0" fmla="*/ 35 w 37"/>
                  <a:gd name="T1" fmla="*/ 0 h 27"/>
                  <a:gd name="T2" fmla="*/ 37 w 37"/>
                  <a:gd name="T3" fmla="*/ 24 h 27"/>
                  <a:gd name="T4" fmla="*/ 1 w 37"/>
                  <a:gd name="T5" fmla="*/ 27 h 27"/>
                  <a:gd name="T6" fmla="*/ 0 w 37"/>
                  <a:gd name="T7" fmla="*/ 2 h 27"/>
                  <a:gd name="T8" fmla="*/ 35 w 37"/>
                  <a:gd name="T9" fmla="*/ 0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35" y="0"/>
                    </a:moveTo>
                    <a:lnTo>
                      <a:pt x="37" y="24"/>
                    </a:lnTo>
                    <a:lnTo>
                      <a:pt x="1" y="27"/>
                    </a:lnTo>
                    <a:lnTo>
                      <a:pt x="0" y="2"/>
                    </a:lnTo>
                    <a:lnTo>
                      <a:pt x="35" y="0"/>
                    </a:lnTo>
                    <a:close/>
                  </a:path>
                </a:pathLst>
              </a:custGeom>
              <a:solidFill>
                <a:srgbClr val="000000"/>
              </a:solidFill>
              <a:ln w="9525">
                <a:noFill/>
                <a:round/>
                <a:headEnd/>
                <a:tailEnd/>
              </a:ln>
            </p:spPr>
            <p:txBody>
              <a:bodyPr/>
              <a:lstStyle/>
              <a:p>
                <a:endParaRPr lang="en-US"/>
              </a:p>
            </p:txBody>
          </p:sp>
          <p:sp>
            <p:nvSpPr>
              <p:cNvPr id="82211" name="Freeform 703"/>
              <p:cNvSpPr>
                <a:spLocks/>
              </p:cNvSpPr>
              <p:nvPr/>
            </p:nvSpPr>
            <p:spPr bwMode="auto">
              <a:xfrm>
                <a:off x="1610" y="4059"/>
                <a:ext cx="36" cy="25"/>
              </a:xfrm>
              <a:custGeom>
                <a:avLst/>
                <a:gdLst>
                  <a:gd name="T0" fmla="*/ 36 w 36"/>
                  <a:gd name="T1" fmla="*/ 0 h 25"/>
                  <a:gd name="T2" fmla="*/ 36 w 36"/>
                  <a:gd name="T3" fmla="*/ 23 h 25"/>
                  <a:gd name="T4" fmla="*/ 1 w 36"/>
                  <a:gd name="T5" fmla="*/ 25 h 25"/>
                  <a:gd name="T6" fmla="*/ 0 w 36"/>
                  <a:gd name="T7" fmla="*/ 2 h 25"/>
                  <a:gd name="T8" fmla="*/ 36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36" y="0"/>
                    </a:moveTo>
                    <a:lnTo>
                      <a:pt x="36" y="23"/>
                    </a:lnTo>
                    <a:lnTo>
                      <a:pt x="1" y="25"/>
                    </a:lnTo>
                    <a:lnTo>
                      <a:pt x="0" y="2"/>
                    </a:lnTo>
                    <a:lnTo>
                      <a:pt x="36" y="0"/>
                    </a:lnTo>
                    <a:close/>
                  </a:path>
                </a:pathLst>
              </a:custGeom>
              <a:solidFill>
                <a:srgbClr val="000000"/>
              </a:solidFill>
              <a:ln w="9525">
                <a:noFill/>
                <a:round/>
                <a:headEnd/>
                <a:tailEnd/>
              </a:ln>
            </p:spPr>
            <p:txBody>
              <a:bodyPr/>
              <a:lstStyle/>
              <a:p>
                <a:endParaRPr lang="en-US"/>
              </a:p>
            </p:txBody>
          </p:sp>
          <p:sp>
            <p:nvSpPr>
              <p:cNvPr id="82212" name="Freeform 702"/>
              <p:cNvSpPr>
                <a:spLocks/>
              </p:cNvSpPr>
              <p:nvPr/>
            </p:nvSpPr>
            <p:spPr bwMode="auto">
              <a:xfrm>
                <a:off x="1611" y="4082"/>
                <a:ext cx="37" cy="25"/>
              </a:xfrm>
              <a:custGeom>
                <a:avLst/>
                <a:gdLst>
                  <a:gd name="T0" fmla="*/ 35 w 37"/>
                  <a:gd name="T1" fmla="*/ 0 h 25"/>
                  <a:gd name="T2" fmla="*/ 37 w 37"/>
                  <a:gd name="T3" fmla="*/ 23 h 25"/>
                  <a:gd name="T4" fmla="*/ 2 w 37"/>
                  <a:gd name="T5" fmla="*/ 25 h 25"/>
                  <a:gd name="T6" fmla="*/ 0 w 37"/>
                  <a:gd name="T7" fmla="*/ 2 h 25"/>
                  <a:gd name="T8" fmla="*/ 35 w 37"/>
                  <a:gd name="T9" fmla="*/ 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35" y="0"/>
                    </a:moveTo>
                    <a:lnTo>
                      <a:pt x="37" y="23"/>
                    </a:lnTo>
                    <a:lnTo>
                      <a:pt x="2" y="25"/>
                    </a:lnTo>
                    <a:lnTo>
                      <a:pt x="0" y="2"/>
                    </a:lnTo>
                    <a:lnTo>
                      <a:pt x="35" y="0"/>
                    </a:lnTo>
                    <a:close/>
                  </a:path>
                </a:pathLst>
              </a:custGeom>
              <a:solidFill>
                <a:srgbClr val="000000"/>
              </a:solidFill>
              <a:ln w="9525">
                <a:noFill/>
                <a:round/>
                <a:headEnd/>
                <a:tailEnd/>
              </a:ln>
            </p:spPr>
            <p:txBody>
              <a:bodyPr/>
              <a:lstStyle/>
              <a:p>
                <a:endParaRPr lang="en-US"/>
              </a:p>
            </p:txBody>
          </p:sp>
          <p:sp>
            <p:nvSpPr>
              <p:cNvPr id="82213" name="Rectangle 701"/>
              <p:cNvSpPr>
                <a:spLocks noChangeArrowheads="1"/>
              </p:cNvSpPr>
              <p:nvPr/>
            </p:nvSpPr>
            <p:spPr bwMode="auto">
              <a:xfrm>
                <a:off x="1613" y="4107"/>
                <a:ext cx="35" cy="4"/>
              </a:xfrm>
              <a:prstGeom prst="rect">
                <a:avLst/>
              </a:prstGeom>
              <a:solidFill>
                <a:srgbClr val="000000"/>
              </a:solidFill>
              <a:ln w="9525">
                <a:noFill/>
                <a:miter lim="800000"/>
                <a:headEnd/>
                <a:tailEnd/>
              </a:ln>
            </p:spPr>
            <p:txBody>
              <a:bodyPr/>
              <a:lstStyle/>
              <a:p>
                <a:endParaRPr lang="en-US"/>
              </a:p>
            </p:txBody>
          </p:sp>
          <p:sp>
            <p:nvSpPr>
              <p:cNvPr id="82214" name="Freeform 700"/>
              <p:cNvSpPr>
                <a:spLocks/>
              </p:cNvSpPr>
              <p:nvPr/>
            </p:nvSpPr>
            <p:spPr bwMode="auto">
              <a:xfrm>
                <a:off x="1622" y="4254"/>
                <a:ext cx="36" cy="12"/>
              </a:xfrm>
              <a:custGeom>
                <a:avLst/>
                <a:gdLst>
                  <a:gd name="T0" fmla="*/ 35 w 36"/>
                  <a:gd name="T1" fmla="*/ 0 h 12"/>
                  <a:gd name="T2" fmla="*/ 36 w 36"/>
                  <a:gd name="T3" fmla="*/ 9 h 12"/>
                  <a:gd name="T4" fmla="*/ 1 w 36"/>
                  <a:gd name="T5" fmla="*/ 12 h 12"/>
                  <a:gd name="T6" fmla="*/ 0 w 36"/>
                  <a:gd name="T7" fmla="*/ 3 h 12"/>
                  <a:gd name="T8" fmla="*/ 35 w 36"/>
                  <a:gd name="T9" fmla="*/ 0 h 12"/>
                  <a:gd name="T10" fmla="*/ 0 60000 65536"/>
                  <a:gd name="T11" fmla="*/ 0 60000 65536"/>
                  <a:gd name="T12" fmla="*/ 0 60000 65536"/>
                  <a:gd name="T13" fmla="*/ 0 60000 65536"/>
                  <a:gd name="T14" fmla="*/ 0 60000 65536"/>
                  <a:gd name="T15" fmla="*/ 0 w 36"/>
                  <a:gd name="T16" fmla="*/ 0 h 12"/>
                  <a:gd name="T17" fmla="*/ 36 w 36"/>
                  <a:gd name="T18" fmla="*/ 12 h 12"/>
                </a:gdLst>
                <a:ahLst/>
                <a:cxnLst>
                  <a:cxn ang="T10">
                    <a:pos x="T0" y="T1"/>
                  </a:cxn>
                  <a:cxn ang="T11">
                    <a:pos x="T2" y="T3"/>
                  </a:cxn>
                  <a:cxn ang="T12">
                    <a:pos x="T4" y="T5"/>
                  </a:cxn>
                  <a:cxn ang="T13">
                    <a:pos x="T6" y="T7"/>
                  </a:cxn>
                  <a:cxn ang="T14">
                    <a:pos x="T8" y="T9"/>
                  </a:cxn>
                </a:cxnLst>
                <a:rect l="T15" t="T16" r="T17" b="T18"/>
                <a:pathLst>
                  <a:path w="36" h="12">
                    <a:moveTo>
                      <a:pt x="35" y="0"/>
                    </a:moveTo>
                    <a:lnTo>
                      <a:pt x="36" y="9"/>
                    </a:lnTo>
                    <a:lnTo>
                      <a:pt x="1" y="12"/>
                    </a:lnTo>
                    <a:lnTo>
                      <a:pt x="0" y="3"/>
                    </a:lnTo>
                    <a:lnTo>
                      <a:pt x="35" y="0"/>
                    </a:lnTo>
                    <a:close/>
                  </a:path>
                </a:pathLst>
              </a:custGeom>
              <a:solidFill>
                <a:srgbClr val="000000"/>
              </a:solidFill>
              <a:ln w="9525">
                <a:noFill/>
                <a:round/>
                <a:headEnd/>
                <a:tailEnd/>
              </a:ln>
            </p:spPr>
            <p:txBody>
              <a:bodyPr/>
              <a:lstStyle/>
              <a:p>
                <a:endParaRPr lang="en-US"/>
              </a:p>
            </p:txBody>
          </p:sp>
          <p:sp>
            <p:nvSpPr>
              <p:cNvPr id="82215" name="Freeform 699"/>
              <p:cNvSpPr>
                <a:spLocks/>
              </p:cNvSpPr>
              <p:nvPr/>
            </p:nvSpPr>
            <p:spPr bwMode="auto">
              <a:xfrm>
                <a:off x="1623" y="4262"/>
                <a:ext cx="37" cy="20"/>
              </a:xfrm>
              <a:custGeom>
                <a:avLst/>
                <a:gdLst>
                  <a:gd name="T0" fmla="*/ 35 w 37"/>
                  <a:gd name="T1" fmla="*/ 0 h 20"/>
                  <a:gd name="T2" fmla="*/ 37 w 37"/>
                  <a:gd name="T3" fmla="*/ 16 h 20"/>
                  <a:gd name="T4" fmla="*/ 1 w 37"/>
                  <a:gd name="T5" fmla="*/ 20 h 20"/>
                  <a:gd name="T6" fmla="*/ 0 w 37"/>
                  <a:gd name="T7" fmla="*/ 4 h 20"/>
                  <a:gd name="T8" fmla="*/ 35 w 37"/>
                  <a:gd name="T9" fmla="*/ 0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35" y="0"/>
                    </a:moveTo>
                    <a:lnTo>
                      <a:pt x="37" y="16"/>
                    </a:lnTo>
                    <a:lnTo>
                      <a:pt x="1" y="20"/>
                    </a:lnTo>
                    <a:lnTo>
                      <a:pt x="0" y="4"/>
                    </a:lnTo>
                    <a:lnTo>
                      <a:pt x="35" y="0"/>
                    </a:lnTo>
                    <a:close/>
                  </a:path>
                </a:pathLst>
              </a:custGeom>
              <a:solidFill>
                <a:srgbClr val="000000"/>
              </a:solidFill>
              <a:ln w="9525">
                <a:noFill/>
                <a:round/>
                <a:headEnd/>
                <a:tailEnd/>
              </a:ln>
            </p:spPr>
            <p:txBody>
              <a:bodyPr/>
              <a:lstStyle/>
              <a:p>
                <a:endParaRPr lang="en-US"/>
              </a:p>
            </p:txBody>
          </p:sp>
          <p:sp>
            <p:nvSpPr>
              <p:cNvPr id="82216" name="Freeform 698"/>
              <p:cNvSpPr>
                <a:spLocks/>
              </p:cNvSpPr>
              <p:nvPr/>
            </p:nvSpPr>
            <p:spPr bwMode="auto">
              <a:xfrm>
                <a:off x="1624" y="4278"/>
                <a:ext cx="37" cy="20"/>
              </a:xfrm>
              <a:custGeom>
                <a:avLst/>
                <a:gdLst>
                  <a:gd name="T0" fmla="*/ 36 w 37"/>
                  <a:gd name="T1" fmla="*/ 0 h 20"/>
                  <a:gd name="T2" fmla="*/ 37 w 37"/>
                  <a:gd name="T3" fmla="*/ 16 h 20"/>
                  <a:gd name="T4" fmla="*/ 2 w 37"/>
                  <a:gd name="T5" fmla="*/ 20 h 20"/>
                  <a:gd name="T6" fmla="*/ 0 w 37"/>
                  <a:gd name="T7" fmla="*/ 4 h 20"/>
                  <a:gd name="T8" fmla="*/ 36 w 37"/>
                  <a:gd name="T9" fmla="*/ 0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36" y="0"/>
                    </a:moveTo>
                    <a:lnTo>
                      <a:pt x="37" y="16"/>
                    </a:lnTo>
                    <a:lnTo>
                      <a:pt x="2" y="20"/>
                    </a:lnTo>
                    <a:lnTo>
                      <a:pt x="0" y="4"/>
                    </a:lnTo>
                    <a:lnTo>
                      <a:pt x="36" y="0"/>
                    </a:lnTo>
                    <a:close/>
                  </a:path>
                </a:pathLst>
              </a:custGeom>
              <a:solidFill>
                <a:srgbClr val="000000"/>
              </a:solidFill>
              <a:ln w="9525">
                <a:noFill/>
                <a:round/>
                <a:headEnd/>
                <a:tailEnd/>
              </a:ln>
            </p:spPr>
            <p:txBody>
              <a:bodyPr/>
              <a:lstStyle/>
              <a:p>
                <a:endParaRPr lang="en-US"/>
              </a:p>
            </p:txBody>
          </p:sp>
          <p:sp>
            <p:nvSpPr>
              <p:cNvPr id="82217" name="Freeform 697"/>
              <p:cNvSpPr>
                <a:spLocks/>
              </p:cNvSpPr>
              <p:nvPr/>
            </p:nvSpPr>
            <p:spPr bwMode="auto">
              <a:xfrm>
                <a:off x="1626" y="4294"/>
                <a:ext cx="37" cy="18"/>
              </a:xfrm>
              <a:custGeom>
                <a:avLst/>
                <a:gdLst>
                  <a:gd name="T0" fmla="*/ 35 w 37"/>
                  <a:gd name="T1" fmla="*/ 0 h 18"/>
                  <a:gd name="T2" fmla="*/ 37 w 37"/>
                  <a:gd name="T3" fmla="*/ 14 h 18"/>
                  <a:gd name="T4" fmla="*/ 1 w 37"/>
                  <a:gd name="T5" fmla="*/ 18 h 18"/>
                  <a:gd name="T6" fmla="*/ 0 w 37"/>
                  <a:gd name="T7" fmla="*/ 4 h 18"/>
                  <a:gd name="T8" fmla="*/ 35 w 37"/>
                  <a:gd name="T9" fmla="*/ 0 h 18"/>
                  <a:gd name="T10" fmla="*/ 0 60000 65536"/>
                  <a:gd name="T11" fmla="*/ 0 60000 65536"/>
                  <a:gd name="T12" fmla="*/ 0 60000 65536"/>
                  <a:gd name="T13" fmla="*/ 0 60000 65536"/>
                  <a:gd name="T14" fmla="*/ 0 60000 65536"/>
                  <a:gd name="T15" fmla="*/ 0 w 37"/>
                  <a:gd name="T16" fmla="*/ 0 h 18"/>
                  <a:gd name="T17" fmla="*/ 37 w 37"/>
                  <a:gd name="T18" fmla="*/ 18 h 18"/>
                </a:gdLst>
                <a:ahLst/>
                <a:cxnLst>
                  <a:cxn ang="T10">
                    <a:pos x="T0" y="T1"/>
                  </a:cxn>
                  <a:cxn ang="T11">
                    <a:pos x="T2" y="T3"/>
                  </a:cxn>
                  <a:cxn ang="T12">
                    <a:pos x="T4" y="T5"/>
                  </a:cxn>
                  <a:cxn ang="T13">
                    <a:pos x="T6" y="T7"/>
                  </a:cxn>
                  <a:cxn ang="T14">
                    <a:pos x="T8" y="T9"/>
                  </a:cxn>
                </a:cxnLst>
                <a:rect l="T15" t="T16" r="T17" b="T18"/>
                <a:pathLst>
                  <a:path w="37" h="18">
                    <a:moveTo>
                      <a:pt x="35" y="0"/>
                    </a:moveTo>
                    <a:lnTo>
                      <a:pt x="37" y="14"/>
                    </a:lnTo>
                    <a:lnTo>
                      <a:pt x="1" y="18"/>
                    </a:lnTo>
                    <a:lnTo>
                      <a:pt x="0" y="4"/>
                    </a:lnTo>
                    <a:lnTo>
                      <a:pt x="35" y="0"/>
                    </a:lnTo>
                    <a:close/>
                  </a:path>
                </a:pathLst>
              </a:custGeom>
              <a:solidFill>
                <a:srgbClr val="000000"/>
              </a:solidFill>
              <a:ln w="9525">
                <a:noFill/>
                <a:round/>
                <a:headEnd/>
                <a:tailEnd/>
              </a:ln>
            </p:spPr>
            <p:txBody>
              <a:bodyPr/>
              <a:lstStyle/>
              <a:p>
                <a:endParaRPr lang="en-US"/>
              </a:p>
            </p:txBody>
          </p:sp>
          <p:sp>
            <p:nvSpPr>
              <p:cNvPr id="82218" name="Freeform 696"/>
              <p:cNvSpPr>
                <a:spLocks/>
              </p:cNvSpPr>
              <p:nvPr/>
            </p:nvSpPr>
            <p:spPr bwMode="auto">
              <a:xfrm>
                <a:off x="1627" y="4308"/>
                <a:ext cx="37" cy="18"/>
              </a:xfrm>
              <a:custGeom>
                <a:avLst/>
                <a:gdLst>
                  <a:gd name="T0" fmla="*/ 36 w 37"/>
                  <a:gd name="T1" fmla="*/ 0 h 18"/>
                  <a:gd name="T2" fmla="*/ 37 w 37"/>
                  <a:gd name="T3" fmla="*/ 13 h 18"/>
                  <a:gd name="T4" fmla="*/ 2 w 37"/>
                  <a:gd name="T5" fmla="*/ 18 h 18"/>
                  <a:gd name="T6" fmla="*/ 0 w 37"/>
                  <a:gd name="T7" fmla="*/ 5 h 18"/>
                  <a:gd name="T8" fmla="*/ 36 w 37"/>
                  <a:gd name="T9" fmla="*/ 0 h 18"/>
                  <a:gd name="T10" fmla="*/ 0 60000 65536"/>
                  <a:gd name="T11" fmla="*/ 0 60000 65536"/>
                  <a:gd name="T12" fmla="*/ 0 60000 65536"/>
                  <a:gd name="T13" fmla="*/ 0 60000 65536"/>
                  <a:gd name="T14" fmla="*/ 0 60000 65536"/>
                  <a:gd name="T15" fmla="*/ 0 w 37"/>
                  <a:gd name="T16" fmla="*/ 0 h 18"/>
                  <a:gd name="T17" fmla="*/ 37 w 37"/>
                  <a:gd name="T18" fmla="*/ 18 h 18"/>
                </a:gdLst>
                <a:ahLst/>
                <a:cxnLst>
                  <a:cxn ang="T10">
                    <a:pos x="T0" y="T1"/>
                  </a:cxn>
                  <a:cxn ang="T11">
                    <a:pos x="T2" y="T3"/>
                  </a:cxn>
                  <a:cxn ang="T12">
                    <a:pos x="T4" y="T5"/>
                  </a:cxn>
                  <a:cxn ang="T13">
                    <a:pos x="T6" y="T7"/>
                  </a:cxn>
                  <a:cxn ang="T14">
                    <a:pos x="T8" y="T9"/>
                  </a:cxn>
                </a:cxnLst>
                <a:rect l="T15" t="T16" r="T17" b="T18"/>
                <a:pathLst>
                  <a:path w="37" h="18">
                    <a:moveTo>
                      <a:pt x="36" y="0"/>
                    </a:moveTo>
                    <a:lnTo>
                      <a:pt x="37" y="13"/>
                    </a:lnTo>
                    <a:lnTo>
                      <a:pt x="2" y="18"/>
                    </a:lnTo>
                    <a:lnTo>
                      <a:pt x="0" y="5"/>
                    </a:lnTo>
                    <a:lnTo>
                      <a:pt x="36" y="0"/>
                    </a:lnTo>
                    <a:close/>
                  </a:path>
                </a:pathLst>
              </a:custGeom>
              <a:solidFill>
                <a:srgbClr val="000000"/>
              </a:solidFill>
              <a:ln w="9525">
                <a:noFill/>
                <a:round/>
                <a:headEnd/>
                <a:tailEnd/>
              </a:ln>
            </p:spPr>
            <p:txBody>
              <a:bodyPr/>
              <a:lstStyle/>
              <a:p>
                <a:endParaRPr lang="en-US"/>
              </a:p>
            </p:txBody>
          </p:sp>
          <p:sp>
            <p:nvSpPr>
              <p:cNvPr id="82219" name="Freeform 695"/>
              <p:cNvSpPr>
                <a:spLocks/>
              </p:cNvSpPr>
              <p:nvPr/>
            </p:nvSpPr>
            <p:spPr bwMode="auto">
              <a:xfrm>
                <a:off x="1629" y="4321"/>
                <a:ext cx="37" cy="18"/>
              </a:xfrm>
              <a:custGeom>
                <a:avLst/>
                <a:gdLst>
                  <a:gd name="T0" fmla="*/ 35 w 37"/>
                  <a:gd name="T1" fmla="*/ 0 h 18"/>
                  <a:gd name="T2" fmla="*/ 37 w 37"/>
                  <a:gd name="T3" fmla="*/ 13 h 18"/>
                  <a:gd name="T4" fmla="*/ 1 w 37"/>
                  <a:gd name="T5" fmla="*/ 18 h 18"/>
                  <a:gd name="T6" fmla="*/ 0 w 37"/>
                  <a:gd name="T7" fmla="*/ 5 h 18"/>
                  <a:gd name="T8" fmla="*/ 35 w 37"/>
                  <a:gd name="T9" fmla="*/ 0 h 18"/>
                  <a:gd name="T10" fmla="*/ 0 60000 65536"/>
                  <a:gd name="T11" fmla="*/ 0 60000 65536"/>
                  <a:gd name="T12" fmla="*/ 0 60000 65536"/>
                  <a:gd name="T13" fmla="*/ 0 60000 65536"/>
                  <a:gd name="T14" fmla="*/ 0 60000 65536"/>
                  <a:gd name="T15" fmla="*/ 0 w 37"/>
                  <a:gd name="T16" fmla="*/ 0 h 18"/>
                  <a:gd name="T17" fmla="*/ 37 w 37"/>
                  <a:gd name="T18" fmla="*/ 18 h 18"/>
                </a:gdLst>
                <a:ahLst/>
                <a:cxnLst>
                  <a:cxn ang="T10">
                    <a:pos x="T0" y="T1"/>
                  </a:cxn>
                  <a:cxn ang="T11">
                    <a:pos x="T2" y="T3"/>
                  </a:cxn>
                  <a:cxn ang="T12">
                    <a:pos x="T4" y="T5"/>
                  </a:cxn>
                  <a:cxn ang="T13">
                    <a:pos x="T6" y="T7"/>
                  </a:cxn>
                  <a:cxn ang="T14">
                    <a:pos x="T8" y="T9"/>
                  </a:cxn>
                </a:cxnLst>
                <a:rect l="T15" t="T16" r="T17" b="T18"/>
                <a:pathLst>
                  <a:path w="37" h="18">
                    <a:moveTo>
                      <a:pt x="35" y="0"/>
                    </a:moveTo>
                    <a:lnTo>
                      <a:pt x="37" y="13"/>
                    </a:lnTo>
                    <a:lnTo>
                      <a:pt x="1" y="18"/>
                    </a:lnTo>
                    <a:lnTo>
                      <a:pt x="0" y="5"/>
                    </a:lnTo>
                    <a:lnTo>
                      <a:pt x="35" y="0"/>
                    </a:lnTo>
                    <a:close/>
                  </a:path>
                </a:pathLst>
              </a:custGeom>
              <a:solidFill>
                <a:srgbClr val="000000"/>
              </a:solidFill>
              <a:ln w="9525">
                <a:noFill/>
                <a:round/>
                <a:headEnd/>
                <a:tailEnd/>
              </a:ln>
            </p:spPr>
            <p:txBody>
              <a:bodyPr/>
              <a:lstStyle/>
              <a:p>
                <a:endParaRPr lang="en-US"/>
              </a:p>
            </p:txBody>
          </p:sp>
          <p:sp>
            <p:nvSpPr>
              <p:cNvPr id="82220" name="Freeform 694"/>
              <p:cNvSpPr>
                <a:spLocks/>
              </p:cNvSpPr>
              <p:nvPr/>
            </p:nvSpPr>
            <p:spPr bwMode="auto">
              <a:xfrm>
                <a:off x="1631" y="4333"/>
                <a:ext cx="37" cy="18"/>
              </a:xfrm>
              <a:custGeom>
                <a:avLst/>
                <a:gdLst>
                  <a:gd name="T0" fmla="*/ 35 w 37"/>
                  <a:gd name="T1" fmla="*/ 0 h 18"/>
                  <a:gd name="T2" fmla="*/ 37 w 37"/>
                  <a:gd name="T3" fmla="*/ 11 h 18"/>
                  <a:gd name="T4" fmla="*/ 2 w 37"/>
                  <a:gd name="T5" fmla="*/ 18 h 18"/>
                  <a:gd name="T6" fmla="*/ 0 w 37"/>
                  <a:gd name="T7" fmla="*/ 6 h 18"/>
                  <a:gd name="T8" fmla="*/ 35 w 37"/>
                  <a:gd name="T9" fmla="*/ 0 h 18"/>
                  <a:gd name="T10" fmla="*/ 0 60000 65536"/>
                  <a:gd name="T11" fmla="*/ 0 60000 65536"/>
                  <a:gd name="T12" fmla="*/ 0 60000 65536"/>
                  <a:gd name="T13" fmla="*/ 0 60000 65536"/>
                  <a:gd name="T14" fmla="*/ 0 60000 65536"/>
                  <a:gd name="T15" fmla="*/ 0 w 37"/>
                  <a:gd name="T16" fmla="*/ 0 h 18"/>
                  <a:gd name="T17" fmla="*/ 37 w 37"/>
                  <a:gd name="T18" fmla="*/ 18 h 18"/>
                </a:gdLst>
                <a:ahLst/>
                <a:cxnLst>
                  <a:cxn ang="T10">
                    <a:pos x="T0" y="T1"/>
                  </a:cxn>
                  <a:cxn ang="T11">
                    <a:pos x="T2" y="T3"/>
                  </a:cxn>
                  <a:cxn ang="T12">
                    <a:pos x="T4" y="T5"/>
                  </a:cxn>
                  <a:cxn ang="T13">
                    <a:pos x="T6" y="T7"/>
                  </a:cxn>
                  <a:cxn ang="T14">
                    <a:pos x="T8" y="T9"/>
                  </a:cxn>
                </a:cxnLst>
                <a:rect l="T15" t="T16" r="T17" b="T18"/>
                <a:pathLst>
                  <a:path w="37" h="18">
                    <a:moveTo>
                      <a:pt x="35" y="0"/>
                    </a:moveTo>
                    <a:lnTo>
                      <a:pt x="37" y="11"/>
                    </a:lnTo>
                    <a:lnTo>
                      <a:pt x="2" y="18"/>
                    </a:lnTo>
                    <a:lnTo>
                      <a:pt x="0" y="6"/>
                    </a:lnTo>
                    <a:lnTo>
                      <a:pt x="35" y="0"/>
                    </a:lnTo>
                    <a:close/>
                  </a:path>
                </a:pathLst>
              </a:custGeom>
              <a:solidFill>
                <a:srgbClr val="000000"/>
              </a:solidFill>
              <a:ln w="9525">
                <a:noFill/>
                <a:round/>
                <a:headEnd/>
                <a:tailEnd/>
              </a:ln>
            </p:spPr>
            <p:txBody>
              <a:bodyPr/>
              <a:lstStyle/>
              <a:p>
                <a:endParaRPr lang="en-US"/>
              </a:p>
            </p:txBody>
          </p:sp>
          <p:sp>
            <p:nvSpPr>
              <p:cNvPr id="82221" name="Freeform 693"/>
              <p:cNvSpPr>
                <a:spLocks/>
              </p:cNvSpPr>
              <p:nvPr/>
            </p:nvSpPr>
            <p:spPr bwMode="auto">
              <a:xfrm>
                <a:off x="1632" y="4345"/>
                <a:ext cx="37" cy="15"/>
              </a:xfrm>
              <a:custGeom>
                <a:avLst/>
                <a:gdLst>
                  <a:gd name="T0" fmla="*/ 36 w 37"/>
                  <a:gd name="T1" fmla="*/ 0 h 15"/>
                  <a:gd name="T2" fmla="*/ 37 w 37"/>
                  <a:gd name="T3" fmla="*/ 10 h 15"/>
                  <a:gd name="T4" fmla="*/ 2 w 37"/>
                  <a:gd name="T5" fmla="*/ 15 h 15"/>
                  <a:gd name="T6" fmla="*/ 0 w 37"/>
                  <a:gd name="T7" fmla="*/ 5 h 15"/>
                  <a:gd name="T8" fmla="*/ 36 w 37"/>
                  <a:gd name="T9" fmla="*/ 0 h 15"/>
                  <a:gd name="T10" fmla="*/ 0 60000 65536"/>
                  <a:gd name="T11" fmla="*/ 0 60000 65536"/>
                  <a:gd name="T12" fmla="*/ 0 60000 65536"/>
                  <a:gd name="T13" fmla="*/ 0 60000 65536"/>
                  <a:gd name="T14" fmla="*/ 0 60000 65536"/>
                  <a:gd name="T15" fmla="*/ 0 w 37"/>
                  <a:gd name="T16" fmla="*/ 0 h 15"/>
                  <a:gd name="T17" fmla="*/ 37 w 37"/>
                  <a:gd name="T18" fmla="*/ 15 h 15"/>
                </a:gdLst>
                <a:ahLst/>
                <a:cxnLst>
                  <a:cxn ang="T10">
                    <a:pos x="T0" y="T1"/>
                  </a:cxn>
                  <a:cxn ang="T11">
                    <a:pos x="T2" y="T3"/>
                  </a:cxn>
                  <a:cxn ang="T12">
                    <a:pos x="T4" y="T5"/>
                  </a:cxn>
                  <a:cxn ang="T13">
                    <a:pos x="T6" y="T7"/>
                  </a:cxn>
                  <a:cxn ang="T14">
                    <a:pos x="T8" y="T9"/>
                  </a:cxn>
                </a:cxnLst>
                <a:rect l="T15" t="T16" r="T17" b="T18"/>
                <a:pathLst>
                  <a:path w="37" h="15">
                    <a:moveTo>
                      <a:pt x="36" y="0"/>
                    </a:moveTo>
                    <a:lnTo>
                      <a:pt x="37" y="10"/>
                    </a:lnTo>
                    <a:lnTo>
                      <a:pt x="2" y="15"/>
                    </a:lnTo>
                    <a:lnTo>
                      <a:pt x="0" y="5"/>
                    </a:lnTo>
                    <a:lnTo>
                      <a:pt x="36" y="0"/>
                    </a:lnTo>
                    <a:close/>
                  </a:path>
                </a:pathLst>
              </a:custGeom>
              <a:solidFill>
                <a:srgbClr val="000000"/>
              </a:solidFill>
              <a:ln w="9525">
                <a:noFill/>
                <a:round/>
                <a:headEnd/>
                <a:tailEnd/>
              </a:ln>
            </p:spPr>
            <p:txBody>
              <a:bodyPr/>
              <a:lstStyle/>
              <a:p>
                <a:endParaRPr lang="en-US"/>
              </a:p>
            </p:txBody>
          </p:sp>
          <p:sp>
            <p:nvSpPr>
              <p:cNvPr id="82222" name="Freeform 692"/>
              <p:cNvSpPr>
                <a:spLocks/>
              </p:cNvSpPr>
              <p:nvPr/>
            </p:nvSpPr>
            <p:spPr bwMode="auto">
              <a:xfrm>
                <a:off x="1635" y="4354"/>
                <a:ext cx="36" cy="15"/>
              </a:xfrm>
              <a:custGeom>
                <a:avLst/>
                <a:gdLst>
                  <a:gd name="T0" fmla="*/ 34 w 36"/>
                  <a:gd name="T1" fmla="*/ 0 h 15"/>
                  <a:gd name="T2" fmla="*/ 36 w 36"/>
                  <a:gd name="T3" fmla="*/ 8 h 15"/>
                  <a:gd name="T4" fmla="*/ 1 w 36"/>
                  <a:gd name="T5" fmla="*/ 15 h 15"/>
                  <a:gd name="T6" fmla="*/ 0 w 36"/>
                  <a:gd name="T7" fmla="*/ 7 h 15"/>
                  <a:gd name="T8" fmla="*/ 34 w 36"/>
                  <a:gd name="T9" fmla="*/ 0 h 15"/>
                  <a:gd name="T10" fmla="*/ 0 60000 65536"/>
                  <a:gd name="T11" fmla="*/ 0 60000 65536"/>
                  <a:gd name="T12" fmla="*/ 0 60000 65536"/>
                  <a:gd name="T13" fmla="*/ 0 60000 65536"/>
                  <a:gd name="T14" fmla="*/ 0 60000 65536"/>
                  <a:gd name="T15" fmla="*/ 0 w 36"/>
                  <a:gd name="T16" fmla="*/ 0 h 15"/>
                  <a:gd name="T17" fmla="*/ 36 w 36"/>
                  <a:gd name="T18" fmla="*/ 15 h 15"/>
                </a:gdLst>
                <a:ahLst/>
                <a:cxnLst>
                  <a:cxn ang="T10">
                    <a:pos x="T0" y="T1"/>
                  </a:cxn>
                  <a:cxn ang="T11">
                    <a:pos x="T2" y="T3"/>
                  </a:cxn>
                  <a:cxn ang="T12">
                    <a:pos x="T4" y="T5"/>
                  </a:cxn>
                  <a:cxn ang="T13">
                    <a:pos x="T6" y="T7"/>
                  </a:cxn>
                  <a:cxn ang="T14">
                    <a:pos x="T8" y="T9"/>
                  </a:cxn>
                </a:cxnLst>
                <a:rect l="T15" t="T16" r="T17" b="T18"/>
                <a:pathLst>
                  <a:path w="36" h="15">
                    <a:moveTo>
                      <a:pt x="34" y="0"/>
                    </a:moveTo>
                    <a:lnTo>
                      <a:pt x="36" y="8"/>
                    </a:lnTo>
                    <a:lnTo>
                      <a:pt x="1" y="15"/>
                    </a:lnTo>
                    <a:lnTo>
                      <a:pt x="0" y="7"/>
                    </a:lnTo>
                    <a:lnTo>
                      <a:pt x="34" y="0"/>
                    </a:lnTo>
                    <a:close/>
                  </a:path>
                </a:pathLst>
              </a:custGeom>
              <a:solidFill>
                <a:srgbClr val="000000"/>
              </a:solidFill>
              <a:ln w="9525">
                <a:noFill/>
                <a:round/>
                <a:headEnd/>
                <a:tailEnd/>
              </a:ln>
            </p:spPr>
            <p:txBody>
              <a:bodyPr/>
              <a:lstStyle/>
              <a:p>
                <a:endParaRPr lang="en-US"/>
              </a:p>
            </p:txBody>
          </p:sp>
          <p:sp>
            <p:nvSpPr>
              <p:cNvPr id="82223" name="Freeform 691"/>
              <p:cNvSpPr>
                <a:spLocks/>
              </p:cNvSpPr>
              <p:nvPr/>
            </p:nvSpPr>
            <p:spPr bwMode="auto">
              <a:xfrm>
                <a:off x="1636" y="4362"/>
                <a:ext cx="36" cy="14"/>
              </a:xfrm>
              <a:custGeom>
                <a:avLst/>
                <a:gdLst>
                  <a:gd name="T0" fmla="*/ 35 w 36"/>
                  <a:gd name="T1" fmla="*/ 0 h 14"/>
                  <a:gd name="T2" fmla="*/ 36 w 36"/>
                  <a:gd name="T3" fmla="*/ 7 h 14"/>
                  <a:gd name="T4" fmla="*/ 2 w 36"/>
                  <a:gd name="T5" fmla="*/ 14 h 14"/>
                  <a:gd name="T6" fmla="*/ 0 w 36"/>
                  <a:gd name="T7" fmla="*/ 7 h 14"/>
                  <a:gd name="T8" fmla="*/ 35 w 36"/>
                  <a:gd name="T9" fmla="*/ 0 h 14"/>
                  <a:gd name="T10" fmla="*/ 0 60000 65536"/>
                  <a:gd name="T11" fmla="*/ 0 60000 65536"/>
                  <a:gd name="T12" fmla="*/ 0 60000 65536"/>
                  <a:gd name="T13" fmla="*/ 0 60000 65536"/>
                  <a:gd name="T14" fmla="*/ 0 60000 65536"/>
                  <a:gd name="T15" fmla="*/ 0 w 36"/>
                  <a:gd name="T16" fmla="*/ 0 h 14"/>
                  <a:gd name="T17" fmla="*/ 36 w 36"/>
                  <a:gd name="T18" fmla="*/ 14 h 14"/>
                </a:gdLst>
                <a:ahLst/>
                <a:cxnLst>
                  <a:cxn ang="T10">
                    <a:pos x="T0" y="T1"/>
                  </a:cxn>
                  <a:cxn ang="T11">
                    <a:pos x="T2" y="T3"/>
                  </a:cxn>
                  <a:cxn ang="T12">
                    <a:pos x="T4" y="T5"/>
                  </a:cxn>
                  <a:cxn ang="T13">
                    <a:pos x="T6" y="T7"/>
                  </a:cxn>
                  <a:cxn ang="T14">
                    <a:pos x="T8" y="T9"/>
                  </a:cxn>
                </a:cxnLst>
                <a:rect l="T15" t="T16" r="T17" b="T18"/>
                <a:pathLst>
                  <a:path w="36" h="14">
                    <a:moveTo>
                      <a:pt x="35" y="0"/>
                    </a:moveTo>
                    <a:lnTo>
                      <a:pt x="36" y="7"/>
                    </a:lnTo>
                    <a:lnTo>
                      <a:pt x="2" y="14"/>
                    </a:lnTo>
                    <a:lnTo>
                      <a:pt x="0" y="7"/>
                    </a:lnTo>
                    <a:lnTo>
                      <a:pt x="35" y="0"/>
                    </a:lnTo>
                    <a:close/>
                  </a:path>
                </a:pathLst>
              </a:custGeom>
              <a:solidFill>
                <a:srgbClr val="000000"/>
              </a:solidFill>
              <a:ln w="9525">
                <a:noFill/>
                <a:round/>
                <a:headEnd/>
                <a:tailEnd/>
              </a:ln>
            </p:spPr>
            <p:txBody>
              <a:bodyPr/>
              <a:lstStyle/>
              <a:p>
                <a:endParaRPr lang="en-US"/>
              </a:p>
            </p:txBody>
          </p:sp>
          <p:sp>
            <p:nvSpPr>
              <p:cNvPr id="82224" name="Freeform 690"/>
              <p:cNvSpPr>
                <a:spLocks/>
              </p:cNvSpPr>
              <p:nvPr/>
            </p:nvSpPr>
            <p:spPr bwMode="auto">
              <a:xfrm>
                <a:off x="1638" y="4368"/>
                <a:ext cx="36" cy="15"/>
              </a:xfrm>
              <a:custGeom>
                <a:avLst/>
                <a:gdLst>
                  <a:gd name="T0" fmla="*/ 34 w 36"/>
                  <a:gd name="T1" fmla="*/ 0 h 15"/>
                  <a:gd name="T2" fmla="*/ 36 w 36"/>
                  <a:gd name="T3" fmla="*/ 6 h 15"/>
                  <a:gd name="T4" fmla="*/ 1 w 36"/>
                  <a:gd name="T5" fmla="*/ 15 h 15"/>
                  <a:gd name="T6" fmla="*/ 0 w 36"/>
                  <a:gd name="T7" fmla="*/ 9 h 15"/>
                  <a:gd name="T8" fmla="*/ 34 w 36"/>
                  <a:gd name="T9" fmla="*/ 0 h 15"/>
                  <a:gd name="T10" fmla="*/ 0 60000 65536"/>
                  <a:gd name="T11" fmla="*/ 0 60000 65536"/>
                  <a:gd name="T12" fmla="*/ 0 60000 65536"/>
                  <a:gd name="T13" fmla="*/ 0 60000 65536"/>
                  <a:gd name="T14" fmla="*/ 0 60000 65536"/>
                  <a:gd name="T15" fmla="*/ 0 w 36"/>
                  <a:gd name="T16" fmla="*/ 0 h 15"/>
                  <a:gd name="T17" fmla="*/ 36 w 36"/>
                  <a:gd name="T18" fmla="*/ 15 h 15"/>
                </a:gdLst>
                <a:ahLst/>
                <a:cxnLst>
                  <a:cxn ang="T10">
                    <a:pos x="T0" y="T1"/>
                  </a:cxn>
                  <a:cxn ang="T11">
                    <a:pos x="T2" y="T3"/>
                  </a:cxn>
                  <a:cxn ang="T12">
                    <a:pos x="T4" y="T5"/>
                  </a:cxn>
                  <a:cxn ang="T13">
                    <a:pos x="T6" y="T7"/>
                  </a:cxn>
                  <a:cxn ang="T14">
                    <a:pos x="T8" y="T9"/>
                  </a:cxn>
                </a:cxnLst>
                <a:rect l="T15" t="T16" r="T17" b="T18"/>
                <a:pathLst>
                  <a:path w="36" h="15">
                    <a:moveTo>
                      <a:pt x="34" y="0"/>
                    </a:moveTo>
                    <a:lnTo>
                      <a:pt x="36" y="6"/>
                    </a:lnTo>
                    <a:lnTo>
                      <a:pt x="1" y="15"/>
                    </a:lnTo>
                    <a:lnTo>
                      <a:pt x="0" y="9"/>
                    </a:lnTo>
                    <a:lnTo>
                      <a:pt x="34" y="0"/>
                    </a:lnTo>
                    <a:close/>
                  </a:path>
                </a:pathLst>
              </a:custGeom>
              <a:solidFill>
                <a:srgbClr val="000000"/>
              </a:solidFill>
              <a:ln w="9525">
                <a:noFill/>
                <a:round/>
                <a:headEnd/>
                <a:tailEnd/>
              </a:ln>
            </p:spPr>
            <p:txBody>
              <a:bodyPr/>
              <a:lstStyle/>
              <a:p>
                <a:endParaRPr lang="en-US"/>
              </a:p>
            </p:txBody>
          </p:sp>
          <p:sp>
            <p:nvSpPr>
              <p:cNvPr id="82225" name="Freeform 689"/>
              <p:cNvSpPr>
                <a:spLocks/>
              </p:cNvSpPr>
              <p:nvPr/>
            </p:nvSpPr>
            <p:spPr bwMode="auto">
              <a:xfrm>
                <a:off x="1639" y="4372"/>
                <a:ext cx="35" cy="16"/>
              </a:xfrm>
              <a:custGeom>
                <a:avLst/>
                <a:gdLst>
                  <a:gd name="T0" fmla="*/ 34 w 35"/>
                  <a:gd name="T1" fmla="*/ 0 h 16"/>
                  <a:gd name="T2" fmla="*/ 35 w 35"/>
                  <a:gd name="T3" fmla="*/ 5 h 16"/>
                  <a:gd name="T4" fmla="*/ 2 w 35"/>
                  <a:gd name="T5" fmla="*/ 16 h 16"/>
                  <a:gd name="T6" fmla="*/ 0 w 35"/>
                  <a:gd name="T7" fmla="*/ 12 h 16"/>
                  <a:gd name="T8" fmla="*/ 34 w 35"/>
                  <a:gd name="T9" fmla="*/ 0 h 16"/>
                  <a:gd name="T10" fmla="*/ 0 60000 65536"/>
                  <a:gd name="T11" fmla="*/ 0 60000 65536"/>
                  <a:gd name="T12" fmla="*/ 0 60000 65536"/>
                  <a:gd name="T13" fmla="*/ 0 60000 65536"/>
                  <a:gd name="T14" fmla="*/ 0 60000 65536"/>
                  <a:gd name="T15" fmla="*/ 0 w 35"/>
                  <a:gd name="T16" fmla="*/ 0 h 16"/>
                  <a:gd name="T17" fmla="*/ 35 w 35"/>
                  <a:gd name="T18" fmla="*/ 16 h 16"/>
                </a:gdLst>
                <a:ahLst/>
                <a:cxnLst>
                  <a:cxn ang="T10">
                    <a:pos x="T0" y="T1"/>
                  </a:cxn>
                  <a:cxn ang="T11">
                    <a:pos x="T2" y="T3"/>
                  </a:cxn>
                  <a:cxn ang="T12">
                    <a:pos x="T4" y="T5"/>
                  </a:cxn>
                  <a:cxn ang="T13">
                    <a:pos x="T6" y="T7"/>
                  </a:cxn>
                  <a:cxn ang="T14">
                    <a:pos x="T8" y="T9"/>
                  </a:cxn>
                </a:cxnLst>
                <a:rect l="T15" t="T16" r="T17" b="T18"/>
                <a:pathLst>
                  <a:path w="35" h="16">
                    <a:moveTo>
                      <a:pt x="34" y="0"/>
                    </a:moveTo>
                    <a:lnTo>
                      <a:pt x="35" y="5"/>
                    </a:lnTo>
                    <a:lnTo>
                      <a:pt x="2" y="16"/>
                    </a:lnTo>
                    <a:lnTo>
                      <a:pt x="0" y="12"/>
                    </a:lnTo>
                    <a:lnTo>
                      <a:pt x="34" y="0"/>
                    </a:lnTo>
                    <a:close/>
                  </a:path>
                </a:pathLst>
              </a:custGeom>
              <a:solidFill>
                <a:srgbClr val="000000"/>
              </a:solidFill>
              <a:ln w="9525">
                <a:noFill/>
                <a:round/>
                <a:headEnd/>
                <a:tailEnd/>
              </a:ln>
            </p:spPr>
            <p:txBody>
              <a:bodyPr/>
              <a:lstStyle/>
              <a:p>
                <a:endParaRPr lang="en-US"/>
              </a:p>
            </p:txBody>
          </p:sp>
          <p:sp>
            <p:nvSpPr>
              <p:cNvPr id="82226" name="Freeform 688"/>
              <p:cNvSpPr>
                <a:spLocks/>
              </p:cNvSpPr>
              <p:nvPr/>
            </p:nvSpPr>
            <p:spPr bwMode="auto">
              <a:xfrm>
                <a:off x="1641" y="4377"/>
                <a:ext cx="35" cy="16"/>
              </a:xfrm>
              <a:custGeom>
                <a:avLst/>
                <a:gdLst>
                  <a:gd name="T0" fmla="*/ 33 w 35"/>
                  <a:gd name="T1" fmla="*/ 0 h 16"/>
                  <a:gd name="T2" fmla="*/ 35 w 35"/>
                  <a:gd name="T3" fmla="*/ 4 h 16"/>
                  <a:gd name="T4" fmla="*/ 1 w 35"/>
                  <a:gd name="T5" fmla="*/ 16 h 16"/>
                  <a:gd name="T6" fmla="*/ 0 w 35"/>
                  <a:gd name="T7" fmla="*/ 11 h 16"/>
                  <a:gd name="T8" fmla="*/ 33 w 35"/>
                  <a:gd name="T9" fmla="*/ 0 h 16"/>
                  <a:gd name="T10" fmla="*/ 0 60000 65536"/>
                  <a:gd name="T11" fmla="*/ 0 60000 65536"/>
                  <a:gd name="T12" fmla="*/ 0 60000 65536"/>
                  <a:gd name="T13" fmla="*/ 0 60000 65536"/>
                  <a:gd name="T14" fmla="*/ 0 60000 65536"/>
                  <a:gd name="T15" fmla="*/ 0 w 35"/>
                  <a:gd name="T16" fmla="*/ 0 h 16"/>
                  <a:gd name="T17" fmla="*/ 35 w 35"/>
                  <a:gd name="T18" fmla="*/ 16 h 16"/>
                </a:gdLst>
                <a:ahLst/>
                <a:cxnLst>
                  <a:cxn ang="T10">
                    <a:pos x="T0" y="T1"/>
                  </a:cxn>
                  <a:cxn ang="T11">
                    <a:pos x="T2" y="T3"/>
                  </a:cxn>
                  <a:cxn ang="T12">
                    <a:pos x="T4" y="T5"/>
                  </a:cxn>
                  <a:cxn ang="T13">
                    <a:pos x="T6" y="T7"/>
                  </a:cxn>
                  <a:cxn ang="T14">
                    <a:pos x="T8" y="T9"/>
                  </a:cxn>
                </a:cxnLst>
                <a:rect l="T15" t="T16" r="T17" b="T18"/>
                <a:pathLst>
                  <a:path w="35" h="16">
                    <a:moveTo>
                      <a:pt x="33" y="0"/>
                    </a:moveTo>
                    <a:lnTo>
                      <a:pt x="35" y="4"/>
                    </a:lnTo>
                    <a:lnTo>
                      <a:pt x="1" y="16"/>
                    </a:lnTo>
                    <a:lnTo>
                      <a:pt x="0" y="11"/>
                    </a:lnTo>
                    <a:lnTo>
                      <a:pt x="33" y="0"/>
                    </a:lnTo>
                    <a:close/>
                  </a:path>
                </a:pathLst>
              </a:custGeom>
              <a:solidFill>
                <a:srgbClr val="000000"/>
              </a:solidFill>
              <a:ln w="9525">
                <a:noFill/>
                <a:round/>
                <a:headEnd/>
                <a:tailEnd/>
              </a:ln>
            </p:spPr>
            <p:txBody>
              <a:bodyPr/>
              <a:lstStyle/>
              <a:p>
                <a:endParaRPr lang="en-US"/>
              </a:p>
            </p:txBody>
          </p:sp>
          <p:sp>
            <p:nvSpPr>
              <p:cNvPr id="82227" name="Freeform 687"/>
              <p:cNvSpPr>
                <a:spLocks/>
              </p:cNvSpPr>
              <p:nvPr/>
            </p:nvSpPr>
            <p:spPr bwMode="auto">
              <a:xfrm>
                <a:off x="1643" y="4381"/>
                <a:ext cx="34" cy="17"/>
              </a:xfrm>
              <a:custGeom>
                <a:avLst/>
                <a:gdLst>
                  <a:gd name="T0" fmla="*/ 33 w 34"/>
                  <a:gd name="T1" fmla="*/ 0 h 17"/>
                  <a:gd name="T2" fmla="*/ 34 w 34"/>
                  <a:gd name="T3" fmla="*/ 3 h 17"/>
                  <a:gd name="T4" fmla="*/ 1 w 34"/>
                  <a:gd name="T5" fmla="*/ 17 h 17"/>
                  <a:gd name="T6" fmla="*/ 0 w 34"/>
                  <a:gd name="T7" fmla="*/ 13 h 17"/>
                  <a:gd name="T8" fmla="*/ 33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33" y="0"/>
                    </a:moveTo>
                    <a:lnTo>
                      <a:pt x="34" y="3"/>
                    </a:lnTo>
                    <a:lnTo>
                      <a:pt x="1" y="17"/>
                    </a:lnTo>
                    <a:lnTo>
                      <a:pt x="0" y="13"/>
                    </a:lnTo>
                    <a:lnTo>
                      <a:pt x="33" y="0"/>
                    </a:lnTo>
                    <a:close/>
                  </a:path>
                </a:pathLst>
              </a:custGeom>
              <a:solidFill>
                <a:srgbClr val="000000"/>
              </a:solidFill>
              <a:ln w="9525">
                <a:noFill/>
                <a:round/>
                <a:headEnd/>
                <a:tailEnd/>
              </a:ln>
            </p:spPr>
            <p:txBody>
              <a:bodyPr/>
              <a:lstStyle/>
              <a:p>
                <a:endParaRPr lang="en-US"/>
              </a:p>
            </p:txBody>
          </p:sp>
          <p:sp>
            <p:nvSpPr>
              <p:cNvPr id="82228" name="Freeform 686"/>
              <p:cNvSpPr>
                <a:spLocks/>
              </p:cNvSpPr>
              <p:nvPr/>
            </p:nvSpPr>
            <p:spPr bwMode="auto">
              <a:xfrm>
                <a:off x="1646" y="4380"/>
                <a:ext cx="31" cy="25"/>
              </a:xfrm>
              <a:custGeom>
                <a:avLst/>
                <a:gdLst>
                  <a:gd name="T0" fmla="*/ 28 w 31"/>
                  <a:gd name="T1" fmla="*/ 0 h 25"/>
                  <a:gd name="T2" fmla="*/ 31 w 31"/>
                  <a:gd name="T3" fmla="*/ 3 h 25"/>
                  <a:gd name="T4" fmla="*/ 3 w 31"/>
                  <a:gd name="T5" fmla="*/ 25 h 25"/>
                  <a:gd name="T6" fmla="*/ 0 w 31"/>
                  <a:gd name="T7" fmla="*/ 22 h 25"/>
                  <a:gd name="T8" fmla="*/ 28 w 31"/>
                  <a:gd name="T9" fmla="*/ 0 h 25"/>
                  <a:gd name="T10" fmla="*/ 0 60000 65536"/>
                  <a:gd name="T11" fmla="*/ 0 60000 65536"/>
                  <a:gd name="T12" fmla="*/ 0 60000 65536"/>
                  <a:gd name="T13" fmla="*/ 0 60000 65536"/>
                  <a:gd name="T14" fmla="*/ 0 60000 65536"/>
                  <a:gd name="T15" fmla="*/ 0 w 31"/>
                  <a:gd name="T16" fmla="*/ 0 h 25"/>
                  <a:gd name="T17" fmla="*/ 31 w 31"/>
                  <a:gd name="T18" fmla="*/ 25 h 25"/>
                </a:gdLst>
                <a:ahLst/>
                <a:cxnLst>
                  <a:cxn ang="T10">
                    <a:pos x="T0" y="T1"/>
                  </a:cxn>
                  <a:cxn ang="T11">
                    <a:pos x="T2" y="T3"/>
                  </a:cxn>
                  <a:cxn ang="T12">
                    <a:pos x="T4" y="T5"/>
                  </a:cxn>
                  <a:cxn ang="T13">
                    <a:pos x="T6" y="T7"/>
                  </a:cxn>
                  <a:cxn ang="T14">
                    <a:pos x="T8" y="T9"/>
                  </a:cxn>
                </a:cxnLst>
                <a:rect l="T15" t="T16" r="T17" b="T18"/>
                <a:pathLst>
                  <a:path w="31" h="25">
                    <a:moveTo>
                      <a:pt x="28" y="0"/>
                    </a:moveTo>
                    <a:lnTo>
                      <a:pt x="31" y="3"/>
                    </a:lnTo>
                    <a:lnTo>
                      <a:pt x="3" y="25"/>
                    </a:lnTo>
                    <a:lnTo>
                      <a:pt x="0" y="22"/>
                    </a:lnTo>
                    <a:lnTo>
                      <a:pt x="28" y="0"/>
                    </a:lnTo>
                    <a:close/>
                  </a:path>
                </a:pathLst>
              </a:custGeom>
              <a:solidFill>
                <a:srgbClr val="000000"/>
              </a:solidFill>
              <a:ln w="9525">
                <a:noFill/>
                <a:round/>
                <a:headEnd/>
                <a:tailEnd/>
              </a:ln>
            </p:spPr>
            <p:txBody>
              <a:bodyPr/>
              <a:lstStyle/>
              <a:p>
                <a:endParaRPr lang="en-US"/>
              </a:p>
            </p:txBody>
          </p:sp>
          <p:sp>
            <p:nvSpPr>
              <p:cNvPr id="82229" name="Freeform 685"/>
              <p:cNvSpPr>
                <a:spLocks/>
              </p:cNvSpPr>
              <p:nvPr/>
            </p:nvSpPr>
            <p:spPr bwMode="auto">
              <a:xfrm>
                <a:off x="1648" y="4384"/>
                <a:ext cx="31" cy="22"/>
              </a:xfrm>
              <a:custGeom>
                <a:avLst/>
                <a:gdLst>
                  <a:gd name="T0" fmla="*/ 29 w 31"/>
                  <a:gd name="T1" fmla="*/ 0 h 22"/>
                  <a:gd name="T2" fmla="*/ 31 w 31"/>
                  <a:gd name="T3" fmla="*/ 2 h 22"/>
                  <a:gd name="T4" fmla="*/ 1 w 31"/>
                  <a:gd name="T5" fmla="*/ 22 h 22"/>
                  <a:gd name="T6" fmla="*/ 0 w 31"/>
                  <a:gd name="T7" fmla="*/ 20 h 22"/>
                  <a:gd name="T8" fmla="*/ 29 w 31"/>
                  <a:gd name="T9" fmla="*/ 0 h 22"/>
                  <a:gd name="T10" fmla="*/ 0 60000 65536"/>
                  <a:gd name="T11" fmla="*/ 0 60000 65536"/>
                  <a:gd name="T12" fmla="*/ 0 60000 65536"/>
                  <a:gd name="T13" fmla="*/ 0 60000 65536"/>
                  <a:gd name="T14" fmla="*/ 0 60000 65536"/>
                  <a:gd name="T15" fmla="*/ 0 w 31"/>
                  <a:gd name="T16" fmla="*/ 0 h 22"/>
                  <a:gd name="T17" fmla="*/ 31 w 31"/>
                  <a:gd name="T18" fmla="*/ 22 h 22"/>
                </a:gdLst>
                <a:ahLst/>
                <a:cxnLst>
                  <a:cxn ang="T10">
                    <a:pos x="T0" y="T1"/>
                  </a:cxn>
                  <a:cxn ang="T11">
                    <a:pos x="T2" y="T3"/>
                  </a:cxn>
                  <a:cxn ang="T12">
                    <a:pos x="T4" y="T5"/>
                  </a:cxn>
                  <a:cxn ang="T13">
                    <a:pos x="T6" y="T7"/>
                  </a:cxn>
                  <a:cxn ang="T14">
                    <a:pos x="T8" y="T9"/>
                  </a:cxn>
                </a:cxnLst>
                <a:rect l="T15" t="T16" r="T17" b="T18"/>
                <a:pathLst>
                  <a:path w="31" h="22">
                    <a:moveTo>
                      <a:pt x="29" y="0"/>
                    </a:moveTo>
                    <a:lnTo>
                      <a:pt x="31" y="2"/>
                    </a:lnTo>
                    <a:lnTo>
                      <a:pt x="1" y="22"/>
                    </a:lnTo>
                    <a:lnTo>
                      <a:pt x="0" y="20"/>
                    </a:lnTo>
                    <a:lnTo>
                      <a:pt x="29" y="0"/>
                    </a:lnTo>
                    <a:close/>
                  </a:path>
                </a:pathLst>
              </a:custGeom>
              <a:solidFill>
                <a:srgbClr val="000000"/>
              </a:solidFill>
              <a:ln w="9525">
                <a:noFill/>
                <a:round/>
                <a:headEnd/>
                <a:tailEnd/>
              </a:ln>
            </p:spPr>
            <p:txBody>
              <a:bodyPr/>
              <a:lstStyle/>
              <a:p>
                <a:endParaRPr lang="en-US"/>
              </a:p>
            </p:txBody>
          </p:sp>
          <p:sp>
            <p:nvSpPr>
              <p:cNvPr id="82230" name="Freeform 684"/>
              <p:cNvSpPr>
                <a:spLocks/>
              </p:cNvSpPr>
              <p:nvPr/>
            </p:nvSpPr>
            <p:spPr bwMode="auto">
              <a:xfrm>
                <a:off x="1652" y="4384"/>
                <a:ext cx="26" cy="27"/>
              </a:xfrm>
              <a:custGeom>
                <a:avLst/>
                <a:gdLst>
                  <a:gd name="T0" fmla="*/ 25 w 26"/>
                  <a:gd name="T1" fmla="*/ 0 h 27"/>
                  <a:gd name="T2" fmla="*/ 26 w 26"/>
                  <a:gd name="T3" fmla="*/ 1 h 27"/>
                  <a:gd name="T4" fmla="*/ 1 w 26"/>
                  <a:gd name="T5" fmla="*/ 27 h 27"/>
                  <a:gd name="T6" fmla="*/ 0 w 26"/>
                  <a:gd name="T7" fmla="*/ 25 h 27"/>
                  <a:gd name="T8" fmla="*/ 25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25" y="0"/>
                    </a:moveTo>
                    <a:lnTo>
                      <a:pt x="26" y="1"/>
                    </a:lnTo>
                    <a:lnTo>
                      <a:pt x="1" y="27"/>
                    </a:lnTo>
                    <a:lnTo>
                      <a:pt x="0" y="25"/>
                    </a:lnTo>
                    <a:lnTo>
                      <a:pt x="25" y="0"/>
                    </a:lnTo>
                    <a:close/>
                  </a:path>
                </a:pathLst>
              </a:custGeom>
              <a:solidFill>
                <a:srgbClr val="000000"/>
              </a:solidFill>
              <a:ln w="9525">
                <a:noFill/>
                <a:round/>
                <a:headEnd/>
                <a:tailEnd/>
              </a:ln>
            </p:spPr>
            <p:txBody>
              <a:bodyPr/>
              <a:lstStyle/>
              <a:p>
                <a:endParaRPr lang="en-US"/>
              </a:p>
            </p:txBody>
          </p:sp>
          <p:sp>
            <p:nvSpPr>
              <p:cNvPr id="82231" name="Freeform 683"/>
              <p:cNvSpPr>
                <a:spLocks/>
              </p:cNvSpPr>
              <p:nvPr/>
            </p:nvSpPr>
            <p:spPr bwMode="auto">
              <a:xfrm>
                <a:off x="1653" y="4385"/>
                <a:ext cx="27" cy="27"/>
              </a:xfrm>
              <a:custGeom>
                <a:avLst/>
                <a:gdLst>
                  <a:gd name="T0" fmla="*/ 25 w 27"/>
                  <a:gd name="T1" fmla="*/ 0 h 27"/>
                  <a:gd name="T2" fmla="*/ 27 w 27"/>
                  <a:gd name="T3" fmla="*/ 2 h 27"/>
                  <a:gd name="T4" fmla="*/ 1 w 27"/>
                  <a:gd name="T5" fmla="*/ 27 h 27"/>
                  <a:gd name="T6" fmla="*/ 0 w 27"/>
                  <a:gd name="T7" fmla="*/ 26 h 27"/>
                  <a:gd name="T8" fmla="*/ 25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25" y="0"/>
                    </a:moveTo>
                    <a:lnTo>
                      <a:pt x="27" y="2"/>
                    </a:lnTo>
                    <a:lnTo>
                      <a:pt x="1" y="27"/>
                    </a:lnTo>
                    <a:lnTo>
                      <a:pt x="0" y="26"/>
                    </a:lnTo>
                    <a:lnTo>
                      <a:pt x="25" y="0"/>
                    </a:lnTo>
                    <a:close/>
                  </a:path>
                </a:pathLst>
              </a:custGeom>
              <a:solidFill>
                <a:srgbClr val="000000"/>
              </a:solidFill>
              <a:ln w="9525">
                <a:noFill/>
                <a:round/>
                <a:headEnd/>
                <a:tailEnd/>
              </a:ln>
            </p:spPr>
            <p:txBody>
              <a:bodyPr/>
              <a:lstStyle/>
              <a:p>
                <a:endParaRPr lang="en-US"/>
              </a:p>
            </p:txBody>
          </p:sp>
          <p:sp>
            <p:nvSpPr>
              <p:cNvPr id="82232" name="Rectangle 682"/>
              <p:cNvSpPr>
                <a:spLocks noChangeArrowheads="1"/>
              </p:cNvSpPr>
              <p:nvPr/>
            </p:nvSpPr>
            <p:spPr bwMode="auto">
              <a:xfrm>
                <a:off x="1667" y="4381"/>
                <a:ext cx="2" cy="37"/>
              </a:xfrm>
              <a:prstGeom prst="rect">
                <a:avLst/>
              </a:prstGeom>
              <a:solidFill>
                <a:srgbClr val="000000"/>
              </a:solidFill>
              <a:ln w="9525">
                <a:noFill/>
                <a:miter lim="800000"/>
                <a:headEnd/>
                <a:tailEnd/>
              </a:ln>
            </p:spPr>
            <p:txBody>
              <a:bodyPr/>
              <a:lstStyle/>
              <a:p>
                <a:endParaRPr lang="en-US"/>
              </a:p>
            </p:txBody>
          </p:sp>
          <p:sp>
            <p:nvSpPr>
              <p:cNvPr id="82233" name="Rectangle 681"/>
              <p:cNvSpPr>
                <a:spLocks noChangeArrowheads="1"/>
              </p:cNvSpPr>
              <p:nvPr/>
            </p:nvSpPr>
            <p:spPr bwMode="auto">
              <a:xfrm>
                <a:off x="1669" y="4381"/>
                <a:ext cx="2" cy="37"/>
              </a:xfrm>
              <a:prstGeom prst="rect">
                <a:avLst/>
              </a:prstGeom>
              <a:solidFill>
                <a:srgbClr val="000000"/>
              </a:solidFill>
              <a:ln w="9525">
                <a:noFill/>
                <a:miter lim="800000"/>
                <a:headEnd/>
                <a:tailEnd/>
              </a:ln>
            </p:spPr>
            <p:txBody>
              <a:bodyPr/>
              <a:lstStyle/>
              <a:p>
                <a:endParaRPr lang="en-US"/>
              </a:p>
            </p:txBody>
          </p:sp>
          <p:sp>
            <p:nvSpPr>
              <p:cNvPr id="82234" name="Freeform 680"/>
              <p:cNvSpPr>
                <a:spLocks/>
              </p:cNvSpPr>
              <p:nvPr/>
            </p:nvSpPr>
            <p:spPr bwMode="auto">
              <a:xfrm>
                <a:off x="1665" y="4381"/>
                <a:ext cx="13" cy="36"/>
              </a:xfrm>
              <a:custGeom>
                <a:avLst/>
                <a:gdLst>
                  <a:gd name="T0" fmla="*/ 0 w 13"/>
                  <a:gd name="T1" fmla="*/ 1 h 36"/>
                  <a:gd name="T2" fmla="*/ 2 w 13"/>
                  <a:gd name="T3" fmla="*/ 0 h 36"/>
                  <a:gd name="T4" fmla="*/ 13 w 13"/>
                  <a:gd name="T5" fmla="*/ 35 h 36"/>
                  <a:gd name="T6" fmla="*/ 11 w 13"/>
                  <a:gd name="T7" fmla="*/ 36 h 36"/>
                  <a:gd name="T8" fmla="*/ 0 w 13"/>
                  <a:gd name="T9" fmla="*/ 1 h 36"/>
                  <a:gd name="T10" fmla="*/ 0 60000 65536"/>
                  <a:gd name="T11" fmla="*/ 0 60000 65536"/>
                  <a:gd name="T12" fmla="*/ 0 60000 65536"/>
                  <a:gd name="T13" fmla="*/ 0 60000 65536"/>
                  <a:gd name="T14" fmla="*/ 0 60000 65536"/>
                  <a:gd name="T15" fmla="*/ 0 w 13"/>
                  <a:gd name="T16" fmla="*/ 0 h 36"/>
                  <a:gd name="T17" fmla="*/ 13 w 13"/>
                  <a:gd name="T18" fmla="*/ 36 h 36"/>
                </a:gdLst>
                <a:ahLst/>
                <a:cxnLst>
                  <a:cxn ang="T10">
                    <a:pos x="T0" y="T1"/>
                  </a:cxn>
                  <a:cxn ang="T11">
                    <a:pos x="T2" y="T3"/>
                  </a:cxn>
                  <a:cxn ang="T12">
                    <a:pos x="T4" y="T5"/>
                  </a:cxn>
                  <a:cxn ang="T13">
                    <a:pos x="T6" y="T7"/>
                  </a:cxn>
                  <a:cxn ang="T14">
                    <a:pos x="T8" y="T9"/>
                  </a:cxn>
                </a:cxnLst>
                <a:rect l="T15" t="T16" r="T17" b="T18"/>
                <a:pathLst>
                  <a:path w="13" h="36">
                    <a:moveTo>
                      <a:pt x="0" y="1"/>
                    </a:moveTo>
                    <a:lnTo>
                      <a:pt x="2" y="0"/>
                    </a:lnTo>
                    <a:lnTo>
                      <a:pt x="13" y="35"/>
                    </a:lnTo>
                    <a:lnTo>
                      <a:pt x="11" y="36"/>
                    </a:lnTo>
                    <a:lnTo>
                      <a:pt x="0" y="1"/>
                    </a:lnTo>
                    <a:close/>
                  </a:path>
                </a:pathLst>
              </a:custGeom>
              <a:solidFill>
                <a:srgbClr val="000000"/>
              </a:solidFill>
              <a:ln w="9525">
                <a:noFill/>
                <a:round/>
                <a:headEnd/>
                <a:tailEnd/>
              </a:ln>
            </p:spPr>
            <p:txBody>
              <a:bodyPr/>
              <a:lstStyle/>
              <a:p>
                <a:endParaRPr lang="en-US"/>
              </a:p>
            </p:txBody>
          </p:sp>
          <p:sp>
            <p:nvSpPr>
              <p:cNvPr id="82235" name="Freeform 679"/>
              <p:cNvSpPr>
                <a:spLocks/>
              </p:cNvSpPr>
              <p:nvPr/>
            </p:nvSpPr>
            <p:spPr bwMode="auto">
              <a:xfrm>
                <a:off x="1660" y="4384"/>
                <a:ext cx="27" cy="28"/>
              </a:xfrm>
              <a:custGeom>
                <a:avLst/>
                <a:gdLst>
                  <a:gd name="T0" fmla="*/ 0 w 27"/>
                  <a:gd name="T1" fmla="*/ 2 h 28"/>
                  <a:gd name="T2" fmla="*/ 2 w 27"/>
                  <a:gd name="T3" fmla="*/ 0 h 28"/>
                  <a:gd name="T4" fmla="*/ 27 w 27"/>
                  <a:gd name="T5" fmla="*/ 26 h 28"/>
                  <a:gd name="T6" fmla="*/ 25 w 27"/>
                  <a:gd name="T7" fmla="*/ 28 h 28"/>
                  <a:gd name="T8" fmla="*/ 0 w 27"/>
                  <a:gd name="T9" fmla="*/ 2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0" y="2"/>
                    </a:moveTo>
                    <a:lnTo>
                      <a:pt x="2" y="0"/>
                    </a:lnTo>
                    <a:lnTo>
                      <a:pt x="27" y="26"/>
                    </a:lnTo>
                    <a:lnTo>
                      <a:pt x="25" y="28"/>
                    </a:lnTo>
                    <a:lnTo>
                      <a:pt x="0" y="2"/>
                    </a:lnTo>
                    <a:close/>
                  </a:path>
                </a:pathLst>
              </a:custGeom>
              <a:solidFill>
                <a:srgbClr val="000000"/>
              </a:solidFill>
              <a:ln w="9525">
                <a:noFill/>
                <a:round/>
                <a:headEnd/>
                <a:tailEnd/>
              </a:ln>
            </p:spPr>
            <p:txBody>
              <a:bodyPr/>
              <a:lstStyle/>
              <a:p>
                <a:endParaRPr lang="en-US"/>
              </a:p>
            </p:txBody>
          </p:sp>
          <p:sp>
            <p:nvSpPr>
              <p:cNvPr id="82236" name="Freeform 678"/>
              <p:cNvSpPr>
                <a:spLocks/>
              </p:cNvSpPr>
              <p:nvPr/>
            </p:nvSpPr>
            <p:spPr bwMode="auto">
              <a:xfrm>
                <a:off x="1662" y="4382"/>
                <a:ext cx="27" cy="28"/>
              </a:xfrm>
              <a:custGeom>
                <a:avLst/>
                <a:gdLst>
                  <a:gd name="T0" fmla="*/ 0 w 27"/>
                  <a:gd name="T1" fmla="*/ 2 h 28"/>
                  <a:gd name="T2" fmla="*/ 2 w 27"/>
                  <a:gd name="T3" fmla="*/ 0 h 28"/>
                  <a:gd name="T4" fmla="*/ 27 w 27"/>
                  <a:gd name="T5" fmla="*/ 26 h 28"/>
                  <a:gd name="T6" fmla="*/ 25 w 27"/>
                  <a:gd name="T7" fmla="*/ 28 h 28"/>
                  <a:gd name="T8" fmla="*/ 0 w 27"/>
                  <a:gd name="T9" fmla="*/ 2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0" y="2"/>
                    </a:moveTo>
                    <a:lnTo>
                      <a:pt x="2" y="0"/>
                    </a:lnTo>
                    <a:lnTo>
                      <a:pt x="27" y="26"/>
                    </a:lnTo>
                    <a:lnTo>
                      <a:pt x="25" y="28"/>
                    </a:lnTo>
                    <a:lnTo>
                      <a:pt x="0" y="2"/>
                    </a:lnTo>
                    <a:close/>
                  </a:path>
                </a:pathLst>
              </a:custGeom>
              <a:solidFill>
                <a:srgbClr val="000000"/>
              </a:solidFill>
              <a:ln w="9525">
                <a:noFill/>
                <a:round/>
                <a:headEnd/>
                <a:tailEnd/>
              </a:ln>
            </p:spPr>
            <p:txBody>
              <a:bodyPr/>
              <a:lstStyle/>
              <a:p>
                <a:endParaRPr lang="en-US"/>
              </a:p>
            </p:txBody>
          </p:sp>
          <p:sp>
            <p:nvSpPr>
              <p:cNvPr id="82237" name="Freeform 677"/>
              <p:cNvSpPr>
                <a:spLocks/>
              </p:cNvSpPr>
              <p:nvPr/>
            </p:nvSpPr>
            <p:spPr bwMode="auto">
              <a:xfrm>
                <a:off x="1664" y="4380"/>
                <a:ext cx="27" cy="28"/>
              </a:xfrm>
              <a:custGeom>
                <a:avLst/>
                <a:gdLst>
                  <a:gd name="T0" fmla="*/ 0 w 27"/>
                  <a:gd name="T1" fmla="*/ 2 h 28"/>
                  <a:gd name="T2" fmla="*/ 2 w 27"/>
                  <a:gd name="T3" fmla="*/ 0 h 28"/>
                  <a:gd name="T4" fmla="*/ 27 w 27"/>
                  <a:gd name="T5" fmla="*/ 26 h 28"/>
                  <a:gd name="T6" fmla="*/ 25 w 27"/>
                  <a:gd name="T7" fmla="*/ 28 h 28"/>
                  <a:gd name="T8" fmla="*/ 0 w 27"/>
                  <a:gd name="T9" fmla="*/ 2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0" y="2"/>
                    </a:moveTo>
                    <a:lnTo>
                      <a:pt x="2" y="0"/>
                    </a:lnTo>
                    <a:lnTo>
                      <a:pt x="27" y="26"/>
                    </a:lnTo>
                    <a:lnTo>
                      <a:pt x="25" y="28"/>
                    </a:lnTo>
                    <a:lnTo>
                      <a:pt x="0" y="2"/>
                    </a:lnTo>
                    <a:close/>
                  </a:path>
                </a:pathLst>
              </a:custGeom>
              <a:solidFill>
                <a:srgbClr val="000000"/>
              </a:solidFill>
              <a:ln w="9525">
                <a:noFill/>
                <a:round/>
                <a:headEnd/>
                <a:tailEnd/>
              </a:ln>
            </p:spPr>
            <p:txBody>
              <a:bodyPr/>
              <a:lstStyle/>
              <a:p>
                <a:endParaRPr lang="en-US"/>
              </a:p>
            </p:txBody>
          </p:sp>
          <p:sp>
            <p:nvSpPr>
              <p:cNvPr id="82238" name="Freeform 676"/>
              <p:cNvSpPr>
                <a:spLocks/>
              </p:cNvSpPr>
              <p:nvPr/>
            </p:nvSpPr>
            <p:spPr bwMode="auto">
              <a:xfrm>
                <a:off x="1663" y="4377"/>
                <a:ext cx="35" cy="24"/>
              </a:xfrm>
              <a:custGeom>
                <a:avLst/>
                <a:gdLst>
                  <a:gd name="T0" fmla="*/ 0 w 35"/>
                  <a:gd name="T1" fmla="*/ 7 h 24"/>
                  <a:gd name="T2" fmla="*/ 4 w 35"/>
                  <a:gd name="T3" fmla="*/ 0 h 24"/>
                  <a:gd name="T4" fmla="*/ 35 w 35"/>
                  <a:gd name="T5" fmla="*/ 17 h 24"/>
                  <a:gd name="T6" fmla="*/ 31 w 35"/>
                  <a:gd name="T7" fmla="*/ 24 h 24"/>
                  <a:gd name="T8" fmla="*/ 0 w 35"/>
                  <a:gd name="T9" fmla="*/ 7 h 24"/>
                  <a:gd name="T10" fmla="*/ 0 60000 65536"/>
                  <a:gd name="T11" fmla="*/ 0 60000 65536"/>
                  <a:gd name="T12" fmla="*/ 0 60000 65536"/>
                  <a:gd name="T13" fmla="*/ 0 60000 65536"/>
                  <a:gd name="T14" fmla="*/ 0 60000 65536"/>
                  <a:gd name="T15" fmla="*/ 0 w 35"/>
                  <a:gd name="T16" fmla="*/ 0 h 24"/>
                  <a:gd name="T17" fmla="*/ 35 w 35"/>
                  <a:gd name="T18" fmla="*/ 24 h 24"/>
                </a:gdLst>
                <a:ahLst/>
                <a:cxnLst>
                  <a:cxn ang="T10">
                    <a:pos x="T0" y="T1"/>
                  </a:cxn>
                  <a:cxn ang="T11">
                    <a:pos x="T2" y="T3"/>
                  </a:cxn>
                  <a:cxn ang="T12">
                    <a:pos x="T4" y="T5"/>
                  </a:cxn>
                  <a:cxn ang="T13">
                    <a:pos x="T6" y="T7"/>
                  </a:cxn>
                  <a:cxn ang="T14">
                    <a:pos x="T8" y="T9"/>
                  </a:cxn>
                </a:cxnLst>
                <a:rect l="T15" t="T16" r="T17" b="T18"/>
                <a:pathLst>
                  <a:path w="35" h="24">
                    <a:moveTo>
                      <a:pt x="0" y="7"/>
                    </a:moveTo>
                    <a:lnTo>
                      <a:pt x="4" y="0"/>
                    </a:lnTo>
                    <a:lnTo>
                      <a:pt x="35" y="17"/>
                    </a:lnTo>
                    <a:lnTo>
                      <a:pt x="31" y="24"/>
                    </a:lnTo>
                    <a:lnTo>
                      <a:pt x="0" y="7"/>
                    </a:lnTo>
                    <a:close/>
                  </a:path>
                </a:pathLst>
              </a:custGeom>
              <a:solidFill>
                <a:srgbClr val="000000"/>
              </a:solidFill>
              <a:ln w="9525">
                <a:noFill/>
                <a:round/>
                <a:headEnd/>
                <a:tailEnd/>
              </a:ln>
            </p:spPr>
            <p:txBody>
              <a:bodyPr/>
              <a:lstStyle/>
              <a:p>
                <a:endParaRPr lang="en-US"/>
              </a:p>
            </p:txBody>
          </p:sp>
          <p:sp>
            <p:nvSpPr>
              <p:cNvPr id="82239" name="Freeform 675"/>
              <p:cNvSpPr>
                <a:spLocks/>
              </p:cNvSpPr>
              <p:nvPr/>
            </p:nvSpPr>
            <p:spPr bwMode="auto">
              <a:xfrm>
                <a:off x="1666" y="4369"/>
                <a:ext cx="36" cy="25"/>
              </a:xfrm>
              <a:custGeom>
                <a:avLst/>
                <a:gdLst>
                  <a:gd name="T0" fmla="*/ 0 w 36"/>
                  <a:gd name="T1" fmla="*/ 9 h 25"/>
                  <a:gd name="T2" fmla="*/ 5 w 36"/>
                  <a:gd name="T3" fmla="*/ 0 h 25"/>
                  <a:gd name="T4" fmla="*/ 36 w 36"/>
                  <a:gd name="T5" fmla="*/ 15 h 25"/>
                  <a:gd name="T6" fmla="*/ 32 w 36"/>
                  <a:gd name="T7" fmla="*/ 25 h 25"/>
                  <a:gd name="T8" fmla="*/ 0 w 36"/>
                  <a:gd name="T9" fmla="*/ 9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0" y="9"/>
                    </a:moveTo>
                    <a:lnTo>
                      <a:pt x="5" y="0"/>
                    </a:lnTo>
                    <a:lnTo>
                      <a:pt x="36" y="15"/>
                    </a:lnTo>
                    <a:lnTo>
                      <a:pt x="32" y="25"/>
                    </a:lnTo>
                    <a:lnTo>
                      <a:pt x="0" y="9"/>
                    </a:lnTo>
                    <a:close/>
                  </a:path>
                </a:pathLst>
              </a:custGeom>
              <a:solidFill>
                <a:srgbClr val="000000"/>
              </a:solidFill>
              <a:ln w="9525">
                <a:noFill/>
                <a:round/>
                <a:headEnd/>
                <a:tailEnd/>
              </a:ln>
            </p:spPr>
            <p:txBody>
              <a:bodyPr/>
              <a:lstStyle/>
              <a:p>
                <a:endParaRPr lang="en-US"/>
              </a:p>
            </p:txBody>
          </p:sp>
          <p:sp>
            <p:nvSpPr>
              <p:cNvPr id="82240" name="Freeform 674"/>
              <p:cNvSpPr>
                <a:spLocks/>
              </p:cNvSpPr>
              <p:nvPr/>
            </p:nvSpPr>
            <p:spPr bwMode="auto">
              <a:xfrm>
                <a:off x="1671" y="4359"/>
                <a:ext cx="37" cy="25"/>
              </a:xfrm>
              <a:custGeom>
                <a:avLst/>
                <a:gdLst>
                  <a:gd name="T0" fmla="*/ 0 w 37"/>
                  <a:gd name="T1" fmla="*/ 10 h 25"/>
                  <a:gd name="T2" fmla="*/ 4 w 37"/>
                  <a:gd name="T3" fmla="*/ 0 h 25"/>
                  <a:gd name="T4" fmla="*/ 37 w 37"/>
                  <a:gd name="T5" fmla="*/ 14 h 25"/>
                  <a:gd name="T6" fmla="*/ 32 w 37"/>
                  <a:gd name="T7" fmla="*/ 25 h 25"/>
                  <a:gd name="T8" fmla="*/ 0 w 37"/>
                  <a:gd name="T9" fmla="*/ 1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0" y="10"/>
                    </a:moveTo>
                    <a:lnTo>
                      <a:pt x="4" y="0"/>
                    </a:lnTo>
                    <a:lnTo>
                      <a:pt x="37" y="14"/>
                    </a:lnTo>
                    <a:lnTo>
                      <a:pt x="32" y="25"/>
                    </a:lnTo>
                    <a:lnTo>
                      <a:pt x="0" y="10"/>
                    </a:lnTo>
                    <a:close/>
                  </a:path>
                </a:pathLst>
              </a:custGeom>
              <a:solidFill>
                <a:srgbClr val="000000"/>
              </a:solidFill>
              <a:ln w="9525">
                <a:noFill/>
                <a:round/>
                <a:headEnd/>
                <a:tailEnd/>
              </a:ln>
            </p:spPr>
            <p:txBody>
              <a:bodyPr/>
              <a:lstStyle/>
              <a:p>
                <a:endParaRPr lang="en-US"/>
              </a:p>
            </p:txBody>
          </p:sp>
          <p:sp>
            <p:nvSpPr>
              <p:cNvPr id="82241" name="Freeform 673"/>
              <p:cNvSpPr>
                <a:spLocks/>
              </p:cNvSpPr>
              <p:nvPr/>
            </p:nvSpPr>
            <p:spPr bwMode="auto">
              <a:xfrm>
                <a:off x="1674" y="4348"/>
                <a:ext cx="38" cy="24"/>
              </a:xfrm>
              <a:custGeom>
                <a:avLst/>
                <a:gdLst>
                  <a:gd name="T0" fmla="*/ 0 w 38"/>
                  <a:gd name="T1" fmla="*/ 12 h 24"/>
                  <a:gd name="T2" fmla="*/ 5 w 38"/>
                  <a:gd name="T3" fmla="*/ 0 h 24"/>
                  <a:gd name="T4" fmla="*/ 38 w 38"/>
                  <a:gd name="T5" fmla="*/ 12 h 24"/>
                  <a:gd name="T6" fmla="*/ 34 w 38"/>
                  <a:gd name="T7" fmla="*/ 24 h 24"/>
                  <a:gd name="T8" fmla="*/ 0 w 38"/>
                  <a:gd name="T9" fmla="*/ 12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0" y="12"/>
                    </a:moveTo>
                    <a:lnTo>
                      <a:pt x="5" y="0"/>
                    </a:lnTo>
                    <a:lnTo>
                      <a:pt x="38" y="12"/>
                    </a:lnTo>
                    <a:lnTo>
                      <a:pt x="34" y="24"/>
                    </a:lnTo>
                    <a:lnTo>
                      <a:pt x="0" y="12"/>
                    </a:lnTo>
                    <a:close/>
                  </a:path>
                </a:pathLst>
              </a:custGeom>
              <a:solidFill>
                <a:srgbClr val="000000"/>
              </a:solidFill>
              <a:ln w="9525">
                <a:noFill/>
                <a:round/>
                <a:headEnd/>
                <a:tailEnd/>
              </a:ln>
            </p:spPr>
            <p:txBody>
              <a:bodyPr/>
              <a:lstStyle/>
              <a:p>
                <a:endParaRPr lang="en-US"/>
              </a:p>
            </p:txBody>
          </p:sp>
          <p:sp>
            <p:nvSpPr>
              <p:cNvPr id="82242" name="Freeform 672"/>
              <p:cNvSpPr>
                <a:spLocks/>
              </p:cNvSpPr>
              <p:nvPr/>
            </p:nvSpPr>
            <p:spPr bwMode="auto">
              <a:xfrm>
                <a:off x="1679" y="4334"/>
                <a:ext cx="38" cy="25"/>
              </a:xfrm>
              <a:custGeom>
                <a:avLst/>
                <a:gdLst>
                  <a:gd name="T0" fmla="*/ 0 w 38"/>
                  <a:gd name="T1" fmla="*/ 14 h 25"/>
                  <a:gd name="T2" fmla="*/ 4 w 38"/>
                  <a:gd name="T3" fmla="*/ 0 h 25"/>
                  <a:gd name="T4" fmla="*/ 38 w 38"/>
                  <a:gd name="T5" fmla="*/ 11 h 25"/>
                  <a:gd name="T6" fmla="*/ 34 w 38"/>
                  <a:gd name="T7" fmla="*/ 25 h 25"/>
                  <a:gd name="T8" fmla="*/ 0 w 38"/>
                  <a:gd name="T9" fmla="*/ 14 h 25"/>
                  <a:gd name="T10" fmla="*/ 0 60000 65536"/>
                  <a:gd name="T11" fmla="*/ 0 60000 65536"/>
                  <a:gd name="T12" fmla="*/ 0 60000 65536"/>
                  <a:gd name="T13" fmla="*/ 0 60000 65536"/>
                  <a:gd name="T14" fmla="*/ 0 60000 65536"/>
                  <a:gd name="T15" fmla="*/ 0 w 38"/>
                  <a:gd name="T16" fmla="*/ 0 h 25"/>
                  <a:gd name="T17" fmla="*/ 38 w 38"/>
                  <a:gd name="T18" fmla="*/ 25 h 25"/>
                </a:gdLst>
                <a:ahLst/>
                <a:cxnLst>
                  <a:cxn ang="T10">
                    <a:pos x="T0" y="T1"/>
                  </a:cxn>
                  <a:cxn ang="T11">
                    <a:pos x="T2" y="T3"/>
                  </a:cxn>
                  <a:cxn ang="T12">
                    <a:pos x="T4" y="T5"/>
                  </a:cxn>
                  <a:cxn ang="T13">
                    <a:pos x="T6" y="T7"/>
                  </a:cxn>
                  <a:cxn ang="T14">
                    <a:pos x="T8" y="T9"/>
                  </a:cxn>
                </a:cxnLst>
                <a:rect l="T15" t="T16" r="T17" b="T18"/>
                <a:pathLst>
                  <a:path w="38" h="25">
                    <a:moveTo>
                      <a:pt x="0" y="14"/>
                    </a:moveTo>
                    <a:lnTo>
                      <a:pt x="4" y="0"/>
                    </a:lnTo>
                    <a:lnTo>
                      <a:pt x="38" y="11"/>
                    </a:lnTo>
                    <a:lnTo>
                      <a:pt x="34" y="25"/>
                    </a:lnTo>
                    <a:lnTo>
                      <a:pt x="0" y="14"/>
                    </a:lnTo>
                    <a:close/>
                  </a:path>
                </a:pathLst>
              </a:custGeom>
              <a:solidFill>
                <a:srgbClr val="000000"/>
              </a:solidFill>
              <a:ln w="9525">
                <a:noFill/>
                <a:round/>
                <a:headEnd/>
                <a:tailEnd/>
              </a:ln>
            </p:spPr>
            <p:txBody>
              <a:bodyPr/>
              <a:lstStyle/>
              <a:p>
                <a:endParaRPr lang="en-US"/>
              </a:p>
            </p:txBody>
          </p:sp>
          <p:sp>
            <p:nvSpPr>
              <p:cNvPr id="82243" name="Freeform 671"/>
              <p:cNvSpPr>
                <a:spLocks/>
              </p:cNvSpPr>
              <p:nvPr/>
            </p:nvSpPr>
            <p:spPr bwMode="auto">
              <a:xfrm>
                <a:off x="1683" y="4318"/>
                <a:ext cx="39" cy="27"/>
              </a:xfrm>
              <a:custGeom>
                <a:avLst/>
                <a:gdLst>
                  <a:gd name="T0" fmla="*/ 0 w 39"/>
                  <a:gd name="T1" fmla="*/ 16 h 27"/>
                  <a:gd name="T2" fmla="*/ 5 w 39"/>
                  <a:gd name="T3" fmla="*/ 0 h 27"/>
                  <a:gd name="T4" fmla="*/ 39 w 39"/>
                  <a:gd name="T5" fmla="*/ 11 h 27"/>
                  <a:gd name="T6" fmla="*/ 34 w 39"/>
                  <a:gd name="T7" fmla="*/ 27 h 27"/>
                  <a:gd name="T8" fmla="*/ 0 w 39"/>
                  <a:gd name="T9" fmla="*/ 16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0" y="16"/>
                    </a:moveTo>
                    <a:lnTo>
                      <a:pt x="5" y="0"/>
                    </a:lnTo>
                    <a:lnTo>
                      <a:pt x="39" y="11"/>
                    </a:lnTo>
                    <a:lnTo>
                      <a:pt x="34" y="27"/>
                    </a:lnTo>
                    <a:lnTo>
                      <a:pt x="0" y="16"/>
                    </a:lnTo>
                    <a:close/>
                  </a:path>
                </a:pathLst>
              </a:custGeom>
              <a:solidFill>
                <a:srgbClr val="000000"/>
              </a:solidFill>
              <a:ln w="9525">
                <a:noFill/>
                <a:round/>
                <a:headEnd/>
                <a:tailEnd/>
              </a:ln>
            </p:spPr>
            <p:txBody>
              <a:bodyPr/>
              <a:lstStyle/>
              <a:p>
                <a:endParaRPr lang="en-US"/>
              </a:p>
            </p:txBody>
          </p:sp>
          <p:sp>
            <p:nvSpPr>
              <p:cNvPr id="82244" name="Freeform 670"/>
              <p:cNvSpPr>
                <a:spLocks/>
              </p:cNvSpPr>
              <p:nvPr/>
            </p:nvSpPr>
            <p:spPr bwMode="auto">
              <a:xfrm>
                <a:off x="1688" y="4302"/>
                <a:ext cx="39" cy="27"/>
              </a:xfrm>
              <a:custGeom>
                <a:avLst/>
                <a:gdLst>
                  <a:gd name="T0" fmla="*/ 0 w 39"/>
                  <a:gd name="T1" fmla="*/ 17 h 27"/>
                  <a:gd name="T2" fmla="*/ 5 w 39"/>
                  <a:gd name="T3" fmla="*/ 0 h 27"/>
                  <a:gd name="T4" fmla="*/ 39 w 39"/>
                  <a:gd name="T5" fmla="*/ 10 h 27"/>
                  <a:gd name="T6" fmla="*/ 34 w 39"/>
                  <a:gd name="T7" fmla="*/ 27 h 27"/>
                  <a:gd name="T8" fmla="*/ 0 w 39"/>
                  <a:gd name="T9" fmla="*/ 17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0" y="17"/>
                    </a:moveTo>
                    <a:lnTo>
                      <a:pt x="5" y="0"/>
                    </a:lnTo>
                    <a:lnTo>
                      <a:pt x="39" y="10"/>
                    </a:lnTo>
                    <a:lnTo>
                      <a:pt x="34" y="27"/>
                    </a:lnTo>
                    <a:lnTo>
                      <a:pt x="0" y="17"/>
                    </a:lnTo>
                    <a:close/>
                  </a:path>
                </a:pathLst>
              </a:custGeom>
              <a:solidFill>
                <a:srgbClr val="000000"/>
              </a:solidFill>
              <a:ln w="9525">
                <a:noFill/>
                <a:round/>
                <a:headEnd/>
                <a:tailEnd/>
              </a:ln>
            </p:spPr>
            <p:txBody>
              <a:bodyPr/>
              <a:lstStyle/>
              <a:p>
                <a:endParaRPr lang="en-US"/>
              </a:p>
            </p:txBody>
          </p:sp>
          <p:sp>
            <p:nvSpPr>
              <p:cNvPr id="82245" name="Freeform 669"/>
              <p:cNvSpPr>
                <a:spLocks/>
              </p:cNvSpPr>
              <p:nvPr/>
            </p:nvSpPr>
            <p:spPr bwMode="auto">
              <a:xfrm>
                <a:off x="1693" y="4284"/>
                <a:ext cx="39" cy="28"/>
              </a:xfrm>
              <a:custGeom>
                <a:avLst/>
                <a:gdLst>
                  <a:gd name="T0" fmla="*/ 0 w 39"/>
                  <a:gd name="T1" fmla="*/ 18 h 28"/>
                  <a:gd name="T2" fmla="*/ 5 w 39"/>
                  <a:gd name="T3" fmla="*/ 0 h 28"/>
                  <a:gd name="T4" fmla="*/ 39 w 39"/>
                  <a:gd name="T5" fmla="*/ 9 h 28"/>
                  <a:gd name="T6" fmla="*/ 34 w 39"/>
                  <a:gd name="T7" fmla="*/ 28 h 28"/>
                  <a:gd name="T8" fmla="*/ 0 w 39"/>
                  <a:gd name="T9" fmla="*/ 18 h 28"/>
                  <a:gd name="T10" fmla="*/ 0 60000 65536"/>
                  <a:gd name="T11" fmla="*/ 0 60000 65536"/>
                  <a:gd name="T12" fmla="*/ 0 60000 65536"/>
                  <a:gd name="T13" fmla="*/ 0 60000 65536"/>
                  <a:gd name="T14" fmla="*/ 0 60000 65536"/>
                  <a:gd name="T15" fmla="*/ 0 w 39"/>
                  <a:gd name="T16" fmla="*/ 0 h 28"/>
                  <a:gd name="T17" fmla="*/ 39 w 39"/>
                  <a:gd name="T18" fmla="*/ 28 h 28"/>
                </a:gdLst>
                <a:ahLst/>
                <a:cxnLst>
                  <a:cxn ang="T10">
                    <a:pos x="T0" y="T1"/>
                  </a:cxn>
                  <a:cxn ang="T11">
                    <a:pos x="T2" y="T3"/>
                  </a:cxn>
                  <a:cxn ang="T12">
                    <a:pos x="T4" y="T5"/>
                  </a:cxn>
                  <a:cxn ang="T13">
                    <a:pos x="T6" y="T7"/>
                  </a:cxn>
                  <a:cxn ang="T14">
                    <a:pos x="T8" y="T9"/>
                  </a:cxn>
                </a:cxnLst>
                <a:rect l="T15" t="T16" r="T17" b="T18"/>
                <a:pathLst>
                  <a:path w="39" h="28">
                    <a:moveTo>
                      <a:pt x="0" y="18"/>
                    </a:moveTo>
                    <a:lnTo>
                      <a:pt x="5" y="0"/>
                    </a:lnTo>
                    <a:lnTo>
                      <a:pt x="39" y="9"/>
                    </a:lnTo>
                    <a:lnTo>
                      <a:pt x="34" y="28"/>
                    </a:lnTo>
                    <a:lnTo>
                      <a:pt x="0" y="18"/>
                    </a:lnTo>
                    <a:close/>
                  </a:path>
                </a:pathLst>
              </a:custGeom>
              <a:solidFill>
                <a:srgbClr val="000000"/>
              </a:solidFill>
              <a:ln w="9525">
                <a:noFill/>
                <a:round/>
                <a:headEnd/>
                <a:tailEnd/>
              </a:ln>
            </p:spPr>
            <p:txBody>
              <a:bodyPr/>
              <a:lstStyle/>
              <a:p>
                <a:endParaRPr lang="en-US"/>
              </a:p>
            </p:txBody>
          </p:sp>
          <p:sp>
            <p:nvSpPr>
              <p:cNvPr id="82246" name="Freeform 668"/>
              <p:cNvSpPr>
                <a:spLocks/>
              </p:cNvSpPr>
              <p:nvPr/>
            </p:nvSpPr>
            <p:spPr bwMode="auto">
              <a:xfrm>
                <a:off x="1698" y="4265"/>
                <a:ext cx="39" cy="28"/>
              </a:xfrm>
              <a:custGeom>
                <a:avLst/>
                <a:gdLst>
                  <a:gd name="T0" fmla="*/ 0 w 39"/>
                  <a:gd name="T1" fmla="*/ 19 h 28"/>
                  <a:gd name="T2" fmla="*/ 5 w 39"/>
                  <a:gd name="T3" fmla="*/ 0 h 28"/>
                  <a:gd name="T4" fmla="*/ 39 w 39"/>
                  <a:gd name="T5" fmla="*/ 10 h 28"/>
                  <a:gd name="T6" fmla="*/ 34 w 39"/>
                  <a:gd name="T7" fmla="*/ 28 h 28"/>
                  <a:gd name="T8" fmla="*/ 0 w 39"/>
                  <a:gd name="T9" fmla="*/ 19 h 28"/>
                  <a:gd name="T10" fmla="*/ 0 60000 65536"/>
                  <a:gd name="T11" fmla="*/ 0 60000 65536"/>
                  <a:gd name="T12" fmla="*/ 0 60000 65536"/>
                  <a:gd name="T13" fmla="*/ 0 60000 65536"/>
                  <a:gd name="T14" fmla="*/ 0 60000 65536"/>
                  <a:gd name="T15" fmla="*/ 0 w 39"/>
                  <a:gd name="T16" fmla="*/ 0 h 28"/>
                  <a:gd name="T17" fmla="*/ 39 w 39"/>
                  <a:gd name="T18" fmla="*/ 28 h 28"/>
                </a:gdLst>
                <a:ahLst/>
                <a:cxnLst>
                  <a:cxn ang="T10">
                    <a:pos x="T0" y="T1"/>
                  </a:cxn>
                  <a:cxn ang="T11">
                    <a:pos x="T2" y="T3"/>
                  </a:cxn>
                  <a:cxn ang="T12">
                    <a:pos x="T4" y="T5"/>
                  </a:cxn>
                  <a:cxn ang="T13">
                    <a:pos x="T6" y="T7"/>
                  </a:cxn>
                  <a:cxn ang="T14">
                    <a:pos x="T8" y="T9"/>
                  </a:cxn>
                </a:cxnLst>
                <a:rect l="T15" t="T16" r="T17" b="T18"/>
                <a:pathLst>
                  <a:path w="39" h="28">
                    <a:moveTo>
                      <a:pt x="0" y="19"/>
                    </a:moveTo>
                    <a:lnTo>
                      <a:pt x="5" y="0"/>
                    </a:lnTo>
                    <a:lnTo>
                      <a:pt x="39" y="10"/>
                    </a:lnTo>
                    <a:lnTo>
                      <a:pt x="34" y="28"/>
                    </a:lnTo>
                    <a:lnTo>
                      <a:pt x="0" y="19"/>
                    </a:lnTo>
                    <a:close/>
                  </a:path>
                </a:pathLst>
              </a:custGeom>
              <a:solidFill>
                <a:srgbClr val="000000"/>
              </a:solidFill>
              <a:ln w="9525">
                <a:noFill/>
                <a:round/>
                <a:headEnd/>
                <a:tailEnd/>
              </a:ln>
            </p:spPr>
            <p:txBody>
              <a:bodyPr/>
              <a:lstStyle/>
              <a:p>
                <a:endParaRPr lang="en-US"/>
              </a:p>
            </p:txBody>
          </p:sp>
          <p:sp>
            <p:nvSpPr>
              <p:cNvPr id="82247" name="Freeform 667"/>
              <p:cNvSpPr>
                <a:spLocks/>
              </p:cNvSpPr>
              <p:nvPr/>
            </p:nvSpPr>
            <p:spPr bwMode="auto">
              <a:xfrm>
                <a:off x="1703" y="4244"/>
                <a:ext cx="40" cy="31"/>
              </a:xfrm>
              <a:custGeom>
                <a:avLst/>
                <a:gdLst>
                  <a:gd name="T0" fmla="*/ 0 w 40"/>
                  <a:gd name="T1" fmla="*/ 21 h 31"/>
                  <a:gd name="T2" fmla="*/ 6 w 40"/>
                  <a:gd name="T3" fmla="*/ 0 h 31"/>
                  <a:gd name="T4" fmla="*/ 40 w 40"/>
                  <a:gd name="T5" fmla="*/ 11 h 31"/>
                  <a:gd name="T6" fmla="*/ 34 w 40"/>
                  <a:gd name="T7" fmla="*/ 31 h 31"/>
                  <a:gd name="T8" fmla="*/ 0 w 40"/>
                  <a:gd name="T9" fmla="*/ 21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0" y="21"/>
                    </a:moveTo>
                    <a:lnTo>
                      <a:pt x="6" y="0"/>
                    </a:lnTo>
                    <a:lnTo>
                      <a:pt x="40" y="11"/>
                    </a:lnTo>
                    <a:lnTo>
                      <a:pt x="34" y="31"/>
                    </a:lnTo>
                    <a:lnTo>
                      <a:pt x="0" y="21"/>
                    </a:lnTo>
                    <a:close/>
                  </a:path>
                </a:pathLst>
              </a:custGeom>
              <a:solidFill>
                <a:srgbClr val="000000"/>
              </a:solidFill>
              <a:ln w="9525">
                <a:noFill/>
                <a:round/>
                <a:headEnd/>
                <a:tailEnd/>
              </a:ln>
            </p:spPr>
            <p:txBody>
              <a:bodyPr/>
              <a:lstStyle/>
              <a:p>
                <a:endParaRPr lang="en-US"/>
              </a:p>
            </p:txBody>
          </p:sp>
          <p:sp>
            <p:nvSpPr>
              <p:cNvPr id="82248" name="Freeform 666"/>
              <p:cNvSpPr>
                <a:spLocks/>
              </p:cNvSpPr>
              <p:nvPr/>
            </p:nvSpPr>
            <p:spPr bwMode="auto">
              <a:xfrm>
                <a:off x="1708" y="4224"/>
                <a:ext cx="40" cy="30"/>
              </a:xfrm>
              <a:custGeom>
                <a:avLst/>
                <a:gdLst>
                  <a:gd name="T0" fmla="*/ 0 w 40"/>
                  <a:gd name="T1" fmla="*/ 21 h 30"/>
                  <a:gd name="T2" fmla="*/ 5 w 40"/>
                  <a:gd name="T3" fmla="*/ 0 h 30"/>
                  <a:gd name="T4" fmla="*/ 40 w 40"/>
                  <a:gd name="T5" fmla="*/ 9 h 30"/>
                  <a:gd name="T6" fmla="*/ 35 w 40"/>
                  <a:gd name="T7" fmla="*/ 30 h 30"/>
                  <a:gd name="T8" fmla="*/ 0 w 40"/>
                  <a:gd name="T9" fmla="*/ 21 h 30"/>
                  <a:gd name="T10" fmla="*/ 0 60000 65536"/>
                  <a:gd name="T11" fmla="*/ 0 60000 65536"/>
                  <a:gd name="T12" fmla="*/ 0 60000 65536"/>
                  <a:gd name="T13" fmla="*/ 0 60000 65536"/>
                  <a:gd name="T14" fmla="*/ 0 60000 65536"/>
                  <a:gd name="T15" fmla="*/ 0 w 40"/>
                  <a:gd name="T16" fmla="*/ 0 h 30"/>
                  <a:gd name="T17" fmla="*/ 40 w 40"/>
                  <a:gd name="T18" fmla="*/ 30 h 30"/>
                </a:gdLst>
                <a:ahLst/>
                <a:cxnLst>
                  <a:cxn ang="T10">
                    <a:pos x="T0" y="T1"/>
                  </a:cxn>
                  <a:cxn ang="T11">
                    <a:pos x="T2" y="T3"/>
                  </a:cxn>
                  <a:cxn ang="T12">
                    <a:pos x="T4" y="T5"/>
                  </a:cxn>
                  <a:cxn ang="T13">
                    <a:pos x="T6" y="T7"/>
                  </a:cxn>
                  <a:cxn ang="T14">
                    <a:pos x="T8" y="T9"/>
                  </a:cxn>
                </a:cxnLst>
                <a:rect l="T15" t="T16" r="T17" b="T18"/>
                <a:pathLst>
                  <a:path w="40" h="30">
                    <a:moveTo>
                      <a:pt x="0" y="21"/>
                    </a:moveTo>
                    <a:lnTo>
                      <a:pt x="5" y="0"/>
                    </a:lnTo>
                    <a:lnTo>
                      <a:pt x="40" y="9"/>
                    </a:lnTo>
                    <a:lnTo>
                      <a:pt x="35" y="30"/>
                    </a:lnTo>
                    <a:lnTo>
                      <a:pt x="0" y="21"/>
                    </a:lnTo>
                    <a:close/>
                  </a:path>
                </a:pathLst>
              </a:custGeom>
              <a:solidFill>
                <a:srgbClr val="000000"/>
              </a:solidFill>
              <a:ln w="9525">
                <a:noFill/>
                <a:round/>
                <a:headEnd/>
                <a:tailEnd/>
              </a:ln>
            </p:spPr>
            <p:txBody>
              <a:bodyPr/>
              <a:lstStyle/>
              <a:p>
                <a:endParaRPr lang="en-US"/>
              </a:p>
            </p:txBody>
          </p:sp>
          <p:sp>
            <p:nvSpPr>
              <p:cNvPr id="82249" name="Freeform 665"/>
              <p:cNvSpPr>
                <a:spLocks/>
              </p:cNvSpPr>
              <p:nvPr/>
            </p:nvSpPr>
            <p:spPr bwMode="auto">
              <a:xfrm>
                <a:off x="1714" y="4201"/>
                <a:ext cx="40" cy="32"/>
              </a:xfrm>
              <a:custGeom>
                <a:avLst/>
                <a:gdLst>
                  <a:gd name="T0" fmla="*/ 0 w 40"/>
                  <a:gd name="T1" fmla="*/ 22 h 32"/>
                  <a:gd name="T2" fmla="*/ 6 w 40"/>
                  <a:gd name="T3" fmla="*/ 0 h 32"/>
                  <a:gd name="T4" fmla="*/ 40 w 40"/>
                  <a:gd name="T5" fmla="*/ 10 h 32"/>
                  <a:gd name="T6" fmla="*/ 34 w 40"/>
                  <a:gd name="T7" fmla="*/ 32 h 32"/>
                  <a:gd name="T8" fmla="*/ 0 w 40"/>
                  <a:gd name="T9" fmla="*/ 22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0" y="22"/>
                    </a:moveTo>
                    <a:lnTo>
                      <a:pt x="6" y="0"/>
                    </a:lnTo>
                    <a:lnTo>
                      <a:pt x="40" y="10"/>
                    </a:lnTo>
                    <a:lnTo>
                      <a:pt x="34" y="32"/>
                    </a:lnTo>
                    <a:lnTo>
                      <a:pt x="0" y="22"/>
                    </a:lnTo>
                    <a:close/>
                  </a:path>
                </a:pathLst>
              </a:custGeom>
              <a:solidFill>
                <a:srgbClr val="000000"/>
              </a:solidFill>
              <a:ln w="9525">
                <a:noFill/>
                <a:round/>
                <a:headEnd/>
                <a:tailEnd/>
              </a:ln>
            </p:spPr>
            <p:txBody>
              <a:bodyPr/>
              <a:lstStyle/>
              <a:p>
                <a:endParaRPr lang="en-US"/>
              </a:p>
            </p:txBody>
          </p:sp>
          <p:sp>
            <p:nvSpPr>
              <p:cNvPr id="82250" name="Freeform 664"/>
              <p:cNvSpPr>
                <a:spLocks/>
              </p:cNvSpPr>
              <p:nvPr/>
            </p:nvSpPr>
            <p:spPr bwMode="auto">
              <a:xfrm>
                <a:off x="1719" y="4196"/>
                <a:ext cx="36" cy="15"/>
              </a:xfrm>
              <a:custGeom>
                <a:avLst/>
                <a:gdLst>
                  <a:gd name="T0" fmla="*/ 0 w 36"/>
                  <a:gd name="T1" fmla="*/ 6 h 15"/>
                  <a:gd name="T2" fmla="*/ 2 w 36"/>
                  <a:gd name="T3" fmla="*/ 0 h 15"/>
                  <a:gd name="T4" fmla="*/ 36 w 36"/>
                  <a:gd name="T5" fmla="*/ 9 h 15"/>
                  <a:gd name="T6" fmla="*/ 35 w 36"/>
                  <a:gd name="T7" fmla="*/ 15 h 15"/>
                  <a:gd name="T8" fmla="*/ 0 w 36"/>
                  <a:gd name="T9" fmla="*/ 6 h 15"/>
                  <a:gd name="T10" fmla="*/ 0 60000 65536"/>
                  <a:gd name="T11" fmla="*/ 0 60000 65536"/>
                  <a:gd name="T12" fmla="*/ 0 60000 65536"/>
                  <a:gd name="T13" fmla="*/ 0 60000 65536"/>
                  <a:gd name="T14" fmla="*/ 0 60000 65536"/>
                  <a:gd name="T15" fmla="*/ 0 w 36"/>
                  <a:gd name="T16" fmla="*/ 0 h 15"/>
                  <a:gd name="T17" fmla="*/ 36 w 36"/>
                  <a:gd name="T18" fmla="*/ 15 h 15"/>
                </a:gdLst>
                <a:ahLst/>
                <a:cxnLst>
                  <a:cxn ang="T10">
                    <a:pos x="T0" y="T1"/>
                  </a:cxn>
                  <a:cxn ang="T11">
                    <a:pos x="T2" y="T3"/>
                  </a:cxn>
                  <a:cxn ang="T12">
                    <a:pos x="T4" y="T5"/>
                  </a:cxn>
                  <a:cxn ang="T13">
                    <a:pos x="T6" y="T7"/>
                  </a:cxn>
                  <a:cxn ang="T14">
                    <a:pos x="T8" y="T9"/>
                  </a:cxn>
                </a:cxnLst>
                <a:rect l="T15" t="T16" r="T17" b="T18"/>
                <a:pathLst>
                  <a:path w="36" h="15">
                    <a:moveTo>
                      <a:pt x="0" y="6"/>
                    </a:moveTo>
                    <a:lnTo>
                      <a:pt x="2" y="0"/>
                    </a:lnTo>
                    <a:lnTo>
                      <a:pt x="36" y="9"/>
                    </a:lnTo>
                    <a:lnTo>
                      <a:pt x="35" y="15"/>
                    </a:lnTo>
                    <a:lnTo>
                      <a:pt x="0" y="6"/>
                    </a:lnTo>
                    <a:close/>
                  </a:path>
                </a:pathLst>
              </a:custGeom>
              <a:solidFill>
                <a:srgbClr val="000000"/>
              </a:solidFill>
              <a:ln w="9525">
                <a:noFill/>
                <a:round/>
                <a:headEnd/>
                <a:tailEnd/>
              </a:ln>
            </p:spPr>
            <p:txBody>
              <a:bodyPr/>
              <a:lstStyle/>
              <a:p>
                <a:endParaRPr lang="en-US"/>
              </a:p>
            </p:txBody>
          </p:sp>
          <p:sp>
            <p:nvSpPr>
              <p:cNvPr id="82251" name="Freeform 663"/>
              <p:cNvSpPr>
                <a:spLocks/>
              </p:cNvSpPr>
              <p:nvPr/>
            </p:nvSpPr>
            <p:spPr bwMode="auto">
              <a:xfrm>
                <a:off x="1761" y="4017"/>
                <a:ext cx="45" cy="49"/>
              </a:xfrm>
              <a:custGeom>
                <a:avLst/>
                <a:gdLst>
                  <a:gd name="T0" fmla="*/ 0 w 45"/>
                  <a:gd name="T1" fmla="*/ 38 h 49"/>
                  <a:gd name="T2" fmla="*/ 11 w 45"/>
                  <a:gd name="T3" fmla="*/ 0 h 49"/>
                  <a:gd name="T4" fmla="*/ 45 w 45"/>
                  <a:gd name="T5" fmla="*/ 11 h 49"/>
                  <a:gd name="T6" fmla="*/ 33 w 45"/>
                  <a:gd name="T7" fmla="*/ 49 h 49"/>
                  <a:gd name="T8" fmla="*/ 0 w 45"/>
                  <a:gd name="T9" fmla="*/ 38 h 49"/>
                  <a:gd name="T10" fmla="*/ 0 60000 65536"/>
                  <a:gd name="T11" fmla="*/ 0 60000 65536"/>
                  <a:gd name="T12" fmla="*/ 0 60000 65536"/>
                  <a:gd name="T13" fmla="*/ 0 60000 65536"/>
                  <a:gd name="T14" fmla="*/ 0 60000 65536"/>
                  <a:gd name="T15" fmla="*/ 0 w 45"/>
                  <a:gd name="T16" fmla="*/ 0 h 49"/>
                  <a:gd name="T17" fmla="*/ 45 w 45"/>
                  <a:gd name="T18" fmla="*/ 49 h 49"/>
                </a:gdLst>
                <a:ahLst/>
                <a:cxnLst>
                  <a:cxn ang="T10">
                    <a:pos x="T0" y="T1"/>
                  </a:cxn>
                  <a:cxn ang="T11">
                    <a:pos x="T2" y="T3"/>
                  </a:cxn>
                  <a:cxn ang="T12">
                    <a:pos x="T4" y="T5"/>
                  </a:cxn>
                  <a:cxn ang="T13">
                    <a:pos x="T6" y="T7"/>
                  </a:cxn>
                  <a:cxn ang="T14">
                    <a:pos x="T8" y="T9"/>
                  </a:cxn>
                </a:cxnLst>
                <a:rect l="T15" t="T16" r="T17" b="T18"/>
                <a:pathLst>
                  <a:path w="45" h="49">
                    <a:moveTo>
                      <a:pt x="0" y="38"/>
                    </a:moveTo>
                    <a:lnTo>
                      <a:pt x="11" y="0"/>
                    </a:lnTo>
                    <a:lnTo>
                      <a:pt x="45" y="11"/>
                    </a:lnTo>
                    <a:lnTo>
                      <a:pt x="33" y="49"/>
                    </a:lnTo>
                    <a:lnTo>
                      <a:pt x="0" y="38"/>
                    </a:lnTo>
                    <a:close/>
                  </a:path>
                </a:pathLst>
              </a:custGeom>
              <a:solidFill>
                <a:srgbClr val="000000"/>
              </a:solidFill>
              <a:ln w="9525">
                <a:noFill/>
                <a:round/>
                <a:headEnd/>
                <a:tailEnd/>
              </a:ln>
            </p:spPr>
            <p:txBody>
              <a:bodyPr/>
              <a:lstStyle/>
              <a:p>
                <a:endParaRPr lang="en-US"/>
              </a:p>
            </p:txBody>
          </p:sp>
          <p:sp>
            <p:nvSpPr>
              <p:cNvPr id="82252" name="Freeform 662"/>
              <p:cNvSpPr>
                <a:spLocks/>
              </p:cNvSpPr>
              <p:nvPr/>
            </p:nvSpPr>
            <p:spPr bwMode="auto">
              <a:xfrm>
                <a:off x="1772" y="3994"/>
                <a:ext cx="42" cy="34"/>
              </a:xfrm>
              <a:custGeom>
                <a:avLst/>
                <a:gdLst>
                  <a:gd name="T0" fmla="*/ 0 w 42"/>
                  <a:gd name="T1" fmla="*/ 23 h 34"/>
                  <a:gd name="T2" fmla="*/ 8 w 42"/>
                  <a:gd name="T3" fmla="*/ 0 h 34"/>
                  <a:gd name="T4" fmla="*/ 42 w 42"/>
                  <a:gd name="T5" fmla="*/ 12 h 34"/>
                  <a:gd name="T6" fmla="*/ 34 w 42"/>
                  <a:gd name="T7" fmla="*/ 34 h 34"/>
                  <a:gd name="T8" fmla="*/ 0 w 42"/>
                  <a:gd name="T9" fmla="*/ 23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0" y="23"/>
                    </a:moveTo>
                    <a:lnTo>
                      <a:pt x="8" y="0"/>
                    </a:lnTo>
                    <a:lnTo>
                      <a:pt x="42" y="12"/>
                    </a:lnTo>
                    <a:lnTo>
                      <a:pt x="34" y="34"/>
                    </a:lnTo>
                    <a:lnTo>
                      <a:pt x="0" y="23"/>
                    </a:lnTo>
                    <a:close/>
                  </a:path>
                </a:pathLst>
              </a:custGeom>
              <a:solidFill>
                <a:srgbClr val="000000"/>
              </a:solidFill>
              <a:ln w="9525">
                <a:noFill/>
                <a:round/>
                <a:headEnd/>
                <a:tailEnd/>
              </a:ln>
            </p:spPr>
            <p:txBody>
              <a:bodyPr/>
              <a:lstStyle/>
              <a:p>
                <a:endParaRPr lang="en-US"/>
              </a:p>
            </p:txBody>
          </p:sp>
          <p:sp>
            <p:nvSpPr>
              <p:cNvPr id="82253" name="Freeform 661"/>
              <p:cNvSpPr>
                <a:spLocks/>
              </p:cNvSpPr>
              <p:nvPr/>
            </p:nvSpPr>
            <p:spPr bwMode="auto">
              <a:xfrm>
                <a:off x="1780" y="3972"/>
                <a:ext cx="40" cy="34"/>
              </a:xfrm>
              <a:custGeom>
                <a:avLst/>
                <a:gdLst>
                  <a:gd name="T0" fmla="*/ 0 w 40"/>
                  <a:gd name="T1" fmla="*/ 22 h 34"/>
                  <a:gd name="T2" fmla="*/ 7 w 40"/>
                  <a:gd name="T3" fmla="*/ 0 h 34"/>
                  <a:gd name="T4" fmla="*/ 40 w 40"/>
                  <a:gd name="T5" fmla="*/ 13 h 34"/>
                  <a:gd name="T6" fmla="*/ 33 w 40"/>
                  <a:gd name="T7" fmla="*/ 34 h 34"/>
                  <a:gd name="T8" fmla="*/ 0 w 40"/>
                  <a:gd name="T9" fmla="*/ 22 h 34"/>
                  <a:gd name="T10" fmla="*/ 0 60000 65536"/>
                  <a:gd name="T11" fmla="*/ 0 60000 65536"/>
                  <a:gd name="T12" fmla="*/ 0 60000 65536"/>
                  <a:gd name="T13" fmla="*/ 0 60000 65536"/>
                  <a:gd name="T14" fmla="*/ 0 60000 65536"/>
                  <a:gd name="T15" fmla="*/ 0 w 40"/>
                  <a:gd name="T16" fmla="*/ 0 h 34"/>
                  <a:gd name="T17" fmla="*/ 40 w 40"/>
                  <a:gd name="T18" fmla="*/ 34 h 34"/>
                </a:gdLst>
                <a:ahLst/>
                <a:cxnLst>
                  <a:cxn ang="T10">
                    <a:pos x="T0" y="T1"/>
                  </a:cxn>
                  <a:cxn ang="T11">
                    <a:pos x="T2" y="T3"/>
                  </a:cxn>
                  <a:cxn ang="T12">
                    <a:pos x="T4" y="T5"/>
                  </a:cxn>
                  <a:cxn ang="T13">
                    <a:pos x="T6" y="T7"/>
                  </a:cxn>
                  <a:cxn ang="T14">
                    <a:pos x="T8" y="T9"/>
                  </a:cxn>
                </a:cxnLst>
                <a:rect l="T15" t="T16" r="T17" b="T18"/>
                <a:pathLst>
                  <a:path w="40" h="34">
                    <a:moveTo>
                      <a:pt x="0" y="22"/>
                    </a:moveTo>
                    <a:lnTo>
                      <a:pt x="7" y="0"/>
                    </a:lnTo>
                    <a:lnTo>
                      <a:pt x="40" y="13"/>
                    </a:lnTo>
                    <a:lnTo>
                      <a:pt x="33" y="34"/>
                    </a:lnTo>
                    <a:lnTo>
                      <a:pt x="0" y="22"/>
                    </a:lnTo>
                    <a:close/>
                  </a:path>
                </a:pathLst>
              </a:custGeom>
              <a:solidFill>
                <a:srgbClr val="000000"/>
              </a:solidFill>
              <a:ln w="9525">
                <a:noFill/>
                <a:round/>
                <a:headEnd/>
                <a:tailEnd/>
              </a:ln>
            </p:spPr>
            <p:txBody>
              <a:bodyPr/>
              <a:lstStyle/>
              <a:p>
                <a:endParaRPr lang="en-US"/>
              </a:p>
            </p:txBody>
          </p:sp>
          <p:sp>
            <p:nvSpPr>
              <p:cNvPr id="82254" name="Freeform 660"/>
              <p:cNvSpPr>
                <a:spLocks/>
              </p:cNvSpPr>
              <p:nvPr/>
            </p:nvSpPr>
            <p:spPr bwMode="auto">
              <a:xfrm>
                <a:off x="1787" y="3951"/>
                <a:ext cx="41" cy="34"/>
              </a:xfrm>
              <a:custGeom>
                <a:avLst/>
                <a:gdLst>
                  <a:gd name="T0" fmla="*/ 0 w 41"/>
                  <a:gd name="T1" fmla="*/ 21 h 34"/>
                  <a:gd name="T2" fmla="*/ 8 w 41"/>
                  <a:gd name="T3" fmla="*/ 0 h 34"/>
                  <a:gd name="T4" fmla="*/ 41 w 41"/>
                  <a:gd name="T5" fmla="*/ 13 h 34"/>
                  <a:gd name="T6" fmla="*/ 33 w 41"/>
                  <a:gd name="T7" fmla="*/ 34 h 34"/>
                  <a:gd name="T8" fmla="*/ 0 w 41"/>
                  <a:gd name="T9" fmla="*/ 21 h 34"/>
                  <a:gd name="T10" fmla="*/ 0 60000 65536"/>
                  <a:gd name="T11" fmla="*/ 0 60000 65536"/>
                  <a:gd name="T12" fmla="*/ 0 60000 65536"/>
                  <a:gd name="T13" fmla="*/ 0 60000 65536"/>
                  <a:gd name="T14" fmla="*/ 0 60000 65536"/>
                  <a:gd name="T15" fmla="*/ 0 w 41"/>
                  <a:gd name="T16" fmla="*/ 0 h 34"/>
                  <a:gd name="T17" fmla="*/ 41 w 41"/>
                  <a:gd name="T18" fmla="*/ 34 h 34"/>
                </a:gdLst>
                <a:ahLst/>
                <a:cxnLst>
                  <a:cxn ang="T10">
                    <a:pos x="T0" y="T1"/>
                  </a:cxn>
                  <a:cxn ang="T11">
                    <a:pos x="T2" y="T3"/>
                  </a:cxn>
                  <a:cxn ang="T12">
                    <a:pos x="T4" y="T5"/>
                  </a:cxn>
                  <a:cxn ang="T13">
                    <a:pos x="T6" y="T7"/>
                  </a:cxn>
                  <a:cxn ang="T14">
                    <a:pos x="T8" y="T9"/>
                  </a:cxn>
                </a:cxnLst>
                <a:rect l="T15" t="T16" r="T17" b="T18"/>
                <a:pathLst>
                  <a:path w="41" h="34">
                    <a:moveTo>
                      <a:pt x="0" y="21"/>
                    </a:moveTo>
                    <a:lnTo>
                      <a:pt x="8" y="0"/>
                    </a:lnTo>
                    <a:lnTo>
                      <a:pt x="41" y="13"/>
                    </a:lnTo>
                    <a:lnTo>
                      <a:pt x="33" y="34"/>
                    </a:lnTo>
                    <a:lnTo>
                      <a:pt x="0" y="21"/>
                    </a:lnTo>
                    <a:close/>
                  </a:path>
                </a:pathLst>
              </a:custGeom>
              <a:solidFill>
                <a:srgbClr val="000000"/>
              </a:solidFill>
              <a:ln w="9525">
                <a:noFill/>
                <a:round/>
                <a:headEnd/>
                <a:tailEnd/>
              </a:ln>
            </p:spPr>
            <p:txBody>
              <a:bodyPr/>
              <a:lstStyle/>
              <a:p>
                <a:endParaRPr lang="en-US"/>
              </a:p>
            </p:txBody>
          </p:sp>
          <p:sp>
            <p:nvSpPr>
              <p:cNvPr id="82255" name="Freeform 659"/>
              <p:cNvSpPr>
                <a:spLocks/>
              </p:cNvSpPr>
              <p:nvPr/>
            </p:nvSpPr>
            <p:spPr bwMode="auto">
              <a:xfrm>
                <a:off x="1796" y="3930"/>
                <a:ext cx="40" cy="34"/>
              </a:xfrm>
              <a:custGeom>
                <a:avLst/>
                <a:gdLst>
                  <a:gd name="T0" fmla="*/ 0 w 40"/>
                  <a:gd name="T1" fmla="*/ 21 h 34"/>
                  <a:gd name="T2" fmla="*/ 8 w 40"/>
                  <a:gd name="T3" fmla="*/ 0 h 34"/>
                  <a:gd name="T4" fmla="*/ 40 w 40"/>
                  <a:gd name="T5" fmla="*/ 14 h 34"/>
                  <a:gd name="T6" fmla="*/ 32 w 40"/>
                  <a:gd name="T7" fmla="*/ 34 h 34"/>
                  <a:gd name="T8" fmla="*/ 0 w 40"/>
                  <a:gd name="T9" fmla="*/ 21 h 34"/>
                  <a:gd name="T10" fmla="*/ 0 60000 65536"/>
                  <a:gd name="T11" fmla="*/ 0 60000 65536"/>
                  <a:gd name="T12" fmla="*/ 0 60000 65536"/>
                  <a:gd name="T13" fmla="*/ 0 60000 65536"/>
                  <a:gd name="T14" fmla="*/ 0 60000 65536"/>
                  <a:gd name="T15" fmla="*/ 0 w 40"/>
                  <a:gd name="T16" fmla="*/ 0 h 34"/>
                  <a:gd name="T17" fmla="*/ 40 w 40"/>
                  <a:gd name="T18" fmla="*/ 34 h 34"/>
                </a:gdLst>
                <a:ahLst/>
                <a:cxnLst>
                  <a:cxn ang="T10">
                    <a:pos x="T0" y="T1"/>
                  </a:cxn>
                  <a:cxn ang="T11">
                    <a:pos x="T2" y="T3"/>
                  </a:cxn>
                  <a:cxn ang="T12">
                    <a:pos x="T4" y="T5"/>
                  </a:cxn>
                  <a:cxn ang="T13">
                    <a:pos x="T6" y="T7"/>
                  </a:cxn>
                  <a:cxn ang="T14">
                    <a:pos x="T8" y="T9"/>
                  </a:cxn>
                </a:cxnLst>
                <a:rect l="T15" t="T16" r="T17" b="T18"/>
                <a:pathLst>
                  <a:path w="40" h="34">
                    <a:moveTo>
                      <a:pt x="0" y="21"/>
                    </a:moveTo>
                    <a:lnTo>
                      <a:pt x="8" y="0"/>
                    </a:lnTo>
                    <a:lnTo>
                      <a:pt x="40" y="14"/>
                    </a:lnTo>
                    <a:lnTo>
                      <a:pt x="32" y="34"/>
                    </a:lnTo>
                    <a:lnTo>
                      <a:pt x="0" y="21"/>
                    </a:lnTo>
                    <a:close/>
                  </a:path>
                </a:pathLst>
              </a:custGeom>
              <a:solidFill>
                <a:srgbClr val="000000"/>
              </a:solidFill>
              <a:ln w="9525">
                <a:noFill/>
                <a:round/>
                <a:headEnd/>
                <a:tailEnd/>
              </a:ln>
            </p:spPr>
            <p:txBody>
              <a:bodyPr/>
              <a:lstStyle/>
              <a:p>
                <a:endParaRPr lang="en-US"/>
              </a:p>
            </p:txBody>
          </p:sp>
          <p:sp>
            <p:nvSpPr>
              <p:cNvPr id="82256" name="Freeform 658"/>
              <p:cNvSpPr>
                <a:spLocks/>
              </p:cNvSpPr>
              <p:nvPr/>
            </p:nvSpPr>
            <p:spPr bwMode="auto">
              <a:xfrm>
                <a:off x="1804" y="3918"/>
                <a:ext cx="38" cy="27"/>
              </a:xfrm>
              <a:custGeom>
                <a:avLst/>
                <a:gdLst>
                  <a:gd name="T0" fmla="*/ 0 w 38"/>
                  <a:gd name="T1" fmla="*/ 13 h 27"/>
                  <a:gd name="T2" fmla="*/ 5 w 38"/>
                  <a:gd name="T3" fmla="*/ 0 h 27"/>
                  <a:gd name="T4" fmla="*/ 38 w 38"/>
                  <a:gd name="T5" fmla="*/ 14 h 27"/>
                  <a:gd name="T6" fmla="*/ 32 w 38"/>
                  <a:gd name="T7" fmla="*/ 27 h 27"/>
                  <a:gd name="T8" fmla="*/ 0 w 38"/>
                  <a:gd name="T9" fmla="*/ 13 h 27"/>
                  <a:gd name="T10" fmla="*/ 0 60000 65536"/>
                  <a:gd name="T11" fmla="*/ 0 60000 65536"/>
                  <a:gd name="T12" fmla="*/ 0 60000 65536"/>
                  <a:gd name="T13" fmla="*/ 0 60000 65536"/>
                  <a:gd name="T14" fmla="*/ 0 60000 65536"/>
                  <a:gd name="T15" fmla="*/ 0 w 38"/>
                  <a:gd name="T16" fmla="*/ 0 h 27"/>
                  <a:gd name="T17" fmla="*/ 38 w 38"/>
                  <a:gd name="T18" fmla="*/ 27 h 27"/>
                </a:gdLst>
                <a:ahLst/>
                <a:cxnLst>
                  <a:cxn ang="T10">
                    <a:pos x="T0" y="T1"/>
                  </a:cxn>
                  <a:cxn ang="T11">
                    <a:pos x="T2" y="T3"/>
                  </a:cxn>
                  <a:cxn ang="T12">
                    <a:pos x="T4" y="T5"/>
                  </a:cxn>
                  <a:cxn ang="T13">
                    <a:pos x="T6" y="T7"/>
                  </a:cxn>
                  <a:cxn ang="T14">
                    <a:pos x="T8" y="T9"/>
                  </a:cxn>
                </a:cxnLst>
                <a:rect l="T15" t="T16" r="T17" b="T18"/>
                <a:pathLst>
                  <a:path w="38" h="27">
                    <a:moveTo>
                      <a:pt x="0" y="13"/>
                    </a:moveTo>
                    <a:lnTo>
                      <a:pt x="5" y="0"/>
                    </a:lnTo>
                    <a:lnTo>
                      <a:pt x="38" y="14"/>
                    </a:lnTo>
                    <a:lnTo>
                      <a:pt x="32" y="27"/>
                    </a:lnTo>
                    <a:lnTo>
                      <a:pt x="0" y="13"/>
                    </a:lnTo>
                    <a:close/>
                  </a:path>
                </a:pathLst>
              </a:custGeom>
              <a:solidFill>
                <a:srgbClr val="000000"/>
              </a:solidFill>
              <a:ln w="9525">
                <a:noFill/>
                <a:round/>
                <a:headEnd/>
                <a:tailEnd/>
              </a:ln>
            </p:spPr>
            <p:txBody>
              <a:bodyPr/>
              <a:lstStyle/>
              <a:p>
                <a:endParaRPr lang="en-US"/>
              </a:p>
            </p:txBody>
          </p:sp>
          <p:sp>
            <p:nvSpPr>
              <p:cNvPr id="82257" name="Freeform 657"/>
              <p:cNvSpPr>
                <a:spLocks/>
              </p:cNvSpPr>
              <p:nvPr/>
            </p:nvSpPr>
            <p:spPr bwMode="auto">
              <a:xfrm>
                <a:off x="1808" y="3905"/>
                <a:ext cx="39" cy="26"/>
              </a:xfrm>
              <a:custGeom>
                <a:avLst/>
                <a:gdLst>
                  <a:gd name="T0" fmla="*/ 0 w 39"/>
                  <a:gd name="T1" fmla="*/ 13 h 26"/>
                  <a:gd name="T2" fmla="*/ 6 w 39"/>
                  <a:gd name="T3" fmla="*/ 0 h 26"/>
                  <a:gd name="T4" fmla="*/ 39 w 39"/>
                  <a:gd name="T5" fmla="*/ 12 h 26"/>
                  <a:gd name="T6" fmla="*/ 34 w 39"/>
                  <a:gd name="T7" fmla="*/ 26 h 26"/>
                  <a:gd name="T8" fmla="*/ 0 w 39"/>
                  <a:gd name="T9" fmla="*/ 13 h 26"/>
                  <a:gd name="T10" fmla="*/ 0 60000 65536"/>
                  <a:gd name="T11" fmla="*/ 0 60000 65536"/>
                  <a:gd name="T12" fmla="*/ 0 60000 65536"/>
                  <a:gd name="T13" fmla="*/ 0 60000 65536"/>
                  <a:gd name="T14" fmla="*/ 0 60000 65536"/>
                  <a:gd name="T15" fmla="*/ 0 w 39"/>
                  <a:gd name="T16" fmla="*/ 0 h 26"/>
                  <a:gd name="T17" fmla="*/ 39 w 39"/>
                  <a:gd name="T18" fmla="*/ 26 h 26"/>
                </a:gdLst>
                <a:ahLst/>
                <a:cxnLst>
                  <a:cxn ang="T10">
                    <a:pos x="T0" y="T1"/>
                  </a:cxn>
                  <a:cxn ang="T11">
                    <a:pos x="T2" y="T3"/>
                  </a:cxn>
                  <a:cxn ang="T12">
                    <a:pos x="T4" y="T5"/>
                  </a:cxn>
                  <a:cxn ang="T13">
                    <a:pos x="T6" y="T7"/>
                  </a:cxn>
                  <a:cxn ang="T14">
                    <a:pos x="T8" y="T9"/>
                  </a:cxn>
                </a:cxnLst>
                <a:rect l="T15" t="T16" r="T17" b="T18"/>
                <a:pathLst>
                  <a:path w="39" h="26">
                    <a:moveTo>
                      <a:pt x="0" y="13"/>
                    </a:moveTo>
                    <a:lnTo>
                      <a:pt x="6" y="0"/>
                    </a:lnTo>
                    <a:lnTo>
                      <a:pt x="39" y="12"/>
                    </a:lnTo>
                    <a:lnTo>
                      <a:pt x="34" y="26"/>
                    </a:lnTo>
                    <a:lnTo>
                      <a:pt x="0" y="13"/>
                    </a:lnTo>
                    <a:close/>
                  </a:path>
                </a:pathLst>
              </a:custGeom>
              <a:solidFill>
                <a:srgbClr val="000000"/>
              </a:solidFill>
              <a:ln w="9525">
                <a:noFill/>
                <a:round/>
                <a:headEnd/>
                <a:tailEnd/>
              </a:ln>
            </p:spPr>
            <p:txBody>
              <a:bodyPr/>
              <a:lstStyle/>
              <a:p>
                <a:endParaRPr lang="en-US"/>
              </a:p>
            </p:txBody>
          </p:sp>
          <p:sp>
            <p:nvSpPr>
              <p:cNvPr id="82258" name="Freeform 656"/>
              <p:cNvSpPr>
                <a:spLocks/>
              </p:cNvSpPr>
              <p:nvPr/>
            </p:nvSpPr>
            <p:spPr bwMode="auto">
              <a:xfrm>
                <a:off x="1814" y="3890"/>
                <a:ext cx="39" cy="28"/>
              </a:xfrm>
              <a:custGeom>
                <a:avLst/>
                <a:gdLst>
                  <a:gd name="T0" fmla="*/ 0 w 39"/>
                  <a:gd name="T1" fmla="*/ 14 h 28"/>
                  <a:gd name="T2" fmla="*/ 6 w 39"/>
                  <a:gd name="T3" fmla="*/ 0 h 28"/>
                  <a:gd name="T4" fmla="*/ 39 w 39"/>
                  <a:gd name="T5" fmla="*/ 14 h 28"/>
                  <a:gd name="T6" fmla="*/ 33 w 39"/>
                  <a:gd name="T7" fmla="*/ 28 h 28"/>
                  <a:gd name="T8" fmla="*/ 0 w 39"/>
                  <a:gd name="T9" fmla="*/ 14 h 28"/>
                  <a:gd name="T10" fmla="*/ 0 60000 65536"/>
                  <a:gd name="T11" fmla="*/ 0 60000 65536"/>
                  <a:gd name="T12" fmla="*/ 0 60000 65536"/>
                  <a:gd name="T13" fmla="*/ 0 60000 65536"/>
                  <a:gd name="T14" fmla="*/ 0 60000 65536"/>
                  <a:gd name="T15" fmla="*/ 0 w 39"/>
                  <a:gd name="T16" fmla="*/ 0 h 28"/>
                  <a:gd name="T17" fmla="*/ 39 w 39"/>
                  <a:gd name="T18" fmla="*/ 28 h 28"/>
                </a:gdLst>
                <a:ahLst/>
                <a:cxnLst>
                  <a:cxn ang="T10">
                    <a:pos x="T0" y="T1"/>
                  </a:cxn>
                  <a:cxn ang="T11">
                    <a:pos x="T2" y="T3"/>
                  </a:cxn>
                  <a:cxn ang="T12">
                    <a:pos x="T4" y="T5"/>
                  </a:cxn>
                  <a:cxn ang="T13">
                    <a:pos x="T6" y="T7"/>
                  </a:cxn>
                  <a:cxn ang="T14">
                    <a:pos x="T8" y="T9"/>
                  </a:cxn>
                </a:cxnLst>
                <a:rect l="T15" t="T16" r="T17" b="T18"/>
                <a:pathLst>
                  <a:path w="39" h="28">
                    <a:moveTo>
                      <a:pt x="0" y="14"/>
                    </a:moveTo>
                    <a:lnTo>
                      <a:pt x="6" y="0"/>
                    </a:lnTo>
                    <a:lnTo>
                      <a:pt x="39" y="14"/>
                    </a:lnTo>
                    <a:lnTo>
                      <a:pt x="33" y="28"/>
                    </a:lnTo>
                    <a:lnTo>
                      <a:pt x="0" y="14"/>
                    </a:lnTo>
                    <a:close/>
                  </a:path>
                </a:pathLst>
              </a:custGeom>
              <a:solidFill>
                <a:srgbClr val="000000"/>
              </a:solidFill>
              <a:ln w="9525">
                <a:noFill/>
                <a:round/>
                <a:headEnd/>
                <a:tailEnd/>
              </a:ln>
            </p:spPr>
            <p:txBody>
              <a:bodyPr/>
              <a:lstStyle/>
              <a:p>
                <a:endParaRPr lang="en-US"/>
              </a:p>
            </p:txBody>
          </p:sp>
          <p:sp>
            <p:nvSpPr>
              <p:cNvPr id="82259" name="Freeform 655"/>
              <p:cNvSpPr>
                <a:spLocks/>
              </p:cNvSpPr>
              <p:nvPr/>
            </p:nvSpPr>
            <p:spPr bwMode="auto">
              <a:xfrm>
                <a:off x="1820" y="3876"/>
                <a:ext cx="38" cy="27"/>
              </a:xfrm>
              <a:custGeom>
                <a:avLst/>
                <a:gdLst>
                  <a:gd name="T0" fmla="*/ 0 w 38"/>
                  <a:gd name="T1" fmla="*/ 15 h 27"/>
                  <a:gd name="T2" fmla="*/ 5 w 38"/>
                  <a:gd name="T3" fmla="*/ 0 h 27"/>
                  <a:gd name="T4" fmla="*/ 38 w 38"/>
                  <a:gd name="T5" fmla="*/ 12 h 27"/>
                  <a:gd name="T6" fmla="*/ 33 w 38"/>
                  <a:gd name="T7" fmla="*/ 27 h 27"/>
                  <a:gd name="T8" fmla="*/ 0 w 38"/>
                  <a:gd name="T9" fmla="*/ 15 h 27"/>
                  <a:gd name="T10" fmla="*/ 0 60000 65536"/>
                  <a:gd name="T11" fmla="*/ 0 60000 65536"/>
                  <a:gd name="T12" fmla="*/ 0 60000 65536"/>
                  <a:gd name="T13" fmla="*/ 0 60000 65536"/>
                  <a:gd name="T14" fmla="*/ 0 60000 65536"/>
                  <a:gd name="T15" fmla="*/ 0 w 38"/>
                  <a:gd name="T16" fmla="*/ 0 h 27"/>
                  <a:gd name="T17" fmla="*/ 38 w 38"/>
                  <a:gd name="T18" fmla="*/ 27 h 27"/>
                </a:gdLst>
                <a:ahLst/>
                <a:cxnLst>
                  <a:cxn ang="T10">
                    <a:pos x="T0" y="T1"/>
                  </a:cxn>
                  <a:cxn ang="T11">
                    <a:pos x="T2" y="T3"/>
                  </a:cxn>
                  <a:cxn ang="T12">
                    <a:pos x="T4" y="T5"/>
                  </a:cxn>
                  <a:cxn ang="T13">
                    <a:pos x="T6" y="T7"/>
                  </a:cxn>
                  <a:cxn ang="T14">
                    <a:pos x="T8" y="T9"/>
                  </a:cxn>
                </a:cxnLst>
                <a:rect l="T15" t="T16" r="T17" b="T18"/>
                <a:pathLst>
                  <a:path w="38" h="27">
                    <a:moveTo>
                      <a:pt x="0" y="15"/>
                    </a:moveTo>
                    <a:lnTo>
                      <a:pt x="5" y="0"/>
                    </a:lnTo>
                    <a:lnTo>
                      <a:pt x="38" y="12"/>
                    </a:lnTo>
                    <a:lnTo>
                      <a:pt x="33" y="27"/>
                    </a:lnTo>
                    <a:lnTo>
                      <a:pt x="0" y="15"/>
                    </a:lnTo>
                    <a:close/>
                  </a:path>
                </a:pathLst>
              </a:custGeom>
              <a:solidFill>
                <a:srgbClr val="000000"/>
              </a:solidFill>
              <a:ln w="9525">
                <a:noFill/>
                <a:round/>
                <a:headEnd/>
                <a:tailEnd/>
              </a:ln>
            </p:spPr>
            <p:txBody>
              <a:bodyPr/>
              <a:lstStyle/>
              <a:p>
                <a:endParaRPr lang="en-US"/>
              </a:p>
            </p:txBody>
          </p:sp>
          <p:sp>
            <p:nvSpPr>
              <p:cNvPr id="82260" name="Freeform 654"/>
              <p:cNvSpPr>
                <a:spLocks/>
              </p:cNvSpPr>
              <p:nvPr/>
            </p:nvSpPr>
            <p:spPr bwMode="auto">
              <a:xfrm>
                <a:off x="1825" y="3859"/>
                <a:ext cx="39" cy="29"/>
              </a:xfrm>
              <a:custGeom>
                <a:avLst/>
                <a:gdLst>
                  <a:gd name="T0" fmla="*/ 0 w 39"/>
                  <a:gd name="T1" fmla="*/ 16 h 29"/>
                  <a:gd name="T2" fmla="*/ 6 w 39"/>
                  <a:gd name="T3" fmla="*/ 0 h 29"/>
                  <a:gd name="T4" fmla="*/ 39 w 39"/>
                  <a:gd name="T5" fmla="*/ 13 h 29"/>
                  <a:gd name="T6" fmla="*/ 33 w 39"/>
                  <a:gd name="T7" fmla="*/ 29 h 29"/>
                  <a:gd name="T8" fmla="*/ 0 w 39"/>
                  <a:gd name="T9" fmla="*/ 16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16"/>
                    </a:moveTo>
                    <a:lnTo>
                      <a:pt x="6" y="0"/>
                    </a:lnTo>
                    <a:lnTo>
                      <a:pt x="39" y="13"/>
                    </a:lnTo>
                    <a:lnTo>
                      <a:pt x="33" y="29"/>
                    </a:lnTo>
                    <a:lnTo>
                      <a:pt x="0" y="16"/>
                    </a:lnTo>
                    <a:close/>
                  </a:path>
                </a:pathLst>
              </a:custGeom>
              <a:solidFill>
                <a:srgbClr val="000000"/>
              </a:solidFill>
              <a:ln w="9525">
                <a:noFill/>
                <a:round/>
                <a:headEnd/>
                <a:tailEnd/>
              </a:ln>
            </p:spPr>
            <p:txBody>
              <a:bodyPr/>
              <a:lstStyle/>
              <a:p>
                <a:endParaRPr lang="en-US"/>
              </a:p>
            </p:txBody>
          </p:sp>
          <p:sp>
            <p:nvSpPr>
              <p:cNvPr id="82261" name="Freeform 653"/>
              <p:cNvSpPr>
                <a:spLocks/>
              </p:cNvSpPr>
              <p:nvPr/>
            </p:nvSpPr>
            <p:spPr bwMode="auto">
              <a:xfrm>
                <a:off x="1831" y="3844"/>
                <a:ext cx="39" cy="28"/>
              </a:xfrm>
              <a:custGeom>
                <a:avLst/>
                <a:gdLst>
                  <a:gd name="T0" fmla="*/ 0 w 39"/>
                  <a:gd name="T1" fmla="*/ 15 h 28"/>
                  <a:gd name="T2" fmla="*/ 5 w 39"/>
                  <a:gd name="T3" fmla="*/ 0 h 28"/>
                  <a:gd name="T4" fmla="*/ 39 w 39"/>
                  <a:gd name="T5" fmla="*/ 12 h 28"/>
                  <a:gd name="T6" fmla="*/ 33 w 39"/>
                  <a:gd name="T7" fmla="*/ 28 h 28"/>
                  <a:gd name="T8" fmla="*/ 0 w 39"/>
                  <a:gd name="T9" fmla="*/ 15 h 28"/>
                  <a:gd name="T10" fmla="*/ 0 60000 65536"/>
                  <a:gd name="T11" fmla="*/ 0 60000 65536"/>
                  <a:gd name="T12" fmla="*/ 0 60000 65536"/>
                  <a:gd name="T13" fmla="*/ 0 60000 65536"/>
                  <a:gd name="T14" fmla="*/ 0 60000 65536"/>
                  <a:gd name="T15" fmla="*/ 0 w 39"/>
                  <a:gd name="T16" fmla="*/ 0 h 28"/>
                  <a:gd name="T17" fmla="*/ 39 w 39"/>
                  <a:gd name="T18" fmla="*/ 28 h 28"/>
                </a:gdLst>
                <a:ahLst/>
                <a:cxnLst>
                  <a:cxn ang="T10">
                    <a:pos x="T0" y="T1"/>
                  </a:cxn>
                  <a:cxn ang="T11">
                    <a:pos x="T2" y="T3"/>
                  </a:cxn>
                  <a:cxn ang="T12">
                    <a:pos x="T4" y="T5"/>
                  </a:cxn>
                  <a:cxn ang="T13">
                    <a:pos x="T6" y="T7"/>
                  </a:cxn>
                  <a:cxn ang="T14">
                    <a:pos x="T8" y="T9"/>
                  </a:cxn>
                </a:cxnLst>
                <a:rect l="T15" t="T16" r="T17" b="T18"/>
                <a:pathLst>
                  <a:path w="39" h="28">
                    <a:moveTo>
                      <a:pt x="0" y="15"/>
                    </a:moveTo>
                    <a:lnTo>
                      <a:pt x="5" y="0"/>
                    </a:lnTo>
                    <a:lnTo>
                      <a:pt x="39" y="12"/>
                    </a:lnTo>
                    <a:lnTo>
                      <a:pt x="33" y="28"/>
                    </a:lnTo>
                    <a:lnTo>
                      <a:pt x="0" y="15"/>
                    </a:lnTo>
                    <a:close/>
                  </a:path>
                </a:pathLst>
              </a:custGeom>
              <a:solidFill>
                <a:srgbClr val="000000"/>
              </a:solidFill>
              <a:ln w="9525">
                <a:noFill/>
                <a:round/>
                <a:headEnd/>
                <a:tailEnd/>
              </a:ln>
            </p:spPr>
            <p:txBody>
              <a:bodyPr/>
              <a:lstStyle/>
              <a:p>
                <a:endParaRPr lang="en-US"/>
              </a:p>
            </p:txBody>
          </p:sp>
          <p:sp>
            <p:nvSpPr>
              <p:cNvPr id="82262" name="Freeform 652"/>
              <p:cNvSpPr>
                <a:spLocks/>
              </p:cNvSpPr>
              <p:nvPr/>
            </p:nvSpPr>
            <p:spPr bwMode="auto">
              <a:xfrm>
                <a:off x="1837" y="3827"/>
                <a:ext cx="39" cy="30"/>
              </a:xfrm>
              <a:custGeom>
                <a:avLst/>
                <a:gdLst>
                  <a:gd name="T0" fmla="*/ 0 w 39"/>
                  <a:gd name="T1" fmla="*/ 17 h 30"/>
                  <a:gd name="T2" fmla="*/ 7 w 39"/>
                  <a:gd name="T3" fmla="*/ 0 h 30"/>
                  <a:gd name="T4" fmla="*/ 39 w 39"/>
                  <a:gd name="T5" fmla="*/ 14 h 30"/>
                  <a:gd name="T6" fmla="*/ 33 w 39"/>
                  <a:gd name="T7" fmla="*/ 30 h 30"/>
                  <a:gd name="T8" fmla="*/ 0 w 39"/>
                  <a:gd name="T9" fmla="*/ 17 h 30"/>
                  <a:gd name="T10" fmla="*/ 0 60000 65536"/>
                  <a:gd name="T11" fmla="*/ 0 60000 65536"/>
                  <a:gd name="T12" fmla="*/ 0 60000 65536"/>
                  <a:gd name="T13" fmla="*/ 0 60000 65536"/>
                  <a:gd name="T14" fmla="*/ 0 60000 65536"/>
                  <a:gd name="T15" fmla="*/ 0 w 39"/>
                  <a:gd name="T16" fmla="*/ 0 h 30"/>
                  <a:gd name="T17" fmla="*/ 39 w 39"/>
                  <a:gd name="T18" fmla="*/ 30 h 30"/>
                </a:gdLst>
                <a:ahLst/>
                <a:cxnLst>
                  <a:cxn ang="T10">
                    <a:pos x="T0" y="T1"/>
                  </a:cxn>
                  <a:cxn ang="T11">
                    <a:pos x="T2" y="T3"/>
                  </a:cxn>
                  <a:cxn ang="T12">
                    <a:pos x="T4" y="T5"/>
                  </a:cxn>
                  <a:cxn ang="T13">
                    <a:pos x="T6" y="T7"/>
                  </a:cxn>
                  <a:cxn ang="T14">
                    <a:pos x="T8" y="T9"/>
                  </a:cxn>
                </a:cxnLst>
                <a:rect l="T15" t="T16" r="T17" b="T18"/>
                <a:pathLst>
                  <a:path w="39" h="30">
                    <a:moveTo>
                      <a:pt x="0" y="17"/>
                    </a:moveTo>
                    <a:lnTo>
                      <a:pt x="7" y="0"/>
                    </a:lnTo>
                    <a:lnTo>
                      <a:pt x="39" y="14"/>
                    </a:lnTo>
                    <a:lnTo>
                      <a:pt x="33" y="30"/>
                    </a:lnTo>
                    <a:lnTo>
                      <a:pt x="0" y="17"/>
                    </a:lnTo>
                    <a:close/>
                  </a:path>
                </a:pathLst>
              </a:custGeom>
              <a:solidFill>
                <a:srgbClr val="000000"/>
              </a:solidFill>
              <a:ln w="9525">
                <a:noFill/>
                <a:round/>
                <a:headEnd/>
                <a:tailEnd/>
              </a:ln>
            </p:spPr>
            <p:txBody>
              <a:bodyPr/>
              <a:lstStyle/>
              <a:p>
                <a:endParaRPr lang="en-US"/>
              </a:p>
            </p:txBody>
          </p:sp>
          <p:sp>
            <p:nvSpPr>
              <p:cNvPr id="82263" name="Freeform 651"/>
              <p:cNvSpPr>
                <a:spLocks/>
              </p:cNvSpPr>
              <p:nvPr/>
            </p:nvSpPr>
            <p:spPr bwMode="auto">
              <a:xfrm>
                <a:off x="1843" y="3811"/>
                <a:ext cx="39" cy="29"/>
              </a:xfrm>
              <a:custGeom>
                <a:avLst/>
                <a:gdLst>
                  <a:gd name="T0" fmla="*/ 0 w 39"/>
                  <a:gd name="T1" fmla="*/ 17 h 29"/>
                  <a:gd name="T2" fmla="*/ 6 w 39"/>
                  <a:gd name="T3" fmla="*/ 0 h 29"/>
                  <a:gd name="T4" fmla="*/ 39 w 39"/>
                  <a:gd name="T5" fmla="*/ 12 h 29"/>
                  <a:gd name="T6" fmla="*/ 33 w 39"/>
                  <a:gd name="T7" fmla="*/ 29 h 29"/>
                  <a:gd name="T8" fmla="*/ 0 w 39"/>
                  <a:gd name="T9" fmla="*/ 17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17"/>
                    </a:moveTo>
                    <a:lnTo>
                      <a:pt x="6" y="0"/>
                    </a:lnTo>
                    <a:lnTo>
                      <a:pt x="39" y="12"/>
                    </a:lnTo>
                    <a:lnTo>
                      <a:pt x="33" y="29"/>
                    </a:lnTo>
                    <a:lnTo>
                      <a:pt x="0" y="17"/>
                    </a:lnTo>
                    <a:close/>
                  </a:path>
                </a:pathLst>
              </a:custGeom>
              <a:solidFill>
                <a:srgbClr val="000000"/>
              </a:solidFill>
              <a:ln w="9525">
                <a:noFill/>
                <a:round/>
                <a:headEnd/>
                <a:tailEnd/>
              </a:ln>
            </p:spPr>
            <p:txBody>
              <a:bodyPr/>
              <a:lstStyle/>
              <a:p>
                <a:endParaRPr lang="en-US"/>
              </a:p>
            </p:txBody>
          </p:sp>
          <p:sp>
            <p:nvSpPr>
              <p:cNvPr id="82264" name="Freeform 650"/>
              <p:cNvSpPr>
                <a:spLocks/>
              </p:cNvSpPr>
              <p:nvPr/>
            </p:nvSpPr>
            <p:spPr bwMode="auto">
              <a:xfrm>
                <a:off x="1849" y="3774"/>
                <a:ext cx="46" cy="49"/>
              </a:xfrm>
              <a:custGeom>
                <a:avLst/>
                <a:gdLst>
                  <a:gd name="T0" fmla="*/ 0 w 46"/>
                  <a:gd name="T1" fmla="*/ 36 h 49"/>
                  <a:gd name="T2" fmla="*/ 13 w 46"/>
                  <a:gd name="T3" fmla="*/ 0 h 49"/>
                  <a:gd name="T4" fmla="*/ 46 w 46"/>
                  <a:gd name="T5" fmla="*/ 12 h 49"/>
                  <a:gd name="T6" fmla="*/ 33 w 46"/>
                  <a:gd name="T7" fmla="*/ 49 h 49"/>
                  <a:gd name="T8" fmla="*/ 0 w 46"/>
                  <a:gd name="T9" fmla="*/ 36 h 49"/>
                  <a:gd name="T10" fmla="*/ 0 60000 65536"/>
                  <a:gd name="T11" fmla="*/ 0 60000 65536"/>
                  <a:gd name="T12" fmla="*/ 0 60000 65536"/>
                  <a:gd name="T13" fmla="*/ 0 60000 65536"/>
                  <a:gd name="T14" fmla="*/ 0 60000 65536"/>
                  <a:gd name="T15" fmla="*/ 0 w 46"/>
                  <a:gd name="T16" fmla="*/ 0 h 49"/>
                  <a:gd name="T17" fmla="*/ 46 w 46"/>
                  <a:gd name="T18" fmla="*/ 49 h 49"/>
                </a:gdLst>
                <a:ahLst/>
                <a:cxnLst>
                  <a:cxn ang="T10">
                    <a:pos x="T0" y="T1"/>
                  </a:cxn>
                  <a:cxn ang="T11">
                    <a:pos x="T2" y="T3"/>
                  </a:cxn>
                  <a:cxn ang="T12">
                    <a:pos x="T4" y="T5"/>
                  </a:cxn>
                  <a:cxn ang="T13">
                    <a:pos x="T6" y="T7"/>
                  </a:cxn>
                  <a:cxn ang="T14">
                    <a:pos x="T8" y="T9"/>
                  </a:cxn>
                </a:cxnLst>
                <a:rect l="T15" t="T16" r="T17" b="T18"/>
                <a:pathLst>
                  <a:path w="46" h="49">
                    <a:moveTo>
                      <a:pt x="0" y="36"/>
                    </a:moveTo>
                    <a:lnTo>
                      <a:pt x="13" y="0"/>
                    </a:lnTo>
                    <a:lnTo>
                      <a:pt x="46" y="12"/>
                    </a:lnTo>
                    <a:lnTo>
                      <a:pt x="33" y="49"/>
                    </a:lnTo>
                    <a:lnTo>
                      <a:pt x="0" y="36"/>
                    </a:lnTo>
                    <a:close/>
                  </a:path>
                </a:pathLst>
              </a:custGeom>
              <a:solidFill>
                <a:srgbClr val="000000"/>
              </a:solidFill>
              <a:ln w="9525">
                <a:noFill/>
                <a:round/>
                <a:headEnd/>
                <a:tailEnd/>
              </a:ln>
            </p:spPr>
            <p:txBody>
              <a:bodyPr/>
              <a:lstStyle/>
              <a:p>
                <a:endParaRPr lang="en-US"/>
              </a:p>
            </p:txBody>
          </p:sp>
          <p:sp>
            <p:nvSpPr>
              <p:cNvPr id="82265" name="Freeform 649"/>
              <p:cNvSpPr>
                <a:spLocks/>
              </p:cNvSpPr>
              <p:nvPr/>
            </p:nvSpPr>
            <p:spPr bwMode="auto">
              <a:xfrm>
                <a:off x="1862" y="3736"/>
                <a:ext cx="47" cy="50"/>
              </a:xfrm>
              <a:custGeom>
                <a:avLst/>
                <a:gdLst>
                  <a:gd name="T0" fmla="*/ 0 w 47"/>
                  <a:gd name="T1" fmla="*/ 38 h 50"/>
                  <a:gd name="T2" fmla="*/ 13 w 47"/>
                  <a:gd name="T3" fmla="*/ 0 h 50"/>
                  <a:gd name="T4" fmla="*/ 47 w 47"/>
                  <a:gd name="T5" fmla="*/ 12 h 50"/>
                  <a:gd name="T6" fmla="*/ 33 w 47"/>
                  <a:gd name="T7" fmla="*/ 50 h 50"/>
                  <a:gd name="T8" fmla="*/ 0 w 47"/>
                  <a:gd name="T9" fmla="*/ 38 h 50"/>
                  <a:gd name="T10" fmla="*/ 0 60000 65536"/>
                  <a:gd name="T11" fmla="*/ 0 60000 65536"/>
                  <a:gd name="T12" fmla="*/ 0 60000 65536"/>
                  <a:gd name="T13" fmla="*/ 0 60000 65536"/>
                  <a:gd name="T14" fmla="*/ 0 60000 65536"/>
                  <a:gd name="T15" fmla="*/ 0 w 47"/>
                  <a:gd name="T16" fmla="*/ 0 h 50"/>
                  <a:gd name="T17" fmla="*/ 47 w 47"/>
                  <a:gd name="T18" fmla="*/ 50 h 50"/>
                </a:gdLst>
                <a:ahLst/>
                <a:cxnLst>
                  <a:cxn ang="T10">
                    <a:pos x="T0" y="T1"/>
                  </a:cxn>
                  <a:cxn ang="T11">
                    <a:pos x="T2" y="T3"/>
                  </a:cxn>
                  <a:cxn ang="T12">
                    <a:pos x="T4" y="T5"/>
                  </a:cxn>
                  <a:cxn ang="T13">
                    <a:pos x="T6" y="T7"/>
                  </a:cxn>
                  <a:cxn ang="T14">
                    <a:pos x="T8" y="T9"/>
                  </a:cxn>
                </a:cxnLst>
                <a:rect l="T15" t="T16" r="T17" b="T18"/>
                <a:pathLst>
                  <a:path w="47" h="50">
                    <a:moveTo>
                      <a:pt x="0" y="38"/>
                    </a:moveTo>
                    <a:lnTo>
                      <a:pt x="13" y="0"/>
                    </a:lnTo>
                    <a:lnTo>
                      <a:pt x="47" y="12"/>
                    </a:lnTo>
                    <a:lnTo>
                      <a:pt x="33" y="50"/>
                    </a:lnTo>
                    <a:lnTo>
                      <a:pt x="0" y="38"/>
                    </a:lnTo>
                    <a:close/>
                  </a:path>
                </a:pathLst>
              </a:custGeom>
              <a:solidFill>
                <a:srgbClr val="000000"/>
              </a:solidFill>
              <a:ln w="9525">
                <a:noFill/>
                <a:round/>
                <a:headEnd/>
                <a:tailEnd/>
              </a:ln>
            </p:spPr>
            <p:txBody>
              <a:bodyPr/>
              <a:lstStyle/>
              <a:p>
                <a:endParaRPr lang="en-US"/>
              </a:p>
            </p:txBody>
          </p:sp>
          <p:sp>
            <p:nvSpPr>
              <p:cNvPr id="82266" name="Freeform 648"/>
              <p:cNvSpPr>
                <a:spLocks/>
              </p:cNvSpPr>
              <p:nvPr/>
            </p:nvSpPr>
            <p:spPr bwMode="auto">
              <a:xfrm>
                <a:off x="1875" y="3696"/>
                <a:ext cx="48" cy="52"/>
              </a:xfrm>
              <a:custGeom>
                <a:avLst/>
                <a:gdLst>
                  <a:gd name="T0" fmla="*/ 0 w 48"/>
                  <a:gd name="T1" fmla="*/ 40 h 52"/>
                  <a:gd name="T2" fmla="*/ 14 w 48"/>
                  <a:gd name="T3" fmla="*/ 0 h 52"/>
                  <a:gd name="T4" fmla="*/ 48 w 48"/>
                  <a:gd name="T5" fmla="*/ 12 h 52"/>
                  <a:gd name="T6" fmla="*/ 34 w 48"/>
                  <a:gd name="T7" fmla="*/ 52 h 52"/>
                  <a:gd name="T8" fmla="*/ 0 w 48"/>
                  <a:gd name="T9" fmla="*/ 40 h 52"/>
                  <a:gd name="T10" fmla="*/ 0 60000 65536"/>
                  <a:gd name="T11" fmla="*/ 0 60000 65536"/>
                  <a:gd name="T12" fmla="*/ 0 60000 65536"/>
                  <a:gd name="T13" fmla="*/ 0 60000 65536"/>
                  <a:gd name="T14" fmla="*/ 0 60000 65536"/>
                  <a:gd name="T15" fmla="*/ 0 w 48"/>
                  <a:gd name="T16" fmla="*/ 0 h 52"/>
                  <a:gd name="T17" fmla="*/ 48 w 48"/>
                  <a:gd name="T18" fmla="*/ 52 h 52"/>
                </a:gdLst>
                <a:ahLst/>
                <a:cxnLst>
                  <a:cxn ang="T10">
                    <a:pos x="T0" y="T1"/>
                  </a:cxn>
                  <a:cxn ang="T11">
                    <a:pos x="T2" y="T3"/>
                  </a:cxn>
                  <a:cxn ang="T12">
                    <a:pos x="T4" y="T5"/>
                  </a:cxn>
                  <a:cxn ang="T13">
                    <a:pos x="T6" y="T7"/>
                  </a:cxn>
                  <a:cxn ang="T14">
                    <a:pos x="T8" y="T9"/>
                  </a:cxn>
                </a:cxnLst>
                <a:rect l="T15" t="T16" r="T17" b="T18"/>
                <a:pathLst>
                  <a:path w="48" h="52">
                    <a:moveTo>
                      <a:pt x="0" y="40"/>
                    </a:moveTo>
                    <a:lnTo>
                      <a:pt x="14" y="0"/>
                    </a:lnTo>
                    <a:lnTo>
                      <a:pt x="48" y="12"/>
                    </a:lnTo>
                    <a:lnTo>
                      <a:pt x="34" y="52"/>
                    </a:lnTo>
                    <a:lnTo>
                      <a:pt x="0" y="40"/>
                    </a:lnTo>
                    <a:close/>
                  </a:path>
                </a:pathLst>
              </a:custGeom>
              <a:solidFill>
                <a:srgbClr val="000000"/>
              </a:solidFill>
              <a:ln w="9525">
                <a:noFill/>
                <a:round/>
                <a:headEnd/>
                <a:tailEnd/>
              </a:ln>
            </p:spPr>
            <p:txBody>
              <a:bodyPr/>
              <a:lstStyle/>
              <a:p>
                <a:endParaRPr lang="en-US"/>
              </a:p>
            </p:txBody>
          </p:sp>
          <p:sp>
            <p:nvSpPr>
              <p:cNvPr id="82267" name="Freeform 647"/>
              <p:cNvSpPr>
                <a:spLocks/>
              </p:cNvSpPr>
              <p:nvPr/>
            </p:nvSpPr>
            <p:spPr bwMode="auto">
              <a:xfrm>
                <a:off x="1889" y="3692"/>
                <a:ext cx="36" cy="15"/>
              </a:xfrm>
              <a:custGeom>
                <a:avLst/>
                <a:gdLst>
                  <a:gd name="T0" fmla="*/ 0 w 36"/>
                  <a:gd name="T1" fmla="*/ 4 h 15"/>
                  <a:gd name="T2" fmla="*/ 2 w 36"/>
                  <a:gd name="T3" fmla="*/ 0 h 15"/>
                  <a:gd name="T4" fmla="*/ 36 w 36"/>
                  <a:gd name="T5" fmla="*/ 11 h 15"/>
                  <a:gd name="T6" fmla="*/ 34 w 36"/>
                  <a:gd name="T7" fmla="*/ 15 h 15"/>
                  <a:gd name="T8" fmla="*/ 0 w 36"/>
                  <a:gd name="T9" fmla="*/ 4 h 15"/>
                  <a:gd name="T10" fmla="*/ 0 60000 65536"/>
                  <a:gd name="T11" fmla="*/ 0 60000 65536"/>
                  <a:gd name="T12" fmla="*/ 0 60000 65536"/>
                  <a:gd name="T13" fmla="*/ 0 60000 65536"/>
                  <a:gd name="T14" fmla="*/ 0 60000 65536"/>
                  <a:gd name="T15" fmla="*/ 0 w 36"/>
                  <a:gd name="T16" fmla="*/ 0 h 15"/>
                  <a:gd name="T17" fmla="*/ 36 w 36"/>
                  <a:gd name="T18" fmla="*/ 15 h 15"/>
                </a:gdLst>
                <a:ahLst/>
                <a:cxnLst>
                  <a:cxn ang="T10">
                    <a:pos x="T0" y="T1"/>
                  </a:cxn>
                  <a:cxn ang="T11">
                    <a:pos x="T2" y="T3"/>
                  </a:cxn>
                  <a:cxn ang="T12">
                    <a:pos x="T4" y="T5"/>
                  </a:cxn>
                  <a:cxn ang="T13">
                    <a:pos x="T6" y="T7"/>
                  </a:cxn>
                  <a:cxn ang="T14">
                    <a:pos x="T8" y="T9"/>
                  </a:cxn>
                </a:cxnLst>
                <a:rect l="T15" t="T16" r="T17" b="T18"/>
                <a:pathLst>
                  <a:path w="36" h="15">
                    <a:moveTo>
                      <a:pt x="0" y="4"/>
                    </a:moveTo>
                    <a:lnTo>
                      <a:pt x="2" y="0"/>
                    </a:lnTo>
                    <a:lnTo>
                      <a:pt x="36" y="11"/>
                    </a:lnTo>
                    <a:lnTo>
                      <a:pt x="34" y="15"/>
                    </a:lnTo>
                    <a:lnTo>
                      <a:pt x="0" y="4"/>
                    </a:lnTo>
                    <a:close/>
                  </a:path>
                </a:pathLst>
              </a:custGeom>
              <a:solidFill>
                <a:srgbClr val="000000"/>
              </a:solidFill>
              <a:ln w="9525">
                <a:noFill/>
                <a:round/>
                <a:headEnd/>
                <a:tailEnd/>
              </a:ln>
            </p:spPr>
            <p:txBody>
              <a:bodyPr/>
              <a:lstStyle/>
              <a:p>
                <a:endParaRPr lang="en-US"/>
              </a:p>
            </p:txBody>
          </p:sp>
          <p:sp>
            <p:nvSpPr>
              <p:cNvPr id="82268" name="Freeform 646"/>
              <p:cNvSpPr>
                <a:spLocks/>
              </p:cNvSpPr>
              <p:nvPr/>
            </p:nvSpPr>
            <p:spPr bwMode="auto">
              <a:xfrm>
                <a:off x="1938" y="3524"/>
                <a:ext cx="44" cy="42"/>
              </a:xfrm>
              <a:custGeom>
                <a:avLst/>
                <a:gdLst>
                  <a:gd name="T0" fmla="*/ 0 w 44"/>
                  <a:gd name="T1" fmla="*/ 30 h 42"/>
                  <a:gd name="T2" fmla="*/ 11 w 44"/>
                  <a:gd name="T3" fmla="*/ 0 h 42"/>
                  <a:gd name="T4" fmla="*/ 44 w 44"/>
                  <a:gd name="T5" fmla="*/ 12 h 42"/>
                  <a:gd name="T6" fmla="*/ 33 w 44"/>
                  <a:gd name="T7" fmla="*/ 42 h 42"/>
                  <a:gd name="T8" fmla="*/ 0 w 44"/>
                  <a:gd name="T9" fmla="*/ 30 h 42"/>
                  <a:gd name="T10" fmla="*/ 0 60000 65536"/>
                  <a:gd name="T11" fmla="*/ 0 60000 65536"/>
                  <a:gd name="T12" fmla="*/ 0 60000 65536"/>
                  <a:gd name="T13" fmla="*/ 0 60000 65536"/>
                  <a:gd name="T14" fmla="*/ 0 60000 65536"/>
                  <a:gd name="T15" fmla="*/ 0 w 44"/>
                  <a:gd name="T16" fmla="*/ 0 h 42"/>
                  <a:gd name="T17" fmla="*/ 44 w 44"/>
                  <a:gd name="T18" fmla="*/ 42 h 42"/>
                </a:gdLst>
                <a:ahLst/>
                <a:cxnLst>
                  <a:cxn ang="T10">
                    <a:pos x="T0" y="T1"/>
                  </a:cxn>
                  <a:cxn ang="T11">
                    <a:pos x="T2" y="T3"/>
                  </a:cxn>
                  <a:cxn ang="T12">
                    <a:pos x="T4" y="T5"/>
                  </a:cxn>
                  <a:cxn ang="T13">
                    <a:pos x="T6" y="T7"/>
                  </a:cxn>
                  <a:cxn ang="T14">
                    <a:pos x="T8" y="T9"/>
                  </a:cxn>
                </a:cxnLst>
                <a:rect l="T15" t="T16" r="T17" b="T18"/>
                <a:pathLst>
                  <a:path w="44" h="42">
                    <a:moveTo>
                      <a:pt x="0" y="30"/>
                    </a:moveTo>
                    <a:lnTo>
                      <a:pt x="11" y="0"/>
                    </a:lnTo>
                    <a:lnTo>
                      <a:pt x="44" y="12"/>
                    </a:lnTo>
                    <a:lnTo>
                      <a:pt x="33" y="42"/>
                    </a:lnTo>
                    <a:lnTo>
                      <a:pt x="0" y="30"/>
                    </a:lnTo>
                    <a:close/>
                  </a:path>
                </a:pathLst>
              </a:custGeom>
              <a:solidFill>
                <a:srgbClr val="000000"/>
              </a:solidFill>
              <a:ln w="9525">
                <a:noFill/>
                <a:round/>
                <a:headEnd/>
                <a:tailEnd/>
              </a:ln>
            </p:spPr>
            <p:txBody>
              <a:bodyPr/>
              <a:lstStyle/>
              <a:p>
                <a:endParaRPr lang="en-US"/>
              </a:p>
            </p:txBody>
          </p:sp>
          <p:sp>
            <p:nvSpPr>
              <p:cNvPr id="82269" name="Freeform 645"/>
              <p:cNvSpPr>
                <a:spLocks/>
              </p:cNvSpPr>
              <p:nvPr/>
            </p:nvSpPr>
            <p:spPr bwMode="auto">
              <a:xfrm>
                <a:off x="1949" y="3478"/>
                <a:ext cx="49" cy="58"/>
              </a:xfrm>
              <a:custGeom>
                <a:avLst/>
                <a:gdLst>
                  <a:gd name="T0" fmla="*/ 0 w 49"/>
                  <a:gd name="T1" fmla="*/ 46 h 58"/>
                  <a:gd name="T2" fmla="*/ 16 w 49"/>
                  <a:gd name="T3" fmla="*/ 0 h 58"/>
                  <a:gd name="T4" fmla="*/ 49 w 49"/>
                  <a:gd name="T5" fmla="*/ 12 h 58"/>
                  <a:gd name="T6" fmla="*/ 33 w 49"/>
                  <a:gd name="T7" fmla="*/ 58 h 58"/>
                  <a:gd name="T8" fmla="*/ 0 w 49"/>
                  <a:gd name="T9" fmla="*/ 46 h 58"/>
                  <a:gd name="T10" fmla="*/ 0 60000 65536"/>
                  <a:gd name="T11" fmla="*/ 0 60000 65536"/>
                  <a:gd name="T12" fmla="*/ 0 60000 65536"/>
                  <a:gd name="T13" fmla="*/ 0 60000 65536"/>
                  <a:gd name="T14" fmla="*/ 0 60000 65536"/>
                  <a:gd name="T15" fmla="*/ 0 w 49"/>
                  <a:gd name="T16" fmla="*/ 0 h 58"/>
                  <a:gd name="T17" fmla="*/ 49 w 49"/>
                  <a:gd name="T18" fmla="*/ 58 h 58"/>
                </a:gdLst>
                <a:ahLst/>
                <a:cxnLst>
                  <a:cxn ang="T10">
                    <a:pos x="T0" y="T1"/>
                  </a:cxn>
                  <a:cxn ang="T11">
                    <a:pos x="T2" y="T3"/>
                  </a:cxn>
                  <a:cxn ang="T12">
                    <a:pos x="T4" y="T5"/>
                  </a:cxn>
                  <a:cxn ang="T13">
                    <a:pos x="T6" y="T7"/>
                  </a:cxn>
                  <a:cxn ang="T14">
                    <a:pos x="T8" y="T9"/>
                  </a:cxn>
                </a:cxnLst>
                <a:rect l="T15" t="T16" r="T17" b="T18"/>
                <a:pathLst>
                  <a:path w="49" h="58">
                    <a:moveTo>
                      <a:pt x="0" y="46"/>
                    </a:moveTo>
                    <a:lnTo>
                      <a:pt x="16" y="0"/>
                    </a:lnTo>
                    <a:lnTo>
                      <a:pt x="49" y="12"/>
                    </a:lnTo>
                    <a:lnTo>
                      <a:pt x="33" y="58"/>
                    </a:lnTo>
                    <a:lnTo>
                      <a:pt x="0" y="46"/>
                    </a:lnTo>
                    <a:close/>
                  </a:path>
                </a:pathLst>
              </a:custGeom>
              <a:solidFill>
                <a:srgbClr val="000000"/>
              </a:solidFill>
              <a:ln w="9525">
                <a:noFill/>
                <a:round/>
                <a:headEnd/>
                <a:tailEnd/>
              </a:ln>
            </p:spPr>
            <p:txBody>
              <a:bodyPr/>
              <a:lstStyle/>
              <a:p>
                <a:endParaRPr lang="en-US"/>
              </a:p>
            </p:txBody>
          </p:sp>
          <p:sp>
            <p:nvSpPr>
              <p:cNvPr id="82270" name="Freeform 644"/>
              <p:cNvSpPr>
                <a:spLocks/>
              </p:cNvSpPr>
              <p:nvPr/>
            </p:nvSpPr>
            <p:spPr bwMode="auto">
              <a:xfrm>
                <a:off x="1965" y="3386"/>
                <a:ext cx="65" cy="104"/>
              </a:xfrm>
              <a:custGeom>
                <a:avLst/>
                <a:gdLst>
                  <a:gd name="T0" fmla="*/ 0 w 65"/>
                  <a:gd name="T1" fmla="*/ 92 h 104"/>
                  <a:gd name="T2" fmla="*/ 32 w 65"/>
                  <a:gd name="T3" fmla="*/ 0 h 104"/>
                  <a:gd name="T4" fmla="*/ 65 w 65"/>
                  <a:gd name="T5" fmla="*/ 13 h 104"/>
                  <a:gd name="T6" fmla="*/ 33 w 65"/>
                  <a:gd name="T7" fmla="*/ 104 h 104"/>
                  <a:gd name="T8" fmla="*/ 0 w 65"/>
                  <a:gd name="T9" fmla="*/ 92 h 104"/>
                  <a:gd name="T10" fmla="*/ 0 60000 65536"/>
                  <a:gd name="T11" fmla="*/ 0 60000 65536"/>
                  <a:gd name="T12" fmla="*/ 0 60000 65536"/>
                  <a:gd name="T13" fmla="*/ 0 60000 65536"/>
                  <a:gd name="T14" fmla="*/ 0 60000 65536"/>
                  <a:gd name="T15" fmla="*/ 0 w 65"/>
                  <a:gd name="T16" fmla="*/ 0 h 104"/>
                  <a:gd name="T17" fmla="*/ 65 w 65"/>
                  <a:gd name="T18" fmla="*/ 104 h 104"/>
                </a:gdLst>
                <a:ahLst/>
                <a:cxnLst>
                  <a:cxn ang="T10">
                    <a:pos x="T0" y="T1"/>
                  </a:cxn>
                  <a:cxn ang="T11">
                    <a:pos x="T2" y="T3"/>
                  </a:cxn>
                  <a:cxn ang="T12">
                    <a:pos x="T4" y="T5"/>
                  </a:cxn>
                  <a:cxn ang="T13">
                    <a:pos x="T6" y="T7"/>
                  </a:cxn>
                  <a:cxn ang="T14">
                    <a:pos x="T8" y="T9"/>
                  </a:cxn>
                </a:cxnLst>
                <a:rect l="T15" t="T16" r="T17" b="T18"/>
                <a:pathLst>
                  <a:path w="65" h="104">
                    <a:moveTo>
                      <a:pt x="0" y="92"/>
                    </a:moveTo>
                    <a:lnTo>
                      <a:pt x="32" y="0"/>
                    </a:lnTo>
                    <a:lnTo>
                      <a:pt x="65" y="13"/>
                    </a:lnTo>
                    <a:lnTo>
                      <a:pt x="33" y="104"/>
                    </a:lnTo>
                    <a:lnTo>
                      <a:pt x="0" y="92"/>
                    </a:lnTo>
                    <a:close/>
                  </a:path>
                </a:pathLst>
              </a:custGeom>
              <a:solidFill>
                <a:srgbClr val="000000"/>
              </a:solidFill>
              <a:ln w="9525">
                <a:noFill/>
                <a:round/>
                <a:headEnd/>
                <a:tailEnd/>
              </a:ln>
            </p:spPr>
            <p:txBody>
              <a:bodyPr/>
              <a:lstStyle/>
              <a:p>
                <a:endParaRPr lang="en-US"/>
              </a:p>
            </p:txBody>
          </p:sp>
          <p:sp>
            <p:nvSpPr>
              <p:cNvPr id="82271" name="Freeform 643"/>
              <p:cNvSpPr>
                <a:spLocks/>
              </p:cNvSpPr>
              <p:nvPr/>
            </p:nvSpPr>
            <p:spPr bwMode="auto">
              <a:xfrm>
                <a:off x="1997" y="3314"/>
                <a:ext cx="58" cy="85"/>
              </a:xfrm>
              <a:custGeom>
                <a:avLst/>
                <a:gdLst>
                  <a:gd name="T0" fmla="*/ 0 w 58"/>
                  <a:gd name="T1" fmla="*/ 72 h 85"/>
                  <a:gd name="T2" fmla="*/ 25 w 58"/>
                  <a:gd name="T3" fmla="*/ 0 h 85"/>
                  <a:gd name="T4" fmla="*/ 58 w 58"/>
                  <a:gd name="T5" fmla="*/ 12 h 85"/>
                  <a:gd name="T6" fmla="*/ 33 w 58"/>
                  <a:gd name="T7" fmla="*/ 85 h 85"/>
                  <a:gd name="T8" fmla="*/ 0 w 58"/>
                  <a:gd name="T9" fmla="*/ 72 h 85"/>
                  <a:gd name="T10" fmla="*/ 0 60000 65536"/>
                  <a:gd name="T11" fmla="*/ 0 60000 65536"/>
                  <a:gd name="T12" fmla="*/ 0 60000 65536"/>
                  <a:gd name="T13" fmla="*/ 0 60000 65536"/>
                  <a:gd name="T14" fmla="*/ 0 60000 65536"/>
                  <a:gd name="T15" fmla="*/ 0 w 58"/>
                  <a:gd name="T16" fmla="*/ 0 h 85"/>
                  <a:gd name="T17" fmla="*/ 58 w 58"/>
                  <a:gd name="T18" fmla="*/ 85 h 85"/>
                </a:gdLst>
                <a:ahLst/>
                <a:cxnLst>
                  <a:cxn ang="T10">
                    <a:pos x="T0" y="T1"/>
                  </a:cxn>
                  <a:cxn ang="T11">
                    <a:pos x="T2" y="T3"/>
                  </a:cxn>
                  <a:cxn ang="T12">
                    <a:pos x="T4" y="T5"/>
                  </a:cxn>
                  <a:cxn ang="T13">
                    <a:pos x="T6" y="T7"/>
                  </a:cxn>
                  <a:cxn ang="T14">
                    <a:pos x="T8" y="T9"/>
                  </a:cxn>
                </a:cxnLst>
                <a:rect l="T15" t="T16" r="T17" b="T18"/>
                <a:pathLst>
                  <a:path w="58" h="85">
                    <a:moveTo>
                      <a:pt x="0" y="72"/>
                    </a:moveTo>
                    <a:lnTo>
                      <a:pt x="25" y="0"/>
                    </a:lnTo>
                    <a:lnTo>
                      <a:pt x="58" y="12"/>
                    </a:lnTo>
                    <a:lnTo>
                      <a:pt x="33" y="85"/>
                    </a:lnTo>
                    <a:lnTo>
                      <a:pt x="0" y="72"/>
                    </a:lnTo>
                    <a:close/>
                  </a:path>
                </a:pathLst>
              </a:custGeom>
              <a:solidFill>
                <a:srgbClr val="000000"/>
              </a:solidFill>
              <a:ln w="9525">
                <a:noFill/>
                <a:round/>
                <a:headEnd/>
                <a:tailEnd/>
              </a:ln>
            </p:spPr>
            <p:txBody>
              <a:bodyPr/>
              <a:lstStyle/>
              <a:p>
                <a:endParaRPr lang="en-US"/>
              </a:p>
            </p:txBody>
          </p:sp>
          <p:sp>
            <p:nvSpPr>
              <p:cNvPr id="82272" name="Freeform 642"/>
              <p:cNvSpPr>
                <a:spLocks/>
              </p:cNvSpPr>
              <p:nvPr/>
            </p:nvSpPr>
            <p:spPr bwMode="auto">
              <a:xfrm>
                <a:off x="2073" y="3159"/>
                <a:ext cx="40" cy="32"/>
              </a:xfrm>
              <a:custGeom>
                <a:avLst/>
                <a:gdLst>
                  <a:gd name="T0" fmla="*/ 0 w 40"/>
                  <a:gd name="T1" fmla="*/ 19 h 32"/>
                  <a:gd name="T2" fmla="*/ 7 w 40"/>
                  <a:gd name="T3" fmla="*/ 0 h 32"/>
                  <a:gd name="T4" fmla="*/ 40 w 40"/>
                  <a:gd name="T5" fmla="*/ 14 h 32"/>
                  <a:gd name="T6" fmla="*/ 33 w 40"/>
                  <a:gd name="T7" fmla="*/ 32 h 32"/>
                  <a:gd name="T8" fmla="*/ 0 w 40"/>
                  <a:gd name="T9" fmla="*/ 19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0" y="19"/>
                    </a:moveTo>
                    <a:lnTo>
                      <a:pt x="7" y="0"/>
                    </a:lnTo>
                    <a:lnTo>
                      <a:pt x="40" y="14"/>
                    </a:lnTo>
                    <a:lnTo>
                      <a:pt x="33" y="32"/>
                    </a:lnTo>
                    <a:lnTo>
                      <a:pt x="0" y="19"/>
                    </a:lnTo>
                    <a:close/>
                  </a:path>
                </a:pathLst>
              </a:custGeom>
              <a:solidFill>
                <a:srgbClr val="000000"/>
              </a:solidFill>
              <a:ln w="9525">
                <a:noFill/>
                <a:round/>
                <a:headEnd/>
                <a:tailEnd/>
              </a:ln>
            </p:spPr>
            <p:txBody>
              <a:bodyPr/>
              <a:lstStyle/>
              <a:p>
                <a:endParaRPr lang="en-US"/>
              </a:p>
            </p:txBody>
          </p:sp>
          <p:sp>
            <p:nvSpPr>
              <p:cNvPr id="82273" name="Freeform 641"/>
              <p:cNvSpPr>
                <a:spLocks/>
              </p:cNvSpPr>
              <p:nvPr/>
            </p:nvSpPr>
            <p:spPr bwMode="auto">
              <a:xfrm>
                <a:off x="2080" y="3116"/>
                <a:ext cx="50" cy="56"/>
              </a:xfrm>
              <a:custGeom>
                <a:avLst/>
                <a:gdLst>
                  <a:gd name="T0" fmla="*/ 0 w 50"/>
                  <a:gd name="T1" fmla="*/ 43 h 56"/>
                  <a:gd name="T2" fmla="*/ 16 w 50"/>
                  <a:gd name="T3" fmla="*/ 0 h 56"/>
                  <a:gd name="T4" fmla="*/ 50 w 50"/>
                  <a:gd name="T5" fmla="*/ 13 h 56"/>
                  <a:gd name="T6" fmla="*/ 33 w 50"/>
                  <a:gd name="T7" fmla="*/ 56 h 56"/>
                  <a:gd name="T8" fmla="*/ 0 w 50"/>
                  <a:gd name="T9" fmla="*/ 43 h 56"/>
                  <a:gd name="T10" fmla="*/ 0 60000 65536"/>
                  <a:gd name="T11" fmla="*/ 0 60000 65536"/>
                  <a:gd name="T12" fmla="*/ 0 60000 65536"/>
                  <a:gd name="T13" fmla="*/ 0 60000 65536"/>
                  <a:gd name="T14" fmla="*/ 0 60000 65536"/>
                  <a:gd name="T15" fmla="*/ 0 w 50"/>
                  <a:gd name="T16" fmla="*/ 0 h 56"/>
                  <a:gd name="T17" fmla="*/ 50 w 50"/>
                  <a:gd name="T18" fmla="*/ 56 h 56"/>
                </a:gdLst>
                <a:ahLst/>
                <a:cxnLst>
                  <a:cxn ang="T10">
                    <a:pos x="T0" y="T1"/>
                  </a:cxn>
                  <a:cxn ang="T11">
                    <a:pos x="T2" y="T3"/>
                  </a:cxn>
                  <a:cxn ang="T12">
                    <a:pos x="T4" y="T5"/>
                  </a:cxn>
                  <a:cxn ang="T13">
                    <a:pos x="T6" y="T7"/>
                  </a:cxn>
                  <a:cxn ang="T14">
                    <a:pos x="T8" y="T9"/>
                  </a:cxn>
                </a:cxnLst>
                <a:rect l="T15" t="T16" r="T17" b="T18"/>
                <a:pathLst>
                  <a:path w="50" h="56">
                    <a:moveTo>
                      <a:pt x="0" y="43"/>
                    </a:moveTo>
                    <a:lnTo>
                      <a:pt x="16" y="0"/>
                    </a:lnTo>
                    <a:lnTo>
                      <a:pt x="50" y="13"/>
                    </a:lnTo>
                    <a:lnTo>
                      <a:pt x="33" y="56"/>
                    </a:lnTo>
                    <a:lnTo>
                      <a:pt x="0" y="43"/>
                    </a:lnTo>
                    <a:close/>
                  </a:path>
                </a:pathLst>
              </a:custGeom>
              <a:solidFill>
                <a:srgbClr val="000000"/>
              </a:solidFill>
              <a:ln w="9525">
                <a:noFill/>
                <a:round/>
                <a:headEnd/>
                <a:tailEnd/>
              </a:ln>
            </p:spPr>
            <p:txBody>
              <a:bodyPr/>
              <a:lstStyle/>
              <a:p>
                <a:endParaRPr lang="en-US"/>
              </a:p>
            </p:txBody>
          </p:sp>
          <p:sp>
            <p:nvSpPr>
              <p:cNvPr id="82274" name="Freeform 640"/>
              <p:cNvSpPr>
                <a:spLocks/>
              </p:cNvSpPr>
              <p:nvPr/>
            </p:nvSpPr>
            <p:spPr bwMode="auto">
              <a:xfrm>
                <a:off x="2097" y="3074"/>
                <a:ext cx="50" cy="56"/>
              </a:xfrm>
              <a:custGeom>
                <a:avLst/>
                <a:gdLst>
                  <a:gd name="T0" fmla="*/ 0 w 50"/>
                  <a:gd name="T1" fmla="*/ 42 h 56"/>
                  <a:gd name="T2" fmla="*/ 17 w 50"/>
                  <a:gd name="T3" fmla="*/ 0 h 56"/>
                  <a:gd name="T4" fmla="*/ 50 w 50"/>
                  <a:gd name="T5" fmla="*/ 13 h 56"/>
                  <a:gd name="T6" fmla="*/ 33 w 50"/>
                  <a:gd name="T7" fmla="*/ 56 h 56"/>
                  <a:gd name="T8" fmla="*/ 0 w 50"/>
                  <a:gd name="T9" fmla="*/ 42 h 56"/>
                  <a:gd name="T10" fmla="*/ 0 60000 65536"/>
                  <a:gd name="T11" fmla="*/ 0 60000 65536"/>
                  <a:gd name="T12" fmla="*/ 0 60000 65536"/>
                  <a:gd name="T13" fmla="*/ 0 60000 65536"/>
                  <a:gd name="T14" fmla="*/ 0 60000 65536"/>
                  <a:gd name="T15" fmla="*/ 0 w 50"/>
                  <a:gd name="T16" fmla="*/ 0 h 56"/>
                  <a:gd name="T17" fmla="*/ 50 w 50"/>
                  <a:gd name="T18" fmla="*/ 56 h 56"/>
                </a:gdLst>
                <a:ahLst/>
                <a:cxnLst>
                  <a:cxn ang="T10">
                    <a:pos x="T0" y="T1"/>
                  </a:cxn>
                  <a:cxn ang="T11">
                    <a:pos x="T2" y="T3"/>
                  </a:cxn>
                  <a:cxn ang="T12">
                    <a:pos x="T4" y="T5"/>
                  </a:cxn>
                  <a:cxn ang="T13">
                    <a:pos x="T6" y="T7"/>
                  </a:cxn>
                  <a:cxn ang="T14">
                    <a:pos x="T8" y="T9"/>
                  </a:cxn>
                </a:cxnLst>
                <a:rect l="T15" t="T16" r="T17" b="T18"/>
                <a:pathLst>
                  <a:path w="50" h="56">
                    <a:moveTo>
                      <a:pt x="0" y="42"/>
                    </a:moveTo>
                    <a:lnTo>
                      <a:pt x="17" y="0"/>
                    </a:lnTo>
                    <a:lnTo>
                      <a:pt x="50" y="13"/>
                    </a:lnTo>
                    <a:lnTo>
                      <a:pt x="33" y="56"/>
                    </a:lnTo>
                    <a:lnTo>
                      <a:pt x="0" y="42"/>
                    </a:lnTo>
                    <a:close/>
                  </a:path>
                </a:pathLst>
              </a:custGeom>
              <a:solidFill>
                <a:srgbClr val="000000"/>
              </a:solidFill>
              <a:ln w="9525">
                <a:noFill/>
                <a:round/>
                <a:headEnd/>
                <a:tailEnd/>
              </a:ln>
            </p:spPr>
            <p:txBody>
              <a:bodyPr/>
              <a:lstStyle/>
              <a:p>
                <a:endParaRPr lang="en-US"/>
              </a:p>
            </p:txBody>
          </p:sp>
          <p:sp>
            <p:nvSpPr>
              <p:cNvPr id="82275" name="Freeform 639"/>
              <p:cNvSpPr>
                <a:spLocks/>
              </p:cNvSpPr>
              <p:nvPr/>
            </p:nvSpPr>
            <p:spPr bwMode="auto">
              <a:xfrm>
                <a:off x="2114" y="3032"/>
                <a:ext cx="50" cy="55"/>
              </a:xfrm>
              <a:custGeom>
                <a:avLst/>
                <a:gdLst>
                  <a:gd name="T0" fmla="*/ 0 w 50"/>
                  <a:gd name="T1" fmla="*/ 41 h 55"/>
                  <a:gd name="T2" fmla="*/ 17 w 50"/>
                  <a:gd name="T3" fmla="*/ 0 h 55"/>
                  <a:gd name="T4" fmla="*/ 50 w 50"/>
                  <a:gd name="T5" fmla="*/ 15 h 55"/>
                  <a:gd name="T6" fmla="*/ 33 w 50"/>
                  <a:gd name="T7" fmla="*/ 55 h 55"/>
                  <a:gd name="T8" fmla="*/ 0 w 50"/>
                  <a:gd name="T9" fmla="*/ 41 h 55"/>
                  <a:gd name="T10" fmla="*/ 0 60000 65536"/>
                  <a:gd name="T11" fmla="*/ 0 60000 65536"/>
                  <a:gd name="T12" fmla="*/ 0 60000 65536"/>
                  <a:gd name="T13" fmla="*/ 0 60000 65536"/>
                  <a:gd name="T14" fmla="*/ 0 60000 65536"/>
                  <a:gd name="T15" fmla="*/ 0 w 50"/>
                  <a:gd name="T16" fmla="*/ 0 h 55"/>
                  <a:gd name="T17" fmla="*/ 50 w 50"/>
                  <a:gd name="T18" fmla="*/ 55 h 55"/>
                </a:gdLst>
                <a:ahLst/>
                <a:cxnLst>
                  <a:cxn ang="T10">
                    <a:pos x="T0" y="T1"/>
                  </a:cxn>
                  <a:cxn ang="T11">
                    <a:pos x="T2" y="T3"/>
                  </a:cxn>
                  <a:cxn ang="T12">
                    <a:pos x="T4" y="T5"/>
                  </a:cxn>
                  <a:cxn ang="T13">
                    <a:pos x="T6" y="T7"/>
                  </a:cxn>
                  <a:cxn ang="T14">
                    <a:pos x="T8" y="T9"/>
                  </a:cxn>
                </a:cxnLst>
                <a:rect l="T15" t="T16" r="T17" b="T18"/>
                <a:pathLst>
                  <a:path w="50" h="55">
                    <a:moveTo>
                      <a:pt x="0" y="41"/>
                    </a:moveTo>
                    <a:lnTo>
                      <a:pt x="17" y="0"/>
                    </a:lnTo>
                    <a:lnTo>
                      <a:pt x="50" y="15"/>
                    </a:lnTo>
                    <a:lnTo>
                      <a:pt x="33" y="55"/>
                    </a:lnTo>
                    <a:lnTo>
                      <a:pt x="0" y="41"/>
                    </a:lnTo>
                    <a:close/>
                  </a:path>
                </a:pathLst>
              </a:custGeom>
              <a:solidFill>
                <a:srgbClr val="000000"/>
              </a:solidFill>
              <a:ln w="9525">
                <a:noFill/>
                <a:round/>
                <a:headEnd/>
                <a:tailEnd/>
              </a:ln>
            </p:spPr>
            <p:txBody>
              <a:bodyPr/>
              <a:lstStyle/>
              <a:p>
                <a:endParaRPr lang="en-US"/>
              </a:p>
            </p:txBody>
          </p:sp>
          <p:sp>
            <p:nvSpPr>
              <p:cNvPr id="82276" name="Freeform 638"/>
              <p:cNvSpPr>
                <a:spLocks/>
              </p:cNvSpPr>
              <p:nvPr/>
            </p:nvSpPr>
            <p:spPr bwMode="auto">
              <a:xfrm>
                <a:off x="2131" y="2994"/>
                <a:ext cx="49" cy="53"/>
              </a:xfrm>
              <a:custGeom>
                <a:avLst/>
                <a:gdLst>
                  <a:gd name="T0" fmla="*/ 0 w 49"/>
                  <a:gd name="T1" fmla="*/ 38 h 53"/>
                  <a:gd name="T2" fmla="*/ 16 w 49"/>
                  <a:gd name="T3" fmla="*/ 0 h 53"/>
                  <a:gd name="T4" fmla="*/ 49 w 49"/>
                  <a:gd name="T5" fmla="*/ 14 h 53"/>
                  <a:gd name="T6" fmla="*/ 33 w 49"/>
                  <a:gd name="T7" fmla="*/ 53 h 53"/>
                  <a:gd name="T8" fmla="*/ 0 w 49"/>
                  <a:gd name="T9" fmla="*/ 38 h 53"/>
                  <a:gd name="T10" fmla="*/ 0 60000 65536"/>
                  <a:gd name="T11" fmla="*/ 0 60000 65536"/>
                  <a:gd name="T12" fmla="*/ 0 60000 65536"/>
                  <a:gd name="T13" fmla="*/ 0 60000 65536"/>
                  <a:gd name="T14" fmla="*/ 0 60000 65536"/>
                  <a:gd name="T15" fmla="*/ 0 w 49"/>
                  <a:gd name="T16" fmla="*/ 0 h 53"/>
                  <a:gd name="T17" fmla="*/ 49 w 49"/>
                  <a:gd name="T18" fmla="*/ 53 h 53"/>
                </a:gdLst>
                <a:ahLst/>
                <a:cxnLst>
                  <a:cxn ang="T10">
                    <a:pos x="T0" y="T1"/>
                  </a:cxn>
                  <a:cxn ang="T11">
                    <a:pos x="T2" y="T3"/>
                  </a:cxn>
                  <a:cxn ang="T12">
                    <a:pos x="T4" y="T5"/>
                  </a:cxn>
                  <a:cxn ang="T13">
                    <a:pos x="T6" y="T7"/>
                  </a:cxn>
                  <a:cxn ang="T14">
                    <a:pos x="T8" y="T9"/>
                  </a:cxn>
                </a:cxnLst>
                <a:rect l="T15" t="T16" r="T17" b="T18"/>
                <a:pathLst>
                  <a:path w="49" h="53">
                    <a:moveTo>
                      <a:pt x="0" y="38"/>
                    </a:moveTo>
                    <a:lnTo>
                      <a:pt x="16" y="0"/>
                    </a:lnTo>
                    <a:lnTo>
                      <a:pt x="49" y="14"/>
                    </a:lnTo>
                    <a:lnTo>
                      <a:pt x="33" y="53"/>
                    </a:lnTo>
                    <a:lnTo>
                      <a:pt x="0" y="38"/>
                    </a:lnTo>
                    <a:close/>
                  </a:path>
                </a:pathLst>
              </a:custGeom>
              <a:solidFill>
                <a:srgbClr val="000000"/>
              </a:solidFill>
              <a:ln w="9525">
                <a:noFill/>
                <a:round/>
                <a:headEnd/>
                <a:tailEnd/>
              </a:ln>
            </p:spPr>
            <p:txBody>
              <a:bodyPr/>
              <a:lstStyle/>
              <a:p>
                <a:endParaRPr lang="en-US"/>
              </a:p>
            </p:txBody>
          </p:sp>
          <p:sp>
            <p:nvSpPr>
              <p:cNvPr id="82277" name="Freeform 637"/>
              <p:cNvSpPr>
                <a:spLocks/>
              </p:cNvSpPr>
              <p:nvPr/>
            </p:nvSpPr>
            <p:spPr bwMode="auto">
              <a:xfrm>
                <a:off x="2147" y="2956"/>
                <a:ext cx="50" cy="53"/>
              </a:xfrm>
              <a:custGeom>
                <a:avLst/>
                <a:gdLst>
                  <a:gd name="T0" fmla="*/ 0 w 50"/>
                  <a:gd name="T1" fmla="*/ 38 h 53"/>
                  <a:gd name="T2" fmla="*/ 17 w 50"/>
                  <a:gd name="T3" fmla="*/ 0 h 53"/>
                  <a:gd name="T4" fmla="*/ 50 w 50"/>
                  <a:gd name="T5" fmla="*/ 15 h 53"/>
                  <a:gd name="T6" fmla="*/ 33 w 50"/>
                  <a:gd name="T7" fmla="*/ 53 h 53"/>
                  <a:gd name="T8" fmla="*/ 0 w 50"/>
                  <a:gd name="T9" fmla="*/ 38 h 53"/>
                  <a:gd name="T10" fmla="*/ 0 60000 65536"/>
                  <a:gd name="T11" fmla="*/ 0 60000 65536"/>
                  <a:gd name="T12" fmla="*/ 0 60000 65536"/>
                  <a:gd name="T13" fmla="*/ 0 60000 65536"/>
                  <a:gd name="T14" fmla="*/ 0 60000 65536"/>
                  <a:gd name="T15" fmla="*/ 0 w 50"/>
                  <a:gd name="T16" fmla="*/ 0 h 53"/>
                  <a:gd name="T17" fmla="*/ 50 w 50"/>
                  <a:gd name="T18" fmla="*/ 53 h 53"/>
                </a:gdLst>
                <a:ahLst/>
                <a:cxnLst>
                  <a:cxn ang="T10">
                    <a:pos x="T0" y="T1"/>
                  </a:cxn>
                  <a:cxn ang="T11">
                    <a:pos x="T2" y="T3"/>
                  </a:cxn>
                  <a:cxn ang="T12">
                    <a:pos x="T4" y="T5"/>
                  </a:cxn>
                  <a:cxn ang="T13">
                    <a:pos x="T6" y="T7"/>
                  </a:cxn>
                  <a:cxn ang="T14">
                    <a:pos x="T8" y="T9"/>
                  </a:cxn>
                </a:cxnLst>
                <a:rect l="T15" t="T16" r="T17" b="T18"/>
                <a:pathLst>
                  <a:path w="50" h="53">
                    <a:moveTo>
                      <a:pt x="0" y="38"/>
                    </a:moveTo>
                    <a:lnTo>
                      <a:pt x="17" y="0"/>
                    </a:lnTo>
                    <a:lnTo>
                      <a:pt x="50" y="15"/>
                    </a:lnTo>
                    <a:lnTo>
                      <a:pt x="33" y="53"/>
                    </a:lnTo>
                    <a:lnTo>
                      <a:pt x="0" y="38"/>
                    </a:lnTo>
                    <a:close/>
                  </a:path>
                </a:pathLst>
              </a:custGeom>
              <a:solidFill>
                <a:srgbClr val="000000"/>
              </a:solidFill>
              <a:ln w="9525">
                <a:noFill/>
                <a:round/>
                <a:headEnd/>
                <a:tailEnd/>
              </a:ln>
            </p:spPr>
            <p:txBody>
              <a:bodyPr/>
              <a:lstStyle/>
              <a:p>
                <a:endParaRPr lang="en-US"/>
              </a:p>
            </p:txBody>
          </p:sp>
          <p:sp>
            <p:nvSpPr>
              <p:cNvPr id="82278" name="Freeform 636"/>
              <p:cNvSpPr>
                <a:spLocks/>
              </p:cNvSpPr>
              <p:nvPr/>
            </p:nvSpPr>
            <p:spPr bwMode="auto">
              <a:xfrm>
                <a:off x="2164" y="2942"/>
                <a:ext cx="39" cy="29"/>
              </a:xfrm>
              <a:custGeom>
                <a:avLst/>
                <a:gdLst>
                  <a:gd name="T0" fmla="*/ 0 w 39"/>
                  <a:gd name="T1" fmla="*/ 14 h 29"/>
                  <a:gd name="T2" fmla="*/ 7 w 39"/>
                  <a:gd name="T3" fmla="*/ 0 h 29"/>
                  <a:gd name="T4" fmla="*/ 39 w 39"/>
                  <a:gd name="T5" fmla="*/ 16 h 29"/>
                  <a:gd name="T6" fmla="*/ 32 w 39"/>
                  <a:gd name="T7" fmla="*/ 29 h 29"/>
                  <a:gd name="T8" fmla="*/ 0 w 39"/>
                  <a:gd name="T9" fmla="*/ 14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14"/>
                    </a:moveTo>
                    <a:lnTo>
                      <a:pt x="7" y="0"/>
                    </a:lnTo>
                    <a:lnTo>
                      <a:pt x="39" y="16"/>
                    </a:lnTo>
                    <a:lnTo>
                      <a:pt x="32" y="29"/>
                    </a:lnTo>
                    <a:lnTo>
                      <a:pt x="0" y="14"/>
                    </a:lnTo>
                    <a:close/>
                  </a:path>
                </a:pathLst>
              </a:custGeom>
              <a:solidFill>
                <a:srgbClr val="000000"/>
              </a:solidFill>
              <a:ln w="9525">
                <a:noFill/>
                <a:round/>
                <a:headEnd/>
                <a:tailEnd/>
              </a:ln>
            </p:spPr>
            <p:txBody>
              <a:bodyPr/>
              <a:lstStyle/>
              <a:p>
                <a:endParaRPr lang="en-US"/>
              </a:p>
            </p:txBody>
          </p:sp>
          <p:sp>
            <p:nvSpPr>
              <p:cNvPr id="82279" name="Freeform 635"/>
              <p:cNvSpPr>
                <a:spLocks/>
              </p:cNvSpPr>
              <p:nvPr/>
            </p:nvSpPr>
            <p:spPr bwMode="auto">
              <a:xfrm>
                <a:off x="2240" y="2805"/>
                <a:ext cx="34" cy="23"/>
              </a:xfrm>
              <a:custGeom>
                <a:avLst/>
                <a:gdLst>
                  <a:gd name="T0" fmla="*/ 0 w 34"/>
                  <a:gd name="T1" fmla="*/ 5 h 23"/>
                  <a:gd name="T2" fmla="*/ 3 w 34"/>
                  <a:gd name="T3" fmla="*/ 0 h 23"/>
                  <a:gd name="T4" fmla="*/ 34 w 34"/>
                  <a:gd name="T5" fmla="*/ 18 h 23"/>
                  <a:gd name="T6" fmla="*/ 31 w 34"/>
                  <a:gd name="T7" fmla="*/ 23 h 23"/>
                  <a:gd name="T8" fmla="*/ 0 w 34"/>
                  <a:gd name="T9" fmla="*/ 5 h 23"/>
                  <a:gd name="T10" fmla="*/ 0 60000 65536"/>
                  <a:gd name="T11" fmla="*/ 0 60000 65536"/>
                  <a:gd name="T12" fmla="*/ 0 60000 65536"/>
                  <a:gd name="T13" fmla="*/ 0 60000 65536"/>
                  <a:gd name="T14" fmla="*/ 0 60000 65536"/>
                  <a:gd name="T15" fmla="*/ 0 w 34"/>
                  <a:gd name="T16" fmla="*/ 0 h 23"/>
                  <a:gd name="T17" fmla="*/ 34 w 34"/>
                  <a:gd name="T18" fmla="*/ 23 h 23"/>
                </a:gdLst>
                <a:ahLst/>
                <a:cxnLst>
                  <a:cxn ang="T10">
                    <a:pos x="T0" y="T1"/>
                  </a:cxn>
                  <a:cxn ang="T11">
                    <a:pos x="T2" y="T3"/>
                  </a:cxn>
                  <a:cxn ang="T12">
                    <a:pos x="T4" y="T5"/>
                  </a:cxn>
                  <a:cxn ang="T13">
                    <a:pos x="T6" y="T7"/>
                  </a:cxn>
                  <a:cxn ang="T14">
                    <a:pos x="T8" y="T9"/>
                  </a:cxn>
                </a:cxnLst>
                <a:rect l="T15" t="T16" r="T17" b="T18"/>
                <a:pathLst>
                  <a:path w="34" h="23">
                    <a:moveTo>
                      <a:pt x="0" y="5"/>
                    </a:moveTo>
                    <a:lnTo>
                      <a:pt x="3" y="0"/>
                    </a:lnTo>
                    <a:lnTo>
                      <a:pt x="34" y="18"/>
                    </a:lnTo>
                    <a:lnTo>
                      <a:pt x="31" y="23"/>
                    </a:lnTo>
                    <a:lnTo>
                      <a:pt x="0" y="5"/>
                    </a:lnTo>
                    <a:close/>
                  </a:path>
                </a:pathLst>
              </a:custGeom>
              <a:solidFill>
                <a:srgbClr val="000000"/>
              </a:solidFill>
              <a:ln w="9525">
                <a:noFill/>
                <a:round/>
                <a:headEnd/>
                <a:tailEnd/>
              </a:ln>
            </p:spPr>
            <p:txBody>
              <a:bodyPr/>
              <a:lstStyle/>
              <a:p>
                <a:endParaRPr lang="en-US"/>
              </a:p>
            </p:txBody>
          </p:sp>
          <p:sp>
            <p:nvSpPr>
              <p:cNvPr id="82280" name="Freeform 634"/>
              <p:cNvSpPr>
                <a:spLocks/>
              </p:cNvSpPr>
              <p:nvPr/>
            </p:nvSpPr>
            <p:spPr bwMode="auto">
              <a:xfrm>
                <a:off x="2244" y="2792"/>
                <a:ext cx="37" cy="32"/>
              </a:xfrm>
              <a:custGeom>
                <a:avLst/>
                <a:gdLst>
                  <a:gd name="T0" fmla="*/ 0 w 37"/>
                  <a:gd name="T1" fmla="*/ 11 h 32"/>
                  <a:gd name="T2" fmla="*/ 7 w 37"/>
                  <a:gd name="T3" fmla="*/ 0 h 32"/>
                  <a:gd name="T4" fmla="*/ 37 w 37"/>
                  <a:gd name="T5" fmla="*/ 21 h 32"/>
                  <a:gd name="T6" fmla="*/ 29 w 37"/>
                  <a:gd name="T7" fmla="*/ 32 h 32"/>
                  <a:gd name="T8" fmla="*/ 0 w 37"/>
                  <a:gd name="T9" fmla="*/ 11 h 32"/>
                  <a:gd name="T10" fmla="*/ 0 60000 65536"/>
                  <a:gd name="T11" fmla="*/ 0 60000 65536"/>
                  <a:gd name="T12" fmla="*/ 0 60000 65536"/>
                  <a:gd name="T13" fmla="*/ 0 60000 65536"/>
                  <a:gd name="T14" fmla="*/ 0 60000 65536"/>
                  <a:gd name="T15" fmla="*/ 0 w 37"/>
                  <a:gd name="T16" fmla="*/ 0 h 32"/>
                  <a:gd name="T17" fmla="*/ 37 w 37"/>
                  <a:gd name="T18" fmla="*/ 32 h 32"/>
                </a:gdLst>
                <a:ahLst/>
                <a:cxnLst>
                  <a:cxn ang="T10">
                    <a:pos x="T0" y="T1"/>
                  </a:cxn>
                  <a:cxn ang="T11">
                    <a:pos x="T2" y="T3"/>
                  </a:cxn>
                  <a:cxn ang="T12">
                    <a:pos x="T4" y="T5"/>
                  </a:cxn>
                  <a:cxn ang="T13">
                    <a:pos x="T6" y="T7"/>
                  </a:cxn>
                  <a:cxn ang="T14">
                    <a:pos x="T8" y="T9"/>
                  </a:cxn>
                </a:cxnLst>
                <a:rect l="T15" t="T16" r="T17" b="T18"/>
                <a:pathLst>
                  <a:path w="37" h="32">
                    <a:moveTo>
                      <a:pt x="0" y="11"/>
                    </a:moveTo>
                    <a:lnTo>
                      <a:pt x="7" y="0"/>
                    </a:lnTo>
                    <a:lnTo>
                      <a:pt x="37" y="21"/>
                    </a:lnTo>
                    <a:lnTo>
                      <a:pt x="29" y="32"/>
                    </a:lnTo>
                    <a:lnTo>
                      <a:pt x="0" y="11"/>
                    </a:lnTo>
                    <a:close/>
                  </a:path>
                </a:pathLst>
              </a:custGeom>
              <a:solidFill>
                <a:srgbClr val="000000"/>
              </a:solidFill>
              <a:ln w="9525">
                <a:noFill/>
                <a:round/>
                <a:headEnd/>
                <a:tailEnd/>
              </a:ln>
            </p:spPr>
            <p:txBody>
              <a:bodyPr/>
              <a:lstStyle/>
              <a:p>
                <a:endParaRPr lang="en-US"/>
              </a:p>
            </p:txBody>
          </p:sp>
          <p:sp>
            <p:nvSpPr>
              <p:cNvPr id="82281" name="Freeform 633"/>
              <p:cNvSpPr>
                <a:spLocks/>
              </p:cNvSpPr>
              <p:nvPr/>
            </p:nvSpPr>
            <p:spPr bwMode="auto">
              <a:xfrm>
                <a:off x="2252" y="2782"/>
                <a:ext cx="35" cy="31"/>
              </a:xfrm>
              <a:custGeom>
                <a:avLst/>
                <a:gdLst>
                  <a:gd name="T0" fmla="*/ 0 w 35"/>
                  <a:gd name="T1" fmla="*/ 9 h 31"/>
                  <a:gd name="T2" fmla="*/ 7 w 35"/>
                  <a:gd name="T3" fmla="*/ 0 h 31"/>
                  <a:gd name="T4" fmla="*/ 35 w 35"/>
                  <a:gd name="T5" fmla="*/ 21 h 31"/>
                  <a:gd name="T6" fmla="*/ 28 w 35"/>
                  <a:gd name="T7" fmla="*/ 31 h 31"/>
                  <a:gd name="T8" fmla="*/ 0 w 35"/>
                  <a:gd name="T9" fmla="*/ 9 h 31"/>
                  <a:gd name="T10" fmla="*/ 0 60000 65536"/>
                  <a:gd name="T11" fmla="*/ 0 60000 65536"/>
                  <a:gd name="T12" fmla="*/ 0 60000 65536"/>
                  <a:gd name="T13" fmla="*/ 0 60000 65536"/>
                  <a:gd name="T14" fmla="*/ 0 60000 65536"/>
                  <a:gd name="T15" fmla="*/ 0 w 35"/>
                  <a:gd name="T16" fmla="*/ 0 h 31"/>
                  <a:gd name="T17" fmla="*/ 35 w 35"/>
                  <a:gd name="T18" fmla="*/ 31 h 31"/>
                </a:gdLst>
                <a:ahLst/>
                <a:cxnLst>
                  <a:cxn ang="T10">
                    <a:pos x="T0" y="T1"/>
                  </a:cxn>
                  <a:cxn ang="T11">
                    <a:pos x="T2" y="T3"/>
                  </a:cxn>
                  <a:cxn ang="T12">
                    <a:pos x="T4" y="T5"/>
                  </a:cxn>
                  <a:cxn ang="T13">
                    <a:pos x="T6" y="T7"/>
                  </a:cxn>
                  <a:cxn ang="T14">
                    <a:pos x="T8" y="T9"/>
                  </a:cxn>
                </a:cxnLst>
                <a:rect l="T15" t="T16" r="T17" b="T18"/>
                <a:pathLst>
                  <a:path w="35" h="31">
                    <a:moveTo>
                      <a:pt x="0" y="9"/>
                    </a:moveTo>
                    <a:lnTo>
                      <a:pt x="7" y="0"/>
                    </a:lnTo>
                    <a:lnTo>
                      <a:pt x="35" y="21"/>
                    </a:lnTo>
                    <a:lnTo>
                      <a:pt x="28" y="31"/>
                    </a:lnTo>
                    <a:lnTo>
                      <a:pt x="0" y="9"/>
                    </a:lnTo>
                    <a:close/>
                  </a:path>
                </a:pathLst>
              </a:custGeom>
              <a:solidFill>
                <a:srgbClr val="000000"/>
              </a:solidFill>
              <a:ln w="9525">
                <a:noFill/>
                <a:round/>
                <a:headEnd/>
                <a:tailEnd/>
              </a:ln>
            </p:spPr>
            <p:txBody>
              <a:bodyPr/>
              <a:lstStyle/>
              <a:p>
                <a:endParaRPr lang="en-US"/>
              </a:p>
            </p:txBody>
          </p:sp>
          <p:sp>
            <p:nvSpPr>
              <p:cNvPr id="82282" name="Freeform 632"/>
              <p:cNvSpPr>
                <a:spLocks/>
              </p:cNvSpPr>
              <p:nvPr/>
            </p:nvSpPr>
            <p:spPr bwMode="auto">
              <a:xfrm>
                <a:off x="2259" y="2772"/>
                <a:ext cx="36" cy="31"/>
              </a:xfrm>
              <a:custGeom>
                <a:avLst/>
                <a:gdLst>
                  <a:gd name="T0" fmla="*/ 0 w 36"/>
                  <a:gd name="T1" fmla="*/ 10 h 31"/>
                  <a:gd name="T2" fmla="*/ 8 w 36"/>
                  <a:gd name="T3" fmla="*/ 0 h 31"/>
                  <a:gd name="T4" fmla="*/ 36 w 36"/>
                  <a:gd name="T5" fmla="*/ 22 h 31"/>
                  <a:gd name="T6" fmla="*/ 28 w 36"/>
                  <a:gd name="T7" fmla="*/ 31 h 31"/>
                  <a:gd name="T8" fmla="*/ 0 w 36"/>
                  <a:gd name="T9" fmla="*/ 10 h 31"/>
                  <a:gd name="T10" fmla="*/ 0 60000 65536"/>
                  <a:gd name="T11" fmla="*/ 0 60000 65536"/>
                  <a:gd name="T12" fmla="*/ 0 60000 65536"/>
                  <a:gd name="T13" fmla="*/ 0 60000 65536"/>
                  <a:gd name="T14" fmla="*/ 0 60000 65536"/>
                  <a:gd name="T15" fmla="*/ 0 w 36"/>
                  <a:gd name="T16" fmla="*/ 0 h 31"/>
                  <a:gd name="T17" fmla="*/ 36 w 36"/>
                  <a:gd name="T18" fmla="*/ 31 h 31"/>
                </a:gdLst>
                <a:ahLst/>
                <a:cxnLst>
                  <a:cxn ang="T10">
                    <a:pos x="T0" y="T1"/>
                  </a:cxn>
                  <a:cxn ang="T11">
                    <a:pos x="T2" y="T3"/>
                  </a:cxn>
                  <a:cxn ang="T12">
                    <a:pos x="T4" y="T5"/>
                  </a:cxn>
                  <a:cxn ang="T13">
                    <a:pos x="T6" y="T7"/>
                  </a:cxn>
                  <a:cxn ang="T14">
                    <a:pos x="T8" y="T9"/>
                  </a:cxn>
                </a:cxnLst>
                <a:rect l="T15" t="T16" r="T17" b="T18"/>
                <a:pathLst>
                  <a:path w="36" h="31">
                    <a:moveTo>
                      <a:pt x="0" y="10"/>
                    </a:moveTo>
                    <a:lnTo>
                      <a:pt x="8" y="0"/>
                    </a:lnTo>
                    <a:lnTo>
                      <a:pt x="36" y="22"/>
                    </a:lnTo>
                    <a:lnTo>
                      <a:pt x="28" y="31"/>
                    </a:lnTo>
                    <a:lnTo>
                      <a:pt x="0" y="10"/>
                    </a:lnTo>
                    <a:close/>
                  </a:path>
                </a:pathLst>
              </a:custGeom>
              <a:solidFill>
                <a:srgbClr val="000000"/>
              </a:solidFill>
              <a:ln w="9525">
                <a:noFill/>
                <a:round/>
                <a:headEnd/>
                <a:tailEnd/>
              </a:ln>
            </p:spPr>
            <p:txBody>
              <a:bodyPr/>
              <a:lstStyle/>
              <a:p>
                <a:endParaRPr lang="en-US"/>
              </a:p>
            </p:txBody>
          </p:sp>
          <p:sp>
            <p:nvSpPr>
              <p:cNvPr id="82283" name="Freeform 631"/>
              <p:cNvSpPr>
                <a:spLocks/>
              </p:cNvSpPr>
              <p:nvPr/>
            </p:nvSpPr>
            <p:spPr bwMode="auto">
              <a:xfrm>
                <a:off x="2267" y="2763"/>
                <a:ext cx="34" cy="32"/>
              </a:xfrm>
              <a:custGeom>
                <a:avLst/>
                <a:gdLst>
                  <a:gd name="T0" fmla="*/ 0 w 34"/>
                  <a:gd name="T1" fmla="*/ 8 h 32"/>
                  <a:gd name="T2" fmla="*/ 8 w 34"/>
                  <a:gd name="T3" fmla="*/ 0 h 32"/>
                  <a:gd name="T4" fmla="*/ 34 w 34"/>
                  <a:gd name="T5" fmla="*/ 24 h 32"/>
                  <a:gd name="T6" fmla="*/ 27 w 34"/>
                  <a:gd name="T7" fmla="*/ 32 h 32"/>
                  <a:gd name="T8" fmla="*/ 0 w 34"/>
                  <a:gd name="T9" fmla="*/ 8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0" y="8"/>
                    </a:moveTo>
                    <a:lnTo>
                      <a:pt x="8" y="0"/>
                    </a:lnTo>
                    <a:lnTo>
                      <a:pt x="34" y="24"/>
                    </a:lnTo>
                    <a:lnTo>
                      <a:pt x="27" y="32"/>
                    </a:lnTo>
                    <a:lnTo>
                      <a:pt x="0" y="8"/>
                    </a:lnTo>
                    <a:close/>
                  </a:path>
                </a:pathLst>
              </a:custGeom>
              <a:solidFill>
                <a:srgbClr val="000000"/>
              </a:solidFill>
              <a:ln w="9525">
                <a:noFill/>
                <a:round/>
                <a:headEnd/>
                <a:tailEnd/>
              </a:ln>
            </p:spPr>
            <p:txBody>
              <a:bodyPr/>
              <a:lstStyle/>
              <a:p>
                <a:endParaRPr lang="en-US"/>
              </a:p>
            </p:txBody>
          </p:sp>
          <p:sp>
            <p:nvSpPr>
              <p:cNvPr id="82284" name="Freeform 630"/>
              <p:cNvSpPr>
                <a:spLocks/>
              </p:cNvSpPr>
              <p:nvPr/>
            </p:nvSpPr>
            <p:spPr bwMode="auto">
              <a:xfrm>
                <a:off x="2275" y="2755"/>
                <a:ext cx="34" cy="32"/>
              </a:xfrm>
              <a:custGeom>
                <a:avLst/>
                <a:gdLst>
                  <a:gd name="T0" fmla="*/ 0 w 34"/>
                  <a:gd name="T1" fmla="*/ 8 h 32"/>
                  <a:gd name="T2" fmla="*/ 7 w 34"/>
                  <a:gd name="T3" fmla="*/ 0 h 32"/>
                  <a:gd name="T4" fmla="*/ 34 w 34"/>
                  <a:gd name="T5" fmla="*/ 24 h 32"/>
                  <a:gd name="T6" fmla="*/ 26 w 34"/>
                  <a:gd name="T7" fmla="*/ 32 h 32"/>
                  <a:gd name="T8" fmla="*/ 0 w 34"/>
                  <a:gd name="T9" fmla="*/ 8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0" y="8"/>
                    </a:moveTo>
                    <a:lnTo>
                      <a:pt x="7" y="0"/>
                    </a:lnTo>
                    <a:lnTo>
                      <a:pt x="34" y="24"/>
                    </a:lnTo>
                    <a:lnTo>
                      <a:pt x="26" y="32"/>
                    </a:lnTo>
                    <a:lnTo>
                      <a:pt x="0" y="8"/>
                    </a:lnTo>
                    <a:close/>
                  </a:path>
                </a:pathLst>
              </a:custGeom>
              <a:solidFill>
                <a:srgbClr val="000000"/>
              </a:solidFill>
              <a:ln w="9525">
                <a:noFill/>
                <a:round/>
                <a:headEnd/>
                <a:tailEnd/>
              </a:ln>
            </p:spPr>
            <p:txBody>
              <a:bodyPr/>
              <a:lstStyle/>
              <a:p>
                <a:endParaRPr lang="en-US"/>
              </a:p>
            </p:txBody>
          </p:sp>
          <p:sp>
            <p:nvSpPr>
              <p:cNvPr id="82285" name="Freeform 629"/>
              <p:cNvSpPr>
                <a:spLocks/>
              </p:cNvSpPr>
              <p:nvPr/>
            </p:nvSpPr>
            <p:spPr bwMode="auto">
              <a:xfrm>
                <a:off x="2283" y="2747"/>
                <a:ext cx="32" cy="32"/>
              </a:xfrm>
              <a:custGeom>
                <a:avLst/>
                <a:gdLst>
                  <a:gd name="T0" fmla="*/ 0 w 32"/>
                  <a:gd name="T1" fmla="*/ 7 h 32"/>
                  <a:gd name="T2" fmla="*/ 6 w 32"/>
                  <a:gd name="T3" fmla="*/ 0 h 32"/>
                  <a:gd name="T4" fmla="*/ 32 w 32"/>
                  <a:gd name="T5" fmla="*/ 26 h 32"/>
                  <a:gd name="T6" fmla="*/ 25 w 32"/>
                  <a:gd name="T7" fmla="*/ 32 h 32"/>
                  <a:gd name="T8" fmla="*/ 0 w 32"/>
                  <a:gd name="T9" fmla="*/ 7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0" y="7"/>
                    </a:moveTo>
                    <a:lnTo>
                      <a:pt x="6" y="0"/>
                    </a:lnTo>
                    <a:lnTo>
                      <a:pt x="32" y="26"/>
                    </a:lnTo>
                    <a:lnTo>
                      <a:pt x="25" y="32"/>
                    </a:lnTo>
                    <a:lnTo>
                      <a:pt x="0" y="7"/>
                    </a:lnTo>
                    <a:close/>
                  </a:path>
                </a:pathLst>
              </a:custGeom>
              <a:solidFill>
                <a:srgbClr val="000000"/>
              </a:solidFill>
              <a:ln w="9525">
                <a:noFill/>
                <a:round/>
                <a:headEnd/>
                <a:tailEnd/>
              </a:ln>
            </p:spPr>
            <p:txBody>
              <a:bodyPr/>
              <a:lstStyle/>
              <a:p>
                <a:endParaRPr lang="en-US"/>
              </a:p>
            </p:txBody>
          </p:sp>
          <p:sp>
            <p:nvSpPr>
              <p:cNvPr id="82286" name="Freeform 628"/>
              <p:cNvSpPr>
                <a:spLocks/>
              </p:cNvSpPr>
              <p:nvPr/>
            </p:nvSpPr>
            <p:spPr bwMode="auto">
              <a:xfrm>
                <a:off x="2290" y="2740"/>
                <a:ext cx="30" cy="33"/>
              </a:xfrm>
              <a:custGeom>
                <a:avLst/>
                <a:gdLst>
                  <a:gd name="T0" fmla="*/ 0 w 30"/>
                  <a:gd name="T1" fmla="*/ 6 h 33"/>
                  <a:gd name="T2" fmla="*/ 7 w 30"/>
                  <a:gd name="T3" fmla="*/ 0 h 33"/>
                  <a:gd name="T4" fmla="*/ 30 w 30"/>
                  <a:gd name="T5" fmla="*/ 27 h 33"/>
                  <a:gd name="T6" fmla="*/ 24 w 30"/>
                  <a:gd name="T7" fmla="*/ 33 h 33"/>
                  <a:gd name="T8" fmla="*/ 0 w 30"/>
                  <a:gd name="T9" fmla="*/ 6 h 33"/>
                  <a:gd name="T10" fmla="*/ 0 60000 65536"/>
                  <a:gd name="T11" fmla="*/ 0 60000 65536"/>
                  <a:gd name="T12" fmla="*/ 0 60000 65536"/>
                  <a:gd name="T13" fmla="*/ 0 60000 65536"/>
                  <a:gd name="T14" fmla="*/ 0 60000 65536"/>
                  <a:gd name="T15" fmla="*/ 0 w 30"/>
                  <a:gd name="T16" fmla="*/ 0 h 33"/>
                  <a:gd name="T17" fmla="*/ 30 w 30"/>
                  <a:gd name="T18" fmla="*/ 33 h 33"/>
                </a:gdLst>
                <a:ahLst/>
                <a:cxnLst>
                  <a:cxn ang="T10">
                    <a:pos x="T0" y="T1"/>
                  </a:cxn>
                  <a:cxn ang="T11">
                    <a:pos x="T2" y="T3"/>
                  </a:cxn>
                  <a:cxn ang="T12">
                    <a:pos x="T4" y="T5"/>
                  </a:cxn>
                  <a:cxn ang="T13">
                    <a:pos x="T6" y="T7"/>
                  </a:cxn>
                  <a:cxn ang="T14">
                    <a:pos x="T8" y="T9"/>
                  </a:cxn>
                </a:cxnLst>
                <a:rect l="T15" t="T16" r="T17" b="T18"/>
                <a:pathLst>
                  <a:path w="30" h="33">
                    <a:moveTo>
                      <a:pt x="0" y="6"/>
                    </a:moveTo>
                    <a:lnTo>
                      <a:pt x="7" y="0"/>
                    </a:lnTo>
                    <a:lnTo>
                      <a:pt x="30" y="27"/>
                    </a:lnTo>
                    <a:lnTo>
                      <a:pt x="24" y="33"/>
                    </a:lnTo>
                    <a:lnTo>
                      <a:pt x="0" y="6"/>
                    </a:lnTo>
                    <a:close/>
                  </a:path>
                </a:pathLst>
              </a:custGeom>
              <a:solidFill>
                <a:srgbClr val="000000"/>
              </a:solidFill>
              <a:ln w="9525">
                <a:noFill/>
                <a:round/>
                <a:headEnd/>
                <a:tailEnd/>
              </a:ln>
            </p:spPr>
            <p:txBody>
              <a:bodyPr/>
              <a:lstStyle/>
              <a:p>
                <a:endParaRPr lang="en-US"/>
              </a:p>
            </p:txBody>
          </p:sp>
          <p:sp>
            <p:nvSpPr>
              <p:cNvPr id="82287" name="Freeform 627"/>
              <p:cNvSpPr>
                <a:spLocks/>
              </p:cNvSpPr>
              <p:nvPr/>
            </p:nvSpPr>
            <p:spPr bwMode="auto">
              <a:xfrm>
                <a:off x="2298" y="2733"/>
                <a:ext cx="28" cy="35"/>
              </a:xfrm>
              <a:custGeom>
                <a:avLst/>
                <a:gdLst>
                  <a:gd name="T0" fmla="*/ 0 w 28"/>
                  <a:gd name="T1" fmla="*/ 6 h 35"/>
                  <a:gd name="T2" fmla="*/ 8 w 28"/>
                  <a:gd name="T3" fmla="*/ 0 h 35"/>
                  <a:gd name="T4" fmla="*/ 28 w 28"/>
                  <a:gd name="T5" fmla="*/ 30 h 35"/>
                  <a:gd name="T6" fmla="*/ 21 w 28"/>
                  <a:gd name="T7" fmla="*/ 35 h 35"/>
                  <a:gd name="T8" fmla="*/ 0 w 28"/>
                  <a:gd name="T9" fmla="*/ 6 h 35"/>
                  <a:gd name="T10" fmla="*/ 0 60000 65536"/>
                  <a:gd name="T11" fmla="*/ 0 60000 65536"/>
                  <a:gd name="T12" fmla="*/ 0 60000 65536"/>
                  <a:gd name="T13" fmla="*/ 0 60000 65536"/>
                  <a:gd name="T14" fmla="*/ 0 60000 65536"/>
                  <a:gd name="T15" fmla="*/ 0 w 28"/>
                  <a:gd name="T16" fmla="*/ 0 h 35"/>
                  <a:gd name="T17" fmla="*/ 28 w 28"/>
                  <a:gd name="T18" fmla="*/ 35 h 35"/>
                </a:gdLst>
                <a:ahLst/>
                <a:cxnLst>
                  <a:cxn ang="T10">
                    <a:pos x="T0" y="T1"/>
                  </a:cxn>
                  <a:cxn ang="T11">
                    <a:pos x="T2" y="T3"/>
                  </a:cxn>
                  <a:cxn ang="T12">
                    <a:pos x="T4" y="T5"/>
                  </a:cxn>
                  <a:cxn ang="T13">
                    <a:pos x="T6" y="T7"/>
                  </a:cxn>
                  <a:cxn ang="T14">
                    <a:pos x="T8" y="T9"/>
                  </a:cxn>
                </a:cxnLst>
                <a:rect l="T15" t="T16" r="T17" b="T18"/>
                <a:pathLst>
                  <a:path w="28" h="35">
                    <a:moveTo>
                      <a:pt x="0" y="6"/>
                    </a:moveTo>
                    <a:lnTo>
                      <a:pt x="8" y="0"/>
                    </a:lnTo>
                    <a:lnTo>
                      <a:pt x="28" y="30"/>
                    </a:lnTo>
                    <a:lnTo>
                      <a:pt x="21" y="35"/>
                    </a:lnTo>
                    <a:lnTo>
                      <a:pt x="0" y="6"/>
                    </a:lnTo>
                    <a:close/>
                  </a:path>
                </a:pathLst>
              </a:custGeom>
              <a:solidFill>
                <a:srgbClr val="000000"/>
              </a:solidFill>
              <a:ln w="9525">
                <a:noFill/>
                <a:round/>
                <a:headEnd/>
                <a:tailEnd/>
              </a:ln>
            </p:spPr>
            <p:txBody>
              <a:bodyPr/>
              <a:lstStyle/>
              <a:p>
                <a:endParaRPr lang="en-US"/>
              </a:p>
            </p:txBody>
          </p:sp>
          <p:sp>
            <p:nvSpPr>
              <p:cNvPr id="82288" name="Freeform 626"/>
              <p:cNvSpPr>
                <a:spLocks/>
              </p:cNvSpPr>
              <p:nvPr/>
            </p:nvSpPr>
            <p:spPr bwMode="auto">
              <a:xfrm>
                <a:off x="2305" y="2729"/>
                <a:ext cx="28" cy="34"/>
              </a:xfrm>
              <a:custGeom>
                <a:avLst/>
                <a:gdLst>
                  <a:gd name="T0" fmla="*/ 0 w 28"/>
                  <a:gd name="T1" fmla="*/ 5 h 34"/>
                  <a:gd name="T2" fmla="*/ 7 w 28"/>
                  <a:gd name="T3" fmla="*/ 0 h 34"/>
                  <a:gd name="T4" fmla="*/ 28 w 28"/>
                  <a:gd name="T5" fmla="*/ 29 h 34"/>
                  <a:gd name="T6" fmla="*/ 21 w 28"/>
                  <a:gd name="T7" fmla="*/ 34 h 34"/>
                  <a:gd name="T8" fmla="*/ 0 w 28"/>
                  <a:gd name="T9" fmla="*/ 5 h 34"/>
                  <a:gd name="T10" fmla="*/ 0 60000 65536"/>
                  <a:gd name="T11" fmla="*/ 0 60000 65536"/>
                  <a:gd name="T12" fmla="*/ 0 60000 65536"/>
                  <a:gd name="T13" fmla="*/ 0 60000 65536"/>
                  <a:gd name="T14" fmla="*/ 0 60000 65536"/>
                  <a:gd name="T15" fmla="*/ 0 w 28"/>
                  <a:gd name="T16" fmla="*/ 0 h 34"/>
                  <a:gd name="T17" fmla="*/ 28 w 28"/>
                  <a:gd name="T18" fmla="*/ 34 h 34"/>
                </a:gdLst>
                <a:ahLst/>
                <a:cxnLst>
                  <a:cxn ang="T10">
                    <a:pos x="T0" y="T1"/>
                  </a:cxn>
                  <a:cxn ang="T11">
                    <a:pos x="T2" y="T3"/>
                  </a:cxn>
                  <a:cxn ang="T12">
                    <a:pos x="T4" y="T5"/>
                  </a:cxn>
                  <a:cxn ang="T13">
                    <a:pos x="T6" y="T7"/>
                  </a:cxn>
                  <a:cxn ang="T14">
                    <a:pos x="T8" y="T9"/>
                  </a:cxn>
                </a:cxnLst>
                <a:rect l="T15" t="T16" r="T17" b="T18"/>
                <a:pathLst>
                  <a:path w="28" h="34">
                    <a:moveTo>
                      <a:pt x="0" y="5"/>
                    </a:moveTo>
                    <a:lnTo>
                      <a:pt x="7" y="0"/>
                    </a:lnTo>
                    <a:lnTo>
                      <a:pt x="28" y="29"/>
                    </a:lnTo>
                    <a:lnTo>
                      <a:pt x="21" y="34"/>
                    </a:lnTo>
                    <a:lnTo>
                      <a:pt x="0" y="5"/>
                    </a:lnTo>
                    <a:close/>
                  </a:path>
                </a:pathLst>
              </a:custGeom>
              <a:solidFill>
                <a:srgbClr val="000000"/>
              </a:solidFill>
              <a:ln w="9525">
                <a:noFill/>
                <a:round/>
                <a:headEnd/>
                <a:tailEnd/>
              </a:ln>
            </p:spPr>
            <p:txBody>
              <a:bodyPr/>
              <a:lstStyle/>
              <a:p>
                <a:endParaRPr lang="en-US"/>
              </a:p>
            </p:txBody>
          </p:sp>
          <p:sp>
            <p:nvSpPr>
              <p:cNvPr id="82289" name="Freeform 625"/>
              <p:cNvSpPr>
                <a:spLocks/>
              </p:cNvSpPr>
              <p:nvPr/>
            </p:nvSpPr>
            <p:spPr bwMode="auto">
              <a:xfrm>
                <a:off x="2314" y="2724"/>
                <a:ext cx="23" cy="35"/>
              </a:xfrm>
              <a:custGeom>
                <a:avLst/>
                <a:gdLst>
                  <a:gd name="T0" fmla="*/ 0 w 23"/>
                  <a:gd name="T1" fmla="*/ 3 h 35"/>
                  <a:gd name="T2" fmla="*/ 6 w 23"/>
                  <a:gd name="T3" fmla="*/ 0 h 35"/>
                  <a:gd name="T4" fmla="*/ 23 w 23"/>
                  <a:gd name="T5" fmla="*/ 31 h 35"/>
                  <a:gd name="T6" fmla="*/ 17 w 23"/>
                  <a:gd name="T7" fmla="*/ 35 h 35"/>
                  <a:gd name="T8" fmla="*/ 0 w 23"/>
                  <a:gd name="T9" fmla="*/ 3 h 35"/>
                  <a:gd name="T10" fmla="*/ 0 60000 65536"/>
                  <a:gd name="T11" fmla="*/ 0 60000 65536"/>
                  <a:gd name="T12" fmla="*/ 0 60000 65536"/>
                  <a:gd name="T13" fmla="*/ 0 60000 65536"/>
                  <a:gd name="T14" fmla="*/ 0 60000 65536"/>
                  <a:gd name="T15" fmla="*/ 0 w 23"/>
                  <a:gd name="T16" fmla="*/ 0 h 35"/>
                  <a:gd name="T17" fmla="*/ 23 w 23"/>
                  <a:gd name="T18" fmla="*/ 35 h 35"/>
                </a:gdLst>
                <a:ahLst/>
                <a:cxnLst>
                  <a:cxn ang="T10">
                    <a:pos x="T0" y="T1"/>
                  </a:cxn>
                  <a:cxn ang="T11">
                    <a:pos x="T2" y="T3"/>
                  </a:cxn>
                  <a:cxn ang="T12">
                    <a:pos x="T4" y="T5"/>
                  </a:cxn>
                  <a:cxn ang="T13">
                    <a:pos x="T6" y="T7"/>
                  </a:cxn>
                  <a:cxn ang="T14">
                    <a:pos x="T8" y="T9"/>
                  </a:cxn>
                </a:cxnLst>
                <a:rect l="T15" t="T16" r="T17" b="T18"/>
                <a:pathLst>
                  <a:path w="23" h="35">
                    <a:moveTo>
                      <a:pt x="0" y="3"/>
                    </a:moveTo>
                    <a:lnTo>
                      <a:pt x="6" y="0"/>
                    </a:lnTo>
                    <a:lnTo>
                      <a:pt x="23" y="31"/>
                    </a:lnTo>
                    <a:lnTo>
                      <a:pt x="17" y="35"/>
                    </a:lnTo>
                    <a:lnTo>
                      <a:pt x="0" y="3"/>
                    </a:lnTo>
                    <a:close/>
                  </a:path>
                </a:pathLst>
              </a:custGeom>
              <a:solidFill>
                <a:srgbClr val="000000"/>
              </a:solidFill>
              <a:ln w="9525">
                <a:noFill/>
                <a:round/>
                <a:headEnd/>
                <a:tailEnd/>
              </a:ln>
            </p:spPr>
            <p:txBody>
              <a:bodyPr/>
              <a:lstStyle/>
              <a:p>
                <a:endParaRPr lang="en-US"/>
              </a:p>
            </p:txBody>
          </p:sp>
          <p:sp>
            <p:nvSpPr>
              <p:cNvPr id="82290" name="Freeform 624"/>
              <p:cNvSpPr>
                <a:spLocks/>
              </p:cNvSpPr>
              <p:nvPr/>
            </p:nvSpPr>
            <p:spPr bwMode="auto">
              <a:xfrm>
                <a:off x="2321" y="2719"/>
                <a:ext cx="23" cy="36"/>
              </a:xfrm>
              <a:custGeom>
                <a:avLst/>
                <a:gdLst>
                  <a:gd name="T0" fmla="*/ 0 w 23"/>
                  <a:gd name="T1" fmla="*/ 4 h 36"/>
                  <a:gd name="T2" fmla="*/ 8 w 23"/>
                  <a:gd name="T3" fmla="*/ 0 h 36"/>
                  <a:gd name="T4" fmla="*/ 23 w 23"/>
                  <a:gd name="T5" fmla="*/ 33 h 36"/>
                  <a:gd name="T6" fmla="*/ 16 w 23"/>
                  <a:gd name="T7" fmla="*/ 36 h 36"/>
                  <a:gd name="T8" fmla="*/ 0 w 23"/>
                  <a:gd name="T9" fmla="*/ 4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0" y="4"/>
                    </a:moveTo>
                    <a:lnTo>
                      <a:pt x="8" y="0"/>
                    </a:lnTo>
                    <a:lnTo>
                      <a:pt x="23" y="33"/>
                    </a:lnTo>
                    <a:lnTo>
                      <a:pt x="16" y="36"/>
                    </a:lnTo>
                    <a:lnTo>
                      <a:pt x="0" y="4"/>
                    </a:lnTo>
                    <a:close/>
                  </a:path>
                </a:pathLst>
              </a:custGeom>
              <a:solidFill>
                <a:srgbClr val="000000"/>
              </a:solidFill>
              <a:ln w="9525">
                <a:noFill/>
                <a:round/>
                <a:headEnd/>
                <a:tailEnd/>
              </a:ln>
            </p:spPr>
            <p:txBody>
              <a:bodyPr/>
              <a:lstStyle/>
              <a:p>
                <a:endParaRPr lang="en-US"/>
              </a:p>
            </p:txBody>
          </p:sp>
          <p:sp>
            <p:nvSpPr>
              <p:cNvPr id="82291" name="Freeform 623"/>
              <p:cNvSpPr>
                <a:spLocks/>
              </p:cNvSpPr>
              <p:nvPr/>
            </p:nvSpPr>
            <p:spPr bwMode="auto">
              <a:xfrm>
                <a:off x="2331" y="2716"/>
                <a:ext cx="17" cy="37"/>
              </a:xfrm>
              <a:custGeom>
                <a:avLst/>
                <a:gdLst>
                  <a:gd name="T0" fmla="*/ 0 w 17"/>
                  <a:gd name="T1" fmla="*/ 2 h 37"/>
                  <a:gd name="T2" fmla="*/ 6 w 17"/>
                  <a:gd name="T3" fmla="*/ 0 h 37"/>
                  <a:gd name="T4" fmla="*/ 17 w 17"/>
                  <a:gd name="T5" fmla="*/ 35 h 37"/>
                  <a:gd name="T6" fmla="*/ 11 w 17"/>
                  <a:gd name="T7" fmla="*/ 37 h 37"/>
                  <a:gd name="T8" fmla="*/ 0 w 17"/>
                  <a:gd name="T9" fmla="*/ 2 h 37"/>
                  <a:gd name="T10" fmla="*/ 0 60000 65536"/>
                  <a:gd name="T11" fmla="*/ 0 60000 65536"/>
                  <a:gd name="T12" fmla="*/ 0 60000 65536"/>
                  <a:gd name="T13" fmla="*/ 0 60000 65536"/>
                  <a:gd name="T14" fmla="*/ 0 60000 65536"/>
                  <a:gd name="T15" fmla="*/ 0 w 17"/>
                  <a:gd name="T16" fmla="*/ 0 h 37"/>
                  <a:gd name="T17" fmla="*/ 17 w 17"/>
                  <a:gd name="T18" fmla="*/ 37 h 37"/>
                </a:gdLst>
                <a:ahLst/>
                <a:cxnLst>
                  <a:cxn ang="T10">
                    <a:pos x="T0" y="T1"/>
                  </a:cxn>
                  <a:cxn ang="T11">
                    <a:pos x="T2" y="T3"/>
                  </a:cxn>
                  <a:cxn ang="T12">
                    <a:pos x="T4" y="T5"/>
                  </a:cxn>
                  <a:cxn ang="T13">
                    <a:pos x="T6" y="T7"/>
                  </a:cxn>
                  <a:cxn ang="T14">
                    <a:pos x="T8" y="T9"/>
                  </a:cxn>
                </a:cxnLst>
                <a:rect l="T15" t="T16" r="T17" b="T18"/>
                <a:pathLst>
                  <a:path w="17" h="37">
                    <a:moveTo>
                      <a:pt x="0" y="2"/>
                    </a:moveTo>
                    <a:lnTo>
                      <a:pt x="6" y="0"/>
                    </a:lnTo>
                    <a:lnTo>
                      <a:pt x="17" y="35"/>
                    </a:lnTo>
                    <a:lnTo>
                      <a:pt x="11" y="37"/>
                    </a:lnTo>
                    <a:lnTo>
                      <a:pt x="0" y="2"/>
                    </a:lnTo>
                    <a:close/>
                  </a:path>
                </a:pathLst>
              </a:custGeom>
              <a:solidFill>
                <a:srgbClr val="000000"/>
              </a:solidFill>
              <a:ln w="9525">
                <a:noFill/>
                <a:round/>
                <a:headEnd/>
                <a:tailEnd/>
              </a:ln>
            </p:spPr>
            <p:txBody>
              <a:bodyPr/>
              <a:lstStyle/>
              <a:p>
                <a:endParaRPr lang="en-US"/>
              </a:p>
            </p:txBody>
          </p:sp>
          <p:sp>
            <p:nvSpPr>
              <p:cNvPr id="82292" name="Freeform 622"/>
              <p:cNvSpPr>
                <a:spLocks/>
              </p:cNvSpPr>
              <p:nvPr/>
            </p:nvSpPr>
            <p:spPr bwMode="auto">
              <a:xfrm>
                <a:off x="2337" y="2714"/>
                <a:ext cx="18" cy="37"/>
              </a:xfrm>
              <a:custGeom>
                <a:avLst/>
                <a:gdLst>
                  <a:gd name="T0" fmla="*/ 0 w 18"/>
                  <a:gd name="T1" fmla="*/ 2 h 37"/>
                  <a:gd name="T2" fmla="*/ 7 w 18"/>
                  <a:gd name="T3" fmla="*/ 0 h 37"/>
                  <a:gd name="T4" fmla="*/ 18 w 18"/>
                  <a:gd name="T5" fmla="*/ 34 h 37"/>
                  <a:gd name="T6" fmla="*/ 11 w 18"/>
                  <a:gd name="T7" fmla="*/ 37 h 37"/>
                  <a:gd name="T8" fmla="*/ 0 w 18"/>
                  <a:gd name="T9" fmla="*/ 2 h 37"/>
                  <a:gd name="T10" fmla="*/ 0 60000 65536"/>
                  <a:gd name="T11" fmla="*/ 0 60000 65536"/>
                  <a:gd name="T12" fmla="*/ 0 60000 65536"/>
                  <a:gd name="T13" fmla="*/ 0 60000 65536"/>
                  <a:gd name="T14" fmla="*/ 0 60000 65536"/>
                  <a:gd name="T15" fmla="*/ 0 w 18"/>
                  <a:gd name="T16" fmla="*/ 0 h 37"/>
                  <a:gd name="T17" fmla="*/ 18 w 18"/>
                  <a:gd name="T18" fmla="*/ 37 h 37"/>
                </a:gdLst>
                <a:ahLst/>
                <a:cxnLst>
                  <a:cxn ang="T10">
                    <a:pos x="T0" y="T1"/>
                  </a:cxn>
                  <a:cxn ang="T11">
                    <a:pos x="T2" y="T3"/>
                  </a:cxn>
                  <a:cxn ang="T12">
                    <a:pos x="T4" y="T5"/>
                  </a:cxn>
                  <a:cxn ang="T13">
                    <a:pos x="T6" y="T7"/>
                  </a:cxn>
                  <a:cxn ang="T14">
                    <a:pos x="T8" y="T9"/>
                  </a:cxn>
                </a:cxnLst>
                <a:rect l="T15" t="T16" r="T17" b="T18"/>
                <a:pathLst>
                  <a:path w="18" h="37">
                    <a:moveTo>
                      <a:pt x="0" y="2"/>
                    </a:moveTo>
                    <a:lnTo>
                      <a:pt x="7" y="0"/>
                    </a:lnTo>
                    <a:lnTo>
                      <a:pt x="18" y="34"/>
                    </a:lnTo>
                    <a:lnTo>
                      <a:pt x="11" y="37"/>
                    </a:lnTo>
                    <a:lnTo>
                      <a:pt x="0" y="2"/>
                    </a:lnTo>
                    <a:close/>
                  </a:path>
                </a:pathLst>
              </a:custGeom>
              <a:solidFill>
                <a:srgbClr val="000000"/>
              </a:solidFill>
              <a:ln w="9525">
                <a:noFill/>
                <a:round/>
                <a:headEnd/>
                <a:tailEnd/>
              </a:ln>
            </p:spPr>
            <p:txBody>
              <a:bodyPr/>
              <a:lstStyle/>
              <a:p>
                <a:endParaRPr lang="en-US"/>
              </a:p>
            </p:txBody>
          </p:sp>
          <p:sp>
            <p:nvSpPr>
              <p:cNvPr id="82293" name="Freeform 621"/>
              <p:cNvSpPr>
                <a:spLocks/>
              </p:cNvSpPr>
              <p:nvPr/>
            </p:nvSpPr>
            <p:spPr bwMode="auto">
              <a:xfrm>
                <a:off x="2346" y="2712"/>
                <a:ext cx="14" cy="36"/>
              </a:xfrm>
              <a:custGeom>
                <a:avLst/>
                <a:gdLst>
                  <a:gd name="T0" fmla="*/ 0 w 14"/>
                  <a:gd name="T1" fmla="*/ 1 h 36"/>
                  <a:gd name="T2" fmla="*/ 7 w 14"/>
                  <a:gd name="T3" fmla="*/ 0 h 36"/>
                  <a:gd name="T4" fmla="*/ 14 w 14"/>
                  <a:gd name="T5" fmla="*/ 35 h 36"/>
                  <a:gd name="T6" fmla="*/ 8 w 14"/>
                  <a:gd name="T7" fmla="*/ 36 h 36"/>
                  <a:gd name="T8" fmla="*/ 0 w 14"/>
                  <a:gd name="T9" fmla="*/ 1 h 36"/>
                  <a:gd name="T10" fmla="*/ 0 60000 65536"/>
                  <a:gd name="T11" fmla="*/ 0 60000 65536"/>
                  <a:gd name="T12" fmla="*/ 0 60000 65536"/>
                  <a:gd name="T13" fmla="*/ 0 60000 65536"/>
                  <a:gd name="T14" fmla="*/ 0 60000 65536"/>
                  <a:gd name="T15" fmla="*/ 0 w 14"/>
                  <a:gd name="T16" fmla="*/ 0 h 36"/>
                  <a:gd name="T17" fmla="*/ 14 w 14"/>
                  <a:gd name="T18" fmla="*/ 36 h 36"/>
                </a:gdLst>
                <a:ahLst/>
                <a:cxnLst>
                  <a:cxn ang="T10">
                    <a:pos x="T0" y="T1"/>
                  </a:cxn>
                  <a:cxn ang="T11">
                    <a:pos x="T2" y="T3"/>
                  </a:cxn>
                  <a:cxn ang="T12">
                    <a:pos x="T4" y="T5"/>
                  </a:cxn>
                  <a:cxn ang="T13">
                    <a:pos x="T6" y="T7"/>
                  </a:cxn>
                  <a:cxn ang="T14">
                    <a:pos x="T8" y="T9"/>
                  </a:cxn>
                </a:cxnLst>
                <a:rect l="T15" t="T16" r="T17" b="T18"/>
                <a:pathLst>
                  <a:path w="14" h="36">
                    <a:moveTo>
                      <a:pt x="0" y="1"/>
                    </a:moveTo>
                    <a:lnTo>
                      <a:pt x="7" y="0"/>
                    </a:lnTo>
                    <a:lnTo>
                      <a:pt x="14" y="35"/>
                    </a:lnTo>
                    <a:lnTo>
                      <a:pt x="8" y="36"/>
                    </a:lnTo>
                    <a:lnTo>
                      <a:pt x="0" y="1"/>
                    </a:lnTo>
                    <a:close/>
                  </a:path>
                </a:pathLst>
              </a:custGeom>
              <a:solidFill>
                <a:srgbClr val="000000"/>
              </a:solidFill>
              <a:ln w="9525">
                <a:noFill/>
                <a:round/>
                <a:headEnd/>
                <a:tailEnd/>
              </a:ln>
            </p:spPr>
            <p:txBody>
              <a:bodyPr/>
              <a:lstStyle/>
              <a:p>
                <a:endParaRPr lang="en-US"/>
              </a:p>
            </p:txBody>
          </p:sp>
          <p:sp>
            <p:nvSpPr>
              <p:cNvPr id="82294" name="Freeform 620"/>
              <p:cNvSpPr>
                <a:spLocks/>
              </p:cNvSpPr>
              <p:nvPr/>
            </p:nvSpPr>
            <p:spPr bwMode="auto">
              <a:xfrm>
                <a:off x="2353" y="2710"/>
                <a:ext cx="14" cy="37"/>
              </a:xfrm>
              <a:custGeom>
                <a:avLst/>
                <a:gdLst>
                  <a:gd name="T0" fmla="*/ 0 w 14"/>
                  <a:gd name="T1" fmla="*/ 2 h 37"/>
                  <a:gd name="T2" fmla="*/ 7 w 14"/>
                  <a:gd name="T3" fmla="*/ 0 h 37"/>
                  <a:gd name="T4" fmla="*/ 14 w 14"/>
                  <a:gd name="T5" fmla="*/ 35 h 37"/>
                  <a:gd name="T6" fmla="*/ 6 w 14"/>
                  <a:gd name="T7" fmla="*/ 37 h 37"/>
                  <a:gd name="T8" fmla="*/ 0 w 14"/>
                  <a:gd name="T9" fmla="*/ 2 h 37"/>
                  <a:gd name="T10" fmla="*/ 0 60000 65536"/>
                  <a:gd name="T11" fmla="*/ 0 60000 65536"/>
                  <a:gd name="T12" fmla="*/ 0 60000 65536"/>
                  <a:gd name="T13" fmla="*/ 0 60000 65536"/>
                  <a:gd name="T14" fmla="*/ 0 60000 65536"/>
                  <a:gd name="T15" fmla="*/ 0 w 14"/>
                  <a:gd name="T16" fmla="*/ 0 h 37"/>
                  <a:gd name="T17" fmla="*/ 14 w 14"/>
                  <a:gd name="T18" fmla="*/ 37 h 37"/>
                </a:gdLst>
                <a:ahLst/>
                <a:cxnLst>
                  <a:cxn ang="T10">
                    <a:pos x="T0" y="T1"/>
                  </a:cxn>
                  <a:cxn ang="T11">
                    <a:pos x="T2" y="T3"/>
                  </a:cxn>
                  <a:cxn ang="T12">
                    <a:pos x="T4" y="T5"/>
                  </a:cxn>
                  <a:cxn ang="T13">
                    <a:pos x="T6" y="T7"/>
                  </a:cxn>
                  <a:cxn ang="T14">
                    <a:pos x="T8" y="T9"/>
                  </a:cxn>
                </a:cxnLst>
                <a:rect l="T15" t="T16" r="T17" b="T18"/>
                <a:pathLst>
                  <a:path w="14" h="37">
                    <a:moveTo>
                      <a:pt x="0" y="2"/>
                    </a:moveTo>
                    <a:lnTo>
                      <a:pt x="7" y="0"/>
                    </a:lnTo>
                    <a:lnTo>
                      <a:pt x="14" y="35"/>
                    </a:lnTo>
                    <a:lnTo>
                      <a:pt x="6" y="37"/>
                    </a:lnTo>
                    <a:lnTo>
                      <a:pt x="0" y="2"/>
                    </a:lnTo>
                    <a:close/>
                  </a:path>
                </a:pathLst>
              </a:custGeom>
              <a:solidFill>
                <a:srgbClr val="000000"/>
              </a:solidFill>
              <a:ln w="9525">
                <a:noFill/>
                <a:round/>
                <a:headEnd/>
                <a:tailEnd/>
              </a:ln>
            </p:spPr>
            <p:txBody>
              <a:bodyPr/>
              <a:lstStyle/>
              <a:p>
                <a:endParaRPr lang="en-US"/>
              </a:p>
            </p:txBody>
          </p:sp>
          <p:sp>
            <p:nvSpPr>
              <p:cNvPr id="82295" name="Freeform 619"/>
              <p:cNvSpPr>
                <a:spLocks/>
              </p:cNvSpPr>
              <p:nvPr/>
            </p:nvSpPr>
            <p:spPr bwMode="auto">
              <a:xfrm>
                <a:off x="2362" y="2709"/>
                <a:ext cx="10" cy="37"/>
              </a:xfrm>
              <a:custGeom>
                <a:avLst/>
                <a:gdLst>
                  <a:gd name="T0" fmla="*/ 0 w 10"/>
                  <a:gd name="T1" fmla="*/ 1 h 37"/>
                  <a:gd name="T2" fmla="*/ 6 w 10"/>
                  <a:gd name="T3" fmla="*/ 0 h 37"/>
                  <a:gd name="T4" fmla="*/ 10 w 10"/>
                  <a:gd name="T5" fmla="*/ 36 h 37"/>
                  <a:gd name="T6" fmla="*/ 3 w 10"/>
                  <a:gd name="T7" fmla="*/ 37 h 37"/>
                  <a:gd name="T8" fmla="*/ 0 w 10"/>
                  <a:gd name="T9" fmla="*/ 1 h 37"/>
                  <a:gd name="T10" fmla="*/ 0 60000 65536"/>
                  <a:gd name="T11" fmla="*/ 0 60000 65536"/>
                  <a:gd name="T12" fmla="*/ 0 60000 65536"/>
                  <a:gd name="T13" fmla="*/ 0 60000 65536"/>
                  <a:gd name="T14" fmla="*/ 0 60000 65536"/>
                  <a:gd name="T15" fmla="*/ 0 w 10"/>
                  <a:gd name="T16" fmla="*/ 0 h 37"/>
                  <a:gd name="T17" fmla="*/ 10 w 10"/>
                  <a:gd name="T18" fmla="*/ 37 h 37"/>
                </a:gdLst>
                <a:ahLst/>
                <a:cxnLst>
                  <a:cxn ang="T10">
                    <a:pos x="T0" y="T1"/>
                  </a:cxn>
                  <a:cxn ang="T11">
                    <a:pos x="T2" y="T3"/>
                  </a:cxn>
                  <a:cxn ang="T12">
                    <a:pos x="T4" y="T5"/>
                  </a:cxn>
                  <a:cxn ang="T13">
                    <a:pos x="T6" y="T7"/>
                  </a:cxn>
                  <a:cxn ang="T14">
                    <a:pos x="T8" y="T9"/>
                  </a:cxn>
                </a:cxnLst>
                <a:rect l="T15" t="T16" r="T17" b="T18"/>
                <a:pathLst>
                  <a:path w="10" h="37">
                    <a:moveTo>
                      <a:pt x="0" y="1"/>
                    </a:moveTo>
                    <a:lnTo>
                      <a:pt x="6" y="0"/>
                    </a:lnTo>
                    <a:lnTo>
                      <a:pt x="10" y="36"/>
                    </a:lnTo>
                    <a:lnTo>
                      <a:pt x="3" y="37"/>
                    </a:lnTo>
                    <a:lnTo>
                      <a:pt x="0" y="1"/>
                    </a:lnTo>
                    <a:close/>
                  </a:path>
                </a:pathLst>
              </a:custGeom>
              <a:solidFill>
                <a:srgbClr val="000000"/>
              </a:solidFill>
              <a:ln w="9525">
                <a:noFill/>
                <a:round/>
                <a:headEnd/>
                <a:tailEnd/>
              </a:ln>
            </p:spPr>
            <p:txBody>
              <a:bodyPr/>
              <a:lstStyle/>
              <a:p>
                <a:endParaRPr lang="en-US"/>
              </a:p>
            </p:txBody>
          </p:sp>
          <p:sp>
            <p:nvSpPr>
              <p:cNvPr id="82296" name="Freeform 618"/>
              <p:cNvSpPr>
                <a:spLocks/>
              </p:cNvSpPr>
              <p:nvPr/>
            </p:nvSpPr>
            <p:spPr bwMode="auto">
              <a:xfrm>
                <a:off x="2370" y="2709"/>
                <a:ext cx="15" cy="37"/>
              </a:xfrm>
              <a:custGeom>
                <a:avLst/>
                <a:gdLst>
                  <a:gd name="T0" fmla="*/ 2 w 15"/>
                  <a:gd name="T1" fmla="*/ 0 h 37"/>
                  <a:gd name="T2" fmla="*/ 15 w 15"/>
                  <a:gd name="T3" fmla="*/ 1 h 37"/>
                  <a:gd name="T4" fmla="*/ 13 w 15"/>
                  <a:gd name="T5" fmla="*/ 37 h 37"/>
                  <a:gd name="T6" fmla="*/ 0 w 15"/>
                  <a:gd name="T7" fmla="*/ 36 h 37"/>
                  <a:gd name="T8" fmla="*/ 2 w 15"/>
                  <a:gd name="T9" fmla="*/ 0 h 37"/>
                  <a:gd name="T10" fmla="*/ 0 60000 65536"/>
                  <a:gd name="T11" fmla="*/ 0 60000 65536"/>
                  <a:gd name="T12" fmla="*/ 0 60000 65536"/>
                  <a:gd name="T13" fmla="*/ 0 60000 65536"/>
                  <a:gd name="T14" fmla="*/ 0 60000 65536"/>
                  <a:gd name="T15" fmla="*/ 0 w 15"/>
                  <a:gd name="T16" fmla="*/ 0 h 37"/>
                  <a:gd name="T17" fmla="*/ 15 w 15"/>
                  <a:gd name="T18" fmla="*/ 37 h 37"/>
                </a:gdLst>
                <a:ahLst/>
                <a:cxnLst>
                  <a:cxn ang="T10">
                    <a:pos x="T0" y="T1"/>
                  </a:cxn>
                  <a:cxn ang="T11">
                    <a:pos x="T2" y="T3"/>
                  </a:cxn>
                  <a:cxn ang="T12">
                    <a:pos x="T4" y="T5"/>
                  </a:cxn>
                  <a:cxn ang="T13">
                    <a:pos x="T6" y="T7"/>
                  </a:cxn>
                  <a:cxn ang="T14">
                    <a:pos x="T8" y="T9"/>
                  </a:cxn>
                </a:cxnLst>
                <a:rect l="T15" t="T16" r="T17" b="T18"/>
                <a:pathLst>
                  <a:path w="15" h="37">
                    <a:moveTo>
                      <a:pt x="2" y="0"/>
                    </a:moveTo>
                    <a:lnTo>
                      <a:pt x="15" y="1"/>
                    </a:lnTo>
                    <a:lnTo>
                      <a:pt x="13" y="37"/>
                    </a:lnTo>
                    <a:lnTo>
                      <a:pt x="0" y="36"/>
                    </a:lnTo>
                    <a:lnTo>
                      <a:pt x="2" y="0"/>
                    </a:lnTo>
                    <a:close/>
                  </a:path>
                </a:pathLst>
              </a:custGeom>
              <a:solidFill>
                <a:srgbClr val="000000"/>
              </a:solidFill>
              <a:ln w="9525">
                <a:noFill/>
                <a:round/>
                <a:headEnd/>
                <a:tailEnd/>
              </a:ln>
            </p:spPr>
            <p:txBody>
              <a:bodyPr/>
              <a:lstStyle/>
              <a:p>
                <a:endParaRPr lang="en-US"/>
              </a:p>
            </p:txBody>
          </p:sp>
          <p:sp>
            <p:nvSpPr>
              <p:cNvPr id="82297" name="Freeform 617"/>
              <p:cNvSpPr>
                <a:spLocks/>
              </p:cNvSpPr>
              <p:nvPr/>
            </p:nvSpPr>
            <p:spPr bwMode="auto">
              <a:xfrm>
                <a:off x="2380" y="2710"/>
                <a:ext cx="21" cy="38"/>
              </a:xfrm>
              <a:custGeom>
                <a:avLst/>
                <a:gdLst>
                  <a:gd name="T0" fmla="*/ 7 w 21"/>
                  <a:gd name="T1" fmla="*/ 0 h 38"/>
                  <a:gd name="T2" fmla="*/ 21 w 21"/>
                  <a:gd name="T3" fmla="*/ 3 h 38"/>
                  <a:gd name="T4" fmla="*/ 13 w 21"/>
                  <a:gd name="T5" fmla="*/ 38 h 38"/>
                  <a:gd name="T6" fmla="*/ 0 w 21"/>
                  <a:gd name="T7" fmla="*/ 35 h 38"/>
                  <a:gd name="T8" fmla="*/ 7 w 21"/>
                  <a:gd name="T9" fmla="*/ 0 h 38"/>
                  <a:gd name="T10" fmla="*/ 0 60000 65536"/>
                  <a:gd name="T11" fmla="*/ 0 60000 65536"/>
                  <a:gd name="T12" fmla="*/ 0 60000 65536"/>
                  <a:gd name="T13" fmla="*/ 0 60000 65536"/>
                  <a:gd name="T14" fmla="*/ 0 60000 65536"/>
                  <a:gd name="T15" fmla="*/ 0 w 21"/>
                  <a:gd name="T16" fmla="*/ 0 h 38"/>
                  <a:gd name="T17" fmla="*/ 21 w 21"/>
                  <a:gd name="T18" fmla="*/ 38 h 38"/>
                </a:gdLst>
                <a:ahLst/>
                <a:cxnLst>
                  <a:cxn ang="T10">
                    <a:pos x="T0" y="T1"/>
                  </a:cxn>
                  <a:cxn ang="T11">
                    <a:pos x="T2" y="T3"/>
                  </a:cxn>
                  <a:cxn ang="T12">
                    <a:pos x="T4" y="T5"/>
                  </a:cxn>
                  <a:cxn ang="T13">
                    <a:pos x="T6" y="T7"/>
                  </a:cxn>
                  <a:cxn ang="T14">
                    <a:pos x="T8" y="T9"/>
                  </a:cxn>
                </a:cxnLst>
                <a:rect l="T15" t="T16" r="T17" b="T18"/>
                <a:pathLst>
                  <a:path w="21" h="38">
                    <a:moveTo>
                      <a:pt x="7" y="0"/>
                    </a:moveTo>
                    <a:lnTo>
                      <a:pt x="21" y="3"/>
                    </a:lnTo>
                    <a:lnTo>
                      <a:pt x="13" y="38"/>
                    </a:lnTo>
                    <a:lnTo>
                      <a:pt x="0" y="35"/>
                    </a:lnTo>
                    <a:lnTo>
                      <a:pt x="7" y="0"/>
                    </a:lnTo>
                    <a:close/>
                  </a:path>
                </a:pathLst>
              </a:custGeom>
              <a:solidFill>
                <a:srgbClr val="000000"/>
              </a:solidFill>
              <a:ln w="9525">
                <a:noFill/>
                <a:round/>
                <a:headEnd/>
                <a:tailEnd/>
              </a:ln>
            </p:spPr>
            <p:txBody>
              <a:bodyPr/>
              <a:lstStyle/>
              <a:p>
                <a:endParaRPr lang="en-US"/>
              </a:p>
            </p:txBody>
          </p:sp>
          <p:sp>
            <p:nvSpPr>
              <p:cNvPr id="82298" name="Freeform 616"/>
              <p:cNvSpPr>
                <a:spLocks/>
              </p:cNvSpPr>
              <p:nvPr/>
            </p:nvSpPr>
            <p:spPr bwMode="auto">
              <a:xfrm>
                <a:off x="2392" y="2714"/>
                <a:ext cx="24" cy="39"/>
              </a:xfrm>
              <a:custGeom>
                <a:avLst/>
                <a:gdLst>
                  <a:gd name="T0" fmla="*/ 10 w 24"/>
                  <a:gd name="T1" fmla="*/ 0 h 39"/>
                  <a:gd name="T2" fmla="*/ 24 w 24"/>
                  <a:gd name="T3" fmla="*/ 4 h 39"/>
                  <a:gd name="T4" fmla="*/ 14 w 24"/>
                  <a:gd name="T5" fmla="*/ 39 h 39"/>
                  <a:gd name="T6" fmla="*/ 0 w 24"/>
                  <a:gd name="T7" fmla="*/ 34 h 39"/>
                  <a:gd name="T8" fmla="*/ 10 w 24"/>
                  <a:gd name="T9" fmla="*/ 0 h 39"/>
                  <a:gd name="T10" fmla="*/ 0 60000 65536"/>
                  <a:gd name="T11" fmla="*/ 0 60000 65536"/>
                  <a:gd name="T12" fmla="*/ 0 60000 65536"/>
                  <a:gd name="T13" fmla="*/ 0 60000 65536"/>
                  <a:gd name="T14" fmla="*/ 0 60000 65536"/>
                  <a:gd name="T15" fmla="*/ 0 w 24"/>
                  <a:gd name="T16" fmla="*/ 0 h 39"/>
                  <a:gd name="T17" fmla="*/ 24 w 24"/>
                  <a:gd name="T18" fmla="*/ 39 h 39"/>
                </a:gdLst>
                <a:ahLst/>
                <a:cxnLst>
                  <a:cxn ang="T10">
                    <a:pos x="T0" y="T1"/>
                  </a:cxn>
                  <a:cxn ang="T11">
                    <a:pos x="T2" y="T3"/>
                  </a:cxn>
                  <a:cxn ang="T12">
                    <a:pos x="T4" y="T5"/>
                  </a:cxn>
                  <a:cxn ang="T13">
                    <a:pos x="T6" y="T7"/>
                  </a:cxn>
                  <a:cxn ang="T14">
                    <a:pos x="T8" y="T9"/>
                  </a:cxn>
                </a:cxnLst>
                <a:rect l="T15" t="T16" r="T17" b="T18"/>
                <a:pathLst>
                  <a:path w="24" h="39">
                    <a:moveTo>
                      <a:pt x="10" y="0"/>
                    </a:moveTo>
                    <a:lnTo>
                      <a:pt x="24" y="4"/>
                    </a:lnTo>
                    <a:lnTo>
                      <a:pt x="14" y="39"/>
                    </a:lnTo>
                    <a:lnTo>
                      <a:pt x="0" y="34"/>
                    </a:lnTo>
                    <a:lnTo>
                      <a:pt x="10" y="0"/>
                    </a:lnTo>
                    <a:close/>
                  </a:path>
                </a:pathLst>
              </a:custGeom>
              <a:solidFill>
                <a:srgbClr val="000000"/>
              </a:solidFill>
              <a:ln w="9525">
                <a:noFill/>
                <a:round/>
                <a:headEnd/>
                <a:tailEnd/>
              </a:ln>
            </p:spPr>
            <p:txBody>
              <a:bodyPr/>
              <a:lstStyle/>
              <a:p>
                <a:endParaRPr lang="en-US"/>
              </a:p>
            </p:txBody>
          </p:sp>
          <p:sp>
            <p:nvSpPr>
              <p:cNvPr id="82299" name="Freeform 615"/>
              <p:cNvSpPr>
                <a:spLocks/>
              </p:cNvSpPr>
              <p:nvPr/>
            </p:nvSpPr>
            <p:spPr bwMode="auto">
              <a:xfrm>
                <a:off x="2404" y="2719"/>
                <a:ext cx="28" cy="39"/>
              </a:xfrm>
              <a:custGeom>
                <a:avLst/>
                <a:gdLst>
                  <a:gd name="T0" fmla="*/ 15 w 28"/>
                  <a:gd name="T1" fmla="*/ 0 h 39"/>
                  <a:gd name="T2" fmla="*/ 28 w 28"/>
                  <a:gd name="T3" fmla="*/ 7 h 39"/>
                  <a:gd name="T4" fmla="*/ 13 w 28"/>
                  <a:gd name="T5" fmla="*/ 39 h 39"/>
                  <a:gd name="T6" fmla="*/ 0 w 28"/>
                  <a:gd name="T7" fmla="*/ 33 h 39"/>
                  <a:gd name="T8" fmla="*/ 15 w 28"/>
                  <a:gd name="T9" fmla="*/ 0 h 39"/>
                  <a:gd name="T10" fmla="*/ 0 60000 65536"/>
                  <a:gd name="T11" fmla="*/ 0 60000 65536"/>
                  <a:gd name="T12" fmla="*/ 0 60000 65536"/>
                  <a:gd name="T13" fmla="*/ 0 60000 65536"/>
                  <a:gd name="T14" fmla="*/ 0 60000 65536"/>
                  <a:gd name="T15" fmla="*/ 0 w 28"/>
                  <a:gd name="T16" fmla="*/ 0 h 39"/>
                  <a:gd name="T17" fmla="*/ 28 w 28"/>
                  <a:gd name="T18" fmla="*/ 39 h 39"/>
                </a:gdLst>
                <a:ahLst/>
                <a:cxnLst>
                  <a:cxn ang="T10">
                    <a:pos x="T0" y="T1"/>
                  </a:cxn>
                  <a:cxn ang="T11">
                    <a:pos x="T2" y="T3"/>
                  </a:cxn>
                  <a:cxn ang="T12">
                    <a:pos x="T4" y="T5"/>
                  </a:cxn>
                  <a:cxn ang="T13">
                    <a:pos x="T6" y="T7"/>
                  </a:cxn>
                  <a:cxn ang="T14">
                    <a:pos x="T8" y="T9"/>
                  </a:cxn>
                </a:cxnLst>
                <a:rect l="T15" t="T16" r="T17" b="T18"/>
                <a:pathLst>
                  <a:path w="28" h="39">
                    <a:moveTo>
                      <a:pt x="15" y="0"/>
                    </a:moveTo>
                    <a:lnTo>
                      <a:pt x="28" y="7"/>
                    </a:lnTo>
                    <a:lnTo>
                      <a:pt x="13" y="39"/>
                    </a:lnTo>
                    <a:lnTo>
                      <a:pt x="0" y="33"/>
                    </a:lnTo>
                    <a:lnTo>
                      <a:pt x="15" y="0"/>
                    </a:lnTo>
                    <a:close/>
                  </a:path>
                </a:pathLst>
              </a:custGeom>
              <a:solidFill>
                <a:srgbClr val="000000"/>
              </a:solidFill>
              <a:ln w="9525">
                <a:noFill/>
                <a:round/>
                <a:headEnd/>
                <a:tailEnd/>
              </a:ln>
            </p:spPr>
            <p:txBody>
              <a:bodyPr/>
              <a:lstStyle/>
              <a:p>
                <a:endParaRPr lang="en-US"/>
              </a:p>
            </p:txBody>
          </p:sp>
          <p:sp>
            <p:nvSpPr>
              <p:cNvPr id="82300" name="Freeform 614"/>
              <p:cNvSpPr>
                <a:spLocks/>
              </p:cNvSpPr>
              <p:nvPr/>
            </p:nvSpPr>
            <p:spPr bwMode="auto">
              <a:xfrm>
                <a:off x="2416" y="2727"/>
                <a:ext cx="30" cy="39"/>
              </a:xfrm>
              <a:custGeom>
                <a:avLst/>
                <a:gdLst>
                  <a:gd name="T0" fmla="*/ 17 w 30"/>
                  <a:gd name="T1" fmla="*/ 0 h 39"/>
                  <a:gd name="T2" fmla="*/ 30 w 30"/>
                  <a:gd name="T3" fmla="*/ 7 h 39"/>
                  <a:gd name="T4" fmla="*/ 13 w 30"/>
                  <a:gd name="T5" fmla="*/ 39 h 39"/>
                  <a:gd name="T6" fmla="*/ 0 w 30"/>
                  <a:gd name="T7" fmla="*/ 31 h 39"/>
                  <a:gd name="T8" fmla="*/ 17 w 30"/>
                  <a:gd name="T9" fmla="*/ 0 h 39"/>
                  <a:gd name="T10" fmla="*/ 0 60000 65536"/>
                  <a:gd name="T11" fmla="*/ 0 60000 65536"/>
                  <a:gd name="T12" fmla="*/ 0 60000 65536"/>
                  <a:gd name="T13" fmla="*/ 0 60000 65536"/>
                  <a:gd name="T14" fmla="*/ 0 60000 65536"/>
                  <a:gd name="T15" fmla="*/ 0 w 30"/>
                  <a:gd name="T16" fmla="*/ 0 h 39"/>
                  <a:gd name="T17" fmla="*/ 30 w 30"/>
                  <a:gd name="T18" fmla="*/ 39 h 39"/>
                </a:gdLst>
                <a:ahLst/>
                <a:cxnLst>
                  <a:cxn ang="T10">
                    <a:pos x="T0" y="T1"/>
                  </a:cxn>
                  <a:cxn ang="T11">
                    <a:pos x="T2" y="T3"/>
                  </a:cxn>
                  <a:cxn ang="T12">
                    <a:pos x="T4" y="T5"/>
                  </a:cxn>
                  <a:cxn ang="T13">
                    <a:pos x="T6" y="T7"/>
                  </a:cxn>
                  <a:cxn ang="T14">
                    <a:pos x="T8" y="T9"/>
                  </a:cxn>
                </a:cxnLst>
                <a:rect l="T15" t="T16" r="T17" b="T18"/>
                <a:pathLst>
                  <a:path w="30" h="39">
                    <a:moveTo>
                      <a:pt x="17" y="0"/>
                    </a:moveTo>
                    <a:lnTo>
                      <a:pt x="30" y="7"/>
                    </a:lnTo>
                    <a:lnTo>
                      <a:pt x="13" y="39"/>
                    </a:lnTo>
                    <a:lnTo>
                      <a:pt x="0" y="31"/>
                    </a:lnTo>
                    <a:lnTo>
                      <a:pt x="17" y="0"/>
                    </a:lnTo>
                    <a:close/>
                  </a:path>
                </a:pathLst>
              </a:custGeom>
              <a:solidFill>
                <a:srgbClr val="000000"/>
              </a:solidFill>
              <a:ln w="9525">
                <a:noFill/>
                <a:round/>
                <a:headEnd/>
                <a:tailEnd/>
              </a:ln>
            </p:spPr>
            <p:txBody>
              <a:bodyPr/>
              <a:lstStyle/>
              <a:p>
                <a:endParaRPr lang="en-US"/>
              </a:p>
            </p:txBody>
          </p:sp>
          <p:sp>
            <p:nvSpPr>
              <p:cNvPr id="82301" name="Freeform 613"/>
              <p:cNvSpPr>
                <a:spLocks/>
              </p:cNvSpPr>
              <p:nvPr/>
            </p:nvSpPr>
            <p:spPr bwMode="auto">
              <a:xfrm>
                <a:off x="2427" y="2735"/>
                <a:ext cx="34" cy="39"/>
              </a:xfrm>
              <a:custGeom>
                <a:avLst/>
                <a:gdLst>
                  <a:gd name="T0" fmla="*/ 21 w 34"/>
                  <a:gd name="T1" fmla="*/ 0 h 39"/>
                  <a:gd name="T2" fmla="*/ 34 w 34"/>
                  <a:gd name="T3" fmla="*/ 10 h 39"/>
                  <a:gd name="T4" fmla="*/ 13 w 34"/>
                  <a:gd name="T5" fmla="*/ 39 h 39"/>
                  <a:gd name="T6" fmla="*/ 0 w 34"/>
                  <a:gd name="T7" fmla="*/ 29 h 39"/>
                  <a:gd name="T8" fmla="*/ 21 w 34"/>
                  <a:gd name="T9" fmla="*/ 0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21" y="0"/>
                    </a:moveTo>
                    <a:lnTo>
                      <a:pt x="34" y="10"/>
                    </a:lnTo>
                    <a:lnTo>
                      <a:pt x="13" y="39"/>
                    </a:lnTo>
                    <a:lnTo>
                      <a:pt x="0" y="29"/>
                    </a:lnTo>
                    <a:lnTo>
                      <a:pt x="21" y="0"/>
                    </a:lnTo>
                    <a:close/>
                  </a:path>
                </a:pathLst>
              </a:custGeom>
              <a:solidFill>
                <a:srgbClr val="000000"/>
              </a:solidFill>
              <a:ln w="9525">
                <a:noFill/>
                <a:round/>
                <a:headEnd/>
                <a:tailEnd/>
              </a:ln>
            </p:spPr>
            <p:txBody>
              <a:bodyPr/>
              <a:lstStyle/>
              <a:p>
                <a:endParaRPr lang="en-US"/>
              </a:p>
            </p:txBody>
          </p:sp>
          <p:sp>
            <p:nvSpPr>
              <p:cNvPr id="82302" name="Freeform 612"/>
              <p:cNvSpPr>
                <a:spLocks/>
              </p:cNvSpPr>
              <p:nvPr/>
            </p:nvSpPr>
            <p:spPr bwMode="auto">
              <a:xfrm>
                <a:off x="2439" y="2746"/>
                <a:ext cx="36" cy="39"/>
              </a:xfrm>
              <a:custGeom>
                <a:avLst/>
                <a:gdLst>
                  <a:gd name="T0" fmla="*/ 24 w 36"/>
                  <a:gd name="T1" fmla="*/ 0 h 39"/>
                  <a:gd name="T2" fmla="*/ 36 w 36"/>
                  <a:gd name="T3" fmla="*/ 12 h 39"/>
                  <a:gd name="T4" fmla="*/ 13 w 36"/>
                  <a:gd name="T5" fmla="*/ 39 h 39"/>
                  <a:gd name="T6" fmla="*/ 0 w 36"/>
                  <a:gd name="T7" fmla="*/ 27 h 39"/>
                  <a:gd name="T8" fmla="*/ 24 w 36"/>
                  <a:gd name="T9" fmla="*/ 0 h 39"/>
                  <a:gd name="T10" fmla="*/ 0 60000 65536"/>
                  <a:gd name="T11" fmla="*/ 0 60000 65536"/>
                  <a:gd name="T12" fmla="*/ 0 60000 65536"/>
                  <a:gd name="T13" fmla="*/ 0 60000 65536"/>
                  <a:gd name="T14" fmla="*/ 0 60000 65536"/>
                  <a:gd name="T15" fmla="*/ 0 w 36"/>
                  <a:gd name="T16" fmla="*/ 0 h 39"/>
                  <a:gd name="T17" fmla="*/ 36 w 36"/>
                  <a:gd name="T18" fmla="*/ 39 h 39"/>
                </a:gdLst>
                <a:ahLst/>
                <a:cxnLst>
                  <a:cxn ang="T10">
                    <a:pos x="T0" y="T1"/>
                  </a:cxn>
                  <a:cxn ang="T11">
                    <a:pos x="T2" y="T3"/>
                  </a:cxn>
                  <a:cxn ang="T12">
                    <a:pos x="T4" y="T5"/>
                  </a:cxn>
                  <a:cxn ang="T13">
                    <a:pos x="T6" y="T7"/>
                  </a:cxn>
                  <a:cxn ang="T14">
                    <a:pos x="T8" y="T9"/>
                  </a:cxn>
                </a:cxnLst>
                <a:rect l="T15" t="T16" r="T17" b="T18"/>
                <a:pathLst>
                  <a:path w="36" h="39">
                    <a:moveTo>
                      <a:pt x="24" y="0"/>
                    </a:moveTo>
                    <a:lnTo>
                      <a:pt x="36" y="12"/>
                    </a:lnTo>
                    <a:lnTo>
                      <a:pt x="13" y="39"/>
                    </a:lnTo>
                    <a:lnTo>
                      <a:pt x="0" y="27"/>
                    </a:lnTo>
                    <a:lnTo>
                      <a:pt x="24" y="0"/>
                    </a:lnTo>
                    <a:close/>
                  </a:path>
                </a:pathLst>
              </a:custGeom>
              <a:solidFill>
                <a:srgbClr val="000000"/>
              </a:solidFill>
              <a:ln w="9525">
                <a:noFill/>
                <a:round/>
                <a:headEnd/>
                <a:tailEnd/>
              </a:ln>
            </p:spPr>
            <p:txBody>
              <a:bodyPr/>
              <a:lstStyle/>
              <a:p>
                <a:endParaRPr lang="en-US"/>
              </a:p>
            </p:txBody>
          </p:sp>
          <p:sp>
            <p:nvSpPr>
              <p:cNvPr id="82303" name="Freeform 611"/>
              <p:cNvSpPr>
                <a:spLocks/>
              </p:cNvSpPr>
              <p:nvPr/>
            </p:nvSpPr>
            <p:spPr bwMode="auto">
              <a:xfrm>
                <a:off x="2452" y="2758"/>
                <a:ext cx="37" cy="39"/>
              </a:xfrm>
              <a:custGeom>
                <a:avLst/>
                <a:gdLst>
                  <a:gd name="T0" fmla="*/ 24 w 37"/>
                  <a:gd name="T1" fmla="*/ 0 h 39"/>
                  <a:gd name="T2" fmla="*/ 37 w 37"/>
                  <a:gd name="T3" fmla="*/ 12 h 39"/>
                  <a:gd name="T4" fmla="*/ 13 w 37"/>
                  <a:gd name="T5" fmla="*/ 39 h 39"/>
                  <a:gd name="T6" fmla="*/ 0 w 37"/>
                  <a:gd name="T7" fmla="*/ 26 h 39"/>
                  <a:gd name="T8" fmla="*/ 24 w 37"/>
                  <a:gd name="T9" fmla="*/ 0 h 39"/>
                  <a:gd name="T10" fmla="*/ 0 60000 65536"/>
                  <a:gd name="T11" fmla="*/ 0 60000 65536"/>
                  <a:gd name="T12" fmla="*/ 0 60000 65536"/>
                  <a:gd name="T13" fmla="*/ 0 60000 65536"/>
                  <a:gd name="T14" fmla="*/ 0 60000 65536"/>
                  <a:gd name="T15" fmla="*/ 0 w 37"/>
                  <a:gd name="T16" fmla="*/ 0 h 39"/>
                  <a:gd name="T17" fmla="*/ 37 w 37"/>
                  <a:gd name="T18" fmla="*/ 39 h 39"/>
                </a:gdLst>
                <a:ahLst/>
                <a:cxnLst>
                  <a:cxn ang="T10">
                    <a:pos x="T0" y="T1"/>
                  </a:cxn>
                  <a:cxn ang="T11">
                    <a:pos x="T2" y="T3"/>
                  </a:cxn>
                  <a:cxn ang="T12">
                    <a:pos x="T4" y="T5"/>
                  </a:cxn>
                  <a:cxn ang="T13">
                    <a:pos x="T6" y="T7"/>
                  </a:cxn>
                  <a:cxn ang="T14">
                    <a:pos x="T8" y="T9"/>
                  </a:cxn>
                </a:cxnLst>
                <a:rect l="T15" t="T16" r="T17" b="T18"/>
                <a:pathLst>
                  <a:path w="37" h="39">
                    <a:moveTo>
                      <a:pt x="24" y="0"/>
                    </a:moveTo>
                    <a:lnTo>
                      <a:pt x="37" y="12"/>
                    </a:lnTo>
                    <a:lnTo>
                      <a:pt x="13" y="39"/>
                    </a:lnTo>
                    <a:lnTo>
                      <a:pt x="0" y="26"/>
                    </a:lnTo>
                    <a:lnTo>
                      <a:pt x="24" y="0"/>
                    </a:lnTo>
                    <a:close/>
                  </a:path>
                </a:pathLst>
              </a:custGeom>
              <a:solidFill>
                <a:srgbClr val="000000"/>
              </a:solidFill>
              <a:ln w="9525">
                <a:noFill/>
                <a:round/>
                <a:headEnd/>
                <a:tailEnd/>
              </a:ln>
            </p:spPr>
            <p:txBody>
              <a:bodyPr/>
              <a:lstStyle/>
              <a:p>
                <a:endParaRPr lang="en-US"/>
              </a:p>
            </p:txBody>
          </p:sp>
          <p:sp>
            <p:nvSpPr>
              <p:cNvPr id="82304" name="Freeform 610"/>
              <p:cNvSpPr>
                <a:spLocks/>
              </p:cNvSpPr>
              <p:nvPr/>
            </p:nvSpPr>
            <p:spPr bwMode="auto">
              <a:xfrm>
                <a:off x="2464" y="2771"/>
                <a:ext cx="38" cy="39"/>
              </a:xfrm>
              <a:custGeom>
                <a:avLst/>
                <a:gdLst>
                  <a:gd name="T0" fmla="*/ 25 w 38"/>
                  <a:gd name="T1" fmla="*/ 0 h 39"/>
                  <a:gd name="T2" fmla="*/ 38 w 38"/>
                  <a:gd name="T3" fmla="*/ 14 h 39"/>
                  <a:gd name="T4" fmla="*/ 13 w 38"/>
                  <a:gd name="T5" fmla="*/ 39 h 39"/>
                  <a:gd name="T6" fmla="*/ 0 w 38"/>
                  <a:gd name="T7" fmla="*/ 26 h 39"/>
                  <a:gd name="T8" fmla="*/ 25 w 38"/>
                  <a:gd name="T9" fmla="*/ 0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25" y="0"/>
                    </a:moveTo>
                    <a:lnTo>
                      <a:pt x="38" y="14"/>
                    </a:lnTo>
                    <a:lnTo>
                      <a:pt x="13" y="39"/>
                    </a:lnTo>
                    <a:lnTo>
                      <a:pt x="0" y="26"/>
                    </a:lnTo>
                    <a:lnTo>
                      <a:pt x="25" y="0"/>
                    </a:lnTo>
                    <a:close/>
                  </a:path>
                </a:pathLst>
              </a:custGeom>
              <a:solidFill>
                <a:srgbClr val="000000"/>
              </a:solidFill>
              <a:ln w="9525">
                <a:noFill/>
                <a:round/>
                <a:headEnd/>
                <a:tailEnd/>
              </a:ln>
            </p:spPr>
            <p:txBody>
              <a:bodyPr/>
              <a:lstStyle/>
              <a:p>
                <a:endParaRPr lang="en-US"/>
              </a:p>
            </p:txBody>
          </p:sp>
          <p:sp>
            <p:nvSpPr>
              <p:cNvPr id="82305" name="Freeform 609"/>
              <p:cNvSpPr>
                <a:spLocks/>
              </p:cNvSpPr>
              <p:nvPr/>
            </p:nvSpPr>
            <p:spPr bwMode="auto">
              <a:xfrm>
                <a:off x="2477" y="2785"/>
                <a:ext cx="39" cy="39"/>
              </a:xfrm>
              <a:custGeom>
                <a:avLst/>
                <a:gdLst>
                  <a:gd name="T0" fmla="*/ 27 w 39"/>
                  <a:gd name="T1" fmla="*/ 0 h 39"/>
                  <a:gd name="T2" fmla="*/ 39 w 39"/>
                  <a:gd name="T3" fmla="*/ 15 h 39"/>
                  <a:gd name="T4" fmla="*/ 12 w 39"/>
                  <a:gd name="T5" fmla="*/ 39 h 39"/>
                  <a:gd name="T6" fmla="*/ 0 w 39"/>
                  <a:gd name="T7" fmla="*/ 24 h 39"/>
                  <a:gd name="T8" fmla="*/ 27 w 39"/>
                  <a:gd name="T9" fmla="*/ 0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27" y="0"/>
                    </a:moveTo>
                    <a:lnTo>
                      <a:pt x="39" y="15"/>
                    </a:lnTo>
                    <a:lnTo>
                      <a:pt x="12" y="39"/>
                    </a:lnTo>
                    <a:lnTo>
                      <a:pt x="0" y="24"/>
                    </a:lnTo>
                    <a:lnTo>
                      <a:pt x="27" y="0"/>
                    </a:lnTo>
                    <a:close/>
                  </a:path>
                </a:pathLst>
              </a:custGeom>
              <a:solidFill>
                <a:srgbClr val="000000"/>
              </a:solidFill>
              <a:ln w="9525">
                <a:noFill/>
                <a:round/>
                <a:headEnd/>
                <a:tailEnd/>
              </a:ln>
            </p:spPr>
            <p:txBody>
              <a:bodyPr/>
              <a:lstStyle/>
              <a:p>
                <a:endParaRPr lang="en-US"/>
              </a:p>
            </p:txBody>
          </p:sp>
          <p:sp>
            <p:nvSpPr>
              <p:cNvPr id="82306" name="Freeform 608"/>
              <p:cNvSpPr>
                <a:spLocks/>
              </p:cNvSpPr>
              <p:nvPr/>
            </p:nvSpPr>
            <p:spPr bwMode="auto">
              <a:xfrm>
                <a:off x="2489" y="2800"/>
                <a:ext cx="36" cy="35"/>
              </a:xfrm>
              <a:custGeom>
                <a:avLst/>
                <a:gdLst>
                  <a:gd name="T0" fmla="*/ 27 w 36"/>
                  <a:gd name="T1" fmla="*/ 0 h 35"/>
                  <a:gd name="T2" fmla="*/ 36 w 36"/>
                  <a:gd name="T3" fmla="*/ 12 h 35"/>
                  <a:gd name="T4" fmla="*/ 10 w 36"/>
                  <a:gd name="T5" fmla="*/ 35 h 35"/>
                  <a:gd name="T6" fmla="*/ 0 w 36"/>
                  <a:gd name="T7" fmla="*/ 24 h 35"/>
                  <a:gd name="T8" fmla="*/ 27 w 36"/>
                  <a:gd name="T9" fmla="*/ 0 h 35"/>
                  <a:gd name="T10" fmla="*/ 0 60000 65536"/>
                  <a:gd name="T11" fmla="*/ 0 60000 65536"/>
                  <a:gd name="T12" fmla="*/ 0 60000 65536"/>
                  <a:gd name="T13" fmla="*/ 0 60000 65536"/>
                  <a:gd name="T14" fmla="*/ 0 60000 65536"/>
                  <a:gd name="T15" fmla="*/ 0 w 36"/>
                  <a:gd name="T16" fmla="*/ 0 h 35"/>
                  <a:gd name="T17" fmla="*/ 36 w 36"/>
                  <a:gd name="T18" fmla="*/ 35 h 35"/>
                </a:gdLst>
                <a:ahLst/>
                <a:cxnLst>
                  <a:cxn ang="T10">
                    <a:pos x="T0" y="T1"/>
                  </a:cxn>
                  <a:cxn ang="T11">
                    <a:pos x="T2" y="T3"/>
                  </a:cxn>
                  <a:cxn ang="T12">
                    <a:pos x="T4" y="T5"/>
                  </a:cxn>
                  <a:cxn ang="T13">
                    <a:pos x="T6" y="T7"/>
                  </a:cxn>
                  <a:cxn ang="T14">
                    <a:pos x="T8" y="T9"/>
                  </a:cxn>
                </a:cxnLst>
                <a:rect l="T15" t="T16" r="T17" b="T18"/>
                <a:pathLst>
                  <a:path w="36" h="35">
                    <a:moveTo>
                      <a:pt x="27" y="0"/>
                    </a:moveTo>
                    <a:lnTo>
                      <a:pt x="36" y="12"/>
                    </a:lnTo>
                    <a:lnTo>
                      <a:pt x="10" y="35"/>
                    </a:lnTo>
                    <a:lnTo>
                      <a:pt x="0" y="24"/>
                    </a:lnTo>
                    <a:lnTo>
                      <a:pt x="27" y="0"/>
                    </a:lnTo>
                    <a:close/>
                  </a:path>
                </a:pathLst>
              </a:custGeom>
              <a:solidFill>
                <a:srgbClr val="000000"/>
              </a:solidFill>
              <a:ln w="9525">
                <a:noFill/>
                <a:round/>
                <a:headEnd/>
                <a:tailEnd/>
              </a:ln>
            </p:spPr>
            <p:txBody>
              <a:bodyPr/>
              <a:lstStyle/>
              <a:p>
                <a:endParaRPr lang="en-US"/>
              </a:p>
            </p:txBody>
          </p:sp>
          <p:sp>
            <p:nvSpPr>
              <p:cNvPr id="82307" name="Freeform 607"/>
              <p:cNvSpPr>
                <a:spLocks/>
              </p:cNvSpPr>
              <p:nvPr/>
            </p:nvSpPr>
            <p:spPr bwMode="auto">
              <a:xfrm>
                <a:off x="2579" y="2934"/>
                <a:ext cx="49" cy="49"/>
              </a:xfrm>
              <a:custGeom>
                <a:avLst/>
                <a:gdLst>
                  <a:gd name="T0" fmla="*/ 30 w 49"/>
                  <a:gd name="T1" fmla="*/ 0 h 49"/>
                  <a:gd name="T2" fmla="*/ 49 w 49"/>
                  <a:gd name="T3" fmla="*/ 31 h 49"/>
                  <a:gd name="T4" fmla="*/ 18 w 49"/>
                  <a:gd name="T5" fmla="*/ 49 h 49"/>
                  <a:gd name="T6" fmla="*/ 0 w 49"/>
                  <a:gd name="T7" fmla="*/ 19 h 49"/>
                  <a:gd name="T8" fmla="*/ 30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30" y="0"/>
                    </a:moveTo>
                    <a:lnTo>
                      <a:pt x="49" y="31"/>
                    </a:lnTo>
                    <a:lnTo>
                      <a:pt x="18" y="49"/>
                    </a:lnTo>
                    <a:lnTo>
                      <a:pt x="0" y="19"/>
                    </a:lnTo>
                    <a:lnTo>
                      <a:pt x="30" y="0"/>
                    </a:lnTo>
                    <a:close/>
                  </a:path>
                </a:pathLst>
              </a:custGeom>
              <a:solidFill>
                <a:srgbClr val="000000"/>
              </a:solidFill>
              <a:ln w="9525">
                <a:noFill/>
                <a:round/>
                <a:headEnd/>
                <a:tailEnd/>
              </a:ln>
            </p:spPr>
            <p:txBody>
              <a:bodyPr/>
              <a:lstStyle/>
              <a:p>
                <a:endParaRPr lang="en-US"/>
              </a:p>
            </p:txBody>
          </p:sp>
          <p:sp>
            <p:nvSpPr>
              <p:cNvPr id="82308" name="Freeform 606"/>
              <p:cNvSpPr>
                <a:spLocks/>
              </p:cNvSpPr>
              <p:nvPr/>
            </p:nvSpPr>
            <p:spPr bwMode="auto">
              <a:xfrm>
                <a:off x="2597" y="2965"/>
                <a:ext cx="53" cy="57"/>
              </a:xfrm>
              <a:custGeom>
                <a:avLst/>
                <a:gdLst>
                  <a:gd name="T0" fmla="*/ 31 w 53"/>
                  <a:gd name="T1" fmla="*/ 0 h 57"/>
                  <a:gd name="T2" fmla="*/ 53 w 53"/>
                  <a:gd name="T3" fmla="*/ 38 h 57"/>
                  <a:gd name="T4" fmla="*/ 23 w 53"/>
                  <a:gd name="T5" fmla="*/ 57 h 57"/>
                  <a:gd name="T6" fmla="*/ 0 w 53"/>
                  <a:gd name="T7" fmla="*/ 18 h 57"/>
                  <a:gd name="T8" fmla="*/ 31 w 53"/>
                  <a:gd name="T9" fmla="*/ 0 h 57"/>
                  <a:gd name="T10" fmla="*/ 0 60000 65536"/>
                  <a:gd name="T11" fmla="*/ 0 60000 65536"/>
                  <a:gd name="T12" fmla="*/ 0 60000 65536"/>
                  <a:gd name="T13" fmla="*/ 0 60000 65536"/>
                  <a:gd name="T14" fmla="*/ 0 60000 65536"/>
                  <a:gd name="T15" fmla="*/ 0 w 53"/>
                  <a:gd name="T16" fmla="*/ 0 h 57"/>
                  <a:gd name="T17" fmla="*/ 53 w 53"/>
                  <a:gd name="T18" fmla="*/ 57 h 57"/>
                </a:gdLst>
                <a:ahLst/>
                <a:cxnLst>
                  <a:cxn ang="T10">
                    <a:pos x="T0" y="T1"/>
                  </a:cxn>
                  <a:cxn ang="T11">
                    <a:pos x="T2" y="T3"/>
                  </a:cxn>
                  <a:cxn ang="T12">
                    <a:pos x="T4" y="T5"/>
                  </a:cxn>
                  <a:cxn ang="T13">
                    <a:pos x="T6" y="T7"/>
                  </a:cxn>
                  <a:cxn ang="T14">
                    <a:pos x="T8" y="T9"/>
                  </a:cxn>
                </a:cxnLst>
                <a:rect l="T15" t="T16" r="T17" b="T18"/>
                <a:pathLst>
                  <a:path w="53" h="57">
                    <a:moveTo>
                      <a:pt x="31" y="0"/>
                    </a:moveTo>
                    <a:lnTo>
                      <a:pt x="53" y="38"/>
                    </a:lnTo>
                    <a:lnTo>
                      <a:pt x="23" y="57"/>
                    </a:lnTo>
                    <a:lnTo>
                      <a:pt x="0" y="18"/>
                    </a:lnTo>
                    <a:lnTo>
                      <a:pt x="31" y="0"/>
                    </a:lnTo>
                    <a:close/>
                  </a:path>
                </a:pathLst>
              </a:custGeom>
              <a:solidFill>
                <a:srgbClr val="000000"/>
              </a:solidFill>
              <a:ln w="9525">
                <a:noFill/>
                <a:round/>
                <a:headEnd/>
                <a:tailEnd/>
              </a:ln>
            </p:spPr>
            <p:txBody>
              <a:bodyPr/>
              <a:lstStyle/>
              <a:p>
                <a:endParaRPr lang="en-US"/>
              </a:p>
            </p:txBody>
          </p:sp>
          <p:sp>
            <p:nvSpPr>
              <p:cNvPr id="82309" name="Freeform 605"/>
              <p:cNvSpPr>
                <a:spLocks/>
              </p:cNvSpPr>
              <p:nvPr/>
            </p:nvSpPr>
            <p:spPr bwMode="auto">
              <a:xfrm>
                <a:off x="2620" y="3002"/>
                <a:ext cx="41" cy="39"/>
              </a:xfrm>
              <a:custGeom>
                <a:avLst/>
                <a:gdLst>
                  <a:gd name="T0" fmla="*/ 30 w 41"/>
                  <a:gd name="T1" fmla="*/ 0 h 39"/>
                  <a:gd name="T2" fmla="*/ 41 w 41"/>
                  <a:gd name="T3" fmla="*/ 18 h 39"/>
                  <a:gd name="T4" fmla="*/ 12 w 41"/>
                  <a:gd name="T5" fmla="*/ 39 h 39"/>
                  <a:gd name="T6" fmla="*/ 0 w 41"/>
                  <a:gd name="T7" fmla="*/ 21 h 39"/>
                  <a:gd name="T8" fmla="*/ 30 w 41"/>
                  <a:gd name="T9" fmla="*/ 0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30" y="0"/>
                    </a:moveTo>
                    <a:lnTo>
                      <a:pt x="41" y="18"/>
                    </a:lnTo>
                    <a:lnTo>
                      <a:pt x="12" y="39"/>
                    </a:lnTo>
                    <a:lnTo>
                      <a:pt x="0" y="21"/>
                    </a:lnTo>
                    <a:lnTo>
                      <a:pt x="30" y="0"/>
                    </a:lnTo>
                    <a:close/>
                  </a:path>
                </a:pathLst>
              </a:custGeom>
              <a:solidFill>
                <a:srgbClr val="000000"/>
              </a:solidFill>
              <a:ln w="9525">
                <a:noFill/>
                <a:round/>
                <a:headEnd/>
                <a:tailEnd/>
              </a:ln>
            </p:spPr>
            <p:txBody>
              <a:bodyPr/>
              <a:lstStyle/>
              <a:p>
                <a:endParaRPr lang="en-US"/>
              </a:p>
            </p:txBody>
          </p:sp>
          <p:sp>
            <p:nvSpPr>
              <p:cNvPr id="82310" name="Freeform 604"/>
              <p:cNvSpPr>
                <a:spLocks/>
              </p:cNvSpPr>
              <p:nvPr/>
            </p:nvSpPr>
            <p:spPr bwMode="auto">
              <a:xfrm>
                <a:off x="2632" y="3022"/>
                <a:ext cx="41" cy="36"/>
              </a:xfrm>
              <a:custGeom>
                <a:avLst/>
                <a:gdLst>
                  <a:gd name="T0" fmla="*/ 30 w 41"/>
                  <a:gd name="T1" fmla="*/ 0 h 36"/>
                  <a:gd name="T2" fmla="*/ 41 w 41"/>
                  <a:gd name="T3" fmla="*/ 18 h 36"/>
                  <a:gd name="T4" fmla="*/ 10 w 41"/>
                  <a:gd name="T5" fmla="*/ 36 h 36"/>
                  <a:gd name="T6" fmla="*/ 0 w 41"/>
                  <a:gd name="T7" fmla="*/ 18 h 36"/>
                  <a:gd name="T8" fmla="*/ 30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30" y="0"/>
                    </a:moveTo>
                    <a:lnTo>
                      <a:pt x="41" y="18"/>
                    </a:lnTo>
                    <a:lnTo>
                      <a:pt x="10" y="36"/>
                    </a:lnTo>
                    <a:lnTo>
                      <a:pt x="0" y="18"/>
                    </a:lnTo>
                    <a:lnTo>
                      <a:pt x="30" y="0"/>
                    </a:lnTo>
                    <a:close/>
                  </a:path>
                </a:pathLst>
              </a:custGeom>
              <a:solidFill>
                <a:srgbClr val="000000"/>
              </a:solidFill>
              <a:ln w="9525">
                <a:noFill/>
                <a:round/>
                <a:headEnd/>
                <a:tailEnd/>
              </a:ln>
            </p:spPr>
            <p:txBody>
              <a:bodyPr/>
              <a:lstStyle/>
              <a:p>
                <a:endParaRPr lang="en-US"/>
              </a:p>
            </p:txBody>
          </p:sp>
          <p:sp>
            <p:nvSpPr>
              <p:cNvPr id="82311" name="Freeform 603"/>
              <p:cNvSpPr>
                <a:spLocks/>
              </p:cNvSpPr>
              <p:nvPr/>
            </p:nvSpPr>
            <p:spPr bwMode="auto">
              <a:xfrm>
                <a:off x="2642" y="3039"/>
                <a:ext cx="41" cy="37"/>
              </a:xfrm>
              <a:custGeom>
                <a:avLst/>
                <a:gdLst>
                  <a:gd name="T0" fmla="*/ 30 w 41"/>
                  <a:gd name="T1" fmla="*/ 0 h 37"/>
                  <a:gd name="T2" fmla="*/ 41 w 41"/>
                  <a:gd name="T3" fmla="*/ 18 h 37"/>
                  <a:gd name="T4" fmla="*/ 11 w 41"/>
                  <a:gd name="T5" fmla="*/ 37 h 37"/>
                  <a:gd name="T6" fmla="*/ 0 w 41"/>
                  <a:gd name="T7" fmla="*/ 20 h 37"/>
                  <a:gd name="T8" fmla="*/ 30 w 41"/>
                  <a:gd name="T9" fmla="*/ 0 h 37"/>
                  <a:gd name="T10" fmla="*/ 0 60000 65536"/>
                  <a:gd name="T11" fmla="*/ 0 60000 65536"/>
                  <a:gd name="T12" fmla="*/ 0 60000 65536"/>
                  <a:gd name="T13" fmla="*/ 0 60000 65536"/>
                  <a:gd name="T14" fmla="*/ 0 60000 65536"/>
                  <a:gd name="T15" fmla="*/ 0 w 41"/>
                  <a:gd name="T16" fmla="*/ 0 h 37"/>
                  <a:gd name="T17" fmla="*/ 41 w 41"/>
                  <a:gd name="T18" fmla="*/ 37 h 37"/>
                </a:gdLst>
                <a:ahLst/>
                <a:cxnLst>
                  <a:cxn ang="T10">
                    <a:pos x="T0" y="T1"/>
                  </a:cxn>
                  <a:cxn ang="T11">
                    <a:pos x="T2" y="T3"/>
                  </a:cxn>
                  <a:cxn ang="T12">
                    <a:pos x="T4" y="T5"/>
                  </a:cxn>
                  <a:cxn ang="T13">
                    <a:pos x="T6" y="T7"/>
                  </a:cxn>
                  <a:cxn ang="T14">
                    <a:pos x="T8" y="T9"/>
                  </a:cxn>
                </a:cxnLst>
                <a:rect l="T15" t="T16" r="T17" b="T18"/>
                <a:pathLst>
                  <a:path w="41" h="37">
                    <a:moveTo>
                      <a:pt x="30" y="0"/>
                    </a:moveTo>
                    <a:lnTo>
                      <a:pt x="41" y="18"/>
                    </a:lnTo>
                    <a:lnTo>
                      <a:pt x="11" y="37"/>
                    </a:lnTo>
                    <a:lnTo>
                      <a:pt x="0" y="20"/>
                    </a:lnTo>
                    <a:lnTo>
                      <a:pt x="30" y="0"/>
                    </a:lnTo>
                    <a:close/>
                  </a:path>
                </a:pathLst>
              </a:custGeom>
              <a:solidFill>
                <a:srgbClr val="000000"/>
              </a:solidFill>
              <a:ln w="9525">
                <a:noFill/>
                <a:round/>
                <a:headEnd/>
                <a:tailEnd/>
              </a:ln>
            </p:spPr>
            <p:txBody>
              <a:bodyPr/>
              <a:lstStyle/>
              <a:p>
                <a:endParaRPr lang="en-US"/>
              </a:p>
            </p:txBody>
          </p:sp>
          <p:sp>
            <p:nvSpPr>
              <p:cNvPr id="82312" name="Freeform 602"/>
              <p:cNvSpPr>
                <a:spLocks/>
              </p:cNvSpPr>
              <p:nvPr/>
            </p:nvSpPr>
            <p:spPr bwMode="auto">
              <a:xfrm>
                <a:off x="2653" y="3057"/>
                <a:ext cx="41" cy="36"/>
              </a:xfrm>
              <a:custGeom>
                <a:avLst/>
                <a:gdLst>
                  <a:gd name="T0" fmla="*/ 30 w 41"/>
                  <a:gd name="T1" fmla="*/ 0 h 36"/>
                  <a:gd name="T2" fmla="*/ 41 w 41"/>
                  <a:gd name="T3" fmla="*/ 17 h 36"/>
                  <a:gd name="T4" fmla="*/ 11 w 41"/>
                  <a:gd name="T5" fmla="*/ 36 h 36"/>
                  <a:gd name="T6" fmla="*/ 0 w 41"/>
                  <a:gd name="T7" fmla="*/ 19 h 36"/>
                  <a:gd name="T8" fmla="*/ 30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30" y="0"/>
                    </a:moveTo>
                    <a:lnTo>
                      <a:pt x="41" y="17"/>
                    </a:lnTo>
                    <a:lnTo>
                      <a:pt x="11" y="36"/>
                    </a:lnTo>
                    <a:lnTo>
                      <a:pt x="0" y="19"/>
                    </a:lnTo>
                    <a:lnTo>
                      <a:pt x="30" y="0"/>
                    </a:lnTo>
                    <a:close/>
                  </a:path>
                </a:pathLst>
              </a:custGeom>
              <a:solidFill>
                <a:srgbClr val="000000"/>
              </a:solidFill>
              <a:ln w="9525">
                <a:noFill/>
                <a:round/>
                <a:headEnd/>
                <a:tailEnd/>
              </a:ln>
            </p:spPr>
            <p:txBody>
              <a:bodyPr/>
              <a:lstStyle/>
              <a:p>
                <a:endParaRPr lang="en-US"/>
              </a:p>
            </p:txBody>
          </p:sp>
          <p:sp>
            <p:nvSpPr>
              <p:cNvPr id="82313" name="Freeform 601"/>
              <p:cNvSpPr>
                <a:spLocks/>
              </p:cNvSpPr>
              <p:nvPr/>
            </p:nvSpPr>
            <p:spPr bwMode="auto">
              <a:xfrm>
                <a:off x="2664" y="3073"/>
                <a:ext cx="40" cy="36"/>
              </a:xfrm>
              <a:custGeom>
                <a:avLst/>
                <a:gdLst>
                  <a:gd name="T0" fmla="*/ 30 w 40"/>
                  <a:gd name="T1" fmla="*/ 0 h 36"/>
                  <a:gd name="T2" fmla="*/ 40 w 40"/>
                  <a:gd name="T3" fmla="*/ 16 h 36"/>
                  <a:gd name="T4" fmla="*/ 11 w 40"/>
                  <a:gd name="T5" fmla="*/ 36 h 36"/>
                  <a:gd name="T6" fmla="*/ 0 w 40"/>
                  <a:gd name="T7" fmla="*/ 20 h 36"/>
                  <a:gd name="T8" fmla="*/ 30 w 40"/>
                  <a:gd name="T9" fmla="*/ 0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30" y="0"/>
                    </a:moveTo>
                    <a:lnTo>
                      <a:pt x="40" y="16"/>
                    </a:lnTo>
                    <a:lnTo>
                      <a:pt x="11" y="36"/>
                    </a:lnTo>
                    <a:lnTo>
                      <a:pt x="0" y="20"/>
                    </a:lnTo>
                    <a:lnTo>
                      <a:pt x="30" y="0"/>
                    </a:lnTo>
                    <a:close/>
                  </a:path>
                </a:pathLst>
              </a:custGeom>
              <a:solidFill>
                <a:srgbClr val="000000"/>
              </a:solidFill>
              <a:ln w="9525">
                <a:noFill/>
                <a:round/>
                <a:headEnd/>
                <a:tailEnd/>
              </a:ln>
            </p:spPr>
            <p:txBody>
              <a:bodyPr/>
              <a:lstStyle/>
              <a:p>
                <a:endParaRPr lang="en-US"/>
              </a:p>
            </p:txBody>
          </p:sp>
          <p:sp>
            <p:nvSpPr>
              <p:cNvPr id="82314" name="Freeform 600"/>
              <p:cNvSpPr>
                <a:spLocks/>
              </p:cNvSpPr>
              <p:nvPr/>
            </p:nvSpPr>
            <p:spPr bwMode="auto">
              <a:xfrm>
                <a:off x="2675" y="3089"/>
                <a:ext cx="40" cy="36"/>
              </a:xfrm>
              <a:custGeom>
                <a:avLst/>
                <a:gdLst>
                  <a:gd name="T0" fmla="*/ 29 w 40"/>
                  <a:gd name="T1" fmla="*/ 0 h 36"/>
                  <a:gd name="T2" fmla="*/ 40 w 40"/>
                  <a:gd name="T3" fmla="*/ 15 h 36"/>
                  <a:gd name="T4" fmla="*/ 11 w 40"/>
                  <a:gd name="T5" fmla="*/ 36 h 36"/>
                  <a:gd name="T6" fmla="*/ 0 w 40"/>
                  <a:gd name="T7" fmla="*/ 21 h 36"/>
                  <a:gd name="T8" fmla="*/ 29 w 40"/>
                  <a:gd name="T9" fmla="*/ 0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29" y="0"/>
                    </a:moveTo>
                    <a:lnTo>
                      <a:pt x="40" y="15"/>
                    </a:lnTo>
                    <a:lnTo>
                      <a:pt x="11" y="36"/>
                    </a:lnTo>
                    <a:lnTo>
                      <a:pt x="0" y="21"/>
                    </a:lnTo>
                    <a:lnTo>
                      <a:pt x="29" y="0"/>
                    </a:lnTo>
                    <a:close/>
                  </a:path>
                </a:pathLst>
              </a:custGeom>
              <a:solidFill>
                <a:srgbClr val="000000"/>
              </a:solidFill>
              <a:ln w="9525">
                <a:noFill/>
                <a:round/>
                <a:headEnd/>
                <a:tailEnd/>
              </a:ln>
            </p:spPr>
            <p:txBody>
              <a:bodyPr/>
              <a:lstStyle/>
              <a:p>
                <a:endParaRPr lang="en-US"/>
              </a:p>
            </p:txBody>
          </p:sp>
          <p:sp>
            <p:nvSpPr>
              <p:cNvPr id="82315" name="Freeform 599"/>
              <p:cNvSpPr>
                <a:spLocks/>
              </p:cNvSpPr>
              <p:nvPr/>
            </p:nvSpPr>
            <p:spPr bwMode="auto">
              <a:xfrm>
                <a:off x="2686" y="3104"/>
                <a:ext cx="34" cy="29"/>
              </a:xfrm>
              <a:custGeom>
                <a:avLst/>
                <a:gdLst>
                  <a:gd name="T0" fmla="*/ 29 w 34"/>
                  <a:gd name="T1" fmla="*/ 0 h 29"/>
                  <a:gd name="T2" fmla="*/ 34 w 34"/>
                  <a:gd name="T3" fmla="*/ 8 h 29"/>
                  <a:gd name="T4" fmla="*/ 5 w 34"/>
                  <a:gd name="T5" fmla="*/ 29 h 29"/>
                  <a:gd name="T6" fmla="*/ 0 w 34"/>
                  <a:gd name="T7" fmla="*/ 21 h 29"/>
                  <a:gd name="T8" fmla="*/ 29 w 34"/>
                  <a:gd name="T9" fmla="*/ 0 h 29"/>
                  <a:gd name="T10" fmla="*/ 0 60000 65536"/>
                  <a:gd name="T11" fmla="*/ 0 60000 65536"/>
                  <a:gd name="T12" fmla="*/ 0 60000 65536"/>
                  <a:gd name="T13" fmla="*/ 0 60000 65536"/>
                  <a:gd name="T14" fmla="*/ 0 60000 65536"/>
                  <a:gd name="T15" fmla="*/ 0 w 34"/>
                  <a:gd name="T16" fmla="*/ 0 h 29"/>
                  <a:gd name="T17" fmla="*/ 34 w 34"/>
                  <a:gd name="T18" fmla="*/ 29 h 29"/>
                </a:gdLst>
                <a:ahLst/>
                <a:cxnLst>
                  <a:cxn ang="T10">
                    <a:pos x="T0" y="T1"/>
                  </a:cxn>
                  <a:cxn ang="T11">
                    <a:pos x="T2" y="T3"/>
                  </a:cxn>
                  <a:cxn ang="T12">
                    <a:pos x="T4" y="T5"/>
                  </a:cxn>
                  <a:cxn ang="T13">
                    <a:pos x="T6" y="T7"/>
                  </a:cxn>
                  <a:cxn ang="T14">
                    <a:pos x="T8" y="T9"/>
                  </a:cxn>
                </a:cxnLst>
                <a:rect l="T15" t="T16" r="T17" b="T18"/>
                <a:pathLst>
                  <a:path w="34" h="29">
                    <a:moveTo>
                      <a:pt x="29" y="0"/>
                    </a:moveTo>
                    <a:lnTo>
                      <a:pt x="34" y="8"/>
                    </a:lnTo>
                    <a:lnTo>
                      <a:pt x="5" y="29"/>
                    </a:lnTo>
                    <a:lnTo>
                      <a:pt x="0" y="21"/>
                    </a:lnTo>
                    <a:lnTo>
                      <a:pt x="29" y="0"/>
                    </a:lnTo>
                    <a:close/>
                  </a:path>
                </a:pathLst>
              </a:custGeom>
              <a:solidFill>
                <a:srgbClr val="000000"/>
              </a:solidFill>
              <a:ln w="9525">
                <a:noFill/>
                <a:round/>
                <a:headEnd/>
                <a:tailEnd/>
              </a:ln>
            </p:spPr>
            <p:txBody>
              <a:bodyPr/>
              <a:lstStyle/>
              <a:p>
                <a:endParaRPr lang="en-US"/>
              </a:p>
            </p:txBody>
          </p:sp>
          <p:sp>
            <p:nvSpPr>
              <p:cNvPr id="82316" name="Freeform 598"/>
              <p:cNvSpPr>
                <a:spLocks/>
              </p:cNvSpPr>
              <p:nvPr/>
            </p:nvSpPr>
            <p:spPr bwMode="auto">
              <a:xfrm>
                <a:off x="2689" y="3113"/>
                <a:ext cx="36" cy="26"/>
              </a:xfrm>
              <a:custGeom>
                <a:avLst/>
                <a:gdLst>
                  <a:gd name="T0" fmla="*/ 31 w 36"/>
                  <a:gd name="T1" fmla="*/ 0 h 26"/>
                  <a:gd name="T2" fmla="*/ 36 w 36"/>
                  <a:gd name="T3" fmla="*/ 8 h 26"/>
                  <a:gd name="T4" fmla="*/ 5 w 36"/>
                  <a:gd name="T5" fmla="*/ 26 h 26"/>
                  <a:gd name="T6" fmla="*/ 0 w 36"/>
                  <a:gd name="T7" fmla="*/ 17 h 26"/>
                  <a:gd name="T8" fmla="*/ 31 w 36"/>
                  <a:gd name="T9" fmla="*/ 0 h 26"/>
                  <a:gd name="T10" fmla="*/ 0 60000 65536"/>
                  <a:gd name="T11" fmla="*/ 0 60000 65536"/>
                  <a:gd name="T12" fmla="*/ 0 60000 65536"/>
                  <a:gd name="T13" fmla="*/ 0 60000 65536"/>
                  <a:gd name="T14" fmla="*/ 0 60000 65536"/>
                  <a:gd name="T15" fmla="*/ 0 w 36"/>
                  <a:gd name="T16" fmla="*/ 0 h 26"/>
                  <a:gd name="T17" fmla="*/ 36 w 36"/>
                  <a:gd name="T18" fmla="*/ 26 h 26"/>
                </a:gdLst>
                <a:ahLst/>
                <a:cxnLst>
                  <a:cxn ang="T10">
                    <a:pos x="T0" y="T1"/>
                  </a:cxn>
                  <a:cxn ang="T11">
                    <a:pos x="T2" y="T3"/>
                  </a:cxn>
                  <a:cxn ang="T12">
                    <a:pos x="T4" y="T5"/>
                  </a:cxn>
                  <a:cxn ang="T13">
                    <a:pos x="T6" y="T7"/>
                  </a:cxn>
                  <a:cxn ang="T14">
                    <a:pos x="T8" y="T9"/>
                  </a:cxn>
                </a:cxnLst>
                <a:rect l="T15" t="T16" r="T17" b="T18"/>
                <a:pathLst>
                  <a:path w="36" h="26">
                    <a:moveTo>
                      <a:pt x="31" y="0"/>
                    </a:moveTo>
                    <a:lnTo>
                      <a:pt x="36" y="8"/>
                    </a:lnTo>
                    <a:lnTo>
                      <a:pt x="5" y="26"/>
                    </a:lnTo>
                    <a:lnTo>
                      <a:pt x="0" y="17"/>
                    </a:lnTo>
                    <a:lnTo>
                      <a:pt x="31" y="0"/>
                    </a:lnTo>
                    <a:close/>
                  </a:path>
                </a:pathLst>
              </a:custGeom>
              <a:solidFill>
                <a:srgbClr val="000000"/>
              </a:solidFill>
              <a:ln w="9525">
                <a:noFill/>
                <a:round/>
                <a:headEnd/>
                <a:tailEnd/>
              </a:ln>
            </p:spPr>
            <p:txBody>
              <a:bodyPr/>
              <a:lstStyle/>
              <a:p>
                <a:endParaRPr lang="en-US"/>
              </a:p>
            </p:txBody>
          </p:sp>
          <p:sp>
            <p:nvSpPr>
              <p:cNvPr id="82317" name="Freeform 597"/>
              <p:cNvSpPr>
                <a:spLocks/>
              </p:cNvSpPr>
              <p:nvPr/>
            </p:nvSpPr>
            <p:spPr bwMode="auto">
              <a:xfrm>
                <a:off x="2695" y="3121"/>
                <a:ext cx="35" cy="27"/>
              </a:xfrm>
              <a:custGeom>
                <a:avLst/>
                <a:gdLst>
                  <a:gd name="T0" fmla="*/ 30 w 35"/>
                  <a:gd name="T1" fmla="*/ 0 h 27"/>
                  <a:gd name="T2" fmla="*/ 35 w 35"/>
                  <a:gd name="T3" fmla="*/ 9 h 27"/>
                  <a:gd name="T4" fmla="*/ 5 w 35"/>
                  <a:gd name="T5" fmla="*/ 27 h 27"/>
                  <a:gd name="T6" fmla="*/ 0 w 35"/>
                  <a:gd name="T7" fmla="*/ 18 h 27"/>
                  <a:gd name="T8" fmla="*/ 30 w 35"/>
                  <a:gd name="T9" fmla="*/ 0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30" y="0"/>
                    </a:moveTo>
                    <a:lnTo>
                      <a:pt x="35" y="9"/>
                    </a:lnTo>
                    <a:lnTo>
                      <a:pt x="5" y="27"/>
                    </a:lnTo>
                    <a:lnTo>
                      <a:pt x="0" y="18"/>
                    </a:lnTo>
                    <a:lnTo>
                      <a:pt x="30" y="0"/>
                    </a:lnTo>
                    <a:close/>
                  </a:path>
                </a:pathLst>
              </a:custGeom>
              <a:solidFill>
                <a:srgbClr val="000000"/>
              </a:solidFill>
              <a:ln w="9525">
                <a:noFill/>
                <a:round/>
                <a:headEnd/>
                <a:tailEnd/>
              </a:ln>
            </p:spPr>
            <p:txBody>
              <a:bodyPr/>
              <a:lstStyle/>
              <a:p>
                <a:endParaRPr lang="en-US"/>
              </a:p>
            </p:txBody>
          </p:sp>
          <p:sp>
            <p:nvSpPr>
              <p:cNvPr id="82318" name="Freeform 596"/>
              <p:cNvSpPr>
                <a:spLocks/>
              </p:cNvSpPr>
              <p:nvPr/>
            </p:nvSpPr>
            <p:spPr bwMode="auto">
              <a:xfrm>
                <a:off x="2698" y="3132"/>
                <a:ext cx="37" cy="25"/>
              </a:xfrm>
              <a:custGeom>
                <a:avLst/>
                <a:gdLst>
                  <a:gd name="T0" fmla="*/ 33 w 37"/>
                  <a:gd name="T1" fmla="*/ 0 h 25"/>
                  <a:gd name="T2" fmla="*/ 37 w 37"/>
                  <a:gd name="T3" fmla="*/ 10 h 25"/>
                  <a:gd name="T4" fmla="*/ 5 w 37"/>
                  <a:gd name="T5" fmla="*/ 25 h 25"/>
                  <a:gd name="T6" fmla="*/ 0 w 37"/>
                  <a:gd name="T7" fmla="*/ 15 h 25"/>
                  <a:gd name="T8" fmla="*/ 33 w 37"/>
                  <a:gd name="T9" fmla="*/ 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33" y="0"/>
                    </a:moveTo>
                    <a:lnTo>
                      <a:pt x="37" y="10"/>
                    </a:lnTo>
                    <a:lnTo>
                      <a:pt x="5" y="25"/>
                    </a:lnTo>
                    <a:lnTo>
                      <a:pt x="0" y="15"/>
                    </a:lnTo>
                    <a:lnTo>
                      <a:pt x="33" y="0"/>
                    </a:lnTo>
                    <a:close/>
                  </a:path>
                </a:pathLst>
              </a:custGeom>
              <a:solidFill>
                <a:srgbClr val="000000"/>
              </a:solidFill>
              <a:ln w="9525">
                <a:noFill/>
                <a:round/>
                <a:headEnd/>
                <a:tailEnd/>
              </a:ln>
            </p:spPr>
            <p:txBody>
              <a:bodyPr/>
              <a:lstStyle/>
              <a:p>
                <a:endParaRPr lang="en-US"/>
              </a:p>
            </p:txBody>
          </p:sp>
          <p:sp>
            <p:nvSpPr>
              <p:cNvPr id="82319" name="Freeform 595"/>
              <p:cNvSpPr>
                <a:spLocks/>
              </p:cNvSpPr>
              <p:nvPr/>
            </p:nvSpPr>
            <p:spPr bwMode="auto">
              <a:xfrm>
                <a:off x="2703" y="3142"/>
                <a:ext cx="37" cy="25"/>
              </a:xfrm>
              <a:custGeom>
                <a:avLst/>
                <a:gdLst>
                  <a:gd name="T0" fmla="*/ 32 w 37"/>
                  <a:gd name="T1" fmla="*/ 0 h 25"/>
                  <a:gd name="T2" fmla="*/ 37 w 37"/>
                  <a:gd name="T3" fmla="*/ 9 h 25"/>
                  <a:gd name="T4" fmla="*/ 4 w 37"/>
                  <a:gd name="T5" fmla="*/ 25 h 25"/>
                  <a:gd name="T6" fmla="*/ 0 w 37"/>
                  <a:gd name="T7" fmla="*/ 15 h 25"/>
                  <a:gd name="T8" fmla="*/ 32 w 37"/>
                  <a:gd name="T9" fmla="*/ 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32" y="0"/>
                    </a:moveTo>
                    <a:lnTo>
                      <a:pt x="37" y="9"/>
                    </a:lnTo>
                    <a:lnTo>
                      <a:pt x="4" y="25"/>
                    </a:lnTo>
                    <a:lnTo>
                      <a:pt x="0" y="15"/>
                    </a:lnTo>
                    <a:lnTo>
                      <a:pt x="32" y="0"/>
                    </a:lnTo>
                    <a:close/>
                  </a:path>
                </a:pathLst>
              </a:custGeom>
              <a:solidFill>
                <a:srgbClr val="000000"/>
              </a:solidFill>
              <a:ln w="9525">
                <a:noFill/>
                <a:round/>
                <a:headEnd/>
                <a:tailEnd/>
              </a:ln>
            </p:spPr>
            <p:txBody>
              <a:bodyPr/>
              <a:lstStyle/>
              <a:p>
                <a:endParaRPr lang="en-US"/>
              </a:p>
            </p:txBody>
          </p:sp>
          <p:sp>
            <p:nvSpPr>
              <p:cNvPr id="82320" name="Freeform 594"/>
              <p:cNvSpPr>
                <a:spLocks/>
              </p:cNvSpPr>
              <p:nvPr/>
            </p:nvSpPr>
            <p:spPr bwMode="auto">
              <a:xfrm>
                <a:off x="2708" y="3151"/>
                <a:ext cx="37" cy="27"/>
              </a:xfrm>
              <a:custGeom>
                <a:avLst/>
                <a:gdLst>
                  <a:gd name="T0" fmla="*/ 32 w 37"/>
                  <a:gd name="T1" fmla="*/ 0 h 27"/>
                  <a:gd name="T2" fmla="*/ 37 w 37"/>
                  <a:gd name="T3" fmla="*/ 12 h 27"/>
                  <a:gd name="T4" fmla="*/ 5 w 37"/>
                  <a:gd name="T5" fmla="*/ 27 h 27"/>
                  <a:gd name="T6" fmla="*/ 0 w 37"/>
                  <a:gd name="T7" fmla="*/ 16 h 27"/>
                  <a:gd name="T8" fmla="*/ 32 w 37"/>
                  <a:gd name="T9" fmla="*/ 0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32" y="0"/>
                    </a:moveTo>
                    <a:lnTo>
                      <a:pt x="37" y="12"/>
                    </a:lnTo>
                    <a:lnTo>
                      <a:pt x="5" y="27"/>
                    </a:lnTo>
                    <a:lnTo>
                      <a:pt x="0" y="16"/>
                    </a:lnTo>
                    <a:lnTo>
                      <a:pt x="32" y="0"/>
                    </a:lnTo>
                    <a:close/>
                  </a:path>
                </a:pathLst>
              </a:custGeom>
              <a:solidFill>
                <a:srgbClr val="000000"/>
              </a:solidFill>
              <a:ln w="9525">
                <a:noFill/>
                <a:round/>
                <a:headEnd/>
                <a:tailEnd/>
              </a:ln>
            </p:spPr>
            <p:txBody>
              <a:bodyPr/>
              <a:lstStyle/>
              <a:p>
                <a:endParaRPr lang="en-US"/>
              </a:p>
            </p:txBody>
          </p:sp>
          <p:sp>
            <p:nvSpPr>
              <p:cNvPr id="82321" name="Freeform 593"/>
              <p:cNvSpPr>
                <a:spLocks/>
              </p:cNvSpPr>
              <p:nvPr/>
            </p:nvSpPr>
            <p:spPr bwMode="auto">
              <a:xfrm>
                <a:off x="2712" y="3164"/>
                <a:ext cx="38" cy="24"/>
              </a:xfrm>
              <a:custGeom>
                <a:avLst/>
                <a:gdLst>
                  <a:gd name="T0" fmla="*/ 33 w 38"/>
                  <a:gd name="T1" fmla="*/ 0 h 24"/>
                  <a:gd name="T2" fmla="*/ 38 w 38"/>
                  <a:gd name="T3" fmla="*/ 12 h 24"/>
                  <a:gd name="T4" fmla="*/ 5 w 38"/>
                  <a:gd name="T5" fmla="*/ 24 h 24"/>
                  <a:gd name="T6" fmla="*/ 0 w 38"/>
                  <a:gd name="T7" fmla="*/ 12 h 24"/>
                  <a:gd name="T8" fmla="*/ 33 w 38"/>
                  <a:gd name="T9" fmla="*/ 0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33" y="0"/>
                    </a:moveTo>
                    <a:lnTo>
                      <a:pt x="38" y="12"/>
                    </a:lnTo>
                    <a:lnTo>
                      <a:pt x="5" y="24"/>
                    </a:lnTo>
                    <a:lnTo>
                      <a:pt x="0" y="12"/>
                    </a:lnTo>
                    <a:lnTo>
                      <a:pt x="33" y="0"/>
                    </a:lnTo>
                    <a:close/>
                  </a:path>
                </a:pathLst>
              </a:custGeom>
              <a:solidFill>
                <a:srgbClr val="000000"/>
              </a:solidFill>
              <a:ln w="9525">
                <a:noFill/>
                <a:round/>
                <a:headEnd/>
                <a:tailEnd/>
              </a:ln>
            </p:spPr>
            <p:txBody>
              <a:bodyPr/>
              <a:lstStyle/>
              <a:p>
                <a:endParaRPr lang="en-US"/>
              </a:p>
            </p:txBody>
          </p:sp>
          <p:sp>
            <p:nvSpPr>
              <p:cNvPr id="82322" name="Freeform 592"/>
              <p:cNvSpPr>
                <a:spLocks/>
              </p:cNvSpPr>
              <p:nvPr/>
            </p:nvSpPr>
            <p:spPr bwMode="auto">
              <a:xfrm>
                <a:off x="2717" y="3176"/>
                <a:ext cx="37" cy="24"/>
              </a:xfrm>
              <a:custGeom>
                <a:avLst/>
                <a:gdLst>
                  <a:gd name="T0" fmla="*/ 33 w 37"/>
                  <a:gd name="T1" fmla="*/ 0 h 24"/>
                  <a:gd name="T2" fmla="*/ 37 w 37"/>
                  <a:gd name="T3" fmla="*/ 12 h 24"/>
                  <a:gd name="T4" fmla="*/ 4 w 37"/>
                  <a:gd name="T5" fmla="*/ 24 h 24"/>
                  <a:gd name="T6" fmla="*/ 0 w 37"/>
                  <a:gd name="T7" fmla="*/ 12 h 24"/>
                  <a:gd name="T8" fmla="*/ 33 w 37"/>
                  <a:gd name="T9" fmla="*/ 0 h 24"/>
                  <a:gd name="T10" fmla="*/ 0 60000 65536"/>
                  <a:gd name="T11" fmla="*/ 0 60000 65536"/>
                  <a:gd name="T12" fmla="*/ 0 60000 65536"/>
                  <a:gd name="T13" fmla="*/ 0 60000 65536"/>
                  <a:gd name="T14" fmla="*/ 0 60000 65536"/>
                  <a:gd name="T15" fmla="*/ 0 w 37"/>
                  <a:gd name="T16" fmla="*/ 0 h 24"/>
                  <a:gd name="T17" fmla="*/ 37 w 37"/>
                  <a:gd name="T18" fmla="*/ 24 h 24"/>
                </a:gdLst>
                <a:ahLst/>
                <a:cxnLst>
                  <a:cxn ang="T10">
                    <a:pos x="T0" y="T1"/>
                  </a:cxn>
                  <a:cxn ang="T11">
                    <a:pos x="T2" y="T3"/>
                  </a:cxn>
                  <a:cxn ang="T12">
                    <a:pos x="T4" y="T5"/>
                  </a:cxn>
                  <a:cxn ang="T13">
                    <a:pos x="T6" y="T7"/>
                  </a:cxn>
                  <a:cxn ang="T14">
                    <a:pos x="T8" y="T9"/>
                  </a:cxn>
                </a:cxnLst>
                <a:rect l="T15" t="T16" r="T17" b="T18"/>
                <a:pathLst>
                  <a:path w="37" h="24">
                    <a:moveTo>
                      <a:pt x="33" y="0"/>
                    </a:moveTo>
                    <a:lnTo>
                      <a:pt x="37" y="12"/>
                    </a:lnTo>
                    <a:lnTo>
                      <a:pt x="4" y="24"/>
                    </a:lnTo>
                    <a:lnTo>
                      <a:pt x="0" y="12"/>
                    </a:lnTo>
                    <a:lnTo>
                      <a:pt x="33" y="0"/>
                    </a:lnTo>
                    <a:close/>
                  </a:path>
                </a:pathLst>
              </a:custGeom>
              <a:solidFill>
                <a:srgbClr val="000000"/>
              </a:solidFill>
              <a:ln w="9525">
                <a:noFill/>
                <a:round/>
                <a:headEnd/>
                <a:tailEnd/>
              </a:ln>
            </p:spPr>
            <p:txBody>
              <a:bodyPr/>
              <a:lstStyle/>
              <a:p>
                <a:endParaRPr lang="en-US"/>
              </a:p>
            </p:txBody>
          </p:sp>
          <p:sp>
            <p:nvSpPr>
              <p:cNvPr id="82323" name="Freeform 591"/>
              <p:cNvSpPr>
                <a:spLocks/>
              </p:cNvSpPr>
              <p:nvPr/>
            </p:nvSpPr>
            <p:spPr bwMode="auto">
              <a:xfrm>
                <a:off x="2721" y="3188"/>
                <a:ext cx="42" cy="39"/>
              </a:xfrm>
              <a:custGeom>
                <a:avLst/>
                <a:gdLst>
                  <a:gd name="T0" fmla="*/ 33 w 42"/>
                  <a:gd name="T1" fmla="*/ 0 h 39"/>
                  <a:gd name="T2" fmla="*/ 42 w 42"/>
                  <a:gd name="T3" fmla="*/ 27 h 39"/>
                  <a:gd name="T4" fmla="*/ 9 w 42"/>
                  <a:gd name="T5" fmla="*/ 39 h 39"/>
                  <a:gd name="T6" fmla="*/ 0 w 42"/>
                  <a:gd name="T7" fmla="*/ 12 h 39"/>
                  <a:gd name="T8" fmla="*/ 33 w 42"/>
                  <a:gd name="T9" fmla="*/ 0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33" y="0"/>
                    </a:moveTo>
                    <a:lnTo>
                      <a:pt x="42" y="27"/>
                    </a:lnTo>
                    <a:lnTo>
                      <a:pt x="9" y="39"/>
                    </a:lnTo>
                    <a:lnTo>
                      <a:pt x="0" y="12"/>
                    </a:lnTo>
                    <a:lnTo>
                      <a:pt x="33" y="0"/>
                    </a:lnTo>
                    <a:close/>
                  </a:path>
                </a:pathLst>
              </a:custGeom>
              <a:solidFill>
                <a:srgbClr val="000000"/>
              </a:solidFill>
              <a:ln w="9525">
                <a:noFill/>
                <a:round/>
                <a:headEnd/>
                <a:tailEnd/>
              </a:ln>
            </p:spPr>
            <p:txBody>
              <a:bodyPr/>
              <a:lstStyle/>
              <a:p>
                <a:endParaRPr lang="en-US"/>
              </a:p>
            </p:txBody>
          </p:sp>
          <p:sp>
            <p:nvSpPr>
              <p:cNvPr id="82324" name="Freeform 590"/>
              <p:cNvSpPr>
                <a:spLocks/>
              </p:cNvSpPr>
              <p:nvPr/>
            </p:nvSpPr>
            <p:spPr bwMode="auto">
              <a:xfrm>
                <a:off x="2729" y="3215"/>
                <a:ext cx="43" cy="39"/>
              </a:xfrm>
              <a:custGeom>
                <a:avLst/>
                <a:gdLst>
                  <a:gd name="T0" fmla="*/ 34 w 43"/>
                  <a:gd name="T1" fmla="*/ 0 h 39"/>
                  <a:gd name="T2" fmla="*/ 43 w 43"/>
                  <a:gd name="T3" fmla="*/ 28 h 39"/>
                  <a:gd name="T4" fmla="*/ 9 w 43"/>
                  <a:gd name="T5" fmla="*/ 39 h 39"/>
                  <a:gd name="T6" fmla="*/ 0 w 43"/>
                  <a:gd name="T7" fmla="*/ 11 h 39"/>
                  <a:gd name="T8" fmla="*/ 34 w 43"/>
                  <a:gd name="T9" fmla="*/ 0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34" y="0"/>
                    </a:moveTo>
                    <a:lnTo>
                      <a:pt x="43" y="28"/>
                    </a:lnTo>
                    <a:lnTo>
                      <a:pt x="9" y="39"/>
                    </a:lnTo>
                    <a:lnTo>
                      <a:pt x="0" y="11"/>
                    </a:lnTo>
                    <a:lnTo>
                      <a:pt x="34" y="0"/>
                    </a:lnTo>
                    <a:close/>
                  </a:path>
                </a:pathLst>
              </a:custGeom>
              <a:solidFill>
                <a:srgbClr val="000000"/>
              </a:solidFill>
              <a:ln w="9525">
                <a:noFill/>
                <a:round/>
                <a:headEnd/>
                <a:tailEnd/>
              </a:ln>
            </p:spPr>
            <p:txBody>
              <a:bodyPr/>
              <a:lstStyle/>
              <a:p>
                <a:endParaRPr lang="en-US"/>
              </a:p>
            </p:txBody>
          </p:sp>
          <p:sp>
            <p:nvSpPr>
              <p:cNvPr id="82325" name="Freeform 589"/>
              <p:cNvSpPr>
                <a:spLocks/>
              </p:cNvSpPr>
              <p:nvPr/>
            </p:nvSpPr>
            <p:spPr bwMode="auto">
              <a:xfrm>
                <a:off x="2738" y="3243"/>
                <a:ext cx="42" cy="40"/>
              </a:xfrm>
              <a:custGeom>
                <a:avLst/>
                <a:gdLst>
                  <a:gd name="T0" fmla="*/ 34 w 42"/>
                  <a:gd name="T1" fmla="*/ 0 h 40"/>
                  <a:gd name="T2" fmla="*/ 42 w 42"/>
                  <a:gd name="T3" fmla="*/ 30 h 40"/>
                  <a:gd name="T4" fmla="*/ 8 w 42"/>
                  <a:gd name="T5" fmla="*/ 40 h 40"/>
                  <a:gd name="T6" fmla="*/ 0 w 42"/>
                  <a:gd name="T7" fmla="*/ 10 h 40"/>
                  <a:gd name="T8" fmla="*/ 34 w 42"/>
                  <a:gd name="T9" fmla="*/ 0 h 40"/>
                  <a:gd name="T10" fmla="*/ 0 60000 65536"/>
                  <a:gd name="T11" fmla="*/ 0 60000 65536"/>
                  <a:gd name="T12" fmla="*/ 0 60000 65536"/>
                  <a:gd name="T13" fmla="*/ 0 60000 65536"/>
                  <a:gd name="T14" fmla="*/ 0 60000 65536"/>
                  <a:gd name="T15" fmla="*/ 0 w 42"/>
                  <a:gd name="T16" fmla="*/ 0 h 40"/>
                  <a:gd name="T17" fmla="*/ 42 w 42"/>
                  <a:gd name="T18" fmla="*/ 40 h 40"/>
                </a:gdLst>
                <a:ahLst/>
                <a:cxnLst>
                  <a:cxn ang="T10">
                    <a:pos x="T0" y="T1"/>
                  </a:cxn>
                  <a:cxn ang="T11">
                    <a:pos x="T2" y="T3"/>
                  </a:cxn>
                  <a:cxn ang="T12">
                    <a:pos x="T4" y="T5"/>
                  </a:cxn>
                  <a:cxn ang="T13">
                    <a:pos x="T6" y="T7"/>
                  </a:cxn>
                  <a:cxn ang="T14">
                    <a:pos x="T8" y="T9"/>
                  </a:cxn>
                </a:cxnLst>
                <a:rect l="T15" t="T16" r="T17" b="T18"/>
                <a:pathLst>
                  <a:path w="42" h="40">
                    <a:moveTo>
                      <a:pt x="34" y="0"/>
                    </a:moveTo>
                    <a:lnTo>
                      <a:pt x="42" y="30"/>
                    </a:lnTo>
                    <a:lnTo>
                      <a:pt x="8" y="40"/>
                    </a:lnTo>
                    <a:lnTo>
                      <a:pt x="0" y="10"/>
                    </a:lnTo>
                    <a:lnTo>
                      <a:pt x="34" y="0"/>
                    </a:lnTo>
                    <a:close/>
                  </a:path>
                </a:pathLst>
              </a:custGeom>
              <a:solidFill>
                <a:srgbClr val="000000"/>
              </a:solidFill>
              <a:ln w="9525">
                <a:noFill/>
                <a:round/>
                <a:headEnd/>
                <a:tailEnd/>
              </a:ln>
            </p:spPr>
            <p:txBody>
              <a:bodyPr/>
              <a:lstStyle/>
              <a:p>
                <a:endParaRPr lang="en-US"/>
              </a:p>
            </p:txBody>
          </p:sp>
          <p:sp>
            <p:nvSpPr>
              <p:cNvPr id="82326" name="Freeform 588"/>
              <p:cNvSpPr>
                <a:spLocks/>
              </p:cNvSpPr>
              <p:nvPr/>
            </p:nvSpPr>
            <p:spPr bwMode="auto">
              <a:xfrm>
                <a:off x="2746" y="3273"/>
                <a:ext cx="42" cy="40"/>
              </a:xfrm>
              <a:custGeom>
                <a:avLst/>
                <a:gdLst>
                  <a:gd name="T0" fmla="*/ 34 w 42"/>
                  <a:gd name="T1" fmla="*/ 0 h 40"/>
                  <a:gd name="T2" fmla="*/ 42 w 42"/>
                  <a:gd name="T3" fmla="*/ 31 h 40"/>
                  <a:gd name="T4" fmla="*/ 8 w 42"/>
                  <a:gd name="T5" fmla="*/ 40 h 40"/>
                  <a:gd name="T6" fmla="*/ 0 w 42"/>
                  <a:gd name="T7" fmla="*/ 10 h 40"/>
                  <a:gd name="T8" fmla="*/ 34 w 42"/>
                  <a:gd name="T9" fmla="*/ 0 h 40"/>
                  <a:gd name="T10" fmla="*/ 0 60000 65536"/>
                  <a:gd name="T11" fmla="*/ 0 60000 65536"/>
                  <a:gd name="T12" fmla="*/ 0 60000 65536"/>
                  <a:gd name="T13" fmla="*/ 0 60000 65536"/>
                  <a:gd name="T14" fmla="*/ 0 60000 65536"/>
                  <a:gd name="T15" fmla="*/ 0 w 42"/>
                  <a:gd name="T16" fmla="*/ 0 h 40"/>
                  <a:gd name="T17" fmla="*/ 42 w 42"/>
                  <a:gd name="T18" fmla="*/ 40 h 40"/>
                </a:gdLst>
                <a:ahLst/>
                <a:cxnLst>
                  <a:cxn ang="T10">
                    <a:pos x="T0" y="T1"/>
                  </a:cxn>
                  <a:cxn ang="T11">
                    <a:pos x="T2" y="T3"/>
                  </a:cxn>
                  <a:cxn ang="T12">
                    <a:pos x="T4" y="T5"/>
                  </a:cxn>
                  <a:cxn ang="T13">
                    <a:pos x="T6" y="T7"/>
                  </a:cxn>
                  <a:cxn ang="T14">
                    <a:pos x="T8" y="T9"/>
                  </a:cxn>
                </a:cxnLst>
                <a:rect l="T15" t="T16" r="T17" b="T18"/>
                <a:pathLst>
                  <a:path w="42" h="40">
                    <a:moveTo>
                      <a:pt x="34" y="0"/>
                    </a:moveTo>
                    <a:lnTo>
                      <a:pt x="42" y="31"/>
                    </a:lnTo>
                    <a:lnTo>
                      <a:pt x="8" y="40"/>
                    </a:lnTo>
                    <a:lnTo>
                      <a:pt x="0" y="10"/>
                    </a:lnTo>
                    <a:lnTo>
                      <a:pt x="34" y="0"/>
                    </a:lnTo>
                    <a:close/>
                  </a:path>
                </a:pathLst>
              </a:custGeom>
              <a:solidFill>
                <a:srgbClr val="000000"/>
              </a:solidFill>
              <a:ln w="9525">
                <a:noFill/>
                <a:round/>
                <a:headEnd/>
                <a:tailEnd/>
              </a:ln>
            </p:spPr>
            <p:txBody>
              <a:bodyPr/>
              <a:lstStyle/>
              <a:p>
                <a:endParaRPr lang="en-US"/>
              </a:p>
            </p:txBody>
          </p:sp>
          <p:sp>
            <p:nvSpPr>
              <p:cNvPr id="82327" name="Freeform 587"/>
              <p:cNvSpPr>
                <a:spLocks/>
              </p:cNvSpPr>
              <p:nvPr/>
            </p:nvSpPr>
            <p:spPr bwMode="auto">
              <a:xfrm>
                <a:off x="2754" y="3304"/>
                <a:ext cx="42" cy="41"/>
              </a:xfrm>
              <a:custGeom>
                <a:avLst/>
                <a:gdLst>
                  <a:gd name="T0" fmla="*/ 34 w 42"/>
                  <a:gd name="T1" fmla="*/ 0 h 41"/>
                  <a:gd name="T2" fmla="*/ 42 w 42"/>
                  <a:gd name="T3" fmla="*/ 32 h 41"/>
                  <a:gd name="T4" fmla="*/ 8 w 42"/>
                  <a:gd name="T5" fmla="*/ 41 h 41"/>
                  <a:gd name="T6" fmla="*/ 0 w 42"/>
                  <a:gd name="T7" fmla="*/ 9 h 41"/>
                  <a:gd name="T8" fmla="*/ 34 w 42"/>
                  <a:gd name="T9" fmla="*/ 0 h 41"/>
                  <a:gd name="T10" fmla="*/ 0 60000 65536"/>
                  <a:gd name="T11" fmla="*/ 0 60000 65536"/>
                  <a:gd name="T12" fmla="*/ 0 60000 65536"/>
                  <a:gd name="T13" fmla="*/ 0 60000 65536"/>
                  <a:gd name="T14" fmla="*/ 0 60000 65536"/>
                  <a:gd name="T15" fmla="*/ 0 w 42"/>
                  <a:gd name="T16" fmla="*/ 0 h 41"/>
                  <a:gd name="T17" fmla="*/ 42 w 42"/>
                  <a:gd name="T18" fmla="*/ 41 h 41"/>
                </a:gdLst>
                <a:ahLst/>
                <a:cxnLst>
                  <a:cxn ang="T10">
                    <a:pos x="T0" y="T1"/>
                  </a:cxn>
                  <a:cxn ang="T11">
                    <a:pos x="T2" y="T3"/>
                  </a:cxn>
                  <a:cxn ang="T12">
                    <a:pos x="T4" y="T5"/>
                  </a:cxn>
                  <a:cxn ang="T13">
                    <a:pos x="T6" y="T7"/>
                  </a:cxn>
                  <a:cxn ang="T14">
                    <a:pos x="T8" y="T9"/>
                  </a:cxn>
                </a:cxnLst>
                <a:rect l="T15" t="T16" r="T17" b="T18"/>
                <a:pathLst>
                  <a:path w="42" h="41">
                    <a:moveTo>
                      <a:pt x="34" y="0"/>
                    </a:moveTo>
                    <a:lnTo>
                      <a:pt x="42" y="32"/>
                    </a:lnTo>
                    <a:lnTo>
                      <a:pt x="8" y="41"/>
                    </a:lnTo>
                    <a:lnTo>
                      <a:pt x="0" y="9"/>
                    </a:lnTo>
                    <a:lnTo>
                      <a:pt x="34" y="0"/>
                    </a:lnTo>
                    <a:close/>
                  </a:path>
                </a:pathLst>
              </a:custGeom>
              <a:solidFill>
                <a:srgbClr val="000000"/>
              </a:solidFill>
              <a:ln w="9525">
                <a:noFill/>
                <a:round/>
                <a:headEnd/>
                <a:tailEnd/>
              </a:ln>
            </p:spPr>
            <p:txBody>
              <a:bodyPr/>
              <a:lstStyle/>
              <a:p>
                <a:endParaRPr lang="en-US"/>
              </a:p>
            </p:txBody>
          </p:sp>
          <p:sp>
            <p:nvSpPr>
              <p:cNvPr id="82328" name="Freeform 586"/>
              <p:cNvSpPr>
                <a:spLocks/>
              </p:cNvSpPr>
              <p:nvPr/>
            </p:nvSpPr>
            <p:spPr bwMode="auto">
              <a:xfrm>
                <a:off x="2762" y="3336"/>
                <a:ext cx="39" cy="24"/>
              </a:xfrm>
              <a:custGeom>
                <a:avLst/>
                <a:gdLst>
                  <a:gd name="T0" fmla="*/ 35 w 39"/>
                  <a:gd name="T1" fmla="*/ 0 h 24"/>
                  <a:gd name="T2" fmla="*/ 39 w 39"/>
                  <a:gd name="T3" fmla="*/ 16 h 24"/>
                  <a:gd name="T4" fmla="*/ 4 w 39"/>
                  <a:gd name="T5" fmla="*/ 24 h 24"/>
                  <a:gd name="T6" fmla="*/ 0 w 39"/>
                  <a:gd name="T7" fmla="*/ 8 h 24"/>
                  <a:gd name="T8" fmla="*/ 35 w 39"/>
                  <a:gd name="T9" fmla="*/ 0 h 24"/>
                  <a:gd name="T10" fmla="*/ 0 60000 65536"/>
                  <a:gd name="T11" fmla="*/ 0 60000 65536"/>
                  <a:gd name="T12" fmla="*/ 0 60000 65536"/>
                  <a:gd name="T13" fmla="*/ 0 60000 65536"/>
                  <a:gd name="T14" fmla="*/ 0 60000 65536"/>
                  <a:gd name="T15" fmla="*/ 0 w 39"/>
                  <a:gd name="T16" fmla="*/ 0 h 24"/>
                  <a:gd name="T17" fmla="*/ 39 w 39"/>
                  <a:gd name="T18" fmla="*/ 24 h 24"/>
                </a:gdLst>
                <a:ahLst/>
                <a:cxnLst>
                  <a:cxn ang="T10">
                    <a:pos x="T0" y="T1"/>
                  </a:cxn>
                  <a:cxn ang="T11">
                    <a:pos x="T2" y="T3"/>
                  </a:cxn>
                  <a:cxn ang="T12">
                    <a:pos x="T4" y="T5"/>
                  </a:cxn>
                  <a:cxn ang="T13">
                    <a:pos x="T6" y="T7"/>
                  </a:cxn>
                  <a:cxn ang="T14">
                    <a:pos x="T8" y="T9"/>
                  </a:cxn>
                </a:cxnLst>
                <a:rect l="T15" t="T16" r="T17" b="T18"/>
                <a:pathLst>
                  <a:path w="39" h="24">
                    <a:moveTo>
                      <a:pt x="35" y="0"/>
                    </a:moveTo>
                    <a:lnTo>
                      <a:pt x="39" y="16"/>
                    </a:lnTo>
                    <a:lnTo>
                      <a:pt x="4" y="24"/>
                    </a:lnTo>
                    <a:lnTo>
                      <a:pt x="0" y="8"/>
                    </a:lnTo>
                    <a:lnTo>
                      <a:pt x="35" y="0"/>
                    </a:lnTo>
                    <a:close/>
                  </a:path>
                </a:pathLst>
              </a:custGeom>
              <a:solidFill>
                <a:srgbClr val="000000"/>
              </a:solidFill>
              <a:ln w="9525">
                <a:noFill/>
                <a:round/>
                <a:headEnd/>
                <a:tailEnd/>
              </a:ln>
            </p:spPr>
            <p:txBody>
              <a:bodyPr/>
              <a:lstStyle/>
              <a:p>
                <a:endParaRPr lang="en-US"/>
              </a:p>
            </p:txBody>
          </p:sp>
          <p:sp>
            <p:nvSpPr>
              <p:cNvPr id="82329" name="Freeform 585"/>
              <p:cNvSpPr>
                <a:spLocks/>
              </p:cNvSpPr>
              <p:nvPr/>
            </p:nvSpPr>
            <p:spPr bwMode="auto">
              <a:xfrm>
                <a:off x="2799" y="3493"/>
                <a:ext cx="36" cy="15"/>
              </a:xfrm>
              <a:custGeom>
                <a:avLst/>
                <a:gdLst>
                  <a:gd name="T0" fmla="*/ 35 w 36"/>
                  <a:gd name="T1" fmla="*/ 0 h 15"/>
                  <a:gd name="T2" fmla="*/ 36 w 36"/>
                  <a:gd name="T3" fmla="*/ 8 h 15"/>
                  <a:gd name="T4" fmla="*/ 2 w 36"/>
                  <a:gd name="T5" fmla="*/ 15 h 15"/>
                  <a:gd name="T6" fmla="*/ 0 w 36"/>
                  <a:gd name="T7" fmla="*/ 7 h 15"/>
                  <a:gd name="T8" fmla="*/ 35 w 36"/>
                  <a:gd name="T9" fmla="*/ 0 h 15"/>
                  <a:gd name="T10" fmla="*/ 0 60000 65536"/>
                  <a:gd name="T11" fmla="*/ 0 60000 65536"/>
                  <a:gd name="T12" fmla="*/ 0 60000 65536"/>
                  <a:gd name="T13" fmla="*/ 0 60000 65536"/>
                  <a:gd name="T14" fmla="*/ 0 60000 65536"/>
                  <a:gd name="T15" fmla="*/ 0 w 36"/>
                  <a:gd name="T16" fmla="*/ 0 h 15"/>
                  <a:gd name="T17" fmla="*/ 36 w 36"/>
                  <a:gd name="T18" fmla="*/ 15 h 15"/>
                </a:gdLst>
                <a:ahLst/>
                <a:cxnLst>
                  <a:cxn ang="T10">
                    <a:pos x="T0" y="T1"/>
                  </a:cxn>
                  <a:cxn ang="T11">
                    <a:pos x="T2" y="T3"/>
                  </a:cxn>
                  <a:cxn ang="T12">
                    <a:pos x="T4" y="T5"/>
                  </a:cxn>
                  <a:cxn ang="T13">
                    <a:pos x="T6" y="T7"/>
                  </a:cxn>
                  <a:cxn ang="T14">
                    <a:pos x="T8" y="T9"/>
                  </a:cxn>
                </a:cxnLst>
                <a:rect l="T15" t="T16" r="T17" b="T18"/>
                <a:pathLst>
                  <a:path w="36" h="15">
                    <a:moveTo>
                      <a:pt x="35" y="0"/>
                    </a:moveTo>
                    <a:lnTo>
                      <a:pt x="36" y="8"/>
                    </a:lnTo>
                    <a:lnTo>
                      <a:pt x="2" y="15"/>
                    </a:lnTo>
                    <a:lnTo>
                      <a:pt x="0" y="7"/>
                    </a:lnTo>
                    <a:lnTo>
                      <a:pt x="35" y="0"/>
                    </a:lnTo>
                    <a:close/>
                  </a:path>
                </a:pathLst>
              </a:custGeom>
              <a:solidFill>
                <a:srgbClr val="000000"/>
              </a:solidFill>
              <a:ln w="9525">
                <a:noFill/>
                <a:round/>
                <a:headEnd/>
                <a:tailEnd/>
              </a:ln>
            </p:spPr>
            <p:txBody>
              <a:bodyPr/>
              <a:lstStyle/>
              <a:p>
                <a:endParaRPr lang="en-US"/>
              </a:p>
            </p:txBody>
          </p:sp>
          <p:sp>
            <p:nvSpPr>
              <p:cNvPr id="82330" name="Freeform 584"/>
              <p:cNvSpPr>
                <a:spLocks/>
              </p:cNvSpPr>
              <p:nvPr/>
            </p:nvSpPr>
            <p:spPr bwMode="auto">
              <a:xfrm>
                <a:off x="2801" y="3500"/>
                <a:ext cx="42" cy="41"/>
              </a:xfrm>
              <a:custGeom>
                <a:avLst/>
                <a:gdLst>
                  <a:gd name="T0" fmla="*/ 34 w 42"/>
                  <a:gd name="T1" fmla="*/ 0 h 41"/>
                  <a:gd name="T2" fmla="*/ 42 w 42"/>
                  <a:gd name="T3" fmla="*/ 33 h 41"/>
                  <a:gd name="T4" fmla="*/ 7 w 42"/>
                  <a:gd name="T5" fmla="*/ 41 h 41"/>
                  <a:gd name="T6" fmla="*/ 0 w 42"/>
                  <a:gd name="T7" fmla="*/ 8 h 41"/>
                  <a:gd name="T8" fmla="*/ 34 w 42"/>
                  <a:gd name="T9" fmla="*/ 0 h 41"/>
                  <a:gd name="T10" fmla="*/ 0 60000 65536"/>
                  <a:gd name="T11" fmla="*/ 0 60000 65536"/>
                  <a:gd name="T12" fmla="*/ 0 60000 65536"/>
                  <a:gd name="T13" fmla="*/ 0 60000 65536"/>
                  <a:gd name="T14" fmla="*/ 0 60000 65536"/>
                  <a:gd name="T15" fmla="*/ 0 w 42"/>
                  <a:gd name="T16" fmla="*/ 0 h 41"/>
                  <a:gd name="T17" fmla="*/ 42 w 42"/>
                  <a:gd name="T18" fmla="*/ 41 h 41"/>
                </a:gdLst>
                <a:ahLst/>
                <a:cxnLst>
                  <a:cxn ang="T10">
                    <a:pos x="T0" y="T1"/>
                  </a:cxn>
                  <a:cxn ang="T11">
                    <a:pos x="T2" y="T3"/>
                  </a:cxn>
                  <a:cxn ang="T12">
                    <a:pos x="T4" y="T5"/>
                  </a:cxn>
                  <a:cxn ang="T13">
                    <a:pos x="T6" y="T7"/>
                  </a:cxn>
                  <a:cxn ang="T14">
                    <a:pos x="T8" y="T9"/>
                  </a:cxn>
                </a:cxnLst>
                <a:rect l="T15" t="T16" r="T17" b="T18"/>
                <a:pathLst>
                  <a:path w="42" h="41">
                    <a:moveTo>
                      <a:pt x="34" y="0"/>
                    </a:moveTo>
                    <a:lnTo>
                      <a:pt x="42" y="33"/>
                    </a:lnTo>
                    <a:lnTo>
                      <a:pt x="7" y="41"/>
                    </a:lnTo>
                    <a:lnTo>
                      <a:pt x="0" y="8"/>
                    </a:lnTo>
                    <a:lnTo>
                      <a:pt x="34" y="0"/>
                    </a:lnTo>
                    <a:close/>
                  </a:path>
                </a:pathLst>
              </a:custGeom>
              <a:solidFill>
                <a:srgbClr val="000000"/>
              </a:solidFill>
              <a:ln w="9525">
                <a:noFill/>
                <a:round/>
                <a:headEnd/>
                <a:tailEnd/>
              </a:ln>
            </p:spPr>
            <p:txBody>
              <a:bodyPr/>
              <a:lstStyle/>
              <a:p>
                <a:endParaRPr lang="en-US"/>
              </a:p>
            </p:txBody>
          </p:sp>
          <p:sp>
            <p:nvSpPr>
              <p:cNvPr id="82331" name="Freeform 583"/>
              <p:cNvSpPr>
                <a:spLocks/>
              </p:cNvSpPr>
              <p:nvPr/>
            </p:nvSpPr>
            <p:spPr bwMode="auto">
              <a:xfrm>
                <a:off x="2808" y="3533"/>
                <a:ext cx="42" cy="39"/>
              </a:xfrm>
              <a:custGeom>
                <a:avLst/>
                <a:gdLst>
                  <a:gd name="T0" fmla="*/ 35 w 42"/>
                  <a:gd name="T1" fmla="*/ 0 h 39"/>
                  <a:gd name="T2" fmla="*/ 42 w 42"/>
                  <a:gd name="T3" fmla="*/ 30 h 39"/>
                  <a:gd name="T4" fmla="*/ 7 w 42"/>
                  <a:gd name="T5" fmla="*/ 39 h 39"/>
                  <a:gd name="T6" fmla="*/ 0 w 42"/>
                  <a:gd name="T7" fmla="*/ 8 h 39"/>
                  <a:gd name="T8" fmla="*/ 35 w 42"/>
                  <a:gd name="T9" fmla="*/ 0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35" y="0"/>
                    </a:moveTo>
                    <a:lnTo>
                      <a:pt x="42" y="30"/>
                    </a:lnTo>
                    <a:lnTo>
                      <a:pt x="7" y="39"/>
                    </a:lnTo>
                    <a:lnTo>
                      <a:pt x="0" y="8"/>
                    </a:lnTo>
                    <a:lnTo>
                      <a:pt x="35" y="0"/>
                    </a:lnTo>
                    <a:close/>
                  </a:path>
                </a:pathLst>
              </a:custGeom>
              <a:solidFill>
                <a:srgbClr val="000000"/>
              </a:solidFill>
              <a:ln w="9525">
                <a:noFill/>
                <a:round/>
                <a:headEnd/>
                <a:tailEnd/>
              </a:ln>
            </p:spPr>
            <p:txBody>
              <a:bodyPr/>
              <a:lstStyle/>
              <a:p>
                <a:endParaRPr lang="en-US"/>
              </a:p>
            </p:txBody>
          </p:sp>
          <p:sp>
            <p:nvSpPr>
              <p:cNvPr id="82332" name="Freeform 582"/>
              <p:cNvSpPr>
                <a:spLocks/>
              </p:cNvSpPr>
              <p:nvPr/>
            </p:nvSpPr>
            <p:spPr bwMode="auto">
              <a:xfrm>
                <a:off x="2815" y="3563"/>
                <a:ext cx="42" cy="39"/>
              </a:xfrm>
              <a:custGeom>
                <a:avLst/>
                <a:gdLst>
                  <a:gd name="T0" fmla="*/ 34 w 42"/>
                  <a:gd name="T1" fmla="*/ 0 h 39"/>
                  <a:gd name="T2" fmla="*/ 42 w 42"/>
                  <a:gd name="T3" fmla="*/ 30 h 39"/>
                  <a:gd name="T4" fmla="*/ 8 w 42"/>
                  <a:gd name="T5" fmla="*/ 39 h 39"/>
                  <a:gd name="T6" fmla="*/ 0 w 42"/>
                  <a:gd name="T7" fmla="*/ 10 h 39"/>
                  <a:gd name="T8" fmla="*/ 34 w 42"/>
                  <a:gd name="T9" fmla="*/ 0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34" y="0"/>
                    </a:moveTo>
                    <a:lnTo>
                      <a:pt x="42" y="30"/>
                    </a:lnTo>
                    <a:lnTo>
                      <a:pt x="8" y="39"/>
                    </a:lnTo>
                    <a:lnTo>
                      <a:pt x="0" y="10"/>
                    </a:lnTo>
                    <a:lnTo>
                      <a:pt x="34" y="0"/>
                    </a:lnTo>
                    <a:close/>
                  </a:path>
                </a:pathLst>
              </a:custGeom>
              <a:solidFill>
                <a:srgbClr val="000000"/>
              </a:solidFill>
              <a:ln w="9525">
                <a:noFill/>
                <a:round/>
                <a:headEnd/>
                <a:tailEnd/>
              </a:ln>
            </p:spPr>
            <p:txBody>
              <a:bodyPr/>
              <a:lstStyle/>
              <a:p>
                <a:endParaRPr lang="en-US"/>
              </a:p>
            </p:txBody>
          </p:sp>
          <p:sp>
            <p:nvSpPr>
              <p:cNvPr id="82333" name="Freeform 581"/>
              <p:cNvSpPr>
                <a:spLocks/>
              </p:cNvSpPr>
              <p:nvPr/>
            </p:nvSpPr>
            <p:spPr bwMode="auto">
              <a:xfrm>
                <a:off x="2823" y="3592"/>
                <a:ext cx="41" cy="38"/>
              </a:xfrm>
              <a:custGeom>
                <a:avLst/>
                <a:gdLst>
                  <a:gd name="T0" fmla="*/ 34 w 41"/>
                  <a:gd name="T1" fmla="*/ 0 h 38"/>
                  <a:gd name="T2" fmla="*/ 41 w 41"/>
                  <a:gd name="T3" fmla="*/ 28 h 38"/>
                  <a:gd name="T4" fmla="*/ 7 w 41"/>
                  <a:gd name="T5" fmla="*/ 38 h 38"/>
                  <a:gd name="T6" fmla="*/ 0 w 41"/>
                  <a:gd name="T7" fmla="*/ 10 h 38"/>
                  <a:gd name="T8" fmla="*/ 34 w 41"/>
                  <a:gd name="T9" fmla="*/ 0 h 38"/>
                  <a:gd name="T10" fmla="*/ 0 60000 65536"/>
                  <a:gd name="T11" fmla="*/ 0 60000 65536"/>
                  <a:gd name="T12" fmla="*/ 0 60000 65536"/>
                  <a:gd name="T13" fmla="*/ 0 60000 65536"/>
                  <a:gd name="T14" fmla="*/ 0 60000 65536"/>
                  <a:gd name="T15" fmla="*/ 0 w 41"/>
                  <a:gd name="T16" fmla="*/ 0 h 38"/>
                  <a:gd name="T17" fmla="*/ 41 w 41"/>
                  <a:gd name="T18" fmla="*/ 38 h 38"/>
                </a:gdLst>
                <a:ahLst/>
                <a:cxnLst>
                  <a:cxn ang="T10">
                    <a:pos x="T0" y="T1"/>
                  </a:cxn>
                  <a:cxn ang="T11">
                    <a:pos x="T2" y="T3"/>
                  </a:cxn>
                  <a:cxn ang="T12">
                    <a:pos x="T4" y="T5"/>
                  </a:cxn>
                  <a:cxn ang="T13">
                    <a:pos x="T6" y="T7"/>
                  </a:cxn>
                  <a:cxn ang="T14">
                    <a:pos x="T8" y="T9"/>
                  </a:cxn>
                </a:cxnLst>
                <a:rect l="T15" t="T16" r="T17" b="T18"/>
                <a:pathLst>
                  <a:path w="41" h="38">
                    <a:moveTo>
                      <a:pt x="34" y="0"/>
                    </a:moveTo>
                    <a:lnTo>
                      <a:pt x="41" y="28"/>
                    </a:lnTo>
                    <a:lnTo>
                      <a:pt x="7" y="38"/>
                    </a:lnTo>
                    <a:lnTo>
                      <a:pt x="0" y="10"/>
                    </a:lnTo>
                    <a:lnTo>
                      <a:pt x="34" y="0"/>
                    </a:lnTo>
                    <a:close/>
                  </a:path>
                </a:pathLst>
              </a:custGeom>
              <a:solidFill>
                <a:srgbClr val="000000"/>
              </a:solidFill>
              <a:ln w="9525">
                <a:noFill/>
                <a:round/>
                <a:headEnd/>
                <a:tailEnd/>
              </a:ln>
            </p:spPr>
            <p:txBody>
              <a:bodyPr/>
              <a:lstStyle/>
              <a:p>
                <a:endParaRPr lang="en-US"/>
              </a:p>
            </p:txBody>
          </p:sp>
          <p:sp>
            <p:nvSpPr>
              <p:cNvPr id="82334" name="Freeform 580"/>
              <p:cNvSpPr>
                <a:spLocks/>
              </p:cNvSpPr>
              <p:nvPr/>
            </p:nvSpPr>
            <p:spPr bwMode="auto">
              <a:xfrm>
                <a:off x="2830" y="3620"/>
                <a:ext cx="41" cy="36"/>
              </a:xfrm>
              <a:custGeom>
                <a:avLst/>
                <a:gdLst>
                  <a:gd name="T0" fmla="*/ 34 w 41"/>
                  <a:gd name="T1" fmla="*/ 0 h 36"/>
                  <a:gd name="T2" fmla="*/ 41 w 41"/>
                  <a:gd name="T3" fmla="*/ 26 h 36"/>
                  <a:gd name="T4" fmla="*/ 8 w 41"/>
                  <a:gd name="T5" fmla="*/ 36 h 36"/>
                  <a:gd name="T6" fmla="*/ 0 w 41"/>
                  <a:gd name="T7" fmla="*/ 11 h 36"/>
                  <a:gd name="T8" fmla="*/ 34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34" y="0"/>
                    </a:moveTo>
                    <a:lnTo>
                      <a:pt x="41" y="26"/>
                    </a:lnTo>
                    <a:lnTo>
                      <a:pt x="8" y="36"/>
                    </a:lnTo>
                    <a:lnTo>
                      <a:pt x="0" y="11"/>
                    </a:lnTo>
                    <a:lnTo>
                      <a:pt x="34" y="0"/>
                    </a:lnTo>
                    <a:close/>
                  </a:path>
                </a:pathLst>
              </a:custGeom>
              <a:solidFill>
                <a:srgbClr val="000000"/>
              </a:solidFill>
              <a:ln w="9525">
                <a:noFill/>
                <a:round/>
                <a:headEnd/>
                <a:tailEnd/>
              </a:ln>
            </p:spPr>
            <p:txBody>
              <a:bodyPr/>
              <a:lstStyle/>
              <a:p>
                <a:endParaRPr lang="en-US"/>
              </a:p>
            </p:txBody>
          </p:sp>
        </p:grpSp>
        <p:grpSp>
          <p:nvGrpSpPr>
            <p:cNvPr id="81932" name="Group 378"/>
            <p:cNvGrpSpPr>
              <a:grpSpLocks/>
            </p:cNvGrpSpPr>
            <p:nvPr/>
          </p:nvGrpSpPr>
          <p:grpSpPr bwMode="auto">
            <a:xfrm>
              <a:off x="1185" y="142"/>
              <a:ext cx="5255" cy="4861"/>
              <a:chOff x="1185" y="142"/>
              <a:chExt cx="5255" cy="5143"/>
            </a:xfrm>
          </p:grpSpPr>
          <p:sp>
            <p:nvSpPr>
              <p:cNvPr id="81935" name="Freeform 578"/>
              <p:cNvSpPr>
                <a:spLocks/>
              </p:cNvSpPr>
              <p:nvPr/>
            </p:nvSpPr>
            <p:spPr bwMode="auto">
              <a:xfrm>
                <a:off x="2838" y="3646"/>
                <a:ext cx="37" cy="23"/>
              </a:xfrm>
              <a:custGeom>
                <a:avLst/>
                <a:gdLst>
                  <a:gd name="T0" fmla="*/ 33 w 37"/>
                  <a:gd name="T1" fmla="*/ 0 h 23"/>
                  <a:gd name="T2" fmla="*/ 37 w 37"/>
                  <a:gd name="T3" fmla="*/ 12 h 23"/>
                  <a:gd name="T4" fmla="*/ 3 w 37"/>
                  <a:gd name="T5" fmla="*/ 23 h 23"/>
                  <a:gd name="T6" fmla="*/ 0 w 37"/>
                  <a:gd name="T7" fmla="*/ 10 h 23"/>
                  <a:gd name="T8" fmla="*/ 33 w 37"/>
                  <a:gd name="T9" fmla="*/ 0 h 23"/>
                  <a:gd name="T10" fmla="*/ 0 60000 65536"/>
                  <a:gd name="T11" fmla="*/ 0 60000 65536"/>
                  <a:gd name="T12" fmla="*/ 0 60000 65536"/>
                  <a:gd name="T13" fmla="*/ 0 60000 65536"/>
                  <a:gd name="T14" fmla="*/ 0 60000 65536"/>
                  <a:gd name="T15" fmla="*/ 0 w 37"/>
                  <a:gd name="T16" fmla="*/ 0 h 23"/>
                  <a:gd name="T17" fmla="*/ 37 w 37"/>
                  <a:gd name="T18" fmla="*/ 23 h 23"/>
                </a:gdLst>
                <a:ahLst/>
                <a:cxnLst>
                  <a:cxn ang="T10">
                    <a:pos x="T0" y="T1"/>
                  </a:cxn>
                  <a:cxn ang="T11">
                    <a:pos x="T2" y="T3"/>
                  </a:cxn>
                  <a:cxn ang="T12">
                    <a:pos x="T4" y="T5"/>
                  </a:cxn>
                  <a:cxn ang="T13">
                    <a:pos x="T6" y="T7"/>
                  </a:cxn>
                  <a:cxn ang="T14">
                    <a:pos x="T8" y="T9"/>
                  </a:cxn>
                </a:cxnLst>
                <a:rect l="T15" t="T16" r="T17" b="T18"/>
                <a:pathLst>
                  <a:path w="37" h="23">
                    <a:moveTo>
                      <a:pt x="33" y="0"/>
                    </a:moveTo>
                    <a:lnTo>
                      <a:pt x="37" y="12"/>
                    </a:lnTo>
                    <a:lnTo>
                      <a:pt x="3" y="23"/>
                    </a:lnTo>
                    <a:lnTo>
                      <a:pt x="0" y="10"/>
                    </a:lnTo>
                    <a:lnTo>
                      <a:pt x="33" y="0"/>
                    </a:lnTo>
                    <a:close/>
                  </a:path>
                </a:pathLst>
              </a:custGeom>
              <a:solidFill>
                <a:srgbClr val="000000"/>
              </a:solidFill>
              <a:ln w="9525">
                <a:noFill/>
                <a:round/>
                <a:headEnd/>
                <a:tailEnd/>
              </a:ln>
            </p:spPr>
            <p:txBody>
              <a:bodyPr/>
              <a:lstStyle/>
              <a:p>
                <a:endParaRPr lang="en-US"/>
              </a:p>
            </p:txBody>
          </p:sp>
          <p:sp>
            <p:nvSpPr>
              <p:cNvPr id="81936" name="Freeform 577"/>
              <p:cNvSpPr>
                <a:spLocks/>
              </p:cNvSpPr>
              <p:nvPr/>
            </p:nvSpPr>
            <p:spPr bwMode="auto">
              <a:xfrm>
                <a:off x="2841" y="3658"/>
                <a:ext cx="38" cy="22"/>
              </a:xfrm>
              <a:custGeom>
                <a:avLst/>
                <a:gdLst>
                  <a:gd name="T0" fmla="*/ 34 w 38"/>
                  <a:gd name="T1" fmla="*/ 0 h 22"/>
                  <a:gd name="T2" fmla="*/ 38 w 38"/>
                  <a:gd name="T3" fmla="*/ 11 h 22"/>
                  <a:gd name="T4" fmla="*/ 4 w 38"/>
                  <a:gd name="T5" fmla="*/ 22 h 22"/>
                  <a:gd name="T6" fmla="*/ 0 w 38"/>
                  <a:gd name="T7" fmla="*/ 11 h 22"/>
                  <a:gd name="T8" fmla="*/ 34 w 38"/>
                  <a:gd name="T9" fmla="*/ 0 h 22"/>
                  <a:gd name="T10" fmla="*/ 0 60000 65536"/>
                  <a:gd name="T11" fmla="*/ 0 60000 65536"/>
                  <a:gd name="T12" fmla="*/ 0 60000 65536"/>
                  <a:gd name="T13" fmla="*/ 0 60000 65536"/>
                  <a:gd name="T14" fmla="*/ 0 60000 65536"/>
                  <a:gd name="T15" fmla="*/ 0 w 38"/>
                  <a:gd name="T16" fmla="*/ 0 h 22"/>
                  <a:gd name="T17" fmla="*/ 38 w 38"/>
                  <a:gd name="T18" fmla="*/ 22 h 22"/>
                </a:gdLst>
                <a:ahLst/>
                <a:cxnLst>
                  <a:cxn ang="T10">
                    <a:pos x="T0" y="T1"/>
                  </a:cxn>
                  <a:cxn ang="T11">
                    <a:pos x="T2" y="T3"/>
                  </a:cxn>
                  <a:cxn ang="T12">
                    <a:pos x="T4" y="T5"/>
                  </a:cxn>
                  <a:cxn ang="T13">
                    <a:pos x="T6" y="T7"/>
                  </a:cxn>
                  <a:cxn ang="T14">
                    <a:pos x="T8" y="T9"/>
                  </a:cxn>
                </a:cxnLst>
                <a:rect l="T15" t="T16" r="T17" b="T18"/>
                <a:pathLst>
                  <a:path w="38" h="22">
                    <a:moveTo>
                      <a:pt x="34" y="0"/>
                    </a:moveTo>
                    <a:lnTo>
                      <a:pt x="38" y="11"/>
                    </a:lnTo>
                    <a:lnTo>
                      <a:pt x="4" y="22"/>
                    </a:lnTo>
                    <a:lnTo>
                      <a:pt x="0" y="11"/>
                    </a:lnTo>
                    <a:lnTo>
                      <a:pt x="34" y="0"/>
                    </a:lnTo>
                    <a:close/>
                  </a:path>
                </a:pathLst>
              </a:custGeom>
              <a:solidFill>
                <a:srgbClr val="000000"/>
              </a:solidFill>
              <a:ln w="9525">
                <a:noFill/>
                <a:round/>
                <a:headEnd/>
                <a:tailEnd/>
              </a:ln>
            </p:spPr>
            <p:txBody>
              <a:bodyPr/>
              <a:lstStyle/>
              <a:p>
                <a:endParaRPr lang="en-US"/>
              </a:p>
            </p:txBody>
          </p:sp>
          <p:sp>
            <p:nvSpPr>
              <p:cNvPr id="81937" name="Freeform 576"/>
              <p:cNvSpPr>
                <a:spLocks/>
              </p:cNvSpPr>
              <p:nvPr/>
            </p:nvSpPr>
            <p:spPr bwMode="auto">
              <a:xfrm>
                <a:off x="2845" y="3669"/>
                <a:ext cx="37" cy="23"/>
              </a:xfrm>
              <a:custGeom>
                <a:avLst/>
                <a:gdLst>
                  <a:gd name="T0" fmla="*/ 34 w 37"/>
                  <a:gd name="T1" fmla="*/ 0 h 23"/>
                  <a:gd name="T2" fmla="*/ 37 w 37"/>
                  <a:gd name="T3" fmla="*/ 11 h 23"/>
                  <a:gd name="T4" fmla="*/ 4 w 37"/>
                  <a:gd name="T5" fmla="*/ 23 h 23"/>
                  <a:gd name="T6" fmla="*/ 0 w 37"/>
                  <a:gd name="T7" fmla="*/ 11 h 23"/>
                  <a:gd name="T8" fmla="*/ 34 w 37"/>
                  <a:gd name="T9" fmla="*/ 0 h 23"/>
                  <a:gd name="T10" fmla="*/ 0 60000 65536"/>
                  <a:gd name="T11" fmla="*/ 0 60000 65536"/>
                  <a:gd name="T12" fmla="*/ 0 60000 65536"/>
                  <a:gd name="T13" fmla="*/ 0 60000 65536"/>
                  <a:gd name="T14" fmla="*/ 0 60000 65536"/>
                  <a:gd name="T15" fmla="*/ 0 w 37"/>
                  <a:gd name="T16" fmla="*/ 0 h 23"/>
                  <a:gd name="T17" fmla="*/ 37 w 37"/>
                  <a:gd name="T18" fmla="*/ 23 h 23"/>
                </a:gdLst>
                <a:ahLst/>
                <a:cxnLst>
                  <a:cxn ang="T10">
                    <a:pos x="T0" y="T1"/>
                  </a:cxn>
                  <a:cxn ang="T11">
                    <a:pos x="T2" y="T3"/>
                  </a:cxn>
                  <a:cxn ang="T12">
                    <a:pos x="T4" y="T5"/>
                  </a:cxn>
                  <a:cxn ang="T13">
                    <a:pos x="T6" y="T7"/>
                  </a:cxn>
                  <a:cxn ang="T14">
                    <a:pos x="T8" y="T9"/>
                  </a:cxn>
                </a:cxnLst>
                <a:rect l="T15" t="T16" r="T17" b="T18"/>
                <a:pathLst>
                  <a:path w="37" h="23">
                    <a:moveTo>
                      <a:pt x="34" y="0"/>
                    </a:moveTo>
                    <a:lnTo>
                      <a:pt x="37" y="11"/>
                    </a:lnTo>
                    <a:lnTo>
                      <a:pt x="4" y="23"/>
                    </a:lnTo>
                    <a:lnTo>
                      <a:pt x="0" y="11"/>
                    </a:lnTo>
                    <a:lnTo>
                      <a:pt x="34" y="0"/>
                    </a:lnTo>
                    <a:close/>
                  </a:path>
                </a:pathLst>
              </a:custGeom>
              <a:solidFill>
                <a:srgbClr val="000000"/>
              </a:solidFill>
              <a:ln w="9525">
                <a:noFill/>
                <a:round/>
                <a:headEnd/>
                <a:tailEnd/>
              </a:ln>
            </p:spPr>
            <p:txBody>
              <a:bodyPr/>
              <a:lstStyle/>
              <a:p>
                <a:endParaRPr lang="en-US"/>
              </a:p>
            </p:txBody>
          </p:sp>
          <p:sp>
            <p:nvSpPr>
              <p:cNvPr id="81938" name="Freeform 575"/>
              <p:cNvSpPr>
                <a:spLocks/>
              </p:cNvSpPr>
              <p:nvPr/>
            </p:nvSpPr>
            <p:spPr bwMode="auto">
              <a:xfrm>
                <a:off x="2849" y="3679"/>
                <a:ext cx="37" cy="23"/>
              </a:xfrm>
              <a:custGeom>
                <a:avLst/>
                <a:gdLst>
                  <a:gd name="T0" fmla="*/ 33 w 37"/>
                  <a:gd name="T1" fmla="*/ 0 h 23"/>
                  <a:gd name="T2" fmla="*/ 37 w 37"/>
                  <a:gd name="T3" fmla="*/ 10 h 23"/>
                  <a:gd name="T4" fmla="*/ 4 w 37"/>
                  <a:gd name="T5" fmla="*/ 23 h 23"/>
                  <a:gd name="T6" fmla="*/ 0 w 37"/>
                  <a:gd name="T7" fmla="*/ 13 h 23"/>
                  <a:gd name="T8" fmla="*/ 33 w 37"/>
                  <a:gd name="T9" fmla="*/ 0 h 23"/>
                  <a:gd name="T10" fmla="*/ 0 60000 65536"/>
                  <a:gd name="T11" fmla="*/ 0 60000 65536"/>
                  <a:gd name="T12" fmla="*/ 0 60000 65536"/>
                  <a:gd name="T13" fmla="*/ 0 60000 65536"/>
                  <a:gd name="T14" fmla="*/ 0 60000 65536"/>
                  <a:gd name="T15" fmla="*/ 0 w 37"/>
                  <a:gd name="T16" fmla="*/ 0 h 23"/>
                  <a:gd name="T17" fmla="*/ 37 w 37"/>
                  <a:gd name="T18" fmla="*/ 23 h 23"/>
                </a:gdLst>
                <a:ahLst/>
                <a:cxnLst>
                  <a:cxn ang="T10">
                    <a:pos x="T0" y="T1"/>
                  </a:cxn>
                  <a:cxn ang="T11">
                    <a:pos x="T2" y="T3"/>
                  </a:cxn>
                  <a:cxn ang="T12">
                    <a:pos x="T4" y="T5"/>
                  </a:cxn>
                  <a:cxn ang="T13">
                    <a:pos x="T6" y="T7"/>
                  </a:cxn>
                  <a:cxn ang="T14">
                    <a:pos x="T8" y="T9"/>
                  </a:cxn>
                </a:cxnLst>
                <a:rect l="T15" t="T16" r="T17" b="T18"/>
                <a:pathLst>
                  <a:path w="37" h="23">
                    <a:moveTo>
                      <a:pt x="33" y="0"/>
                    </a:moveTo>
                    <a:lnTo>
                      <a:pt x="37" y="10"/>
                    </a:lnTo>
                    <a:lnTo>
                      <a:pt x="4" y="23"/>
                    </a:lnTo>
                    <a:lnTo>
                      <a:pt x="0" y="13"/>
                    </a:lnTo>
                    <a:lnTo>
                      <a:pt x="33" y="0"/>
                    </a:lnTo>
                    <a:close/>
                  </a:path>
                </a:pathLst>
              </a:custGeom>
              <a:solidFill>
                <a:srgbClr val="000000"/>
              </a:solidFill>
              <a:ln w="9525">
                <a:noFill/>
                <a:round/>
                <a:headEnd/>
                <a:tailEnd/>
              </a:ln>
            </p:spPr>
            <p:txBody>
              <a:bodyPr/>
              <a:lstStyle/>
              <a:p>
                <a:endParaRPr lang="en-US"/>
              </a:p>
            </p:txBody>
          </p:sp>
          <p:sp>
            <p:nvSpPr>
              <p:cNvPr id="81939" name="Freeform 574"/>
              <p:cNvSpPr>
                <a:spLocks/>
              </p:cNvSpPr>
              <p:nvPr/>
            </p:nvSpPr>
            <p:spPr bwMode="auto">
              <a:xfrm>
                <a:off x="2852" y="3691"/>
                <a:ext cx="37" cy="20"/>
              </a:xfrm>
              <a:custGeom>
                <a:avLst/>
                <a:gdLst>
                  <a:gd name="T0" fmla="*/ 34 w 37"/>
                  <a:gd name="T1" fmla="*/ 0 h 20"/>
                  <a:gd name="T2" fmla="*/ 37 w 37"/>
                  <a:gd name="T3" fmla="*/ 10 h 20"/>
                  <a:gd name="T4" fmla="*/ 3 w 37"/>
                  <a:gd name="T5" fmla="*/ 20 h 20"/>
                  <a:gd name="T6" fmla="*/ 0 w 37"/>
                  <a:gd name="T7" fmla="*/ 10 h 20"/>
                  <a:gd name="T8" fmla="*/ 34 w 37"/>
                  <a:gd name="T9" fmla="*/ 0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34" y="0"/>
                    </a:moveTo>
                    <a:lnTo>
                      <a:pt x="37" y="10"/>
                    </a:lnTo>
                    <a:lnTo>
                      <a:pt x="3" y="20"/>
                    </a:lnTo>
                    <a:lnTo>
                      <a:pt x="0" y="10"/>
                    </a:lnTo>
                    <a:lnTo>
                      <a:pt x="34" y="0"/>
                    </a:lnTo>
                    <a:close/>
                  </a:path>
                </a:pathLst>
              </a:custGeom>
              <a:solidFill>
                <a:srgbClr val="000000"/>
              </a:solidFill>
              <a:ln w="9525">
                <a:noFill/>
                <a:round/>
                <a:headEnd/>
                <a:tailEnd/>
              </a:ln>
            </p:spPr>
            <p:txBody>
              <a:bodyPr/>
              <a:lstStyle/>
              <a:p>
                <a:endParaRPr lang="en-US"/>
              </a:p>
            </p:txBody>
          </p:sp>
          <p:sp>
            <p:nvSpPr>
              <p:cNvPr id="81940" name="Freeform 573"/>
              <p:cNvSpPr>
                <a:spLocks/>
              </p:cNvSpPr>
              <p:nvPr/>
            </p:nvSpPr>
            <p:spPr bwMode="auto">
              <a:xfrm>
                <a:off x="2856" y="3699"/>
                <a:ext cx="36" cy="23"/>
              </a:xfrm>
              <a:custGeom>
                <a:avLst/>
                <a:gdLst>
                  <a:gd name="T0" fmla="*/ 32 w 36"/>
                  <a:gd name="T1" fmla="*/ 0 h 23"/>
                  <a:gd name="T2" fmla="*/ 36 w 36"/>
                  <a:gd name="T3" fmla="*/ 9 h 23"/>
                  <a:gd name="T4" fmla="*/ 4 w 36"/>
                  <a:gd name="T5" fmla="*/ 23 h 23"/>
                  <a:gd name="T6" fmla="*/ 0 w 36"/>
                  <a:gd name="T7" fmla="*/ 14 h 23"/>
                  <a:gd name="T8" fmla="*/ 32 w 36"/>
                  <a:gd name="T9" fmla="*/ 0 h 23"/>
                  <a:gd name="T10" fmla="*/ 0 60000 65536"/>
                  <a:gd name="T11" fmla="*/ 0 60000 65536"/>
                  <a:gd name="T12" fmla="*/ 0 60000 65536"/>
                  <a:gd name="T13" fmla="*/ 0 60000 65536"/>
                  <a:gd name="T14" fmla="*/ 0 60000 65536"/>
                  <a:gd name="T15" fmla="*/ 0 w 36"/>
                  <a:gd name="T16" fmla="*/ 0 h 23"/>
                  <a:gd name="T17" fmla="*/ 36 w 36"/>
                  <a:gd name="T18" fmla="*/ 23 h 23"/>
                </a:gdLst>
                <a:ahLst/>
                <a:cxnLst>
                  <a:cxn ang="T10">
                    <a:pos x="T0" y="T1"/>
                  </a:cxn>
                  <a:cxn ang="T11">
                    <a:pos x="T2" y="T3"/>
                  </a:cxn>
                  <a:cxn ang="T12">
                    <a:pos x="T4" y="T5"/>
                  </a:cxn>
                  <a:cxn ang="T13">
                    <a:pos x="T6" y="T7"/>
                  </a:cxn>
                  <a:cxn ang="T14">
                    <a:pos x="T8" y="T9"/>
                  </a:cxn>
                </a:cxnLst>
                <a:rect l="T15" t="T16" r="T17" b="T18"/>
                <a:pathLst>
                  <a:path w="36" h="23">
                    <a:moveTo>
                      <a:pt x="32" y="0"/>
                    </a:moveTo>
                    <a:lnTo>
                      <a:pt x="36" y="9"/>
                    </a:lnTo>
                    <a:lnTo>
                      <a:pt x="4" y="23"/>
                    </a:lnTo>
                    <a:lnTo>
                      <a:pt x="0" y="14"/>
                    </a:lnTo>
                    <a:lnTo>
                      <a:pt x="32" y="0"/>
                    </a:lnTo>
                    <a:close/>
                  </a:path>
                </a:pathLst>
              </a:custGeom>
              <a:solidFill>
                <a:srgbClr val="000000"/>
              </a:solidFill>
              <a:ln w="9525">
                <a:noFill/>
                <a:round/>
                <a:headEnd/>
                <a:tailEnd/>
              </a:ln>
            </p:spPr>
            <p:txBody>
              <a:bodyPr/>
              <a:lstStyle/>
              <a:p>
                <a:endParaRPr lang="en-US"/>
              </a:p>
            </p:txBody>
          </p:sp>
          <p:sp>
            <p:nvSpPr>
              <p:cNvPr id="81941" name="Freeform 572"/>
              <p:cNvSpPr>
                <a:spLocks/>
              </p:cNvSpPr>
              <p:nvPr/>
            </p:nvSpPr>
            <p:spPr bwMode="auto">
              <a:xfrm>
                <a:off x="2860" y="3707"/>
                <a:ext cx="36" cy="24"/>
              </a:xfrm>
              <a:custGeom>
                <a:avLst/>
                <a:gdLst>
                  <a:gd name="T0" fmla="*/ 32 w 36"/>
                  <a:gd name="T1" fmla="*/ 0 h 24"/>
                  <a:gd name="T2" fmla="*/ 36 w 36"/>
                  <a:gd name="T3" fmla="*/ 9 h 24"/>
                  <a:gd name="T4" fmla="*/ 3 w 36"/>
                  <a:gd name="T5" fmla="*/ 24 h 24"/>
                  <a:gd name="T6" fmla="*/ 0 w 36"/>
                  <a:gd name="T7" fmla="*/ 15 h 24"/>
                  <a:gd name="T8" fmla="*/ 32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32" y="0"/>
                    </a:moveTo>
                    <a:lnTo>
                      <a:pt x="36" y="9"/>
                    </a:lnTo>
                    <a:lnTo>
                      <a:pt x="3" y="24"/>
                    </a:lnTo>
                    <a:lnTo>
                      <a:pt x="0" y="15"/>
                    </a:lnTo>
                    <a:lnTo>
                      <a:pt x="32" y="0"/>
                    </a:lnTo>
                    <a:close/>
                  </a:path>
                </a:pathLst>
              </a:custGeom>
              <a:solidFill>
                <a:srgbClr val="000000"/>
              </a:solidFill>
              <a:ln w="9525">
                <a:noFill/>
                <a:round/>
                <a:headEnd/>
                <a:tailEnd/>
              </a:ln>
            </p:spPr>
            <p:txBody>
              <a:bodyPr/>
              <a:lstStyle/>
              <a:p>
                <a:endParaRPr lang="en-US"/>
              </a:p>
            </p:txBody>
          </p:sp>
          <p:sp>
            <p:nvSpPr>
              <p:cNvPr id="81942" name="Freeform 571"/>
              <p:cNvSpPr>
                <a:spLocks/>
              </p:cNvSpPr>
              <p:nvPr/>
            </p:nvSpPr>
            <p:spPr bwMode="auto">
              <a:xfrm>
                <a:off x="2864" y="3714"/>
                <a:ext cx="35" cy="24"/>
              </a:xfrm>
              <a:custGeom>
                <a:avLst/>
                <a:gdLst>
                  <a:gd name="T0" fmla="*/ 31 w 35"/>
                  <a:gd name="T1" fmla="*/ 0 h 24"/>
                  <a:gd name="T2" fmla="*/ 35 w 35"/>
                  <a:gd name="T3" fmla="*/ 7 h 24"/>
                  <a:gd name="T4" fmla="*/ 4 w 35"/>
                  <a:gd name="T5" fmla="*/ 24 h 24"/>
                  <a:gd name="T6" fmla="*/ 0 w 35"/>
                  <a:gd name="T7" fmla="*/ 17 h 24"/>
                  <a:gd name="T8" fmla="*/ 31 w 35"/>
                  <a:gd name="T9" fmla="*/ 0 h 24"/>
                  <a:gd name="T10" fmla="*/ 0 60000 65536"/>
                  <a:gd name="T11" fmla="*/ 0 60000 65536"/>
                  <a:gd name="T12" fmla="*/ 0 60000 65536"/>
                  <a:gd name="T13" fmla="*/ 0 60000 65536"/>
                  <a:gd name="T14" fmla="*/ 0 60000 65536"/>
                  <a:gd name="T15" fmla="*/ 0 w 35"/>
                  <a:gd name="T16" fmla="*/ 0 h 24"/>
                  <a:gd name="T17" fmla="*/ 35 w 35"/>
                  <a:gd name="T18" fmla="*/ 24 h 24"/>
                </a:gdLst>
                <a:ahLst/>
                <a:cxnLst>
                  <a:cxn ang="T10">
                    <a:pos x="T0" y="T1"/>
                  </a:cxn>
                  <a:cxn ang="T11">
                    <a:pos x="T2" y="T3"/>
                  </a:cxn>
                  <a:cxn ang="T12">
                    <a:pos x="T4" y="T5"/>
                  </a:cxn>
                  <a:cxn ang="T13">
                    <a:pos x="T6" y="T7"/>
                  </a:cxn>
                  <a:cxn ang="T14">
                    <a:pos x="T8" y="T9"/>
                  </a:cxn>
                </a:cxnLst>
                <a:rect l="T15" t="T16" r="T17" b="T18"/>
                <a:pathLst>
                  <a:path w="35" h="24">
                    <a:moveTo>
                      <a:pt x="31" y="0"/>
                    </a:moveTo>
                    <a:lnTo>
                      <a:pt x="35" y="7"/>
                    </a:lnTo>
                    <a:lnTo>
                      <a:pt x="4" y="24"/>
                    </a:lnTo>
                    <a:lnTo>
                      <a:pt x="0" y="17"/>
                    </a:lnTo>
                    <a:lnTo>
                      <a:pt x="31" y="0"/>
                    </a:lnTo>
                    <a:close/>
                  </a:path>
                </a:pathLst>
              </a:custGeom>
              <a:solidFill>
                <a:srgbClr val="000000"/>
              </a:solidFill>
              <a:ln w="9525">
                <a:noFill/>
                <a:round/>
                <a:headEnd/>
                <a:tailEnd/>
              </a:ln>
            </p:spPr>
            <p:txBody>
              <a:bodyPr/>
              <a:lstStyle/>
              <a:p>
                <a:endParaRPr lang="en-US"/>
              </a:p>
            </p:txBody>
          </p:sp>
          <p:sp>
            <p:nvSpPr>
              <p:cNvPr id="81943" name="Freeform 570"/>
              <p:cNvSpPr>
                <a:spLocks/>
              </p:cNvSpPr>
              <p:nvPr/>
            </p:nvSpPr>
            <p:spPr bwMode="auto">
              <a:xfrm>
                <a:off x="2868" y="3721"/>
                <a:ext cx="34" cy="24"/>
              </a:xfrm>
              <a:custGeom>
                <a:avLst/>
                <a:gdLst>
                  <a:gd name="T0" fmla="*/ 31 w 34"/>
                  <a:gd name="T1" fmla="*/ 0 h 24"/>
                  <a:gd name="T2" fmla="*/ 34 w 34"/>
                  <a:gd name="T3" fmla="*/ 7 h 24"/>
                  <a:gd name="T4" fmla="*/ 3 w 34"/>
                  <a:gd name="T5" fmla="*/ 24 h 24"/>
                  <a:gd name="T6" fmla="*/ 0 w 34"/>
                  <a:gd name="T7" fmla="*/ 17 h 24"/>
                  <a:gd name="T8" fmla="*/ 31 w 34"/>
                  <a:gd name="T9" fmla="*/ 0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31" y="0"/>
                    </a:moveTo>
                    <a:lnTo>
                      <a:pt x="34" y="7"/>
                    </a:lnTo>
                    <a:lnTo>
                      <a:pt x="3" y="24"/>
                    </a:lnTo>
                    <a:lnTo>
                      <a:pt x="0" y="17"/>
                    </a:lnTo>
                    <a:lnTo>
                      <a:pt x="31" y="0"/>
                    </a:lnTo>
                    <a:close/>
                  </a:path>
                </a:pathLst>
              </a:custGeom>
              <a:solidFill>
                <a:srgbClr val="000000"/>
              </a:solidFill>
              <a:ln w="9525">
                <a:noFill/>
                <a:round/>
                <a:headEnd/>
                <a:tailEnd/>
              </a:ln>
            </p:spPr>
            <p:txBody>
              <a:bodyPr/>
              <a:lstStyle/>
              <a:p>
                <a:endParaRPr lang="en-US"/>
              </a:p>
            </p:txBody>
          </p:sp>
          <p:sp>
            <p:nvSpPr>
              <p:cNvPr id="81944" name="Freeform 569"/>
              <p:cNvSpPr>
                <a:spLocks/>
              </p:cNvSpPr>
              <p:nvPr/>
            </p:nvSpPr>
            <p:spPr bwMode="auto">
              <a:xfrm>
                <a:off x="2872" y="3727"/>
                <a:ext cx="34" cy="25"/>
              </a:xfrm>
              <a:custGeom>
                <a:avLst/>
                <a:gdLst>
                  <a:gd name="T0" fmla="*/ 30 w 34"/>
                  <a:gd name="T1" fmla="*/ 0 h 25"/>
                  <a:gd name="T2" fmla="*/ 34 w 34"/>
                  <a:gd name="T3" fmla="*/ 6 h 25"/>
                  <a:gd name="T4" fmla="*/ 4 w 34"/>
                  <a:gd name="T5" fmla="*/ 25 h 25"/>
                  <a:gd name="T6" fmla="*/ 0 w 34"/>
                  <a:gd name="T7" fmla="*/ 19 h 25"/>
                  <a:gd name="T8" fmla="*/ 30 w 34"/>
                  <a:gd name="T9" fmla="*/ 0 h 25"/>
                  <a:gd name="T10" fmla="*/ 0 60000 65536"/>
                  <a:gd name="T11" fmla="*/ 0 60000 65536"/>
                  <a:gd name="T12" fmla="*/ 0 60000 65536"/>
                  <a:gd name="T13" fmla="*/ 0 60000 65536"/>
                  <a:gd name="T14" fmla="*/ 0 60000 65536"/>
                  <a:gd name="T15" fmla="*/ 0 w 34"/>
                  <a:gd name="T16" fmla="*/ 0 h 25"/>
                  <a:gd name="T17" fmla="*/ 34 w 34"/>
                  <a:gd name="T18" fmla="*/ 25 h 25"/>
                </a:gdLst>
                <a:ahLst/>
                <a:cxnLst>
                  <a:cxn ang="T10">
                    <a:pos x="T0" y="T1"/>
                  </a:cxn>
                  <a:cxn ang="T11">
                    <a:pos x="T2" y="T3"/>
                  </a:cxn>
                  <a:cxn ang="T12">
                    <a:pos x="T4" y="T5"/>
                  </a:cxn>
                  <a:cxn ang="T13">
                    <a:pos x="T6" y="T7"/>
                  </a:cxn>
                  <a:cxn ang="T14">
                    <a:pos x="T8" y="T9"/>
                  </a:cxn>
                </a:cxnLst>
                <a:rect l="T15" t="T16" r="T17" b="T18"/>
                <a:pathLst>
                  <a:path w="34" h="25">
                    <a:moveTo>
                      <a:pt x="30" y="0"/>
                    </a:moveTo>
                    <a:lnTo>
                      <a:pt x="34" y="6"/>
                    </a:lnTo>
                    <a:lnTo>
                      <a:pt x="4" y="25"/>
                    </a:lnTo>
                    <a:lnTo>
                      <a:pt x="0" y="19"/>
                    </a:lnTo>
                    <a:lnTo>
                      <a:pt x="30" y="0"/>
                    </a:lnTo>
                    <a:close/>
                  </a:path>
                </a:pathLst>
              </a:custGeom>
              <a:solidFill>
                <a:srgbClr val="000000"/>
              </a:solidFill>
              <a:ln w="9525">
                <a:noFill/>
                <a:round/>
                <a:headEnd/>
                <a:tailEnd/>
              </a:ln>
            </p:spPr>
            <p:txBody>
              <a:bodyPr/>
              <a:lstStyle/>
              <a:p>
                <a:endParaRPr lang="en-US"/>
              </a:p>
            </p:txBody>
          </p:sp>
          <p:sp>
            <p:nvSpPr>
              <p:cNvPr id="81945" name="Freeform 568"/>
              <p:cNvSpPr>
                <a:spLocks/>
              </p:cNvSpPr>
              <p:nvPr/>
            </p:nvSpPr>
            <p:spPr bwMode="auto">
              <a:xfrm>
                <a:off x="2936" y="3664"/>
                <a:ext cx="38" cy="25"/>
              </a:xfrm>
              <a:custGeom>
                <a:avLst/>
                <a:gdLst>
                  <a:gd name="T0" fmla="*/ 0 w 38"/>
                  <a:gd name="T1" fmla="*/ 15 h 25"/>
                  <a:gd name="T2" fmla="*/ 4 w 38"/>
                  <a:gd name="T3" fmla="*/ 0 h 25"/>
                  <a:gd name="T4" fmla="*/ 38 w 38"/>
                  <a:gd name="T5" fmla="*/ 10 h 25"/>
                  <a:gd name="T6" fmla="*/ 33 w 38"/>
                  <a:gd name="T7" fmla="*/ 25 h 25"/>
                  <a:gd name="T8" fmla="*/ 0 w 38"/>
                  <a:gd name="T9" fmla="*/ 15 h 25"/>
                  <a:gd name="T10" fmla="*/ 0 60000 65536"/>
                  <a:gd name="T11" fmla="*/ 0 60000 65536"/>
                  <a:gd name="T12" fmla="*/ 0 60000 65536"/>
                  <a:gd name="T13" fmla="*/ 0 60000 65536"/>
                  <a:gd name="T14" fmla="*/ 0 60000 65536"/>
                  <a:gd name="T15" fmla="*/ 0 w 38"/>
                  <a:gd name="T16" fmla="*/ 0 h 25"/>
                  <a:gd name="T17" fmla="*/ 38 w 38"/>
                  <a:gd name="T18" fmla="*/ 25 h 25"/>
                </a:gdLst>
                <a:ahLst/>
                <a:cxnLst>
                  <a:cxn ang="T10">
                    <a:pos x="T0" y="T1"/>
                  </a:cxn>
                  <a:cxn ang="T11">
                    <a:pos x="T2" y="T3"/>
                  </a:cxn>
                  <a:cxn ang="T12">
                    <a:pos x="T4" y="T5"/>
                  </a:cxn>
                  <a:cxn ang="T13">
                    <a:pos x="T6" y="T7"/>
                  </a:cxn>
                  <a:cxn ang="T14">
                    <a:pos x="T8" y="T9"/>
                  </a:cxn>
                </a:cxnLst>
                <a:rect l="T15" t="T16" r="T17" b="T18"/>
                <a:pathLst>
                  <a:path w="38" h="25">
                    <a:moveTo>
                      <a:pt x="0" y="15"/>
                    </a:moveTo>
                    <a:lnTo>
                      <a:pt x="4" y="0"/>
                    </a:lnTo>
                    <a:lnTo>
                      <a:pt x="38" y="10"/>
                    </a:lnTo>
                    <a:lnTo>
                      <a:pt x="33" y="25"/>
                    </a:lnTo>
                    <a:lnTo>
                      <a:pt x="0" y="15"/>
                    </a:lnTo>
                    <a:close/>
                  </a:path>
                </a:pathLst>
              </a:custGeom>
              <a:solidFill>
                <a:srgbClr val="000000"/>
              </a:solidFill>
              <a:ln w="9525">
                <a:noFill/>
                <a:round/>
                <a:headEnd/>
                <a:tailEnd/>
              </a:ln>
            </p:spPr>
            <p:txBody>
              <a:bodyPr/>
              <a:lstStyle/>
              <a:p>
                <a:endParaRPr lang="en-US"/>
              </a:p>
            </p:txBody>
          </p:sp>
          <p:sp>
            <p:nvSpPr>
              <p:cNvPr id="81946" name="Freeform 567"/>
              <p:cNvSpPr>
                <a:spLocks/>
              </p:cNvSpPr>
              <p:nvPr/>
            </p:nvSpPr>
            <p:spPr bwMode="auto">
              <a:xfrm>
                <a:off x="2940" y="3647"/>
                <a:ext cx="38" cy="26"/>
              </a:xfrm>
              <a:custGeom>
                <a:avLst/>
                <a:gdLst>
                  <a:gd name="T0" fmla="*/ 0 w 38"/>
                  <a:gd name="T1" fmla="*/ 17 h 26"/>
                  <a:gd name="T2" fmla="*/ 4 w 38"/>
                  <a:gd name="T3" fmla="*/ 0 h 26"/>
                  <a:gd name="T4" fmla="*/ 38 w 38"/>
                  <a:gd name="T5" fmla="*/ 9 h 26"/>
                  <a:gd name="T6" fmla="*/ 34 w 38"/>
                  <a:gd name="T7" fmla="*/ 26 h 26"/>
                  <a:gd name="T8" fmla="*/ 0 w 38"/>
                  <a:gd name="T9" fmla="*/ 17 h 26"/>
                  <a:gd name="T10" fmla="*/ 0 60000 65536"/>
                  <a:gd name="T11" fmla="*/ 0 60000 65536"/>
                  <a:gd name="T12" fmla="*/ 0 60000 65536"/>
                  <a:gd name="T13" fmla="*/ 0 60000 65536"/>
                  <a:gd name="T14" fmla="*/ 0 60000 65536"/>
                  <a:gd name="T15" fmla="*/ 0 w 38"/>
                  <a:gd name="T16" fmla="*/ 0 h 26"/>
                  <a:gd name="T17" fmla="*/ 38 w 38"/>
                  <a:gd name="T18" fmla="*/ 26 h 26"/>
                </a:gdLst>
                <a:ahLst/>
                <a:cxnLst>
                  <a:cxn ang="T10">
                    <a:pos x="T0" y="T1"/>
                  </a:cxn>
                  <a:cxn ang="T11">
                    <a:pos x="T2" y="T3"/>
                  </a:cxn>
                  <a:cxn ang="T12">
                    <a:pos x="T4" y="T5"/>
                  </a:cxn>
                  <a:cxn ang="T13">
                    <a:pos x="T6" y="T7"/>
                  </a:cxn>
                  <a:cxn ang="T14">
                    <a:pos x="T8" y="T9"/>
                  </a:cxn>
                </a:cxnLst>
                <a:rect l="T15" t="T16" r="T17" b="T18"/>
                <a:pathLst>
                  <a:path w="38" h="26">
                    <a:moveTo>
                      <a:pt x="0" y="17"/>
                    </a:moveTo>
                    <a:lnTo>
                      <a:pt x="4" y="0"/>
                    </a:lnTo>
                    <a:lnTo>
                      <a:pt x="38" y="9"/>
                    </a:lnTo>
                    <a:lnTo>
                      <a:pt x="34" y="26"/>
                    </a:lnTo>
                    <a:lnTo>
                      <a:pt x="0" y="17"/>
                    </a:lnTo>
                    <a:close/>
                  </a:path>
                </a:pathLst>
              </a:custGeom>
              <a:solidFill>
                <a:srgbClr val="000000"/>
              </a:solidFill>
              <a:ln w="9525">
                <a:noFill/>
                <a:round/>
                <a:headEnd/>
                <a:tailEnd/>
              </a:ln>
            </p:spPr>
            <p:txBody>
              <a:bodyPr/>
              <a:lstStyle/>
              <a:p>
                <a:endParaRPr lang="en-US"/>
              </a:p>
            </p:txBody>
          </p:sp>
          <p:sp>
            <p:nvSpPr>
              <p:cNvPr id="81947" name="Freeform 566"/>
              <p:cNvSpPr>
                <a:spLocks/>
              </p:cNvSpPr>
              <p:nvPr/>
            </p:nvSpPr>
            <p:spPr bwMode="auto">
              <a:xfrm>
                <a:off x="2944" y="3629"/>
                <a:ext cx="38" cy="26"/>
              </a:xfrm>
              <a:custGeom>
                <a:avLst/>
                <a:gdLst>
                  <a:gd name="T0" fmla="*/ 0 w 38"/>
                  <a:gd name="T1" fmla="*/ 19 h 26"/>
                  <a:gd name="T2" fmla="*/ 3 w 38"/>
                  <a:gd name="T3" fmla="*/ 0 h 26"/>
                  <a:gd name="T4" fmla="*/ 38 w 38"/>
                  <a:gd name="T5" fmla="*/ 7 h 26"/>
                  <a:gd name="T6" fmla="*/ 34 w 38"/>
                  <a:gd name="T7" fmla="*/ 26 h 26"/>
                  <a:gd name="T8" fmla="*/ 0 w 38"/>
                  <a:gd name="T9" fmla="*/ 19 h 26"/>
                  <a:gd name="T10" fmla="*/ 0 60000 65536"/>
                  <a:gd name="T11" fmla="*/ 0 60000 65536"/>
                  <a:gd name="T12" fmla="*/ 0 60000 65536"/>
                  <a:gd name="T13" fmla="*/ 0 60000 65536"/>
                  <a:gd name="T14" fmla="*/ 0 60000 65536"/>
                  <a:gd name="T15" fmla="*/ 0 w 38"/>
                  <a:gd name="T16" fmla="*/ 0 h 26"/>
                  <a:gd name="T17" fmla="*/ 38 w 38"/>
                  <a:gd name="T18" fmla="*/ 26 h 26"/>
                </a:gdLst>
                <a:ahLst/>
                <a:cxnLst>
                  <a:cxn ang="T10">
                    <a:pos x="T0" y="T1"/>
                  </a:cxn>
                  <a:cxn ang="T11">
                    <a:pos x="T2" y="T3"/>
                  </a:cxn>
                  <a:cxn ang="T12">
                    <a:pos x="T4" y="T5"/>
                  </a:cxn>
                  <a:cxn ang="T13">
                    <a:pos x="T6" y="T7"/>
                  </a:cxn>
                  <a:cxn ang="T14">
                    <a:pos x="T8" y="T9"/>
                  </a:cxn>
                </a:cxnLst>
                <a:rect l="T15" t="T16" r="T17" b="T18"/>
                <a:pathLst>
                  <a:path w="38" h="26">
                    <a:moveTo>
                      <a:pt x="0" y="19"/>
                    </a:moveTo>
                    <a:lnTo>
                      <a:pt x="3" y="0"/>
                    </a:lnTo>
                    <a:lnTo>
                      <a:pt x="38" y="7"/>
                    </a:lnTo>
                    <a:lnTo>
                      <a:pt x="34" y="26"/>
                    </a:lnTo>
                    <a:lnTo>
                      <a:pt x="0" y="19"/>
                    </a:lnTo>
                    <a:close/>
                  </a:path>
                </a:pathLst>
              </a:custGeom>
              <a:solidFill>
                <a:srgbClr val="000000"/>
              </a:solidFill>
              <a:ln w="9525">
                <a:noFill/>
                <a:round/>
                <a:headEnd/>
                <a:tailEnd/>
              </a:ln>
            </p:spPr>
            <p:txBody>
              <a:bodyPr/>
              <a:lstStyle/>
              <a:p>
                <a:endParaRPr lang="en-US"/>
              </a:p>
            </p:txBody>
          </p:sp>
          <p:sp>
            <p:nvSpPr>
              <p:cNvPr id="81948" name="Freeform 565"/>
              <p:cNvSpPr>
                <a:spLocks/>
              </p:cNvSpPr>
              <p:nvPr/>
            </p:nvSpPr>
            <p:spPr bwMode="auto">
              <a:xfrm>
                <a:off x="2947" y="3608"/>
                <a:ext cx="39" cy="29"/>
              </a:xfrm>
              <a:custGeom>
                <a:avLst/>
                <a:gdLst>
                  <a:gd name="T0" fmla="*/ 0 w 39"/>
                  <a:gd name="T1" fmla="*/ 21 h 29"/>
                  <a:gd name="T2" fmla="*/ 5 w 39"/>
                  <a:gd name="T3" fmla="*/ 0 h 29"/>
                  <a:gd name="T4" fmla="*/ 39 w 39"/>
                  <a:gd name="T5" fmla="*/ 7 h 29"/>
                  <a:gd name="T6" fmla="*/ 35 w 39"/>
                  <a:gd name="T7" fmla="*/ 29 h 29"/>
                  <a:gd name="T8" fmla="*/ 0 w 39"/>
                  <a:gd name="T9" fmla="*/ 21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21"/>
                    </a:moveTo>
                    <a:lnTo>
                      <a:pt x="5" y="0"/>
                    </a:lnTo>
                    <a:lnTo>
                      <a:pt x="39" y="7"/>
                    </a:lnTo>
                    <a:lnTo>
                      <a:pt x="35" y="29"/>
                    </a:lnTo>
                    <a:lnTo>
                      <a:pt x="0" y="21"/>
                    </a:lnTo>
                    <a:close/>
                  </a:path>
                </a:pathLst>
              </a:custGeom>
              <a:solidFill>
                <a:srgbClr val="000000"/>
              </a:solidFill>
              <a:ln w="9525">
                <a:noFill/>
                <a:round/>
                <a:headEnd/>
                <a:tailEnd/>
              </a:ln>
            </p:spPr>
            <p:txBody>
              <a:bodyPr/>
              <a:lstStyle/>
              <a:p>
                <a:endParaRPr lang="en-US"/>
              </a:p>
            </p:txBody>
          </p:sp>
          <p:sp>
            <p:nvSpPr>
              <p:cNvPr id="81949" name="Freeform 564"/>
              <p:cNvSpPr>
                <a:spLocks/>
              </p:cNvSpPr>
              <p:nvPr/>
            </p:nvSpPr>
            <p:spPr bwMode="auto">
              <a:xfrm>
                <a:off x="2952" y="3586"/>
                <a:ext cx="39" cy="29"/>
              </a:xfrm>
              <a:custGeom>
                <a:avLst/>
                <a:gdLst>
                  <a:gd name="T0" fmla="*/ 0 w 39"/>
                  <a:gd name="T1" fmla="*/ 22 h 29"/>
                  <a:gd name="T2" fmla="*/ 4 w 39"/>
                  <a:gd name="T3" fmla="*/ 0 h 29"/>
                  <a:gd name="T4" fmla="*/ 39 w 39"/>
                  <a:gd name="T5" fmla="*/ 8 h 29"/>
                  <a:gd name="T6" fmla="*/ 34 w 39"/>
                  <a:gd name="T7" fmla="*/ 29 h 29"/>
                  <a:gd name="T8" fmla="*/ 0 w 39"/>
                  <a:gd name="T9" fmla="*/ 22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22"/>
                    </a:moveTo>
                    <a:lnTo>
                      <a:pt x="4" y="0"/>
                    </a:lnTo>
                    <a:lnTo>
                      <a:pt x="39" y="8"/>
                    </a:lnTo>
                    <a:lnTo>
                      <a:pt x="34" y="29"/>
                    </a:lnTo>
                    <a:lnTo>
                      <a:pt x="0" y="22"/>
                    </a:lnTo>
                    <a:close/>
                  </a:path>
                </a:pathLst>
              </a:custGeom>
              <a:solidFill>
                <a:srgbClr val="000000"/>
              </a:solidFill>
              <a:ln w="9525">
                <a:noFill/>
                <a:round/>
                <a:headEnd/>
                <a:tailEnd/>
              </a:ln>
            </p:spPr>
            <p:txBody>
              <a:bodyPr/>
              <a:lstStyle/>
              <a:p>
                <a:endParaRPr lang="en-US"/>
              </a:p>
            </p:txBody>
          </p:sp>
          <p:sp>
            <p:nvSpPr>
              <p:cNvPr id="81950" name="Freeform 563"/>
              <p:cNvSpPr>
                <a:spLocks/>
              </p:cNvSpPr>
              <p:nvPr/>
            </p:nvSpPr>
            <p:spPr bwMode="auto">
              <a:xfrm>
                <a:off x="2956" y="3562"/>
                <a:ext cx="39" cy="31"/>
              </a:xfrm>
              <a:custGeom>
                <a:avLst/>
                <a:gdLst>
                  <a:gd name="T0" fmla="*/ 0 w 39"/>
                  <a:gd name="T1" fmla="*/ 24 h 31"/>
                  <a:gd name="T2" fmla="*/ 5 w 39"/>
                  <a:gd name="T3" fmla="*/ 0 h 31"/>
                  <a:gd name="T4" fmla="*/ 39 w 39"/>
                  <a:gd name="T5" fmla="*/ 7 h 31"/>
                  <a:gd name="T6" fmla="*/ 35 w 39"/>
                  <a:gd name="T7" fmla="*/ 31 h 31"/>
                  <a:gd name="T8" fmla="*/ 0 w 39"/>
                  <a:gd name="T9" fmla="*/ 24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0" y="24"/>
                    </a:moveTo>
                    <a:lnTo>
                      <a:pt x="5" y="0"/>
                    </a:lnTo>
                    <a:lnTo>
                      <a:pt x="39" y="7"/>
                    </a:lnTo>
                    <a:lnTo>
                      <a:pt x="35" y="31"/>
                    </a:lnTo>
                    <a:lnTo>
                      <a:pt x="0" y="24"/>
                    </a:lnTo>
                    <a:close/>
                  </a:path>
                </a:pathLst>
              </a:custGeom>
              <a:solidFill>
                <a:srgbClr val="000000"/>
              </a:solidFill>
              <a:ln w="9525">
                <a:noFill/>
                <a:round/>
                <a:headEnd/>
                <a:tailEnd/>
              </a:ln>
            </p:spPr>
            <p:txBody>
              <a:bodyPr/>
              <a:lstStyle/>
              <a:p>
                <a:endParaRPr lang="en-US"/>
              </a:p>
            </p:txBody>
          </p:sp>
          <p:sp>
            <p:nvSpPr>
              <p:cNvPr id="81951" name="Freeform 562"/>
              <p:cNvSpPr>
                <a:spLocks/>
              </p:cNvSpPr>
              <p:nvPr/>
            </p:nvSpPr>
            <p:spPr bwMode="auto">
              <a:xfrm>
                <a:off x="2961" y="3537"/>
                <a:ext cx="39" cy="32"/>
              </a:xfrm>
              <a:custGeom>
                <a:avLst/>
                <a:gdLst>
                  <a:gd name="T0" fmla="*/ 0 w 39"/>
                  <a:gd name="T1" fmla="*/ 26 h 32"/>
                  <a:gd name="T2" fmla="*/ 4 w 39"/>
                  <a:gd name="T3" fmla="*/ 0 h 32"/>
                  <a:gd name="T4" fmla="*/ 39 w 39"/>
                  <a:gd name="T5" fmla="*/ 6 h 32"/>
                  <a:gd name="T6" fmla="*/ 34 w 39"/>
                  <a:gd name="T7" fmla="*/ 32 h 32"/>
                  <a:gd name="T8" fmla="*/ 0 w 39"/>
                  <a:gd name="T9" fmla="*/ 26 h 32"/>
                  <a:gd name="T10" fmla="*/ 0 60000 65536"/>
                  <a:gd name="T11" fmla="*/ 0 60000 65536"/>
                  <a:gd name="T12" fmla="*/ 0 60000 65536"/>
                  <a:gd name="T13" fmla="*/ 0 60000 65536"/>
                  <a:gd name="T14" fmla="*/ 0 60000 65536"/>
                  <a:gd name="T15" fmla="*/ 0 w 39"/>
                  <a:gd name="T16" fmla="*/ 0 h 32"/>
                  <a:gd name="T17" fmla="*/ 39 w 39"/>
                  <a:gd name="T18" fmla="*/ 32 h 32"/>
                </a:gdLst>
                <a:ahLst/>
                <a:cxnLst>
                  <a:cxn ang="T10">
                    <a:pos x="T0" y="T1"/>
                  </a:cxn>
                  <a:cxn ang="T11">
                    <a:pos x="T2" y="T3"/>
                  </a:cxn>
                  <a:cxn ang="T12">
                    <a:pos x="T4" y="T5"/>
                  </a:cxn>
                  <a:cxn ang="T13">
                    <a:pos x="T6" y="T7"/>
                  </a:cxn>
                  <a:cxn ang="T14">
                    <a:pos x="T8" y="T9"/>
                  </a:cxn>
                </a:cxnLst>
                <a:rect l="T15" t="T16" r="T17" b="T18"/>
                <a:pathLst>
                  <a:path w="39" h="32">
                    <a:moveTo>
                      <a:pt x="0" y="26"/>
                    </a:moveTo>
                    <a:lnTo>
                      <a:pt x="4" y="0"/>
                    </a:lnTo>
                    <a:lnTo>
                      <a:pt x="39" y="6"/>
                    </a:lnTo>
                    <a:lnTo>
                      <a:pt x="34" y="32"/>
                    </a:lnTo>
                    <a:lnTo>
                      <a:pt x="0" y="26"/>
                    </a:lnTo>
                    <a:close/>
                  </a:path>
                </a:pathLst>
              </a:custGeom>
              <a:solidFill>
                <a:srgbClr val="000000"/>
              </a:solidFill>
              <a:ln w="9525">
                <a:noFill/>
                <a:round/>
                <a:headEnd/>
                <a:tailEnd/>
              </a:ln>
            </p:spPr>
            <p:txBody>
              <a:bodyPr/>
              <a:lstStyle/>
              <a:p>
                <a:endParaRPr lang="en-US"/>
              </a:p>
            </p:txBody>
          </p:sp>
          <p:sp>
            <p:nvSpPr>
              <p:cNvPr id="81952" name="Freeform 561"/>
              <p:cNvSpPr>
                <a:spLocks/>
              </p:cNvSpPr>
              <p:nvPr/>
            </p:nvSpPr>
            <p:spPr bwMode="auto">
              <a:xfrm>
                <a:off x="2965" y="3510"/>
                <a:ext cx="40" cy="33"/>
              </a:xfrm>
              <a:custGeom>
                <a:avLst/>
                <a:gdLst>
                  <a:gd name="T0" fmla="*/ 0 w 40"/>
                  <a:gd name="T1" fmla="*/ 26 h 33"/>
                  <a:gd name="T2" fmla="*/ 5 w 40"/>
                  <a:gd name="T3" fmla="*/ 0 h 33"/>
                  <a:gd name="T4" fmla="*/ 40 w 40"/>
                  <a:gd name="T5" fmla="*/ 7 h 33"/>
                  <a:gd name="T6" fmla="*/ 35 w 40"/>
                  <a:gd name="T7" fmla="*/ 33 h 33"/>
                  <a:gd name="T8" fmla="*/ 0 w 40"/>
                  <a:gd name="T9" fmla="*/ 26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26"/>
                    </a:moveTo>
                    <a:lnTo>
                      <a:pt x="5" y="0"/>
                    </a:lnTo>
                    <a:lnTo>
                      <a:pt x="40" y="7"/>
                    </a:lnTo>
                    <a:lnTo>
                      <a:pt x="35" y="33"/>
                    </a:lnTo>
                    <a:lnTo>
                      <a:pt x="0" y="26"/>
                    </a:lnTo>
                    <a:close/>
                  </a:path>
                </a:pathLst>
              </a:custGeom>
              <a:solidFill>
                <a:srgbClr val="000000"/>
              </a:solidFill>
              <a:ln w="9525">
                <a:noFill/>
                <a:round/>
                <a:headEnd/>
                <a:tailEnd/>
              </a:ln>
            </p:spPr>
            <p:txBody>
              <a:bodyPr/>
              <a:lstStyle/>
              <a:p>
                <a:endParaRPr lang="en-US"/>
              </a:p>
            </p:txBody>
          </p:sp>
          <p:sp>
            <p:nvSpPr>
              <p:cNvPr id="81953" name="Freeform 560"/>
              <p:cNvSpPr>
                <a:spLocks/>
              </p:cNvSpPr>
              <p:nvPr/>
            </p:nvSpPr>
            <p:spPr bwMode="auto">
              <a:xfrm>
                <a:off x="2970" y="3482"/>
                <a:ext cx="39" cy="34"/>
              </a:xfrm>
              <a:custGeom>
                <a:avLst/>
                <a:gdLst>
                  <a:gd name="T0" fmla="*/ 0 w 39"/>
                  <a:gd name="T1" fmla="*/ 29 h 34"/>
                  <a:gd name="T2" fmla="*/ 5 w 39"/>
                  <a:gd name="T3" fmla="*/ 0 h 34"/>
                  <a:gd name="T4" fmla="*/ 39 w 39"/>
                  <a:gd name="T5" fmla="*/ 5 h 34"/>
                  <a:gd name="T6" fmla="*/ 35 w 39"/>
                  <a:gd name="T7" fmla="*/ 34 h 34"/>
                  <a:gd name="T8" fmla="*/ 0 w 39"/>
                  <a:gd name="T9" fmla="*/ 29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0" y="29"/>
                    </a:moveTo>
                    <a:lnTo>
                      <a:pt x="5" y="0"/>
                    </a:lnTo>
                    <a:lnTo>
                      <a:pt x="39" y="5"/>
                    </a:lnTo>
                    <a:lnTo>
                      <a:pt x="35" y="34"/>
                    </a:lnTo>
                    <a:lnTo>
                      <a:pt x="0" y="29"/>
                    </a:lnTo>
                    <a:close/>
                  </a:path>
                </a:pathLst>
              </a:custGeom>
              <a:solidFill>
                <a:srgbClr val="000000"/>
              </a:solidFill>
              <a:ln w="9525">
                <a:noFill/>
                <a:round/>
                <a:headEnd/>
                <a:tailEnd/>
              </a:ln>
            </p:spPr>
            <p:txBody>
              <a:bodyPr/>
              <a:lstStyle/>
              <a:p>
                <a:endParaRPr lang="en-US"/>
              </a:p>
            </p:txBody>
          </p:sp>
          <p:sp>
            <p:nvSpPr>
              <p:cNvPr id="81954" name="Freeform 559"/>
              <p:cNvSpPr>
                <a:spLocks/>
              </p:cNvSpPr>
              <p:nvPr/>
            </p:nvSpPr>
            <p:spPr bwMode="auto">
              <a:xfrm>
                <a:off x="2975" y="3453"/>
                <a:ext cx="39" cy="34"/>
              </a:xfrm>
              <a:custGeom>
                <a:avLst/>
                <a:gdLst>
                  <a:gd name="T0" fmla="*/ 0 w 39"/>
                  <a:gd name="T1" fmla="*/ 29 h 34"/>
                  <a:gd name="T2" fmla="*/ 4 w 39"/>
                  <a:gd name="T3" fmla="*/ 0 h 34"/>
                  <a:gd name="T4" fmla="*/ 39 w 39"/>
                  <a:gd name="T5" fmla="*/ 5 h 34"/>
                  <a:gd name="T6" fmla="*/ 34 w 39"/>
                  <a:gd name="T7" fmla="*/ 34 h 34"/>
                  <a:gd name="T8" fmla="*/ 0 w 39"/>
                  <a:gd name="T9" fmla="*/ 29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0" y="29"/>
                    </a:moveTo>
                    <a:lnTo>
                      <a:pt x="4" y="0"/>
                    </a:lnTo>
                    <a:lnTo>
                      <a:pt x="39" y="5"/>
                    </a:lnTo>
                    <a:lnTo>
                      <a:pt x="34" y="34"/>
                    </a:lnTo>
                    <a:lnTo>
                      <a:pt x="0" y="29"/>
                    </a:lnTo>
                    <a:close/>
                  </a:path>
                </a:pathLst>
              </a:custGeom>
              <a:solidFill>
                <a:srgbClr val="000000"/>
              </a:solidFill>
              <a:ln w="9525">
                <a:noFill/>
                <a:round/>
                <a:headEnd/>
                <a:tailEnd/>
              </a:ln>
            </p:spPr>
            <p:txBody>
              <a:bodyPr/>
              <a:lstStyle/>
              <a:p>
                <a:endParaRPr lang="en-US"/>
              </a:p>
            </p:txBody>
          </p:sp>
          <p:sp>
            <p:nvSpPr>
              <p:cNvPr id="81955" name="Freeform 558"/>
              <p:cNvSpPr>
                <a:spLocks/>
              </p:cNvSpPr>
              <p:nvPr/>
            </p:nvSpPr>
            <p:spPr bwMode="auto">
              <a:xfrm>
                <a:off x="2979" y="3428"/>
                <a:ext cx="38" cy="30"/>
              </a:xfrm>
              <a:custGeom>
                <a:avLst/>
                <a:gdLst>
                  <a:gd name="T0" fmla="*/ 0 w 38"/>
                  <a:gd name="T1" fmla="*/ 25 h 30"/>
                  <a:gd name="T2" fmla="*/ 4 w 38"/>
                  <a:gd name="T3" fmla="*/ 0 h 30"/>
                  <a:gd name="T4" fmla="*/ 38 w 38"/>
                  <a:gd name="T5" fmla="*/ 5 h 30"/>
                  <a:gd name="T6" fmla="*/ 35 w 38"/>
                  <a:gd name="T7" fmla="*/ 30 h 30"/>
                  <a:gd name="T8" fmla="*/ 0 w 38"/>
                  <a:gd name="T9" fmla="*/ 25 h 30"/>
                  <a:gd name="T10" fmla="*/ 0 60000 65536"/>
                  <a:gd name="T11" fmla="*/ 0 60000 65536"/>
                  <a:gd name="T12" fmla="*/ 0 60000 65536"/>
                  <a:gd name="T13" fmla="*/ 0 60000 65536"/>
                  <a:gd name="T14" fmla="*/ 0 60000 65536"/>
                  <a:gd name="T15" fmla="*/ 0 w 38"/>
                  <a:gd name="T16" fmla="*/ 0 h 30"/>
                  <a:gd name="T17" fmla="*/ 38 w 38"/>
                  <a:gd name="T18" fmla="*/ 30 h 30"/>
                </a:gdLst>
                <a:ahLst/>
                <a:cxnLst>
                  <a:cxn ang="T10">
                    <a:pos x="T0" y="T1"/>
                  </a:cxn>
                  <a:cxn ang="T11">
                    <a:pos x="T2" y="T3"/>
                  </a:cxn>
                  <a:cxn ang="T12">
                    <a:pos x="T4" y="T5"/>
                  </a:cxn>
                  <a:cxn ang="T13">
                    <a:pos x="T6" y="T7"/>
                  </a:cxn>
                  <a:cxn ang="T14">
                    <a:pos x="T8" y="T9"/>
                  </a:cxn>
                </a:cxnLst>
                <a:rect l="T15" t="T16" r="T17" b="T18"/>
                <a:pathLst>
                  <a:path w="38" h="30">
                    <a:moveTo>
                      <a:pt x="0" y="25"/>
                    </a:moveTo>
                    <a:lnTo>
                      <a:pt x="4" y="0"/>
                    </a:lnTo>
                    <a:lnTo>
                      <a:pt x="38" y="5"/>
                    </a:lnTo>
                    <a:lnTo>
                      <a:pt x="35" y="30"/>
                    </a:lnTo>
                    <a:lnTo>
                      <a:pt x="0" y="25"/>
                    </a:lnTo>
                    <a:close/>
                  </a:path>
                </a:pathLst>
              </a:custGeom>
              <a:solidFill>
                <a:srgbClr val="000000"/>
              </a:solidFill>
              <a:ln w="9525">
                <a:noFill/>
                <a:round/>
                <a:headEnd/>
                <a:tailEnd/>
              </a:ln>
            </p:spPr>
            <p:txBody>
              <a:bodyPr/>
              <a:lstStyle/>
              <a:p>
                <a:endParaRPr lang="en-US"/>
              </a:p>
            </p:txBody>
          </p:sp>
          <p:sp>
            <p:nvSpPr>
              <p:cNvPr id="81956" name="Freeform 557"/>
              <p:cNvSpPr>
                <a:spLocks/>
              </p:cNvSpPr>
              <p:nvPr/>
            </p:nvSpPr>
            <p:spPr bwMode="auto">
              <a:xfrm>
                <a:off x="3002" y="3248"/>
                <a:ext cx="40" cy="41"/>
              </a:xfrm>
              <a:custGeom>
                <a:avLst/>
                <a:gdLst>
                  <a:gd name="T0" fmla="*/ 0 w 40"/>
                  <a:gd name="T1" fmla="*/ 35 h 41"/>
                  <a:gd name="T2" fmla="*/ 5 w 40"/>
                  <a:gd name="T3" fmla="*/ 0 h 41"/>
                  <a:gd name="T4" fmla="*/ 40 w 40"/>
                  <a:gd name="T5" fmla="*/ 5 h 41"/>
                  <a:gd name="T6" fmla="*/ 34 w 40"/>
                  <a:gd name="T7" fmla="*/ 41 h 41"/>
                  <a:gd name="T8" fmla="*/ 0 w 40"/>
                  <a:gd name="T9" fmla="*/ 35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0" y="35"/>
                    </a:moveTo>
                    <a:lnTo>
                      <a:pt x="5" y="0"/>
                    </a:lnTo>
                    <a:lnTo>
                      <a:pt x="40" y="5"/>
                    </a:lnTo>
                    <a:lnTo>
                      <a:pt x="34" y="41"/>
                    </a:lnTo>
                    <a:lnTo>
                      <a:pt x="0" y="35"/>
                    </a:lnTo>
                    <a:close/>
                  </a:path>
                </a:pathLst>
              </a:custGeom>
              <a:solidFill>
                <a:srgbClr val="000000"/>
              </a:solidFill>
              <a:ln w="9525">
                <a:noFill/>
                <a:round/>
                <a:headEnd/>
                <a:tailEnd/>
              </a:ln>
            </p:spPr>
            <p:txBody>
              <a:bodyPr/>
              <a:lstStyle/>
              <a:p>
                <a:endParaRPr lang="en-US"/>
              </a:p>
            </p:txBody>
          </p:sp>
          <p:sp>
            <p:nvSpPr>
              <p:cNvPr id="81957" name="Freeform 556"/>
              <p:cNvSpPr>
                <a:spLocks/>
              </p:cNvSpPr>
              <p:nvPr/>
            </p:nvSpPr>
            <p:spPr bwMode="auto">
              <a:xfrm>
                <a:off x="3007" y="3211"/>
                <a:ext cx="40" cy="42"/>
              </a:xfrm>
              <a:custGeom>
                <a:avLst/>
                <a:gdLst>
                  <a:gd name="T0" fmla="*/ 0 w 40"/>
                  <a:gd name="T1" fmla="*/ 38 h 42"/>
                  <a:gd name="T2" fmla="*/ 4 w 40"/>
                  <a:gd name="T3" fmla="*/ 0 h 42"/>
                  <a:gd name="T4" fmla="*/ 40 w 40"/>
                  <a:gd name="T5" fmla="*/ 4 h 42"/>
                  <a:gd name="T6" fmla="*/ 35 w 40"/>
                  <a:gd name="T7" fmla="*/ 42 h 42"/>
                  <a:gd name="T8" fmla="*/ 0 w 40"/>
                  <a:gd name="T9" fmla="*/ 38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0" y="38"/>
                    </a:moveTo>
                    <a:lnTo>
                      <a:pt x="4" y="0"/>
                    </a:lnTo>
                    <a:lnTo>
                      <a:pt x="40" y="4"/>
                    </a:lnTo>
                    <a:lnTo>
                      <a:pt x="35" y="42"/>
                    </a:lnTo>
                    <a:lnTo>
                      <a:pt x="0" y="38"/>
                    </a:lnTo>
                    <a:close/>
                  </a:path>
                </a:pathLst>
              </a:custGeom>
              <a:solidFill>
                <a:srgbClr val="000000"/>
              </a:solidFill>
              <a:ln w="9525">
                <a:noFill/>
                <a:round/>
                <a:headEnd/>
                <a:tailEnd/>
              </a:ln>
            </p:spPr>
            <p:txBody>
              <a:bodyPr/>
              <a:lstStyle/>
              <a:p>
                <a:endParaRPr lang="en-US"/>
              </a:p>
            </p:txBody>
          </p:sp>
          <p:sp>
            <p:nvSpPr>
              <p:cNvPr id="81958" name="Freeform 555"/>
              <p:cNvSpPr>
                <a:spLocks/>
              </p:cNvSpPr>
              <p:nvPr/>
            </p:nvSpPr>
            <p:spPr bwMode="auto">
              <a:xfrm>
                <a:off x="3011" y="3172"/>
                <a:ext cx="41" cy="43"/>
              </a:xfrm>
              <a:custGeom>
                <a:avLst/>
                <a:gdLst>
                  <a:gd name="T0" fmla="*/ 0 w 41"/>
                  <a:gd name="T1" fmla="*/ 39 h 43"/>
                  <a:gd name="T2" fmla="*/ 6 w 41"/>
                  <a:gd name="T3" fmla="*/ 0 h 43"/>
                  <a:gd name="T4" fmla="*/ 41 w 41"/>
                  <a:gd name="T5" fmla="*/ 4 h 43"/>
                  <a:gd name="T6" fmla="*/ 36 w 41"/>
                  <a:gd name="T7" fmla="*/ 43 h 43"/>
                  <a:gd name="T8" fmla="*/ 0 w 41"/>
                  <a:gd name="T9" fmla="*/ 39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0" y="39"/>
                    </a:moveTo>
                    <a:lnTo>
                      <a:pt x="6" y="0"/>
                    </a:lnTo>
                    <a:lnTo>
                      <a:pt x="41" y="4"/>
                    </a:lnTo>
                    <a:lnTo>
                      <a:pt x="36" y="43"/>
                    </a:lnTo>
                    <a:lnTo>
                      <a:pt x="0" y="39"/>
                    </a:lnTo>
                    <a:close/>
                  </a:path>
                </a:pathLst>
              </a:custGeom>
              <a:solidFill>
                <a:srgbClr val="000000"/>
              </a:solidFill>
              <a:ln w="9525">
                <a:noFill/>
                <a:round/>
                <a:headEnd/>
                <a:tailEnd/>
              </a:ln>
            </p:spPr>
            <p:txBody>
              <a:bodyPr/>
              <a:lstStyle/>
              <a:p>
                <a:endParaRPr lang="en-US"/>
              </a:p>
            </p:txBody>
          </p:sp>
          <p:sp>
            <p:nvSpPr>
              <p:cNvPr id="81959" name="Freeform 554"/>
              <p:cNvSpPr>
                <a:spLocks/>
              </p:cNvSpPr>
              <p:nvPr/>
            </p:nvSpPr>
            <p:spPr bwMode="auto">
              <a:xfrm>
                <a:off x="3017" y="3132"/>
                <a:ext cx="39" cy="44"/>
              </a:xfrm>
              <a:custGeom>
                <a:avLst/>
                <a:gdLst>
                  <a:gd name="T0" fmla="*/ 0 w 39"/>
                  <a:gd name="T1" fmla="*/ 40 h 44"/>
                  <a:gd name="T2" fmla="*/ 4 w 39"/>
                  <a:gd name="T3" fmla="*/ 0 h 44"/>
                  <a:gd name="T4" fmla="*/ 39 w 39"/>
                  <a:gd name="T5" fmla="*/ 4 h 44"/>
                  <a:gd name="T6" fmla="*/ 35 w 39"/>
                  <a:gd name="T7" fmla="*/ 44 h 44"/>
                  <a:gd name="T8" fmla="*/ 0 w 39"/>
                  <a:gd name="T9" fmla="*/ 40 h 44"/>
                  <a:gd name="T10" fmla="*/ 0 60000 65536"/>
                  <a:gd name="T11" fmla="*/ 0 60000 65536"/>
                  <a:gd name="T12" fmla="*/ 0 60000 65536"/>
                  <a:gd name="T13" fmla="*/ 0 60000 65536"/>
                  <a:gd name="T14" fmla="*/ 0 60000 65536"/>
                  <a:gd name="T15" fmla="*/ 0 w 39"/>
                  <a:gd name="T16" fmla="*/ 0 h 44"/>
                  <a:gd name="T17" fmla="*/ 39 w 39"/>
                  <a:gd name="T18" fmla="*/ 44 h 44"/>
                </a:gdLst>
                <a:ahLst/>
                <a:cxnLst>
                  <a:cxn ang="T10">
                    <a:pos x="T0" y="T1"/>
                  </a:cxn>
                  <a:cxn ang="T11">
                    <a:pos x="T2" y="T3"/>
                  </a:cxn>
                  <a:cxn ang="T12">
                    <a:pos x="T4" y="T5"/>
                  </a:cxn>
                  <a:cxn ang="T13">
                    <a:pos x="T6" y="T7"/>
                  </a:cxn>
                  <a:cxn ang="T14">
                    <a:pos x="T8" y="T9"/>
                  </a:cxn>
                </a:cxnLst>
                <a:rect l="T15" t="T16" r="T17" b="T18"/>
                <a:pathLst>
                  <a:path w="39" h="44">
                    <a:moveTo>
                      <a:pt x="0" y="40"/>
                    </a:moveTo>
                    <a:lnTo>
                      <a:pt x="4" y="0"/>
                    </a:lnTo>
                    <a:lnTo>
                      <a:pt x="39" y="4"/>
                    </a:lnTo>
                    <a:lnTo>
                      <a:pt x="35" y="44"/>
                    </a:lnTo>
                    <a:lnTo>
                      <a:pt x="0" y="40"/>
                    </a:lnTo>
                    <a:close/>
                  </a:path>
                </a:pathLst>
              </a:custGeom>
              <a:solidFill>
                <a:srgbClr val="000000"/>
              </a:solidFill>
              <a:ln w="9525">
                <a:noFill/>
                <a:round/>
                <a:headEnd/>
                <a:tailEnd/>
              </a:ln>
            </p:spPr>
            <p:txBody>
              <a:bodyPr/>
              <a:lstStyle/>
              <a:p>
                <a:endParaRPr lang="en-US"/>
              </a:p>
            </p:txBody>
          </p:sp>
          <p:sp>
            <p:nvSpPr>
              <p:cNvPr id="81960" name="Freeform 553"/>
              <p:cNvSpPr>
                <a:spLocks/>
              </p:cNvSpPr>
              <p:nvPr/>
            </p:nvSpPr>
            <p:spPr bwMode="auto">
              <a:xfrm>
                <a:off x="3021" y="3092"/>
                <a:ext cx="40" cy="44"/>
              </a:xfrm>
              <a:custGeom>
                <a:avLst/>
                <a:gdLst>
                  <a:gd name="T0" fmla="*/ 0 w 40"/>
                  <a:gd name="T1" fmla="*/ 40 h 44"/>
                  <a:gd name="T2" fmla="*/ 4 w 40"/>
                  <a:gd name="T3" fmla="*/ 0 h 44"/>
                  <a:gd name="T4" fmla="*/ 40 w 40"/>
                  <a:gd name="T5" fmla="*/ 4 h 44"/>
                  <a:gd name="T6" fmla="*/ 35 w 40"/>
                  <a:gd name="T7" fmla="*/ 44 h 44"/>
                  <a:gd name="T8" fmla="*/ 0 w 40"/>
                  <a:gd name="T9" fmla="*/ 40 h 44"/>
                  <a:gd name="T10" fmla="*/ 0 60000 65536"/>
                  <a:gd name="T11" fmla="*/ 0 60000 65536"/>
                  <a:gd name="T12" fmla="*/ 0 60000 65536"/>
                  <a:gd name="T13" fmla="*/ 0 60000 65536"/>
                  <a:gd name="T14" fmla="*/ 0 60000 65536"/>
                  <a:gd name="T15" fmla="*/ 0 w 40"/>
                  <a:gd name="T16" fmla="*/ 0 h 44"/>
                  <a:gd name="T17" fmla="*/ 40 w 40"/>
                  <a:gd name="T18" fmla="*/ 44 h 44"/>
                </a:gdLst>
                <a:ahLst/>
                <a:cxnLst>
                  <a:cxn ang="T10">
                    <a:pos x="T0" y="T1"/>
                  </a:cxn>
                  <a:cxn ang="T11">
                    <a:pos x="T2" y="T3"/>
                  </a:cxn>
                  <a:cxn ang="T12">
                    <a:pos x="T4" y="T5"/>
                  </a:cxn>
                  <a:cxn ang="T13">
                    <a:pos x="T6" y="T7"/>
                  </a:cxn>
                  <a:cxn ang="T14">
                    <a:pos x="T8" y="T9"/>
                  </a:cxn>
                </a:cxnLst>
                <a:rect l="T15" t="T16" r="T17" b="T18"/>
                <a:pathLst>
                  <a:path w="40" h="44">
                    <a:moveTo>
                      <a:pt x="0" y="40"/>
                    </a:moveTo>
                    <a:lnTo>
                      <a:pt x="4" y="0"/>
                    </a:lnTo>
                    <a:lnTo>
                      <a:pt x="40" y="4"/>
                    </a:lnTo>
                    <a:lnTo>
                      <a:pt x="35" y="44"/>
                    </a:lnTo>
                    <a:lnTo>
                      <a:pt x="0" y="40"/>
                    </a:lnTo>
                    <a:close/>
                  </a:path>
                </a:pathLst>
              </a:custGeom>
              <a:solidFill>
                <a:srgbClr val="000000"/>
              </a:solidFill>
              <a:ln w="9525">
                <a:noFill/>
                <a:round/>
                <a:headEnd/>
                <a:tailEnd/>
              </a:ln>
            </p:spPr>
            <p:txBody>
              <a:bodyPr/>
              <a:lstStyle/>
              <a:p>
                <a:endParaRPr lang="en-US"/>
              </a:p>
            </p:txBody>
          </p:sp>
          <p:sp>
            <p:nvSpPr>
              <p:cNvPr id="81961" name="Freeform 552"/>
              <p:cNvSpPr>
                <a:spLocks/>
              </p:cNvSpPr>
              <p:nvPr/>
            </p:nvSpPr>
            <p:spPr bwMode="auto">
              <a:xfrm>
                <a:off x="3025" y="3051"/>
                <a:ext cx="41" cy="45"/>
              </a:xfrm>
              <a:custGeom>
                <a:avLst/>
                <a:gdLst>
                  <a:gd name="T0" fmla="*/ 0 w 41"/>
                  <a:gd name="T1" fmla="*/ 41 h 45"/>
                  <a:gd name="T2" fmla="*/ 6 w 41"/>
                  <a:gd name="T3" fmla="*/ 0 h 45"/>
                  <a:gd name="T4" fmla="*/ 41 w 41"/>
                  <a:gd name="T5" fmla="*/ 4 h 45"/>
                  <a:gd name="T6" fmla="*/ 36 w 41"/>
                  <a:gd name="T7" fmla="*/ 45 h 45"/>
                  <a:gd name="T8" fmla="*/ 0 w 41"/>
                  <a:gd name="T9" fmla="*/ 41 h 45"/>
                  <a:gd name="T10" fmla="*/ 0 60000 65536"/>
                  <a:gd name="T11" fmla="*/ 0 60000 65536"/>
                  <a:gd name="T12" fmla="*/ 0 60000 65536"/>
                  <a:gd name="T13" fmla="*/ 0 60000 65536"/>
                  <a:gd name="T14" fmla="*/ 0 60000 65536"/>
                  <a:gd name="T15" fmla="*/ 0 w 41"/>
                  <a:gd name="T16" fmla="*/ 0 h 45"/>
                  <a:gd name="T17" fmla="*/ 41 w 41"/>
                  <a:gd name="T18" fmla="*/ 45 h 45"/>
                </a:gdLst>
                <a:ahLst/>
                <a:cxnLst>
                  <a:cxn ang="T10">
                    <a:pos x="T0" y="T1"/>
                  </a:cxn>
                  <a:cxn ang="T11">
                    <a:pos x="T2" y="T3"/>
                  </a:cxn>
                  <a:cxn ang="T12">
                    <a:pos x="T4" y="T5"/>
                  </a:cxn>
                  <a:cxn ang="T13">
                    <a:pos x="T6" y="T7"/>
                  </a:cxn>
                  <a:cxn ang="T14">
                    <a:pos x="T8" y="T9"/>
                  </a:cxn>
                </a:cxnLst>
                <a:rect l="T15" t="T16" r="T17" b="T18"/>
                <a:pathLst>
                  <a:path w="41" h="45">
                    <a:moveTo>
                      <a:pt x="0" y="41"/>
                    </a:moveTo>
                    <a:lnTo>
                      <a:pt x="6" y="0"/>
                    </a:lnTo>
                    <a:lnTo>
                      <a:pt x="41" y="4"/>
                    </a:lnTo>
                    <a:lnTo>
                      <a:pt x="36" y="45"/>
                    </a:lnTo>
                    <a:lnTo>
                      <a:pt x="0" y="41"/>
                    </a:lnTo>
                    <a:close/>
                  </a:path>
                </a:pathLst>
              </a:custGeom>
              <a:solidFill>
                <a:srgbClr val="000000"/>
              </a:solidFill>
              <a:ln w="9525">
                <a:noFill/>
                <a:round/>
                <a:headEnd/>
                <a:tailEnd/>
              </a:ln>
            </p:spPr>
            <p:txBody>
              <a:bodyPr/>
              <a:lstStyle/>
              <a:p>
                <a:endParaRPr lang="en-US"/>
              </a:p>
            </p:txBody>
          </p:sp>
          <p:sp>
            <p:nvSpPr>
              <p:cNvPr id="81962" name="Freeform 551"/>
              <p:cNvSpPr>
                <a:spLocks/>
              </p:cNvSpPr>
              <p:nvPr/>
            </p:nvSpPr>
            <p:spPr bwMode="auto">
              <a:xfrm>
                <a:off x="3031" y="3031"/>
                <a:ext cx="37" cy="24"/>
              </a:xfrm>
              <a:custGeom>
                <a:avLst/>
                <a:gdLst>
                  <a:gd name="T0" fmla="*/ 0 w 37"/>
                  <a:gd name="T1" fmla="*/ 20 h 24"/>
                  <a:gd name="T2" fmla="*/ 2 w 37"/>
                  <a:gd name="T3" fmla="*/ 0 h 24"/>
                  <a:gd name="T4" fmla="*/ 37 w 37"/>
                  <a:gd name="T5" fmla="*/ 4 h 24"/>
                  <a:gd name="T6" fmla="*/ 35 w 37"/>
                  <a:gd name="T7" fmla="*/ 24 h 24"/>
                  <a:gd name="T8" fmla="*/ 0 w 37"/>
                  <a:gd name="T9" fmla="*/ 20 h 24"/>
                  <a:gd name="T10" fmla="*/ 0 60000 65536"/>
                  <a:gd name="T11" fmla="*/ 0 60000 65536"/>
                  <a:gd name="T12" fmla="*/ 0 60000 65536"/>
                  <a:gd name="T13" fmla="*/ 0 60000 65536"/>
                  <a:gd name="T14" fmla="*/ 0 60000 65536"/>
                  <a:gd name="T15" fmla="*/ 0 w 37"/>
                  <a:gd name="T16" fmla="*/ 0 h 24"/>
                  <a:gd name="T17" fmla="*/ 37 w 37"/>
                  <a:gd name="T18" fmla="*/ 24 h 24"/>
                </a:gdLst>
                <a:ahLst/>
                <a:cxnLst>
                  <a:cxn ang="T10">
                    <a:pos x="T0" y="T1"/>
                  </a:cxn>
                  <a:cxn ang="T11">
                    <a:pos x="T2" y="T3"/>
                  </a:cxn>
                  <a:cxn ang="T12">
                    <a:pos x="T4" y="T5"/>
                  </a:cxn>
                  <a:cxn ang="T13">
                    <a:pos x="T6" y="T7"/>
                  </a:cxn>
                  <a:cxn ang="T14">
                    <a:pos x="T8" y="T9"/>
                  </a:cxn>
                </a:cxnLst>
                <a:rect l="T15" t="T16" r="T17" b="T18"/>
                <a:pathLst>
                  <a:path w="37" h="24">
                    <a:moveTo>
                      <a:pt x="0" y="20"/>
                    </a:moveTo>
                    <a:lnTo>
                      <a:pt x="2" y="0"/>
                    </a:lnTo>
                    <a:lnTo>
                      <a:pt x="37" y="4"/>
                    </a:lnTo>
                    <a:lnTo>
                      <a:pt x="35" y="24"/>
                    </a:lnTo>
                    <a:lnTo>
                      <a:pt x="0" y="20"/>
                    </a:lnTo>
                    <a:close/>
                  </a:path>
                </a:pathLst>
              </a:custGeom>
              <a:solidFill>
                <a:srgbClr val="000000"/>
              </a:solidFill>
              <a:ln w="9525">
                <a:noFill/>
                <a:round/>
                <a:headEnd/>
                <a:tailEnd/>
              </a:ln>
            </p:spPr>
            <p:txBody>
              <a:bodyPr/>
              <a:lstStyle/>
              <a:p>
                <a:endParaRPr lang="en-US"/>
              </a:p>
            </p:txBody>
          </p:sp>
          <p:sp>
            <p:nvSpPr>
              <p:cNvPr id="81963" name="Freeform 550"/>
              <p:cNvSpPr>
                <a:spLocks/>
              </p:cNvSpPr>
              <p:nvPr/>
            </p:nvSpPr>
            <p:spPr bwMode="auto">
              <a:xfrm>
                <a:off x="3049" y="2878"/>
                <a:ext cx="36" cy="12"/>
              </a:xfrm>
              <a:custGeom>
                <a:avLst/>
                <a:gdLst>
                  <a:gd name="T0" fmla="*/ 0 w 36"/>
                  <a:gd name="T1" fmla="*/ 9 h 12"/>
                  <a:gd name="T2" fmla="*/ 1 w 36"/>
                  <a:gd name="T3" fmla="*/ 0 h 12"/>
                  <a:gd name="T4" fmla="*/ 36 w 36"/>
                  <a:gd name="T5" fmla="*/ 3 h 12"/>
                  <a:gd name="T6" fmla="*/ 35 w 36"/>
                  <a:gd name="T7" fmla="*/ 12 h 12"/>
                  <a:gd name="T8" fmla="*/ 0 w 36"/>
                  <a:gd name="T9" fmla="*/ 9 h 12"/>
                  <a:gd name="T10" fmla="*/ 0 60000 65536"/>
                  <a:gd name="T11" fmla="*/ 0 60000 65536"/>
                  <a:gd name="T12" fmla="*/ 0 60000 65536"/>
                  <a:gd name="T13" fmla="*/ 0 60000 65536"/>
                  <a:gd name="T14" fmla="*/ 0 60000 65536"/>
                  <a:gd name="T15" fmla="*/ 0 w 36"/>
                  <a:gd name="T16" fmla="*/ 0 h 12"/>
                  <a:gd name="T17" fmla="*/ 36 w 36"/>
                  <a:gd name="T18" fmla="*/ 12 h 12"/>
                </a:gdLst>
                <a:ahLst/>
                <a:cxnLst>
                  <a:cxn ang="T10">
                    <a:pos x="T0" y="T1"/>
                  </a:cxn>
                  <a:cxn ang="T11">
                    <a:pos x="T2" y="T3"/>
                  </a:cxn>
                  <a:cxn ang="T12">
                    <a:pos x="T4" y="T5"/>
                  </a:cxn>
                  <a:cxn ang="T13">
                    <a:pos x="T6" y="T7"/>
                  </a:cxn>
                  <a:cxn ang="T14">
                    <a:pos x="T8" y="T9"/>
                  </a:cxn>
                </a:cxnLst>
                <a:rect l="T15" t="T16" r="T17" b="T18"/>
                <a:pathLst>
                  <a:path w="36" h="12">
                    <a:moveTo>
                      <a:pt x="0" y="9"/>
                    </a:moveTo>
                    <a:lnTo>
                      <a:pt x="1" y="0"/>
                    </a:lnTo>
                    <a:lnTo>
                      <a:pt x="36" y="3"/>
                    </a:lnTo>
                    <a:lnTo>
                      <a:pt x="35" y="12"/>
                    </a:lnTo>
                    <a:lnTo>
                      <a:pt x="0" y="9"/>
                    </a:lnTo>
                    <a:close/>
                  </a:path>
                </a:pathLst>
              </a:custGeom>
              <a:solidFill>
                <a:srgbClr val="000000"/>
              </a:solidFill>
              <a:ln w="9525">
                <a:noFill/>
                <a:round/>
                <a:headEnd/>
                <a:tailEnd/>
              </a:ln>
            </p:spPr>
            <p:txBody>
              <a:bodyPr/>
              <a:lstStyle/>
              <a:p>
                <a:endParaRPr lang="en-US"/>
              </a:p>
            </p:txBody>
          </p:sp>
          <p:sp>
            <p:nvSpPr>
              <p:cNvPr id="81964" name="Freeform 549"/>
              <p:cNvSpPr>
                <a:spLocks/>
              </p:cNvSpPr>
              <p:nvPr/>
            </p:nvSpPr>
            <p:spPr bwMode="auto">
              <a:xfrm>
                <a:off x="3050" y="2833"/>
                <a:ext cx="39" cy="48"/>
              </a:xfrm>
              <a:custGeom>
                <a:avLst/>
                <a:gdLst>
                  <a:gd name="T0" fmla="*/ 0 w 39"/>
                  <a:gd name="T1" fmla="*/ 44 h 48"/>
                  <a:gd name="T2" fmla="*/ 4 w 39"/>
                  <a:gd name="T3" fmla="*/ 0 h 48"/>
                  <a:gd name="T4" fmla="*/ 39 w 39"/>
                  <a:gd name="T5" fmla="*/ 4 h 48"/>
                  <a:gd name="T6" fmla="*/ 35 w 39"/>
                  <a:gd name="T7" fmla="*/ 48 h 48"/>
                  <a:gd name="T8" fmla="*/ 0 w 39"/>
                  <a:gd name="T9" fmla="*/ 44 h 48"/>
                  <a:gd name="T10" fmla="*/ 0 60000 65536"/>
                  <a:gd name="T11" fmla="*/ 0 60000 65536"/>
                  <a:gd name="T12" fmla="*/ 0 60000 65536"/>
                  <a:gd name="T13" fmla="*/ 0 60000 65536"/>
                  <a:gd name="T14" fmla="*/ 0 60000 65536"/>
                  <a:gd name="T15" fmla="*/ 0 w 39"/>
                  <a:gd name="T16" fmla="*/ 0 h 48"/>
                  <a:gd name="T17" fmla="*/ 39 w 39"/>
                  <a:gd name="T18" fmla="*/ 48 h 48"/>
                </a:gdLst>
                <a:ahLst/>
                <a:cxnLst>
                  <a:cxn ang="T10">
                    <a:pos x="T0" y="T1"/>
                  </a:cxn>
                  <a:cxn ang="T11">
                    <a:pos x="T2" y="T3"/>
                  </a:cxn>
                  <a:cxn ang="T12">
                    <a:pos x="T4" y="T5"/>
                  </a:cxn>
                  <a:cxn ang="T13">
                    <a:pos x="T6" y="T7"/>
                  </a:cxn>
                  <a:cxn ang="T14">
                    <a:pos x="T8" y="T9"/>
                  </a:cxn>
                </a:cxnLst>
                <a:rect l="T15" t="T16" r="T17" b="T18"/>
                <a:pathLst>
                  <a:path w="39" h="48">
                    <a:moveTo>
                      <a:pt x="0" y="44"/>
                    </a:moveTo>
                    <a:lnTo>
                      <a:pt x="4" y="0"/>
                    </a:lnTo>
                    <a:lnTo>
                      <a:pt x="39" y="4"/>
                    </a:lnTo>
                    <a:lnTo>
                      <a:pt x="35" y="48"/>
                    </a:lnTo>
                    <a:lnTo>
                      <a:pt x="0" y="44"/>
                    </a:lnTo>
                    <a:close/>
                  </a:path>
                </a:pathLst>
              </a:custGeom>
              <a:solidFill>
                <a:srgbClr val="000000"/>
              </a:solidFill>
              <a:ln w="9525">
                <a:noFill/>
                <a:round/>
                <a:headEnd/>
                <a:tailEnd/>
              </a:ln>
            </p:spPr>
            <p:txBody>
              <a:bodyPr/>
              <a:lstStyle/>
              <a:p>
                <a:endParaRPr lang="en-US"/>
              </a:p>
            </p:txBody>
          </p:sp>
          <p:sp>
            <p:nvSpPr>
              <p:cNvPr id="81965" name="Freeform 548"/>
              <p:cNvSpPr>
                <a:spLocks/>
              </p:cNvSpPr>
              <p:nvPr/>
            </p:nvSpPr>
            <p:spPr bwMode="auto">
              <a:xfrm>
                <a:off x="3054" y="2742"/>
                <a:ext cx="46" cy="95"/>
              </a:xfrm>
              <a:custGeom>
                <a:avLst/>
                <a:gdLst>
                  <a:gd name="T0" fmla="*/ 0 w 46"/>
                  <a:gd name="T1" fmla="*/ 91 h 95"/>
                  <a:gd name="T2" fmla="*/ 10 w 46"/>
                  <a:gd name="T3" fmla="*/ 0 h 95"/>
                  <a:gd name="T4" fmla="*/ 46 w 46"/>
                  <a:gd name="T5" fmla="*/ 5 h 95"/>
                  <a:gd name="T6" fmla="*/ 35 w 46"/>
                  <a:gd name="T7" fmla="*/ 95 h 95"/>
                  <a:gd name="T8" fmla="*/ 0 w 46"/>
                  <a:gd name="T9" fmla="*/ 91 h 95"/>
                  <a:gd name="T10" fmla="*/ 0 60000 65536"/>
                  <a:gd name="T11" fmla="*/ 0 60000 65536"/>
                  <a:gd name="T12" fmla="*/ 0 60000 65536"/>
                  <a:gd name="T13" fmla="*/ 0 60000 65536"/>
                  <a:gd name="T14" fmla="*/ 0 60000 65536"/>
                  <a:gd name="T15" fmla="*/ 0 w 46"/>
                  <a:gd name="T16" fmla="*/ 0 h 95"/>
                  <a:gd name="T17" fmla="*/ 46 w 46"/>
                  <a:gd name="T18" fmla="*/ 95 h 95"/>
                </a:gdLst>
                <a:ahLst/>
                <a:cxnLst>
                  <a:cxn ang="T10">
                    <a:pos x="T0" y="T1"/>
                  </a:cxn>
                  <a:cxn ang="T11">
                    <a:pos x="T2" y="T3"/>
                  </a:cxn>
                  <a:cxn ang="T12">
                    <a:pos x="T4" y="T5"/>
                  </a:cxn>
                  <a:cxn ang="T13">
                    <a:pos x="T6" y="T7"/>
                  </a:cxn>
                  <a:cxn ang="T14">
                    <a:pos x="T8" y="T9"/>
                  </a:cxn>
                </a:cxnLst>
                <a:rect l="T15" t="T16" r="T17" b="T18"/>
                <a:pathLst>
                  <a:path w="46" h="95">
                    <a:moveTo>
                      <a:pt x="0" y="91"/>
                    </a:moveTo>
                    <a:lnTo>
                      <a:pt x="10" y="0"/>
                    </a:lnTo>
                    <a:lnTo>
                      <a:pt x="46" y="5"/>
                    </a:lnTo>
                    <a:lnTo>
                      <a:pt x="35" y="95"/>
                    </a:lnTo>
                    <a:lnTo>
                      <a:pt x="0" y="91"/>
                    </a:lnTo>
                    <a:close/>
                  </a:path>
                </a:pathLst>
              </a:custGeom>
              <a:solidFill>
                <a:srgbClr val="000000"/>
              </a:solidFill>
              <a:ln w="9525">
                <a:noFill/>
                <a:round/>
                <a:headEnd/>
                <a:tailEnd/>
              </a:ln>
            </p:spPr>
            <p:txBody>
              <a:bodyPr/>
              <a:lstStyle/>
              <a:p>
                <a:endParaRPr lang="en-US"/>
              </a:p>
            </p:txBody>
          </p:sp>
          <p:sp>
            <p:nvSpPr>
              <p:cNvPr id="81966" name="Freeform 547"/>
              <p:cNvSpPr>
                <a:spLocks/>
              </p:cNvSpPr>
              <p:nvPr/>
            </p:nvSpPr>
            <p:spPr bwMode="auto">
              <a:xfrm>
                <a:off x="3064" y="2650"/>
                <a:ext cx="45" cy="96"/>
              </a:xfrm>
              <a:custGeom>
                <a:avLst/>
                <a:gdLst>
                  <a:gd name="T0" fmla="*/ 0 w 45"/>
                  <a:gd name="T1" fmla="*/ 92 h 96"/>
                  <a:gd name="T2" fmla="*/ 10 w 45"/>
                  <a:gd name="T3" fmla="*/ 0 h 96"/>
                  <a:gd name="T4" fmla="*/ 45 w 45"/>
                  <a:gd name="T5" fmla="*/ 4 h 96"/>
                  <a:gd name="T6" fmla="*/ 36 w 45"/>
                  <a:gd name="T7" fmla="*/ 96 h 96"/>
                  <a:gd name="T8" fmla="*/ 0 w 45"/>
                  <a:gd name="T9" fmla="*/ 92 h 96"/>
                  <a:gd name="T10" fmla="*/ 0 60000 65536"/>
                  <a:gd name="T11" fmla="*/ 0 60000 65536"/>
                  <a:gd name="T12" fmla="*/ 0 60000 65536"/>
                  <a:gd name="T13" fmla="*/ 0 60000 65536"/>
                  <a:gd name="T14" fmla="*/ 0 60000 65536"/>
                  <a:gd name="T15" fmla="*/ 0 w 45"/>
                  <a:gd name="T16" fmla="*/ 0 h 96"/>
                  <a:gd name="T17" fmla="*/ 45 w 45"/>
                  <a:gd name="T18" fmla="*/ 96 h 96"/>
                </a:gdLst>
                <a:ahLst/>
                <a:cxnLst>
                  <a:cxn ang="T10">
                    <a:pos x="T0" y="T1"/>
                  </a:cxn>
                  <a:cxn ang="T11">
                    <a:pos x="T2" y="T3"/>
                  </a:cxn>
                  <a:cxn ang="T12">
                    <a:pos x="T4" y="T5"/>
                  </a:cxn>
                  <a:cxn ang="T13">
                    <a:pos x="T6" y="T7"/>
                  </a:cxn>
                  <a:cxn ang="T14">
                    <a:pos x="T8" y="T9"/>
                  </a:cxn>
                </a:cxnLst>
                <a:rect l="T15" t="T16" r="T17" b="T18"/>
                <a:pathLst>
                  <a:path w="45" h="96">
                    <a:moveTo>
                      <a:pt x="0" y="92"/>
                    </a:moveTo>
                    <a:lnTo>
                      <a:pt x="10" y="0"/>
                    </a:lnTo>
                    <a:lnTo>
                      <a:pt x="45" y="4"/>
                    </a:lnTo>
                    <a:lnTo>
                      <a:pt x="36" y="96"/>
                    </a:lnTo>
                    <a:lnTo>
                      <a:pt x="0" y="92"/>
                    </a:lnTo>
                    <a:close/>
                  </a:path>
                </a:pathLst>
              </a:custGeom>
              <a:solidFill>
                <a:srgbClr val="000000"/>
              </a:solidFill>
              <a:ln w="9525">
                <a:noFill/>
                <a:round/>
                <a:headEnd/>
                <a:tailEnd/>
              </a:ln>
            </p:spPr>
            <p:txBody>
              <a:bodyPr/>
              <a:lstStyle/>
              <a:p>
                <a:endParaRPr lang="en-US"/>
              </a:p>
            </p:txBody>
          </p:sp>
          <p:sp>
            <p:nvSpPr>
              <p:cNvPr id="81967" name="Freeform 546"/>
              <p:cNvSpPr>
                <a:spLocks/>
              </p:cNvSpPr>
              <p:nvPr/>
            </p:nvSpPr>
            <p:spPr bwMode="auto">
              <a:xfrm>
                <a:off x="3074" y="2634"/>
                <a:ext cx="37" cy="20"/>
              </a:xfrm>
              <a:custGeom>
                <a:avLst/>
                <a:gdLst>
                  <a:gd name="T0" fmla="*/ 0 w 37"/>
                  <a:gd name="T1" fmla="*/ 17 h 20"/>
                  <a:gd name="T2" fmla="*/ 1 w 37"/>
                  <a:gd name="T3" fmla="*/ 0 h 20"/>
                  <a:gd name="T4" fmla="*/ 37 w 37"/>
                  <a:gd name="T5" fmla="*/ 3 h 20"/>
                  <a:gd name="T6" fmla="*/ 35 w 37"/>
                  <a:gd name="T7" fmla="*/ 20 h 20"/>
                  <a:gd name="T8" fmla="*/ 0 w 37"/>
                  <a:gd name="T9" fmla="*/ 17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17"/>
                    </a:moveTo>
                    <a:lnTo>
                      <a:pt x="1" y="0"/>
                    </a:lnTo>
                    <a:lnTo>
                      <a:pt x="37" y="3"/>
                    </a:lnTo>
                    <a:lnTo>
                      <a:pt x="35" y="20"/>
                    </a:lnTo>
                    <a:lnTo>
                      <a:pt x="0" y="17"/>
                    </a:lnTo>
                    <a:close/>
                  </a:path>
                </a:pathLst>
              </a:custGeom>
              <a:solidFill>
                <a:srgbClr val="000000"/>
              </a:solidFill>
              <a:ln w="9525">
                <a:noFill/>
                <a:round/>
                <a:headEnd/>
                <a:tailEnd/>
              </a:ln>
            </p:spPr>
            <p:txBody>
              <a:bodyPr/>
              <a:lstStyle/>
              <a:p>
                <a:endParaRPr lang="en-US"/>
              </a:p>
            </p:txBody>
          </p:sp>
          <p:sp>
            <p:nvSpPr>
              <p:cNvPr id="81968" name="Freeform 545"/>
              <p:cNvSpPr>
                <a:spLocks/>
              </p:cNvSpPr>
              <p:nvPr/>
            </p:nvSpPr>
            <p:spPr bwMode="auto">
              <a:xfrm>
                <a:off x="3090" y="2463"/>
                <a:ext cx="39" cy="30"/>
              </a:xfrm>
              <a:custGeom>
                <a:avLst/>
                <a:gdLst>
                  <a:gd name="T0" fmla="*/ 0 w 39"/>
                  <a:gd name="T1" fmla="*/ 26 h 30"/>
                  <a:gd name="T2" fmla="*/ 3 w 39"/>
                  <a:gd name="T3" fmla="*/ 0 h 30"/>
                  <a:gd name="T4" fmla="*/ 39 w 39"/>
                  <a:gd name="T5" fmla="*/ 5 h 30"/>
                  <a:gd name="T6" fmla="*/ 36 w 39"/>
                  <a:gd name="T7" fmla="*/ 30 h 30"/>
                  <a:gd name="T8" fmla="*/ 0 w 39"/>
                  <a:gd name="T9" fmla="*/ 26 h 30"/>
                  <a:gd name="T10" fmla="*/ 0 60000 65536"/>
                  <a:gd name="T11" fmla="*/ 0 60000 65536"/>
                  <a:gd name="T12" fmla="*/ 0 60000 65536"/>
                  <a:gd name="T13" fmla="*/ 0 60000 65536"/>
                  <a:gd name="T14" fmla="*/ 0 60000 65536"/>
                  <a:gd name="T15" fmla="*/ 0 w 39"/>
                  <a:gd name="T16" fmla="*/ 0 h 30"/>
                  <a:gd name="T17" fmla="*/ 39 w 39"/>
                  <a:gd name="T18" fmla="*/ 30 h 30"/>
                </a:gdLst>
                <a:ahLst/>
                <a:cxnLst>
                  <a:cxn ang="T10">
                    <a:pos x="T0" y="T1"/>
                  </a:cxn>
                  <a:cxn ang="T11">
                    <a:pos x="T2" y="T3"/>
                  </a:cxn>
                  <a:cxn ang="T12">
                    <a:pos x="T4" y="T5"/>
                  </a:cxn>
                  <a:cxn ang="T13">
                    <a:pos x="T6" y="T7"/>
                  </a:cxn>
                  <a:cxn ang="T14">
                    <a:pos x="T8" y="T9"/>
                  </a:cxn>
                </a:cxnLst>
                <a:rect l="T15" t="T16" r="T17" b="T18"/>
                <a:pathLst>
                  <a:path w="39" h="30">
                    <a:moveTo>
                      <a:pt x="0" y="26"/>
                    </a:moveTo>
                    <a:lnTo>
                      <a:pt x="3" y="0"/>
                    </a:lnTo>
                    <a:lnTo>
                      <a:pt x="39" y="5"/>
                    </a:lnTo>
                    <a:lnTo>
                      <a:pt x="36" y="30"/>
                    </a:lnTo>
                    <a:lnTo>
                      <a:pt x="0" y="26"/>
                    </a:lnTo>
                    <a:close/>
                  </a:path>
                </a:pathLst>
              </a:custGeom>
              <a:solidFill>
                <a:srgbClr val="000000"/>
              </a:solidFill>
              <a:ln w="9525">
                <a:noFill/>
                <a:round/>
                <a:headEnd/>
                <a:tailEnd/>
              </a:ln>
            </p:spPr>
            <p:txBody>
              <a:bodyPr/>
              <a:lstStyle/>
              <a:p>
                <a:endParaRPr lang="en-US"/>
              </a:p>
            </p:txBody>
          </p:sp>
          <p:sp>
            <p:nvSpPr>
              <p:cNvPr id="81969" name="Freeform 544"/>
              <p:cNvSpPr>
                <a:spLocks/>
              </p:cNvSpPr>
              <p:nvPr/>
            </p:nvSpPr>
            <p:spPr bwMode="auto">
              <a:xfrm>
                <a:off x="3093" y="2369"/>
                <a:ext cx="44" cy="98"/>
              </a:xfrm>
              <a:custGeom>
                <a:avLst/>
                <a:gdLst>
                  <a:gd name="T0" fmla="*/ 0 w 44"/>
                  <a:gd name="T1" fmla="*/ 94 h 98"/>
                  <a:gd name="T2" fmla="*/ 9 w 44"/>
                  <a:gd name="T3" fmla="*/ 0 h 98"/>
                  <a:gd name="T4" fmla="*/ 44 w 44"/>
                  <a:gd name="T5" fmla="*/ 4 h 98"/>
                  <a:gd name="T6" fmla="*/ 36 w 44"/>
                  <a:gd name="T7" fmla="*/ 98 h 98"/>
                  <a:gd name="T8" fmla="*/ 0 w 44"/>
                  <a:gd name="T9" fmla="*/ 94 h 98"/>
                  <a:gd name="T10" fmla="*/ 0 60000 65536"/>
                  <a:gd name="T11" fmla="*/ 0 60000 65536"/>
                  <a:gd name="T12" fmla="*/ 0 60000 65536"/>
                  <a:gd name="T13" fmla="*/ 0 60000 65536"/>
                  <a:gd name="T14" fmla="*/ 0 60000 65536"/>
                  <a:gd name="T15" fmla="*/ 0 w 44"/>
                  <a:gd name="T16" fmla="*/ 0 h 98"/>
                  <a:gd name="T17" fmla="*/ 44 w 44"/>
                  <a:gd name="T18" fmla="*/ 98 h 98"/>
                </a:gdLst>
                <a:ahLst/>
                <a:cxnLst>
                  <a:cxn ang="T10">
                    <a:pos x="T0" y="T1"/>
                  </a:cxn>
                  <a:cxn ang="T11">
                    <a:pos x="T2" y="T3"/>
                  </a:cxn>
                  <a:cxn ang="T12">
                    <a:pos x="T4" y="T5"/>
                  </a:cxn>
                  <a:cxn ang="T13">
                    <a:pos x="T6" y="T7"/>
                  </a:cxn>
                  <a:cxn ang="T14">
                    <a:pos x="T8" y="T9"/>
                  </a:cxn>
                </a:cxnLst>
                <a:rect l="T15" t="T16" r="T17" b="T18"/>
                <a:pathLst>
                  <a:path w="44" h="98">
                    <a:moveTo>
                      <a:pt x="0" y="94"/>
                    </a:moveTo>
                    <a:lnTo>
                      <a:pt x="9" y="0"/>
                    </a:lnTo>
                    <a:lnTo>
                      <a:pt x="44" y="4"/>
                    </a:lnTo>
                    <a:lnTo>
                      <a:pt x="36" y="98"/>
                    </a:lnTo>
                    <a:lnTo>
                      <a:pt x="0" y="94"/>
                    </a:lnTo>
                    <a:close/>
                  </a:path>
                </a:pathLst>
              </a:custGeom>
              <a:solidFill>
                <a:srgbClr val="000000"/>
              </a:solidFill>
              <a:ln w="9525">
                <a:noFill/>
                <a:round/>
                <a:headEnd/>
                <a:tailEnd/>
              </a:ln>
            </p:spPr>
            <p:txBody>
              <a:bodyPr/>
              <a:lstStyle/>
              <a:p>
                <a:endParaRPr lang="en-US"/>
              </a:p>
            </p:txBody>
          </p:sp>
          <p:sp>
            <p:nvSpPr>
              <p:cNvPr id="81970" name="Freeform 543"/>
              <p:cNvSpPr>
                <a:spLocks/>
              </p:cNvSpPr>
              <p:nvPr/>
            </p:nvSpPr>
            <p:spPr bwMode="auto">
              <a:xfrm>
                <a:off x="3102" y="2275"/>
                <a:ext cx="45" cy="98"/>
              </a:xfrm>
              <a:custGeom>
                <a:avLst/>
                <a:gdLst>
                  <a:gd name="T0" fmla="*/ 0 w 45"/>
                  <a:gd name="T1" fmla="*/ 94 h 98"/>
                  <a:gd name="T2" fmla="*/ 10 w 45"/>
                  <a:gd name="T3" fmla="*/ 0 h 98"/>
                  <a:gd name="T4" fmla="*/ 45 w 45"/>
                  <a:gd name="T5" fmla="*/ 3 h 98"/>
                  <a:gd name="T6" fmla="*/ 35 w 45"/>
                  <a:gd name="T7" fmla="*/ 98 h 98"/>
                  <a:gd name="T8" fmla="*/ 0 w 45"/>
                  <a:gd name="T9" fmla="*/ 94 h 98"/>
                  <a:gd name="T10" fmla="*/ 0 60000 65536"/>
                  <a:gd name="T11" fmla="*/ 0 60000 65536"/>
                  <a:gd name="T12" fmla="*/ 0 60000 65536"/>
                  <a:gd name="T13" fmla="*/ 0 60000 65536"/>
                  <a:gd name="T14" fmla="*/ 0 60000 65536"/>
                  <a:gd name="T15" fmla="*/ 0 w 45"/>
                  <a:gd name="T16" fmla="*/ 0 h 98"/>
                  <a:gd name="T17" fmla="*/ 45 w 45"/>
                  <a:gd name="T18" fmla="*/ 98 h 98"/>
                </a:gdLst>
                <a:ahLst/>
                <a:cxnLst>
                  <a:cxn ang="T10">
                    <a:pos x="T0" y="T1"/>
                  </a:cxn>
                  <a:cxn ang="T11">
                    <a:pos x="T2" y="T3"/>
                  </a:cxn>
                  <a:cxn ang="T12">
                    <a:pos x="T4" y="T5"/>
                  </a:cxn>
                  <a:cxn ang="T13">
                    <a:pos x="T6" y="T7"/>
                  </a:cxn>
                  <a:cxn ang="T14">
                    <a:pos x="T8" y="T9"/>
                  </a:cxn>
                </a:cxnLst>
                <a:rect l="T15" t="T16" r="T17" b="T18"/>
                <a:pathLst>
                  <a:path w="45" h="98">
                    <a:moveTo>
                      <a:pt x="0" y="94"/>
                    </a:moveTo>
                    <a:lnTo>
                      <a:pt x="10" y="0"/>
                    </a:lnTo>
                    <a:lnTo>
                      <a:pt x="45" y="3"/>
                    </a:lnTo>
                    <a:lnTo>
                      <a:pt x="35" y="98"/>
                    </a:lnTo>
                    <a:lnTo>
                      <a:pt x="0" y="94"/>
                    </a:lnTo>
                    <a:close/>
                  </a:path>
                </a:pathLst>
              </a:custGeom>
              <a:solidFill>
                <a:srgbClr val="000000"/>
              </a:solidFill>
              <a:ln w="9525">
                <a:noFill/>
                <a:round/>
                <a:headEnd/>
                <a:tailEnd/>
              </a:ln>
            </p:spPr>
            <p:txBody>
              <a:bodyPr/>
              <a:lstStyle/>
              <a:p>
                <a:endParaRPr lang="en-US"/>
              </a:p>
            </p:txBody>
          </p:sp>
          <p:sp>
            <p:nvSpPr>
              <p:cNvPr id="81971" name="Freeform 542"/>
              <p:cNvSpPr>
                <a:spLocks/>
              </p:cNvSpPr>
              <p:nvPr/>
            </p:nvSpPr>
            <p:spPr bwMode="auto">
              <a:xfrm>
                <a:off x="3112" y="2236"/>
                <a:ext cx="39" cy="42"/>
              </a:xfrm>
              <a:custGeom>
                <a:avLst/>
                <a:gdLst>
                  <a:gd name="T0" fmla="*/ 0 w 39"/>
                  <a:gd name="T1" fmla="*/ 39 h 42"/>
                  <a:gd name="T2" fmla="*/ 3 w 39"/>
                  <a:gd name="T3" fmla="*/ 0 h 42"/>
                  <a:gd name="T4" fmla="*/ 39 w 39"/>
                  <a:gd name="T5" fmla="*/ 3 h 42"/>
                  <a:gd name="T6" fmla="*/ 35 w 39"/>
                  <a:gd name="T7" fmla="*/ 42 h 42"/>
                  <a:gd name="T8" fmla="*/ 0 w 39"/>
                  <a:gd name="T9" fmla="*/ 39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39"/>
                    </a:moveTo>
                    <a:lnTo>
                      <a:pt x="3" y="0"/>
                    </a:lnTo>
                    <a:lnTo>
                      <a:pt x="39" y="3"/>
                    </a:lnTo>
                    <a:lnTo>
                      <a:pt x="35" y="42"/>
                    </a:lnTo>
                    <a:lnTo>
                      <a:pt x="0" y="39"/>
                    </a:lnTo>
                    <a:close/>
                  </a:path>
                </a:pathLst>
              </a:custGeom>
              <a:solidFill>
                <a:srgbClr val="000000"/>
              </a:solidFill>
              <a:ln w="9525">
                <a:noFill/>
                <a:round/>
                <a:headEnd/>
                <a:tailEnd/>
              </a:ln>
            </p:spPr>
            <p:txBody>
              <a:bodyPr/>
              <a:lstStyle/>
              <a:p>
                <a:endParaRPr lang="en-US"/>
              </a:p>
            </p:txBody>
          </p:sp>
          <p:sp>
            <p:nvSpPr>
              <p:cNvPr id="81972" name="Rectangle 541"/>
              <p:cNvSpPr>
                <a:spLocks noChangeArrowheads="1"/>
              </p:cNvSpPr>
              <p:nvPr/>
            </p:nvSpPr>
            <p:spPr bwMode="auto">
              <a:xfrm>
                <a:off x="3131" y="2092"/>
                <a:ext cx="35" cy="1"/>
              </a:xfrm>
              <a:prstGeom prst="rect">
                <a:avLst/>
              </a:prstGeom>
              <a:solidFill>
                <a:srgbClr val="000000"/>
              </a:solidFill>
              <a:ln w="9525">
                <a:noFill/>
                <a:miter lim="800000"/>
                <a:headEnd/>
                <a:tailEnd/>
              </a:ln>
            </p:spPr>
            <p:txBody>
              <a:bodyPr/>
              <a:lstStyle/>
              <a:p>
                <a:endParaRPr lang="en-US"/>
              </a:p>
            </p:txBody>
          </p:sp>
          <p:sp>
            <p:nvSpPr>
              <p:cNvPr id="81973" name="Freeform 540"/>
              <p:cNvSpPr>
                <a:spLocks/>
              </p:cNvSpPr>
              <p:nvPr/>
            </p:nvSpPr>
            <p:spPr bwMode="auto">
              <a:xfrm>
                <a:off x="3131" y="1999"/>
                <a:ext cx="44" cy="94"/>
              </a:xfrm>
              <a:custGeom>
                <a:avLst/>
                <a:gdLst>
                  <a:gd name="T0" fmla="*/ 0 w 44"/>
                  <a:gd name="T1" fmla="*/ 90 h 94"/>
                  <a:gd name="T2" fmla="*/ 9 w 44"/>
                  <a:gd name="T3" fmla="*/ 0 h 94"/>
                  <a:gd name="T4" fmla="*/ 44 w 44"/>
                  <a:gd name="T5" fmla="*/ 4 h 94"/>
                  <a:gd name="T6" fmla="*/ 35 w 44"/>
                  <a:gd name="T7" fmla="*/ 94 h 94"/>
                  <a:gd name="T8" fmla="*/ 0 w 44"/>
                  <a:gd name="T9" fmla="*/ 90 h 94"/>
                  <a:gd name="T10" fmla="*/ 0 60000 65536"/>
                  <a:gd name="T11" fmla="*/ 0 60000 65536"/>
                  <a:gd name="T12" fmla="*/ 0 60000 65536"/>
                  <a:gd name="T13" fmla="*/ 0 60000 65536"/>
                  <a:gd name="T14" fmla="*/ 0 60000 65536"/>
                  <a:gd name="T15" fmla="*/ 0 w 44"/>
                  <a:gd name="T16" fmla="*/ 0 h 94"/>
                  <a:gd name="T17" fmla="*/ 44 w 44"/>
                  <a:gd name="T18" fmla="*/ 94 h 94"/>
                </a:gdLst>
                <a:ahLst/>
                <a:cxnLst>
                  <a:cxn ang="T10">
                    <a:pos x="T0" y="T1"/>
                  </a:cxn>
                  <a:cxn ang="T11">
                    <a:pos x="T2" y="T3"/>
                  </a:cxn>
                  <a:cxn ang="T12">
                    <a:pos x="T4" y="T5"/>
                  </a:cxn>
                  <a:cxn ang="T13">
                    <a:pos x="T6" y="T7"/>
                  </a:cxn>
                  <a:cxn ang="T14">
                    <a:pos x="T8" y="T9"/>
                  </a:cxn>
                </a:cxnLst>
                <a:rect l="T15" t="T16" r="T17" b="T18"/>
                <a:pathLst>
                  <a:path w="44" h="94">
                    <a:moveTo>
                      <a:pt x="0" y="90"/>
                    </a:moveTo>
                    <a:lnTo>
                      <a:pt x="9" y="0"/>
                    </a:lnTo>
                    <a:lnTo>
                      <a:pt x="44" y="4"/>
                    </a:lnTo>
                    <a:lnTo>
                      <a:pt x="35" y="94"/>
                    </a:lnTo>
                    <a:lnTo>
                      <a:pt x="0" y="90"/>
                    </a:lnTo>
                    <a:close/>
                  </a:path>
                </a:pathLst>
              </a:custGeom>
              <a:solidFill>
                <a:srgbClr val="000000"/>
              </a:solidFill>
              <a:ln w="9525">
                <a:noFill/>
                <a:round/>
                <a:headEnd/>
                <a:tailEnd/>
              </a:ln>
            </p:spPr>
            <p:txBody>
              <a:bodyPr/>
              <a:lstStyle/>
              <a:p>
                <a:endParaRPr lang="en-US"/>
              </a:p>
            </p:txBody>
          </p:sp>
          <p:sp>
            <p:nvSpPr>
              <p:cNvPr id="81974" name="Freeform 539"/>
              <p:cNvSpPr>
                <a:spLocks/>
              </p:cNvSpPr>
              <p:nvPr/>
            </p:nvSpPr>
            <p:spPr bwMode="auto">
              <a:xfrm>
                <a:off x="3140" y="1954"/>
                <a:ext cx="39" cy="49"/>
              </a:xfrm>
              <a:custGeom>
                <a:avLst/>
                <a:gdLst>
                  <a:gd name="T0" fmla="*/ 0 w 39"/>
                  <a:gd name="T1" fmla="*/ 45 h 49"/>
                  <a:gd name="T2" fmla="*/ 4 w 39"/>
                  <a:gd name="T3" fmla="*/ 0 h 49"/>
                  <a:gd name="T4" fmla="*/ 39 w 39"/>
                  <a:gd name="T5" fmla="*/ 4 h 49"/>
                  <a:gd name="T6" fmla="*/ 35 w 39"/>
                  <a:gd name="T7" fmla="*/ 49 h 49"/>
                  <a:gd name="T8" fmla="*/ 0 w 39"/>
                  <a:gd name="T9" fmla="*/ 45 h 49"/>
                  <a:gd name="T10" fmla="*/ 0 60000 65536"/>
                  <a:gd name="T11" fmla="*/ 0 60000 65536"/>
                  <a:gd name="T12" fmla="*/ 0 60000 65536"/>
                  <a:gd name="T13" fmla="*/ 0 60000 65536"/>
                  <a:gd name="T14" fmla="*/ 0 60000 65536"/>
                  <a:gd name="T15" fmla="*/ 0 w 39"/>
                  <a:gd name="T16" fmla="*/ 0 h 49"/>
                  <a:gd name="T17" fmla="*/ 39 w 39"/>
                  <a:gd name="T18" fmla="*/ 49 h 49"/>
                </a:gdLst>
                <a:ahLst/>
                <a:cxnLst>
                  <a:cxn ang="T10">
                    <a:pos x="T0" y="T1"/>
                  </a:cxn>
                  <a:cxn ang="T11">
                    <a:pos x="T2" y="T3"/>
                  </a:cxn>
                  <a:cxn ang="T12">
                    <a:pos x="T4" y="T5"/>
                  </a:cxn>
                  <a:cxn ang="T13">
                    <a:pos x="T6" y="T7"/>
                  </a:cxn>
                  <a:cxn ang="T14">
                    <a:pos x="T8" y="T9"/>
                  </a:cxn>
                </a:cxnLst>
                <a:rect l="T15" t="T16" r="T17" b="T18"/>
                <a:pathLst>
                  <a:path w="39" h="49">
                    <a:moveTo>
                      <a:pt x="0" y="45"/>
                    </a:moveTo>
                    <a:lnTo>
                      <a:pt x="4" y="0"/>
                    </a:lnTo>
                    <a:lnTo>
                      <a:pt x="39" y="4"/>
                    </a:lnTo>
                    <a:lnTo>
                      <a:pt x="35" y="49"/>
                    </a:lnTo>
                    <a:lnTo>
                      <a:pt x="0" y="45"/>
                    </a:lnTo>
                    <a:close/>
                  </a:path>
                </a:pathLst>
              </a:custGeom>
              <a:solidFill>
                <a:srgbClr val="000000"/>
              </a:solidFill>
              <a:ln w="9525">
                <a:noFill/>
                <a:round/>
                <a:headEnd/>
                <a:tailEnd/>
              </a:ln>
            </p:spPr>
            <p:txBody>
              <a:bodyPr/>
              <a:lstStyle/>
              <a:p>
                <a:endParaRPr lang="en-US"/>
              </a:p>
            </p:txBody>
          </p:sp>
          <p:sp>
            <p:nvSpPr>
              <p:cNvPr id="81975" name="Freeform 538"/>
              <p:cNvSpPr>
                <a:spLocks/>
              </p:cNvSpPr>
              <p:nvPr/>
            </p:nvSpPr>
            <p:spPr bwMode="auto">
              <a:xfrm>
                <a:off x="3144" y="1910"/>
                <a:ext cx="40" cy="48"/>
              </a:xfrm>
              <a:custGeom>
                <a:avLst/>
                <a:gdLst>
                  <a:gd name="T0" fmla="*/ 0 w 40"/>
                  <a:gd name="T1" fmla="*/ 44 h 48"/>
                  <a:gd name="T2" fmla="*/ 5 w 40"/>
                  <a:gd name="T3" fmla="*/ 0 h 48"/>
                  <a:gd name="T4" fmla="*/ 40 w 40"/>
                  <a:gd name="T5" fmla="*/ 5 h 48"/>
                  <a:gd name="T6" fmla="*/ 35 w 40"/>
                  <a:gd name="T7" fmla="*/ 48 h 48"/>
                  <a:gd name="T8" fmla="*/ 0 w 40"/>
                  <a:gd name="T9" fmla="*/ 44 h 48"/>
                  <a:gd name="T10" fmla="*/ 0 60000 65536"/>
                  <a:gd name="T11" fmla="*/ 0 60000 65536"/>
                  <a:gd name="T12" fmla="*/ 0 60000 65536"/>
                  <a:gd name="T13" fmla="*/ 0 60000 65536"/>
                  <a:gd name="T14" fmla="*/ 0 60000 65536"/>
                  <a:gd name="T15" fmla="*/ 0 w 40"/>
                  <a:gd name="T16" fmla="*/ 0 h 48"/>
                  <a:gd name="T17" fmla="*/ 40 w 40"/>
                  <a:gd name="T18" fmla="*/ 48 h 48"/>
                </a:gdLst>
                <a:ahLst/>
                <a:cxnLst>
                  <a:cxn ang="T10">
                    <a:pos x="T0" y="T1"/>
                  </a:cxn>
                  <a:cxn ang="T11">
                    <a:pos x="T2" y="T3"/>
                  </a:cxn>
                  <a:cxn ang="T12">
                    <a:pos x="T4" y="T5"/>
                  </a:cxn>
                  <a:cxn ang="T13">
                    <a:pos x="T6" y="T7"/>
                  </a:cxn>
                  <a:cxn ang="T14">
                    <a:pos x="T8" y="T9"/>
                  </a:cxn>
                </a:cxnLst>
                <a:rect l="T15" t="T16" r="T17" b="T18"/>
                <a:pathLst>
                  <a:path w="40" h="48">
                    <a:moveTo>
                      <a:pt x="0" y="44"/>
                    </a:moveTo>
                    <a:lnTo>
                      <a:pt x="5" y="0"/>
                    </a:lnTo>
                    <a:lnTo>
                      <a:pt x="40" y="5"/>
                    </a:lnTo>
                    <a:lnTo>
                      <a:pt x="35" y="48"/>
                    </a:lnTo>
                    <a:lnTo>
                      <a:pt x="0" y="44"/>
                    </a:lnTo>
                    <a:close/>
                  </a:path>
                </a:pathLst>
              </a:custGeom>
              <a:solidFill>
                <a:srgbClr val="000000"/>
              </a:solidFill>
              <a:ln w="9525">
                <a:noFill/>
                <a:round/>
                <a:headEnd/>
                <a:tailEnd/>
              </a:ln>
            </p:spPr>
            <p:txBody>
              <a:bodyPr/>
              <a:lstStyle/>
              <a:p>
                <a:endParaRPr lang="en-US"/>
              </a:p>
            </p:txBody>
          </p:sp>
          <p:sp>
            <p:nvSpPr>
              <p:cNvPr id="81976" name="Freeform 537"/>
              <p:cNvSpPr>
                <a:spLocks/>
              </p:cNvSpPr>
              <p:nvPr/>
            </p:nvSpPr>
            <p:spPr bwMode="auto">
              <a:xfrm>
                <a:off x="3149" y="1866"/>
                <a:ext cx="40" cy="48"/>
              </a:xfrm>
              <a:custGeom>
                <a:avLst/>
                <a:gdLst>
                  <a:gd name="T0" fmla="*/ 0 w 40"/>
                  <a:gd name="T1" fmla="*/ 44 h 48"/>
                  <a:gd name="T2" fmla="*/ 5 w 40"/>
                  <a:gd name="T3" fmla="*/ 0 h 48"/>
                  <a:gd name="T4" fmla="*/ 40 w 40"/>
                  <a:gd name="T5" fmla="*/ 4 h 48"/>
                  <a:gd name="T6" fmla="*/ 35 w 40"/>
                  <a:gd name="T7" fmla="*/ 48 h 48"/>
                  <a:gd name="T8" fmla="*/ 0 w 40"/>
                  <a:gd name="T9" fmla="*/ 44 h 48"/>
                  <a:gd name="T10" fmla="*/ 0 60000 65536"/>
                  <a:gd name="T11" fmla="*/ 0 60000 65536"/>
                  <a:gd name="T12" fmla="*/ 0 60000 65536"/>
                  <a:gd name="T13" fmla="*/ 0 60000 65536"/>
                  <a:gd name="T14" fmla="*/ 0 60000 65536"/>
                  <a:gd name="T15" fmla="*/ 0 w 40"/>
                  <a:gd name="T16" fmla="*/ 0 h 48"/>
                  <a:gd name="T17" fmla="*/ 40 w 40"/>
                  <a:gd name="T18" fmla="*/ 48 h 48"/>
                </a:gdLst>
                <a:ahLst/>
                <a:cxnLst>
                  <a:cxn ang="T10">
                    <a:pos x="T0" y="T1"/>
                  </a:cxn>
                  <a:cxn ang="T11">
                    <a:pos x="T2" y="T3"/>
                  </a:cxn>
                  <a:cxn ang="T12">
                    <a:pos x="T4" y="T5"/>
                  </a:cxn>
                  <a:cxn ang="T13">
                    <a:pos x="T6" y="T7"/>
                  </a:cxn>
                  <a:cxn ang="T14">
                    <a:pos x="T8" y="T9"/>
                  </a:cxn>
                </a:cxnLst>
                <a:rect l="T15" t="T16" r="T17" b="T18"/>
                <a:pathLst>
                  <a:path w="40" h="48">
                    <a:moveTo>
                      <a:pt x="0" y="44"/>
                    </a:moveTo>
                    <a:lnTo>
                      <a:pt x="5" y="0"/>
                    </a:lnTo>
                    <a:lnTo>
                      <a:pt x="40" y="4"/>
                    </a:lnTo>
                    <a:lnTo>
                      <a:pt x="35" y="48"/>
                    </a:lnTo>
                    <a:lnTo>
                      <a:pt x="0" y="44"/>
                    </a:lnTo>
                    <a:close/>
                  </a:path>
                </a:pathLst>
              </a:custGeom>
              <a:solidFill>
                <a:srgbClr val="000000"/>
              </a:solidFill>
              <a:ln w="9525">
                <a:noFill/>
                <a:round/>
                <a:headEnd/>
                <a:tailEnd/>
              </a:ln>
            </p:spPr>
            <p:txBody>
              <a:bodyPr/>
              <a:lstStyle/>
              <a:p>
                <a:endParaRPr lang="en-US"/>
              </a:p>
            </p:txBody>
          </p:sp>
          <p:sp>
            <p:nvSpPr>
              <p:cNvPr id="81977" name="Freeform 536"/>
              <p:cNvSpPr>
                <a:spLocks/>
              </p:cNvSpPr>
              <p:nvPr/>
            </p:nvSpPr>
            <p:spPr bwMode="auto">
              <a:xfrm>
                <a:off x="3154" y="1838"/>
                <a:ext cx="38" cy="32"/>
              </a:xfrm>
              <a:custGeom>
                <a:avLst/>
                <a:gdLst>
                  <a:gd name="T0" fmla="*/ 0 w 38"/>
                  <a:gd name="T1" fmla="*/ 28 h 32"/>
                  <a:gd name="T2" fmla="*/ 3 w 38"/>
                  <a:gd name="T3" fmla="*/ 0 h 32"/>
                  <a:gd name="T4" fmla="*/ 38 w 38"/>
                  <a:gd name="T5" fmla="*/ 4 h 32"/>
                  <a:gd name="T6" fmla="*/ 35 w 38"/>
                  <a:gd name="T7" fmla="*/ 32 h 32"/>
                  <a:gd name="T8" fmla="*/ 0 w 38"/>
                  <a:gd name="T9" fmla="*/ 28 h 32"/>
                  <a:gd name="T10" fmla="*/ 0 60000 65536"/>
                  <a:gd name="T11" fmla="*/ 0 60000 65536"/>
                  <a:gd name="T12" fmla="*/ 0 60000 65536"/>
                  <a:gd name="T13" fmla="*/ 0 60000 65536"/>
                  <a:gd name="T14" fmla="*/ 0 60000 65536"/>
                  <a:gd name="T15" fmla="*/ 0 w 38"/>
                  <a:gd name="T16" fmla="*/ 0 h 32"/>
                  <a:gd name="T17" fmla="*/ 38 w 38"/>
                  <a:gd name="T18" fmla="*/ 32 h 32"/>
                </a:gdLst>
                <a:ahLst/>
                <a:cxnLst>
                  <a:cxn ang="T10">
                    <a:pos x="T0" y="T1"/>
                  </a:cxn>
                  <a:cxn ang="T11">
                    <a:pos x="T2" y="T3"/>
                  </a:cxn>
                  <a:cxn ang="T12">
                    <a:pos x="T4" y="T5"/>
                  </a:cxn>
                  <a:cxn ang="T13">
                    <a:pos x="T6" y="T7"/>
                  </a:cxn>
                  <a:cxn ang="T14">
                    <a:pos x="T8" y="T9"/>
                  </a:cxn>
                </a:cxnLst>
                <a:rect l="T15" t="T16" r="T17" b="T18"/>
                <a:pathLst>
                  <a:path w="38" h="32">
                    <a:moveTo>
                      <a:pt x="0" y="28"/>
                    </a:moveTo>
                    <a:lnTo>
                      <a:pt x="3" y="0"/>
                    </a:lnTo>
                    <a:lnTo>
                      <a:pt x="38" y="4"/>
                    </a:lnTo>
                    <a:lnTo>
                      <a:pt x="35" y="32"/>
                    </a:lnTo>
                    <a:lnTo>
                      <a:pt x="0" y="28"/>
                    </a:lnTo>
                    <a:close/>
                  </a:path>
                </a:pathLst>
              </a:custGeom>
              <a:solidFill>
                <a:srgbClr val="000000"/>
              </a:solidFill>
              <a:ln w="9525">
                <a:noFill/>
                <a:round/>
                <a:headEnd/>
                <a:tailEnd/>
              </a:ln>
            </p:spPr>
            <p:txBody>
              <a:bodyPr/>
              <a:lstStyle/>
              <a:p>
                <a:endParaRPr lang="en-US"/>
              </a:p>
            </p:txBody>
          </p:sp>
          <p:sp>
            <p:nvSpPr>
              <p:cNvPr id="81978" name="Freeform 535"/>
              <p:cNvSpPr>
                <a:spLocks/>
              </p:cNvSpPr>
              <p:nvPr/>
            </p:nvSpPr>
            <p:spPr bwMode="auto">
              <a:xfrm>
                <a:off x="3172" y="1659"/>
                <a:ext cx="39" cy="38"/>
              </a:xfrm>
              <a:custGeom>
                <a:avLst/>
                <a:gdLst>
                  <a:gd name="T0" fmla="*/ 0 w 39"/>
                  <a:gd name="T1" fmla="*/ 34 h 38"/>
                  <a:gd name="T2" fmla="*/ 4 w 39"/>
                  <a:gd name="T3" fmla="*/ 0 h 38"/>
                  <a:gd name="T4" fmla="*/ 39 w 39"/>
                  <a:gd name="T5" fmla="*/ 4 h 38"/>
                  <a:gd name="T6" fmla="*/ 35 w 39"/>
                  <a:gd name="T7" fmla="*/ 38 h 38"/>
                  <a:gd name="T8" fmla="*/ 0 w 39"/>
                  <a:gd name="T9" fmla="*/ 34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0" y="34"/>
                    </a:moveTo>
                    <a:lnTo>
                      <a:pt x="4" y="0"/>
                    </a:lnTo>
                    <a:lnTo>
                      <a:pt x="39" y="4"/>
                    </a:lnTo>
                    <a:lnTo>
                      <a:pt x="35" y="38"/>
                    </a:lnTo>
                    <a:lnTo>
                      <a:pt x="0" y="34"/>
                    </a:lnTo>
                    <a:close/>
                  </a:path>
                </a:pathLst>
              </a:custGeom>
              <a:solidFill>
                <a:srgbClr val="000000"/>
              </a:solidFill>
              <a:ln w="9525">
                <a:noFill/>
                <a:round/>
                <a:headEnd/>
                <a:tailEnd/>
              </a:ln>
            </p:spPr>
            <p:txBody>
              <a:bodyPr/>
              <a:lstStyle/>
              <a:p>
                <a:endParaRPr lang="en-US"/>
              </a:p>
            </p:txBody>
          </p:sp>
          <p:sp>
            <p:nvSpPr>
              <p:cNvPr id="81979" name="Freeform 534"/>
              <p:cNvSpPr>
                <a:spLocks/>
              </p:cNvSpPr>
              <p:nvPr/>
            </p:nvSpPr>
            <p:spPr bwMode="auto">
              <a:xfrm>
                <a:off x="3176" y="1620"/>
                <a:ext cx="39" cy="44"/>
              </a:xfrm>
              <a:custGeom>
                <a:avLst/>
                <a:gdLst>
                  <a:gd name="T0" fmla="*/ 0 w 39"/>
                  <a:gd name="T1" fmla="*/ 39 h 44"/>
                  <a:gd name="T2" fmla="*/ 4 w 39"/>
                  <a:gd name="T3" fmla="*/ 0 h 44"/>
                  <a:gd name="T4" fmla="*/ 39 w 39"/>
                  <a:gd name="T5" fmla="*/ 5 h 44"/>
                  <a:gd name="T6" fmla="*/ 35 w 39"/>
                  <a:gd name="T7" fmla="*/ 44 h 44"/>
                  <a:gd name="T8" fmla="*/ 0 w 39"/>
                  <a:gd name="T9" fmla="*/ 39 h 44"/>
                  <a:gd name="T10" fmla="*/ 0 60000 65536"/>
                  <a:gd name="T11" fmla="*/ 0 60000 65536"/>
                  <a:gd name="T12" fmla="*/ 0 60000 65536"/>
                  <a:gd name="T13" fmla="*/ 0 60000 65536"/>
                  <a:gd name="T14" fmla="*/ 0 60000 65536"/>
                  <a:gd name="T15" fmla="*/ 0 w 39"/>
                  <a:gd name="T16" fmla="*/ 0 h 44"/>
                  <a:gd name="T17" fmla="*/ 39 w 39"/>
                  <a:gd name="T18" fmla="*/ 44 h 44"/>
                </a:gdLst>
                <a:ahLst/>
                <a:cxnLst>
                  <a:cxn ang="T10">
                    <a:pos x="T0" y="T1"/>
                  </a:cxn>
                  <a:cxn ang="T11">
                    <a:pos x="T2" y="T3"/>
                  </a:cxn>
                  <a:cxn ang="T12">
                    <a:pos x="T4" y="T5"/>
                  </a:cxn>
                  <a:cxn ang="T13">
                    <a:pos x="T6" y="T7"/>
                  </a:cxn>
                  <a:cxn ang="T14">
                    <a:pos x="T8" y="T9"/>
                  </a:cxn>
                </a:cxnLst>
                <a:rect l="T15" t="T16" r="T17" b="T18"/>
                <a:pathLst>
                  <a:path w="39" h="44">
                    <a:moveTo>
                      <a:pt x="0" y="39"/>
                    </a:moveTo>
                    <a:lnTo>
                      <a:pt x="4" y="0"/>
                    </a:lnTo>
                    <a:lnTo>
                      <a:pt x="39" y="5"/>
                    </a:lnTo>
                    <a:lnTo>
                      <a:pt x="35" y="44"/>
                    </a:lnTo>
                    <a:lnTo>
                      <a:pt x="0" y="39"/>
                    </a:lnTo>
                    <a:close/>
                  </a:path>
                </a:pathLst>
              </a:custGeom>
              <a:solidFill>
                <a:srgbClr val="000000"/>
              </a:solidFill>
              <a:ln w="9525">
                <a:noFill/>
                <a:round/>
                <a:headEnd/>
                <a:tailEnd/>
              </a:ln>
            </p:spPr>
            <p:txBody>
              <a:bodyPr/>
              <a:lstStyle/>
              <a:p>
                <a:endParaRPr lang="en-US"/>
              </a:p>
            </p:txBody>
          </p:sp>
          <p:sp>
            <p:nvSpPr>
              <p:cNvPr id="81980" name="Freeform 533"/>
              <p:cNvSpPr>
                <a:spLocks/>
              </p:cNvSpPr>
              <p:nvPr/>
            </p:nvSpPr>
            <p:spPr bwMode="auto">
              <a:xfrm>
                <a:off x="3180" y="1582"/>
                <a:ext cx="39" cy="42"/>
              </a:xfrm>
              <a:custGeom>
                <a:avLst/>
                <a:gdLst>
                  <a:gd name="T0" fmla="*/ 0 w 39"/>
                  <a:gd name="T1" fmla="*/ 38 h 42"/>
                  <a:gd name="T2" fmla="*/ 4 w 39"/>
                  <a:gd name="T3" fmla="*/ 0 h 42"/>
                  <a:gd name="T4" fmla="*/ 39 w 39"/>
                  <a:gd name="T5" fmla="*/ 4 h 42"/>
                  <a:gd name="T6" fmla="*/ 35 w 39"/>
                  <a:gd name="T7" fmla="*/ 42 h 42"/>
                  <a:gd name="T8" fmla="*/ 0 w 39"/>
                  <a:gd name="T9" fmla="*/ 38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38"/>
                    </a:moveTo>
                    <a:lnTo>
                      <a:pt x="4" y="0"/>
                    </a:lnTo>
                    <a:lnTo>
                      <a:pt x="39" y="4"/>
                    </a:lnTo>
                    <a:lnTo>
                      <a:pt x="35" y="42"/>
                    </a:lnTo>
                    <a:lnTo>
                      <a:pt x="0" y="38"/>
                    </a:lnTo>
                    <a:close/>
                  </a:path>
                </a:pathLst>
              </a:custGeom>
              <a:solidFill>
                <a:srgbClr val="000000"/>
              </a:solidFill>
              <a:ln w="9525">
                <a:noFill/>
                <a:round/>
                <a:headEnd/>
                <a:tailEnd/>
              </a:ln>
            </p:spPr>
            <p:txBody>
              <a:bodyPr/>
              <a:lstStyle/>
              <a:p>
                <a:endParaRPr lang="en-US"/>
              </a:p>
            </p:txBody>
          </p:sp>
          <p:sp>
            <p:nvSpPr>
              <p:cNvPr id="81981" name="Freeform 532"/>
              <p:cNvSpPr>
                <a:spLocks/>
              </p:cNvSpPr>
              <p:nvPr/>
            </p:nvSpPr>
            <p:spPr bwMode="auto">
              <a:xfrm>
                <a:off x="3184" y="1545"/>
                <a:ext cx="40" cy="41"/>
              </a:xfrm>
              <a:custGeom>
                <a:avLst/>
                <a:gdLst>
                  <a:gd name="T0" fmla="*/ 0 w 40"/>
                  <a:gd name="T1" fmla="*/ 37 h 41"/>
                  <a:gd name="T2" fmla="*/ 4 w 40"/>
                  <a:gd name="T3" fmla="*/ 0 h 41"/>
                  <a:gd name="T4" fmla="*/ 40 w 40"/>
                  <a:gd name="T5" fmla="*/ 4 h 41"/>
                  <a:gd name="T6" fmla="*/ 35 w 40"/>
                  <a:gd name="T7" fmla="*/ 41 h 41"/>
                  <a:gd name="T8" fmla="*/ 0 w 40"/>
                  <a:gd name="T9" fmla="*/ 37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0" y="37"/>
                    </a:moveTo>
                    <a:lnTo>
                      <a:pt x="4" y="0"/>
                    </a:lnTo>
                    <a:lnTo>
                      <a:pt x="40" y="4"/>
                    </a:lnTo>
                    <a:lnTo>
                      <a:pt x="35" y="41"/>
                    </a:lnTo>
                    <a:lnTo>
                      <a:pt x="0" y="37"/>
                    </a:lnTo>
                    <a:close/>
                  </a:path>
                </a:pathLst>
              </a:custGeom>
              <a:solidFill>
                <a:srgbClr val="000000"/>
              </a:solidFill>
              <a:ln w="9525">
                <a:noFill/>
                <a:round/>
                <a:headEnd/>
                <a:tailEnd/>
              </a:ln>
            </p:spPr>
            <p:txBody>
              <a:bodyPr/>
              <a:lstStyle/>
              <a:p>
                <a:endParaRPr lang="en-US"/>
              </a:p>
            </p:txBody>
          </p:sp>
          <p:sp>
            <p:nvSpPr>
              <p:cNvPr id="81982" name="Freeform 531"/>
              <p:cNvSpPr>
                <a:spLocks/>
              </p:cNvSpPr>
              <p:nvPr/>
            </p:nvSpPr>
            <p:spPr bwMode="auto">
              <a:xfrm>
                <a:off x="3188" y="1509"/>
                <a:ext cx="40" cy="40"/>
              </a:xfrm>
              <a:custGeom>
                <a:avLst/>
                <a:gdLst>
                  <a:gd name="T0" fmla="*/ 0 w 40"/>
                  <a:gd name="T1" fmla="*/ 36 h 40"/>
                  <a:gd name="T2" fmla="*/ 5 w 40"/>
                  <a:gd name="T3" fmla="*/ 0 h 40"/>
                  <a:gd name="T4" fmla="*/ 40 w 40"/>
                  <a:gd name="T5" fmla="*/ 5 h 40"/>
                  <a:gd name="T6" fmla="*/ 36 w 40"/>
                  <a:gd name="T7" fmla="*/ 40 h 40"/>
                  <a:gd name="T8" fmla="*/ 0 w 40"/>
                  <a:gd name="T9" fmla="*/ 36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0" y="36"/>
                    </a:moveTo>
                    <a:lnTo>
                      <a:pt x="5" y="0"/>
                    </a:lnTo>
                    <a:lnTo>
                      <a:pt x="40" y="5"/>
                    </a:lnTo>
                    <a:lnTo>
                      <a:pt x="36" y="40"/>
                    </a:lnTo>
                    <a:lnTo>
                      <a:pt x="0" y="36"/>
                    </a:lnTo>
                    <a:close/>
                  </a:path>
                </a:pathLst>
              </a:custGeom>
              <a:solidFill>
                <a:srgbClr val="000000"/>
              </a:solidFill>
              <a:ln w="9525">
                <a:noFill/>
                <a:round/>
                <a:headEnd/>
                <a:tailEnd/>
              </a:ln>
            </p:spPr>
            <p:txBody>
              <a:bodyPr/>
              <a:lstStyle/>
              <a:p>
                <a:endParaRPr lang="en-US"/>
              </a:p>
            </p:txBody>
          </p:sp>
          <p:sp>
            <p:nvSpPr>
              <p:cNvPr id="81983" name="Freeform 530"/>
              <p:cNvSpPr>
                <a:spLocks/>
              </p:cNvSpPr>
              <p:nvPr/>
            </p:nvSpPr>
            <p:spPr bwMode="auto">
              <a:xfrm>
                <a:off x="3193" y="1474"/>
                <a:ext cx="39" cy="39"/>
              </a:xfrm>
              <a:custGeom>
                <a:avLst/>
                <a:gdLst>
                  <a:gd name="T0" fmla="*/ 0 w 39"/>
                  <a:gd name="T1" fmla="*/ 35 h 39"/>
                  <a:gd name="T2" fmla="*/ 3 w 39"/>
                  <a:gd name="T3" fmla="*/ 0 h 39"/>
                  <a:gd name="T4" fmla="*/ 39 w 39"/>
                  <a:gd name="T5" fmla="*/ 4 h 39"/>
                  <a:gd name="T6" fmla="*/ 35 w 39"/>
                  <a:gd name="T7" fmla="*/ 39 h 39"/>
                  <a:gd name="T8" fmla="*/ 0 w 39"/>
                  <a:gd name="T9" fmla="*/ 35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0" y="35"/>
                    </a:moveTo>
                    <a:lnTo>
                      <a:pt x="3" y="0"/>
                    </a:lnTo>
                    <a:lnTo>
                      <a:pt x="39" y="4"/>
                    </a:lnTo>
                    <a:lnTo>
                      <a:pt x="35" y="39"/>
                    </a:lnTo>
                    <a:lnTo>
                      <a:pt x="0" y="35"/>
                    </a:lnTo>
                    <a:close/>
                  </a:path>
                </a:pathLst>
              </a:custGeom>
              <a:solidFill>
                <a:srgbClr val="000000"/>
              </a:solidFill>
              <a:ln w="9525">
                <a:noFill/>
                <a:round/>
                <a:headEnd/>
                <a:tailEnd/>
              </a:ln>
            </p:spPr>
            <p:txBody>
              <a:bodyPr/>
              <a:lstStyle/>
              <a:p>
                <a:endParaRPr lang="en-US"/>
              </a:p>
            </p:txBody>
          </p:sp>
          <p:sp>
            <p:nvSpPr>
              <p:cNvPr id="81984" name="Freeform 529"/>
              <p:cNvSpPr>
                <a:spLocks/>
              </p:cNvSpPr>
              <p:nvPr/>
            </p:nvSpPr>
            <p:spPr bwMode="auto">
              <a:xfrm>
                <a:off x="3196" y="1441"/>
                <a:ext cx="40" cy="38"/>
              </a:xfrm>
              <a:custGeom>
                <a:avLst/>
                <a:gdLst>
                  <a:gd name="T0" fmla="*/ 0 w 40"/>
                  <a:gd name="T1" fmla="*/ 33 h 38"/>
                  <a:gd name="T2" fmla="*/ 5 w 40"/>
                  <a:gd name="T3" fmla="*/ 0 h 38"/>
                  <a:gd name="T4" fmla="*/ 40 w 40"/>
                  <a:gd name="T5" fmla="*/ 4 h 38"/>
                  <a:gd name="T6" fmla="*/ 36 w 40"/>
                  <a:gd name="T7" fmla="*/ 38 h 38"/>
                  <a:gd name="T8" fmla="*/ 0 w 40"/>
                  <a:gd name="T9" fmla="*/ 33 h 38"/>
                  <a:gd name="T10" fmla="*/ 0 60000 65536"/>
                  <a:gd name="T11" fmla="*/ 0 60000 65536"/>
                  <a:gd name="T12" fmla="*/ 0 60000 65536"/>
                  <a:gd name="T13" fmla="*/ 0 60000 65536"/>
                  <a:gd name="T14" fmla="*/ 0 60000 65536"/>
                  <a:gd name="T15" fmla="*/ 0 w 40"/>
                  <a:gd name="T16" fmla="*/ 0 h 38"/>
                  <a:gd name="T17" fmla="*/ 40 w 40"/>
                  <a:gd name="T18" fmla="*/ 38 h 38"/>
                </a:gdLst>
                <a:ahLst/>
                <a:cxnLst>
                  <a:cxn ang="T10">
                    <a:pos x="T0" y="T1"/>
                  </a:cxn>
                  <a:cxn ang="T11">
                    <a:pos x="T2" y="T3"/>
                  </a:cxn>
                  <a:cxn ang="T12">
                    <a:pos x="T4" y="T5"/>
                  </a:cxn>
                  <a:cxn ang="T13">
                    <a:pos x="T6" y="T7"/>
                  </a:cxn>
                  <a:cxn ang="T14">
                    <a:pos x="T8" y="T9"/>
                  </a:cxn>
                </a:cxnLst>
                <a:rect l="T15" t="T16" r="T17" b="T18"/>
                <a:pathLst>
                  <a:path w="40" h="38">
                    <a:moveTo>
                      <a:pt x="0" y="33"/>
                    </a:moveTo>
                    <a:lnTo>
                      <a:pt x="5" y="0"/>
                    </a:lnTo>
                    <a:lnTo>
                      <a:pt x="40" y="4"/>
                    </a:lnTo>
                    <a:lnTo>
                      <a:pt x="36" y="38"/>
                    </a:lnTo>
                    <a:lnTo>
                      <a:pt x="0" y="33"/>
                    </a:lnTo>
                    <a:close/>
                  </a:path>
                </a:pathLst>
              </a:custGeom>
              <a:solidFill>
                <a:srgbClr val="000000"/>
              </a:solidFill>
              <a:ln w="9525">
                <a:noFill/>
                <a:round/>
                <a:headEnd/>
                <a:tailEnd/>
              </a:ln>
            </p:spPr>
            <p:txBody>
              <a:bodyPr/>
              <a:lstStyle/>
              <a:p>
                <a:endParaRPr lang="en-US"/>
              </a:p>
            </p:txBody>
          </p:sp>
          <p:sp>
            <p:nvSpPr>
              <p:cNvPr id="81985" name="Rectangle 528"/>
              <p:cNvSpPr>
                <a:spLocks noChangeArrowheads="1"/>
              </p:cNvSpPr>
              <p:nvPr/>
            </p:nvSpPr>
            <p:spPr bwMode="auto">
              <a:xfrm>
                <a:off x="3201" y="1442"/>
                <a:ext cx="35" cy="1"/>
              </a:xfrm>
              <a:prstGeom prst="rect">
                <a:avLst/>
              </a:prstGeom>
              <a:solidFill>
                <a:srgbClr val="000000"/>
              </a:solidFill>
              <a:ln w="9525">
                <a:noFill/>
                <a:miter lim="800000"/>
                <a:headEnd/>
                <a:tailEnd/>
              </a:ln>
            </p:spPr>
            <p:txBody>
              <a:bodyPr/>
              <a:lstStyle/>
              <a:p>
                <a:endParaRPr lang="en-US"/>
              </a:p>
            </p:txBody>
          </p:sp>
          <p:sp>
            <p:nvSpPr>
              <p:cNvPr id="81986" name="Freeform 527"/>
              <p:cNvSpPr>
                <a:spLocks/>
              </p:cNvSpPr>
              <p:nvPr/>
            </p:nvSpPr>
            <p:spPr bwMode="auto">
              <a:xfrm>
                <a:off x="3220" y="1290"/>
                <a:ext cx="35" cy="11"/>
              </a:xfrm>
              <a:custGeom>
                <a:avLst/>
                <a:gdLst>
                  <a:gd name="T0" fmla="*/ 0 w 35"/>
                  <a:gd name="T1" fmla="*/ 4 h 11"/>
                  <a:gd name="T2" fmla="*/ 1 w 35"/>
                  <a:gd name="T3" fmla="*/ 0 h 11"/>
                  <a:gd name="T4" fmla="*/ 35 w 35"/>
                  <a:gd name="T5" fmla="*/ 7 h 11"/>
                  <a:gd name="T6" fmla="*/ 34 w 35"/>
                  <a:gd name="T7" fmla="*/ 11 h 11"/>
                  <a:gd name="T8" fmla="*/ 0 w 35"/>
                  <a:gd name="T9" fmla="*/ 4 h 11"/>
                  <a:gd name="T10" fmla="*/ 0 60000 65536"/>
                  <a:gd name="T11" fmla="*/ 0 60000 65536"/>
                  <a:gd name="T12" fmla="*/ 0 60000 65536"/>
                  <a:gd name="T13" fmla="*/ 0 60000 65536"/>
                  <a:gd name="T14" fmla="*/ 0 60000 65536"/>
                  <a:gd name="T15" fmla="*/ 0 w 35"/>
                  <a:gd name="T16" fmla="*/ 0 h 11"/>
                  <a:gd name="T17" fmla="*/ 35 w 35"/>
                  <a:gd name="T18" fmla="*/ 11 h 11"/>
                </a:gdLst>
                <a:ahLst/>
                <a:cxnLst>
                  <a:cxn ang="T10">
                    <a:pos x="T0" y="T1"/>
                  </a:cxn>
                  <a:cxn ang="T11">
                    <a:pos x="T2" y="T3"/>
                  </a:cxn>
                  <a:cxn ang="T12">
                    <a:pos x="T4" y="T5"/>
                  </a:cxn>
                  <a:cxn ang="T13">
                    <a:pos x="T6" y="T7"/>
                  </a:cxn>
                  <a:cxn ang="T14">
                    <a:pos x="T8" y="T9"/>
                  </a:cxn>
                </a:cxnLst>
                <a:rect l="T15" t="T16" r="T17" b="T18"/>
                <a:pathLst>
                  <a:path w="35" h="11">
                    <a:moveTo>
                      <a:pt x="0" y="4"/>
                    </a:moveTo>
                    <a:lnTo>
                      <a:pt x="1" y="0"/>
                    </a:lnTo>
                    <a:lnTo>
                      <a:pt x="35" y="7"/>
                    </a:lnTo>
                    <a:lnTo>
                      <a:pt x="34" y="11"/>
                    </a:lnTo>
                    <a:lnTo>
                      <a:pt x="0" y="4"/>
                    </a:lnTo>
                    <a:close/>
                  </a:path>
                </a:pathLst>
              </a:custGeom>
              <a:solidFill>
                <a:srgbClr val="000000"/>
              </a:solidFill>
              <a:ln w="9525">
                <a:noFill/>
                <a:round/>
                <a:headEnd/>
                <a:tailEnd/>
              </a:ln>
            </p:spPr>
            <p:txBody>
              <a:bodyPr/>
              <a:lstStyle/>
              <a:p>
                <a:endParaRPr lang="en-US"/>
              </a:p>
            </p:txBody>
          </p:sp>
          <p:sp>
            <p:nvSpPr>
              <p:cNvPr id="81987" name="Freeform 526"/>
              <p:cNvSpPr>
                <a:spLocks/>
              </p:cNvSpPr>
              <p:nvPr/>
            </p:nvSpPr>
            <p:spPr bwMode="auto">
              <a:xfrm>
                <a:off x="3221" y="1265"/>
                <a:ext cx="38" cy="31"/>
              </a:xfrm>
              <a:custGeom>
                <a:avLst/>
                <a:gdLst>
                  <a:gd name="T0" fmla="*/ 0 w 38"/>
                  <a:gd name="T1" fmla="*/ 26 h 31"/>
                  <a:gd name="T2" fmla="*/ 3 w 38"/>
                  <a:gd name="T3" fmla="*/ 0 h 31"/>
                  <a:gd name="T4" fmla="*/ 38 w 38"/>
                  <a:gd name="T5" fmla="*/ 6 h 31"/>
                  <a:gd name="T6" fmla="*/ 34 w 38"/>
                  <a:gd name="T7" fmla="*/ 31 h 31"/>
                  <a:gd name="T8" fmla="*/ 0 w 38"/>
                  <a:gd name="T9" fmla="*/ 26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0" y="26"/>
                    </a:moveTo>
                    <a:lnTo>
                      <a:pt x="3" y="0"/>
                    </a:lnTo>
                    <a:lnTo>
                      <a:pt x="38" y="6"/>
                    </a:lnTo>
                    <a:lnTo>
                      <a:pt x="34" y="31"/>
                    </a:lnTo>
                    <a:lnTo>
                      <a:pt x="0" y="26"/>
                    </a:lnTo>
                    <a:close/>
                  </a:path>
                </a:pathLst>
              </a:custGeom>
              <a:solidFill>
                <a:srgbClr val="000000"/>
              </a:solidFill>
              <a:ln w="9525">
                <a:noFill/>
                <a:round/>
                <a:headEnd/>
                <a:tailEnd/>
              </a:ln>
            </p:spPr>
            <p:txBody>
              <a:bodyPr/>
              <a:lstStyle/>
              <a:p>
                <a:endParaRPr lang="en-US"/>
              </a:p>
            </p:txBody>
          </p:sp>
          <p:sp>
            <p:nvSpPr>
              <p:cNvPr id="81988" name="Freeform 525"/>
              <p:cNvSpPr>
                <a:spLocks/>
              </p:cNvSpPr>
              <p:nvPr/>
            </p:nvSpPr>
            <p:spPr bwMode="auto">
              <a:xfrm>
                <a:off x="3224" y="1193"/>
                <a:ext cx="45" cy="78"/>
              </a:xfrm>
              <a:custGeom>
                <a:avLst/>
                <a:gdLst>
                  <a:gd name="T0" fmla="*/ 0 w 45"/>
                  <a:gd name="T1" fmla="*/ 72 h 78"/>
                  <a:gd name="T2" fmla="*/ 11 w 45"/>
                  <a:gd name="T3" fmla="*/ 0 h 78"/>
                  <a:gd name="T4" fmla="*/ 45 w 45"/>
                  <a:gd name="T5" fmla="*/ 5 h 78"/>
                  <a:gd name="T6" fmla="*/ 35 w 45"/>
                  <a:gd name="T7" fmla="*/ 78 h 78"/>
                  <a:gd name="T8" fmla="*/ 0 w 45"/>
                  <a:gd name="T9" fmla="*/ 72 h 78"/>
                  <a:gd name="T10" fmla="*/ 0 60000 65536"/>
                  <a:gd name="T11" fmla="*/ 0 60000 65536"/>
                  <a:gd name="T12" fmla="*/ 0 60000 65536"/>
                  <a:gd name="T13" fmla="*/ 0 60000 65536"/>
                  <a:gd name="T14" fmla="*/ 0 60000 65536"/>
                  <a:gd name="T15" fmla="*/ 0 w 45"/>
                  <a:gd name="T16" fmla="*/ 0 h 78"/>
                  <a:gd name="T17" fmla="*/ 45 w 45"/>
                  <a:gd name="T18" fmla="*/ 78 h 78"/>
                </a:gdLst>
                <a:ahLst/>
                <a:cxnLst>
                  <a:cxn ang="T10">
                    <a:pos x="T0" y="T1"/>
                  </a:cxn>
                  <a:cxn ang="T11">
                    <a:pos x="T2" y="T3"/>
                  </a:cxn>
                  <a:cxn ang="T12">
                    <a:pos x="T4" y="T5"/>
                  </a:cxn>
                  <a:cxn ang="T13">
                    <a:pos x="T6" y="T7"/>
                  </a:cxn>
                  <a:cxn ang="T14">
                    <a:pos x="T8" y="T9"/>
                  </a:cxn>
                </a:cxnLst>
                <a:rect l="T15" t="T16" r="T17" b="T18"/>
                <a:pathLst>
                  <a:path w="45" h="78">
                    <a:moveTo>
                      <a:pt x="0" y="72"/>
                    </a:moveTo>
                    <a:lnTo>
                      <a:pt x="11" y="0"/>
                    </a:lnTo>
                    <a:lnTo>
                      <a:pt x="45" y="5"/>
                    </a:lnTo>
                    <a:lnTo>
                      <a:pt x="35" y="78"/>
                    </a:lnTo>
                    <a:lnTo>
                      <a:pt x="0" y="72"/>
                    </a:lnTo>
                    <a:close/>
                  </a:path>
                </a:pathLst>
              </a:custGeom>
              <a:solidFill>
                <a:srgbClr val="000000"/>
              </a:solidFill>
              <a:ln w="9525">
                <a:noFill/>
                <a:round/>
                <a:headEnd/>
                <a:tailEnd/>
              </a:ln>
            </p:spPr>
            <p:txBody>
              <a:bodyPr/>
              <a:lstStyle/>
              <a:p>
                <a:endParaRPr lang="en-US"/>
              </a:p>
            </p:txBody>
          </p:sp>
          <p:sp>
            <p:nvSpPr>
              <p:cNvPr id="81989" name="Freeform 524"/>
              <p:cNvSpPr>
                <a:spLocks/>
              </p:cNvSpPr>
              <p:nvPr/>
            </p:nvSpPr>
            <p:spPr bwMode="auto">
              <a:xfrm>
                <a:off x="3235" y="1121"/>
                <a:ext cx="44" cy="77"/>
              </a:xfrm>
              <a:custGeom>
                <a:avLst/>
                <a:gdLst>
                  <a:gd name="T0" fmla="*/ 0 w 44"/>
                  <a:gd name="T1" fmla="*/ 73 h 77"/>
                  <a:gd name="T2" fmla="*/ 8 w 44"/>
                  <a:gd name="T3" fmla="*/ 0 h 77"/>
                  <a:gd name="T4" fmla="*/ 44 w 44"/>
                  <a:gd name="T5" fmla="*/ 4 h 77"/>
                  <a:gd name="T6" fmla="*/ 35 w 44"/>
                  <a:gd name="T7" fmla="*/ 77 h 77"/>
                  <a:gd name="T8" fmla="*/ 0 w 44"/>
                  <a:gd name="T9" fmla="*/ 73 h 77"/>
                  <a:gd name="T10" fmla="*/ 0 60000 65536"/>
                  <a:gd name="T11" fmla="*/ 0 60000 65536"/>
                  <a:gd name="T12" fmla="*/ 0 60000 65536"/>
                  <a:gd name="T13" fmla="*/ 0 60000 65536"/>
                  <a:gd name="T14" fmla="*/ 0 60000 65536"/>
                  <a:gd name="T15" fmla="*/ 0 w 44"/>
                  <a:gd name="T16" fmla="*/ 0 h 77"/>
                  <a:gd name="T17" fmla="*/ 44 w 44"/>
                  <a:gd name="T18" fmla="*/ 77 h 77"/>
                </a:gdLst>
                <a:ahLst/>
                <a:cxnLst>
                  <a:cxn ang="T10">
                    <a:pos x="T0" y="T1"/>
                  </a:cxn>
                  <a:cxn ang="T11">
                    <a:pos x="T2" y="T3"/>
                  </a:cxn>
                  <a:cxn ang="T12">
                    <a:pos x="T4" y="T5"/>
                  </a:cxn>
                  <a:cxn ang="T13">
                    <a:pos x="T6" y="T7"/>
                  </a:cxn>
                  <a:cxn ang="T14">
                    <a:pos x="T8" y="T9"/>
                  </a:cxn>
                </a:cxnLst>
                <a:rect l="T15" t="T16" r="T17" b="T18"/>
                <a:pathLst>
                  <a:path w="44" h="77">
                    <a:moveTo>
                      <a:pt x="0" y="73"/>
                    </a:moveTo>
                    <a:lnTo>
                      <a:pt x="8" y="0"/>
                    </a:lnTo>
                    <a:lnTo>
                      <a:pt x="44" y="4"/>
                    </a:lnTo>
                    <a:lnTo>
                      <a:pt x="35" y="77"/>
                    </a:lnTo>
                    <a:lnTo>
                      <a:pt x="0" y="73"/>
                    </a:lnTo>
                    <a:close/>
                  </a:path>
                </a:pathLst>
              </a:custGeom>
              <a:solidFill>
                <a:srgbClr val="000000"/>
              </a:solidFill>
              <a:ln w="9525">
                <a:noFill/>
                <a:round/>
                <a:headEnd/>
                <a:tailEnd/>
              </a:ln>
            </p:spPr>
            <p:txBody>
              <a:bodyPr/>
              <a:lstStyle/>
              <a:p>
                <a:endParaRPr lang="en-US"/>
              </a:p>
            </p:txBody>
          </p:sp>
          <p:sp>
            <p:nvSpPr>
              <p:cNvPr id="81990" name="Freeform 523"/>
              <p:cNvSpPr>
                <a:spLocks/>
              </p:cNvSpPr>
              <p:nvPr/>
            </p:nvSpPr>
            <p:spPr bwMode="auto">
              <a:xfrm>
                <a:off x="3243" y="1049"/>
                <a:ext cx="43" cy="76"/>
              </a:xfrm>
              <a:custGeom>
                <a:avLst/>
                <a:gdLst>
                  <a:gd name="T0" fmla="*/ 0 w 43"/>
                  <a:gd name="T1" fmla="*/ 72 h 76"/>
                  <a:gd name="T2" fmla="*/ 8 w 43"/>
                  <a:gd name="T3" fmla="*/ 0 h 76"/>
                  <a:gd name="T4" fmla="*/ 43 w 43"/>
                  <a:gd name="T5" fmla="*/ 4 h 76"/>
                  <a:gd name="T6" fmla="*/ 36 w 43"/>
                  <a:gd name="T7" fmla="*/ 76 h 76"/>
                  <a:gd name="T8" fmla="*/ 0 w 43"/>
                  <a:gd name="T9" fmla="*/ 72 h 76"/>
                  <a:gd name="T10" fmla="*/ 0 60000 65536"/>
                  <a:gd name="T11" fmla="*/ 0 60000 65536"/>
                  <a:gd name="T12" fmla="*/ 0 60000 65536"/>
                  <a:gd name="T13" fmla="*/ 0 60000 65536"/>
                  <a:gd name="T14" fmla="*/ 0 60000 65536"/>
                  <a:gd name="T15" fmla="*/ 0 w 43"/>
                  <a:gd name="T16" fmla="*/ 0 h 76"/>
                  <a:gd name="T17" fmla="*/ 43 w 43"/>
                  <a:gd name="T18" fmla="*/ 76 h 76"/>
                </a:gdLst>
                <a:ahLst/>
                <a:cxnLst>
                  <a:cxn ang="T10">
                    <a:pos x="T0" y="T1"/>
                  </a:cxn>
                  <a:cxn ang="T11">
                    <a:pos x="T2" y="T3"/>
                  </a:cxn>
                  <a:cxn ang="T12">
                    <a:pos x="T4" y="T5"/>
                  </a:cxn>
                  <a:cxn ang="T13">
                    <a:pos x="T6" y="T7"/>
                  </a:cxn>
                  <a:cxn ang="T14">
                    <a:pos x="T8" y="T9"/>
                  </a:cxn>
                </a:cxnLst>
                <a:rect l="T15" t="T16" r="T17" b="T18"/>
                <a:pathLst>
                  <a:path w="43" h="76">
                    <a:moveTo>
                      <a:pt x="0" y="72"/>
                    </a:moveTo>
                    <a:lnTo>
                      <a:pt x="8" y="0"/>
                    </a:lnTo>
                    <a:lnTo>
                      <a:pt x="43" y="4"/>
                    </a:lnTo>
                    <a:lnTo>
                      <a:pt x="36" y="76"/>
                    </a:lnTo>
                    <a:lnTo>
                      <a:pt x="0" y="72"/>
                    </a:lnTo>
                    <a:close/>
                  </a:path>
                </a:pathLst>
              </a:custGeom>
              <a:solidFill>
                <a:srgbClr val="000000"/>
              </a:solidFill>
              <a:ln w="9525">
                <a:noFill/>
                <a:round/>
                <a:headEnd/>
                <a:tailEnd/>
              </a:ln>
            </p:spPr>
            <p:txBody>
              <a:bodyPr/>
              <a:lstStyle/>
              <a:p>
                <a:endParaRPr lang="en-US"/>
              </a:p>
            </p:txBody>
          </p:sp>
          <p:sp>
            <p:nvSpPr>
              <p:cNvPr id="81991" name="Freeform 522"/>
              <p:cNvSpPr>
                <a:spLocks/>
              </p:cNvSpPr>
              <p:nvPr/>
            </p:nvSpPr>
            <p:spPr bwMode="auto">
              <a:xfrm>
                <a:off x="3251" y="1014"/>
                <a:ext cx="39" cy="39"/>
              </a:xfrm>
              <a:custGeom>
                <a:avLst/>
                <a:gdLst>
                  <a:gd name="T0" fmla="*/ 0 w 39"/>
                  <a:gd name="T1" fmla="*/ 35 h 39"/>
                  <a:gd name="T2" fmla="*/ 3 w 39"/>
                  <a:gd name="T3" fmla="*/ 0 h 39"/>
                  <a:gd name="T4" fmla="*/ 39 w 39"/>
                  <a:gd name="T5" fmla="*/ 4 h 39"/>
                  <a:gd name="T6" fmla="*/ 35 w 39"/>
                  <a:gd name="T7" fmla="*/ 39 h 39"/>
                  <a:gd name="T8" fmla="*/ 0 w 39"/>
                  <a:gd name="T9" fmla="*/ 35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0" y="35"/>
                    </a:moveTo>
                    <a:lnTo>
                      <a:pt x="3" y="0"/>
                    </a:lnTo>
                    <a:lnTo>
                      <a:pt x="39" y="4"/>
                    </a:lnTo>
                    <a:lnTo>
                      <a:pt x="35" y="39"/>
                    </a:lnTo>
                    <a:lnTo>
                      <a:pt x="0" y="35"/>
                    </a:lnTo>
                    <a:close/>
                  </a:path>
                </a:pathLst>
              </a:custGeom>
              <a:solidFill>
                <a:srgbClr val="000000"/>
              </a:solidFill>
              <a:ln w="9525">
                <a:noFill/>
                <a:round/>
                <a:headEnd/>
                <a:tailEnd/>
              </a:ln>
            </p:spPr>
            <p:txBody>
              <a:bodyPr/>
              <a:lstStyle/>
              <a:p>
                <a:endParaRPr lang="en-US"/>
              </a:p>
            </p:txBody>
          </p:sp>
          <p:sp>
            <p:nvSpPr>
              <p:cNvPr id="81992" name="Freeform 521"/>
              <p:cNvSpPr>
                <a:spLocks/>
              </p:cNvSpPr>
              <p:nvPr/>
            </p:nvSpPr>
            <p:spPr bwMode="auto">
              <a:xfrm>
                <a:off x="3270" y="847"/>
                <a:ext cx="38" cy="26"/>
              </a:xfrm>
              <a:custGeom>
                <a:avLst/>
                <a:gdLst>
                  <a:gd name="T0" fmla="*/ 0 w 38"/>
                  <a:gd name="T1" fmla="*/ 22 h 26"/>
                  <a:gd name="T2" fmla="*/ 2 w 38"/>
                  <a:gd name="T3" fmla="*/ 0 h 26"/>
                  <a:gd name="T4" fmla="*/ 38 w 38"/>
                  <a:gd name="T5" fmla="*/ 4 h 26"/>
                  <a:gd name="T6" fmla="*/ 35 w 38"/>
                  <a:gd name="T7" fmla="*/ 26 h 26"/>
                  <a:gd name="T8" fmla="*/ 0 w 38"/>
                  <a:gd name="T9" fmla="*/ 22 h 26"/>
                  <a:gd name="T10" fmla="*/ 0 60000 65536"/>
                  <a:gd name="T11" fmla="*/ 0 60000 65536"/>
                  <a:gd name="T12" fmla="*/ 0 60000 65536"/>
                  <a:gd name="T13" fmla="*/ 0 60000 65536"/>
                  <a:gd name="T14" fmla="*/ 0 60000 65536"/>
                  <a:gd name="T15" fmla="*/ 0 w 38"/>
                  <a:gd name="T16" fmla="*/ 0 h 26"/>
                  <a:gd name="T17" fmla="*/ 38 w 38"/>
                  <a:gd name="T18" fmla="*/ 26 h 26"/>
                </a:gdLst>
                <a:ahLst/>
                <a:cxnLst>
                  <a:cxn ang="T10">
                    <a:pos x="T0" y="T1"/>
                  </a:cxn>
                  <a:cxn ang="T11">
                    <a:pos x="T2" y="T3"/>
                  </a:cxn>
                  <a:cxn ang="T12">
                    <a:pos x="T4" y="T5"/>
                  </a:cxn>
                  <a:cxn ang="T13">
                    <a:pos x="T6" y="T7"/>
                  </a:cxn>
                  <a:cxn ang="T14">
                    <a:pos x="T8" y="T9"/>
                  </a:cxn>
                </a:cxnLst>
                <a:rect l="T15" t="T16" r="T17" b="T18"/>
                <a:pathLst>
                  <a:path w="38" h="26">
                    <a:moveTo>
                      <a:pt x="0" y="22"/>
                    </a:moveTo>
                    <a:lnTo>
                      <a:pt x="2" y="0"/>
                    </a:lnTo>
                    <a:lnTo>
                      <a:pt x="38" y="4"/>
                    </a:lnTo>
                    <a:lnTo>
                      <a:pt x="35" y="26"/>
                    </a:lnTo>
                    <a:lnTo>
                      <a:pt x="0" y="22"/>
                    </a:lnTo>
                    <a:close/>
                  </a:path>
                </a:pathLst>
              </a:custGeom>
              <a:solidFill>
                <a:srgbClr val="000000"/>
              </a:solidFill>
              <a:ln w="9525">
                <a:noFill/>
                <a:round/>
                <a:headEnd/>
                <a:tailEnd/>
              </a:ln>
            </p:spPr>
            <p:txBody>
              <a:bodyPr/>
              <a:lstStyle/>
              <a:p>
                <a:endParaRPr lang="en-US"/>
              </a:p>
            </p:txBody>
          </p:sp>
          <p:sp>
            <p:nvSpPr>
              <p:cNvPr id="81993" name="Freeform 520"/>
              <p:cNvSpPr>
                <a:spLocks/>
              </p:cNvSpPr>
              <p:nvPr/>
            </p:nvSpPr>
            <p:spPr bwMode="auto">
              <a:xfrm>
                <a:off x="3272" y="816"/>
                <a:ext cx="38" cy="35"/>
              </a:xfrm>
              <a:custGeom>
                <a:avLst/>
                <a:gdLst>
                  <a:gd name="T0" fmla="*/ 0 w 38"/>
                  <a:gd name="T1" fmla="*/ 31 h 35"/>
                  <a:gd name="T2" fmla="*/ 3 w 38"/>
                  <a:gd name="T3" fmla="*/ 0 h 35"/>
                  <a:gd name="T4" fmla="*/ 38 w 38"/>
                  <a:gd name="T5" fmla="*/ 4 h 35"/>
                  <a:gd name="T6" fmla="*/ 36 w 38"/>
                  <a:gd name="T7" fmla="*/ 35 h 35"/>
                  <a:gd name="T8" fmla="*/ 0 w 38"/>
                  <a:gd name="T9" fmla="*/ 31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1"/>
                    </a:moveTo>
                    <a:lnTo>
                      <a:pt x="3" y="0"/>
                    </a:lnTo>
                    <a:lnTo>
                      <a:pt x="38" y="4"/>
                    </a:lnTo>
                    <a:lnTo>
                      <a:pt x="36" y="35"/>
                    </a:lnTo>
                    <a:lnTo>
                      <a:pt x="0" y="31"/>
                    </a:lnTo>
                    <a:close/>
                  </a:path>
                </a:pathLst>
              </a:custGeom>
              <a:solidFill>
                <a:srgbClr val="000000"/>
              </a:solidFill>
              <a:ln w="9525">
                <a:noFill/>
                <a:round/>
                <a:headEnd/>
                <a:tailEnd/>
              </a:ln>
            </p:spPr>
            <p:txBody>
              <a:bodyPr/>
              <a:lstStyle/>
              <a:p>
                <a:endParaRPr lang="en-US"/>
              </a:p>
            </p:txBody>
          </p:sp>
          <p:sp>
            <p:nvSpPr>
              <p:cNvPr id="81994" name="Freeform 519"/>
              <p:cNvSpPr>
                <a:spLocks/>
              </p:cNvSpPr>
              <p:nvPr/>
            </p:nvSpPr>
            <p:spPr bwMode="auto">
              <a:xfrm>
                <a:off x="3275" y="786"/>
                <a:ext cx="39" cy="34"/>
              </a:xfrm>
              <a:custGeom>
                <a:avLst/>
                <a:gdLst>
                  <a:gd name="T0" fmla="*/ 0 w 39"/>
                  <a:gd name="T1" fmla="*/ 30 h 34"/>
                  <a:gd name="T2" fmla="*/ 4 w 39"/>
                  <a:gd name="T3" fmla="*/ 0 h 34"/>
                  <a:gd name="T4" fmla="*/ 39 w 39"/>
                  <a:gd name="T5" fmla="*/ 4 h 34"/>
                  <a:gd name="T6" fmla="*/ 35 w 39"/>
                  <a:gd name="T7" fmla="*/ 34 h 34"/>
                  <a:gd name="T8" fmla="*/ 0 w 39"/>
                  <a:gd name="T9" fmla="*/ 30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0" y="30"/>
                    </a:moveTo>
                    <a:lnTo>
                      <a:pt x="4" y="0"/>
                    </a:lnTo>
                    <a:lnTo>
                      <a:pt x="39" y="4"/>
                    </a:lnTo>
                    <a:lnTo>
                      <a:pt x="35" y="34"/>
                    </a:lnTo>
                    <a:lnTo>
                      <a:pt x="0" y="30"/>
                    </a:lnTo>
                    <a:close/>
                  </a:path>
                </a:pathLst>
              </a:custGeom>
              <a:solidFill>
                <a:srgbClr val="000000"/>
              </a:solidFill>
              <a:ln w="9525">
                <a:noFill/>
                <a:round/>
                <a:headEnd/>
                <a:tailEnd/>
              </a:ln>
            </p:spPr>
            <p:txBody>
              <a:bodyPr/>
              <a:lstStyle/>
              <a:p>
                <a:endParaRPr lang="en-US"/>
              </a:p>
            </p:txBody>
          </p:sp>
          <p:sp>
            <p:nvSpPr>
              <p:cNvPr id="81995" name="Freeform 518"/>
              <p:cNvSpPr>
                <a:spLocks/>
              </p:cNvSpPr>
              <p:nvPr/>
            </p:nvSpPr>
            <p:spPr bwMode="auto">
              <a:xfrm>
                <a:off x="3279" y="757"/>
                <a:ext cx="39" cy="33"/>
              </a:xfrm>
              <a:custGeom>
                <a:avLst/>
                <a:gdLst>
                  <a:gd name="T0" fmla="*/ 0 w 39"/>
                  <a:gd name="T1" fmla="*/ 29 h 33"/>
                  <a:gd name="T2" fmla="*/ 3 w 39"/>
                  <a:gd name="T3" fmla="*/ 0 h 33"/>
                  <a:gd name="T4" fmla="*/ 39 w 39"/>
                  <a:gd name="T5" fmla="*/ 5 h 33"/>
                  <a:gd name="T6" fmla="*/ 35 w 39"/>
                  <a:gd name="T7" fmla="*/ 33 h 33"/>
                  <a:gd name="T8" fmla="*/ 0 w 39"/>
                  <a:gd name="T9" fmla="*/ 29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0" y="29"/>
                    </a:moveTo>
                    <a:lnTo>
                      <a:pt x="3" y="0"/>
                    </a:lnTo>
                    <a:lnTo>
                      <a:pt x="39" y="5"/>
                    </a:lnTo>
                    <a:lnTo>
                      <a:pt x="35" y="33"/>
                    </a:lnTo>
                    <a:lnTo>
                      <a:pt x="0" y="29"/>
                    </a:lnTo>
                    <a:close/>
                  </a:path>
                </a:pathLst>
              </a:custGeom>
              <a:solidFill>
                <a:srgbClr val="000000"/>
              </a:solidFill>
              <a:ln w="9525">
                <a:noFill/>
                <a:round/>
                <a:headEnd/>
                <a:tailEnd/>
              </a:ln>
            </p:spPr>
            <p:txBody>
              <a:bodyPr/>
              <a:lstStyle/>
              <a:p>
                <a:endParaRPr lang="en-US"/>
              </a:p>
            </p:txBody>
          </p:sp>
          <p:sp>
            <p:nvSpPr>
              <p:cNvPr id="81996" name="Freeform 517"/>
              <p:cNvSpPr>
                <a:spLocks/>
              </p:cNvSpPr>
              <p:nvPr/>
            </p:nvSpPr>
            <p:spPr bwMode="auto">
              <a:xfrm>
                <a:off x="3282" y="728"/>
                <a:ext cx="40" cy="34"/>
              </a:xfrm>
              <a:custGeom>
                <a:avLst/>
                <a:gdLst>
                  <a:gd name="T0" fmla="*/ 0 w 40"/>
                  <a:gd name="T1" fmla="*/ 28 h 34"/>
                  <a:gd name="T2" fmla="*/ 5 w 40"/>
                  <a:gd name="T3" fmla="*/ 0 h 34"/>
                  <a:gd name="T4" fmla="*/ 40 w 40"/>
                  <a:gd name="T5" fmla="*/ 6 h 34"/>
                  <a:gd name="T6" fmla="*/ 35 w 40"/>
                  <a:gd name="T7" fmla="*/ 34 h 34"/>
                  <a:gd name="T8" fmla="*/ 0 w 40"/>
                  <a:gd name="T9" fmla="*/ 28 h 34"/>
                  <a:gd name="T10" fmla="*/ 0 60000 65536"/>
                  <a:gd name="T11" fmla="*/ 0 60000 65536"/>
                  <a:gd name="T12" fmla="*/ 0 60000 65536"/>
                  <a:gd name="T13" fmla="*/ 0 60000 65536"/>
                  <a:gd name="T14" fmla="*/ 0 60000 65536"/>
                  <a:gd name="T15" fmla="*/ 0 w 40"/>
                  <a:gd name="T16" fmla="*/ 0 h 34"/>
                  <a:gd name="T17" fmla="*/ 40 w 40"/>
                  <a:gd name="T18" fmla="*/ 34 h 34"/>
                </a:gdLst>
                <a:ahLst/>
                <a:cxnLst>
                  <a:cxn ang="T10">
                    <a:pos x="T0" y="T1"/>
                  </a:cxn>
                  <a:cxn ang="T11">
                    <a:pos x="T2" y="T3"/>
                  </a:cxn>
                  <a:cxn ang="T12">
                    <a:pos x="T4" y="T5"/>
                  </a:cxn>
                  <a:cxn ang="T13">
                    <a:pos x="T6" y="T7"/>
                  </a:cxn>
                  <a:cxn ang="T14">
                    <a:pos x="T8" y="T9"/>
                  </a:cxn>
                </a:cxnLst>
                <a:rect l="T15" t="T16" r="T17" b="T18"/>
                <a:pathLst>
                  <a:path w="40" h="34">
                    <a:moveTo>
                      <a:pt x="0" y="28"/>
                    </a:moveTo>
                    <a:lnTo>
                      <a:pt x="5" y="0"/>
                    </a:lnTo>
                    <a:lnTo>
                      <a:pt x="40" y="6"/>
                    </a:lnTo>
                    <a:lnTo>
                      <a:pt x="35" y="34"/>
                    </a:lnTo>
                    <a:lnTo>
                      <a:pt x="0" y="28"/>
                    </a:lnTo>
                    <a:close/>
                  </a:path>
                </a:pathLst>
              </a:custGeom>
              <a:solidFill>
                <a:srgbClr val="000000"/>
              </a:solidFill>
              <a:ln w="9525">
                <a:noFill/>
                <a:round/>
                <a:headEnd/>
                <a:tailEnd/>
              </a:ln>
            </p:spPr>
            <p:txBody>
              <a:bodyPr/>
              <a:lstStyle/>
              <a:p>
                <a:endParaRPr lang="en-US"/>
              </a:p>
            </p:txBody>
          </p:sp>
          <p:sp>
            <p:nvSpPr>
              <p:cNvPr id="81997" name="Freeform 516"/>
              <p:cNvSpPr>
                <a:spLocks/>
              </p:cNvSpPr>
              <p:nvPr/>
            </p:nvSpPr>
            <p:spPr bwMode="auto">
              <a:xfrm>
                <a:off x="3287" y="701"/>
                <a:ext cx="39" cy="33"/>
              </a:xfrm>
              <a:custGeom>
                <a:avLst/>
                <a:gdLst>
                  <a:gd name="T0" fmla="*/ 0 w 39"/>
                  <a:gd name="T1" fmla="*/ 27 h 33"/>
                  <a:gd name="T2" fmla="*/ 4 w 39"/>
                  <a:gd name="T3" fmla="*/ 0 h 33"/>
                  <a:gd name="T4" fmla="*/ 39 w 39"/>
                  <a:gd name="T5" fmla="*/ 6 h 33"/>
                  <a:gd name="T6" fmla="*/ 35 w 39"/>
                  <a:gd name="T7" fmla="*/ 33 h 33"/>
                  <a:gd name="T8" fmla="*/ 0 w 39"/>
                  <a:gd name="T9" fmla="*/ 27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0" y="27"/>
                    </a:moveTo>
                    <a:lnTo>
                      <a:pt x="4" y="0"/>
                    </a:lnTo>
                    <a:lnTo>
                      <a:pt x="39" y="6"/>
                    </a:lnTo>
                    <a:lnTo>
                      <a:pt x="35" y="33"/>
                    </a:lnTo>
                    <a:lnTo>
                      <a:pt x="0" y="27"/>
                    </a:lnTo>
                    <a:close/>
                  </a:path>
                </a:pathLst>
              </a:custGeom>
              <a:solidFill>
                <a:srgbClr val="000000"/>
              </a:solidFill>
              <a:ln w="9525">
                <a:noFill/>
                <a:round/>
                <a:headEnd/>
                <a:tailEnd/>
              </a:ln>
            </p:spPr>
            <p:txBody>
              <a:bodyPr/>
              <a:lstStyle/>
              <a:p>
                <a:endParaRPr lang="en-US"/>
              </a:p>
            </p:txBody>
          </p:sp>
          <p:sp>
            <p:nvSpPr>
              <p:cNvPr id="81998" name="Freeform 515"/>
              <p:cNvSpPr>
                <a:spLocks/>
              </p:cNvSpPr>
              <p:nvPr/>
            </p:nvSpPr>
            <p:spPr bwMode="auto">
              <a:xfrm>
                <a:off x="3291" y="676"/>
                <a:ext cx="39" cy="31"/>
              </a:xfrm>
              <a:custGeom>
                <a:avLst/>
                <a:gdLst>
                  <a:gd name="T0" fmla="*/ 0 w 39"/>
                  <a:gd name="T1" fmla="*/ 24 h 31"/>
                  <a:gd name="T2" fmla="*/ 5 w 39"/>
                  <a:gd name="T3" fmla="*/ 0 h 31"/>
                  <a:gd name="T4" fmla="*/ 39 w 39"/>
                  <a:gd name="T5" fmla="*/ 6 h 31"/>
                  <a:gd name="T6" fmla="*/ 35 w 39"/>
                  <a:gd name="T7" fmla="*/ 31 h 31"/>
                  <a:gd name="T8" fmla="*/ 0 w 39"/>
                  <a:gd name="T9" fmla="*/ 24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0" y="24"/>
                    </a:moveTo>
                    <a:lnTo>
                      <a:pt x="5" y="0"/>
                    </a:lnTo>
                    <a:lnTo>
                      <a:pt x="39" y="6"/>
                    </a:lnTo>
                    <a:lnTo>
                      <a:pt x="35" y="31"/>
                    </a:lnTo>
                    <a:lnTo>
                      <a:pt x="0" y="24"/>
                    </a:lnTo>
                    <a:close/>
                  </a:path>
                </a:pathLst>
              </a:custGeom>
              <a:solidFill>
                <a:srgbClr val="000000"/>
              </a:solidFill>
              <a:ln w="9525">
                <a:noFill/>
                <a:round/>
                <a:headEnd/>
                <a:tailEnd/>
              </a:ln>
            </p:spPr>
            <p:txBody>
              <a:bodyPr/>
              <a:lstStyle/>
              <a:p>
                <a:endParaRPr lang="en-US"/>
              </a:p>
            </p:txBody>
          </p:sp>
          <p:sp>
            <p:nvSpPr>
              <p:cNvPr id="81999" name="Freeform 514"/>
              <p:cNvSpPr>
                <a:spLocks/>
              </p:cNvSpPr>
              <p:nvPr/>
            </p:nvSpPr>
            <p:spPr bwMode="auto">
              <a:xfrm>
                <a:off x="3296" y="652"/>
                <a:ext cx="40" cy="31"/>
              </a:xfrm>
              <a:custGeom>
                <a:avLst/>
                <a:gdLst>
                  <a:gd name="T0" fmla="*/ 0 w 40"/>
                  <a:gd name="T1" fmla="*/ 24 h 31"/>
                  <a:gd name="T2" fmla="*/ 5 w 40"/>
                  <a:gd name="T3" fmla="*/ 0 h 31"/>
                  <a:gd name="T4" fmla="*/ 40 w 40"/>
                  <a:gd name="T5" fmla="*/ 7 h 31"/>
                  <a:gd name="T6" fmla="*/ 34 w 40"/>
                  <a:gd name="T7" fmla="*/ 31 h 31"/>
                  <a:gd name="T8" fmla="*/ 0 w 40"/>
                  <a:gd name="T9" fmla="*/ 24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0" y="24"/>
                    </a:moveTo>
                    <a:lnTo>
                      <a:pt x="5" y="0"/>
                    </a:lnTo>
                    <a:lnTo>
                      <a:pt x="40" y="7"/>
                    </a:lnTo>
                    <a:lnTo>
                      <a:pt x="34" y="31"/>
                    </a:lnTo>
                    <a:lnTo>
                      <a:pt x="0" y="24"/>
                    </a:lnTo>
                    <a:close/>
                  </a:path>
                </a:pathLst>
              </a:custGeom>
              <a:solidFill>
                <a:srgbClr val="000000"/>
              </a:solidFill>
              <a:ln w="9525">
                <a:noFill/>
                <a:round/>
                <a:headEnd/>
                <a:tailEnd/>
              </a:ln>
            </p:spPr>
            <p:txBody>
              <a:bodyPr/>
              <a:lstStyle/>
              <a:p>
                <a:endParaRPr lang="en-US"/>
              </a:p>
            </p:txBody>
          </p:sp>
          <p:sp>
            <p:nvSpPr>
              <p:cNvPr id="82000" name="Freeform 513"/>
              <p:cNvSpPr>
                <a:spLocks/>
              </p:cNvSpPr>
              <p:nvPr/>
            </p:nvSpPr>
            <p:spPr bwMode="auto">
              <a:xfrm>
                <a:off x="3301" y="628"/>
                <a:ext cx="40" cy="31"/>
              </a:xfrm>
              <a:custGeom>
                <a:avLst/>
                <a:gdLst>
                  <a:gd name="T0" fmla="*/ 0 w 40"/>
                  <a:gd name="T1" fmla="*/ 23 h 31"/>
                  <a:gd name="T2" fmla="*/ 5 w 40"/>
                  <a:gd name="T3" fmla="*/ 0 h 31"/>
                  <a:gd name="T4" fmla="*/ 40 w 40"/>
                  <a:gd name="T5" fmla="*/ 8 h 31"/>
                  <a:gd name="T6" fmla="*/ 35 w 40"/>
                  <a:gd name="T7" fmla="*/ 31 h 31"/>
                  <a:gd name="T8" fmla="*/ 0 w 40"/>
                  <a:gd name="T9" fmla="*/ 23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0" y="23"/>
                    </a:moveTo>
                    <a:lnTo>
                      <a:pt x="5" y="0"/>
                    </a:lnTo>
                    <a:lnTo>
                      <a:pt x="40" y="8"/>
                    </a:lnTo>
                    <a:lnTo>
                      <a:pt x="35" y="31"/>
                    </a:lnTo>
                    <a:lnTo>
                      <a:pt x="0" y="23"/>
                    </a:lnTo>
                    <a:close/>
                  </a:path>
                </a:pathLst>
              </a:custGeom>
              <a:solidFill>
                <a:srgbClr val="000000"/>
              </a:solidFill>
              <a:ln w="9525">
                <a:noFill/>
                <a:round/>
                <a:headEnd/>
                <a:tailEnd/>
              </a:ln>
            </p:spPr>
            <p:txBody>
              <a:bodyPr/>
              <a:lstStyle/>
              <a:p>
                <a:endParaRPr lang="en-US"/>
              </a:p>
            </p:txBody>
          </p:sp>
          <p:sp>
            <p:nvSpPr>
              <p:cNvPr id="82001" name="Freeform 512"/>
              <p:cNvSpPr>
                <a:spLocks/>
              </p:cNvSpPr>
              <p:nvPr/>
            </p:nvSpPr>
            <p:spPr bwMode="auto">
              <a:xfrm>
                <a:off x="3307" y="614"/>
                <a:ext cx="37" cy="23"/>
              </a:xfrm>
              <a:custGeom>
                <a:avLst/>
                <a:gdLst>
                  <a:gd name="T0" fmla="*/ 0 w 37"/>
                  <a:gd name="T1" fmla="*/ 13 h 23"/>
                  <a:gd name="T2" fmla="*/ 3 w 37"/>
                  <a:gd name="T3" fmla="*/ 0 h 23"/>
                  <a:gd name="T4" fmla="*/ 37 w 37"/>
                  <a:gd name="T5" fmla="*/ 10 h 23"/>
                  <a:gd name="T6" fmla="*/ 34 w 37"/>
                  <a:gd name="T7" fmla="*/ 23 h 23"/>
                  <a:gd name="T8" fmla="*/ 0 w 37"/>
                  <a:gd name="T9" fmla="*/ 13 h 23"/>
                  <a:gd name="T10" fmla="*/ 0 60000 65536"/>
                  <a:gd name="T11" fmla="*/ 0 60000 65536"/>
                  <a:gd name="T12" fmla="*/ 0 60000 65536"/>
                  <a:gd name="T13" fmla="*/ 0 60000 65536"/>
                  <a:gd name="T14" fmla="*/ 0 60000 65536"/>
                  <a:gd name="T15" fmla="*/ 0 w 37"/>
                  <a:gd name="T16" fmla="*/ 0 h 23"/>
                  <a:gd name="T17" fmla="*/ 37 w 37"/>
                  <a:gd name="T18" fmla="*/ 23 h 23"/>
                </a:gdLst>
                <a:ahLst/>
                <a:cxnLst>
                  <a:cxn ang="T10">
                    <a:pos x="T0" y="T1"/>
                  </a:cxn>
                  <a:cxn ang="T11">
                    <a:pos x="T2" y="T3"/>
                  </a:cxn>
                  <a:cxn ang="T12">
                    <a:pos x="T4" y="T5"/>
                  </a:cxn>
                  <a:cxn ang="T13">
                    <a:pos x="T6" y="T7"/>
                  </a:cxn>
                  <a:cxn ang="T14">
                    <a:pos x="T8" y="T9"/>
                  </a:cxn>
                </a:cxnLst>
                <a:rect l="T15" t="T16" r="T17" b="T18"/>
                <a:pathLst>
                  <a:path w="37" h="23">
                    <a:moveTo>
                      <a:pt x="0" y="13"/>
                    </a:moveTo>
                    <a:lnTo>
                      <a:pt x="3" y="0"/>
                    </a:lnTo>
                    <a:lnTo>
                      <a:pt x="37" y="10"/>
                    </a:lnTo>
                    <a:lnTo>
                      <a:pt x="34" y="23"/>
                    </a:lnTo>
                    <a:lnTo>
                      <a:pt x="0" y="13"/>
                    </a:lnTo>
                    <a:close/>
                  </a:path>
                </a:pathLst>
              </a:custGeom>
              <a:solidFill>
                <a:srgbClr val="000000"/>
              </a:solidFill>
              <a:ln w="9525">
                <a:noFill/>
                <a:round/>
                <a:headEnd/>
                <a:tailEnd/>
              </a:ln>
            </p:spPr>
            <p:txBody>
              <a:bodyPr/>
              <a:lstStyle/>
              <a:p>
                <a:endParaRPr lang="en-US"/>
              </a:p>
            </p:txBody>
          </p:sp>
          <p:sp>
            <p:nvSpPr>
              <p:cNvPr id="82002" name="Freeform 511"/>
              <p:cNvSpPr>
                <a:spLocks/>
              </p:cNvSpPr>
              <p:nvPr/>
            </p:nvSpPr>
            <p:spPr bwMode="auto">
              <a:xfrm>
                <a:off x="3407" y="490"/>
                <a:ext cx="10" cy="36"/>
              </a:xfrm>
              <a:custGeom>
                <a:avLst/>
                <a:gdLst>
                  <a:gd name="T0" fmla="*/ 0 w 10"/>
                  <a:gd name="T1" fmla="*/ 1 h 36"/>
                  <a:gd name="T2" fmla="*/ 4 w 10"/>
                  <a:gd name="T3" fmla="*/ 0 h 36"/>
                  <a:gd name="T4" fmla="*/ 10 w 10"/>
                  <a:gd name="T5" fmla="*/ 36 h 36"/>
                  <a:gd name="T6" fmla="*/ 7 w 10"/>
                  <a:gd name="T7" fmla="*/ 36 h 36"/>
                  <a:gd name="T8" fmla="*/ 0 w 10"/>
                  <a:gd name="T9" fmla="*/ 1 h 36"/>
                  <a:gd name="T10" fmla="*/ 0 60000 65536"/>
                  <a:gd name="T11" fmla="*/ 0 60000 65536"/>
                  <a:gd name="T12" fmla="*/ 0 60000 65536"/>
                  <a:gd name="T13" fmla="*/ 0 60000 65536"/>
                  <a:gd name="T14" fmla="*/ 0 60000 65536"/>
                  <a:gd name="T15" fmla="*/ 0 w 10"/>
                  <a:gd name="T16" fmla="*/ 0 h 36"/>
                  <a:gd name="T17" fmla="*/ 10 w 10"/>
                  <a:gd name="T18" fmla="*/ 36 h 36"/>
                </a:gdLst>
                <a:ahLst/>
                <a:cxnLst>
                  <a:cxn ang="T10">
                    <a:pos x="T0" y="T1"/>
                  </a:cxn>
                  <a:cxn ang="T11">
                    <a:pos x="T2" y="T3"/>
                  </a:cxn>
                  <a:cxn ang="T12">
                    <a:pos x="T4" y="T5"/>
                  </a:cxn>
                  <a:cxn ang="T13">
                    <a:pos x="T6" y="T7"/>
                  </a:cxn>
                  <a:cxn ang="T14">
                    <a:pos x="T8" y="T9"/>
                  </a:cxn>
                </a:cxnLst>
                <a:rect l="T15" t="T16" r="T17" b="T18"/>
                <a:pathLst>
                  <a:path w="10" h="36">
                    <a:moveTo>
                      <a:pt x="0" y="1"/>
                    </a:moveTo>
                    <a:lnTo>
                      <a:pt x="4" y="0"/>
                    </a:lnTo>
                    <a:lnTo>
                      <a:pt x="10" y="36"/>
                    </a:lnTo>
                    <a:lnTo>
                      <a:pt x="7" y="36"/>
                    </a:lnTo>
                    <a:lnTo>
                      <a:pt x="0" y="1"/>
                    </a:lnTo>
                    <a:close/>
                  </a:path>
                </a:pathLst>
              </a:custGeom>
              <a:solidFill>
                <a:srgbClr val="000000"/>
              </a:solidFill>
              <a:ln w="9525">
                <a:noFill/>
                <a:round/>
                <a:headEnd/>
                <a:tailEnd/>
              </a:ln>
            </p:spPr>
            <p:txBody>
              <a:bodyPr/>
              <a:lstStyle/>
              <a:p>
                <a:endParaRPr lang="en-US"/>
              </a:p>
            </p:txBody>
          </p:sp>
          <p:sp>
            <p:nvSpPr>
              <p:cNvPr id="82003" name="Rectangle 510"/>
              <p:cNvSpPr>
                <a:spLocks noChangeArrowheads="1"/>
              </p:cNvSpPr>
              <p:nvPr/>
            </p:nvSpPr>
            <p:spPr bwMode="auto">
              <a:xfrm>
                <a:off x="3414" y="490"/>
                <a:ext cx="7" cy="36"/>
              </a:xfrm>
              <a:prstGeom prst="rect">
                <a:avLst/>
              </a:prstGeom>
              <a:solidFill>
                <a:srgbClr val="000000"/>
              </a:solidFill>
              <a:ln w="9525">
                <a:noFill/>
                <a:miter lim="800000"/>
                <a:headEnd/>
                <a:tailEnd/>
              </a:ln>
            </p:spPr>
            <p:txBody>
              <a:bodyPr/>
              <a:lstStyle/>
              <a:p>
                <a:endParaRPr lang="en-US"/>
              </a:p>
            </p:txBody>
          </p:sp>
          <p:sp>
            <p:nvSpPr>
              <p:cNvPr id="82004" name="Freeform 509"/>
              <p:cNvSpPr>
                <a:spLocks/>
              </p:cNvSpPr>
              <p:nvPr/>
            </p:nvSpPr>
            <p:spPr bwMode="auto">
              <a:xfrm>
                <a:off x="3419" y="490"/>
                <a:ext cx="11" cy="37"/>
              </a:xfrm>
              <a:custGeom>
                <a:avLst/>
                <a:gdLst>
                  <a:gd name="T0" fmla="*/ 4 w 11"/>
                  <a:gd name="T1" fmla="*/ 0 h 37"/>
                  <a:gd name="T2" fmla="*/ 11 w 11"/>
                  <a:gd name="T3" fmla="*/ 1 h 37"/>
                  <a:gd name="T4" fmla="*/ 7 w 11"/>
                  <a:gd name="T5" fmla="*/ 37 h 37"/>
                  <a:gd name="T6" fmla="*/ 0 w 11"/>
                  <a:gd name="T7" fmla="*/ 36 h 37"/>
                  <a:gd name="T8" fmla="*/ 4 w 11"/>
                  <a:gd name="T9" fmla="*/ 0 h 37"/>
                  <a:gd name="T10" fmla="*/ 0 60000 65536"/>
                  <a:gd name="T11" fmla="*/ 0 60000 65536"/>
                  <a:gd name="T12" fmla="*/ 0 60000 65536"/>
                  <a:gd name="T13" fmla="*/ 0 60000 65536"/>
                  <a:gd name="T14" fmla="*/ 0 60000 65536"/>
                  <a:gd name="T15" fmla="*/ 0 w 11"/>
                  <a:gd name="T16" fmla="*/ 0 h 37"/>
                  <a:gd name="T17" fmla="*/ 11 w 11"/>
                  <a:gd name="T18" fmla="*/ 37 h 37"/>
                </a:gdLst>
                <a:ahLst/>
                <a:cxnLst>
                  <a:cxn ang="T10">
                    <a:pos x="T0" y="T1"/>
                  </a:cxn>
                  <a:cxn ang="T11">
                    <a:pos x="T2" y="T3"/>
                  </a:cxn>
                  <a:cxn ang="T12">
                    <a:pos x="T4" y="T5"/>
                  </a:cxn>
                  <a:cxn ang="T13">
                    <a:pos x="T6" y="T7"/>
                  </a:cxn>
                  <a:cxn ang="T14">
                    <a:pos x="T8" y="T9"/>
                  </a:cxn>
                </a:cxnLst>
                <a:rect l="T15" t="T16" r="T17" b="T18"/>
                <a:pathLst>
                  <a:path w="11" h="37">
                    <a:moveTo>
                      <a:pt x="4" y="0"/>
                    </a:moveTo>
                    <a:lnTo>
                      <a:pt x="11" y="1"/>
                    </a:lnTo>
                    <a:lnTo>
                      <a:pt x="7" y="37"/>
                    </a:lnTo>
                    <a:lnTo>
                      <a:pt x="0" y="36"/>
                    </a:lnTo>
                    <a:lnTo>
                      <a:pt x="4" y="0"/>
                    </a:lnTo>
                    <a:close/>
                  </a:path>
                </a:pathLst>
              </a:custGeom>
              <a:solidFill>
                <a:srgbClr val="000000"/>
              </a:solidFill>
              <a:ln w="9525">
                <a:noFill/>
                <a:round/>
                <a:headEnd/>
                <a:tailEnd/>
              </a:ln>
            </p:spPr>
            <p:txBody>
              <a:bodyPr/>
              <a:lstStyle/>
              <a:p>
                <a:endParaRPr lang="en-US"/>
              </a:p>
            </p:txBody>
          </p:sp>
          <p:sp>
            <p:nvSpPr>
              <p:cNvPr id="82005" name="Freeform 508"/>
              <p:cNvSpPr>
                <a:spLocks/>
              </p:cNvSpPr>
              <p:nvPr/>
            </p:nvSpPr>
            <p:spPr bwMode="auto">
              <a:xfrm>
                <a:off x="3424" y="491"/>
                <a:ext cx="14" cy="37"/>
              </a:xfrm>
              <a:custGeom>
                <a:avLst/>
                <a:gdLst>
                  <a:gd name="T0" fmla="*/ 7 w 14"/>
                  <a:gd name="T1" fmla="*/ 0 h 37"/>
                  <a:gd name="T2" fmla="*/ 14 w 14"/>
                  <a:gd name="T3" fmla="*/ 2 h 37"/>
                  <a:gd name="T4" fmla="*/ 7 w 14"/>
                  <a:gd name="T5" fmla="*/ 37 h 37"/>
                  <a:gd name="T6" fmla="*/ 0 w 14"/>
                  <a:gd name="T7" fmla="*/ 35 h 37"/>
                  <a:gd name="T8" fmla="*/ 7 w 14"/>
                  <a:gd name="T9" fmla="*/ 0 h 37"/>
                  <a:gd name="T10" fmla="*/ 0 60000 65536"/>
                  <a:gd name="T11" fmla="*/ 0 60000 65536"/>
                  <a:gd name="T12" fmla="*/ 0 60000 65536"/>
                  <a:gd name="T13" fmla="*/ 0 60000 65536"/>
                  <a:gd name="T14" fmla="*/ 0 60000 65536"/>
                  <a:gd name="T15" fmla="*/ 0 w 14"/>
                  <a:gd name="T16" fmla="*/ 0 h 37"/>
                  <a:gd name="T17" fmla="*/ 14 w 14"/>
                  <a:gd name="T18" fmla="*/ 37 h 37"/>
                </a:gdLst>
                <a:ahLst/>
                <a:cxnLst>
                  <a:cxn ang="T10">
                    <a:pos x="T0" y="T1"/>
                  </a:cxn>
                  <a:cxn ang="T11">
                    <a:pos x="T2" y="T3"/>
                  </a:cxn>
                  <a:cxn ang="T12">
                    <a:pos x="T4" y="T5"/>
                  </a:cxn>
                  <a:cxn ang="T13">
                    <a:pos x="T6" y="T7"/>
                  </a:cxn>
                  <a:cxn ang="T14">
                    <a:pos x="T8" y="T9"/>
                  </a:cxn>
                </a:cxnLst>
                <a:rect l="T15" t="T16" r="T17" b="T18"/>
                <a:pathLst>
                  <a:path w="14" h="37">
                    <a:moveTo>
                      <a:pt x="7" y="0"/>
                    </a:moveTo>
                    <a:lnTo>
                      <a:pt x="14" y="2"/>
                    </a:lnTo>
                    <a:lnTo>
                      <a:pt x="7" y="37"/>
                    </a:lnTo>
                    <a:lnTo>
                      <a:pt x="0" y="35"/>
                    </a:lnTo>
                    <a:lnTo>
                      <a:pt x="7" y="0"/>
                    </a:lnTo>
                    <a:close/>
                  </a:path>
                </a:pathLst>
              </a:custGeom>
              <a:solidFill>
                <a:srgbClr val="000000"/>
              </a:solidFill>
              <a:ln w="9525">
                <a:noFill/>
                <a:round/>
                <a:headEnd/>
                <a:tailEnd/>
              </a:ln>
            </p:spPr>
            <p:txBody>
              <a:bodyPr/>
              <a:lstStyle/>
              <a:p>
                <a:endParaRPr lang="en-US"/>
              </a:p>
            </p:txBody>
          </p:sp>
          <p:sp>
            <p:nvSpPr>
              <p:cNvPr id="82006" name="Freeform 507"/>
              <p:cNvSpPr>
                <a:spLocks/>
              </p:cNvSpPr>
              <p:nvPr/>
            </p:nvSpPr>
            <p:spPr bwMode="auto">
              <a:xfrm>
                <a:off x="3429" y="493"/>
                <a:ext cx="20" cy="38"/>
              </a:xfrm>
              <a:custGeom>
                <a:avLst/>
                <a:gdLst>
                  <a:gd name="T0" fmla="*/ 10 w 20"/>
                  <a:gd name="T1" fmla="*/ 0 h 38"/>
                  <a:gd name="T2" fmla="*/ 20 w 20"/>
                  <a:gd name="T3" fmla="*/ 3 h 38"/>
                  <a:gd name="T4" fmla="*/ 10 w 20"/>
                  <a:gd name="T5" fmla="*/ 38 h 38"/>
                  <a:gd name="T6" fmla="*/ 0 w 20"/>
                  <a:gd name="T7" fmla="*/ 35 h 38"/>
                  <a:gd name="T8" fmla="*/ 10 w 20"/>
                  <a:gd name="T9" fmla="*/ 0 h 38"/>
                  <a:gd name="T10" fmla="*/ 0 60000 65536"/>
                  <a:gd name="T11" fmla="*/ 0 60000 65536"/>
                  <a:gd name="T12" fmla="*/ 0 60000 65536"/>
                  <a:gd name="T13" fmla="*/ 0 60000 65536"/>
                  <a:gd name="T14" fmla="*/ 0 60000 65536"/>
                  <a:gd name="T15" fmla="*/ 0 w 20"/>
                  <a:gd name="T16" fmla="*/ 0 h 38"/>
                  <a:gd name="T17" fmla="*/ 20 w 20"/>
                  <a:gd name="T18" fmla="*/ 38 h 38"/>
                </a:gdLst>
                <a:ahLst/>
                <a:cxnLst>
                  <a:cxn ang="T10">
                    <a:pos x="T0" y="T1"/>
                  </a:cxn>
                  <a:cxn ang="T11">
                    <a:pos x="T2" y="T3"/>
                  </a:cxn>
                  <a:cxn ang="T12">
                    <a:pos x="T4" y="T5"/>
                  </a:cxn>
                  <a:cxn ang="T13">
                    <a:pos x="T6" y="T7"/>
                  </a:cxn>
                  <a:cxn ang="T14">
                    <a:pos x="T8" y="T9"/>
                  </a:cxn>
                </a:cxnLst>
                <a:rect l="T15" t="T16" r="T17" b="T18"/>
                <a:pathLst>
                  <a:path w="20" h="38">
                    <a:moveTo>
                      <a:pt x="10" y="0"/>
                    </a:moveTo>
                    <a:lnTo>
                      <a:pt x="20" y="3"/>
                    </a:lnTo>
                    <a:lnTo>
                      <a:pt x="10" y="38"/>
                    </a:lnTo>
                    <a:lnTo>
                      <a:pt x="0" y="35"/>
                    </a:lnTo>
                    <a:lnTo>
                      <a:pt x="10" y="0"/>
                    </a:lnTo>
                    <a:close/>
                  </a:path>
                </a:pathLst>
              </a:custGeom>
              <a:solidFill>
                <a:srgbClr val="000000"/>
              </a:solidFill>
              <a:ln w="9525">
                <a:noFill/>
                <a:round/>
                <a:headEnd/>
                <a:tailEnd/>
              </a:ln>
            </p:spPr>
            <p:txBody>
              <a:bodyPr/>
              <a:lstStyle/>
              <a:p>
                <a:endParaRPr lang="en-US"/>
              </a:p>
            </p:txBody>
          </p:sp>
          <p:sp>
            <p:nvSpPr>
              <p:cNvPr id="82007" name="Freeform 506"/>
              <p:cNvSpPr>
                <a:spLocks/>
              </p:cNvSpPr>
              <p:nvPr/>
            </p:nvSpPr>
            <p:spPr bwMode="auto">
              <a:xfrm>
                <a:off x="3438" y="496"/>
                <a:ext cx="22" cy="38"/>
              </a:xfrm>
              <a:custGeom>
                <a:avLst/>
                <a:gdLst>
                  <a:gd name="T0" fmla="*/ 12 w 22"/>
                  <a:gd name="T1" fmla="*/ 0 h 38"/>
                  <a:gd name="T2" fmla="*/ 22 w 22"/>
                  <a:gd name="T3" fmla="*/ 4 h 38"/>
                  <a:gd name="T4" fmla="*/ 10 w 22"/>
                  <a:gd name="T5" fmla="*/ 38 h 38"/>
                  <a:gd name="T6" fmla="*/ 0 w 22"/>
                  <a:gd name="T7" fmla="*/ 34 h 38"/>
                  <a:gd name="T8" fmla="*/ 12 w 22"/>
                  <a:gd name="T9" fmla="*/ 0 h 38"/>
                  <a:gd name="T10" fmla="*/ 0 60000 65536"/>
                  <a:gd name="T11" fmla="*/ 0 60000 65536"/>
                  <a:gd name="T12" fmla="*/ 0 60000 65536"/>
                  <a:gd name="T13" fmla="*/ 0 60000 65536"/>
                  <a:gd name="T14" fmla="*/ 0 60000 65536"/>
                  <a:gd name="T15" fmla="*/ 0 w 22"/>
                  <a:gd name="T16" fmla="*/ 0 h 38"/>
                  <a:gd name="T17" fmla="*/ 22 w 22"/>
                  <a:gd name="T18" fmla="*/ 38 h 38"/>
                </a:gdLst>
                <a:ahLst/>
                <a:cxnLst>
                  <a:cxn ang="T10">
                    <a:pos x="T0" y="T1"/>
                  </a:cxn>
                  <a:cxn ang="T11">
                    <a:pos x="T2" y="T3"/>
                  </a:cxn>
                  <a:cxn ang="T12">
                    <a:pos x="T4" y="T5"/>
                  </a:cxn>
                  <a:cxn ang="T13">
                    <a:pos x="T6" y="T7"/>
                  </a:cxn>
                  <a:cxn ang="T14">
                    <a:pos x="T8" y="T9"/>
                  </a:cxn>
                </a:cxnLst>
                <a:rect l="T15" t="T16" r="T17" b="T18"/>
                <a:pathLst>
                  <a:path w="22" h="38">
                    <a:moveTo>
                      <a:pt x="12" y="0"/>
                    </a:moveTo>
                    <a:lnTo>
                      <a:pt x="22" y="4"/>
                    </a:lnTo>
                    <a:lnTo>
                      <a:pt x="10" y="38"/>
                    </a:lnTo>
                    <a:lnTo>
                      <a:pt x="0" y="34"/>
                    </a:lnTo>
                    <a:lnTo>
                      <a:pt x="12" y="0"/>
                    </a:lnTo>
                    <a:close/>
                  </a:path>
                </a:pathLst>
              </a:custGeom>
              <a:solidFill>
                <a:srgbClr val="000000"/>
              </a:solidFill>
              <a:ln w="9525">
                <a:noFill/>
                <a:round/>
                <a:headEnd/>
                <a:tailEnd/>
              </a:ln>
            </p:spPr>
            <p:txBody>
              <a:bodyPr/>
              <a:lstStyle/>
              <a:p>
                <a:endParaRPr lang="en-US"/>
              </a:p>
            </p:txBody>
          </p:sp>
          <p:sp>
            <p:nvSpPr>
              <p:cNvPr id="82008" name="Freeform 505"/>
              <p:cNvSpPr>
                <a:spLocks/>
              </p:cNvSpPr>
              <p:nvPr/>
            </p:nvSpPr>
            <p:spPr bwMode="auto">
              <a:xfrm>
                <a:off x="3447" y="500"/>
                <a:ext cx="25" cy="39"/>
              </a:xfrm>
              <a:custGeom>
                <a:avLst/>
                <a:gdLst>
                  <a:gd name="T0" fmla="*/ 14 w 25"/>
                  <a:gd name="T1" fmla="*/ 0 h 39"/>
                  <a:gd name="T2" fmla="*/ 25 w 25"/>
                  <a:gd name="T3" fmla="*/ 5 h 39"/>
                  <a:gd name="T4" fmla="*/ 12 w 25"/>
                  <a:gd name="T5" fmla="*/ 39 h 39"/>
                  <a:gd name="T6" fmla="*/ 0 w 25"/>
                  <a:gd name="T7" fmla="*/ 34 h 39"/>
                  <a:gd name="T8" fmla="*/ 14 w 25"/>
                  <a:gd name="T9" fmla="*/ 0 h 39"/>
                  <a:gd name="T10" fmla="*/ 0 60000 65536"/>
                  <a:gd name="T11" fmla="*/ 0 60000 65536"/>
                  <a:gd name="T12" fmla="*/ 0 60000 65536"/>
                  <a:gd name="T13" fmla="*/ 0 60000 65536"/>
                  <a:gd name="T14" fmla="*/ 0 60000 65536"/>
                  <a:gd name="T15" fmla="*/ 0 w 25"/>
                  <a:gd name="T16" fmla="*/ 0 h 39"/>
                  <a:gd name="T17" fmla="*/ 25 w 25"/>
                  <a:gd name="T18" fmla="*/ 39 h 39"/>
                </a:gdLst>
                <a:ahLst/>
                <a:cxnLst>
                  <a:cxn ang="T10">
                    <a:pos x="T0" y="T1"/>
                  </a:cxn>
                  <a:cxn ang="T11">
                    <a:pos x="T2" y="T3"/>
                  </a:cxn>
                  <a:cxn ang="T12">
                    <a:pos x="T4" y="T5"/>
                  </a:cxn>
                  <a:cxn ang="T13">
                    <a:pos x="T6" y="T7"/>
                  </a:cxn>
                  <a:cxn ang="T14">
                    <a:pos x="T8" y="T9"/>
                  </a:cxn>
                </a:cxnLst>
                <a:rect l="T15" t="T16" r="T17" b="T18"/>
                <a:pathLst>
                  <a:path w="25" h="39">
                    <a:moveTo>
                      <a:pt x="14" y="0"/>
                    </a:moveTo>
                    <a:lnTo>
                      <a:pt x="25" y="5"/>
                    </a:lnTo>
                    <a:lnTo>
                      <a:pt x="12" y="39"/>
                    </a:lnTo>
                    <a:lnTo>
                      <a:pt x="0" y="34"/>
                    </a:lnTo>
                    <a:lnTo>
                      <a:pt x="14" y="0"/>
                    </a:lnTo>
                    <a:close/>
                  </a:path>
                </a:pathLst>
              </a:custGeom>
              <a:solidFill>
                <a:srgbClr val="000000"/>
              </a:solidFill>
              <a:ln w="9525">
                <a:noFill/>
                <a:round/>
                <a:headEnd/>
                <a:tailEnd/>
              </a:ln>
            </p:spPr>
            <p:txBody>
              <a:bodyPr/>
              <a:lstStyle/>
              <a:p>
                <a:endParaRPr lang="en-US"/>
              </a:p>
            </p:txBody>
          </p:sp>
          <p:sp>
            <p:nvSpPr>
              <p:cNvPr id="82009" name="Freeform 504"/>
              <p:cNvSpPr>
                <a:spLocks/>
              </p:cNvSpPr>
              <p:nvPr/>
            </p:nvSpPr>
            <p:spPr bwMode="auto">
              <a:xfrm>
                <a:off x="3458" y="505"/>
                <a:ext cx="27" cy="39"/>
              </a:xfrm>
              <a:custGeom>
                <a:avLst/>
                <a:gdLst>
                  <a:gd name="T0" fmla="*/ 15 w 27"/>
                  <a:gd name="T1" fmla="*/ 0 h 39"/>
                  <a:gd name="T2" fmla="*/ 27 w 27"/>
                  <a:gd name="T3" fmla="*/ 6 h 39"/>
                  <a:gd name="T4" fmla="*/ 12 w 27"/>
                  <a:gd name="T5" fmla="*/ 39 h 39"/>
                  <a:gd name="T6" fmla="*/ 0 w 27"/>
                  <a:gd name="T7" fmla="*/ 33 h 39"/>
                  <a:gd name="T8" fmla="*/ 15 w 27"/>
                  <a:gd name="T9" fmla="*/ 0 h 39"/>
                  <a:gd name="T10" fmla="*/ 0 60000 65536"/>
                  <a:gd name="T11" fmla="*/ 0 60000 65536"/>
                  <a:gd name="T12" fmla="*/ 0 60000 65536"/>
                  <a:gd name="T13" fmla="*/ 0 60000 65536"/>
                  <a:gd name="T14" fmla="*/ 0 60000 65536"/>
                  <a:gd name="T15" fmla="*/ 0 w 27"/>
                  <a:gd name="T16" fmla="*/ 0 h 39"/>
                  <a:gd name="T17" fmla="*/ 27 w 27"/>
                  <a:gd name="T18" fmla="*/ 39 h 39"/>
                </a:gdLst>
                <a:ahLst/>
                <a:cxnLst>
                  <a:cxn ang="T10">
                    <a:pos x="T0" y="T1"/>
                  </a:cxn>
                  <a:cxn ang="T11">
                    <a:pos x="T2" y="T3"/>
                  </a:cxn>
                  <a:cxn ang="T12">
                    <a:pos x="T4" y="T5"/>
                  </a:cxn>
                  <a:cxn ang="T13">
                    <a:pos x="T6" y="T7"/>
                  </a:cxn>
                  <a:cxn ang="T14">
                    <a:pos x="T8" y="T9"/>
                  </a:cxn>
                </a:cxnLst>
                <a:rect l="T15" t="T16" r="T17" b="T18"/>
                <a:pathLst>
                  <a:path w="27" h="39">
                    <a:moveTo>
                      <a:pt x="15" y="0"/>
                    </a:moveTo>
                    <a:lnTo>
                      <a:pt x="27" y="6"/>
                    </a:lnTo>
                    <a:lnTo>
                      <a:pt x="12" y="39"/>
                    </a:lnTo>
                    <a:lnTo>
                      <a:pt x="0" y="33"/>
                    </a:lnTo>
                    <a:lnTo>
                      <a:pt x="15" y="0"/>
                    </a:lnTo>
                    <a:close/>
                  </a:path>
                </a:pathLst>
              </a:custGeom>
              <a:solidFill>
                <a:srgbClr val="000000"/>
              </a:solidFill>
              <a:ln w="9525">
                <a:noFill/>
                <a:round/>
                <a:headEnd/>
                <a:tailEnd/>
              </a:ln>
            </p:spPr>
            <p:txBody>
              <a:bodyPr/>
              <a:lstStyle/>
              <a:p>
                <a:endParaRPr lang="en-US"/>
              </a:p>
            </p:txBody>
          </p:sp>
          <p:sp>
            <p:nvSpPr>
              <p:cNvPr id="82010" name="Freeform 503"/>
              <p:cNvSpPr>
                <a:spLocks/>
              </p:cNvSpPr>
              <p:nvPr/>
            </p:nvSpPr>
            <p:spPr bwMode="auto">
              <a:xfrm>
                <a:off x="3468" y="512"/>
                <a:ext cx="30" cy="39"/>
              </a:xfrm>
              <a:custGeom>
                <a:avLst/>
                <a:gdLst>
                  <a:gd name="T0" fmla="*/ 18 w 30"/>
                  <a:gd name="T1" fmla="*/ 0 h 39"/>
                  <a:gd name="T2" fmla="*/ 30 w 30"/>
                  <a:gd name="T3" fmla="*/ 7 h 39"/>
                  <a:gd name="T4" fmla="*/ 12 w 30"/>
                  <a:gd name="T5" fmla="*/ 39 h 39"/>
                  <a:gd name="T6" fmla="*/ 0 w 30"/>
                  <a:gd name="T7" fmla="*/ 32 h 39"/>
                  <a:gd name="T8" fmla="*/ 18 w 30"/>
                  <a:gd name="T9" fmla="*/ 0 h 39"/>
                  <a:gd name="T10" fmla="*/ 0 60000 65536"/>
                  <a:gd name="T11" fmla="*/ 0 60000 65536"/>
                  <a:gd name="T12" fmla="*/ 0 60000 65536"/>
                  <a:gd name="T13" fmla="*/ 0 60000 65536"/>
                  <a:gd name="T14" fmla="*/ 0 60000 65536"/>
                  <a:gd name="T15" fmla="*/ 0 w 30"/>
                  <a:gd name="T16" fmla="*/ 0 h 39"/>
                  <a:gd name="T17" fmla="*/ 30 w 30"/>
                  <a:gd name="T18" fmla="*/ 39 h 39"/>
                </a:gdLst>
                <a:ahLst/>
                <a:cxnLst>
                  <a:cxn ang="T10">
                    <a:pos x="T0" y="T1"/>
                  </a:cxn>
                  <a:cxn ang="T11">
                    <a:pos x="T2" y="T3"/>
                  </a:cxn>
                  <a:cxn ang="T12">
                    <a:pos x="T4" y="T5"/>
                  </a:cxn>
                  <a:cxn ang="T13">
                    <a:pos x="T6" y="T7"/>
                  </a:cxn>
                  <a:cxn ang="T14">
                    <a:pos x="T8" y="T9"/>
                  </a:cxn>
                </a:cxnLst>
                <a:rect l="T15" t="T16" r="T17" b="T18"/>
                <a:pathLst>
                  <a:path w="30" h="39">
                    <a:moveTo>
                      <a:pt x="18" y="0"/>
                    </a:moveTo>
                    <a:lnTo>
                      <a:pt x="30" y="7"/>
                    </a:lnTo>
                    <a:lnTo>
                      <a:pt x="12" y="39"/>
                    </a:lnTo>
                    <a:lnTo>
                      <a:pt x="0" y="32"/>
                    </a:lnTo>
                    <a:lnTo>
                      <a:pt x="18" y="0"/>
                    </a:lnTo>
                    <a:close/>
                  </a:path>
                </a:pathLst>
              </a:custGeom>
              <a:solidFill>
                <a:srgbClr val="000000"/>
              </a:solidFill>
              <a:ln w="9525">
                <a:noFill/>
                <a:round/>
                <a:headEnd/>
                <a:tailEnd/>
              </a:ln>
            </p:spPr>
            <p:txBody>
              <a:bodyPr/>
              <a:lstStyle/>
              <a:p>
                <a:endParaRPr lang="en-US"/>
              </a:p>
            </p:txBody>
          </p:sp>
          <p:sp>
            <p:nvSpPr>
              <p:cNvPr id="82011" name="Freeform 502"/>
              <p:cNvSpPr>
                <a:spLocks/>
              </p:cNvSpPr>
              <p:nvPr/>
            </p:nvSpPr>
            <p:spPr bwMode="auto">
              <a:xfrm>
                <a:off x="3479" y="520"/>
                <a:ext cx="32" cy="38"/>
              </a:xfrm>
              <a:custGeom>
                <a:avLst/>
                <a:gdLst>
                  <a:gd name="T0" fmla="*/ 19 w 32"/>
                  <a:gd name="T1" fmla="*/ 0 h 38"/>
                  <a:gd name="T2" fmla="*/ 32 w 32"/>
                  <a:gd name="T3" fmla="*/ 8 h 38"/>
                  <a:gd name="T4" fmla="*/ 13 w 32"/>
                  <a:gd name="T5" fmla="*/ 38 h 38"/>
                  <a:gd name="T6" fmla="*/ 0 w 32"/>
                  <a:gd name="T7" fmla="*/ 30 h 38"/>
                  <a:gd name="T8" fmla="*/ 19 w 32"/>
                  <a:gd name="T9" fmla="*/ 0 h 38"/>
                  <a:gd name="T10" fmla="*/ 0 60000 65536"/>
                  <a:gd name="T11" fmla="*/ 0 60000 65536"/>
                  <a:gd name="T12" fmla="*/ 0 60000 65536"/>
                  <a:gd name="T13" fmla="*/ 0 60000 65536"/>
                  <a:gd name="T14" fmla="*/ 0 60000 65536"/>
                  <a:gd name="T15" fmla="*/ 0 w 32"/>
                  <a:gd name="T16" fmla="*/ 0 h 38"/>
                  <a:gd name="T17" fmla="*/ 32 w 32"/>
                  <a:gd name="T18" fmla="*/ 38 h 38"/>
                </a:gdLst>
                <a:ahLst/>
                <a:cxnLst>
                  <a:cxn ang="T10">
                    <a:pos x="T0" y="T1"/>
                  </a:cxn>
                  <a:cxn ang="T11">
                    <a:pos x="T2" y="T3"/>
                  </a:cxn>
                  <a:cxn ang="T12">
                    <a:pos x="T4" y="T5"/>
                  </a:cxn>
                  <a:cxn ang="T13">
                    <a:pos x="T6" y="T7"/>
                  </a:cxn>
                  <a:cxn ang="T14">
                    <a:pos x="T8" y="T9"/>
                  </a:cxn>
                </a:cxnLst>
                <a:rect l="T15" t="T16" r="T17" b="T18"/>
                <a:pathLst>
                  <a:path w="32" h="38">
                    <a:moveTo>
                      <a:pt x="19" y="0"/>
                    </a:moveTo>
                    <a:lnTo>
                      <a:pt x="32" y="8"/>
                    </a:lnTo>
                    <a:lnTo>
                      <a:pt x="13" y="38"/>
                    </a:lnTo>
                    <a:lnTo>
                      <a:pt x="0" y="30"/>
                    </a:lnTo>
                    <a:lnTo>
                      <a:pt x="19" y="0"/>
                    </a:lnTo>
                    <a:close/>
                  </a:path>
                </a:pathLst>
              </a:custGeom>
              <a:solidFill>
                <a:srgbClr val="000000"/>
              </a:solidFill>
              <a:ln w="9525">
                <a:noFill/>
                <a:round/>
                <a:headEnd/>
                <a:tailEnd/>
              </a:ln>
            </p:spPr>
            <p:txBody>
              <a:bodyPr/>
              <a:lstStyle/>
              <a:p>
                <a:endParaRPr lang="en-US"/>
              </a:p>
            </p:txBody>
          </p:sp>
          <p:sp>
            <p:nvSpPr>
              <p:cNvPr id="82012" name="Freeform 501"/>
              <p:cNvSpPr>
                <a:spLocks/>
              </p:cNvSpPr>
              <p:nvPr/>
            </p:nvSpPr>
            <p:spPr bwMode="auto">
              <a:xfrm>
                <a:off x="3492" y="527"/>
                <a:ext cx="32" cy="39"/>
              </a:xfrm>
              <a:custGeom>
                <a:avLst/>
                <a:gdLst>
                  <a:gd name="T0" fmla="*/ 19 w 32"/>
                  <a:gd name="T1" fmla="*/ 0 h 39"/>
                  <a:gd name="T2" fmla="*/ 32 w 32"/>
                  <a:gd name="T3" fmla="*/ 9 h 39"/>
                  <a:gd name="T4" fmla="*/ 14 w 32"/>
                  <a:gd name="T5" fmla="*/ 39 h 39"/>
                  <a:gd name="T6" fmla="*/ 0 w 32"/>
                  <a:gd name="T7" fmla="*/ 31 h 39"/>
                  <a:gd name="T8" fmla="*/ 19 w 32"/>
                  <a:gd name="T9" fmla="*/ 0 h 39"/>
                  <a:gd name="T10" fmla="*/ 0 60000 65536"/>
                  <a:gd name="T11" fmla="*/ 0 60000 65536"/>
                  <a:gd name="T12" fmla="*/ 0 60000 65536"/>
                  <a:gd name="T13" fmla="*/ 0 60000 65536"/>
                  <a:gd name="T14" fmla="*/ 0 60000 65536"/>
                  <a:gd name="T15" fmla="*/ 0 w 32"/>
                  <a:gd name="T16" fmla="*/ 0 h 39"/>
                  <a:gd name="T17" fmla="*/ 32 w 32"/>
                  <a:gd name="T18" fmla="*/ 39 h 39"/>
                </a:gdLst>
                <a:ahLst/>
                <a:cxnLst>
                  <a:cxn ang="T10">
                    <a:pos x="T0" y="T1"/>
                  </a:cxn>
                  <a:cxn ang="T11">
                    <a:pos x="T2" y="T3"/>
                  </a:cxn>
                  <a:cxn ang="T12">
                    <a:pos x="T4" y="T5"/>
                  </a:cxn>
                  <a:cxn ang="T13">
                    <a:pos x="T6" y="T7"/>
                  </a:cxn>
                  <a:cxn ang="T14">
                    <a:pos x="T8" y="T9"/>
                  </a:cxn>
                </a:cxnLst>
                <a:rect l="T15" t="T16" r="T17" b="T18"/>
                <a:pathLst>
                  <a:path w="32" h="39">
                    <a:moveTo>
                      <a:pt x="19" y="0"/>
                    </a:moveTo>
                    <a:lnTo>
                      <a:pt x="32" y="9"/>
                    </a:lnTo>
                    <a:lnTo>
                      <a:pt x="14" y="39"/>
                    </a:lnTo>
                    <a:lnTo>
                      <a:pt x="0" y="31"/>
                    </a:lnTo>
                    <a:lnTo>
                      <a:pt x="19" y="0"/>
                    </a:lnTo>
                    <a:close/>
                  </a:path>
                </a:pathLst>
              </a:custGeom>
              <a:solidFill>
                <a:srgbClr val="000000"/>
              </a:solidFill>
              <a:ln w="9525">
                <a:noFill/>
                <a:round/>
                <a:headEnd/>
                <a:tailEnd/>
              </a:ln>
            </p:spPr>
            <p:txBody>
              <a:bodyPr/>
              <a:lstStyle/>
              <a:p>
                <a:endParaRPr lang="en-US"/>
              </a:p>
            </p:txBody>
          </p:sp>
          <p:sp>
            <p:nvSpPr>
              <p:cNvPr id="82013" name="Freeform 500"/>
              <p:cNvSpPr>
                <a:spLocks/>
              </p:cNvSpPr>
              <p:nvPr/>
            </p:nvSpPr>
            <p:spPr bwMode="auto">
              <a:xfrm>
                <a:off x="3504" y="536"/>
                <a:ext cx="34" cy="39"/>
              </a:xfrm>
              <a:custGeom>
                <a:avLst/>
                <a:gdLst>
                  <a:gd name="T0" fmla="*/ 21 w 34"/>
                  <a:gd name="T1" fmla="*/ 0 h 39"/>
                  <a:gd name="T2" fmla="*/ 34 w 34"/>
                  <a:gd name="T3" fmla="*/ 10 h 39"/>
                  <a:gd name="T4" fmla="*/ 13 w 34"/>
                  <a:gd name="T5" fmla="*/ 39 h 39"/>
                  <a:gd name="T6" fmla="*/ 0 w 34"/>
                  <a:gd name="T7" fmla="*/ 30 h 39"/>
                  <a:gd name="T8" fmla="*/ 21 w 34"/>
                  <a:gd name="T9" fmla="*/ 0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21" y="0"/>
                    </a:moveTo>
                    <a:lnTo>
                      <a:pt x="34" y="10"/>
                    </a:lnTo>
                    <a:lnTo>
                      <a:pt x="13" y="39"/>
                    </a:lnTo>
                    <a:lnTo>
                      <a:pt x="0" y="30"/>
                    </a:lnTo>
                    <a:lnTo>
                      <a:pt x="21" y="0"/>
                    </a:lnTo>
                    <a:close/>
                  </a:path>
                </a:pathLst>
              </a:custGeom>
              <a:solidFill>
                <a:srgbClr val="000000"/>
              </a:solidFill>
              <a:ln w="9525">
                <a:noFill/>
                <a:round/>
                <a:headEnd/>
                <a:tailEnd/>
              </a:ln>
            </p:spPr>
            <p:txBody>
              <a:bodyPr/>
              <a:lstStyle/>
              <a:p>
                <a:endParaRPr lang="en-US"/>
              </a:p>
            </p:txBody>
          </p:sp>
          <p:sp>
            <p:nvSpPr>
              <p:cNvPr id="82014" name="Freeform 499"/>
              <p:cNvSpPr>
                <a:spLocks/>
              </p:cNvSpPr>
              <p:nvPr/>
            </p:nvSpPr>
            <p:spPr bwMode="auto">
              <a:xfrm>
                <a:off x="3517" y="546"/>
                <a:ext cx="35" cy="40"/>
              </a:xfrm>
              <a:custGeom>
                <a:avLst/>
                <a:gdLst>
                  <a:gd name="T0" fmla="*/ 21 w 35"/>
                  <a:gd name="T1" fmla="*/ 0 h 40"/>
                  <a:gd name="T2" fmla="*/ 35 w 35"/>
                  <a:gd name="T3" fmla="*/ 11 h 40"/>
                  <a:gd name="T4" fmla="*/ 14 w 35"/>
                  <a:gd name="T5" fmla="*/ 40 h 40"/>
                  <a:gd name="T6" fmla="*/ 0 w 35"/>
                  <a:gd name="T7" fmla="*/ 29 h 40"/>
                  <a:gd name="T8" fmla="*/ 21 w 35"/>
                  <a:gd name="T9" fmla="*/ 0 h 40"/>
                  <a:gd name="T10" fmla="*/ 0 60000 65536"/>
                  <a:gd name="T11" fmla="*/ 0 60000 65536"/>
                  <a:gd name="T12" fmla="*/ 0 60000 65536"/>
                  <a:gd name="T13" fmla="*/ 0 60000 65536"/>
                  <a:gd name="T14" fmla="*/ 0 60000 65536"/>
                  <a:gd name="T15" fmla="*/ 0 w 35"/>
                  <a:gd name="T16" fmla="*/ 0 h 40"/>
                  <a:gd name="T17" fmla="*/ 35 w 35"/>
                  <a:gd name="T18" fmla="*/ 40 h 40"/>
                </a:gdLst>
                <a:ahLst/>
                <a:cxnLst>
                  <a:cxn ang="T10">
                    <a:pos x="T0" y="T1"/>
                  </a:cxn>
                  <a:cxn ang="T11">
                    <a:pos x="T2" y="T3"/>
                  </a:cxn>
                  <a:cxn ang="T12">
                    <a:pos x="T4" y="T5"/>
                  </a:cxn>
                  <a:cxn ang="T13">
                    <a:pos x="T6" y="T7"/>
                  </a:cxn>
                  <a:cxn ang="T14">
                    <a:pos x="T8" y="T9"/>
                  </a:cxn>
                </a:cxnLst>
                <a:rect l="T15" t="T16" r="T17" b="T18"/>
                <a:pathLst>
                  <a:path w="35" h="40">
                    <a:moveTo>
                      <a:pt x="21" y="0"/>
                    </a:moveTo>
                    <a:lnTo>
                      <a:pt x="35" y="11"/>
                    </a:lnTo>
                    <a:lnTo>
                      <a:pt x="14" y="40"/>
                    </a:lnTo>
                    <a:lnTo>
                      <a:pt x="0" y="29"/>
                    </a:lnTo>
                    <a:lnTo>
                      <a:pt x="21" y="0"/>
                    </a:lnTo>
                    <a:close/>
                  </a:path>
                </a:pathLst>
              </a:custGeom>
              <a:solidFill>
                <a:srgbClr val="000000"/>
              </a:solidFill>
              <a:ln w="9525">
                <a:noFill/>
                <a:round/>
                <a:headEnd/>
                <a:tailEnd/>
              </a:ln>
            </p:spPr>
            <p:txBody>
              <a:bodyPr/>
              <a:lstStyle/>
              <a:p>
                <a:endParaRPr lang="en-US"/>
              </a:p>
            </p:txBody>
          </p:sp>
          <p:sp>
            <p:nvSpPr>
              <p:cNvPr id="82015" name="Freeform 498"/>
              <p:cNvSpPr>
                <a:spLocks/>
              </p:cNvSpPr>
              <p:nvPr/>
            </p:nvSpPr>
            <p:spPr bwMode="auto">
              <a:xfrm>
                <a:off x="3531" y="557"/>
                <a:ext cx="37" cy="40"/>
              </a:xfrm>
              <a:custGeom>
                <a:avLst/>
                <a:gdLst>
                  <a:gd name="T0" fmla="*/ 22 w 37"/>
                  <a:gd name="T1" fmla="*/ 0 h 40"/>
                  <a:gd name="T2" fmla="*/ 37 w 37"/>
                  <a:gd name="T3" fmla="*/ 12 h 40"/>
                  <a:gd name="T4" fmla="*/ 15 w 37"/>
                  <a:gd name="T5" fmla="*/ 40 h 40"/>
                  <a:gd name="T6" fmla="*/ 0 w 37"/>
                  <a:gd name="T7" fmla="*/ 29 h 40"/>
                  <a:gd name="T8" fmla="*/ 22 w 37"/>
                  <a:gd name="T9" fmla="*/ 0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22" y="0"/>
                    </a:moveTo>
                    <a:lnTo>
                      <a:pt x="37" y="12"/>
                    </a:lnTo>
                    <a:lnTo>
                      <a:pt x="15" y="40"/>
                    </a:lnTo>
                    <a:lnTo>
                      <a:pt x="0" y="29"/>
                    </a:lnTo>
                    <a:lnTo>
                      <a:pt x="22" y="0"/>
                    </a:lnTo>
                    <a:close/>
                  </a:path>
                </a:pathLst>
              </a:custGeom>
              <a:solidFill>
                <a:srgbClr val="000000"/>
              </a:solidFill>
              <a:ln w="9525">
                <a:noFill/>
                <a:round/>
                <a:headEnd/>
                <a:tailEnd/>
              </a:ln>
            </p:spPr>
            <p:txBody>
              <a:bodyPr/>
              <a:lstStyle/>
              <a:p>
                <a:endParaRPr lang="en-US"/>
              </a:p>
            </p:txBody>
          </p:sp>
          <p:sp>
            <p:nvSpPr>
              <p:cNvPr id="82016" name="Freeform 497"/>
              <p:cNvSpPr>
                <a:spLocks/>
              </p:cNvSpPr>
              <p:nvPr/>
            </p:nvSpPr>
            <p:spPr bwMode="auto">
              <a:xfrm>
                <a:off x="3545" y="569"/>
                <a:ext cx="37" cy="40"/>
              </a:xfrm>
              <a:custGeom>
                <a:avLst/>
                <a:gdLst>
                  <a:gd name="T0" fmla="*/ 23 w 37"/>
                  <a:gd name="T1" fmla="*/ 0 h 40"/>
                  <a:gd name="T2" fmla="*/ 37 w 37"/>
                  <a:gd name="T3" fmla="*/ 12 h 40"/>
                  <a:gd name="T4" fmla="*/ 15 w 37"/>
                  <a:gd name="T5" fmla="*/ 40 h 40"/>
                  <a:gd name="T6" fmla="*/ 0 w 37"/>
                  <a:gd name="T7" fmla="*/ 28 h 40"/>
                  <a:gd name="T8" fmla="*/ 23 w 37"/>
                  <a:gd name="T9" fmla="*/ 0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23" y="0"/>
                    </a:moveTo>
                    <a:lnTo>
                      <a:pt x="37" y="12"/>
                    </a:lnTo>
                    <a:lnTo>
                      <a:pt x="15" y="40"/>
                    </a:lnTo>
                    <a:lnTo>
                      <a:pt x="0" y="28"/>
                    </a:lnTo>
                    <a:lnTo>
                      <a:pt x="23" y="0"/>
                    </a:lnTo>
                    <a:close/>
                  </a:path>
                </a:pathLst>
              </a:custGeom>
              <a:solidFill>
                <a:srgbClr val="000000"/>
              </a:solidFill>
              <a:ln w="9525">
                <a:noFill/>
                <a:round/>
                <a:headEnd/>
                <a:tailEnd/>
              </a:ln>
            </p:spPr>
            <p:txBody>
              <a:bodyPr/>
              <a:lstStyle/>
              <a:p>
                <a:endParaRPr lang="en-US"/>
              </a:p>
            </p:txBody>
          </p:sp>
          <p:sp>
            <p:nvSpPr>
              <p:cNvPr id="82017" name="Freeform 496"/>
              <p:cNvSpPr>
                <a:spLocks/>
              </p:cNvSpPr>
              <p:nvPr/>
            </p:nvSpPr>
            <p:spPr bwMode="auto">
              <a:xfrm>
                <a:off x="3560" y="581"/>
                <a:ext cx="37" cy="40"/>
              </a:xfrm>
              <a:custGeom>
                <a:avLst/>
                <a:gdLst>
                  <a:gd name="T0" fmla="*/ 22 w 37"/>
                  <a:gd name="T1" fmla="*/ 0 h 40"/>
                  <a:gd name="T2" fmla="*/ 37 w 37"/>
                  <a:gd name="T3" fmla="*/ 12 h 40"/>
                  <a:gd name="T4" fmla="*/ 15 w 37"/>
                  <a:gd name="T5" fmla="*/ 40 h 40"/>
                  <a:gd name="T6" fmla="*/ 0 w 37"/>
                  <a:gd name="T7" fmla="*/ 28 h 40"/>
                  <a:gd name="T8" fmla="*/ 22 w 37"/>
                  <a:gd name="T9" fmla="*/ 0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22" y="0"/>
                    </a:moveTo>
                    <a:lnTo>
                      <a:pt x="37" y="12"/>
                    </a:lnTo>
                    <a:lnTo>
                      <a:pt x="15" y="40"/>
                    </a:lnTo>
                    <a:lnTo>
                      <a:pt x="0" y="28"/>
                    </a:lnTo>
                    <a:lnTo>
                      <a:pt x="22" y="0"/>
                    </a:lnTo>
                    <a:close/>
                  </a:path>
                </a:pathLst>
              </a:custGeom>
              <a:solidFill>
                <a:srgbClr val="000000"/>
              </a:solidFill>
              <a:ln w="9525">
                <a:noFill/>
                <a:round/>
                <a:headEnd/>
                <a:tailEnd/>
              </a:ln>
            </p:spPr>
            <p:txBody>
              <a:bodyPr/>
              <a:lstStyle/>
              <a:p>
                <a:endParaRPr lang="en-US"/>
              </a:p>
            </p:txBody>
          </p:sp>
          <p:sp>
            <p:nvSpPr>
              <p:cNvPr id="82018" name="Freeform 495"/>
              <p:cNvSpPr>
                <a:spLocks/>
              </p:cNvSpPr>
              <p:nvPr/>
            </p:nvSpPr>
            <p:spPr bwMode="auto">
              <a:xfrm>
                <a:off x="3575" y="594"/>
                <a:ext cx="38" cy="40"/>
              </a:xfrm>
              <a:custGeom>
                <a:avLst/>
                <a:gdLst>
                  <a:gd name="T0" fmla="*/ 23 w 38"/>
                  <a:gd name="T1" fmla="*/ 0 h 40"/>
                  <a:gd name="T2" fmla="*/ 38 w 38"/>
                  <a:gd name="T3" fmla="*/ 13 h 40"/>
                  <a:gd name="T4" fmla="*/ 15 w 38"/>
                  <a:gd name="T5" fmla="*/ 40 h 40"/>
                  <a:gd name="T6" fmla="*/ 0 w 38"/>
                  <a:gd name="T7" fmla="*/ 27 h 40"/>
                  <a:gd name="T8" fmla="*/ 23 w 38"/>
                  <a:gd name="T9" fmla="*/ 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23" y="0"/>
                    </a:moveTo>
                    <a:lnTo>
                      <a:pt x="38" y="13"/>
                    </a:lnTo>
                    <a:lnTo>
                      <a:pt x="15" y="40"/>
                    </a:lnTo>
                    <a:lnTo>
                      <a:pt x="0" y="27"/>
                    </a:lnTo>
                    <a:lnTo>
                      <a:pt x="23" y="0"/>
                    </a:lnTo>
                    <a:close/>
                  </a:path>
                </a:pathLst>
              </a:custGeom>
              <a:solidFill>
                <a:srgbClr val="000000"/>
              </a:solidFill>
              <a:ln w="9525">
                <a:noFill/>
                <a:round/>
                <a:headEnd/>
                <a:tailEnd/>
              </a:ln>
            </p:spPr>
            <p:txBody>
              <a:bodyPr/>
              <a:lstStyle/>
              <a:p>
                <a:endParaRPr lang="en-US"/>
              </a:p>
            </p:txBody>
          </p:sp>
          <p:sp>
            <p:nvSpPr>
              <p:cNvPr id="82019" name="Freeform 494"/>
              <p:cNvSpPr>
                <a:spLocks/>
              </p:cNvSpPr>
              <p:nvPr/>
            </p:nvSpPr>
            <p:spPr bwMode="auto">
              <a:xfrm>
                <a:off x="3590" y="607"/>
                <a:ext cx="39" cy="42"/>
              </a:xfrm>
              <a:custGeom>
                <a:avLst/>
                <a:gdLst>
                  <a:gd name="T0" fmla="*/ 23 w 39"/>
                  <a:gd name="T1" fmla="*/ 0 h 42"/>
                  <a:gd name="T2" fmla="*/ 39 w 39"/>
                  <a:gd name="T3" fmla="*/ 14 h 42"/>
                  <a:gd name="T4" fmla="*/ 17 w 39"/>
                  <a:gd name="T5" fmla="*/ 42 h 42"/>
                  <a:gd name="T6" fmla="*/ 0 w 39"/>
                  <a:gd name="T7" fmla="*/ 27 h 42"/>
                  <a:gd name="T8" fmla="*/ 23 w 39"/>
                  <a:gd name="T9" fmla="*/ 0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23" y="0"/>
                    </a:moveTo>
                    <a:lnTo>
                      <a:pt x="39" y="14"/>
                    </a:lnTo>
                    <a:lnTo>
                      <a:pt x="17" y="42"/>
                    </a:lnTo>
                    <a:lnTo>
                      <a:pt x="0" y="27"/>
                    </a:lnTo>
                    <a:lnTo>
                      <a:pt x="23" y="0"/>
                    </a:lnTo>
                    <a:close/>
                  </a:path>
                </a:pathLst>
              </a:custGeom>
              <a:solidFill>
                <a:srgbClr val="000000"/>
              </a:solidFill>
              <a:ln w="9525">
                <a:noFill/>
                <a:round/>
                <a:headEnd/>
                <a:tailEnd/>
              </a:ln>
            </p:spPr>
            <p:txBody>
              <a:bodyPr/>
              <a:lstStyle/>
              <a:p>
                <a:endParaRPr lang="en-US"/>
              </a:p>
            </p:txBody>
          </p:sp>
          <p:sp>
            <p:nvSpPr>
              <p:cNvPr id="82020" name="Freeform 493"/>
              <p:cNvSpPr>
                <a:spLocks/>
              </p:cNvSpPr>
              <p:nvPr/>
            </p:nvSpPr>
            <p:spPr bwMode="auto">
              <a:xfrm>
                <a:off x="3606" y="621"/>
                <a:ext cx="40" cy="43"/>
              </a:xfrm>
              <a:custGeom>
                <a:avLst/>
                <a:gdLst>
                  <a:gd name="T0" fmla="*/ 23 w 40"/>
                  <a:gd name="T1" fmla="*/ 0 h 43"/>
                  <a:gd name="T2" fmla="*/ 40 w 40"/>
                  <a:gd name="T3" fmla="*/ 15 h 43"/>
                  <a:gd name="T4" fmla="*/ 16 w 40"/>
                  <a:gd name="T5" fmla="*/ 43 h 43"/>
                  <a:gd name="T6" fmla="*/ 0 w 40"/>
                  <a:gd name="T7" fmla="*/ 28 h 43"/>
                  <a:gd name="T8" fmla="*/ 23 w 40"/>
                  <a:gd name="T9" fmla="*/ 0 h 43"/>
                  <a:gd name="T10" fmla="*/ 0 60000 65536"/>
                  <a:gd name="T11" fmla="*/ 0 60000 65536"/>
                  <a:gd name="T12" fmla="*/ 0 60000 65536"/>
                  <a:gd name="T13" fmla="*/ 0 60000 65536"/>
                  <a:gd name="T14" fmla="*/ 0 60000 65536"/>
                  <a:gd name="T15" fmla="*/ 0 w 40"/>
                  <a:gd name="T16" fmla="*/ 0 h 43"/>
                  <a:gd name="T17" fmla="*/ 40 w 40"/>
                  <a:gd name="T18" fmla="*/ 43 h 43"/>
                </a:gdLst>
                <a:ahLst/>
                <a:cxnLst>
                  <a:cxn ang="T10">
                    <a:pos x="T0" y="T1"/>
                  </a:cxn>
                  <a:cxn ang="T11">
                    <a:pos x="T2" y="T3"/>
                  </a:cxn>
                  <a:cxn ang="T12">
                    <a:pos x="T4" y="T5"/>
                  </a:cxn>
                  <a:cxn ang="T13">
                    <a:pos x="T6" y="T7"/>
                  </a:cxn>
                  <a:cxn ang="T14">
                    <a:pos x="T8" y="T9"/>
                  </a:cxn>
                </a:cxnLst>
                <a:rect l="T15" t="T16" r="T17" b="T18"/>
                <a:pathLst>
                  <a:path w="40" h="43">
                    <a:moveTo>
                      <a:pt x="23" y="0"/>
                    </a:moveTo>
                    <a:lnTo>
                      <a:pt x="40" y="15"/>
                    </a:lnTo>
                    <a:lnTo>
                      <a:pt x="16" y="43"/>
                    </a:lnTo>
                    <a:lnTo>
                      <a:pt x="0" y="28"/>
                    </a:lnTo>
                    <a:lnTo>
                      <a:pt x="23" y="0"/>
                    </a:lnTo>
                    <a:close/>
                  </a:path>
                </a:pathLst>
              </a:custGeom>
              <a:solidFill>
                <a:srgbClr val="000000"/>
              </a:solidFill>
              <a:ln w="9525">
                <a:noFill/>
                <a:round/>
                <a:headEnd/>
                <a:tailEnd/>
              </a:ln>
            </p:spPr>
            <p:txBody>
              <a:bodyPr/>
              <a:lstStyle/>
              <a:p>
                <a:endParaRPr lang="en-US"/>
              </a:p>
            </p:txBody>
          </p:sp>
          <p:sp>
            <p:nvSpPr>
              <p:cNvPr id="82021" name="Freeform 492"/>
              <p:cNvSpPr>
                <a:spLocks/>
              </p:cNvSpPr>
              <p:nvPr/>
            </p:nvSpPr>
            <p:spPr bwMode="auto">
              <a:xfrm>
                <a:off x="3622" y="636"/>
                <a:ext cx="30" cy="34"/>
              </a:xfrm>
              <a:custGeom>
                <a:avLst/>
                <a:gdLst>
                  <a:gd name="T0" fmla="*/ 24 w 30"/>
                  <a:gd name="T1" fmla="*/ 0 h 34"/>
                  <a:gd name="T2" fmla="*/ 30 w 30"/>
                  <a:gd name="T3" fmla="*/ 6 h 34"/>
                  <a:gd name="T4" fmla="*/ 7 w 30"/>
                  <a:gd name="T5" fmla="*/ 34 h 34"/>
                  <a:gd name="T6" fmla="*/ 0 w 30"/>
                  <a:gd name="T7" fmla="*/ 28 h 34"/>
                  <a:gd name="T8" fmla="*/ 24 w 30"/>
                  <a:gd name="T9" fmla="*/ 0 h 34"/>
                  <a:gd name="T10" fmla="*/ 0 60000 65536"/>
                  <a:gd name="T11" fmla="*/ 0 60000 65536"/>
                  <a:gd name="T12" fmla="*/ 0 60000 65536"/>
                  <a:gd name="T13" fmla="*/ 0 60000 65536"/>
                  <a:gd name="T14" fmla="*/ 0 60000 65536"/>
                  <a:gd name="T15" fmla="*/ 0 w 30"/>
                  <a:gd name="T16" fmla="*/ 0 h 34"/>
                  <a:gd name="T17" fmla="*/ 30 w 30"/>
                  <a:gd name="T18" fmla="*/ 34 h 34"/>
                </a:gdLst>
                <a:ahLst/>
                <a:cxnLst>
                  <a:cxn ang="T10">
                    <a:pos x="T0" y="T1"/>
                  </a:cxn>
                  <a:cxn ang="T11">
                    <a:pos x="T2" y="T3"/>
                  </a:cxn>
                  <a:cxn ang="T12">
                    <a:pos x="T4" y="T5"/>
                  </a:cxn>
                  <a:cxn ang="T13">
                    <a:pos x="T6" y="T7"/>
                  </a:cxn>
                  <a:cxn ang="T14">
                    <a:pos x="T8" y="T9"/>
                  </a:cxn>
                </a:cxnLst>
                <a:rect l="T15" t="T16" r="T17" b="T18"/>
                <a:pathLst>
                  <a:path w="30" h="34">
                    <a:moveTo>
                      <a:pt x="24" y="0"/>
                    </a:moveTo>
                    <a:lnTo>
                      <a:pt x="30" y="6"/>
                    </a:lnTo>
                    <a:lnTo>
                      <a:pt x="7" y="34"/>
                    </a:lnTo>
                    <a:lnTo>
                      <a:pt x="0" y="28"/>
                    </a:lnTo>
                    <a:lnTo>
                      <a:pt x="24" y="0"/>
                    </a:lnTo>
                    <a:close/>
                  </a:path>
                </a:pathLst>
              </a:custGeom>
              <a:solidFill>
                <a:srgbClr val="000000"/>
              </a:solidFill>
              <a:ln w="9525">
                <a:noFill/>
                <a:round/>
                <a:headEnd/>
                <a:tailEnd/>
              </a:ln>
            </p:spPr>
            <p:txBody>
              <a:bodyPr/>
              <a:lstStyle/>
              <a:p>
                <a:endParaRPr lang="en-US"/>
              </a:p>
            </p:txBody>
          </p:sp>
          <p:sp>
            <p:nvSpPr>
              <p:cNvPr id="82022" name="Freeform 491"/>
              <p:cNvSpPr>
                <a:spLocks/>
              </p:cNvSpPr>
              <p:nvPr/>
            </p:nvSpPr>
            <p:spPr bwMode="auto">
              <a:xfrm>
                <a:off x="3732" y="745"/>
                <a:ext cx="37" cy="38"/>
              </a:xfrm>
              <a:custGeom>
                <a:avLst/>
                <a:gdLst>
                  <a:gd name="T0" fmla="*/ 25 w 37"/>
                  <a:gd name="T1" fmla="*/ 0 h 38"/>
                  <a:gd name="T2" fmla="*/ 37 w 37"/>
                  <a:gd name="T3" fmla="*/ 12 h 38"/>
                  <a:gd name="T4" fmla="*/ 12 w 37"/>
                  <a:gd name="T5" fmla="*/ 38 h 38"/>
                  <a:gd name="T6" fmla="*/ 0 w 37"/>
                  <a:gd name="T7" fmla="*/ 26 h 38"/>
                  <a:gd name="T8" fmla="*/ 25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25" y="0"/>
                    </a:moveTo>
                    <a:lnTo>
                      <a:pt x="37" y="12"/>
                    </a:lnTo>
                    <a:lnTo>
                      <a:pt x="12" y="38"/>
                    </a:lnTo>
                    <a:lnTo>
                      <a:pt x="0" y="26"/>
                    </a:lnTo>
                    <a:lnTo>
                      <a:pt x="25" y="0"/>
                    </a:lnTo>
                    <a:close/>
                  </a:path>
                </a:pathLst>
              </a:custGeom>
              <a:solidFill>
                <a:srgbClr val="000000"/>
              </a:solidFill>
              <a:ln w="9525">
                <a:noFill/>
                <a:round/>
                <a:headEnd/>
                <a:tailEnd/>
              </a:ln>
            </p:spPr>
            <p:txBody>
              <a:bodyPr/>
              <a:lstStyle/>
              <a:p>
                <a:endParaRPr lang="en-US"/>
              </a:p>
            </p:txBody>
          </p:sp>
          <p:sp>
            <p:nvSpPr>
              <p:cNvPr id="82023" name="Freeform 490"/>
              <p:cNvSpPr>
                <a:spLocks/>
              </p:cNvSpPr>
              <p:nvPr/>
            </p:nvSpPr>
            <p:spPr bwMode="auto">
              <a:xfrm>
                <a:off x="3744" y="757"/>
                <a:ext cx="61" cy="64"/>
              </a:xfrm>
              <a:custGeom>
                <a:avLst/>
                <a:gdLst>
                  <a:gd name="T0" fmla="*/ 25 w 61"/>
                  <a:gd name="T1" fmla="*/ 0 h 64"/>
                  <a:gd name="T2" fmla="*/ 61 w 61"/>
                  <a:gd name="T3" fmla="*/ 38 h 64"/>
                  <a:gd name="T4" fmla="*/ 36 w 61"/>
                  <a:gd name="T5" fmla="*/ 64 h 64"/>
                  <a:gd name="T6" fmla="*/ 0 w 61"/>
                  <a:gd name="T7" fmla="*/ 26 h 64"/>
                  <a:gd name="T8" fmla="*/ 25 w 61"/>
                  <a:gd name="T9" fmla="*/ 0 h 64"/>
                  <a:gd name="T10" fmla="*/ 0 60000 65536"/>
                  <a:gd name="T11" fmla="*/ 0 60000 65536"/>
                  <a:gd name="T12" fmla="*/ 0 60000 65536"/>
                  <a:gd name="T13" fmla="*/ 0 60000 65536"/>
                  <a:gd name="T14" fmla="*/ 0 60000 65536"/>
                  <a:gd name="T15" fmla="*/ 0 w 61"/>
                  <a:gd name="T16" fmla="*/ 0 h 64"/>
                  <a:gd name="T17" fmla="*/ 61 w 61"/>
                  <a:gd name="T18" fmla="*/ 64 h 64"/>
                </a:gdLst>
                <a:ahLst/>
                <a:cxnLst>
                  <a:cxn ang="T10">
                    <a:pos x="T0" y="T1"/>
                  </a:cxn>
                  <a:cxn ang="T11">
                    <a:pos x="T2" y="T3"/>
                  </a:cxn>
                  <a:cxn ang="T12">
                    <a:pos x="T4" y="T5"/>
                  </a:cxn>
                  <a:cxn ang="T13">
                    <a:pos x="T6" y="T7"/>
                  </a:cxn>
                  <a:cxn ang="T14">
                    <a:pos x="T8" y="T9"/>
                  </a:cxn>
                </a:cxnLst>
                <a:rect l="T15" t="T16" r="T17" b="T18"/>
                <a:pathLst>
                  <a:path w="61" h="64">
                    <a:moveTo>
                      <a:pt x="25" y="0"/>
                    </a:moveTo>
                    <a:lnTo>
                      <a:pt x="61" y="38"/>
                    </a:lnTo>
                    <a:lnTo>
                      <a:pt x="36" y="64"/>
                    </a:lnTo>
                    <a:lnTo>
                      <a:pt x="0" y="26"/>
                    </a:lnTo>
                    <a:lnTo>
                      <a:pt x="25" y="0"/>
                    </a:lnTo>
                    <a:close/>
                  </a:path>
                </a:pathLst>
              </a:custGeom>
              <a:solidFill>
                <a:srgbClr val="000000"/>
              </a:solidFill>
              <a:ln w="9525">
                <a:noFill/>
                <a:round/>
                <a:headEnd/>
                <a:tailEnd/>
              </a:ln>
            </p:spPr>
            <p:txBody>
              <a:bodyPr/>
              <a:lstStyle/>
              <a:p>
                <a:endParaRPr lang="en-US"/>
              </a:p>
            </p:txBody>
          </p:sp>
          <p:sp>
            <p:nvSpPr>
              <p:cNvPr id="82024" name="Freeform 489"/>
              <p:cNvSpPr>
                <a:spLocks/>
              </p:cNvSpPr>
              <p:nvPr/>
            </p:nvSpPr>
            <p:spPr bwMode="auto">
              <a:xfrm>
                <a:off x="3780" y="795"/>
                <a:ext cx="63" cy="65"/>
              </a:xfrm>
              <a:custGeom>
                <a:avLst/>
                <a:gdLst>
                  <a:gd name="T0" fmla="*/ 26 w 63"/>
                  <a:gd name="T1" fmla="*/ 0 h 65"/>
                  <a:gd name="T2" fmla="*/ 63 w 63"/>
                  <a:gd name="T3" fmla="*/ 40 h 65"/>
                  <a:gd name="T4" fmla="*/ 37 w 63"/>
                  <a:gd name="T5" fmla="*/ 65 h 65"/>
                  <a:gd name="T6" fmla="*/ 0 w 63"/>
                  <a:gd name="T7" fmla="*/ 25 h 65"/>
                  <a:gd name="T8" fmla="*/ 26 w 63"/>
                  <a:gd name="T9" fmla="*/ 0 h 65"/>
                  <a:gd name="T10" fmla="*/ 0 60000 65536"/>
                  <a:gd name="T11" fmla="*/ 0 60000 65536"/>
                  <a:gd name="T12" fmla="*/ 0 60000 65536"/>
                  <a:gd name="T13" fmla="*/ 0 60000 65536"/>
                  <a:gd name="T14" fmla="*/ 0 60000 65536"/>
                  <a:gd name="T15" fmla="*/ 0 w 63"/>
                  <a:gd name="T16" fmla="*/ 0 h 65"/>
                  <a:gd name="T17" fmla="*/ 63 w 63"/>
                  <a:gd name="T18" fmla="*/ 65 h 65"/>
                </a:gdLst>
                <a:ahLst/>
                <a:cxnLst>
                  <a:cxn ang="T10">
                    <a:pos x="T0" y="T1"/>
                  </a:cxn>
                  <a:cxn ang="T11">
                    <a:pos x="T2" y="T3"/>
                  </a:cxn>
                  <a:cxn ang="T12">
                    <a:pos x="T4" y="T5"/>
                  </a:cxn>
                  <a:cxn ang="T13">
                    <a:pos x="T6" y="T7"/>
                  </a:cxn>
                  <a:cxn ang="T14">
                    <a:pos x="T8" y="T9"/>
                  </a:cxn>
                </a:cxnLst>
                <a:rect l="T15" t="T16" r="T17" b="T18"/>
                <a:pathLst>
                  <a:path w="63" h="65">
                    <a:moveTo>
                      <a:pt x="26" y="0"/>
                    </a:moveTo>
                    <a:lnTo>
                      <a:pt x="63" y="40"/>
                    </a:lnTo>
                    <a:lnTo>
                      <a:pt x="37" y="65"/>
                    </a:lnTo>
                    <a:lnTo>
                      <a:pt x="0" y="25"/>
                    </a:lnTo>
                    <a:lnTo>
                      <a:pt x="26" y="0"/>
                    </a:lnTo>
                    <a:close/>
                  </a:path>
                </a:pathLst>
              </a:custGeom>
              <a:solidFill>
                <a:srgbClr val="000000"/>
              </a:solidFill>
              <a:ln w="9525">
                <a:noFill/>
                <a:round/>
                <a:headEnd/>
                <a:tailEnd/>
              </a:ln>
            </p:spPr>
            <p:txBody>
              <a:bodyPr/>
              <a:lstStyle/>
              <a:p>
                <a:endParaRPr lang="en-US"/>
              </a:p>
            </p:txBody>
          </p:sp>
          <p:sp>
            <p:nvSpPr>
              <p:cNvPr id="82025" name="Freeform 488"/>
              <p:cNvSpPr>
                <a:spLocks/>
              </p:cNvSpPr>
              <p:nvPr/>
            </p:nvSpPr>
            <p:spPr bwMode="auto">
              <a:xfrm>
                <a:off x="3817" y="835"/>
                <a:ext cx="64" cy="67"/>
              </a:xfrm>
              <a:custGeom>
                <a:avLst/>
                <a:gdLst>
                  <a:gd name="T0" fmla="*/ 26 w 64"/>
                  <a:gd name="T1" fmla="*/ 0 h 67"/>
                  <a:gd name="T2" fmla="*/ 64 w 64"/>
                  <a:gd name="T3" fmla="*/ 42 h 67"/>
                  <a:gd name="T4" fmla="*/ 39 w 64"/>
                  <a:gd name="T5" fmla="*/ 67 h 67"/>
                  <a:gd name="T6" fmla="*/ 0 w 64"/>
                  <a:gd name="T7" fmla="*/ 25 h 67"/>
                  <a:gd name="T8" fmla="*/ 26 w 64"/>
                  <a:gd name="T9" fmla="*/ 0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26" y="0"/>
                    </a:moveTo>
                    <a:lnTo>
                      <a:pt x="64" y="42"/>
                    </a:lnTo>
                    <a:lnTo>
                      <a:pt x="39" y="67"/>
                    </a:lnTo>
                    <a:lnTo>
                      <a:pt x="0" y="25"/>
                    </a:lnTo>
                    <a:lnTo>
                      <a:pt x="26" y="0"/>
                    </a:lnTo>
                    <a:close/>
                  </a:path>
                </a:pathLst>
              </a:custGeom>
              <a:solidFill>
                <a:srgbClr val="000000"/>
              </a:solidFill>
              <a:ln w="9525">
                <a:noFill/>
                <a:round/>
                <a:headEnd/>
                <a:tailEnd/>
              </a:ln>
            </p:spPr>
            <p:txBody>
              <a:bodyPr/>
              <a:lstStyle/>
              <a:p>
                <a:endParaRPr lang="en-US"/>
              </a:p>
            </p:txBody>
          </p:sp>
          <p:sp>
            <p:nvSpPr>
              <p:cNvPr id="82026" name="Freeform 487"/>
              <p:cNvSpPr>
                <a:spLocks/>
              </p:cNvSpPr>
              <p:nvPr/>
            </p:nvSpPr>
            <p:spPr bwMode="auto">
              <a:xfrm>
                <a:off x="3856" y="877"/>
                <a:ext cx="64" cy="66"/>
              </a:xfrm>
              <a:custGeom>
                <a:avLst/>
                <a:gdLst>
                  <a:gd name="T0" fmla="*/ 25 w 64"/>
                  <a:gd name="T1" fmla="*/ 0 h 66"/>
                  <a:gd name="T2" fmla="*/ 64 w 64"/>
                  <a:gd name="T3" fmla="*/ 41 h 66"/>
                  <a:gd name="T4" fmla="*/ 38 w 64"/>
                  <a:gd name="T5" fmla="*/ 66 h 66"/>
                  <a:gd name="T6" fmla="*/ 0 w 64"/>
                  <a:gd name="T7" fmla="*/ 25 h 66"/>
                  <a:gd name="T8" fmla="*/ 25 w 64"/>
                  <a:gd name="T9" fmla="*/ 0 h 66"/>
                  <a:gd name="T10" fmla="*/ 0 60000 65536"/>
                  <a:gd name="T11" fmla="*/ 0 60000 65536"/>
                  <a:gd name="T12" fmla="*/ 0 60000 65536"/>
                  <a:gd name="T13" fmla="*/ 0 60000 65536"/>
                  <a:gd name="T14" fmla="*/ 0 60000 65536"/>
                  <a:gd name="T15" fmla="*/ 0 w 64"/>
                  <a:gd name="T16" fmla="*/ 0 h 66"/>
                  <a:gd name="T17" fmla="*/ 64 w 64"/>
                  <a:gd name="T18" fmla="*/ 66 h 66"/>
                </a:gdLst>
                <a:ahLst/>
                <a:cxnLst>
                  <a:cxn ang="T10">
                    <a:pos x="T0" y="T1"/>
                  </a:cxn>
                  <a:cxn ang="T11">
                    <a:pos x="T2" y="T3"/>
                  </a:cxn>
                  <a:cxn ang="T12">
                    <a:pos x="T4" y="T5"/>
                  </a:cxn>
                  <a:cxn ang="T13">
                    <a:pos x="T6" y="T7"/>
                  </a:cxn>
                  <a:cxn ang="T14">
                    <a:pos x="T8" y="T9"/>
                  </a:cxn>
                </a:cxnLst>
                <a:rect l="T15" t="T16" r="T17" b="T18"/>
                <a:pathLst>
                  <a:path w="64" h="66">
                    <a:moveTo>
                      <a:pt x="25" y="0"/>
                    </a:moveTo>
                    <a:lnTo>
                      <a:pt x="64" y="41"/>
                    </a:lnTo>
                    <a:lnTo>
                      <a:pt x="38" y="66"/>
                    </a:lnTo>
                    <a:lnTo>
                      <a:pt x="0" y="25"/>
                    </a:lnTo>
                    <a:lnTo>
                      <a:pt x="25" y="0"/>
                    </a:lnTo>
                    <a:close/>
                  </a:path>
                </a:pathLst>
              </a:custGeom>
              <a:solidFill>
                <a:srgbClr val="000000"/>
              </a:solidFill>
              <a:ln w="9525">
                <a:noFill/>
                <a:round/>
                <a:headEnd/>
                <a:tailEnd/>
              </a:ln>
            </p:spPr>
            <p:txBody>
              <a:bodyPr/>
              <a:lstStyle/>
              <a:p>
                <a:endParaRPr lang="en-US"/>
              </a:p>
            </p:txBody>
          </p:sp>
          <p:sp>
            <p:nvSpPr>
              <p:cNvPr id="82027" name="Freeform 486"/>
              <p:cNvSpPr>
                <a:spLocks/>
              </p:cNvSpPr>
              <p:nvPr/>
            </p:nvSpPr>
            <p:spPr bwMode="auto">
              <a:xfrm>
                <a:off x="3894" y="918"/>
                <a:ext cx="36" cy="36"/>
              </a:xfrm>
              <a:custGeom>
                <a:avLst/>
                <a:gdLst>
                  <a:gd name="T0" fmla="*/ 26 w 36"/>
                  <a:gd name="T1" fmla="*/ 0 h 36"/>
                  <a:gd name="T2" fmla="*/ 36 w 36"/>
                  <a:gd name="T3" fmla="*/ 11 h 36"/>
                  <a:gd name="T4" fmla="*/ 10 w 36"/>
                  <a:gd name="T5" fmla="*/ 36 h 36"/>
                  <a:gd name="T6" fmla="*/ 0 w 36"/>
                  <a:gd name="T7" fmla="*/ 25 h 36"/>
                  <a:gd name="T8" fmla="*/ 26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26" y="0"/>
                    </a:moveTo>
                    <a:lnTo>
                      <a:pt x="36" y="11"/>
                    </a:lnTo>
                    <a:lnTo>
                      <a:pt x="10" y="36"/>
                    </a:lnTo>
                    <a:lnTo>
                      <a:pt x="0" y="25"/>
                    </a:lnTo>
                    <a:lnTo>
                      <a:pt x="26" y="0"/>
                    </a:lnTo>
                    <a:close/>
                  </a:path>
                </a:pathLst>
              </a:custGeom>
              <a:solidFill>
                <a:srgbClr val="000000"/>
              </a:solidFill>
              <a:ln w="9525">
                <a:noFill/>
                <a:round/>
                <a:headEnd/>
                <a:tailEnd/>
              </a:ln>
            </p:spPr>
            <p:txBody>
              <a:bodyPr/>
              <a:lstStyle/>
              <a:p>
                <a:endParaRPr lang="en-US"/>
              </a:p>
            </p:txBody>
          </p:sp>
          <p:sp>
            <p:nvSpPr>
              <p:cNvPr id="82028" name="Freeform 485"/>
              <p:cNvSpPr>
                <a:spLocks/>
              </p:cNvSpPr>
              <p:nvPr/>
            </p:nvSpPr>
            <p:spPr bwMode="auto">
              <a:xfrm>
                <a:off x="3998" y="1038"/>
                <a:ext cx="37" cy="35"/>
              </a:xfrm>
              <a:custGeom>
                <a:avLst/>
                <a:gdLst>
                  <a:gd name="T0" fmla="*/ 27 w 37"/>
                  <a:gd name="T1" fmla="*/ 0 h 35"/>
                  <a:gd name="T2" fmla="*/ 37 w 37"/>
                  <a:gd name="T3" fmla="*/ 11 h 35"/>
                  <a:gd name="T4" fmla="*/ 10 w 37"/>
                  <a:gd name="T5" fmla="*/ 35 h 35"/>
                  <a:gd name="T6" fmla="*/ 0 w 37"/>
                  <a:gd name="T7" fmla="*/ 23 h 35"/>
                  <a:gd name="T8" fmla="*/ 27 w 37"/>
                  <a:gd name="T9" fmla="*/ 0 h 35"/>
                  <a:gd name="T10" fmla="*/ 0 60000 65536"/>
                  <a:gd name="T11" fmla="*/ 0 60000 65536"/>
                  <a:gd name="T12" fmla="*/ 0 60000 65536"/>
                  <a:gd name="T13" fmla="*/ 0 60000 65536"/>
                  <a:gd name="T14" fmla="*/ 0 60000 65536"/>
                  <a:gd name="T15" fmla="*/ 0 w 37"/>
                  <a:gd name="T16" fmla="*/ 0 h 35"/>
                  <a:gd name="T17" fmla="*/ 37 w 37"/>
                  <a:gd name="T18" fmla="*/ 35 h 35"/>
                </a:gdLst>
                <a:ahLst/>
                <a:cxnLst>
                  <a:cxn ang="T10">
                    <a:pos x="T0" y="T1"/>
                  </a:cxn>
                  <a:cxn ang="T11">
                    <a:pos x="T2" y="T3"/>
                  </a:cxn>
                  <a:cxn ang="T12">
                    <a:pos x="T4" y="T5"/>
                  </a:cxn>
                  <a:cxn ang="T13">
                    <a:pos x="T6" y="T7"/>
                  </a:cxn>
                  <a:cxn ang="T14">
                    <a:pos x="T8" y="T9"/>
                  </a:cxn>
                </a:cxnLst>
                <a:rect l="T15" t="T16" r="T17" b="T18"/>
                <a:pathLst>
                  <a:path w="37" h="35">
                    <a:moveTo>
                      <a:pt x="27" y="0"/>
                    </a:moveTo>
                    <a:lnTo>
                      <a:pt x="37" y="11"/>
                    </a:lnTo>
                    <a:lnTo>
                      <a:pt x="10" y="35"/>
                    </a:lnTo>
                    <a:lnTo>
                      <a:pt x="0" y="23"/>
                    </a:lnTo>
                    <a:lnTo>
                      <a:pt x="27" y="0"/>
                    </a:lnTo>
                    <a:close/>
                  </a:path>
                </a:pathLst>
              </a:custGeom>
              <a:solidFill>
                <a:srgbClr val="000000"/>
              </a:solidFill>
              <a:ln w="9525">
                <a:noFill/>
                <a:round/>
                <a:headEnd/>
                <a:tailEnd/>
              </a:ln>
            </p:spPr>
            <p:txBody>
              <a:bodyPr/>
              <a:lstStyle/>
              <a:p>
                <a:endParaRPr lang="en-US"/>
              </a:p>
            </p:txBody>
          </p:sp>
          <p:sp>
            <p:nvSpPr>
              <p:cNvPr id="82029" name="Freeform 484"/>
              <p:cNvSpPr>
                <a:spLocks/>
              </p:cNvSpPr>
              <p:nvPr/>
            </p:nvSpPr>
            <p:spPr bwMode="auto">
              <a:xfrm>
                <a:off x="4008" y="1049"/>
                <a:ext cx="64" cy="67"/>
              </a:xfrm>
              <a:custGeom>
                <a:avLst/>
                <a:gdLst>
                  <a:gd name="T0" fmla="*/ 27 w 64"/>
                  <a:gd name="T1" fmla="*/ 0 h 67"/>
                  <a:gd name="T2" fmla="*/ 64 w 64"/>
                  <a:gd name="T3" fmla="*/ 43 h 67"/>
                  <a:gd name="T4" fmla="*/ 38 w 64"/>
                  <a:gd name="T5" fmla="*/ 67 h 67"/>
                  <a:gd name="T6" fmla="*/ 0 w 64"/>
                  <a:gd name="T7" fmla="*/ 24 h 67"/>
                  <a:gd name="T8" fmla="*/ 27 w 64"/>
                  <a:gd name="T9" fmla="*/ 0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27" y="0"/>
                    </a:moveTo>
                    <a:lnTo>
                      <a:pt x="64" y="43"/>
                    </a:lnTo>
                    <a:lnTo>
                      <a:pt x="38" y="67"/>
                    </a:lnTo>
                    <a:lnTo>
                      <a:pt x="0" y="24"/>
                    </a:lnTo>
                    <a:lnTo>
                      <a:pt x="27" y="0"/>
                    </a:lnTo>
                    <a:close/>
                  </a:path>
                </a:pathLst>
              </a:custGeom>
              <a:solidFill>
                <a:srgbClr val="000000"/>
              </a:solidFill>
              <a:ln w="9525">
                <a:noFill/>
                <a:round/>
                <a:headEnd/>
                <a:tailEnd/>
              </a:ln>
            </p:spPr>
            <p:txBody>
              <a:bodyPr/>
              <a:lstStyle/>
              <a:p>
                <a:endParaRPr lang="en-US"/>
              </a:p>
            </p:txBody>
          </p:sp>
          <p:sp>
            <p:nvSpPr>
              <p:cNvPr id="82030" name="Freeform 483"/>
              <p:cNvSpPr>
                <a:spLocks/>
              </p:cNvSpPr>
              <p:nvPr/>
            </p:nvSpPr>
            <p:spPr bwMode="auto">
              <a:xfrm>
                <a:off x="4046" y="1092"/>
                <a:ext cx="64" cy="68"/>
              </a:xfrm>
              <a:custGeom>
                <a:avLst/>
                <a:gdLst>
                  <a:gd name="T0" fmla="*/ 26 w 64"/>
                  <a:gd name="T1" fmla="*/ 0 h 68"/>
                  <a:gd name="T2" fmla="*/ 64 w 64"/>
                  <a:gd name="T3" fmla="*/ 44 h 68"/>
                  <a:gd name="T4" fmla="*/ 37 w 64"/>
                  <a:gd name="T5" fmla="*/ 68 h 68"/>
                  <a:gd name="T6" fmla="*/ 0 w 64"/>
                  <a:gd name="T7" fmla="*/ 24 h 68"/>
                  <a:gd name="T8" fmla="*/ 26 w 64"/>
                  <a:gd name="T9" fmla="*/ 0 h 68"/>
                  <a:gd name="T10" fmla="*/ 0 60000 65536"/>
                  <a:gd name="T11" fmla="*/ 0 60000 65536"/>
                  <a:gd name="T12" fmla="*/ 0 60000 65536"/>
                  <a:gd name="T13" fmla="*/ 0 60000 65536"/>
                  <a:gd name="T14" fmla="*/ 0 60000 65536"/>
                  <a:gd name="T15" fmla="*/ 0 w 64"/>
                  <a:gd name="T16" fmla="*/ 0 h 68"/>
                  <a:gd name="T17" fmla="*/ 64 w 64"/>
                  <a:gd name="T18" fmla="*/ 68 h 68"/>
                </a:gdLst>
                <a:ahLst/>
                <a:cxnLst>
                  <a:cxn ang="T10">
                    <a:pos x="T0" y="T1"/>
                  </a:cxn>
                  <a:cxn ang="T11">
                    <a:pos x="T2" y="T3"/>
                  </a:cxn>
                  <a:cxn ang="T12">
                    <a:pos x="T4" y="T5"/>
                  </a:cxn>
                  <a:cxn ang="T13">
                    <a:pos x="T6" y="T7"/>
                  </a:cxn>
                  <a:cxn ang="T14">
                    <a:pos x="T8" y="T9"/>
                  </a:cxn>
                </a:cxnLst>
                <a:rect l="T15" t="T16" r="T17" b="T18"/>
                <a:pathLst>
                  <a:path w="64" h="68">
                    <a:moveTo>
                      <a:pt x="26" y="0"/>
                    </a:moveTo>
                    <a:lnTo>
                      <a:pt x="64" y="44"/>
                    </a:lnTo>
                    <a:lnTo>
                      <a:pt x="37" y="68"/>
                    </a:lnTo>
                    <a:lnTo>
                      <a:pt x="0" y="24"/>
                    </a:lnTo>
                    <a:lnTo>
                      <a:pt x="26" y="0"/>
                    </a:lnTo>
                    <a:close/>
                  </a:path>
                </a:pathLst>
              </a:custGeom>
              <a:solidFill>
                <a:srgbClr val="000000"/>
              </a:solidFill>
              <a:ln w="9525">
                <a:noFill/>
                <a:round/>
                <a:headEnd/>
                <a:tailEnd/>
              </a:ln>
            </p:spPr>
            <p:txBody>
              <a:bodyPr/>
              <a:lstStyle/>
              <a:p>
                <a:endParaRPr lang="en-US"/>
              </a:p>
            </p:txBody>
          </p:sp>
          <p:sp>
            <p:nvSpPr>
              <p:cNvPr id="82031" name="Freeform 482"/>
              <p:cNvSpPr>
                <a:spLocks/>
              </p:cNvSpPr>
              <p:nvPr/>
            </p:nvSpPr>
            <p:spPr bwMode="auto">
              <a:xfrm>
                <a:off x="4083" y="1136"/>
                <a:ext cx="64" cy="67"/>
              </a:xfrm>
              <a:custGeom>
                <a:avLst/>
                <a:gdLst>
                  <a:gd name="T0" fmla="*/ 27 w 64"/>
                  <a:gd name="T1" fmla="*/ 0 h 67"/>
                  <a:gd name="T2" fmla="*/ 64 w 64"/>
                  <a:gd name="T3" fmla="*/ 43 h 67"/>
                  <a:gd name="T4" fmla="*/ 37 w 64"/>
                  <a:gd name="T5" fmla="*/ 67 h 67"/>
                  <a:gd name="T6" fmla="*/ 0 w 64"/>
                  <a:gd name="T7" fmla="*/ 24 h 67"/>
                  <a:gd name="T8" fmla="*/ 27 w 64"/>
                  <a:gd name="T9" fmla="*/ 0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27" y="0"/>
                    </a:moveTo>
                    <a:lnTo>
                      <a:pt x="64" y="43"/>
                    </a:lnTo>
                    <a:lnTo>
                      <a:pt x="37" y="67"/>
                    </a:lnTo>
                    <a:lnTo>
                      <a:pt x="0" y="24"/>
                    </a:lnTo>
                    <a:lnTo>
                      <a:pt x="27" y="0"/>
                    </a:lnTo>
                    <a:close/>
                  </a:path>
                </a:pathLst>
              </a:custGeom>
              <a:solidFill>
                <a:srgbClr val="000000"/>
              </a:solidFill>
              <a:ln w="9525">
                <a:noFill/>
                <a:round/>
                <a:headEnd/>
                <a:tailEnd/>
              </a:ln>
            </p:spPr>
            <p:txBody>
              <a:bodyPr/>
              <a:lstStyle/>
              <a:p>
                <a:endParaRPr lang="en-US"/>
              </a:p>
            </p:txBody>
          </p:sp>
          <p:sp>
            <p:nvSpPr>
              <p:cNvPr id="82032" name="Freeform 481"/>
              <p:cNvSpPr>
                <a:spLocks/>
              </p:cNvSpPr>
              <p:nvPr/>
            </p:nvSpPr>
            <p:spPr bwMode="auto">
              <a:xfrm>
                <a:off x="4120" y="1179"/>
                <a:ext cx="63" cy="66"/>
              </a:xfrm>
              <a:custGeom>
                <a:avLst/>
                <a:gdLst>
                  <a:gd name="T0" fmla="*/ 27 w 63"/>
                  <a:gd name="T1" fmla="*/ 0 h 66"/>
                  <a:gd name="T2" fmla="*/ 63 w 63"/>
                  <a:gd name="T3" fmla="*/ 42 h 66"/>
                  <a:gd name="T4" fmla="*/ 37 w 63"/>
                  <a:gd name="T5" fmla="*/ 66 h 66"/>
                  <a:gd name="T6" fmla="*/ 0 w 63"/>
                  <a:gd name="T7" fmla="*/ 24 h 66"/>
                  <a:gd name="T8" fmla="*/ 27 w 63"/>
                  <a:gd name="T9" fmla="*/ 0 h 66"/>
                  <a:gd name="T10" fmla="*/ 0 60000 65536"/>
                  <a:gd name="T11" fmla="*/ 0 60000 65536"/>
                  <a:gd name="T12" fmla="*/ 0 60000 65536"/>
                  <a:gd name="T13" fmla="*/ 0 60000 65536"/>
                  <a:gd name="T14" fmla="*/ 0 60000 65536"/>
                  <a:gd name="T15" fmla="*/ 0 w 63"/>
                  <a:gd name="T16" fmla="*/ 0 h 66"/>
                  <a:gd name="T17" fmla="*/ 63 w 63"/>
                  <a:gd name="T18" fmla="*/ 66 h 66"/>
                </a:gdLst>
                <a:ahLst/>
                <a:cxnLst>
                  <a:cxn ang="T10">
                    <a:pos x="T0" y="T1"/>
                  </a:cxn>
                  <a:cxn ang="T11">
                    <a:pos x="T2" y="T3"/>
                  </a:cxn>
                  <a:cxn ang="T12">
                    <a:pos x="T4" y="T5"/>
                  </a:cxn>
                  <a:cxn ang="T13">
                    <a:pos x="T6" y="T7"/>
                  </a:cxn>
                  <a:cxn ang="T14">
                    <a:pos x="T8" y="T9"/>
                  </a:cxn>
                </a:cxnLst>
                <a:rect l="T15" t="T16" r="T17" b="T18"/>
                <a:pathLst>
                  <a:path w="63" h="66">
                    <a:moveTo>
                      <a:pt x="27" y="0"/>
                    </a:moveTo>
                    <a:lnTo>
                      <a:pt x="63" y="42"/>
                    </a:lnTo>
                    <a:lnTo>
                      <a:pt x="37" y="66"/>
                    </a:lnTo>
                    <a:lnTo>
                      <a:pt x="0" y="24"/>
                    </a:lnTo>
                    <a:lnTo>
                      <a:pt x="27" y="0"/>
                    </a:lnTo>
                    <a:close/>
                  </a:path>
                </a:pathLst>
              </a:custGeom>
              <a:solidFill>
                <a:srgbClr val="000000"/>
              </a:solidFill>
              <a:ln w="9525">
                <a:noFill/>
                <a:round/>
                <a:headEnd/>
                <a:tailEnd/>
              </a:ln>
            </p:spPr>
            <p:txBody>
              <a:bodyPr/>
              <a:lstStyle/>
              <a:p>
                <a:endParaRPr lang="en-US"/>
              </a:p>
            </p:txBody>
          </p:sp>
          <p:sp>
            <p:nvSpPr>
              <p:cNvPr id="82033" name="Freeform 480"/>
              <p:cNvSpPr>
                <a:spLocks/>
              </p:cNvSpPr>
              <p:nvPr/>
            </p:nvSpPr>
            <p:spPr bwMode="auto">
              <a:xfrm>
                <a:off x="4157" y="1221"/>
                <a:ext cx="33" cy="32"/>
              </a:xfrm>
              <a:custGeom>
                <a:avLst/>
                <a:gdLst>
                  <a:gd name="T0" fmla="*/ 26 w 33"/>
                  <a:gd name="T1" fmla="*/ 0 h 32"/>
                  <a:gd name="T2" fmla="*/ 33 w 33"/>
                  <a:gd name="T3" fmla="*/ 7 h 32"/>
                  <a:gd name="T4" fmla="*/ 6 w 33"/>
                  <a:gd name="T5" fmla="*/ 32 h 32"/>
                  <a:gd name="T6" fmla="*/ 0 w 33"/>
                  <a:gd name="T7" fmla="*/ 24 h 32"/>
                  <a:gd name="T8" fmla="*/ 26 w 33"/>
                  <a:gd name="T9" fmla="*/ 0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26" y="0"/>
                    </a:moveTo>
                    <a:lnTo>
                      <a:pt x="33" y="7"/>
                    </a:lnTo>
                    <a:lnTo>
                      <a:pt x="6" y="32"/>
                    </a:lnTo>
                    <a:lnTo>
                      <a:pt x="0" y="24"/>
                    </a:lnTo>
                    <a:lnTo>
                      <a:pt x="26" y="0"/>
                    </a:lnTo>
                    <a:close/>
                  </a:path>
                </a:pathLst>
              </a:custGeom>
              <a:solidFill>
                <a:srgbClr val="000000"/>
              </a:solidFill>
              <a:ln w="9525">
                <a:noFill/>
                <a:round/>
                <a:headEnd/>
                <a:tailEnd/>
              </a:ln>
            </p:spPr>
            <p:txBody>
              <a:bodyPr/>
              <a:lstStyle/>
              <a:p>
                <a:endParaRPr lang="en-US"/>
              </a:p>
            </p:txBody>
          </p:sp>
          <p:sp>
            <p:nvSpPr>
              <p:cNvPr id="82034" name="Freeform 479"/>
              <p:cNvSpPr>
                <a:spLocks/>
              </p:cNvSpPr>
              <p:nvPr/>
            </p:nvSpPr>
            <p:spPr bwMode="auto">
              <a:xfrm>
                <a:off x="4258" y="1337"/>
                <a:ext cx="27" cy="28"/>
              </a:xfrm>
              <a:custGeom>
                <a:avLst/>
                <a:gdLst>
                  <a:gd name="T0" fmla="*/ 25 w 27"/>
                  <a:gd name="T1" fmla="*/ 0 h 28"/>
                  <a:gd name="T2" fmla="*/ 27 w 27"/>
                  <a:gd name="T3" fmla="*/ 2 h 28"/>
                  <a:gd name="T4" fmla="*/ 2 w 27"/>
                  <a:gd name="T5" fmla="*/ 28 h 28"/>
                  <a:gd name="T6" fmla="*/ 0 w 27"/>
                  <a:gd name="T7" fmla="*/ 26 h 28"/>
                  <a:gd name="T8" fmla="*/ 25 w 27"/>
                  <a:gd name="T9" fmla="*/ 0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25" y="0"/>
                    </a:moveTo>
                    <a:lnTo>
                      <a:pt x="27" y="2"/>
                    </a:lnTo>
                    <a:lnTo>
                      <a:pt x="2" y="28"/>
                    </a:lnTo>
                    <a:lnTo>
                      <a:pt x="0" y="26"/>
                    </a:lnTo>
                    <a:lnTo>
                      <a:pt x="25" y="0"/>
                    </a:lnTo>
                    <a:close/>
                  </a:path>
                </a:pathLst>
              </a:custGeom>
              <a:solidFill>
                <a:srgbClr val="000000"/>
              </a:solidFill>
              <a:ln w="9525">
                <a:noFill/>
                <a:round/>
                <a:headEnd/>
                <a:tailEnd/>
              </a:ln>
            </p:spPr>
            <p:txBody>
              <a:bodyPr/>
              <a:lstStyle/>
              <a:p>
                <a:endParaRPr lang="en-US"/>
              </a:p>
            </p:txBody>
          </p:sp>
          <p:sp>
            <p:nvSpPr>
              <p:cNvPr id="82035" name="Freeform 478"/>
              <p:cNvSpPr>
                <a:spLocks/>
              </p:cNvSpPr>
              <p:nvPr/>
            </p:nvSpPr>
            <p:spPr bwMode="auto">
              <a:xfrm>
                <a:off x="4259" y="1340"/>
                <a:ext cx="58" cy="61"/>
              </a:xfrm>
              <a:custGeom>
                <a:avLst/>
                <a:gdLst>
                  <a:gd name="T0" fmla="*/ 27 w 58"/>
                  <a:gd name="T1" fmla="*/ 0 h 61"/>
                  <a:gd name="T2" fmla="*/ 58 w 58"/>
                  <a:gd name="T3" fmla="*/ 37 h 61"/>
                  <a:gd name="T4" fmla="*/ 32 w 58"/>
                  <a:gd name="T5" fmla="*/ 61 h 61"/>
                  <a:gd name="T6" fmla="*/ 0 w 58"/>
                  <a:gd name="T7" fmla="*/ 24 h 61"/>
                  <a:gd name="T8" fmla="*/ 27 w 58"/>
                  <a:gd name="T9" fmla="*/ 0 h 61"/>
                  <a:gd name="T10" fmla="*/ 0 60000 65536"/>
                  <a:gd name="T11" fmla="*/ 0 60000 65536"/>
                  <a:gd name="T12" fmla="*/ 0 60000 65536"/>
                  <a:gd name="T13" fmla="*/ 0 60000 65536"/>
                  <a:gd name="T14" fmla="*/ 0 60000 65536"/>
                  <a:gd name="T15" fmla="*/ 0 w 58"/>
                  <a:gd name="T16" fmla="*/ 0 h 61"/>
                  <a:gd name="T17" fmla="*/ 58 w 58"/>
                  <a:gd name="T18" fmla="*/ 61 h 61"/>
                </a:gdLst>
                <a:ahLst/>
                <a:cxnLst>
                  <a:cxn ang="T10">
                    <a:pos x="T0" y="T1"/>
                  </a:cxn>
                  <a:cxn ang="T11">
                    <a:pos x="T2" y="T3"/>
                  </a:cxn>
                  <a:cxn ang="T12">
                    <a:pos x="T4" y="T5"/>
                  </a:cxn>
                  <a:cxn ang="T13">
                    <a:pos x="T6" y="T7"/>
                  </a:cxn>
                  <a:cxn ang="T14">
                    <a:pos x="T8" y="T9"/>
                  </a:cxn>
                </a:cxnLst>
                <a:rect l="T15" t="T16" r="T17" b="T18"/>
                <a:pathLst>
                  <a:path w="58" h="61">
                    <a:moveTo>
                      <a:pt x="27" y="0"/>
                    </a:moveTo>
                    <a:lnTo>
                      <a:pt x="58" y="37"/>
                    </a:lnTo>
                    <a:lnTo>
                      <a:pt x="32" y="61"/>
                    </a:lnTo>
                    <a:lnTo>
                      <a:pt x="0" y="24"/>
                    </a:lnTo>
                    <a:lnTo>
                      <a:pt x="27" y="0"/>
                    </a:lnTo>
                    <a:close/>
                  </a:path>
                </a:pathLst>
              </a:custGeom>
              <a:solidFill>
                <a:srgbClr val="000000"/>
              </a:solidFill>
              <a:ln w="9525">
                <a:noFill/>
                <a:round/>
                <a:headEnd/>
                <a:tailEnd/>
              </a:ln>
            </p:spPr>
            <p:txBody>
              <a:bodyPr/>
              <a:lstStyle/>
              <a:p>
                <a:endParaRPr lang="en-US"/>
              </a:p>
            </p:txBody>
          </p:sp>
          <p:sp>
            <p:nvSpPr>
              <p:cNvPr id="82036" name="Freeform 477"/>
              <p:cNvSpPr>
                <a:spLocks/>
              </p:cNvSpPr>
              <p:nvPr/>
            </p:nvSpPr>
            <p:spPr bwMode="auto">
              <a:xfrm>
                <a:off x="4291" y="1377"/>
                <a:ext cx="57" cy="59"/>
              </a:xfrm>
              <a:custGeom>
                <a:avLst/>
                <a:gdLst>
                  <a:gd name="T0" fmla="*/ 26 w 57"/>
                  <a:gd name="T1" fmla="*/ 0 h 59"/>
                  <a:gd name="T2" fmla="*/ 57 w 57"/>
                  <a:gd name="T3" fmla="*/ 35 h 59"/>
                  <a:gd name="T4" fmla="*/ 30 w 57"/>
                  <a:gd name="T5" fmla="*/ 59 h 59"/>
                  <a:gd name="T6" fmla="*/ 0 w 57"/>
                  <a:gd name="T7" fmla="*/ 24 h 59"/>
                  <a:gd name="T8" fmla="*/ 26 w 57"/>
                  <a:gd name="T9" fmla="*/ 0 h 59"/>
                  <a:gd name="T10" fmla="*/ 0 60000 65536"/>
                  <a:gd name="T11" fmla="*/ 0 60000 65536"/>
                  <a:gd name="T12" fmla="*/ 0 60000 65536"/>
                  <a:gd name="T13" fmla="*/ 0 60000 65536"/>
                  <a:gd name="T14" fmla="*/ 0 60000 65536"/>
                  <a:gd name="T15" fmla="*/ 0 w 57"/>
                  <a:gd name="T16" fmla="*/ 0 h 59"/>
                  <a:gd name="T17" fmla="*/ 57 w 57"/>
                  <a:gd name="T18" fmla="*/ 59 h 59"/>
                </a:gdLst>
                <a:ahLst/>
                <a:cxnLst>
                  <a:cxn ang="T10">
                    <a:pos x="T0" y="T1"/>
                  </a:cxn>
                  <a:cxn ang="T11">
                    <a:pos x="T2" y="T3"/>
                  </a:cxn>
                  <a:cxn ang="T12">
                    <a:pos x="T4" y="T5"/>
                  </a:cxn>
                  <a:cxn ang="T13">
                    <a:pos x="T6" y="T7"/>
                  </a:cxn>
                  <a:cxn ang="T14">
                    <a:pos x="T8" y="T9"/>
                  </a:cxn>
                </a:cxnLst>
                <a:rect l="T15" t="T16" r="T17" b="T18"/>
                <a:pathLst>
                  <a:path w="57" h="59">
                    <a:moveTo>
                      <a:pt x="26" y="0"/>
                    </a:moveTo>
                    <a:lnTo>
                      <a:pt x="57" y="35"/>
                    </a:lnTo>
                    <a:lnTo>
                      <a:pt x="30" y="59"/>
                    </a:lnTo>
                    <a:lnTo>
                      <a:pt x="0" y="24"/>
                    </a:lnTo>
                    <a:lnTo>
                      <a:pt x="26" y="0"/>
                    </a:lnTo>
                    <a:close/>
                  </a:path>
                </a:pathLst>
              </a:custGeom>
              <a:solidFill>
                <a:srgbClr val="000000"/>
              </a:solidFill>
              <a:ln w="9525">
                <a:noFill/>
                <a:round/>
                <a:headEnd/>
                <a:tailEnd/>
              </a:ln>
            </p:spPr>
            <p:txBody>
              <a:bodyPr/>
              <a:lstStyle/>
              <a:p>
                <a:endParaRPr lang="en-US"/>
              </a:p>
            </p:txBody>
          </p:sp>
          <p:sp>
            <p:nvSpPr>
              <p:cNvPr id="82037" name="Freeform 476"/>
              <p:cNvSpPr>
                <a:spLocks/>
              </p:cNvSpPr>
              <p:nvPr/>
            </p:nvSpPr>
            <p:spPr bwMode="auto">
              <a:xfrm>
                <a:off x="4321" y="1412"/>
                <a:ext cx="41" cy="40"/>
              </a:xfrm>
              <a:custGeom>
                <a:avLst/>
                <a:gdLst>
                  <a:gd name="T0" fmla="*/ 27 w 41"/>
                  <a:gd name="T1" fmla="*/ 0 h 40"/>
                  <a:gd name="T2" fmla="*/ 41 w 41"/>
                  <a:gd name="T3" fmla="*/ 16 h 40"/>
                  <a:gd name="T4" fmla="*/ 15 w 41"/>
                  <a:gd name="T5" fmla="*/ 40 h 40"/>
                  <a:gd name="T6" fmla="*/ 0 w 41"/>
                  <a:gd name="T7" fmla="*/ 24 h 40"/>
                  <a:gd name="T8" fmla="*/ 2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7" y="0"/>
                    </a:moveTo>
                    <a:lnTo>
                      <a:pt x="41" y="16"/>
                    </a:lnTo>
                    <a:lnTo>
                      <a:pt x="15" y="40"/>
                    </a:lnTo>
                    <a:lnTo>
                      <a:pt x="0" y="24"/>
                    </a:lnTo>
                    <a:lnTo>
                      <a:pt x="27" y="0"/>
                    </a:lnTo>
                    <a:close/>
                  </a:path>
                </a:pathLst>
              </a:custGeom>
              <a:solidFill>
                <a:srgbClr val="000000"/>
              </a:solidFill>
              <a:ln w="9525">
                <a:noFill/>
                <a:round/>
                <a:headEnd/>
                <a:tailEnd/>
              </a:ln>
            </p:spPr>
            <p:txBody>
              <a:bodyPr/>
              <a:lstStyle/>
              <a:p>
                <a:endParaRPr lang="en-US"/>
              </a:p>
            </p:txBody>
          </p:sp>
          <p:sp>
            <p:nvSpPr>
              <p:cNvPr id="82038" name="Freeform 475"/>
              <p:cNvSpPr>
                <a:spLocks/>
              </p:cNvSpPr>
              <p:nvPr/>
            </p:nvSpPr>
            <p:spPr bwMode="auto">
              <a:xfrm>
                <a:off x="4336" y="1428"/>
                <a:ext cx="40" cy="40"/>
              </a:xfrm>
              <a:custGeom>
                <a:avLst/>
                <a:gdLst>
                  <a:gd name="T0" fmla="*/ 26 w 40"/>
                  <a:gd name="T1" fmla="*/ 0 h 40"/>
                  <a:gd name="T2" fmla="*/ 40 w 40"/>
                  <a:gd name="T3" fmla="*/ 17 h 40"/>
                  <a:gd name="T4" fmla="*/ 14 w 40"/>
                  <a:gd name="T5" fmla="*/ 40 h 40"/>
                  <a:gd name="T6" fmla="*/ 0 w 40"/>
                  <a:gd name="T7" fmla="*/ 23 h 40"/>
                  <a:gd name="T8" fmla="*/ 26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6" y="0"/>
                    </a:moveTo>
                    <a:lnTo>
                      <a:pt x="40" y="17"/>
                    </a:lnTo>
                    <a:lnTo>
                      <a:pt x="14" y="40"/>
                    </a:lnTo>
                    <a:lnTo>
                      <a:pt x="0" y="23"/>
                    </a:lnTo>
                    <a:lnTo>
                      <a:pt x="26" y="0"/>
                    </a:lnTo>
                    <a:close/>
                  </a:path>
                </a:pathLst>
              </a:custGeom>
              <a:solidFill>
                <a:srgbClr val="000000"/>
              </a:solidFill>
              <a:ln w="9525">
                <a:noFill/>
                <a:round/>
                <a:headEnd/>
                <a:tailEnd/>
              </a:ln>
            </p:spPr>
            <p:txBody>
              <a:bodyPr/>
              <a:lstStyle/>
              <a:p>
                <a:endParaRPr lang="en-US"/>
              </a:p>
            </p:txBody>
          </p:sp>
          <p:sp>
            <p:nvSpPr>
              <p:cNvPr id="82039" name="Freeform 474"/>
              <p:cNvSpPr>
                <a:spLocks/>
              </p:cNvSpPr>
              <p:nvPr/>
            </p:nvSpPr>
            <p:spPr bwMode="auto">
              <a:xfrm>
                <a:off x="4350" y="1445"/>
                <a:ext cx="40" cy="39"/>
              </a:xfrm>
              <a:custGeom>
                <a:avLst/>
                <a:gdLst>
                  <a:gd name="T0" fmla="*/ 26 w 40"/>
                  <a:gd name="T1" fmla="*/ 0 h 39"/>
                  <a:gd name="T2" fmla="*/ 40 w 40"/>
                  <a:gd name="T3" fmla="*/ 15 h 39"/>
                  <a:gd name="T4" fmla="*/ 13 w 40"/>
                  <a:gd name="T5" fmla="*/ 39 h 39"/>
                  <a:gd name="T6" fmla="*/ 0 w 40"/>
                  <a:gd name="T7" fmla="*/ 24 h 39"/>
                  <a:gd name="T8" fmla="*/ 26 w 40"/>
                  <a:gd name="T9" fmla="*/ 0 h 39"/>
                  <a:gd name="T10" fmla="*/ 0 60000 65536"/>
                  <a:gd name="T11" fmla="*/ 0 60000 65536"/>
                  <a:gd name="T12" fmla="*/ 0 60000 65536"/>
                  <a:gd name="T13" fmla="*/ 0 60000 65536"/>
                  <a:gd name="T14" fmla="*/ 0 60000 65536"/>
                  <a:gd name="T15" fmla="*/ 0 w 40"/>
                  <a:gd name="T16" fmla="*/ 0 h 39"/>
                  <a:gd name="T17" fmla="*/ 40 w 40"/>
                  <a:gd name="T18" fmla="*/ 39 h 39"/>
                </a:gdLst>
                <a:ahLst/>
                <a:cxnLst>
                  <a:cxn ang="T10">
                    <a:pos x="T0" y="T1"/>
                  </a:cxn>
                  <a:cxn ang="T11">
                    <a:pos x="T2" y="T3"/>
                  </a:cxn>
                  <a:cxn ang="T12">
                    <a:pos x="T4" y="T5"/>
                  </a:cxn>
                  <a:cxn ang="T13">
                    <a:pos x="T6" y="T7"/>
                  </a:cxn>
                  <a:cxn ang="T14">
                    <a:pos x="T8" y="T9"/>
                  </a:cxn>
                </a:cxnLst>
                <a:rect l="T15" t="T16" r="T17" b="T18"/>
                <a:pathLst>
                  <a:path w="40" h="39">
                    <a:moveTo>
                      <a:pt x="26" y="0"/>
                    </a:moveTo>
                    <a:lnTo>
                      <a:pt x="40" y="15"/>
                    </a:lnTo>
                    <a:lnTo>
                      <a:pt x="13" y="39"/>
                    </a:lnTo>
                    <a:lnTo>
                      <a:pt x="0" y="24"/>
                    </a:lnTo>
                    <a:lnTo>
                      <a:pt x="26" y="0"/>
                    </a:lnTo>
                    <a:close/>
                  </a:path>
                </a:pathLst>
              </a:custGeom>
              <a:solidFill>
                <a:srgbClr val="000000"/>
              </a:solidFill>
              <a:ln w="9525">
                <a:noFill/>
                <a:round/>
                <a:headEnd/>
                <a:tailEnd/>
              </a:ln>
            </p:spPr>
            <p:txBody>
              <a:bodyPr/>
              <a:lstStyle/>
              <a:p>
                <a:endParaRPr lang="en-US"/>
              </a:p>
            </p:txBody>
          </p:sp>
          <p:sp>
            <p:nvSpPr>
              <p:cNvPr id="82040" name="Freeform 473"/>
              <p:cNvSpPr>
                <a:spLocks/>
              </p:cNvSpPr>
              <p:nvPr/>
            </p:nvSpPr>
            <p:spPr bwMode="auto">
              <a:xfrm>
                <a:off x="4363" y="1460"/>
                <a:ext cx="40" cy="39"/>
              </a:xfrm>
              <a:custGeom>
                <a:avLst/>
                <a:gdLst>
                  <a:gd name="T0" fmla="*/ 27 w 40"/>
                  <a:gd name="T1" fmla="*/ 0 h 39"/>
                  <a:gd name="T2" fmla="*/ 40 w 40"/>
                  <a:gd name="T3" fmla="*/ 15 h 39"/>
                  <a:gd name="T4" fmla="*/ 13 w 40"/>
                  <a:gd name="T5" fmla="*/ 39 h 39"/>
                  <a:gd name="T6" fmla="*/ 0 w 40"/>
                  <a:gd name="T7" fmla="*/ 24 h 39"/>
                  <a:gd name="T8" fmla="*/ 27 w 40"/>
                  <a:gd name="T9" fmla="*/ 0 h 39"/>
                  <a:gd name="T10" fmla="*/ 0 60000 65536"/>
                  <a:gd name="T11" fmla="*/ 0 60000 65536"/>
                  <a:gd name="T12" fmla="*/ 0 60000 65536"/>
                  <a:gd name="T13" fmla="*/ 0 60000 65536"/>
                  <a:gd name="T14" fmla="*/ 0 60000 65536"/>
                  <a:gd name="T15" fmla="*/ 0 w 40"/>
                  <a:gd name="T16" fmla="*/ 0 h 39"/>
                  <a:gd name="T17" fmla="*/ 40 w 40"/>
                  <a:gd name="T18" fmla="*/ 39 h 39"/>
                </a:gdLst>
                <a:ahLst/>
                <a:cxnLst>
                  <a:cxn ang="T10">
                    <a:pos x="T0" y="T1"/>
                  </a:cxn>
                  <a:cxn ang="T11">
                    <a:pos x="T2" y="T3"/>
                  </a:cxn>
                  <a:cxn ang="T12">
                    <a:pos x="T4" y="T5"/>
                  </a:cxn>
                  <a:cxn ang="T13">
                    <a:pos x="T6" y="T7"/>
                  </a:cxn>
                  <a:cxn ang="T14">
                    <a:pos x="T8" y="T9"/>
                  </a:cxn>
                </a:cxnLst>
                <a:rect l="T15" t="T16" r="T17" b="T18"/>
                <a:pathLst>
                  <a:path w="40" h="39">
                    <a:moveTo>
                      <a:pt x="27" y="0"/>
                    </a:moveTo>
                    <a:lnTo>
                      <a:pt x="40" y="15"/>
                    </a:lnTo>
                    <a:lnTo>
                      <a:pt x="13" y="39"/>
                    </a:lnTo>
                    <a:lnTo>
                      <a:pt x="0" y="24"/>
                    </a:lnTo>
                    <a:lnTo>
                      <a:pt x="27" y="0"/>
                    </a:lnTo>
                    <a:close/>
                  </a:path>
                </a:pathLst>
              </a:custGeom>
              <a:solidFill>
                <a:srgbClr val="000000"/>
              </a:solidFill>
              <a:ln w="9525">
                <a:noFill/>
                <a:round/>
                <a:headEnd/>
                <a:tailEnd/>
              </a:ln>
            </p:spPr>
            <p:txBody>
              <a:bodyPr/>
              <a:lstStyle/>
              <a:p>
                <a:endParaRPr lang="en-US"/>
              </a:p>
            </p:txBody>
          </p:sp>
          <p:sp>
            <p:nvSpPr>
              <p:cNvPr id="82041" name="Freeform 472"/>
              <p:cNvSpPr>
                <a:spLocks/>
              </p:cNvSpPr>
              <p:nvPr/>
            </p:nvSpPr>
            <p:spPr bwMode="auto">
              <a:xfrm>
                <a:off x="4377" y="1474"/>
                <a:ext cx="39" cy="39"/>
              </a:xfrm>
              <a:custGeom>
                <a:avLst/>
                <a:gdLst>
                  <a:gd name="T0" fmla="*/ 26 w 39"/>
                  <a:gd name="T1" fmla="*/ 0 h 39"/>
                  <a:gd name="T2" fmla="*/ 39 w 39"/>
                  <a:gd name="T3" fmla="*/ 14 h 39"/>
                  <a:gd name="T4" fmla="*/ 13 w 39"/>
                  <a:gd name="T5" fmla="*/ 39 h 39"/>
                  <a:gd name="T6" fmla="*/ 0 w 39"/>
                  <a:gd name="T7" fmla="*/ 25 h 39"/>
                  <a:gd name="T8" fmla="*/ 26 w 39"/>
                  <a:gd name="T9" fmla="*/ 0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26" y="0"/>
                    </a:moveTo>
                    <a:lnTo>
                      <a:pt x="39" y="14"/>
                    </a:lnTo>
                    <a:lnTo>
                      <a:pt x="13" y="39"/>
                    </a:lnTo>
                    <a:lnTo>
                      <a:pt x="0" y="25"/>
                    </a:lnTo>
                    <a:lnTo>
                      <a:pt x="26" y="0"/>
                    </a:lnTo>
                    <a:close/>
                  </a:path>
                </a:pathLst>
              </a:custGeom>
              <a:solidFill>
                <a:srgbClr val="000000"/>
              </a:solidFill>
              <a:ln w="9525">
                <a:noFill/>
                <a:round/>
                <a:headEnd/>
                <a:tailEnd/>
              </a:ln>
            </p:spPr>
            <p:txBody>
              <a:bodyPr/>
              <a:lstStyle/>
              <a:p>
                <a:endParaRPr lang="en-US"/>
              </a:p>
            </p:txBody>
          </p:sp>
          <p:sp>
            <p:nvSpPr>
              <p:cNvPr id="82042" name="Freeform 471"/>
              <p:cNvSpPr>
                <a:spLocks/>
              </p:cNvSpPr>
              <p:nvPr/>
            </p:nvSpPr>
            <p:spPr bwMode="auto">
              <a:xfrm>
                <a:off x="4390" y="1489"/>
                <a:ext cx="38" cy="38"/>
              </a:xfrm>
              <a:custGeom>
                <a:avLst/>
                <a:gdLst>
                  <a:gd name="T0" fmla="*/ 26 w 38"/>
                  <a:gd name="T1" fmla="*/ 0 h 38"/>
                  <a:gd name="T2" fmla="*/ 38 w 38"/>
                  <a:gd name="T3" fmla="*/ 14 h 38"/>
                  <a:gd name="T4" fmla="*/ 11 w 38"/>
                  <a:gd name="T5" fmla="*/ 38 h 38"/>
                  <a:gd name="T6" fmla="*/ 0 w 38"/>
                  <a:gd name="T7" fmla="*/ 24 h 38"/>
                  <a:gd name="T8" fmla="*/ 26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26" y="0"/>
                    </a:moveTo>
                    <a:lnTo>
                      <a:pt x="38" y="14"/>
                    </a:lnTo>
                    <a:lnTo>
                      <a:pt x="11" y="38"/>
                    </a:lnTo>
                    <a:lnTo>
                      <a:pt x="0" y="24"/>
                    </a:lnTo>
                    <a:lnTo>
                      <a:pt x="26" y="0"/>
                    </a:lnTo>
                    <a:close/>
                  </a:path>
                </a:pathLst>
              </a:custGeom>
              <a:solidFill>
                <a:srgbClr val="000000"/>
              </a:solidFill>
              <a:ln w="9525">
                <a:noFill/>
                <a:round/>
                <a:headEnd/>
                <a:tailEnd/>
              </a:ln>
            </p:spPr>
            <p:txBody>
              <a:bodyPr/>
              <a:lstStyle/>
              <a:p>
                <a:endParaRPr lang="en-US"/>
              </a:p>
            </p:txBody>
          </p:sp>
          <p:sp>
            <p:nvSpPr>
              <p:cNvPr id="82043" name="Freeform 470"/>
              <p:cNvSpPr>
                <a:spLocks/>
              </p:cNvSpPr>
              <p:nvPr/>
            </p:nvSpPr>
            <p:spPr bwMode="auto">
              <a:xfrm>
                <a:off x="4402" y="1502"/>
                <a:ext cx="37" cy="38"/>
              </a:xfrm>
              <a:custGeom>
                <a:avLst/>
                <a:gdLst>
                  <a:gd name="T0" fmla="*/ 25 w 37"/>
                  <a:gd name="T1" fmla="*/ 0 h 38"/>
                  <a:gd name="T2" fmla="*/ 37 w 37"/>
                  <a:gd name="T3" fmla="*/ 12 h 38"/>
                  <a:gd name="T4" fmla="*/ 12 w 37"/>
                  <a:gd name="T5" fmla="*/ 38 h 38"/>
                  <a:gd name="T6" fmla="*/ 0 w 37"/>
                  <a:gd name="T7" fmla="*/ 26 h 38"/>
                  <a:gd name="T8" fmla="*/ 25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25" y="0"/>
                    </a:moveTo>
                    <a:lnTo>
                      <a:pt x="37" y="12"/>
                    </a:lnTo>
                    <a:lnTo>
                      <a:pt x="12" y="38"/>
                    </a:lnTo>
                    <a:lnTo>
                      <a:pt x="0" y="26"/>
                    </a:lnTo>
                    <a:lnTo>
                      <a:pt x="25" y="0"/>
                    </a:lnTo>
                    <a:close/>
                  </a:path>
                </a:pathLst>
              </a:custGeom>
              <a:solidFill>
                <a:srgbClr val="000000"/>
              </a:solidFill>
              <a:ln w="9525">
                <a:noFill/>
                <a:round/>
                <a:headEnd/>
                <a:tailEnd/>
              </a:ln>
            </p:spPr>
            <p:txBody>
              <a:bodyPr/>
              <a:lstStyle/>
              <a:p>
                <a:endParaRPr lang="en-US"/>
              </a:p>
            </p:txBody>
          </p:sp>
          <p:sp>
            <p:nvSpPr>
              <p:cNvPr id="82044" name="Freeform 469"/>
              <p:cNvSpPr>
                <a:spLocks/>
              </p:cNvSpPr>
              <p:nvPr/>
            </p:nvSpPr>
            <p:spPr bwMode="auto">
              <a:xfrm>
                <a:off x="4414" y="1514"/>
                <a:ext cx="37" cy="37"/>
              </a:xfrm>
              <a:custGeom>
                <a:avLst/>
                <a:gdLst>
                  <a:gd name="T0" fmla="*/ 26 w 37"/>
                  <a:gd name="T1" fmla="*/ 0 h 37"/>
                  <a:gd name="T2" fmla="*/ 37 w 37"/>
                  <a:gd name="T3" fmla="*/ 12 h 37"/>
                  <a:gd name="T4" fmla="*/ 11 w 37"/>
                  <a:gd name="T5" fmla="*/ 37 h 37"/>
                  <a:gd name="T6" fmla="*/ 0 w 37"/>
                  <a:gd name="T7" fmla="*/ 25 h 37"/>
                  <a:gd name="T8" fmla="*/ 26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26" y="0"/>
                    </a:moveTo>
                    <a:lnTo>
                      <a:pt x="37" y="12"/>
                    </a:lnTo>
                    <a:lnTo>
                      <a:pt x="11" y="37"/>
                    </a:lnTo>
                    <a:lnTo>
                      <a:pt x="0" y="25"/>
                    </a:lnTo>
                    <a:lnTo>
                      <a:pt x="26" y="0"/>
                    </a:lnTo>
                    <a:close/>
                  </a:path>
                </a:pathLst>
              </a:custGeom>
              <a:solidFill>
                <a:srgbClr val="000000"/>
              </a:solidFill>
              <a:ln w="9525">
                <a:noFill/>
                <a:round/>
                <a:headEnd/>
                <a:tailEnd/>
              </a:ln>
            </p:spPr>
            <p:txBody>
              <a:bodyPr/>
              <a:lstStyle/>
              <a:p>
                <a:endParaRPr lang="en-US"/>
              </a:p>
            </p:txBody>
          </p:sp>
          <p:sp>
            <p:nvSpPr>
              <p:cNvPr id="82045" name="Freeform 468"/>
              <p:cNvSpPr>
                <a:spLocks/>
              </p:cNvSpPr>
              <p:nvPr/>
            </p:nvSpPr>
            <p:spPr bwMode="auto">
              <a:xfrm>
                <a:off x="4425" y="1526"/>
                <a:ext cx="27" cy="27"/>
              </a:xfrm>
              <a:custGeom>
                <a:avLst/>
                <a:gdLst>
                  <a:gd name="T0" fmla="*/ 25 w 27"/>
                  <a:gd name="T1" fmla="*/ 0 h 27"/>
                  <a:gd name="T2" fmla="*/ 27 w 27"/>
                  <a:gd name="T3" fmla="*/ 2 h 27"/>
                  <a:gd name="T4" fmla="*/ 1 w 27"/>
                  <a:gd name="T5" fmla="*/ 27 h 27"/>
                  <a:gd name="T6" fmla="*/ 0 w 27"/>
                  <a:gd name="T7" fmla="*/ 26 h 27"/>
                  <a:gd name="T8" fmla="*/ 25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25" y="0"/>
                    </a:moveTo>
                    <a:lnTo>
                      <a:pt x="27" y="2"/>
                    </a:lnTo>
                    <a:lnTo>
                      <a:pt x="1" y="27"/>
                    </a:lnTo>
                    <a:lnTo>
                      <a:pt x="0" y="26"/>
                    </a:lnTo>
                    <a:lnTo>
                      <a:pt x="25" y="0"/>
                    </a:lnTo>
                    <a:close/>
                  </a:path>
                </a:pathLst>
              </a:custGeom>
              <a:solidFill>
                <a:srgbClr val="000000"/>
              </a:solidFill>
              <a:ln w="9525">
                <a:noFill/>
                <a:round/>
                <a:headEnd/>
                <a:tailEnd/>
              </a:ln>
            </p:spPr>
            <p:txBody>
              <a:bodyPr/>
              <a:lstStyle/>
              <a:p>
                <a:endParaRPr lang="en-US"/>
              </a:p>
            </p:txBody>
          </p:sp>
          <p:sp>
            <p:nvSpPr>
              <p:cNvPr id="82046" name="Freeform 467"/>
              <p:cNvSpPr>
                <a:spLocks/>
              </p:cNvSpPr>
              <p:nvPr/>
            </p:nvSpPr>
            <p:spPr bwMode="auto">
              <a:xfrm>
                <a:off x="4446" y="1548"/>
                <a:ext cx="45" cy="46"/>
              </a:xfrm>
              <a:custGeom>
                <a:avLst/>
                <a:gdLst>
                  <a:gd name="T0" fmla="*/ 25 w 45"/>
                  <a:gd name="T1" fmla="*/ 0 h 46"/>
                  <a:gd name="T2" fmla="*/ 45 w 45"/>
                  <a:gd name="T3" fmla="*/ 20 h 46"/>
                  <a:gd name="T4" fmla="*/ 20 w 45"/>
                  <a:gd name="T5" fmla="*/ 46 h 46"/>
                  <a:gd name="T6" fmla="*/ 0 w 45"/>
                  <a:gd name="T7" fmla="*/ 25 h 46"/>
                  <a:gd name="T8" fmla="*/ 25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5" y="0"/>
                    </a:moveTo>
                    <a:lnTo>
                      <a:pt x="45" y="20"/>
                    </a:lnTo>
                    <a:lnTo>
                      <a:pt x="20" y="46"/>
                    </a:lnTo>
                    <a:lnTo>
                      <a:pt x="0" y="25"/>
                    </a:lnTo>
                    <a:lnTo>
                      <a:pt x="25" y="0"/>
                    </a:lnTo>
                    <a:close/>
                  </a:path>
                </a:pathLst>
              </a:custGeom>
              <a:solidFill>
                <a:srgbClr val="000000"/>
              </a:solidFill>
              <a:ln w="9525">
                <a:noFill/>
                <a:round/>
                <a:headEnd/>
                <a:tailEnd/>
              </a:ln>
            </p:spPr>
            <p:txBody>
              <a:bodyPr/>
              <a:lstStyle/>
              <a:p>
                <a:endParaRPr lang="en-US"/>
              </a:p>
            </p:txBody>
          </p:sp>
          <p:sp>
            <p:nvSpPr>
              <p:cNvPr id="82047" name="Freeform 466"/>
              <p:cNvSpPr>
                <a:spLocks/>
              </p:cNvSpPr>
              <p:nvPr/>
            </p:nvSpPr>
            <p:spPr bwMode="auto">
              <a:xfrm>
                <a:off x="4466" y="1568"/>
                <a:ext cx="43" cy="44"/>
              </a:xfrm>
              <a:custGeom>
                <a:avLst/>
                <a:gdLst>
                  <a:gd name="T0" fmla="*/ 25 w 43"/>
                  <a:gd name="T1" fmla="*/ 0 h 44"/>
                  <a:gd name="T2" fmla="*/ 43 w 43"/>
                  <a:gd name="T3" fmla="*/ 19 h 44"/>
                  <a:gd name="T4" fmla="*/ 17 w 43"/>
                  <a:gd name="T5" fmla="*/ 44 h 44"/>
                  <a:gd name="T6" fmla="*/ 0 w 43"/>
                  <a:gd name="T7" fmla="*/ 25 h 44"/>
                  <a:gd name="T8" fmla="*/ 25 w 43"/>
                  <a:gd name="T9" fmla="*/ 0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25" y="0"/>
                    </a:moveTo>
                    <a:lnTo>
                      <a:pt x="43" y="19"/>
                    </a:lnTo>
                    <a:lnTo>
                      <a:pt x="17" y="44"/>
                    </a:lnTo>
                    <a:lnTo>
                      <a:pt x="0" y="25"/>
                    </a:lnTo>
                    <a:lnTo>
                      <a:pt x="25" y="0"/>
                    </a:lnTo>
                    <a:close/>
                  </a:path>
                </a:pathLst>
              </a:custGeom>
              <a:solidFill>
                <a:srgbClr val="000000"/>
              </a:solidFill>
              <a:ln w="9525">
                <a:noFill/>
                <a:round/>
                <a:headEnd/>
                <a:tailEnd/>
              </a:ln>
            </p:spPr>
            <p:txBody>
              <a:bodyPr/>
              <a:lstStyle/>
              <a:p>
                <a:endParaRPr lang="en-US"/>
              </a:p>
            </p:txBody>
          </p:sp>
          <p:sp>
            <p:nvSpPr>
              <p:cNvPr id="82048" name="Freeform 465"/>
              <p:cNvSpPr>
                <a:spLocks/>
              </p:cNvSpPr>
              <p:nvPr/>
            </p:nvSpPr>
            <p:spPr bwMode="auto">
              <a:xfrm>
                <a:off x="4484" y="1586"/>
                <a:ext cx="41" cy="43"/>
              </a:xfrm>
              <a:custGeom>
                <a:avLst/>
                <a:gdLst>
                  <a:gd name="T0" fmla="*/ 24 w 41"/>
                  <a:gd name="T1" fmla="*/ 0 h 43"/>
                  <a:gd name="T2" fmla="*/ 41 w 41"/>
                  <a:gd name="T3" fmla="*/ 17 h 43"/>
                  <a:gd name="T4" fmla="*/ 17 w 41"/>
                  <a:gd name="T5" fmla="*/ 43 h 43"/>
                  <a:gd name="T6" fmla="*/ 0 w 41"/>
                  <a:gd name="T7" fmla="*/ 27 h 43"/>
                  <a:gd name="T8" fmla="*/ 24 w 41"/>
                  <a:gd name="T9" fmla="*/ 0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24" y="0"/>
                    </a:moveTo>
                    <a:lnTo>
                      <a:pt x="41" y="17"/>
                    </a:lnTo>
                    <a:lnTo>
                      <a:pt x="17" y="43"/>
                    </a:lnTo>
                    <a:lnTo>
                      <a:pt x="0" y="27"/>
                    </a:lnTo>
                    <a:lnTo>
                      <a:pt x="24" y="0"/>
                    </a:lnTo>
                    <a:close/>
                  </a:path>
                </a:pathLst>
              </a:custGeom>
              <a:solidFill>
                <a:srgbClr val="000000"/>
              </a:solidFill>
              <a:ln w="9525">
                <a:noFill/>
                <a:round/>
                <a:headEnd/>
                <a:tailEnd/>
              </a:ln>
            </p:spPr>
            <p:txBody>
              <a:bodyPr/>
              <a:lstStyle/>
              <a:p>
                <a:endParaRPr lang="en-US"/>
              </a:p>
            </p:txBody>
          </p:sp>
          <p:sp>
            <p:nvSpPr>
              <p:cNvPr id="82049" name="Freeform 464"/>
              <p:cNvSpPr>
                <a:spLocks/>
              </p:cNvSpPr>
              <p:nvPr/>
            </p:nvSpPr>
            <p:spPr bwMode="auto">
              <a:xfrm>
                <a:off x="4500" y="1604"/>
                <a:ext cx="41" cy="42"/>
              </a:xfrm>
              <a:custGeom>
                <a:avLst/>
                <a:gdLst>
                  <a:gd name="T0" fmla="*/ 25 w 41"/>
                  <a:gd name="T1" fmla="*/ 0 h 42"/>
                  <a:gd name="T2" fmla="*/ 41 w 41"/>
                  <a:gd name="T3" fmla="*/ 16 h 42"/>
                  <a:gd name="T4" fmla="*/ 16 w 41"/>
                  <a:gd name="T5" fmla="*/ 42 h 42"/>
                  <a:gd name="T6" fmla="*/ 0 w 41"/>
                  <a:gd name="T7" fmla="*/ 25 h 42"/>
                  <a:gd name="T8" fmla="*/ 25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25" y="0"/>
                    </a:moveTo>
                    <a:lnTo>
                      <a:pt x="41" y="16"/>
                    </a:lnTo>
                    <a:lnTo>
                      <a:pt x="16" y="42"/>
                    </a:lnTo>
                    <a:lnTo>
                      <a:pt x="0" y="25"/>
                    </a:lnTo>
                    <a:lnTo>
                      <a:pt x="25" y="0"/>
                    </a:lnTo>
                    <a:close/>
                  </a:path>
                </a:pathLst>
              </a:custGeom>
              <a:solidFill>
                <a:srgbClr val="000000"/>
              </a:solidFill>
              <a:ln w="9525">
                <a:noFill/>
                <a:round/>
                <a:headEnd/>
                <a:tailEnd/>
              </a:ln>
            </p:spPr>
            <p:txBody>
              <a:bodyPr/>
              <a:lstStyle/>
              <a:p>
                <a:endParaRPr lang="en-US"/>
              </a:p>
            </p:txBody>
          </p:sp>
          <p:sp>
            <p:nvSpPr>
              <p:cNvPr id="82050" name="Freeform 463"/>
              <p:cNvSpPr>
                <a:spLocks/>
              </p:cNvSpPr>
              <p:nvPr/>
            </p:nvSpPr>
            <p:spPr bwMode="auto">
              <a:xfrm>
                <a:off x="4517" y="1619"/>
                <a:ext cx="39" cy="41"/>
              </a:xfrm>
              <a:custGeom>
                <a:avLst/>
                <a:gdLst>
                  <a:gd name="T0" fmla="*/ 24 w 39"/>
                  <a:gd name="T1" fmla="*/ 0 h 41"/>
                  <a:gd name="T2" fmla="*/ 39 w 39"/>
                  <a:gd name="T3" fmla="*/ 15 h 41"/>
                  <a:gd name="T4" fmla="*/ 15 w 39"/>
                  <a:gd name="T5" fmla="*/ 41 h 41"/>
                  <a:gd name="T6" fmla="*/ 0 w 39"/>
                  <a:gd name="T7" fmla="*/ 27 h 41"/>
                  <a:gd name="T8" fmla="*/ 24 w 39"/>
                  <a:gd name="T9" fmla="*/ 0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24" y="0"/>
                    </a:moveTo>
                    <a:lnTo>
                      <a:pt x="39" y="15"/>
                    </a:lnTo>
                    <a:lnTo>
                      <a:pt x="15" y="41"/>
                    </a:lnTo>
                    <a:lnTo>
                      <a:pt x="0" y="27"/>
                    </a:lnTo>
                    <a:lnTo>
                      <a:pt x="24" y="0"/>
                    </a:lnTo>
                    <a:close/>
                  </a:path>
                </a:pathLst>
              </a:custGeom>
              <a:solidFill>
                <a:srgbClr val="000000"/>
              </a:solidFill>
              <a:ln w="9525">
                <a:noFill/>
                <a:round/>
                <a:headEnd/>
                <a:tailEnd/>
              </a:ln>
            </p:spPr>
            <p:txBody>
              <a:bodyPr/>
              <a:lstStyle/>
              <a:p>
                <a:endParaRPr lang="en-US"/>
              </a:p>
            </p:txBody>
          </p:sp>
          <p:sp>
            <p:nvSpPr>
              <p:cNvPr id="82051" name="Freeform 462"/>
              <p:cNvSpPr>
                <a:spLocks/>
              </p:cNvSpPr>
              <p:nvPr/>
            </p:nvSpPr>
            <p:spPr bwMode="auto">
              <a:xfrm>
                <a:off x="4531" y="1634"/>
                <a:ext cx="39" cy="40"/>
              </a:xfrm>
              <a:custGeom>
                <a:avLst/>
                <a:gdLst>
                  <a:gd name="T0" fmla="*/ 25 w 39"/>
                  <a:gd name="T1" fmla="*/ 0 h 40"/>
                  <a:gd name="T2" fmla="*/ 39 w 39"/>
                  <a:gd name="T3" fmla="*/ 15 h 40"/>
                  <a:gd name="T4" fmla="*/ 14 w 39"/>
                  <a:gd name="T5" fmla="*/ 40 h 40"/>
                  <a:gd name="T6" fmla="*/ 0 w 39"/>
                  <a:gd name="T7" fmla="*/ 26 h 40"/>
                  <a:gd name="T8" fmla="*/ 25 w 39"/>
                  <a:gd name="T9" fmla="*/ 0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25" y="0"/>
                    </a:moveTo>
                    <a:lnTo>
                      <a:pt x="39" y="15"/>
                    </a:lnTo>
                    <a:lnTo>
                      <a:pt x="14" y="40"/>
                    </a:lnTo>
                    <a:lnTo>
                      <a:pt x="0" y="26"/>
                    </a:lnTo>
                    <a:lnTo>
                      <a:pt x="25" y="0"/>
                    </a:lnTo>
                    <a:close/>
                  </a:path>
                </a:pathLst>
              </a:custGeom>
              <a:solidFill>
                <a:srgbClr val="000000"/>
              </a:solidFill>
              <a:ln w="9525">
                <a:noFill/>
                <a:round/>
                <a:headEnd/>
                <a:tailEnd/>
              </a:ln>
            </p:spPr>
            <p:txBody>
              <a:bodyPr/>
              <a:lstStyle/>
              <a:p>
                <a:endParaRPr lang="en-US"/>
              </a:p>
            </p:txBody>
          </p:sp>
          <p:sp>
            <p:nvSpPr>
              <p:cNvPr id="82052" name="Freeform 461"/>
              <p:cNvSpPr>
                <a:spLocks/>
              </p:cNvSpPr>
              <p:nvPr/>
            </p:nvSpPr>
            <p:spPr bwMode="auto">
              <a:xfrm>
                <a:off x="4545" y="1649"/>
                <a:ext cx="38" cy="38"/>
              </a:xfrm>
              <a:custGeom>
                <a:avLst/>
                <a:gdLst>
                  <a:gd name="T0" fmla="*/ 25 w 38"/>
                  <a:gd name="T1" fmla="*/ 0 h 38"/>
                  <a:gd name="T2" fmla="*/ 38 w 38"/>
                  <a:gd name="T3" fmla="*/ 13 h 38"/>
                  <a:gd name="T4" fmla="*/ 13 w 38"/>
                  <a:gd name="T5" fmla="*/ 38 h 38"/>
                  <a:gd name="T6" fmla="*/ 0 w 38"/>
                  <a:gd name="T7" fmla="*/ 25 h 38"/>
                  <a:gd name="T8" fmla="*/ 25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25" y="0"/>
                    </a:moveTo>
                    <a:lnTo>
                      <a:pt x="38" y="13"/>
                    </a:lnTo>
                    <a:lnTo>
                      <a:pt x="13" y="38"/>
                    </a:lnTo>
                    <a:lnTo>
                      <a:pt x="0" y="25"/>
                    </a:lnTo>
                    <a:lnTo>
                      <a:pt x="25" y="0"/>
                    </a:lnTo>
                    <a:close/>
                  </a:path>
                </a:pathLst>
              </a:custGeom>
              <a:solidFill>
                <a:srgbClr val="000000"/>
              </a:solidFill>
              <a:ln w="9525">
                <a:noFill/>
                <a:round/>
                <a:headEnd/>
                <a:tailEnd/>
              </a:ln>
            </p:spPr>
            <p:txBody>
              <a:bodyPr/>
              <a:lstStyle/>
              <a:p>
                <a:endParaRPr lang="en-US"/>
              </a:p>
            </p:txBody>
          </p:sp>
          <p:sp>
            <p:nvSpPr>
              <p:cNvPr id="82053" name="Freeform 460"/>
              <p:cNvSpPr>
                <a:spLocks/>
              </p:cNvSpPr>
              <p:nvPr/>
            </p:nvSpPr>
            <p:spPr bwMode="auto">
              <a:xfrm>
                <a:off x="4558" y="1662"/>
                <a:ext cx="37" cy="38"/>
              </a:xfrm>
              <a:custGeom>
                <a:avLst/>
                <a:gdLst>
                  <a:gd name="T0" fmla="*/ 25 w 37"/>
                  <a:gd name="T1" fmla="*/ 0 h 38"/>
                  <a:gd name="T2" fmla="*/ 37 w 37"/>
                  <a:gd name="T3" fmla="*/ 12 h 38"/>
                  <a:gd name="T4" fmla="*/ 12 w 37"/>
                  <a:gd name="T5" fmla="*/ 38 h 38"/>
                  <a:gd name="T6" fmla="*/ 0 w 37"/>
                  <a:gd name="T7" fmla="*/ 25 h 38"/>
                  <a:gd name="T8" fmla="*/ 25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25" y="0"/>
                    </a:moveTo>
                    <a:lnTo>
                      <a:pt x="37" y="12"/>
                    </a:lnTo>
                    <a:lnTo>
                      <a:pt x="12" y="38"/>
                    </a:lnTo>
                    <a:lnTo>
                      <a:pt x="0" y="25"/>
                    </a:lnTo>
                    <a:lnTo>
                      <a:pt x="25" y="0"/>
                    </a:lnTo>
                    <a:close/>
                  </a:path>
                </a:pathLst>
              </a:custGeom>
              <a:solidFill>
                <a:srgbClr val="000000"/>
              </a:solidFill>
              <a:ln w="9525">
                <a:noFill/>
                <a:round/>
                <a:headEnd/>
                <a:tailEnd/>
              </a:ln>
            </p:spPr>
            <p:txBody>
              <a:bodyPr/>
              <a:lstStyle/>
              <a:p>
                <a:endParaRPr lang="en-US"/>
              </a:p>
            </p:txBody>
          </p:sp>
          <p:sp>
            <p:nvSpPr>
              <p:cNvPr id="82054" name="Freeform 459"/>
              <p:cNvSpPr>
                <a:spLocks/>
              </p:cNvSpPr>
              <p:nvPr/>
            </p:nvSpPr>
            <p:spPr bwMode="auto">
              <a:xfrm>
                <a:off x="4570" y="1674"/>
                <a:ext cx="49" cy="50"/>
              </a:xfrm>
              <a:custGeom>
                <a:avLst/>
                <a:gdLst>
                  <a:gd name="T0" fmla="*/ 25 w 49"/>
                  <a:gd name="T1" fmla="*/ 0 h 50"/>
                  <a:gd name="T2" fmla="*/ 49 w 49"/>
                  <a:gd name="T3" fmla="*/ 25 h 50"/>
                  <a:gd name="T4" fmla="*/ 24 w 49"/>
                  <a:gd name="T5" fmla="*/ 50 h 50"/>
                  <a:gd name="T6" fmla="*/ 0 w 49"/>
                  <a:gd name="T7" fmla="*/ 26 h 50"/>
                  <a:gd name="T8" fmla="*/ 25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25" y="0"/>
                    </a:moveTo>
                    <a:lnTo>
                      <a:pt x="49" y="25"/>
                    </a:lnTo>
                    <a:lnTo>
                      <a:pt x="24" y="50"/>
                    </a:lnTo>
                    <a:lnTo>
                      <a:pt x="0" y="26"/>
                    </a:lnTo>
                    <a:lnTo>
                      <a:pt x="25" y="0"/>
                    </a:lnTo>
                    <a:close/>
                  </a:path>
                </a:pathLst>
              </a:custGeom>
              <a:solidFill>
                <a:srgbClr val="000000"/>
              </a:solidFill>
              <a:ln w="9525">
                <a:noFill/>
                <a:round/>
                <a:headEnd/>
                <a:tailEnd/>
              </a:ln>
            </p:spPr>
            <p:txBody>
              <a:bodyPr/>
              <a:lstStyle/>
              <a:p>
                <a:endParaRPr lang="en-US"/>
              </a:p>
            </p:txBody>
          </p:sp>
          <p:sp>
            <p:nvSpPr>
              <p:cNvPr id="82055" name="Freeform 458"/>
              <p:cNvSpPr>
                <a:spLocks/>
              </p:cNvSpPr>
              <p:nvPr/>
            </p:nvSpPr>
            <p:spPr bwMode="auto">
              <a:xfrm>
                <a:off x="4594" y="1699"/>
                <a:ext cx="48" cy="48"/>
              </a:xfrm>
              <a:custGeom>
                <a:avLst/>
                <a:gdLst>
                  <a:gd name="T0" fmla="*/ 25 w 48"/>
                  <a:gd name="T1" fmla="*/ 0 h 48"/>
                  <a:gd name="T2" fmla="*/ 48 w 48"/>
                  <a:gd name="T3" fmla="*/ 23 h 48"/>
                  <a:gd name="T4" fmla="*/ 23 w 48"/>
                  <a:gd name="T5" fmla="*/ 48 h 48"/>
                  <a:gd name="T6" fmla="*/ 0 w 48"/>
                  <a:gd name="T7" fmla="*/ 25 h 48"/>
                  <a:gd name="T8" fmla="*/ 25 w 48"/>
                  <a:gd name="T9" fmla="*/ 0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25" y="0"/>
                    </a:moveTo>
                    <a:lnTo>
                      <a:pt x="48" y="23"/>
                    </a:lnTo>
                    <a:lnTo>
                      <a:pt x="23" y="48"/>
                    </a:lnTo>
                    <a:lnTo>
                      <a:pt x="0" y="25"/>
                    </a:lnTo>
                    <a:lnTo>
                      <a:pt x="25" y="0"/>
                    </a:lnTo>
                    <a:close/>
                  </a:path>
                </a:pathLst>
              </a:custGeom>
              <a:solidFill>
                <a:srgbClr val="000000"/>
              </a:solidFill>
              <a:ln w="9525">
                <a:noFill/>
                <a:round/>
                <a:headEnd/>
                <a:tailEnd/>
              </a:ln>
            </p:spPr>
            <p:txBody>
              <a:bodyPr/>
              <a:lstStyle/>
              <a:p>
                <a:endParaRPr lang="en-US"/>
              </a:p>
            </p:txBody>
          </p:sp>
          <p:sp>
            <p:nvSpPr>
              <p:cNvPr id="82056" name="Freeform 457"/>
              <p:cNvSpPr>
                <a:spLocks/>
              </p:cNvSpPr>
              <p:nvPr/>
            </p:nvSpPr>
            <p:spPr bwMode="auto">
              <a:xfrm>
                <a:off x="4616" y="1723"/>
                <a:ext cx="33" cy="31"/>
              </a:xfrm>
              <a:custGeom>
                <a:avLst/>
                <a:gdLst>
                  <a:gd name="T0" fmla="*/ 26 w 33"/>
                  <a:gd name="T1" fmla="*/ 0 h 31"/>
                  <a:gd name="T2" fmla="*/ 33 w 33"/>
                  <a:gd name="T3" fmla="*/ 7 h 31"/>
                  <a:gd name="T4" fmla="*/ 6 w 33"/>
                  <a:gd name="T5" fmla="*/ 31 h 31"/>
                  <a:gd name="T6" fmla="*/ 0 w 33"/>
                  <a:gd name="T7" fmla="*/ 24 h 31"/>
                  <a:gd name="T8" fmla="*/ 26 w 33"/>
                  <a:gd name="T9" fmla="*/ 0 h 31"/>
                  <a:gd name="T10" fmla="*/ 0 60000 65536"/>
                  <a:gd name="T11" fmla="*/ 0 60000 65536"/>
                  <a:gd name="T12" fmla="*/ 0 60000 65536"/>
                  <a:gd name="T13" fmla="*/ 0 60000 65536"/>
                  <a:gd name="T14" fmla="*/ 0 60000 65536"/>
                  <a:gd name="T15" fmla="*/ 0 w 33"/>
                  <a:gd name="T16" fmla="*/ 0 h 31"/>
                  <a:gd name="T17" fmla="*/ 33 w 33"/>
                  <a:gd name="T18" fmla="*/ 31 h 31"/>
                </a:gdLst>
                <a:ahLst/>
                <a:cxnLst>
                  <a:cxn ang="T10">
                    <a:pos x="T0" y="T1"/>
                  </a:cxn>
                  <a:cxn ang="T11">
                    <a:pos x="T2" y="T3"/>
                  </a:cxn>
                  <a:cxn ang="T12">
                    <a:pos x="T4" y="T5"/>
                  </a:cxn>
                  <a:cxn ang="T13">
                    <a:pos x="T6" y="T7"/>
                  </a:cxn>
                  <a:cxn ang="T14">
                    <a:pos x="T8" y="T9"/>
                  </a:cxn>
                </a:cxnLst>
                <a:rect l="T15" t="T16" r="T17" b="T18"/>
                <a:pathLst>
                  <a:path w="33" h="31">
                    <a:moveTo>
                      <a:pt x="26" y="0"/>
                    </a:moveTo>
                    <a:lnTo>
                      <a:pt x="33" y="7"/>
                    </a:lnTo>
                    <a:lnTo>
                      <a:pt x="6" y="31"/>
                    </a:lnTo>
                    <a:lnTo>
                      <a:pt x="0" y="24"/>
                    </a:lnTo>
                    <a:lnTo>
                      <a:pt x="26" y="0"/>
                    </a:lnTo>
                    <a:close/>
                  </a:path>
                </a:pathLst>
              </a:custGeom>
              <a:solidFill>
                <a:srgbClr val="000000"/>
              </a:solidFill>
              <a:ln w="9525">
                <a:noFill/>
                <a:round/>
                <a:headEnd/>
                <a:tailEnd/>
              </a:ln>
            </p:spPr>
            <p:txBody>
              <a:bodyPr/>
              <a:lstStyle/>
              <a:p>
                <a:endParaRPr lang="en-US"/>
              </a:p>
            </p:txBody>
          </p:sp>
          <p:sp>
            <p:nvSpPr>
              <p:cNvPr id="82057" name="Freeform 456"/>
              <p:cNvSpPr>
                <a:spLocks/>
              </p:cNvSpPr>
              <p:nvPr/>
            </p:nvSpPr>
            <p:spPr bwMode="auto">
              <a:xfrm>
                <a:off x="4662" y="1774"/>
                <a:ext cx="38" cy="37"/>
              </a:xfrm>
              <a:custGeom>
                <a:avLst/>
                <a:gdLst>
                  <a:gd name="T0" fmla="*/ 27 w 38"/>
                  <a:gd name="T1" fmla="*/ 0 h 37"/>
                  <a:gd name="T2" fmla="*/ 38 w 38"/>
                  <a:gd name="T3" fmla="*/ 13 h 37"/>
                  <a:gd name="T4" fmla="*/ 12 w 38"/>
                  <a:gd name="T5" fmla="*/ 37 h 37"/>
                  <a:gd name="T6" fmla="*/ 0 w 38"/>
                  <a:gd name="T7" fmla="*/ 24 h 37"/>
                  <a:gd name="T8" fmla="*/ 27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27" y="0"/>
                    </a:moveTo>
                    <a:lnTo>
                      <a:pt x="38" y="13"/>
                    </a:lnTo>
                    <a:lnTo>
                      <a:pt x="12" y="37"/>
                    </a:lnTo>
                    <a:lnTo>
                      <a:pt x="0" y="24"/>
                    </a:lnTo>
                    <a:lnTo>
                      <a:pt x="27" y="0"/>
                    </a:lnTo>
                    <a:close/>
                  </a:path>
                </a:pathLst>
              </a:custGeom>
              <a:solidFill>
                <a:srgbClr val="000000"/>
              </a:solidFill>
              <a:ln w="9525">
                <a:noFill/>
                <a:round/>
                <a:headEnd/>
                <a:tailEnd/>
              </a:ln>
            </p:spPr>
            <p:txBody>
              <a:bodyPr/>
              <a:lstStyle/>
              <a:p>
                <a:endParaRPr lang="en-US"/>
              </a:p>
            </p:txBody>
          </p:sp>
          <p:sp>
            <p:nvSpPr>
              <p:cNvPr id="82058" name="Freeform 455"/>
              <p:cNvSpPr>
                <a:spLocks/>
              </p:cNvSpPr>
              <p:nvPr/>
            </p:nvSpPr>
            <p:spPr bwMode="auto">
              <a:xfrm>
                <a:off x="4674" y="1788"/>
                <a:ext cx="39" cy="38"/>
              </a:xfrm>
              <a:custGeom>
                <a:avLst/>
                <a:gdLst>
                  <a:gd name="T0" fmla="*/ 27 w 39"/>
                  <a:gd name="T1" fmla="*/ 0 h 38"/>
                  <a:gd name="T2" fmla="*/ 39 w 39"/>
                  <a:gd name="T3" fmla="*/ 15 h 38"/>
                  <a:gd name="T4" fmla="*/ 12 w 39"/>
                  <a:gd name="T5" fmla="*/ 38 h 38"/>
                  <a:gd name="T6" fmla="*/ 0 w 39"/>
                  <a:gd name="T7" fmla="*/ 23 h 38"/>
                  <a:gd name="T8" fmla="*/ 27 w 39"/>
                  <a:gd name="T9" fmla="*/ 0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27" y="0"/>
                    </a:moveTo>
                    <a:lnTo>
                      <a:pt x="39" y="15"/>
                    </a:lnTo>
                    <a:lnTo>
                      <a:pt x="12" y="38"/>
                    </a:lnTo>
                    <a:lnTo>
                      <a:pt x="0" y="23"/>
                    </a:lnTo>
                    <a:lnTo>
                      <a:pt x="27" y="0"/>
                    </a:lnTo>
                    <a:close/>
                  </a:path>
                </a:pathLst>
              </a:custGeom>
              <a:solidFill>
                <a:srgbClr val="000000"/>
              </a:solidFill>
              <a:ln w="9525">
                <a:noFill/>
                <a:round/>
                <a:headEnd/>
                <a:tailEnd/>
              </a:ln>
            </p:spPr>
            <p:txBody>
              <a:bodyPr/>
              <a:lstStyle/>
              <a:p>
                <a:endParaRPr lang="en-US"/>
              </a:p>
            </p:txBody>
          </p:sp>
          <p:sp>
            <p:nvSpPr>
              <p:cNvPr id="82059" name="Freeform 454"/>
              <p:cNvSpPr>
                <a:spLocks/>
              </p:cNvSpPr>
              <p:nvPr/>
            </p:nvSpPr>
            <p:spPr bwMode="auto">
              <a:xfrm>
                <a:off x="4685" y="1803"/>
                <a:ext cx="40" cy="38"/>
              </a:xfrm>
              <a:custGeom>
                <a:avLst/>
                <a:gdLst>
                  <a:gd name="T0" fmla="*/ 28 w 40"/>
                  <a:gd name="T1" fmla="*/ 0 h 38"/>
                  <a:gd name="T2" fmla="*/ 40 w 40"/>
                  <a:gd name="T3" fmla="*/ 16 h 38"/>
                  <a:gd name="T4" fmla="*/ 12 w 40"/>
                  <a:gd name="T5" fmla="*/ 38 h 38"/>
                  <a:gd name="T6" fmla="*/ 0 w 40"/>
                  <a:gd name="T7" fmla="*/ 22 h 38"/>
                  <a:gd name="T8" fmla="*/ 28 w 40"/>
                  <a:gd name="T9" fmla="*/ 0 h 38"/>
                  <a:gd name="T10" fmla="*/ 0 60000 65536"/>
                  <a:gd name="T11" fmla="*/ 0 60000 65536"/>
                  <a:gd name="T12" fmla="*/ 0 60000 65536"/>
                  <a:gd name="T13" fmla="*/ 0 60000 65536"/>
                  <a:gd name="T14" fmla="*/ 0 60000 65536"/>
                  <a:gd name="T15" fmla="*/ 0 w 40"/>
                  <a:gd name="T16" fmla="*/ 0 h 38"/>
                  <a:gd name="T17" fmla="*/ 40 w 40"/>
                  <a:gd name="T18" fmla="*/ 38 h 38"/>
                </a:gdLst>
                <a:ahLst/>
                <a:cxnLst>
                  <a:cxn ang="T10">
                    <a:pos x="T0" y="T1"/>
                  </a:cxn>
                  <a:cxn ang="T11">
                    <a:pos x="T2" y="T3"/>
                  </a:cxn>
                  <a:cxn ang="T12">
                    <a:pos x="T4" y="T5"/>
                  </a:cxn>
                  <a:cxn ang="T13">
                    <a:pos x="T6" y="T7"/>
                  </a:cxn>
                  <a:cxn ang="T14">
                    <a:pos x="T8" y="T9"/>
                  </a:cxn>
                </a:cxnLst>
                <a:rect l="T15" t="T16" r="T17" b="T18"/>
                <a:pathLst>
                  <a:path w="40" h="38">
                    <a:moveTo>
                      <a:pt x="28" y="0"/>
                    </a:moveTo>
                    <a:lnTo>
                      <a:pt x="40" y="16"/>
                    </a:lnTo>
                    <a:lnTo>
                      <a:pt x="12" y="38"/>
                    </a:lnTo>
                    <a:lnTo>
                      <a:pt x="0" y="22"/>
                    </a:lnTo>
                    <a:lnTo>
                      <a:pt x="28" y="0"/>
                    </a:lnTo>
                    <a:close/>
                  </a:path>
                </a:pathLst>
              </a:custGeom>
              <a:solidFill>
                <a:srgbClr val="000000"/>
              </a:solidFill>
              <a:ln w="9525">
                <a:noFill/>
                <a:round/>
                <a:headEnd/>
                <a:tailEnd/>
              </a:ln>
            </p:spPr>
            <p:txBody>
              <a:bodyPr/>
              <a:lstStyle/>
              <a:p>
                <a:endParaRPr lang="en-US"/>
              </a:p>
            </p:txBody>
          </p:sp>
          <p:sp>
            <p:nvSpPr>
              <p:cNvPr id="82060" name="Freeform 453"/>
              <p:cNvSpPr>
                <a:spLocks/>
              </p:cNvSpPr>
              <p:nvPr/>
            </p:nvSpPr>
            <p:spPr bwMode="auto">
              <a:xfrm>
                <a:off x="4697" y="1819"/>
                <a:ext cx="40" cy="38"/>
              </a:xfrm>
              <a:custGeom>
                <a:avLst/>
                <a:gdLst>
                  <a:gd name="T0" fmla="*/ 28 w 40"/>
                  <a:gd name="T1" fmla="*/ 0 h 38"/>
                  <a:gd name="T2" fmla="*/ 40 w 40"/>
                  <a:gd name="T3" fmla="*/ 17 h 38"/>
                  <a:gd name="T4" fmla="*/ 12 w 40"/>
                  <a:gd name="T5" fmla="*/ 38 h 38"/>
                  <a:gd name="T6" fmla="*/ 0 w 40"/>
                  <a:gd name="T7" fmla="*/ 22 h 38"/>
                  <a:gd name="T8" fmla="*/ 28 w 40"/>
                  <a:gd name="T9" fmla="*/ 0 h 38"/>
                  <a:gd name="T10" fmla="*/ 0 60000 65536"/>
                  <a:gd name="T11" fmla="*/ 0 60000 65536"/>
                  <a:gd name="T12" fmla="*/ 0 60000 65536"/>
                  <a:gd name="T13" fmla="*/ 0 60000 65536"/>
                  <a:gd name="T14" fmla="*/ 0 60000 65536"/>
                  <a:gd name="T15" fmla="*/ 0 w 40"/>
                  <a:gd name="T16" fmla="*/ 0 h 38"/>
                  <a:gd name="T17" fmla="*/ 40 w 40"/>
                  <a:gd name="T18" fmla="*/ 38 h 38"/>
                </a:gdLst>
                <a:ahLst/>
                <a:cxnLst>
                  <a:cxn ang="T10">
                    <a:pos x="T0" y="T1"/>
                  </a:cxn>
                  <a:cxn ang="T11">
                    <a:pos x="T2" y="T3"/>
                  </a:cxn>
                  <a:cxn ang="T12">
                    <a:pos x="T4" y="T5"/>
                  </a:cxn>
                  <a:cxn ang="T13">
                    <a:pos x="T6" y="T7"/>
                  </a:cxn>
                  <a:cxn ang="T14">
                    <a:pos x="T8" y="T9"/>
                  </a:cxn>
                </a:cxnLst>
                <a:rect l="T15" t="T16" r="T17" b="T18"/>
                <a:pathLst>
                  <a:path w="40" h="38">
                    <a:moveTo>
                      <a:pt x="28" y="0"/>
                    </a:moveTo>
                    <a:lnTo>
                      <a:pt x="40" y="17"/>
                    </a:lnTo>
                    <a:lnTo>
                      <a:pt x="12" y="38"/>
                    </a:lnTo>
                    <a:lnTo>
                      <a:pt x="0" y="22"/>
                    </a:lnTo>
                    <a:lnTo>
                      <a:pt x="28" y="0"/>
                    </a:lnTo>
                    <a:close/>
                  </a:path>
                </a:pathLst>
              </a:custGeom>
              <a:solidFill>
                <a:srgbClr val="000000"/>
              </a:solidFill>
              <a:ln w="9525">
                <a:noFill/>
                <a:round/>
                <a:headEnd/>
                <a:tailEnd/>
              </a:ln>
            </p:spPr>
            <p:txBody>
              <a:bodyPr/>
              <a:lstStyle/>
              <a:p>
                <a:endParaRPr lang="en-US"/>
              </a:p>
            </p:txBody>
          </p:sp>
          <p:sp>
            <p:nvSpPr>
              <p:cNvPr id="82061" name="Freeform 452"/>
              <p:cNvSpPr>
                <a:spLocks/>
              </p:cNvSpPr>
              <p:nvPr/>
            </p:nvSpPr>
            <p:spPr bwMode="auto">
              <a:xfrm>
                <a:off x="4709" y="1836"/>
                <a:ext cx="41" cy="39"/>
              </a:xfrm>
              <a:custGeom>
                <a:avLst/>
                <a:gdLst>
                  <a:gd name="T0" fmla="*/ 29 w 41"/>
                  <a:gd name="T1" fmla="*/ 0 h 39"/>
                  <a:gd name="T2" fmla="*/ 41 w 41"/>
                  <a:gd name="T3" fmla="*/ 18 h 39"/>
                  <a:gd name="T4" fmla="*/ 11 w 41"/>
                  <a:gd name="T5" fmla="*/ 39 h 39"/>
                  <a:gd name="T6" fmla="*/ 0 w 41"/>
                  <a:gd name="T7" fmla="*/ 21 h 39"/>
                  <a:gd name="T8" fmla="*/ 29 w 41"/>
                  <a:gd name="T9" fmla="*/ 0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29" y="0"/>
                    </a:moveTo>
                    <a:lnTo>
                      <a:pt x="41" y="18"/>
                    </a:lnTo>
                    <a:lnTo>
                      <a:pt x="11" y="39"/>
                    </a:lnTo>
                    <a:lnTo>
                      <a:pt x="0" y="21"/>
                    </a:lnTo>
                    <a:lnTo>
                      <a:pt x="29" y="0"/>
                    </a:lnTo>
                    <a:close/>
                  </a:path>
                </a:pathLst>
              </a:custGeom>
              <a:solidFill>
                <a:srgbClr val="000000"/>
              </a:solidFill>
              <a:ln w="9525">
                <a:noFill/>
                <a:round/>
                <a:headEnd/>
                <a:tailEnd/>
              </a:ln>
            </p:spPr>
            <p:txBody>
              <a:bodyPr/>
              <a:lstStyle/>
              <a:p>
                <a:endParaRPr lang="en-US"/>
              </a:p>
            </p:txBody>
          </p:sp>
          <p:sp>
            <p:nvSpPr>
              <p:cNvPr id="82062" name="Freeform 451"/>
              <p:cNvSpPr>
                <a:spLocks/>
              </p:cNvSpPr>
              <p:nvPr/>
            </p:nvSpPr>
            <p:spPr bwMode="auto">
              <a:xfrm>
                <a:off x="4720" y="1854"/>
                <a:ext cx="42" cy="39"/>
              </a:xfrm>
              <a:custGeom>
                <a:avLst/>
                <a:gdLst>
                  <a:gd name="T0" fmla="*/ 30 w 42"/>
                  <a:gd name="T1" fmla="*/ 0 h 39"/>
                  <a:gd name="T2" fmla="*/ 42 w 42"/>
                  <a:gd name="T3" fmla="*/ 18 h 39"/>
                  <a:gd name="T4" fmla="*/ 12 w 42"/>
                  <a:gd name="T5" fmla="*/ 39 h 39"/>
                  <a:gd name="T6" fmla="*/ 0 w 42"/>
                  <a:gd name="T7" fmla="*/ 21 h 39"/>
                  <a:gd name="T8" fmla="*/ 30 w 42"/>
                  <a:gd name="T9" fmla="*/ 0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30" y="0"/>
                    </a:moveTo>
                    <a:lnTo>
                      <a:pt x="42" y="18"/>
                    </a:lnTo>
                    <a:lnTo>
                      <a:pt x="12" y="39"/>
                    </a:lnTo>
                    <a:lnTo>
                      <a:pt x="0" y="21"/>
                    </a:lnTo>
                    <a:lnTo>
                      <a:pt x="30" y="0"/>
                    </a:lnTo>
                    <a:close/>
                  </a:path>
                </a:pathLst>
              </a:custGeom>
              <a:solidFill>
                <a:srgbClr val="000000"/>
              </a:solidFill>
              <a:ln w="9525">
                <a:noFill/>
                <a:round/>
                <a:headEnd/>
                <a:tailEnd/>
              </a:ln>
            </p:spPr>
            <p:txBody>
              <a:bodyPr/>
              <a:lstStyle/>
              <a:p>
                <a:endParaRPr lang="en-US"/>
              </a:p>
            </p:txBody>
          </p:sp>
          <p:sp>
            <p:nvSpPr>
              <p:cNvPr id="82063" name="Freeform 450"/>
              <p:cNvSpPr>
                <a:spLocks/>
              </p:cNvSpPr>
              <p:nvPr/>
            </p:nvSpPr>
            <p:spPr bwMode="auto">
              <a:xfrm>
                <a:off x="4732" y="1873"/>
                <a:ext cx="42" cy="39"/>
              </a:xfrm>
              <a:custGeom>
                <a:avLst/>
                <a:gdLst>
                  <a:gd name="T0" fmla="*/ 30 w 42"/>
                  <a:gd name="T1" fmla="*/ 0 h 39"/>
                  <a:gd name="T2" fmla="*/ 42 w 42"/>
                  <a:gd name="T3" fmla="*/ 20 h 39"/>
                  <a:gd name="T4" fmla="*/ 13 w 42"/>
                  <a:gd name="T5" fmla="*/ 39 h 39"/>
                  <a:gd name="T6" fmla="*/ 0 w 42"/>
                  <a:gd name="T7" fmla="*/ 20 h 39"/>
                  <a:gd name="T8" fmla="*/ 30 w 42"/>
                  <a:gd name="T9" fmla="*/ 0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30" y="0"/>
                    </a:moveTo>
                    <a:lnTo>
                      <a:pt x="42" y="20"/>
                    </a:lnTo>
                    <a:lnTo>
                      <a:pt x="13" y="39"/>
                    </a:lnTo>
                    <a:lnTo>
                      <a:pt x="0" y="20"/>
                    </a:lnTo>
                    <a:lnTo>
                      <a:pt x="30" y="0"/>
                    </a:lnTo>
                    <a:close/>
                  </a:path>
                </a:pathLst>
              </a:custGeom>
              <a:solidFill>
                <a:srgbClr val="000000"/>
              </a:solidFill>
              <a:ln w="9525">
                <a:noFill/>
                <a:round/>
                <a:headEnd/>
                <a:tailEnd/>
              </a:ln>
            </p:spPr>
            <p:txBody>
              <a:bodyPr/>
              <a:lstStyle/>
              <a:p>
                <a:endParaRPr lang="en-US"/>
              </a:p>
            </p:txBody>
          </p:sp>
          <p:sp>
            <p:nvSpPr>
              <p:cNvPr id="82064" name="Freeform 449"/>
              <p:cNvSpPr>
                <a:spLocks/>
              </p:cNvSpPr>
              <p:nvPr/>
            </p:nvSpPr>
            <p:spPr bwMode="auto">
              <a:xfrm>
                <a:off x="4745" y="1893"/>
                <a:ext cx="42" cy="39"/>
              </a:xfrm>
              <a:custGeom>
                <a:avLst/>
                <a:gdLst>
                  <a:gd name="T0" fmla="*/ 29 w 42"/>
                  <a:gd name="T1" fmla="*/ 0 h 39"/>
                  <a:gd name="T2" fmla="*/ 42 w 42"/>
                  <a:gd name="T3" fmla="*/ 19 h 39"/>
                  <a:gd name="T4" fmla="*/ 12 w 42"/>
                  <a:gd name="T5" fmla="*/ 39 h 39"/>
                  <a:gd name="T6" fmla="*/ 0 w 42"/>
                  <a:gd name="T7" fmla="*/ 19 h 39"/>
                  <a:gd name="T8" fmla="*/ 29 w 42"/>
                  <a:gd name="T9" fmla="*/ 0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29" y="0"/>
                    </a:moveTo>
                    <a:lnTo>
                      <a:pt x="42" y="19"/>
                    </a:lnTo>
                    <a:lnTo>
                      <a:pt x="12" y="39"/>
                    </a:lnTo>
                    <a:lnTo>
                      <a:pt x="0" y="19"/>
                    </a:lnTo>
                    <a:lnTo>
                      <a:pt x="29" y="0"/>
                    </a:lnTo>
                    <a:close/>
                  </a:path>
                </a:pathLst>
              </a:custGeom>
              <a:solidFill>
                <a:srgbClr val="000000"/>
              </a:solidFill>
              <a:ln w="9525">
                <a:noFill/>
                <a:round/>
                <a:headEnd/>
                <a:tailEnd/>
              </a:ln>
            </p:spPr>
            <p:txBody>
              <a:bodyPr/>
              <a:lstStyle/>
              <a:p>
                <a:endParaRPr lang="en-US"/>
              </a:p>
            </p:txBody>
          </p:sp>
          <p:sp>
            <p:nvSpPr>
              <p:cNvPr id="82065" name="Freeform 448"/>
              <p:cNvSpPr>
                <a:spLocks/>
              </p:cNvSpPr>
              <p:nvPr/>
            </p:nvSpPr>
            <p:spPr bwMode="auto">
              <a:xfrm>
                <a:off x="4757" y="1912"/>
                <a:ext cx="43" cy="40"/>
              </a:xfrm>
              <a:custGeom>
                <a:avLst/>
                <a:gdLst>
                  <a:gd name="T0" fmla="*/ 30 w 43"/>
                  <a:gd name="T1" fmla="*/ 0 h 40"/>
                  <a:gd name="T2" fmla="*/ 43 w 43"/>
                  <a:gd name="T3" fmla="*/ 20 h 40"/>
                  <a:gd name="T4" fmla="*/ 13 w 43"/>
                  <a:gd name="T5" fmla="*/ 40 h 40"/>
                  <a:gd name="T6" fmla="*/ 0 w 43"/>
                  <a:gd name="T7" fmla="*/ 20 h 40"/>
                  <a:gd name="T8" fmla="*/ 30 w 43"/>
                  <a:gd name="T9" fmla="*/ 0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30" y="0"/>
                    </a:moveTo>
                    <a:lnTo>
                      <a:pt x="43" y="20"/>
                    </a:lnTo>
                    <a:lnTo>
                      <a:pt x="13" y="40"/>
                    </a:lnTo>
                    <a:lnTo>
                      <a:pt x="0" y="20"/>
                    </a:lnTo>
                    <a:lnTo>
                      <a:pt x="30" y="0"/>
                    </a:lnTo>
                    <a:close/>
                  </a:path>
                </a:pathLst>
              </a:custGeom>
              <a:solidFill>
                <a:srgbClr val="000000"/>
              </a:solidFill>
              <a:ln w="9525">
                <a:noFill/>
                <a:round/>
                <a:headEnd/>
                <a:tailEnd/>
              </a:ln>
            </p:spPr>
            <p:txBody>
              <a:bodyPr/>
              <a:lstStyle/>
              <a:p>
                <a:endParaRPr lang="en-US"/>
              </a:p>
            </p:txBody>
          </p:sp>
          <p:sp>
            <p:nvSpPr>
              <p:cNvPr id="82066" name="Freeform 447"/>
              <p:cNvSpPr>
                <a:spLocks/>
              </p:cNvSpPr>
              <p:nvPr/>
            </p:nvSpPr>
            <p:spPr bwMode="auto">
              <a:xfrm>
                <a:off x="4770" y="1933"/>
                <a:ext cx="43" cy="40"/>
              </a:xfrm>
              <a:custGeom>
                <a:avLst/>
                <a:gdLst>
                  <a:gd name="T0" fmla="*/ 31 w 43"/>
                  <a:gd name="T1" fmla="*/ 0 h 40"/>
                  <a:gd name="T2" fmla="*/ 43 w 43"/>
                  <a:gd name="T3" fmla="*/ 20 h 40"/>
                  <a:gd name="T4" fmla="*/ 13 w 43"/>
                  <a:gd name="T5" fmla="*/ 40 h 40"/>
                  <a:gd name="T6" fmla="*/ 0 w 43"/>
                  <a:gd name="T7" fmla="*/ 19 h 40"/>
                  <a:gd name="T8" fmla="*/ 31 w 43"/>
                  <a:gd name="T9" fmla="*/ 0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31" y="0"/>
                    </a:moveTo>
                    <a:lnTo>
                      <a:pt x="43" y="20"/>
                    </a:lnTo>
                    <a:lnTo>
                      <a:pt x="13" y="40"/>
                    </a:lnTo>
                    <a:lnTo>
                      <a:pt x="0" y="19"/>
                    </a:lnTo>
                    <a:lnTo>
                      <a:pt x="31" y="0"/>
                    </a:lnTo>
                    <a:close/>
                  </a:path>
                </a:pathLst>
              </a:custGeom>
              <a:solidFill>
                <a:srgbClr val="000000"/>
              </a:solidFill>
              <a:ln w="9525">
                <a:noFill/>
                <a:round/>
                <a:headEnd/>
                <a:tailEnd/>
              </a:ln>
            </p:spPr>
            <p:txBody>
              <a:bodyPr/>
              <a:lstStyle/>
              <a:p>
                <a:endParaRPr lang="en-US"/>
              </a:p>
            </p:txBody>
          </p:sp>
          <p:sp>
            <p:nvSpPr>
              <p:cNvPr id="82067" name="Freeform 446"/>
              <p:cNvSpPr>
                <a:spLocks/>
              </p:cNvSpPr>
              <p:nvPr/>
            </p:nvSpPr>
            <p:spPr bwMode="auto">
              <a:xfrm>
                <a:off x="4783" y="1953"/>
                <a:ext cx="51" cy="54"/>
              </a:xfrm>
              <a:custGeom>
                <a:avLst/>
                <a:gdLst>
                  <a:gd name="T0" fmla="*/ 29 w 51"/>
                  <a:gd name="T1" fmla="*/ 0 h 54"/>
                  <a:gd name="T2" fmla="*/ 51 w 51"/>
                  <a:gd name="T3" fmla="*/ 34 h 54"/>
                  <a:gd name="T4" fmla="*/ 21 w 51"/>
                  <a:gd name="T5" fmla="*/ 54 h 54"/>
                  <a:gd name="T6" fmla="*/ 0 w 51"/>
                  <a:gd name="T7" fmla="*/ 20 h 54"/>
                  <a:gd name="T8" fmla="*/ 29 w 51"/>
                  <a:gd name="T9" fmla="*/ 0 h 54"/>
                  <a:gd name="T10" fmla="*/ 0 60000 65536"/>
                  <a:gd name="T11" fmla="*/ 0 60000 65536"/>
                  <a:gd name="T12" fmla="*/ 0 60000 65536"/>
                  <a:gd name="T13" fmla="*/ 0 60000 65536"/>
                  <a:gd name="T14" fmla="*/ 0 60000 65536"/>
                  <a:gd name="T15" fmla="*/ 0 w 51"/>
                  <a:gd name="T16" fmla="*/ 0 h 54"/>
                  <a:gd name="T17" fmla="*/ 51 w 51"/>
                  <a:gd name="T18" fmla="*/ 54 h 54"/>
                </a:gdLst>
                <a:ahLst/>
                <a:cxnLst>
                  <a:cxn ang="T10">
                    <a:pos x="T0" y="T1"/>
                  </a:cxn>
                  <a:cxn ang="T11">
                    <a:pos x="T2" y="T3"/>
                  </a:cxn>
                  <a:cxn ang="T12">
                    <a:pos x="T4" y="T5"/>
                  </a:cxn>
                  <a:cxn ang="T13">
                    <a:pos x="T6" y="T7"/>
                  </a:cxn>
                  <a:cxn ang="T14">
                    <a:pos x="T8" y="T9"/>
                  </a:cxn>
                </a:cxnLst>
                <a:rect l="T15" t="T16" r="T17" b="T18"/>
                <a:pathLst>
                  <a:path w="51" h="54">
                    <a:moveTo>
                      <a:pt x="29" y="0"/>
                    </a:moveTo>
                    <a:lnTo>
                      <a:pt x="51" y="34"/>
                    </a:lnTo>
                    <a:lnTo>
                      <a:pt x="21" y="54"/>
                    </a:lnTo>
                    <a:lnTo>
                      <a:pt x="0" y="20"/>
                    </a:lnTo>
                    <a:lnTo>
                      <a:pt x="29" y="0"/>
                    </a:lnTo>
                    <a:close/>
                  </a:path>
                </a:pathLst>
              </a:custGeom>
              <a:solidFill>
                <a:srgbClr val="000000"/>
              </a:solidFill>
              <a:ln w="9525">
                <a:noFill/>
                <a:round/>
                <a:headEnd/>
                <a:tailEnd/>
              </a:ln>
            </p:spPr>
            <p:txBody>
              <a:bodyPr/>
              <a:lstStyle/>
              <a:p>
                <a:endParaRPr lang="en-US"/>
              </a:p>
            </p:txBody>
          </p:sp>
          <p:sp>
            <p:nvSpPr>
              <p:cNvPr id="82068" name="Freeform 445"/>
              <p:cNvSpPr>
                <a:spLocks/>
              </p:cNvSpPr>
              <p:nvPr/>
            </p:nvSpPr>
            <p:spPr bwMode="auto">
              <a:xfrm>
                <a:off x="4885" y="2107"/>
                <a:ext cx="45" cy="43"/>
              </a:xfrm>
              <a:custGeom>
                <a:avLst/>
                <a:gdLst>
                  <a:gd name="T0" fmla="*/ 29 w 45"/>
                  <a:gd name="T1" fmla="*/ 0 h 43"/>
                  <a:gd name="T2" fmla="*/ 45 w 45"/>
                  <a:gd name="T3" fmla="*/ 22 h 43"/>
                  <a:gd name="T4" fmla="*/ 17 w 45"/>
                  <a:gd name="T5" fmla="*/ 43 h 43"/>
                  <a:gd name="T6" fmla="*/ 0 w 45"/>
                  <a:gd name="T7" fmla="*/ 21 h 43"/>
                  <a:gd name="T8" fmla="*/ 29 w 45"/>
                  <a:gd name="T9" fmla="*/ 0 h 43"/>
                  <a:gd name="T10" fmla="*/ 0 60000 65536"/>
                  <a:gd name="T11" fmla="*/ 0 60000 65536"/>
                  <a:gd name="T12" fmla="*/ 0 60000 65536"/>
                  <a:gd name="T13" fmla="*/ 0 60000 65536"/>
                  <a:gd name="T14" fmla="*/ 0 60000 65536"/>
                  <a:gd name="T15" fmla="*/ 0 w 45"/>
                  <a:gd name="T16" fmla="*/ 0 h 43"/>
                  <a:gd name="T17" fmla="*/ 45 w 45"/>
                  <a:gd name="T18" fmla="*/ 43 h 43"/>
                </a:gdLst>
                <a:ahLst/>
                <a:cxnLst>
                  <a:cxn ang="T10">
                    <a:pos x="T0" y="T1"/>
                  </a:cxn>
                  <a:cxn ang="T11">
                    <a:pos x="T2" y="T3"/>
                  </a:cxn>
                  <a:cxn ang="T12">
                    <a:pos x="T4" y="T5"/>
                  </a:cxn>
                  <a:cxn ang="T13">
                    <a:pos x="T6" y="T7"/>
                  </a:cxn>
                  <a:cxn ang="T14">
                    <a:pos x="T8" y="T9"/>
                  </a:cxn>
                </a:cxnLst>
                <a:rect l="T15" t="T16" r="T17" b="T18"/>
                <a:pathLst>
                  <a:path w="45" h="43">
                    <a:moveTo>
                      <a:pt x="29" y="0"/>
                    </a:moveTo>
                    <a:lnTo>
                      <a:pt x="45" y="22"/>
                    </a:lnTo>
                    <a:lnTo>
                      <a:pt x="17" y="43"/>
                    </a:lnTo>
                    <a:lnTo>
                      <a:pt x="0" y="21"/>
                    </a:lnTo>
                    <a:lnTo>
                      <a:pt x="29" y="0"/>
                    </a:lnTo>
                    <a:close/>
                  </a:path>
                </a:pathLst>
              </a:custGeom>
              <a:solidFill>
                <a:srgbClr val="000000"/>
              </a:solidFill>
              <a:ln w="9525">
                <a:noFill/>
                <a:round/>
                <a:headEnd/>
                <a:tailEnd/>
              </a:ln>
            </p:spPr>
            <p:txBody>
              <a:bodyPr/>
              <a:lstStyle/>
              <a:p>
                <a:endParaRPr lang="en-US"/>
              </a:p>
            </p:txBody>
          </p:sp>
          <p:sp>
            <p:nvSpPr>
              <p:cNvPr id="82069" name="Freeform 444"/>
              <p:cNvSpPr>
                <a:spLocks/>
              </p:cNvSpPr>
              <p:nvPr/>
            </p:nvSpPr>
            <p:spPr bwMode="auto">
              <a:xfrm>
                <a:off x="4902" y="2129"/>
                <a:ext cx="45" cy="44"/>
              </a:xfrm>
              <a:custGeom>
                <a:avLst/>
                <a:gdLst>
                  <a:gd name="T0" fmla="*/ 28 w 45"/>
                  <a:gd name="T1" fmla="*/ 0 h 44"/>
                  <a:gd name="T2" fmla="*/ 45 w 45"/>
                  <a:gd name="T3" fmla="*/ 21 h 44"/>
                  <a:gd name="T4" fmla="*/ 17 w 45"/>
                  <a:gd name="T5" fmla="*/ 44 h 44"/>
                  <a:gd name="T6" fmla="*/ 0 w 45"/>
                  <a:gd name="T7" fmla="*/ 22 h 44"/>
                  <a:gd name="T8" fmla="*/ 28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8" y="0"/>
                    </a:moveTo>
                    <a:lnTo>
                      <a:pt x="45" y="21"/>
                    </a:lnTo>
                    <a:lnTo>
                      <a:pt x="17" y="44"/>
                    </a:lnTo>
                    <a:lnTo>
                      <a:pt x="0" y="22"/>
                    </a:lnTo>
                    <a:lnTo>
                      <a:pt x="28" y="0"/>
                    </a:lnTo>
                    <a:close/>
                  </a:path>
                </a:pathLst>
              </a:custGeom>
              <a:solidFill>
                <a:srgbClr val="000000"/>
              </a:solidFill>
              <a:ln w="9525">
                <a:noFill/>
                <a:round/>
                <a:headEnd/>
                <a:tailEnd/>
              </a:ln>
            </p:spPr>
            <p:txBody>
              <a:bodyPr/>
              <a:lstStyle/>
              <a:p>
                <a:endParaRPr lang="en-US"/>
              </a:p>
            </p:txBody>
          </p:sp>
          <p:sp>
            <p:nvSpPr>
              <p:cNvPr id="82070" name="Freeform 443"/>
              <p:cNvSpPr>
                <a:spLocks/>
              </p:cNvSpPr>
              <p:nvPr/>
            </p:nvSpPr>
            <p:spPr bwMode="auto">
              <a:xfrm>
                <a:off x="4919" y="2150"/>
                <a:ext cx="45" cy="46"/>
              </a:xfrm>
              <a:custGeom>
                <a:avLst/>
                <a:gdLst>
                  <a:gd name="T0" fmla="*/ 28 w 45"/>
                  <a:gd name="T1" fmla="*/ 0 h 46"/>
                  <a:gd name="T2" fmla="*/ 45 w 45"/>
                  <a:gd name="T3" fmla="*/ 23 h 46"/>
                  <a:gd name="T4" fmla="*/ 18 w 45"/>
                  <a:gd name="T5" fmla="*/ 46 h 46"/>
                  <a:gd name="T6" fmla="*/ 0 w 45"/>
                  <a:gd name="T7" fmla="*/ 23 h 46"/>
                  <a:gd name="T8" fmla="*/ 28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8" y="0"/>
                    </a:moveTo>
                    <a:lnTo>
                      <a:pt x="45" y="23"/>
                    </a:lnTo>
                    <a:lnTo>
                      <a:pt x="18" y="46"/>
                    </a:lnTo>
                    <a:lnTo>
                      <a:pt x="0" y="23"/>
                    </a:lnTo>
                    <a:lnTo>
                      <a:pt x="28" y="0"/>
                    </a:lnTo>
                    <a:close/>
                  </a:path>
                </a:pathLst>
              </a:custGeom>
              <a:solidFill>
                <a:srgbClr val="000000"/>
              </a:solidFill>
              <a:ln w="9525">
                <a:noFill/>
                <a:round/>
                <a:headEnd/>
                <a:tailEnd/>
              </a:ln>
            </p:spPr>
            <p:txBody>
              <a:bodyPr/>
              <a:lstStyle/>
              <a:p>
                <a:endParaRPr lang="en-US"/>
              </a:p>
            </p:txBody>
          </p:sp>
          <p:sp>
            <p:nvSpPr>
              <p:cNvPr id="82071" name="Freeform 442"/>
              <p:cNvSpPr>
                <a:spLocks/>
              </p:cNvSpPr>
              <p:nvPr/>
            </p:nvSpPr>
            <p:spPr bwMode="auto">
              <a:xfrm>
                <a:off x="4937" y="2172"/>
                <a:ext cx="45" cy="45"/>
              </a:xfrm>
              <a:custGeom>
                <a:avLst/>
                <a:gdLst>
                  <a:gd name="T0" fmla="*/ 27 w 45"/>
                  <a:gd name="T1" fmla="*/ 0 h 45"/>
                  <a:gd name="T2" fmla="*/ 45 w 45"/>
                  <a:gd name="T3" fmla="*/ 22 h 45"/>
                  <a:gd name="T4" fmla="*/ 18 w 45"/>
                  <a:gd name="T5" fmla="*/ 45 h 45"/>
                  <a:gd name="T6" fmla="*/ 0 w 45"/>
                  <a:gd name="T7" fmla="*/ 24 h 45"/>
                  <a:gd name="T8" fmla="*/ 27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7" y="0"/>
                    </a:moveTo>
                    <a:lnTo>
                      <a:pt x="45" y="22"/>
                    </a:lnTo>
                    <a:lnTo>
                      <a:pt x="18" y="45"/>
                    </a:lnTo>
                    <a:lnTo>
                      <a:pt x="0" y="24"/>
                    </a:lnTo>
                    <a:lnTo>
                      <a:pt x="27" y="0"/>
                    </a:lnTo>
                    <a:close/>
                  </a:path>
                </a:pathLst>
              </a:custGeom>
              <a:solidFill>
                <a:srgbClr val="000000"/>
              </a:solidFill>
              <a:ln w="9525">
                <a:noFill/>
                <a:round/>
                <a:headEnd/>
                <a:tailEnd/>
              </a:ln>
            </p:spPr>
            <p:txBody>
              <a:bodyPr/>
              <a:lstStyle/>
              <a:p>
                <a:endParaRPr lang="en-US"/>
              </a:p>
            </p:txBody>
          </p:sp>
          <p:sp>
            <p:nvSpPr>
              <p:cNvPr id="82072" name="Freeform 441"/>
              <p:cNvSpPr>
                <a:spLocks/>
              </p:cNvSpPr>
              <p:nvPr/>
            </p:nvSpPr>
            <p:spPr bwMode="auto">
              <a:xfrm>
                <a:off x="4955" y="2193"/>
                <a:ext cx="45" cy="46"/>
              </a:xfrm>
              <a:custGeom>
                <a:avLst/>
                <a:gdLst>
                  <a:gd name="T0" fmla="*/ 26 w 45"/>
                  <a:gd name="T1" fmla="*/ 0 h 46"/>
                  <a:gd name="T2" fmla="*/ 45 w 45"/>
                  <a:gd name="T3" fmla="*/ 21 h 46"/>
                  <a:gd name="T4" fmla="*/ 20 w 45"/>
                  <a:gd name="T5" fmla="*/ 46 h 46"/>
                  <a:gd name="T6" fmla="*/ 0 w 45"/>
                  <a:gd name="T7" fmla="*/ 25 h 46"/>
                  <a:gd name="T8" fmla="*/ 26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6" y="0"/>
                    </a:moveTo>
                    <a:lnTo>
                      <a:pt x="45" y="21"/>
                    </a:lnTo>
                    <a:lnTo>
                      <a:pt x="20" y="46"/>
                    </a:lnTo>
                    <a:lnTo>
                      <a:pt x="0" y="25"/>
                    </a:lnTo>
                    <a:lnTo>
                      <a:pt x="26" y="0"/>
                    </a:lnTo>
                    <a:close/>
                  </a:path>
                </a:pathLst>
              </a:custGeom>
              <a:solidFill>
                <a:srgbClr val="000000"/>
              </a:solidFill>
              <a:ln w="9525">
                <a:noFill/>
                <a:round/>
                <a:headEnd/>
                <a:tailEnd/>
              </a:ln>
            </p:spPr>
            <p:txBody>
              <a:bodyPr/>
              <a:lstStyle/>
              <a:p>
                <a:endParaRPr lang="en-US"/>
              </a:p>
            </p:txBody>
          </p:sp>
          <p:sp>
            <p:nvSpPr>
              <p:cNvPr id="82073" name="Freeform 440"/>
              <p:cNvSpPr>
                <a:spLocks/>
              </p:cNvSpPr>
              <p:nvPr/>
            </p:nvSpPr>
            <p:spPr bwMode="auto">
              <a:xfrm>
                <a:off x="4975" y="2214"/>
                <a:ext cx="44" cy="46"/>
              </a:xfrm>
              <a:custGeom>
                <a:avLst/>
                <a:gdLst>
                  <a:gd name="T0" fmla="*/ 25 w 44"/>
                  <a:gd name="T1" fmla="*/ 0 h 46"/>
                  <a:gd name="T2" fmla="*/ 44 w 44"/>
                  <a:gd name="T3" fmla="*/ 22 h 46"/>
                  <a:gd name="T4" fmla="*/ 19 w 44"/>
                  <a:gd name="T5" fmla="*/ 46 h 46"/>
                  <a:gd name="T6" fmla="*/ 0 w 44"/>
                  <a:gd name="T7" fmla="*/ 25 h 46"/>
                  <a:gd name="T8" fmla="*/ 25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25" y="0"/>
                    </a:moveTo>
                    <a:lnTo>
                      <a:pt x="44" y="22"/>
                    </a:lnTo>
                    <a:lnTo>
                      <a:pt x="19" y="46"/>
                    </a:lnTo>
                    <a:lnTo>
                      <a:pt x="0" y="25"/>
                    </a:lnTo>
                    <a:lnTo>
                      <a:pt x="25" y="0"/>
                    </a:lnTo>
                    <a:close/>
                  </a:path>
                </a:pathLst>
              </a:custGeom>
              <a:solidFill>
                <a:srgbClr val="000000"/>
              </a:solidFill>
              <a:ln w="9525">
                <a:noFill/>
                <a:round/>
                <a:headEnd/>
                <a:tailEnd/>
              </a:ln>
            </p:spPr>
            <p:txBody>
              <a:bodyPr/>
              <a:lstStyle/>
              <a:p>
                <a:endParaRPr lang="en-US"/>
              </a:p>
            </p:txBody>
          </p:sp>
          <p:sp>
            <p:nvSpPr>
              <p:cNvPr id="82074" name="Freeform 439"/>
              <p:cNvSpPr>
                <a:spLocks/>
              </p:cNvSpPr>
              <p:nvPr/>
            </p:nvSpPr>
            <p:spPr bwMode="auto">
              <a:xfrm>
                <a:off x="4994" y="2236"/>
                <a:ext cx="45" cy="45"/>
              </a:xfrm>
              <a:custGeom>
                <a:avLst/>
                <a:gdLst>
                  <a:gd name="T0" fmla="*/ 25 w 45"/>
                  <a:gd name="T1" fmla="*/ 0 h 45"/>
                  <a:gd name="T2" fmla="*/ 45 w 45"/>
                  <a:gd name="T3" fmla="*/ 20 h 45"/>
                  <a:gd name="T4" fmla="*/ 20 w 45"/>
                  <a:gd name="T5" fmla="*/ 45 h 45"/>
                  <a:gd name="T6" fmla="*/ 0 w 45"/>
                  <a:gd name="T7" fmla="*/ 25 h 45"/>
                  <a:gd name="T8" fmla="*/ 25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5" y="0"/>
                    </a:moveTo>
                    <a:lnTo>
                      <a:pt x="45" y="20"/>
                    </a:lnTo>
                    <a:lnTo>
                      <a:pt x="20" y="45"/>
                    </a:lnTo>
                    <a:lnTo>
                      <a:pt x="0" y="25"/>
                    </a:lnTo>
                    <a:lnTo>
                      <a:pt x="25" y="0"/>
                    </a:lnTo>
                    <a:close/>
                  </a:path>
                </a:pathLst>
              </a:custGeom>
              <a:solidFill>
                <a:srgbClr val="000000"/>
              </a:solidFill>
              <a:ln w="9525">
                <a:noFill/>
                <a:round/>
                <a:headEnd/>
                <a:tailEnd/>
              </a:ln>
            </p:spPr>
            <p:txBody>
              <a:bodyPr/>
              <a:lstStyle/>
              <a:p>
                <a:endParaRPr lang="en-US"/>
              </a:p>
            </p:txBody>
          </p:sp>
          <p:sp>
            <p:nvSpPr>
              <p:cNvPr id="82075" name="Freeform 438"/>
              <p:cNvSpPr>
                <a:spLocks/>
              </p:cNvSpPr>
              <p:nvPr/>
            </p:nvSpPr>
            <p:spPr bwMode="auto">
              <a:xfrm>
                <a:off x="5014" y="2255"/>
                <a:ext cx="46" cy="47"/>
              </a:xfrm>
              <a:custGeom>
                <a:avLst/>
                <a:gdLst>
                  <a:gd name="T0" fmla="*/ 25 w 46"/>
                  <a:gd name="T1" fmla="*/ 0 h 47"/>
                  <a:gd name="T2" fmla="*/ 46 w 46"/>
                  <a:gd name="T3" fmla="*/ 20 h 47"/>
                  <a:gd name="T4" fmla="*/ 22 w 46"/>
                  <a:gd name="T5" fmla="*/ 47 h 47"/>
                  <a:gd name="T6" fmla="*/ 0 w 46"/>
                  <a:gd name="T7" fmla="*/ 26 h 47"/>
                  <a:gd name="T8" fmla="*/ 25 w 46"/>
                  <a:gd name="T9" fmla="*/ 0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25" y="0"/>
                    </a:moveTo>
                    <a:lnTo>
                      <a:pt x="46" y="20"/>
                    </a:lnTo>
                    <a:lnTo>
                      <a:pt x="22" y="47"/>
                    </a:lnTo>
                    <a:lnTo>
                      <a:pt x="0" y="26"/>
                    </a:lnTo>
                    <a:lnTo>
                      <a:pt x="25" y="0"/>
                    </a:lnTo>
                    <a:close/>
                  </a:path>
                </a:pathLst>
              </a:custGeom>
              <a:solidFill>
                <a:srgbClr val="000000"/>
              </a:solidFill>
              <a:ln w="9525">
                <a:noFill/>
                <a:round/>
                <a:headEnd/>
                <a:tailEnd/>
              </a:ln>
            </p:spPr>
            <p:txBody>
              <a:bodyPr/>
              <a:lstStyle/>
              <a:p>
                <a:endParaRPr lang="en-US"/>
              </a:p>
            </p:txBody>
          </p:sp>
          <p:sp>
            <p:nvSpPr>
              <p:cNvPr id="82076" name="Freeform 437"/>
              <p:cNvSpPr>
                <a:spLocks/>
              </p:cNvSpPr>
              <p:nvPr/>
            </p:nvSpPr>
            <p:spPr bwMode="auto">
              <a:xfrm>
                <a:off x="5036" y="2275"/>
                <a:ext cx="42" cy="45"/>
              </a:xfrm>
              <a:custGeom>
                <a:avLst/>
                <a:gdLst>
                  <a:gd name="T0" fmla="*/ 23 w 42"/>
                  <a:gd name="T1" fmla="*/ 0 h 45"/>
                  <a:gd name="T2" fmla="*/ 42 w 42"/>
                  <a:gd name="T3" fmla="*/ 18 h 45"/>
                  <a:gd name="T4" fmla="*/ 19 w 42"/>
                  <a:gd name="T5" fmla="*/ 45 h 45"/>
                  <a:gd name="T6" fmla="*/ 0 w 42"/>
                  <a:gd name="T7" fmla="*/ 28 h 45"/>
                  <a:gd name="T8" fmla="*/ 23 w 42"/>
                  <a:gd name="T9" fmla="*/ 0 h 45"/>
                  <a:gd name="T10" fmla="*/ 0 60000 65536"/>
                  <a:gd name="T11" fmla="*/ 0 60000 65536"/>
                  <a:gd name="T12" fmla="*/ 0 60000 65536"/>
                  <a:gd name="T13" fmla="*/ 0 60000 65536"/>
                  <a:gd name="T14" fmla="*/ 0 60000 65536"/>
                  <a:gd name="T15" fmla="*/ 0 w 42"/>
                  <a:gd name="T16" fmla="*/ 0 h 45"/>
                  <a:gd name="T17" fmla="*/ 42 w 42"/>
                  <a:gd name="T18" fmla="*/ 45 h 45"/>
                </a:gdLst>
                <a:ahLst/>
                <a:cxnLst>
                  <a:cxn ang="T10">
                    <a:pos x="T0" y="T1"/>
                  </a:cxn>
                  <a:cxn ang="T11">
                    <a:pos x="T2" y="T3"/>
                  </a:cxn>
                  <a:cxn ang="T12">
                    <a:pos x="T4" y="T5"/>
                  </a:cxn>
                  <a:cxn ang="T13">
                    <a:pos x="T6" y="T7"/>
                  </a:cxn>
                  <a:cxn ang="T14">
                    <a:pos x="T8" y="T9"/>
                  </a:cxn>
                </a:cxnLst>
                <a:rect l="T15" t="T16" r="T17" b="T18"/>
                <a:pathLst>
                  <a:path w="42" h="45">
                    <a:moveTo>
                      <a:pt x="23" y="0"/>
                    </a:moveTo>
                    <a:lnTo>
                      <a:pt x="42" y="18"/>
                    </a:lnTo>
                    <a:lnTo>
                      <a:pt x="19" y="45"/>
                    </a:lnTo>
                    <a:lnTo>
                      <a:pt x="0" y="28"/>
                    </a:lnTo>
                    <a:lnTo>
                      <a:pt x="23" y="0"/>
                    </a:lnTo>
                    <a:close/>
                  </a:path>
                </a:pathLst>
              </a:custGeom>
              <a:solidFill>
                <a:srgbClr val="000000"/>
              </a:solidFill>
              <a:ln w="9525">
                <a:noFill/>
                <a:round/>
                <a:headEnd/>
                <a:tailEnd/>
              </a:ln>
            </p:spPr>
            <p:txBody>
              <a:bodyPr/>
              <a:lstStyle/>
              <a:p>
                <a:endParaRPr lang="en-US"/>
              </a:p>
            </p:txBody>
          </p:sp>
          <p:sp>
            <p:nvSpPr>
              <p:cNvPr id="82077" name="Freeform 436"/>
              <p:cNvSpPr>
                <a:spLocks/>
              </p:cNvSpPr>
              <p:nvPr/>
            </p:nvSpPr>
            <p:spPr bwMode="auto">
              <a:xfrm>
                <a:off x="5175" y="2374"/>
                <a:ext cx="23" cy="36"/>
              </a:xfrm>
              <a:custGeom>
                <a:avLst/>
                <a:gdLst>
                  <a:gd name="T0" fmla="*/ 17 w 23"/>
                  <a:gd name="T1" fmla="*/ 0 h 36"/>
                  <a:gd name="T2" fmla="*/ 23 w 23"/>
                  <a:gd name="T3" fmla="*/ 4 h 36"/>
                  <a:gd name="T4" fmla="*/ 7 w 23"/>
                  <a:gd name="T5" fmla="*/ 36 h 36"/>
                  <a:gd name="T6" fmla="*/ 0 w 23"/>
                  <a:gd name="T7" fmla="*/ 32 h 36"/>
                  <a:gd name="T8" fmla="*/ 17 w 23"/>
                  <a:gd name="T9" fmla="*/ 0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17" y="0"/>
                    </a:moveTo>
                    <a:lnTo>
                      <a:pt x="23" y="4"/>
                    </a:lnTo>
                    <a:lnTo>
                      <a:pt x="7" y="36"/>
                    </a:lnTo>
                    <a:lnTo>
                      <a:pt x="0" y="32"/>
                    </a:lnTo>
                    <a:lnTo>
                      <a:pt x="17" y="0"/>
                    </a:lnTo>
                    <a:close/>
                  </a:path>
                </a:pathLst>
              </a:custGeom>
              <a:solidFill>
                <a:srgbClr val="000000"/>
              </a:solidFill>
              <a:ln w="9525">
                <a:noFill/>
                <a:round/>
                <a:headEnd/>
                <a:tailEnd/>
              </a:ln>
            </p:spPr>
            <p:txBody>
              <a:bodyPr/>
              <a:lstStyle/>
              <a:p>
                <a:endParaRPr lang="en-US"/>
              </a:p>
            </p:txBody>
          </p:sp>
          <p:sp>
            <p:nvSpPr>
              <p:cNvPr id="82078" name="Freeform 435"/>
              <p:cNvSpPr>
                <a:spLocks/>
              </p:cNvSpPr>
              <p:nvPr/>
            </p:nvSpPr>
            <p:spPr bwMode="auto">
              <a:xfrm>
                <a:off x="5182" y="2377"/>
                <a:ext cx="43" cy="47"/>
              </a:xfrm>
              <a:custGeom>
                <a:avLst/>
                <a:gdLst>
                  <a:gd name="T0" fmla="*/ 16 w 43"/>
                  <a:gd name="T1" fmla="*/ 0 h 47"/>
                  <a:gd name="T2" fmla="*/ 43 w 43"/>
                  <a:gd name="T3" fmla="*/ 14 h 47"/>
                  <a:gd name="T4" fmla="*/ 27 w 43"/>
                  <a:gd name="T5" fmla="*/ 47 h 47"/>
                  <a:gd name="T6" fmla="*/ 0 w 43"/>
                  <a:gd name="T7" fmla="*/ 33 h 47"/>
                  <a:gd name="T8" fmla="*/ 16 w 43"/>
                  <a:gd name="T9" fmla="*/ 0 h 47"/>
                  <a:gd name="T10" fmla="*/ 0 60000 65536"/>
                  <a:gd name="T11" fmla="*/ 0 60000 65536"/>
                  <a:gd name="T12" fmla="*/ 0 60000 65536"/>
                  <a:gd name="T13" fmla="*/ 0 60000 65536"/>
                  <a:gd name="T14" fmla="*/ 0 60000 65536"/>
                  <a:gd name="T15" fmla="*/ 0 w 43"/>
                  <a:gd name="T16" fmla="*/ 0 h 47"/>
                  <a:gd name="T17" fmla="*/ 43 w 43"/>
                  <a:gd name="T18" fmla="*/ 47 h 47"/>
                </a:gdLst>
                <a:ahLst/>
                <a:cxnLst>
                  <a:cxn ang="T10">
                    <a:pos x="T0" y="T1"/>
                  </a:cxn>
                  <a:cxn ang="T11">
                    <a:pos x="T2" y="T3"/>
                  </a:cxn>
                  <a:cxn ang="T12">
                    <a:pos x="T4" y="T5"/>
                  </a:cxn>
                  <a:cxn ang="T13">
                    <a:pos x="T6" y="T7"/>
                  </a:cxn>
                  <a:cxn ang="T14">
                    <a:pos x="T8" y="T9"/>
                  </a:cxn>
                </a:cxnLst>
                <a:rect l="T15" t="T16" r="T17" b="T18"/>
                <a:pathLst>
                  <a:path w="43" h="47">
                    <a:moveTo>
                      <a:pt x="16" y="0"/>
                    </a:moveTo>
                    <a:lnTo>
                      <a:pt x="43" y="14"/>
                    </a:lnTo>
                    <a:lnTo>
                      <a:pt x="27" y="47"/>
                    </a:lnTo>
                    <a:lnTo>
                      <a:pt x="0" y="33"/>
                    </a:lnTo>
                    <a:lnTo>
                      <a:pt x="16" y="0"/>
                    </a:lnTo>
                    <a:close/>
                  </a:path>
                </a:pathLst>
              </a:custGeom>
              <a:solidFill>
                <a:srgbClr val="000000"/>
              </a:solidFill>
              <a:ln w="9525">
                <a:noFill/>
                <a:round/>
                <a:headEnd/>
                <a:tailEnd/>
              </a:ln>
            </p:spPr>
            <p:txBody>
              <a:bodyPr/>
              <a:lstStyle/>
              <a:p>
                <a:endParaRPr lang="en-US"/>
              </a:p>
            </p:txBody>
          </p:sp>
          <p:sp>
            <p:nvSpPr>
              <p:cNvPr id="82079" name="Freeform 434"/>
              <p:cNvSpPr>
                <a:spLocks/>
              </p:cNvSpPr>
              <p:nvPr/>
            </p:nvSpPr>
            <p:spPr bwMode="auto">
              <a:xfrm>
                <a:off x="5210" y="2391"/>
                <a:ext cx="43" cy="46"/>
              </a:xfrm>
              <a:custGeom>
                <a:avLst/>
                <a:gdLst>
                  <a:gd name="T0" fmla="*/ 15 w 43"/>
                  <a:gd name="T1" fmla="*/ 0 h 46"/>
                  <a:gd name="T2" fmla="*/ 43 w 43"/>
                  <a:gd name="T3" fmla="*/ 14 h 46"/>
                  <a:gd name="T4" fmla="*/ 28 w 43"/>
                  <a:gd name="T5" fmla="*/ 46 h 46"/>
                  <a:gd name="T6" fmla="*/ 0 w 43"/>
                  <a:gd name="T7" fmla="*/ 33 h 46"/>
                  <a:gd name="T8" fmla="*/ 15 w 43"/>
                  <a:gd name="T9" fmla="*/ 0 h 46"/>
                  <a:gd name="T10" fmla="*/ 0 60000 65536"/>
                  <a:gd name="T11" fmla="*/ 0 60000 65536"/>
                  <a:gd name="T12" fmla="*/ 0 60000 65536"/>
                  <a:gd name="T13" fmla="*/ 0 60000 65536"/>
                  <a:gd name="T14" fmla="*/ 0 60000 65536"/>
                  <a:gd name="T15" fmla="*/ 0 w 43"/>
                  <a:gd name="T16" fmla="*/ 0 h 46"/>
                  <a:gd name="T17" fmla="*/ 43 w 43"/>
                  <a:gd name="T18" fmla="*/ 46 h 46"/>
                </a:gdLst>
                <a:ahLst/>
                <a:cxnLst>
                  <a:cxn ang="T10">
                    <a:pos x="T0" y="T1"/>
                  </a:cxn>
                  <a:cxn ang="T11">
                    <a:pos x="T2" y="T3"/>
                  </a:cxn>
                  <a:cxn ang="T12">
                    <a:pos x="T4" y="T5"/>
                  </a:cxn>
                  <a:cxn ang="T13">
                    <a:pos x="T6" y="T7"/>
                  </a:cxn>
                  <a:cxn ang="T14">
                    <a:pos x="T8" y="T9"/>
                  </a:cxn>
                </a:cxnLst>
                <a:rect l="T15" t="T16" r="T17" b="T18"/>
                <a:pathLst>
                  <a:path w="43" h="46">
                    <a:moveTo>
                      <a:pt x="15" y="0"/>
                    </a:moveTo>
                    <a:lnTo>
                      <a:pt x="43" y="14"/>
                    </a:lnTo>
                    <a:lnTo>
                      <a:pt x="28" y="46"/>
                    </a:lnTo>
                    <a:lnTo>
                      <a:pt x="0" y="33"/>
                    </a:lnTo>
                    <a:lnTo>
                      <a:pt x="15" y="0"/>
                    </a:lnTo>
                    <a:close/>
                  </a:path>
                </a:pathLst>
              </a:custGeom>
              <a:solidFill>
                <a:srgbClr val="000000"/>
              </a:solidFill>
              <a:ln w="9525">
                <a:noFill/>
                <a:round/>
                <a:headEnd/>
                <a:tailEnd/>
              </a:ln>
            </p:spPr>
            <p:txBody>
              <a:bodyPr/>
              <a:lstStyle/>
              <a:p>
                <a:endParaRPr lang="en-US"/>
              </a:p>
            </p:txBody>
          </p:sp>
          <p:sp>
            <p:nvSpPr>
              <p:cNvPr id="82080" name="Freeform 433"/>
              <p:cNvSpPr>
                <a:spLocks/>
              </p:cNvSpPr>
              <p:nvPr/>
            </p:nvSpPr>
            <p:spPr bwMode="auto">
              <a:xfrm>
                <a:off x="5238" y="2405"/>
                <a:ext cx="44" cy="46"/>
              </a:xfrm>
              <a:custGeom>
                <a:avLst/>
                <a:gdLst>
                  <a:gd name="T0" fmla="*/ 14 w 44"/>
                  <a:gd name="T1" fmla="*/ 0 h 46"/>
                  <a:gd name="T2" fmla="*/ 44 w 44"/>
                  <a:gd name="T3" fmla="*/ 13 h 46"/>
                  <a:gd name="T4" fmla="*/ 30 w 44"/>
                  <a:gd name="T5" fmla="*/ 46 h 46"/>
                  <a:gd name="T6" fmla="*/ 0 w 44"/>
                  <a:gd name="T7" fmla="*/ 33 h 46"/>
                  <a:gd name="T8" fmla="*/ 14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14" y="0"/>
                    </a:moveTo>
                    <a:lnTo>
                      <a:pt x="44" y="13"/>
                    </a:lnTo>
                    <a:lnTo>
                      <a:pt x="30" y="46"/>
                    </a:lnTo>
                    <a:lnTo>
                      <a:pt x="0" y="33"/>
                    </a:lnTo>
                    <a:lnTo>
                      <a:pt x="14" y="0"/>
                    </a:lnTo>
                    <a:close/>
                  </a:path>
                </a:pathLst>
              </a:custGeom>
              <a:solidFill>
                <a:srgbClr val="000000"/>
              </a:solidFill>
              <a:ln w="9525">
                <a:noFill/>
                <a:round/>
                <a:headEnd/>
                <a:tailEnd/>
              </a:ln>
            </p:spPr>
            <p:txBody>
              <a:bodyPr/>
              <a:lstStyle/>
              <a:p>
                <a:endParaRPr lang="en-US"/>
              </a:p>
            </p:txBody>
          </p:sp>
          <p:sp>
            <p:nvSpPr>
              <p:cNvPr id="82081" name="Freeform 432"/>
              <p:cNvSpPr>
                <a:spLocks/>
              </p:cNvSpPr>
              <p:nvPr/>
            </p:nvSpPr>
            <p:spPr bwMode="auto">
              <a:xfrm>
                <a:off x="5268" y="2417"/>
                <a:ext cx="44" cy="46"/>
              </a:xfrm>
              <a:custGeom>
                <a:avLst/>
                <a:gdLst>
                  <a:gd name="T0" fmla="*/ 13 w 44"/>
                  <a:gd name="T1" fmla="*/ 0 h 46"/>
                  <a:gd name="T2" fmla="*/ 44 w 44"/>
                  <a:gd name="T3" fmla="*/ 12 h 46"/>
                  <a:gd name="T4" fmla="*/ 31 w 44"/>
                  <a:gd name="T5" fmla="*/ 46 h 46"/>
                  <a:gd name="T6" fmla="*/ 0 w 44"/>
                  <a:gd name="T7" fmla="*/ 34 h 46"/>
                  <a:gd name="T8" fmla="*/ 13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13" y="0"/>
                    </a:moveTo>
                    <a:lnTo>
                      <a:pt x="44" y="12"/>
                    </a:lnTo>
                    <a:lnTo>
                      <a:pt x="31" y="46"/>
                    </a:lnTo>
                    <a:lnTo>
                      <a:pt x="0" y="34"/>
                    </a:lnTo>
                    <a:lnTo>
                      <a:pt x="13" y="0"/>
                    </a:lnTo>
                    <a:close/>
                  </a:path>
                </a:pathLst>
              </a:custGeom>
              <a:solidFill>
                <a:srgbClr val="000000"/>
              </a:solidFill>
              <a:ln w="9525">
                <a:noFill/>
                <a:round/>
                <a:headEnd/>
                <a:tailEnd/>
              </a:ln>
            </p:spPr>
            <p:txBody>
              <a:bodyPr/>
              <a:lstStyle/>
              <a:p>
                <a:endParaRPr lang="en-US"/>
              </a:p>
            </p:txBody>
          </p:sp>
          <p:sp>
            <p:nvSpPr>
              <p:cNvPr id="82082" name="Freeform 431"/>
              <p:cNvSpPr>
                <a:spLocks/>
              </p:cNvSpPr>
              <p:nvPr/>
            </p:nvSpPr>
            <p:spPr bwMode="auto">
              <a:xfrm>
                <a:off x="5299" y="2429"/>
                <a:ext cx="44" cy="45"/>
              </a:xfrm>
              <a:custGeom>
                <a:avLst/>
                <a:gdLst>
                  <a:gd name="T0" fmla="*/ 12 w 44"/>
                  <a:gd name="T1" fmla="*/ 0 h 45"/>
                  <a:gd name="T2" fmla="*/ 44 w 44"/>
                  <a:gd name="T3" fmla="*/ 11 h 45"/>
                  <a:gd name="T4" fmla="*/ 32 w 44"/>
                  <a:gd name="T5" fmla="*/ 45 h 45"/>
                  <a:gd name="T6" fmla="*/ 0 w 44"/>
                  <a:gd name="T7" fmla="*/ 34 h 45"/>
                  <a:gd name="T8" fmla="*/ 1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12" y="0"/>
                    </a:moveTo>
                    <a:lnTo>
                      <a:pt x="44" y="11"/>
                    </a:lnTo>
                    <a:lnTo>
                      <a:pt x="32" y="45"/>
                    </a:lnTo>
                    <a:lnTo>
                      <a:pt x="0" y="34"/>
                    </a:lnTo>
                    <a:lnTo>
                      <a:pt x="12" y="0"/>
                    </a:lnTo>
                    <a:close/>
                  </a:path>
                </a:pathLst>
              </a:custGeom>
              <a:solidFill>
                <a:srgbClr val="000000"/>
              </a:solidFill>
              <a:ln w="9525">
                <a:noFill/>
                <a:round/>
                <a:headEnd/>
                <a:tailEnd/>
              </a:ln>
            </p:spPr>
            <p:txBody>
              <a:bodyPr/>
              <a:lstStyle/>
              <a:p>
                <a:endParaRPr lang="en-US"/>
              </a:p>
            </p:txBody>
          </p:sp>
          <p:sp>
            <p:nvSpPr>
              <p:cNvPr id="82083" name="Freeform 430"/>
              <p:cNvSpPr>
                <a:spLocks/>
              </p:cNvSpPr>
              <p:nvPr/>
            </p:nvSpPr>
            <p:spPr bwMode="auto">
              <a:xfrm>
                <a:off x="5332" y="2440"/>
                <a:ext cx="43" cy="46"/>
              </a:xfrm>
              <a:custGeom>
                <a:avLst/>
                <a:gdLst>
                  <a:gd name="T0" fmla="*/ 11 w 43"/>
                  <a:gd name="T1" fmla="*/ 0 h 46"/>
                  <a:gd name="T2" fmla="*/ 43 w 43"/>
                  <a:gd name="T3" fmla="*/ 11 h 46"/>
                  <a:gd name="T4" fmla="*/ 32 w 43"/>
                  <a:gd name="T5" fmla="*/ 46 h 46"/>
                  <a:gd name="T6" fmla="*/ 0 w 43"/>
                  <a:gd name="T7" fmla="*/ 35 h 46"/>
                  <a:gd name="T8" fmla="*/ 11 w 43"/>
                  <a:gd name="T9" fmla="*/ 0 h 46"/>
                  <a:gd name="T10" fmla="*/ 0 60000 65536"/>
                  <a:gd name="T11" fmla="*/ 0 60000 65536"/>
                  <a:gd name="T12" fmla="*/ 0 60000 65536"/>
                  <a:gd name="T13" fmla="*/ 0 60000 65536"/>
                  <a:gd name="T14" fmla="*/ 0 60000 65536"/>
                  <a:gd name="T15" fmla="*/ 0 w 43"/>
                  <a:gd name="T16" fmla="*/ 0 h 46"/>
                  <a:gd name="T17" fmla="*/ 43 w 43"/>
                  <a:gd name="T18" fmla="*/ 46 h 46"/>
                </a:gdLst>
                <a:ahLst/>
                <a:cxnLst>
                  <a:cxn ang="T10">
                    <a:pos x="T0" y="T1"/>
                  </a:cxn>
                  <a:cxn ang="T11">
                    <a:pos x="T2" y="T3"/>
                  </a:cxn>
                  <a:cxn ang="T12">
                    <a:pos x="T4" y="T5"/>
                  </a:cxn>
                  <a:cxn ang="T13">
                    <a:pos x="T6" y="T7"/>
                  </a:cxn>
                  <a:cxn ang="T14">
                    <a:pos x="T8" y="T9"/>
                  </a:cxn>
                </a:cxnLst>
                <a:rect l="T15" t="T16" r="T17" b="T18"/>
                <a:pathLst>
                  <a:path w="43" h="46">
                    <a:moveTo>
                      <a:pt x="11" y="0"/>
                    </a:moveTo>
                    <a:lnTo>
                      <a:pt x="43" y="11"/>
                    </a:lnTo>
                    <a:lnTo>
                      <a:pt x="32" y="46"/>
                    </a:lnTo>
                    <a:lnTo>
                      <a:pt x="0" y="35"/>
                    </a:lnTo>
                    <a:lnTo>
                      <a:pt x="11" y="0"/>
                    </a:lnTo>
                    <a:close/>
                  </a:path>
                </a:pathLst>
              </a:custGeom>
              <a:solidFill>
                <a:srgbClr val="000000"/>
              </a:solidFill>
              <a:ln w="9525">
                <a:noFill/>
                <a:round/>
                <a:headEnd/>
                <a:tailEnd/>
              </a:ln>
            </p:spPr>
            <p:txBody>
              <a:bodyPr/>
              <a:lstStyle/>
              <a:p>
                <a:endParaRPr lang="en-US"/>
              </a:p>
            </p:txBody>
          </p:sp>
          <p:sp>
            <p:nvSpPr>
              <p:cNvPr id="82084" name="Freeform 429"/>
              <p:cNvSpPr>
                <a:spLocks/>
              </p:cNvSpPr>
              <p:nvPr/>
            </p:nvSpPr>
            <p:spPr bwMode="auto">
              <a:xfrm>
                <a:off x="5364" y="2451"/>
                <a:ext cx="44" cy="45"/>
              </a:xfrm>
              <a:custGeom>
                <a:avLst/>
                <a:gdLst>
                  <a:gd name="T0" fmla="*/ 11 w 44"/>
                  <a:gd name="T1" fmla="*/ 0 h 45"/>
                  <a:gd name="T2" fmla="*/ 44 w 44"/>
                  <a:gd name="T3" fmla="*/ 11 h 45"/>
                  <a:gd name="T4" fmla="*/ 34 w 44"/>
                  <a:gd name="T5" fmla="*/ 45 h 45"/>
                  <a:gd name="T6" fmla="*/ 0 w 44"/>
                  <a:gd name="T7" fmla="*/ 35 h 45"/>
                  <a:gd name="T8" fmla="*/ 11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11" y="0"/>
                    </a:moveTo>
                    <a:lnTo>
                      <a:pt x="44" y="11"/>
                    </a:lnTo>
                    <a:lnTo>
                      <a:pt x="34" y="45"/>
                    </a:lnTo>
                    <a:lnTo>
                      <a:pt x="0" y="35"/>
                    </a:lnTo>
                    <a:lnTo>
                      <a:pt x="11" y="0"/>
                    </a:lnTo>
                    <a:close/>
                  </a:path>
                </a:pathLst>
              </a:custGeom>
              <a:solidFill>
                <a:srgbClr val="000000"/>
              </a:solidFill>
              <a:ln w="9525">
                <a:noFill/>
                <a:round/>
                <a:headEnd/>
                <a:tailEnd/>
              </a:ln>
            </p:spPr>
            <p:txBody>
              <a:bodyPr/>
              <a:lstStyle/>
              <a:p>
                <a:endParaRPr lang="en-US"/>
              </a:p>
            </p:txBody>
          </p:sp>
          <p:sp>
            <p:nvSpPr>
              <p:cNvPr id="82085" name="Freeform 428"/>
              <p:cNvSpPr>
                <a:spLocks/>
              </p:cNvSpPr>
              <p:nvPr/>
            </p:nvSpPr>
            <p:spPr bwMode="auto">
              <a:xfrm>
                <a:off x="5399" y="2462"/>
                <a:ext cx="45" cy="44"/>
              </a:xfrm>
              <a:custGeom>
                <a:avLst/>
                <a:gdLst>
                  <a:gd name="T0" fmla="*/ 9 w 45"/>
                  <a:gd name="T1" fmla="*/ 0 h 44"/>
                  <a:gd name="T2" fmla="*/ 45 w 45"/>
                  <a:gd name="T3" fmla="*/ 9 h 44"/>
                  <a:gd name="T4" fmla="*/ 35 w 45"/>
                  <a:gd name="T5" fmla="*/ 44 h 44"/>
                  <a:gd name="T6" fmla="*/ 0 w 45"/>
                  <a:gd name="T7" fmla="*/ 34 h 44"/>
                  <a:gd name="T8" fmla="*/ 9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9" y="0"/>
                    </a:moveTo>
                    <a:lnTo>
                      <a:pt x="45" y="9"/>
                    </a:lnTo>
                    <a:lnTo>
                      <a:pt x="35" y="44"/>
                    </a:lnTo>
                    <a:lnTo>
                      <a:pt x="0" y="34"/>
                    </a:lnTo>
                    <a:lnTo>
                      <a:pt x="9" y="0"/>
                    </a:lnTo>
                    <a:close/>
                  </a:path>
                </a:pathLst>
              </a:custGeom>
              <a:solidFill>
                <a:srgbClr val="000000"/>
              </a:solidFill>
              <a:ln w="9525">
                <a:noFill/>
                <a:round/>
                <a:headEnd/>
                <a:tailEnd/>
              </a:ln>
            </p:spPr>
            <p:txBody>
              <a:bodyPr/>
              <a:lstStyle/>
              <a:p>
                <a:endParaRPr lang="en-US"/>
              </a:p>
            </p:txBody>
          </p:sp>
          <p:sp>
            <p:nvSpPr>
              <p:cNvPr id="82086" name="Freeform 427"/>
              <p:cNvSpPr>
                <a:spLocks/>
              </p:cNvSpPr>
              <p:nvPr/>
            </p:nvSpPr>
            <p:spPr bwMode="auto">
              <a:xfrm>
                <a:off x="5434" y="2471"/>
                <a:ext cx="23" cy="39"/>
              </a:xfrm>
              <a:custGeom>
                <a:avLst/>
                <a:gdLst>
                  <a:gd name="T0" fmla="*/ 9 w 23"/>
                  <a:gd name="T1" fmla="*/ 0 h 39"/>
                  <a:gd name="T2" fmla="*/ 23 w 23"/>
                  <a:gd name="T3" fmla="*/ 4 h 39"/>
                  <a:gd name="T4" fmla="*/ 14 w 23"/>
                  <a:gd name="T5" fmla="*/ 39 h 39"/>
                  <a:gd name="T6" fmla="*/ 0 w 23"/>
                  <a:gd name="T7" fmla="*/ 35 h 39"/>
                  <a:gd name="T8" fmla="*/ 9 w 23"/>
                  <a:gd name="T9" fmla="*/ 0 h 39"/>
                  <a:gd name="T10" fmla="*/ 0 60000 65536"/>
                  <a:gd name="T11" fmla="*/ 0 60000 65536"/>
                  <a:gd name="T12" fmla="*/ 0 60000 65536"/>
                  <a:gd name="T13" fmla="*/ 0 60000 65536"/>
                  <a:gd name="T14" fmla="*/ 0 60000 65536"/>
                  <a:gd name="T15" fmla="*/ 0 w 23"/>
                  <a:gd name="T16" fmla="*/ 0 h 39"/>
                  <a:gd name="T17" fmla="*/ 23 w 23"/>
                  <a:gd name="T18" fmla="*/ 39 h 39"/>
                </a:gdLst>
                <a:ahLst/>
                <a:cxnLst>
                  <a:cxn ang="T10">
                    <a:pos x="T0" y="T1"/>
                  </a:cxn>
                  <a:cxn ang="T11">
                    <a:pos x="T2" y="T3"/>
                  </a:cxn>
                  <a:cxn ang="T12">
                    <a:pos x="T4" y="T5"/>
                  </a:cxn>
                  <a:cxn ang="T13">
                    <a:pos x="T6" y="T7"/>
                  </a:cxn>
                  <a:cxn ang="T14">
                    <a:pos x="T8" y="T9"/>
                  </a:cxn>
                </a:cxnLst>
                <a:rect l="T15" t="T16" r="T17" b="T18"/>
                <a:pathLst>
                  <a:path w="23" h="39">
                    <a:moveTo>
                      <a:pt x="9" y="0"/>
                    </a:moveTo>
                    <a:lnTo>
                      <a:pt x="23" y="4"/>
                    </a:lnTo>
                    <a:lnTo>
                      <a:pt x="14" y="39"/>
                    </a:lnTo>
                    <a:lnTo>
                      <a:pt x="0" y="35"/>
                    </a:lnTo>
                    <a:lnTo>
                      <a:pt x="9" y="0"/>
                    </a:lnTo>
                    <a:close/>
                  </a:path>
                </a:pathLst>
              </a:custGeom>
              <a:solidFill>
                <a:srgbClr val="000000"/>
              </a:solidFill>
              <a:ln w="9525">
                <a:noFill/>
                <a:round/>
                <a:headEnd/>
                <a:tailEnd/>
              </a:ln>
            </p:spPr>
            <p:txBody>
              <a:bodyPr/>
              <a:lstStyle/>
              <a:p>
                <a:endParaRPr lang="en-US"/>
              </a:p>
            </p:txBody>
          </p:sp>
          <p:sp>
            <p:nvSpPr>
              <p:cNvPr id="82087" name="Freeform 426"/>
              <p:cNvSpPr>
                <a:spLocks/>
              </p:cNvSpPr>
              <p:nvPr/>
            </p:nvSpPr>
            <p:spPr bwMode="auto">
              <a:xfrm>
                <a:off x="5588" y="2506"/>
                <a:ext cx="40" cy="42"/>
              </a:xfrm>
              <a:custGeom>
                <a:avLst/>
                <a:gdLst>
                  <a:gd name="T0" fmla="*/ 7 w 40"/>
                  <a:gd name="T1" fmla="*/ 0 h 42"/>
                  <a:gd name="T2" fmla="*/ 40 w 40"/>
                  <a:gd name="T3" fmla="*/ 7 h 42"/>
                  <a:gd name="T4" fmla="*/ 33 w 40"/>
                  <a:gd name="T5" fmla="*/ 42 h 42"/>
                  <a:gd name="T6" fmla="*/ 0 w 40"/>
                  <a:gd name="T7" fmla="*/ 35 h 42"/>
                  <a:gd name="T8" fmla="*/ 7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7" y="0"/>
                    </a:moveTo>
                    <a:lnTo>
                      <a:pt x="40" y="7"/>
                    </a:lnTo>
                    <a:lnTo>
                      <a:pt x="33" y="42"/>
                    </a:lnTo>
                    <a:lnTo>
                      <a:pt x="0" y="35"/>
                    </a:lnTo>
                    <a:lnTo>
                      <a:pt x="7" y="0"/>
                    </a:lnTo>
                    <a:close/>
                  </a:path>
                </a:pathLst>
              </a:custGeom>
              <a:solidFill>
                <a:srgbClr val="000000"/>
              </a:solidFill>
              <a:ln w="9525">
                <a:noFill/>
                <a:round/>
                <a:headEnd/>
                <a:tailEnd/>
              </a:ln>
            </p:spPr>
            <p:txBody>
              <a:bodyPr/>
              <a:lstStyle/>
              <a:p>
                <a:endParaRPr lang="en-US"/>
              </a:p>
            </p:txBody>
          </p:sp>
          <p:sp>
            <p:nvSpPr>
              <p:cNvPr id="82088" name="Freeform 425"/>
              <p:cNvSpPr>
                <a:spLocks/>
              </p:cNvSpPr>
              <p:nvPr/>
            </p:nvSpPr>
            <p:spPr bwMode="auto">
              <a:xfrm>
                <a:off x="5621" y="2513"/>
                <a:ext cx="46" cy="43"/>
              </a:xfrm>
              <a:custGeom>
                <a:avLst/>
                <a:gdLst>
                  <a:gd name="T0" fmla="*/ 7 w 46"/>
                  <a:gd name="T1" fmla="*/ 0 h 43"/>
                  <a:gd name="T2" fmla="*/ 46 w 46"/>
                  <a:gd name="T3" fmla="*/ 7 h 43"/>
                  <a:gd name="T4" fmla="*/ 39 w 46"/>
                  <a:gd name="T5" fmla="*/ 43 h 43"/>
                  <a:gd name="T6" fmla="*/ 0 w 46"/>
                  <a:gd name="T7" fmla="*/ 35 h 43"/>
                  <a:gd name="T8" fmla="*/ 7 w 46"/>
                  <a:gd name="T9" fmla="*/ 0 h 43"/>
                  <a:gd name="T10" fmla="*/ 0 60000 65536"/>
                  <a:gd name="T11" fmla="*/ 0 60000 65536"/>
                  <a:gd name="T12" fmla="*/ 0 60000 65536"/>
                  <a:gd name="T13" fmla="*/ 0 60000 65536"/>
                  <a:gd name="T14" fmla="*/ 0 60000 65536"/>
                  <a:gd name="T15" fmla="*/ 0 w 46"/>
                  <a:gd name="T16" fmla="*/ 0 h 43"/>
                  <a:gd name="T17" fmla="*/ 46 w 46"/>
                  <a:gd name="T18" fmla="*/ 43 h 43"/>
                </a:gdLst>
                <a:ahLst/>
                <a:cxnLst>
                  <a:cxn ang="T10">
                    <a:pos x="T0" y="T1"/>
                  </a:cxn>
                  <a:cxn ang="T11">
                    <a:pos x="T2" y="T3"/>
                  </a:cxn>
                  <a:cxn ang="T12">
                    <a:pos x="T4" y="T5"/>
                  </a:cxn>
                  <a:cxn ang="T13">
                    <a:pos x="T6" y="T7"/>
                  </a:cxn>
                  <a:cxn ang="T14">
                    <a:pos x="T8" y="T9"/>
                  </a:cxn>
                </a:cxnLst>
                <a:rect l="T15" t="T16" r="T17" b="T18"/>
                <a:pathLst>
                  <a:path w="46" h="43">
                    <a:moveTo>
                      <a:pt x="7" y="0"/>
                    </a:moveTo>
                    <a:lnTo>
                      <a:pt x="46" y="7"/>
                    </a:lnTo>
                    <a:lnTo>
                      <a:pt x="39" y="43"/>
                    </a:lnTo>
                    <a:lnTo>
                      <a:pt x="0" y="35"/>
                    </a:lnTo>
                    <a:lnTo>
                      <a:pt x="7" y="0"/>
                    </a:lnTo>
                    <a:close/>
                  </a:path>
                </a:pathLst>
              </a:custGeom>
              <a:solidFill>
                <a:srgbClr val="000000"/>
              </a:solidFill>
              <a:ln w="9525">
                <a:noFill/>
                <a:round/>
                <a:headEnd/>
                <a:tailEnd/>
              </a:ln>
            </p:spPr>
            <p:txBody>
              <a:bodyPr/>
              <a:lstStyle/>
              <a:p>
                <a:endParaRPr lang="en-US"/>
              </a:p>
            </p:txBody>
          </p:sp>
          <p:sp>
            <p:nvSpPr>
              <p:cNvPr id="82089" name="Freeform 424"/>
              <p:cNvSpPr>
                <a:spLocks/>
              </p:cNvSpPr>
              <p:nvPr/>
            </p:nvSpPr>
            <p:spPr bwMode="auto">
              <a:xfrm>
                <a:off x="5660" y="2520"/>
                <a:ext cx="47" cy="43"/>
              </a:xfrm>
              <a:custGeom>
                <a:avLst/>
                <a:gdLst>
                  <a:gd name="T0" fmla="*/ 7 w 47"/>
                  <a:gd name="T1" fmla="*/ 0 h 43"/>
                  <a:gd name="T2" fmla="*/ 47 w 47"/>
                  <a:gd name="T3" fmla="*/ 8 h 43"/>
                  <a:gd name="T4" fmla="*/ 40 w 47"/>
                  <a:gd name="T5" fmla="*/ 43 h 43"/>
                  <a:gd name="T6" fmla="*/ 0 w 47"/>
                  <a:gd name="T7" fmla="*/ 36 h 43"/>
                  <a:gd name="T8" fmla="*/ 7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7" y="0"/>
                    </a:moveTo>
                    <a:lnTo>
                      <a:pt x="47" y="8"/>
                    </a:lnTo>
                    <a:lnTo>
                      <a:pt x="40" y="43"/>
                    </a:lnTo>
                    <a:lnTo>
                      <a:pt x="0" y="36"/>
                    </a:lnTo>
                    <a:lnTo>
                      <a:pt x="7" y="0"/>
                    </a:lnTo>
                    <a:close/>
                  </a:path>
                </a:pathLst>
              </a:custGeom>
              <a:solidFill>
                <a:srgbClr val="000000"/>
              </a:solidFill>
              <a:ln w="9525">
                <a:noFill/>
                <a:round/>
                <a:headEnd/>
                <a:tailEnd/>
              </a:ln>
            </p:spPr>
            <p:txBody>
              <a:bodyPr/>
              <a:lstStyle/>
              <a:p>
                <a:endParaRPr lang="en-US"/>
              </a:p>
            </p:txBody>
          </p:sp>
          <p:sp>
            <p:nvSpPr>
              <p:cNvPr id="82090" name="Freeform 423"/>
              <p:cNvSpPr>
                <a:spLocks/>
              </p:cNvSpPr>
              <p:nvPr/>
            </p:nvSpPr>
            <p:spPr bwMode="auto">
              <a:xfrm>
                <a:off x="5700" y="2528"/>
                <a:ext cx="87" cy="49"/>
              </a:xfrm>
              <a:custGeom>
                <a:avLst/>
                <a:gdLst>
                  <a:gd name="T0" fmla="*/ 6 w 87"/>
                  <a:gd name="T1" fmla="*/ 0 h 49"/>
                  <a:gd name="T2" fmla="*/ 87 w 87"/>
                  <a:gd name="T3" fmla="*/ 13 h 49"/>
                  <a:gd name="T4" fmla="*/ 81 w 87"/>
                  <a:gd name="T5" fmla="*/ 49 h 49"/>
                  <a:gd name="T6" fmla="*/ 0 w 87"/>
                  <a:gd name="T7" fmla="*/ 35 h 49"/>
                  <a:gd name="T8" fmla="*/ 6 w 87"/>
                  <a:gd name="T9" fmla="*/ 0 h 49"/>
                  <a:gd name="T10" fmla="*/ 0 60000 65536"/>
                  <a:gd name="T11" fmla="*/ 0 60000 65536"/>
                  <a:gd name="T12" fmla="*/ 0 60000 65536"/>
                  <a:gd name="T13" fmla="*/ 0 60000 65536"/>
                  <a:gd name="T14" fmla="*/ 0 60000 65536"/>
                  <a:gd name="T15" fmla="*/ 0 w 87"/>
                  <a:gd name="T16" fmla="*/ 0 h 49"/>
                  <a:gd name="T17" fmla="*/ 87 w 87"/>
                  <a:gd name="T18" fmla="*/ 49 h 49"/>
                </a:gdLst>
                <a:ahLst/>
                <a:cxnLst>
                  <a:cxn ang="T10">
                    <a:pos x="T0" y="T1"/>
                  </a:cxn>
                  <a:cxn ang="T11">
                    <a:pos x="T2" y="T3"/>
                  </a:cxn>
                  <a:cxn ang="T12">
                    <a:pos x="T4" y="T5"/>
                  </a:cxn>
                  <a:cxn ang="T13">
                    <a:pos x="T6" y="T7"/>
                  </a:cxn>
                  <a:cxn ang="T14">
                    <a:pos x="T8" y="T9"/>
                  </a:cxn>
                </a:cxnLst>
                <a:rect l="T15" t="T16" r="T17" b="T18"/>
                <a:pathLst>
                  <a:path w="87" h="49">
                    <a:moveTo>
                      <a:pt x="6" y="0"/>
                    </a:moveTo>
                    <a:lnTo>
                      <a:pt x="87" y="13"/>
                    </a:lnTo>
                    <a:lnTo>
                      <a:pt x="81" y="49"/>
                    </a:lnTo>
                    <a:lnTo>
                      <a:pt x="0" y="35"/>
                    </a:lnTo>
                    <a:lnTo>
                      <a:pt x="6" y="0"/>
                    </a:lnTo>
                    <a:close/>
                  </a:path>
                </a:pathLst>
              </a:custGeom>
              <a:solidFill>
                <a:srgbClr val="000000"/>
              </a:solidFill>
              <a:ln w="9525">
                <a:noFill/>
                <a:round/>
                <a:headEnd/>
                <a:tailEnd/>
              </a:ln>
            </p:spPr>
            <p:txBody>
              <a:bodyPr/>
              <a:lstStyle/>
              <a:p>
                <a:endParaRPr lang="en-US"/>
              </a:p>
            </p:txBody>
          </p:sp>
          <p:sp>
            <p:nvSpPr>
              <p:cNvPr id="82091" name="Freeform 422"/>
              <p:cNvSpPr>
                <a:spLocks/>
              </p:cNvSpPr>
              <p:nvPr/>
            </p:nvSpPr>
            <p:spPr bwMode="auto">
              <a:xfrm>
                <a:off x="5782" y="2541"/>
                <a:ext cx="58" cy="44"/>
              </a:xfrm>
              <a:custGeom>
                <a:avLst/>
                <a:gdLst>
                  <a:gd name="T0" fmla="*/ 5 w 58"/>
                  <a:gd name="T1" fmla="*/ 0 h 44"/>
                  <a:gd name="T2" fmla="*/ 58 w 58"/>
                  <a:gd name="T3" fmla="*/ 9 h 44"/>
                  <a:gd name="T4" fmla="*/ 53 w 58"/>
                  <a:gd name="T5" fmla="*/ 44 h 44"/>
                  <a:gd name="T6" fmla="*/ 0 w 58"/>
                  <a:gd name="T7" fmla="*/ 36 h 44"/>
                  <a:gd name="T8" fmla="*/ 5 w 58"/>
                  <a:gd name="T9" fmla="*/ 0 h 44"/>
                  <a:gd name="T10" fmla="*/ 0 60000 65536"/>
                  <a:gd name="T11" fmla="*/ 0 60000 65536"/>
                  <a:gd name="T12" fmla="*/ 0 60000 65536"/>
                  <a:gd name="T13" fmla="*/ 0 60000 65536"/>
                  <a:gd name="T14" fmla="*/ 0 60000 65536"/>
                  <a:gd name="T15" fmla="*/ 0 w 58"/>
                  <a:gd name="T16" fmla="*/ 0 h 44"/>
                  <a:gd name="T17" fmla="*/ 58 w 58"/>
                  <a:gd name="T18" fmla="*/ 44 h 44"/>
                </a:gdLst>
                <a:ahLst/>
                <a:cxnLst>
                  <a:cxn ang="T10">
                    <a:pos x="T0" y="T1"/>
                  </a:cxn>
                  <a:cxn ang="T11">
                    <a:pos x="T2" y="T3"/>
                  </a:cxn>
                  <a:cxn ang="T12">
                    <a:pos x="T4" y="T5"/>
                  </a:cxn>
                  <a:cxn ang="T13">
                    <a:pos x="T6" y="T7"/>
                  </a:cxn>
                  <a:cxn ang="T14">
                    <a:pos x="T8" y="T9"/>
                  </a:cxn>
                </a:cxnLst>
                <a:rect l="T15" t="T16" r="T17" b="T18"/>
                <a:pathLst>
                  <a:path w="58" h="44">
                    <a:moveTo>
                      <a:pt x="5" y="0"/>
                    </a:moveTo>
                    <a:lnTo>
                      <a:pt x="58" y="9"/>
                    </a:lnTo>
                    <a:lnTo>
                      <a:pt x="53" y="44"/>
                    </a:lnTo>
                    <a:lnTo>
                      <a:pt x="0" y="36"/>
                    </a:lnTo>
                    <a:lnTo>
                      <a:pt x="5" y="0"/>
                    </a:lnTo>
                    <a:close/>
                  </a:path>
                </a:pathLst>
              </a:custGeom>
              <a:solidFill>
                <a:srgbClr val="000000"/>
              </a:solidFill>
              <a:ln w="9525">
                <a:noFill/>
                <a:round/>
                <a:headEnd/>
                <a:tailEnd/>
              </a:ln>
            </p:spPr>
            <p:txBody>
              <a:bodyPr/>
              <a:lstStyle/>
              <a:p>
                <a:endParaRPr lang="en-US"/>
              </a:p>
            </p:txBody>
          </p:sp>
          <p:sp>
            <p:nvSpPr>
              <p:cNvPr id="82092" name="Freeform 421"/>
              <p:cNvSpPr>
                <a:spLocks/>
              </p:cNvSpPr>
              <p:nvPr/>
            </p:nvSpPr>
            <p:spPr bwMode="auto">
              <a:xfrm>
                <a:off x="5976" y="2571"/>
                <a:ext cx="59" cy="43"/>
              </a:xfrm>
              <a:custGeom>
                <a:avLst/>
                <a:gdLst>
                  <a:gd name="T0" fmla="*/ 5 w 59"/>
                  <a:gd name="T1" fmla="*/ 0 h 43"/>
                  <a:gd name="T2" fmla="*/ 59 w 59"/>
                  <a:gd name="T3" fmla="*/ 8 h 43"/>
                  <a:gd name="T4" fmla="*/ 54 w 59"/>
                  <a:gd name="T5" fmla="*/ 43 h 43"/>
                  <a:gd name="T6" fmla="*/ 0 w 59"/>
                  <a:gd name="T7" fmla="*/ 35 h 43"/>
                  <a:gd name="T8" fmla="*/ 5 w 59"/>
                  <a:gd name="T9" fmla="*/ 0 h 43"/>
                  <a:gd name="T10" fmla="*/ 0 60000 65536"/>
                  <a:gd name="T11" fmla="*/ 0 60000 65536"/>
                  <a:gd name="T12" fmla="*/ 0 60000 65536"/>
                  <a:gd name="T13" fmla="*/ 0 60000 65536"/>
                  <a:gd name="T14" fmla="*/ 0 60000 65536"/>
                  <a:gd name="T15" fmla="*/ 0 w 59"/>
                  <a:gd name="T16" fmla="*/ 0 h 43"/>
                  <a:gd name="T17" fmla="*/ 59 w 59"/>
                  <a:gd name="T18" fmla="*/ 43 h 43"/>
                </a:gdLst>
                <a:ahLst/>
                <a:cxnLst>
                  <a:cxn ang="T10">
                    <a:pos x="T0" y="T1"/>
                  </a:cxn>
                  <a:cxn ang="T11">
                    <a:pos x="T2" y="T3"/>
                  </a:cxn>
                  <a:cxn ang="T12">
                    <a:pos x="T4" y="T5"/>
                  </a:cxn>
                  <a:cxn ang="T13">
                    <a:pos x="T6" y="T7"/>
                  </a:cxn>
                  <a:cxn ang="T14">
                    <a:pos x="T8" y="T9"/>
                  </a:cxn>
                </a:cxnLst>
                <a:rect l="T15" t="T16" r="T17" b="T18"/>
                <a:pathLst>
                  <a:path w="59" h="43">
                    <a:moveTo>
                      <a:pt x="5" y="0"/>
                    </a:moveTo>
                    <a:lnTo>
                      <a:pt x="59" y="8"/>
                    </a:lnTo>
                    <a:lnTo>
                      <a:pt x="54" y="43"/>
                    </a:lnTo>
                    <a:lnTo>
                      <a:pt x="0" y="35"/>
                    </a:lnTo>
                    <a:lnTo>
                      <a:pt x="5" y="0"/>
                    </a:lnTo>
                    <a:close/>
                  </a:path>
                </a:pathLst>
              </a:custGeom>
              <a:solidFill>
                <a:srgbClr val="000000"/>
              </a:solidFill>
              <a:ln w="9525">
                <a:noFill/>
                <a:round/>
                <a:headEnd/>
                <a:tailEnd/>
              </a:ln>
            </p:spPr>
            <p:txBody>
              <a:bodyPr/>
              <a:lstStyle/>
              <a:p>
                <a:endParaRPr lang="en-US"/>
              </a:p>
            </p:txBody>
          </p:sp>
          <p:sp>
            <p:nvSpPr>
              <p:cNvPr id="82093" name="Freeform 420"/>
              <p:cNvSpPr>
                <a:spLocks/>
              </p:cNvSpPr>
              <p:nvPr/>
            </p:nvSpPr>
            <p:spPr bwMode="auto">
              <a:xfrm>
                <a:off x="6030" y="2579"/>
                <a:ext cx="89" cy="48"/>
              </a:xfrm>
              <a:custGeom>
                <a:avLst/>
                <a:gdLst>
                  <a:gd name="T0" fmla="*/ 5 w 89"/>
                  <a:gd name="T1" fmla="*/ 0 h 48"/>
                  <a:gd name="T2" fmla="*/ 89 w 89"/>
                  <a:gd name="T3" fmla="*/ 12 h 48"/>
                  <a:gd name="T4" fmla="*/ 83 w 89"/>
                  <a:gd name="T5" fmla="*/ 48 h 48"/>
                  <a:gd name="T6" fmla="*/ 0 w 89"/>
                  <a:gd name="T7" fmla="*/ 36 h 48"/>
                  <a:gd name="T8" fmla="*/ 5 w 89"/>
                  <a:gd name="T9" fmla="*/ 0 h 48"/>
                  <a:gd name="T10" fmla="*/ 0 60000 65536"/>
                  <a:gd name="T11" fmla="*/ 0 60000 65536"/>
                  <a:gd name="T12" fmla="*/ 0 60000 65536"/>
                  <a:gd name="T13" fmla="*/ 0 60000 65536"/>
                  <a:gd name="T14" fmla="*/ 0 60000 65536"/>
                  <a:gd name="T15" fmla="*/ 0 w 89"/>
                  <a:gd name="T16" fmla="*/ 0 h 48"/>
                  <a:gd name="T17" fmla="*/ 89 w 89"/>
                  <a:gd name="T18" fmla="*/ 48 h 48"/>
                </a:gdLst>
                <a:ahLst/>
                <a:cxnLst>
                  <a:cxn ang="T10">
                    <a:pos x="T0" y="T1"/>
                  </a:cxn>
                  <a:cxn ang="T11">
                    <a:pos x="T2" y="T3"/>
                  </a:cxn>
                  <a:cxn ang="T12">
                    <a:pos x="T4" y="T5"/>
                  </a:cxn>
                  <a:cxn ang="T13">
                    <a:pos x="T6" y="T7"/>
                  </a:cxn>
                  <a:cxn ang="T14">
                    <a:pos x="T8" y="T9"/>
                  </a:cxn>
                </a:cxnLst>
                <a:rect l="T15" t="T16" r="T17" b="T18"/>
                <a:pathLst>
                  <a:path w="89" h="48">
                    <a:moveTo>
                      <a:pt x="5" y="0"/>
                    </a:moveTo>
                    <a:lnTo>
                      <a:pt x="89" y="12"/>
                    </a:lnTo>
                    <a:lnTo>
                      <a:pt x="83" y="48"/>
                    </a:lnTo>
                    <a:lnTo>
                      <a:pt x="0" y="36"/>
                    </a:lnTo>
                    <a:lnTo>
                      <a:pt x="5" y="0"/>
                    </a:lnTo>
                    <a:close/>
                  </a:path>
                </a:pathLst>
              </a:custGeom>
              <a:solidFill>
                <a:srgbClr val="000000"/>
              </a:solidFill>
              <a:ln w="9525">
                <a:noFill/>
                <a:round/>
                <a:headEnd/>
                <a:tailEnd/>
              </a:ln>
            </p:spPr>
            <p:txBody>
              <a:bodyPr/>
              <a:lstStyle/>
              <a:p>
                <a:endParaRPr lang="en-US"/>
              </a:p>
            </p:txBody>
          </p:sp>
          <p:sp>
            <p:nvSpPr>
              <p:cNvPr id="82094" name="Freeform 419"/>
              <p:cNvSpPr>
                <a:spLocks/>
              </p:cNvSpPr>
              <p:nvPr/>
            </p:nvSpPr>
            <p:spPr bwMode="auto">
              <a:xfrm>
                <a:off x="6113" y="2591"/>
                <a:ext cx="88" cy="48"/>
              </a:xfrm>
              <a:custGeom>
                <a:avLst/>
                <a:gdLst>
                  <a:gd name="T0" fmla="*/ 6 w 88"/>
                  <a:gd name="T1" fmla="*/ 0 h 48"/>
                  <a:gd name="T2" fmla="*/ 88 w 88"/>
                  <a:gd name="T3" fmla="*/ 13 h 48"/>
                  <a:gd name="T4" fmla="*/ 83 w 88"/>
                  <a:gd name="T5" fmla="*/ 48 h 48"/>
                  <a:gd name="T6" fmla="*/ 0 w 88"/>
                  <a:gd name="T7" fmla="*/ 35 h 48"/>
                  <a:gd name="T8" fmla="*/ 6 w 88"/>
                  <a:gd name="T9" fmla="*/ 0 h 48"/>
                  <a:gd name="T10" fmla="*/ 0 60000 65536"/>
                  <a:gd name="T11" fmla="*/ 0 60000 65536"/>
                  <a:gd name="T12" fmla="*/ 0 60000 65536"/>
                  <a:gd name="T13" fmla="*/ 0 60000 65536"/>
                  <a:gd name="T14" fmla="*/ 0 60000 65536"/>
                  <a:gd name="T15" fmla="*/ 0 w 88"/>
                  <a:gd name="T16" fmla="*/ 0 h 48"/>
                  <a:gd name="T17" fmla="*/ 88 w 88"/>
                  <a:gd name="T18" fmla="*/ 48 h 48"/>
                </a:gdLst>
                <a:ahLst/>
                <a:cxnLst>
                  <a:cxn ang="T10">
                    <a:pos x="T0" y="T1"/>
                  </a:cxn>
                  <a:cxn ang="T11">
                    <a:pos x="T2" y="T3"/>
                  </a:cxn>
                  <a:cxn ang="T12">
                    <a:pos x="T4" y="T5"/>
                  </a:cxn>
                  <a:cxn ang="T13">
                    <a:pos x="T6" y="T7"/>
                  </a:cxn>
                  <a:cxn ang="T14">
                    <a:pos x="T8" y="T9"/>
                  </a:cxn>
                </a:cxnLst>
                <a:rect l="T15" t="T16" r="T17" b="T18"/>
                <a:pathLst>
                  <a:path w="88" h="48">
                    <a:moveTo>
                      <a:pt x="6" y="0"/>
                    </a:moveTo>
                    <a:lnTo>
                      <a:pt x="88" y="13"/>
                    </a:lnTo>
                    <a:lnTo>
                      <a:pt x="83" y="48"/>
                    </a:lnTo>
                    <a:lnTo>
                      <a:pt x="0" y="35"/>
                    </a:lnTo>
                    <a:lnTo>
                      <a:pt x="6" y="0"/>
                    </a:lnTo>
                    <a:close/>
                  </a:path>
                </a:pathLst>
              </a:custGeom>
              <a:solidFill>
                <a:srgbClr val="000000"/>
              </a:solidFill>
              <a:ln w="9525">
                <a:noFill/>
                <a:round/>
                <a:headEnd/>
                <a:tailEnd/>
              </a:ln>
            </p:spPr>
            <p:txBody>
              <a:bodyPr/>
              <a:lstStyle/>
              <a:p>
                <a:endParaRPr lang="en-US"/>
              </a:p>
            </p:txBody>
          </p:sp>
          <p:sp>
            <p:nvSpPr>
              <p:cNvPr id="82095" name="Freeform 418"/>
              <p:cNvSpPr>
                <a:spLocks/>
              </p:cNvSpPr>
              <p:nvPr/>
            </p:nvSpPr>
            <p:spPr bwMode="auto">
              <a:xfrm>
                <a:off x="6195" y="2604"/>
                <a:ext cx="31" cy="40"/>
              </a:xfrm>
              <a:custGeom>
                <a:avLst/>
                <a:gdLst>
                  <a:gd name="T0" fmla="*/ 6 w 31"/>
                  <a:gd name="T1" fmla="*/ 0 h 40"/>
                  <a:gd name="T2" fmla="*/ 31 w 31"/>
                  <a:gd name="T3" fmla="*/ 4 h 40"/>
                  <a:gd name="T4" fmla="*/ 25 w 31"/>
                  <a:gd name="T5" fmla="*/ 40 h 40"/>
                  <a:gd name="T6" fmla="*/ 0 w 31"/>
                  <a:gd name="T7" fmla="*/ 35 h 40"/>
                  <a:gd name="T8" fmla="*/ 6 w 31"/>
                  <a:gd name="T9" fmla="*/ 0 h 40"/>
                  <a:gd name="T10" fmla="*/ 0 60000 65536"/>
                  <a:gd name="T11" fmla="*/ 0 60000 65536"/>
                  <a:gd name="T12" fmla="*/ 0 60000 65536"/>
                  <a:gd name="T13" fmla="*/ 0 60000 65536"/>
                  <a:gd name="T14" fmla="*/ 0 60000 65536"/>
                  <a:gd name="T15" fmla="*/ 0 w 31"/>
                  <a:gd name="T16" fmla="*/ 0 h 40"/>
                  <a:gd name="T17" fmla="*/ 31 w 31"/>
                  <a:gd name="T18" fmla="*/ 40 h 40"/>
                </a:gdLst>
                <a:ahLst/>
                <a:cxnLst>
                  <a:cxn ang="T10">
                    <a:pos x="T0" y="T1"/>
                  </a:cxn>
                  <a:cxn ang="T11">
                    <a:pos x="T2" y="T3"/>
                  </a:cxn>
                  <a:cxn ang="T12">
                    <a:pos x="T4" y="T5"/>
                  </a:cxn>
                  <a:cxn ang="T13">
                    <a:pos x="T6" y="T7"/>
                  </a:cxn>
                  <a:cxn ang="T14">
                    <a:pos x="T8" y="T9"/>
                  </a:cxn>
                </a:cxnLst>
                <a:rect l="T15" t="T16" r="T17" b="T18"/>
                <a:pathLst>
                  <a:path w="31" h="40">
                    <a:moveTo>
                      <a:pt x="6" y="0"/>
                    </a:moveTo>
                    <a:lnTo>
                      <a:pt x="31" y="4"/>
                    </a:lnTo>
                    <a:lnTo>
                      <a:pt x="25" y="40"/>
                    </a:lnTo>
                    <a:lnTo>
                      <a:pt x="0" y="35"/>
                    </a:lnTo>
                    <a:lnTo>
                      <a:pt x="6" y="0"/>
                    </a:lnTo>
                    <a:close/>
                  </a:path>
                </a:pathLst>
              </a:custGeom>
              <a:solidFill>
                <a:srgbClr val="000000"/>
              </a:solidFill>
              <a:ln w="9525">
                <a:noFill/>
                <a:round/>
                <a:headEnd/>
                <a:tailEnd/>
              </a:ln>
            </p:spPr>
            <p:txBody>
              <a:bodyPr/>
              <a:lstStyle/>
              <a:p>
                <a:endParaRPr lang="en-US"/>
              </a:p>
            </p:txBody>
          </p:sp>
          <p:sp>
            <p:nvSpPr>
              <p:cNvPr id="82096" name="Freeform 417"/>
              <p:cNvSpPr>
                <a:spLocks/>
              </p:cNvSpPr>
              <p:nvPr/>
            </p:nvSpPr>
            <p:spPr bwMode="auto">
              <a:xfrm>
                <a:off x="6360" y="2632"/>
                <a:ext cx="41" cy="43"/>
              </a:xfrm>
              <a:custGeom>
                <a:avLst/>
                <a:gdLst>
                  <a:gd name="T0" fmla="*/ 7 w 41"/>
                  <a:gd name="T1" fmla="*/ 0 h 43"/>
                  <a:gd name="T2" fmla="*/ 41 w 41"/>
                  <a:gd name="T3" fmla="*/ 7 h 43"/>
                  <a:gd name="T4" fmla="*/ 35 w 41"/>
                  <a:gd name="T5" fmla="*/ 43 h 43"/>
                  <a:gd name="T6" fmla="*/ 0 w 41"/>
                  <a:gd name="T7" fmla="*/ 36 h 43"/>
                  <a:gd name="T8" fmla="*/ 7 w 41"/>
                  <a:gd name="T9" fmla="*/ 0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7" y="0"/>
                    </a:moveTo>
                    <a:lnTo>
                      <a:pt x="41" y="7"/>
                    </a:lnTo>
                    <a:lnTo>
                      <a:pt x="35" y="43"/>
                    </a:lnTo>
                    <a:lnTo>
                      <a:pt x="0" y="36"/>
                    </a:lnTo>
                    <a:lnTo>
                      <a:pt x="7" y="0"/>
                    </a:lnTo>
                    <a:close/>
                  </a:path>
                </a:pathLst>
              </a:custGeom>
              <a:solidFill>
                <a:srgbClr val="000000"/>
              </a:solidFill>
              <a:ln w="9525">
                <a:noFill/>
                <a:round/>
                <a:headEnd/>
                <a:tailEnd/>
              </a:ln>
            </p:spPr>
            <p:txBody>
              <a:bodyPr/>
              <a:lstStyle/>
              <a:p>
                <a:endParaRPr lang="en-US"/>
              </a:p>
            </p:txBody>
          </p:sp>
          <p:sp>
            <p:nvSpPr>
              <p:cNvPr id="82097" name="Freeform 416"/>
              <p:cNvSpPr>
                <a:spLocks/>
              </p:cNvSpPr>
              <p:nvPr/>
            </p:nvSpPr>
            <p:spPr bwMode="auto">
              <a:xfrm>
                <a:off x="6395" y="2639"/>
                <a:ext cx="45" cy="43"/>
              </a:xfrm>
              <a:custGeom>
                <a:avLst/>
                <a:gdLst>
                  <a:gd name="T0" fmla="*/ 6 w 45"/>
                  <a:gd name="T1" fmla="*/ 0 h 43"/>
                  <a:gd name="T2" fmla="*/ 45 w 45"/>
                  <a:gd name="T3" fmla="*/ 8 h 43"/>
                  <a:gd name="T4" fmla="*/ 38 w 45"/>
                  <a:gd name="T5" fmla="*/ 43 h 43"/>
                  <a:gd name="T6" fmla="*/ 0 w 45"/>
                  <a:gd name="T7" fmla="*/ 36 h 43"/>
                  <a:gd name="T8" fmla="*/ 6 w 45"/>
                  <a:gd name="T9" fmla="*/ 0 h 43"/>
                  <a:gd name="T10" fmla="*/ 0 60000 65536"/>
                  <a:gd name="T11" fmla="*/ 0 60000 65536"/>
                  <a:gd name="T12" fmla="*/ 0 60000 65536"/>
                  <a:gd name="T13" fmla="*/ 0 60000 65536"/>
                  <a:gd name="T14" fmla="*/ 0 60000 65536"/>
                  <a:gd name="T15" fmla="*/ 0 w 45"/>
                  <a:gd name="T16" fmla="*/ 0 h 43"/>
                  <a:gd name="T17" fmla="*/ 45 w 45"/>
                  <a:gd name="T18" fmla="*/ 43 h 43"/>
                </a:gdLst>
                <a:ahLst/>
                <a:cxnLst>
                  <a:cxn ang="T10">
                    <a:pos x="T0" y="T1"/>
                  </a:cxn>
                  <a:cxn ang="T11">
                    <a:pos x="T2" y="T3"/>
                  </a:cxn>
                  <a:cxn ang="T12">
                    <a:pos x="T4" y="T5"/>
                  </a:cxn>
                  <a:cxn ang="T13">
                    <a:pos x="T6" y="T7"/>
                  </a:cxn>
                  <a:cxn ang="T14">
                    <a:pos x="T8" y="T9"/>
                  </a:cxn>
                </a:cxnLst>
                <a:rect l="T15" t="T16" r="T17" b="T18"/>
                <a:pathLst>
                  <a:path w="45" h="43">
                    <a:moveTo>
                      <a:pt x="6" y="0"/>
                    </a:moveTo>
                    <a:lnTo>
                      <a:pt x="45" y="8"/>
                    </a:lnTo>
                    <a:lnTo>
                      <a:pt x="38" y="43"/>
                    </a:lnTo>
                    <a:lnTo>
                      <a:pt x="0" y="36"/>
                    </a:lnTo>
                    <a:lnTo>
                      <a:pt x="6" y="0"/>
                    </a:lnTo>
                    <a:close/>
                  </a:path>
                </a:pathLst>
              </a:custGeom>
              <a:solidFill>
                <a:srgbClr val="000000"/>
              </a:solidFill>
              <a:ln w="9525">
                <a:noFill/>
                <a:round/>
                <a:headEnd/>
                <a:tailEnd/>
              </a:ln>
            </p:spPr>
            <p:txBody>
              <a:bodyPr/>
              <a:lstStyle/>
              <a:p>
                <a:endParaRPr lang="en-US"/>
              </a:p>
            </p:txBody>
          </p:sp>
          <p:sp>
            <p:nvSpPr>
              <p:cNvPr id="82098" name="Freeform 415"/>
              <p:cNvSpPr>
                <a:spLocks/>
              </p:cNvSpPr>
              <p:nvPr/>
            </p:nvSpPr>
            <p:spPr bwMode="auto">
              <a:xfrm>
                <a:off x="1591" y="2543"/>
                <a:ext cx="61" cy="1561"/>
              </a:xfrm>
              <a:custGeom>
                <a:avLst/>
                <a:gdLst>
                  <a:gd name="T0" fmla="*/ 0 w 61"/>
                  <a:gd name="T1" fmla="*/ 0 h 1561"/>
                  <a:gd name="T2" fmla="*/ 2 w 61"/>
                  <a:gd name="T3" fmla="*/ 50 h 1561"/>
                  <a:gd name="T4" fmla="*/ 4 w 61"/>
                  <a:gd name="T5" fmla="*/ 102 h 1561"/>
                  <a:gd name="T6" fmla="*/ 5 w 61"/>
                  <a:gd name="T7" fmla="*/ 155 h 1561"/>
                  <a:gd name="T8" fmla="*/ 7 w 61"/>
                  <a:gd name="T9" fmla="*/ 211 h 1561"/>
                  <a:gd name="T10" fmla="*/ 8 w 61"/>
                  <a:gd name="T11" fmla="*/ 267 h 1561"/>
                  <a:gd name="T12" fmla="*/ 10 w 61"/>
                  <a:gd name="T13" fmla="*/ 325 h 1561"/>
                  <a:gd name="T14" fmla="*/ 11 w 61"/>
                  <a:gd name="T15" fmla="*/ 384 h 1561"/>
                  <a:gd name="T16" fmla="*/ 13 w 61"/>
                  <a:gd name="T17" fmla="*/ 444 h 1561"/>
                  <a:gd name="T18" fmla="*/ 16 w 61"/>
                  <a:gd name="T19" fmla="*/ 564 h 1561"/>
                  <a:gd name="T20" fmla="*/ 18 w 61"/>
                  <a:gd name="T21" fmla="*/ 685 h 1561"/>
                  <a:gd name="T22" fmla="*/ 19 w 61"/>
                  <a:gd name="T23" fmla="*/ 745 h 1561"/>
                  <a:gd name="T24" fmla="*/ 21 w 61"/>
                  <a:gd name="T25" fmla="*/ 805 h 1561"/>
                  <a:gd name="T26" fmla="*/ 22 w 61"/>
                  <a:gd name="T27" fmla="*/ 864 h 1561"/>
                  <a:gd name="T28" fmla="*/ 24 w 61"/>
                  <a:gd name="T29" fmla="*/ 922 h 1561"/>
                  <a:gd name="T30" fmla="*/ 25 w 61"/>
                  <a:gd name="T31" fmla="*/ 979 h 1561"/>
                  <a:gd name="T32" fmla="*/ 27 w 61"/>
                  <a:gd name="T33" fmla="*/ 1035 h 1561"/>
                  <a:gd name="T34" fmla="*/ 28 w 61"/>
                  <a:gd name="T35" fmla="*/ 1089 h 1561"/>
                  <a:gd name="T36" fmla="*/ 30 w 61"/>
                  <a:gd name="T37" fmla="*/ 1142 h 1561"/>
                  <a:gd name="T38" fmla="*/ 32 w 61"/>
                  <a:gd name="T39" fmla="*/ 1192 h 1561"/>
                  <a:gd name="T40" fmla="*/ 33 w 61"/>
                  <a:gd name="T41" fmla="*/ 1216 h 1561"/>
                  <a:gd name="T42" fmla="*/ 33 w 61"/>
                  <a:gd name="T43" fmla="*/ 1240 h 1561"/>
                  <a:gd name="T44" fmla="*/ 35 w 61"/>
                  <a:gd name="T45" fmla="*/ 1264 h 1561"/>
                  <a:gd name="T46" fmla="*/ 36 w 61"/>
                  <a:gd name="T47" fmla="*/ 1286 h 1561"/>
                  <a:gd name="T48" fmla="*/ 37 w 61"/>
                  <a:gd name="T49" fmla="*/ 1309 h 1561"/>
                  <a:gd name="T50" fmla="*/ 38 w 61"/>
                  <a:gd name="T51" fmla="*/ 1330 h 1561"/>
                  <a:gd name="T52" fmla="*/ 39 w 61"/>
                  <a:gd name="T53" fmla="*/ 1351 h 1561"/>
                  <a:gd name="T54" fmla="*/ 40 w 61"/>
                  <a:gd name="T55" fmla="*/ 1371 h 1561"/>
                  <a:gd name="T56" fmla="*/ 41 w 61"/>
                  <a:gd name="T57" fmla="*/ 1390 h 1561"/>
                  <a:gd name="T58" fmla="*/ 43 w 61"/>
                  <a:gd name="T59" fmla="*/ 1408 h 1561"/>
                  <a:gd name="T60" fmla="*/ 44 w 61"/>
                  <a:gd name="T61" fmla="*/ 1426 h 1561"/>
                  <a:gd name="T62" fmla="*/ 45 w 61"/>
                  <a:gd name="T63" fmla="*/ 1443 h 1561"/>
                  <a:gd name="T64" fmla="*/ 47 w 61"/>
                  <a:gd name="T65" fmla="*/ 1460 h 1561"/>
                  <a:gd name="T66" fmla="*/ 48 w 61"/>
                  <a:gd name="T67" fmla="*/ 1475 h 1561"/>
                  <a:gd name="T68" fmla="*/ 50 w 61"/>
                  <a:gd name="T69" fmla="*/ 1489 h 1561"/>
                  <a:gd name="T70" fmla="*/ 51 w 61"/>
                  <a:gd name="T71" fmla="*/ 1502 h 1561"/>
                  <a:gd name="T72" fmla="*/ 52 w 61"/>
                  <a:gd name="T73" fmla="*/ 1515 h 1561"/>
                  <a:gd name="T74" fmla="*/ 54 w 61"/>
                  <a:gd name="T75" fmla="*/ 1526 h 1561"/>
                  <a:gd name="T76" fmla="*/ 55 w 61"/>
                  <a:gd name="T77" fmla="*/ 1536 h 1561"/>
                  <a:gd name="T78" fmla="*/ 57 w 61"/>
                  <a:gd name="T79" fmla="*/ 1545 h 1561"/>
                  <a:gd name="T80" fmla="*/ 59 w 61"/>
                  <a:gd name="T81" fmla="*/ 1554 h 1561"/>
                  <a:gd name="T82" fmla="*/ 61 w 61"/>
                  <a:gd name="T83" fmla="*/ 1561 h 15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
                  <a:gd name="T127" fmla="*/ 0 h 1561"/>
                  <a:gd name="T128" fmla="*/ 61 w 61"/>
                  <a:gd name="T129" fmla="*/ 1561 h 15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 h="1561">
                    <a:moveTo>
                      <a:pt x="0" y="0"/>
                    </a:moveTo>
                    <a:lnTo>
                      <a:pt x="2" y="50"/>
                    </a:lnTo>
                    <a:lnTo>
                      <a:pt x="4" y="102"/>
                    </a:lnTo>
                    <a:lnTo>
                      <a:pt x="5" y="155"/>
                    </a:lnTo>
                    <a:lnTo>
                      <a:pt x="7" y="211"/>
                    </a:lnTo>
                    <a:lnTo>
                      <a:pt x="8" y="267"/>
                    </a:lnTo>
                    <a:lnTo>
                      <a:pt x="10" y="325"/>
                    </a:lnTo>
                    <a:lnTo>
                      <a:pt x="11" y="384"/>
                    </a:lnTo>
                    <a:lnTo>
                      <a:pt x="13" y="444"/>
                    </a:lnTo>
                    <a:lnTo>
                      <a:pt x="16" y="564"/>
                    </a:lnTo>
                    <a:lnTo>
                      <a:pt x="18" y="685"/>
                    </a:lnTo>
                    <a:lnTo>
                      <a:pt x="19" y="745"/>
                    </a:lnTo>
                    <a:lnTo>
                      <a:pt x="21" y="805"/>
                    </a:lnTo>
                    <a:lnTo>
                      <a:pt x="22" y="864"/>
                    </a:lnTo>
                    <a:lnTo>
                      <a:pt x="24" y="922"/>
                    </a:lnTo>
                    <a:lnTo>
                      <a:pt x="25" y="979"/>
                    </a:lnTo>
                    <a:lnTo>
                      <a:pt x="27" y="1035"/>
                    </a:lnTo>
                    <a:lnTo>
                      <a:pt x="28" y="1089"/>
                    </a:lnTo>
                    <a:lnTo>
                      <a:pt x="30" y="1142"/>
                    </a:lnTo>
                    <a:lnTo>
                      <a:pt x="32" y="1192"/>
                    </a:lnTo>
                    <a:lnTo>
                      <a:pt x="33" y="1216"/>
                    </a:lnTo>
                    <a:lnTo>
                      <a:pt x="33" y="1240"/>
                    </a:lnTo>
                    <a:lnTo>
                      <a:pt x="35" y="1264"/>
                    </a:lnTo>
                    <a:lnTo>
                      <a:pt x="36" y="1286"/>
                    </a:lnTo>
                    <a:lnTo>
                      <a:pt x="37" y="1309"/>
                    </a:lnTo>
                    <a:lnTo>
                      <a:pt x="38" y="1330"/>
                    </a:lnTo>
                    <a:lnTo>
                      <a:pt x="39" y="1351"/>
                    </a:lnTo>
                    <a:lnTo>
                      <a:pt x="40" y="1371"/>
                    </a:lnTo>
                    <a:lnTo>
                      <a:pt x="41" y="1390"/>
                    </a:lnTo>
                    <a:lnTo>
                      <a:pt x="43" y="1408"/>
                    </a:lnTo>
                    <a:lnTo>
                      <a:pt x="44" y="1426"/>
                    </a:lnTo>
                    <a:lnTo>
                      <a:pt x="45" y="1443"/>
                    </a:lnTo>
                    <a:lnTo>
                      <a:pt x="47" y="1460"/>
                    </a:lnTo>
                    <a:lnTo>
                      <a:pt x="48" y="1475"/>
                    </a:lnTo>
                    <a:lnTo>
                      <a:pt x="50" y="1489"/>
                    </a:lnTo>
                    <a:lnTo>
                      <a:pt x="51" y="1502"/>
                    </a:lnTo>
                    <a:lnTo>
                      <a:pt x="52" y="1515"/>
                    </a:lnTo>
                    <a:lnTo>
                      <a:pt x="54" y="1526"/>
                    </a:lnTo>
                    <a:lnTo>
                      <a:pt x="55" y="1536"/>
                    </a:lnTo>
                    <a:lnTo>
                      <a:pt x="57" y="1545"/>
                    </a:lnTo>
                    <a:lnTo>
                      <a:pt x="59" y="1554"/>
                    </a:lnTo>
                    <a:lnTo>
                      <a:pt x="61" y="1561"/>
                    </a:lnTo>
                  </a:path>
                </a:pathLst>
              </a:custGeom>
              <a:noFill/>
              <a:ln w="22225">
                <a:solidFill>
                  <a:srgbClr val="000000"/>
                </a:solidFill>
                <a:round/>
                <a:headEnd/>
                <a:tailEnd/>
              </a:ln>
            </p:spPr>
            <p:txBody>
              <a:bodyPr/>
              <a:lstStyle/>
              <a:p>
                <a:endParaRPr lang="en-US"/>
              </a:p>
            </p:txBody>
          </p:sp>
          <p:sp>
            <p:nvSpPr>
              <p:cNvPr id="82099" name="Freeform 414"/>
              <p:cNvSpPr>
                <a:spLocks/>
              </p:cNvSpPr>
              <p:nvPr/>
            </p:nvSpPr>
            <p:spPr bwMode="auto">
              <a:xfrm>
                <a:off x="1652" y="3401"/>
                <a:ext cx="168" cy="724"/>
              </a:xfrm>
              <a:custGeom>
                <a:avLst/>
                <a:gdLst>
                  <a:gd name="T0" fmla="*/ 0 w 168"/>
                  <a:gd name="T1" fmla="*/ 703 h 724"/>
                  <a:gd name="T2" fmla="*/ 1 w 168"/>
                  <a:gd name="T3" fmla="*/ 709 h 724"/>
                  <a:gd name="T4" fmla="*/ 3 w 168"/>
                  <a:gd name="T5" fmla="*/ 715 h 724"/>
                  <a:gd name="T6" fmla="*/ 5 w 168"/>
                  <a:gd name="T7" fmla="*/ 718 h 724"/>
                  <a:gd name="T8" fmla="*/ 6 w 168"/>
                  <a:gd name="T9" fmla="*/ 721 h 724"/>
                  <a:gd name="T10" fmla="*/ 8 w 168"/>
                  <a:gd name="T11" fmla="*/ 723 h 724"/>
                  <a:gd name="T12" fmla="*/ 10 w 168"/>
                  <a:gd name="T13" fmla="*/ 724 h 724"/>
                  <a:gd name="T14" fmla="*/ 11 w 168"/>
                  <a:gd name="T15" fmla="*/ 723 h 724"/>
                  <a:gd name="T16" fmla="*/ 14 w 168"/>
                  <a:gd name="T17" fmla="*/ 721 h 724"/>
                  <a:gd name="T18" fmla="*/ 15 w 168"/>
                  <a:gd name="T19" fmla="*/ 719 h 724"/>
                  <a:gd name="T20" fmla="*/ 16 w 168"/>
                  <a:gd name="T21" fmla="*/ 716 h 724"/>
                  <a:gd name="T22" fmla="*/ 18 w 168"/>
                  <a:gd name="T23" fmla="*/ 712 h 724"/>
                  <a:gd name="T24" fmla="*/ 20 w 168"/>
                  <a:gd name="T25" fmla="*/ 707 h 724"/>
                  <a:gd name="T26" fmla="*/ 22 w 168"/>
                  <a:gd name="T27" fmla="*/ 702 h 724"/>
                  <a:gd name="T28" fmla="*/ 23 w 168"/>
                  <a:gd name="T29" fmla="*/ 695 h 724"/>
                  <a:gd name="T30" fmla="*/ 25 w 168"/>
                  <a:gd name="T31" fmla="*/ 687 h 724"/>
                  <a:gd name="T32" fmla="*/ 27 w 168"/>
                  <a:gd name="T33" fmla="*/ 679 h 724"/>
                  <a:gd name="T34" fmla="*/ 28 w 168"/>
                  <a:gd name="T35" fmla="*/ 671 h 724"/>
                  <a:gd name="T36" fmla="*/ 30 w 168"/>
                  <a:gd name="T37" fmla="*/ 661 h 724"/>
                  <a:gd name="T38" fmla="*/ 32 w 168"/>
                  <a:gd name="T39" fmla="*/ 651 h 724"/>
                  <a:gd name="T40" fmla="*/ 33 w 168"/>
                  <a:gd name="T41" fmla="*/ 641 h 724"/>
                  <a:gd name="T42" fmla="*/ 36 w 168"/>
                  <a:gd name="T43" fmla="*/ 629 h 724"/>
                  <a:gd name="T44" fmla="*/ 37 w 168"/>
                  <a:gd name="T45" fmla="*/ 617 h 724"/>
                  <a:gd name="T46" fmla="*/ 41 w 168"/>
                  <a:gd name="T47" fmla="*/ 592 h 724"/>
                  <a:gd name="T48" fmla="*/ 45 w 168"/>
                  <a:gd name="T49" fmla="*/ 565 h 724"/>
                  <a:gd name="T50" fmla="*/ 49 w 168"/>
                  <a:gd name="T51" fmla="*/ 536 h 724"/>
                  <a:gd name="T52" fmla="*/ 53 w 168"/>
                  <a:gd name="T53" fmla="*/ 505 h 724"/>
                  <a:gd name="T54" fmla="*/ 58 w 168"/>
                  <a:gd name="T55" fmla="*/ 474 h 724"/>
                  <a:gd name="T56" fmla="*/ 62 w 168"/>
                  <a:gd name="T57" fmla="*/ 441 h 724"/>
                  <a:gd name="T58" fmla="*/ 67 w 168"/>
                  <a:gd name="T59" fmla="*/ 408 h 724"/>
                  <a:gd name="T60" fmla="*/ 78 w 168"/>
                  <a:gd name="T61" fmla="*/ 341 h 724"/>
                  <a:gd name="T62" fmla="*/ 89 w 168"/>
                  <a:gd name="T63" fmla="*/ 273 h 724"/>
                  <a:gd name="T64" fmla="*/ 95 w 168"/>
                  <a:gd name="T65" fmla="*/ 239 h 724"/>
                  <a:gd name="T66" fmla="*/ 101 w 168"/>
                  <a:gd name="T67" fmla="*/ 207 h 724"/>
                  <a:gd name="T68" fmla="*/ 109 w 168"/>
                  <a:gd name="T69" fmla="*/ 175 h 724"/>
                  <a:gd name="T70" fmla="*/ 116 w 168"/>
                  <a:gd name="T71" fmla="*/ 145 h 724"/>
                  <a:gd name="T72" fmla="*/ 123 w 168"/>
                  <a:gd name="T73" fmla="*/ 116 h 724"/>
                  <a:gd name="T74" fmla="*/ 131 w 168"/>
                  <a:gd name="T75" fmla="*/ 89 h 724"/>
                  <a:gd name="T76" fmla="*/ 140 w 168"/>
                  <a:gd name="T77" fmla="*/ 63 h 724"/>
                  <a:gd name="T78" fmla="*/ 144 w 168"/>
                  <a:gd name="T79" fmla="*/ 51 h 724"/>
                  <a:gd name="T80" fmla="*/ 149 w 168"/>
                  <a:gd name="T81" fmla="*/ 39 h 724"/>
                  <a:gd name="T82" fmla="*/ 154 w 168"/>
                  <a:gd name="T83" fmla="*/ 28 h 724"/>
                  <a:gd name="T84" fmla="*/ 158 w 168"/>
                  <a:gd name="T85" fmla="*/ 18 h 724"/>
                  <a:gd name="T86" fmla="*/ 163 w 168"/>
                  <a:gd name="T87" fmla="*/ 9 h 724"/>
                  <a:gd name="T88" fmla="*/ 168 w 168"/>
                  <a:gd name="T89" fmla="*/ 0 h 7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8"/>
                  <a:gd name="T136" fmla="*/ 0 h 724"/>
                  <a:gd name="T137" fmla="*/ 168 w 168"/>
                  <a:gd name="T138" fmla="*/ 724 h 7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8" h="724">
                    <a:moveTo>
                      <a:pt x="0" y="703"/>
                    </a:moveTo>
                    <a:lnTo>
                      <a:pt x="1" y="709"/>
                    </a:lnTo>
                    <a:lnTo>
                      <a:pt x="3" y="715"/>
                    </a:lnTo>
                    <a:lnTo>
                      <a:pt x="5" y="718"/>
                    </a:lnTo>
                    <a:lnTo>
                      <a:pt x="6" y="721"/>
                    </a:lnTo>
                    <a:lnTo>
                      <a:pt x="8" y="723"/>
                    </a:lnTo>
                    <a:lnTo>
                      <a:pt x="10" y="724"/>
                    </a:lnTo>
                    <a:lnTo>
                      <a:pt x="11" y="723"/>
                    </a:lnTo>
                    <a:lnTo>
                      <a:pt x="14" y="721"/>
                    </a:lnTo>
                    <a:lnTo>
                      <a:pt x="15" y="719"/>
                    </a:lnTo>
                    <a:lnTo>
                      <a:pt x="16" y="716"/>
                    </a:lnTo>
                    <a:lnTo>
                      <a:pt x="18" y="712"/>
                    </a:lnTo>
                    <a:lnTo>
                      <a:pt x="20" y="707"/>
                    </a:lnTo>
                    <a:lnTo>
                      <a:pt x="22" y="702"/>
                    </a:lnTo>
                    <a:lnTo>
                      <a:pt x="23" y="695"/>
                    </a:lnTo>
                    <a:lnTo>
                      <a:pt x="25" y="687"/>
                    </a:lnTo>
                    <a:lnTo>
                      <a:pt x="27" y="679"/>
                    </a:lnTo>
                    <a:lnTo>
                      <a:pt x="28" y="671"/>
                    </a:lnTo>
                    <a:lnTo>
                      <a:pt x="30" y="661"/>
                    </a:lnTo>
                    <a:lnTo>
                      <a:pt x="32" y="651"/>
                    </a:lnTo>
                    <a:lnTo>
                      <a:pt x="33" y="641"/>
                    </a:lnTo>
                    <a:lnTo>
                      <a:pt x="36" y="629"/>
                    </a:lnTo>
                    <a:lnTo>
                      <a:pt x="37" y="617"/>
                    </a:lnTo>
                    <a:lnTo>
                      <a:pt x="41" y="592"/>
                    </a:lnTo>
                    <a:lnTo>
                      <a:pt x="45" y="565"/>
                    </a:lnTo>
                    <a:lnTo>
                      <a:pt x="49" y="536"/>
                    </a:lnTo>
                    <a:lnTo>
                      <a:pt x="53" y="505"/>
                    </a:lnTo>
                    <a:lnTo>
                      <a:pt x="58" y="474"/>
                    </a:lnTo>
                    <a:lnTo>
                      <a:pt x="62" y="441"/>
                    </a:lnTo>
                    <a:lnTo>
                      <a:pt x="67" y="408"/>
                    </a:lnTo>
                    <a:lnTo>
                      <a:pt x="78" y="341"/>
                    </a:lnTo>
                    <a:lnTo>
                      <a:pt x="89" y="273"/>
                    </a:lnTo>
                    <a:lnTo>
                      <a:pt x="95" y="239"/>
                    </a:lnTo>
                    <a:lnTo>
                      <a:pt x="101" y="207"/>
                    </a:lnTo>
                    <a:lnTo>
                      <a:pt x="109" y="175"/>
                    </a:lnTo>
                    <a:lnTo>
                      <a:pt x="116" y="145"/>
                    </a:lnTo>
                    <a:lnTo>
                      <a:pt x="123" y="116"/>
                    </a:lnTo>
                    <a:lnTo>
                      <a:pt x="131" y="89"/>
                    </a:lnTo>
                    <a:lnTo>
                      <a:pt x="140" y="63"/>
                    </a:lnTo>
                    <a:lnTo>
                      <a:pt x="144" y="51"/>
                    </a:lnTo>
                    <a:lnTo>
                      <a:pt x="149" y="39"/>
                    </a:lnTo>
                    <a:lnTo>
                      <a:pt x="154" y="28"/>
                    </a:lnTo>
                    <a:lnTo>
                      <a:pt x="158" y="18"/>
                    </a:lnTo>
                    <a:lnTo>
                      <a:pt x="163" y="9"/>
                    </a:lnTo>
                    <a:lnTo>
                      <a:pt x="168" y="0"/>
                    </a:lnTo>
                  </a:path>
                </a:pathLst>
              </a:custGeom>
              <a:noFill/>
              <a:ln w="22225">
                <a:solidFill>
                  <a:srgbClr val="000000"/>
                </a:solidFill>
                <a:round/>
                <a:headEnd/>
                <a:tailEnd/>
              </a:ln>
            </p:spPr>
            <p:txBody>
              <a:bodyPr/>
              <a:lstStyle/>
              <a:p>
                <a:endParaRPr lang="en-US"/>
              </a:p>
            </p:txBody>
          </p:sp>
          <p:sp>
            <p:nvSpPr>
              <p:cNvPr id="82100" name="Freeform 413"/>
              <p:cNvSpPr>
                <a:spLocks/>
              </p:cNvSpPr>
              <p:nvPr/>
            </p:nvSpPr>
            <p:spPr bwMode="auto">
              <a:xfrm>
                <a:off x="1820" y="3002"/>
                <a:ext cx="482" cy="399"/>
              </a:xfrm>
              <a:custGeom>
                <a:avLst/>
                <a:gdLst>
                  <a:gd name="T0" fmla="*/ 0 w 482"/>
                  <a:gd name="T1" fmla="*/ 399 h 399"/>
                  <a:gd name="T2" fmla="*/ 11 w 482"/>
                  <a:gd name="T3" fmla="*/ 381 h 399"/>
                  <a:gd name="T4" fmla="*/ 22 w 482"/>
                  <a:gd name="T5" fmla="*/ 364 h 399"/>
                  <a:gd name="T6" fmla="*/ 33 w 482"/>
                  <a:gd name="T7" fmla="*/ 346 h 399"/>
                  <a:gd name="T8" fmla="*/ 46 w 482"/>
                  <a:gd name="T9" fmla="*/ 328 h 399"/>
                  <a:gd name="T10" fmla="*/ 72 w 482"/>
                  <a:gd name="T11" fmla="*/ 292 h 399"/>
                  <a:gd name="T12" fmla="*/ 100 w 482"/>
                  <a:gd name="T13" fmla="*/ 256 h 399"/>
                  <a:gd name="T14" fmla="*/ 131 w 482"/>
                  <a:gd name="T15" fmla="*/ 220 h 399"/>
                  <a:gd name="T16" fmla="*/ 162 w 482"/>
                  <a:gd name="T17" fmla="*/ 185 h 399"/>
                  <a:gd name="T18" fmla="*/ 194 w 482"/>
                  <a:gd name="T19" fmla="*/ 152 h 399"/>
                  <a:gd name="T20" fmla="*/ 210 w 482"/>
                  <a:gd name="T21" fmla="*/ 137 h 399"/>
                  <a:gd name="T22" fmla="*/ 227 w 482"/>
                  <a:gd name="T23" fmla="*/ 121 h 399"/>
                  <a:gd name="T24" fmla="*/ 243 w 482"/>
                  <a:gd name="T25" fmla="*/ 107 h 399"/>
                  <a:gd name="T26" fmla="*/ 260 w 482"/>
                  <a:gd name="T27" fmla="*/ 92 h 399"/>
                  <a:gd name="T28" fmla="*/ 277 w 482"/>
                  <a:gd name="T29" fmla="*/ 79 h 399"/>
                  <a:gd name="T30" fmla="*/ 293 w 482"/>
                  <a:gd name="T31" fmla="*/ 67 h 399"/>
                  <a:gd name="T32" fmla="*/ 310 w 482"/>
                  <a:gd name="T33" fmla="*/ 55 h 399"/>
                  <a:gd name="T34" fmla="*/ 327 w 482"/>
                  <a:gd name="T35" fmla="*/ 45 h 399"/>
                  <a:gd name="T36" fmla="*/ 344 w 482"/>
                  <a:gd name="T37" fmla="*/ 35 h 399"/>
                  <a:gd name="T38" fmla="*/ 360 w 482"/>
                  <a:gd name="T39" fmla="*/ 26 h 399"/>
                  <a:gd name="T40" fmla="*/ 377 w 482"/>
                  <a:gd name="T41" fmla="*/ 18 h 399"/>
                  <a:gd name="T42" fmla="*/ 392 w 482"/>
                  <a:gd name="T43" fmla="*/ 12 h 399"/>
                  <a:gd name="T44" fmla="*/ 408 w 482"/>
                  <a:gd name="T45" fmla="*/ 7 h 399"/>
                  <a:gd name="T46" fmla="*/ 424 w 482"/>
                  <a:gd name="T47" fmla="*/ 3 h 399"/>
                  <a:gd name="T48" fmla="*/ 439 w 482"/>
                  <a:gd name="T49" fmla="*/ 1 h 399"/>
                  <a:gd name="T50" fmla="*/ 453 w 482"/>
                  <a:gd name="T51" fmla="*/ 0 h 399"/>
                  <a:gd name="T52" fmla="*/ 468 w 482"/>
                  <a:gd name="T53" fmla="*/ 0 h 399"/>
                  <a:gd name="T54" fmla="*/ 482 w 482"/>
                  <a:gd name="T55" fmla="*/ 2 h 3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2"/>
                  <a:gd name="T85" fmla="*/ 0 h 399"/>
                  <a:gd name="T86" fmla="*/ 482 w 482"/>
                  <a:gd name="T87" fmla="*/ 399 h 39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2" h="399">
                    <a:moveTo>
                      <a:pt x="0" y="399"/>
                    </a:moveTo>
                    <a:lnTo>
                      <a:pt x="11" y="381"/>
                    </a:lnTo>
                    <a:lnTo>
                      <a:pt x="22" y="364"/>
                    </a:lnTo>
                    <a:lnTo>
                      <a:pt x="33" y="346"/>
                    </a:lnTo>
                    <a:lnTo>
                      <a:pt x="46" y="328"/>
                    </a:lnTo>
                    <a:lnTo>
                      <a:pt x="72" y="292"/>
                    </a:lnTo>
                    <a:lnTo>
                      <a:pt x="100" y="256"/>
                    </a:lnTo>
                    <a:lnTo>
                      <a:pt x="131" y="220"/>
                    </a:lnTo>
                    <a:lnTo>
                      <a:pt x="162" y="185"/>
                    </a:lnTo>
                    <a:lnTo>
                      <a:pt x="194" y="152"/>
                    </a:lnTo>
                    <a:lnTo>
                      <a:pt x="210" y="137"/>
                    </a:lnTo>
                    <a:lnTo>
                      <a:pt x="227" y="121"/>
                    </a:lnTo>
                    <a:lnTo>
                      <a:pt x="243" y="107"/>
                    </a:lnTo>
                    <a:lnTo>
                      <a:pt x="260" y="92"/>
                    </a:lnTo>
                    <a:lnTo>
                      <a:pt x="277" y="79"/>
                    </a:lnTo>
                    <a:lnTo>
                      <a:pt x="293" y="67"/>
                    </a:lnTo>
                    <a:lnTo>
                      <a:pt x="310" y="55"/>
                    </a:lnTo>
                    <a:lnTo>
                      <a:pt x="327" y="45"/>
                    </a:lnTo>
                    <a:lnTo>
                      <a:pt x="344" y="35"/>
                    </a:lnTo>
                    <a:lnTo>
                      <a:pt x="360" y="26"/>
                    </a:lnTo>
                    <a:lnTo>
                      <a:pt x="377" y="18"/>
                    </a:lnTo>
                    <a:lnTo>
                      <a:pt x="392" y="12"/>
                    </a:lnTo>
                    <a:lnTo>
                      <a:pt x="408" y="7"/>
                    </a:lnTo>
                    <a:lnTo>
                      <a:pt x="424" y="3"/>
                    </a:lnTo>
                    <a:lnTo>
                      <a:pt x="439" y="1"/>
                    </a:lnTo>
                    <a:lnTo>
                      <a:pt x="453" y="0"/>
                    </a:lnTo>
                    <a:lnTo>
                      <a:pt x="468" y="0"/>
                    </a:lnTo>
                    <a:lnTo>
                      <a:pt x="482" y="2"/>
                    </a:lnTo>
                  </a:path>
                </a:pathLst>
              </a:custGeom>
              <a:noFill/>
              <a:ln w="22225">
                <a:solidFill>
                  <a:srgbClr val="000000"/>
                </a:solidFill>
                <a:round/>
                <a:headEnd/>
                <a:tailEnd/>
              </a:ln>
            </p:spPr>
            <p:txBody>
              <a:bodyPr/>
              <a:lstStyle/>
              <a:p>
                <a:endParaRPr lang="en-US"/>
              </a:p>
            </p:txBody>
          </p:sp>
          <p:sp>
            <p:nvSpPr>
              <p:cNvPr id="82101" name="Freeform 412"/>
              <p:cNvSpPr>
                <a:spLocks/>
              </p:cNvSpPr>
              <p:nvPr/>
            </p:nvSpPr>
            <p:spPr bwMode="auto">
              <a:xfrm>
                <a:off x="2302" y="3004"/>
                <a:ext cx="398" cy="564"/>
              </a:xfrm>
              <a:custGeom>
                <a:avLst/>
                <a:gdLst>
                  <a:gd name="T0" fmla="*/ 0 w 398"/>
                  <a:gd name="T1" fmla="*/ 0 h 564"/>
                  <a:gd name="T2" fmla="*/ 14 w 398"/>
                  <a:gd name="T3" fmla="*/ 4 h 564"/>
                  <a:gd name="T4" fmla="*/ 27 w 398"/>
                  <a:gd name="T5" fmla="*/ 9 h 564"/>
                  <a:gd name="T6" fmla="*/ 41 w 398"/>
                  <a:gd name="T7" fmla="*/ 16 h 564"/>
                  <a:gd name="T8" fmla="*/ 55 w 398"/>
                  <a:gd name="T9" fmla="*/ 25 h 564"/>
                  <a:gd name="T10" fmla="*/ 69 w 398"/>
                  <a:gd name="T11" fmla="*/ 36 h 564"/>
                  <a:gd name="T12" fmla="*/ 82 w 398"/>
                  <a:gd name="T13" fmla="*/ 49 h 564"/>
                  <a:gd name="T14" fmla="*/ 95 w 398"/>
                  <a:gd name="T15" fmla="*/ 62 h 564"/>
                  <a:gd name="T16" fmla="*/ 109 w 398"/>
                  <a:gd name="T17" fmla="*/ 77 h 564"/>
                  <a:gd name="T18" fmla="*/ 122 w 398"/>
                  <a:gd name="T19" fmla="*/ 93 h 564"/>
                  <a:gd name="T20" fmla="*/ 136 w 398"/>
                  <a:gd name="T21" fmla="*/ 111 h 564"/>
                  <a:gd name="T22" fmla="*/ 149 w 398"/>
                  <a:gd name="T23" fmla="*/ 129 h 564"/>
                  <a:gd name="T24" fmla="*/ 162 w 398"/>
                  <a:gd name="T25" fmla="*/ 149 h 564"/>
                  <a:gd name="T26" fmla="*/ 175 w 398"/>
                  <a:gd name="T27" fmla="*/ 169 h 564"/>
                  <a:gd name="T28" fmla="*/ 188 w 398"/>
                  <a:gd name="T29" fmla="*/ 190 h 564"/>
                  <a:gd name="T30" fmla="*/ 200 w 398"/>
                  <a:gd name="T31" fmla="*/ 211 h 564"/>
                  <a:gd name="T32" fmla="*/ 213 w 398"/>
                  <a:gd name="T33" fmla="*/ 233 h 564"/>
                  <a:gd name="T34" fmla="*/ 239 w 398"/>
                  <a:gd name="T35" fmla="*/ 278 h 564"/>
                  <a:gd name="T36" fmla="*/ 263 w 398"/>
                  <a:gd name="T37" fmla="*/ 323 h 564"/>
                  <a:gd name="T38" fmla="*/ 287 w 398"/>
                  <a:gd name="T39" fmla="*/ 368 h 564"/>
                  <a:gd name="T40" fmla="*/ 311 w 398"/>
                  <a:gd name="T41" fmla="*/ 413 h 564"/>
                  <a:gd name="T42" fmla="*/ 322 w 398"/>
                  <a:gd name="T43" fmla="*/ 434 h 564"/>
                  <a:gd name="T44" fmla="*/ 334 w 398"/>
                  <a:gd name="T45" fmla="*/ 456 h 564"/>
                  <a:gd name="T46" fmla="*/ 345 w 398"/>
                  <a:gd name="T47" fmla="*/ 476 h 564"/>
                  <a:gd name="T48" fmla="*/ 356 w 398"/>
                  <a:gd name="T49" fmla="*/ 495 h 564"/>
                  <a:gd name="T50" fmla="*/ 366 w 398"/>
                  <a:gd name="T51" fmla="*/ 514 h 564"/>
                  <a:gd name="T52" fmla="*/ 377 w 398"/>
                  <a:gd name="T53" fmla="*/ 532 h 564"/>
                  <a:gd name="T54" fmla="*/ 387 w 398"/>
                  <a:gd name="T55" fmla="*/ 548 h 564"/>
                  <a:gd name="T56" fmla="*/ 398 w 398"/>
                  <a:gd name="T57" fmla="*/ 564 h 5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8"/>
                  <a:gd name="T88" fmla="*/ 0 h 564"/>
                  <a:gd name="T89" fmla="*/ 398 w 398"/>
                  <a:gd name="T90" fmla="*/ 564 h 5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8" h="564">
                    <a:moveTo>
                      <a:pt x="0" y="0"/>
                    </a:moveTo>
                    <a:lnTo>
                      <a:pt x="14" y="4"/>
                    </a:lnTo>
                    <a:lnTo>
                      <a:pt x="27" y="9"/>
                    </a:lnTo>
                    <a:lnTo>
                      <a:pt x="41" y="16"/>
                    </a:lnTo>
                    <a:lnTo>
                      <a:pt x="55" y="25"/>
                    </a:lnTo>
                    <a:lnTo>
                      <a:pt x="69" y="36"/>
                    </a:lnTo>
                    <a:lnTo>
                      <a:pt x="82" y="49"/>
                    </a:lnTo>
                    <a:lnTo>
                      <a:pt x="95" y="62"/>
                    </a:lnTo>
                    <a:lnTo>
                      <a:pt x="109" y="77"/>
                    </a:lnTo>
                    <a:lnTo>
                      <a:pt x="122" y="93"/>
                    </a:lnTo>
                    <a:lnTo>
                      <a:pt x="136" y="111"/>
                    </a:lnTo>
                    <a:lnTo>
                      <a:pt x="149" y="129"/>
                    </a:lnTo>
                    <a:lnTo>
                      <a:pt x="162" y="149"/>
                    </a:lnTo>
                    <a:lnTo>
                      <a:pt x="175" y="169"/>
                    </a:lnTo>
                    <a:lnTo>
                      <a:pt x="188" y="190"/>
                    </a:lnTo>
                    <a:lnTo>
                      <a:pt x="200" y="211"/>
                    </a:lnTo>
                    <a:lnTo>
                      <a:pt x="213" y="233"/>
                    </a:lnTo>
                    <a:lnTo>
                      <a:pt x="239" y="278"/>
                    </a:lnTo>
                    <a:lnTo>
                      <a:pt x="263" y="323"/>
                    </a:lnTo>
                    <a:lnTo>
                      <a:pt x="287" y="368"/>
                    </a:lnTo>
                    <a:lnTo>
                      <a:pt x="311" y="413"/>
                    </a:lnTo>
                    <a:lnTo>
                      <a:pt x="322" y="434"/>
                    </a:lnTo>
                    <a:lnTo>
                      <a:pt x="334" y="456"/>
                    </a:lnTo>
                    <a:lnTo>
                      <a:pt x="345" y="476"/>
                    </a:lnTo>
                    <a:lnTo>
                      <a:pt x="356" y="495"/>
                    </a:lnTo>
                    <a:lnTo>
                      <a:pt x="366" y="514"/>
                    </a:lnTo>
                    <a:lnTo>
                      <a:pt x="377" y="532"/>
                    </a:lnTo>
                    <a:lnTo>
                      <a:pt x="387" y="548"/>
                    </a:lnTo>
                    <a:lnTo>
                      <a:pt x="398" y="564"/>
                    </a:lnTo>
                  </a:path>
                </a:pathLst>
              </a:custGeom>
              <a:noFill/>
              <a:ln w="22225">
                <a:solidFill>
                  <a:srgbClr val="000000"/>
                </a:solidFill>
                <a:round/>
                <a:headEnd/>
                <a:tailEnd/>
              </a:ln>
            </p:spPr>
            <p:txBody>
              <a:bodyPr/>
              <a:lstStyle/>
              <a:p>
                <a:endParaRPr lang="en-US"/>
              </a:p>
            </p:txBody>
          </p:sp>
          <p:sp>
            <p:nvSpPr>
              <p:cNvPr id="82102" name="Freeform 411"/>
              <p:cNvSpPr>
                <a:spLocks/>
              </p:cNvSpPr>
              <p:nvPr/>
            </p:nvSpPr>
            <p:spPr bwMode="auto">
              <a:xfrm>
                <a:off x="2700" y="3568"/>
                <a:ext cx="252" cy="447"/>
              </a:xfrm>
              <a:custGeom>
                <a:avLst/>
                <a:gdLst>
                  <a:gd name="T0" fmla="*/ 0 w 252"/>
                  <a:gd name="T1" fmla="*/ 0 h 447"/>
                  <a:gd name="T2" fmla="*/ 2 w 252"/>
                  <a:gd name="T3" fmla="*/ 4 h 447"/>
                  <a:gd name="T4" fmla="*/ 5 w 252"/>
                  <a:gd name="T5" fmla="*/ 8 h 447"/>
                  <a:gd name="T6" fmla="*/ 8 w 252"/>
                  <a:gd name="T7" fmla="*/ 14 h 447"/>
                  <a:gd name="T8" fmla="*/ 11 w 252"/>
                  <a:gd name="T9" fmla="*/ 20 h 447"/>
                  <a:gd name="T10" fmla="*/ 14 w 252"/>
                  <a:gd name="T11" fmla="*/ 26 h 447"/>
                  <a:gd name="T12" fmla="*/ 17 w 252"/>
                  <a:gd name="T13" fmla="*/ 32 h 447"/>
                  <a:gd name="T14" fmla="*/ 23 w 252"/>
                  <a:gd name="T15" fmla="*/ 47 h 447"/>
                  <a:gd name="T16" fmla="*/ 31 w 252"/>
                  <a:gd name="T17" fmla="*/ 65 h 447"/>
                  <a:gd name="T18" fmla="*/ 38 w 252"/>
                  <a:gd name="T19" fmla="*/ 84 h 447"/>
                  <a:gd name="T20" fmla="*/ 46 w 252"/>
                  <a:gd name="T21" fmla="*/ 104 h 447"/>
                  <a:gd name="T22" fmla="*/ 55 w 252"/>
                  <a:gd name="T23" fmla="*/ 125 h 447"/>
                  <a:gd name="T24" fmla="*/ 63 w 252"/>
                  <a:gd name="T25" fmla="*/ 147 h 447"/>
                  <a:gd name="T26" fmla="*/ 73 w 252"/>
                  <a:gd name="T27" fmla="*/ 170 h 447"/>
                  <a:gd name="T28" fmla="*/ 91 w 252"/>
                  <a:gd name="T29" fmla="*/ 217 h 447"/>
                  <a:gd name="T30" fmla="*/ 110 w 252"/>
                  <a:gd name="T31" fmla="*/ 264 h 447"/>
                  <a:gd name="T32" fmla="*/ 120 w 252"/>
                  <a:gd name="T33" fmla="*/ 288 h 447"/>
                  <a:gd name="T34" fmla="*/ 129 w 252"/>
                  <a:gd name="T35" fmla="*/ 310 h 447"/>
                  <a:gd name="T36" fmla="*/ 139 w 252"/>
                  <a:gd name="T37" fmla="*/ 331 h 447"/>
                  <a:gd name="T38" fmla="*/ 149 w 252"/>
                  <a:gd name="T39" fmla="*/ 352 h 447"/>
                  <a:gd name="T40" fmla="*/ 158 w 252"/>
                  <a:gd name="T41" fmla="*/ 371 h 447"/>
                  <a:gd name="T42" fmla="*/ 167 w 252"/>
                  <a:gd name="T43" fmla="*/ 388 h 447"/>
                  <a:gd name="T44" fmla="*/ 177 w 252"/>
                  <a:gd name="T45" fmla="*/ 404 h 447"/>
                  <a:gd name="T46" fmla="*/ 181 w 252"/>
                  <a:gd name="T47" fmla="*/ 410 h 447"/>
                  <a:gd name="T48" fmla="*/ 185 w 252"/>
                  <a:gd name="T49" fmla="*/ 417 h 447"/>
                  <a:gd name="T50" fmla="*/ 190 w 252"/>
                  <a:gd name="T51" fmla="*/ 423 h 447"/>
                  <a:gd name="T52" fmla="*/ 194 w 252"/>
                  <a:gd name="T53" fmla="*/ 429 h 447"/>
                  <a:gd name="T54" fmla="*/ 198 w 252"/>
                  <a:gd name="T55" fmla="*/ 433 h 447"/>
                  <a:gd name="T56" fmla="*/ 202 w 252"/>
                  <a:gd name="T57" fmla="*/ 438 h 447"/>
                  <a:gd name="T58" fmla="*/ 206 w 252"/>
                  <a:gd name="T59" fmla="*/ 441 h 447"/>
                  <a:gd name="T60" fmla="*/ 210 w 252"/>
                  <a:gd name="T61" fmla="*/ 444 h 447"/>
                  <a:gd name="T62" fmla="*/ 214 w 252"/>
                  <a:gd name="T63" fmla="*/ 445 h 447"/>
                  <a:gd name="T64" fmla="*/ 218 w 252"/>
                  <a:gd name="T65" fmla="*/ 447 h 447"/>
                  <a:gd name="T66" fmla="*/ 221 w 252"/>
                  <a:gd name="T67" fmla="*/ 447 h 447"/>
                  <a:gd name="T68" fmla="*/ 224 w 252"/>
                  <a:gd name="T69" fmla="*/ 447 h 447"/>
                  <a:gd name="T70" fmla="*/ 228 w 252"/>
                  <a:gd name="T71" fmla="*/ 445 h 447"/>
                  <a:gd name="T72" fmla="*/ 231 w 252"/>
                  <a:gd name="T73" fmla="*/ 444 h 447"/>
                  <a:gd name="T74" fmla="*/ 234 w 252"/>
                  <a:gd name="T75" fmla="*/ 440 h 447"/>
                  <a:gd name="T76" fmla="*/ 237 w 252"/>
                  <a:gd name="T77" fmla="*/ 436 h 447"/>
                  <a:gd name="T78" fmla="*/ 240 w 252"/>
                  <a:gd name="T79" fmla="*/ 432 h 447"/>
                  <a:gd name="T80" fmla="*/ 243 w 252"/>
                  <a:gd name="T81" fmla="*/ 426 h 447"/>
                  <a:gd name="T82" fmla="*/ 245 w 252"/>
                  <a:gd name="T83" fmla="*/ 418 h 447"/>
                  <a:gd name="T84" fmla="*/ 248 w 252"/>
                  <a:gd name="T85" fmla="*/ 410 h 447"/>
                  <a:gd name="T86" fmla="*/ 250 w 252"/>
                  <a:gd name="T87" fmla="*/ 401 h 447"/>
                  <a:gd name="T88" fmla="*/ 252 w 252"/>
                  <a:gd name="T89" fmla="*/ 391 h 4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
                  <a:gd name="T136" fmla="*/ 0 h 447"/>
                  <a:gd name="T137" fmla="*/ 252 w 252"/>
                  <a:gd name="T138" fmla="*/ 447 h 4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 h="447">
                    <a:moveTo>
                      <a:pt x="0" y="0"/>
                    </a:moveTo>
                    <a:lnTo>
                      <a:pt x="2" y="4"/>
                    </a:lnTo>
                    <a:lnTo>
                      <a:pt x="5" y="8"/>
                    </a:lnTo>
                    <a:lnTo>
                      <a:pt x="8" y="14"/>
                    </a:lnTo>
                    <a:lnTo>
                      <a:pt x="11" y="20"/>
                    </a:lnTo>
                    <a:lnTo>
                      <a:pt x="14" y="26"/>
                    </a:lnTo>
                    <a:lnTo>
                      <a:pt x="17" y="32"/>
                    </a:lnTo>
                    <a:lnTo>
                      <a:pt x="23" y="47"/>
                    </a:lnTo>
                    <a:lnTo>
                      <a:pt x="31" y="65"/>
                    </a:lnTo>
                    <a:lnTo>
                      <a:pt x="38" y="84"/>
                    </a:lnTo>
                    <a:lnTo>
                      <a:pt x="46" y="104"/>
                    </a:lnTo>
                    <a:lnTo>
                      <a:pt x="55" y="125"/>
                    </a:lnTo>
                    <a:lnTo>
                      <a:pt x="63" y="147"/>
                    </a:lnTo>
                    <a:lnTo>
                      <a:pt x="73" y="170"/>
                    </a:lnTo>
                    <a:lnTo>
                      <a:pt x="91" y="217"/>
                    </a:lnTo>
                    <a:lnTo>
                      <a:pt x="110" y="264"/>
                    </a:lnTo>
                    <a:lnTo>
                      <a:pt x="120" y="288"/>
                    </a:lnTo>
                    <a:lnTo>
                      <a:pt x="129" y="310"/>
                    </a:lnTo>
                    <a:lnTo>
                      <a:pt x="139" y="331"/>
                    </a:lnTo>
                    <a:lnTo>
                      <a:pt x="149" y="352"/>
                    </a:lnTo>
                    <a:lnTo>
                      <a:pt x="158" y="371"/>
                    </a:lnTo>
                    <a:lnTo>
                      <a:pt x="167" y="388"/>
                    </a:lnTo>
                    <a:lnTo>
                      <a:pt x="177" y="404"/>
                    </a:lnTo>
                    <a:lnTo>
                      <a:pt x="181" y="410"/>
                    </a:lnTo>
                    <a:lnTo>
                      <a:pt x="185" y="417"/>
                    </a:lnTo>
                    <a:lnTo>
                      <a:pt x="190" y="423"/>
                    </a:lnTo>
                    <a:lnTo>
                      <a:pt x="194" y="429"/>
                    </a:lnTo>
                    <a:lnTo>
                      <a:pt x="198" y="433"/>
                    </a:lnTo>
                    <a:lnTo>
                      <a:pt x="202" y="438"/>
                    </a:lnTo>
                    <a:lnTo>
                      <a:pt x="206" y="441"/>
                    </a:lnTo>
                    <a:lnTo>
                      <a:pt x="210" y="444"/>
                    </a:lnTo>
                    <a:lnTo>
                      <a:pt x="214" y="445"/>
                    </a:lnTo>
                    <a:lnTo>
                      <a:pt x="218" y="447"/>
                    </a:lnTo>
                    <a:lnTo>
                      <a:pt x="221" y="447"/>
                    </a:lnTo>
                    <a:lnTo>
                      <a:pt x="224" y="447"/>
                    </a:lnTo>
                    <a:lnTo>
                      <a:pt x="228" y="445"/>
                    </a:lnTo>
                    <a:lnTo>
                      <a:pt x="231" y="444"/>
                    </a:lnTo>
                    <a:lnTo>
                      <a:pt x="234" y="440"/>
                    </a:lnTo>
                    <a:lnTo>
                      <a:pt x="237" y="436"/>
                    </a:lnTo>
                    <a:lnTo>
                      <a:pt x="240" y="432"/>
                    </a:lnTo>
                    <a:lnTo>
                      <a:pt x="243" y="426"/>
                    </a:lnTo>
                    <a:lnTo>
                      <a:pt x="245" y="418"/>
                    </a:lnTo>
                    <a:lnTo>
                      <a:pt x="248" y="410"/>
                    </a:lnTo>
                    <a:lnTo>
                      <a:pt x="250" y="401"/>
                    </a:lnTo>
                    <a:lnTo>
                      <a:pt x="252" y="391"/>
                    </a:lnTo>
                  </a:path>
                </a:pathLst>
              </a:custGeom>
              <a:noFill/>
              <a:ln w="22225">
                <a:solidFill>
                  <a:srgbClr val="000000"/>
                </a:solidFill>
                <a:round/>
                <a:headEnd/>
                <a:tailEnd/>
              </a:ln>
            </p:spPr>
            <p:txBody>
              <a:bodyPr/>
              <a:lstStyle/>
              <a:p>
                <a:endParaRPr lang="en-US"/>
              </a:p>
            </p:txBody>
          </p:sp>
          <p:sp>
            <p:nvSpPr>
              <p:cNvPr id="82103" name="Freeform 410"/>
              <p:cNvSpPr>
                <a:spLocks/>
              </p:cNvSpPr>
              <p:nvPr/>
            </p:nvSpPr>
            <p:spPr bwMode="auto">
              <a:xfrm>
                <a:off x="2952" y="625"/>
                <a:ext cx="290" cy="3334"/>
              </a:xfrm>
              <a:custGeom>
                <a:avLst/>
                <a:gdLst>
                  <a:gd name="T0" fmla="*/ 3 w 290"/>
                  <a:gd name="T1" fmla="*/ 3322 h 3334"/>
                  <a:gd name="T2" fmla="*/ 7 w 290"/>
                  <a:gd name="T3" fmla="*/ 3296 h 3334"/>
                  <a:gd name="T4" fmla="*/ 12 w 290"/>
                  <a:gd name="T5" fmla="*/ 3268 h 3334"/>
                  <a:gd name="T6" fmla="*/ 15 w 290"/>
                  <a:gd name="T7" fmla="*/ 3238 h 3334"/>
                  <a:gd name="T8" fmla="*/ 20 w 290"/>
                  <a:gd name="T9" fmla="*/ 3204 h 3334"/>
                  <a:gd name="T10" fmla="*/ 24 w 290"/>
                  <a:gd name="T11" fmla="*/ 3169 h 3334"/>
                  <a:gd name="T12" fmla="*/ 31 w 290"/>
                  <a:gd name="T13" fmla="*/ 3112 h 3334"/>
                  <a:gd name="T14" fmla="*/ 40 w 290"/>
                  <a:gd name="T15" fmla="*/ 3027 h 3334"/>
                  <a:gd name="T16" fmla="*/ 49 w 290"/>
                  <a:gd name="T17" fmla="*/ 2935 h 3334"/>
                  <a:gd name="T18" fmla="*/ 59 w 290"/>
                  <a:gd name="T19" fmla="*/ 2837 h 3334"/>
                  <a:gd name="T20" fmla="*/ 67 w 290"/>
                  <a:gd name="T21" fmla="*/ 2731 h 3334"/>
                  <a:gd name="T22" fmla="*/ 77 w 290"/>
                  <a:gd name="T23" fmla="*/ 2621 h 3334"/>
                  <a:gd name="T24" fmla="*/ 87 w 290"/>
                  <a:gd name="T25" fmla="*/ 2504 h 3334"/>
                  <a:gd name="T26" fmla="*/ 96 w 290"/>
                  <a:gd name="T27" fmla="*/ 2383 h 3334"/>
                  <a:gd name="T28" fmla="*/ 106 w 290"/>
                  <a:gd name="T29" fmla="*/ 2259 h 3334"/>
                  <a:gd name="T30" fmla="*/ 115 w 290"/>
                  <a:gd name="T31" fmla="*/ 2132 h 3334"/>
                  <a:gd name="T32" fmla="*/ 130 w 290"/>
                  <a:gd name="T33" fmla="*/ 1936 h 3334"/>
                  <a:gd name="T34" fmla="*/ 149 w 290"/>
                  <a:gd name="T35" fmla="*/ 1672 h 3334"/>
                  <a:gd name="T36" fmla="*/ 168 w 290"/>
                  <a:gd name="T37" fmla="*/ 1406 h 3334"/>
                  <a:gd name="T38" fmla="*/ 182 w 290"/>
                  <a:gd name="T39" fmla="*/ 1211 h 3334"/>
                  <a:gd name="T40" fmla="*/ 191 w 290"/>
                  <a:gd name="T41" fmla="*/ 1083 h 3334"/>
                  <a:gd name="T42" fmla="*/ 201 w 290"/>
                  <a:gd name="T43" fmla="*/ 958 h 3334"/>
                  <a:gd name="T44" fmla="*/ 210 w 290"/>
                  <a:gd name="T45" fmla="*/ 837 h 3334"/>
                  <a:gd name="T46" fmla="*/ 219 w 290"/>
                  <a:gd name="T47" fmla="*/ 720 h 3334"/>
                  <a:gd name="T48" fmla="*/ 228 w 290"/>
                  <a:gd name="T49" fmla="*/ 609 h 3334"/>
                  <a:gd name="T50" fmla="*/ 237 w 290"/>
                  <a:gd name="T51" fmla="*/ 503 h 3334"/>
                  <a:gd name="T52" fmla="*/ 246 w 290"/>
                  <a:gd name="T53" fmla="*/ 403 h 3334"/>
                  <a:gd name="T54" fmla="*/ 254 w 290"/>
                  <a:gd name="T55" fmla="*/ 310 h 3334"/>
                  <a:gd name="T56" fmla="*/ 262 w 290"/>
                  <a:gd name="T57" fmla="*/ 226 h 3334"/>
                  <a:gd name="T58" fmla="*/ 269 w 290"/>
                  <a:gd name="T59" fmla="*/ 168 h 3334"/>
                  <a:gd name="T60" fmla="*/ 272 w 290"/>
                  <a:gd name="T61" fmla="*/ 132 h 3334"/>
                  <a:gd name="T62" fmla="*/ 277 w 290"/>
                  <a:gd name="T63" fmla="*/ 98 h 3334"/>
                  <a:gd name="T64" fmla="*/ 280 w 290"/>
                  <a:gd name="T65" fmla="*/ 67 h 3334"/>
                  <a:gd name="T66" fmla="*/ 284 w 290"/>
                  <a:gd name="T67" fmla="*/ 39 h 3334"/>
                  <a:gd name="T68" fmla="*/ 288 w 290"/>
                  <a:gd name="T69" fmla="*/ 12 h 33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0"/>
                  <a:gd name="T106" fmla="*/ 0 h 3334"/>
                  <a:gd name="T107" fmla="*/ 290 w 290"/>
                  <a:gd name="T108" fmla="*/ 3334 h 33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0" h="3334">
                    <a:moveTo>
                      <a:pt x="0" y="3334"/>
                    </a:moveTo>
                    <a:lnTo>
                      <a:pt x="3" y="3322"/>
                    </a:lnTo>
                    <a:lnTo>
                      <a:pt x="5" y="3310"/>
                    </a:lnTo>
                    <a:lnTo>
                      <a:pt x="7" y="3296"/>
                    </a:lnTo>
                    <a:lnTo>
                      <a:pt x="9" y="3283"/>
                    </a:lnTo>
                    <a:lnTo>
                      <a:pt x="12" y="3268"/>
                    </a:lnTo>
                    <a:lnTo>
                      <a:pt x="13" y="3253"/>
                    </a:lnTo>
                    <a:lnTo>
                      <a:pt x="15" y="3238"/>
                    </a:lnTo>
                    <a:lnTo>
                      <a:pt x="17" y="3221"/>
                    </a:lnTo>
                    <a:lnTo>
                      <a:pt x="20" y="3204"/>
                    </a:lnTo>
                    <a:lnTo>
                      <a:pt x="22" y="3187"/>
                    </a:lnTo>
                    <a:lnTo>
                      <a:pt x="24" y="3169"/>
                    </a:lnTo>
                    <a:lnTo>
                      <a:pt x="26" y="3150"/>
                    </a:lnTo>
                    <a:lnTo>
                      <a:pt x="31" y="3112"/>
                    </a:lnTo>
                    <a:lnTo>
                      <a:pt x="36" y="3070"/>
                    </a:lnTo>
                    <a:lnTo>
                      <a:pt x="40" y="3027"/>
                    </a:lnTo>
                    <a:lnTo>
                      <a:pt x="45" y="2982"/>
                    </a:lnTo>
                    <a:lnTo>
                      <a:pt x="49" y="2935"/>
                    </a:lnTo>
                    <a:lnTo>
                      <a:pt x="53" y="2887"/>
                    </a:lnTo>
                    <a:lnTo>
                      <a:pt x="59" y="2837"/>
                    </a:lnTo>
                    <a:lnTo>
                      <a:pt x="63" y="2785"/>
                    </a:lnTo>
                    <a:lnTo>
                      <a:pt x="67" y="2731"/>
                    </a:lnTo>
                    <a:lnTo>
                      <a:pt x="73" y="2676"/>
                    </a:lnTo>
                    <a:lnTo>
                      <a:pt x="77" y="2621"/>
                    </a:lnTo>
                    <a:lnTo>
                      <a:pt x="82" y="2563"/>
                    </a:lnTo>
                    <a:lnTo>
                      <a:pt x="87" y="2504"/>
                    </a:lnTo>
                    <a:lnTo>
                      <a:pt x="91" y="2444"/>
                    </a:lnTo>
                    <a:lnTo>
                      <a:pt x="96" y="2383"/>
                    </a:lnTo>
                    <a:lnTo>
                      <a:pt x="101" y="2322"/>
                    </a:lnTo>
                    <a:lnTo>
                      <a:pt x="106" y="2259"/>
                    </a:lnTo>
                    <a:lnTo>
                      <a:pt x="110" y="2196"/>
                    </a:lnTo>
                    <a:lnTo>
                      <a:pt x="115" y="2132"/>
                    </a:lnTo>
                    <a:lnTo>
                      <a:pt x="120" y="2067"/>
                    </a:lnTo>
                    <a:lnTo>
                      <a:pt x="130" y="1936"/>
                    </a:lnTo>
                    <a:lnTo>
                      <a:pt x="140" y="1804"/>
                    </a:lnTo>
                    <a:lnTo>
                      <a:pt x="149" y="1672"/>
                    </a:lnTo>
                    <a:lnTo>
                      <a:pt x="159" y="1538"/>
                    </a:lnTo>
                    <a:lnTo>
                      <a:pt x="168" y="1406"/>
                    </a:lnTo>
                    <a:lnTo>
                      <a:pt x="177" y="1275"/>
                    </a:lnTo>
                    <a:lnTo>
                      <a:pt x="182" y="1211"/>
                    </a:lnTo>
                    <a:lnTo>
                      <a:pt x="187" y="1146"/>
                    </a:lnTo>
                    <a:lnTo>
                      <a:pt x="191" y="1083"/>
                    </a:lnTo>
                    <a:lnTo>
                      <a:pt x="196" y="1020"/>
                    </a:lnTo>
                    <a:lnTo>
                      <a:pt x="201" y="958"/>
                    </a:lnTo>
                    <a:lnTo>
                      <a:pt x="205" y="897"/>
                    </a:lnTo>
                    <a:lnTo>
                      <a:pt x="210" y="837"/>
                    </a:lnTo>
                    <a:lnTo>
                      <a:pt x="215" y="778"/>
                    </a:lnTo>
                    <a:lnTo>
                      <a:pt x="219" y="720"/>
                    </a:lnTo>
                    <a:lnTo>
                      <a:pt x="224" y="664"/>
                    </a:lnTo>
                    <a:lnTo>
                      <a:pt x="228" y="609"/>
                    </a:lnTo>
                    <a:lnTo>
                      <a:pt x="232" y="555"/>
                    </a:lnTo>
                    <a:lnTo>
                      <a:pt x="237" y="503"/>
                    </a:lnTo>
                    <a:lnTo>
                      <a:pt x="241" y="452"/>
                    </a:lnTo>
                    <a:lnTo>
                      <a:pt x="246" y="403"/>
                    </a:lnTo>
                    <a:lnTo>
                      <a:pt x="249" y="356"/>
                    </a:lnTo>
                    <a:lnTo>
                      <a:pt x="254" y="310"/>
                    </a:lnTo>
                    <a:lnTo>
                      <a:pt x="258" y="268"/>
                    </a:lnTo>
                    <a:lnTo>
                      <a:pt x="262" y="226"/>
                    </a:lnTo>
                    <a:lnTo>
                      <a:pt x="266" y="187"/>
                    </a:lnTo>
                    <a:lnTo>
                      <a:pt x="269" y="168"/>
                    </a:lnTo>
                    <a:lnTo>
                      <a:pt x="271" y="149"/>
                    </a:lnTo>
                    <a:lnTo>
                      <a:pt x="272" y="132"/>
                    </a:lnTo>
                    <a:lnTo>
                      <a:pt x="274" y="115"/>
                    </a:lnTo>
                    <a:lnTo>
                      <a:pt x="277" y="98"/>
                    </a:lnTo>
                    <a:lnTo>
                      <a:pt x="278" y="82"/>
                    </a:lnTo>
                    <a:lnTo>
                      <a:pt x="280" y="67"/>
                    </a:lnTo>
                    <a:lnTo>
                      <a:pt x="283" y="52"/>
                    </a:lnTo>
                    <a:lnTo>
                      <a:pt x="284" y="39"/>
                    </a:lnTo>
                    <a:lnTo>
                      <a:pt x="286" y="25"/>
                    </a:lnTo>
                    <a:lnTo>
                      <a:pt x="288" y="12"/>
                    </a:lnTo>
                    <a:lnTo>
                      <a:pt x="290" y="0"/>
                    </a:lnTo>
                  </a:path>
                </a:pathLst>
              </a:custGeom>
              <a:noFill/>
              <a:ln w="22225">
                <a:solidFill>
                  <a:srgbClr val="000000"/>
                </a:solidFill>
                <a:round/>
                <a:headEnd/>
                <a:tailEnd/>
              </a:ln>
            </p:spPr>
            <p:txBody>
              <a:bodyPr/>
              <a:lstStyle/>
              <a:p>
                <a:endParaRPr lang="en-US"/>
              </a:p>
            </p:txBody>
          </p:sp>
          <p:sp>
            <p:nvSpPr>
              <p:cNvPr id="82104" name="Freeform 409"/>
              <p:cNvSpPr>
                <a:spLocks/>
              </p:cNvSpPr>
              <p:nvPr/>
            </p:nvSpPr>
            <p:spPr bwMode="auto">
              <a:xfrm>
                <a:off x="3242" y="577"/>
                <a:ext cx="192" cy="371"/>
              </a:xfrm>
              <a:custGeom>
                <a:avLst/>
                <a:gdLst>
                  <a:gd name="T0" fmla="*/ 0 w 192"/>
                  <a:gd name="T1" fmla="*/ 48 h 371"/>
                  <a:gd name="T2" fmla="*/ 1 w 192"/>
                  <a:gd name="T3" fmla="*/ 40 h 371"/>
                  <a:gd name="T4" fmla="*/ 3 w 192"/>
                  <a:gd name="T5" fmla="*/ 32 h 371"/>
                  <a:gd name="T6" fmla="*/ 4 w 192"/>
                  <a:gd name="T7" fmla="*/ 26 h 371"/>
                  <a:gd name="T8" fmla="*/ 6 w 192"/>
                  <a:gd name="T9" fmla="*/ 20 h 371"/>
                  <a:gd name="T10" fmla="*/ 8 w 192"/>
                  <a:gd name="T11" fmla="*/ 15 h 371"/>
                  <a:gd name="T12" fmla="*/ 10 w 192"/>
                  <a:gd name="T13" fmla="*/ 11 h 371"/>
                  <a:gd name="T14" fmla="*/ 12 w 192"/>
                  <a:gd name="T15" fmla="*/ 7 h 371"/>
                  <a:gd name="T16" fmla="*/ 14 w 192"/>
                  <a:gd name="T17" fmla="*/ 4 h 371"/>
                  <a:gd name="T18" fmla="*/ 15 w 192"/>
                  <a:gd name="T19" fmla="*/ 2 h 371"/>
                  <a:gd name="T20" fmla="*/ 18 w 192"/>
                  <a:gd name="T21" fmla="*/ 1 h 371"/>
                  <a:gd name="T22" fmla="*/ 20 w 192"/>
                  <a:gd name="T23" fmla="*/ 0 h 371"/>
                  <a:gd name="T24" fmla="*/ 22 w 192"/>
                  <a:gd name="T25" fmla="*/ 0 h 371"/>
                  <a:gd name="T26" fmla="*/ 25 w 192"/>
                  <a:gd name="T27" fmla="*/ 1 h 371"/>
                  <a:gd name="T28" fmla="*/ 27 w 192"/>
                  <a:gd name="T29" fmla="*/ 1 h 371"/>
                  <a:gd name="T30" fmla="*/ 29 w 192"/>
                  <a:gd name="T31" fmla="*/ 3 h 371"/>
                  <a:gd name="T32" fmla="*/ 32 w 192"/>
                  <a:gd name="T33" fmla="*/ 5 h 371"/>
                  <a:gd name="T34" fmla="*/ 38 w 192"/>
                  <a:gd name="T35" fmla="*/ 12 h 371"/>
                  <a:gd name="T36" fmla="*/ 43 w 192"/>
                  <a:gd name="T37" fmla="*/ 20 h 371"/>
                  <a:gd name="T38" fmla="*/ 48 w 192"/>
                  <a:gd name="T39" fmla="*/ 30 h 371"/>
                  <a:gd name="T40" fmla="*/ 54 w 192"/>
                  <a:gd name="T41" fmla="*/ 41 h 371"/>
                  <a:gd name="T42" fmla="*/ 60 w 192"/>
                  <a:gd name="T43" fmla="*/ 55 h 371"/>
                  <a:gd name="T44" fmla="*/ 66 w 192"/>
                  <a:gd name="T45" fmla="*/ 69 h 371"/>
                  <a:gd name="T46" fmla="*/ 72 w 192"/>
                  <a:gd name="T47" fmla="*/ 85 h 371"/>
                  <a:gd name="T48" fmla="*/ 79 w 192"/>
                  <a:gd name="T49" fmla="*/ 102 h 371"/>
                  <a:gd name="T50" fmla="*/ 85 w 192"/>
                  <a:gd name="T51" fmla="*/ 119 h 371"/>
                  <a:gd name="T52" fmla="*/ 92 w 192"/>
                  <a:gd name="T53" fmla="*/ 137 h 371"/>
                  <a:gd name="T54" fmla="*/ 106 w 192"/>
                  <a:gd name="T55" fmla="*/ 175 h 371"/>
                  <a:gd name="T56" fmla="*/ 120 w 192"/>
                  <a:gd name="T57" fmla="*/ 213 h 371"/>
                  <a:gd name="T58" fmla="*/ 135 w 192"/>
                  <a:gd name="T59" fmla="*/ 252 h 371"/>
                  <a:gd name="T60" fmla="*/ 141 w 192"/>
                  <a:gd name="T61" fmla="*/ 270 h 371"/>
                  <a:gd name="T62" fmla="*/ 149 w 192"/>
                  <a:gd name="T63" fmla="*/ 288 h 371"/>
                  <a:gd name="T64" fmla="*/ 156 w 192"/>
                  <a:gd name="T65" fmla="*/ 304 h 371"/>
                  <a:gd name="T66" fmla="*/ 163 w 192"/>
                  <a:gd name="T67" fmla="*/ 320 h 371"/>
                  <a:gd name="T68" fmla="*/ 171 w 192"/>
                  <a:gd name="T69" fmla="*/ 335 h 371"/>
                  <a:gd name="T70" fmla="*/ 177 w 192"/>
                  <a:gd name="T71" fmla="*/ 349 h 371"/>
                  <a:gd name="T72" fmla="*/ 185 w 192"/>
                  <a:gd name="T73" fmla="*/ 361 h 371"/>
                  <a:gd name="T74" fmla="*/ 192 w 192"/>
                  <a:gd name="T75" fmla="*/ 371 h 3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371"/>
                  <a:gd name="T116" fmla="*/ 192 w 192"/>
                  <a:gd name="T117" fmla="*/ 371 h 3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371">
                    <a:moveTo>
                      <a:pt x="0" y="48"/>
                    </a:moveTo>
                    <a:lnTo>
                      <a:pt x="1" y="40"/>
                    </a:lnTo>
                    <a:lnTo>
                      <a:pt x="3" y="32"/>
                    </a:lnTo>
                    <a:lnTo>
                      <a:pt x="4" y="26"/>
                    </a:lnTo>
                    <a:lnTo>
                      <a:pt x="6" y="20"/>
                    </a:lnTo>
                    <a:lnTo>
                      <a:pt x="8" y="15"/>
                    </a:lnTo>
                    <a:lnTo>
                      <a:pt x="10" y="11"/>
                    </a:lnTo>
                    <a:lnTo>
                      <a:pt x="12" y="7"/>
                    </a:lnTo>
                    <a:lnTo>
                      <a:pt x="14" y="4"/>
                    </a:lnTo>
                    <a:lnTo>
                      <a:pt x="15" y="2"/>
                    </a:lnTo>
                    <a:lnTo>
                      <a:pt x="18" y="1"/>
                    </a:lnTo>
                    <a:lnTo>
                      <a:pt x="20" y="0"/>
                    </a:lnTo>
                    <a:lnTo>
                      <a:pt x="22" y="0"/>
                    </a:lnTo>
                    <a:lnTo>
                      <a:pt x="25" y="1"/>
                    </a:lnTo>
                    <a:lnTo>
                      <a:pt x="27" y="1"/>
                    </a:lnTo>
                    <a:lnTo>
                      <a:pt x="29" y="3"/>
                    </a:lnTo>
                    <a:lnTo>
                      <a:pt x="32" y="5"/>
                    </a:lnTo>
                    <a:lnTo>
                      <a:pt x="38" y="12"/>
                    </a:lnTo>
                    <a:lnTo>
                      <a:pt x="43" y="20"/>
                    </a:lnTo>
                    <a:lnTo>
                      <a:pt x="48" y="30"/>
                    </a:lnTo>
                    <a:lnTo>
                      <a:pt x="54" y="41"/>
                    </a:lnTo>
                    <a:lnTo>
                      <a:pt x="60" y="55"/>
                    </a:lnTo>
                    <a:lnTo>
                      <a:pt x="66" y="69"/>
                    </a:lnTo>
                    <a:lnTo>
                      <a:pt x="72" y="85"/>
                    </a:lnTo>
                    <a:lnTo>
                      <a:pt x="79" y="102"/>
                    </a:lnTo>
                    <a:lnTo>
                      <a:pt x="85" y="119"/>
                    </a:lnTo>
                    <a:lnTo>
                      <a:pt x="92" y="137"/>
                    </a:lnTo>
                    <a:lnTo>
                      <a:pt x="106" y="175"/>
                    </a:lnTo>
                    <a:lnTo>
                      <a:pt x="120" y="213"/>
                    </a:lnTo>
                    <a:lnTo>
                      <a:pt x="135" y="252"/>
                    </a:lnTo>
                    <a:lnTo>
                      <a:pt x="141" y="270"/>
                    </a:lnTo>
                    <a:lnTo>
                      <a:pt x="149" y="288"/>
                    </a:lnTo>
                    <a:lnTo>
                      <a:pt x="156" y="304"/>
                    </a:lnTo>
                    <a:lnTo>
                      <a:pt x="163" y="320"/>
                    </a:lnTo>
                    <a:lnTo>
                      <a:pt x="171" y="335"/>
                    </a:lnTo>
                    <a:lnTo>
                      <a:pt x="177" y="349"/>
                    </a:lnTo>
                    <a:lnTo>
                      <a:pt x="185" y="361"/>
                    </a:lnTo>
                    <a:lnTo>
                      <a:pt x="192" y="371"/>
                    </a:lnTo>
                  </a:path>
                </a:pathLst>
              </a:custGeom>
              <a:noFill/>
              <a:ln w="22225">
                <a:solidFill>
                  <a:srgbClr val="000000"/>
                </a:solidFill>
                <a:round/>
                <a:headEnd/>
                <a:tailEnd/>
              </a:ln>
            </p:spPr>
            <p:txBody>
              <a:bodyPr/>
              <a:lstStyle/>
              <a:p>
                <a:endParaRPr lang="en-US"/>
              </a:p>
            </p:txBody>
          </p:sp>
          <p:sp>
            <p:nvSpPr>
              <p:cNvPr id="82105" name="Freeform 408"/>
              <p:cNvSpPr>
                <a:spLocks/>
              </p:cNvSpPr>
              <p:nvPr/>
            </p:nvSpPr>
            <p:spPr bwMode="auto">
              <a:xfrm>
                <a:off x="3434" y="948"/>
                <a:ext cx="1024" cy="1323"/>
              </a:xfrm>
              <a:custGeom>
                <a:avLst/>
                <a:gdLst>
                  <a:gd name="T0" fmla="*/ 0 w 1024"/>
                  <a:gd name="T1" fmla="*/ 0 h 1323"/>
                  <a:gd name="T2" fmla="*/ 10 w 1024"/>
                  <a:gd name="T3" fmla="*/ 14 h 1323"/>
                  <a:gd name="T4" fmla="*/ 20 w 1024"/>
                  <a:gd name="T5" fmla="*/ 27 h 1323"/>
                  <a:gd name="T6" fmla="*/ 31 w 1024"/>
                  <a:gd name="T7" fmla="*/ 42 h 1323"/>
                  <a:gd name="T8" fmla="*/ 43 w 1024"/>
                  <a:gd name="T9" fmla="*/ 58 h 1323"/>
                  <a:gd name="T10" fmla="*/ 55 w 1024"/>
                  <a:gd name="T11" fmla="*/ 73 h 1323"/>
                  <a:gd name="T12" fmla="*/ 67 w 1024"/>
                  <a:gd name="T13" fmla="*/ 91 h 1323"/>
                  <a:gd name="T14" fmla="*/ 81 w 1024"/>
                  <a:gd name="T15" fmla="*/ 107 h 1323"/>
                  <a:gd name="T16" fmla="*/ 94 w 1024"/>
                  <a:gd name="T17" fmla="*/ 125 h 1323"/>
                  <a:gd name="T18" fmla="*/ 108 w 1024"/>
                  <a:gd name="T19" fmla="*/ 144 h 1323"/>
                  <a:gd name="T20" fmla="*/ 122 w 1024"/>
                  <a:gd name="T21" fmla="*/ 163 h 1323"/>
                  <a:gd name="T22" fmla="*/ 152 w 1024"/>
                  <a:gd name="T23" fmla="*/ 203 h 1323"/>
                  <a:gd name="T24" fmla="*/ 184 w 1024"/>
                  <a:gd name="T25" fmla="*/ 244 h 1323"/>
                  <a:gd name="T26" fmla="*/ 217 w 1024"/>
                  <a:gd name="T27" fmla="*/ 287 h 1323"/>
                  <a:gd name="T28" fmla="*/ 251 w 1024"/>
                  <a:gd name="T29" fmla="*/ 332 h 1323"/>
                  <a:gd name="T30" fmla="*/ 286 w 1024"/>
                  <a:gd name="T31" fmla="*/ 378 h 1323"/>
                  <a:gd name="T32" fmla="*/ 322 w 1024"/>
                  <a:gd name="T33" fmla="*/ 425 h 1323"/>
                  <a:gd name="T34" fmla="*/ 359 w 1024"/>
                  <a:gd name="T35" fmla="*/ 473 h 1323"/>
                  <a:gd name="T36" fmla="*/ 396 w 1024"/>
                  <a:gd name="T37" fmla="*/ 522 h 1323"/>
                  <a:gd name="T38" fmla="*/ 434 w 1024"/>
                  <a:gd name="T39" fmla="*/ 570 h 1323"/>
                  <a:gd name="T40" fmla="*/ 511 w 1024"/>
                  <a:gd name="T41" fmla="*/ 670 h 1323"/>
                  <a:gd name="T42" fmla="*/ 587 w 1024"/>
                  <a:gd name="T43" fmla="*/ 769 h 1323"/>
                  <a:gd name="T44" fmla="*/ 625 w 1024"/>
                  <a:gd name="T45" fmla="*/ 818 h 1323"/>
                  <a:gd name="T46" fmla="*/ 662 w 1024"/>
                  <a:gd name="T47" fmla="*/ 866 h 1323"/>
                  <a:gd name="T48" fmla="*/ 699 w 1024"/>
                  <a:gd name="T49" fmla="*/ 913 h 1323"/>
                  <a:gd name="T50" fmla="*/ 736 w 1024"/>
                  <a:gd name="T51" fmla="*/ 960 h 1323"/>
                  <a:gd name="T52" fmla="*/ 771 w 1024"/>
                  <a:gd name="T53" fmla="*/ 1005 h 1323"/>
                  <a:gd name="T54" fmla="*/ 805 w 1024"/>
                  <a:gd name="T55" fmla="*/ 1049 h 1323"/>
                  <a:gd name="T56" fmla="*/ 839 w 1024"/>
                  <a:gd name="T57" fmla="*/ 1090 h 1323"/>
                  <a:gd name="T58" fmla="*/ 870 w 1024"/>
                  <a:gd name="T59" fmla="*/ 1131 h 1323"/>
                  <a:gd name="T60" fmla="*/ 900 w 1024"/>
                  <a:gd name="T61" fmla="*/ 1169 h 1323"/>
                  <a:gd name="T62" fmla="*/ 915 w 1024"/>
                  <a:gd name="T63" fmla="*/ 1187 h 1323"/>
                  <a:gd name="T64" fmla="*/ 929 w 1024"/>
                  <a:gd name="T65" fmla="*/ 1205 h 1323"/>
                  <a:gd name="T66" fmla="*/ 942 w 1024"/>
                  <a:gd name="T67" fmla="*/ 1222 h 1323"/>
                  <a:gd name="T68" fmla="*/ 956 w 1024"/>
                  <a:gd name="T69" fmla="*/ 1239 h 1323"/>
                  <a:gd name="T70" fmla="*/ 969 w 1024"/>
                  <a:gd name="T71" fmla="*/ 1254 h 1323"/>
                  <a:gd name="T72" fmla="*/ 981 w 1024"/>
                  <a:gd name="T73" fmla="*/ 1269 h 1323"/>
                  <a:gd name="T74" fmla="*/ 992 w 1024"/>
                  <a:gd name="T75" fmla="*/ 1284 h 1323"/>
                  <a:gd name="T76" fmla="*/ 1004 w 1024"/>
                  <a:gd name="T77" fmla="*/ 1298 h 1323"/>
                  <a:gd name="T78" fmla="*/ 1014 w 1024"/>
                  <a:gd name="T79" fmla="*/ 1311 h 1323"/>
                  <a:gd name="T80" fmla="*/ 1024 w 1024"/>
                  <a:gd name="T81" fmla="*/ 1323 h 13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4"/>
                  <a:gd name="T124" fmla="*/ 0 h 1323"/>
                  <a:gd name="T125" fmla="*/ 1024 w 1024"/>
                  <a:gd name="T126" fmla="*/ 1323 h 13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4" h="1323">
                    <a:moveTo>
                      <a:pt x="0" y="0"/>
                    </a:moveTo>
                    <a:lnTo>
                      <a:pt x="10" y="14"/>
                    </a:lnTo>
                    <a:lnTo>
                      <a:pt x="20" y="27"/>
                    </a:lnTo>
                    <a:lnTo>
                      <a:pt x="31" y="42"/>
                    </a:lnTo>
                    <a:lnTo>
                      <a:pt x="43" y="58"/>
                    </a:lnTo>
                    <a:lnTo>
                      <a:pt x="55" y="73"/>
                    </a:lnTo>
                    <a:lnTo>
                      <a:pt x="67" y="91"/>
                    </a:lnTo>
                    <a:lnTo>
                      <a:pt x="81" y="107"/>
                    </a:lnTo>
                    <a:lnTo>
                      <a:pt x="94" y="125"/>
                    </a:lnTo>
                    <a:lnTo>
                      <a:pt x="108" y="144"/>
                    </a:lnTo>
                    <a:lnTo>
                      <a:pt x="122" y="163"/>
                    </a:lnTo>
                    <a:lnTo>
                      <a:pt x="152" y="203"/>
                    </a:lnTo>
                    <a:lnTo>
                      <a:pt x="184" y="244"/>
                    </a:lnTo>
                    <a:lnTo>
                      <a:pt x="217" y="287"/>
                    </a:lnTo>
                    <a:lnTo>
                      <a:pt x="251" y="332"/>
                    </a:lnTo>
                    <a:lnTo>
                      <a:pt x="286" y="378"/>
                    </a:lnTo>
                    <a:lnTo>
                      <a:pt x="322" y="425"/>
                    </a:lnTo>
                    <a:lnTo>
                      <a:pt x="359" y="473"/>
                    </a:lnTo>
                    <a:lnTo>
                      <a:pt x="396" y="522"/>
                    </a:lnTo>
                    <a:lnTo>
                      <a:pt x="434" y="570"/>
                    </a:lnTo>
                    <a:lnTo>
                      <a:pt x="511" y="670"/>
                    </a:lnTo>
                    <a:lnTo>
                      <a:pt x="587" y="769"/>
                    </a:lnTo>
                    <a:lnTo>
                      <a:pt x="625" y="818"/>
                    </a:lnTo>
                    <a:lnTo>
                      <a:pt x="662" y="866"/>
                    </a:lnTo>
                    <a:lnTo>
                      <a:pt x="699" y="913"/>
                    </a:lnTo>
                    <a:lnTo>
                      <a:pt x="736" y="960"/>
                    </a:lnTo>
                    <a:lnTo>
                      <a:pt x="771" y="1005"/>
                    </a:lnTo>
                    <a:lnTo>
                      <a:pt x="805" y="1049"/>
                    </a:lnTo>
                    <a:lnTo>
                      <a:pt x="839" y="1090"/>
                    </a:lnTo>
                    <a:lnTo>
                      <a:pt x="870" y="1131"/>
                    </a:lnTo>
                    <a:lnTo>
                      <a:pt x="900" y="1169"/>
                    </a:lnTo>
                    <a:lnTo>
                      <a:pt x="915" y="1187"/>
                    </a:lnTo>
                    <a:lnTo>
                      <a:pt x="929" y="1205"/>
                    </a:lnTo>
                    <a:lnTo>
                      <a:pt x="942" y="1222"/>
                    </a:lnTo>
                    <a:lnTo>
                      <a:pt x="956" y="1239"/>
                    </a:lnTo>
                    <a:lnTo>
                      <a:pt x="969" y="1254"/>
                    </a:lnTo>
                    <a:lnTo>
                      <a:pt x="981" y="1269"/>
                    </a:lnTo>
                    <a:lnTo>
                      <a:pt x="992" y="1284"/>
                    </a:lnTo>
                    <a:lnTo>
                      <a:pt x="1004" y="1298"/>
                    </a:lnTo>
                    <a:lnTo>
                      <a:pt x="1014" y="1311"/>
                    </a:lnTo>
                    <a:lnTo>
                      <a:pt x="1024" y="1323"/>
                    </a:lnTo>
                  </a:path>
                </a:pathLst>
              </a:custGeom>
              <a:noFill/>
              <a:ln w="22225">
                <a:solidFill>
                  <a:srgbClr val="000000"/>
                </a:solidFill>
                <a:round/>
                <a:headEnd/>
                <a:tailEnd/>
              </a:ln>
            </p:spPr>
            <p:txBody>
              <a:bodyPr/>
              <a:lstStyle/>
              <a:p>
                <a:endParaRPr lang="en-US"/>
              </a:p>
            </p:txBody>
          </p:sp>
          <p:sp>
            <p:nvSpPr>
              <p:cNvPr id="82106" name="Freeform 407"/>
              <p:cNvSpPr>
                <a:spLocks/>
              </p:cNvSpPr>
              <p:nvPr/>
            </p:nvSpPr>
            <p:spPr bwMode="auto">
              <a:xfrm>
                <a:off x="4458" y="2271"/>
                <a:ext cx="217" cy="190"/>
              </a:xfrm>
              <a:custGeom>
                <a:avLst/>
                <a:gdLst>
                  <a:gd name="T0" fmla="*/ 0 w 217"/>
                  <a:gd name="T1" fmla="*/ 0 h 190"/>
                  <a:gd name="T2" fmla="*/ 17 w 217"/>
                  <a:gd name="T3" fmla="*/ 20 h 190"/>
                  <a:gd name="T4" fmla="*/ 33 w 217"/>
                  <a:gd name="T5" fmla="*/ 38 h 190"/>
                  <a:gd name="T6" fmla="*/ 49 w 217"/>
                  <a:gd name="T7" fmla="*/ 54 h 190"/>
                  <a:gd name="T8" fmla="*/ 65 w 217"/>
                  <a:gd name="T9" fmla="*/ 69 h 190"/>
                  <a:gd name="T10" fmla="*/ 80 w 217"/>
                  <a:gd name="T11" fmla="*/ 83 h 190"/>
                  <a:gd name="T12" fmla="*/ 94 w 217"/>
                  <a:gd name="T13" fmla="*/ 96 h 190"/>
                  <a:gd name="T14" fmla="*/ 108 w 217"/>
                  <a:gd name="T15" fmla="*/ 107 h 190"/>
                  <a:gd name="T16" fmla="*/ 122 w 217"/>
                  <a:gd name="T17" fmla="*/ 117 h 190"/>
                  <a:gd name="T18" fmla="*/ 136 w 217"/>
                  <a:gd name="T19" fmla="*/ 126 h 190"/>
                  <a:gd name="T20" fmla="*/ 148 w 217"/>
                  <a:gd name="T21" fmla="*/ 136 h 190"/>
                  <a:gd name="T22" fmla="*/ 173 w 217"/>
                  <a:gd name="T23" fmla="*/ 154 h 190"/>
                  <a:gd name="T24" fmla="*/ 196 w 217"/>
                  <a:gd name="T25" fmla="*/ 171 h 190"/>
                  <a:gd name="T26" fmla="*/ 207 w 217"/>
                  <a:gd name="T27" fmla="*/ 180 h 190"/>
                  <a:gd name="T28" fmla="*/ 217 w 217"/>
                  <a:gd name="T29" fmla="*/ 190 h 1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
                  <a:gd name="T46" fmla="*/ 0 h 190"/>
                  <a:gd name="T47" fmla="*/ 217 w 217"/>
                  <a:gd name="T48" fmla="*/ 190 h 1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 h="190">
                    <a:moveTo>
                      <a:pt x="0" y="0"/>
                    </a:moveTo>
                    <a:lnTo>
                      <a:pt x="17" y="20"/>
                    </a:lnTo>
                    <a:lnTo>
                      <a:pt x="33" y="38"/>
                    </a:lnTo>
                    <a:lnTo>
                      <a:pt x="49" y="54"/>
                    </a:lnTo>
                    <a:lnTo>
                      <a:pt x="65" y="69"/>
                    </a:lnTo>
                    <a:lnTo>
                      <a:pt x="80" y="83"/>
                    </a:lnTo>
                    <a:lnTo>
                      <a:pt x="94" y="96"/>
                    </a:lnTo>
                    <a:lnTo>
                      <a:pt x="108" y="107"/>
                    </a:lnTo>
                    <a:lnTo>
                      <a:pt x="122" y="117"/>
                    </a:lnTo>
                    <a:lnTo>
                      <a:pt x="136" y="126"/>
                    </a:lnTo>
                    <a:lnTo>
                      <a:pt x="148" y="136"/>
                    </a:lnTo>
                    <a:lnTo>
                      <a:pt x="173" y="154"/>
                    </a:lnTo>
                    <a:lnTo>
                      <a:pt x="196" y="171"/>
                    </a:lnTo>
                    <a:lnTo>
                      <a:pt x="207" y="180"/>
                    </a:lnTo>
                    <a:lnTo>
                      <a:pt x="217" y="190"/>
                    </a:lnTo>
                  </a:path>
                </a:pathLst>
              </a:custGeom>
              <a:noFill/>
              <a:ln w="22225">
                <a:solidFill>
                  <a:srgbClr val="000000"/>
                </a:solidFill>
                <a:round/>
                <a:headEnd/>
                <a:tailEnd/>
              </a:ln>
            </p:spPr>
            <p:txBody>
              <a:bodyPr/>
              <a:lstStyle/>
              <a:p>
                <a:endParaRPr lang="en-US"/>
              </a:p>
            </p:txBody>
          </p:sp>
          <p:sp>
            <p:nvSpPr>
              <p:cNvPr id="82107" name="Freeform 406"/>
              <p:cNvSpPr>
                <a:spLocks/>
              </p:cNvSpPr>
              <p:nvPr/>
            </p:nvSpPr>
            <p:spPr bwMode="auto">
              <a:xfrm>
                <a:off x="4675" y="2461"/>
                <a:ext cx="542" cy="523"/>
              </a:xfrm>
              <a:custGeom>
                <a:avLst/>
                <a:gdLst>
                  <a:gd name="T0" fmla="*/ 0 w 542"/>
                  <a:gd name="T1" fmla="*/ 0 h 523"/>
                  <a:gd name="T2" fmla="*/ 12 w 542"/>
                  <a:gd name="T3" fmla="*/ 12 h 523"/>
                  <a:gd name="T4" fmla="*/ 24 w 542"/>
                  <a:gd name="T5" fmla="*/ 25 h 523"/>
                  <a:gd name="T6" fmla="*/ 36 w 542"/>
                  <a:gd name="T7" fmla="*/ 40 h 523"/>
                  <a:gd name="T8" fmla="*/ 48 w 542"/>
                  <a:gd name="T9" fmla="*/ 56 h 523"/>
                  <a:gd name="T10" fmla="*/ 60 w 542"/>
                  <a:gd name="T11" fmla="*/ 73 h 523"/>
                  <a:gd name="T12" fmla="*/ 72 w 542"/>
                  <a:gd name="T13" fmla="*/ 91 h 523"/>
                  <a:gd name="T14" fmla="*/ 84 w 542"/>
                  <a:gd name="T15" fmla="*/ 110 h 523"/>
                  <a:gd name="T16" fmla="*/ 97 w 542"/>
                  <a:gd name="T17" fmla="*/ 130 h 523"/>
                  <a:gd name="T18" fmla="*/ 110 w 542"/>
                  <a:gd name="T19" fmla="*/ 150 h 523"/>
                  <a:gd name="T20" fmla="*/ 123 w 542"/>
                  <a:gd name="T21" fmla="*/ 171 h 523"/>
                  <a:gd name="T22" fmla="*/ 150 w 542"/>
                  <a:gd name="T23" fmla="*/ 214 h 523"/>
                  <a:gd name="T24" fmla="*/ 179 w 542"/>
                  <a:gd name="T25" fmla="*/ 257 h 523"/>
                  <a:gd name="T26" fmla="*/ 208 w 542"/>
                  <a:gd name="T27" fmla="*/ 301 h 523"/>
                  <a:gd name="T28" fmla="*/ 224 w 542"/>
                  <a:gd name="T29" fmla="*/ 322 h 523"/>
                  <a:gd name="T30" fmla="*/ 241 w 542"/>
                  <a:gd name="T31" fmla="*/ 343 h 523"/>
                  <a:gd name="T32" fmla="*/ 258 w 542"/>
                  <a:gd name="T33" fmla="*/ 364 h 523"/>
                  <a:gd name="T34" fmla="*/ 275 w 542"/>
                  <a:gd name="T35" fmla="*/ 383 h 523"/>
                  <a:gd name="T36" fmla="*/ 293 w 542"/>
                  <a:gd name="T37" fmla="*/ 402 h 523"/>
                  <a:gd name="T38" fmla="*/ 312 w 542"/>
                  <a:gd name="T39" fmla="*/ 420 h 523"/>
                  <a:gd name="T40" fmla="*/ 331 w 542"/>
                  <a:gd name="T41" fmla="*/ 437 h 523"/>
                  <a:gd name="T42" fmla="*/ 351 w 542"/>
                  <a:gd name="T43" fmla="*/ 452 h 523"/>
                  <a:gd name="T44" fmla="*/ 372 w 542"/>
                  <a:gd name="T45" fmla="*/ 467 h 523"/>
                  <a:gd name="T46" fmla="*/ 394 w 542"/>
                  <a:gd name="T47" fmla="*/ 480 h 523"/>
                  <a:gd name="T48" fmla="*/ 416 w 542"/>
                  <a:gd name="T49" fmla="*/ 492 h 523"/>
                  <a:gd name="T50" fmla="*/ 439 w 542"/>
                  <a:gd name="T51" fmla="*/ 501 h 523"/>
                  <a:gd name="T52" fmla="*/ 464 w 542"/>
                  <a:gd name="T53" fmla="*/ 510 h 523"/>
                  <a:gd name="T54" fmla="*/ 489 w 542"/>
                  <a:gd name="T55" fmla="*/ 516 h 523"/>
                  <a:gd name="T56" fmla="*/ 515 w 542"/>
                  <a:gd name="T57" fmla="*/ 521 h 523"/>
                  <a:gd name="T58" fmla="*/ 542 w 542"/>
                  <a:gd name="T59" fmla="*/ 523 h 5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2"/>
                  <a:gd name="T91" fmla="*/ 0 h 523"/>
                  <a:gd name="T92" fmla="*/ 542 w 542"/>
                  <a:gd name="T93" fmla="*/ 523 h 5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2" h="523">
                    <a:moveTo>
                      <a:pt x="0" y="0"/>
                    </a:moveTo>
                    <a:lnTo>
                      <a:pt x="12" y="12"/>
                    </a:lnTo>
                    <a:lnTo>
                      <a:pt x="24" y="25"/>
                    </a:lnTo>
                    <a:lnTo>
                      <a:pt x="36" y="40"/>
                    </a:lnTo>
                    <a:lnTo>
                      <a:pt x="48" y="56"/>
                    </a:lnTo>
                    <a:lnTo>
                      <a:pt x="60" y="73"/>
                    </a:lnTo>
                    <a:lnTo>
                      <a:pt x="72" y="91"/>
                    </a:lnTo>
                    <a:lnTo>
                      <a:pt x="84" y="110"/>
                    </a:lnTo>
                    <a:lnTo>
                      <a:pt x="97" y="130"/>
                    </a:lnTo>
                    <a:lnTo>
                      <a:pt x="110" y="150"/>
                    </a:lnTo>
                    <a:lnTo>
                      <a:pt x="123" y="171"/>
                    </a:lnTo>
                    <a:lnTo>
                      <a:pt x="150" y="214"/>
                    </a:lnTo>
                    <a:lnTo>
                      <a:pt x="179" y="257"/>
                    </a:lnTo>
                    <a:lnTo>
                      <a:pt x="208" y="301"/>
                    </a:lnTo>
                    <a:lnTo>
                      <a:pt x="224" y="322"/>
                    </a:lnTo>
                    <a:lnTo>
                      <a:pt x="241" y="343"/>
                    </a:lnTo>
                    <a:lnTo>
                      <a:pt x="258" y="364"/>
                    </a:lnTo>
                    <a:lnTo>
                      <a:pt x="275" y="383"/>
                    </a:lnTo>
                    <a:lnTo>
                      <a:pt x="293" y="402"/>
                    </a:lnTo>
                    <a:lnTo>
                      <a:pt x="312" y="420"/>
                    </a:lnTo>
                    <a:lnTo>
                      <a:pt x="331" y="437"/>
                    </a:lnTo>
                    <a:lnTo>
                      <a:pt x="351" y="452"/>
                    </a:lnTo>
                    <a:lnTo>
                      <a:pt x="372" y="467"/>
                    </a:lnTo>
                    <a:lnTo>
                      <a:pt x="394" y="480"/>
                    </a:lnTo>
                    <a:lnTo>
                      <a:pt x="416" y="492"/>
                    </a:lnTo>
                    <a:lnTo>
                      <a:pt x="439" y="501"/>
                    </a:lnTo>
                    <a:lnTo>
                      <a:pt x="464" y="510"/>
                    </a:lnTo>
                    <a:lnTo>
                      <a:pt x="489" y="516"/>
                    </a:lnTo>
                    <a:lnTo>
                      <a:pt x="515" y="521"/>
                    </a:lnTo>
                    <a:lnTo>
                      <a:pt x="542" y="523"/>
                    </a:lnTo>
                  </a:path>
                </a:pathLst>
              </a:custGeom>
              <a:noFill/>
              <a:ln w="22225">
                <a:solidFill>
                  <a:srgbClr val="000000"/>
                </a:solidFill>
                <a:round/>
                <a:headEnd/>
                <a:tailEnd/>
              </a:ln>
            </p:spPr>
            <p:txBody>
              <a:bodyPr/>
              <a:lstStyle/>
              <a:p>
                <a:endParaRPr lang="en-US"/>
              </a:p>
            </p:txBody>
          </p:sp>
          <p:sp>
            <p:nvSpPr>
              <p:cNvPr id="82108" name="Freeform 405"/>
              <p:cNvSpPr>
                <a:spLocks/>
              </p:cNvSpPr>
              <p:nvPr/>
            </p:nvSpPr>
            <p:spPr bwMode="auto">
              <a:xfrm>
                <a:off x="5217" y="2543"/>
                <a:ext cx="1219" cy="441"/>
              </a:xfrm>
              <a:custGeom>
                <a:avLst/>
                <a:gdLst>
                  <a:gd name="T0" fmla="*/ 0 w 1219"/>
                  <a:gd name="T1" fmla="*/ 441 h 441"/>
                  <a:gd name="T2" fmla="*/ 28 w 1219"/>
                  <a:gd name="T3" fmla="*/ 441 h 441"/>
                  <a:gd name="T4" fmla="*/ 57 w 1219"/>
                  <a:gd name="T5" fmla="*/ 440 h 441"/>
                  <a:gd name="T6" fmla="*/ 88 w 1219"/>
                  <a:gd name="T7" fmla="*/ 437 h 441"/>
                  <a:gd name="T8" fmla="*/ 120 w 1219"/>
                  <a:gd name="T9" fmla="*/ 432 h 441"/>
                  <a:gd name="T10" fmla="*/ 152 w 1219"/>
                  <a:gd name="T11" fmla="*/ 426 h 441"/>
                  <a:gd name="T12" fmla="*/ 186 w 1219"/>
                  <a:gd name="T13" fmla="*/ 418 h 441"/>
                  <a:gd name="T14" fmla="*/ 222 w 1219"/>
                  <a:gd name="T15" fmla="*/ 409 h 441"/>
                  <a:gd name="T16" fmla="*/ 257 w 1219"/>
                  <a:gd name="T17" fmla="*/ 399 h 441"/>
                  <a:gd name="T18" fmla="*/ 294 w 1219"/>
                  <a:gd name="T19" fmla="*/ 387 h 441"/>
                  <a:gd name="T20" fmla="*/ 331 w 1219"/>
                  <a:gd name="T21" fmla="*/ 374 h 441"/>
                  <a:gd name="T22" fmla="*/ 369 w 1219"/>
                  <a:gd name="T23" fmla="*/ 361 h 441"/>
                  <a:gd name="T24" fmla="*/ 407 w 1219"/>
                  <a:gd name="T25" fmla="*/ 346 h 441"/>
                  <a:gd name="T26" fmla="*/ 446 w 1219"/>
                  <a:gd name="T27" fmla="*/ 331 h 441"/>
                  <a:gd name="T28" fmla="*/ 486 w 1219"/>
                  <a:gd name="T29" fmla="*/ 315 h 441"/>
                  <a:gd name="T30" fmla="*/ 527 w 1219"/>
                  <a:gd name="T31" fmla="*/ 298 h 441"/>
                  <a:gd name="T32" fmla="*/ 567 w 1219"/>
                  <a:gd name="T33" fmla="*/ 281 h 441"/>
                  <a:gd name="T34" fmla="*/ 649 w 1219"/>
                  <a:gd name="T35" fmla="*/ 245 h 441"/>
                  <a:gd name="T36" fmla="*/ 732 w 1219"/>
                  <a:gd name="T37" fmla="*/ 208 h 441"/>
                  <a:gd name="T38" fmla="*/ 815 w 1219"/>
                  <a:gd name="T39" fmla="*/ 170 h 441"/>
                  <a:gd name="T40" fmla="*/ 899 w 1219"/>
                  <a:gd name="T41" fmla="*/ 133 h 441"/>
                  <a:gd name="T42" fmla="*/ 981 w 1219"/>
                  <a:gd name="T43" fmla="*/ 96 h 441"/>
                  <a:gd name="T44" fmla="*/ 1022 w 1219"/>
                  <a:gd name="T45" fmla="*/ 79 h 441"/>
                  <a:gd name="T46" fmla="*/ 1062 w 1219"/>
                  <a:gd name="T47" fmla="*/ 62 h 441"/>
                  <a:gd name="T48" fmla="*/ 1102 w 1219"/>
                  <a:gd name="T49" fmla="*/ 45 h 441"/>
                  <a:gd name="T50" fmla="*/ 1142 w 1219"/>
                  <a:gd name="T51" fmla="*/ 29 h 441"/>
                  <a:gd name="T52" fmla="*/ 1181 w 1219"/>
                  <a:gd name="T53" fmla="*/ 14 h 441"/>
                  <a:gd name="T54" fmla="*/ 1219 w 1219"/>
                  <a:gd name="T55" fmla="*/ 0 h 4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19"/>
                  <a:gd name="T85" fmla="*/ 0 h 441"/>
                  <a:gd name="T86" fmla="*/ 1219 w 1219"/>
                  <a:gd name="T87" fmla="*/ 441 h 4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19" h="441">
                    <a:moveTo>
                      <a:pt x="0" y="441"/>
                    </a:moveTo>
                    <a:lnTo>
                      <a:pt x="28" y="441"/>
                    </a:lnTo>
                    <a:lnTo>
                      <a:pt x="57" y="440"/>
                    </a:lnTo>
                    <a:lnTo>
                      <a:pt x="88" y="437"/>
                    </a:lnTo>
                    <a:lnTo>
                      <a:pt x="120" y="432"/>
                    </a:lnTo>
                    <a:lnTo>
                      <a:pt x="152" y="426"/>
                    </a:lnTo>
                    <a:lnTo>
                      <a:pt x="186" y="418"/>
                    </a:lnTo>
                    <a:lnTo>
                      <a:pt x="222" y="409"/>
                    </a:lnTo>
                    <a:lnTo>
                      <a:pt x="257" y="399"/>
                    </a:lnTo>
                    <a:lnTo>
                      <a:pt x="294" y="387"/>
                    </a:lnTo>
                    <a:lnTo>
                      <a:pt x="331" y="374"/>
                    </a:lnTo>
                    <a:lnTo>
                      <a:pt x="369" y="361"/>
                    </a:lnTo>
                    <a:lnTo>
                      <a:pt x="407" y="346"/>
                    </a:lnTo>
                    <a:lnTo>
                      <a:pt x="446" y="331"/>
                    </a:lnTo>
                    <a:lnTo>
                      <a:pt x="486" y="315"/>
                    </a:lnTo>
                    <a:lnTo>
                      <a:pt x="527" y="298"/>
                    </a:lnTo>
                    <a:lnTo>
                      <a:pt x="567" y="281"/>
                    </a:lnTo>
                    <a:lnTo>
                      <a:pt x="649" y="245"/>
                    </a:lnTo>
                    <a:lnTo>
                      <a:pt x="732" y="208"/>
                    </a:lnTo>
                    <a:lnTo>
                      <a:pt x="815" y="170"/>
                    </a:lnTo>
                    <a:lnTo>
                      <a:pt x="899" y="133"/>
                    </a:lnTo>
                    <a:lnTo>
                      <a:pt x="981" y="96"/>
                    </a:lnTo>
                    <a:lnTo>
                      <a:pt x="1022" y="79"/>
                    </a:lnTo>
                    <a:lnTo>
                      <a:pt x="1062" y="62"/>
                    </a:lnTo>
                    <a:lnTo>
                      <a:pt x="1102" y="45"/>
                    </a:lnTo>
                    <a:lnTo>
                      <a:pt x="1142" y="29"/>
                    </a:lnTo>
                    <a:lnTo>
                      <a:pt x="1181" y="14"/>
                    </a:lnTo>
                    <a:lnTo>
                      <a:pt x="1219" y="0"/>
                    </a:lnTo>
                  </a:path>
                </a:pathLst>
              </a:custGeom>
              <a:noFill/>
              <a:ln w="22225">
                <a:solidFill>
                  <a:srgbClr val="000000"/>
                </a:solidFill>
                <a:round/>
                <a:headEnd/>
                <a:tailEnd/>
              </a:ln>
            </p:spPr>
            <p:txBody>
              <a:bodyPr/>
              <a:lstStyle/>
              <a:p>
                <a:endParaRPr lang="en-US"/>
              </a:p>
            </p:txBody>
          </p:sp>
          <p:sp>
            <p:nvSpPr>
              <p:cNvPr id="82109" name="Rectangle 404"/>
              <p:cNvSpPr>
                <a:spLocks noChangeArrowheads="1"/>
              </p:cNvSpPr>
              <p:nvPr/>
            </p:nvSpPr>
            <p:spPr bwMode="auto">
              <a:xfrm>
                <a:off x="1334" y="4703"/>
                <a:ext cx="127"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0</a:t>
                </a:r>
                <a:endParaRPr lang="en-GB"/>
              </a:p>
            </p:txBody>
          </p:sp>
          <p:sp>
            <p:nvSpPr>
              <p:cNvPr id="82110" name="Rectangle 403"/>
              <p:cNvSpPr>
                <a:spLocks noChangeArrowheads="1"/>
              </p:cNvSpPr>
              <p:nvPr/>
            </p:nvSpPr>
            <p:spPr bwMode="auto">
              <a:xfrm>
                <a:off x="1185" y="4400"/>
                <a:ext cx="320"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0,5</a:t>
                </a:r>
                <a:endParaRPr lang="en-GB"/>
              </a:p>
            </p:txBody>
          </p:sp>
          <p:sp>
            <p:nvSpPr>
              <p:cNvPr id="82111" name="Rectangle 402"/>
              <p:cNvSpPr>
                <a:spLocks noChangeArrowheads="1"/>
              </p:cNvSpPr>
              <p:nvPr/>
            </p:nvSpPr>
            <p:spPr bwMode="auto">
              <a:xfrm>
                <a:off x="1334" y="4095"/>
                <a:ext cx="127"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a:t>
                </a:r>
                <a:endParaRPr lang="en-GB"/>
              </a:p>
            </p:txBody>
          </p:sp>
          <p:sp>
            <p:nvSpPr>
              <p:cNvPr id="82112" name="Rectangle 401"/>
              <p:cNvSpPr>
                <a:spLocks noChangeArrowheads="1"/>
              </p:cNvSpPr>
              <p:nvPr/>
            </p:nvSpPr>
            <p:spPr bwMode="auto">
              <a:xfrm>
                <a:off x="1185" y="3792"/>
                <a:ext cx="320"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1,5</a:t>
                </a:r>
                <a:endParaRPr lang="en-GB"/>
              </a:p>
            </p:txBody>
          </p:sp>
          <p:sp>
            <p:nvSpPr>
              <p:cNvPr id="82113" name="Rectangle 400"/>
              <p:cNvSpPr>
                <a:spLocks noChangeArrowheads="1"/>
              </p:cNvSpPr>
              <p:nvPr/>
            </p:nvSpPr>
            <p:spPr bwMode="auto">
              <a:xfrm>
                <a:off x="1334" y="3487"/>
                <a:ext cx="127"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2</a:t>
                </a:r>
                <a:endParaRPr lang="en-GB"/>
              </a:p>
            </p:txBody>
          </p:sp>
          <p:sp>
            <p:nvSpPr>
              <p:cNvPr id="82114" name="Rectangle 399"/>
              <p:cNvSpPr>
                <a:spLocks noChangeArrowheads="1"/>
              </p:cNvSpPr>
              <p:nvPr/>
            </p:nvSpPr>
            <p:spPr bwMode="auto">
              <a:xfrm>
                <a:off x="1185" y="3184"/>
                <a:ext cx="320" cy="293"/>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2,5</a:t>
                </a:r>
                <a:endParaRPr lang="en-GB"/>
              </a:p>
            </p:txBody>
          </p:sp>
          <p:sp>
            <p:nvSpPr>
              <p:cNvPr id="82115" name="Rectangle 398"/>
              <p:cNvSpPr>
                <a:spLocks noChangeArrowheads="1"/>
              </p:cNvSpPr>
              <p:nvPr/>
            </p:nvSpPr>
            <p:spPr bwMode="auto">
              <a:xfrm>
                <a:off x="1334" y="2879"/>
                <a:ext cx="127"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3</a:t>
                </a:r>
                <a:endParaRPr lang="en-GB"/>
              </a:p>
            </p:txBody>
          </p:sp>
          <p:sp>
            <p:nvSpPr>
              <p:cNvPr id="82116" name="Rectangle 397"/>
              <p:cNvSpPr>
                <a:spLocks noChangeArrowheads="1"/>
              </p:cNvSpPr>
              <p:nvPr/>
            </p:nvSpPr>
            <p:spPr bwMode="auto">
              <a:xfrm>
                <a:off x="1185" y="2574"/>
                <a:ext cx="320"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3,5</a:t>
                </a:r>
                <a:endParaRPr lang="en-GB"/>
              </a:p>
            </p:txBody>
          </p:sp>
          <p:sp>
            <p:nvSpPr>
              <p:cNvPr id="82117" name="Rectangle 396"/>
              <p:cNvSpPr>
                <a:spLocks noChangeArrowheads="1"/>
              </p:cNvSpPr>
              <p:nvPr/>
            </p:nvSpPr>
            <p:spPr bwMode="auto">
              <a:xfrm>
                <a:off x="1334" y="2271"/>
                <a:ext cx="127"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4</a:t>
                </a:r>
                <a:endParaRPr lang="en-GB"/>
              </a:p>
            </p:txBody>
          </p:sp>
          <p:sp>
            <p:nvSpPr>
              <p:cNvPr id="82118" name="Rectangle 395"/>
              <p:cNvSpPr>
                <a:spLocks noChangeArrowheads="1"/>
              </p:cNvSpPr>
              <p:nvPr/>
            </p:nvSpPr>
            <p:spPr bwMode="auto">
              <a:xfrm>
                <a:off x="1185" y="1968"/>
                <a:ext cx="320" cy="293"/>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4,5</a:t>
                </a:r>
                <a:endParaRPr lang="en-GB"/>
              </a:p>
            </p:txBody>
          </p:sp>
          <p:sp>
            <p:nvSpPr>
              <p:cNvPr id="82119" name="Rectangle 394"/>
              <p:cNvSpPr>
                <a:spLocks noChangeArrowheads="1"/>
              </p:cNvSpPr>
              <p:nvPr/>
            </p:nvSpPr>
            <p:spPr bwMode="auto">
              <a:xfrm>
                <a:off x="1334" y="1663"/>
                <a:ext cx="127" cy="293"/>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5</a:t>
                </a:r>
                <a:endParaRPr lang="en-GB"/>
              </a:p>
            </p:txBody>
          </p:sp>
          <p:sp>
            <p:nvSpPr>
              <p:cNvPr id="82120" name="Rectangle 393"/>
              <p:cNvSpPr>
                <a:spLocks noChangeArrowheads="1"/>
              </p:cNvSpPr>
              <p:nvPr/>
            </p:nvSpPr>
            <p:spPr bwMode="auto">
              <a:xfrm>
                <a:off x="1185" y="1358"/>
                <a:ext cx="320"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5,5</a:t>
                </a:r>
                <a:endParaRPr lang="en-GB"/>
              </a:p>
            </p:txBody>
          </p:sp>
          <p:sp>
            <p:nvSpPr>
              <p:cNvPr id="82121" name="Rectangle 392"/>
              <p:cNvSpPr>
                <a:spLocks noChangeArrowheads="1"/>
              </p:cNvSpPr>
              <p:nvPr/>
            </p:nvSpPr>
            <p:spPr bwMode="auto">
              <a:xfrm>
                <a:off x="1334" y="1055"/>
                <a:ext cx="127" cy="293"/>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6</a:t>
                </a:r>
                <a:endParaRPr lang="en-GB"/>
              </a:p>
            </p:txBody>
          </p:sp>
          <p:sp>
            <p:nvSpPr>
              <p:cNvPr id="82122" name="Rectangle 391"/>
              <p:cNvSpPr>
                <a:spLocks noChangeArrowheads="1"/>
              </p:cNvSpPr>
              <p:nvPr/>
            </p:nvSpPr>
            <p:spPr bwMode="auto">
              <a:xfrm>
                <a:off x="1185" y="750"/>
                <a:ext cx="320"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6,5</a:t>
                </a:r>
                <a:endParaRPr lang="en-GB"/>
              </a:p>
            </p:txBody>
          </p:sp>
          <p:sp>
            <p:nvSpPr>
              <p:cNvPr id="82123" name="Rectangle 390"/>
              <p:cNvSpPr>
                <a:spLocks noChangeArrowheads="1"/>
              </p:cNvSpPr>
              <p:nvPr/>
            </p:nvSpPr>
            <p:spPr bwMode="auto">
              <a:xfrm>
                <a:off x="1334" y="447"/>
                <a:ext cx="127" cy="293"/>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7</a:t>
                </a:r>
                <a:endParaRPr lang="en-GB"/>
              </a:p>
            </p:txBody>
          </p:sp>
          <p:sp>
            <p:nvSpPr>
              <p:cNvPr id="82124" name="Rectangle 389"/>
              <p:cNvSpPr>
                <a:spLocks noChangeArrowheads="1"/>
              </p:cNvSpPr>
              <p:nvPr/>
            </p:nvSpPr>
            <p:spPr bwMode="auto">
              <a:xfrm>
                <a:off x="1185" y="142"/>
                <a:ext cx="320" cy="293"/>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7,5</a:t>
                </a:r>
                <a:endParaRPr lang="en-GB"/>
              </a:p>
            </p:txBody>
          </p:sp>
          <p:sp>
            <p:nvSpPr>
              <p:cNvPr id="82125" name="Rectangle 388"/>
              <p:cNvSpPr>
                <a:spLocks noChangeArrowheads="1"/>
              </p:cNvSpPr>
              <p:nvPr/>
            </p:nvSpPr>
            <p:spPr bwMode="auto">
              <a:xfrm>
                <a:off x="1531" y="4993"/>
                <a:ext cx="128"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0</a:t>
                </a:r>
                <a:endParaRPr lang="en-GB"/>
              </a:p>
            </p:txBody>
          </p:sp>
          <p:sp>
            <p:nvSpPr>
              <p:cNvPr id="82126" name="Rectangle 387"/>
              <p:cNvSpPr>
                <a:spLocks noChangeArrowheads="1"/>
              </p:cNvSpPr>
              <p:nvPr/>
            </p:nvSpPr>
            <p:spPr bwMode="auto">
              <a:xfrm>
                <a:off x="1913" y="4993"/>
                <a:ext cx="383"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a:t>
                </a:r>
                <a:endParaRPr lang="en-GB"/>
              </a:p>
            </p:txBody>
          </p:sp>
          <p:sp>
            <p:nvSpPr>
              <p:cNvPr id="82127" name="Rectangle 386"/>
              <p:cNvSpPr>
                <a:spLocks noChangeArrowheads="1"/>
              </p:cNvSpPr>
              <p:nvPr/>
            </p:nvSpPr>
            <p:spPr bwMode="auto">
              <a:xfrm>
                <a:off x="2394" y="4993"/>
                <a:ext cx="382"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200</a:t>
                </a:r>
                <a:endParaRPr lang="en-GB"/>
              </a:p>
            </p:txBody>
          </p:sp>
          <p:sp>
            <p:nvSpPr>
              <p:cNvPr id="82128" name="Rectangle 385"/>
              <p:cNvSpPr>
                <a:spLocks noChangeArrowheads="1"/>
              </p:cNvSpPr>
              <p:nvPr/>
            </p:nvSpPr>
            <p:spPr bwMode="auto">
              <a:xfrm>
                <a:off x="2877" y="4993"/>
                <a:ext cx="383"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300</a:t>
                </a:r>
                <a:endParaRPr lang="en-GB"/>
              </a:p>
            </p:txBody>
          </p:sp>
          <p:sp>
            <p:nvSpPr>
              <p:cNvPr id="82129" name="Rectangle 384"/>
              <p:cNvSpPr>
                <a:spLocks noChangeArrowheads="1"/>
              </p:cNvSpPr>
              <p:nvPr/>
            </p:nvSpPr>
            <p:spPr bwMode="auto">
              <a:xfrm>
                <a:off x="3358" y="4993"/>
                <a:ext cx="382"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400</a:t>
                </a:r>
                <a:endParaRPr lang="en-GB"/>
              </a:p>
            </p:txBody>
          </p:sp>
          <p:sp>
            <p:nvSpPr>
              <p:cNvPr id="82130" name="Rectangle 383"/>
              <p:cNvSpPr>
                <a:spLocks noChangeArrowheads="1"/>
              </p:cNvSpPr>
              <p:nvPr/>
            </p:nvSpPr>
            <p:spPr bwMode="auto">
              <a:xfrm>
                <a:off x="3839" y="4993"/>
                <a:ext cx="382"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500</a:t>
                </a:r>
                <a:endParaRPr lang="en-GB"/>
              </a:p>
            </p:txBody>
          </p:sp>
          <p:sp>
            <p:nvSpPr>
              <p:cNvPr id="82131" name="Rectangle 382"/>
              <p:cNvSpPr>
                <a:spLocks noChangeArrowheads="1"/>
              </p:cNvSpPr>
              <p:nvPr/>
            </p:nvSpPr>
            <p:spPr bwMode="auto">
              <a:xfrm>
                <a:off x="4322" y="4993"/>
                <a:ext cx="382"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600</a:t>
                </a:r>
                <a:endParaRPr lang="en-GB"/>
              </a:p>
            </p:txBody>
          </p:sp>
          <p:sp>
            <p:nvSpPr>
              <p:cNvPr id="82132" name="Rectangle 381"/>
              <p:cNvSpPr>
                <a:spLocks noChangeArrowheads="1"/>
              </p:cNvSpPr>
              <p:nvPr/>
            </p:nvSpPr>
            <p:spPr bwMode="auto">
              <a:xfrm>
                <a:off x="4805" y="4993"/>
                <a:ext cx="383"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700</a:t>
                </a:r>
                <a:endParaRPr lang="en-GB"/>
              </a:p>
            </p:txBody>
          </p:sp>
          <p:sp>
            <p:nvSpPr>
              <p:cNvPr id="82133" name="Rectangle 380"/>
              <p:cNvSpPr>
                <a:spLocks noChangeArrowheads="1"/>
              </p:cNvSpPr>
              <p:nvPr/>
            </p:nvSpPr>
            <p:spPr bwMode="auto">
              <a:xfrm>
                <a:off x="5286" y="4993"/>
                <a:ext cx="382"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800</a:t>
                </a:r>
                <a:endParaRPr lang="en-GB"/>
              </a:p>
            </p:txBody>
          </p:sp>
          <p:sp>
            <p:nvSpPr>
              <p:cNvPr id="82134" name="Rectangle 379"/>
              <p:cNvSpPr>
                <a:spLocks noChangeArrowheads="1"/>
              </p:cNvSpPr>
              <p:nvPr/>
            </p:nvSpPr>
            <p:spPr bwMode="auto">
              <a:xfrm>
                <a:off x="5767" y="4993"/>
                <a:ext cx="382" cy="29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900</a:t>
                </a:r>
                <a:endParaRPr lang="en-GB"/>
              </a:p>
            </p:txBody>
          </p:sp>
        </p:grpSp>
        <p:sp>
          <p:nvSpPr>
            <p:cNvPr id="81933" name="Rectangle 377"/>
            <p:cNvSpPr>
              <a:spLocks noChangeArrowheads="1"/>
            </p:cNvSpPr>
            <p:nvPr/>
          </p:nvSpPr>
          <p:spPr bwMode="auto">
            <a:xfrm>
              <a:off x="6201" y="4994"/>
              <a:ext cx="510" cy="276"/>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1000</a:t>
              </a:r>
              <a:endParaRPr lang="en-GB"/>
            </a:p>
          </p:txBody>
        </p:sp>
        <p:sp>
          <p:nvSpPr>
            <p:cNvPr id="81934" name="Rectangle 376"/>
            <p:cNvSpPr>
              <a:spLocks noChangeArrowheads="1"/>
            </p:cNvSpPr>
            <p:nvPr/>
          </p:nvSpPr>
          <p:spPr bwMode="auto">
            <a:xfrm>
              <a:off x="3473" y="5323"/>
              <a:ext cx="1010" cy="207"/>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Time (msec)</a:t>
              </a:r>
              <a:endParaRPr lang="en-GB"/>
            </a:p>
          </p:txBody>
        </p:sp>
      </p:grpSp>
      <p:sp>
        <p:nvSpPr>
          <p:cNvPr id="81929" name="Rectangle 810"/>
          <p:cNvSpPr>
            <a:spLocks noChangeArrowheads="1"/>
          </p:cNvSpPr>
          <p:nvPr/>
        </p:nvSpPr>
        <p:spPr bwMode="auto">
          <a:xfrm>
            <a:off x="0" y="5294313"/>
            <a:ext cx="9144000" cy="0"/>
          </a:xfrm>
          <a:prstGeom prst="rect">
            <a:avLst/>
          </a:prstGeom>
          <a:noFill/>
          <a:ln w="9525">
            <a:noFill/>
            <a:miter lim="800000"/>
            <a:headEnd/>
            <a:tailEnd/>
          </a:ln>
        </p:spPr>
        <p:txBody>
          <a:bodyPr wrap="none" anchor="ctr">
            <a:spAutoFit/>
          </a:bodyPr>
          <a:lstStyle/>
          <a:p>
            <a:pPr eaLnBrk="0" hangingPunct="0"/>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p:cNvSpPr>
          <p:nvPr>
            <p:ph type="title" idx="4294967295"/>
          </p:nvPr>
        </p:nvSpPr>
        <p:spPr bwMode="auto">
          <a:xfrm>
            <a:off x="827088" y="0"/>
            <a:ext cx="7416800" cy="1223963"/>
          </a:xfrm>
        </p:spPr>
        <p:txBody>
          <a:bodyPr wrap="square" lIns="91440" tIns="45720" rIns="91440" bIns="45720" numCol="1" anchorCtr="0" compatLnSpc="1">
            <a:prstTxWarp prst="textNoShape">
              <a:avLst/>
            </a:prstTxWarp>
          </a:bodyPr>
          <a:lstStyle/>
          <a:p>
            <a:pPr marL="685800" indent="-685800" algn="ctr">
              <a:defRPr/>
            </a:pPr>
            <a:r>
              <a:rPr lang="en-US" altLang="ja-JP" sz="3600" smtClean="0">
                <a:latin typeface="Times New Roman" pitchFamily="18" charset="0"/>
                <a:ea typeface="ＭＳ Ｐゴシック" charset="-128"/>
              </a:rPr>
              <a:t>Minimum Wall</a:t>
            </a:r>
            <a:r>
              <a:rPr lang="en-US" sz="3600" smtClean="0">
                <a:latin typeface="Times New Roman" pitchFamily="18" charset="0"/>
              </a:rPr>
              <a:t> Shear Stress (N/m2)</a:t>
            </a:r>
            <a:br>
              <a:rPr lang="en-US" sz="3600" smtClean="0">
                <a:latin typeface="Times New Roman" pitchFamily="18" charset="0"/>
              </a:rPr>
            </a:br>
            <a:endParaRPr lang="en-US" sz="3600" smtClean="0">
              <a:latin typeface="Times New Roman" pitchFamily="18" charset="0"/>
            </a:endParaRPr>
          </a:p>
        </p:txBody>
      </p:sp>
      <p:sp>
        <p:nvSpPr>
          <p:cNvPr id="82947" name="Rectangle 3"/>
          <p:cNvSpPr>
            <a:spLocks noChangeArrowheads="1"/>
          </p:cNvSpPr>
          <p:nvPr/>
        </p:nvSpPr>
        <p:spPr bwMode="auto">
          <a:xfrm>
            <a:off x="971550" y="836613"/>
            <a:ext cx="6762750" cy="2289175"/>
          </a:xfrm>
          <a:prstGeom prst="rect">
            <a:avLst/>
          </a:prstGeom>
          <a:noFill/>
          <a:ln w="9525">
            <a:noFill/>
            <a:miter lim="800000"/>
            <a:headEnd/>
            <a:tailEnd/>
          </a:ln>
        </p:spPr>
        <p:txBody>
          <a:bodyPr anchor="ctr">
            <a:spAutoFit/>
          </a:bodyPr>
          <a:lstStyle/>
          <a:p>
            <a:pPr algn="ctr" eaLnBrk="0" hangingPunct="0"/>
            <a:r>
              <a:rPr lang="en-GB" altLang="ja-JP" sz="3600" i="1">
                <a:solidFill>
                  <a:schemeClr val="tx2"/>
                </a:solidFill>
                <a:latin typeface="Times New Roman" pitchFamily="18" charset="0"/>
                <a:ea typeface="ＭＳ Ｐゴシック" pitchFamily="34" charset="-128"/>
              </a:rPr>
              <a:t>    D1-S1</a:t>
            </a:r>
            <a:r>
              <a:rPr lang="en-GB" sz="3600" i="1">
                <a:solidFill>
                  <a:schemeClr val="tx2"/>
                </a:solidFill>
                <a:latin typeface="Times New Roman" pitchFamily="18" charset="0"/>
                <a:cs typeface="Times New Roman" pitchFamily="18" charset="0"/>
              </a:rPr>
              <a:t> bifurcation, </a:t>
            </a:r>
            <a:endParaRPr lang="en-GB" altLang="ja-JP" sz="3600" i="1">
              <a:solidFill>
                <a:schemeClr val="tx2"/>
              </a:solidFill>
              <a:latin typeface="Times New Roman" pitchFamily="18" charset="0"/>
              <a:ea typeface="ＭＳ Ｐゴシック" pitchFamily="34" charset="-128"/>
              <a:cs typeface="Times New Roman" pitchFamily="18" charset="0"/>
            </a:endParaRPr>
          </a:p>
          <a:p>
            <a:pPr eaLnBrk="0" hangingPunct="0"/>
            <a:r>
              <a:rPr lang="en-GB" altLang="ja-JP" sz="3600" i="1">
                <a:solidFill>
                  <a:schemeClr val="tx2"/>
                </a:solidFill>
                <a:latin typeface="Times New Roman" pitchFamily="18" charset="0"/>
                <a:ea typeface="ＭＳ Ｐゴシック" pitchFamily="34" charset="-128"/>
              </a:rPr>
              <a:t>                FD</a:t>
            </a:r>
            <a:r>
              <a:rPr lang="en-GB" sz="3600" i="1">
                <a:solidFill>
                  <a:schemeClr val="tx2"/>
                </a:solidFill>
                <a:latin typeface="Times New Roman" pitchFamily="18" charset="0"/>
                <a:cs typeface="Times New Roman" pitchFamily="18" charset="0"/>
              </a:rPr>
              <a:t>: dashes,  </a:t>
            </a:r>
            <a:endParaRPr lang="en-GB" altLang="ja-JP" sz="3600" i="1">
              <a:solidFill>
                <a:schemeClr val="tx2"/>
              </a:solidFill>
              <a:latin typeface="Times New Roman" pitchFamily="18" charset="0"/>
              <a:ea typeface="ＭＳ Ｐゴシック" pitchFamily="34" charset="-128"/>
            </a:endParaRPr>
          </a:p>
          <a:p>
            <a:pP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LW: continuous lines</a:t>
            </a:r>
            <a:endParaRPr lang="en-US" sz="3600">
              <a:solidFill>
                <a:schemeClr val="tx2"/>
              </a:solidFill>
              <a:latin typeface="Times New Roman" pitchFamily="18" charset="0"/>
            </a:endParaRPr>
          </a:p>
          <a:p>
            <a:pPr algn="ctr" eaLnBrk="0" hangingPunct="0"/>
            <a:r>
              <a:rPr lang="en-GB" sz="3600">
                <a:latin typeface="Times New Roman" pitchFamily="18" charset="0"/>
                <a:cs typeface="Times New Roman" pitchFamily="18" charset="0"/>
              </a:rPr>
              <a:t>        </a:t>
            </a:r>
            <a:endParaRPr lang="en-GB" sz="3600">
              <a:latin typeface="Times New Roman" pitchFamily="18" charset="0"/>
            </a:endParaRPr>
          </a:p>
        </p:txBody>
      </p:sp>
      <p:sp>
        <p:nvSpPr>
          <p:cNvPr id="82948" name="Rectangle 162"/>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82949" name="Rectangle 543"/>
          <p:cNvSpPr>
            <a:spLocks noChangeArrowheads="1"/>
          </p:cNvSpPr>
          <p:nvPr/>
        </p:nvSpPr>
        <p:spPr bwMode="auto">
          <a:xfrm>
            <a:off x="0" y="1647825"/>
            <a:ext cx="9144000" cy="0"/>
          </a:xfrm>
          <a:prstGeom prst="rect">
            <a:avLst/>
          </a:prstGeom>
          <a:noFill/>
          <a:ln w="9525">
            <a:noFill/>
            <a:miter lim="800000"/>
            <a:headEnd/>
            <a:tailEnd/>
          </a:ln>
        </p:spPr>
        <p:txBody>
          <a:bodyPr wrap="none" anchor="ctr">
            <a:spAutoFit/>
          </a:bodyPr>
          <a:lstStyle/>
          <a:p>
            <a:endParaRPr lang="en-US"/>
          </a:p>
        </p:txBody>
      </p:sp>
      <p:grpSp>
        <p:nvGrpSpPr>
          <p:cNvPr id="82950" name="Group 163"/>
          <p:cNvGrpSpPr>
            <a:grpSpLocks noChangeAspect="1"/>
          </p:cNvGrpSpPr>
          <p:nvPr/>
        </p:nvGrpSpPr>
        <p:grpSpPr bwMode="auto">
          <a:xfrm>
            <a:off x="1709738" y="2565400"/>
            <a:ext cx="5599112" cy="3906838"/>
            <a:chOff x="0" y="0"/>
            <a:chExt cx="7458" cy="5203"/>
          </a:xfrm>
        </p:grpSpPr>
        <p:sp>
          <p:nvSpPr>
            <p:cNvPr id="82952" name="AutoShape 542"/>
            <p:cNvSpPr>
              <a:spLocks noChangeAspect="1" noChangeArrowheads="1" noTextEdit="1"/>
            </p:cNvSpPr>
            <p:nvPr/>
          </p:nvSpPr>
          <p:spPr bwMode="auto">
            <a:xfrm>
              <a:off x="0" y="0"/>
              <a:ext cx="7458" cy="5203"/>
            </a:xfrm>
            <a:prstGeom prst="rect">
              <a:avLst/>
            </a:prstGeom>
            <a:noFill/>
            <a:ln w="9525">
              <a:noFill/>
              <a:miter lim="800000"/>
              <a:headEnd/>
              <a:tailEnd/>
            </a:ln>
          </p:spPr>
          <p:txBody>
            <a:bodyPr/>
            <a:lstStyle/>
            <a:p>
              <a:endParaRPr lang="el-GR"/>
            </a:p>
          </p:txBody>
        </p:sp>
        <p:grpSp>
          <p:nvGrpSpPr>
            <p:cNvPr id="82953" name="Group 341"/>
            <p:cNvGrpSpPr>
              <a:grpSpLocks/>
            </p:cNvGrpSpPr>
            <p:nvPr/>
          </p:nvGrpSpPr>
          <p:grpSpPr bwMode="auto">
            <a:xfrm>
              <a:off x="47" y="46"/>
              <a:ext cx="7364" cy="5111"/>
              <a:chOff x="47" y="46"/>
              <a:chExt cx="7364" cy="5111"/>
            </a:xfrm>
          </p:grpSpPr>
          <p:sp>
            <p:nvSpPr>
              <p:cNvPr id="83131" name="Rectangle 541"/>
              <p:cNvSpPr>
                <a:spLocks noChangeArrowheads="1"/>
              </p:cNvSpPr>
              <p:nvPr/>
            </p:nvSpPr>
            <p:spPr bwMode="auto">
              <a:xfrm>
                <a:off x="47" y="46"/>
                <a:ext cx="7364" cy="5111"/>
              </a:xfrm>
              <a:prstGeom prst="rect">
                <a:avLst/>
              </a:prstGeom>
              <a:solidFill>
                <a:srgbClr val="FFFFFF"/>
              </a:solidFill>
              <a:ln w="9525">
                <a:noFill/>
                <a:miter lim="800000"/>
                <a:headEnd/>
                <a:tailEnd/>
              </a:ln>
            </p:spPr>
            <p:txBody>
              <a:bodyPr/>
              <a:lstStyle/>
              <a:p>
                <a:endParaRPr lang="en-US"/>
              </a:p>
            </p:txBody>
          </p:sp>
          <p:sp>
            <p:nvSpPr>
              <p:cNvPr id="83132" name="Rectangle 540"/>
              <p:cNvSpPr>
                <a:spLocks noChangeArrowheads="1"/>
              </p:cNvSpPr>
              <p:nvPr/>
            </p:nvSpPr>
            <p:spPr bwMode="auto">
              <a:xfrm>
                <a:off x="1092" y="327"/>
                <a:ext cx="5502" cy="4099"/>
              </a:xfrm>
              <a:prstGeom prst="rect">
                <a:avLst/>
              </a:prstGeom>
              <a:solidFill>
                <a:srgbClr val="FFFFFF"/>
              </a:solidFill>
              <a:ln w="9525">
                <a:noFill/>
                <a:miter lim="800000"/>
                <a:headEnd/>
                <a:tailEnd/>
              </a:ln>
            </p:spPr>
            <p:txBody>
              <a:bodyPr/>
              <a:lstStyle/>
              <a:p>
                <a:endParaRPr lang="en-US"/>
              </a:p>
            </p:txBody>
          </p:sp>
          <p:sp>
            <p:nvSpPr>
              <p:cNvPr id="83133" name="Line 539"/>
              <p:cNvSpPr>
                <a:spLocks noChangeShapeType="1"/>
              </p:cNvSpPr>
              <p:nvPr/>
            </p:nvSpPr>
            <p:spPr bwMode="auto">
              <a:xfrm>
                <a:off x="1092" y="3913"/>
                <a:ext cx="5502" cy="1"/>
              </a:xfrm>
              <a:prstGeom prst="line">
                <a:avLst/>
              </a:prstGeom>
              <a:noFill/>
              <a:ln w="0">
                <a:solidFill>
                  <a:srgbClr val="000000"/>
                </a:solidFill>
                <a:round/>
                <a:headEnd/>
                <a:tailEnd/>
              </a:ln>
            </p:spPr>
            <p:txBody>
              <a:bodyPr/>
              <a:lstStyle/>
              <a:p>
                <a:endParaRPr lang="el-GR"/>
              </a:p>
            </p:txBody>
          </p:sp>
          <p:sp>
            <p:nvSpPr>
              <p:cNvPr id="83134" name="Line 538"/>
              <p:cNvSpPr>
                <a:spLocks noChangeShapeType="1"/>
              </p:cNvSpPr>
              <p:nvPr/>
            </p:nvSpPr>
            <p:spPr bwMode="auto">
              <a:xfrm>
                <a:off x="1092" y="3401"/>
                <a:ext cx="5502" cy="1"/>
              </a:xfrm>
              <a:prstGeom prst="line">
                <a:avLst/>
              </a:prstGeom>
              <a:noFill/>
              <a:ln w="0">
                <a:solidFill>
                  <a:srgbClr val="000000"/>
                </a:solidFill>
                <a:round/>
                <a:headEnd/>
                <a:tailEnd/>
              </a:ln>
            </p:spPr>
            <p:txBody>
              <a:bodyPr/>
              <a:lstStyle/>
              <a:p>
                <a:endParaRPr lang="el-GR"/>
              </a:p>
            </p:txBody>
          </p:sp>
          <p:sp>
            <p:nvSpPr>
              <p:cNvPr id="83135" name="Line 537"/>
              <p:cNvSpPr>
                <a:spLocks noChangeShapeType="1"/>
              </p:cNvSpPr>
              <p:nvPr/>
            </p:nvSpPr>
            <p:spPr bwMode="auto">
              <a:xfrm>
                <a:off x="1092" y="2889"/>
                <a:ext cx="5502" cy="1"/>
              </a:xfrm>
              <a:prstGeom prst="line">
                <a:avLst/>
              </a:prstGeom>
              <a:noFill/>
              <a:ln w="0">
                <a:solidFill>
                  <a:srgbClr val="000000"/>
                </a:solidFill>
                <a:round/>
                <a:headEnd/>
                <a:tailEnd/>
              </a:ln>
            </p:spPr>
            <p:txBody>
              <a:bodyPr/>
              <a:lstStyle/>
              <a:p>
                <a:endParaRPr lang="el-GR"/>
              </a:p>
            </p:txBody>
          </p:sp>
          <p:sp>
            <p:nvSpPr>
              <p:cNvPr id="83136" name="Line 536"/>
              <p:cNvSpPr>
                <a:spLocks noChangeShapeType="1"/>
              </p:cNvSpPr>
              <p:nvPr/>
            </p:nvSpPr>
            <p:spPr bwMode="auto">
              <a:xfrm>
                <a:off x="1092" y="2377"/>
                <a:ext cx="5502" cy="1"/>
              </a:xfrm>
              <a:prstGeom prst="line">
                <a:avLst/>
              </a:prstGeom>
              <a:noFill/>
              <a:ln w="0">
                <a:solidFill>
                  <a:srgbClr val="000000"/>
                </a:solidFill>
                <a:round/>
                <a:headEnd/>
                <a:tailEnd/>
              </a:ln>
            </p:spPr>
            <p:txBody>
              <a:bodyPr/>
              <a:lstStyle/>
              <a:p>
                <a:endParaRPr lang="el-GR"/>
              </a:p>
            </p:txBody>
          </p:sp>
          <p:sp>
            <p:nvSpPr>
              <p:cNvPr id="83137" name="Line 535"/>
              <p:cNvSpPr>
                <a:spLocks noChangeShapeType="1"/>
              </p:cNvSpPr>
              <p:nvPr/>
            </p:nvSpPr>
            <p:spPr bwMode="auto">
              <a:xfrm>
                <a:off x="1092" y="1864"/>
                <a:ext cx="5502" cy="1"/>
              </a:xfrm>
              <a:prstGeom prst="line">
                <a:avLst/>
              </a:prstGeom>
              <a:noFill/>
              <a:ln w="0">
                <a:solidFill>
                  <a:srgbClr val="000000"/>
                </a:solidFill>
                <a:round/>
                <a:headEnd/>
                <a:tailEnd/>
              </a:ln>
            </p:spPr>
            <p:txBody>
              <a:bodyPr/>
              <a:lstStyle/>
              <a:p>
                <a:endParaRPr lang="el-GR"/>
              </a:p>
            </p:txBody>
          </p:sp>
          <p:sp>
            <p:nvSpPr>
              <p:cNvPr id="83138" name="Line 534"/>
              <p:cNvSpPr>
                <a:spLocks noChangeShapeType="1"/>
              </p:cNvSpPr>
              <p:nvPr/>
            </p:nvSpPr>
            <p:spPr bwMode="auto">
              <a:xfrm>
                <a:off x="1092" y="1351"/>
                <a:ext cx="5502" cy="1"/>
              </a:xfrm>
              <a:prstGeom prst="line">
                <a:avLst/>
              </a:prstGeom>
              <a:noFill/>
              <a:ln w="0">
                <a:solidFill>
                  <a:srgbClr val="000000"/>
                </a:solidFill>
                <a:round/>
                <a:headEnd/>
                <a:tailEnd/>
              </a:ln>
            </p:spPr>
            <p:txBody>
              <a:bodyPr/>
              <a:lstStyle/>
              <a:p>
                <a:endParaRPr lang="el-GR"/>
              </a:p>
            </p:txBody>
          </p:sp>
          <p:sp>
            <p:nvSpPr>
              <p:cNvPr id="83139" name="Line 533"/>
              <p:cNvSpPr>
                <a:spLocks noChangeShapeType="1"/>
              </p:cNvSpPr>
              <p:nvPr/>
            </p:nvSpPr>
            <p:spPr bwMode="auto">
              <a:xfrm>
                <a:off x="1092" y="839"/>
                <a:ext cx="5502" cy="1"/>
              </a:xfrm>
              <a:prstGeom prst="line">
                <a:avLst/>
              </a:prstGeom>
              <a:noFill/>
              <a:ln w="0">
                <a:solidFill>
                  <a:srgbClr val="000000"/>
                </a:solidFill>
                <a:round/>
                <a:headEnd/>
                <a:tailEnd/>
              </a:ln>
            </p:spPr>
            <p:txBody>
              <a:bodyPr/>
              <a:lstStyle/>
              <a:p>
                <a:endParaRPr lang="el-GR"/>
              </a:p>
            </p:txBody>
          </p:sp>
          <p:sp>
            <p:nvSpPr>
              <p:cNvPr id="83140" name="Line 532"/>
              <p:cNvSpPr>
                <a:spLocks noChangeShapeType="1"/>
              </p:cNvSpPr>
              <p:nvPr/>
            </p:nvSpPr>
            <p:spPr bwMode="auto">
              <a:xfrm>
                <a:off x="1092" y="327"/>
                <a:ext cx="5502" cy="1"/>
              </a:xfrm>
              <a:prstGeom prst="line">
                <a:avLst/>
              </a:prstGeom>
              <a:noFill/>
              <a:ln w="0">
                <a:solidFill>
                  <a:srgbClr val="000000"/>
                </a:solidFill>
                <a:round/>
                <a:headEnd/>
                <a:tailEnd/>
              </a:ln>
            </p:spPr>
            <p:txBody>
              <a:bodyPr/>
              <a:lstStyle/>
              <a:p>
                <a:endParaRPr lang="el-GR"/>
              </a:p>
            </p:txBody>
          </p:sp>
          <p:sp>
            <p:nvSpPr>
              <p:cNvPr id="83141" name="Line 531"/>
              <p:cNvSpPr>
                <a:spLocks noChangeShapeType="1"/>
              </p:cNvSpPr>
              <p:nvPr/>
            </p:nvSpPr>
            <p:spPr bwMode="auto">
              <a:xfrm>
                <a:off x="1642" y="327"/>
                <a:ext cx="1" cy="4099"/>
              </a:xfrm>
              <a:prstGeom prst="line">
                <a:avLst/>
              </a:prstGeom>
              <a:noFill/>
              <a:ln w="0">
                <a:solidFill>
                  <a:srgbClr val="000000"/>
                </a:solidFill>
                <a:round/>
                <a:headEnd/>
                <a:tailEnd/>
              </a:ln>
            </p:spPr>
            <p:txBody>
              <a:bodyPr/>
              <a:lstStyle/>
              <a:p>
                <a:endParaRPr lang="el-GR"/>
              </a:p>
            </p:txBody>
          </p:sp>
          <p:sp>
            <p:nvSpPr>
              <p:cNvPr id="83142" name="Line 530"/>
              <p:cNvSpPr>
                <a:spLocks noChangeShapeType="1"/>
              </p:cNvSpPr>
              <p:nvPr/>
            </p:nvSpPr>
            <p:spPr bwMode="auto">
              <a:xfrm>
                <a:off x="2192" y="327"/>
                <a:ext cx="1" cy="4099"/>
              </a:xfrm>
              <a:prstGeom prst="line">
                <a:avLst/>
              </a:prstGeom>
              <a:noFill/>
              <a:ln w="0">
                <a:solidFill>
                  <a:srgbClr val="000000"/>
                </a:solidFill>
                <a:round/>
                <a:headEnd/>
                <a:tailEnd/>
              </a:ln>
            </p:spPr>
            <p:txBody>
              <a:bodyPr/>
              <a:lstStyle/>
              <a:p>
                <a:endParaRPr lang="el-GR"/>
              </a:p>
            </p:txBody>
          </p:sp>
          <p:sp>
            <p:nvSpPr>
              <p:cNvPr id="83143" name="Line 529"/>
              <p:cNvSpPr>
                <a:spLocks noChangeShapeType="1"/>
              </p:cNvSpPr>
              <p:nvPr/>
            </p:nvSpPr>
            <p:spPr bwMode="auto">
              <a:xfrm>
                <a:off x="2743" y="327"/>
                <a:ext cx="1" cy="4099"/>
              </a:xfrm>
              <a:prstGeom prst="line">
                <a:avLst/>
              </a:prstGeom>
              <a:noFill/>
              <a:ln w="0">
                <a:solidFill>
                  <a:srgbClr val="000000"/>
                </a:solidFill>
                <a:round/>
                <a:headEnd/>
                <a:tailEnd/>
              </a:ln>
            </p:spPr>
            <p:txBody>
              <a:bodyPr/>
              <a:lstStyle/>
              <a:p>
                <a:endParaRPr lang="el-GR"/>
              </a:p>
            </p:txBody>
          </p:sp>
          <p:sp>
            <p:nvSpPr>
              <p:cNvPr id="83144" name="Line 528"/>
              <p:cNvSpPr>
                <a:spLocks noChangeShapeType="1"/>
              </p:cNvSpPr>
              <p:nvPr/>
            </p:nvSpPr>
            <p:spPr bwMode="auto">
              <a:xfrm>
                <a:off x="3293" y="327"/>
                <a:ext cx="1" cy="4099"/>
              </a:xfrm>
              <a:prstGeom prst="line">
                <a:avLst/>
              </a:prstGeom>
              <a:noFill/>
              <a:ln w="0">
                <a:solidFill>
                  <a:srgbClr val="000000"/>
                </a:solidFill>
                <a:round/>
                <a:headEnd/>
                <a:tailEnd/>
              </a:ln>
            </p:spPr>
            <p:txBody>
              <a:bodyPr/>
              <a:lstStyle/>
              <a:p>
                <a:endParaRPr lang="el-GR"/>
              </a:p>
            </p:txBody>
          </p:sp>
          <p:sp>
            <p:nvSpPr>
              <p:cNvPr id="83145" name="Line 527"/>
              <p:cNvSpPr>
                <a:spLocks noChangeShapeType="1"/>
              </p:cNvSpPr>
              <p:nvPr/>
            </p:nvSpPr>
            <p:spPr bwMode="auto">
              <a:xfrm>
                <a:off x="3843" y="327"/>
                <a:ext cx="1" cy="4099"/>
              </a:xfrm>
              <a:prstGeom prst="line">
                <a:avLst/>
              </a:prstGeom>
              <a:noFill/>
              <a:ln w="0">
                <a:solidFill>
                  <a:srgbClr val="000000"/>
                </a:solidFill>
                <a:round/>
                <a:headEnd/>
                <a:tailEnd/>
              </a:ln>
            </p:spPr>
            <p:txBody>
              <a:bodyPr/>
              <a:lstStyle/>
              <a:p>
                <a:endParaRPr lang="el-GR"/>
              </a:p>
            </p:txBody>
          </p:sp>
          <p:sp>
            <p:nvSpPr>
              <p:cNvPr id="83146" name="Line 526"/>
              <p:cNvSpPr>
                <a:spLocks noChangeShapeType="1"/>
              </p:cNvSpPr>
              <p:nvPr/>
            </p:nvSpPr>
            <p:spPr bwMode="auto">
              <a:xfrm>
                <a:off x="4393" y="327"/>
                <a:ext cx="1" cy="4099"/>
              </a:xfrm>
              <a:prstGeom prst="line">
                <a:avLst/>
              </a:prstGeom>
              <a:noFill/>
              <a:ln w="0">
                <a:solidFill>
                  <a:srgbClr val="000000"/>
                </a:solidFill>
                <a:round/>
                <a:headEnd/>
                <a:tailEnd/>
              </a:ln>
            </p:spPr>
            <p:txBody>
              <a:bodyPr/>
              <a:lstStyle/>
              <a:p>
                <a:endParaRPr lang="el-GR"/>
              </a:p>
            </p:txBody>
          </p:sp>
          <p:sp>
            <p:nvSpPr>
              <p:cNvPr id="83147" name="Line 525"/>
              <p:cNvSpPr>
                <a:spLocks noChangeShapeType="1"/>
              </p:cNvSpPr>
              <p:nvPr/>
            </p:nvSpPr>
            <p:spPr bwMode="auto">
              <a:xfrm>
                <a:off x="4943" y="327"/>
                <a:ext cx="1" cy="4099"/>
              </a:xfrm>
              <a:prstGeom prst="line">
                <a:avLst/>
              </a:prstGeom>
              <a:noFill/>
              <a:ln w="0">
                <a:solidFill>
                  <a:srgbClr val="000000"/>
                </a:solidFill>
                <a:round/>
                <a:headEnd/>
                <a:tailEnd/>
              </a:ln>
            </p:spPr>
            <p:txBody>
              <a:bodyPr/>
              <a:lstStyle/>
              <a:p>
                <a:endParaRPr lang="el-GR"/>
              </a:p>
            </p:txBody>
          </p:sp>
          <p:sp>
            <p:nvSpPr>
              <p:cNvPr id="83148" name="Line 524"/>
              <p:cNvSpPr>
                <a:spLocks noChangeShapeType="1"/>
              </p:cNvSpPr>
              <p:nvPr/>
            </p:nvSpPr>
            <p:spPr bwMode="auto">
              <a:xfrm>
                <a:off x="5494" y="327"/>
                <a:ext cx="1" cy="4099"/>
              </a:xfrm>
              <a:prstGeom prst="line">
                <a:avLst/>
              </a:prstGeom>
              <a:noFill/>
              <a:ln w="0">
                <a:solidFill>
                  <a:srgbClr val="000000"/>
                </a:solidFill>
                <a:round/>
                <a:headEnd/>
                <a:tailEnd/>
              </a:ln>
            </p:spPr>
            <p:txBody>
              <a:bodyPr/>
              <a:lstStyle/>
              <a:p>
                <a:endParaRPr lang="el-GR"/>
              </a:p>
            </p:txBody>
          </p:sp>
          <p:sp>
            <p:nvSpPr>
              <p:cNvPr id="83149" name="Line 523"/>
              <p:cNvSpPr>
                <a:spLocks noChangeShapeType="1"/>
              </p:cNvSpPr>
              <p:nvPr/>
            </p:nvSpPr>
            <p:spPr bwMode="auto">
              <a:xfrm>
                <a:off x="6044" y="327"/>
                <a:ext cx="1" cy="4099"/>
              </a:xfrm>
              <a:prstGeom prst="line">
                <a:avLst/>
              </a:prstGeom>
              <a:noFill/>
              <a:ln w="0">
                <a:solidFill>
                  <a:srgbClr val="000000"/>
                </a:solidFill>
                <a:round/>
                <a:headEnd/>
                <a:tailEnd/>
              </a:ln>
            </p:spPr>
            <p:txBody>
              <a:bodyPr/>
              <a:lstStyle/>
              <a:p>
                <a:endParaRPr lang="el-GR"/>
              </a:p>
            </p:txBody>
          </p:sp>
          <p:sp>
            <p:nvSpPr>
              <p:cNvPr id="83150" name="Line 522"/>
              <p:cNvSpPr>
                <a:spLocks noChangeShapeType="1"/>
              </p:cNvSpPr>
              <p:nvPr/>
            </p:nvSpPr>
            <p:spPr bwMode="auto">
              <a:xfrm>
                <a:off x="6594" y="327"/>
                <a:ext cx="1" cy="4099"/>
              </a:xfrm>
              <a:prstGeom prst="line">
                <a:avLst/>
              </a:prstGeom>
              <a:noFill/>
              <a:ln w="0">
                <a:solidFill>
                  <a:srgbClr val="000000"/>
                </a:solidFill>
                <a:round/>
                <a:headEnd/>
                <a:tailEnd/>
              </a:ln>
            </p:spPr>
            <p:txBody>
              <a:bodyPr/>
              <a:lstStyle/>
              <a:p>
                <a:endParaRPr lang="el-GR"/>
              </a:p>
            </p:txBody>
          </p:sp>
          <p:sp>
            <p:nvSpPr>
              <p:cNvPr id="83151" name="Rectangle 521"/>
              <p:cNvSpPr>
                <a:spLocks noChangeArrowheads="1"/>
              </p:cNvSpPr>
              <p:nvPr/>
            </p:nvSpPr>
            <p:spPr bwMode="auto">
              <a:xfrm>
                <a:off x="1092" y="327"/>
                <a:ext cx="5502" cy="4099"/>
              </a:xfrm>
              <a:prstGeom prst="rect">
                <a:avLst/>
              </a:prstGeom>
              <a:noFill/>
              <a:ln w="0">
                <a:solidFill>
                  <a:srgbClr val="000000"/>
                </a:solidFill>
                <a:miter lim="800000"/>
                <a:headEnd/>
                <a:tailEnd/>
              </a:ln>
            </p:spPr>
            <p:txBody>
              <a:bodyPr/>
              <a:lstStyle/>
              <a:p>
                <a:endParaRPr lang="en-US"/>
              </a:p>
            </p:txBody>
          </p:sp>
          <p:sp>
            <p:nvSpPr>
              <p:cNvPr id="83152" name="Line 520"/>
              <p:cNvSpPr>
                <a:spLocks noChangeShapeType="1"/>
              </p:cNvSpPr>
              <p:nvPr/>
            </p:nvSpPr>
            <p:spPr bwMode="auto">
              <a:xfrm>
                <a:off x="1092" y="327"/>
                <a:ext cx="1" cy="4099"/>
              </a:xfrm>
              <a:prstGeom prst="line">
                <a:avLst/>
              </a:prstGeom>
              <a:noFill/>
              <a:ln w="0">
                <a:solidFill>
                  <a:srgbClr val="808080"/>
                </a:solidFill>
                <a:round/>
                <a:headEnd/>
                <a:tailEnd/>
              </a:ln>
            </p:spPr>
            <p:txBody>
              <a:bodyPr/>
              <a:lstStyle/>
              <a:p>
                <a:endParaRPr lang="el-GR"/>
              </a:p>
            </p:txBody>
          </p:sp>
          <p:sp>
            <p:nvSpPr>
              <p:cNvPr id="83153" name="Line 519"/>
              <p:cNvSpPr>
                <a:spLocks noChangeShapeType="1"/>
              </p:cNvSpPr>
              <p:nvPr/>
            </p:nvSpPr>
            <p:spPr bwMode="auto">
              <a:xfrm>
                <a:off x="1034" y="4426"/>
                <a:ext cx="58" cy="1"/>
              </a:xfrm>
              <a:prstGeom prst="line">
                <a:avLst/>
              </a:prstGeom>
              <a:noFill/>
              <a:ln w="0">
                <a:solidFill>
                  <a:srgbClr val="808080"/>
                </a:solidFill>
                <a:round/>
                <a:headEnd/>
                <a:tailEnd/>
              </a:ln>
            </p:spPr>
            <p:txBody>
              <a:bodyPr/>
              <a:lstStyle/>
              <a:p>
                <a:endParaRPr lang="el-GR"/>
              </a:p>
            </p:txBody>
          </p:sp>
          <p:sp>
            <p:nvSpPr>
              <p:cNvPr id="83154" name="Line 518"/>
              <p:cNvSpPr>
                <a:spLocks noChangeShapeType="1"/>
              </p:cNvSpPr>
              <p:nvPr/>
            </p:nvSpPr>
            <p:spPr bwMode="auto">
              <a:xfrm>
                <a:off x="1034" y="3913"/>
                <a:ext cx="58" cy="1"/>
              </a:xfrm>
              <a:prstGeom prst="line">
                <a:avLst/>
              </a:prstGeom>
              <a:noFill/>
              <a:ln w="0">
                <a:solidFill>
                  <a:srgbClr val="808080"/>
                </a:solidFill>
                <a:round/>
                <a:headEnd/>
                <a:tailEnd/>
              </a:ln>
            </p:spPr>
            <p:txBody>
              <a:bodyPr/>
              <a:lstStyle/>
              <a:p>
                <a:endParaRPr lang="el-GR"/>
              </a:p>
            </p:txBody>
          </p:sp>
          <p:sp>
            <p:nvSpPr>
              <p:cNvPr id="83155" name="Line 517"/>
              <p:cNvSpPr>
                <a:spLocks noChangeShapeType="1"/>
              </p:cNvSpPr>
              <p:nvPr/>
            </p:nvSpPr>
            <p:spPr bwMode="auto">
              <a:xfrm>
                <a:off x="1034" y="3401"/>
                <a:ext cx="58" cy="1"/>
              </a:xfrm>
              <a:prstGeom prst="line">
                <a:avLst/>
              </a:prstGeom>
              <a:noFill/>
              <a:ln w="0">
                <a:solidFill>
                  <a:srgbClr val="808080"/>
                </a:solidFill>
                <a:round/>
                <a:headEnd/>
                <a:tailEnd/>
              </a:ln>
            </p:spPr>
            <p:txBody>
              <a:bodyPr/>
              <a:lstStyle/>
              <a:p>
                <a:endParaRPr lang="el-GR"/>
              </a:p>
            </p:txBody>
          </p:sp>
          <p:sp>
            <p:nvSpPr>
              <p:cNvPr id="83156" name="Line 516"/>
              <p:cNvSpPr>
                <a:spLocks noChangeShapeType="1"/>
              </p:cNvSpPr>
              <p:nvPr/>
            </p:nvSpPr>
            <p:spPr bwMode="auto">
              <a:xfrm>
                <a:off x="1034" y="2889"/>
                <a:ext cx="58" cy="1"/>
              </a:xfrm>
              <a:prstGeom prst="line">
                <a:avLst/>
              </a:prstGeom>
              <a:noFill/>
              <a:ln w="0">
                <a:solidFill>
                  <a:srgbClr val="808080"/>
                </a:solidFill>
                <a:round/>
                <a:headEnd/>
                <a:tailEnd/>
              </a:ln>
            </p:spPr>
            <p:txBody>
              <a:bodyPr/>
              <a:lstStyle/>
              <a:p>
                <a:endParaRPr lang="el-GR"/>
              </a:p>
            </p:txBody>
          </p:sp>
          <p:sp>
            <p:nvSpPr>
              <p:cNvPr id="83157" name="Line 515"/>
              <p:cNvSpPr>
                <a:spLocks noChangeShapeType="1"/>
              </p:cNvSpPr>
              <p:nvPr/>
            </p:nvSpPr>
            <p:spPr bwMode="auto">
              <a:xfrm>
                <a:off x="1034" y="2377"/>
                <a:ext cx="58" cy="1"/>
              </a:xfrm>
              <a:prstGeom prst="line">
                <a:avLst/>
              </a:prstGeom>
              <a:noFill/>
              <a:ln w="0">
                <a:solidFill>
                  <a:srgbClr val="808080"/>
                </a:solidFill>
                <a:round/>
                <a:headEnd/>
                <a:tailEnd/>
              </a:ln>
            </p:spPr>
            <p:txBody>
              <a:bodyPr/>
              <a:lstStyle/>
              <a:p>
                <a:endParaRPr lang="el-GR"/>
              </a:p>
            </p:txBody>
          </p:sp>
          <p:sp>
            <p:nvSpPr>
              <p:cNvPr id="83158" name="Line 514"/>
              <p:cNvSpPr>
                <a:spLocks noChangeShapeType="1"/>
              </p:cNvSpPr>
              <p:nvPr/>
            </p:nvSpPr>
            <p:spPr bwMode="auto">
              <a:xfrm>
                <a:off x="1034" y="1864"/>
                <a:ext cx="58" cy="1"/>
              </a:xfrm>
              <a:prstGeom prst="line">
                <a:avLst/>
              </a:prstGeom>
              <a:noFill/>
              <a:ln w="0">
                <a:solidFill>
                  <a:srgbClr val="808080"/>
                </a:solidFill>
                <a:round/>
                <a:headEnd/>
                <a:tailEnd/>
              </a:ln>
            </p:spPr>
            <p:txBody>
              <a:bodyPr/>
              <a:lstStyle/>
              <a:p>
                <a:endParaRPr lang="el-GR"/>
              </a:p>
            </p:txBody>
          </p:sp>
          <p:sp>
            <p:nvSpPr>
              <p:cNvPr id="83159" name="Line 513"/>
              <p:cNvSpPr>
                <a:spLocks noChangeShapeType="1"/>
              </p:cNvSpPr>
              <p:nvPr/>
            </p:nvSpPr>
            <p:spPr bwMode="auto">
              <a:xfrm>
                <a:off x="1034" y="1351"/>
                <a:ext cx="58" cy="1"/>
              </a:xfrm>
              <a:prstGeom prst="line">
                <a:avLst/>
              </a:prstGeom>
              <a:noFill/>
              <a:ln w="0">
                <a:solidFill>
                  <a:srgbClr val="808080"/>
                </a:solidFill>
                <a:round/>
                <a:headEnd/>
                <a:tailEnd/>
              </a:ln>
            </p:spPr>
            <p:txBody>
              <a:bodyPr/>
              <a:lstStyle/>
              <a:p>
                <a:endParaRPr lang="el-GR"/>
              </a:p>
            </p:txBody>
          </p:sp>
          <p:sp>
            <p:nvSpPr>
              <p:cNvPr id="83160" name="Line 512"/>
              <p:cNvSpPr>
                <a:spLocks noChangeShapeType="1"/>
              </p:cNvSpPr>
              <p:nvPr/>
            </p:nvSpPr>
            <p:spPr bwMode="auto">
              <a:xfrm>
                <a:off x="1034" y="839"/>
                <a:ext cx="58" cy="1"/>
              </a:xfrm>
              <a:prstGeom prst="line">
                <a:avLst/>
              </a:prstGeom>
              <a:noFill/>
              <a:ln w="0">
                <a:solidFill>
                  <a:srgbClr val="808080"/>
                </a:solidFill>
                <a:round/>
                <a:headEnd/>
                <a:tailEnd/>
              </a:ln>
            </p:spPr>
            <p:txBody>
              <a:bodyPr/>
              <a:lstStyle/>
              <a:p>
                <a:endParaRPr lang="el-GR"/>
              </a:p>
            </p:txBody>
          </p:sp>
          <p:sp>
            <p:nvSpPr>
              <p:cNvPr id="83161" name="Line 511"/>
              <p:cNvSpPr>
                <a:spLocks noChangeShapeType="1"/>
              </p:cNvSpPr>
              <p:nvPr/>
            </p:nvSpPr>
            <p:spPr bwMode="auto">
              <a:xfrm>
                <a:off x="1034" y="327"/>
                <a:ext cx="58" cy="1"/>
              </a:xfrm>
              <a:prstGeom prst="line">
                <a:avLst/>
              </a:prstGeom>
              <a:noFill/>
              <a:ln w="0">
                <a:solidFill>
                  <a:srgbClr val="808080"/>
                </a:solidFill>
                <a:round/>
                <a:headEnd/>
                <a:tailEnd/>
              </a:ln>
            </p:spPr>
            <p:txBody>
              <a:bodyPr/>
              <a:lstStyle/>
              <a:p>
                <a:endParaRPr lang="el-GR"/>
              </a:p>
            </p:txBody>
          </p:sp>
          <p:sp>
            <p:nvSpPr>
              <p:cNvPr id="83162" name="Line 510"/>
              <p:cNvSpPr>
                <a:spLocks noChangeShapeType="1"/>
              </p:cNvSpPr>
              <p:nvPr/>
            </p:nvSpPr>
            <p:spPr bwMode="auto">
              <a:xfrm>
                <a:off x="1092" y="4426"/>
                <a:ext cx="5502" cy="1"/>
              </a:xfrm>
              <a:prstGeom prst="line">
                <a:avLst/>
              </a:prstGeom>
              <a:noFill/>
              <a:ln w="0">
                <a:solidFill>
                  <a:srgbClr val="000000"/>
                </a:solidFill>
                <a:round/>
                <a:headEnd/>
                <a:tailEnd/>
              </a:ln>
            </p:spPr>
            <p:txBody>
              <a:bodyPr/>
              <a:lstStyle/>
              <a:p>
                <a:endParaRPr lang="el-GR"/>
              </a:p>
            </p:txBody>
          </p:sp>
          <p:sp>
            <p:nvSpPr>
              <p:cNvPr id="83163" name="Line 509"/>
              <p:cNvSpPr>
                <a:spLocks noChangeShapeType="1"/>
              </p:cNvSpPr>
              <p:nvPr/>
            </p:nvSpPr>
            <p:spPr bwMode="auto">
              <a:xfrm flipV="1">
                <a:off x="1092" y="4426"/>
                <a:ext cx="1" cy="57"/>
              </a:xfrm>
              <a:prstGeom prst="line">
                <a:avLst/>
              </a:prstGeom>
              <a:noFill/>
              <a:ln w="0">
                <a:solidFill>
                  <a:srgbClr val="000000"/>
                </a:solidFill>
                <a:round/>
                <a:headEnd/>
                <a:tailEnd/>
              </a:ln>
            </p:spPr>
            <p:txBody>
              <a:bodyPr/>
              <a:lstStyle/>
              <a:p>
                <a:endParaRPr lang="el-GR"/>
              </a:p>
            </p:txBody>
          </p:sp>
          <p:sp>
            <p:nvSpPr>
              <p:cNvPr id="83164" name="Line 508"/>
              <p:cNvSpPr>
                <a:spLocks noChangeShapeType="1"/>
              </p:cNvSpPr>
              <p:nvPr/>
            </p:nvSpPr>
            <p:spPr bwMode="auto">
              <a:xfrm flipV="1">
                <a:off x="1642" y="4426"/>
                <a:ext cx="1" cy="57"/>
              </a:xfrm>
              <a:prstGeom prst="line">
                <a:avLst/>
              </a:prstGeom>
              <a:noFill/>
              <a:ln w="0">
                <a:solidFill>
                  <a:srgbClr val="000000"/>
                </a:solidFill>
                <a:round/>
                <a:headEnd/>
                <a:tailEnd/>
              </a:ln>
            </p:spPr>
            <p:txBody>
              <a:bodyPr/>
              <a:lstStyle/>
              <a:p>
                <a:endParaRPr lang="el-GR"/>
              </a:p>
            </p:txBody>
          </p:sp>
          <p:sp>
            <p:nvSpPr>
              <p:cNvPr id="83165" name="Line 507"/>
              <p:cNvSpPr>
                <a:spLocks noChangeShapeType="1"/>
              </p:cNvSpPr>
              <p:nvPr/>
            </p:nvSpPr>
            <p:spPr bwMode="auto">
              <a:xfrm flipV="1">
                <a:off x="2192" y="4426"/>
                <a:ext cx="1" cy="57"/>
              </a:xfrm>
              <a:prstGeom prst="line">
                <a:avLst/>
              </a:prstGeom>
              <a:noFill/>
              <a:ln w="0">
                <a:solidFill>
                  <a:srgbClr val="000000"/>
                </a:solidFill>
                <a:round/>
                <a:headEnd/>
                <a:tailEnd/>
              </a:ln>
            </p:spPr>
            <p:txBody>
              <a:bodyPr/>
              <a:lstStyle/>
              <a:p>
                <a:endParaRPr lang="el-GR"/>
              </a:p>
            </p:txBody>
          </p:sp>
          <p:sp>
            <p:nvSpPr>
              <p:cNvPr id="83166" name="Line 506"/>
              <p:cNvSpPr>
                <a:spLocks noChangeShapeType="1"/>
              </p:cNvSpPr>
              <p:nvPr/>
            </p:nvSpPr>
            <p:spPr bwMode="auto">
              <a:xfrm flipV="1">
                <a:off x="2743" y="4426"/>
                <a:ext cx="1" cy="57"/>
              </a:xfrm>
              <a:prstGeom prst="line">
                <a:avLst/>
              </a:prstGeom>
              <a:noFill/>
              <a:ln w="0">
                <a:solidFill>
                  <a:srgbClr val="000000"/>
                </a:solidFill>
                <a:round/>
                <a:headEnd/>
                <a:tailEnd/>
              </a:ln>
            </p:spPr>
            <p:txBody>
              <a:bodyPr/>
              <a:lstStyle/>
              <a:p>
                <a:endParaRPr lang="el-GR"/>
              </a:p>
            </p:txBody>
          </p:sp>
          <p:sp>
            <p:nvSpPr>
              <p:cNvPr id="83167" name="Line 505"/>
              <p:cNvSpPr>
                <a:spLocks noChangeShapeType="1"/>
              </p:cNvSpPr>
              <p:nvPr/>
            </p:nvSpPr>
            <p:spPr bwMode="auto">
              <a:xfrm flipV="1">
                <a:off x="3293" y="4426"/>
                <a:ext cx="1" cy="57"/>
              </a:xfrm>
              <a:prstGeom prst="line">
                <a:avLst/>
              </a:prstGeom>
              <a:noFill/>
              <a:ln w="0">
                <a:solidFill>
                  <a:srgbClr val="000000"/>
                </a:solidFill>
                <a:round/>
                <a:headEnd/>
                <a:tailEnd/>
              </a:ln>
            </p:spPr>
            <p:txBody>
              <a:bodyPr/>
              <a:lstStyle/>
              <a:p>
                <a:endParaRPr lang="el-GR"/>
              </a:p>
            </p:txBody>
          </p:sp>
          <p:sp>
            <p:nvSpPr>
              <p:cNvPr id="83168" name="Line 504"/>
              <p:cNvSpPr>
                <a:spLocks noChangeShapeType="1"/>
              </p:cNvSpPr>
              <p:nvPr/>
            </p:nvSpPr>
            <p:spPr bwMode="auto">
              <a:xfrm flipV="1">
                <a:off x="3843" y="4426"/>
                <a:ext cx="1" cy="57"/>
              </a:xfrm>
              <a:prstGeom prst="line">
                <a:avLst/>
              </a:prstGeom>
              <a:noFill/>
              <a:ln w="0">
                <a:solidFill>
                  <a:srgbClr val="000000"/>
                </a:solidFill>
                <a:round/>
                <a:headEnd/>
                <a:tailEnd/>
              </a:ln>
            </p:spPr>
            <p:txBody>
              <a:bodyPr/>
              <a:lstStyle/>
              <a:p>
                <a:endParaRPr lang="el-GR"/>
              </a:p>
            </p:txBody>
          </p:sp>
          <p:sp>
            <p:nvSpPr>
              <p:cNvPr id="83169" name="Line 503"/>
              <p:cNvSpPr>
                <a:spLocks noChangeShapeType="1"/>
              </p:cNvSpPr>
              <p:nvPr/>
            </p:nvSpPr>
            <p:spPr bwMode="auto">
              <a:xfrm flipV="1">
                <a:off x="4393" y="4426"/>
                <a:ext cx="1" cy="57"/>
              </a:xfrm>
              <a:prstGeom prst="line">
                <a:avLst/>
              </a:prstGeom>
              <a:noFill/>
              <a:ln w="0">
                <a:solidFill>
                  <a:srgbClr val="000000"/>
                </a:solidFill>
                <a:round/>
                <a:headEnd/>
                <a:tailEnd/>
              </a:ln>
            </p:spPr>
            <p:txBody>
              <a:bodyPr/>
              <a:lstStyle/>
              <a:p>
                <a:endParaRPr lang="el-GR"/>
              </a:p>
            </p:txBody>
          </p:sp>
          <p:sp>
            <p:nvSpPr>
              <p:cNvPr id="83170" name="Line 502"/>
              <p:cNvSpPr>
                <a:spLocks noChangeShapeType="1"/>
              </p:cNvSpPr>
              <p:nvPr/>
            </p:nvSpPr>
            <p:spPr bwMode="auto">
              <a:xfrm flipV="1">
                <a:off x="4943" y="4426"/>
                <a:ext cx="1" cy="57"/>
              </a:xfrm>
              <a:prstGeom prst="line">
                <a:avLst/>
              </a:prstGeom>
              <a:noFill/>
              <a:ln w="0">
                <a:solidFill>
                  <a:srgbClr val="000000"/>
                </a:solidFill>
                <a:round/>
                <a:headEnd/>
                <a:tailEnd/>
              </a:ln>
            </p:spPr>
            <p:txBody>
              <a:bodyPr/>
              <a:lstStyle/>
              <a:p>
                <a:endParaRPr lang="el-GR"/>
              </a:p>
            </p:txBody>
          </p:sp>
          <p:sp>
            <p:nvSpPr>
              <p:cNvPr id="83171" name="Line 501"/>
              <p:cNvSpPr>
                <a:spLocks noChangeShapeType="1"/>
              </p:cNvSpPr>
              <p:nvPr/>
            </p:nvSpPr>
            <p:spPr bwMode="auto">
              <a:xfrm flipV="1">
                <a:off x="5494" y="4426"/>
                <a:ext cx="1" cy="57"/>
              </a:xfrm>
              <a:prstGeom prst="line">
                <a:avLst/>
              </a:prstGeom>
              <a:noFill/>
              <a:ln w="0">
                <a:solidFill>
                  <a:srgbClr val="000000"/>
                </a:solidFill>
                <a:round/>
                <a:headEnd/>
                <a:tailEnd/>
              </a:ln>
            </p:spPr>
            <p:txBody>
              <a:bodyPr/>
              <a:lstStyle/>
              <a:p>
                <a:endParaRPr lang="el-GR"/>
              </a:p>
            </p:txBody>
          </p:sp>
          <p:sp>
            <p:nvSpPr>
              <p:cNvPr id="83172" name="Line 500"/>
              <p:cNvSpPr>
                <a:spLocks noChangeShapeType="1"/>
              </p:cNvSpPr>
              <p:nvPr/>
            </p:nvSpPr>
            <p:spPr bwMode="auto">
              <a:xfrm flipV="1">
                <a:off x="6044" y="4426"/>
                <a:ext cx="1" cy="57"/>
              </a:xfrm>
              <a:prstGeom prst="line">
                <a:avLst/>
              </a:prstGeom>
              <a:noFill/>
              <a:ln w="0">
                <a:solidFill>
                  <a:srgbClr val="000000"/>
                </a:solidFill>
                <a:round/>
                <a:headEnd/>
                <a:tailEnd/>
              </a:ln>
            </p:spPr>
            <p:txBody>
              <a:bodyPr/>
              <a:lstStyle/>
              <a:p>
                <a:endParaRPr lang="el-GR"/>
              </a:p>
            </p:txBody>
          </p:sp>
          <p:sp>
            <p:nvSpPr>
              <p:cNvPr id="83173" name="Line 499"/>
              <p:cNvSpPr>
                <a:spLocks noChangeShapeType="1"/>
              </p:cNvSpPr>
              <p:nvPr/>
            </p:nvSpPr>
            <p:spPr bwMode="auto">
              <a:xfrm flipV="1">
                <a:off x="6594" y="4426"/>
                <a:ext cx="1" cy="57"/>
              </a:xfrm>
              <a:prstGeom prst="line">
                <a:avLst/>
              </a:prstGeom>
              <a:noFill/>
              <a:ln w="0">
                <a:solidFill>
                  <a:srgbClr val="000000"/>
                </a:solidFill>
                <a:round/>
                <a:headEnd/>
                <a:tailEnd/>
              </a:ln>
            </p:spPr>
            <p:txBody>
              <a:bodyPr/>
              <a:lstStyle/>
              <a:p>
                <a:endParaRPr lang="el-GR"/>
              </a:p>
            </p:txBody>
          </p:sp>
          <p:sp>
            <p:nvSpPr>
              <p:cNvPr id="83174" name="Freeform 498"/>
              <p:cNvSpPr>
                <a:spLocks/>
              </p:cNvSpPr>
              <p:nvPr/>
            </p:nvSpPr>
            <p:spPr bwMode="auto">
              <a:xfrm>
                <a:off x="1094" y="3263"/>
                <a:ext cx="25" cy="21"/>
              </a:xfrm>
              <a:custGeom>
                <a:avLst/>
                <a:gdLst>
                  <a:gd name="T0" fmla="*/ 23 w 25"/>
                  <a:gd name="T1" fmla="*/ 0 h 21"/>
                  <a:gd name="T2" fmla="*/ 25 w 25"/>
                  <a:gd name="T3" fmla="*/ 19 h 21"/>
                  <a:gd name="T4" fmla="*/ 2 w 25"/>
                  <a:gd name="T5" fmla="*/ 21 h 21"/>
                  <a:gd name="T6" fmla="*/ 0 w 25"/>
                  <a:gd name="T7" fmla="*/ 3 h 21"/>
                  <a:gd name="T8" fmla="*/ 23 w 25"/>
                  <a:gd name="T9" fmla="*/ 0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23" y="0"/>
                    </a:moveTo>
                    <a:lnTo>
                      <a:pt x="25" y="19"/>
                    </a:lnTo>
                    <a:lnTo>
                      <a:pt x="2" y="21"/>
                    </a:lnTo>
                    <a:lnTo>
                      <a:pt x="0" y="3"/>
                    </a:lnTo>
                    <a:lnTo>
                      <a:pt x="23" y="0"/>
                    </a:lnTo>
                    <a:close/>
                  </a:path>
                </a:pathLst>
              </a:custGeom>
              <a:solidFill>
                <a:srgbClr val="000000"/>
              </a:solidFill>
              <a:ln w="9525">
                <a:noFill/>
                <a:round/>
                <a:headEnd/>
                <a:tailEnd/>
              </a:ln>
            </p:spPr>
            <p:txBody>
              <a:bodyPr/>
              <a:lstStyle/>
              <a:p>
                <a:endParaRPr lang="en-US"/>
              </a:p>
            </p:txBody>
          </p:sp>
          <p:sp>
            <p:nvSpPr>
              <p:cNvPr id="83175" name="Freeform 497"/>
              <p:cNvSpPr>
                <a:spLocks/>
              </p:cNvSpPr>
              <p:nvPr/>
            </p:nvSpPr>
            <p:spPr bwMode="auto">
              <a:xfrm>
                <a:off x="1096" y="3282"/>
                <a:ext cx="25" cy="22"/>
              </a:xfrm>
              <a:custGeom>
                <a:avLst/>
                <a:gdLst>
                  <a:gd name="T0" fmla="*/ 23 w 25"/>
                  <a:gd name="T1" fmla="*/ 0 h 22"/>
                  <a:gd name="T2" fmla="*/ 25 w 25"/>
                  <a:gd name="T3" fmla="*/ 20 h 22"/>
                  <a:gd name="T4" fmla="*/ 3 w 25"/>
                  <a:gd name="T5" fmla="*/ 22 h 22"/>
                  <a:gd name="T6" fmla="*/ 0 w 25"/>
                  <a:gd name="T7" fmla="*/ 2 h 22"/>
                  <a:gd name="T8" fmla="*/ 23 w 25"/>
                  <a:gd name="T9" fmla="*/ 0 h 22"/>
                  <a:gd name="T10" fmla="*/ 0 60000 65536"/>
                  <a:gd name="T11" fmla="*/ 0 60000 65536"/>
                  <a:gd name="T12" fmla="*/ 0 60000 65536"/>
                  <a:gd name="T13" fmla="*/ 0 60000 65536"/>
                  <a:gd name="T14" fmla="*/ 0 60000 65536"/>
                  <a:gd name="T15" fmla="*/ 0 w 25"/>
                  <a:gd name="T16" fmla="*/ 0 h 22"/>
                  <a:gd name="T17" fmla="*/ 25 w 25"/>
                  <a:gd name="T18" fmla="*/ 22 h 22"/>
                </a:gdLst>
                <a:ahLst/>
                <a:cxnLst>
                  <a:cxn ang="T10">
                    <a:pos x="T0" y="T1"/>
                  </a:cxn>
                  <a:cxn ang="T11">
                    <a:pos x="T2" y="T3"/>
                  </a:cxn>
                  <a:cxn ang="T12">
                    <a:pos x="T4" y="T5"/>
                  </a:cxn>
                  <a:cxn ang="T13">
                    <a:pos x="T6" y="T7"/>
                  </a:cxn>
                  <a:cxn ang="T14">
                    <a:pos x="T8" y="T9"/>
                  </a:cxn>
                </a:cxnLst>
                <a:rect l="T15" t="T16" r="T17" b="T18"/>
                <a:pathLst>
                  <a:path w="25" h="22">
                    <a:moveTo>
                      <a:pt x="23" y="0"/>
                    </a:moveTo>
                    <a:lnTo>
                      <a:pt x="25" y="20"/>
                    </a:lnTo>
                    <a:lnTo>
                      <a:pt x="3" y="22"/>
                    </a:lnTo>
                    <a:lnTo>
                      <a:pt x="0" y="2"/>
                    </a:lnTo>
                    <a:lnTo>
                      <a:pt x="23" y="0"/>
                    </a:lnTo>
                    <a:close/>
                  </a:path>
                </a:pathLst>
              </a:custGeom>
              <a:solidFill>
                <a:srgbClr val="000000"/>
              </a:solidFill>
              <a:ln w="9525">
                <a:noFill/>
                <a:round/>
                <a:headEnd/>
                <a:tailEnd/>
              </a:ln>
            </p:spPr>
            <p:txBody>
              <a:bodyPr/>
              <a:lstStyle/>
              <a:p>
                <a:endParaRPr lang="en-US"/>
              </a:p>
            </p:txBody>
          </p:sp>
          <p:sp>
            <p:nvSpPr>
              <p:cNvPr id="83176" name="Freeform 496"/>
              <p:cNvSpPr>
                <a:spLocks/>
              </p:cNvSpPr>
              <p:nvPr/>
            </p:nvSpPr>
            <p:spPr bwMode="auto">
              <a:xfrm>
                <a:off x="1099" y="3302"/>
                <a:ext cx="24" cy="22"/>
              </a:xfrm>
              <a:custGeom>
                <a:avLst/>
                <a:gdLst>
                  <a:gd name="T0" fmla="*/ 22 w 24"/>
                  <a:gd name="T1" fmla="*/ 0 h 22"/>
                  <a:gd name="T2" fmla="*/ 24 w 24"/>
                  <a:gd name="T3" fmla="*/ 20 h 22"/>
                  <a:gd name="T4" fmla="*/ 2 w 24"/>
                  <a:gd name="T5" fmla="*/ 22 h 22"/>
                  <a:gd name="T6" fmla="*/ 0 w 24"/>
                  <a:gd name="T7" fmla="*/ 2 h 22"/>
                  <a:gd name="T8" fmla="*/ 22 w 24"/>
                  <a:gd name="T9" fmla="*/ 0 h 22"/>
                  <a:gd name="T10" fmla="*/ 0 60000 65536"/>
                  <a:gd name="T11" fmla="*/ 0 60000 65536"/>
                  <a:gd name="T12" fmla="*/ 0 60000 65536"/>
                  <a:gd name="T13" fmla="*/ 0 60000 65536"/>
                  <a:gd name="T14" fmla="*/ 0 60000 65536"/>
                  <a:gd name="T15" fmla="*/ 0 w 24"/>
                  <a:gd name="T16" fmla="*/ 0 h 22"/>
                  <a:gd name="T17" fmla="*/ 24 w 24"/>
                  <a:gd name="T18" fmla="*/ 22 h 22"/>
                </a:gdLst>
                <a:ahLst/>
                <a:cxnLst>
                  <a:cxn ang="T10">
                    <a:pos x="T0" y="T1"/>
                  </a:cxn>
                  <a:cxn ang="T11">
                    <a:pos x="T2" y="T3"/>
                  </a:cxn>
                  <a:cxn ang="T12">
                    <a:pos x="T4" y="T5"/>
                  </a:cxn>
                  <a:cxn ang="T13">
                    <a:pos x="T6" y="T7"/>
                  </a:cxn>
                  <a:cxn ang="T14">
                    <a:pos x="T8" y="T9"/>
                  </a:cxn>
                </a:cxnLst>
                <a:rect l="T15" t="T16" r="T17" b="T18"/>
                <a:pathLst>
                  <a:path w="24" h="22">
                    <a:moveTo>
                      <a:pt x="22" y="0"/>
                    </a:moveTo>
                    <a:lnTo>
                      <a:pt x="24" y="20"/>
                    </a:lnTo>
                    <a:lnTo>
                      <a:pt x="2" y="22"/>
                    </a:lnTo>
                    <a:lnTo>
                      <a:pt x="0" y="2"/>
                    </a:lnTo>
                    <a:lnTo>
                      <a:pt x="22" y="0"/>
                    </a:lnTo>
                    <a:close/>
                  </a:path>
                </a:pathLst>
              </a:custGeom>
              <a:solidFill>
                <a:srgbClr val="000000"/>
              </a:solidFill>
              <a:ln w="9525">
                <a:noFill/>
                <a:round/>
                <a:headEnd/>
                <a:tailEnd/>
              </a:ln>
            </p:spPr>
            <p:txBody>
              <a:bodyPr/>
              <a:lstStyle/>
              <a:p>
                <a:endParaRPr lang="en-US"/>
              </a:p>
            </p:txBody>
          </p:sp>
          <p:sp>
            <p:nvSpPr>
              <p:cNvPr id="83177" name="Freeform 495"/>
              <p:cNvSpPr>
                <a:spLocks/>
              </p:cNvSpPr>
              <p:nvPr/>
            </p:nvSpPr>
            <p:spPr bwMode="auto">
              <a:xfrm>
                <a:off x="1101" y="3323"/>
                <a:ext cx="23" cy="24"/>
              </a:xfrm>
              <a:custGeom>
                <a:avLst/>
                <a:gdLst>
                  <a:gd name="T0" fmla="*/ 22 w 23"/>
                  <a:gd name="T1" fmla="*/ 0 h 24"/>
                  <a:gd name="T2" fmla="*/ 23 w 23"/>
                  <a:gd name="T3" fmla="*/ 22 h 24"/>
                  <a:gd name="T4" fmla="*/ 1 w 23"/>
                  <a:gd name="T5" fmla="*/ 24 h 24"/>
                  <a:gd name="T6" fmla="*/ 0 w 23"/>
                  <a:gd name="T7" fmla="*/ 1 h 24"/>
                  <a:gd name="T8" fmla="*/ 22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22" y="0"/>
                    </a:moveTo>
                    <a:lnTo>
                      <a:pt x="23" y="22"/>
                    </a:lnTo>
                    <a:lnTo>
                      <a:pt x="1" y="24"/>
                    </a:lnTo>
                    <a:lnTo>
                      <a:pt x="0" y="1"/>
                    </a:lnTo>
                    <a:lnTo>
                      <a:pt x="22" y="0"/>
                    </a:lnTo>
                    <a:close/>
                  </a:path>
                </a:pathLst>
              </a:custGeom>
              <a:solidFill>
                <a:srgbClr val="000000"/>
              </a:solidFill>
              <a:ln w="9525">
                <a:noFill/>
                <a:round/>
                <a:headEnd/>
                <a:tailEnd/>
              </a:ln>
            </p:spPr>
            <p:txBody>
              <a:bodyPr/>
              <a:lstStyle/>
              <a:p>
                <a:endParaRPr lang="en-US"/>
              </a:p>
            </p:txBody>
          </p:sp>
          <p:sp>
            <p:nvSpPr>
              <p:cNvPr id="83178" name="Freeform 494"/>
              <p:cNvSpPr>
                <a:spLocks/>
              </p:cNvSpPr>
              <p:nvPr/>
            </p:nvSpPr>
            <p:spPr bwMode="auto">
              <a:xfrm>
                <a:off x="1102" y="3345"/>
                <a:ext cx="24" cy="24"/>
              </a:xfrm>
              <a:custGeom>
                <a:avLst/>
                <a:gdLst>
                  <a:gd name="T0" fmla="*/ 22 w 24"/>
                  <a:gd name="T1" fmla="*/ 0 h 24"/>
                  <a:gd name="T2" fmla="*/ 24 w 24"/>
                  <a:gd name="T3" fmla="*/ 22 h 24"/>
                  <a:gd name="T4" fmla="*/ 2 w 24"/>
                  <a:gd name="T5" fmla="*/ 24 h 24"/>
                  <a:gd name="T6" fmla="*/ 0 w 24"/>
                  <a:gd name="T7" fmla="*/ 2 h 24"/>
                  <a:gd name="T8" fmla="*/ 2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2" y="0"/>
                    </a:moveTo>
                    <a:lnTo>
                      <a:pt x="24" y="22"/>
                    </a:lnTo>
                    <a:lnTo>
                      <a:pt x="2" y="24"/>
                    </a:lnTo>
                    <a:lnTo>
                      <a:pt x="0" y="2"/>
                    </a:lnTo>
                    <a:lnTo>
                      <a:pt x="22" y="0"/>
                    </a:lnTo>
                    <a:close/>
                  </a:path>
                </a:pathLst>
              </a:custGeom>
              <a:solidFill>
                <a:srgbClr val="000000"/>
              </a:solidFill>
              <a:ln w="9525">
                <a:noFill/>
                <a:round/>
                <a:headEnd/>
                <a:tailEnd/>
              </a:ln>
            </p:spPr>
            <p:txBody>
              <a:bodyPr/>
              <a:lstStyle/>
              <a:p>
                <a:endParaRPr lang="en-US"/>
              </a:p>
            </p:txBody>
          </p:sp>
          <p:sp>
            <p:nvSpPr>
              <p:cNvPr id="83179" name="Freeform 493"/>
              <p:cNvSpPr>
                <a:spLocks/>
              </p:cNvSpPr>
              <p:nvPr/>
            </p:nvSpPr>
            <p:spPr bwMode="auto">
              <a:xfrm>
                <a:off x="1104" y="3368"/>
                <a:ext cx="24" cy="26"/>
              </a:xfrm>
              <a:custGeom>
                <a:avLst/>
                <a:gdLst>
                  <a:gd name="T0" fmla="*/ 22 w 24"/>
                  <a:gd name="T1" fmla="*/ 0 h 26"/>
                  <a:gd name="T2" fmla="*/ 24 w 24"/>
                  <a:gd name="T3" fmla="*/ 24 h 26"/>
                  <a:gd name="T4" fmla="*/ 2 w 24"/>
                  <a:gd name="T5" fmla="*/ 26 h 26"/>
                  <a:gd name="T6" fmla="*/ 0 w 24"/>
                  <a:gd name="T7" fmla="*/ 1 h 26"/>
                  <a:gd name="T8" fmla="*/ 22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22" y="0"/>
                    </a:moveTo>
                    <a:lnTo>
                      <a:pt x="24" y="24"/>
                    </a:lnTo>
                    <a:lnTo>
                      <a:pt x="2" y="26"/>
                    </a:lnTo>
                    <a:lnTo>
                      <a:pt x="0" y="1"/>
                    </a:lnTo>
                    <a:lnTo>
                      <a:pt x="22" y="0"/>
                    </a:lnTo>
                    <a:close/>
                  </a:path>
                </a:pathLst>
              </a:custGeom>
              <a:solidFill>
                <a:srgbClr val="000000"/>
              </a:solidFill>
              <a:ln w="9525">
                <a:noFill/>
                <a:round/>
                <a:headEnd/>
                <a:tailEnd/>
              </a:ln>
            </p:spPr>
            <p:txBody>
              <a:bodyPr/>
              <a:lstStyle/>
              <a:p>
                <a:endParaRPr lang="en-US"/>
              </a:p>
            </p:txBody>
          </p:sp>
          <p:sp>
            <p:nvSpPr>
              <p:cNvPr id="83180" name="Freeform 492"/>
              <p:cNvSpPr>
                <a:spLocks/>
              </p:cNvSpPr>
              <p:nvPr/>
            </p:nvSpPr>
            <p:spPr bwMode="auto">
              <a:xfrm>
                <a:off x="1106" y="3392"/>
                <a:ext cx="23" cy="26"/>
              </a:xfrm>
              <a:custGeom>
                <a:avLst/>
                <a:gdLst>
                  <a:gd name="T0" fmla="*/ 22 w 23"/>
                  <a:gd name="T1" fmla="*/ 0 h 26"/>
                  <a:gd name="T2" fmla="*/ 23 w 23"/>
                  <a:gd name="T3" fmla="*/ 24 h 26"/>
                  <a:gd name="T4" fmla="*/ 1 w 23"/>
                  <a:gd name="T5" fmla="*/ 26 h 26"/>
                  <a:gd name="T6" fmla="*/ 0 w 23"/>
                  <a:gd name="T7" fmla="*/ 2 h 26"/>
                  <a:gd name="T8" fmla="*/ 22 w 23"/>
                  <a:gd name="T9" fmla="*/ 0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22" y="0"/>
                    </a:moveTo>
                    <a:lnTo>
                      <a:pt x="23" y="24"/>
                    </a:lnTo>
                    <a:lnTo>
                      <a:pt x="1" y="26"/>
                    </a:lnTo>
                    <a:lnTo>
                      <a:pt x="0" y="2"/>
                    </a:lnTo>
                    <a:lnTo>
                      <a:pt x="22" y="0"/>
                    </a:lnTo>
                    <a:close/>
                  </a:path>
                </a:pathLst>
              </a:custGeom>
              <a:solidFill>
                <a:srgbClr val="000000"/>
              </a:solidFill>
              <a:ln w="9525">
                <a:noFill/>
                <a:round/>
                <a:headEnd/>
                <a:tailEnd/>
              </a:ln>
            </p:spPr>
            <p:txBody>
              <a:bodyPr/>
              <a:lstStyle/>
              <a:p>
                <a:endParaRPr lang="en-US"/>
              </a:p>
            </p:txBody>
          </p:sp>
          <p:sp>
            <p:nvSpPr>
              <p:cNvPr id="83181" name="Rectangle 491"/>
              <p:cNvSpPr>
                <a:spLocks noChangeArrowheads="1"/>
              </p:cNvSpPr>
              <p:nvPr/>
            </p:nvSpPr>
            <p:spPr bwMode="auto">
              <a:xfrm>
                <a:off x="1107" y="3417"/>
                <a:ext cx="22" cy="2"/>
              </a:xfrm>
              <a:prstGeom prst="rect">
                <a:avLst/>
              </a:prstGeom>
              <a:solidFill>
                <a:srgbClr val="000000"/>
              </a:solidFill>
              <a:ln w="9525">
                <a:noFill/>
                <a:miter lim="800000"/>
                <a:headEnd/>
                <a:tailEnd/>
              </a:ln>
            </p:spPr>
            <p:txBody>
              <a:bodyPr/>
              <a:lstStyle/>
              <a:p>
                <a:endParaRPr lang="en-US"/>
              </a:p>
            </p:txBody>
          </p:sp>
          <p:sp>
            <p:nvSpPr>
              <p:cNvPr id="83182" name="Freeform 490"/>
              <p:cNvSpPr>
                <a:spLocks/>
              </p:cNvSpPr>
              <p:nvPr/>
            </p:nvSpPr>
            <p:spPr bwMode="auto">
              <a:xfrm>
                <a:off x="1112" y="3507"/>
                <a:ext cx="25" cy="36"/>
              </a:xfrm>
              <a:custGeom>
                <a:avLst/>
                <a:gdLst>
                  <a:gd name="T0" fmla="*/ 23 w 25"/>
                  <a:gd name="T1" fmla="*/ 0 h 36"/>
                  <a:gd name="T2" fmla="*/ 25 w 25"/>
                  <a:gd name="T3" fmla="*/ 35 h 36"/>
                  <a:gd name="T4" fmla="*/ 3 w 25"/>
                  <a:gd name="T5" fmla="*/ 36 h 36"/>
                  <a:gd name="T6" fmla="*/ 0 w 25"/>
                  <a:gd name="T7" fmla="*/ 1 h 36"/>
                  <a:gd name="T8" fmla="*/ 23 w 25"/>
                  <a:gd name="T9" fmla="*/ 0 h 36"/>
                  <a:gd name="T10" fmla="*/ 0 60000 65536"/>
                  <a:gd name="T11" fmla="*/ 0 60000 65536"/>
                  <a:gd name="T12" fmla="*/ 0 60000 65536"/>
                  <a:gd name="T13" fmla="*/ 0 60000 65536"/>
                  <a:gd name="T14" fmla="*/ 0 60000 65536"/>
                  <a:gd name="T15" fmla="*/ 0 w 25"/>
                  <a:gd name="T16" fmla="*/ 0 h 36"/>
                  <a:gd name="T17" fmla="*/ 25 w 25"/>
                  <a:gd name="T18" fmla="*/ 36 h 36"/>
                </a:gdLst>
                <a:ahLst/>
                <a:cxnLst>
                  <a:cxn ang="T10">
                    <a:pos x="T0" y="T1"/>
                  </a:cxn>
                  <a:cxn ang="T11">
                    <a:pos x="T2" y="T3"/>
                  </a:cxn>
                  <a:cxn ang="T12">
                    <a:pos x="T4" y="T5"/>
                  </a:cxn>
                  <a:cxn ang="T13">
                    <a:pos x="T6" y="T7"/>
                  </a:cxn>
                  <a:cxn ang="T14">
                    <a:pos x="T8" y="T9"/>
                  </a:cxn>
                </a:cxnLst>
                <a:rect l="T15" t="T16" r="T17" b="T18"/>
                <a:pathLst>
                  <a:path w="25" h="36">
                    <a:moveTo>
                      <a:pt x="23" y="0"/>
                    </a:moveTo>
                    <a:lnTo>
                      <a:pt x="25" y="35"/>
                    </a:lnTo>
                    <a:lnTo>
                      <a:pt x="3" y="36"/>
                    </a:lnTo>
                    <a:lnTo>
                      <a:pt x="0" y="1"/>
                    </a:lnTo>
                    <a:lnTo>
                      <a:pt x="23" y="0"/>
                    </a:lnTo>
                    <a:close/>
                  </a:path>
                </a:pathLst>
              </a:custGeom>
              <a:solidFill>
                <a:srgbClr val="000000"/>
              </a:solidFill>
              <a:ln w="9525">
                <a:noFill/>
                <a:round/>
                <a:headEnd/>
                <a:tailEnd/>
              </a:ln>
            </p:spPr>
            <p:txBody>
              <a:bodyPr/>
              <a:lstStyle/>
              <a:p>
                <a:endParaRPr lang="en-US"/>
              </a:p>
            </p:txBody>
          </p:sp>
          <p:sp>
            <p:nvSpPr>
              <p:cNvPr id="83183" name="Freeform 489"/>
              <p:cNvSpPr>
                <a:spLocks/>
              </p:cNvSpPr>
              <p:nvPr/>
            </p:nvSpPr>
            <p:spPr bwMode="auto">
              <a:xfrm>
                <a:off x="1115" y="3542"/>
                <a:ext cx="25" cy="51"/>
              </a:xfrm>
              <a:custGeom>
                <a:avLst/>
                <a:gdLst>
                  <a:gd name="T0" fmla="*/ 22 w 25"/>
                  <a:gd name="T1" fmla="*/ 0 h 51"/>
                  <a:gd name="T2" fmla="*/ 25 w 25"/>
                  <a:gd name="T3" fmla="*/ 50 h 51"/>
                  <a:gd name="T4" fmla="*/ 3 w 25"/>
                  <a:gd name="T5" fmla="*/ 51 h 51"/>
                  <a:gd name="T6" fmla="*/ 0 w 25"/>
                  <a:gd name="T7" fmla="*/ 1 h 51"/>
                  <a:gd name="T8" fmla="*/ 22 w 25"/>
                  <a:gd name="T9" fmla="*/ 0 h 51"/>
                  <a:gd name="T10" fmla="*/ 0 60000 65536"/>
                  <a:gd name="T11" fmla="*/ 0 60000 65536"/>
                  <a:gd name="T12" fmla="*/ 0 60000 65536"/>
                  <a:gd name="T13" fmla="*/ 0 60000 65536"/>
                  <a:gd name="T14" fmla="*/ 0 60000 65536"/>
                  <a:gd name="T15" fmla="*/ 0 w 25"/>
                  <a:gd name="T16" fmla="*/ 0 h 51"/>
                  <a:gd name="T17" fmla="*/ 25 w 25"/>
                  <a:gd name="T18" fmla="*/ 51 h 51"/>
                </a:gdLst>
                <a:ahLst/>
                <a:cxnLst>
                  <a:cxn ang="T10">
                    <a:pos x="T0" y="T1"/>
                  </a:cxn>
                  <a:cxn ang="T11">
                    <a:pos x="T2" y="T3"/>
                  </a:cxn>
                  <a:cxn ang="T12">
                    <a:pos x="T4" y="T5"/>
                  </a:cxn>
                  <a:cxn ang="T13">
                    <a:pos x="T6" y="T7"/>
                  </a:cxn>
                  <a:cxn ang="T14">
                    <a:pos x="T8" y="T9"/>
                  </a:cxn>
                </a:cxnLst>
                <a:rect l="T15" t="T16" r="T17" b="T18"/>
                <a:pathLst>
                  <a:path w="25" h="51">
                    <a:moveTo>
                      <a:pt x="22" y="0"/>
                    </a:moveTo>
                    <a:lnTo>
                      <a:pt x="25" y="50"/>
                    </a:lnTo>
                    <a:lnTo>
                      <a:pt x="3" y="51"/>
                    </a:lnTo>
                    <a:lnTo>
                      <a:pt x="0" y="1"/>
                    </a:lnTo>
                    <a:lnTo>
                      <a:pt x="22" y="0"/>
                    </a:lnTo>
                    <a:close/>
                  </a:path>
                </a:pathLst>
              </a:custGeom>
              <a:solidFill>
                <a:srgbClr val="000000"/>
              </a:solidFill>
              <a:ln w="9525">
                <a:noFill/>
                <a:round/>
                <a:headEnd/>
                <a:tailEnd/>
              </a:ln>
            </p:spPr>
            <p:txBody>
              <a:bodyPr/>
              <a:lstStyle/>
              <a:p>
                <a:endParaRPr lang="en-US"/>
              </a:p>
            </p:txBody>
          </p:sp>
          <p:sp>
            <p:nvSpPr>
              <p:cNvPr id="83184" name="Freeform 488"/>
              <p:cNvSpPr>
                <a:spLocks/>
              </p:cNvSpPr>
              <p:nvPr/>
            </p:nvSpPr>
            <p:spPr bwMode="auto">
              <a:xfrm>
                <a:off x="1118" y="3592"/>
                <a:ext cx="24" cy="25"/>
              </a:xfrm>
              <a:custGeom>
                <a:avLst/>
                <a:gdLst>
                  <a:gd name="T0" fmla="*/ 22 w 24"/>
                  <a:gd name="T1" fmla="*/ 0 h 25"/>
                  <a:gd name="T2" fmla="*/ 24 w 24"/>
                  <a:gd name="T3" fmla="*/ 24 h 25"/>
                  <a:gd name="T4" fmla="*/ 1 w 24"/>
                  <a:gd name="T5" fmla="*/ 25 h 25"/>
                  <a:gd name="T6" fmla="*/ 0 w 24"/>
                  <a:gd name="T7" fmla="*/ 1 h 25"/>
                  <a:gd name="T8" fmla="*/ 22 w 24"/>
                  <a:gd name="T9" fmla="*/ 0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22" y="0"/>
                    </a:moveTo>
                    <a:lnTo>
                      <a:pt x="24" y="24"/>
                    </a:lnTo>
                    <a:lnTo>
                      <a:pt x="1" y="25"/>
                    </a:lnTo>
                    <a:lnTo>
                      <a:pt x="0" y="1"/>
                    </a:lnTo>
                    <a:lnTo>
                      <a:pt x="22" y="0"/>
                    </a:lnTo>
                    <a:close/>
                  </a:path>
                </a:pathLst>
              </a:custGeom>
              <a:solidFill>
                <a:srgbClr val="000000"/>
              </a:solidFill>
              <a:ln w="9525">
                <a:noFill/>
                <a:round/>
                <a:headEnd/>
                <a:tailEnd/>
              </a:ln>
            </p:spPr>
            <p:txBody>
              <a:bodyPr/>
              <a:lstStyle/>
              <a:p>
                <a:endParaRPr lang="en-US"/>
              </a:p>
            </p:txBody>
          </p:sp>
          <p:sp>
            <p:nvSpPr>
              <p:cNvPr id="83185" name="Freeform 487"/>
              <p:cNvSpPr>
                <a:spLocks/>
              </p:cNvSpPr>
              <p:nvPr/>
            </p:nvSpPr>
            <p:spPr bwMode="auto">
              <a:xfrm>
                <a:off x="1119" y="3616"/>
                <a:ext cx="24" cy="26"/>
              </a:xfrm>
              <a:custGeom>
                <a:avLst/>
                <a:gdLst>
                  <a:gd name="T0" fmla="*/ 23 w 24"/>
                  <a:gd name="T1" fmla="*/ 0 h 26"/>
                  <a:gd name="T2" fmla="*/ 24 w 24"/>
                  <a:gd name="T3" fmla="*/ 24 h 26"/>
                  <a:gd name="T4" fmla="*/ 2 w 24"/>
                  <a:gd name="T5" fmla="*/ 26 h 26"/>
                  <a:gd name="T6" fmla="*/ 0 w 24"/>
                  <a:gd name="T7" fmla="*/ 1 h 26"/>
                  <a:gd name="T8" fmla="*/ 23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23" y="0"/>
                    </a:moveTo>
                    <a:lnTo>
                      <a:pt x="24" y="24"/>
                    </a:lnTo>
                    <a:lnTo>
                      <a:pt x="2" y="26"/>
                    </a:lnTo>
                    <a:lnTo>
                      <a:pt x="0" y="1"/>
                    </a:lnTo>
                    <a:lnTo>
                      <a:pt x="23" y="0"/>
                    </a:lnTo>
                    <a:close/>
                  </a:path>
                </a:pathLst>
              </a:custGeom>
              <a:solidFill>
                <a:srgbClr val="000000"/>
              </a:solidFill>
              <a:ln w="9525">
                <a:noFill/>
                <a:round/>
                <a:headEnd/>
                <a:tailEnd/>
              </a:ln>
            </p:spPr>
            <p:txBody>
              <a:bodyPr/>
              <a:lstStyle/>
              <a:p>
                <a:endParaRPr lang="en-US"/>
              </a:p>
            </p:txBody>
          </p:sp>
          <p:sp>
            <p:nvSpPr>
              <p:cNvPr id="83186" name="Freeform 486"/>
              <p:cNvSpPr>
                <a:spLocks/>
              </p:cNvSpPr>
              <p:nvPr/>
            </p:nvSpPr>
            <p:spPr bwMode="auto">
              <a:xfrm>
                <a:off x="1121" y="3640"/>
                <a:ext cx="24" cy="23"/>
              </a:xfrm>
              <a:custGeom>
                <a:avLst/>
                <a:gdLst>
                  <a:gd name="T0" fmla="*/ 22 w 24"/>
                  <a:gd name="T1" fmla="*/ 0 h 23"/>
                  <a:gd name="T2" fmla="*/ 24 w 24"/>
                  <a:gd name="T3" fmla="*/ 21 h 23"/>
                  <a:gd name="T4" fmla="*/ 2 w 24"/>
                  <a:gd name="T5" fmla="*/ 23 h 23"/>
                  <a:gd name="T6" fmla="*/ 0 w 24"/>
                  <a:gd name="T7" fmla="*/ 2 h 23"/>
                  <a:gd name="T8" fmla="*/ 22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22" y="0"/>
                    </a:moveTo>
                    <a:lnTo>
                      <a:pt x="24" y="21"/>
                    </a:lnTo>
                    <a:lnTo>
                      <a:pt x="2" y="23"/>
                    </a:lnTo>
                    <a:lnTo>
                      <a:pt x="0" y="2"/>
                    </a:lnTo>
                    <a:lnTo>
                      <a:pt x="22" y="0"/>
                    </a:lnTo>
                    <a:close/>
                  </a:path>
                </a:pathLst>
              </a:custGeom>
              <a:solidFill>
                <a:srgbClr val="000000"/>
              </a:solidFill>
              <a:ln w="9525">
                <a:noFill/>
                <a:round/>
                <a:headEnd/>
                <a:tailEnd/>
              </a:ln>
            </p:spPr>
            <p:txBody>
              <a:bodyPr/>
              <a:lstStyle/>
              <a:p>
                <a:endParaRPr lang="en-US"/>
              </a:p>
            </p:txBody>
          </p:sp>
          <p:sp>
            <p:nvSpPr>
              <p:cNvPr id="83187" name="Freeform 485"/>
              <p:cNvSpPr>
                <a:spLocks/>
              </p:cNvSpPr>
              <p:nvPr/>
            </p:nvSpPr>
            <p:spPr bwMode="auto">
              <a:xfrm>
                <a:off x="1131" y="3749"/>
                <a:ext cx="24" cy="16"/>
              </a:xfrm>
              <a:custGeom>
                <a:avLst/>
                <a:gdLst>
                  <a:gd name="T0" fmla="*/ 22 w 24"/>
                  <a:gd name="T1" fmla="*/ 0 h 16"/>
                  <a:gd name="T2" fmla="*/ 24 w 24"/>
                  <a:gd name="T3" fmla="*/ 14 h 16"/>
                  <a:gd name="T4" fmla="*/ 2 w 24"/>
                  <a:gd name="T5" fmla="*/ 16 h 16"/>
                  <a:gd name="T6" fmla="*/ 0 w 24"/>
                  <a:gd name="T7" fmla="*/ 2 h 16"/>
                  <a:gd name="T8" fmla="*/ 22 w 24"/>
                  <a:gd name="T9" fmla="*/ 0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2" y="0"/>
                    </a:moveTo>
                    <a:lnTo>
                      <a:pt x="24" y="14"/>
                    </a:lnTo>
                    <a:lnTo>
                      <a:pt x="2" y="16"/>
                    </a:lnTo>
                    <a:lnTo>
                      <a:pt x="0" y="2"/>
                    </a:lnTo>
                    <a:lnTo>
                      <a:pt x="22" y="0"/>
                    </a:lnTo>
                    <a:close/>
                  </a:path>
                </a:pathLst>
              </a:custGeom>
              <a:solidFill>
                <a:srgbClr val="000000"/>
              </a:solidFill>
              <a:ln w="9525">
                <a:noFill/>
                <a:round/>
                <a:headEnd/>
                <a:tailEnd/>
              </a:ln>
            </p:spPr>
            <p:txBody>
              <a:bodyPr/>
              <a:lstStyle/>
              <a:p>
                <a:endParaRPr lang="en-US"/>
              </a:p>
            </p:txBody>
          </p:sp>
          <p:sp>
            <p:nvSpPr>
              <p:cNvPr id="83188" name="Freeform 484"/>
              <p:cNvSpPr>
                <a:spLocks/>
              </p:cNvSpPr>
              <p:nvPr/>
            </p:nvSpPr>
            <p:spPr bwMode="auto">
              <a:xfrm>
                <a:off x="1133" y="3763"/>
                <a:ext cx="24" cy="20"/>
              </a:xfrm>
              <a:custGeom>
                <a:avLst/>
                <a:gdLst>
                  <a:gd name="T0" fmla="*/ 22 w 24"/>
                  <a:gd name="T1" fmla="*/ 0 h 20"/>
                  <a:gd name="T2" fmla="*/ 24 w 24"/>
                  <a:gd name="T3" fmla="*/ 17 h 20"/>
                  <a:gd name="T4" fmla="*/ 2 w 24"/>
                  <a:gd name="T5" fmla="*/ 20 h 20"/>
                  <a:gd name="T6" fmla="*/ 0 w 24"/>
                  <a:gd name="T7" fmla="*/ 3 h 20"/>
                  <a:gd name="T8" fmla="*/ 22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22" y="0"/>
                    </a:moveTo>
                    <a:lnTo>
                      <a:pt x="24" y="17"/>
                    </a:lnTo>
                    <a:lnTo>
                      <a:pt x="2" y="20"/>
                    </a:lnTo>
                    <a:lnTo>
                      <a:pt x="0" y="3"/>
                    </a:lnTo>
                    <a:lnTo>
                      <a:pt x="22" y="0"/>
                    </a:lnTo>
                    <a:close/>
                  </a:path>
                </a:pathLst>
              </a:custGeom>
              <a:solidFill>
                <a:srgbClr val="000000"/>
              </a:solidFill>
              <a:ln w="9525">
                <a:noFill/>
                <a:round/>
                <a:headEnd/>
                <a:tailEnd/>
              </a:ln>
            </p:spPr>
            <p:txBody>
              <a:bodyPr/>
              <a:lstStyle/>
              <a:p>
                <a:endParaRPr lang="en-US"/>
              </a:p>
            </p:txBody>
          </p:sp>
          <p:sp>
            <p:nvSpPr>
              <p:cNvPr id="83189" name="Freeform 483"/>
              <p:cNvSpPr>
                <a:spLocks/>
              </p:cNvSpPr>
              <p:nvPr/>
            </p:nvSpPr>
            <p:spPr bwMode="auto">
              <a:xfrm>
                <a:off x="1135" y="3779"/>
                <a:ext cx="25" cy="19"/>
              </a:xfrm>
              <a:custGeom>
                <a:avLst/>
                <a:gdLst>
                  <a:gd name="T0" fmla="*/ 22 w 25"/>
                  <a:gd name="T1" fmla="*/ 0 h 19"/>
                  <a:gd name="T2" fmla="*/ 25 w 25"/>
                  <a:gd name="T3" fmla="*/ 15 h 19"/>
                  <a:gd name="T4" fmla="*/ 3 w 25"/>
                  <a:gd name="T5" fmla="*/ 19 h 19"/>
                  <a:gd name="T6" fmla="*/ 0 w 25"/>
                  <a:gd name="T7" fmla="*/ 4 h 19"/>
                  <a:gd name="T8" fmla="*/ 22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22" y="0"/>
                    </a:moveTo>
                    <a:lnTo>
                      <a:pt x="25" y="15"/>
                    </a:lnTo>
                    <a:lnTo>
                      <a:pt x="3" y="19"/>
                    </a:lnTo>
                    <a:lnTo>
                      <a:pt x="0" y="4"/>
                    </a:lnTo>
                    <a:lnTo>
                      <a:pt x="22" y="0"/>
                    </a:lnTo>
                    <a:close/>
                  </a:path>
                </a:pathLst>
              </a:custGeom>
              <a:solidFill>
                <a:srgbClr val="000000"/>
              </a:solidFill>
              <a:ln w="9525">
                <a:noFill/>
                <a:round/>
                <a:headEnd/>
                <a:tailEnd/>
              </a:ln>
            </p:spPr>
            <p:txBody>
              <a:bodyPr/>
              <a:lstStyle/>
              <a:p>
                <a:endParaRPr lang="en-US"/>
              </a:p>
            </p:txBody>
          </p:sp>
          <p:sp>
            <p:nvSpPr>
              <p:cNvPr id="83190" name="Freeform 482"/>
              <p:cNvSpPr>
                <a:spLocks/>
              </p:cNvSpPr>
              <p:nvPr/>
            </p:nvSpPr>
            <p:spPr bwMode="auto">
              <a:xfrm>
                <a:off x="1137" y="3794"/>
                <a:ext cx="25" cy="16"/>
              </a:xfrm>
              <a:custGeom>
                <a:avLst/>
                <a:gdLst>
                  <a:gd name="T0" fmla="*/ 23 w 25"/>
                  <a:gd name="T1" fmla="*/ 0 h 16"/>
                  <a:gd name="T2" fmla="*/ 25 w 25"/>
                  <a:gd name="T3" fmla="*/ 13 h 16"/>
                  <a:gd name="T4" fmla="*/ 3 w 25"/>
                  <a:gd name="T5" fmla="*/ 16 h 16"/>
                  <a:gd name="T6" fmla="*/ 0 w 25"/>
                  <a:gd name="T7" fmla="*/ 3 h 16"/>
                  <a:gd name="T8" fmla="*/ 23 w 25"/>
                  <a:gd name="T9" fmla="*/ 0 h 16"/>
                  <a:gd name="T10" fmla="*/ 0 60000 65536"/>
                  <a:gd name="T11" fmla="*/ 0 60000 65536"/>
                  <a:gd name="T12" fmla="*/ 0 60000 65536"/>
                  <a:gd name="T13" fmla="*/ 0 60000 65536"/>
                  <a:gd name="T14" fmla="*/ 0 60000 65536"/>
                  <a:gd name="T15" fmla="*/ 0 w 25"/>
                  <a:gd name="T16" fmla="*/ 0 h 16"/>
                  <a:gd name="T17" fmla="*/ 25 w 25"/>
                  <a:gd name="T18" fmla="*/ 16 h 16"/>
                </a:gdLst>
                <a:ahLst/>
                <a:cxnLst>
                  <a:cxn ang="T10">
                    <a:pos x="T0" y="T1"/>
                  </a:cxn>
                  <a:cxn ang="T11">
                    <a:pos x="T2" y="T3"/>
                  </a:cxn>
                  <a:cxn ang="T12">
                    <a:pos x="T4" y="T5"/>
                  </a:cxn>
                  <a:cxn ang="T13">
                    <a:pos x="T6" y="T7"/>
                  </a:cxn>
                  <a:cxn ang="T14">
                    <a:pos x="T8" y="T9"/>
                  </a:cxn>
                </a:cxnLst>
                <a:rect l="T15" t="T16" r="T17" b="T18"/>
                <a:pathLst>
                  <a:path w="25" h="16">
                    <a:moveTo>
                      <a:pt x="23" y="0"/>
                    </a:moveTo>
                    <a:lnTo>
                      <a:pt x="25" y="13"/>
                    </a:lnTo>
                    <a:lnTo>
                      <a:pt x="3" y="16"/>
                    </a:lnTo>
                    <a:lnTo>
                      <a:pt x="0" y="3"/>
                    </a:lnTo>
                    <a:lnTo>
                      <a:pt x="23" y="0"/>
                    </a:lnTo>
                    <a:close/>
                  </a:path>
                </a:pathLst>
              </a:custGeom>
              <a:solidFill>
                <a:srgbClr val="000000"/>
              </a:solidFill>
              <a:ln w="9525">
                <a:noFill/>
                <a:round/>
                <a:headEnd/>
                <a:tailEnd/>
              </a:ln>
            </p:spPr>
            <p:txBody>
              <a:bodyPr/>
              <a:lstStyle/>
              <a:p>
                <a:endParaRPr lang="en-US"/>
              </a:p>
            </p:txBody>
          </p:sp>
          <p:sp>
            <p:nvSpPr>
              <p:cNvPr id="83191" name="Freeform 481"/>
              <p:cNvSpPr>
                <a:spLocks/>
              </p:cNvSpPr>
              <p:nvPr/>
            </p:nvSpPr>
            <p:spPr bwMode="auto">
              <a:xfrm>
                <a:off x="1140" y="3806"/>
                <a:ext cx="25" cy="17"/>
              </a:xfrm>
              <a:custGeom>
                <a:avLst/>
                <a:gdLst>
                  <a:gd name="T0" fmla="*/ 22 w 25"/>
                  <a:gd name="T1" fmla="*/ 0 h 17"/>
                  <a:gd name="T2" fmla="*/ 25 w 25"/>
                  <a:gd name="T3" fmla="*/ 11 h 17"/>
                  <a:gd name="T4" fmla="*/ 3 w 25"/>
                  <a:gd name="T5" fmla="*/ 17 h 17"/>
                  <a:gd name="T6" fmla="*/ 0 w 25"/>
                  <a:gd name="T7" fmla="*/ 6 h 17"/>
                  <a:gd name="T8" fmla="*/ 22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22" y="0"/>
                    </a:moveTo>
                    <a:lnTo>
                      <a:pt x="25" y="11"/>
                    </a:lnTo>
                    <a:lnTo>
                      <a:pt x="3" y="17"/>
                    </a:lnTo>
                    <a:lnTo>
                      <a:pt x="0" y="6"/>
                    </a:lnTo>
                    <a:lnTo>
                      <a:pt x="22" y="0"/>
                    </a:lnTo>
                    <a:close/>
                  </a:path>
                </a:pathLst>
              </a:custGeom>
              <a:solidFill>
                <a:srgbClr val="000000"/>
              </a:solidFill>
              <a:ln w="9525">
                <a:noFill/>
                <a:round/>
                <a:headEnd/>
                <a:tailEnd/>
              </a:ln>
            </p:spPr>
            <p:txBody>
              <a:bodyPr/>
              <a:lstStyle/>
              <a:p>
                <a:endParaRPr lang="en-US"/>
              </a:p>
            </p:txBody>
          </p:sp>
          <p:sp>
            <p:nvSpPr>
              <p:cNvPr id="83192" name="Freeform 480"/>
              <p:cNvSpPr>
                <a:spLocks/>
              </p:cNvSpPr>
              <p:nvPr/>
            </p:nvSpPr>
            <p:spPr bwMode="auto">
              <a:xfrm>
                <a:off x="1143" y="3816"/>
                <a:ext cx="23" cy="11"/>
              </a:xfrm>
              <a:custGeom>
                <a:avLst/>
                <a:gdLst>
                  <a:gd name="T0" fmla="*/ 22 w 23"/>
                  <a:gd name="T1" fmla="*/ 0 h 11"/>
                  <a:gd name="T2" fmla="*/ 23 w 23"/>
                  <a:gd name="T3" fmla="*/ 5 h 11"/>
                  <a:gd name="T4" fmla="*/ 1 w 23"/>
                  <a:gd name="T5" fmla="*/ 11 h 11"/>
                  <a:gd name="T6" fmla="*/ 0 w 23"/>
                  <a:gd name="T7" fmla="*/ 7 h 11"/>
                  <a:gd name="T8" fmla="*/ 22 w 23"/>
                  <a:gd name="T9" fmla="*/ 0 h 11"/>
                  <a:gd name="T10" fmla="*/ 0 60000 65536"/>
                  <a:gd name="T11" fmla="*/ 0 60000 65536"/>
                  <a:gd name="T12" fmla="*/ 0 60000 65536"/>
                  <a:gd name="T13" fmla="*/ 0 60000 65536"/>
                  <a:gd name="T14" fmla="*/ 0 60000 65536"/>
                  <a:gd name="T15" fmla="*/ 0 w 23"/>
                  <a:gd name="T16" fmla="*/ 0 h 11"/>
                  <a:gd name="T17" fmla="*/ 23 w 23"/>
                  <a:gd name="T18" fmla="*/ 11 h 11"/>
                </a:gdLst>
                <a:ahLst/>
                <a:cxnLst>
                  <a:cxn ang="T10">
                    <a:pos x="T0" y="T1"/>
                  </a:cxn>
                  <a:cxn ang="T11">
                    <a:pos x="T2" y="T3"/>
                  </a:cxn>
                  <a:cxn ang="T12">
                    <a:pos x="T4" y="T5"/>
                  </a:cxn>
                  <a:cxn ang="T13">
                    <a:pos x="T6" y="T7"/>
                  </a:cxn>
                  <a:cxn ang="T14">
                    <a:pos x="T8" y="T9"/>
                  </a:cxn>
                </a:cxnLst>
                <a:rect l="T15" t="T16" r="T17" b="T18"/>
                <a:pathLst>
                  <a:path w="23" h="11">
                    <a:moveTo>
                      <a:pt x="22" y="0"/>
                    </a:moveTo>
                    <a:lnTo>
                      <a:pt x="23" y="5"/>
                    </a:lnTo>
                    <a:lnTo>
                      <a:pt x="1" y="11"/>
                    </a:lnTo>
                    <a:lnTo>
                      <a:pt x="0" y="7"/>
                    </a:lnTo>
                    <a:lnTo>
                      <a:pt x="22" y="0"/>
                    </a:lnTo>
                    <a:close/>
                  </a:path>
                </a:pathLst>
              </a:custGeom>
              <a:solidFill>
                <a:srgbClr val="000000"/>
              </a:solidFill>
              <a:ln w="9525">
                <a:noFill/>
                <a:round/>
                <a:headEnd/>
                <a:tailEnd/>
              </a:ln>
            </p:spPr>
            <p:txBody>
              <a:bodyPr/>
              <a:lstStyle/>
              <a:p>
                <a:endParaRPr lang="en-US"/>
              </a:p>
            </p:txBody>
          </p:sp>
          <p:sp>
            <p:nvSpPr>
              <p:cNvPr id="83193" name="Freeform 479"/>
              <p:cNvSpPr>
                <a:spLocks/>
              </p:cNvSpPr>
              <p:nvPr/>
            </p:nvSpPr>
            <p:spPr bwMode="auto">
              <a:xfrm>
                <a:off x="1145" y="3820"/>
                <a:ext cx="22" cy="14"/>
              </a:xfrm>
              <a:custGeom>
                <a:avLst/>
                <a:gdLst>
                  <a:gd name="T0" fmla="*/ 20 w 22"/>
                  <a:gd name="T1" fmla="*/ 0 h 14"/>
                  <a:gd name="T2" fmla="*/ 22 w 22"/>
                  <a:gd name="T3" fmla="*/ 5 h 14"/>
                  <a:gd name="T4" fmla="*/ 2 w 22"/>
                  <a:gd name="T5" fmla="*/ 14 h 14"/>
                  <a:gd name="T6" fmla="*/ 0 w 22"/>
                  <a:gd name="T7" fmla="*/ 9 h 14"/>
                  <a:gd name="T8" fmla="*/ 20 w 22"/>
                  <a:gd name="T9" fmla="*/ 0 h 14"/>
                  <a:gd name="T10" fmla="*/ 0 60000 65536"/>
                  <a:gd name="T11" fmla="*/ 0 60000 65536"/>
                  <a:gd name="T12" fmla="*/ 0 60000 65536"/>
                  <a:gd name="T13" fmla="*/ 0 60000 65536"/>
                  <a:gd name="T14" fmla="*/ 0 60000 65536"/>
                  <a:gd name="T15" fmla="*/ 0 w 22"/>
                  <a:gd name="T16" fmla="*/ 0 h 14"/>
                  <a:gd name="T17" fmla="*/ 22 w 22"/>
                  <a:gd name="T18" fmla="*/ 14 h 14"/>
                </a:gdLst>
                <a:ahLst/>
                <a:cxnLst>
                  <a:cxn ang="T10">
                    <a:pos x="T0" y="T1"/>
                  </a:cxn>
                  <a:cxn ang="T11">
                    <a:pos x="T2" y="T3"/>
                  </a:cxn>
                  <a:cxn ang="T12">
                    <a:pos x="T4" y="T5"/>
                  </a:cxn>
                  <a:cxn ang="T13">
                    <a:pos x="T6" y="T7"/>
                  </a:cxn>
                  <a:cxn ang="T14">
                    <a:pos x="T8" y="T9"/>
                  </a:cxn>
                </a:cxnLst>
                <a:rect l="T15" t="T16" r="T17" b="T18"/>
                <a:pathLst>
                  <a:path w="22" h="14">
                    <a:moveTo>
                      <a:pt x="20" y="0"/>
                    </a:moveTo>
                    <a:lnTo>
                      <a:pt x="22" y="5"/>
                    </a:lnTo>
                    <a:lnTo>
                      <a:pt x="2" y="14"/>
                    </a:lnTo>
                    <a:lnTo>
                      <a:pt x="0" y="9"/>
                    </a:lnTo>
                    <a:lnTo>
                      <a:pt x="20" y="0"/>
                    </a:lnTo>
                    <a:close/>
                  </a:path>
                </a:pathLst>
              </a:custGeom>
              <a:solidFill>
                <a:srgbClr val="000000"/>
              </a:solidFill>
              <a:ln w="9525">
                <a:noFill/>
                <a:round/>
                <a:headEnd/>
                <a:tailEnd/>
              </a:ln>
            </p:spPr>
            <p:txBody>
              <a:bodyPr/>
              <a:lstStyle/>
              <a:p>
                <a:endParaRPr lang="en-US"/>
              </a:p>
            </p:txBody>
          </p:sp>
          <p:sp>
            <p:nvSpPr>
              <p:cNvPr id="83194" name="Freeform 478"/>
              <p:cNvSpPr>
                <a:spLocks/>
              </p:cNvSpPr>
              <p:nvPr/>
            </p:nvSpPr>
            <p:spPr bwMode="auto">
              <a:xfrm>
                <a:off x="1147" y="3825"/>
                <a:ext cx="22" cy="12"/>
              </a:xfrm>
              <a:custGeom>
                <a:avLst/>
                <a:gdLst>
                  <a:gd name="T0" fmla="*/ 20 w 22"/>
                  <a:gd name="T1" fmla="*/ 0 h 12"/>
                  <a:gd name="T2" fmla="*/ 22 w 22"/>
                  <a:gd name="T3" fmla="*/ 4 h 12"/>
                  <a:gd name="T4" fmla="*/ 1 w 22"/>
                  <a:gd name="T5" fmla="*/ 12 h 12"/>
                  <a:gd name="T6" fmla="*/ 0 w 22"/>
                  <a:gd name="T7" fmla="*/ 9 h 12"/>
                  <a:gd name="T8" fmla="*/ 20 w 22"/>
                  <a:gd name="T9" fmla="*/ 0 h 12"/>
                  <a:gd name="T10" fmla="*/ 0 60000 65536"/>
                  <a:gd name="T11" fmla="*/ 0 60000 65536"/>
                  <a:gd name="T12" fmla="*/ 0 60000 65536"/>
                  <a:gd name="T13" fmla="*/ 0 60000 65536"/>
                  <a:gd name="T14" fmla="*/ 0 60000 65536"/>
                  <a:gd name="T15" fmla="*/ 0 w 22"/>
                  <a:gd name="T16" fmla="*/ 0 h 12"/>
                  <a:gd name="T17" fmla="*/ 22 w 22"/>
                  <a:gd name="T18" fmla="*/ 12 h 12"/>
                </a:gdLst>
                <a:ahLst/>
                <a:cxnLst>
                  <a:cxn ang="T10">
                    <a:pos x="T0" y="T1"/>
                  </a:cxn>
                  <a:cxn ang="T11">
                    <a:pos x="T2" y="T3"/>
                  </a:cxn>
                  <a:cxn ang="T12">
                    <a:pos x="T4" y="T5"/>
                  </a:cxn>
                  <a:cxn ang="T13">
                    <a:pos x="T6" y="T7"/>
                  </a:cxn>
                  <a:cxn ang="T14">
                    <a:pos x="T8" y="T9"/>
                  </a:cxn>
                </a:cxnLst>
                <a:rect l="T15" t="T16" r="T17" b="T18"/>
                <a:pathLst>
                  <a:path w="22" h="12">
                    <a:moveTo>
                      <a:pt x="20" y="0"/>
                    </a:moveTo>
                    <a:lnTo>
                      <a:pt x="22" y="4"/>
                    </a:lnTo>
                    <a:lnTo>
                      <a:pt x="1" y="12"/>
                    </a:lnTo>
                    <a:lnTo>
                      <a:pt x="0" y="9"/>
                    </a:lnTo>
                    <a:lnTo>
                      <a:pt x="20" y="0"/>
                    </a:lnTo>
                    <a:close/>
                  </a:path>
                </a:pathLst>
              </a:custGeom>
              <a:solidFill>
                <a:srgbClr val="000000"/>
              </a:solidFill>
              <a:ln w="9525">
                <a:noFill/>
                <a:round/>
                <a:headEnd/>
                <a:tailEnd/>
              </a:ln>
            </p:spPr>
            <p:txBody>
              <a:bodyPr/>
              <a:lstStyle/>
              <a:p>
                <a:endParaRPr lang="en-US"/>
              </a:p>
            </p:txBody>
          </p:sp>
          <p:sp>
            <p:nvSpPr>
              <p:cNvPr id="83195" name="Freeform 477"/>
              <p:cNvSpPr>
                <a:spLocks/>
              </p:cNvSpPr>
              <p:nvPr/>
            </p:nvSpPr>
            <p:spPr bwMode="auto">
              <a:xfrm>
                <a:off x="1148" y="3829"/>
                <a:ext cx="22" cy="12"/>
              </a:xfrm>
              <a:custGeom>
                <a:avLst/>
                <a:gdLst>
                  <a:gd name="T0" fmla="*/ 21 w 22"/>
                  <a:gd name="T1" fmla="*/ 0 h 12"/>
                  <a:gd name="T2" fmla="*/ 22 w 22"/>
                  <a:gd name="T3" fmla="*/ 3 h 12"/>
                  <a:gd name="T4" fmla="*/ 1 w 22"/>
                  <a:gd name="T5" fmla="*/ 12 h 12"/>
                  <a:gd name="T6" fmla="*/ 0 w 22"/>
                  <a:gd name="T7" fmla="*/ 8 h 12"/>
                  <a:gd name="T8" fmla="*/ 21 w 22"/>
                  <a:gd name="T9" fmla="*/ 0 h 12"/>
                  <a:gd name="T10" fmla="*/ 0 60000 65536"/>
                  <a:gd name="T11" fmla="*/ 0 60000 65536"/>
                  <a:gd name="T12" fmla="*/ 0 60000 65536"/>
                  <a:gd name="T13" fmla="*/ 0 60000 65536"/>
                  <a:gd name="T14" fmla="*/ 0 60000 65536"/>
                  <a:gd name="T15" fmla="*/ 0 w 22"/>
                  <a:gd name="T16" fmla="*/ 0 h 12"/>
                  <a:gd name="T17" fmla="*/ 22 w 22"/>
                  <a:gd name="T18" fmla="*/ 12 h 12"/>
                </a:gdLst>
                <a:ahLst/>
                <a:cxnLst>
                  <a:cxn ang="T10">
                    <a:pos x="T0" y="T1"/>
                  </a:cxn>
                  <a:cxn ang="T11">
                    <a:pos x="T2" y="T3"/>
                  </a:cxn>
                  <a:cxn ang="T12">
                    <a:pos x="T4" y="T5"/>
                  </a:cxn>
                  <a:cxn ang="T13">
                    <a:pos x="T6" y="T7"/>
                  </a:cxn>
                  <a:cxn ang="T14">
                    <a:pos x="T8" y="T9"/>
                  </a:cxn>
                </a:cxnLst>
                <a:rect l="T15" t="T16" r="T17" b="T18"/>
                <a:pathLst>
                  <a:path w="22" h="12">
                    <a:moveTo>
                      <a:pt x="21" y="0"/>
                    </a:moveTo>
                    <a:lnTo>
                      <a:pt x="22" y="3"/>
                    </a:lnTo>
                    <a:lnTo>
                      <a:pt x="1" y="12"/>
                    </a:lnTo>
                    <a:lnTo>
                      <a:pt x="0" y="8"/>
                    </a:lnTo>
                    <a:lnTo>
                      <a:pt x="21" y="0"/>
                    </a:lnTo>
                    <a:close/>
                  </a:path>
                </a:pathLst>
              </a:custGeom>
              <a:solidFill>
                <a:srgbClr val="000000"/>
              </a:solidFill>
              <a:ln w="9525">
                <a:noFill/>
                <a:round/>
                <a:headEnd/>
                <a:tailEnd/>
              </a:ln>
            </p:spPr>
            <p:txBody>
              <a:bodyPr/>
              <a:lstStyle/>
              <a:p>
                <a:endParaRPr lang="en-US"/>
              </a:p>
            </p:txBody>
          </p:sp>
          <p:sp>
            <p:nvSpPr>
              <p:cNvPr id="83196" name="Freeform 476"/>
              <p:cNvSpPr>
                <a:spLocks/>
              </p:cNvSpPr>
              <p:nvPr/>
            </p:nvSpPr>
            <p:spPr bwMode="auto">
              <a:xfrm>
                <a:off x="1150" y="3832"/>
                <a:ext cx="22" cy="12"/>
              </a:xfrm>
              <a:custGeom>
                <a:avLst/>
                <a:gdLst>
                  <a:gd name="T0" fmla="*/ 20 w 22"/>
                  <a:gd name="T1" fmla="*/ 0 h 12"/>
                  <a:gd name="T2" fmla="*/ 22 w 22"/>
                  <a:gd name="T3" fmla="*/ 2 h 12"/>
                  <a:gd name="T4" fmla="*/ 1 w 22"/>
                  <a:gd name="T5" fmla="*/ 12 h 12"/>
                  <a:gd name="T6" fmla="*/ 0 w 22"/>
                  <a:gd name="T7" fmla="*/ 9 h 12"/>
                  <a:gd name="T8" fmla="*/ 20 w 22"/>
                  <a:gd name="T9" fmla="*/ 0 h 12"/>
                  <a:gd name="T10" fmla="*/ 0 60000 65536"/>
                  <a:gd name="T11" fmla="*/ 0 60000 65536"/>
                  <a:gd name="T12" fmla="*/ 0 60000 65536"/>
                  <a:gd name="T13" fmla="*/ 0 60000 65536"/>
                  <a:gd name="T14" fmla="*/ 0 60000 65536"/>
                  <a:gd name="T15" fmla="*/ 0 w 22"/>
                  <a:gd name="T16" fmla="*/ 0 h 12"/>
                  <a:gd name="T17" fmla="*/ 22 w 22"/>
                  <a:gd name="T18" fmla="*/ 12 h 12"/>
                </a:gdLst>
                <a:ahLst/>
                <a:cxnLst>
                  <a:cxn ang="T10">
                    <a:pos x="T0" y="T1"/>
                  </a:cxn>
                  <a:cxn ang="T11">
                    <a:pos x="T2" y="T3"/>
                  </a:cxn>
                  <a:cxn ang="T12">
                    <a:pos x="T4" y="T5"/>
                  </a:cxn>
                  <a:cxn ang="T13">
                    <a:pos x="T6" y="T7"/>
                  </a:cxn>
                  <a:cxn ang="T14">
                    <a:pos x="T8" y="T9"/>
                  </a:cxn>
                </a:cxnLst>
                <a:rect l="T15" t="T16" r="T17" b="T18"/>
                <a:pathLst>
                  <a:path w="22" h="12">
                    <a:moveTo>
                      <a:pt x="20" y="0"/>
                    </a:moveTo>
                    <a:lnTo>
                      <a:pt x="22" y="2"/>
                    </a:lnTo>
                    <a:lnTo>
                      <a:pt x="1" y="12"/>
                    </a:lnTo>
                    <a:lnTo>
                      <a:pt x="0" y="9"/>
                    </a:lnTo>
                    <a:lnTo>
                      <a:pt x="20" y="0"/>
                    </a:lnTo>
                    <a:close/>
                  </a:path>
                </a:pathLst>
              </a:custGeom>
              <a:solidFill>
                <a:srgbClr val="000000"/>
              </a:solidFill>
              <a:ln w="9525">
                <a:noFill/>
                <a:round/>
                <a:headEnd/>
                <a:tailEnd/>
              </a:ln>
            </p:spPr>
            <p:txBody>
              <a:bodyPr/>
              <a:lstStyle/>
              <a:p>
                <a:endParaRPr lang="en-US"/>
              </a:p>
            </p:txBody>
          </p:sp>
          <p:sp>
            <p:nvSpPr>
              <p:cNvPr id="83197" name="Freeform 475"/>
              <p:cNvSpPr>
                <a:spLocks/>
              </p:cNvSpPr>
              <p:nvPr/>
            </p:nvSpPr>
            <p:spPr bwMode="auto">
              <a:xfrm>
                <a:off x="1153" y="3831"/>
                <a:ext cx="19" cy="18"/>
              </a:xfrm>
              <a:custGeom>
                <a:avLst/>
                <a:gdLst>
                  <a:gd name="T0" fmla="*/ 16 w 19"/>
                  <a:gd name="T1" fmla="*/ 0 h 18"/>
                  <a:gd name="T2" fmla="*/ 19 w 19"/>
                  <a:gd name="T3" fmla="*/ 2 h 18"/>
                  <a:gd name="T4" fmla="*/ 3 w 19"/>
                  <a:gd name="T5" fmla="*/ 18 h 18"/>
                  <a:gd name="T6" fmla="*/ 0 w 19"/>
                  <a:gd name="T7" fmla="*/ 16 h 18"/>
                  <a:gd name="T8" fmla="*/ 16 w 19"/>
                  <a:gd name="T9" fmla="*/ 0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16" y="0"/>
                    </a:moveTo>
                    <a:lnTo>
                      <a:pt x="19" y="2"/>
                    </a:lnTo>
                    <a:lnTo>
                      <a:pt x="3" y="18"/>
                    </a:lnTo>
                    <a:lnTo>
                      <a:pt x="0" y="16"/>
                    </a:lnTo>
                    <a:lnTo>
                      <a:pt x="16" y="0"/>
                    </a:lnTo>
                    <a:close/>
                  </a:path>
                </a:pathLst>
              </a:custGeom>
              <a:solidFill>
                <a:srgbClr val="000000"/>
              </a:solidFill>
              <a:ln w="9525">
                <a:noFill/>
                <a:round/>
                <a:headEnd/>
                <a:tailEnd/>
              </a:ln>
            </p:spPr>
            <p:txBody>
              <a:bodyPr/>
              <a:lstStyle/>
              <a:p>
                <a:endParaRPr lang="en-US"/>
              </a:p>
            </p:txBody>
          </p:sp>
          <p:sp>
            <p:nvSpPr>
              <p:cNvPr id="83198" name="Freeform 474"/>
              <p:cNvSpPr>
                <a:spLocks/>
              </p:cNvSpPr>
              <p:nvPr/>
            </p:nvSpPr>
            <p:spPr bwMode="auto">
              <a:xfrm>
                <a:off x="1156" y="3833"/>
                <a:ext cx="17" cy="17"/>
              </a:xfrm>
              <a:custGeom>
                <a:avLst/>
                <a:gdLst>
                  <a:gd name="T0" fmla="*/ 16 w 17"/>
                  <a:gd name="T1" fmla="*/ 0 h 17"/>
                  <a:gd name="T2" fmla="*/ 17 w 17"/>
                  <a:gd name="T3" fmla="*/ 1 h 17"/>
                  <a:gd name="T4" fmla="*/ 1 w 17"/>
                  <a:gd name="T5" fmla="*/ 17 h 17"/>
                  <a:gd name="T6" fmla="*/ 0 w 17"/>
                  <a:gd name="T7" fmla="*/ 16 h 17"/>
                  <a:gd name="T8" fmla="*/ 16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17" y="1"/>
                    </a:lnTo>
                    <a:lnTo>
                      <a:pt x="1" y="17"/>
                    </a:lnTo>
                    <a:lnTo>
                      <a:pt x="0" y="16"/>
                    </a:lnTo>
                    <a:lnTo>
                      <a:pt x="16" y="0"/>
                    </a:lnTo>
                    <a:close/>
                  </a:path>
                </a:pathLst>
              </a:custGeom>
              <a:solidFill>
                <a:srgbClr val="000000"/>
              </a:solidFill>
              <a:ln w="9525">
                <a:noFill/>
                <a:round/>
                <a:headEnd/>
                <a:tailEnd/>
              </a:ln>
            </p:spPr>
            <p:txBody>
              <a:bodyPr/>
              <a:lstStyle/>
              <a:p>
                <a:endParaRPr lang="en-US"/>
              </a:p>
            </p:txBody>
          </p:sp>
          <p:sp>
            <p:nvSpPr>
              <p:cNvPr id="83199" name="Freeform 473"/>
              <p:cNvSpPr>
                <a:spLocks/>
              </p:cNvSpPr>
              <p:nvPr/>
            </p:nvSpPr>
            <p:spPr bwMode="auto">
              <a:xfrm>
                <a:off x="1158" y="3833"/>
                <a:ext cx="15" cy="20"/>
              </a:xfrm>
              <a:custGeom>
                <a:avLst/>
                <a:gdLst>
                  <a:gd name="T0" fmla="*/ 13 w 15"/>
                  <a:gd name="T1" fmla="*/ 0 h 20"/>
                  <a:gd name="T2" fmla="*/ 15 w 15"/>
                  <a:gd name="T3" fmla="*/ 1 h 20"/>
                  <a:gd name="T4" fmla="*/ 2 w 15"/>
                  <a:gd name="T5" fmla="*/ 20 h 20"/>
                  <a:gd name="T6" fmla="*/ 0 w 15"/>
                  <a:gd name="T7" fmla="*/ 19 h 20"/>
                  <a:gd name="T8" fmla="*/ 13 w 15"/>
                  <a:gd name="T9" fmla="*/ 0 h 20"/>
                  <a:gd name="T10" fmla="*/ 0 60000 65536"/>
                  <a:gd name="T11" fmla="*/ 0 60000 65536"/>
                  <a:gd name="T12" fmla="*/ 0 60000 65536"/>
                  <a:gd name="T13" fmla="*/ 0 60000 65536"/>
                  <a:gd name="T14" fmla="*/ 0 60000 65536"/>
                  <a:gd name="T15" fmla="*/ 0 w 15"/>
                  <a:gd name="T16" fmla="*/ 0 h 20"/>
                  <a:gd name="T17" fmla="*/ 15 w 15"/>
                  <a:gd name="T18" fmla="*/ 20 h 20"/>
                </a:gdLst>
                <a:ahLst/>
                <a:cxnLst>
                  <a:cxn ang="T10">
                    <a:pos x="T0" y="T1"/>
                  </a:cxn>
                  <a:cxn ang="T11">
                    <a:pos x="T2" y="T3"/>
                  </a:cxn>
                  <a:cxn ang="T12">
                    <a:pos x="T4" y="T5"/>
                  </a:cxn>
                  <a:cxn ang="T13">
                    <a:pos x="T6" y="T7"/>
                  </a:cxn>
                  <a:cxn ang="T14">
                    <a:pos x="T8" y="T9"/>
                  </a:cxn>
                </a:cxnLst>
                <a:rect l="T15" t="T16" r="T17" b="T18"/>
                <a:pathLst>
                  <a:path w="15" h="20">
                    <a:moveTo>
                      <a:pt x="13" y="0"/>
                    </a:moveTo>
                    <a:lnTo>
                      <a:pt x="15" y="1"/>
                    </a:lnTo>
                    <a:lnTo>
                      <a:pt x="2" y="20"/>
                    </a:lnTo>
                    <a:lnTo>
                      <a:pt x="0" y="19"/>
                    </a:lnTo>
                    <a:lnTo>
                      <a:pt x="13" y="0"/>
                    </a:lnTo>
                    <a:close/>
                  </a:path>
                </a:pathLst>
              </a:custGeom>
              <a:solidFill>
                <a:srgbClr val="000000"/>
              </a:solidFill>
              <a:ln w="9525">
                <a:noFill/>
                <a:round/>
                <a:headEnd/>
                <a:tailEnd/>
              </a:ln>
            </p:spPr>
            <p:txBody>
              <a:bodyPr/>
              <a:lstStyle/>
              <a:p>
                <a:endParaRPr lang="en-US"/>
              </a:p>
            </p:txBody>
          </p:sp>
          <p:sp>
            <p:nvSpPr>
              <p:cNvPr id="83200" name="Rectangle 472"/>
              <p:cNvSpPr>
                <a:spLocks noChangeArrowheads="1"/>
              </p:cNvSpPr>
              <p:nvPr/>
            </p:nvSpPr>
            <p:spPr bwMode="auto">
              <a:xfrm>
                <a:off x="1167" y="3833"/>
                <a:ext cx="2" cy="22"/>
              </a:xfrm>
              <a:prstGeom prst="rect">
                <a:avLst/>
              </a:prstGeom>
              <a:solidFill>
                <a:srgbClr val="000000"/>
              </a:solidFill>
              <a:ln w="9525">
                <a:noFill/>
                <a:miter lim="800000"/>
                <a:headEnd/>
                <a:tailEnd/>
              </a:ln>
            </p:spPr>
            <p:txBody>
              <a:bodyPr/>
              <a:lstStyle/>
              <a:p>
                <a:endParaRPr lang="en-US"/>
              </a:p>
            </p:txBody>
          </p:sp>
          <p:sp>
            <p:nvSpPr>
              <p:cNvPr id="83201" name="Rectangle 471"/>
              <p:cNvSpPr>
                <a:spLocks noChangeArrowheads="1"/>
              </p:cNvSpPr>
              <p:nvPr/>
            </p:nvSpPr>
            <p:spPr bwMode="auto">
              <a:xfrm>
                <a:off x="1169" y="3833"/>
                <a:ext cx="1" cy="22"/>
              </a:xfrm>
              <a:prstGeom prst="rect">
                <a:avLst/>
              </a:prstGeom>
              <a:solidFill>
                <a:srgbClr val="000000"/>
              </a:solidFill>
              <a:ln w="9525">
                <a:noFill/>
                <a:miter lim="800000"/>
                <a:headEnd/>
                <a:tailEnd/>
              </a:ln>
            </p:spPr>
            <p:txBody>
              <a:bodyPr/>
              <a:lstStyle/>
              <a:p>
                <a:endParaRPr lang="en-US"/>
              </a:p>
            </p:txBody>
          </p:sp>
          <p:sp>
            <p:nvSpPr>
              <p:cNvPr id="83202" name="Freeform 470"/>
              <p:cNvSpPr>
                <a:spLocks/>
              </p:cNvSpPr>
              <p:nvPr/>
            </p:nvSpPr>
            <p:spPr bwMode="auto">
              <a:xfrm>
                <a:off x="1164" y="3833"/>
                <a:ext cx="14" cy="20"/>
              </a:xfrm>
              <a:custGeom>
                <a:avLst/>
                <a:gdLst>
                  <a:gd name="T0" fmla="*/ 0 w 14"/>
                  <a:gd name="T1" fmla="*/ 1 h 20"/>
                  <a:gd name="T2" fmla="*/ 2 w 14"/>
                  <a:gd name="T3" fmla="*/ 0 h 20"/>
                  <a:gd name="T4" fmla="*/ 14 w 14"/>
                  <a:gd name="T5" fmla="*/ 19 h 20"/>
                  <a:gd name="T6" fmla="*/ 12 w 14"/>
                  <a:gd name="T7" fmla="*/ 20 h 20"/>
                  <a:gd name="T8" fmla="*/ 0 w 14"/>
                  <a:gd name="T9" fmla="*/ 1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
                    </a:moveTo>
                    <a:lnTo>
                      <a:pt x="2" y="0"/>
                    </a:lnTo>
                    <a:lnTo>
                      <a:pt x="14" y="19"/>
                    </a:lnTo>
                    <a:lnTo>
                      <a:pt x="12" y="20"/>
                    </a:lnTo>
                    <a:lnTo>
                      <a:pt x="0" y="1"/>
                    </a:lnTo>
                    <a:close/>
                  </a:path>
                </a:pathLst>
              </a:custGeom>
              <a:solidFill>
                <a:srgbClr val="000000"/>
              </a:solidFill>
              <a:ln w="9525">
                <a:noFill/>
                <a:round/>
                <a:headEnd/>
                <a:tailEnd/>
              </a:ln>
            </p:spPr>
            <p:txBody>
              <a:bodyPr/>
              <a:lstStyle/>
              <a:p>
                <a:endParaRPr lang="en-US"/>
              </a:p>
            </p:txBody>
          </p:sp>
          <p:sp>
            <p:nvSpPr>
              <p:cNvPr id="83203" name="Freeform 469"/>
              <p:cNvSpPr>
                <a:spLocks/>
              </p:cNvSpPr>
              <p:nvPr/>
            </p:nvSpPr>
            <p:spPr bwMode="auto">
              <a:xfrm>
                <a:off x="1166" y="3832"/>
                <a:ext cx="15" cy="20"/>
              </a:xfrm>
              <a:custGeom>
                <a:avLst/>
                <a:gdLst>
                  <a:gd name="T0" fmla="*/ 0 w 15"/>
                  <a:gd name="T1" fmla="*/ 1 h 20"/>
                  <a:gd name="T2" fmla="*/ 2 w 15"/>
                  <a:gd name="T3" fmla="*/ 0 h 20"/>
                  <a:gd name="T4" fmla="*/ 15 w 15"/>
                  <a:gd name="T5" fmla="*/ 18 h 20"/>
                  <a:gd name="T6" fmla="*/ 12 w 15"/>
                  <a:gd name="T7" fmla="*/ 20 h 20"/>
                  <a:gd name="T8" fmla="*/ 0 w 15"/>
                  <a:gd name="T9" fmla="*/ 1 h 20"/>
                  <a:gd name="T10" fmla="*/ 0 60000 65536"/>
                  <a:gd name="T11" fmla="*/ 0 60000 65536"/>
                  <a:gd name="T12" fmla="*/ 0 60000 65536"/>
                  <a:gd name="T13" fmla="*/ 0 60000 65536"/>
                  <a:gd name="T14" fmla="*/ 0 60000 65536"/>
                  <a:gd name="T15" fmla="*/ 0 w 15"/>
                  <a:gd name="T16" fmla="*/ 0 h 20"/>
                  <a:gd name="T17" fmla="*/ 15 w 15"/>
                  <a:gd name="T18" fmla="*/ 20 h 20"/>
                </a:gdLst>
                <a:ahLst/>
                <a:cxnLst>
                  <a:cxn ang="T10">
                    <a:pos x="T0" y="T1"/>
                  </a:cxn>
                  <a:cxn ang="T11">
                    <a:pos x="T2" y="T3"/>
                  </a:cxn>
                  <a:cxn ang="T12">
                    <a:pos x="T4" y="T5"/>
                  </a:cxn>
                  <a:cxn ang="T13">
                    <a:pos x="T6" y="T7"/>
                  </a:cxn>
                  <a:cxn ang="T14">
                    <a:pos x="T8" y="T9"/>
                  </a:cxn>
                </a:cxnLst>
                <a:rect l="T15" t="T16" r="T17" b="T18"/>
                <a:pathLst>
                  <a:path w="15" h="20">
                    <a:moveTo>
                      <a:pt x="0" y="1"/>
                    </a:moveTo>
                    <a:lnTo>
                      <a:pt x="2" y="0"/>
                    </a:lnTo>
                    <a:lnTo>
                      <a:pt x="15" y="18"/>
                    </a:lnTo>
                    <a:lnTo>
                      <a:pt x="12" y="20"/>
                    </a:lnTo>
                    <a:lnTo>
                      <a:pt x="0" y="1"/>
                    </a:lnTo>
                    <a:close/>
                  </a:path>
                </a:pathLst>
              </a:custGeom>
              <a:solidFill>
                <a:srgbClr val="000000"/>
              </a:solidFill>
              <a:ln w="9525">
                <a:noFill/>
                <a:round/>
                <a:headEnd/>
                <a:tailEnd/>
              </a:ln>
            </p:spPr>
            <p:txBody>
              <a:bodyPr/>
              <a:lstStyle/>
              <a:p>
                <a:endParaRPr lang="en-US"/>
              </a:p>
            </p:txBody>
          </p:sp>
          <p:sp>
            <p:nvSpPr>
              <p:cNvPr id="83204" name="Freeform 468"/>
              <p:cNvSpPr>
                <a:spLocks/>
              </p:cNvSpPr>
              <p:nvPr/>
            </p:nvSpPr>
            <p:spPr bwMode="auto">
              <a:xfrm>
                <a:off x="1166" y="3831"/>
                <a:ext cx="18" cy="18"/>
              </a:xfrm>
              <a:custGeom>
                <a:avLst/>
                <a:gdLst>
                  <a:gd name="T0" fmla="*/ 0 w 18"/>
                  <a:gd name="T1" fmla="*/ 2 h 18"/>
                  <a:gd name="T2" fmla="*/ 2 w 18"/>
                  <a:gd name="T3" fmla="*/ 0 h 18"/>
                  <a:gd name="T4" fmla="*/ 18 w 18"/>
                  <a:gd name="T5" fmla="*/ 16 h 18"/>
                  <a:gd name="T6" fmla="*/ 16 w 18"/>
                  <a:gd name="T7" fmla="*/ 18 h 18"/>
                  <a:gd name="T8" fmla="*/ 0 w 18"/>
                  <a:gd name="T9" fmla="*/ 2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0" y="2"/>
                    </a:moveTo>
                    <a:lnTo>
                      <a:pt x="2" y="0"/>
                    </a:lnTo>
                    <a:lnTo>
                      <a:pt x="18" y="16"/>
                    </a:lnTo>
                    <a:lnTo>
                      <a:pt x="16" y="18"/>
                    </a:lnTo>
                    <a:lnTo>
                      <a:pt x="0" y="2"/>
                    </a:lnTo>
                    <a:close/>
                  </a:path>
                </a:pathLst>
              </a:custGeom>
              <a:solidFill>
                <a:srgbClr val="000000"/>
              </a:solidFill>
              <a:ln w="9525">
                <a:noFill/>
                <a:round/>
                <a:headEnd/>
                <a:tailEnd/>
              </a:ln>
            </p:spPr>
            <p:txBody>
              <a:bodyPr/>
              <a:lstStyle/>
              <a:p>
                <a:endParaRPr lang="en-US"/>
              </a:p>
            </p:txBody>
          </p:sp>
          <p:sp>
            <p:nvSpPr>
              <p:cNvPr id="83205" name="Freeform 467"/>
              <p:cNvSpPr>
                <a:spLocks/>
              </p:cNvSpPr>
              <p:nvPr/>
            </p:nvSpPr>
            <p:spPr bwMode="auto">
              <a:xfrm>
                <a:off x="1167" y="3830"/>
                <a:ext cx="21" cy="15"/>
              </a:xfrm>
              <a:custGeom>
                <a:avLst/>
                <a:gdLst>
                  <a:gd name="T0" fmla="*/ 0 w 21"/>
                  <a:gd name="T1" fmla="*/ 4 h 15"/>
                  <a:gd name="T2" fmla="*/ 2 w 21"/>
                  <a:gd name="T3" fmla="*/ 0 h 15"/>
                  <a:gd name="T4" fmla="*/ 21 w 21"/>
                  <a:gd name="T5" fmla="*/ 11 h 15"/>
                  <a:gd name="T6" fmla="*/ 18 w 21"/>
                  <a:gd name="T7" fmla="*/ 15 h 15"/>
                  <a:gd name="T8" fmla="*/ 0 w 21"/>
                  <a:gd name="T9" fmla="*/ 4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0" y="4"/>
                    </a:moveTo>
                    <a:lnTo>
                      <a:pt x="2" y="0"/>
                    </a:lnTo>
                    <a:lnTo>
                      <a:pt x="21" y="11"/>
                    </a:lnTo>
                    <a:lnTo>
                      <a:pt x="18" y="15"/>
                    </a:lnTo>
                    <a:lnTo>
                      <a:pt x="0" y="4"/>
                    </a:lnTo>
                    <a:close/>
                  </a:path>
                </a:pathLst>
              </a:custGeom>
              <a:solidFill>
                <a:srgbClr val="000000"/>
              </a:solidFill>
              <a:ln w="9525">
                <a:noFill/>
                <a:round/>
                <a:headEnd/>
                <a:tailEnd/>
              </a:ln>
            </p:spPr>
            <p:txBody>
              <a:bodyPr/>
              <a:lstStyle/>
              <a:p>
                <a:endParaRPr lang="en-US"/>
              </a:p>
            </p:txBody>
          </p:sp>
          <p:sp>
            <p:nvSpPr>
              <p:cNvPr id="83206" name="Freeform 466"/>
              <p:cNvSpPr>
                <a:spLocks/>
              </p:cNvSpPr>
              <p:nvPr/>
            </p:nvSpPr>
            <p:spPr bwMode="auto">
              <a:xfrm>
                <a:off x="1169" y="3827"/>
                <a:ext cx="21" cy="14"/>
              </a:xfrm>
              <a:custGeom>
                <a:avLst/>
                <a:gdLst>
                  <a:gd name="T0" fmla="*/ 0 w 21"/>
                  <a:gd name="T1" fmla="*/ 3 h 14"/>
                  <a:gd name="T2" fmla="*/ 2 w 21"/>
                  <a:gd name="T3" fmla="*/ 0 h 14"/>
                  <a:gd name="T4" fmla="*/ 21 w 21"/>
                  <a:gd name="T5" fmla="*/ 11 h 14"/>
                  <a:gd name="T6" fmla="*/ 19 w 21"/>
                  <a:gd name="T7" fmla="*/ 14 h 14"/>
                  <a:gd name="T8" fmla="*/ 0 w 21"/>
                  <a:gd name="T9" fmla="*/ 3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3"/>
                    </a:moveTo>
                    <a:lnTo>
                      <a:pt x="2" y="0"/>
                    </a:lnTo>
                    <a:lnTo>
                      <a:pt x="21" y="11"/>
                    </a:lnTo>
                    <a:lnTo>
                      <a:pt x="19" y="14"/>
                    </a:lnTo>
                    <a:lnTo>
                      <a:pt x="0" y="3"/>
                    </a:lnTo>
                    <a:close/>
                  </a:path>
                </a:pathLst>
              </a:custGeom>
              <a:solidFill>
                <a:srgbClr val="000000"/>
              </a:solidFill>
              <a:ln w="9525">
                <a:noFill/>
                <a:round/>
                <a:headEnd/>
                <a:tailEnd/>
              </a:ln>
            </p:spPr>
            <p:txBody>
              <a:bodyPr/>
              <a:lstStyle/>
              <a:p>
                <a:endParaRPr lang="en-US"/>
              </a:p>
            </p:txBody>
          </p:sp>
          <p:sp>
            <p:nvSpPr>
              <p:cNvPr id="83207" name="Freeform 465"/>
              <p:cNvSpPr>
                <a:spLocks/>
              </p:cNvSpPr>
              <p:nvPr/>
            </p:nvSpPr>
            <p:spPr bwMode="auto">
              <a:xfrm>
                <a:off x="1170" y="3825"/>
                <a:ext cx="22" cy="11"/>
              </a:xfrm>
              <a:custGeom>
                <a:avLst/>
                <a:gdLst>
                  <a:gd name="T0" fmla="*/ 0 w 22"/>
                  <a:gd name="T1" fmla="*/ 4 h 11"/>
                  <a:gd name="T2" fmla="*/ 2 w 22"/>
                  <a:gd name="T3" fmla="*/ 0 h 11"/>
                  <a:gd name="T4" fmla="*/ 22 w 22"/>
                  <a:gd name="T5" fmla="*/ 7 h 11"/>
                  <a:gd name="T6" fmla="*/ 21 w 22"/>
                  <a:gd name="T7" fmla="*/ 11 h 11"/>
                  <a:gd name="T8" fmla="*/ 0 w 22"/>
                  <a:gd name="T9" fmla="*/ 4 h 11"/>
                  <a:gd name="T10" fmla="*/ 0 60000 65536"/>
                  <a:gd name="T11" fmla="*/ 0 60000 65536"/>
                  <a:gd name="T12" fmla="*/ 0 60000 65536"/>
                  <a:gd name="T13" fmla="*/ 0 60000 65536"/>
                  <a:gd name="T14" fmla="*/ 0 60000 65536"/>
                  <a:gd name="T15" fmla="*/ 0 w 22"/>
                  <a:gd name="T16" fmla="*/ 0 h 11"/>
                  <a:gd name="T17" fmla="*/ 22 w 22"/>
                  <a:gd name="T18" fmla="*/ 11 h 11"/>
                </a:gdLst>
                <a:ahLst/>
                <a:cxnLst>
                  <a:cxn ang="T10">
                    <a:pos x="T0" y="T1"/>
                  </a:cxn>
                  <a:cxn ang="T11">
                    <a:pos x="T2" y="T3"/>
                  </a:cxn>
                  <a:cxn ang="T12">
                    <a:pos x="T4" y="T5"/>
                  </a:cxn>
                  <a:cxn ang="T13">
                    <a:pos x="T6" y="T7"/>
                  </a:cxn>
                  <a:cxn ang="T14">
                    <a:pos x="T8" y="T9"/>
                  </a:cxn>
                </a:cxnLst>
                <a:rect l="T15" t="T16" r="T17" b="T18"/>
                <a:pathLst>
                  <a:path w="22" h="11">
                    <a:moveTo>
                      <a:pt x="0" y="4"/>
                    </a:moveTo>
                    <a:lnTo>
                      <a:pt x="2" y="0"/>
                    </a:lnTo>
                    <a:lnTo>
                      <a:pt x="22" y="7"/>
                    </a:lnTo>
                    <a:lnTo>
                      <a:pt x="21" y="11"/>
                    </a:lnTo>
                    <a:lnTo>
                      <a:pt x="0" y="4"/>
                    </a:lnTo>
                    <a:close/>
                  </a:path>
                </a:pathLst>
              </a:custGeom>
              <a:solidFill>
                <a:srgbClr val="000000"/>
              </a:solidFill>
              <a:ln w="9525">
                <a:noFill/>
                <a:round/>
                <a:headEnd/>
                <a:tailEnd/>
              </a:ln>
            </p:spPr>
            <p:txBody>
              <a:bodyPr/>
              <a:lstStyle/>
              <a:p>
                <a:endParaRPr lang="en-US"/>
              </a:p>
            </p:txBody>
          </p:sp>
          <p:sp>
            <p:nvSpPr>
              <p:cNvPr id="83208" name="Freeform 464"/>
              <p:cNvSpPr>
                <a:spLocks/>
              </p:cNvSpPr>
              <p:nvPr/>
            </p:nvSpPr>
            <p:spPr bwMode="auto">
              <a:xfrm>
                <a:off x="1172" y="3818"/>
                <a:ext cx="22" cy="14"/>
              </a:xfrm>
              <a:custGeom>
                <a:avLst/>
                <a:gdLst>
                  <a:gd name="T0" fmla="*/ 0 w 22"/>
                  <a:gd name="T1" fmla="*/ 6 h 14"/>
                  <a:gd name="T2" fmla="*/ 2 w 22"/>
                  <a:gd name="T3" fmla="*/ 0 h 14"/>
                  <a:gd name="T4" fmla="*/ 22 w 22"/>
                  <a:gd name="T5" fmla="*/ 8 h 14"/>
                  <a:gd name="T6" fmla="*/ 20 w 22"/>
                  <a:gd name="T7" fmla="*/ 14 h 14"/>
                  <a:gd name="T8" fmla="*/ 0 w 22"/>
                  <a:gd name="T9" fmla="*/ 6 h 14"/>
                  <a:gd name="T10" fmla="*/ 0 60000 65536"/>
                  <a:gd name="T11" fmla="*/ 0 60000 65536"/>
                  <a:gd name="T12" fmla="*/ 0 60000 65536"/>
                  <a:gd name="T13" fmla="*/ 0 60000 65536"/>
                  <a:gd name="T14" fmla="*/ 0 60000 65536"/>
                  <a:gd name="T15" fmla="*/ 0 w 22"/>
                  <a:gd name="T16" fmla="*/ 0 h 14"/>
                  <a:gd name="T17" fmla="*/ 22 w 22"/>
                  <a:gd name="T18" fmla="*/ 14 h 14"/>
                </a:gdLst>
                <a:ahLst/>
                <a:cxnLst>
                  <a:cxn ang="T10">
                    <a:pos x="T0" y="T1"/>
                  </a:cxn>
                  <a:cxn ang="T11">
                    <a:pos x="T2" y="T3"/>
                  </a:cxn>
                  <a:cxn ang="T12">
                    <a:pos x="T4" y="T5"/>
                  </a:cxn>
                  <a:cxn ang="T13">
                    <a:pos x="T6" y="T7"/>
                  </a:cxn>
                  <a:cxn ang="T14">
                    <a:pos x="T8" y="T9"/>
                  </a:cxn>
                </a:cxnLst>
                <a:rect l="T15" t="T16" r="T17" b="T18"/>
                <a:pathLst>
                  <a:path w="22" h="14">
                    <a:moveTo>
                      <a:pt x="0" y="6"/>
                    </a:moveTo>
                    <a:lnTo>
                      <a:pt x="2" y="0"/>
                    </a:lnTo>
                    <a:lnTo>
                      <a:pt x="22" y="8"/>
                    </a:lnTo>
                    <a:lnTo>
                      <a:pt x="20" y="14"/>
                    </a:lnTo>
                    <a:lnTo>
                      <a:pt x="0" y="6"/>
                    </a:lnTo>
                    <a:close/>
                  </a:path>
                </a:pathLst>
              </a:custGeom>
              <a:solidFill>
                <a:srgbClr val="000000"/>
              </a:solidFill>
              <a:ln w="9525">
                <a:noFill/>
                <a:round/>
                <a:headEnd/>
                <a:tailEnd/>
              </a:ln>
            </p:spPr>
            <p:txBody>
              <a:bodyPr/>
              <a:lstStyle/>
              <a:p>
                <a:endParaRPr lang="en-US"/>
              </a:p>
            </p:txBody>
          </p:sp>
          <p:sp>
            <p:nvSpPr>
              <p:cNvPr id="83209" name="Freeform 463"/>
              <p:cNvSpPr>
                <a:spLocks/>
              </p:cNvSpPr>
              <p:nvPr/>
            </p:nvSpPr>
            <p:spPr bwMode="auto">
              <a:xfrm>
                <a:off x="1174" y="3813"/>
                <a:ext cx="23" cy="13"/>
              </a:xfrm>
              <a:custGeom>
                <a:avLst/>
                <a:gdLst>
                  <a:gd name="T0" fmla="*/ 0 w 23"/>
                  <a:gd name="T1" fmla="*/ 5 h 13"/>
                  <a:gd name="T2" fmla="*/ 2 w 23"/>
                  <a:gd name="T3" fmla="*/ 0 h 13"/>
                  <a:gd name="T4" fmla="*/ 23 w 23"/>
                  <a:gd name="T5" fmla="*/ 8 h 13"/>
                  <a:gd name="T6" fmla="*/ 20 w 23"/>
                  <a:gd name="T7" fmla="*/ 13 h 13"/>
                  <a:gd name="T8" fmla="*/ 0 w 23"/>
                  <a:gd name="T9" fmla="*/ 5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5"/>
                    </a:moveTo>
                    <a:lnTo>
                      <a:pt x="2" y="0"/>
                    </a:lnTo>
                    <a:lnTo>
                      <a:pt x="23" y="8"/>
                    </a:lnTo>
                    <a:lnTo>
                      <a:pt x="20" y="13"/>
                    </a:lnTo>
                    <a:lnTo>
                      <a:pt x="0" y="5"/>
                    </a:lnTo>
                    <a:close/>
                  </a:path>
                </a:pathLst>
              </a:custGeom>
              <a:solidFill>
                <a:srgbClr val="000000"/>
              </a:solidFill>
              <a:ln w="9525">
                <a:noFill/>
                <a:round/>
                <a:headEnd/>
                <a:tailEnd/>
              </a:ln>
            </p:spPr>
            <p:txBody>
              <a:bodyPr/>
              <a:lstStyle/>
              <a:p>
                <a:endParaRPr lang="en-US"/>
              </a:p>
            </p:txBody>
          </p:sp>
          <p:sp>
            <p:nvSpPr>
              <p:cNvPr id="83210" name="Freeform 462"/>
              <p:cNvSpPr>
                <a:spLocks/>
              </p:cNvSpPr>
              <p:nvPr/>
            </p:nvSpPr>
            <p:spPr bwMode="auto">
              <a:xfrm>
                <a:off x="1176" y="3807"/>
                <a:ext cx="23" cy="14"/>
              </a:xfrm>
              <a:custGeom>
                <a:avLst/>
                <a:gdLst>
                  <a:gd name="T0" fmla="*/ 0 w 23"/>
                  <a:gd name="T1" fmla="*/ 7 h 14"/>
                  <a:gd name="T2" fmla="*/ 2 w 23"/>
                  <a:gd name="T3" fmla="*/ 0 h 14"/>
                  <a:gd name="T4" fmla="*/ 23 w 23"/>
                  <a:gd name="T5" fmla="*/ 7 h 14"/>
                  <a:gd name="T6" fmla="*/ 21 w 23"/>
                  <a:gd name="T7" fmla="*/ 14 h 14"/>
                  <a:gd name="T8" fmla="*/ 0 w 23"/>
                  <a:gd name="T9" fmla="*/ 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7"/>
                    </a:moveTo>
                    <a:lnTo>
                      <a:pt x="2" y="0"/>
                    </a:lnTo>
                    <a:lnTo>
                      <a:pt x="23" y="7"/>
                    </a:lnTo>
                    <a:lnTo>
                      <a:pt x="21" y="14"/>
                    </a:lnTo>
                    <a:lnTo>
                      <a:pt x="0" y="7"/>
                    </a:lnTo>
                    <a:close/>
                  </a:path>
                </a:pathLst>
              </a:custGeom>
              <a:solidFill>
                <a:srgbClr val="000000"/>
              </a:solidFill>
              <a:ln w="9525">
                <a:noFill/>
                <a:round/>
                <a:headEnd/>
                <a:tailEnd/>
              </a:ln>
            </p:spPr>
            <p:txBody>
              <a:bodyPr/>
              <a:lstStyle/>
              <a:p>
                <a:endParaRPr lang="en-US"/>
              </a:p>
            </p:txBody>
          </p:sp>
          <p:sp>
            <p:nvSpPr>
              <p:cNvPr id="83211" name="Freeform 461"/>
              <p:cNvSpPr>
                <a:spLocks/>
              </p:cNvSpPr>
              <p:nvPr/>
            </p:nvSpPr>
            <p:spPr bwMode="auto">
              <a:xfrm>
                <a:off x="1177" y="3801"/>
                <a:ext cx="24" cy="13"/>
              </a:xfrm>
              <a:custGeom>
                <a:avLst/>
                <a:gdLst>
                  <a:gd name="T0" fmla="*/ 0 w 24"/>
                  <a:gd name="T1" fmla="*/ 6 h 13"/>
                  <a:gd name="T2" fmla="*/ 2 w 24"/>
                  <a:gd name="T3" fmla="*/ 0 h 13"/>
                  <a:gd name="T4" fmla="*/ 24 w 24"/>
                  <a:gd name="T5" fmla="*/ 6 h 13"/>
                  <a:gd name="T6" fmla="*/ 22 w 24"/>
                  <a:gd name="T7" fmla="*/ 13 h 13"/>
                  <a:gd name="T8" fmla="*/ 0 w 24"/>
                  <a:gd name="T9" fmla="*/ 6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6"/>
                    </a:moveTo>
                    <a:lnTo>
                      <a:pt x="2" y="0"/>
                    </a:lnTo>
                    <a:lnTo>
                      <a:pt x="24" y="6"/>
                    </a:lnTo>
                    <a:lnTo>
                      <a:pt x="22" y="13"/>
                    </a:lnTo>
                    <a:lnTo>
                      <a:pt x="0" y="6"/>
                    </a:lnTo>
                    <a:close/>
                  </a:path>
                </a:pathLst>
              </a:custGeom>
              <a:solidFill>
                <a:srgbClr val="000000"/>
              </a:solidFill>
              <a:ln w="9525">
                <a:noFill/>
                <a:round/>
                <a:headEnd/>
                <a:tailEnd/>
              </a:ln>
            </p:spPr>
            <p:txBody>
              <a:bodyPr/>
              <a:lstStyle/>
              <a:p>
                <a:endParaRPr lang="en-US"/>
              </a:p>
            </p:txBody>
          </p:sp>
          <p:sp>
            <p:nvSpPr>
              <p:cNvPr id="83212" name="Freeform 460"/>
              <p:cNvSpPr>
                <a:spLocks/>
              </p:cNvSpPr>
              <p:nvPr/>
            </p:nvSpPr>
            <p:spPr bwMode="auto">
              <a:xfrm>
                <a:off x="1179" y="3794"/>
                <a:ext cx="23" cy="12"/>
              </a:xfrm>
              <a:custGeom>
                <a:avLst/>
                <a:gdLst>
                  <a:gd name="T0" fmla="*/ 0 w 23"/>
                  <a:gd name="T1" fmla="*/ 8 h 12"/>
                  <a:gd name="T2" fmla="*/ 2 w 23"/>
                  <a:gd name="T3" fmla="*/ 0 h 12"/>
                  <a:gd name="T4" fmla="*/ 23 w 23"/>
                  <a:gd name="T5" fmla="*/ 4 h 12"/>
                  <a:gd name="T6" fmla="*/ 22 w 23"/>
                  <a:gd name="T7" fmla="*/ 12 h 12"/>
                  <a:gd name="T8" fmla="*/ 0 w 23"/>
                  <a:gd name="T9" fmla="*/ 8 h 12"/>
                  <a:gd name="T10" fmla="*/ 0 60000 65536"/>
                  <a:gd name="T11" fmla="*/ 0 60000 65536"/>
                  <a:gd name="T12" fmla="*/ 0 60000 65536"/>
                  <a:gd name="T13" fmla="*/ 0 60000 65536"/>
                  <a:gd name="T14" fmla="*/ 0 60000 65536"/>
                  <a:gd name="T15" fmla="*/ 0 w 23"/>
                  <a:gd name="T16" fmla="*/ 0 h 12"/>
                  <a:gd name="T17" fmla="*/ 23 w 23"/>
                  <a:gd name="T18" fmla="*/ 12 h 12"/>
                </a:gdLst>
                <a:ahLst/>
                <a:cxnLst>
                  <a:cxn ang="T10">
                    <a:pos x="T0" y="T1"/>
                  </a:cxn>
                  <a:cxn ang="T11">
                    <a:pos x="T2" y="T3"/>
                  </a:cxn>
                  <a:cxn ang="T12">
                    <a:pos x="T4" y="T5"/>
                  </a:cxn>
                  <a:cxn ang="T13">
                    <a:pos x="T6" y="T7"/>
                  </a:cxn>
                  <a:cxn ang="T14">
                    <a:pos x="T8" y="T9"/>
                  </a:cxn>
                </a:cxnLst>
                <a:rect l="T15" t="T16" r="T17" b="T18"/>
                <a:pathLst>
                  <a:path w="23" h="12">
                    <a:moveTo>
                      <a:pt x="0" y="8"/>
                    </a:moveTo>
                    <a:lnTo>
                      <a:pt x="2" y="0"/>
                    </a:lnTo>
                    <a:lnTo>
                      <a:pt x="23" y="4"/>
                    </a:lnTo>
                    <a:lnTo>
                      <a:pt x="22" y="12"/>
                    </a:lnTo>
                    <a:lnTo>
                      <a:pt x="0" y="8"/>
                    </a:lnTo>
                    <a:close/>
                  </a:path>
                </a:pathLst>
              </a:custGeom>
              <a:solidFill>
                <a:srgbClr val="000000"/>
              </a:solidFill>
              <a:ln w="9525">
                <a:noFill/>
                <a:round/>
                <a:headEnd/>
                <a:tailEnd/>
              </a:ln>
            </p:spPr>
            <p:txBody>
              <a:bodyPr/>
              <a:lstStyle/>
              <a:p>
                <a:endParaRPr lang="en-US"/>
              </a:p>
            </p:txBody>
          </p:sp>
          <p:sp>
            <p:nvSpPr>
              <p:cNvPr id="83213" name="Freeform 459"/>
              <p:cNvSpPr>
                <a:spLocks/>
              </p:cNvSpPr>
              <p:nvPr/>
            </p:nvSpPr>
            <p:spPr bwMode="auto">
              <a:xfrm>
                <a:off x="1181" y="3786"/>
                <a:ext cx="23" cy="13"/>
              </a:xfrm>
              <a:custGeom>
                <a:avLst/>
                <a:gdLst>
                  <a:gd name="T0" fmla="*/ 0 w 23"/>
                  <a:gd name="T1" fmla="*/ 8 h 13"/>
                  <a:gd name="T2" fmla="*/ 2 w 23"/>
                  <a:gd name="T3" fmla="*/ 0 h 13"/>
                  <a:gd name="T4" fmla="*/ 23 w 23"/>
                  <a:gd name="T5" fmla="*/ 6 h 13"/>
                  <a:gd name="T6" fmla="*/ 21 w 23"/>
                  <a:gd name="T7" fmla="*/ 13 h 13"/>
                  <a:gd name="T8" fmla="*/ 0 w 23"/>
                  <a:gd name="T9" fmla="*/ 8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8"/>
                    </a:moveTo>
                    <a:lnTo>
                      <a:pt x="2" y="0"/>
                    </a:lnTo>
                    <a:lnTo>
                      <a:pt x="23" y="6"/>
                    </a:lnTo>
                    <a:lnTo>
                      <a:pt x="21" y="13"/>
                    </a:lnTo>
                    <a:lnTo>
                      <a:pt x="0" y="8"/>
                    </a:lnTo>
                    <a:close/>
                  </a:path>
                </a:pathLst>
              </a:custGeom>
              <a:solidFill>
                <a:srgbClr val="000000"/>
              </a:solidFill>
              <a:ln w="9525">
                <a:noFill/>
                <a:round/>
                <a:headEnd/>
                <a:tailEnd/>
              </a:ln>
            </p:spPr>
            <p:txBody>
              <a:bodyPr/>
              <a:lstStyle/>
              <a:p>
                <a:endParaRPr lang="en-US"/>
              </a:p>
            </p:txBody>
          </p:sp>
          <p:sp>
            <p:nvSpPr>
              <p:cNvPr id="83214" name="Freeform 458"/>
              <p:cNvSpPr>
                <a:spLocks/>
              </p:cNvSpPr>
              <p:nvPr/>
            </p:nvSpPr>
            <p:spPr bwMode="auto">
              <a:xfrm>
                <a:off x="1183" y="3777"/>
                <a:ext cx="23" cy="14"/>
              </a:xfrm>
              <a:custGeom>
                <a:avLst/>
                <a:gdLst>
                  <a:gd name="T0" fmla="*/ 0 w 23"/>
                  <a:gd name="T1" fmla="*/ 9 h 14"/>
                  <a:gd name="T2" fmla="*/ 2 w 23"/>
                  <a:gd name="T3" fmla="*/ 0 h 14"/>
                  <a:gd name="T4" fmla="*/ 23 w 23"/>
                  <a:gd name="T5" fmla="*/ 5 h 14"/>
                  <a:gd name="T6" fmla="*/ 21 w 23"/>
                  <a:gd name="T7" fmla="*/ 14 h 14"/>
                  <a:gd name="T8" fmla="*/ 0 w 23"/>
                  <a:gd name="T9" fmla="*/ 9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9"/>
                    </a:moveTo>
                    <a:lnTo>
                      <a:pt x="2" y="0"/>
                    </a:lnTo>
                    <a:lnTo>
                      <a:pt x="23" y="5"/>
                    </a:lnTo>
                    <a:lnTo>
                      <a:pt x="21" y="14"/>
                    </a:lnTo>
                    <a:lnTo>
                      <a:pt x="0" y="9"/>
                    </a:lnTo>
                    <a:close/>
                  </a:path>
                </a:pathLst>
              </a:custGeom>
              <a:solidFill>
                <a:srgbClr val="000000"/>
              </a:solidFill>
              <a:ln w="9525">
                <a:noFill/>
                <a:round/>
                <a:headEnd/>
                <a:tailEnd/>
              </a:ln>
            </p:spPr>
            <p:txBody>
              <a:bodyPr/>
              <a:lstStyle/>
              <a:p>
                <a:endParaRPr lang="en-US"/>
              </a:p>
            </p:txBody>
          </p:sp>
          <p:sp>
            <p:nvSpPr>
              <p:cNvPr id="83215" name="Freeform 457"/>
              <p:cNvSpPr>
                <a:spLocks/>
              </p:cNvSpPr>
              <p:nvPr/>
            </p:nvSpPr>
            <p:spPr bwMode="auto">
              <a:xfrm>
                <a:off x="1185" y="3768"/>
                <a:ext cx="23" cy="14"/>
              </a:xfrm>
              <a:custGeom>
                <a:avLst/>
                <a:gdLst>
                  <a:gd name="T0" fmla="*/ 0 w 23"/>
                  <a:gd name="T1" fmla="*/ 9 h 14"/>
                  <a:gd name="T2" fmla="*/ 2 w 23"/>
                  <a:gd name="T3" fmla="*/ 0 h 14"/>
                  <a:gd name="T4" fmla="*/ 23 w 23"/>
                  <a:gd name="T5" fmla="*/ 5 h 14"/>
                  <a:gd name="T6" fmla="*/ 21 w 23"/>
                  <a:gd name="T7" fmla="*/ 14 h 14"/>
                  <a:gd name="T8" fmla="*/ 0 w 23"/>
                  <a:gd name="T9" fmla="*/ 9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9"/>
                    </a:moveTo>
                    <a:lnTo>
                      <a:pt x="2" y="0"/>
                    </a:lnTo>
                    <a:lnTo>
                      <a:pt x="23" y="5"/>
                    </a:lnTo>
                    <a:lnTo>
                      <a:pt x="21" y="14"/>
                    </a:lnTo>
                    <a:lnTo>
                      <a:pt x="0" y="9"/>
                    </a:lnTo>
                    <a:close/>
                  </a:path>
                </a:pathLst>
              </a:custGeom>
              <a:solidFill>
                <a:srgbClr val="000000"/>
              </a:solidFill>
              <a:ln w="9525">
                <a:noFill/>
                <a:round/>
                <a:headEnd/>
                <a:tailEnd/>
              </a:ln>
            </p:spPr>
            <p:txBody>
              <a:bodyPr/>
              <a:lstStyle/>
              <a:p>
                <a:endParaRPr lang="en-US"/>
              </a:p>
            </p:txBody>
          </p:sp>
          <p:sp>
            <p:nvSpPr>
              <p:cNvPr id="83216" name="Freeform 456"/>
              <p:cNvSpPr>
                <a:spLocks/>
              </p:cNvSpPr>
              <p:nvPr/>
            </p:nvSpPr>
            <p:spPr bwMode="auto">
              <a:xfrm>
                <a:off x="1187" y="3749"/>
                <a:ext cx="26" cy="24"/>
              </a:xfrm>
              <a:custGeom>
                <a:avLst/>
                <a:gdLst>
                  <a:gd name="T0" fmla="*/ 0 w 26"/>
                  <a:gd name="T1" fmla="*/ 20 h 24"/>
                  <a:gd name="T2" fmla="*/ 3 w 26"/>
                  <a:gd name="T3" fmla="*/ 0 h 24"/>
                  <a:gd name="T4" fmla="*/ 26 w 26"/>
                  <a:gd name="T5" fmla="*/ 5 h 24"/>
                  <a:gd name="T6" fmla="*/ 22 w 26"/>
                  <a:gd name="T7" fmla="*/ 24 h 24"/>
                  <a:gd name="T8" fmla="*/ 0 w 26"/>
                  <a:gd name="T9" fmla="*/ 20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20"/>
                    </a:moveTo>
                    <a:lnTo>
                      <a:pt x="3" y="0"/>
                    </a:lnTo>
                    <a:lnTo>
                      <a:pt x="26" y="5"/>
                    </a:lnTo>
                    <a:lnTo>
                      <a:pt x="22" y="24"/>
                    </a:lnTo>
                    <a:lnTo>
                      <a:pt x="0" y="20"/>
                    </a:lnTo>
                    <a:close/>
                  </a:path>
                </a:pathLst>
              </a:custGeom>
              <a:solidFill>
                <a:srgbClr val="000000"/>
              </a:solidFill>
              <a:ln w="9525">
                <a:noFill/>
                <a:round/>
                <a:headEnd/>
                <a:tailEnd/>
              </a:ln>
            </p:spPr>
            <p:txBody>
              <a:bodyPr/>
              <a:lstStyle/>
              <a:p>
                <a:endParaRPr lang="en-US"/>
              </a:p>
            </p:txBody>
          </p:sp>
          <p:sp>
            <p:nvSpPr>
              <p:cNvPr id="83217" name="Freeform 455"/>
              <p:cNvSpPr>
                <a:spLocks/>
              </p:cNvSpPr>
              <p:nvPr/>
            </p:nvSpPr>
            <p:spPr bwMode="auto">
              <a:xfrm>
                <a:off x="1190" y="3728"/>
                <a:ext cx="26" cy="26"/>
              </a:xfrm>
              <a:custGeom>
                <a:avLst/>
                <a:gdLst>
                  <a:gd name="T0" fmla="*/ 0 w 26"/>
                  <a:gd name="T1" fmla="*/ 21 h 26"/>
                  <a:gd name="T2" fmla="*/ 4 w 26"/>
                  <a:gd name="T3" fmla="*/ 0 h 26"/>
                  <a:gd name="T4" fmla="*/ 26 w 26"/>
                  <a:gd name="T5" fmla="*/ 4 h 26"/>
                  <a:gd name="T6" fmla="*/ 22 w 26"/>
                  <a:gd name="T7" fmla="*/ 26 h 26"/>
                  <a:gd name="T8" fmla="*/ 0 w 26"/>
                  <a:gd name="T9" fmla="*/ 21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21"/>
                    </a:moveTo>
                    <a:lnTo>
                      <a:pt x="4" y="0"/>
                    </a:lnTo>
                    <a:lnTo>
                      <a:pt x="26" y="4"/>
                    </a:lnTo>
                    <a:lnTo>
                      <a:pt x="22" y="26"/>
                    </a:lnTo>
                    <a:lnTo>
                      <a:pt x="0" y="21"/>
                    </a:lnTo>
                    <a:close/>
                  </a:path>
                </a:pathLst>
              </a:custGeom>
              <a:solidFill>
                <a:srgbClr val="000000"/>
              </a:solidFill>
              <a:ln w="9525">
                <a:noFill/>
                <a:round/>
                <a:headEnd/>
                <a:tailEnd/>
              </a:ln>
            </p:spPr>
            <p:txBody>
              <a:bodyPr/>
              <a:lstStyle/>
              <a:p>
                <a:endParaRPr lang="en-US"/>
              </a:p>
            </p:txBody>
          </p:sp>
          <p:sp>
            <p:nvSpPr>
              <p:cNvPr id="83218" name="Freeform 454"/>
              <p:cNvSpPr>
                <a:spLocks/>
              </p:cNvSpPr>
              <p:nvPr/>
            </p:nvSpPr>
            <p:spPr bwMode="auto">
              <a:xfrm>
                <a:off x="1194" y="3704"/>
                <a:ext cx="26" cy="27"/>
              </a:xfrm>
              <a:custGeom>
                <a:avLst/>
                <a:gdLst>
                  <a:gd name="T0" fmla="*/ 0 w 26"/>
                  <a:gd name="T1" fmla="*/ 24 h 27"/>
                  <a:gd name="T2" fmla="*/ 4 w 26"/>
                  <a:gd name="T3" fmla="*/ 0 h 27"/>
                  <a:gd name="T4" fmla="*/ 26 w 26"/>
                  <a:gd name="T5" fmla="*/ 4 h 27"/>
                  <a:gd name="T6" fmla="*/ 23 w 26"/>
                  <a:gd name="T7" fmla="*/ 27 h 27"/>
                  <a:gd name="T8" fmla="*/ 0 w 26"/>
                  <a:gd name="T9" fmla="*/ 24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24"/>
                    </a:moveTo>
                    <a:lnTo>
                      <a:pt x="4" y="0"/>
                    </a:lnTo>
                    <a:lnTo>
                      <a:pt x="26" y="4"/>
                    </a:lnTo>
                    <a:lnTo>
                      <a:pt x="23" y="27"/>
                    </a:lnTo>
                    <a:lnTo>
                      <a:pt x="0" y="24"/>
                    </a:lnTo>
                    <a:close/>
                  </a:path>
                </a:pathLst>
              </a:custGeom>
              <a:solidFill>
                <a:srgbClr val="000000"/>
              </a:solidFill>
              <a:ln w="9525">
                <a:noFill/>
                <a:round/>
                <a:headEnd/>
                <a:tailEnd/>
              </a:ln>
            </p:spPr>
            <p:txBody>
              <a:bodyPr/>
              <a:lstStyle/>
              <a:p>
                <a:endParaRPr lang="en-US"/>
              </a:p>
            </p:txBody>
          </p:sp>
          <p:sp>
            <p:nvSpPr>
              <p:cNvPr id="83219" name="Freeform 453"/>
              <p:cNvSpPr>
                <a:spLocks/>
              </p:cNvSpPr>
              <p:nvPr/>
            </p:nvSpPr>
            <p:spPr bwMode="auto">
              <a:xfrm>
                <a:off x="1198" y="3685"/>
                <a:ext cx="26" cy="24"/>
              </a:xfrm>
              <a:custGeom>
                <a:avLst/>
                <a:gdLst>
                  <a:gd name="T0" fmla="*/ 0 w 26"/>
                  <a:gd name="T1" fmla="*/ 19 h 24"/>
                  <a:gd name="T2" fmla="*/ 3 w 26"/>
                  <a:gd name="T3" fmla="*/ 0 h 24"/>
                  <a:gd name="T4" fmla="*/ 26 w 26"/>
                  <a:gd name="T5" fmla="*/ 4 h 24"/>
                  <a:gd name="T6" fmla="*/ 22 w 26"/>
                  <a:gd name="T7" fmla="*/ 24 h 24"/>
                  <a:gd name="T8" fmla="*/ 0 w 26"/>
                  <a:gd name="T9" fmla="*/ 19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19"/>
                    </a:moveTo>
                    <a:lnTo>
                      <a:pt x="3" y="0"/>
                    </a:lnTo>
                    <a:lnTo>
                      <a:pt x="26" y="4"/>
                    </a:lnTo>
                    <a:lnTo>
                      <a:pt x="22" y="24"/>
                    </a:lnTo>
                    <a:lnTo>
                      <a:pt x="0" y="19"/>
                    </a:lnTo>
                    <a:close/>
                  </a:path>
                </a:pathLst>
              </a:custGeom>
              <a:solidFill>
                <a:srgbClr val="000000"/>
              </a:solidFill>
              <a:ln w="9525">
                <a:noFill/>
                <a:round/>
                <a:headEnd/>
                <a:tailEnd/>
              </a:ln>
            </p:spPr>
            <p:txBody>
              <a:bodyPr/>
              <a:lstStyle/>
              <a:p>
                <a:endParaRPr lang="en-US"/>
              </a:p>
            </p:txBody>
          </p:sp>
          <p:sp>
            <p:nvSpPr>
              <p:cNvPr id="83220" name="Freeform 452"/>
              <p:cNvSpPr>
                <a:spLocks/>
              </p:cNvSpPr>
              <p:nvPr/>
            </p:nvSpPr>
            <p:spPr bwMode="auto">
              <a:xfrm>
                <a:off x="1215" y="3567"/>
                <a:ext cx="27" cy="33"/>
              </a:xfrm>
              <a:custGeom>
                <a:avLst/>
                <a:gdLst>
                  <a:gd name="T0" fmla="*/ 0 w 27"/>
                  <a:gd name="T1" fmla="*/ 30 h 33"/>
                  <a:gd name="T2" fmla="*/ 4 w 27"/>
                  <a:gd name="T3" fmla="*/ 0 h 33"/>
                  <a:gd name="T4" fmla="*/ 27 w 27"/>
                  <a:gd name="T5" fmla="*/ 3 h 33"/>
                  <a:gd name="T6" fmla="*/ 22 w 27"/>
                  <a:gd name="T7" fmla="*/ 33 h 33"/>
                  <a:gd name="T8" fmla="*/ 0 w 27"/>
                  <a:gd name="T9" fmla="*/ 30 h 33"/>
                  <a:gd name="T10" fmla="*/ 0 60000 65536"/>
                  <a:gd name="T11" fmla="*/ 0 60000 65536"/>
                  <a:gd name="T12" fmla="*/ 0 60000 65536"/>
                  <a:gd name="T13" fmla="*/ 0 60000 65536"/>
                  <a:gd name="T14" fmla="*/ 0 60000 65536"/>
                  <a:gd name="T15" fmla="*/ 0 w 27"/>
                  <a:gd name="T16" fmla="*/ 0 h 33"/>
                  <a:gd name="T17" fmla="*/ 27 w 27"/>
                  <a:gd name="T18" fmla="*/ 33 h 33"/>
                </a:gdLst>
                <a:ahLst/>
                <a:cxnLst>
                  <a:cxn ang="T10">
                    <a:pos x="T0" y="T1"/>
                  </a:cxn>
                  <a:cxn ang="T11">
                    <a:pos x="T2" y="T3"/>
                  </a:cxn>
                  <a:cxn ang="T12">
                    <a:pos x="T4" y="T5"/>
                  </a:cxn>
                  <a:cxn ang="T13">
                    <a:pos x="T6" y="T7"/>
                  </a:cxn>
                  <a:cxn ang="T14">
                    <a:pos x="T8" y="T9"/>
                  </a:cxn>
                </a:cxnLst>
                <a:rect l="T15" t="T16" r="T17" b="T18"/>
                <a:pathLst>
                  <a:path w="27" h="33">
                    <a:moveTo>
                      <a:pt x="0" y="30"/>
                    </a:moveTo>
                    <a:lnTo>
                      <a:pt x="4" y="0"/>
                    </a:lnTo>
                    <a:lnTo>
                      <a:pt x="27" y="3"/>
                    </a:lnTo>
                    <a:lnTo>
                      <a:pt x="22" y="33"/>
                    </a:lnTo>
                    <a:lnTo>
                      <a:pt x="0" y="30"/>
                    </a:lnTo>
                    <a:close/>
                  </a:path>
                </a:pathLst>
              </a:custGeom>
              <a:solidFill>
                <a:srgbClr val="000000"/>
              </a:solidFill>
              <a:ln w="9525">
                <a:noFill/>
                <a:round/>
                <a:headEnd/>
                <a:tailEnd/>
              </a:ln>
            </p:spPr>
            <p:txBody>
              <a:bodyPr/>
              <a:lstStyle/>
              <a:p>
                <a:endParaRPr lang="en-US"/>
              </a:p>
            </p:txBody>
          </p:sp>
          <p:sp>
            <p:nvSpPr>
              <p:cNvPr id="83221" name="Freeform 451"/>
              <p:cNvSpPr>
                <a:spLocks/>
              </p:cNvSpPr>
              <p:nvPr/>
            </p:nvSpPr>
            <p:spPr bwMode="auto">
              <a:xfrm>
                <a:off x="1219" y="3537"/>
                <a:ext cx="28" cy="33"/>
              </a:xfrm>
              <a:custGeom>
                <a:avLst/>
                <a:gdLst>
                  <a:gd name="T0" fmla="*/ 0 w 28"/>
                  <a:gd name="T1" fmla="*/ 30 h 33"/>
                  <a:gd name="T2" fmla="*/ 5 w 28"/>
                  <a:gd name="T3" fmla="*/ 0 h 33"/>
                  <a:gd name="T4" fmla="*/ 28 w 28"/>
                  <a:gd name="T5" fmla="*/ 3 h 33"/>
                  <a:gd name="T6" fmla="*/ 23 w 28"/>
                  <a:gd name="T7" fmla="*/ 33 h 33"/>
                  <a:gd name="T8" fmla="*/ 0 w 28"/>
                  <a:gd name="T9" fmla="*/ 30 h 33"/>
                  <a:gd name="T10" fmla="*/ 0 60000 65536"/>
                  <a:gd name="T11" fmla="*/ 0 60000 65536"/>
                  <a:gd name="T12" fmla="*/ 0 60000 65536"/>
                  <a:gd name="T13" fmla="*/ 0 60000 65536"/>
                  <a:gd name="T14" fmla="*/ 0 60000 65536"/>
                  <a:gd name="T15" fmla="*/ 0 w 28"/>
                  <a:gd name="T16" fmla="*/ 0 h 33"/>
                  <a:gd name="T17" fmla="*/ 28 w 28"/>
                  <a:gd name="T18" fmla="*/ 33 h 33"/>
                </a:gdLst>
                <a:ahLst/>
                <a:cxnLst>
                  <a:cxn ang="T10">
                    <a:pos x="T0" y="T1"/>
                  </a:cxn>
                  <a:cxn ang="T11">
                    <a:pos x="T2" y="T3"/>
                  </a:cxn>
                  <a:cxn ang="T12">
                    <a:pos x="T4" y="T5"/>
                  </a:cxn>
                  <a:cxn ang="T13">
                    <a:pos x="T6" y="T7"/>
                  </a:cxn>
                  <a:cxn ang="T14">
                    <a:pos x="T8" y="T9"/>
                  </a:cxn>
                </a:cxnLst>
                <a:rect l="T15" t="T16" r="T17" b="T18"/>
                <a:pathLst>
                  <a:path w="28" h="33">
                    <a:moveTo>
                      <a:pt x="0" y="30"/>
                    </a:moveTo>
                    <a:lnTo>
                      <a:pt x="5" y="0"/>
                    </a:lnTo>
                    <a:lnTo>
                      <a:pt x="28" y="3"/>
                    </a:lnTo>
                    <a:lnTo>
                      <a:pt x="23" y="33"/>
                    </a:lnTo>
                    <a:lnTo>
                      <a:pt x="0" y="30"/>
                    </a:lnTo>
                    <a:close/>
                  </a:path>
                </a:pathLst>
              </a:custGeom>
              <a:solidFill>
                <a:srgbClr val="000000"/>
              </a:solidFill>
              <a:ln w="9525">
                <a:noFill/>
                <a:round/>
                <a:headEnd/>
                <a:tailEnd/>
              </a:ln>
            </p:spPr>
            <p:txBody>
              <a:bodyPr/>
              <a:lstStyle/>
              <a:p>
                <a:endParaRPr lang="en-US"/>
              </a:p>
            </p:txBody>
          </p:sp>
          <p:sp>
            <p:nvSpPr>
              <p:cNvPr id="83222" name="Freeform 450"/>
              <p:cNvSpPr>
                <a:spLocks/>
              </p:cNvSpPr>
              <p:nvPr/>
            </p:nvSpPr>
            <p:spPr bwMode="auto">
              <a:xfrm>
                <a:off x="1224" y="3505"/>
                <a:ext cx="27" cy="35"/>
              </a:xfrm>
              <a:custGeom>
                <a:avLst/>
                <a:gdLst>
                  <a:gd name="T0" fmla="*/ 0 w 27"/>
                  <a:gd name="T1" fmla="*/ 32 h 35"/>
                  <a:gd name="T2" fmla="*/ 5 w 27"/>
                  <a:gd name="T3" fmla="*/ 0 h 35"/>
                  <a:gd name="T4" fmla="*/ 27 w 27"/>
                  <a:gd name="T5" fmla="*/ 3 h 35"/>
                  <a:gd name="T6" fmla="*/ 23 w 27"/>
                  <a:gd name="T7" fmla="*/ 35 h 35"/>
                  <a:gd name="T8" fmla="*/ 0 w 27"/>
                  <a:gd name="T9" fmla="*/ 32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0" y="32"/>
                    </a:moveTo>
                    <a:lnTo>
                      <a:pt x="5" y="0"/>
                    </a:lnTo>
                    <a:lnTo>
                      <a:pt x="27" y="3"/>
                    </a:lnTo>
                    <a:lnTo>
                      <a:pt x="23" y="35"/>
                    </a:lnTo>
                    <a:lnTo>
                      <a:pt x="0" y="32"/>
                    </a:lnTo>
                    <a:close/>
                  </a:path>
                </a:pathLst>
              </a:custGeom>
              <a:solidFill>
                <a:srgbClr val="000000"/>
              </a:solidFill>
              <a:ln w="9525">
                <a:noFill/>
                <a:round/>
                <a:headEnd/>
                <a:tailEnd/>
              </a:ln>
            </p:spPr>
            <p:txBody>
              <a:bodyPr/>
              <a:lstStyle/>
              <a:p>
                <a:endParaRPr lang="en-US"/>
              </a:p>
            </p:txBody>
          </p:sp>
          <p:sp>
            <p:nvSpPr>
              <p:cNvPr id="83223" name="Freeform 449"/>
              <p:cNvSpPr>
                <a:spLocks/>
              </p:cNvSpPr>
              <p:nvPr/>
            </p:nvSpPr>
            <p:spPr bwMode="auto">
              <a:xfrm>
                <a:off x="1229" y="3472"/>
                <a:ext cx="28" cy="36"/>
              </a:xfrm>
              <a:custGeom>
                <a:avLst/>
                <a:gdLst>
                  <a:gd name="T0" fmla="*/ 0 w 28"/>
                  <a:gd name="T1" fmla="*/ 33 h 36"/>
                  <a:gd name="T2" fmla="*/ 6 w 28"/>
                  <a:gd name="T3" fmla="*/ 0 h 36"/>
                  <a:gd name="T4" fmla="*/ 28 w 28"/>
                  <a:gd name="T5" fmla="*/ 4 h 36"/>
                  <a:gd name="T6" fmla="*/ 22 w 28"/>
                  <a:gd name="T7" fmla="*/ 36 h 36"/>
                  <a:gd name="T8" fmla="*/ 0 w 28"/>
                  <a:gd name="T9" fmla="*/ 33 h 36"/>
                  <a:gd name="T10" fmla="*/ 0 60000 65536"/>
                  <a:gd name="T11" fmla="*/ 0 60000 65536"/>
                  <a:gd name="T12" fmla="*/ 0 60000 65536"/>
                  <a:gd name="T13" fmla="*/ 0 60000 65536"/>
                  <a:gd name="T14" fmla="*/ 0 60000 65536"/>
                  <a:gd name="T15" fmla="*/ 0 w 28"/>
                  <a:gd name="T16" fmla="*/ 0 h 36"/>
                  <a:gd name="T17" fmla="*/ 28 w 28"/>
                  <a:gd name="T18" fmla="*/ 36 h 36"/>
                </a:gdLst>
                <a:ahLst/>
                <a:cxnLst>
                  <a:cxn ang="T10">
                    <a:pos x="T0" y="T1"/>
                  </a:cxn>
                  <a:cxn ang="T11">
                    <a:pos x="T2" y="T3"/>
                  </a:cxn>
                  <a:cxn ang="T12">
                    <a:pos x="T4" y="T5"/>
                  </a:cxn>
                  <a:cxn ang="T13">
                    <a:pos x="T6" y="T7"/>
                  </a:cxn>
                  <a:cxn ang="T14">
                    <a:pos x="T8" y="T9"/>
                  </a:cxn>
                </a:cxnLst>
                <a:rect l="T15" t="T16" r="T17" b="T18"/>
                <a:pathLst>
                  <a:path w="28" h="36">
                    <a:moveTo>
                      <a:pt x="0" y="33"/>
                    </a:moveTo>
                    <a:lnTo>
                      <a:pt x="6" y="0"/>
                    </a:lnTo>
                    <a:lnTo>
                      <a:pt x="28" y="4"/>
                    </a:lnTo>
                    <a:lnTo>
                      <a:pt x="22" y="36"/>
                    </a:lnTo>
                    <a:lnTo>
                      <a:pt x="0" y="33"/>
                    </a:lnTo>
                    <a:close/>
                  </a:path>
                </a:pathLst>
              </a:custGeom>
              <a:solidFill>
                <a:srgbClr val="000000"/>
              </a:solidFill>
              <a:ln w="9525">
                <a:noFill/>
                <a:round/>
                <a:headEnd/>
                <a:tailEnd/>
              </a:ln>
            </p:spPr>
            <p:txBody>
              <a:bodyPr/>
              <a:lstStyle/>
              <a:p>
                <a:endParaRPr lang="en-US"/>
              </a:p>
            </p:txBody>
          </p:sp>
          <p:sp>
            <p:nvSpPr>
              <p:cNvPr id="83224" name="Freeform 448"/>
              <p:cNvSpPr>
                <a:spLocks/>
              </p:cNvSpPr>
              <p:nvPr/>
            </p:nvSpPr>
            <p:spPr bwMode="auto">
              <a:xfrm>
                <a:off x="1235" y="3442"/>
                <a:ext cx="27" cy="34"/>
              </a:xfrm>
              <a:custGeom>
                <a:avLst/>
                <a:gdLst>
                  <a:gd name="T0" fmla="*/ 0 w 27"/>
                  <a:gd name="T1" fmla="*/ 30 h 34"/>
                  <a:gd name="T2" fmla="*/ 5 w 27"/>
                  <a:gd name="T3" fmla="*/ 0 h 34"/>
                  <a:gd name="T4" fmla="*/ 27 w 27"/>
                  <a:gd name="T5" fmla="*/ 3 h 34"/>
                  <a:gd name="T6" fmla="*/ 22 w 27"/>
                  <a:gd name="T7" fmla="*/ 34 h 34"/>
                  <a:gd name="T8" fmla="*/ 0 w 27"/>
                  <a:gd name="T9" fmla="*/ 30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30"/>
                    </a:moveTo>
                    <a:lnTo>
                      <a:pt x="5" y="0"/>
                    </a:lnTo>
                    <a:lnTo>
                      <a:pt x="27" y="3"/>
                    </a:lnTo>
                    <a:lnTo>
                      <a:pt x="22" y="34"/>
                    </a:lnTo>
                    <a:lnTo>
                      <a:pt x="0" y="30"/>
                    </a:lnTo>
                    <a:close/>
                  </a:path>
                </a:pathLst>
              </a:custGeom>
              <a:solidFill>
                <a:srgbClr val="000000"/>
              </a:solidFill>
              <a:ln w="9525">
                <a:noFill/>
                <a:round/>
                <a:headEnd/>
                <a:tailEnd/>
              </a:ln>
            </p:spPr>
            <p:txBody>
              <a:bodyPr/>
              <a:lstStyle/>
              <a:p>
                <a:endParaRPr lang="en-US"/>
              </a:p>
            </p:txBody>
          </p:sp>
          <p:sp>
            <p:nvSpPr>
              <p:cNvPr id="83225" name="Freeform 447"/>
              <p:cNvSpPr>
                <a:spLocks/>
              </p:cNvSpPr>
              <p:nvPr/>
            </p:nvSpPr>
            <p:spPr bwMode="auto">
              <a:xfrm>
                <a:off x="1256" y="3307"/>
                <a:ext cx="30" cy="51"/>
              </a:xfrm>
              <a:custGeom>
                <a:avLst/>
                <a:gdLst>
                  <a:gd name="T0" fmla="*/ 0 w 30"/>
                  <a:gd name="T1" fmla="*/ 47 h 51"/>
                  <a:gd name="T2" fmla="*/ 9 w 30"/>
                  <a:gd name="T3" fmla="*/ 0 h 51"/>
                  <a:gd name="T4" fmla="*/ 30 w 30"/>
                  <a:gd name="T5" fmla="*/ 4 h 51"/>
                  <a:gd name="T6" fmla="*/ 21 w 30"/>
                  <a:gd name="T7" fmla="*/ 51 h 51"/>
                  <a:gd name="T8" fmla="*/ 0 w 30"/>
                  <a:gd name="T9" fmla="*/ 47 h 51"/>
                  <a:gd name="T10" fmla="*/ 0 60000 65536"/>
                  <a:gd name="T11" fmla="*/ 0 60000 65536"/>
                  <a:gd name="T12" fmla="*/ 0 60000 65536"/>
                  <a:gd name="T13" fmla="*/ 0 60000 65536"/>
                  <a:gd name="T14" fmla="*/ 0 60000 65536"/>
                  <a:gd name="T15" fmla="*/ 0 w 30"/>
                  <a:gd name="T16" fmla="*/ 0 h 51"/>
                  <a:gd name="T17" fmla="*/ 30 w 30"/>
                  <a:gd name="T18" fmla="*/ 51 h 51"/>
                </a:gdLst>
                <a:ahLst/>
                <a:cxnLst>
                  <a:cxn ang="T10">
                    <a:pos x="T0" y="T1"/>
                  </a:cxn>
                  <a:cxn ang="T11">
                    <a:pos x="T2" y="T3"/>
                  </a:cxn>
                  <a:cxn ang="T12">
                    <a:pos x="T4" y="T5"/>
                  </a:cxn>
                  <a:cxn ang="T13">
                    <a:pos x="T6" y="T7"/>
                  </a:cxn>
                  <a:cxn ang="T14">
                    <a:pos x="T8" y="T9"/>
                  </a:cxn>
                </a:cxnLst>
                <a:rect l="T15" t="T16" r="T17" b="T18"/>
                <a:pathLst>
                  <a:path w="30" h="51">
                    <a:moveTo>
                      <a:pt x="0" y="47"/>
                    </a:moveTo>
                    <a:lnTo>
                      <a:pt x="9" y="0"/>
                    </a:lnTo>
                    <a:lnTo>
                      <a:pt x="30" y="4"/>
                    </a:lnTo>
                    <a:lnTo>
                      <a:pt x="21" y="51"/>
                    </a:lnTo>
                    <a:lnTo>
                      <a:pt x="0" y="47"/>
                    </a:lnTo>
                    <a:close/>
                  </a:path>
                </a:pathLst>
              </a:custGeom>
              <a:solidFill>
                <a:srgbClr val="000000"/>
              </a:solidFill>
              <a:ln w="9525">
                <a:noFill/>
                <a:round/>
                <a:headEnd/>
                <a:tailEnd/>
              </a:ln>
            </p:spPr>
            <p:txBody>
              <a:bodyPr/>
              <a:lstStyle/>
              <a:p>
                <a:endParaRPr lang="en-US"/>
              </a:p>
            </p:txBody>
          </p:sp>
          <p:sp>
            <p:nvSpPr>
              <p:cNvPr id="83226" name="Freeform 446"/>
              <p:cNvSpPr>
                <a:spLocks/>
              </p:cNvSpPr>
              <p:nvPr/>
            </p:nvSpPr>
            <p:spPr bwMode="auto">
              <a:xfrm>
                <a:off x="1265" y="3241"/>
                <a:ext cx="36" cy="70"/>
              </a:xfrm>
              <a:custGeom>
                <a:avLst/>
                <a:gdLst>
                  <a:gd name="T0" fmla="*/ 0 w 36"/>
                  <a:gd name="T1" fmla="*/ 66 h 70"/>
                  <a:gd name="T2" fmla="*/ 14 w 36"/>
                  <a:gd name="T3" fmla="*/ 0 h 70"/>
                  <a:gd name="T4" fmla="*/ 36 w 36"/>
                  <a:gd name="T5" fmla="*/ 5 h 70"/>
                  <a:gd name="T6" fmla="*/ 21 w 36"/>
                  <a:gd name="T7" fmla="*/ 70 h 70"/>
                  <a:gd name="T8" fmla="*/ 0 w 36"/>
                  <a:gd name="T9" fmla="*/ 66 h 70"/>
                  <a:gd name="T10" fmla="*/ 0 60000 65536"/>
                  <a:gd name="T11" fmla="*/ 0 60000 65536"/>
                  <a:gd name="T12" fmla="*/ 0 60000 65536"/>
                  <a:gd name="T13" fmla="*/ 0 60000 65536"/>
                  <a:gd name="T14" fmla="*/ 0 60000 65536"/>
                  <a:gd name="T15" fmla="*/ 0 w 36"/>
                  <a:gd name="T16" fmla="*/ 0 h 70"/>
                  <a:gd name="T17" fmla="*/ 36 w 36"/>
                  <a:gd name="T18" fmla="*/ 70 h 70"/>
                </a:gdLst>
                <a:ahLst/>
                <a:cxnLst>
                  <a:cxn ang="T10">
                    <a:pos x="T0" y="T1"/>
                  </a:cxn>
                  <a:cxn ang="T11">
                    <a:pos x="T2" y="T3"/>
                  </a:cxn>
                  <a:cxn ang="T12">
                    <a:pos x="T4" y="T5"/>
                  </a:cxn>
                  <a:cxn ang="T13">
                    <a:pos x="T6" y="T7"/>
                  </a:cxn>
                  <a:cxn ang="T14">
                    <a:pos x="T8" y="T9"/>
                  </a:cxn>
                </a:cxnLst>
                <a:rect l="T15" t="T16" r="T17" b="T18"/>
                <a:pathLst>
                  <a:path w="36" h="70">
                    <a:moveTo>
                      <a:pt x="0" y="66"/>
                    </a:moveTo>
                    <a:lnTo>
                      <a:pt x="14" y="0"/>
                    </a:lnTo>
                    <a:lnTo>
                      <a:pt x="36" y="5"/>
                    </a:lnTo>
                    <a:lnTo>
                      <a:pt x="21" y="70"/>
                    </a:lnTo>
                    <a:lnTo>
                      <a:pt x="0" y="66"/>
                    </a:lnTo>
                    <a:close/>
                  </a:path>
                </a:pathLst>
              </a:custGeom>
              <a:solidFill>
                <a:srgbClr val="000000"/>
              </a:solidFill>
              <a:ln w="9525">
                <a:noFill/>
                <a:round/>
                <a:headEnd/>
                <a:tailEnd/>
              </a:ln>
            </p:spPr>
            <p:txBody>
              <a:bodyPr/>
              <a:lstStyle/>
              <a:p>
                <a:endParaRPr lang="en-US"/>
              </a:p>
            </p:txBody>
          </p:sp>
          <p:sp>
            <p:nvSpPr>
              <p:cNvPr id="83227" name="Freeform 445"/>
              <p:cNvSpPr>
                <a:spLocks/>
              </p:cNvSpPr>
              <p:nvPr/>
            </p:nvSpPr>
            <p:spPr bwMode="auto">
              <a:xfrm>
                <a:off x="1279" y="3208"/>
                <a:ext cx="30" cy="38"/>
              </a:xfrm>
              <a:custGeom>
                <a:avLst/>
                <a:gdLst>
                  <a:gd name="T0" fmla="*/ 0 w 30"/>
                  <a:gd name="T1" fmla="*/ 33 h 38"/>
                  <a:gd name="T2" fmla="*/ 9 w 30"/>
                  <a:gd name="T3" fmla="*/ 0 h 38"/>
                  <a:gd name="T4" fmla="*/ 30 w 30"/>
                  <a:gd name="T5" fmla="*/ 6 h 38"/>
                  <a:gd name="T6" fmla="*/ 22 w 30"/>
                  <a:gd name="T7" fmla="*/ 38 h 38"/>
                  <a:gd name="T8" fmla="*/ 0 w 30"/>
                  <a:gd name="T9" fmla="*/ 33 h 38"/>
                  <a:gd name="T10" fmla="*/ 0 60000 65536"/>
                  <a:gd name="T11" fmla="*/ 0 60000 65536"/>
                  <a:gd name="T12" fmla="*/ 0 60000 65536"/>
                  <a:gd name="T13" fmla="*/ 0 60000 65536"/>
                  <a:gd name="T14" fmla="*/ 0 60000 65536"/>
                  <a:gd name="T15" fmla="*/ 0 w 30"/>
                  <a:gd name="T16" fmla="*/ 0 h 38"/>
                  <a:gd name="T17" fmla="*/ 30 w 30"/>
                  <a:gd name="T18" fmla="*/ 38 h 38"/>
                </a:gdLst>
                <a:ahLst/>
                <a:cxnLst>
                  <a:cxn ang="T10">
                    <a:pos x="T0" y="T1"/>
                  </a:cxn>
                  <a:cxn ang="T11">
                    <a:pos x="T2" y="T3"/>
                  </a:cxn>
                  <a:cxn ang="T12">
                    <a:pos x="T4" y="T5"/>
                  </a:cxn>
                  <a:cxn ang="T13">
                    <a:pos x="T6" y="T7"/>
                  </a:cxn>
                  <a:cxn ang="T14">
                    <a:pos x="T8" y="T9"/>
                  </a:cxn>
                </a:cxnLst>
                <a:rect l="T15" t="T16" r="T17" b="T18"/>
                <a:pathLst>
                  <a:path w="30" h="38">
                    <a:moveTo>
                      <a:pt x="0" y="33"/>
                    </a:moveTo>
                    <a:lnTo>
                      <a:pt x="9" y="0"/>
                    </a:lnTo>
                    <a:lnTo>
                      <a:pt x="30" y="6"/>
                    </a:lnTo>
                    <a:lnTo>
                      <a:pt x="22" y="38"/>
                    </a:lnTo>
                    <a:lnTo>
                      <a:pt x="0" y="33"/>
                    </a:lnTo>
                    <a:close/>
                  </a:path>
                </a:pathLst>
              </a:custGeom>
              <a:solidFill>
                <a:srgbClr val="000000"/>
              </a:solidFill>
              <a:ln w="9525">
                <a:noFill/>
                <a:round/>
                <a:headEnd/>
                <a:tailEnd/>
              </a:ln>
            </p:spPr>
            <p:txBody>
              <a:bodyPr/>
              <a:lstStyle/>
              <a:p>
                <a:endParaRPr lang="en-US"/>
              </a:p>
            </p:txBody>
          </p:sp>
          <p:sp>
            <p:nvSpPr>
              <p:cNvPr id="83228" name="Freeform 444"/>
              <p:cNvSpPr>
                <a:spLocks/>
              </p:cNvSpPr>
              <p:nvPr/>
            </p:nvSpPr>
            <p:spPr bwMode="auto">
              <a:xfrm>
                <a:off x="1288" y="3201"/>
                <a:ext cx="23" cy="13"/>
              </a:xfrm>
              <a:custGeom>
                <a:avLst/>
                <a:gdLst>
                  <a:gd name="T0" fmla="*/ 0 w 23"/>
                  <a:gd name="T1" fmla="*/ 7 h 13"/>
                  <a:gd name="T2" fmla="*/ 2 w 23"/>
                  <a:gd name="T3" fmla="*/ 0 h 13"/>
                  <a:gd name="T4" fmla="*/ 23 w 23"/>
                  <a:gd name="T5" fmla="*/ 6 h 13"/>
                  <a:gd name="T6" fmla="*/ 21 w 23"/>
                  <a:gd name="T7" fmla="*/ 13 h 13"/>
                  <a:gd name="T8" fmla="*/ 0 w 23"/>
                  <a:gd name="T9" fmla="*/ 7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7"/>
                    </a:moveTo>
                    <a:lnTo>
                      <a:pt x="2" y="0"/>
                    </a:lnTo>
                    <a:lnTo>
                      <a:pt x="23" y="6"/>
                    </a:lnTo>
                    <a:lnTo>
                      <a:pt x="21" y="13"/>
                    </a:lnTo>
                    <a:lnTo>
                      <a:pt x="0" y="7"/>
                    </a:lnTo>
                    <a:close/>
                  </a:path>
                </a:pathLst>
              </a:custGeom>
              <a:solidFill>
                <a:srgbClr val="000000"/>
              </a:solidFill>
              <a:ln w="9525">
                <a:noFill/>
                <a:round/>
                <a:headEnd/>
                <a:tailEnd/>
              </a:ln>
            </p:spPr>
            <p:txBody>
              <a:bodyPr/>
              <a:lstStyle/>
              <a:p>
                <a:endParaRPr lang="en-US"/>
              </a:p>
            </p:txBody>
          </p:sp>
          <p:sp>
            <p:nvSpPr>
              <p:cNvPr id="83229" name="Freeform 443"/>
              <p:cNvSpPr>
                <a:spLocks/>
              </p:cNvSpPr>
              <p:nvPr/>
            </p:nvSpPr>
            <p:spPr bwMode="auto">
              <a:xfrm>
                <a:off x="1315" y="3086"/>
                <a:ext cx="30" cy="36"/>
              </a:xfrm>
              <a:custGeom>
                <a:avLst/>
                <a:gdLst>
                  <a:gd name="T0" fmla="*/ 0 w 30"/>
                  <a:gd name="T1" fmla="*/ 29 h 36"/>
                  <a:gd name="T2" fmla="*/ 9 w 30"/>
                  <a:gd name="T3" fmla="*/ 0 h 36"/>
                  <a:gd name="T4" fmla="*/ 30 w 30"/>
                  <a:gd name="T5" fmla="*/ 7 h 36"/>
                  <a:gd name="T6" fmla="*/ 21 w 30"/>
                  <a:gd name="T7" fmla="*/ 36 h 36"/>
                  <a:gd name="T8" fmla="*/ 0 w 30"/>
                  <a:gd name="T9" fmla="*/ 29 h 36"/>
                  <a:gd name="T10" fmla="*/ 0 60000 65536"/>
                  <a:gd name="T11" fmla="*/ 0 60000 65536"/>
                  <a:gd name="T12" fmla="*/ 0 60000 65536"/>
                  <a:gd name="T13" fmla="*/ 0 60000 65536"/>
                  <a:gd name="T14" fmla="*/ 0 60000 65536"/>
                  <a:gd name="T15" fmla="*/ 0 w 30"/>
                  <a:gd name="T16" fmla="*/ 0 h 36"/>
                  <a:gd name="T17" fmla="*/ 30 w 30"/>
                  <a:gd name="T18" fmla="*/ 36 h 36"/>
                </a:gdLst>
                <a:ahLst/>
                <a:cxnLst>
                  <a:cxn ang="T10">
                    <a:pos x="T0" y="T1"/>
                  </a:cxn>
                  <a:cxn ang="T11">
                    <a:pos x="T2" y="T3"/>
                  </a:cxn>
                  <a:cxn ang="T12">
                    <a:pos x="T4" y="T5"/>
                  </a:cxn>
                  <a:cxn ang="T13">
                    <a:pos x="T6" y="T7"/>
                  </a:cxn>
                  <a:cxn ang="T14">
                    <a:pos x="T8" y="T9"/>
                  </a:cxn>
                </a:cxnLst>
                <a:rect l="T15" t="T16" r="T17" b="T18"/>
                <a:pathLst>
                  <a:path w="30" h="36">
                    <a:moveTo>
                      <a:pt x="0" y="29"/>
                    </a:moveTo>
                    <a:lnTo>
                      <a:pt x="9" y="0"/>
                    </a:lnTo>
                    <a:lnTo>
                      <a:pt x="30" y="7"/>
                    </a:lnTo>
                    <a:lnTo>
                      <a:pt x="21" y="36"/>
                    </a:lnTo>
                    <a:lnTo>
                      <a:pt x="0" y="29"/>
                    </a:lnTo>
                    <a:close/>
                  </a:path>
                </a:pathLst>
              </a:custGeom>
              <a:solidFill>
                <a:srgbClr val="000000"/>
              </a:solidFill>
              <a:ln w="9525">
                <a:noFill/>
                <a:round/>
                <a:headEnd/>
                <a:tailEnd/>
              </a:ln>
            </p:spPr>
            <p:txBody>
              <a:bodyPr/>
              <a:lstStyle/>
              <a:p>
                <a:endParaRPr lang="en-US"/>
              </a:p>
            </p:txBody>
          </p:sp>
          <p:sp>
            <p:nvSpPr>
              <p:cNvPr id="83230" name="Freeform 442"/>
              <p:cNvSpPr>
                <a:spLocks/>
              </p:cNvSpPr>
              <p:nvPr/>
            </p:nvSpPr>
            <p:spPr bwMode="auto">
              <a:xfrm>
                <a:off x="1324" y="3058"/>
                <a:ext cx="31" cy="35"/>
              </a:xfrm>
              <a:custGeom>
                <a:avLst/>
                <a:gdLst>
                  <a:gd name="T0" fmla="*/ 0 w 31"/>
                  <a:gd name="T1" fmla="*/ 27 h 35"/>
                  <a:gd name="T2" fmla="*/ 10 w 31"/>
                  <a:gd name="T3" fmla="*/ 0 h 35"/>
                  <a:gd name="T4" fmla="*/ 31 w 31"/>
                  <a:gd name="T5" fmla="*/ 7 h 35"/>
                  <a:gd name="T6" fmla="*/ 21 w 31"/>
                  <a:gd name="T7" fmla="*/ 35 h 35"/>
                  <a:gd name="T8" fmla="*/ 0 w 31"/>
                  <a:gd name="T9" fmla="*/ 27 h 35"/>
                  <a:gd name="T10" fmla="*/ 0 60000 65536"/>
                  <a:gd name="T11" fmla="*/ 0 60000 65536"/>
                  <a:gd name="T12" fmla="*/ 0 60000 65536"/>
                  <a:gd name="T13" fmla="*/ 0 60000 65536"/>
                  <a:gd name="T14" fmla="*/ 0 60000 65536"/>
                  <a:gd name="T15" fmla="*/ 0 w 31"/>
                  <a:gd name="T16" fmla="*/ 0 h 35"/>
                  <a:gd name="T17" fmla="*/ 31 w 31"/>
                  <a:gd name="T18" fmla="*/ 35 h 35"/>
                </a:gdLst>
                <a:ahLst/>
                <a:cxnLst>
                  <a:cxn ang="T10">
                    <a:pos x="T0" y="T1"/>
                  </a:cxn>
                  <a:cxn ang="T11">
                    <a:pos x="T2" y="T3"/>
                  </a:cxn>
                  <a:cxn ang="T12">
                    <a:pos x="T4" y="T5"/>
                  </a:cxn>
                  <a:cxn ang="T13">
                    <a:pos x="T6" y="T7"/>
                  </a:cxn>
                  <a:cxn ang="T14">
                    <a:pos x="T8" y="T9"/>
                  </a:cxn>
                </a:cxnLst>
                <a:rect l="T15" t="T16" r="T17" b="T18"/>
                <a:pathLst>
                  <a:path w="31" h="35">
                    <a:moveTo>
                      <a:pt x="0" y="27"/>
                    </a:moveTo>
                    <a:lnTo>
                      <a:pt x="10" y="0"/>
                    </a:lnTo>
                    <a:lnTo>
                      <a:pt x="31" y="7"/>
                    </a:lnTo>
                    <a:lnTo>
                      <a:pt x="21" y="35"/>
                    </a:lnTo>
                    <a:lnTo>
                      <a:pt x="0" y="27"/>
                    </a:lnTo>
                    <a:close/>
                  </a:path>
                </a:pathLst>
              </a:custGeom>
              <a:solidFill>
                <a:srgbClr val="000000"/>
              </a:solidFill>
              <a:ln w="9525">
                <a:noFill/>
                <a:round/>
                <a:headEnd/>
                <a:tailEnd/>
              </a:ln>
            </p:spPr>
            <p:txBody>
              <a:bodyPr/>
              <a:lstStyle/>
              <a:p>
                <a:endParaRPr lang="en-US"/>
              </a:p>
            </p:txBody>
          </p:sp>
          <p:sp>
            <p:nvSpPr>
              <p:cNvPr id="83231" name="Freeform 441"/>
              <p:cNvSpPr>
                <a:spLocks/>
              </p:cNvSpPr>
              <p:nvPr/>
            </p:nvSpPr>
            <p:spPr bwMode="auto">
              <a:xfrm>
                <a:off x="1334" y="3032"/>
                <a:ext cx="31" cy="34"/>
              </a:xfrm>
              <a:custGeom>
                <a:avLst/>
                <a:gdLst>
                  <a:gd name="T0" fmla="*/ 0 w 31"/>
                  <a:gd name="T1" fmla="*/ 26 h 34"/>
                  <a:gd name="T2" fmla="*/ 11 w 31"/>
                  <a:gd name="T3" fmla="*/ 0 h 34"/>
                  <a:gd name="T4" fmla="*/ 31 w 31"/>
                  <a:gd name="T5" fmla="*/ 8 h 34"/>
                  <a:gd name="T6" fmla="*/ 20 w 31"/>
                  <a:gd name="T7" fmla="*/ 34 h 34"/>
                  <a:gd name="T8" fmla="*/ 0 w 31"/>
                  <a:gd name="T9" fmla="*/ 26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0" y="26"/>
                    </a:moveTo>
                    <a:lnTo>
                      <a:pt x="11" y="0"/>
                    </a:lnTo>
                    <a:lnTo>
                      <a:pt x="31" y="8"/>
                    </a:lnTo>
                    <a:lnTo>
                      <a:pt x="20" y="34"/>
                    </a:lnTo>
                    <a:lnTo>
                      <a:pt x="0" y="26"/>
                    </a:lnTo>
                    <a:close/>
                  </a:path>
                </a:pathLst>
              </a:custGeom>
              <a:solidFill>
                <a:srgbClr val="000000"/>
              </a:solidFill>
              <a:ln w="9525">
                <a:noFill/>
                <a:round/>
                <a:headEnd/>
                <a:tailEnd/>
              </a:ln>
            </p:spPr>
            <p:txBody>
              <a:bodyPr/>
              <a:lstStyle/>
              <a:p>
                <a:endParaRPr lang="en-US"/>
              </a:p>
            </p:txBody>
          </p:sp>
          <p:sp>
            <p:nvSpPr>
              <p:cNvPr id="83232" name="Freeform 440"/>
              <p:cNvSpPr>
                <a:spLocks/>
              </p:cNvSpPr>
              <p:nvPr/>
            </p:nvSpPr>
            <p:spPr bwMode="auto">
              <a:xfrm>
                <a:off x="1345" y="3006"/>
                <a:ext cx="32" cy="34"/>
              </a:xfrm>
              <a:custGeom>
                <a:avLst/>
                <a:gdLst>
                  <a:gd name="T0" fmla="*/ 0 w 32"/>
                  <a:gd name="T1" fmla="*/ 25 h 34"/>
                  <a:gd name="T2" fmla="*/ 11 w 32"/>
                  <a:gd name="T3" fmla="*/ 0 h 34"/>
                  <a:gd name="T4" fmla="*/ 32 w 32"/>
                  <a:gd name="T5" fmla="*/ 9 h 34"/>
                  <a:gd name="T6" fmla="*/ 20 w 32"/>
                  <a:gd name="T7" fmla="*/ 34 h 34"/>
                  <a:gd name="T8" fmla="*/ 0 w 32"/>
                  <a:gd name="T9" fmla="*/ 25 h 34"/>
                  <a:gd name="T10" fmla="*/ 0 60000 65536"/>
                  <a:gd name="T11" fmla="*/ 0 60000 65536"/>
                  <a:gd name="T12" fmla="*/ 0 60000 65536"/>
                  <a:gd name="T13" fmla="*/ 0 60000 65536"/>
                  <a:gd name="T14" fmla="*/ 0 60000 65536"/>
                  <a:gd name="T15" fmla="*/ 0 w 32"/>
                  <a:gd name="T16" fmla="*/ 0 h 34"/>
                  <a:gd name="T17" fmla="*/ 32 w 32"/>
                  <a:gd name="T18" fmla="*/ 34 h 34"/>
                </a:gdLst>
                <a:ahLst/>
                <a:cxnLst>
                  <a:cxn ang="T10">
                    <a:pos x="T0" y="T1"/>
                  </a:cxn>
                  <a:cxn ang="T11">
                    <a:pos x="T2" y="T3"/>
                  </a:cxn>
                  <a:cxn ang="T12">
                    <a:pos x="T4" y="T5"/>
                  </a:cxn>
                  <a:cxn ang="T13">
                    <a:pos x="T6" y="T7"/>
                  </a:cxn>
                  <a:cxn ang="T14">
                    <a:pos x="T8" y="T9"/>
                  </a:cxn>
                </a:cxnLst>
                <a:rect l="T15" t="T16" r="T17" b="T18"/>
                <a:pathLst>
                  <a:path w="32" h="34">
                    <a:moveTo>
                      <a:pt x="0" y="25"/>
                    </a:moveTo>
                    <a:lnTo>
                      <a:pt x="11" y="0"/>
                    </a:lnTo>
                    <a:lnTo>
                      <a:pt x="32" y="9"/>
                    </a:lnTo>
                    <a:lnTo>
                      <a:pt x="20" y="34"/>
                    </a:lnTo>
                    <a:lnTo>
                      <a:pt x="0" y="25"/>
                    </a:lnTo>
                    <a:close/>
                  </a:path>
                </a:pathLst>
              </a:custGeom>
              <a:solidFill>
                <a:srgbClr val="000000"/>
              </a:solidFill>
              <a:ln w="9525">
                <a:noFill/>
                <a:round/>
                <a:headEnd/>
                <a:tailEnd/>
              </a:ln>
            </p:spPr>
            <p:txBody>
              <a:bodyPr/>
              <a:lstStyle/>
              <a:p>
                <a:endParaRPr lang="en-US"/>
              </a:p>
            </p:txBody>
          </p:sp>
          <p:sp>
            <p:nvSpPr>
              <p:cNvPr id="83233" name="Freeform 439"/>
              <p:cNvSpPr>
                <a:spLocks/>
              </p:cNvSpPr>
              <p:nvPr/>
            </p:nvSpPr>
            <p:spPr bwMode="auto">
              <a:xfrm>
                <a:off x="1356" y="2981"/>
                <a:ext cx="32" cy="35"/>
              </a:xfrm>
              <a:custGeom>
                <a:avLst/>
                <a:gdLst>
                  <a:gd name="T0" fmla="*/ 0 w 32"/>
                  <a:gd name="T1" fmla="*/ 25 h 35"/>
                  <a:gd name="T2" fmla="*/ 12 w 32"/>
                  <a:gd name="T3" fmla="*/ 0 h 35"/>
                  <a:gd name="T4" fmla="*/ 32 w 32"/>
                  <a:gd name="T5" fmla="*/ 10 h 35"/>
                  <a:gd name="T6" fmla="*/ 21 w 32"/>
                  <a:gd name="T7" fmla="*/ 35 h 35"/>
                  <a:gd name="T8" fmla="*/ 0 w 32"/>
                  <a:gd name="T9" fmla="*/ 25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0" y="25"/>
                    </a:moveTo>
                    <a:lnTo>
                      <a:pt x="12" y="0"/>
                    </a:lnTo>
                    <a:lnTo>
                      <a:pt x="32" y="10"/>
                    </a:lnTo>
                    <a:lnTo>
                      <a:pt x="21" y="35"/>
                    </a:lnTo>
                    <a:lnTo>
                      <a:pt x="0" y="25"/>
                    </a:lnTo>
                    <a:close/>
                  </a:path>
                </a:pathLst>
              </a:custGeom>
              <a:solidFill>
                <a:srgbClr val="000000"/>
              </a:solidFill>
              <a:ln w="9525">
                <a:noFill/>
                <a:round/>
                <a:headEnd/>
                <a:tailEnd/>
              </a:ln>
            </p:spPr>
            <p:txBody>
              <a:bodyPr/>
              <a:lstStyle/>
              <a:p>
                <a:endParaRPr lang="en-US"/>
              </a:p>
            </p:txBody>
          </p:sp>
          <p:sp>
            <p:nvSpPr>
              <p:cNvPr id="83234" name="Freeform 438"/>
              <p:cNvSpPr>
                <a:spLocks/>
              </p:cNvSpPr>
              <p:nvPr/>
            </p:nvSpPr>
            <p:spPr bwMode="auto">
              <a:xfrm>
                <a:off x="1369" y="2955"/>
                <a:ext cx="33" cy="36"/>
              </a:xfrm>
              <a:custGeom>
                <a:avLst/>
                <a:gdLst>
                  <a:gd name="T0" fmla="*/ 0 w 33"/>
                  <a:gd name="T1" fmla="*/ 25 h 36"/>
                  <a:gd name="T2" fmla="*/ 13 w 33"/>
                  <a:gd name="T3" fmla="*/ 0 h 36"/>
                  <a:gd name="T4" fmla="*/ 33 w 33"/>
                  <a:gd name="T5" fmla="*/ 10 h 36"/>
                  <a:gd name="T6" fmla="*/ 19 w 33"/>
                  <a:gd name="T7" fmla="*/ 36 h 36"/>
                  <a:gd name="T8" fmla="*/ 0 w 33"/>
                  <a:gd name="T9" fmla="*/ 25 h 36"/>
                  <a:gd name="T10" fmla="*/ 0 60000 65536"/>
                  <a:gd name="T11" fmla="*/ 0 60000 65536"/>
                  <a:gd name="T12" fmla="*/ 0 60000 65536"/>
                  <a:gd name="T13" fmla="*/ 0 60000 65536"/>
                  <a:gd name="T14" fmla="*/ 0 60000 65536"/>
                  <a:gd name="T15" fmla="*/ 0 w 33"/>
                  <a:gd name="T16" fmla="*/ 0 h 36"/>
                  <a:gd name="T17" fmla="*/ 33 w 33"/>
                  <a:gd name="T18" fmla="*/ 36 h 36"/>
                </a:gdLst>
                <a:ahLst/>
                <a:cxnLst>
                  <a:cxn ang="T10">
                    <a:pos x="T0" y="T1"/>
                  </a:cxn>
                  <a:cxn ang="T11">
                    <a:pos x="T2" y="T3"/>
                  </a:cxn>
                  <a:cxn ang="T12">
                    <a:pos x="T4" y="T5"/>
                  </a:cxn>
                  <a:cxn ang="T13">
                    <a:pos x="T6" y="T7"/>
                  </a:cxn>
                  <a:cxn ang="T14">
                    <a:pos x="T8" y="T9"/>
                  </a:cxn>
                </a:cxnLst>
                <a:rect l="T15" t="T16" r="T17" b="T18"/>
                <a:pathLst>
                  <a:path w="33" h="36">
                    <a:moveTo>
                      <a:pt x="0" y="25"/>
                    </a:moveTo>
                    <a:lnTo>
                      <a:pt x="13" y="0"/>
                    </a:lnTo>
                    <a:lnTo>
                      <a:pt x="33" y="10"/>
                    </a:lnTo>
                    <a:lnTo>
                      <a:pt x="19" y="36"/>
                    </a:lnTo>
                    <a:lnTo>
                      <a:pt x="0" y="25"/>
                    </a:lnTo>
                    <a:close/>
                  </a:path>
                </a:pathLst>
              </a:custGeom>
              <a:solidFill>
                <a:srgbClr val="000000"/>
              </a:solidFill>
              <a:ln w="9525">
                <a:noFill/>
                <a:round/>
                <a:headEnd/>
                <a:tailEnd/>
              </a:ln>
            </p:spPr>
            <p:txBody>
              <a:bodyPr/>
              <a:lstStyle/>
              <a:p>
                <a:endParaRPr lang="en-US"/>
              </a:p>
            </p:txBody>
          </p:sp>
          <p:sp>
            <p:nvSpPr>
              <p:cNvPr id="83235" name="Freeform 437"/>
              <p:cNvSpPr>
                <a:spLocks/>
              </p:cNvSpPr>
              <p:nvPr/>
            </p:nvSpPr>
            <p:spPr bwMode="auto">
              <a:xfrm>
                <a:off x="1381" y="2929"/>
                <a:ext cx="34" cy="36"/>
              </a:xfrm>
              <a:custGeom>
                <a:avLst/>
                <a:gdLst>
                  <a:gd name="T0" fmla="*/ 0 w 34"/>
                  <a:gd name="T1" fmla="*/ 27 h 36"/>
                  <a:gd name="T2" fmla="*/ 14 w 34"/>
                  <a:gd name="T3" fmla="*/ 0 h 36"/>
                  <a:gd name="T4" fmla="*/ 34 w 34"/>
                  <a:gd name="T5" fmla="*/ 10 h 36"/>
                  <a:gd name="T6" fmla="*/ 21 w 34"/>
                  <a:gd name="T7" fmla="*/ 36 h 36"/>
                  <a:gd name="T8" fmla="*/ 0 w 34"/>
                  <a:gd name="T9" fmla="*/ 27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0" y="27"/>
                    </a:moveTo>
                    <a:lnTo>
                      <a:pt x="14" y="0"/>
                    </a:lnTo>
                    <a:lnTo>
                      <a:pt x="34" y="10"/>
                    </a:lnTo>
                    <a:lnTo>
                      <a:pt x="21" y="36"/>
                    </a:lnTo>
                    <a:lnTo>
                      <a:pt x="0" y="27"/>
                    </a:lnTo>
                    <a:close/>
                  </a:path>
                </a:pathLst>
              </a:custGeom>
              <a:solidFill>
                <a:srgbClr val="000000"/>
              </a:solidFill>
              <a:ln w="9525">
                <a:noFill/>
                <a:round/>
                <a:headEnd/>
                <a:tailEnd/>
              </a:ln>
            </p:spPr>
            <p:txBody>
              <a:bodyPr/>
              <a:lstStyle/>
              <a:p>
                <a:endParaRPr lang="en-US"/>
              </a:p>
            </p:txBody>
          </p:sp>
          <p:sp>
            <p:nvSpPr>
              <p:cNvPr id="83236" name="Freeform 436"/>
              <p:cNvSpPr>
                <a:spLocks/>
              </p:cNvSpPr>
              <p:nvPr/>
            </p:nvSpPr>
            <p:spPr bwMode="auto">
              <a:xfrm>
                <a:off x="1395" y="2902"/>
                <a:ext cx="34" cy="37"/>
              </a:xfrm>
              <a:custGeom>
                <a:avLst/>
                <a:gdLst>
                  <a:gd name="T0" fmla="*/ 0 w 34"/>
                  <a:gd name="T1" fmla="*/ 27 h 37"/>
                  <a:gd name="T2" fmla="*/ 14 w 34"/>
                  <a:gd name="T3" fmla="*/ 0 h 37"/>
                  <a:gd name="T4" fmla="*/ 34 w 34"/>
                  <a:gd name="T5" fmla="*/ 10 h 37"/>
                  <a:gd name="T6" fmla="*/ 20 w 34"/>
                  <a:gd name="T7" fmla="*/ 37 h 37"/>
                  <a:gd name="T8" fmla="*/ 0 w 34"/>
                  <a:gd name="T9" fmla="*/ 27 h 37"/>
                  <a:gd name="T10" fmla="*/ 0 60000 65536"/>
                  <a:gd name="T11" fmla="*/ 0 60000 65536"/>
                  <a:gd name="T12" fmla="*/ 0 60000 65536"/>
                  <a:gd name="T13" fmla="*/ 0 60000 65536"/>
                  <a:gd name="T14" fmla="*/ 0 60000 65536"/>
                  <a:gd name="T15" fmla="*/ 0 w 34"/>
                  <a:gd name="T16" fmla="*/ 0 h 37"/>
                  <a:gd name="T17" fmla="*/ 34 w 34"/>
                  <a:gd name="T18" fmla="*/ 37 h 37"/>
                </a:gdLst>
                <a:ahLst/>
                <a:cxnLst>
                  <a:cxn ang="T10">
                    <a:pos x="T0" y="T1"/>
                  </a:cxn>
                  <a:cxn ang="T11">
                    <a:pos x="T2" y="T3"/>
                  </a:cxn>
                  <a:cxn ang="T12">
                    <a:pos x="T4" y="T5"/>
                  </a:cxn>
                  <a:cxn ang="T13">
                    <a:pos x="T6" y="T7"/>
                  </a:cxn>
                  <a:cxn ang="T14">
                    <a:pos x="T8" y="T9"/>
                  </a:cxn>
                </a:cxnLst>
                <a:rect l="T15" t="T16" r="T17" b="T18"/>
                <a:pathLst>
                  <a:path w="34" h="37">
                    <a:moveTo>
                      <a:pt x="0" y="27"/>
                    </a:moveTo>
                    <a:lnTo>
                      <a:pt x="14" y="0"/>
                    </a:lnTo>
                    <a:lnTo>
                      <a:pt x="34" y="10"/>
                    </a:lnTo>
                    <a:lnTo>
                      <a:pt x="20" y="37"/>
                    </a:lnTo>
                    <a:lnTo>
                      <a:pt x="0" y="27"/>
                    </a:lnTo>
                    <a:close/>
                  </a:path>
                </a:pathLst>
              </a:custGeom>
              <a:solidFill>
                <a:srgbClr val="000000"/>
              </a:solidFill>
              <a:ln w="9525">
                <a:noFill/>
                <a:round/>
                <a:headEnd/>
                <a:tailEnd/>
              </a:ln>
            </p:spPr>
            <p:txBody>
              <a:bodyPr/>
              <a:lstStyle/>
              <a:p>
                <a:endParaRPr lang="en-US"/>
              </a:p>
            </p:txBody>
          </p:sp>
          <p:sp>
            <p:nvSpPr>
              <p:cNvPr id="83237" name="Freeform 435"/>
              <p:cNvSpPr>
                <a:spLocks/>
              </p:cNvSpPr>
              <p:nvPr/>
            </p:nvSpPr>
            <p:spPr bwMode="auto">
              <a:xfrm>
                <a:off x="1409" y="2873"/>
                <a:ext cx="35" cy="39"/>
              </a:xfrm>
              <a:custGeom>
                <a:avLst/>
                <a:gdLst>
                  <a:gd name="T0" fmla="*/ 0 w 35"/>
                  <a:gd name="T1" fmla="*/ 29 h 39"/>
                  <a:gd name="T2" fmla="*/ 15 w 35"/>
                  <a:gd name="T3" fmla="*/ 0 h 39"/>
                  <a:gd name="T4" fmla="*/ 35 w 35"/>
                  <a:gd name="T5" fmla="*/ 11 h 39"/>
                  <a:gd name="T6" fmla="*/ 20 w 35"/>
                  <a:gd name="T7" fmla="*/ 39 h 39"/>
                  <a:gd name="T8" fmla="*/ 0 w 35"/>
                  <a:gd name="T9" fmla="*/ 29 h 39"/>
                  <a:gd name="T10" fmla="*/ 0 60000 65536"/>
                  <a:gd name="T11" fmla="*/ 0 60000 65536"/>
                  <a:gd name="T12" fmla="*/ 0 60000 65536"/>
                  <a:gd name="T13" fmla="*/ 0 60000 65536"/>
                  <a:gd name="T14" fmla="*/ 0 60000 65536"/>
                  <a:gd name="T15" fmla="*/ 0 w 35"/>
                  <a:gd name="T16" fmla="*/ 0 h 39"/>
                  <a:gd name="T17" fmla="*/ 35 w 35"/>
                  <a:gd name="T18" fmla="*/ 39 h 39"/>
                </a:gdLst>
                <a:ahLst/>
                <a:cxnLst>
                  <a:cxn ang="T10">
                    <a:pos x="T0" y="T1"/>
                  </a:cxn>
                  <a:cxn ang="T11">
                    <a:pos x="T2" y="T3"/>
                  </a:cxn>
                  <a:cxn ang="T12">
                    <a:pos x="T4" y="T5"/>
                  </a:cxn>
                  <a:cxn ang="T13">
                    <a:pos x="T6" y="T7"/>
                  </a:cxn>
                  <a:cxn ang="T14">
                    <a:pos x="T8" y="T9"/>
                  </a:cxn>
                </a:cxnLst>
                <a:rect l="T15" t="T16" r="T17" b="T18"/>
                <a:pathLst>
                  <a:path w="35" h="39">
                    <a:moveTo>
                      <a:pt x="0" y="29"/>
                    </a:moveTo>
                    <a:lnTo>
                      <a:pt x="15" y="0"/>
                    </a:lnTo>
                    <a:lnTo>
                      <a:pt x="35" y="11"/>
                    </a:lnTo>
                    <a:lnTo>
                      <a:pt x="20" y="39"/>
                    </a:lnTo>
                    <a:lnTo>
                      <a:pt x="0" y="29"/>
                    </a:lnTo>
                    <a:close/>
                  </a:path>
                </a:pathLst>
              </a:custGeom>
              <a:solidFill>
                <a:srgbClr val="000000"/>
              </a:solidFill>
              <a:ln w="9525">
                <a:noFill/>
                <a:round/>
                <a:headEnd/>
                <a:tailEnd/>
              </a:ln>
            </p:spPr>
            <p:txBody>
              <a:bodyPr/>
              <a:lstStyle/>
              <a:p>
                <a:endParaRPr lang="en-US"/>
              </a:p>
            </p:txBody>
          </p:sp>
          <p:sp>
            <p:nvSpPr>
              <p:cNvPr id="83238" name="Freeform 434"/>
              <p:cNvSpPr>
                <a:spLocks/>
              </p:cNvSpPr>
              <p:nvPr/>
            </p:nvSpPr>
            <p:spPr bwMode="auto">
              <a:xfrm>
                <a:off x="1424" y="2866"/>
                <a:ext cx="24" cy="18"/>
              </a:xfrm>
              <a:custGeom>
                <a:avLst/>
                <a:gdLst>
                  <a:gd name="T0" fmla="*/ 0 w 24"/>
                  <a:gd name="T1" fmla="*/ 8 h 18"/>
                  <a:gd name="T2" fmla="*/ 4 w 24"/>
                  <a:gd name="T3" fmla="*/ 0 h 18"/>
                  <a:gd name="T4" fmla="*/ 24 w 24"/>
                  <a:gd name="T5" fmla="*/ 9 h 18"/>
                  <a:gd name="T6" fmla="*/ 20 w 24"/>
                  <a:gd name="T7" fmla="*/ 18 h 18"/>
                  <a:gd name="T8" fmla="*/ 0 w 24"/>
                  <a:gd name="T9" fmla="*/ 8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0" y="8"/>
                    </a:moveTo>
                    <a:lnTo>
                      <a:pt x="4" y="0"/>
                    </a:lnTo>
                    <a:lnTo>
                      <a:pt x="24" y="9"/>
                    </a:lnTo>
                    <a:lnTo>
                      <a:pt x="20" y="18"/>
                    </a:lnTo>
                    <a:lnTo>
                      <a:pt x="0" y="8"/>
                    </a:lnTo>
                    <a:close/>
                  </a:path>
                </a:pathLst>
              </a:custGeom>
              <a:solidFill>
                <a:srgbClr val="000000"/>
              </a:solidFill>
              <a:ln w="9525">
                <a:noFill/>
                <a:round/>
                <a:headEnd/>
                <a:tailEnd/>
              </a:ln>
            </p:spPr>
            <p:txBody>
              <a:bodyPr/>
              <a:lstStyle/>
              <a:p>
                <a:endParaRPr lang="en-US"/>
              </a:p>
            </p:txBody>
          </p:sp>
          <p:sp>
            <p:nvSpPr>
              <p:cNvPr id="83239" name="Freeform 433"/>
              <p:cNvSpPr>
                <a:spLocks/>
              </p:cNvSpPr>
              <p:nvPr/>
            </p:nvSpPr>
            <p:spPr bwMode="auto">
              <a:xfrm>
                <a:off x="1472" y="2729"/>
                <a:ext cx="53" cy="69"/>
              </a:xfrm>
              <a:custGeom>
                <a:avLst/>
                <a:gdLst>
                  <a:gd name="T0" fmla="*/ 0 w 53"/>
                  <a:gd name="T1" fmla="*/ 58 h 69"/>
                  <a:gd name="T2" fmla="*/ 34 w 53"/>
                  <a:gd name="T3" fmla="*/ 0 h 69"/>
                  <a:gd name="T4" fmla="*/ 53 w 53"/>
                  <a:gd name="T5" fmla="*/ 11 h 69"/>
                  <a:gd name="T6" fmla="*/ 20 w 53"/>
                  <a:gd name="T7" fmla="*/ 69 h 69"/>
                  <a:gd name="T8" fmla="*/ 0 w 53"/>
                  <a:gd name="T9" fmla="*/ 58 h 69"/>
                  <a:gd name="T10" fmla="*/ 0 60000 65536"/>
                  <a:gd name="T11" fmla="*/ 0 60000 65536"/>
                  <a:gd name="T12" fmla="*/ 0 60000 65536"/>
                  <a:gd name="T13" fmla="*/ 0 60000 65536"/>
                  <a:gd name="T14" fmla="*/ 0 60000 65536"/>
                  <a:gd name="T15" fmla="*/ 0 w 53"/>
                  <a:gd name="T16" fmla="*/ 0 h 69"/>
                  <a:gd name="T17" fmla="*/ 53 w 53"/>
                  <a:gd name="T18" fmla="*/ 69 h 69"/>
                </a:gdLst>
                <a:ahLst/>
                <a:cxnLst>
                  <a:cxn ang="T10">
                    <a:pos x="T0" y="T1"/>
                  </a:cxn>
                  <a:cxn ang="T11">
                    <a:pos x="T2" y="T3"/>
                  </a:cxn>
                  <a:cxn ang="T12">
                    <a:pos x="T4" y="T5"/>
                  </a:cxn>
                  <a:cxn ang="T13">
                    <a:pos x="T6" y="T7"/>
                  </a:cxn>
                  <a:cxn ang="T14">
                    <a:pos x="T8" y="T9"/>
                  </a:cxn>
                </a:cxnLst>
                <a:rect l="T15" t="T16" r="T17" b="T18"/>
                <a:pathLst>
                  <a:path w="53" h="69">
                    <a:moveTo>
                      <a:pt x="0" y="58"/>
                    </a:moveTo>
                    <a:lnTo>
                      <a:pt x="34" y="0"/>
                    </a:lnTo>
                    <a:lnTo>
                      <a:pt x="53" y="11"/>
                    </a:lnTo>
                    <a:lnTo>
                      <a:pt x="20" y="69"/>
                    </a:lnTo>
                    <a:lnTo>
                      <a:pt x="0" y="58"/>
                    </a:lnTo>
                    <a:close/>
                  </a:path>
                </a:pathLst>
              </a:custGeom>
              <a:solidFill>
                <a:srgbClr val="000000"/>
              </a:solidFill>
              <a:ln w="9525">
                <a:noFill/>
                <a:round/>
                <a:headEnd/>
                <a:tailEnd/>
              </a:ln>
            </p:spPr>
            <p:txBody>
              <a:bodyPr/>
              <a:lstStyle/>
              <a:p>
                <a:endParaRPr lang="en-US"/>
              </a:p>
            </p:txBody>
          </p:sp>
          <p:sp>
            <p:nvSpPr>
              <p:cNvPr id="83240" name="Freeform 432"/>
              <p:cNvSpPr>
                <a:spLocks/>
              </p:cNvSpPr>
              <p:nvPr/>
            </p:nvSpPr>
            <p:spPr bwMode="auto">
              <a:xfrm>
                <a:off x="1506" y="2670"/>
                <a:ext cx="54" cy="70"/>
              </a:xfrm>
              <a:custGeom>
                <a:avLst/>
                <a:gdLst>
                  <a:gd name="T0" fmla="*/ 0 w 54"/>
                  <a:gd name="T1" fmla="*/ 58 h 70"/>
                  <a:gd name="T2" fmla="*/ 35 w 54"/>
                  <a:gd name="T3" fmla="*/ 0 h 70"/>
                  <a:gd name="T4" fmla="*/ 54 w 54"/>
                  <a:gd name="T5" fmla="*/ 12 h 70"/>
                  <a:gd name="T6" fmla="*/ 19 w 54"/>
                  <a:gd name="T7" fmla="*/ 70 h 70"/>
                  <a:gd name="T8" fmla="*/ 0 w 54"/>
                  <a:gd name="T9" fmla="*/ 58 h 70"/>
                  <a:gd name="T10" fmla="*/ 0 60000 65536"/>
                  <a:gd name="T11" fmla="*/ 0 60000 65536"/>
                  <a:gd name="T12" fmla="*/ 0 60000 65536"/>
                  <a:gd name="T13" fmla="*/ 0 60000 65536"/>
                  <a:gd name="T14" fmla="*/ 0 60000 65536"/>
                  <a:gd name="T15" fmla="*/ 0 w 54"/>
                  <a:gd name="T16" fmla="*/ 0 h 70"/>
                  <a:gd name="T17" fmla="*/ 54 w 54"/>
                  <a:gd name="T18" fmla="*/ 70 h 70"/>
                </a:gdLst>
                <a:ahLst/>
                <a:cxnLst>
                  <a:cxn ang="T10">
                    <a:pos x="T0" y="T1"/>
                  </a:cxn>
                  <a:cxn ang="T11">
                    <a:pos x="T2" y="T3"/>
                  </a:cxn>
                  <a:cxn ang="T12">
                    <a:pos x="T4" y="T5"/>
                  </a:cxn>
                  <a:cxn ang="T13">
                    <a:pos x="T6" y="T7"/>
                  </a:cxn>
                  <a:cxn ang="T14">
                    <a:pos x="T8" y="T9"/>
                  </a:cxn>
                </a:cxnLst>
                <a:rect l="T15" t="T16" r="T17" b="T18"/>
                <a:pathLst>
                  <a:path w="54" h="70">
                    <a:moveTo>
                      <a:pt x="0" y="58"/>
                    </a:moveTo>
                    <a:lnTo>
                      <a:pt x="35" y="0"/>
                    </a:lnTo>
                    <a:lnTo>
                      <a:pt x="54" y="12"/>
                    </a:lnTo>
                    <a:lnTo>
                      <a:pt x="19" y="70"/>
                    </a:lnTo>
                    <a:lnTo>
                      <a:pt x="0" y="58"/>
                    </a:lnTo>
                    <a:close/>
                  </a:path>
                </a:pathLst>
              </a:custGeom>
              <a:solidFill>
                <a:srgbClr val="000000"/>
              </a:solidFill>
              <a:ln w="9525">
                <a:noFill/>
                <a:round/>
                <a:headEnd/>
                <a:tailEnd/>
              </a:ln>
            </p:spPr>
            <p:txBody>
              <a:bodyPr/>
              <a:lstStyle/>
              <a:p>
                <a:endParaRPr lang="en-US"/>
              </a:p>
            </p:txBody>
          </p:sp>
          <p:sp>
            <p:nvSpPr>
              <p:cNvPr id="83241" name="Freeform 431"/>
              <p:cNvSpPr>
                <a:spLocks/>
              </p:cNvSpPr>
              <p:nvPr/>
            </p:nvSpPr>
            <p:spPr bwMode="auto">
              <a:xfrm>
                <a:off x="1541" y="2653"/>
                <a:ext cx="30" cy="29"/>
              </a:xfrm>
              <a:custGeom>
                <a:avLst/>
                <a:gdLst>
                  <a:gd name="T0" fmla="*/ 0 w 30"/>
                  <a:gd name="T1" fmla="*/ 17 h 29"/>
                  <a:gd name="T2" fmla="*/ 11 w 30"/>
                  <a:gd name="T3" fmla="*/ 0 h 29"/>
                  <a:gd name="T4" fmla="*/ 30 w 30"/>
                  <a:gd name="T5" fmla="*/ 12 h 29"/>
                  <a:gd name="T6" fmla="*/ 19 w 30"/>
                  <a:gd name="T7" fmla="*/ 29 h 29"/>
                  <a:gd name="T8" fmla="*/ 0 w 30"/>
                  <a:gd name="T9" fmla="*/ 17 h 29"/>
                  <a:gd name="T10" fmla="*/ 0 60000 65536"/>
                  <a:gd name="T11" fmla="*/ 0 60000 65536"/>
                  <a:gd name="T12" fmla="*/ 0 60000 65536"/>
                  <a:gd name="T13" fmla="*/ 0 60000 65536"/>
                  <a:gd name="T14" fmla="*/ 0 60000 65536"/>
                  <a:gd name="T15" fmla="*/ 0 w 30"/>
                  <a:gd name="T16" fmla="*/ 0 h 29"/>
                  <a:gd name="T17" fmla="*/ 30 w 30"/>
                  <a:gd name="T18" fmla="*/ 29 h 29"/>
                </a:gdLst>
                <a:ahLst/>
                <a:cxnLst>
                  <a:cxn ang="T10">
                    <a:pos x="T0" y="T1"/>
                  </a:cxn>
                  <a:cxn ang="T11">
                    <a:pos x="T2" y="T3"/>
                  </a:cxn>
                  <a:cxn ang="T12">
                    <a:pos x="T4" y="T5"/>
                  </a:cxn>
                  <a:cxn ang="T13">
                    <a:pos x="T6" y="T7"/>
                  </a:cxn>
                  <a:cxn ang="T14">
                    <a:pos x="T8" y="T9"/>
                  </a:cxn>
                </a:cxnLst>
                <a:rect l="T15" t="T16" r="T17" b="T18"/>
                <a:pathLst>
                  <a:path w="30" h="29">
                    <a:moveTo>
                      <a:pt x="0" y="17"/>
                    </a:moveTo>
                    <a:lnTo>
                      <a:pt x="11" y="0"/>
                    </a:lnTo>
                    <a:lnTo>
                      <a:pt x="30" y="12"/>
                    </a:lnTo>
                    <a:lnTo>
                      <a:pt x="19" y="29"/>
                    </a:lnTo>
                    <a:lnTo>
                      <a:pt x="0" y="17"/>
                    </a:lnTo>
                    <a:close/>
                  </a:path>
                </a:pathLst>
              </a:custGeom>
              <a:solidFill>
                <a:srgbClr val="000000"/>
              </a:solidFill>
              <a:ln w="9525">
                <a:noFill/>
                <a:round/>
                <a:headEnd/>
                <a:tailEnd/>
              </a:ln>
            </p:spPr>
            <p:txBody>
              <a:bodyPr/>
              <a:lstStyle/>
              <a:p>
                <a:endParaRPr lang="en-US"/>
              </a:p>
            </p:txBody>
          </p:sp>
          <p:sp>
            <p:nvSpPr>
              <p:cNvPr id="83242" name="Freeform 430"/>
              <p:cNvSpPr>
                <a:spLocks/>
              </p:cNvSpPr>
              <p:nvPr/>
            </p:nvSpPr>
            <p:spPr bwMode="auto">
              <a:xfrm>
                <a:off x="1602" y="2558"/>
                <a:ext cx="32" cy="33"/>
              </a:xfrm>
              <a:custGeom>
                <a:avLst/>
                <a:gdLst>
                  <a:gd name="T0" fmla="*/ 0 w 32"/>
                  <a:gd name="T1" fmla="*/ 21 h 33"/>
                  <a:gd name="T2" fmla="*/ 14 w 32"/>
                  <a:gd name="T3" fmla="*/ 0 h 33"/>
                  <a:gd name="T4" fmla="*/ 32 w 32"/>
                  <a:gd name="T5" fmla="*/ 12 h 33"/>
                  <a:gd name="T6" fmla="*/ 18 w 32"/>
                  <a:gd name="T7" fmla="*/ 33 h 33"/>
                  <a:gd name="T8" fmla="*/ 0 w 32"/>
                  <a:gd name="T9" fmla="*/ 21 h 33"/>
                  <a:gd name="T10" fmla="*/ 0 60000 65536"/>
                  <a:gd name="T11" fmla="*/ 0 60000 65536"/>
                  <a:gd name="T12" fmla="*/ 0 60000 65536"/>
                  <a:gd name="T13" fmla="*/ 0 60000 65536"/>
                  <a:gd name="T14" fmla="*/ 0 60000 65536"/>
                  <a:gd name="T15" fmla="*/ 0 w 32"/>
                  <a:gd name="T16" fmla="*/ 0 h 33"/>
                  <a:gd name="T17" fmla="*/ 32 w 32"/>
                  <a:gd name="T18" fmla="*/ 33 h 33"/>
                </a:gdLst>
                <a:ahLst/>
                <a:cxnLst>
                  <a:cxn ang="T10">
                    <a:pos x="T0" y="T1"/>
                  </a:cxn>
                  <a:cxn ang="T11">
                    <a:pos x="T2" y="T3"/>
                  </a:cxn>
                  <a:cxn ang="T12">
                    <a:pos x="T4" y="T5"/>
                  </a:cxn>
                  <a:cxn ang="T13">
                    <a:pos x="T6" y="T7"/>
                  </a:cxn>
                  <a:cxn ang="T14">
                    <a:pos x="T8" y="T9"/>
                  </a:cxn>
                </a:cxnLst>
                <a:rect l="T15" t="T16" r="T17" b="T18"/>
                <a:pathLst>
                  <a:path w="32" h="33">
                    <a:moveTo>
                      <a:pt x="0" y="21"/>
                    </a:moveTo>
                    <a:lnTo>
                      <a:pt x="14" y="0"/>
                    </a:lnTo>
                    <a:lnTo>
                      <a:pt x="32" y="12"/>
                    </a:lnTo>
                    <a:lnTo>
                      <a:pt x="18" y="33"/>
                    </a:lnTo>
                    <a:lnTo>
                      <a:pt x="0" y="21"/>
                    </a:lnTo>
                    <a:close/>
                  </a:path>
                </a:pathLst>
              </a:custGeom>
              <a:solidFill>
                <a:srgbClr val="000000"/>
              </a:solidFill>
              <a:ln w="9525">
                <a:noFill/>
                <a:round/>
                <a:headEnd/>
                <a:tailEnd/>
              </a:ln>
            </p:spPr>
            <p:txBody>
              <a:bodyPr/>
              <a:lstStyle/>
              <a:p>
                <a:endParaRPr lang="en-US"/>
              </a:p>
            </p:txBody>
          </p:sp>
          <p:sp>
            <p:nvSpPr>
              <p:cNvPr id="83243" name="Freeform 429"/>
              <p:cNvSpPr>
                <a:spLocks/>
              </p:cNvSpPr>
              <p:nvPr/>
            </p:nvSpPr>
            <p:spPr bwMode="auto">
              <a:xfrm>
                <a:off x="1616" y="2531"/>
                <a:ext cx="38" cy="39"/>
              </a:xfrm>
              <a:custGeom>
                <a:avLst/>
                <a:gdLst>
                  <a:gd name="T0" fmla="*/ 0 w 38"/>
                  <a:gd name="T1" fmla="*/ 26 h 39"/>
                  <a:gd name="T2" fmla="*/ 20 w 38"/>
                  <a:gd name="T3" fmla="*/ 0 h 39"/>
                  <a:gd name="T4" fmla="*/ 38 w 38"/>
                  <a:gd name="T5" fmla="*/ 13 h 39"/>
                  <a:gd name="T6" fmla="*/ 18 w 38"/>
                  <a:gd name="T7" fmla="*/ 39 h 39"/>
                  <a:gd name="T8" fmla="*/ 0 w 38"/>
                  <a:gd name="T9" fmla="*/ 26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0" y="26"/>
                    </a:moveTo>
                    <a:lnTo>
                      <a:pt x="20" y="0"/>
                    </a:lnTo>
                    <a:lnTo>
                      <a:pt x="38" y="13"/>
                    </a:lnTo>
                    <a:lnTo>
                      <a:pt x="18" y="39"/>
                    </a:lnTo>
                    <a:lnTo>
                      <a:pt x="0" y="26"/>
                    </a:lnTo>
                    <a:close/>
                  </a:path>
                </a:pathLst>
              </a:custGeom>
              <a:solidFill>
                <a:srgbClr val="000000"/>
              </a:solidFill>
              <a:ln w="9525">
                <a:noFill/>
                <a:round/>
                <a:headEnd/>
                <a:tailEnd/>
              </a:ln>
            </p:spPr>
            <p:txBody>
              <a:bodyPr/>
              <a:lstStyle/>
              <a:p>
                <a:endParaRPr lang="en-US"/>
              </a:p>
            </p:txBody>
          </p:sp>
          <p:sp>
            <p:nvSpPr>
              <p:cNvPr id="83244" name="Freeform 428"/>
              <p:cNvSpPr>
                <a:spLocks/>
              </p:cNvSpPr>
              <p:nvPr/>
            </p:nvSpPr>
            <p:spPr bwMode="auto">
              <a:xfrm>
                <a:off x="1636" y="2504"/>
                <a:ext cx="37" cy="40"/>
              </a:xfrm>
              <a:custGeom>
                <a:avLst/>
                <a:gdLst>
                  <a:gd name="T0" fmla="*/ 0 w 37"/>
                  <a:gd name="T1" fmla="*/ 27 h 40"/>
                  <a:gd name="T2" fmla="*/ 18 w 37"/>
                  <a:gd name="T3" fmla="*/ 0 h 40"/>
                  <a:gd name="T4" fmla="*/ 37 w 37"/>
                  <a:gd name="T5" fmla="*/ 14 h 40"/>
                  <a:gd name="T6" fmla="*/ 18 w 37"/>
                  <a:gd name="T7" fmla="*/ 40 h 40"/>
                  <a:gd name="T8" fmla="*/ 0 w 37"/>
                  <a:gd name="T9" fmla="*/ 27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0" y="27"/>
                    </a:moveTo>
                    <a:lnTo>
                      <a:pt x="18" y="0"/>
                    </a:lnTo>
                    <a:lnTo>
                      <a:pt x="37" y="14"/>
                    </a:lnTo>
                    <a:lnTo>
                      <a:pt x="18" y="40"/>
                    </a:lnTo>
                    <a:lnTo>
                      <a:pt x="0" y="27"/>
                    </a:lnTo>
                    <a:close/>
                  </a:path>
                </a:pathLst>
              </a:custGeom>
              <a:solidFill>
                <a:srgbClr val="000000"/>
              </a:solidFill>
              <a:ln w="9525">
                <a:noFill/>
                <a:round/>
                <a:headEnd/>
                <a:tailEnd/>
              </a:ln>
            </p:spPr>
            <p:txBody>
              <a:bodyPr/>
              <a:lstStyle/>
              <a:p>
                <a:endParaRPr lang="en-US"/>
              </a:p>
            </p:txBody>
          </p:sp>
          <p:sp>
            <p:nvSpPr>
              <p:cNvPr id="83245" name="Freeform 427"/>
              <p:cNvSpPr>
                <a:spLocks/>
              </p:cNvSpPr>
              <p:nvPr/>
            </p:nvSpPr>
            <p:spPr bwMode="auto">
              <a:xfrm>
                <a:off x="1654" y="2480"/>
                <a:ext cx="37" cy="38"/>
              </a:xfrm>
              <a:custGeom>
                <a:avLst/>
                <a:gdLst>
                  <a:gd name="T0" fmla="*/ 0 w 37"/>
                  <a:gd name="T1" fmla="*/ 24 h 38"/>
                  <a:gd name="T2" fmla="*/ 20 w 37"/>
                  <a:gd name="T3" fmla="*/ 0 h 38"/>
                  <a:gd name="T4" fmla="*/ 37 w 37"/>
                  <a:gd name="T5" fmla="*/ 13 h 38"/>
                  <a:gd name="T6" fmla="*/ 18 w 37"/>
                  <a:gd name="T7" fmla="*/ 38 h 38"/>
                  <a:gd name="T8" fmla="*/ 0 w 37"/>
                  <a:gd name="T9" fmla="*/ 24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0" y="24"/>
                    </a:moveTo>
                    <a:lnTo>
                      <a:pt x="20" y="0"/>
                    </a:lnTo>
                    <a:lnTo>
                      <a:pt x="37" y="13"/>
                    </a:lnTo>
                    <a:lnTo>
                      <a:pt x="18" y="38"/>
                    </a:lnTo>
                    <a:lnTo>
                      <a:pt x="0" y="24"/>
                    </a:lnTo>
                    <a:close/>
                  </a:path>
                </a:pathLst>
              </a:custGeom>
              <a:solidFill>
                <a:srgbClr val="000000"/>
              </a:solidFill>
              <a:ln w="9525">
                <a:noFill/>
                <a:round/>
                <a:headEnd/>
                <a:tailEnd/>
              </a:ln>
            </p:spPr>
            <p:txBody>
              <a:bodyPr/>
              <a:lstStyle/>
              <a:p>
                <a:endParaRPr lang="en-US"/>
              </a:p>
            </p:txBody>
          </p:sp>
          <p:sp>
            <p:nvSpPr>
              <p:cNvPr id="83246" name="Freeform 426"/>
              <p:cNvSpPr>
                <a:spLocks/>
              </p:cNvSpPr>
              <p:nvPr/>
            </p:nvSpPr>
            <p:spPr bwMode="auto">
              <a:xfrm>
                <a:off x="1674" y="2456"/>
                <a:ext cx="36" cy="37"/>
              </a:xfrm>
              <a:custGeom>
                <a:avLst/>
                <a:gdLst>
                  <a:gd name="T0" fmla="*/ 0 w 36"/>
                  <a:gd name="T1" fmla="*/ 24 h 37"/>
                  <a:gd name="T2" fmla="*/ 19 w 36"/>
                  <a:gd name="T3" fmla="*/ 0 h 37"/>
                  <a:gd name="T4" fmla="*/ 36 w 36"/>
                  <a:gd name="T5" fmla="*/ 14 h 37"/>
                  <a:gd name="T6" fmla="*/ 17 w 36"/>
                  <a:gd name="T7" fmla="*/ 37 h 37"/>
                  <a:gd name="T8" fmla="*/ 0 w 36"/>
                  <a:gd name="T9" fmla="*/ 24 h 37"/>
                  <a:gd name="T10" fmla="*/ 0 60000 65536"/>
                  <a:gd name="T11" fmla="*/ 0 60000 65536"/>
                  <a:gd name="T12" fmla="*/ 0 60000 65536"/>
                  <a:gd name="T13" fmla="*/ 0 60000 65536"/>
                  <a:gd name="T14" fmla="*/ 0 60000 65536"/>
                  <a:gd name="T15" fmla="*/ 0 w 36"/>
                  <a:gd name="T16" fmla="*/ 0 h 37"/>
                  <a:gd name="T17" fmla="*/ 36 w 36"/>
                  <a:gd name="T18" fmla="*/ 37 h 37"/>
                </a:gdLst>
                <a:ahLst/>
                <a:cxnLst>
                  <a:cxn ang="T10">
                    <a:pos x="T0" y="T1"/>
                  </a:cxn>
                  <a:cxn ang="T11">
                    <a:pos x="T2" y="T3"/>
                  </a:cxn>
                  <a:cxn ang="T12">
                    <a:pos x="T4" y="T5"/>
                  </a:cxn>
                  <a:cxn ang="T13">
                    <a:pos x="T6" y="T7"/>
                  </a:cxn>
                  <a:cxn ang="T14">
                    <a:pos x="T8" y="T9"/>
                  </a:cxn>
                </a:cxnLst>
                <a:rect l="T15" t="T16" r="T17" b="T18"/>
                <a:pathLst>
                  <a:path w="36" h="37">
                    <a:moveTo>
                      <a:pt x="0" y="24"/>
                    </a:moveTo>
                    <a:lnTo>
                      <a:pt x="19" y="0"/>
                    </a:lnTo>
                    <a:lnTo>
                      <a:pt x="36" y="14"/>
                    </a:lnTo>
                    <a:lnTo>
                      <a:pt x="17" y="37"/>
                    </a:lnTo>
                    <a:lnTo>
                      <a:pt x="0" y="24"/>
                    </a:lnTo>
                    <a:close/>
                  </a:path>
                </a:pathLst>
              </a:custGeom>
              <a:solidFill>
                <a:srgbClr val="000000"/>
              </a:solidFill>
              <a:ln w="9525">
                <a:noFill/>
                <a:round/>
                <a:headEnd/>
                <a:tailEnd/>
              </a:ln>
            </p:spPr>
            <p:txBody>
              <a:bodyPr/>
              <a:lstStyle/>
              <a:p>
                <a:endParaRPr lang="en-US"/>
              </a:p>
            </p:txBody>
          </p:sp>
          <p:sp>
            <p:nvSpPr>
              <p:cNvPr id="83247" name="Freeform 425"/>
              <p:cNvSpPr>
                <a:spLocks/>
              </p:cNvSpPr>
              <p:nvPr/>
            </p:nvSpPr>
            <p:spPr bwMode="auto">
              <a:xfrm>
                <a:off x="1693" y="2453"/>
                <a:ext cx="20" cy="17"/>
              </a:xfrm>
              <a:custGeom>
                <a:avLst/>
                <a:gdLst>
                  <a:gd name="T0" fmla="*/ 0 w 20"/>
                  <a:gd name="T1" fmla="*/ 3 h 17"/>
                  <a:gd name="T2" fmla="*/ 2 w 20"/>
                  <a:gd name="T3" fmla="*/ 0 h 17"/>
                  <a:gd name="T4" fmla="*/ 20 w 20"/>
                  <a:gd name="T5" fmla="*/ 13 h 17"/>
                  <a:gd name="T6" fmla="*/ 17 w 20"/>
                  <a:gd name="T7" fmla="*/ 17 h 17"/>
                  <a:gd name="T8" fmla="*/ 0 w 20"/>
                  <a:gd name="T9" fmla="*/ 3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3"/>
                    </a:moveTo>
                    <a:lnTo>
                      <a:pt x="2" y="0"/>
                    </a:lnTo>
                    <a:lnTo>
                      <a:pt x="20" y="13"/>
                    </a:lnTo>
                    <a:lnTo>
                      <a:pt x="17" y="17"/>
                    </a:lnTo>
                    <a:lnTo>
                      <a:pt x="0" y="3"/>
                    </a:lnTo>
                    <a:close/>
                  </a:path>
                </a:pathLst>
              </a:custGeom>
              <a:solidFill>
                <a:srgbClr val="000000"/>
              </a:solidFill>
              <a:ln w="9525">
                <a:noFill/>
                <a:round/>
                <a:headEnd/>
                <a:tailEnd/>
              </a:ln>
            </p:spPr>
            <p:txBody>
              <a:bodyPr/>
              <a:lstStyle/>
              <a:p>
                <a:endParaRPr lang="en-US"/>
              </a:p>
            </p:txBody>
          </p:sp>
          <p:sp>
            <p:nvSpPr>
              <p:cNvPr id="83248" name="Freeform 424"/>
              <p:cNvSpPr>
                <a:spLocks/>
              </p:cNvSpPr>
              <p:nvPr/>
            </p:nvSpPr>
            <p:spPr bwMode="auto">
              <a:xfrm>
                <a:off x="1756" y="2371"/>
                <a:ext cx="30" cy="30"/>
              </a:xfrm>
              <a:custGeom>
                <a:avLst/>
                <a:gdLst>
                  <a:gd name="T0" fmla="*/ 0 w 30"/>
                  <a:gd name="T1" fmla="*/ 14 h 30"/>
                  <a:gd name="T2" fmla="*/ 14 w 30"/>
                  <a:gd name="T3" fmla="*/ 0 h 30"/>
                  <a:gd name="T4" fmla="*/ 30 w 30"/>
                  <a:gd name="T5" fmla="*/ 16 h 30"/>
                  <a:gd name="T6" fmla="*/ 16 w 30"/>
                  <a:gd name="T7" fmla="*/ 30 h 30"/>
                  <a:gd name="T8" fmla="*/ 0 w 30"/>
                  <a:gd name="T9" fmla="*/ 14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0" y="14"/>
                    </a:moveTo>
                    <a:lnTo>
                      <a:pt x="14" y="0"/>
                    </a:lnTo>
                    <a:lnTo>
                      <a:pt x="30" y="16"/>
                    </a:lnTo>
                    <a:lnTo>
                      <a:pt x="16" y="30"/>
                    </a:lnTo>
                    <a:lnTo>
                      <a:pt x="0" y="14"/>
                    </a:lnTo>
                    <a:close/>
                  </a:path>
                </a:pathLst>
              </a:custGeom>
              <a:solidFill>
                <a:srgbClr val="000000"/>
              </a:solidFill>
              <a:ln w="9525">
                <a:noFill/>
                <a:round/>
                <a:headEnd/>
                <a:tailEnd/>
              </a:ln>
            </p:spPr>
            <p:txBody>
              <a:bodyPr/>
              <a:lstStyle/>
              <a:p>
                <a:endParaRPr lang="en-US"/>
              </a:p>
            </p:txBody>
          </p:sp>
          <p:sp>
            <p:nvSpPr>
              <p:cNvPr id="83249" name="Freeform 423"/>
              <p:cNvSpPr>
                <a:spLocks/>
              </p:cNvSpPr>
              <p:nvPr/>
            </p:nvSpPr>
            <p:spPr bwMode="auto">
              <a:xfrm>
                <a:off x="1771" y="2354"/>
                <a:ext cx="33" cy="33"/>
              </a:xfrm>
              <a:custGeom>
                <a:avLst/>
                <a:gdLst>
                  <a:gd name="T0" fmla="*/ 0 w 33"/>
                  <a:gd name="T1" fmla="*/ 17 h 33"/>
                  <a:gd name="T2" fmla="*/ 18 w 33"/>
                  <a:gd name="T3" fmla="*/ 0 h 33"/>
                  <a:gd name="T4" fmla="*/ 33 w 33"/>
                  <a:gd name="T5" fmla="*/ 16 h 33"/>
                  <a:gd name="T6" fmla="*/ 15 w 33"/>
                  <a:gd name="T7" fmla="*/ 33 h 33"/>
                  <a:gd name="T8" fmla="*/ 0 w 33"/>
                  <a:gd name="T9" fmla="*/ 17 h 33"/>
                  <a:gd name="T10" fmla="*/ 0 60000 65536"/>
                  <a:gd name="T11" fmla="*/ 0 60000 65536"/>
                  <a:gd name="T12" fmla="*/ 0 60000 65536"/>
                  <a:gd name="T13" fmla="*/ 0 60000 65536"/>
                  <a:gd name="T14" fmla="*/ 0 60000 65536"/>
                  <a:gd name="T15" fmla="*/ 0 w 33"/>
                  <a:gd name="T16" fmla="*/ 0 h 33"/>
                  <a:gd name="T17" fmla="*/ 33 w 33"/>
                  <a:gd name="T18" fmla="*/ 33 h 33"/>
                </a:gdLst>
                <a:ahLst/>
                <a:cxnLst>
                  <a:cxn ang="T10">
                    <a:pos x="T0" y="T1"/>
                  </a:cxn>
                  <a:cxn ang="T11">
                    <a:pos x="T2" y="T3"/>
                  </a:cxn>
                  <a:cxn ang="T12">
                    <a:pos x="T4" y="T5"/>
                  </a:cxn>
                  <a:cxn ang="T13">
                    <a:pos x="T6" y="T7"/>
                  </a:cxn>
                  <a:cxn ang="T14">
                    <a:pos x="T8" y="T9"/>
                  </a:cxn>
                </a:cxnLst>
                <a:rect l="T15" t="T16" r="T17" b="T18"/>
                <a:pathLst>
                  <a:path w="33" h="33">
                    <a:moveTo>
                      <a:pt x="0" y="17"/>
                    </a:moveTo>
                    <a:lnTo>
                      <a:pt x="18" y="0"/>
                    </a:lnTo>
                    <a:lnTo>
                      <a:pt x="33" y="16"/>
                    </a:lnTo>
                    <a:lnTo>
                      <a:pt x="15" y="33"/>
                    </a:lnTo>
                    <a:lnTo>
                      <a:pt x="0" y="17"/>
                    </a:lnTo>
                    <a:close/>
                  </a:path>
                </a:pathLst>
              </a:custGeom>
              <a:solidFill>
                <a:srgbClr val="000000"/>
              </a:solidFill>
              <a:ln w="9525">
                <a:noFill/>
                <a:round/>
                <a:headEnd/>
                <a:tailEnd/>
              </a:ln>
            </p:spPr>
            <p:txBody>
              <a:bodyPr/>
              <a:lstStyle/>
              <a:p>
                <a:endParaRPr lang="en-US"/>
              </a:p>
            </p:txBody>
          </p:sp>
          <p:sp>
            <p:nvSpPr>
              <p:cNvPr id="83250" name="Freeform 422"/>
              <p:cNvSpPr>
                <a:spLocks/>
              </p:cNvSpPr>
              <p:nvPr/>
            </p:nvSpPr>
            <p:spPr bwMode="auto">
              <a:xfrm>
                <a:off x="1789" y="2338"/>
                <a:ext cx="33" cy="32"/>
              </a:xfrm>
              <a:custGeom>
                <a:avLst/>
                <a:gdLst>
                  <a:gd name="T0" fmla="*/ 0 w 33"/>
                  <a:gd name="T1" fmla="*/ 16 h 32"/>
                  <a:gd name="T2" fmla="*/ 18 w 33"/>
                  <a:gd name="T3" fmla="*/ 0 h 32"/>
                  <a:gd name="T4" fmla="*/ 33 w 33"/>
                  <a:gd name="T5" fmla="*/ 16 h 32"/>
                  <a:gd name="T6" fmla="*/ 14 w 33"/>
                  <a:gd name="T7" fmla="*/ 32 h 32"/>
                  <a:gd name="T8" fmla="*/ 0 w 33"/>
                  <a:gd name="T9" fmla="*/ 16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0" y="16"/>
                    </a:moveTo>
                    <a:lnTo>
                      <a:pt x="18" y="0"/>
                    </a:lnTo>
                    <a:lnTo>
                      <a:pt x="33" y="16"/>
                    </a:lnTo>
                    <a:lnTo>
                      <a:pt x="14" y="32"/>
                    </a:lnTo>
                    <a:lnTo>
                      <a:pt x="0" y="16"/>
                    </a:lnTo>
                    <a:close/>
                  </a:path>
                </a:pathLst>
              </a:custGeom>
              <a:solidFill>
                <a:srgbClr val="000000"/>
              </a:solidFill>
              <a:ln w="9525">
                <a:noFill/>
                <a:round/>
                <a:headEnd/>
                <a:tailEnd/>
              </a:ln>
            </p:spPr>
            <p:txBody>
              <a:bodyPr/>
              <a:lstStyle/>
              <a:p>
                <a:endParaRPr lang="en-US"/>
              </a:p>
            </p:txBody>
          </p:sp>
          <p:sp>
            <p:nvSpPr>
              <p:cNvPr id="83251" name="Freeform 421"/>
              <p:cNvSpPr>
                <a:spLocks/>
              </p:cNvSpPr>
              <p:nvPr/>
            </p:nvSpPr>
            <p:spPr bwMode="auto">
              <a:xfrm>
                <a:off x="1808" y="2323"/>
                <a:ext cx="32" cy="31"/>
              </a:xfrm>
              <a:custGeom>
                <a:avLst/>
                <a:gdLst>
                  <a:gd name="T0" fmla="*/ 0 w 32"/>
                  <a:gd name="T1" fmla="*/ 14 h 31"/>
                  <a:gd name="T2" fmla="*/ 18 w 32"/>
                  <a:gd name="T3" fmla="*/ 0 h 31"/>
                  <a:gd name="T4" fmla="*/ 32 w 32"/>
                  <a:gd name="T5" fmla="*/ 18 h 31"/>
                  <a:gd name="T6" fmla="*/ 14 w 32"/>
                  <a:gd name="T7" fmla="*/ 31 h 31"/>
                  <a:gd name="T8" fmla="*/ 0 w 32"/>
                  <a:gd name="T9" fmla="*/ 14 h 31"/>
                  <a:gd name="T10" fmla="*/ 0 60000 65536"/>
                  <a:gd name="T11" fmla="*/ 0 60000 65536"/>
                  <a:gd name="T12" fmla="*/ 0 60000 65536"/>
                  <a:gd name="T13" fmla="*/ 0 60000 65536"/>
                  <a:gd name="T14" fmla="*/ 0 60000 65536"/>
                  <a:gd name="T15" fmla="*/ 0 w 32"/>
                  <a:gd name="T16" fmla="*/ 0 h 31"/>
                  <a:gd name="T17" fmla="*/ 32 w 32"/>
                  <a:gd name="T18" fmla="*/ 31 h 31"/>
                </a:gdLst>
                <a:ahLst/>
                <a:cxnLst>
                  <a:cxn ang="T10">
                    <a:pos x="T0" y="T1"/>
                  </a:cxn>
                  <a:cxn ang="T11">
                    <a:pos x="T2" y="T3"/>
                  </a:cxn>
                  <a:cxn ang="T12">
                    <a:pos x="T4" y="T5"/>
                  </a:cxn>
                  <a:cxn ang="T13">
                    <a:pos x="T6" y="T7"/>
                  </a:cxn>
                  <a:cxn ang="T14">
                    <a:pos x="T8" y="T9"/>
                  </a:cxn>
                </a:cxnLst>
                <a:rect l="T15" t="T16" r="T17" b="T18"/>
                <a:pathLst>
                  <a:path w="32" h="31">
                    <a:moveTo>
                      <a:pt x="0" y="14"/>
                    </a:moveTo>
                    <a:lnTo>
                      <a:pt x="18" y="0"/>
                    </a:lnTo>
                    <a:lnTo>
                      <a:pt x="32" y="18"/>
                    </a:lnTo>
                    <a:lnTo>
                      <a:pt x="14" y="31"/>
                    </a:lnTo>
                    <a:lnTo>
                      <a:pt x="0" y="14"/>
                    </a:lnTo>
                    <a:close/>
                  </a:path>
                </a:pathLst>
              </a:custGeom>
              <a:solidFill>
                <a:srgbClr val="000000"/>
              </a:solidFill>
              <a:ln w="9525">
                <a:noFill/>
                <a:round/>
                <a:headEnd/>
                <a:tailEnd/>
              </a:ln>
            </p:spPr>
            <p:txBody>
              <a:bodyPr/>
              <a:lstStyle/>
              <a:p>
                <a:endParaRPr lang="en-US"/>
              </a:p>
            </p:txBody>
          </p:sp>
          <p:sp>
            <p:nvSpPr>
              <p:cNvPr id="83252" name="Freeform 420"/>
              <p:cNvSpPr>
                <a:spLocks/>
              </p:cNvSpPr>
              <p:nvPr/>
            </p:nvSpPr>
            <p:spPr bwMode="auto">
              <a:xfrm>
                <a:off x="1827" y="2312"/>
                <a:ext cx="30" cy="29"/>
              </a:xfrm>
              <a:custGeom>
                <a:avLst/>
                <a:gdLst>
                  <a:gd name="T0" fmla="*/ 0 w 30"/>
                  <a:gd name="T1" fmla="*/ 11 h 29"/>
                  <a:gd name="T2" fmla="*/ 17 w 30"/>
                  <a:gd name="T3" fmla="*/ 0 h 29"/>
                  <a:gd name="T4" fmla="*/ 30 w 30"/>
                  <a:gd name="T5" fmla="*/ 18 h 29"/>
                  <a:gd name="T6" fmla="*/ 12 w 30"/>
                  <a:gd name="T7" fmla="*/ 29 h 29"/>
                  <a:gd name="T8" fmla="*/ 0 w 30"/>
                  <a:gd name="T9" fmla="*/ 11 h 29"/>
                  <a:gd name="T10" fmla="*/ 0 60000 65536"/>
                  <a:gd name="T11" fmla="*/ 0 60000 65536"/>
                  <a:gd name="T12" fmla="*/ 0 60000 65536"/>
                  <a:gd name="T13" fmla="*/ 0 60000 65536"/>
                  <a:gd name="T14" fmla="*/ 0 60000 65536"/>
                  <a:gd name="T15" fmla="*/ 0 w 30"/>
                  <a:gd name="T16" fmla="*/ 0 h 29"/>
                  <a:gd name="T17" fmla="*/ 30 w 30"/>
                  <a:gd name="T18" fmla="*/ 29 h 29"/>
                </a:gdLst>
                <a:ahLst/>
                <a:cxnLst>
                  <a:cxn ang="T10">
                    <a:pos x="T0" y="T1"/>
                  </a:cxn>
                  <a:cxn ang="T11">
                    <a:pos x="T2" y="T3"/>
                  </a:cxn>
                  <a:cxn ang="T12">
                    <a:pos x="T4" y="T5"/>
                  </a:cxn>
                  <a:cxn ang="T13">
                    <a:pos x="T6" y="T7"/>
                  </a:cxn>
                  <a:cxn ang="T14">
                    <a:pos x="T8" y="T9"/>
                  </a:cxn>
                </a:cxnLst>
                <a:rect l="T15" t="T16" r="T17" b="T18"/>
                <a:pathLst>
                  <a:path w="30" h="29">
                    <a:moveTo>
                      <a:pt x="0" y="11"/>
                    </a:moveTo>
                    <a:lnTo>
                      <a:pt x="17" y="0"/>
                    </a:lnTo>
                    <a:lnTo>
                      <a:pt x="30" y="18"/>
                    </a:lnTo>
                    <a:lnTo>
                      <a:pt x="12" y="29"/>
                    </a:lnTo>
                    <a:lnTo>
                      <a:pt x="0" y="11"/>
                    </a:lnTo>
                    <a:close/>
                  </a:path>
                </a:pathLst>
              </a:custGeom>
              <a:solidFill>
                <a:srgbClr val="000000"/>
              </a:solidFill>
              <a:ln w="9525">
                <a:noFill/>
                <a:round/>
                <a:headEnd/>
                <a:tailEnd/>
              </a:ln>
            </p:spPr>
            <p:txBody>
              <a:bodyPr/>
              <a:lstStyle/>
              <a:p>
                <a:endParaRPr lang="en-US"/>
              </a:p>
            </p:txBody>
          </p:sp>
          <p:sp>
            <p:nvSpPr>
              <p:cNvPr id="83253" name="Freeform 419"/>
              <p:cNvSpPr>
                <a:spLocks/>
              </p:cNvSpPr>
              <p:nvPr/>
            </p:nvSpPr>
            <p:spPr bwMode="auto">
              <a:xfrm>
                <a:off x="1844" y="2305"/>
                <a:ext cx="21" cy="25"/>
              </a:xfrm>
              <a:custGeom>
                <a:avLst/>
                <a:gdLst>
                  <a:gd name="T0" fmla="*/ 0 w 21"/>
                  <a:gd name="T1" fmla="*/ 6 h 25"/>
                  <a:gd name="T2" fmla="*/ 9 w 21"/>
                  <a:gd name="T3" fmla="*/ 0 h 25"/>
                  <a:gd name="T4" fmla="*/ 21 w 21"/>
                  <a:gd name="T5" fmla="*/ 19 h 25"/>
                  <a:gd name="T6" fmla="*/ 12 w 21"/>
                  <a:gd name="T7" fmla="*/ 25 h 25"/>
                  <a:gd name="T8" fmla="*/ 0 w 21"/>
                  <a:gd name="T9" fmla="*/ 6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6"/>
                    </a:moveTo>
                    <a:lnTo>
                      <a:pt x="9" y="0"/>
                    </a:lnTo>
                    <a:lnTo>
                      <a:pt x="21" y="19"/>
                    </a:lnTo>
                    <a:lnTo>
                      <a:pt x="12" y="25"/>
                    </a:lnTo>
                    <a:lnTo>
                      <a:pt x="0" y="6"/>
                    </a:lnTo>
                    <a:close/>
                  </a:path>
                </a:pathLst>
              </a:custGeom>
              <a:solidFill>
                <a:srgbClr val="000000"/>
              </a:solidFill>
              <a:ln w="9525">
                <a:noFill/>
                <a:round/>
                <a:headEnd/>
                <a:tailEnd/>
              </a:ln>
            </p:spPr>
            <p:txBody>
              <a:bodyPr/>
              <a:lstStyle/>
              <a:p>
                <a:endParaRPr lang="en-US"/>
              </a:p>
            </p:txBody>
          </p:sp>
          <p:sp>
            <p:nvSpPr>
              <p:cNvPr id="83254" name="Freeform 418"/>
              <p:cNvSpPr>
                <a:spLocks/>
              </p:cNvSpPr>
              <p:nvPr/>
            </p:nvSpPr>
            <p:spPr bwMode="auto">
              <a:xfrm>
                <a:off x="1854" y="2301"/>
                <a:ext cx="19" cy="24"/>
              </a:xfrm>
              <a:custGeom>
                <a:avLst/>
                <a:gdLst>
                  <a:gd name="T0" fmla="*/ 0 w 19"/>
                  <a:gd name="T1" fmla="*/ 4 h 24"/>
                  <a:gd name="T2" fmla="*/ 8 w 19"/>
                  <a:gd name="T3" fmla="*/ 0 h 24"/>
                  <a:gd name="T4" fmla="*/ 19 w 19"/>
                  <a:gd name="T5" fmla="*/ 19 h 24"/>
                  <a:gd name="T6" fmla="*/ 11 w 19"/>
                  <a:gd name="T7" fmla="*/ 24 h 24"/>
                  <a:gd name="T8" fmla="*/ 0 w 19"/>
                  <a:gd name="T9" fmla="*/ 4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0" y="4"/>
                    </a:moveTo>
                    <a:lnTo>
                      <a:pt x="8" y="0"/>
                    </a:lnTo>
                    <a:lnTo>
                      <a:pt x="19" y="19"/>
                    </a:lnTo>
                    <a:lnTo>
                      <a:pt x="11" y="24"/>
                    </a:lnTo>
                    <a:lnTo>
                      <a:pt x="0" y="4"/>
                    </a:lnTo>
                    <a:close/>
                  </a:path>
                </a:pathLst>
              </a:custGeom>
              <a:solidFill>
                <a:srgbClr val="000000"/>
              </a:solidFill>
              <a:ln w="9525">
                <a:noFill/>
                <a:round/>
                <a:headEnd/>
                <a:tailEnd/>
              </a:ln>
            </p:spPr>
            <p:txBody>
              <a:bodyPr/>
              <a:lstStyle/>
              <a:p>
                <a:endParaRPr lang="en-US"/>
              </a:p>
            </p:txBody>
          </p:sp>
          <p:sp>
            <p:nvSpPr>
              <p:cNvPr id="83255" name="Freeform 417"/>
              <p:cNvSpPr>
                <a:spLocks/>
              </p:cNvSpPr>
              <p:nvPr/>
            </p:nvSpPr>
            <p:spPr bwMode="auto">
              <a:xfrm>
                <a:off x="1863" y="2296"/>
                <a:ext cx="18" cy="24"/>
              </a:xfrm>
              <a:custGeom>
                <a:avLst/>
                <a:gdLst>
                  <a:gd name="T0" fmla="*/ 0 w 18"/>
                  <a:gd name="T1" fmla="*/ 4 h 24"/>
                  <a:gd name="T2" fmla="*/ 8 w 18"/>
                  <a:gd name="T3" fmla="*/ 0 h 24"/>
                  <a:gd name="T4" fmla="*/ 18 w 18"/>
                  <a:gd name="T5" fmla="*/ 20 h 24"/>
                  <a:gd name="T6" fmla="*/ 10 w 18"/>
                  <a:gd name="T7" fmla="*/ 24 h 24"/>
                  <a:gd name="T8" fmla="*/ 0 w 18"/>
                  <a:gd name="T9" fmla="*/ 4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0" y="4"/>
                    </a:moveTo>
                    <a:lnTo>
                      <a:pt x="8" y="0"/>
                    </a:lnTo>
                    <a:lnTo>
                      <a:pt x="18" y="20"/>
                    </a:lnTo>
                    <a:lnTo>
                      <a:pt x="10" y="24"/>
                    </a:lnTo>
                    <a:lnTo>
                      <a:pt x="0" y="4"/>
                    </a:lnTo>
                    <a:close/>
                  </a:path>
                </a:pathLst>
              </a:custGeom>
              <a:solidFill>
                <a:srgbClr val="000000"/>
              </a:solidFill>
              <a:ln w="9525">
                <a:noFill/>
                <a:round/>
                <a:headEnd/>
                <a:tailEnd/>
              </a:ln>
            </p:spPr>
            <p:txBody>
              <a:bodyPr/>
              <a:lstStyle/>
              <a:p>
                <a:endParaRPr lang="en-US"/>
              </a:p>
            </p:txBody>
          </p:sp>
          <p:sp>
            <p:nvSpPr>
              <p:cNvPr id="83256" name="Freeform 416"/>
              <p:cNvSpPr>
                <a:spLocks/>
              </p:cNvSpPr>
              <p:nvPr/>
            </p:nvSpPr>
            <p:spPr bwMode="auto">
              <a:xfrm>
                <a:off x="1872" y="2292"/>
                <a:ext cx="17" cy="24"/>
              </a:xfrm>
              <a:custGeom>
                <a:avLst/>
                <a:gdLst>
                  <a:gd name="T0" fmla="*/ 0 w 17"/>
                  <a:gd name="T1" fmla="*/ 4 h 24"/>
                  <a:gd name="T2" fmla="*/ 8 w 17"/>
                  <a:gd name="T3" fmla="*/ 0 h 24"/>
                  <a:gd name="T4" fmla="*/ 17 w 17"/>
                  <a:gd name="T5" fmla="*/ 21 h 24"/>
                  <a:gd name="T6" fmla="*/ 8 w 17"/>
                  <a:gd name="T7" fmla="*/ 24 h 24"/>
                  <a:gd name="T8" fmla="*/ 0 w 17"/>
                  <a:gd name="T9" fmla="*/ 4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4"/>
                    </a:moveTo>
                    <a:lnTo>
                      <a:pt x="8" y="0"/>
                    </a:lnTo>
                    <a:lnTo>
                      <a:pt x="17" y="21"/>
                    </a:lnTo>
                    <a:lnTo>
                      <a:pt x="8" y="24"/>
                    </a:lnTo>
                    <a:lnTo>
                      <a:pt x="0" y="4"/>
                    </a:lnTo>
                    <a:close/>
                  </a:path>
                </a:pathLst>
              </a:custGeom>
              <a:solidFill>
                <a:srgbClr val="000000"/>
              </a:solidFill>
              <a:ln w="9525">
                <a:noFill/>
                <a:round/>
                <a:headEnd/>
                <a:tailEnd/>
              </a:ln>
            </p:spPr>
            <p:txBody>
              <a:bodyPr/>
              <a:lstStyle/>
              <a:p>
                <a:endParaRPr lang="en-US"/>
              </a:p>
            </p:txBody>
          </p:sp>
          <p:sp>
            <p:nvSpPr>
              <p:cNvPr id="83257" name="Freeform 415"/>
              <p:cNvSpPr>
                <a:spLocks/>
              </p:cNvSpPr>
              <p:nvPr/>
            </p:nvSpPr>
            <p:spPr bwMode="auto">
              <a:xfrm>
                <a:off x="1881" y="2290"/>
                <a:ext cx="13" cy="23"/>
              </a:xfrm>
              <a:custGeom>
                <a:avLst/>
                <a:gdLst>
                  <a:gd name="T0" fmla="*/ 0 w 13"/>
                  <a:gd name="T1" fmla="*/ 2 h 23"/>
                  <a:gd name="T2" fmla="*/ 6 w 13"/>
                  <a:gd name="T3" fmla="*/ 0 h 23"/>
                  <a:gd name="T4" fmla="*/ 13 w 13"/>
                  <a:gd name="T5" fmla="*/ 21 h 23"/>
                  <a:gd name="T6" fmla="*/ 7 w 13"/>
                  <a:gd name="T7" fmla="*/ 23 h 23"/>
                  <a:gd name="T8" fmla="*/ 0 w 13"/>
                  <a:gd name="T9" fmla="*/ 2 h 23"/>
                  <a:gd name="T10" fmla="*/ 0 60000 65536"/>
                  <a:gd name="T11" fmla="*/ 0 60000 65536"/>
                  <a:gd name="T12" fmla="*/ 0 60000 65536"/>
                  <a:gd name="T13" fmla="*/ 0 60000 65536"/>
                  <a:gd name="T14" fmla="*/ 0 60000 65536"/>
                  <a:gd name="T15" fmla="*/ 0 w 13"/>
                  <a:gd name="T16" fmla="*/ 0 h 23"/>
                  <a:gd name="T17" fmla="*/ 13 w 13"/>
                  <a:gd name="T18" fmla="*/ 23 h 23"/>
                </a:gdLst>
                <a:ahLst/>
                <a:cxnLst>
                  <a:cxn ang="T10">
                    <a:pos x="T0" y="T1"/>
                  </a:cxn>
                  <a:cxn ang="T11">
                    <a:pos x="T2" y="T3"/>
                  </a:cxn>
                  <a:cxn ang="T12">
                    <a:pos x="T4" y="T5"/>
                  </a:cxn>
                  <a:cxn ang="T13">
                    <a:pos x="T6" y="T7"/>
                  </a:cxn>
                  <a:cxn ang="T14">
                    <a:pos x="T8" y="T9"/>
                  </a:cxn>
                </a:cxnLst>
                <a:rect l="T15" t="T16" r="T17" b="T18"/>
                <a:pathLst>
                  <a:path w="13" h="23">
                    <a:moveTo>
                      <a:pt x="0" y="2"/>
                    </a:moveTo>
                    <a:lnTo>
                      <a:pt x="6" y="0"/>
                    </a:lnTo>
                    <a:lnTo>
                      <a:pt x="13" y="21"/>
                    </a:lnTo>
                    <a:lnTo>
                      <a:pt x="7" y="23"/>
                    </a:lnTo>
                    <a:lnTo>
                      <a:pt x="0" y="2"/>
                    </a:lnTo>
                    <a:close/>
                  </a:path>
                </a:pathLst>
              </a:custGeom>
              <a:solidFill>
                <a:srgbClr val="000000"/>
              </a:solidFill>
              <a:ln w="9525">
                <a:noFill/>
                <a:round/>
                <a:headEnd/>
                <a:tailEnd/>
              </a:ln>
            </p:spPr>
            <p:txBody>
              <a:bodyPr/>
              <a:lstStyle/>
              <a:p>
                <a:endParaRPr lang="en-US"/>
              </a:p>
            </p:txBody>
          </p:sp>
          <p:sp>
            <p:nvSpPr>
              <p:cNvPr id="83258" name="Freeform 414"/>
              <p:cNvSpPr>
                <a:spLocks/>
              </p:cNvSpPr>
              <p:nvPr/>
            </p:nvSpPr>
            <p:spPr bwMode="auto">
              <a:xfrm>
                <a:off x="1916" y="2282"/>
                <a:ext cx="9" cy="23"/>
              </a:xfrm>
              <a:custGeom>
                <a:avLst/>
                <a:gdLst>
                  <a:gd name="T0" fmla="*/ 0 w 9"/>
                  <a:gd name="T1" fmla="*/ 1 h 23"/>
                  <a:gd name="T2" fmla="*/ 7 w 9"/>
                  <a:gd name="T3" fmla="*/ 0 h 23"/>
                  <a:gd name="T4" fmla="*/ 9 w 9"/>
                  <a:gd name="T5" fmla="*/ 22 h 23"/>
                  <a:gd name="T6" fmla="*/ 2 w 9"/>
                  <a:gd name="T7" fmla="*/ 23 h 23"/>
                  <a:gd name="T8" fmla="*/ 0 w 9"/>
                  <a:gd name="T9" fmla="*/ 1 h 23"/>
                  <a:gd name="T10" fmla="*/ 0 60000 65536"/>
                  <a:gd name="T11" fmla="*/ 0 60000 65536"/>
                  <a:gd name="T12" fmla="*/ 0 60000 65536"/>
                  <a:gd name="T13" fmla="*/ 0 60000 65536"/>
                  <a:gd name="T14" fmla="*/ 0 60000 65536"/>
                  <a:gd name="T15" fmla="*/ 0 w 9"/>
                  <a:gd name="T16" fmla="*/ 0 h 23"/>
                  <a:gd name="T17" fmla="*/ 9 w 9"/>
                  <a:gd name="T18" fmla="*/ 23 h 23"/>
                </a:gdLst>
                <a:ahLst/>
                <a:cxnLst>
                  <a:cxn ang="T10">
                    <a:pos x="T0" y="T1"/>
                  </a:cxn>
                  <a:cxn ang="T11">
                    <a:pos x="T2" y="T3"/>
                  </a:cxn>
                  <a:cxn ang="T12">
                    <a:pos x="T4" y="T5"/>
                  </a:cxn>
                  <a:cxn ang="T13">
                    <a:pos x="T6" y="T7"/>
                  </a:cxn>
                  <a:cxn ang="T14">
                    <a:pos x="T8" y="T9"/>
                  </a:cxn>
                </a:cxnLst>
                <a:rect l="T15" t="T16" r="T17" b="T18"/>
                <a:pathLst>
                  <a:path w="9" h="23">
                    <a:moveTo>
                      <a:pt x="0" y="1"/>
                    </a:moveTo>
                    <a:lnTo>
                      <a:pt x="7" y="0"/>
                    </a:lnTo>
                    <a:lnTo>
                      <a:pt x="9" y="22"/>
                    </a:lnTo>
                    <a:lnTo>
                      <a:pt x="2" y="23"/>
                    </a:lnTo>
                    <a:lnTo>
                      <a:pt x="0" y="1"/>
                    </a:lnTo>
                    <a:close/>
                  </a:path>
                </a:pathLst>
              </a:custGeom>
              <a:solidFill>
                <a:srgbClr val="000000"/>
              </a:solidFill>
              <a:ln w="9525">
                <a:noFill/>
                <a:round/>
                <a:headEnd/>
                <a:tailEnd/>
              </a:ln>
            </p:spPr>
            <p:txBody>
              <a:bodyPr/>
              <a:lstStyle/>
              <a:p>
                <a:endParaRPr lang="en-US"/>
              </a:p>
            </p:txBody>
          </p:sp>
          <p:sp>
            <p:nvSpPr>
              <p:cNvPr id="83259" name="Rectangle 413"/>
              <p:cNvSpPr>
                <a:spLocks noChangeArrowheads="1"/>
              </p:cNvSpPr>
              <p:nvPr/>
            </p:nvSpPr>
            <p:spPr bwMode="auto">
              <a:xfrm>
                <a:off x="1925" y="2282"/>
                <a:ext cx="8" cy="22"/>
              </a:xfrm>
              <a:prstGeom prst="rect">
                <a:avLst/>
              </a:prstGeom>
              <a:solidFill>
                <a:srgbClr val="000000"/>
              </a:solidFill>
              <a:ln w="9525">
                <a:noFill/>
                <a:miter lim="800000"/>
                <a:headEnd/>
                <a:tailEnd/>
              </a:ln>
            </p:spPr>
            <p:txBody>
              <a:bodyPr/>
              <a:lstStyle/>
              <a:p>
                <a:endParaRPr lang="en-US"/>
              </a:p>
            </p:txBody>
          </p:sp>
          <p:sp>
            <p:nvSpPr>
              <p:cNvPr id="83260" name="Freeform 412"/>
              <p:cNvSpPr>
                <a:spLocks/>
              </p:cNvSpPr>
              <p:nvPr/>
            </p:nvSpPr>
            <p:spPr bwMode="auto">
              <a:xfrm>
                <a:off x="1932" y="2282"/>
                <a:ext cx="10" cy="23"/>
              </a:xfrm>
              <a:custGeom>
                <a:avLst/>
                <a:gdLst>
                  <a:gd name="T0" fmla="*/ 2 w 10"/>
                  <a:gd name="T1" fmla="*/ 0 h 23"/>
                  <a:gd name="T2" fmla="*/ 10 w 10"/>
                  <a:gd name="T3" fmla="*/ 1 h 23"/>
                  <a:gd name="T4" fmla="*/ 8 w 10"/>
                  <a:gd name="T5" fmla="*/ 23 h 23"/>
                  <a:gd name="T6" fmla="*/ 0 w 10"/>
                  <a:gd name="T7" fmla="*/ 22 h 23"/>
                  <a:gd name="T8" fmla="*/ 2 w 10"/>
                  <a:gd name="T9" fmla="*/ 0 h 23"/>
                  <a:gd name="T10" fmla="*/ 0 60000 65536"/>
                  <a:gd name="T11" fmla="*/ 0 60000 65536"/>
                  <a:gd name="T12" fmla="*/ 0 60000 65536"/>
                  <a:gd name="T13" fmla="*/ 0 60000 65536"/>
                  <a:gd name="T14" fmla="*/ 0 60000 65536"/>
                  <a:gd name="T15" fmla="*/ 0 w 10"/>
                  <a:gd name="T16" fmla="*/ 0 h 23"/>
                  <a:gd name="T17" fmla="*/ 10 w 10"/>
                  <a:gd name="T18" fmla="*/ 23 h 23"/>
                </a:gdLst>
                <a:ahLst/>
                <a:cxnLst>
                  <a:cxn ang="T10">
                    <a:pos x="T0" y="T1"/>
                  </a:cxn>
                  <a:cxn ang="T11">
                    <a:pos x="T2" y="T3"/>
                  </a:cxn>
                  <a:cxn ang="T12">
                    <a:pos x="T4" y="T5"/>
                  </a:cxn>
                  <a:cxn ang="T13">
                    <a:pos x="T6" y="T7"/>
                  </a:cxn>
                  <a:cxn ang="T14">
                    <a:pos x="T8" y="T9"/>
                  </a:cxn>
                </a:cxnLst>
                <a:rect l="T15" t="T16" r="T17" b="T18"/>
                <a:pathLst>
                  <a:path w="10" h="23">
                    <a:moveTo>
                      <a:pt x="2" y="0"/>
                    </a:moveTo>
                    <a:lnTo>
                      <a:pt x="10" y="1"/>
                    </a:lnTo>
                    <a:lnTo>
                      <a:pt x="8" y="23"/>
                    </a:lnTo>
                    <a:lnTo>
                      <a:pt x="0" y="22"/>
                    </a:lnTo>
                    <a:lnTo>
                      <a:pt x="2" y="0"/>
                    </a:lnTo>
                    <a:close/>
                  </a:path>
                </a:pathLst>
              </a:custGeom>
              <a:solidFill>
                <a:srgbClr val="000000"/>
              </a:solidFill>
              <a:ln w="9525">
                <a:noFill/>
                <a:round/>
                <a:headEnd/>
                <a:tailEnd/>
              </a:ln>
            </p:spPr>
            <p:txBody>
              <a:bodyPr/>
              <a:lstStyle/>
              <a:p>
                <a:endParaRPr lang="en-US"/>
              </a:p>
            </p:txBody>
          </p:sp>
          <p:sp>
            <p:nvSpPr>
              <p:cNvPr id="83261" name="Freeform 411"/>
              <p:cNvSpPr>
                <a:spLocks/>
              </p:cNvSpPr>
              <p:nvPr/>
            </p:nvSpPr>
            <p:spPr bwMode="auto">
              <a:xfrm>
                <a:off x="1940" y="2283"/>
                <a:ext cx="10" cy="22"/>
              </a:xfrm>
              <a:custGeom>
                <a:avLst/>
                <a:gdLst>
                  <a:gd name="T0" fmla="*/ 2 w 10"/>
                  <a:gd name="T1" fmla="*/ 0 h 22"/>
                  <a:gd name="T2" fmla="*/ 10 w 10"/>
                  <a:gd name="T3" fmla="*/ 0 h 22"/>
                  <a:gd name="T4" fmla="*/ 8 w 10"/>
                  <a:gd name="T5" fmla="*/ 22 h 22"/>
                  <a:gd name="T6" fmla="*/ 0 w 10"/>
                  <a:gd name="T7" fmla="*/ 22 h 22"/>
                  <a:gd name="T8" fmla="*/ 2 w 10"/>
                  <a:gd name="T9" fmla="*/ 0 h 22"/>
                  <a:gd name="T10" fmla="*/ 0 60000 65536"/>
                  <a:gd name="T11" fmla="*/ 0 60000 65536"/>
                  <a:gd name="T12" fmla="*/ 0 60000 65536"/>
                  <a:gd name="T13" fmla="*/ 0 60000 65536"/>
                  <a:gd name="T14" fmla="*/ 0 60000 65536"/>
                  <a:gd name="T15" fmla="*/ 0 w 10"/>
                  <a:gd name="T16" fmla="*/ 0 h 22"/>
                  <a:gd name="T17" fmla="*/ 10 w 10"/>
                  <a:gd name="T18" fmla="*/ 22 h 22"/>
                </a:gdLst>
                <a:ahLst/>
                <a:cxnLst>
                  <a:cxn ang="T10">
                    <a:pos x="T0" y="T1"/>
                  </a:cxn>
                  <a:cxn ang="T11">
                    <a:pos x="T2" y="T3"/>
                  </a:cxn>
                  <a:cxn ang="T12">
                    <a:pos x="T4" y="T5"/>
                  </a:cxn>
                  <a:cxn ang="T13">
                    <a:pos x="T6" y="T7"/>
                  </a:cxn>
                  <a:cxn ang="T14">
                    <a:pos x="T8" y="T9"/>
                  </a:cxn>
                </a:cxnLst>
                <a:rect l="T15" t="T16" r="T17" b="T18"/>
                <a:pathLst>
                  <a:path w="10" h="22">
                    <a:moveTo>
                      <a:pt x="2" y="0"/>
                    </a:moveTo>
                    <a:lnTo>
                      <a:pt x="10" y="0"/>
                    </a:lnTo>
                    <a:lnTo>
                      <a:pt x="8" y="22"/>
                    </a:lnTo>
                    <a:lnTo>
                      <a:pt x="0" y="22"/>
                    </a:lnTo>
                    <a:lnTo>
                      <a:pt x="2" y="0"/>
                    </a:lnTo>
                    <a:close/>
                  </a:path>
                </a:pathLst>
              </a:custGeom>
              <a:solidFill>
                <a:srgbClr val="000000"/>
              </a:solidFill>
              <a:ln w="9525">
                <a:noFill/>
                <a:round/>
                <a:headEnd/>
                <a:tailEnd/>
              </a:ln>
            </p:spPr>
            <p:txBody>
              <a:bodyPr/>
              <a:lstStyle/>
              <a:p>
                <a:endParaRPr lang="en-US"/>
              </a:p>
            </p:txBody>
          </p:sp>
          <p:sp>
            <p:nvSpPr>
              <p:cNvPr id="83262" name="Freeform 410"/>
              <p:cNvSpPr>
                <a:spLocks/>
              </p:cNvSpPr>
              <p:nvPr/>
            </p:nvSpPr>
            <p:spPr bwMode="auto">
              <a:xfrm>
                <a:off x="1946" y="2283"/>
                <a:ext cx="13" cy="24"/>
              </a:xfrm>
              <a:custGeom>
                <a:avLst/>
                <a:gdLst>
                  <a:gd name="T0" fmla="*/ 5 w 13"/>
                  <a:gd name="T1" fmla="*/ 0 h 24"/>
                  <a:gd name="T2" fmla="*/ 13 w 13"/>
                  <a:gd name="T3" fmla="*/ 2 h 24"/>
                  <a:gd name="T4" fmla="*/ 7 w 13"/>
                  <a:gd name="T5" fmla="*/ 24 h 24"/>
                  <a:gd name="T6" fmla="*/ 0 w 13"/>
                  <a:gd name="T7" fmla="*/ 22 h 24"/>
                  <a:gd name="T8" fmla="*/ 5 w 13"/>
                  <a:gd name="T9" fmla="*/ 0 h 24"/>
                  <a:gd name="T10" fmla="*/ 0 60000 65536"/>
                  <a:gd name="T11" fmla="*/ 0 60000 65536"/>
                  <a:gd name="T12" fmla="*/ 0 60000 65536"/>
                  <a:gd name="T13" fmla="*/ 0 60000 65536"/>
                  <a:gd name="T14" fmla="*/ 0 60000 65536"/>
                  <a:gd name="T15" fmla="*/ 0 w 13"/>
                  <a:gd name="T16" fmla="*/ 0 h 24"/>
                  <a:gd name="T17" fmla="*/ 13 w 13"/>
                  <a:gd name="T18" fmla="*/ 24 h 24"/>
                </a:gdLst>
                <a:ahLst/>
                <a:cxnLst>
                  <a:cxn ang="T10">
                    <a:pos x="T0" y="T1"/>
                  </a:cxn>
                  <a:cxn ang="T11">
                    <a:pos x="T2" y="T3"/>
                  </a:cxn>
                  <a:cxn ang="T12">
                    <a:pos x="T4" y="T5"/>
                  </a:cxn>
                  <a:cxn ang="T13">
                    <a:pos x="T6" y="T7"/>
                  </a:cxn>
                  <a:cxn ang="T14">
                    <a:pos x="T8" y="T9"/>
                  </a:cxn>
                </a:cxnLst>
                <a:rect l="T15" t="T16" r="T17" b="T18"/>
                <a:pathLst>
                  <a:path w="13" h="24">
                    <a:moveTo>
                      <a:pt x="5" y="0"/>
                    </a:moveTo>
                    <a:lnTo>
                      <a:pt x="13" y="2"/>
                    </a:lnTo>
                    <a:lnTo>
                      <a:pt x="7" y="24"/>
                    </a:lnTo>
                    <a:lnTo>
                      <a:pt x="0" y="22"/>
                    </a:lnTo>
                    <a:lnTo>
                      <a:pt x="5" y="0"/>
                    </a:lnTo>
                    <a:close/>
                  </a:path>
                </a:pathLst>
              </a:custGeom>
              <a:solidFill>
                <a:srgbClr val="000000"/>
              </a:solidFill>
              <a:ln w="9525">
                <a:noFill/>
                <a:round/>
                <a:headEnd/>
                <a:tailEnd/>
              </a:ln>
            </p:spPr>
            <p:txBody>
              <a:bodyPr/>
              <a:lstStyle/>
              <a:p>
                <a:endParaRPr lang="en-US"/>
              </a:p>
            </p:txBody>
          </p:sp>
          <p:sp>
            <p:nvSpPr>
              <p:cNvPr id="83263" name="Freeform 409"/>
              <p:cNvSpPr>
                <a:spLocks/>
              </p:cNvSpPr>
              <p:nvPr/>
            </p:nvSpPr>
            <p:spPr bwMode="auto">
              <a:xfrm>
                <a:off x="1953" y="2285"/>
                <a:ext cx="14" cy="24"/>
              </a:xfrm>
              <a:custGeom>
                <a:avLst/>
                <a:gdLst>
                  <a:gd name="T0" fmla="*/ 6 w 14"/>
                  <a:gd name="T1" fmla="*/ 0 h 24"/>
                  <a:gd name="T2" fmla="*/ 14 w 14"/>
                  <a:gd name="T3" fmla="*/ 2 h 24"/>
                  <a:gd name="T4" fmla="*/ 9 w 14"/>
                  <a:gd name="T5" fmla="*/ 24 h 24"/>
                  <a:gd name="T6" fmla="*/ 0 w 14"/>
                  <a:gd name="T7" fmla="*/ 22 h 24"/>
                  <a:gd name="T8" fmla="*/ 6 w 14"/>
                  <a:gd name="T9" fmla="*/ 0 h 24"/>
                  <a:gd name="T10" fmla="*/ 0 60000 65536"/>
                  <a:gd name="T11" fmla="*/ 0 60000 65536"/>
                  <a:gd name="T12" fmla="*/ 0 60000 65536"/>
                  <a:gd name="T13" fmla="*/ 0 60000 65536"/>
                  <a:gd name="T14" fmla="*/ 0 60000 65536"/>
                  <a:gd name="T15" fmla="*/ 0 w 14"/>
                  <a:gd name="T16" fmla="*/ 0 h 24"/>
                  <a:gd name="T17" fmla="*/ 14 w 14"/>
                  <a:gd name="T18" fmla="*/ 24 h 24"/>
                </a:gdLst>
                <a:ahLst/>
                <a:cxnLst>
                  <a:cxn ang="T10">
                    <a:pos x="T0" y="T1"/>
                  </a:cxn>
                  <a:cxn ang="T11">
                    <a:pos x="T2" y="T3"/>
                  </a:cxn>
                  <a:cxn ang="T12">
                    <a:pos x="T4" y="T5"/>
                  </a:cxn>
                  <a:cxn ang="T13">
                    <a:pos x="T6" y="T7"/>
                  </a:cxn>
                  <a:cxn ang="T14">
                    <a:pos x="T8" y="T9"/>
                  </a:cxn>
                </a:cxnLst>
                <a:rect l="T15" t="T16" r="T17" b="T18"/>
                <a:pathLst>
                  <a:path w="14" h="24">
                    <a:moveTo>
                      <a:pt x="6" y="0"/>
                    </a:moveTo>
                    <a:lnTo>
                      <a:pt x="14" y="2"/>
                    </a:lnTo>
                    <a:lnTo>
                      <a:pt x="9" y="24"/>
                    </a:lnTo>
                    <a:lnTo>
                      <a:pt x="0" y="22"/>
                    </a:lnTo>
                    <a:lnTo>
                      <a:pt x="6" y="0"/>
                    </a:lnTo>
                    <a:close/>
                  </a:path>
                </a:pathLst>
              </a:custGeom>
              <a:solidFill>
                <a:srgbClr val="000000"/>
              </a:solidFill>
              <a:ln w="9525">
                <a:noFill/>
                <a:round/>
                <a:headEnd/>
                <a:tailEnd/>
              </a:ln>
            </p:spPr>
            <p:txBody>
              <a:bodyPr/>
              <a:lstStyle/>
              <a:p>
                <a:endParaRPr lang="en-US"/>
              </a:p>
            </p:txBody>
          </p:sp>
          <p:sp>
            <p:nvSpPr>
              <p:cNvPr id="83264" name="Freeform 408"/>
              <p:cNvSpPr>
                <a:spLocks/>
              </p:cNvSpPr>
              <p:nvPr/>
            </p:nvSpPr>
            <p:spPr bwMode="auto">
              <a:xfrm>
                <a:off x="1960" y="2288"/>
                <a:ext cx="17" cy="24"/>
              </a:xfrm>
              <a:custGeom>
                <a:avLst/>
                <a:gdLst>
                  <a:gd name="T0" fmla="*/ 9 w 17"/>
                  <a:gd name="T1" fmla="*/ 0 h 24"/>
                  <a:gd name="T2" fmla="*/ 17 w 17"/>
                  <a:gd name="T3" fmla="*/ 4 h 24"/>
                  <a:gd name="T4" fmla="*/ 8 w 17"/>
                  <a:gd name="T5" fmla="*/ 24 h 24"/>
                  <a:gd name="T6" fmla="*/ 0 w 17"/>
                  <a:gd name="T7" fmla="*/ 20 h 24"/>
                  <a:gd name="T8" fmla="*/ 9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9" y="0"/>
                    </a:moveTo>
                    <a:lnTo>
                      <a:pt x="17" y="4"/>
                    </a:lnTo>
                    <a:lnTo>
                      <a:pt x="8" y="24"/>
                    </a:lnTo>
                    <a:lnTo>
                      <a:pt x="0" y="20"/>
                    </a:lnTo>
                    <a:lnTo>
                      <a:pt x="9" y="0"/>
                    </a:lnTo>
                    <a:close/>
                  </a:path>
                </a:pathLst>
              </a:custGeom>
              <a:solidFill>
                <a:srgbClr val="000000"/>
              </a:solidFill>
              <a:ln w="9525">
                <a:noFill/>
                <a:round/>
                <a:headEnd/>
                <a:tailEnd/>
              </a:ln>
            </p:spPr>
            <p:txBody>
              <a:bodyPr/>
              <a:lstStyle/>
              <a:p>
                <a:endParaRPr lang="en-US"/>
              </a:p>
            </p:txBody>
          </p:sp>
          <p:sp>
            <p:nvSpPr>
              <p:cNvPr id="83265" name="Freeform 407"/>
              <p:cNvSpPr>
                <a:spLocks/>
              </p:cNvSpPr>
              <p:nvPr/>
            </p:nvSpPr>
            <p:spPr bwMode="auto">
              <a:xfrm>
                <a:off x="1968" y="2292"/>
                <a:ext cx="17" cy="23"/>
              </a:xfrm>
              <a:custGeom>
                <a:avLst/>
                <a:gdLst>
                  <a:gd name="T0" fmla="*/ 9 w 17"/>
                  <a:gd name="T1" fmla="*/ 0 h 23"/>
                  <a:gd name="T2" fmla="*/ 17 w 17"/>
                  <a:gd name="T3" fmla="*/ 3 h 23"/>
                  <a:gd name="T4" fmla="*/ 7 w 17"/>
                  <a:gd name="T5" fmla="*/ 23 h 23"/>
                  <a:gd name="T6" fmla="*/ 0 w 17"/>
                  <a:gd name="T7" fmla="*/ 20 h 23"/>
                  <a:gd name="T8" fmla="*/ 9 w 17"/>
                  <a:gd name="T9" fmla="*/ 0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9" y="0"/>
                    </a:moveTo>
                    <a:lnTo>
                      <a:pt x="17" y="3"/>
                    </a:lnTo>
                    <a:lnTo>
                      <a:pt x="7" y="23"/>
                    </a:lnTo>
                    <a:lnTo>
                      <a:pt x="0" y="20"/>
                    </a:lnTo>
                    <a:lnTo>
                      <a:pt x="9" y="0"/>
                    </a:lnTo>
                    <a:close/>
                  </a:path>
                </a:pathLst>
              </a:custGeom>
              <a:solidFill>
                <a:srgbClr val="000000"/>
              </a:solidFill>
              <a:ln w="9525">
                <a:noFill/>
                <a:round/>
                <a:headEnd/>
                <a:tailEnd/>
              </a:ln>
            </p:spPr>
            <p:txBody>
              <a:bodyPr/>
              <a:lstStyle/>
              <a:p>
                <a:endParaRPr lang="en-US"/>
              </a:p>
            </p:txBody>
          </p:sp>
          <p:sp>
            <p:nvSpPr>
              <p:cNvPr id="83266" name="Freeform 406"/>
              <p:cNvSpPr>
                <a:spLocks/>
              </p:cNvSpPr>
              <p:nvPr/>
            </p:nvSpPr>
            <p:spPr bwMode="auto">
              <a:xfrm>
                <a:off x="1975" y="2296"/>
                <a:ext cx="18" cy="23"/>
              </a:xfrm>
              <a:custGeom>
                <a:avLst/>
                <a:gdLst>
                  <a:gd name="T0" fmla="*/ 10 w 18"/>
                  <a:gd name="T1" fmla="*/ 0 h 23"/>
                  <a:gd name="T2" fmla="*/ 18 w 18"/>
                  <a:gd name="T3" fmla="*/ 4 h 23"/>
                  <a:gd name="T4" fmla="*/ 7 w 18"/>
                  <a:gd name="T5" fmla="*/ 23 h 23"/>
                  <a:gd name="T6" fmla="*/ 0 w 18"/>
                  <a:gd name="T7" fmla="*/ 19 h 23"/>
                  <a:gd name="T8" fmla="*/ 10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10" y="0"/>
                    </a:moveTo>
                    <a:lnTo>
                      <a:pt x="18" y="4"/>
                    </a:lnTo>
                    <a:lnTo>
                      <a:pt x="7" y="23"/>
                    </a:lnTo>
                    <a:lnTo>
                      <a:pt x="0" y="19"/>
                    </a:lnTo>
                    <a:lnTo>
                      <a:pt x="10" y="0"/>
                    </a:lnTo>
                    <a:close/>
                  </a:path>
                </a:pathLst>
              </a:custGeom>
              <a:solidFill>
                <a:srgbClr val="000000"/>
              </a:solidFill>
              <a:ln w="9525">
                <a:noFill/>
                <a:round/>
                <a:headEnd/>
                <a:tailEnd/>
              </a:ln>
            </p:spPr>
            <p:txBody>
              <a:bodyPr/>
              <a:lstStyle/>
              <a:p>
                <a:endParaRPr lang="en-US"/>
              </a:p>
            </p:txBody>
          </p:sp>
          <p:sp>
            <p:nvSpPr>
              <p:cNvPr id="83267" name="Freeform 405"/>
              <p:cNvSpPr>
                <a:spLocks/>
              </p:cNvSpPr>
              <p:nvPr/>
            </p:nvSpPr>
            <p:spPr bwMode="auto">
              <a:xfrm>
                <a:off x="1982" y="2300"/>
                <a:ext cx="19" cy="23"/>
              </a:xfrm>
              <a:custGeom>
                <a:avLst/>
                <a:gdLst>
                  <a:gd name="T0" fmla="*/ 12 w 19"/>
                  <a:gd name="T1" fmla="*/ 0 h 23"/>
                  <a:gd name="T2" fmla="*/ 19 w 19"/>
                  <a:gd name="T3" fmla="*/ 5 h 23"/>
                  <a:gd name="T4" fmla="*/ 7 w 19"/>
                  <a:gd name="T5" fmla="*/ 23 h 23"/>
                  <a:gd name="T6" fmla="*/ 0 w 19"/>
                  <a:gd name="T7" fmla="*/ 19 h 23"/>
                  <a:gd name="T8" fmla="*/ 12 w 19"/>
                  <a:gd name="T9" fmla="*/ 0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12" y="0"/>
                    </a:moveTo>
                    <a:lnTo>
                      <a:pt x="19" y="5"/>
                    </a:lnTo>
                    <a:lnTo>
                      <a:pt x="7" y="23"/>
                    </a:lnTo>
                    <a:lnTo>
                      <a:pt x="0" y="19"/>
                    </a:lnTo>
                    <a:lnTo>
                      <a:pt x="12" y="0"/>
                    </a:lnTo>
                    <a:close/>
                  </a:path>
                </a:pathLst>
              </a:custGeom>
              <a:solidFill>
                <a:srgbClr val="000000"/>
              </a:solidFill>
              <a:ln w="9525">
                <a:noFill/>
                <a:round/>
                <a:headEnd/>
                <a:tailEnd/>
              </a:ln>
            </p:spPr>
            <p:txBody>
              <a:bodyPr/>
              <a:lstStyle/>
              <a:p>
                <a:endParaRPr lang="en-US"/>
              </a:p>
            </p:txBody>
          </p:sp>
          <p:sp>
            <p:nvSpPr>
              <p:cNvPr id="83268" name="Freeform 404"/>
              <p:cNvSpPr>
                <a:spLocks/>
              </p:cNvSpPr>
              <p:nvPr/>
            </p:nvSpPr>
            <p:spPr bwMode="auto">
              <a:xfrm>
                <a:off x="1989" y="2305"/>
                <a:ext cx="27" cy="29"/>
              </a:xfrm>
              <a:custGeom>
                <a:avLst/>
                <a:gdLst>
                  <a:gd name="T0" fmla="*/ 12 w 27"/>
                  <a:gd name="T1" fmla="*/ 0 h 29"/>
                  <a:gd name="T2" fmla="*/ 27 w 27"/>
                  <a:gd name="T3" fmla="*/ 11 h 29"/>
                  <a:gd name="T4" fmla="*/ 15 w 27"/>
                  <a:gd name="T5" fmla="*/ 29 h 29"/>
                  <a:gd name="T6" fmla="*/ 0 w 27"/>
                  <a:gd name="T7" fmla="*/ 18 h 29"/>
                  <a:gd name="T8" fmla="*/ 12 w 27"/>
                  <a:gd name="T9" fmla="*/ 0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12" y="0"/>
                    </a:moveTo>
                    <a:lnTo>
                      <a:pt x="27" y="11"/>
                    </a:lnTo>
                    <a:lnTo>
                      <a:pt x="15" y="29"/>
                    </a:lnTo>
                    <a:lnTo>
                      <a:pt x="0" y="18"/>
                    </a:lnTo>
                    <a:lnTo>
                      <a:pt x="12" y="0"/>
                    </a:lnTo>
                    <a:close/>
                  </a:path>
                </a:pathLst>
              </a:custGeom>
              <a:solidFill>
                <a:srgbClr val="000000"/>
              </a:solidFill>
              <a:ln w="9525">
                <a:noFill/>
                <a:round/>
                <a:headEnd/>
                <a:tailEnd/>
              </a:ln>
            </p:spPr>
            <p:txBody>
              <a:bodyPr/>
              <a:lstStyle/>
              <a:p>
                <a:endParaRPr lang="en-US"/>
              </a:p>
            </p:txBody>
          </p:sp>
          <p:sp>
            <p:nvSpPr>
              <p:cNvPr id="83269" name="Freeform 403"/>
              <p:cNvSpPr>
                <a:spLocks/>
              </p:cNvSpPr>
              <p:nvPr/>
            </p:nvSpPr>
            <p:spPr bwMode="auto">
              <a:xfrm>
                <a:off x="2003" y="2316"/>
                <a:ext cx="30" cy="30"/>
              </a:xfrm>
              <a:custGeom>
                <a:avLst/>
                <a:gdLst>
                  <a:gd name="T0" fmla="*/ 14 w 30"/>
                  <a:gd name="T1" fmla="*/ 0 h 30"/>
                  <a:gd name="T2" fmla="*/ 30 w 30"/>
                  <a:gd name="T3" fmla="*/ 12 h 30"/>
                  <a:gd name="T4" fmla="*/ 16 w 30"/>
                  <a:gd name="T5" fmla="*/ 30 h 30"/>
                  <a:gd name="T6" fmla="*/ 0 w 30"/>
                  <a:gd name="T7" fmla="*/ 17 h 30"/>
                  <a:gd name="T8" fmla="*/ 14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14" y="0"/>
                    </a:moveTo>
                    <a:lnTo>
                      <a:pt x="30" y="12"/>
                    </a:lnTo>
                    <a:lnTo>
                      <a:pt x="16" y="30"/>
                    </a:lnTo>
                    <a:lnTo>
                      <a:pt x="0" y="17"/>
                    </a:lnTo>
                    <a:lnTo>
                      <a:pt x="14" y="0"/>
                    </a:lnTo>
                    <a:close/>
                  </a:path>
                </a:pathLst>
              </a:custGeom>
              <a:solidFill>
                <a:srgbClr val="000000"/>
              </a:solidFill>
              <a:ln w="9525">
                <a:noFill/>
                <a:round/>
                <a:headEnd/>
                <a:tailEnd/>
              </a:ln>
            </p:spPr>
            <p:txBody>
              <a:bodyPr/>
              <a:lstStyle/>
              <a:p>
                <a:endParaRPr lang="en-US"/>
              </a:p>
            </p:txBody>
          </p:sp>
          <p:sp>
            <p:nvSpPr>
              <p:cNvPr id="83270" name="Freeform 402"/>
              <p:cNvSpPr>
                <a:spLocks/>
              </p:cNvSpPr>
              <p:nvPr/>
            </p:nvSpPr>
            <p:spPr bwMode="auto">
              <a:xfrm>
                <a:off x="2019" y="2329"/>
                <a:ext cx="30" cy="30"/>
              </a:xfrm>
              <a:custGeom>
                <a:avLst/>
                <a:gdLst>
                  <a:gd name="T0" fmla="*/ 15 w 30"/>
                  <a:gd name="T1" fmla="*/ 0 h 30"/>
                  <a:gd name="T2" fmla="*/ 30 w 30"/>
                  <a:gd name="T3" fmla="*/ 14 h 30"/>
                  <a:gd name="T4" fmla="*/ 15 w 30"/>
                  <a:gd name="T5" fmla="*/ 30 h 30"/>
                  <a:gd name="T6" fmla="*/ 0 w 30"/>
                  <a:gd name="T7" fmla="*/ 16 h 30"/>
                  <a:gd name="T8" fmla="*/ 15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15" y="0"/>
                    </a:moveTo>
                    <a:lnTo>
                      <a:pt x="30" y="14"/>
                    </a:lnTo>
                    <a:lnTo>
                      <a:pt x="15" y="30"/>
                    </a:lnTo>
                    <a:lnTo>
                      <a:pt x="0" y="16"/>
                    </a:lnTo>
                    <a:lnTo>
                      <a:pt x="15" y="0"/>
                    </a:lnTo>
                    <a:close/>
                  </a:path>
                </a:pathLst>
              </a:custGeom>
              <a:solidFill>
                <a:srgbClr val="000000"/>
              </a:solidFill>
              <a:ln w="9525">
                <a:noFill/>
                <a:round/>
                <a:headEnd/>
                <a:tailEnd/>
              </a:ln>
            </p:spPr>
            <p:txBody>
              <a:bodyPr/>
              <a:lstStyle/>
              <a:p>
                <a:endParaRPr lang="en-US"/>
              </a:p>
            </p:txBody>
          </p:sp>
          <p:sp>
            <p:nvSpPr>
              <p:cNvPr id="83271" name="Freeform 401"/>
              <p:cNvSpPr>
                <a:spLocks/>
              </p:cNvSpPr>
              <p:nvPr/>
            </p:nvSpPr>
            <p:spPr bwMode="auto">
              <a:xfrm>
                <a:off x="2034" y="2344"/>
                <a:ext cx="26" cy="26"/>
              </a:xfrm>
              <a:custGeom>
                <a:avLst/>
                <a:gdLst>
                  <a:gd name="T0" fmla="*/ 16 w 26"/>
                  <a:gd name="T1" fmla="*/ 0 h 26"/>
                  <a:gd name="T2" fmla="*/ 26 w 26"/>
                  <a:gd name="T3" fmla="*/ 11 h 26"/>
                  <a:gd name="T4" fmla="*/ 10 w 26"/>
                  <a:gd name="T5" fmla="*/ 26 h 26"/>
                  <a:gd name="T6" fmla="*/ 0 w 26"/>
                  <a:gd name="T7" fmla="*/ 15 h 26"/>
                  <a:gd name="T8" fmla="*/ 16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6" y="0"/>
                    </a:moveTo>
                    <a:lnTo>
                      <a:pt x="26" y="11"/>
                    </a:lnTo>
                    <a:lnTo>
                      <a:pt x="10" y="26"/>
                    </a:lnTo>
                    <a:lnTo>
                      <a:pt x="0" y="15"/>
                    </a:lnTo>
                    <a:lnTo>
                      <a:pt x="16" y="0"/>
                    </a:lnTo>
                    <a:close/>
                  </a:path>
                </a:pathLst>
              </a:custGeom>
              <a:solidFill>
                <a:srgbClr val="000000"/>
              </a:solidFill>
              <a:ln w="9525">
                <a:noFill/>
                <a:round/>
                <a:headEnd/>
                <a:tailEnd/>
              </a:ln>
            </p:spPr>
            <p:txBody>
              <a:bodyPr/>
              <a:lstStyle/>
              <a:p>
                <a:endParaRPr lang="en-US"/>
              </a:p>
            </p:txBody>
          </p:sp>
          <p:sp>
            <p:nvSpPr>
              <p:cNvPr id="83272" name="Freeform 400"/>
              <p:cNvSpPr>
                <a:spLocks/>
              </p:cNvSpPr>
              <p:nvPr/>
            </p:nvSpPr>
            <p:spPr bwMode="auto">
              <a:xfrm>
                <a:off x="2098" y="2426"/>
                <a:ext cx="28" cy="26"/>
              </a:xfrm>
              <a:custGeom>
                <a:avLst/>
                <a:gdLst>
                  <a:gd name="T0" fmla="*/ 19 w 28"/>
                  <a:gd name="T1" fmla="*/ 0 h 26"/>
                  <a:gd name="T2" fmla="*/ 28 w 28"/>
                  <a:gd name="T3" fmla="*/ 13 h 26"/>
                  <a:gd name="T4" fmla="*/ 10 w 28"/>
                  <a:gd name="T5" fmla="*/ 26 h 26"/>
                  <a:gd name="T6" fmla="*/ 0 w 28"/>
                  <a:gd name="T7" fmla="*/ 13 h 26"/>
                  <a:gd name="T8" fmla="*/ 19 w 28"/>
                  <a:gd name="T9" fmla="*/ 0 h 26"/>
                  <a:gd name="T10" fmla="*/ 0 60000 65536"/>
                  <a:gd name="T11" fmla="*/ 0 60000 65536"/>
                  <a:gd name="T12" fmla="*/ 0 60000 65536"/>
                  <a:gd name="T13" fmla="*/ 0 60000 65536"/>
                  <a:gd name="T14" fmla="*/ 0 60000 65536"/>
                  <a:gd name="T15" fmla="*/ 0 w 28"/>
                  <a:gd name="T16" fmla="*/ 0 h 26"/>
                  <a:gd name="T17" fmla="*/ 28 w 28"/>
                  <a:gd name="T18" fmla="*/ 26 h 26"/>
                </a:gdLst>
                <a:ahLst/>
                <a:cxnLst>
                  <a:cxn ang="T10">
                    <a:pos x="T0" y="T1"/>
                  </a:cxn>
                  <a:cxn ang="T11">
                    <a:pos x="T2" y="T3"/>
                  </a:cxn>
                  <a:cxn ang="T12">
                    <a:pos x="T4" y="T5"/>
                  </a:cxn>
                  <a:cxn ang="T13">
                    <a:pos x="T6" y="T7"/>
                  </a:cxn>
                  <a:cxn ang="T14">
                    <a:pos x="T8" y="T9"/>
                  </a:cxn>
                </a:cxnLst>
                <a:rect l="T15" t="T16" r="T17" b="T18"/>
                <a:pathLst>
                  <a:path w="28" h="26">
                    <a:moveTo>
                      <a:pt x="19" y="0"/>
                    </a:moveTo>
                    <a:lnTo>
                      <a:pt x="28" y="13"/>
                    </a:lnTo>
                    <a:lnTo>
                      <a:pt x="10" y="26"/>
                    </a:lnTo>
                    <a:lnTo>
                      <a:pt x="0" y="13"/>
                    </a:lnTo>
                    <a:lnTo>
                      <a:pt x="19" y="0"/>
                    </a:lnTo>
                    <a:close/>
                  </a:path>
                </a:pathLst>
              </a:custGeom>
              <a:solidFill>
                <a:srgbClr val="000000"/>
              </a:solidFill>
              <a:ln w="9525">
                <a:noFill/>
                <a:round/>
                <a:headEnd/>
                <a:tailEnd/>
              </a:ln>
            </p:spPr>
            <p:txBody>
              <a:bodyPr/>
              <a:lstStyle/>
              <a:p>
                <a:endParaRPr lang="en-US"/>
              </a:p>
            </p:txBody>
          </p:sp>
          <p:sp>
            <p:nvSpPr>
              <p:cNvPr id="83273" name="Freeform 399"/>
              <p:cNvSpPr>
                <a:spLocks/>
              </p:cNvSpPr>
              <p:nvPr/>
            </p:nvSpPr>
            <p:spPr bwMode="auto">
              <a:xfrm>
                <a:off x="2108" y="2439"/>
                <a:ext cx="33" cy="35"/>
              </a:xfrm>
              <a:custGeom>
                <a:avLst/>
                <a:gdLst>
                  <a:gd name="T0" fmla="*/ 18 w 33"/>
                  <a:gd name="T1" fmla="*/ 0 h 35"/>
                  <a:gd name="T2" fmla="*/ 33 w 33"/>
                  <a:gd name="T3" fmla="*/ 23 h 35"/>
                  <a:gd name="T4" fmla="*/ 14 w 33"/>
                  <a:gd name="T5" fmla="*/ 35 h 35"/>
                  <a:gd name="T6" fmla="*/ 0 w 33"/>
                  <a:gd name="T7" fmla="*/ 13 h 35"/>
                  <a:gd name="T8" fmla="*/ 18 w 33"/>
                  <a:gd name="T9" fmla="*/ 0 h 35"/>
                  <a:gd name="T10" fmla="*/ 0 60000 65536"/>
                  <a:gd name="T11" fmla="*/ 0 60000 65536"/>
                  <a:gd name="T12" fmla="*/ 0 60000 65536"/>
                  <a:gd name="T13" fmla="*/ 0 60000 65536"/>
                  <a:gd name="T14" fmla="*/ 0 60000 65536"/>
                  <a:gd name="T15" fmla="*/ 0 w 33"/>
                  <a:gd name="T16" fmla="*/ 0 h 35"/>
                  <a:gd name="T17" fmla="*/ 33 w 33"/>
                  <a:gd name="T18" fmla="*/ 35 h 35"/>
                </a:gdLst>
                <a:ahLst/>
                <a:cxnLst>
                  <a:cxn ang="T10">
                    <a:pos x="T0" y="T1"/>
                  </a:cxn>
                  <a:cxn ang="T11">
                    <a:pos x="T2" y="T3"/>
                  </a:cxn>
                  <a:cxn ang="T12">
                    <a:pos x="T4" y="T5"/>
                  </a:cxn>
                  <a:cxn ang="T13">
                    <a:pos x="T6" y="T7"/>
                  </a:cxn>
                  <a:cxn ang="T14">
                    <a:pos x="T8" y="T9"/>
                  </a:cxn>
                </a:cxnLst>
                <a:rect l="T15" t="T16" r="T17" b="T18"/>
                <a:pathLst>
                  <a:path w="33" h="35">
                    <a:moveTo>
                      <a:pt x="18" y="0"/>
                    </a:moveTo>
                    <a:lnTo>
                      <a:pt x="33" y="23"/>
                    </a:lnTo>
                    <a:lnTo>
                      <a:pt x="14" y="35"/>
                    </a:lnTo>
                    <a:lnTo>
                      <a:pt x="0" y="13"/>
                    </a:lnTo>
                    <a:lnTo>
                      <a:pt x="18" y="0"/>
                    </a:lnTo>
                    <a:close/>
                  </a:path>
                </a:pathLst>
              </a:custGeom>
              <a:solidFill>
                <a:srgbClr val="000000"/>
              </a:solidFill>
              <a:ln w="9525">
                <a:noFill/>
                <a:round/>
                <a:headEnd/>
                <a:tailEnd/>
              </a:ln>
            </p:spPr>
            <p:txBody>
              <a:bodyPr/>
              <a:lstStyle/>
              <a:p>
                <a:endParaRPr lang="en-US"/>
              </a:p>
            </p:txBody>
          </p:sp>
          <p:sp>
            <p:nvSpPr>
              <p:cNvPr id="83274" name="Freeform 398"/>
              <p:cNvSpPr>
                <a:spLocks/>
              </p:cNvSpPr>
              <p:nvPr/>
            </p:nvSpPr>
            <p:spPr bwMode="auto">
              <a:xfrm>
                <a:off x="2122" y="2462"/>
                <a:ext cx="33" cy="34"/>
              </a:xfrm>
              <a:custGeom>
                <a:avLst/>
                <a:gdLst>
                  <a:gd name="T0" fmla="*/ 19 w 33"/>
                  <a:gd name="T1" fmla="*/ 0 h 34"/>
                  <a:gd name="T2" fmla="*/ 33 w 33"/>
                  <a:gd name="T3" fmla="*/ 22 h 34"/>
                  <a:gd name="T4" fmla="*/ 15 w 33"/>
                  <a:gd name="T5" fmla="*/ 34 h 34"/>
                  <a:gd name="T6" fmla="*/ 0 w 33"/>
                  <a:gd name="T7" fmla="*/ 11 h 34"/>
                  <a:gd name="T8" fmla="*/ 19 w 33"/>
                  <a:gd name="T9" fmla="*/ 0 h 34"/>
                  <a:gd name="T10" fmla="*/ 0 60000 65536"/>
                  <a:gd name="T11" fmla="*/ 0 60000 65536"/>
                  <a:gd name="T12" fmla="*/ 0 60000 65536"/>
                  <a:gd name="T13" fmla="*/ 0 60000 65536"/>
                  <a:gd name="T14" fmla="*/ 0 60000 65536"/>
                  <a:gd name="T15" fmla="*/ 0 w 33"/>
                  <a:gd name="T16" fmla="*/ 0 h 34"/>
                  <a:gd name="T17" fmla="*/ 33 w 33"/>
                  <a:gd name="T18" fmla="*/ 34 h 34"/>
                </a:gdLst>
                <a:ahLst/>
                <a:cxnLst>
                  <a:cxn ang="T10">
                    <a:pos x="T0" y="T1"/>
                  </a:cxn>
                  <a:cxn ang="T11">
                    <a:pos x="T2" y="T3"/>
                  </a:cxn>
                  <a:cxn ang="T12">
                    <a:pos x="T4" y="T5"/>
                  </a:cxn>
                  <a:cxn ang="T13">
                    <a:pos x="T6" y="T7"/>
                  </a:cxn>
                  <a:cxn ang="T14">
                    <a:pos x="T8" y="T9"/>
                  </a:cxn>
                </a:cxnLst>
                <a:rect l="T15" t="T16" r="T17" b="T18"/>
                <a:pathLst>
                  <a:path w="33" h="34">
                    <a:moveTo>
                      <a:pt x="19" y="0"/>
                    </a:moveTo>
                    <a:lnTo>
                      <a:pt x="33" y="22"/>
                    </a:lnTo>
                    <a:lnTo>
                      <a:pt x="15" y="34"/>
                    </a:lnTo>
                    <a:lnTo>
                      <a:pt x="0" y="11"/>
                    </a:lnTo>
                    <a:lnTo>
                      <a:pt x="19" y="0"/>
                    </a:lnTo>
                    <a:close/>
                  </a:path>
                </a:pathLst>
              </a:custGeom>
              <a:solidFill>
                <a:srgbClr val="000000"/>
              </a:solidFill>
              <a:ln w="9525">
                <a:noFill/>
                <a:round/>
                <a:headEnd/>
                <a:tailEnd/>
              </a:ln>
            </p:spPr>
            <p:txBody>
              <a:bodyPr/>
              <a:lstStyle/>
              <a:p>
                <a:endParaRPr lang="en-US"/>
              </a:p>
            </p:txBody>
          </p:sp>
          <p:sp>
            <p:nvSpPr>
              <p:cNvPr id="83275" name="Freeform 397"/>
              <p:cNvSpPr>
                <a:spLocks/>
              </p:cNvSpPr>
              <p:nvPr/>
            </p:nvSpPr>
            <p:spPr bwMode="auto">
              <a:xfrm>
                <a:off x="2137" y="2484"/>
                <a:ext cx="33" cy="36"/>
              </a:xfrm>
              <a:custGeom>
                <a:avLst/>
                <a:gdLst>
                  <a:gd name="T0" fmla="*/ 18 w 33"/>
                  <a:gd name="T1" fmla="*/ 0 h 36"/>
                  <a:gd name="T2" fmla="*/ 33 w 33"/>
                  <a:gd name="T3" fmla="*/ 24 h 36"/>
                  <a:gd name="T4" fmla="*/ 14 w 33"/>
                  <a:gd name="T5" fmla="*/ 36 h 36"/>
                  <a:gd name="T6" fmla="*/ 0 w 33"/>
                  <a:gd name="T7" fmla="*/ 12 h 36"/>
                  <a:gd name="T8" fmla="*/ 18 w 33"/>
                  <a:gd name="T9" fmla="*/ 0 h 36"/>
                  <a:gd name="T10" fmla="*/ 0 60000 65536"/>
                  <a:gd name="T11" fmla="*/ 0 60000 65536"/>
                  <a:gd name="T12" fmla="*/ 0 60000 65536"/>
                  <a:gd name="T13" fmla="*/ 0 60000 65536"/>
                  <a:gd name="T14" fmla="*/ 0 60000 65536"/>
                  <a:gd name="T15" fmla="*/ 0 w 33"/>
                  <a:gd name="T16" fmla="*/ 0 h 36"/>
                  <a:gd name="T17" fmla="*/ 33 w 33"/>
                  <a:gd name="T18" fmla="*/ 36 h 36"/>
                </a:gdLst>
                <a:ahLst/>
                <a:cxnLst>
                  <a:cxn ang="T10">
                    <a:pos x="T0" y="T1"/>
                  </a:cxn>
                  <a:cxn ang="T11">
                    <a:pos x="T2" y="T3"/>
                  </a:cxn>
                  <a:cxn ang="T12">
                    <a:pos x="T4" y="T5"/>
                  </a:cxn>
                  <a:cxn ang="T13">
                    <a:pos x="T6" y="T7"/>
                  </a:cxn>
                  <a:cxn ang="T14">
                    <a:pos x="T8" y="T9"/>
                  </a:cxn>
                </a:cxnLst>
                <a:rect l="T15" t="T16" r="T17" b="T18"/>
                <a:pathLst>
                  <a:path w="33" h="36">
                    <a:moveTo>
                      <a:pt x="18" y="0"/>
                    </a:moveTo>
                    <a:lnTo>
                      <a:pt x="33" y="24"/>
                    </a:lnTo>
                    <a:lnTo>
                      <a:pt x="14" y="36"/>
                    </a:lnTo>
                    <a:lnTo>
                      <a:pt x="0" y="12"/>
                    </a:lnTo>
                    <a:lnTo>
                      <a:pt x="18" y="0"/>
                    </a:lnTo>
                    <a:close/>
                  </a:path>
                </a:pathLst>
              </a:custGeom>
              <a:solidFill>
                <a:srgbClr val="000000"/>
              </a:solidFill>
              <a:ln w="9525">
                <a:noFill/>
                <a:round/>
                <a:headEnd/>
                <a:tailEnd/>
              </a:ln>
            </p:spPr>
            <p:txBody>
              <a:bodyPr/>
              <a:lstStyle/>
              <a:p>
                <a:endParaRPr lang="en-US"/>
              </a:p>
            </p:txBody>
          </p:sp>
          <p:sp>
            <p:nvSpPr>
              <p:cNvPr id="83276" name="Freeform 396"/>
              <p:cNvSpPr>
                <a:spLocks/>
              </p:cNvSpPr>
              <p:nvPr/>
            </p:nvSpPr>
            <p:spPr bwMode="auto">
              <a:xfrm>
                <a:off x="2151" y="2509"/>
                <a:ext cx="34" cy="35"/>
              </a:xfrm>
              <a:custGeom>
                <a:avLst/>
                <a:gdLst>
                  <a:gd name="T0" fmla="*/ 19 w 34"/>
                  <a:gd name="T1" fmla="*/ 0 h 35"/>
                  <a:gd name="T2" fmla="*/ 34 w 34"/>
                  <a:gd name="T3" fmla="*/ 24 h 35"/>
                  <a:gd name="T4" fmla="*/ 15 w 34"/>
                  <a:gd name="T5" fmla="*/ 35 h 35"/>
                  <a:gd name="T6" fmla="*/ 0 w 34"/>
                  <a:gd name="T7" fmla="*/ 11 h 35"/>
                  <a:gd name="T8" fmla="*/ 19 w 34"/>
                  <a:gd name="T9" fmla="*/ 0 h 35"/>
                  <a:gd name="T10" fmla="*/ 0 60000 65536"/>
                  <a:gd name="T11" fmla="*/ 0 60000 65536"/>
                  <a:gd name="T12" fmla="*/ 0 60000 65536"/>
                  <a:gd name="T13" fmla="*/ 0 60000 65536"/>
                  <a:gd name="T14" fmla="*/ 0 60000 65536"/>
                  <a:gd name="T15" fmla="*/ 0 w 34"/>
                  <a:gd name="T16" fmla="*/ 0 h 35"/>
                  <a:gd name="T17" fmla="*/ 34 w 34"/>
                  <a:gd name="T18" fmla="*/ 35 h 35"/>
                </a:gdLst>
                <a:ahLst/>
                <a:cxnLst>
                  <a:cxn ang="T10">
                    <a:pos x="T0" y="T1"/>
                  </a:cxn>
                  <a:cxn ang="T11">
                    <a:pos x="T2" y="T3"/>
                  </a:cxn>
                  <a:cxn ang="T12">
                    <a:pos x="T4" y="T5"/>
                  </a:cxn>
                  <a:cxn ang="T13">
                    <a:pos x="T6" y="T7"/>
                  </a:cxn>
                  <a:cxn ang="T14">
                    <a:pos x="T8" y="T9"/>
                  </a:cxn>
                </a:cxnLst>
                <a:rect l="T15" t="T16" r="T17" b="T18"/>
                <a:pathLst>
                  <a:path w="34" h="35">
                    <a:moveTo>
                      <a:pt x="19" y="0"/>
                    </a:moveTo>
                    <a:lnTo>
                      <a:pt x="34" y="24"/>
                    </a:lnTo>
                    <a:lnTo>
                      <a:pt x="15" y="35"/>
                    </a:lnTo>
                    <a:lnTo>
                      <a:pt x="0" y="11"/>
                    </a:lnTo>
                    <a:lnTo>
                      <a:pt x="19" y="0"/>
                    </a:lnTo>
                    <a:close/>
                  </a:path>
                </a:pathLst>
              </a:custGeom>
              <a:solidFill>
                <a:srgbClr val="000000"/>
              </a:solidFill>
              <a:ln w="9525">
                <a:noFill/>
                <a:round/>
                <a:headEnd/>
                <a:tailEnd/>
              </a:ln>
            </p:spPr>
            <p:txBody>
              <a:bodyPr/>
              <a:lstStyle/>
              <a:p>
                <a:endParaRPr lang="en-US"/>
              </a:p>
            </p:txBody>
          </p:sp>
          <p:sp>
            <p:nvSpPr>
              <p:cNvPr id="83277" name="Freeform 395"/>
              <p:cNvSpPr>
                <a:spLocks/>
              </p:cNvSpPr>
              <p:nvPr/>
            </p:nvSpPr>
            <p:spPr bwMode="auto">
              <a:xfrm>
                <a:off x="2165" y="2533"/>
                <a:ext cx="34" cy="36"/>
              </a:xfrm>
              <a:custGeom>
                <a:avLst/>
                <a:gdLst>
                  <a:gd name="T0" fmla="*/ 20 w 34"/>
                  <a:gd name="T1" fmla="*/ 0 h 36"/>
                  <a:gd name="T2" fmla="*/ 34 w 34"/>
                  <a:gd name="T3" fmla="*/ 25 h 36"/>
                  <a:gd name="T4" fmla="*/ 14 w 34"/>
                  <a:gd name="T5" fmla="*/ 36 h 36"/>
                  <a:gd name="T6" fmla="*/ 0 w 34"/>
                  <a:gd name="T7" fmla="*/ 11 h 36"/>
                  <a:gd name="T8" fmla="*/ 20 w 34"/>
                  <a:gd name="T9" fmla="*/ 0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20" y="0"/>
                    </a:moveTo>
                    <a:lnTo>
                      <a:pt x="34" y="25"/>
                    </a:lnTo>
                    <a:lnTo>
                      <a:pt x="14" y="36"/>
                    </a:lnTo>
                    <a:lnTo>
                      <a:pt x="0" y="11"/>
                    </a:lnTo>
                    <a:lnTo>
                      <a:pt x="20" y="0"/>
                    </a:lnTo>
                    <a:close/>
                  </a:path>
                </a:pathLst>
              </a:custGeom>
              <a:solidFill>
                <a:srgbClr val="000000"/>
              </a:solidFill>
              <a:ln w="9525">
                <a:noFill/>
                <a:round/>
                <a:headEnd/>
                <a:tailEnd/>
              </a:ln>
            </p:spPr>
            <p:txBody>
              <a:bodyPr/>
              <a:lstStyle/>
              <a:p>
                <a:endParaRPr lang="en-US"/>
              </a:p>
            </p:txBody>
          </p:sp>
          <p:sp>
            <p:nvSpPr>
              <p:cNvPr id="83278" name="Freeform 394"/>
              <p:cNvSpPr>
                <a:spLocks/>
              </p:cNvSpPr>
              <p:nvPr/>
            </p:nvSpPr>
            <p:spPr bwMode="auto">
              <a:xfrm>
                <a:off x="2180" y="2556"/>
                <a:ext cx="20" cy="16"/>
              </a:xfrm>
              <a:custGeom>
                <a:avLst/>
                <a:gdLst>
                  <a:gd name="T0" fmla="*/ 18 w 20"/>
                  <a:gd name="T1" fmla="*/ 0 h 16"/>
                  <a:gd name="T2" fmla="*/ 20 w 20"/>
                  <a:gd name="T3" fmla="*/ 3 h 16"/>
                  <a:gd name="T4" fmla="*/ 2 w 20"/>
                  <a:gd name="T5" fmla="*/ 16 h 16"/>
                  <a:gd name="T6" fmla="*/ 0 w 20"/>
                  <a:gd name="T7" fmla="*/ 13 h 16"/>
                  <a:gd name="T8" fmla="*/ 18 w 20"/>
                  <a:gd name="T9" fmla="*/ 0 h 16"/>
                  <a:gd name="T10" fmla="*/ 0 60000 65536"/>
                  <a:gd name="T11" fmla="*/ 0 60000 65536"/>
                  <a:gd name="T12" fmla="*/ 0 60000 65536"/>
                  <a:gd name="T13" fmla="*/ 0 60000 65536"/>
                  <a:gd name="T14" fmla="*/ 0 60000 65536"/>
                  <a:gd name="T15" fmla="*/ 0 w 20"/>
                  <a:gd name="T16" fmla="*/ 0 h 16"/>
                  <a:gd name="T17" fmla="*/ 20 w 20"/>
                  <a:gd name="T18" fmla="*/ 16 h 16"/>
                </a:gdLst>
                <a:ahLst/>
                <a:cxnLst>
                  <a:cxn ang="T10">
                    <a:pos x="T0" y="T1"/>
                  </a:cxn>
                  <a:cxn ang="T11">
                    <a:pos x="T2" y="T3"/>
                  </a:cxn>
                  <a:cxn ang="T12">
                    <a:pos x="T4" y="T5"/>
                  </a:cxn>
                  <a:cxn ang="T13">
                    <a:pos x="T6" y="T7"/>
                  </a:cxn>
                  <a:cxn ang="T14">
                    <a:pos x="T8" y="T9"/>
                  </a:cxn>
                </a:cxnLst>
                <a:rect l="T15" t="T16" r="T17" b="T18"/>
                <a:pathLst>
                  <a:path w="20" h="16">
                    <a:moveTo>
                      <a:pt x="18" y="0"/>
                    </a:moveTo>
                    <a:lnTo>
                      <a:pt x="20" y="3"/>
                    </a:lnTo>
                    <a:lnTo>
                      <a:pt x="2" y="16"/>
                    </a:lnTo>
                    <a:lnTo>
                      <a:pt x="0" y="13"/>
                    </a:lnTo>
                    <a:lnTo>
                      <a:pt x="18" y="0"/>
                    </a:lnTo>
                    <a:close/>
                  </a:path>
                </a:pathLst>
              </a:custGeom>
              <a:solidFill>
                <a:srgbClr val="000000"/>
              </a:solidFill>
              <a:ln w="9525">
                <a:noFill/>
                <a:round/>
                <a:headEnd/>
                <a:tailEnd/>
              </a:ln>
            </p:spPr>
            <p:txBody>
              <a:bodyPr/>
              <a:lstStyle/>
              <a:p>
                <a:endParaRPr lang="en-US"/>
              </a:p>
            </p:txBody>
          </p:sp>
          <p:sp>
            <p:nvSpPr>
              <p:cNvPr id="83279" name="Freeform 393"/>
              <p:cNvSpPr>
                <a:spLocks/>
              </p:cNvSpPr>
              <p:nvPr/>
            </p:nvSpPr>
            <p:spPr bwMode="auto">
              <a:xfrm>
                <a:off x="2225" y="2638"/>
                <a:ext cx="29" cy="29"/>
              </a:xfrm>
              <a:custGeom>
                <a:avLst/>
                <a:gdLst>
                  <a:gd name="T0" fmla="*/ 19 w 29"/>
                  <a:gd name="T1" fmla="*/ 0 h 29"/>
                  <a:gd name="T2" fmla="*/ 29 w 29"/>
                  <a:gd name="T3" fmla="*/ 19 h 29"/>
                  <a:gd name="T4" fmla="*/ 10 w 29"/>
                  <a:gd name="T5" fmla="*/ 29 h 29"/>
                  <a:gd name="T6" fmla="*/ 0 w 29"/>
                  <a:gd name="T7" fmla="*/ 11 h 29"/>
                  <a:gd name="T8" fmla="*/ 19 w 29"/>
                  <a:gd name="T9" fmla="*/ 0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9" y="0"/>
                    </a:moveTo>
                    <a:lnTo>
                      <a:pt x="29" y="19"/>
                    </a:lnTo>
                    <a:lnTo>
                      <a:pt x="10" y="29"/>
                    </a:lnTo>
                    <a:lnTo>
                      <a:pt x="0" y="11"/>
                    </a:lnTo>
                    <a:lnTo>
                      <a:pt x="19" y="0"/>
                    </a:lnTo>
                    <a:close/>
                  </a:path>
                </a:pathLst>
              </a:custGeom>
              <a:solidFill>
                <a:srgbClr val="000000"/>
              </a:solidFill>
              <a:ln w="9525">
                <a:noFill/>
                <a:round/>
                <a:headEnd/>
                <a:tailEnd/>
              </a:ln>
            </p:spPr>
            <p:txBody>
              <a:bodyPr/>
              <a:lstStyle/>
              <a:p>
                <a:endParaRPr lang="en-US"/>
              </a:p>
            </p:txBody>
          </p:sp>
          <p:sp>
            <p:nvSpPr>
              <p:cNvPr id="83280" name="Freeform 392"/>
              <p:cNvSpPr>
                <a:spLocks/>
              </p:cNvSpPr>
              <p:nvPr/>
            </p:nvSpPr>
            <p:spPr bwMode="auto">
              <a:xfrm>
                <a:off x="2235" y="2657"/>
                <a:ext cx="32" cy="35"/>
              </a:xfrm>
              <a:custGeom>
                <a:avLst/>
                <a:gdLst>
                  <a:gd name="T0" fmla="*/ 19 w 32"/>
                  <a:gd name="T1" fmla="*/ 0 h 35"/>
                  <a:gd name="T2" fmla="*/ 32 w 32"/>
                  <a:gd name="T3" fmla="*/ 24 h 35"/>
                  <a:gd name="T4" fmla="*/ 13 w 32"/>
                  <a:gd name="T5" fmla="*/ 35 h 35"/>
                  <a:gd name="T6" fmla="*/ 0 w 32"/>
                  <a:gd name="T7" fmla="*/ 10 h 35"/>
                  <a:gd name="T8" fmla="*/ 19 w 32"/>
                  <a:gd name="T9" fmla="*/ 0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19" y="0"/>
                    </a:moveTo>
                    <a:lnTo>
                      <a:pt x="32" y="24"/>
                    </a:lnTo>
                    <a:lnTo>
                      <a:pt x="13" y="35"/>
                    </a:lnTo>
                    <a:lnTo>
                      <a:pt x="0" y="10"/>
                    </a:lnTo>
                    <a:lnTo>
                      <a:pt x="19" y="0"/>
                    </a:lnTo>
                    <a:close/>
                  </a:path>
                </a:pathLst>
              </a:custGeom>
              <a:solidFill>
                <a:srgbClr val="000000"/>
              </a:solidFill>
              <a:ln w="9525">
                <a:noFill/>
                <a:round/>
                <a:headEnd/>
                <a:tailEnd/>
              </a:ln>
            </p:spPr>
            <p:txBody>
              <a:bodyPr/>
              <a:lstStyle/>
              <a:p>
                <a:endParaRPr lang="en-US"/>
              </a:p>
            </p:txBody>
          </p:sp>
          <p:sp>
            <p:nvSpPr>
              <p:cNvPr id="83281" name="Freeform 391"/>
              <p:cNvSpPr>
                <a:spLocks/>
              </p:cNvSpPr>
              <p:nvPr/>
            </p:nvSpPr>
            <p:spPr bwMode="auto">
              <a:xfrm>
                <a:off x="2248" y="2681"/>
                <a:ext cx="33" cy="36"/>
              </a:xfrm>
              <a:custGeom>
                <a:avLst/>
                <a:gdLst>
                  <a:gd name="T0" fmla="*/ 19 w 33"/>
                  <a:gd name="T1" fmla="*/ 0 h 36"/>
                  <a:gd name="T2" fmla="*/ 33 w 33"/>
                  <a:gd name="T3" fmla="*/ 24 h 36"/>
                  <a:gd name="T4" fmla="*/ 14 w 33"/>
                  <a:gd name="T5" fmla="*/ 36 h 36"/>
                  <a:gd name="T6" fmla="*/ 0 w 33"/>
                  <a:gd name="T7" fmla="*/ 11 h 36"/>
                  <a:gd name="T8" fmla="*/ 19 w 33"/>
                  <a:gd name="T9" fmla="*/ 0 h 36"/>
                  <a:gd name="T10" fmla="*/ 0 60000 65536"/>
                  <a:gd name="T11" fmla="*/ 0 60000 65536"/>
                  <a:gd name="T12" fmla="*/ 0 60000 65536"/>
                  <a:gd name="T13" fmla="*/ 0 60000 65536"/>
                  <a:gd name="T14" fmla="*/ 0 60000 65536"/>
                  <a:gd name="T15" fmla="*/ 0 w 33"/>
                  <a:gd name="T16" fmla="*/ 0 h 36"/>
                  <a:gd name="T17" fmla="*/ 33 w 33"/>
                  <a:gd name="T18" fmla="*/ 36 h 36"/>
                </a:gdLst>
                <a:ahLst/>
                <a:cxnLst>
                  <a:cxn ang="T10">
                    <a:pos x="T0" y="T1"/>
                  </a:cxn>
                  <a:cxn ang="T11">
                    <a:pos x="T2" y="T3"/>
                  </a:cxn>
                  <a:cxn ang="T12">
                    <a:pos x="T4" y="T5"/>
                  </a:cxn>
                  <a:cxn ang="T13">
                    <a:pos x="T6" y="T7"/>
                  </a:cxn>
                  <a:cxn ang="T14">
                    <a:pos x="T8" y="T9"/>
                  </a:cxn>
                </a:cxnLst>
                <a:rect l="T15" t="T16" r="T17" b="T18"/>
                <a:pathLst>
                  <a:path w="33" h="36">
                    <a:moveTo>
                      <a:pt x="19" y="0"/>
                    </a:moveTo>
                    <a:lnTo>
                      <a:pt x="33" y="24"/>
                    </a:lnTo>
                    <a:lnTo>
                      <a:pt x="14" y="36"/>
                    </a:lnTo>
                    <a:lnTo>
                      <a:pt x="0" y="11"/>
                    </a:lnTo>
                    <a:lnTo>
                      <a:pt x="19" y="0"/>
                    </a:lnTo>
                    <a:close/>
                  </a:path>
                </a:pathLst>
              </a:custGeom>
              <a:solidFill>
                <a:srgbClr val="000000"/>
              </a:solidFill>
              <a:ln w="9525">
                <a:noFill/>
                <a:round/>
                <a:headEnd/>
                <a:tailEnd/>
              </a:ln>
            </p:spPr>
            <p:txBody>
              <a:bodyPr/>
              <a:lstStyle/>
              <a:p>
                <a:endParaRPr lang="en-US"/>
              </a:p>
            </p:txBody>
          </p:sp>
          <p:sp>
            <p:nvSpPr>
              <p:cNvPr id="83282" name="Freeform 390"/>
              <p:cNvSpPr>
                <a:spLocks/>
              </p:cNvSpPr>
              <p:nvPr/>
            </p:nvSpPr>
            <p:spPr bwMode="auto">
              <a:xfrm>
                <a:off x="2262" y="2705"/>
                <a:ext cx="32" cy="35"/>
              </a:xfrm>
              <a:custGeom>
                <a:avLst/>
                <a:gdLst>
                  <a:gd name="T0" fmla="*/ 19 w 32"/>
                  <a:gd name="T1" fmla="*/ 0 h 35"/>
                  <a:gd name="T2" fmla="*/ 32 w 32"/>
                  <a:gd name="T3" fmla="*/ 24 h 35"/>
                  <a:gd name="T4" fmla="*/ 13 w 32"/>
                  <a:gd name="T5" fmla="*/ 35 h 35"/>
                  <a:gd name="T6" fmla="*/ 0 w 32"/>
                  <a:gd name="T7" fmla="*/ 12 h 35"/>
                  <a:gd name="T8" fmla="*/ 19 w 32"/>
                  <a:gd name="T9" fmla="*/ 0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19" y="0"/>
                    </a:moveTo>
                    <a:lnTo>
                      <a:pt x="32" y="24"/>
                    </a:lnTo>
                    <a:lnTo>
                      <a:pt x="13" y="35"/>
                    </a:lnTo>
                    <a:lnTo>
                      <a:pt x="0" y="12"/>
                    </a:lnTo>
                    <a:lnTo>
                      <a:pt x="19" y="0"/>
                    </a:lnTo>
                    <a:close/>
                  </a:path>
                </a:pathLst>
              </a:custGeom>
              <a:solidFill>
                <a:srgbClr val="000000"/>
              </a:solidFill>
              <a:ln w="9525">
                <a:noFill/>
                <a:round/>
                <a:headEnd/>
                <a:tailEnd/>
              </a:ln>
            </p:spPr>
            <p:txBody>
              <a:bodyPr/>
              <a:lstStyle/>
              <a:p>
                <a:endParaRPr lang="en-US"/>
              </a:p>
            </p:txBody>
          </p:sp>
          <p:sp>
            <p:nvSpPr>
              <p:cNvPr id="83283" name="Freeform 389"/>
              <p:cNvSpPr>
                <a:spLocks/>
              </p:cNvSpPr>
              <p:nvPr/>
            </p:nvSpPr>
            <p:spPr bwMode="auto">
              <a:xfrm>
                <a:off x="2275" y="2729"/>
                <a:ext cx="32" cy="33"/>
              </a:xfrm>
              <a:custGeom>
                <a:avLst/>
                <a:gdLst>
                  <a:gd name="T0" fmla="*/ 19 w 32"/>
                  <a:gd name="T1" fmla="*/ 0 h 33"/>
                  <a:gd name="T2" fmla="*/ 32 w 32"/>
                  <a:gd name="T3" fmla="*/ 23 h 33"/>
                  <a:gd name="T4" fmla="*/ 12 w 32"/>
                  <a:gd name="T5" fmla="*/ 33 h 33"/>
                  <a:gd name="T6" fmla="*/ 0 w 32"/>
                  <a:gd name="T7" fmla="*/ 10 h 33"/>
                  <a:gd name="T8" fmla="*/ 19 w 32"/>
                  <a:gd name="T9" fmla="*/ 0 h 33"/>
                  <a:gd name="T10" fmla="*/ 0 60000 65536"/>
                  <a:gd name="T11" fmla="*/ 0 60000 65536"/>
                  <a:gd name="T12" fmla="*/ 0 60000 65536"/>
                  <a:gd name="T13" fmla="*/ 0 60000 65536"/>
                  <a:gd name="T14" fmla="*/ 0 60000 65536"/>
                  <a:gd name="T15" fmla="*/ 0 w 32"/>
                  <a:gd name="T16" fmla="*/ 0 h 33"/>
                  <a:gd name="T17" fmla="*/ 32 w 32"/>
                  <a:gd name="T18" fmla="*/ 33 h 33"/>
                </a:gdLst>
                <a:ahLst/>
                <a:cxnLst>
                  <a:cxn ang="T10">
                    <a:pos x="T0" y="T1"/>
                  </a:cxn>
                  <a:cxn ang="T11">
                    <a:pos x="T2" y="T3"/>
                  </a:cxn>
                  <a:cxn ang="T12">
                    <a:pos x="T4" y="T5"/>
                  </a:cxn>
                  <a:cxn ang="T13">
                    <a:pos x="T6" y="T7"/>
                  </a:cxn>
                  <a:cxn ang="T14">
                    <a:pos x="T8" y="T9"/>
                  </a:cxn>
                </a:cxnLst>
                <a:rect l="T15" t="T16" r="T17" b="T18"/>
                <a:pathLst>
                  <a:path w="32" h="33">
                    <a:moveTo>
                      <a:pt x="19" y="0"/>
                    </a:moveTo>
                    <a:lnTo>
                      <a:pt x="32" y="23"/>
                    </a:lnTo>
                    <a:lnTo>
                      <a:pt x="12" y="33"/>
                    </a:lnTo>
                    <a:lnTo>
                      <a:pt x="0" y="10"/>
                    </a:lnTo>
                    <a:lnTo>
                      <a:pt x="19" y="0"/>
                    </a:lnTo>
                    <a:close/>
                  </a:path>
                </a:pathLst>
              </a:custGeom>
              <a:solidFill>
                <a:srgbClr val="000000"/>
              </a:solidFill>
              <a:ln w="9525">
                <a:noFill/>
                <a:round/>
                <a:headEnd/>
                <a:tailEnd/>
              </a:ln>
            </p:spPr>
            <p:txBody>
              <a:bodyPr/>
              <a:lstStyle/>
              <a:p>
                <a:endParaRPr lang="en-US"/>
              </a:p>
            </p:txBody>
          </p:sp>
          <p:sp>
            <p:nvSpPr>
              <p:cNvPr id="83284" name="Freeform 388"/>
              <p:cNvSpPr>
                <a:spLocks/>
              </p:cNvSpPr>
              <p:nvPr/>
            </p:nvSpPr>
            <p:spPr bwMode="auto">
              <a:xfrm>
                <a:off x="2287" y="2752"/>
                <a:ext cx="33" cy="33"/>
              </a:xfrm>
              <a:custGeom>
                <a:avLst/>
                <a:gdLst>
                  <a:gd name="T0" fmla="*/ 20 w 33"/>
                  <a:gd name="T1" fmla="*/ 0 h 33"/>
                  <a:gd name="T2" fmla="*/ 33 w 33"/>
                  <a:gd name="T3" fmla="*/ 22 h 33"/>
                  <a:gd name="T4" fmla="*/ 14 w 33"/>
                  <a:gd name="T5" fmla="*/ 33 h 33"/>
                  <a:gd name="T6" fmla="*/ 0 w 33"/>
                  <a:gd name="T7" fmla="*/ 11 h 33"/>
                  <a:gd name="T8" fmla="*/ 20 w 33"/>
                  <a:gd name="T9" fmla="*/ 0 h 33"/>
                  <a:gd name="T10" fmla="*/ 0 60000 65536"/>
                  <a:gd name="T11" fmla="*/ 0 60000 65536"/>
                  <a:gd name="T12" fmla="*/ 0 60000 65536"/>
                  <a:gd name="T13" fmla="*/ 0 60000 65536"/>
                  <a:gd name="T14" fmla="*/ 0 60000 65536"/>
                  <a:gd name="T15" fmla="*/ 0 w 33"/>
                  <a:gd name="T16" fmla="*/ 0 h 33"/>
                  <a:gd name="T17" fmla="*/ 33 w 33"/>
                  <a:gd name="T18" fmla="*/ 33 h 33"/>
                </a:gdLst>
                <a:ahLst/>
                <a:cxnLst>
                  <a:cxn ang="T10">
                    <a:pos x="T0" y="T1"/>
                  </a:cxn>
                  <a:cxn ang="T11">
                    <a:pos x="T2" y="T3"/>
                  </a:cxn>
                  <a:cxn ang="T12">
                    <a:pos x="T4" y="T5"/>
                  </a:cxn>
                  <a:cxn ang="T13">
                    <a:pos x="T6" y="T7"/>
                  </a:cxn>
                  <a:cxn ang="T14">
                    <a:pos x="T8" y="T9"/>
                  </a:cxn>
                </a:cxnLst>
                <a:rect l="T15" t="T16" r="T17" b="T18"/>
                <a:pathLst>
                  <a:path w="33" h="33">
                    <a:moveTo>
                      <a:pt x="20" y="0"/>
                    </a:moveTo>
                    <a:lnTo>
                      <a:pt x="33" y="22"/>
                    </a:lnTo>
                    <a:lnTo>
                      <a:pt x="14" y="33"/>
                    </a:lnTo>
                    <a:lnTo>
                      <a:pt x="0" y="11"/>
                    </a:lnTo>
                    <a:lnTo>
                      <a:pt x="20" y="0"/>
                    </a:lnTo>
                    <a:close/>
                  </a:path>
                </a:pathLst>
              </a:custGeom>
              <a:solidFill>
                <a:srgbClr val="000000"/>
              </a:solidFill>
              <a:ln w="9525">
                <a:noFill/>
                <a:round/>
                <a:headEnd/>
                <a:tailEnd/>
              </a:ln>
            </p:spPr>
            <p:txBody>
              <a:bodyPr/>
              <a:lstStyle/>
              <a:p>
                <a:endParaRPr lang="en-US"/>
              </a:p>
            </p:txBody>
          </p:sp>
          <p:sp>
            <p:nvSpPr>
              <p:cNvPr id="83285" name="Freeform 387"/>
              <p:cNvSpPr>
                <a:spLocks/>
              </p:cNvSpPr>
              <p:nvPr/>
            </p:nvSpPr>
            <p:spPr bwMode="auto">
              <a:xfrm>
                <a:off x="2301" y="2773"/>
                <a:ext cx="21" cy="15"/>
              </a:xfrm>
              <a:custGeom>
                <a:avLst/>
                <a:gdLst>
                  <a:gd name="T0" fmla="*/ 19 w 21"/>
                  <a:gd name="T1" fmla="*/ 0 h 15"/>
                  <a:gd name="T2" fmla="*/ 21 w 21"/>
                  <a:gd name="T3" fmla="*/ 2 h 15"/>
                  <a:gd name="T4" fmla="*/ 2 w 21"/>
                  <a:gd name="T5" fmla="*/ 15 h 15"/>
                  <a:gd name="T6" fmla="*/ 0 w 21"/>
                  <a:gd name="T7" fmla="*/ 13 h 15"/>
                  <a:gd name="T8" fmla="*/ 19 w 21"/>
                  <a:gd name="T9" fmla="*/ 0 h 15"/>
                  <a:gd name="T10" fmla="*/ 0 60000 65536"/>
                  <a:gd name="T11" fmla="*/ 0 60000 65536"/>
                  <a:gd name="T12" fmla="*/ 0 60000 65536"/>
                  <a:gd name="T13" fmla="*/ 0 60000 65536"/>
                  <a:gd name="T14" fmla="*/ 0 60000 65536"/>
                  <a:gd name="T15" fmla="*/ 0 w 21"/>
                  <a:gd name="T16" fmla="*/ 0 h 15"/>
                  <a:gd name="T17" fmla="*/ 21 w 21"/>
                  <a:gd name="T18" fmla="*/ 15 h 15"/>
                </a:gdLst>
                <a:ahLst/>
                <a:cxnLst>
                  <a:cxn ang="T10">
                    <a:pos x="T0" y="T1"/>
                  </a:cxn>
                  <a:cxn ang="T11">
                    <a:pos x="T2" y="T3"/>
                  </a:cxn>
                  <a:cxn ang="T12">
                    <a:pos x="T4" y="T5"/>
                  </a:cxn>
                  <a:cxn ang="T13">
                    <a:pos x="T6" y="T7"/>
                  </a:cxn>
                  <a:cxn ang="T14">
                    <a:pos x="T8" y="T9"/>
                  </a:cxn>
                </a:cxnLst>
                <a:rect l="T15" t="T16" r="T17" b="T18"/>
                <a:pathLst>
                  <a:path w="21" h="15">
                    <a:moveTo>
                      <a:pt x="19" y="0"/>
                    </a:moveTo>
                    <a:lnTo>
                      <a:pt x="21" y="2"/>
                    </a:lnTo>
                    <a:lnTo>
                      <a:pt x="2" y="15"/>
                    </a:lnTo>
                    <a:lnTo>
                      <a:pt x="0" y="13"/>
                    </a:lnTo>
                    <a:lnTo>
                      <a:pt x="19" y="0"/>
                    </a:lnTo>
                    <a:close/>
                  </a:path>
                </a:pathLst>
              </a:custGeom>
              <a:solidFill>
                <a:srgbClr val="000000"/>
              </a:solidFill>
              <a:ln w="9525">
                <a:noFill/>
                <a:round/>
                <a:headEnd/>
                <a:tailEnd/>
              </a:ln>
            </p:spPr>
            <p:txBody>
              <a:bodyPr/>
              <a:lstStyle/>
              <a:p>
                <a:endParaRPr lang="en-US"/>
              </a:p>
            </p:txBody>
          </p:sp>
          <p:sp>
            <p:nvSpPr>
              <p:cNvPr id="83286" name="Freeform 386"/>
              <p:cNvSpPr>
                <a:spLocks/>
              </p:cNvSpPr>
              <p:nvPr/>
            </p:nvSpPr>
            <p:spPr bwMode="auto">
              <a:xfrm>
                <a:off x="2351" y="2851"/>
                <a:ext cx="29" cy="28"/>
              </a:xfrm>
              <a:custGeom>
                <a:avLst/>
                <a:gdLst>
                  <a:gd name="T0" fmla="*/ 18 w 29"/>
                  <a:gd name="T1" fmla="*/ 0 h 28"/>
                  <a:gd name="T2" fmla="*/ 29 w 29"/>
                  <a:gd name="T3" fmla="*/ 15 h 28"/>
                  <a:gd name="T4" fmla="*/ 11 w 29"/>
                  <a:gd name="T5" fmla="*/ 28 h 28"/>
                  <a:gd name="T6" fmla="*/ 0 w 29"/>
                  <a:gd name="T7" fmla="*/ 13 h 28"/>
                  <a:gd name="T8" fmla="*/ 18 w 29"/>
                  <a:gd name="T9" fmla="*/ 0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8" y="0"/>
                    </a:moveTo>
                    <a:lnTo>
                      <a:pt x="29" y="15"/>
                    </a:lnTo>
                    <a:lnTo>
                      <a:pt x="11" y="28"/>
                    </a:lnTo>
                    <a:lnTo>
                      <a:pt x="0" y="13"/>
                    </a:lnTo>
                    <a:lnTo>
                      <a:pt x="18" y="0"/>
                    </a:lnTo>
                    <a:close/>
                  </a:path>
                </a:pathLst>
              </a:custGeom>
              <a:solidFill>
                <a:srgbClr val="000000"/>
              </a:solidFill>
              <a:ln w="9525">
                <a:noFill/>
                <a:round/>
                <a:headEnd/>
                <a:tailEnd/>
              </a:ln>
            </p:spPr>
            <p:txBody>
              <a:bodyPr/>
              <a:lstStyle/>
              <a:p>
                <a:endParaRPr lang="en-US"/>
              </a:p>
            </p:txBody>
          </p:sp>
          <p:sp>
            <p:nvSpPr>
              <p:cNvPr id="83287" name="Freeform 385"/>
              <p:cNvSpPr>
                <a:spLocks/>
              </p:cNvSpPr>
              <p:nvPr/>
            </p:nvSpPr>
            <p:spPr bwMode="auto">
              <a:xfrm>
                <a:off x="2362" y="2866"/>
                <a:ext cx="21" cy="18"/>
              </a:xfrm>
              <a:custGeom>
                <a:avLst/>
                <a:gdLst>
                  <a:gd name="T0" fmla="*/ 18 w 21"/>
                  <a:gd name="T1" fmla="*/ 0 h 18"/>
                  <a:gd name="T2" fmla="*/ 21 w 21"/>
                  <a:gd name="T3" fmla="*/ 5 h 18"/>
                  <a:gd name="T4" fmla="*/ 3 w 21"/>
                  <a:gd name="T5" fmla="*/ 18 h 18"/>
                  <a:gd name="T6" fmla="*/ 0 w 21"/>
                  <a:gd name="T7" fmla="*/ 13 h 18"/>
                  <a:gd name="T8" fmla="*/ 18 w 21"/>
                  <a:gd name="T9" fmla="*/ 0 h 18"/>
                  <a:gd name="T10" fmla="*/ 0 60000 65536"/>
                  <a:gd name="T11" fmla="*/ 0 60000 65536"/>
                  <a:gd name="T12" fmla="*/ 0 60000 65536"/>
                  <a:gd name="T13" fmla="*/ 0 60000 65536"/>
                  <a:gd name="T14" fmla="*/ 0 60000 65536"/>
                  <a:gd name="T15" fmla="*/ 0 w 21"/>
                  <a:gd name="T16" fmla="*/ 0 h 18"/>
                  <a:gd name="T17" fmla="*/ 21 w 21"/>
                  <a:gd name="T18" fmla="*/ 18 h 18"/>
                </a:gdLst>
                <a:ahLst/>
                <a:cxnLst>
                  <a:cxn ang="T10">
                    <a:pos x="T0" y="T1"/>
                  </a:cxn>
                  <a:cxn ang="T11">
                    <a:pos x="T2" y="T3"/>
                  </a:cxn>
                  <a:cxn ang="T12">
                    <a:pos x="T4" y="T5"/>
                  </a:cxn>
                  <a:cxn ang="T13">
                    <a:pos x="T6" y="T7"/>
                  </a:cxn>
                  <a:cxn ang="T14">
                    <a:pos x="T8" y="T9"/>
                  </a:cxn>
                </a:cxnLst>
                <a:rect l="T15" t="T16" r="T17" b="T18"/>
                <a:pathLst>
                  <a:path w="21" h="18">
                    <a:moveTo>
                      <a:pt x="18" y="0"/>
                    </a:moveTo>
                    <a:lnTo>
                      <a:pt x="21" y="5"/>
                    </a:lnTo>
                    <a:lnTo>
                      <a:pt x="3" y="18"/>
                    </a:lnTo>
                    <a:lnTo>
                      <a:pt x="0" y="13"/>
                    </a:lnTo>
                    <a:lnTo>
                      <a:pt x="18" y="0"/>
                    </a:lnTo>
                    <a:close/>
                  </a:path>
                </a:pathLst>
              </a:custGeom>
              <a:solidFill>
                <a:srgbClr val="000000"/>
              </a:solidFill>
              <a:ln w="9525">
                <a:noFill/>
                <a:round/>
                <a:headEnd/>
                <a:tailEnd/>
              </a:ln>
            </p:spPr>
            <p:txBody>
              <a:bodyPr/>
              <a:lstStyle/>
              <a:p>
                <a:endParaRPr lang="en-US"/>
              </a:p>
            </p:txBody>
          </p:sp>
          <p:sp>
            <p:nvSpPr>
              <p:cNvPr id="83288" name="Freeform 384"/>
              <p:cNvSpPr>
                <a:spLocks/>
              </p:cNvSpPr>
              <p:nvPr/>
            </p:nvSpPr>
            <p:spPr bwMode="auto">
              <a:xfrm>
                <a:off x="2365" y="2871"/>
                <a:ext cx="23" cy="18"/>
              </a:xfrm>
              <a:custGeom>
                <a:avLst/>
                <a:gdLst>
                  <a:gd name="T0" fmla="*/ 19 w 23"/>
                  <a:gd name="T1" fmla="*/ 0 h 18"/>
                  <a:gd name="T2" fmla="*/ 23 w 23"/>
                  <a:gd name="T3" fmla="*/ 6 h 18"/>
                  <a:gd name="T4" fmla="*/ 4 w 23"/>
                  <a:gd name="T5" fmla="*/ 18 h 18"/>
                  <a:gd name="T6" fmla="*/ 0 w 23"/>
                  <a:gd name="T7" fmla="*/ 12 h 18"/>
                  <a:gd name="T8" fmla="*/ 19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19" y="0"/>
                    </a:moveTo>
                    <a:lnTo>
                      <a:pt x="23" y="6"/>
                    </a:lnTo>
                    <a:lnTo>
                      <a:pt x="4" y="18"/>
                    </a:lnTo>
                    <a:lnTo>
                      <a:pt x="0" y="12"/>
                    </a:lnTo>
                    <a:lnTo>
                      <a:pt x="19" y="0"/>
                    </a:lnTo>
                    <a:close/>
                  </a:path>
                </a:pathLst>
              </a:custGeom>
              <a:solidFill>
                <a:srgbClr val="000000"/>
              </a:solidFill>
              <a:ln w="9525">
                <a:noFill/>
                <a:round/>
                <a:headEnd/>
                <a:tailEnd/>
              </a:ln>
            </p:spPr>
            <p:txBody>
              <a:bodyPr/>
              <a:lstStyle/>
              <a:p>
                <a:endParaRPr lang="en-US"/>
              </a:p>
            </p:txBody>
          </p:sp>
          <p:sp>
            <p:nvSpPr>
              <p:cNvPr id="83289" name="Freeform 383"/>
              <p:cNvSpPr>
                <a:spLocks/>
              </p:cNvSpPr>
              <p:nvPr/>
            </p:nvSpPr>
            <p:spPr bwMode="auto">
              <a:xfrm>
                <a:off x="2369" y="2876"/>
                <a:ext cx="22" cy="19"/>
              </a:xfrm>
              <a:custGeom>
                <a:avLst/>
                <a:gdLst>
                  <a:gd name="T0" fmla="*/ 18 w 22"/>
                  <a:gd name="T1" fmla="*/ 0 h 19"/>
                  <a:gd name="T2" fmla="*/ 22 w 22"/>
                  <a:gd name="T3" fmla="*/ 6 h 19"/>
                  <a:gd name="T4" fmla="*/ 4 w 22"/>
                  <a:gd name="T5" fmla="*/ 19 h 19"/>
                  <a:gd name="T6" fmla="*/ 0 w 22"/>
                  <a:gd name="T7" fmla="*/ 13 h 19"/>
                  <a:gd name="T8" fmla="*/ 18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18" y="0"/>
                    </a:moveTo>
                    <a:lnTo>
                      <a:pt x="22" y="6"/>
                    </a:lnTo>
                    <a:lnTo>
                      <a:pt x="4" y="19"/>
                    </a:lnTo>
                    <a:lnTo>
                      <a:pt x="0" y="13"/>
                    </a:lnTo>
                    <a:lnTo>
                      <a:pt x="18" y="0"/>
                    </a:lnTo>
                    <a:close/>
                  </a:path>
                </a:pathLst>
              </a:custGeom>
              <a:solidFill>
                <a:srgbClr val="000000"/>
              </a:solidFill>
              <a:ln w="9525">
                <a:noFill/>
                <a:round/>
                <a:headEnd/>
                <a:tailEnd/>
              </a:ln>
            </p:spPr>
            <p:txBody>
              <a:bodyPr/>
              <a:lstStyle/>
              <a:p>
                <a:endParaRPr lang="en-US"/>
              </a:p>
            </p:txBody>
          </p:sp>
          <p:sp>
            <p:nvSpPr>
              <p:cNvPr id="83290" name="Freeform 382"/>
              <p:cNvSpPr>
                <a:spLocks/>
              </p:cNvSpPr>
              <p:nvPr/>
            </p:nvSpPr>
            <p:spPr bwMode="auto">
              <a:xfrm>
                <a:off x="2372" y="2884"/>
                <a:ext cx="24" cy="16"/>
              </a:xfrm>
              <a:custGeom>
                <a:avLst/>
                <a:gdLst>
                  <a:gd name="T0" fmla="*/ 20 w 24"/>
                  <a:gd name="T1" fmla="*/ 0 h 16"/>
                  <a:gd name="T2" fmla="*/ 24 w 24"/>
                  <a:gd name="T3" fmla="*/ 7 h 16"/>
                  <a:gd name="T4" fmla="*/ 4 w 24"/>
                  <a:gd name="T5" fmla="*/ 16 h 16"/>
                  <a:gd name="T6" fmla="*/ 0 w 24"/>
                  <a:gd name="T7" fmla="*/ 9 h 16"/>
                  <a:gd name="T8" fmla="*/ 20 w 24"/>
                  <a:gd name="T9" fmla="*/ 0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0" y="0"/>
                    </a:moveTo>
                    <a:lnTo>
                      <a:pt x="24" y="7"/>
                    </a:lnTo>
                    <a:lnTo>
                      <a:pt x="4" y="16"/>
                    </a:lnTo>
                    <a:lnTo>
                      <a:pt x="0" y="9"/>
                    </a:lnTo>
                    <a:lnTo>
                      <a:pt x="20" y="0"/>
                    </a:lnTo>
                    <a:close/>
                  </a:path>
                </a:pathLst>
              </a:custGeom>
              <a:solidFill>
                <a:srgbClr val="000000"/>
              </a:solidFill>
              <a:ln w="9525">
                <a:noFill/>
                <a:round/>
                <a:headEnd/>
                <a:tailEnd/>
              </a:ln>
            </p:spPr>
            <p:txBody>
              <a:bodyPr/>
              <a:lstStyle/>
              <a:p>
                <a:endParaRPr lang="en-US"/>
              </a:p>
            </p:txBody>
          </p:sp>
          <p:sp>
            <p:nvSpPr>
              <p:cNvPr id="83291" name="Freeform 381"/>
              <p:cNvSpPr>
                <a:spLocks/>
              </p:cNvSpPr>
              <p:nvPr/>
            </p:nvSpPr>
            <p:spPr bwMode="auto">
              <a:xfrm>
                <a:off x="2376" y="2890"/>
                <a:ext cx="28" cy="25"/>
              </a:xfrm>
              <a:custGeom>
                <a:avLst/>
                <a:gdLst>
                  <a:gd name="T0" fmla="*/ 19 w 28"/>
                  <a:gd name="T1" fmla="*/ 0 h 25"/>
                  <a:gd name="T2" fmla="*/ 28 w 28"/>
                  <a:gd name="T3" fmla="*/ 14 h 25"/>
                  <a:gd name="T4" fmla="*/ 8 w 28"/>
                  <a:gd name="T5" fmla="*/ 25 h 25"/>
                  <a:gd name="T6" fmla="*/ 0 w 28"/>
                  <a:gd name="T7" fmla="*/ 11 h 25"/>
                  <a:gd name="T8" fmla="*/ 19 w 28"/>
                  <a:gd name="T9" fmla="*/ 0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19" y="0"/>
                    </a:moveTo>
                    <a:lnTo>
                      <a:pt x="28" y="14"/>
                    </a:lnTo>
                    <a:lnTo>
                      <a:pt x="8" y="25"/>
                    </a:lnTo>
                    <a:lnTo>
                      <a:pt x="0" y="11"/>
                    </a:lnTo>
                    <a:lnTo>
                      <a:pt x="19" y="0"/>
                    </a:lnTo>
                    <a:close/>
                  </a:path>
                </a:pathLst>
              </a:custGeom>
              <a:solidFill>
                <a:srgbClr val="000000"/>
              </a:solidFill>
              <a:ln w="9525">
                <a:noFill/>
                <a:round/>
                <a:headEnd/>
                <a:tailEnd/>
              </a:ln>
            </p:spPr>
            <p:txBody>
              <a:bodyPr/>
              <a:lstStyle/>
              <a:p>
                <a:endParaRPr lang="en-US"/>
              </a:p>
            </p:txBody>
          </p:sp>
          <p:sp>
            <p:nvSpPr>
              <p:cNvPr id="83292" name="Freeform 380"/>
              <p:cNvSpPr>
                <a:spLocks/>
              </p:cNvSpPr>
              <p:nvPr/>
            </p:nvSpPr>
            <p:spPr bwMode="auto">
              <a:xfrm>
                <a:off x="2384" y="2904"/>
                <a:ext cx="28" cy="27"/>
              </a:xfrm>
              <a:custGeom>
                <a:avLst/>
                <a:gdLst>
                  <a:gd name="T0" fmla="*/ 20 w 28"/>
                  <a:gd name="T1" fmla="*/ 0 h 27"/>
                  <a:gd name="T2" fmla="*/ 28 w 28"/>
                  <a:gd name="T3" fmla="*/ 16 h 27"/>
                  <a:gd name="T4" fmla="*/ 8 w 28"/>
                  <a:gd name="T5" fmla="*/ 27 h 27"/>
                  <a:gd name="T6" fmla="*/ 0 w 28"/>
                  <a:gd name="T7" fmla="*/ 11 h 27"/>
                  <a:gd name="T8" fmla="*/ 20 w 28"/>
                  <a:gd name="T9" fmla="*/ 0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20" y="0"/>
                    </a:moveTo>
                    <a:lnTo>
                      <a:pt x="28" y="16"/>
                    </a:lnTo>
                    <a:lnTo>
                      <a:pt x="8" y="27"/>
                    </a:lnTo>
                    <a:lnTo>
                      <a:pt x="0" y="11"/>
                    </a:lnTo>
                    <a:lnTo>
                      <a:pt x="20" y="0"/>
                    </a:lnTo>
                    <a:close/>
                  </a:path>
                </a:pathLst>
              </a:custGeom>
              <a:solidFill>
                <a:srgbClr val="000000"/>
              </a:solidFill>
              <a:ln w="9525">
                <a:noFill/>
                <a:round/>
                <a:headEnd/>
                <a:tailEnd/>
              </a:ln>
            </p:spPr>
            <p:txBody>
              <a:bodyPr/>
              <a:lstStyle/>
              <a:p>
                <a:endParaRPr lang="en-US"/>
              </a:p>
            </p:txBody>
          </p:sp>
          <p:sp>
            <p:nvSpPr>
              <p:cNvPr id="83293" name="Freeform 379"/>
              <p:cNvSpPr>
                <a:spLocks/>
              </p:cNvSpPr>
              <p:nvPr/>
            </p:nvSpPr>
            <p:spPr bwMode="auto">
              <a:xfrm>
                <a:off x="2392" y="2921"/>
                <a:ext cx="29" cy="27"/>
              </a:xfrm>
              <a:custGeom>
                <a:avLst/>
                <a:gdLst>
                  <a:gd name="T0" fmla="*/ 21 w 29"/>
                  <a:gd name="T1" fmla="*/ 0 h 27"/>
                  <a:gd name="T2" fmla="*/ 29 w 29"/>
                  <a:gd name="T3" fmla="*/ 18 h 27"/>
                  <a:gd name="T4" fmla="*/ 9 w 29"/>
                  <a:gd name="T5" fmla="*/ 27 h 27"/>
                  <a:gd name="T6" fmla="*/ 0 w 29"/>
                  <a:gd name="T7" fmla="*/ 9 h 27"/>
                  <a:gd name="T8" fmla="*/ 21 w 29"/>
                  <a:gd name="T9" fmla="*/ 0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21" y="0"/>
                    </a:moveTo>
                    <a:lnTo>
                      <a:pt x="29" y="18"/>
                    </a:lnTo>
                    <a:lnTo>
                      <a:pt x="9" y="27"/>
                    </a:lnTo>
                    <a:lnTo>
                      <a:pt x="0" y="9"/>
                    </a:lnTo>
                    <a:lnTo>
                      <a:pt x="21" y="0"/>
                    </a:lnTo>
                    <a:close/>
                  </a:path>
                </a:pathLst>
              </a:custGeom>
              <a:solidFill>
                <a:srgbClr val="000000"/>
              </a:solidFill>
              <a:ln w="9525">
                <a:noFill/>
                <a:round/>
                <a:headEnd/>
                <a:tailEnd/>
              </a:ln>
            </p:spPr>
            <p:txBody>
              <a:bodyPr/>
              <a:lstStyle/>
              <a:p>
                <a:endParaRPr lang="en-US"/>
              </a:p>
            </p:txBody>
          </p:sp>
          <p:sp>
            <p:nvSpPr>
              <p:cNvPr id="83294" name="Freeform 378"/>
              <p:cNvSpPr>
                <a:spLocks/>
              </p:cNvSpPr>
              <p:nvPr/>
            </p:nvSpPr>
            <p:spPr bwMode="auto">
              <a:xfrm>
                <a:off x="2401" y="2939"/>
                <a:ext cx="29" cy="28"/>
              </a:xfrm>
              <a:custGeom>
                <a:avLst/>
                <a:gdLst>
                  <a:gd name="T0" fmla="*/ 20 w 29"/>
                  <a:gd name="T1" fmla="*/ 0 h 28"/>
                  <a:gd name="T2" fmla="*/ 29 w 29"/>
                  <a:gd name="T3" fmla="*/ 19 h 28"/>
                  <a:gd name="T4" fmla="*/ 9 w 29"/>
                  <a:gd name="T5" fmla="*/ 28 h 28"/>
                  <a:gd name="T6" fmla="*/ 0 w 29"/>
                  <a:gd name="T7" fmla="*/ 9 h 28"/>
                  <a:gd name="T8" fmla="*/ 20 w 29"/>
                  <a:gd name="T9" fmla="*/ 0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20" y="0"/>
                    </a:moveTo>
                    <a:lnTo>
                      <a:pt x="29" y="19"/>
                    </a:lnTo>
                    <a:lnTo>
                      <a:pt x="9" y="28"/>
                    </a:lnTo>
                    <a:lnTo>
                      <a:pt x="0" y="9"/>
                    </a:lnTo>
                    <a:lnTo>
                      <a:pt x="20" y="0"/>
                    </a:lnTo>
                    <a:close/>
                  </a:path>
                </a:pathLst>
              </a:custGeom>
              <a:solidFill>
                <a:srgbClr val="000000"/>
              </a:solidFill>
              <a:ln w="9525">
                <a:noFill/>
                <a:round/>
                <a:headEnd/>
                <a:tailEnd/>
              </a:ln>
            </p:spPr>
            <p:txBody>
              <a:bodyPr/>
              <a:lstStyle/>
              <a:p>
                <a:endParaRPr lang="en-US"/>
              </a:p>
            </p:txBody>
          </p:sp>
          <p:sp>
            <p:nvSpPr>
              <p:cNvPr id="83295" name="Freeform 377"/>
              <p:cNvSpPr>
                <a:spLocks/>
              </p:cNvSpPr>
              <p:nvPr/>
            </p:nvSpPr>
            <p:spPr bwMode="auto">
              <a:xfrm>
                <a:off x="2410" y="2958"/>
                <a:ext cx="30" cy="31"/>
              </a:xfrm>
              <a:custGeom>
                <a:avLst/>
                <a:gdLst>
                  <a:gd name="T0" fmla="*/ 20 w 30"/>
                  <a:gd name="T1" fmla="*/ 0 h 31"/>
                  <a:gd name="T2" fmla="*/ 30 w 30"/>
                  <a:gd name="T3" fmla="*/ 21 h 31"/>
                  <a:gd name="T4" fmla="*/ 10 w 30"/>
                  <a:gd name="T5" fmla="*/ 31 h 31"/>
                  <a:gd name="T6" fmla="*/ 0 w 30"/>
                  <a:gd name="T7" fmla="*/ 10 h 31"/>
                  <a:gd name="T8" fmla="*/ 20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0" y="0"/>
                    </a:moveTo>
                    <a:lnTo>
                      <a:pt x="30" y="21"/>
                    </a:lnTo>
                    <a:lnTo>
                      <a:pt x="10" y="31"/>
                    </a:lnTo>
                    <a:lnTo>
                      <a:pt x="0" y="10"/>
                    </a:lnTo>
                    <a:lnTo>
                      <a:pt x="20" y="0"/>
                    </a:lnTo>
                    <a:close/>
                  </a:path>
                </a:pathLst>
              </a:custGeom>
              <a:solidFill>
                <a:srgbClr val="000000"/>
              </a:solidFill>
              <a:ln w="9525">
                <a:noFill/>
                <a:round/>
                <a:headEnd/>
                <a:tailEnd/>
              </a:ln>
            </p:spPr>
            <p:txBody>
              <a:bodyPr/>
              <a:lstStyle/>
              <a:p>
                <a:endParaRPr lang="en-US"/>
              </a:p>
            </p:txBody>
          </p:sp>
          <p:sp>
            <p:nvSpPr>
              <p:cNvPr id="83296" name="Freeform 376"/>
              <p:cNvSpPr>
                <a:spLocks/>
              </p:cNvSpPr>
              <p:nvPr/>
            </p:nvSpPr>
            <p:spPr bwMode="auto">
              <a:xfrm>
                <a:off x="2419" y="2980"/>
                <a:ext cx="30" cy="29"/>
              </a:xfrm>
              <a:custGeom>
                <a:avLst/>
                <a:gdLst>
                  <a:gd name="T0" fmla="*/ 21 w 30"/>
                  <a:gd name="T1" fmla="*/ 0 h 29"/>
                  <a:gd name="T2" fmla="*/ 30 w 30"/>
                  <a:gd name="T3" fmla="*/ 21 h 29"/>
                  <a:gd name="T4" fmla="*/ 9 w 30"/>
                  <a:gd name="T5" fmla="*/ 29 h 29"/>
                  <a:gd name="T6" fmla="*/ 0 w 30"/>
                  <a:gd name="T7" fmla="*/ 8 h 29"/>
                  <a:gd name="T8" fmla="*/ 21 w 30"/>
                  <a:gd name="T9" fmla="*/ 0 h 29"/>
                  <a:gd name="T10" fmla="*/ 0 60000 65536"/>
                  <a:gd name="T11" fmla="*/ 0 60000 65536"/>
                  <a:gd name="T12" fmla="*/ 0 60000 65536"/>
                  <a:gd name="T13" fmla="*/ 0 60000 65536"/>
                  <a:gd name="T14" fmla="*/ 0 60000 65536"/>
                  <a:gd name="T15" fmla="*/ 0 w 30"/>
                  <a:gd name="T16" fmla="*/ 0 h 29"/>
                  <a:gd name="T17" fmla="*/ 30 w 30"/>
                  <a:gd name="T18" fmla="*/ 29 h 29"/>
                </a:gdLst>
                <a:ahLst/>
                <a:cxnLst>
                  <a:cxn ang="T10">
                    <a:pos x="T0" y="T1"/>
                  </a:cxn>
                  <a:cxn ang="T11">
                    <a:pos x="T2" y="T3"/>
                  </a:cxn>
                  <a:cxn ang="T12">
                    <a:pos x="T4" y="T5"/>
                  </a:cxn>
                  <a:cxn ang="T13">
                    <a:pos x="T6" y="T7"/>
                  </a:cxn>
                  <a:cxn ang="T14">
                    <a:pos x="T8" y="T9"/>
                  </a:cxn>
                </a:cxnLst>
                <a:rect l="T15" t="T16" r="T17" b="T18"/>
                <a:pathLst>
                  <a:path w="30" h="29">
                    <a:moveTo>
                      <a:pt x="21" y="0"/>
                    </a:moveTo>
                    <a:lnTo>
                      <a:pt x="30" y="21"/>
                    </a:lnTo>
                    <a:lnTo>
                      <a:pt x="9" y="29"/>
                    </a:lnTo>
                    <a:lnTo>
                      <a:pt x="0" y="8"/>
                    </a:lnTo>
                    <a:lnTo>
                      <a:pt x="21" y="0"/>
                    </a:lnTo>
                    <a:close/>
                  </a:path>
                </a:pathLst>
              </a:custGeom>
              <a:solidFill>
                <a:srgbClr val="000000"/>
              </a:solidFill>
              <a:ln w="9525">
                <a:noFill/>
                <a:round/>
                <a:headEnd/>
                <a:tailEnd/>
              </a:ln>
            </p:spPr>
            <p:txBody>
              <a:bodyPr/>
              <a:lstStyle/>
              <a:p>
                <a:endParaRPr lang="en-US"/>
              </a:p>
            </p:txBody>
          </p:sp>
          <p:sp>
            <p:nvSpPr>
              <p:cNvPr id="83297" name="Freeform 375"/>
              <p:cNvSpPr>
                <a:spLocks/>
              </p:cNvSpPr>
              <p:nvPr/>
            </p:nvSpPr>
            <p:spPr bwMode="auto">
              <a:xfrm>
                <a:off x="2428" y="3001"/>
                <a:ext cx="24" cy="17"/>
              </a:xfrm>
              <a:custGeom>
                <a:avLst/>
                <a:gdLst>
                  <a:gd name="T0" fmla="*/ 21 w 24"/>
                  <a:gd name="T1" fmla="*/ 0 h 17"/>
                  <a:gd name="T2" fmla="*/ 24 w 24"/>
                  <a:gd name="T3" fmla="*/ 8 h 17"/>
                  <a:gd name="T4" fmla="*/ 3 w 24"/>
                  <a:gd name="T5" fmla="*/ 17 h 17"/>
                  <a:gd name="T6" fmla="*/ 0 w 24"/>
                  <a:gd name="T7" fmla="*/ 8 h 17"/>
                  <a:gd name="T8" fmla="*/ 21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21" y="0"/>
                    </a:moveTo>
                    <a:lnTo>
                      <a:pt x="24" y="8"/>
                    </a:lnTo>
                    <a:lnTo>
                      <a:pt x="3" y="17"/>
                    </a:lnTo>
                    <a:lnTo>
                      <a:pt x="0" y="8"/>
                    </a:lnTo>
                    <a:lnTo>
                      <a:pt x="21" y="0"/>
                    </a:lnTo>
                    <a:close/>
                  </a:path>
                </a:pathLst>
              </a:custGeom>
              <a:solidFill>
                <a:srgbClr val="000000"/>
              </a:solidFill>
              <a:ln w="9525">
                <a:noFill/>
                <a:round/>
                <a:headEnd/>
                <a:tailEnd/>
              </a:ln>
            </p:spPr>
            <p:txBody>
              <a:bodyPr/>
              <a:lstStyle/>
              <a:p>
                <a:endParaRPr lang="en-US"/>
              </a:p>
            </p:txBody>
          </p:sp>
          <p:sp>
            <p:nvSpPr>
              <p:cNvPr id="83298" name="Freeform 374"/>
              <p:cNvSpPr>
                <a:spLocks/>
              </p:cNvSpPr>
              <p:nvPr/>
            </p:nvSpPr>
            <p:spPr bwMode="auto">
              <a:xfrm>
                <a:off x="2468" y="3091"/>
                <a:ext cx="21" cy="11"/>
              </a:xfrm>
              <a:custGeom>
                <a:avLst/>
                <a:gdLst>
                  <a:gd name="T0" fmla="*/ 20 w 21"/>
                  <a:gd name="T1" fmla="*/ 0 h 11"/>
                  <a:gd name="T2" fmla="*/ 21 w 21"/>
                  <a:gd name="T3" fmla="*/ 1 h 11"/>
                  <a:gd name="T4" fmla="*/ 1 w 21"/>
                  <a:gd name="T5" fmla="*/ 11 h 11"/>
                  <a:gd name="T6" fmla="*/ 0 w 21"/>
                  <a:gd name="T7" fmla="*/ 10 h 11"/>
                  <a:gd name="T8" fmla="*/ 20 w 21"/>
                  <a:gd name="T9" fmla="*/ 0 h 11"/>
                  <a:gd name="T10" fmla="*/ 0 60000 65536"/>
                  <a:gd name="T11" fmla="*/ 0 60000 65536"/>
                  <a:gd name="T12" fmla="*/ 0 60000 65536"/>
                  <a:gd name="T13" fmla="*/ 0 60000 65536"/>
                  <a:gd name="T14" fmla="*/ 0 60000 65536"/>
                  <a:gd name="T15" fmla="*/ 0 w 21"/>
                  <a:gd name="T16" fmla="*/ 0 h 11"/>
                  <a:gd name="T17" fmla="*/ 21 w 21"/>
                  <a:gd name="T18" fmla="*/ 11 h 11"/>
                </a:gdLst>
                <a:ahLst/>
                <a:cxnLst>
                  <a:cxn ang="T10">
                    <a:pos x="T0" y="T1"/>
                  </a:cxn>
                  <a:cxn ang="T11">
                    <a:pos x="T2" y="T3"/>
                  </a:cxn>
                  <a:cxn ang="T12">
                    <a:pos x="T4" y="T5"/>
                  </a:cxn>
                  <a:cxn ang="T13">
                    <a:pos x="T6" y="T7"/>
                  </a:cxn>
                  <a:cxn ang="T14">
                    <a:pos x="T8" y="T9"/>
                  </a:cxn>
                </a:cxnLst>
                <a:rect l="T15" t="T16" r="T17" b="T18"/>
                <a:pathLst>
                  <a:path w="21" h="11">
                    <a:moveTo>
                      <a:pt x="20" y="0"/>
                    </a:moveTo>
                    <a:lnTo>
                      <a:pt x="21" y="1"/>
                    </a:lnTo>
                    <a:lnTo>
                      <a:pt x="1" y="11"/>
                    </a:lnTo>
                    <a:lnTo>
                      <a:pt x="0" y="10"/>
                    </a:lnTo>
                    <a:lnTo>
                      <a:pt x="20" y="0"/>
                    </a:lnTo>
                    <a:close/>
                  </a:path>
                </a:pathLst>
              </a:custGeom>
              <a:solidFill>
                <a:srgbClr val="000000"/>
              </a:solidFill>
              <a:ln w="9525">
                <a:noFill/>
                <a:round/>
                <a:headEnd/>
                <a:tailEnd/>
              </a:ln>
            </p:spPr>
            <p:txBody>
              <a:bodyPr/>
              <a:lstStyle/>
              <a:p>
                <a:endParaRPr lang="en-US"/>
              </a:p>
            </p:txBody>
          </p:sp>
          <p:sp>
            <p:nvSpPr>
              <p:cNvPr id="83299" name="Freeform 373"/>
              <p:cNvSpPr>
                <a:spLocks/>
              </p:cNvSpPr>
              <p:nvPr/>
            </p:nvSpPr>
            <p:spPr bwMode="auto">
              <a:xfrm>
                <a:off x="2469" y="3092"/>
                <a:ext cx="30" cy="32"/>
              </a:xfrm>
              <a:custGeom>
                <a:avLst/>
                <a:gdLst>
                  <a:gd name="T0" fmla="*/ 20 w 30"/>
                  <a:gd name="T1" fmla="*/ 0 h 32"/>
                  <a:gd name="T2" fmla="*/ 30 w 30"/>
                  <a:gd name="T3" fmla="*/ 23 h 32"/>
                  <a:gd name="T4" fmla="*/ 10 w 30"/>
                  <a:gd name="T5" fmla="*/ 32 h 32"/>
                  <a:gd name="T6" fmla="*/ 0 w 30"/>
                  <a:gd name="T7" fmla="*/ 9 h 32"/>
                  <a:gd name="T8" fmla="*/ 2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20" y="0"/>
                    </a:moveTo>
                    <a:lnTo>
                      <a:pt x="30" y="23"/>
                    </a:lnTo>
                    <a:lnTo>
                      <a:pt x="10" y="32"/>
                    </a:lnTo>
                    <a:lnTo>
                      <a:pt x="0" y="9"/>
                    </a:lnTo>
                    <a:lnTo>
                      <a:pt x="20" y="0"/>
                    </a:lnTo>
                    <a:close/>
                  </a:path>
                </a:pathLst>
              </a:custGeom>
              <a:solidFill>
                <a:srgbClr val="000000"/>
              </a:solidFill>
              <a:ln w="9525">
                <a:noFill/>
                <a:round/>
                <a:headEnd/>
                <a:tailEnd/>
              </a:ln>
            </p:spPr>
            <p:txBody>
              <a:bodyPr/>
              <a:lstStyle/>
              <a:p>
                <a:endParaRPr lang="en-US"/>
              </a:p>
            </p:txBody>
          </p:sp>
          <p:sp>
            <p:nvSpPr>
              <p:cNvPr id="83300" name="Freeform 372"/>
              <p:cNvSpPr>
                <a:spLocks/>
              </p:cNvSpPr>
              <p:nvPr/>
            </p:nvSpPr>
            <p:spPr bwMode="auto">
              <a:xfrm>
                <a:off x="2479" y="3115"/>
                <a:ext cx="31" cy="32"/>
              </a:xfrm>
              <a:custGeom>
                <a:avLst/>
                <a:gdLst>
                  <a:gd name="T0" fmla="*/ 20 w 31"/>
                  <a:gd name="T1" fmla="*/ 0 h 32"/>
                  <a:gd name="T2" fmla="*/ 31 w 31"/>
                  <a:gd name="T3" fmla="*/ 23 h 32"/>
                  <a:gd name="T4" fmla="*/ 11 w 31"/>
                  <a:gd name="T5" fmla="*/ 32 h 32"/>
                  <a:gd name="T6" fmla="*/ 0 w 31"/>
                  <a:gd name="T7" fmla="*/ 9 h 32"/>
                  <a:gd name="T8" fmla="*/ 20 w 31"/>
                  <a:gd name="T9" fmla="*/ 0 h 32"/>
                  <a:gd name="T10" fmla="*/ 0 60000 65536"/>
                  <a:gd name="T11" fmla="*/ 0 60000 65536"/>
                  <a:gd name="T12" fmla="*/ 0 60000 65536"/>
                  <a:gd name="T13" fmla="*/ 0 60000 65536"/>
                  <a:gd name="T14" fmla="*/ 0 60000 65536"/>
                  <a:gd name="T15" fmla="*/ 0 w 31"/>
                  <a:gd name="T16" fmla="*/ 0 h 32"/>
                  <a:gd name="T17" fmla="*/ 31 w 31"/>
                  <a:gd name="T18" fmla="*/ 32 h 32"/>
                </a:gdLst>
                <a:ahLst/>
                <a:cxnLst>
                  <a:cxn ang="T10">
                    <a:pos x="T0" y="T1"/>
                  </a:cxn>
                  <a:cxn ang="T11">
                    <a:pos x="T2" y="T3"/>
                  </a:cxn>
                  <a:cxn ang="T12">
                    <a:pos x="T4" y="T5"/>
                  </a:cxn>
                  <a:cxn ang="T13">
                    <a:pos x="T6" y="T7"/>
                  </a:cxn>
                  <a:cxn ang="T14">
                    <a:pos x="T8" y="T9"/>
                  </a:cxn>
                </a:cxnLst>
                <a:rect l="T15" t="T16" r="T17" b="T18"/>
                <a:pathLst>
                  <a:path w="31" h="32">
                    <a:moveTo>
                      <a:pt x="20" y="0"/>
                    </a:moveTo>
                    <a:lnTo>
                      <a:pt x="31" y="23"/>
                    </a:lnTo>
                    <a:lnTo>
                      <a:pt x="11" y="32"/>
                    </a:lnTo>
                    <a:lnTo>
                      <a:pt x="0" y="9"/>
                    </a:lnTo>
                    <a:lnTo>
                      <a:pt x="20" y="0"/>
                    </a:lnTo>
                    <a:close/>
                  </a:path>
                </a:pathLst>
              </a:custGeom>
              <a:solidFill>
                <a:srgbClr val="000000"/>
              </a:solidFill>
              <a:ln w="9525">
                <a:noFill/>
                <a:round/>
                <a:headEnd/>
                <a:tailEnd/>
              </a:ln>
            </p:spPr>
            <p:txBody>
              <a:bodyPr/>
              <a:lstStyle/>
              <a:p>
                <a:endParaRPr lang="en-US"/>
              </a:p>
            </p:txBody>
          </p:sp>
          <p:sp>
            <p:nvSpPr>
              <p:cNvPr id="83301" name="Freeform 371"/>
              <p:cNvSpPr>
                <a:spLocks/>
              </p:cNvSpPr>
              <p:nvPr/>
            </p:nvSpPr>
            <p:spPr bwMode="auto">
              <a:xfrm>
                <a:off x="2490" y="3138"/>
                <a:ext cx="30" cy="32"/>
              </a:xfrm>
              <a:custGeom>
                <a:avLst/>
                <a:gdLst>
                  <a:gd name="T0" fmla="*/ 20 w 30"/>
                  <a:gd name="T1" fmla="*/ 0 h 32"/>
                  <a:gd name="T2" fmla="*/ 30 w 30"/>
                  <a:gd name="T3" fmla="*/ 23 h 32"/>
                  <a:gd name="T4" fmla="*/ 10 w 30"/>
                  <a:gd name="T5" fmla="*/ 32 h 32"/>
                  <a:gd name="T6" fmla="*/ 0 w 30"/>
                  <a:gd name="T7" fmla="*/ 9 h 32"/>
                  <a:gd name="T8" fmla="*/ 2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20" y="0"/>
                    </a:moveTo>
                    <a:lnTo>
                      <a:pt x="30" y="23"/>
                    </a:lnTo>
                    <a:lnTo>
                      <a:pt x="10" y="32"/>
                    </a:lnTo>
                    <a:lnTo>
                      <a:pt x="0" y="9"/>
                    </a:lnTo>
                    <a:lnTo>
                      <a:pt x="20" y="0"/>
                    </a:lnTo>
                    <a:close/>
                  </a:path>
                </a:pathLst>
              </a:custGeom>
              <a:solidFill>
                <a:srgbClr val="000000"/>
              </a:solidFill>
              <a:ln w="9525">
                <a:noFill/>
                <a:round/>
                <a:headEnd/>
                <a:tailEnd/>
              </a:ln>
            </p:spPr>
            <p:txBody>
              <a:bodyPr/>
              <a:lstStyle/>
              <a:p>
                <a:endParaRPr lang="en-US"/>
              </a:p>
            </p:txBody>
          </p:sp>
          <p:sp>
            <p:nvSpPr>
              <p:cNvPr id="83302" name="Freeform 370"/>
              <p:cNvSpPr>
                <a:spLocks/>
              </p:cNvSpPr>
              <p:nvPr/>
            </p:nvSpPr>
            <p:spPr bwMode="auto">
              <a:xfrm>
                <a:off x="2500" y="3161"/>
                <a:ext cx="31" cy="31"/>
              </a:xfrm>
              <a:custGeom>
                <a:avLst/>
                <a:gdLst>
                  <a:gd name="T0" fmla="*/ 20 w 31"/>
                  <a:gd name="T1" fmla="*/ 0 h 31"/>
                  <a:gd name="T2" fmla="*/ 31 w 31"/>
                  <a:gd name="T3" fmla="*/ 21 h 31"/>
                  <a:gd name="T4" fmla="*/ 11 w 31"/>
                  <a:gd name="T5" fmla="*/ 31 h 31"/>
                  <a:gd name="T6" fmla="*/ 0 w 31"/>
                  <a:gd name="T7" fmla="*/ 9 h 31"/>
                  <a:gd name="T8" fmla="*/ 20 w 31"/>
                  <a:gd name="T9" fmla="*/ 0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20" y="0"/>
                    </a:moveTo>
                    <a:lnTo>
                      <a:pt x="31" y="21"/>
                    </a:lnTo>
                    <a:lnTo>
                      <a:pt x="11" y="31"/>
                    </a:lnTo>
                    <a:lnTo>
                      <a:pt x="0" y="9"/>
                    </a:lnTo>
                    <a:lnTo>
                      <a:pt x="20" y="0"/>
                    </a:lnTo>
                    <a:close/>
                  </a:path>
                </a:pathLst>
              </a:custGeom>
              <a:solidFill>
                <a:srgbClr val="000000"/>
              </a:solidFill>
              <a:ln w="9525">
                <a:noFill/>
                <a:round/>
                <a:headEnd/>
                <a:tailEnd/>
              </a:ln>
            </p:spPr>
            <p:txBody>
              <a:bodyPr/>
              <a:lstStyle/>
              <a:p>
                <a:endParaRPr lang="en-US"/>
              </a:p>
            </p:txBody>
          </p:sp>
          <p:sp>
            <p:nvSpPr>
              <p:cNvPr id="83303" name="Freeform 369"/>
              <p:cNvSpPr>
                <a:spLocks/>
              </p:cNvSpPr>
              <p:nvPr/>
            </p:nvSpPr>
            <p:spPr bwMode="auto">
              <a:xfrm>
                <a:off x="2511" y="3182"/>
                <a:ext cx="29" cy="31"/>
              </a:xfrm>
              <a:custGeom>
                <a:avLst/>
                <a:gdLst>
                  <a:gd name="T0" fmla="*/ 20 w 29"/>
                  <a:gd name="T1" fmla="*/ 0 h 31"/>
                  <a:gd name="T2" fmla="*/ 29 w 29"/>
                  <a:gd name="T3" fmla="*/ 21 h 31"/>
                  <a:gd name="T4" fmla="*/ 9 w 29"/>
                  <a:gd name="T5" fmla="*/ 31 h 31"/>
                  <a:gd name="T6" fmla="*/ 0 w 29"/>
                  <a:gd name="T7" fmla="*/ 10 h 31"/>
                  <a:gd name="T8" fmla="*/ 20 w 29"/>
                  <a:gd name="T9" fmla="*/ 0 h 31"/>
                  <a:gd name="T10" fmla="*/ 0 60000 65536"/>
                  <a:gd name="T11" fmla="*/ 0 60000 65536"/>
                  <a:gd name="T12" fmla="*/ 0 60000 65536"/>
                  <a:gd name="T13" fmla="*/ 0 60000 65536"/>
                  <a:gd name="T14" fmla="*/ 0 60000 65536"/>
                  <a:gd name="T15" fmla="*/ 0 w 29"/>
                  <a:gd name="T16" fmla="*/ 0 h 31"/>
                  <a:gd name="T17" fmla="*/ 29 w 29"/>
                  <a:gd name="T18" fmla="*/ 31 h 31"/>
                </a:gdLst>
                <a:ahLst/>
                <a:cxnLst>
                  <a:cxn ang="T10">
                    <a:pos x="T0" y="T1"/>
                  </a:cxn>
                  <a:cxn ang="T11">
                    <a:pos x="T2" y="T3"/>
                  </a:cxn>
                  <a:cxn ang="T12">
                    <a:pos x="T4" y="T5"/>
                  </a:cxn>
                  <a:cxn ang="T13">
                    <a:pos x="T6" y="T7"/>
                  </a:cxn>
                  <a:cxn ang="T14">
                    <a:pos x="T8" y="T9"/>
                  </a:cxn>
                </a:cxnLst>
                <a:rect l="T15" t="T16" r="T17" b="T18"/>
                <a:pathLst>
                  <a:path w="29" h="31">
                    <a:moveTo>
                      <a:pt x="20" y="0"/>
                    </a:moveTo>
                    <a:lnTo>
                      <a:pt x="29" y="21"/>
                    </a:lnTo>
                    <a:lnTo>
                      <a:pt x="9" y="31"/>
                    </a:lnTo>
                    <a:lnTo>
                      <a:pt x="0" y="10"/>
                    </a:lnTo>
                    <a:lnTo>
                      <a:pt x="20" y="0"/>
                    </a:lnTo>
                    <a:close/>
                  </a:path>
                </a:pathLst>
              </a:custGeom>
              <a:solidFill>
                <a:srgbClr val="000000"/>
              </a:solidFill>
              <a:ln w="9525">
                <a:noFill/>
                <a:round/>
                <a:headEnd/>
                <a:tailEnd/>
              </a:ln>
            </p:spPr>
            <p:txBody>
              <a:bodyPr/>
              <a:lstStyle/>
              <a:p>
                <a:endParaRPr lang="en-US"/>
              </a:p>
            </p:txBody>
          </p:sp>
          <p:sp>
            <p:nvSpPr>
              <p:cNvPr id="83304" name="Freeform 368"/>
              <p:cNvSpPr>
                <a:spLocks/>
              </p:cNvSpPr>
              <p:nvPr/>
            </p:nvSpPr>
            <p:spPr bwMode="auto">
              <a:xfrm>
                <a:off x="2520" y="3202"/>
                <a:ext cx="30" cy="30"/>
              </a:xfrm>
              <a:custGeom>
                <a:avLst/>
                <a:gdLst>
                  <a:gd name="T0" fmla="*/ 20 w 30"/>
                  <a:gd name="T1" fmla="*/ 0 h 30"/>
                  <a:gd name="T2" fmla="*/ 30 w 30"/>
                  <a:gd name="T3" fmla="*/ 20 h 30"/>
                  <a:gd name="T4" fmla="*/ 11 w 30"/>
                  <a:gd name="T5" fmla="*/ 30 h 30"/>
                  <a:gd name="T6" fmla="*/ 0 w 30"/>
                  <a:gd name="T7" fmla="*/ 11 h 30"/>
                  <a:gd name="T8" fmla="*/ 20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20" y="0"/>
                    </a:moveTo>
                    <a:lnTo>
                      <a:pt x="30" y="20"/>
                    </a:lnTo>
                    <a:lnTo>
                      <a:pt x="11" y="30"/>
                    </a:lnTo>
                    <a:lnTo>
                      <a:pt x="0" y="11"/>
                    </a:lnTo>
                    <a:lnTo>
                      <a:pt x="20" y="0"/>
                    </a:lnTo>
                    <a:close/>
                  </a:path>
                </a:pathLst>
              </a:custGeom>
              <a:solidFill>
                <a:srgbClr val="000000"/>
              </a:solidFill>
              <a:ln w="9525">
                <a:noFill/>
                <a:round/>
                <a:headEnd/>
                <a:tailEnd/>
              </a:ln>
            </p:spPr>
            <p:txBody>
              <a:bodyPr/>
              <a:lstStyle/>
              <a:p>
                <a:endParaRPr lang="en-US"/>
              </a:p>
            </p:txBody>
          </p:sp>
          <p:sp>
            <p:nvSpPr>
              <p:cNvPr id="83305" name="Freeform 367"/>
              <p:cNvSpPr>
                <a:spLocks/>
              </p:cNvSpPr>
              <p:nvPr/>
            </p:nvSpPr>
            <p:spPr bwMode="auto">
              <a:xfrm>
                <a:off x="2531" y="3222"/>
                <a:ext cx="25" cy="20"/>
              </a:xfrm>
              <a:custGeom>
                <a:avLst/>
                <a:gdLst>
                  <a:gd name="T0" fmla="*/ 19 w 25"/>
                  <a:gd name="T1" fmla="*/ 0 h 20"/>
                  <a:gd name="T2" fmla="*/ 25 w 25"/>
                  <a:gd name="T3" fmla="*/ 9 h 20"/>
                  <a:gd name="T4" fmla="*/ 5 w 25"/>
                  <a:gd name="T5" fmla="*/ 20 h 20"/>
                  <a:gd name="T6" fmla="*/ 0 w 25"/>
                  <a:gd name="T7" fmla="*/ 11 h 20"/>
                  <a:gd name="T8" fmla="*/ 19 w 25"/>
                  <a:gd name="T9" fmla="*/ 0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19" y="0"/>
                    </a:moveTo>
                    <a:lnTo>
                      <a:pt x="25" y="9"/>
                    </a:lnTo>
                    <a:lnTo>
                      <a:pt x="5" y="20"/>
                    </a:lnTo>
                    <a:lnTo>
                      <a:pt x="0" y="11"/>
                    </a:lnTo>
                    <a:lnTo>
                      <a:pt x="19" y="0"/>
                    </a:lnTo>
                    <a:close/>
                  </a:path>
                </a:pathLst>
              </a:custGeom>
              <a:solidFill>
                <a:srgbClr val="000000"/>
              </a:solidFill>
              <a:ln w="9525">
                <a:noFill/>
                <a:round/>
                <a:headEnd/>
                <a:tailEnd/>
              </a:ln>
            </p:spPr>
            <p:txBody>
              <a:bodyPr/>
              <a:lstStyle/>
              <a:p>
                <a:endParaRPr lang="en-US"/>
              </a:p>
            </p:txBody>
          </p:sp>
          <p:sp>
            <p:nvSpPr>
              <p:cNvPr id="83306" name="Freeform 366"/>
              <p:cNvSpPr>
                <a:spLocks/>
              </p:cNvSpPr>
              <p:nvPr/>
            </p:nvSpPr>
            <p:spPr bwMode="auto">
              <a:xfrm>
                <a:off x="2595" y="3299"/>
                <a:ext cx="15" cy="20"/>
              </a:xfrm>
              <a:custGeom>
                <a:avLst/>
                <a:gdLst>
                  <a:gd name="T0" fmla="*/ 13 w 15"/>
                  <a:gd name="T1" fmla="*/ 0 h 20"/>
                  <a:gd name="T2" fmla="*/ 15 w 15"/>
                  <a:gd name="T3" fmla="*/ 1 h 20"/>
                  <a:gd name="T4" fmla="*/ 2 w 15"/>
                  <a:gd name="T5" fmla="*/ 20 h 20"/>
                  <a:gd name="T6" fmla="*/ 0 w 15"/>
                  <a:gd name="T7" fmla="*/ 19 h 20"/>
                  <a:gd name="T8" fmla="*/ 13 w 15"/>
                  <a:gd name="T9" fmla="*/ 0 h 20"/>
                  <a:gd name="T10" fmla="*/ 0 60000 65536"/>
                  <a:gd name="T11" fmla="*/ 0 60000 65536"/>
                  <a:gd name="T12" fmla="*/ 0 60000 65536"/>
                  <a:gd name="T13" fmla="*/ 0 60000 65536"/>
                  <a:gd name="T14" fmla="*/ 0 60000 65536"/>
                  <a:gd name="T15" fmla="*/ 0 w 15"/>
                  <a:gd name="T16" fmla="*/ 0 h 20"/>
                  <a:gd name="T17" fmla="*/ 15 w 15"/>
                  <a:gd name="T18" fmla="*/ 20 h 20"/>
                </a:gdLst>
                <a:ahLst/>
                <a:cxnLst>
                  <a:cxn ang="T10">
                    <a:pos x="T0" y="T1"/>
                  </a:cxn>
                  <a:cxn ang="T11">
                    <a:pos x="T2" y="T3"/>
                  </a:cxn>
                  <a:cxn ang="T12">
                    <a:pos x="T4" y="T5"/>
                  </a:cxn>
                  <a:cxn ang="T13">
                    <a:pos x="T6" y="T7"/>
                  </a:cxn>
                  <a:cxn ang="T14">
                    <a:pos x="T8" y="T9"/>
                  </a:cxn>
                </a:cxnLst>
                <a:rect l="T15" t="T16" r="T17" b="T18"/>
                <a:pathLst>
                  <a:path w="15" h="20">
                    <a:moveTo>
                      <a:pt x="13" y="0"/>
                    </a:moveTo>
                    <a:lnTo>
                      <a:pt x="15" y="1"/>
                    </a:lnTo>
                    <a:lnTo>
                      <a:pt x="2" y="20"/>
                    </a:lnTo>
                    <a:lnTo>
                      <a:pt x="0" y="19"/>
                    </a:lnTo>
                    <a:lnTo>
                      <a:pt x="13" y="0"/>
                    </a:lnTo>
                    <a:close/>
                  </a:path>
                </a:pathLst>
              </a:custGeom>
              <a:solidFill>
                <a:srgbClr val="000000"/>
              </a:solidFill>
              <a:ln w="9525">
                <a:noFill/>
                <a:round/>
                <a:headEnd/>
                <a:tailEnd/>
              </a:ln>
            </p:spPr>
            <p:txBody>
              <a:bodyPr/>
              <a:lstStyle/>
              <a:p>
                <a:endParaRPr lang="en-US"/>
              </a:p>
            </p:txBody>
          </p:sp>
          <p:sp>
            <p:nvSpPr>
              <p:cNvPr id="83307" name="Freeform 365"/>
              <p:cNvSpPr>
                <a:spLocks/>
              </p:cNvSpPr>
              <p:nvPr/>
            </p:nvSpPr>
            <p:spPr bwMode="auto">
              <a:xfrm>
                <a:off x="2599" y="3300"/>
                <a:ext cx="14" cy="22"/>
              </a:xfrm>
              <a:custGeom>
                <a:avLst/>
                <a:gdLst>
                  <a:gd name="T0" fmla="*/ 10 w 14"/>
                  <a:gd name="T1" fmla="*/ 0 h 22"/>
                  <a:gd name="T2" fmla="*/ 14 w 14"/>
                  <a:gd name="T3" fmla="*/ 2 h 22"/>
                  <a:gd name="T4" fmla="*/ 4 w 14"/>
                  <a:gd name="T5" fmla="*/ 22 h 22"/>
                  <a:gd name="T6" fmla="*/ 0 w 14"/>
                  <a:gd name="T7" fmla="*/ 20 h 22"/>
                  <a:gd name="T8" fmla="*/ 10 w 14"/>
                  <a:gd name="T9" fmla="*/ 0 h 22"/>
                  <a:gd name="T10" fmla="*/ 0 60000 65536"/>
                  <a:gd name="T11" fmla="*/ 0 60000 65536"/>
                  <a:gd name="T12" fmla="*/ 0 60000 65536"/>
                  <a:gd name="T13" fmla="*/ 0 60000 65536"/>
                  <a:gd name="T14" fmla="*/ 0 60000 65536"/>
                  <a:gd name="T15" fmla="*/ 0 w 14"/>
                  <a:gd name="T16" fmla="*/ 0 h 22"/>
                  <a:gd name="T17" fmla="*/ 14 w 14"/>
                  <a:gd name="T18" fmla="*/ 22 h 22"/>
                </a:gdLst>
                <a:ahLst/>
                <a:cxnLst>
                  <a:cxn ang="T10">
                    <a:pos x="T0" y="T1"/>
                  </a:cxn>
                  <a:cxn ang="T11">
                    <a:pos x="T2" y="T3"/>
                  </a:cxn>
                  <a:cxn ang="T12">
                    <a:pos x="T4" y="T5"/>
                  </a:cxn>
                  <a:cxn ang="T13">
                    <a:pos x="T6" y="T7"/>
                  </a:cxn>
                  <a:cxn ang="T14">
                    <a:pos x="T8" y="T9"/>
                  </a:cxn>
                </a:cxnLst>
                <a:rect l="T15" t="T16" r="T17" b="T18"/>
                <a:pathLst>
                  <a:path w="14" h="22">
                    <a:moveTo>
                      <a:pt x="10" y="0"/>
                    </a:moveTo>
                    <a:lnTo>
                      <a:pt x="14" y="2"/>
                    </a:lnTo>
                    <a:lnTo>
                      <a:pt x="4" y="22"/>
                    </a:lnTo>
                    <a:lnTo>
                      <a:pt x="0" y="20"/>
                    </a:lnTo>
                    <a:lnTo>
                      <a:pt x="10" y="0"/>
                    </a:lnTo>
                    <a:close/>
                  </a:path>
                </a:pathLst>
              </a:custGeom>
              <a:solidFill>
                <a:srgbClr val="000000"/>
              </a:solidFill>
              <a:ln w="9525">
                <a:noFill/>
                <a:round/>
                <a:headEnd/>
                <a:tailEnd/>
              </a:ln>
            </p:spPr>
            <p:txBody>
              <a:bodyPr/>
              <a:lstStyle/>
              <a:p>
                <a:endParaRPr lang="en-US"/>
              </a:p>
            </p:txBody>
          </p:sp>
          <p:sp>
            <p:nvSpPr>
              <p:cNvPr id="83308" name="Freeform 364"/>
              <p:cNvSpPr>
                <a:spLocks/>
              </p:cNvSpPr>
              <p:nvPr/>
            </p:nvSpPr>
            <p:spPr bwMode="auto">
              <a:xfrm>
                <a:off x="2604" y="3302"/>
                <a:ext cx="14" cy="22"/>
              </a:xfrm>
              <a:custGeom>
                <a:avLst/>
                <a:gdLst>
                  <a:gd name="T0" fmla="*/ 9 w 14"/>
                  <a:gd name="T1" fmla="*/ 0 h 22"/>
                  <a:gd name="T2" fmla="*/ 14 w 14"/>
                  <a:gd name="T3" fmla="*/ 2 h 22"/>
                  <a:gd name="T4" fmla="*/ 5 w 14"/>
                  <a:gd name="T5" fmla="*/ 22 h 22"/>
                  <a:gd name="T6" fmla="*/ 0 w 14"/>
                  <a:gd name="T7" fmla="*/ 20 h 22"/>
                  <a:gd name="T8" fmla="*/ 9 w 14"/>
                  <a:gd name="T9" fmla="*/ 0 h 22"/>
                  <a:gd name="T10" fmla="*/ 0 60000 65536"/>
                  <a:gd name="T11" fmla="*/ 0 60000 65536"/>
                  <a:gd name="T12" fmla="*/ 0 60000 65536"/>
                  <a:gd name="T13" fmla="*/ 0 60000 65536"/>
                  <a:gd name="T14" fmla="*/ 0 60000 65536"/>
                  <a:gd name="T15" fmla="*/ 0 w 14"/>
                  <a:gd name="T16" fmla="*/ 0 h 22"/>
                  <a:gd name="T17" fmla="*/ 14 w 14"/>
                  <a:gd name="T18" fmla="*/ 22 h 22"/>
                </a:gdLst>
                <a:ahLst/>
                <a:cxnLst>
                  <a:cxn ang="T10">
                    <a:pos x="T0" y="T1"/>
                  </a:cxn>
                  <a:cxn ang="T11">
                    <a:pos x="T2" y="T3"/>
                  </a:cxn>
                  <a:cxn ang="T12">
                    <a:pos x="T4" y="T5"/>
                  </a:cxn>
                  <a:cxn ang="T13">
                    <a:pos x="T6" y="T7"/>
                  </a:cxn>
                  <a:cxn ang="T14">
                    <a:pos x="T8" y="T9"/>
                  </a:cxn>
                </a:cxnLst>
                <a:rect l="T15" t="T16" r="T17" b="T18"/>
                <a:pathLst>
                  <a:path w="14" h="22">
                    <a:moveTo>
                      <a:pt x="9" y="0"/>
                    </a:moveTo>
                    <a:lnTo>
                      <a:pt x="14" y="2"/>
                    </a:lnTo>
                    <a:lnTo>
                      <a:pt x="5" y="22"/>
                    </a:lnTo>
                    <a:lnTo>
                      <a:pt x="0" y="20"/>
                    </a:lnTo>
                    <a:lnTo>
                      <a:pt x="9" y="0"/>
                    </a:lnTo>
                    <a:close/>
                  </a:path>
                </a:pathLst>
              </a:custGeom>
              <a:solidFill>
                <a:srgbClr val="000000"/>
              </a:solidFill>
              <a:ln w="9525">
                <a:noFill/>
                <a:round/>
                <a:headEnd/>
                <a:tailEnd/>
              </a:ln>
            </p:spPr>
            <p:txBody>
              <a:bodyPr/>
              <a:lstStyle/>
              <a:p>
                <a:endParaRPr lang="en-US"/>
              </a:p>
            </p:txBody>
          </p:sp>
          <p:sp>
            <p:nvSpPr>
              <p:cNvPr id="83309" name="Freeform 363"/>
              <p:cNvSpPr>
                <a:spLocks/>
              </p:cNvSpPr>
              <p:nvPr/>
            </p:nvSpPr>
            <p:spPr bwMode="auto">
              <a:xfrm>
                <a:off x="2611" y="3303"/>
                <a:ext cx="8" cy="23"/>
              </a:xfrm>
              <a:custGeom>
                <a:avLst/>
                <a:gdLst>
                  <a:gd name="T0" fmla="*/ 4 w 8"/>
                  <a:gd name="T1" fmla="*/ 0 h 23"/>
                  <a:gd name="T2" fmla="*/ 8 w 8"/>
                  <a:gd name="T3" fmla="*/ 1 h 23"/>
                  <a:gd name="T4" fmla="*/ 4 w 8"/>
                  <a:gd name="T5" fmla="*/ 23 h 23"/>
                  <a:gd name="T6" fmla="*/ 0 w 8"/>
                  <a:gd name="T7" fmla="*/ 22 h 23"/>
                  <a:gd name="T8" fmla="*/ 4 w 8"/>
                  <a:gd name="T9" fmla="*/ 0 h 23"/>
                  <a:gd name="T10" fmla="*/ 0 60000 65536"/>
                  <a:gd name="T11" fmla="*/ 0 60000 65536"/>
                  <a:gd name="T12" fmla="*/ 0 60000 65536"/>
                  <a:gd name="T13" fmla="*/ 0 60000 65536"/>
                  <a:gd name="T14" fmla="*/ 0 60000 65536"/>
                  <a:gd name="T15" fmla="*/ 0 w 8"/>
                  <a:gd name="T16" fmla="*/ 0 h 23"/>
                  <a:gd name="T17" fmla="*/ 8 w 8"/>
                  <a:gd name="T18" fmla="*/ 23 h 23"/>
                </a:gdLst>
                <a:ahLst/>
                <a:cxnLst>
                  <a:cxn ang="T10">
                    <a:pos x="T0" y="T1"/>
                  </a:cxn>
                  <a:cxn ang="T11">
                    <a:pos x="T2" y="T3"/>
                  </a:cxn>
                  <a:cxn ang="T12">
                    <a:pos x="T4" y="T5"/>
                  </a:cxn>
                  <a:cxn ang="T13">
                    <a:pos x="T6" y="T7"/>
                  </a:cxn>
                  <a:cxn ang="T14">
                    <a:pos x="T8" y="T9"/>
                  </a:cxn>
                </a:cxnLst>
                <a:rect l="T15" t="T16" r="T17" b="T18"/>
                <a:pathLst>
                  <a:path w="8" h="23">
                    <a:moveTo>
                      <a:pt x="4" y="0"/>
                    </a:moveTo>
                    <a:lnTo>
                      <a:pt x="8" y="1"/>
                    </a:lnTo>
                    <a:lnTo>
                      <a:pt x="4" y="23"/>
                    </a:lnTo>
                    <a:lnTo>
                      <a:pt x="0" y="22"/>
                    </a:lnTo>
                    <a:lnTo>
                      <a:pt x="4" y="0"/>
                    </a:lnTo>
                    <a:close/>
                  </a:path>
                </a:pathLst>
              </a:custGeom>
              <a:solidFill>
                <a:srgbClr val="000000"/>
              </a:solidFill>
              <a:ln w="9525">
                <a:noFill/>
                <a:round/>
                <a:headEnd/>
                <a:tailEnd/>
              </a:ln>
            </p:spPr>
            <p:txBody>
              <a:bodyPr/>
              <a:lstStyle/>
              <a:p>
                <a:endParaRPr lang="en-US"/>
              </a:p>
            </p:txBody>
          </p:sp>
          <p:sp>
            <p:nvSpPr>
              <p:cNvPr id="83310" name="Rectangle 362"/>
              <p:cNvSpPr>
                <a:spLocks noChangeArrowheads="1"/>
              </p:cNvSpPr>
              <p:nvPr/>
            </p:nvSpPr>
            <p:spPr bwMode="auto">
              <a:xfrm>
                <a:off x="2617" y="3304"/>
                <a:ext cx="4" cy="22"/>
              </a:xfrm>
              <a:prstGeom prst="rect">
                <a:avLst/>
              </a:prstGeom>
              <a:solidFill>
                <a:srgbClr val="000000"/>
              </a:solidFill>
              <a:ln w="9525">
                <a:noFill/>
                <a:miter lim="800000"/>
                <a:headEnd/>
                <a:tailEnd/>
              </a:ln>
            </p:spPr>
            <p:txBody>
              <a:bodyPr/>
              <a:lstStyle/>
              <a:p>
                <a:endParaRPr lang="en-US"/>
              </a:p>
            </p:txBody>
          </p:sp>
          <p:sp>
            <p:nvSpPr>
              <p:cNvPr id="83311" name="Freeform 361"/>
              <p:cNvSpPr>
                <a:spLocks/>
              </p:cNvSpPr>
              <p:nvPr/>
            </p:nvSpPr>
            <p:spPr bwMode="auto">
              <a:xfrm>
                <a:off x="2619" y="3303"/>
                <a:ext cx="8" cy="23"/>
              </a:xfrm>
              <a:custGeom>
                <a:avLst/>
                <a:gdLst>
                  <a:gd name="T0" fmla="*/ 0 w 8"/>
                  <a:gd name="T1" fmla="*/ 1 h 23"/>
                  <a:gd name="T2" fmla="*/ 4 w 8"/>
                  <a:gd name="T3" fmla="*/ 0 h 23"/>
                  <a:gd name="T4" fmla="*/ 8 w 8"/>
                  <a:gd name="T5" fmla="*/ 22 h 23"/>
                  <a:gd name="T6" fmla="*/ 3 w 8"/>
                  <a:gd name="T7" fmla="*/ 23 h 23"/>
                  <a:gd name="T8" fmla="*/ 0 w 8"/>
                  <a:gd name="T9" fmla="*/ 1 h 23"/>
                  <a:gd name="T10" fmla="*/ 0 60000 65536"/>
                  <a:gd name="T11" fmla="*/ 0 60000 65536"/>
                  <a:gd name="T12" fmla="*/ 0 60000 65536"/>
                  <a:gd name="T13" fmla="*/ 0 60000 65536"/>
                  <a:gd name="T14" fmla="*/ 0 60000 65536"/>
                  <a:gd name="T15" fmla="*/ 0 w 8"/>
                  <a:gd name="T16" fmla="*/ 0 h 23"/>
                  <a:gd name="T17" fmla="*/ 8 w 8"/>
                  <a:gd name="T18" fmla="*/ 23 h 23"/>
                </a:gdLst>
                <a:ahLst/>
                <a:cxnLst>
                  <a:cxn ang="T10">
                    <a:pos x="T0" y="T1"/>
                  </a:cxn>
                  <a:cxn ang="T11">
                    <a:pos x="T2" y="T3"/>
                  </a:cxn>
                  <a:cxn ang="T12">
                    <a:pos x="T4" y="T5"/>
                  </a:cxn>
                  <a:cxn ang="T13">
                    <a:pos x="T6" y="T7"/>
                  </a:cxn>
                  <a:cxn ang="T14">
                    <a:pos x="T8" y="T9"/>
                  </a:cxn>
                </a:cxnLst>
                <a:rect l="T15" t="T16" r="T17" b="T18"/>
                <a:pathLst>
                  <a:path w="8" h="23">
                    <a:moveTo>
                      <a:pt x="0" y="1"/>
                    </a:moveTo>
                    <a:lnTo>
                      <a:pt x="4" y="0"/>
                    </a:lnTo>
                    <a:lnTo>
                      <a:pt x="8" y="22"/>
                    </a:lnTo>
                    <a:lnTo>
                      <a:pt x="3" y="23"/>
                    </a:lnTo>
                    <a:lnTo>
                      <a:pt x="0" y="1"/>
                    </a:lnTo>
                    <a:close/>
                  </a:path>
                </a:pathLst>
              </a:custGeom>
              <a:solidFill>
                <a:srgbClr val="000000"/>
              </a:solidFill>
              <a:ln w="9525">
                <a:noFill/>
                <a:round/>
                <a:headEnd/>
                <a:tailEnd/>
              </a:ln>
            </p:spPr>
            <p:txBody>
              <a:bodyPr/>
              <a:lstStyle/>
              <a:p>
                <a:endParaRPr lang="en-US"/>
              </a:p>
            </p:txBody>
          </p:sp>
          <p:sp>
            <p:nvSpPr>
              <p:cNvPr id="83312" name="Freeform 360"/>
              <p:cNvSpPr>
                <a:spLocks/>
              </p:cNvSpPr>
              <p:nvPr/>
            </p:nvSpPr>
            <p:spPr bwMode="auto">
              <a:xfrm>
                <a:off x="2620" y="3302"/>
                <a:ext cx="14" cy="21"/>
              </a:xfrm>
              <a:custGeom>
                <a:avLst/>
                <a:gdLst>
                  <a:gd name="T0" fmla="*/ 0 w 14"/>
                  <a:gd name="T1" fmla="*/ 2 h 21"/>
                  <a:gd name="T2" fmla="*/ 3 w 14"/>
                  <a:gd name="T3" fmla="*/ 0 h 21"/>
                  <a:gd name="T4" fmla="*/ 14 w 14"/>
                  <a:gd name="T5" fmla="*/ 19 h 21"/>
                  <a:gd name="T6" fmla="*/ 11 w 14"/>
                  <a:gd name="T7" fmla="*/ 21 h 21"/>
                  <a:gd name="T8" fmla="*/ 0 w 14"/>
                  <a:gd name="T9" fmla="*/ 2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2"/>
                    </a:moveTo>
                    <a:lnTo>
                      <a:pt x="3" y="0"/>
                    </a:lnTo>
                    <a:lnTo>
                      <a:pt x="14" y="19"/>
                    </a:lnTo>
                    <a:lnTo>
                      <a:pt x="11" y="21"/>
                    </a:lnTo>
                    <a:lnTo>
                      <a:pt x="0" y="2"/>
                    </a:lnTo>
                    <a:close/>
                  </a:path>
                </a:pathLst>
              </a:custGeom>
              <a:solidFill>
                <a:srgbClr val="000000"/>
              </a:solidFill>
              <a:ln w="9525">
                <a:noFill/>
                <a:round/>
                <a:headEnd/>
                <a:tailEnd/>
              </a:ln>
            </p:spPr>
            <p:txBody>
              <a:bodyPr/>
              <a:lstStyle/>
              <a:p>
                <a:endParaRPr lang="en-US"/>
              </a:p>
            </p:txBody>
          </p:sp>
          <p:sp>
            <p:nvSpPr>
              <p:cNvPr id="83313" name="Freeform 359"/>
              <p:cNvSpPr>
                <a:spLocks/>
              </p:cNvSpPr>
              <p:nvPr/>
            </p:nvSpPr>
            <p:spPr bwMode="auto">
              <a:xfrm>
                <a:off x="2624" y="3300"/>
                <a:ext cx="14" cy="22"/>
              </a:xfrm>
              <a:custGeom>
                <a:avLst/>
                <a:gdLst>
                  <a:gd name="T0" fmla="*/ 0 w 14"/>
                  <a:gd name="T1" fmla="*/ 2 h 22"/>
                  <a:gd name="T2" fmla="*/ 4 w 14"/>
                  <a:gd name="T3" fmla="*/ 0 h 22"/>
                  <a:gd name="T4" fmla="*/ 14 w 14"/>
                  <a:gd name="T5" fmla="*/ 20 h 22"/>
                  <a:gd name="T6" fmla="*/ 10 w 14"/>
                  <a:gd name="T7" fmla="*/ 22 h 22"/>
                  <a:gd name="T8" fmla="*/ 0 w 14"/>
                  <a:gd name="T9" fmla="*/ 2 h 22"/>
                  <a:gd name="T10" fmla="*/ 0 60000 65536"/>
                  <a:gd name="T11" fmla="*/ 0 60000 65536"/>
                  <a:gd name="T12" fmla="*/ 0 60000 65536"/>
                  <a:gd name="T13" fmla="*/ 0 60000 65536"/>
                  <a:gd name="T14" fmla="*/ 0 60000 65536"/>
                  <a:gd name="T15" fmla="*/ 0 w 14"/>
                  <a:gd name="T16" fmla="*/ 0 h 22"/>
                  <a:gd name="T17" fmla="*/ 14 w 14"/>
                  <a:gd name="T18" fmla="*/ 22 h 22"/>
                </a:gdLst>
                <a:ahLst/>
                <a:cxnLst>
                  <a:cxn ang="T10">
                    <a:pos x="T0" y="T1"/>
                  </a:cxn>
                  <a:cxn ang="T11">
                    <a:pos x="T2" y="T3"/>
                  </a:cxn>
                  <a:cxn ang="T12">
                    <a:pos x="T4" y="T5"/>
                  </a:cxn>
                  <a:cxn ang="T13">
                    <a:pos x="T6" y="T7"/>
                  </a:cxn>
                  <a:cxn ang="T14">
                    <a:pos x="T8" y="T9"/>
                  </a:cxn>
                </a:cxnLst>
                <a:rect l="T15" t="T16" r="T17" b="T18"/>
                <a:pathLst>
                  <a:path w="14" h="22">
                    <a:moveTo>
                      <a:pt x="0" y="2"/>
                    </a:moveTo>
                    <a:lnTo>
                      <a:pt x="4" y="0"/>
                    </a:lnTo>
                    <a:lnTo>
                      <a:pt x="14" y="20"/>
                    </a:lnTo>
                    <a:lnTo>
                      <a:pt x="10" y="22"/>
                    </a:lnTo>
                    <a:lnTo>
                      <a:pt x="0" y="2"/>
                    </a:lnTo>
                    <a:close/>
                  </a:path>
                </a:pathLst>
              </a:custGeom>
              <a:solidFill>
                <a:srgbClr val="000000"/>
              </a:solidFill>
              <a:ln w="9525">
                <a:noFill/>
                <a:round/>
                <a:headEnd/>
                <a:tailEnd/>
              </a:ln>
            </p:spPr>
            <p:txBody>
              <a:bodyPr/>
              <a:lstStyle/>
              <a:p>
                <a:endParaRPr lang="en-US"/>
              </a:p>
            </p:txBody>
          </p:sp>
          <p:sp>
            <p:nvSpPr>
              <p:cNvPr id="83314" name="Freeform 358"/>
              <p:cNvSpPr>
                <a:spLocks/>
              </p:cNvSpPr>
              <p:nvPr/>
            </p:nvSpPr>
            <p:spPr bwMode="auto">
              <a:xfrm>
                <a:off x="2624" y="3298"/>
                <a:ext cx="20" cy="20"/>
              </a:xfrm>
              <a:custGeom>
                <a:avLst/>
                <a:gdLst>
                  <a:gd name="T0" fmla="*/ 0 w 20"/>
                  <a:gd name="T1" fmla="*/ 4 h 20"/>
                  <a:gd name="T2" fmla="*/ 4 w 20"/>
                  <a:gd name="T3" fmla="*/ 0 h 20"/>
                  <a:gd name="T4" fmla="*/ 20 w 20"/>
                  <a:gd name="T5" fmla="*/ 16 h 20"/>
                  <a:gd name="T6" fmla="*/ 16 w 20"/>
                  <a:gd name="T7" fmla="*/ 20 h 20"/>
                  <a:gd name="T8" fmla="*/ 0 w 20"/>
                  <a:gd name="T9" fmla="*/ 4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4"/>
                    </a:moveTo>
                    <a:lnTo>
                      <a:pt x="4" y="0"/>
                    </a:lnTo>
                    <a:lnTo>
                      <a:pt x="20" y="16"/>
                    </a:lnTo>
                    <a:lnTo>
                      <a:pt x="16" y="20"/>
                    </a:lnTo>
                    <a:lnTo>
                      <a:pt x="0" y="4"/>
                    </a:lnTo>
                    <a:close/>
                  </a:path>
                </a:pathLst>
              </a:custGeom>
              <a:solidFill>
                <a:srgbClr val="000000"/>
              </a:solidFill>
              <a:ln w="9525">
                <a:noFill/>
                <a:round/>
                <a:headEnd/>
                <a:tailEnd/>
              </a:ln>
            </p:spPr>
            <p:txBody>
              <a:bodyPr/>
              <a:lstStyle/>
              <a:p>
                <a:endParaRPr lang="en-US"/>
              </a:p>
            </p:txBody>
          </p:sp>
          <p:sp>
            <p:nvSpPr>
              <p:cNvPr id="83315" name="Freeform 357"/>
              <p:cNvSpPr>
                <a:spLocks/>
              </p:cNvSpPr>
              <p:nvPr/>
            </p:nvSpPr>
            <p:spPr bwMode="auto">
              <a:xfrm>
                <a:off x="2628" y="3294"/>
                <a:ext cx="20" cy="20"/>
              </a:xfrm>
              <a:custGeom>
                <a:avLst/>
                <a:gdLst>
                  <a:gd name="T0" fmla="*/ 0 w 20"/>
                  <a:gd name="T1" fmla="*/ 4 h 20"/>
                  <a:gd name="T2" fmla="*/ 4 w 20"/>
                  <a:gd name="T3" fmla="*/ 0 h 20"/>
                  <a:gd name="T4" fmla="*/ 20 w 20"/>
                  <a:gd name="T5" fmla="*/ 16 h 20"/>
                  <a:gd name="T6" fmla="*/ 16 w 20"/>
                  <a:gd name="T7" fmla="*/ 20 h 20"/>
                  <a:gd name="T8" fmla="*/ 0 w 20"/>
                  <a:gd name="T9" fmla="*/ 4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4"/>
                    </a:moveTo>
                    <a:lnTo>
                      <a:pt x="4" y="0"/>
                    </a:lnTo>
                    <a:lnTo>
                      <a:pt x="20" y="16"/>
                    </a:lnTo>
                    <a:lnTo>
                      <a:pt x="16" y="20"/>
                    </a:lnTo>
                    <a:lnTo>
                      <a:pt x="0" y="4"/>
                    </a:lnTo>
                    <a:close/>
                  </a:path>
                </a:pathLst>
              </a:custGeom>
              <a:solidFill>
                <a:srgbClr val="000000"/>
              </a:solidFill>
              <a:ln w="9525">
                <a:noFill/>
                <a:round/>
                <a:headEnd/>
                <a:tailEnd/>
              </a:ln>
            </p:spPr>
            <p:txBody>
              <a:bodyPr/>
              <a:lstStyle/>
              <a:p>
                <a:endParaRPr lang="en-US"/>
              </a:p>
            </p:txBody>
          </p:sp>
          <p:sp>
            <p:nvSpPr>
              <p:cNvPr id="83316" name="Freeform 356"/>
              <p:cNvSpPr>
                <a:spLocks/>
              </p:cNvSpPr>
              <p:nvPr/>
            </p:nvSpPr>
            <p:spPr bwMode="auto">
              <a:xfrm>
                <a:off x="2631" y="3291"/>
                <a:ext cx="22" cy="17"/>
              </a:xfrm>
              <a:custGeom>
                <a:avLst/>
                <a:gdLst>
                  <a:gd name="T0" fmla="*/ 0 w 22"/>
                  <a:gd name="T1" fmla="*/ 5 h 17"/>
                  <a:gd name="T2" fmla="*/ 3 w 22"/>
                  <a:gd name="T3" fmla="*/ 0 h 17"/>
                  <a:gd name="T4" fmla="*/ 22 w 22"/>
                  <a:gd name="T5" fmla="*/ 11 h 17"/>
                  <a:gd name="T6" fmla="*/ 19 w 22"/>
                  <a:gd name="T7" fmla="*/ 17 h 17"/>
                  <a:gd name="T8" fmla="*/ 0 w 22"/>
                  <a:gd name="T9" fmla="*/ 5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0" y="5"/>
                    </a:moveTo>
                    <a:lnTo>
                      <a:pt x="3" y="0"/>
                    </a:lnTo>
                    <a:lnTo>
                      <a:pt x="22" y="11"/>
                    </a:lnTo>
                    <a:lnTo>
                      <a:pt x="19" y="17"/>
                    </a:lnTo>
                    <a:lnTo>
                      <a:pt x="0" y="5"/>
                    </a:lnTo>
                    <a:close/>
                  </a:path>
                </a:pathLst>
              </a:custGeom>
              <a:solidFill>
                <a:srgbClr val="000000"/>
              </a:solidFill>
              <a:ln w="9525">
                <a:noFill/>
                <a:round/>
                <a:headEnd/>
                <a:tailEnd/>
              </a:ln>
            </p:spPr>
            <p:txBody>
              <a:bodyPr/>
              <a:lstStyle/>
              <a:p>
                <a:endParaRPr lang="en-US"/>
              </a:p>
            </p:txBody>
          </p:sp>
          <p:sp>
            <p:nvSpPr>
              <p:cNvPr id="83317" name="Freeform 355"/>
              <p:cNvSpPr>
                <a:spLocks/>
              </p:cNvSpPr>
              <p:nvPr/>
            </p:nvSpPr>
            <p:spPr bwMode="auto">
              <a:xfrm>
                <a:off x="2634" y="3285"/>
                <a:ext cx="23" cy="17"/>
              </a:xfrm>
              <a:custGeom>
                <a:avLst/>
                <a:gdLst>
                  <a:gd name="T0" fmla="*/ 0 w 23"/>
                  <a:gd name="T1" fmla="*/ 6 h 17"/>
                  <a:gd name="T2" fmla="*/ 4 w 23"/>
                  <a:gd name="T3" fmla="*/ 0 h 17"/>
                  <a:gd name="T4" fmla="*/ 23 w 23"/>
                  <a:gd name="T5" fmla="*/ 11 h 17"/>
                  <a:gd name="T6" fmla="*/ 20 w 23"/>
                  <a:gd name="T7" fmla="*/ 17 h 17"/>
                  <a:gd name="T8" fmla="*/ 0 w 23"/>
                  <a:gd name="T9" fmla="*/ 6 h 17"/>
                  <a:gd name="T10" fmla="*/ 0 60000 65536"/>
                  <a:gd name="T11" fmla="*/ 0 60000 65536"/>
                  <a:gd name="T12" fmla="*/ 0 60000 65536"/>
                  <a:gd name="T13" fmla="*/ 0 60000 65536"/>
                  <a:gd name="T14" fmla="*/ 0 60000 65536"/>
                  <a:gd name="T15" fmla="*/ 0 w 23"/>
                  <a:gd name="T16" fmla="*/ 0 h 17"/>
                  <a:gd name="T17" fmla="*/ 23 w 23"/>
                  <a:gd name="T18" fmla="*/ 17 h 17"/>
                </a:gdLst>
                <a:ahLst/>
                <a:cxnLst>
                  <a:cxn ang="T10">
                    <a:pos x="T0" y="T1"/>
                  </a:cxn>
                  <a:cxn ang="T11">
                    <a:pos x="T2" y="T3"/>
                  </a:cxn>
                  <a:cxn ang="T12">
                    <a:pos x="T4" y="T5"/>
                  </a:cxn>
                  <a:cxn ang="T13">
                    <a:pos x="T6" y="T7"/>
                  </a:cxn>
                  <a:cxn ang="T14">
                    <a:pos x="T8" y="T9"/>
                  </a:cxn>
                </a:cxnLst>
                <a:rect l="T15" t="T16" r="T17" b="T18"/>
                <a:pathLst>
                  <a:path w="23" h="17">
                    <a:moveTo>
                      <a:pt x="0" y="6"/>
                    </a:moveTo>
                    <a:lnTo>
                      <a:pt x="4" y="0"/>
                    </a:lnTo>
                    <a:lnTo>
                      <a:pt x="23" y="11"/>
                    </a:lnTo>
                    <a:lnTo>
                      <a:pt x="20" y="17"/>
                    </a:lnTo>
                    <a:lnTo>
                      <a:pt x="0" y="6"/>
                    </a:lnTo>
                    <a:close/>
                  </a:path>
                </a:pathLst>
              </a:custGeom>
              <a:solidFill>
                <a:srgbClr val="000000"/>
              </a:solidFill>
              <a:ln w="9525">
                <a:noFill/>
                <a:round/>
                <a:headEnd/>
                <a:tailEnd/>
              </a:ln>
            </p:spPr>
            <p:txBody>
              <a:bodyPr/>
              <a:lstStyle/>
              <a:p>
                <a:endParaRPr lang="en-US"/>
              </a:p>
            </p:txBody>
          </p:sp>
          <p:sp>
            <p:nvSpPr>
              <p:cNvPr id="83318" name="Freeform 354"/>
              <p:cNvSpPr>
                <a:spLocks/>
              </p:cNvSpPr>
              <p:nvPr/>
            </p:nvSpPr>
            <p:spPr bwMode="auto">
              <a:xfrm>
                <a:off x="2637" y="3280"/>
                <a:ext cx="24" cy="15"/>
              </a:xfrm>
              <a:custGeom>
                <a:avLst/>
                <a:gdLst>
                  <a:gd name="T0" fmla="*/ 0 w 24"/>
                  <a:gd name="T1" fmla="*/ 6 h 15"/>
                  <a:gd name="T2" fmla="*/ 3 w 24"/>
                  <a:gd name="T3" fmla="*/ 0 h 15"/>
                  <a:gd name="T4" fmla="*/ 24 w 24"/>
                  <a:gd name="T5" fmla="*/ 8 h 15"/>
                  <a:gd name="T6" fmla="*/ 21 w 24"/>
                  <a:gd name="T7" fmla="*/ 15 h 15"/>
                  <a:gd name="T8" fmla="*/ 0 w 24"/>
                  <a:gd name="T9" fmla="*/ 6 h 15"/>
                  <a:gd name="T10" fmla="*/ 0 60000 65536"/>
                  <a:gd name="T11" fmla="*/ 0 60000 65536"/>
                  <a:gd name="T12" fmla="*/ 0 60000 65536"/>
                  <a:gd name="T13" fmla="*/ 0 60000 65536"/>
                  <a:gd name="T14" fmla="*/ 0 60000 65536"/>
                  <a:gd name="T15" fmla="*/ 0 w 24"/>
                  <a:gd name="T16" fmla="*/ 0 h 15"/>
                  <a:gd name="T17" fmla="*/ 24 w 24"/>
                  <a:gd name="T18" fmla="*/ 15 h 15"/>
                </a:gdLst>
                <a:ahLst/>
                <a:cxnLst>
                  <a:cxn ang="T10">
                    <a:pos x="T0" y="T1"/>
                  </a:cxn>
                  <a:cxn ang="T11">
                    <a:pos x="T2" y="T3"/>
                  </a:cxn>
                  <a:cxn ang="T12">
                    <a:pos x="T4" y="T5"/>
                  </a:cxn>
                  <a:cxn ang="T13">
                    <a:pos x="T6" y="T7"/>
                  </a:cxn>
                  <a:cxn ang="T14">
                    <a:pos x="T8" y="T9"/>
                  </a:cxn>
                </a:cxnLst>
                <a:rect l="T15" t="T16" r="T17" b="T18"/>
                <a:pathLst>
                  <a:path w="24" h="15">
                    <a:moveTo>
                      <a:pt x="0" y="6"/>
                    </a:moveTo>
                    <a:lnTo>
                      <a:pt x="3" y="0"/>
                    </a:lnTo>
                    <a:lnTo>
                      <a:pt x="24" y="8"/>
                    </a:lnTo>
                    <a:lnTo>
                      <a:pt x="21" y="15"/>
                    </a:lnTo>
                    <a:lnTo>
                      <a:pt x="0" y="6"/>
                    </a:lnTo>
                    <a:close/>
                  </a:path>
                </a:pathLst>
              </a:custGeom>
              <a:solidFill>
                <a:srgbClr val="000000"/>
              </a:solidFill>
              <a:ln w="9525">
                <a:noFill/>
                <a:round/>
                <a:headEnd/>
                <a:tailEnd/>
              </a:ln>
            </p:spPr>
            <p:txBody>
              <a:bodyPr/>
              <a:lstStyle/>
              <a:p>
                <a:endParaRPr lang="en-US"/>
              </a:p>
            </p:txBody>
          </p:sp>
          <p:sp>
            <p:nvSpPr>
              <p:cNvPr id="83319" name="Freeform 353"/>
              <p:cNvSpPr>
                <a:spLocks/>
              </p:cNvSpPr>
              <p:nvPr/>
            </p:nvSpPr>
            <p:spPr bwMode="auto">
              <a:xfrm>
                <a:off x="2640" y="3271"/>
                <a:ext cx="24" cy="17"/>
              </a:xfrm>
              <a:custGeom>
                <a:avLst/>
                <a:gdLst>
                  <a:gd name="T0" fmla="*/ 0 w 24"/>
                  <a:gd name="T1" fmla="*/ 9 h 17"/>
                  <a:gd name="T2" fmla="*/ 3 w 24"/>
                  <a:gd name="T3" fmla="*/ 0 h 17"/>
                  <a:gd name="T4" fmla="*/ 24 w 24"/>
                  <a:gd name="T5" fmla="*/ 9 h 17"/>
                  <a:gd name="T6" fmla="*/ 21 w 24"/>
                  <a:gd name="T7" fmla="*/ 17 h 17"/>
                  <a:gd name="T8" fmla="*/ 0 w 24"/>
                  <a:gd name="T9" fmla="*/ 9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9"/>
                    </a:moveTo>
                    <a:lnTo>
                      <a:pt x="3" y="0"/>
                    </a:lnTo>
                    <a:lnTo>
                      <a:pt x="24" y="9"/>
                    </a:lnTo>
                    <a:lnTo>
                      <a:pt x="21" y="17"/>
                    </a:lnTo>
                    <a:lnTo>
                      <a:pt x="0" y="9"/>
                    </a:lnTo>
                    <a:close/>
                  </a:path>
                </a:pathLst>
              </a:custGeom>
              <a:solidFill>
                <a:srgbClr val="000000"/>
              </a:solidFill>
              <a:ln w="9525">
                <a:noFill/>
                <a:round/>
                <a:headEnd/>
                <a:tailEnd/>
              </a:ln>
            </p:spPr>
            <p:txBody>
              <a:bodyPr/>
              <a:lstStyle/>
              <a:p>
                <a:endParaRPr lang="en-US"/>
              </a:p>
            </p:txBody>
          </p:sp>
          <p:sp>
            <p:nvSpPr>
              <p:cNvPr id="83320" name="Freeform 352"/>
              <p:cNvSpPr>
                <a:spLocks/>
              </p:cNvSpPr>
              <p:nvPr/>
            </p:nvSpPr>
            <p:spPr bwMode="auto">
              <a:xfrm>
                <a:off x="2643" y="3262"/>
                <a:ext cx="24" cy="16"/>
              </a:xfrm>
              <a:custGeom>
                <a:avLst/>
                <a:gdLst>
                  <a:gd name="T0" fmla="*/ 0 w 24"/>
                  <a:gd name="T1" fmla="*/ 10 h 16"/>
                  <a:gd name="T2" fmla="*/ 2 w 24"/>
                  <a:gd name="T3" fmla="*/ 0 h 16"/>
                  <a:gd name="T4" fmla="*/ 24 w 24"/>
                  <a:gd name="T5" fmla="*/ 7 h 16"/>
                  <a:gd name="T6" fmla="*/ 21 w 24"/>
                  <a:gd name="T7" fmla="*/ 16 h 16"/>
                  <a:gd name="T8" fmla="*/ 0 w 24"/>
                  <a:gd name="T9" fmla="*/ 10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10"/>
                    </a:moveTo>
                    <a:lnTo>
                      <a:pt x="2" y="0"/>
                    </a:lnTo>
                    <a:lnTo>
                      <a:pt x="24" y="7"/>
                    </a:lnTo>
                    <a:lnTo>
                      <a:pt x="21" y="16"/>
                    </a:lnTo>
                    <a:lnTo>
                      <a:pt x="0" y="10"/>
                    </a:lnTo>
                    <a:close/>
                  </a:path>
                </a:pathLst>
              </a:custGeom>
              <a:solidFill>
                <a:srgbClr val="000000"/>
              </a:solidFill>
              <a:ln w="9525">
                <a:noFill/>
                <a:round/>
                <a:headEnd/>
                <a:tailEnd/>
              </a:ln>
            </p:spPr>
            <p:txBody>
              <a:bodyPr/>
              <a:lstStyle/>
              <a:p>
                <a:endParaRPr lang="en-US"/>
              </a:p>
            </p:txBody>
          </p:sp>
          <p:sp>
            <p:nvSpPr>
              <p:cNvPr id="83321" name="Freeform 351"/>
              <p:cNvSpPr>
                <a:spLocks/>
              </p:cNvSpPr>
              <p:nvPr/>
            </p:nvSpPr>
            <p:spPr bwMode="auto">
              <a:xfrm>
                <a:off x="2646" y="3252"/>
                <a:ext cx="24" cy="17"/>
              </a:xfrm>
              <a:custGeom>
                <a:avLst/>
                <a:gdLst>
                  <a:gd name="T0" fmla="*/ 0 w 24"/>
                  <a:gd name="T1" fmla="*/ 10 h 17"/>
                  <a:gd name="T2" fmla="*/ 4 w 24"/>
                  <a:gd name="T3" fmla="*/ 0 h 17"/>
                  <a:gd name="T4" fmla="*/ 24 w 24"/>
                  <a:gd name="T5" fmla="*/ 7 h 17"/>
                  <a:gd name="T6" fmla="*/ 21 w 24"/>
                  <a:gd name="T7" fmla="*/ 17 h 17"/>
                  <a:gd name="T8" fmla="*/ 0 w 24"/>
                  <a:gd name="T9" fmla="*/ 1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10"/>
                    </a:moveTo>
                    <a:lnTo>
                      <a:pt x="4" y="0"/>
                    </a:lnTo>
                    <a:lnTo>
                      <a:pt x="24" y="7"/>
                    </a:lnTo>
                    <a:lnTo>
                      <a:pt x="21" y="17"/>
                    </a:lnTo>
                    <a:lnTo>
                      <a:pt x="0" y="10"/>
                    </a:lnTo>
                    <a:close/>
                  </a:path>
                </a:pathLst>
              </a:custGeom>
              <a:solidFill>
                <a:srgbClr val="000000"/>
              </a:solidFill>
              <a:ln w="9525">
                <a:noFill/>
                <a:round/>
                <a:headEnd/>
                <a:tailEnd/>
              </a:ln>
            </p:spPr>
            <p:txBody>
              <a:bodyPr/>
              <a:lstStyle/>
              <a:p>
                <a:endParaRPr lang="en-US"/>
              </a:p>
            </p:txBody>
          </p:sp>
          <p:sp>
            <p:nvSpPr>
              <p:cNvPr id="83322" name="Freeform 350"/>
              <p:cNvSpPr>
                <a:spLocks/>
              </p:cNvSpPr>
              <p:nvPr/>
            </p:nvSpPr>
            <p:spPr bwMode="auto">
              <a:xfrm>
                <a:off x="2643" y="3243"/>
                <a:ext cx="35" cy="17"/>
              </a:xfrm>
              <a:custGeom>
                <a:avLst/>
                <a:gdLst>
                  <a:gd name="T0" fmla="*/ 0 w 35"/>
                  <a:gd name="T1" fmla="*/ 10 h 17"/>
                  <a:gd name="T2" fmla="*/ 2 w 35"/>
                  <a:gd name="T3" fmla="*/ 0 h 17"/>
                  <a:gd name="T4" fmla="*/ 35 w 35"/>
                  <a:gd name="T5" fmla="*/ 7 h 17"/>
                  <a:gd name="T6" fmla="*/ 33 w 35"/>
                  <a:gd name="T7" fmla="*/ 17 h 17"/>
                  <a:gd name="T8" fmla="*/ 0 w 35"/>
                  <a:gd name="T9" fmla="*/ 10 h 17"/>
                  <a:gd name="T10" fmla="*/ 0 60000 65536"/>
                  <a:gd name="T11" fmla="*/ 0 60000 65536"/>
                  <a:gd name="T12" fmla="*/ 0 60000 65536"/>
                  <a:gd name="T13" fmla="*/ 0 60000 65536"/>
                  <a:gd name="T14" fmla="*/ 0 60000 65536"/>
                  <a:gd name="T15" fmla="*/ 0 w 35"/>
                  <a:gd name="T16" fmla="*/ 0 h 17"/>
                  <a:gd name="T17" fmla="*/ 35 w 35"/>
                  <a:gd name="T18" fmla="*/ 17 h 17"/>
                </a:gdLst>
                <a:ahLst/>
                <a:cxnLst>
                  <a:cxn ang="T10">
                    <a:pos x="T0" y="T1"/>
                  </a:cxn>
                  <a:cxn ang="T11">
                    <a:pos x="T2" y="T3"/>
                  </a:cxn>
                  <a:cxn ang="T12">
                    <a:pos x="T4" y="T5"/>
                  </a:cxn>
                  <a:cxn ang="T13">
                    <a:pos x="T6" y="T7"/>
                  </a:cxn>
                  <a:cxn ang="T14">
                    <a:pos x="T8" y="T9"/>
                  </a:cxn>
                </a:cxnLst>
                <a:rect l="T15" t="T16" r="T17" b="T18"/>
                <a:pathLst>
                  <a:path w="35" h="17">
                    <a:moveTo>
                      <a:pt x="0" y="10"/>
                    </a:moveTo>
                    <a:lnTo>
                      <a:pt x="2" y="0"/>
                    </a:lnTo>
                    <a:lnTo>
                      <a:pt x="35" y="7"/>
                    </a:lnTo>
                    <a:lnTo>
                      <a:pt x="33" y="17"/>
                    </a:lnTo>
                    <a:lnTo>
                      <a:pt x="0" y="10"/>
                    </a:lnTo>
                    <a:close/>
                  </a:path>
                </a:pathLst>
              </a:custGeom>
              <a:solidFill>
                <a:srgbClr val="000000"/>
              </a:solidFill>
              <a:ln w="9525">
                <a:noFill/>
                <a:round/>
                <a:headEnd/>
                <a:tailEnd/>
              </a:ln>
            </p:spPr>
            <p:txBody>
              <a:bodyPr/>
              <a:lstStyle/>
              <a:p>
                <a:endParaRPr lang="en-US"/>
              </a:p>
            </p:txBody>
          </p:sp>
          <p:sp>
            <p:nvSpPr>
              <p:cNvPr id="83323" name="Freeform 349"/>
              <p:cNvSpPr>
                <a:spLocks/>
              </p:cNvSpPr>
              <p:nvPr/>
            </p:nvSpPr>
            <p:spPr bwMode="auto">
              <a:xfrm>
                <a:off x="2646" y="3232"/>
                <a:ext cx="35" cy="19"/>
              </a:xfrm>
              <a:custGeom>
                <a:avLst/>
                <a:gdLst>
                  <a:gd name="T0" fmla="*/ 0 w 35"/>
                  <a:gd name="T1" fmla="*/ 10 h 19"/>
                  <a:gd name="T2" fmla="*/ 3 w 35"/>
                  <a:gd name="T3" fmla="*/ 0 h 19"/>
                  <a:gd name="T4" fmla="*/ 35 w 35"/>
                  <a:gd name="T5" fmla="*/ 9 h 19"/>
                  <a:gd name="T6" fmla="*/ 32 w 35"/>
                  <a:gd name="T7" fmla="*/ 19 h 19"/>
                  <a:gd name="T8" fmla="*/ 0 w 35"/>
                  <a:gd name="T9" fmla="*/ 10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0" y="10"/>
                    </a:moveTo>
                    <a:lnTo>
                      <a:pt x="3" y="0"/>
                    </a:lnTo>
                    <a:lnTo>
                      <a:pt x="35" y="9"/>
                    </a:lnTo>
                    <a:lnTo>
                      <a:pt x="32" y="19"/>
                    </a:lnTo>
                    <a:lnTo>
                      <a:pt x="0" y="10"/>
                    </a:lnTo>
                    <a:close/>
                  </a:path>
                </a:pathLst>
              </a:custGeom>
              <a:solidFill>
                <a:srgbClr val="000000"/>
              </a:solidFill>
              <a:ln w="9525">
                <a:noFill/>
                <a:round/>
                <a:headEnd/>
                <a:tailEnd/>
              </a:ln>
            </p:spPr>
            <p:txBody>
              <a:bodyPr/>
              <a:lstStyle/>
              <a:p>
                <a:endParaRPr lang="en-US"/>
              </a:p>
            </p:txBody>
          </p:sp>
          <p:sp>
            <p:nvSpPr>
              <p:cNvPr id="83324" name="Freeform 348"/>
              <p:cNvSpPr>
                <a:spLocks/>
              </p:cNvSpPr>
              <p:nvPr/>
            </p:nvSpPr>
            <p:spPr bwMode="auto">
              <a:xfrm>
                <a:off x="2649" y="3222"/>
                <a:ext cx="35" cy="19"/>
              </a:xfrm>
              <a:custGeom>
                <a:avLst/>
                <a:gdLst>
                  <a:gd name="T0" fmla="*/ 0 w 35"/>
                  <a:gd name="T1" fmla="*/ 11 h 19"/>
                  <a:gd name="T2" fmla="*/ 3 w 35"/>
                  <a:gd name="T3" fmla="*/ 0 h 19"/>
                  <a:gd name="T4" fmla="*/ 35 w 35"/>
                  <a:gd name="T5" fmla="*/ 9 h 19"/>
                  <a:gd name="T6" fmla="*/ 32 w 35"/>
                  <a:gd name="T7" fmla="*/ 19 h 19"/>
                  <a:gd name="T8" fmla="*/ 0 w 35"/>
                  <a:gd name="T9" fmla="*/ 11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0" y="11"/>
                    </a:moveTo>
                    <a:lnTo>
                      <a:pt x="3" y="0"/>
                    </a:lnTo>
                    <a:lnTo>
                      <a:pt x="35" y="9"/>
                    </a:lnTo>
                    <a:lnTo>
                      <a:pt x="32" y="19"/>
                    </a:lnTo>
                    <a:lnTo>
                      <a:pt x="0" y="11"/>
                    </a:lnTo>
                    <a:close/>
                  </a:path>
                </a:pathLst>
              </a:custGeom>
              <a:solidFill>
                <a:srgbClr val="000000"/>
              </a:solidFill>
              <a:ln w="9525">
                <a:noFill/>
                <a:round/>
                <a:headEnd/>
                <a:tailEnd/>
              </a:ln>
            </p:spPr>
            <p:txBody>
              <a:bodyPr/>
              <a:lstStyle/>
              <a:p>
                <a:endParaRPr lang="en-US"/>
              </a:p>
            </p:txBody>
          </p:sp>
          <p:sp>
            <p:nvSpPr>
              <p:cNvPr id="83325" name="Freeform 347"/>
              <p:cNvSpPr>
                <a:spLocks/>
              </p:cNvSpPr>
              <p:nvPr/>
            </p:nvSpPr>
            <p:spPr bwMode="auto">
              <a:xfrm>
                <a:off x="2651" y="3212"/>
                <a:ext cx="35" cy="17"/>
              </a:xfrm>
              <a:custGeom>
                <a:avLst/>
                <a:gdLst>
                  <a:gd name="T0" fmla="*/ 0 w 35"/>
                  <a:gd name="T1" fmla="*/ 11 h 17"/>
                  <a:gd name="T2" fmla="*/ 2 w 35"/>
                  <a:gd name="T3" fmla="*/ 0 h 17"/>
                  <a:gd name="T4" fmla="*/ 35 w 35"/>
                  <a:gd name="T5" fmla="*/ 6 h 17"/>
                  <a:gd name="T6" fmla="*/ 33 w 35"/>
                  <a:gd name="T7" fmla="*/ 17 h 17"/>
                  <a:gd name="T8" fmla="*/ 0 w 35"/>
                  <a:gd name="T9" fmla="*/ 11 h 17"/>
                  <a:gd name="T10" fmla="*/ 0 60000 65536"/>
                  <a:gd name="T11" fmla="*/ 0 60000 65536"/>
                  <a:gd name="T12" fmla="*/ 0 60000 65536"/>
                  <a:gd name="T13" fmla="*/ 0 60000 65536"/>
                  <a:gd name="T14" fmla="*/ 0 60000 65536"/>
                  <a:gd name="T15" fmla="*/ 0 w 35"/>
                  <a:gd name="T16" fmla="*/ 0 h 17"/>
                  <a:gd name="T17" fmla="*/ 35 w 35"/>
                  <a:gd name="T18" fmla="*/ 17 h 17"/>
                </a:gdLst>
                <a:ahLst/>
                <a:cxnLst>
                  <a:cxn ang="T10">
                    <a:pos x="T0" y="T1"/>
                  </a:cxn>
                  <a:cxn ang="T11">
                    <a:pos x="T2" y="T3"/>
                  </a:cxn>
                  <a:cxn ang="T12">
                    <a:pos x="T4" y="T5"/>
                  </a:cxn>
                  <a:cxn ang="T13">
                    <a:pos x="T6" y="T7"/>
                  </a:cxn>
                  <a:cxn ang="T14">
                    <a:pos x="T8" y="T9"/>
                  </a:cxn>
                </a:cxnLst>
                <a:rect l="T15" t="T16" r="T17" b="T18"/>
                <a:pathLst>
                  <a:path w="35" h="17">
                    <a:moveTo>
                      <a:pt x="0" y="11"/>
                    </a:moveTo>
                    <a:lnTo>
                      <a:pt x="2" y="0"/>
                    </a:lnTo>
                    <a:lnTo>
                      <a:pt x="35" y="6"/>
                    </a:lnTo>
                    <a:lnTo>
                      <a:pt x="33" y="17"/>
                    </a:lnTo>
                    <a:lnTo>
                      <a:pt x="0" y="11"/>
                    </a:lnTo>
                    <a:close/>
                  </a:path>
                </a:pathLst>
              </a:custGeom>
              <a:solidFill>
                <a:srgbClr val="000000"/>
              </a:solidFill>
              <a:ln w="9525">
                <a:noFill/>
                <a:round/>
                <a:headEnd/>
                <a:tailEnd/>
              </a:ln>
            </p:spPr>
            <p:txBody>
              <a:bodyPr/>
              <a:lstStyle/>
              <a:p>
                <a:endParaRPr lang="en-US"/>
              </a:p>
            </p:txBody>
          </p:sp>
          <p:sp>
            <p:nvSpPr>
              <p:cNvPr id="83326" name="Freeform 346"/>
              <p:cNvSpPr>
                <a:spLocks/>
              </p:cNvSpPr>
              <p:nvPr/>
            </p:nvSpPr>
            <p:spPr bwMode="auto">
              <a:xfrm>
                <a:off x="2653" y="3188"/>
                <a:ext cx="38" cy="31"/>
              </a:xfrm>
              <a:custGeom>
                <a:avLst/>
                <a:gdLst>
                  <a:gd name="T0" fmla="*/ 0 w 38"/>
                  <a:gd name="T1" fmla="*/ 24 h 31"/>
                  <a:gd name="T2" fmla="*/ 5 w 38"/>
                  <a:gd name="T3" fmla="*/ 0 h 31"/>
                  <a:gd name="T4" fmla="*/ 38 w 38"/>
                  <a:gd name="T5" fmla="*/ 7 h 31"/>
                  <a:gd name="T6" fmla="*/ 33 w 38"/>
                  <a:gd name="T7" fmla="*/ 31 h 31"/>
                  <a:gd name="T8" fmla="*/ 0 w 38"/>
                  <a:gd name="T9" fmla="*/ 24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0" y="24"/>
                    </a:moveTo>
                    <a:lnTo>
                      <a:pt x="5" y="0"/>
                    </a:lnTo>
                    <a:lnTo>
                      <a:pt x="38" y="7"/>
                    </a:lnTo>
                    <a:lnTo>
                      <a:pt x="33" y="31"/>
                    </a:lnTo>
                    <a:lnTo>
                      <a:pt x="0" y="24"/>
                    </a:lnTo>
                    <a:close/>
                  </a:path>
                </a:pathLst>
              </a:custGeom>
              <a:solidFill>
                <a:srgbClr val="000000"/>
              </a:solidFill>
              <a:ln w="9525">
                <a:noFill/>
                <a:round/>
                <a:headEnd/>
                <a:tailEnd/>
              </a:ln>
            </p:spPr>
            <p:txBody>
              <a:bodyPr/>
              <a:lstStyle/>
              <a:p>
                <a:endParaRPr lang="en-US"/>
              </a:p>
            </p:txBody>
          </p:sp>
          <p:sp>
            <p:nvSpPr>
              <p:cNvPr id="83327" name="Freeform 345"/>
              <p:cNvSpPr>
                <a:spLocks/>
              </p:cNvSpPr>
              <p:nvPr/>
            </p:nvSpPr>
            <p:spPr bwMode="auto">
              <a:xfrm>
                <a:off x="2658" y="3163"/>
                <a:ext cx="37" cy="32"/>
              </a:xfrm>
              <a:custGeom>
                <a:avLst/>
                <a:gdLst>
                  <a:gd name="T0" fmla="*/ 0 w 37"/>
                  <a:gd name="T1" fmla="*/ 25 h 32"/>
                  <a:gd name="T2" fmla="*/ 5 w 37"/>
                  <a:gd name="T3" fmla="*/ 0 h 32"/>
                  <a:gd name="T4" fmla="*/ 37 w 37"/>
                  <a:gd name="T5" fmla="*/ 6 h 32"/>
                  <a:gd name="T6" fmla="*/ 33 w 37"/>
                  <a:gd name="T7" fmla="*/ 32 h 32"/>
                  <a:gd name="T8" fmla="*/ 0 w 37"/>
                  <a:gd name="T9" fmla="*/ 25 h 32"/>
                  <a:gd name="T10" fmla="*/ 0 60000 65536"/>
                  <a:gd name="T11" fmla="*/ 0 60000 65536"/>
                  <a:gd name="T12" fmla="*/ 0 60000 65536"/>
                  <a:gd name="T13" fmla="*/ 0 60000 65536"/>
                  <a:gd name="T14" fmla="*/ 0 60000 65536"/>
                  <a:gd name="T15" fmla="*/ 0 w 37"/>
                  <a:gd name="T16" fmla="*/ 0 h 32"/>
                  <a:gd name="T17" fmla="*/ 37 w 37"/>
                  <a:gd name="T18" fmla="*/ 32 h 32"/>
                </a:gdLst>
                <a:ahLst/>
                <a:cxnLst>
                  <a:cxn ang="T10">
                    <a:pos x="T0" y="T1"/>
                  </a:cxn>
                  <a:cxn ang="T11">
                    <a:pos x="T2" y="T3"/>
                  </a:cxn>
                  <a:cxn ang="T12">
                    <a:pos x="T4" y="T5"/>
                  </a:cxn>
                  <a:cxn ang="T13">
                    <a:pos x="T6" y="T7"/>
                  </a:cxn>
                  <a:cxn ang="T14">
                    <a:pos x="T8" y="T9"/>
                  </a:cxn>
                </a:cxnLst>
                <a:rect l="T15" t="T16" r="T17" b="T18"/>
                <a:pathLst>
                  <a:path w="37" h="32">
                    <a:moveTo>
                      <a:pt x="0" y="25"/>
                    </a:moveTo>
                    <a:lnTo>
                      <a:pt x="5" y="0"/>
                    </a:lnTo>
                    <a:lnTo>
                      <a:pt x="37" y="6"/>
                    </a:lnTo>
                    <a:lnTo>
                      <a:pt x="33" y="32"/>
                    </a:lnTo>
                    <a:lnTo>
                      <a:pt x="0" y="25"/>
                    </a:lnTo>
                    <a:close/>
                  </a:path>
                </a:pathLst>
              </a:custGeom>
              <a:solidFill>
                <a:srgbClr val="000000"/>
              </a:solidFill>
              <a:ln w="9525">
                <a:noFill/>
                <a:round/>
                <a:headEnd/>
                <a:tailEnd/>
              </a:ln>
            </p:spPr>
            <p:txBody>
              <a:bodyPr/>
              <a:lstStyle/>
              <a:p>
                <a:endParaRPr lang="en-US"/>
              </a:p>
            </p:txBody>
          </p:sp>
          <p:sp>
            <p:nvSpPr>
              <p:cNvPr id="83328" name="Freeform 344"/>
              <p:cNvSpPr>
                <a:spLocks/>
              </p:cNvSpPr>
              <p:nvPr/>
            </p:nvSpPr>
            <p:spPr bwMode="auto">
              <a:xfrm>
                <a:off x="2663" y="3135"/>
                <a:ext cx="38" cy="34"/>
              </a:xfrm>
              <a:custGeom>
                <a:avLst/>
                <a:gdLst>
                  <a:gd name="T0" fmla="*/ 0 w 38"/>
                  <a:gd name="T1" fmla="*/ 28 h 34"/>
                  <a:gd name="T2" fmla="*/ 5 w 38"/>
                  <a:gd name="T3" fmla="*/ 0 h 34"/>
                  <a:gd name="T4" fmla="*/ 38 w 38"/>
                  <a:gd name="T5" fmla="*/ 6 h 34"/>
                  <a:gd name="T6" fmla="*/ 32 w 38"/>
                  <a:gd name="T7" fmla="*/ 34 h 34"/>
                  <a:gd name="T8" fmla="*/ 0 w 38"/>
                  <a:gd name="T9" fmla="*/ 28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28"/>
                    </a:moveTo>
                    <a:lnTo>
                      <a:pt x="5" y="0"/>
                    </a:lnTo>
                    <a:lnTo>
                      <a:pt x="38" y="6"/>
                    </a:lnTo>
                    <a:lnTo>
                      <a:pt x="32" y="34"/>
                    </a:lnTo>
                    <a:lnTo>
                      <a:pt x="0" y="28"/>
                    </a:lnTo>
                    <a:close/>
                  </a:path>
                </a:pathLst>
              </a:custGeom>
              <a:solidFill>
                <a:srgbClr val="000000"/>
              </a:solidFill>
              <a:ln w="9525">
                <a:noFill/>
                <a:round/>
                <a:headEnd/>
                <a:tailEnd/>
              </a:ln>
            </p:spPr>
            <p:txBody>
              <a:bodyPr/>
              <a:lstStyle/>
              <a:p>
                <a:endParaRPr lang="en-US"/>
              </a:p>
            </p:txBody>
          </p:sp>
          <p:sp>
            <p:nvSpPr>
              <p:cNvPr id="83329" name="Freeform 343"/>
              <p:cNvSpPr>
                <a:spLocks/>
              </p:cNvSpPr>
              <p:nvPr/>
            </p:nvSpPr>
            <p:spPr bwMode="auto">
              <a:xfrm>
                <a:off x="2668" y="3107"/>
                <a:ext cx="38" cy="34"/>
              </a:xfrm>
              <a:custGeom>
                <a:avLst/>
                <a:gdLst>
                  <a:gd name="T0" fmla="*/ 0 w 38"/>
                  <a:gd name="T1" fmla="*/ 29 h 34"/>
                  <a:gd name="T2" fmla="*/ 5 w 38"/>
                  <a:gd name="T3" fmla="*/ 0 h 34"/>
                  <a:gd name="T4" fmla="*/ 38 w 38"/>
                  <a:gd name="T5" fmla="*/ 5 h 34"/>
                  <a:gd name="T6" fmla="*/ 33 w 38"/>
                  <a:gd name="T7" fmla="*/ 34 h 34"/>
                  <a:gd name="T8" fmla="*/ 0 w 38"/>
                  <a:gd name="T9" fmla="*/ 29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29"/>
                    </a:moveTo>
                    <a:lnTo>
                      <a:pt x="5" y="0"/>
                    </a:lnTo>
                    <a:lnTo>
                      <a:pt x="38" y="5"/>
                    </a:lnTo>
                    <a:lnTo>
                      <a:pt x="33" y="34"/>
                    </a:lnTo>
                    <a:lnTo>
                      <a:pt x="0" y="29"/>
                    </a:lnTo>
                    <a:close/>
                  </a:path>
                </a:pathLst>
              </a:custGeom>
              <a:solidFill>
                <a:srgbClr val="000000"/>
              </a:solidFill>
              <a:ln w="9525">
                <a:noFill/>
                <a:round/>
                <a:headEnd/>
                <a:tailEnd/>
              </a:ln>
            </p:spPr>
            <p:txBody>
              <a:bodyPr/>
              <a:lstStyle/>
              <a:p>
                <a:endParaRPr lang="en-US"/>
              </a:p>
            </p:txBody>
          </p:sp>
          <p:sp>
            <p:nvSpPr>
              <p:cNvPr id="83330" name="Freeform 342"/>
              <p:cNvSpPr>
                <a:spLocks/>
              </p:cNvSpPr>
              <p:nvPr/>
            </p:nvSpPr>
            <p:spPr bwMode="auto">
              <a:xfrm>
                <a:off x="2673" y="3076"/>
                <a:ext cx="38" cy="36"/>
              </a:xfrm>
              <a:custGeom>
                <a:avLst/>
                <a:gdLst>
                  <a:gd name="T0" fmla="*/ 0 w 38"/>
                  <a:gd name="T1" fmla="*/ 31 h 36"/>
                  <a:gd name="T2" fmla="*/ 5 w 38"/>
                  <a:gd name="T3" fmla="*/ 0 h 36"/>
                  <a:gd name="T4" fmla="*/ 38 w 38"/>
                  <a:gd name="T5" fmla="*/ 5 h 36"/>
                  <a:gd name="T6" fmla="*/ 33 w 38"/>
                  <a:gd name="T7" fmla="*/ 36 h 36"/>
                  <a:gd name="T8" fmla="*/ 0 w 38"/>
                  <a:gd name="T9" fmla="*/ 31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0" y="31"/>
                    </a:moveTo>
                    <a:lnTo>
                      <a:pt x="5" y="0"/>
                    </a:lnTo>
                    <a:lnTo>
                      <a:pt x="38" y="5"/>
                    </a:lnTo>
                    <a:lnTo>
                      <a:pt x="33" y="36"/>
                    </a:lnTo>
                    <a:lnTo>
                      <a:pt x="0" y="31"/>
                    </a:lnTo>
                    <a:close/>
                  </a:path>
                </a:pathLst>
              </a:custGeom>
              <a:solidFill>
                <a:srgbClr val="000000"/>
              </a:solidFill>
              <a:ln w="9525">
                <a:noFill/>
                <a:round/>
                <a:headEnd/>
                <a:tailEnd/>
              </a:ln>
            </p:spPr>
            <p:txBody>
              <a:bodyPr/>
              <a:lstStyle/>
              <a:p>
                <a:endParaRPr lang="en-US"/>
              </a:p>
            </p:txBody>
          </p:sp>
        </p:grpSp>
        <p:sp>
          <p:nvSpPr>
            <p:cNvPr id="82954" name="Freeform 340"/>
            <p:cNvSpPr>
              <a:spLocks/>
            </p:cNvSpPr>
            <p:nvPr/>
          </p:nvSpPr>
          <p:spPr bwMode="auto">
            <a:xfrm>
              <a:off x="2678" y="3043"/>
              <a:ext cx="38" cy="38"/>
            </a:xfrm>
            <a:custGeom>
              <a:avLst/>
              <a:gdLst>
                <a:gd name="T0" fmla="*/ 0 w 38"/>
                <a:gd name="T1" fmla="*/ 33 h 38"/>
                <a:gd name="T2" fmla="*/ 6 w 38"/>
                <a:gd name="T3" fmla="*/ 0 h 38"/>
                <a:gd name="T4" fmla="*/ 38 w 38"/>
                <a:gd name="T5" fmla="*/ 6 h 38"/>
                <a:gd name="T6" fmla="*/ 33 w 38"/>
                <a:gd name="T7" fmla="*/ 38 h 38"/>
                <a:gd name="T8" fmla="*/ 0 w 38"/>
                <a:gd name="T9" fmla="*/ 33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0" y="33"/>
                  </a:moveTo>
                  <a:lnTo>
                    <a:pt x="6" y="0"/>
                  </a:lnTo>
                  <a:lnTo>
                    <a:pt x="38" y="6"/>
                  </a:lnTo>
                  <a:lnTo>
                    <a:pt x="33" y="38"/>
                  </a:lnTo>
                  <a:lnTo>
                    <a:pt x="0" y="33"/>
                  </a:lnTo>
                  <a:close/>
                </a:path>
              </a:pathLst>
            </a:custGeom>
            <a:solidFill>
              <a:srgbClr val="000000"/>
            </a:solidFill>
            <a:ln w="9525">
              <a:noFill/>
              <a:round/>
              <a:headEnd/>
              <a:tailEnd/>
            </a:ln>
          </p:spPr>
          <p:txBody>
            <a:bodyPr/>
            <a:lstStyle/>
            <a:p>
              <a:endParaRPr lang="en-US"/>
            </a:p>
          </p:txBody>
        </p:sp>
        <p:sp>
          <p:nvSpPr>
            <p:cNvPr id="82955" name="Freeform 339"/>
            <p:cNvSpPr>
              <a:spLocks/>
            </p:cNvSpPr>
            <p:nvPr/>
          </p:nvSpPr>
          <p:spPr bwMode="auto">
            <a:xfrm>
              <a:off x="2684" y="3022"/>
              <a:ext cx="36" cy="26"/>
            </a:xfrm>
            <a:custGeom>
              <a:avLst/>
              <a:gdLst>
                <a:gd name="T0" fmla="*/ 0 w 36"/>
                <a:gd name="T1" fmla="*/ 22 h 26"/>
                <a:gd name="T2" fmla="*/ 2 w 36"/>
                <a:gd name="T3" fmla="*/ 0 h 26"/>
                <a:gd name="T4" fmla="*/ 36 w 36"/>
                <a:gd name="T5" fmla="*/ 4 h 26"/>
                <a:gd name="T6" fmla="*/ 33 w 36"/>
                <a:gd name="T7" fmla="*/ 26 h 26"/>
                <a:gd name="T8" fmla="*/ 0 w 36"/>
                <a:gd name="T9" fmla="*/ 22 h 26"/>
                <a:gd name="T10" fmla="*/ 0 60000 65536"/>
                <a:gd name="T11" fmla="*/ 0 60000 65536"/>
                <a:gd name="T12" fmla="*/ 0 60000 65536"/>
                <a:gd name="T13" fmla="*/ 0 60000 65536"/>
                <a:gd name="T14" fmla="*/ 0 60000 65536"/>
                <a:gd name="T15" fmla="*/ 0 w 36"/>
                <a:gd name="T16" fmla="*/ 0 h 26"/>
                <a:gd name="T17" fmla="*/ 36 w 36"/>
                <a:gd name="T18" fmla="*/ 26 h 26"/>
              </a:gdLst>
              <a:ahLst/>
              <a:cxnLst>
                <a:cxn ang="T10">
                  <a:pos x="T0" y="T1"/>
                </a:cxn>
                <a:cxn ang="T11">
                  <a:pos x="T2" y="T3"/>
                </a:cxn>
                <a:cxn ang="T12">
                  <a:pos x="T4" y="T5"/>
                </a:cxn>
                <a:cxn ang="T13">
                  <a:pos x="T6" y="T7"/>
                </a:cxn>
                <a:cxn ang="T14">
                  <a:pos x="T8" y="T9"/>
                </a:cxn>
              </a:cxnLst>
              <a:rect l="T15" t="T16" r="T17" b="T18"/>
              <a:pathLst>
                <a:path w="36" h="26">
                  <a:moveTo>
                    <a:pt x="0" y="22"/>
                  </a:moveTo>
                  <a:lnTo>
                    <a:pt x="2" y="0"/>
                  </a:lnTo>
                  <a:lnTo>
                    <a:pt x="36" y="4"/>
                  </a:lnTo>
                  <a:lnTo>
                    <a:pt x="33" y="26"/>
                  </a:lnTo>
                  <a:lnTo>
                    <a:pt x="0" y="22"/>
                  </a:lnTo>
                  <a:close/>
                </a:path>
              </a:pathLst>
            </a:custGeom>
            <a:solidFill>
              <a:srgbClr val="000000"/>
            </a:solidFill>
            <a:ln w="9525">
              <a:noFill/>
              <a:round/>
              <a:headEnd/>
              <a:tailEnd/>
            </a:ln>
          </p:spPr>
          <p:txBody>
            <a:bodyPr/>
            <a:lstStyle/>
            <a:p>
              <a:endParaRPr lang="en-US"/>
            </a:p>
          </p:txBody>
        </p:sp>
        <p:sp>
          <p:nvSpPr>
            <p:cNvPr id="82956" name="Freeform 338"/>
            <p:cNvSpPr>
              <a:spLocks/>
            </p:cNvSpPr>
            <p:nvPr/>
          </p:nvSpPr>
          <p:spPr bwMode="auto">
            <a:xfrm>
              <a:off x="2705" y="2857"/>
              <a:ext cx="38" cy="36"/>
            </a:xfrm>
            <a:custGeom>
              <a:avLst/>
              <a:gdLst>
                <a:gd name="T0" fmla="*/ 0 w 38"/>
                <a:gd name="T1" fmla="*/ 32 h 36"/>
                <a:gd name="T2" fmla="*/ 4 w 38"/>
                <a:gd name="T3" fmla="*/ 0 h 36"/>
                <a:gd name="T4" fmla="*/ 38 w 38"/>
                <a:gd name="T5" fmla="*/ 4 h 36"/>
                <a:gd name="T6" fmla="*/ 33 w 38"/>
                <a:gd name="T7" fmla="*/ 36 h 36"/>
                <a:gd name="T8" fmla="*/ 0 w 38"/>
                <a:gd name="T9" fmla="*/ 32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0" y="32"/>
                  </a:moveTo>
                  <a:lnTo>
                    <a:pt x="4" y="0"/>
                  </a:lnTo>
                  <a:lnTo>
                    <a:pt x="38" y="4"/>
                  </a:lnTo>
                  <a:lnTo>
                    <a:pt x="33" y="36"/>
                  </a:lnTo>
                  <a:lnTo>
                    <a:pt x="0" y="32"/>
                  </a:lnTo>
                  <a:close/>
                </a:path>
              </a:pathLst>
            </a:custGeom>
            <a:solidFill>
              <a:srgbClr val="000000"/>
            </a:solidFill>
            <a:ln w="9525">
              <a:noFill/>
              <a:round/>
              <a:headEnd/>
              <a:tailEnd/>
            </a:ln>
          </p:spPr>
          <p:txBody>
            <a:bodyPr/>
            <a:lstStyle/>
            <a:p>
              <a:endParaRPr lang="en-US"/>
            </a:p>
          </p:txBody>
        </p:sp>
        <p:sp>
          <p:nvSpPr>
            <p:cNvPr id="82957" name="Freeform 337"/>
            <p:cNvSpPr>
              <a:spLocks/>
            </p:cNvSpPr>
            <p:nvPr/>
          </p:nvSpPr>
          <p:spPr bwMode="auto">
            <a:xfrm>
              <a:off x="2709" y="2815"/>
              <a:ext cx="39" cy="46"/>
            </a:xfrm>
            <a:custGeom>
              <a:avLst/>
              <a:gdLst>
                <a:gd name="T0" fmla="*/ 0 w 39"/>
                <a:gd name="T1" fmla="*/ 42 h 46"/>
                <a:gd name="T2" fmla="*/ 6 w 39"/>
                <a:gd name="T3" fmla="*/ 0 h 46"/>
                <a:gd name="T4" fmla="*/ 39 w 39"/>
                <a:gd name="T5" fmla="*/ 4 h 46"/>
                <a:gd name="T6" fmla="*/ 34 w 39"/>
                <a:gd name="T7" fmla="*/ 46 h 46"/>
                <a:gd name="T8" fmla="*/ 0 w 39"/>
                <a:gd name="T9" fmla="*/ 42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42"/>
                  </a:moveTo>
                  <a:lnTo>
                    <a:pt x="6" y="0"/>
                  </a:lnTo>
                  <a:lnTo>
                    <a:pt x="39" y="4"/>
                  </a:lnTo>
                  <a:lnTo>
                    <a:pt x="34" y="46"/>
                  </a:lnTo>
                  <a:lnTo>
                    <a:pt x="0" y="42"/>
                  </a:lnTo>
                  <a:close/>
                </a:path>
              </a:pathLst>
            </a:custGeom>
            <a:solidFill>
              <a:srgbClr val="000000"/>
            </a:solidFill>
            <a:ln w="9525">
              <a:noFill/>
              <a:round/>
              <a:headEnd/>
              <a:tailEnd/>
            </a:ln>
          </p:spPr>
          <p:txBody>
            <a:bodyPr/>
            <a:lstStyle/>
            <a:p>
              <a:endParaRPr lang="en-US"/>
            </a:p>
          </p:txBody>
        </p:sp>
        <p:sp>
          <p:nvSpPr>
            <p:cNvPr id="82958" name="Freeform 336"/>
            <p:cNvSpPr>
              <a:spLocks/>
            </p:cNvSpPr>
            <p:nvPr/>
          </p:nvSpPr>
          <p:spPr bwMode="auto">
            <a:xfrm>
              <a:off x="2715" y="2772"/>
              <a:ext cx="39" cy="47"/>
            </a:xfrm>
            <a:custGeom>
              <a:avLst/>
              <a:gdLst>
                <a:gd name="T0" fmla="*/ 0 w 39"/>
                <a:gd name="T1" fmla="*/ 43 h 47"/>
                <a:gd name="T2" fmla="*/ 5 w 39"/>
                <a:gd name="T3" fmla="*/ 0 h 47"/>
                <a:gd name="T4" fmla="*/ 39 w 39"/>
                <a:gd name="T5" fmla="*/ 5 h 47"/>
                <a:gd name="T6" fmla="*/ 33 w 39"/>
                <a:gd name="T7" fmla="*/ 47 h 47"/>
                <a:gd name="T8" fmla="*/ 0 w 39"/>
                <a:gd name="T9" fmla="*/ 43 h 47"/>
                <a:gd name="T10" fmla="*/ 0 60000 65536"/>
                <a:gd name="T11" fmla="*/ 0 60000 65536"/>
                <a:gd name="T12" fmla="*/ 0 60000 65536"/>
                <a:gd name="T13" fmla="*/ 0 60000 65536"/>
                <a:gd name="T14" fmla="*/ 0 60000 65536"/>
                <a:gd name="T15" fmla="*/ 0 w 39"/>
                <a:gd name="T16" fmla="*/ 0 h 47"/>
                <a:gd name="T17" fmla="*/ 39 w 39"/>
                <a:gd name="T18" fmla="*/ 47 h 47"/>
              </a:gdLst>
              <a:ahLst/>
              <a:cxnLst>
                <a:cxn ang="T10">
                  <a:pos x="T0" y="T1"/>
                </a:cxn>
                <a:cxn ang="T11">
                  <a:pos x="T2" y="T3"/>
                </a:cxn>
                <a:cxn ang="T12">
                  <a:pos x="T4" y="T5"/>
                </a:cxn>
                <a:cxn ang="T13">
                  <a:pos x="T6" y="T7"/>
                </a:cxn>
                <a:cxn ang="T14">
                  <a:pos x="T8" y="T9"/>
                </a:cxn>
              </a:cxnLst>
              <a:rect l="T15" t="T16" r="T17" b="T18"/>
              <a:pathLst>
                <a:path w="39" h="47">
                  <a:moveTo>
                    <a:pt x="0" y="43"/>
                  </a:moveTo>
                  <a:lnTo>
                    <a:pt x="5" y="0"/>
                  </a:lnTo>
                  <a:lnTo>
                    <a:pt x="39" y="5"/>
                  </a:lnTo>
                  <a:lnTo>
                    <a:pt x="33" y="47"/>
                  </a:lnTo>
                  <a:lnTo>
                    <a:pt x="0" y="43"/>
                  </a:lnTo>
                  <a:close/>
                </a:path>
              </a:pathLst>
            </a:custGeom>
            <a:solidFill>
              <a:srgbClr val="000000"/>
            </a:solidFill>
            <a:ln w="9525">
              <a:noFill/>
              <a:round/>
              <a:headEnd/>
              <a:tailEnd/>
            </a:ln>
          </p:spPr>
          <p:txBody>
            <a:bodyPr/>
            <a:lstStyle/>
            <a:p>
              <a:endParaRPr lang="en-US"/>
            </a:p>
          </p:txBody>
        </p:sp>
        <p:sp>
          <p:nvSpPr>
            <p:cNvPr id="82959" name="Freeform 335"/>
            <p:cNvSpPr>
              <a:spLocks/>
            </p:cNvSpPr>
            <p:nvPr/>
          </p:nvSpPr>
          <p:spPr bwMode="auto">
            <a:xfrm>
              <a:off x="2720" y="2728"/>
              <a:ext cx="39" cy="48"/>
            </a:xfrm>
            <a:custGeom>
              <a:avLst/>
              <a:gdLst>
                <a:gd name="T0" fmla="*/ 0 w 39"/>
                <a:gd name="T1" fmla="*/ 44 h 48"/>
                <a:gd name="T2" fmla="*/ 5 w 39"/>
                <a:gd name="T3" fmla="*/ 0 h 48"/>
                <a:gd name="T4" fmla="*/ 39 w 39"/>
                <a:gd name="T5" fmla="*/ 4 h 48"/>
                <a:gd name="T6" fmla="*/ 34 w 39"/>
                <a:gd name="T7" fmla="*/ 48 h 48"/>
                <a:gd name="T8" fmla="*/ 0 w 39"/>
                <a:gd name="T9" fmla="*/ 44 h 48"/>
                <a:gd name="T10" fmla="*/ 0 60000 65536"/>
                <a:gd name="T11" fmla="*/ 0 60000 65536"/>
                <a:gd name="T12" fmla="*/ 0 60000 65536"/>
                <a:gd name="T13" fmla="*/ 0 60000 65536"/>
                <a:gd name="T14" fmla="*/ 0 60000 65536"/>
                <a:gd name="T15" fmla="*/ 0 w 39"/>
                <a:gd name="T16" fmla="*/ 0 h 48"/>
                <a:gd name="T17" fmla="*/ 39 w 39"/>
                <a:gd name="T18" fmla="*/ 48 h 48"/>
              </a:gdLst>
              <a:ahLst/>
              <a:cxnLst>
                <a:cxn ang="T10">
                  <a:pos x="T0" y="T1"/>
                </a:cxn>
                <a:cxn ang="T11">
                  <a:pos x="T2" y="T3"/>
                </a:cxn>
                <a:cxn ang="T12">
                  <a:pos x="T4" y="T5"/>
                </a:cxn>
                <a:cxn ang="T13">
                  <a:pos x="T6" y="T7"/>
                </a:cxn>
                <a:cxn ang="T14">
                  <a:pos x="T8" y="T9"/>
                </a:cxn>
              </a:cxnLst>
              <a:rect l="T15" t="T16" r="T17" b="T18"/>
              <a:pathLst>
                <a:path w="39" h="48">
                  <a:moveTo>
                    <a:pt x="0" y="44"/>
                  </a:moveTo>
                  <a:lnTo>
                    <a:pt x="5" y="0"/>
                  </a:lnTo>
                  <a:lnTo>
                    <a:pt x="39" y="4"/>
                  </a:lnTo>
                  <a:lnTo>
                    <a:pt x="34" y="48"/>
                  </a:lnTo>
                  <a:lnTo>
                    <a:pt x="0" y="44"/>
                  </a:lnTo>
                  <a:close/>
                </a:path>
              </a:pathLst>
            </a:custGeom>
            <a:solidFill>
              <a:srgbClr val="000000"/>
            </a:solidFill>
            <a:ln w="9525">
              <a:noFill/>
              <a:round/>
              <a:headEnd/>
              <a:tailEnd/>
            </a:ln>
          </p:spPr>
          <p:txBody>
            <a:bodyPr/>
            <a:lstStyle/>
            <a:p>
              <a:endParaRPr lang="en-US"/>
            </a:p>
          </p:txBody>
        </p:sp>
        <p:sp>
          <p:nvSpPr>
            <p:cNvPr id="82960" name="Freeform 334"/>
            <p:cNvSpPr>
              <a:spLocks/>
            </p:cNvSpPr>
            <p:nvPr/>
          </p:nvSpPr>
          <p:spPr bwMode="auto">
            <a:xfrm>
              <a:off x="2725" y="2683"/>
              <a:ext cx="39" cy="49"/>
            </a:xfrm>
            <a:custGeom>
              <a:avLst/>
              <a:gdLst>
                <a:gd name="T0" fmla="*/ 0 w 39"/>
                <a:gd name="T1" fmla="*/ 45 h 49"/>
                <a:gd name="T2" fmla="*/ 6 w 39"/>
                <a:gd name="T3" fmla="*/ 0 h 49"/>
                <a:gd name="T4" fmla="*/ 39 w 39"/>
                <a:gd name="T5" fmla="*/ 4 h 49"/>
                <a:gd name="T6" fmla="*/ 34 w 39"/>
                <a:gd name="T7" fmla="*/ 49 h 49"/>
                <a:gd name="T8" fmla="*/ 0 w 39"/>
                <a:gd name="T9" fmla="*/ 45 h 49"/>
                <a:gd name="T10" fmla="*/ 0 60000 65536"/>
                <a:gd name="T11" fmla="*/ 0 60000 65536"/>
                <a:gd name="T12" fmla="*/ 0 60000 65536"/>
                <a:gd name="T13" fmla="*/ 0 60000 65536"/>
                <a:gd name="T14" fmla="*/ 0 60000 65536"/>
                <a:gd name="T15" fmla="*/ 0 w 39"/>
                <a:gd name="T16" fmla="*/ 0 h 49"/>
                <a:gd name="T17" fmla="*/ 39 w 39"/>
                <a:gd name="T18" fmla="*/ 49 h 49"/>
              </a:gdLst>
              <a:ahLst/>
              <a:cxnLst>
                <a:cxn ang="T10">
                  <a:pos x="T0" y="T1"/>
                </a:cxn>
                <a:cxn ang="T11">
                  <a:pos x="T2" y="T3"/>
                </a:cxn>
                <a:cxn ang="T12">
                  <a:pos x="T4" y="T5"/>
                </a:cxn>
                <a:cxn ang="T13">
                  <a:pos x="T6" y="T7"/>
                </a:cxn>
                <a:cxn ang="T14">
                  <a:pos x="T8" y="T9"/>
                </a:cxn>
              </a:cxnLst>
              <a:rect l="T15" t="T16" r="T17" b="T18"/>
              <a:pathLst>
                <a:path w="39" h="49">
                  <a:moveTo>
                    <a:pt x="0" y="45"/>
                  </a:moveTo>
                  <a:lnTo>
                    <a:pt x="6" y="0"/>
                  </a:lnTo>
                  <a:lnTo>
                    <a:pt x="39" y="4"/>
                  </a:lnTo>
                  <a:lnTo>
                    <a:pt x="34" y="49"/>
                  </a:lnTo>
                  <a:lnTo>
                    <a:pt x="0" y="45"/>
                  </a:lnTo>
                  <a:close/>
                </a:path>
              </a:pathLst>
            </a:custGeom>
            <a:solidFill>
              <a:srgbClr val="000000"/>
            </a:solidFill>
            <a:ln w="9525">
              <a:noFill/>
              <a:round/>
              <a:headEnd/>
              <a:tailEnd/>
            </a:ln>
          </p:spPr>
          <p:txBody>
            <a:bodyPr/>
            <a:lstStyle/>
            <a:p>
              <a:endParaRPr lang="en-US"/>
            </a:p>
          </p:txBody>
        </p:sp>
        <p:sp>
          <p:nvSpPr>
            <p:cNvPr id="82961" name="Freeform 333"/>
            <p:cNvSpPr>
              <a:spLocks/>
            </p:cNvSpPr>
            <p:nvPr/>
          </p:nvSpPr>
          <p:spPr bwMode="auto">
            <a:xfrm>
              <a:off x="2731" y="2657"/>
              <a:ext cx="37" cy="30"/>
            </a:xfrm>
            <a:custGeom>
              <a:avLst/>
              <a:gdLst>
                <a:gd name="T0" fmla="*/ 0 w 37"/>
                <a:gd name="T1" fmla="*/ 26 h 30"/>
                <a:gd name="T2" fmla="*/ 3 w 37"/>
                <a:gd name="T3" fmla="*/ 0 h 30"/>
                <a:gd name="T4" fmla="*/ 37 w 37"/>
                <a:gd name="T5" fmla="*/ 4 h 30"/>
                <a:gd name="T6" fmla="*/ 33 w 37"/>
                <a:gd name="T7" fmla="*/ 30 h 30"/>
                <a:gd name="T8" fmla="*/ 0 w 37"/>
                <a:gd name="T9" fmla="*/ 26 h 30"/>
                <a:gd name="T10" fmla="*/ 0 60000 65536"/>
                <a:gd name="T11" fmla="*/ 0 60000 65536"/>
                <a:gd name="T12" fmla="*/ 0 60000 65536"/>
                <a:gd name="T13" fmla="*/ 0 60000 65536"/>
                <a:gd name="T14" fmla="*/ 0 60000 65536"/>
                <a:gd name="T15" fmla="*/ 0 w 37"/>
                <a:gd name="T16" fmla="*/ 0 h 30"/>
                <a:gd name="T17" fmla="*/ 37 w 37"/>
                <a:gd name="T18" fmla="*/ 30 h 30"/>
              </a:gdLst>
              <a:ahLst/>
              <a:cxnLst>
                <a:cxn ang="T10">
                  <a:pos x="T0" y="T1"/>
                </a:cxn>
                <a:cxn ang="T11">
                  <a:pos x="T2" y="T3"/>
                </a:cxn>
                <a:cxn ang="T12">
                  <a:pos x="T4" y="T5"/>
                </a:cxn>
                <a:cxn ang="T13">
                  <a:pos x="T6" y="T7"/>
                </a:cxn>
                <a:cxn ang="T14">
                  <a:pos x="T8" y="T9"/>
                </a:cxn>
              </a:cxnLst>
              <a:rect l="T15" t="T16" r="T17" b="T18"/>
              <a:pathLst>
                <a:path w="37" h="30">
                  <a:moveTo>
                    <a:pt x="0" y="26"/>
                  </a:moveTo>
                  <a:lnTo>
                    <a:pt x="3" y="0"/>
                  </a:lnTo>
                  <a:lnTo>
                    <a:pt x="37" y="4"/>
                  </a:lnTo>
                  <a:lnTo>
                    <a:pt x="33" y="30"/>
                  </a:lnTo>
                  <a:lnTo>
                    <a:pt x="0" y="26"/>
                  </a:lnTo>
                  <a:close/>
                </a:path>
              </a:pathLst>
            </a:custGeom>
            <a:solidFill>
              <a:srgbClr val="000000"/>
            </a:solidFill>
            <a:ln w="9525">
              <a:noFill/>
              <a:round/>
              <a:headEnd/>
              <a:tailEnd/>
            </a:ln>
          </p:spPr>
          <p:txBody>
            <a:bodyPr/>
            <a:lstStyle/>
            <a:p>
              <a:endParaRPr lang="en-US"/>
            </a:p>
          </p:txBody>
        </p:sp>
        <p:sp>
          <p:nvSpPr>
            <p:cNvPr id="82962" name="Freeform 332"/>
            <p:cNvSpPr>
              <a:spLocks/>
            </p:cNvSpPr>
            <p:nvPr/>
          </p:nvSpPr>
          <p:spPr bwMode="auto">
            <a:xfrm>
              <a:off x="2749" y="2493"/>
              <a:ext cx="37" cy="35"/>
            </a:xfrm>
            <a:custGeom>
              <a:avLst/>
              <a:gdLst>
                <a:gd name="T0" fmla="*/ 0 w 37"/>
                <a:gd name="T1" fmla="*/ 31 h 35"/>
                <a:gd name="T2" fmla="*/ 3 w 37"/>
                <a:gd name="T3" fmla="*/ 0 h 35"/>
                <a:gd name="T4" fmla="*/ 37 w 37"/>
                <a:gd name="T5" fmla="*/ 3 h 35"/>
                <a:gd name="T6" fmla="*/ 33 w 37"/>
                <a:gd name="T7" fmla="*/ 35 h 35"/>
                <a:gd name="T8" fmla="*/ 0 w 37"/>
                <a:gd name="T9" fmla="*/ 31 h 35"/>
                <a:gd name="T10" fmla="*/ 0 60000 65536"/>
                <a:gd name="T11" fmla="*/ 0 60000 65536"/>
                <a:gd name="T12" fmla="*/ 0 60000 65536"/>
                <a:gd name="T13" fmla="*/ 0 60000 65536"/>
                <a:gd name="T14" fmla="*/ 0 60000 65536"/>
                <a:gd name="T15" fmla="*/ 0 w 37"/>
                <a:gd name="T16" fmla="*/ 0 h 35"/>
                <a:gd name="T17" fmla="*/ 37 w 37"/>
                <a:gd name="T18" fmla="*/ 35 h 35"/>
              </a:gdLst>
              <a:ahLst/>
              <a:cxnLst>
                <a:cxn ang="T10">
                  <a:pos x="T0" y="T1"/>
                </a:cxn>
                <a:cxn ang="T11">
                  <a:pos x="T2" y="T3"/>
                </a:cxn>
                <a:cxn ang="T12">
                  <a:pos x="T4" y="T5"/>
                </a:cxn>
                <a:cxn ang="T13">
                  <a:pos x="T6" y="T7"/>
                </a:cxn>
                <a:cxn ang="T14">
                  <a:pos x="T8" y="T9"/>
                </a:cxn>
              </a:cxnLst>
              <a:rect l="T15" t="T16" r="T17" b="T18"/>
              <a:pathLst>
                <a:path w="37" h="35">
                  <a:moveTo>
                    <a:pt x="0" y="31"/>
                  </a:moveTo>
                  <a:lnTo>
                    <a:pt x="3" y="0"/>
                  </a:lnTo>
                  <a:lnTo>
                    <a:pt x="37" y="3"/>
                  </a:lnTo>
                  <a:lnTo>
                    <a:pt x="33" y="35"/>
                  </a:lnTo>
                  <a:lnTo>
                    <a:pt x="0" y="31"/>
                  </a:lnTo>
                  <a:close/>
                </a:path>
              </a:pathLst>
            </a:custGeom>
            <a:solidFill>
              <a:srgbClr val="000000"/>
            </a:solidFill>
            <a:ln w="9525">
              <a:noFill/>
              <a:round/>
              <a:headEnd/>
              <a:tailEnd/>
            </a:ln>
          </p:spPr>
          <p:txBody>
            <a:bodyPr/>
            <a:lstStyle/>
            <a:p>
              <a:endParaRPr lang="en-US"/>
            </a:p>
          </p:txBody>
        </p:sp>
        <p:sp>
          <p:nvSpPr>
            <p:cNvPr id="82963" name="Freeform 331"/>
            <p:cNvSpPr>
              <a:spLocks/>
            </p:cNvSpPr>
            <p:nvPr/>
          </p:nvSpPr>
          <p:spPr bwMode="auto">
            <a:xfrm>
              <a:off x="2752" y="2443"/>
              <a:ext cx="39" cy="53"/>
            </a:xfrm>
            <a:custGeom>
              <a:avLst/>
              <a:gdLst>
                <a:gd name="T0" fmla="*/ 0 w 39"/>
                <a:gd name="T1" fmla="*/ 50 h 53"/>
                <a:gd name="T2" fmla="*/ 6 w 39"/>
                <a:gd name="T3" fmla="*/ 0 h 53"/>
                <a:gd name="T4" fmla="*/ 39 w 39"/>
                <a:gd name="T5" fmla="*/ 3 h 53"/>
                <a:gd name="T6" fmla="*/ 34 w 39"/>
                <a:gd name="T7" fmla="*/ 53 h 53"/>
                <a:gd name="T8" fmla="*/ 0 w 39"/>
                <a:gd name="T9" fmla="*/ 50 h 53"/>
                <a:gd name="T10" fmla="*/ 0 60000 65536"/>
                <a:gd name="T11" fmla="*/ 0 60000 65536"/>
                <a:gd name="T12" fmla="*/ 0 60000 65536"/>
                <a:gd name="T13" fmla="*/ 0 60000 65536"/>
                <a:gd name="T14" fmla="*/ 0 60000 65536"/>
                <a:gd name="T15" fmla="*/ 0 w 39"/>
                <a:gd name="T16" fmla="*/ 0 h 53"/>
                <a:gd name="T17" fmla="*/ 39 w 39"/>
                <a:gd name="T18" fmla="*/ 53 h 53"/>
              </a:gdLst>
              <a:ahLst/>
              <a:cxnLst>
                <a:cxn ang="T10">
                  <a:pos x="T0" y="T1"/>
                </a:cxn>
                <a:cxn ang="T11">
                  <a:pos x="T2" y="T3"/>
                </a:cxn>
                <a:cxn ang="T12">
                  <a:pos x="T4" y="T5"/>
                </a:cxn>
                <a:cxn ang="T13">
                  <a:pos x="T6" y="T7"/>
                </a:cxn>
                <a:cxn ang="T14">
                  <a:pos x="T8" y="T9"/>
                </a:cxn>
              </a:cxnLst>
              <a:rect l="T15" t="T16" r="T17" b="T18"/>
              <a:pathLst>
                <a:path w="39" h="53">
                  <a:moveTo>
                    <a:pt x="0" y="50"/>
                  </a:moveTo>
                  <a:lnTo>
                    <a:pt x="6" y="0"/>
                  </a:lnTo>
                  <a:lnTo>
                    <a:pt x="39" y="3"/>
                  </a:lnTo>
                  <a:lnTo>
                    <a:pt x="34" y="53"/>
                  </a:lnTo>
                  <a:lnTo>
                    <a:pt x="0" y="50"/>
                  </a:lnTo>
                  <a:close/>
                </a:path>
              </a:pathLst>
            </a:custGeom>
            <a:solidFill>
              <a:srgbClr val="000000"/>
            </a:solidFill>
            <a:ln w="9525">
              <a:noFill/>
              <a:round/>
              <a:headEnd/>
              <a:tailEnd/>
            </a:ln>
          </p:spPr>
          <p:txBody>
            <a:bodyPr/>
            <a:lstStyle/>
            <a:p>
              <a:endParaRPr lang="en-US"/>
            </a:p>
          </p:txBody>
        </p:sp>
        <p:sp>
          <p:nvSpPr>
            <p:cNvPr id="82964" name="Freeform 330"/>
            <p:cNvSpPr>
              <a:spLocks/>
            </p:cNvSpPr>
            <p:nvPr/>
          </p:nvSpPr>
          <p:spPr bwMode="auto">
            <a:xfrm>
              <a:off x="2758" y="2392"/>
              <a:ext cx="39" cy="54"/>
            </a:xfrm>
            <a:custGeom>
              <a:avLst/>
              <a:gdLst>
                <a:gd name="T0" fmla="*/ 0 w 39"/>
                <a:gd name="T1" fmla="*/ 51 h 54"/>
                <a:gd name="T2" fmla="*/ 5 w 39"/>
                <a:gd name="T3" fmla="*/ 0 h 54"/>
                <a:gd name="T4" fmla="*/ 39 w 39"/>
                <a:gd name="T5" fmla="*/ 4 h 54"/>
                <a:gd name="T6" fmla="*/ 33 w 39"/>
                <a:gd name="T7" fmla="*/ 54 h 54"/>
                <a:gd name="T8" fmla="*/ 0 w 39"/>
                <a:gd name="T9" fmla="*/ 51 h 54"/>
                <a:gd name="T10" fmla="*/ 0 60000 65536"/>
                <a:gd name="T11" fmla="*/ 0 60000 65536"/>
                <a:gd name="T12" fmla="*/ 0 60000 65536"/>
                <a:gd name="T13" fmla="*/ 0 60000 65536"/>
                <a:gd name="T14" fmla="*/ 0 60000 65536"/>
                <a:gd name="T15" fmla="*/ 0 w 39"/>
                <a:gd name="T16" fmla="*/ 0 h 54"/>
                <a:gd name="T17" fmla="*/ 39 w 39"/>
                <a:gd name="T18" fmla="*/ 54 h 54"/>
              </a:gdLst>
              <a:ahLst/>
              <a:cxnLst>
                <a:cxn ang="T10">
                  <a:pos x="T0" y="T1"/>
                </a:cxn>
                <a:cxn ang="T11">
                  <a:pos x="T2" y="T3"/>
                </a:cxn>
                <a:cxn ang="T12">
                  <a:pos x="T4" y="T5"/>
                </a:cxn>
                <a:cxn ang="T13">
                  <a:pos x="T6" y="T7"/>
                </a:cxn>
                <a:cxn ang="T14">
                  <a:pos x="T8" y="T9"/>
                </a:cxn>
              </a:cxnLst>
              <a:rect l="T15" t="T16" r="T17" b="T18"/>
              <a:pathLst>
                <a:path w="39" h="54">
                  <a:moveTo>
                    <a:pt x="0" y="51"/>
                  </a:moveTo>
                  <a:lnTo>
                    <a:pt x="5" y="0"/>
                  </a:lnTo>
                  <a:lnTo>
                    <a:pt x="39" y="4"/>
                  </a:lnTo>
                  <a:lnTo>
                    <a:pt x="33" y="54"/>
                  </a:lnTo>
                  <a:lnTo>
                    <a:pt x="0" y="51"/>
                  </a:lnTo>
                  <a:close/>
                </a:path>
              </a:pathLst>
            </a:custGeom>
            <a:solidFill>
              <a:srgbClr val="000000"/>
            </a:solidFill>
            <a:ln w="9525">
              <a:noFill/>
              <a:round/>
              <a:headEnd/>
              <a:tailEnd/>
            </a:ln>
          </p:spPr>
          <p:txBody>
            <a:bodyPr/>
            <a:lstStyle/>
            <a:p>
              <a:endParaRPr lang="en-US"/>
            </a:p>
          </p:txBody>
        </p:sp>
        <p:sp>
          <p:nvSpPr>
            <p:cNvPr id="82965" name="Freeform 329"/>
            <p:cNvSpPr>
              <a:spLocks/>
            </p:cNvSpPr>
            <p:nvPr/>
          </p:nvSpPr>
          <p:spPr bwMode="auto">
            <a:xfrm>
              <a:off x="2763" y="2341"/>
              <a:ext cx="39" cy="55"/>
            </a:xfrm>
            <a:custGeom>
              <a:avLst/>
              <a:gdLst>
                <a:gd name="T0" fmla="*/ 0 w 39"/>
                <a:gd name="T1" fmla="*/ 51 h 55"/>
                <a:gd name="T2" fmla="*/ 6 w 39"/>
                <a:gd name="T3" fmla="*/ 0 h 55"/>
                <a:gd name="T4" fmla="*/ 39 w 39"/>
                <a:gd name="T5" fmla="*/ 4 h 55"/>
                <a:gd name="T6" fmla="*/ 34 w 39"/>
                <a:gd name="T7" fmla="*/ 55 h 55"/>
                <a:gd name="T8" fmla="*/ 0 w 39"/>
                <a:gd name="T9" fmla="*/ 51 h 55"/>
                <a:gd name="T10" fmla="*/ 0 60000 65536"/>
                <a:gd name="T11" fmla="*/ 0 60000 65536"/>
                <a:gd name="T12" fmla="*/ 0 60000 65536"/>
                <a:gd name="T13" fmla="*/ 0 60000 65536"/>
                <a:gd name="T14" fmla="*/ 0 60000 65536"/>
                <a:gd name="T15" fmla="*/ 0 w 39"/>
                <a:gd name="T16" fmla="*/ 0 h 55"/>
                <a:gd name="T17" fmla="*/ 39 w 39"/>
                <a:gd name="T18" fmla="*/ 55 h 55"/>
              </a:gdLst>
              <a:ahLst/>
              <a:cxnLst>
                <a:cxn ang="T10">
                  <a:pos x="T0" y="T1"/>
                </a:cxn>
                <a:cxn ang="T11">
                  <a:pos x="T2" y="T3"/>
                </a:cxn>
                <a:cxn ang="T12">
                  <a:pos x="T4" y="T5"/>
                </a:cxn>
                <a:cxn ang="T13">
                  <a:pos x="T6" y="T7"/>
                </a:cxn>
                <a:cxn ang="T14">
                  <a:pos x="T8" y="T9"/>
                </a:cxn>
              </a:cxnLst>
              <a:rect l="T15" t="T16" r="T17" b="T18"/>
              <a:pathLst>
                <a:path w="39" h="55">
                  <a:moveTo>
                    <a:pt x="0" y="51"/>
                  </a:moveTo>
                  <a:lnTo>
                    <a:pt x="6" y="0"/>
                  </a:lnTo>
                  <a:lnTo>
                    <a:pt x="39" y="4"/>
                  </a:lnTo>
                  <a:lnTo>
                    <a:pt x="34" y="55"/>
                  </a:lnTo>
                  <a:lnTo>
                    <a:pt x="0" y="51"/>
                  </a:lnTo>
                  <a:close/>
                </a:path>
              </a:pathLst>
            </a:custGeom>
            <a:solidFill>
              <a:srgbClr val="000000"/>
            </a:solidFill>
            <a:ln w="9525">
              <a:noFill/>
              <a:round/>
              <a:headEnd/>
              <a:tailEnd/>
            </a:ln>
          </p:spPr>
          <p:txBody>
            <a:bodyPr/>
            <a:lstStyle/>
            <a:p>
              <a:endParaRPr lang="en-US"/>
            </a:p>
          </p:txBody>
        </p:sp>
        <p:sp>
          <p:nvSpPr>
            <p:cNvPr id="82966" name="Freeform 328"/>
            <p:cNvSpPr>
              <a:spLocks/>
            </p:cNvSpPr>
            <p:nvPr/>
          </p:nvSpPr>
          <p:spPr bwMode="auto">
            <a:xfrm>
              <a:off x="2769" y="2292"/>
              <a:ext cx="39" cy="53"/>
            </a:xfrm>
            <a:custGeom>
              <a:avLst/>
              <a:gdLst>
                <a:gd name="T0" fmla="*/ 0 w 39"/>
                <a:gd name="T1" fmla="*/ 49 h 53"/>
                <a:gd name="T2" fmla="*/ 6 w 39"/>
                <a:gd name="T3" fmla="*/ 0 h 53"/>
                <a:gd name="T4" fmla="*/ 39 w 39"/>
                <a:gd name="T5" fmla="*/ 4 h 53"/>
                <a:gd name="T6" fmla="*/ 33 w 39"/>
                <a:gd name="T7" fmla="*/ 53 h 53"/>
                <a:gd name="T8" fmla="*/ 0 w 39"/>
                <a:gd name="T9" fmla="*/ 49 h 53"/>
                <a:gd name="T10" fmla="*/ 0 60000 65536"/>
                <a:gd name="T11" fmla="*/ 0 60000 65536"/>
                <a:gd name="T12" fmla="*/ 0 60000 65536"/>
                <a:gd name="T13" fmla="*/ 0 60000 65536"/>
                <a:gd name="T14" fmla="*/ 0 60000 65536"/>
                <a:gd name="T15" fmla="*/ 0 w 39"/>
                <a:gd name="T16" fmla="*/ 0 h 53"/>
                <a:gd name="T17" fmla="*/ 39 w 39"/>
                <a:gd name="T18" fmla="*/ 53 h 53"/>
              </a:gdLst>
              <a:ahLst/>
              <a:cxnLst>
                <a:cxn ang="T10">
                  <a:pos x="T0" y="T1"/>
                </a:cxn>
                <a:cxn ang="T11">
                  <a:pos x="T2" y="T3"/>
                </a:cxn>
                <a:cxn ang="T12">
                  <a:pos x="T4" y="T5"/>
                </a:cxn>
                <a:cxn ang="T13">
                  <a:pos x="T6" y="T7"/>
                </a:cxn>
                <a:cxn ang="T14">
                  <a:pos x="T8" y="T9"/>
                </a:cxn>
              </a:cxnLst>
              <a:rect l="T15" t="T16" r="T17" b="T18"/>
              <a:pathLst>
                <a:path w="39" h="53">
                  <a:moveTo>
                    <a:pt x="0" y="49"/>
                  </a:moveTo>
                  <a:lnTo>
                    <a:pt x="6" y="0"/>
                  </a:lnTo>
                  <a:lnTo>
                    <a:pt x="39" y="4"/>
                  </a:lnTo>
                  <a:lnTo>
                    <a:pt x="33" y="53"/>
                  </a:lnTo>
                  <a:lnTo>
                    <a:pt x="0" y="49"/>
                  </a:lnTo>
                  <a:close/>
                </a:path>
              </a:pathLst>
            </a:custGeom>
            <a:solidFill>
              <a:srgbClr val="000000"/>
            </a:solidFill>
            <a:ln w="9525">
              <a:noFill/>
              <a:round/>
              <a:headEnd/>
              <a:tailEnd/>
            </a:ln>
          </p:spPr>
          <p:txBody>
            <a:bodyPr/>
            <a:lstStyle/>
            <a:p>
              <a:endParaRPr lang="en-US"/>
            </a:p>
          </p:txBody>
        </p:sp>
        <p:sp>
          <p:nvSpPr>
            <p:cNvPr id="82967" name="Freeform 327"/>
            <p:cNvSpPr>
              <a:spLocks/>
            </p:cNvSpPr>
            <p:nvPr/>
          </p:nvSpPr>
          <p:spPr bwMode="auto">
            <a:xfrm>
              <a:off x="2788" y="2132"/>
              <a:ext cx="36" cy="31"/>
            </a:xfrm>
            <a:custGeom>
              <a:avLst/>
              <a:gdLst>
                <a:gd name="T0" fmla="*/ 0 w 36"/>
                <a:gd name="T1" fmla="*/ 28 h 31"/>
                <a:gd name="T2" fmla="*/ 3 w 36"/>
                <a:gd name="T3" fmla="*/ 0 h 31"/>
                <a:gd name="T4" fmla="*/ 36 w 36"/>
                <a:gd name="T5" fmla="*/ 3 h 31"/>
                <a:gd name="T6" fmla="*/ 33 w 36"/>
                <a:gd name="T7" fmla="*/ 31 h 31"/>
                <a:gd name="T8" fmla="*/ 0 w 36"/>
                <a:gd name="T9" fmla="*/ 28 h 31"/>
                <a:gd name="T10" fmla="*/ 0 60000 65536"/>
                <a:gd name="T11" fmla="*/ 0 60000 65536"/>
                <a:gd name="T12" fmla="*/ 0 60000 65536"/>
                <a:gd name="T13" fmla="*/ 0 60000 65536"/>
                <a:gd name="T14" fmla="*/ 0 60000 65536"/>
                <a:gd name="T15" fmla="*/ 0 w 36"/>
                <a:gd name="T16" fmla="*/ 0 h 31"/>
                <a:gd name="T17" fmla="*/ 36 w 36"/>
                <a:gd name="T18" fmla="*/ 31 h 31"/>
              </a:gdLst>
              <a:ahLst/>
              <a:cxnLst>
                <a:cxn ang="T10">
                  <a:pos x="T0" y="T1"/>
                </a:cxn>
                <a:cxn ang="T11">
                  <a:pos x="T2" y="T3"/>
                </a:cxn>
                <a:cxn ang="T12">
                  <a:pos x="T4" y="T5"/>
                </a:cxn>
                <a:cxn ang="T13">
                  <a:pos x="T6" y="T7"/>
                </a:cxn>
                <a:cxn ang="T14">
                  <a:pos x="T8" y="T9"/>
                </a:cxn>
              </a:cxnLst>
              <a:rect l="T15" t="T16" r="T17" b="T18"/>
              <a:pathLst>
                <a:path w="36" h="31">
                  <a:moveTo>
                    <a:pt x="0" y="28"/>
                  </a:moveTo>
                  <a:lnTo>
                    <a:pt x="3" y="0"/>
                  </a:lnTo>
                  <a:lnTo>
                    <a:pt x="36" y="3"/>
                  </a:lnTo>
                  <a:lnTo>
                    <a:pt x="33" y="31"/>
                  </a:lnTo>
                  <a:lnTo>
                    <a:pt x="0" y="28"/>
                  </a:lnTo>
                  <a:close/>
                </a:path>
              </a:pathLst>
            </a:custGeom>
            <a:solidFill>
              <a:srgbClr val="000000"/>
            </a:solidFill>
            <a:ln w="9525">
              <a:noFill/>
              <a:round/>
              <a:headEnd/>
              <a:tailEnd/>
            </a:ln>
          </p:spPr>
          <p:txBody>
            <a:bodyPr/>
            <a:lstStyle/>
            <a:p>
              <a:endParaRPr lang="en-US"/>
            </a:p>
          </p:txBody>
        </p:sp>
        <p:sp>
          <p:nvSpPr>
            <p:cNvPr id="82968" name="Freeform 326"/>
            <p:cNvSpPr>
              <a:spLocks/>
            </p:cNvSpPr>
            <p:nvPr/>
          </p:nvSpPr>
          <p:spPr bwMode="auto">
            <a:xfrm>
              <a:off x="2791" y="2025"/>
              <a:ext cx="44" cy="110"/>
            </a:xfrm>
            <a:custGeom>
              <a:avLst/>
              <a:gdLst>
                <a:gd name="T0" fmla="*/ 0 w 44"/>
                <a:gd name="T1" fmla="*/ 107 h 110"/>
                <a:gd name="T2" fmla="*/ 11 w 44"/>
                <a:gd name="T3" fmla="*/ 0 h 110"/>
                <a:gd name="T4" fmla="*/ 44 w 44"/>
                <a:gd name="T5" fmla="*/ 3 h 110"/>
                <a:gd name="T6" fmla="*/ 33 w 44"/>
                <a:gd name="T7" fmla="*/ 110 h 110"/>
                <a:gd name="T8" fmla="*/ 0 w 44"/>
                <a:gd name="T9" fmla="*/ 107 h 110"/>
                <a:gd name="T10" fmla="*/ 0 60000 65536"/>
                <a:gd name="T11" fmla="*/ 0 60000 65536"/>
                <a:gd name="T12" fmla="*/ 0 60000 65536"/>
                <a:gd name="T13" fmla="*/ 0 60000 65536"/>
                <a:gd name="T14" fmla="*/ 0 60000 65536"/>
                <a:gd name="T15" fmla="*/ 0 w 44"/>
                <a:gd name="T16" fmla="*/ 0 h 110"/>
                <a:gd name="T17" fmla="*/ 44 w 44"/>
                <a:gd name="T18" fmla="*/ 110 h 110"/>
              </a:gdLst>
              <a:ahLst/>
              <a:cxnLst>
                <a:cxn ang="T10">
                  <a:pos x="T0" y="T1"/>
                </a:cxn>
                <a:cxn ang="T11">
                  <a:pos x="T2" y="T3"/>
                </a:cxn>
                <a:cxn ang="T12">
                  <a:pos x="T4" y="T5"/>
                </a:cxn>
                <a:cxn ang="T13">
                  <a:pos x="T6" y="T7"/>
                </a:cxn>
                <a:cxn ang="T14">
                  <a:pos x="T8" y="T9"/>
                </a:cxn>
              </a:cxnLst>
              <a:rect l="T15" t="T16" r="T17" b="T18"/>
              <a:pathLst>
                <a:path w="44" h="110">
                  <a:moveTo>
                    <a:pt x="0" y="107"/>
                  </a:moveTo>
                  <a:lnTo>
                    <a:pt x="11" y="0"/>
                  </a:lnTo>
                  <a:lnTo>
                    <a:pt x="44" y="3"/>
                  </a:lnTo>
                  <a:lnTo>
                    <a:pt x="33" y="110"/>
                  </a:lnTo>
                  <a:lnTo>
                    <a:pt x="0" y="107"/>
                  </a:lnTo>
                  <a:close/>
                </a:path>
              </a:pathLst>
            </a:custGeom>
            <a:solidFill>
              <a:srgbClr val="000000"/>
            </a:solidFill>
            <a:ln w="9525">
              <a:noFill/>
              <a:round/>
              <a:headEnd/>
              <a:tailEnd/>
            </a:ln>
          </p:spPr>
          <p:txBody>
            <a:bodyPr/>
            <a:lstStyle/>
            <a:p>
              <a:endParaRPr lang="en-US"/>
            </a:p>
          </p:txBody>
        </p:sp>
        <p:sp>
          <p:nvSpPr>
            <p:cNvPr id="82969" name="Freeform 325"/>
            <p:cNvSpPr>
              <a:spLocks/>
            </p:cNvSpPr>
            <p:nvPr/>
          </p:nvSpPr>
          <p:spPr bwMode="auto">
            <a:xfrm>
              <a:off x="2802" y="1928"/>
              <a:ext cx="43" cy="100"/>
            </a:xfrm>
            <a:custGeom>
              <a:avLst/>
              <a:gdLst>
                <a:gd name="T0" fmla="*/ 0 w 43"/>
                <a:gd name="T1" fmla="*/ 97 h 100"/>
                <a:gd name="T2" fmla="*/ 9 w 43"/>
                <a:gd name="T3" fmla="*/ 0 h 100"/>
                <a:gd name="T4" fmla="*/ 43 w 43"/>
                <a:gd name="T5" fmla="*/ 3 h 100"/>
                <a:gd name="T6" fmla="*/ 33 w 43"/>
                <a:gd name="T7" fmla="*/ 100 h 100"/>
                <a:gd name="T8" fmla="*/ 0 w 43"/>
                <a:gd name="T9" fmla="*/ 97 h 100"/>
                <a:gd name="T10" fmla="*/ 0 60000 65536"/>
                <a:gd name="T11" fmla="*/ 0 60000 65536"/>
                <a:gd name="T12" fmla="*/ 0 60000 65536"/>
                <a:gd name="T13" fmla="*/ 0 60000 65536"/>
                <a:gd name="T14" fmla="*/ 0 60000 65536"/>
                <a:gd name="T15" fmla="*/ 0 w 43"/>
                <a:gd name="T16" fmla="*/ 0 h 100"/>
                <a:gd name="T17" fmla="*/ 43 w 43"/>
                <a:gd name="T18" fmla="*/ 100 h 100"/>
              </a:gdLst>
              <a:ahLst/>
              <a:cxnLst>
                <a:cxn ang="T10">
                  <a:pos x="T0" y="T1"/>
                </a:cxn>
                <a:cxn ang="T11">
                  <a:pos x="T2" y="T3"/>
                </a:cxn>
                <a:cxn ang="T12">
                  <a:pos x="T4" y="T5"/>
                </a:cxn>
                <a:cxn ang="T13">
                  <a:pos x="T6" y="T7"/>
                </a:cxn>
                <a:cxn ang="T14">
                  <a:pos x="T8" y="T9"/>
                </a:cxn>
              </a:cxnLst>
              <a:rect l="T15" t="T16" r="T17" b="T18"/>
              <a:pathLst>
                <a:path w="43" h="100">
                  <a:moveTo>
                    <a:pt x="0" y="97"/>
                  </a:moveTo>
                  <a:lnTo>
                    <a:pt x="9" y="0"/>
                  </a:lnTo>
                  <a:lnTo>
                    <a:pt x="43" y="3"/>
                  </a:lnTo>
                  <a:lnTo>
                    <a:pt x="33" y="100"/>
                  </a:lnTo>
                  <a:lnTo>
                    <a:pt x="0" y="97"/>
                  </a:lnTo>
                  <a:close/>
                </a:path>
              </a:pathLst>
            </a:custGeom>
            <a:solidFill>
              <a:srgbClr val="000000"/>
            </a:solidFill>
            <a:ln w="9525">
              <a:noFill/>
              <a:round/>
              <a:headEnd/>
              <a:tailEnd/>
            </a:ln>
          </p:spPr>
          <p:txBody>
            <a:bodyPr/>
            <a:lstStyle/>
            <a:p>
              <a:endParaRPr lang="en-US"/>
            </a:p>
          </p:txBody>
        </p:sp>
        <p:sp>
          <p:nvSpPr>
            <p:cNvPr id="82970" name="Freeform 324"/>
            <p:cNvSpPr>
              <a:spLocks/>
            </p:cNvSpPr>
            <p:nvPr/>
          </p:nvSpPr>
          <p:spPr bwMode="auto">
            <a:xfrm>
              <a:off x="2825" y="1702"/>
              <a:ext cx="43" cy="96"/>
            </a:xfrm>
            <a:custGeom>
              <a:avLst/>
              <a:gdLst>
                <a:gd name="T0" fmla="*/ 0 w 43"/>
                <a:gd name="T1" fmla="*/ 93 h 96"/>
                <a:gd name="T2" fmla="*/ 9 w 43"/>
                <a:gd name="T3" fmla="*/ 0 h 96"/>
                <a:gd name="T4" fmla="*/ 43 w 43"/>
                <a:gd name="T5" fmla="*/ 4 h 96"/>
                <a:gd name="T6" fmla="*/ 33 w 43"/>
                <a:gd name="T7" fmla="*/ 96 h 96"/>
                <a:gd name="T8" fmla="*/ 0 w 43"/>
                <a:gd name="T9" fmla="*/ 93 h 96"/>
                <a:gd name="T10" fmla="*/ 0 60000 65536"/>
                <a:gd name="T11" fmla="*/ 0 60000 65536"/>
                <a:gd name="T12" fmla="*/ 0 60000 65536"/>
                <a:gd name="T13" fmla="*/ 0 60000 65536"/>
                <a:gd name="T14" fmla="*/ 0 60000 65536"/>
                <a:gd name="T15" fmla="*/ 0 w 43"/>
                <a:gd name="T16" fmla="*/ 0 h 96"/>
                <a:gd name="T17" fmla="*/ 43 w 43"/>
                <a:gd name="T18" fmla="*/ 96 h 96"/>
              </a:gdLst>
              <a:ahLst/>
              <a:cxnLst>
                <a:cxn ang="T10">
                  <a:pos x="T0" y="T1"/>
                </a:cxn>
                <a:cxn ang="T11">
                  <a:pos x="T2" y="T3"/>
                </a:cxn>
                <a:cxn ang="T12">
                  <a:pos x="T4" y="T5"/>
                </a:cxn>
                <a:cxn ang="T13">
                  <a:pos x="T6" y="T7"/>
                </a:cxn>
                <a:cxn ang="T14">
                  <a:pos x="T8" y="T9"/>
                </a:cxn>
              </a:cxnLst>
              <a:rect l="T15" t="T16" r="T17" b="T18"/>
              <a:pathLst>
                <a:path w="43" h="96">
                  <a:moveTo>
                    <a:pt x="0" y="93"/>
                  </a:moveTo>
                  <a:lnTo>
                    <a:pt x="9" y="0"/>
                  </a:lnTo>
                  <a:lnTo>
                    <a:pt x="43" y="4"/>
                  </a:lnTo>
                  <a:lnTo>
                    <a:pt x="33" y="96"/>
                  </a:lnTo>
                  <a:lnTo>
                    <a:pt x="0" y="93"/>
                  </a:lnTo>
                  <a:close/>
                </a:path>
              </a:pathLst>
            </a:custGeom>
            <a:solidFill>
              <a:srgbClr val="000000"/>
            </a:solidFill>
            <a:ln w="9525">
              <a:noFill/>
              <a:round/>
              <a:headEnd/>
              <a:tailEnd/>
            </a:ln>
          </p:spPr>
          <p:txBody>
            <a:bodyPr/>
            <a:lstStyle/>
            <a:p>
              <a:endParaRPr lang="en-US"/>
            </a:p>
          </p:txBody>
        </p:sp>
        <p:sp>
          <p:nvSpPr>
            <p:cNvPr id="82971" name="Freeform 323"/>
            <p:cNvSpPr>
              <a:spLocks/>
            </p:cNvSpPr>
            <p:nvPr/>
          </p:nvSpPr>
          <p:spPr bwMode="auto">
            <a:xfrm>
              <a:off x="2834" y="1595"/>
              <a:ext cx="44" cy="111"/>
            </a:xfrm>
            <a:custGeom>
              <a:avLst/>
              <a:gdLst>
                <a:gd name="T0" fmla="*/ 0 w 44"/>
                <a:gd name="T1" fmla="*/ 107 h 111"/>
                <a:gd name="T2" fmla="*/ 11 w 44"/>
                <a:gd name="T3" fmla="*/ 0 h 111"/>
                <a:gd name="T4" fmla="*/ 44 w 44"/>
                <a:gd name="T5" fmla="*/ 4 h 111"/>
                <a:gd name="T6" fmla="*/ 34 w 44"/>
                <a:gd name="T7" fmla="*/ 111 h 111"/>
                <a:gd name="T8" fmla="*/ 0 w 44"/>
                <a:gd name="T9" fmla="*/ 107 h 111"/>
                <a:gd name="T10" fmla="*/ 0 60000 65536"/>
                <a:gd name="T11" fmla="*/ 0 60000 65536"/>
                <a:gd name="T12" fmla="*/ 0 60000 65536"/>
                <a:gd name="T13" fmla="*/ 0 60000 65536"/>
                <a:gd name="T14" fmla="*/ 0 60000 65536"/>
                <a:gd name="T15" fmla="*/ 0 w 44"/>
                <a:gd name="T16" fmla="*/ 0 h 111"/>
                <a:gd name="T17" fmla="*/ 44 w 44"/>
                <a:gd name="T18" fmla="*/ 111 h 111"/>
              </a:gdLst>
              <a:ahLst/>
              <a:cxnLst>
                <a:cxn ang="T10">
                  <a:pos x="T0" y="T1"/>
                </a:cxn>
                <a:cxn ang="T11">
                  <a:pos x="T2" y="T3"/>
                </a:cxn>
                <a:cxn ang="T12">
                  <a:pos x="T4" y="T5"/>
                </a:cxn>
                <a:cxn ang="T13">
                  <a:pos x="T6" y="T7"/>
                </a:cxn>
                <a:cxn ang="T14">
                  <a:pos x="T8" y="T9"/>
                </a:cxn>
              </a:cxnLst>
              <a:rect l="T15" t="T16" r="T17" b="T18"/>
              <a:pathLst>
                <a:path w="44" h="111">
                  <a:moveTo>
                    <a:pt x="0" y="107"/>
                  </a:moveTo>
                  <a:lnTo>
                    <a:pt x="11" y="0"/>
                  </a:lnTo>
                  <a:lnTo>
                    <a:pt x="44" y="4"/>
                  </a:lnTo>
                  <a:lnTo>
                    <a:pt x="34" y="111"/>
                  </a:lnTo>
                  <a:lnTo>
                    <a:pt x="0" y="107"/>
                  </a:lnTo>
                  <a:close/>
                </a:path>
              </a:pathLst>
            </a:custGeom>
            <a:solidFill>
              <a:srgbClr val="000000"/>
            </a:solidFill>
            <a:ln w="9525">
              <a:noFill/>
              <a:round/>
              <a:headEnd/>
              <a:tailEnd/>
            </a:ln>
          </p:spPr>
          <p:txBody>
            <a:bodyPr/>
            <a:lstStyle/>
            <a:p>
              <a:endParaRPr lang="en-US"/>
            </a:p>
          </p:txBody>
        </p:sp>
        <p:sp>
          <p:nvSpPr>
            <p:cNvPr id="82972" name="Freeform 322"/>
            <p:cNvSpPr>
              <a:spLocks/>
            </p:cNvSpPr>
            <p:nvPr/>
          </p:nvSpPr>
          <p:spPr bwMode="auto">
            <a:xfrm>
              <a:off x="2845" y="1563"/>
              <a:ext cx="37" cy="36"/>
            </a:xfrm>
            <a:custGeom>
              <a:avLst/>
              <a:gdLst>
                <a:gd name="T0" fmla="*/ 0 w 37"/>
                <a:gd name="T1" fmla="*/ 32 h 36"/>
                <a:gd name="T2" fmla="*/ 3 w 37"/>
                <a:gd name="T3" fmla="*/ 0 h 36"/>
                <a:gd name="T4" fmla="*/ 37 w 37"/>
                <a:gd name="T5" fmla="*/ 3 h 36"/>
                <a:gd name="T6" fmla="*/ 33 w 37"/>
                <a:gd name="T7" fmla="*/ 36 h 36"/>
                <a:gd name="T8" fmla="*/ 0 w 37"/>
                <a:gd name="T9" fmla="*/ 32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0" y="32"/>
                  </a:moveTo>
                  <a:lnTo>
                    <a:pt x="3" y="0"/>
                  </a:lnTo>
                  <a:lnTo>
                    <a:pt x="37" y="3"/>
                  </a:lnTo>
                  <a:lnTo>
                    <a:pt x="33" y="36"/>
                  </a:lnTo>
                  <a:lnTo>
                    <a:pt x="0" y="32"/>
                  </a:lnTo>
                  <a:close/>
                </a:path>
              </a:pathLst>
            </a:custGeom>
            <a:solidFill>
              <a:srgbClr val="000000"/>
            </a:solidFill>
            <a:ln w="9525">
              <a:noFill/>
              <a:round/>
              <a:headEnd/>
              <a:tailEnd/>
            </a:ln>
          </p:spPr>
          <p:txBody>
            <a:bodyPr/>
            <a:lstStyle/>
            <a:p>
              <a:endParaRPr lang="en-US"/>
            </a:p>
          </p:txBody>
        </p:sp>
        <p:sp>
          <p:nvSpPr>
            <p:cNvPr id="82973" name="Freeform 321"/>
            <p:cNvSpPr>
              <a:spLocks/>
            </p:cNvSpPr>
            <p:nvPr/>
          </p:nvSpPr>
          <p:spPr bwMode="auto">
            <a:xfrm>
              <a:off x="2861" y="1387"/>
              <a:ext cx="39" cy="47"/>
            </a:xfrm>
            <a:custGeom>
              <a:avLst/>
              <a:gdLst>
                <a:gd name="T0" fmla="*/ 0 w 39"/>
                <a:gd name="T1" fmla="*/ 43 h 47"/>
                <a:gd name="T2" fmla="*/ 5 w 39"/>
                <a:gd name="T3" fmla="*/ 0 h 47"/>
                <a:gd name="T4" fmla="*/ 39 w 39"/>
                <a:gd name="T5" fmla="*/ 4 h 47"/>
                <a:gd name="T6" fmla="*/ 34 w 39"/>
                <a:gd name="T7" fmla="*/ 47 h 47"/>
                <a:gd name="T8" fmla="*/ 0 w 39"/>
                <a:gd name="T9" fmla="*/ 43 h 47"/>
                <a:gd name="T10" fmla="*/ 0 60000 65536"/>
                <a:gd name="T11" fmla="*/ 0 60000 65536"/>
                <a:gd name="T12" fmla="*/ 0 60000 65536"/>
                <a:gd name="T13" fmla="*/ 0 60000 65536"/>
                <a:gd name="T14" fmla="*/ 0 60000 65536"/>
                <a:gd name="T15" fmla="*/ 0 w 39"/>
                <a:gd name="T16" fmla="*/ 0 h 47"/>
                <a:gd name="T17" fmla="*/ 39 w 39"/>
                <a:gd name="T18" fmla="*/ 47 h 47"/>
              </a:gdLst>
              <a:ahLst/>
              <a:cxnLst>
                <a:cxn ang="T10">
                  <a:pos x="T0" y="T1"/>
                </a:cxn>
                <a:cxn ang="T11">
                  <a:pos x="T2" y="T3"/>
                </a:cxn>
                <a:cxn ang="T12">
                  <a:pos x="T4" y="T5"/>
                </a:cxn>
                <a:cxn ang="T13">
                  <a:pos x="T6" y="T7"/>
                </a:cxn>
                <a:cxn ang="T14">
                  <a:pos x="T8" y="T9"/>
                </a:cxn>
              </a:cxnLst>
              <a:rect l="T15" t="T16" r="T17" b="T18"/>
              <a:pathLst>
                <a:path w="39" h="47">
                  <a:moveTo>
                    <a:pt x="0" y="43"/>
                  </a:moveTo>
                  <a:lnTo>
                    <a:pt x="5" y="0"/>
                  </a:lnTo>
                  <a:lnTo>
                    <a:pt x="39" y="4"/>
                  </a:lnTo>
                  <a:lnTo>
                    <a:pt x="34" y="47"/>
                  </a:lnTo>
                  <a:lnTo>
                    <a:pt x="0" y="43"/>
                  </a:lnTo>
                  <a:close/>
                </a:path>
              </a:pathLst>
            </a:custGeom>
            <a:solidFill>
              <a:srgbClr val="000000"/>
            </a:solidFill>
            <a:ln w="9525">
              <a:noFill/>
              <a:round/>
              <a:headEnd/>
              <a:tailEnd/>
            </a:ln>
          </p:spPr>
          <p:txBody>
            <a:bodyPr/>
            <a:lstStyle/>
            <a:p>
              <a:endParaRPr lang="en-US"/>
            </a:p>
          </p:txBody>
        </p:sp>
        <p:sp>
          <p:nvSpPr>
            <p:cNvPr id="82974" name="Freeform 320"/>
            <p:cNvSpPr>
              <a:spLocks/>
            </p:cNvSpPr>
            <p:nvPr/>
          </p:nvSpPr>
          <p:spPr bwMode="auto">
            <a:xfrm>
              <a:off x="2866" y="1336"/>
              <a:ext cx="39" cy="55"/>
            </a:xfrm>
            <a:custGeom>
              <a:avLst/>
              <a:gdLst>
                <a:gd name="T0" fmla="*/ 0 w 39"/>
                <a:gd name="T1" fmla="*/ 51 h 55"/>
                <a:gd name="T2" fmla="*/ 6 w 39"/>
                <a:gd name="T3" fmla="*/ 0 h 55"/>
                <a:gd name="T4" fmla="*/ 39 w 39"/>
                <a:gd name="T5" fmla="*/ 4 h 55"/>
                <a:gd name="T6" fmla="*/ 34 w 39"/>
                <a:gd name="T7" fmla="*/ 55 h 55"/>
                <a:gd name="T8" fmla="*/ 0 w 39"/>
                <a:gd name="T9" fmla="*/ 51 h 55"/>
                <a:gd name="T10" fmla="*/ 0 60000 65536"/>
                <a:gd name="T11" fmla="*/ 0 60000 65536"/>
                <a:gd name="T12" fmla="*/ 0 60000 65536"/>
                <a:gd name="T13" fmla="*/ 0 60000 65536"/>
                <a:gd name="T14" fmla="*/ 0 60000 65536"/>
                <a:gd name="T15" fmla="*/ 0 w 39"/>
                <a:gd name="T16" fmla="*/ 0 h 55"/>
                <a:gd name="T17" fmla="*/ 39 w 39"/>
                <a:gd name="T18" fmla="*/ 55 h 55"/>
              </a:gdLst>
              <a:ahLst/>
              <a:cxnLst>
                <a:cxn ang="T10">
                  <a:pos x="T0" y="T1"/>
                </a:cxn>
                <a:cxn ang="T11">
                  <a:pos x="T2" y="T3"/>
                </a:cxn>
                <a:cxn ang="T12">
                  <a:pos x="T4" y="T5"/>
                </a:cxn>
                <a:cxn ang="T13">
                  <a:pos x="T6" y="T7"/>
                </a:cxn>
                <a:cxn ang="T14">
                  <a:pos x="T8" y="T9"/>
                </a:cxn>
              </a:cxnLst>
              <a:rect l="T15" t="T16" r="T17" b="T18"/>
              <a:pathLst>
                <a:path w="39" h="55">
                  <a:moveTo>
                    <a:pt x="0" y="51"/>
                  </a:moveTo>
                  <a:lnTo>
                    <a:pt x="6" y="0"/>
                  </a:lnTo>
                  <a:lnTo>
                    <a:pt x="39" y="4"/>
                  </a:lnTo>
                  <a:lnTo>
                    <a:pt x="34" y="55"/>
                  </a:lnTo>
                  <a:lnTo>
                    <a:pt x="0" y="51"/>
                  </a:lnTo>
                  <a:close/>
                </a:path>
              </a:pathLst>
            </a:custGeom>
            <a:solidFill>
              <a:srgbClr val="000000"/>
            </a:solidFill>
            <a:ln w="9525">
              <a:noFill/>
              <a:round/>
              <a:headEnd/>
              <a:tailEnd/>
            </a:ln>
          </p:spPr>
          <p:txBody>
            <a:bodyPr/>
            <a:lstStyle/>
            <a:p>
              <a:endParaRPr lang="en-US"/>
            </a:p>
          </p:txBody>
        </p:sp>
        <p:sp>
          <p:nvSpPr>
            <p:cNvPr id="82975" name="Freeform 319"/>
            <p:cNvSpPr>
              <a:spLocks/>
            </p:cNvSpPr>
            <p:nvPr/>
          </p:nvSpPr>
          <p:spPr bwMode="auto">
            <a:xfrm>
              <a:off x="2872" y="1286"/>
              <a:ext cx="38" cy="54"/>
            </a:xfrm>
            <a:custGeom>
              <a:avLst/>
              <a:gdLst>
                <a:gd name="T0" fmla="*/ 0 w 38"/>
                <a:gd name="T1" fmla="*/ 50 h 54"/>
                <a:gd name="T2" fmla="*/ 5 w 38"/>
                <a:gd name="T3" fmla="*/ 0 h 54"/>
                <a:gd name="T4" fmla="*/ 38 w 38"/>
                <a:gd name="T5" fmla="*/ 4 h 54"/>
                <a:gd name="T6" fmla="*/ 33 w 38"/>
                <a:gd name="T7" fmla="*/ 54 h 54"/>
                <a:gd name="T8" fmla="*/ 0 w 38"/>
                <a:gd name="T9" fmla="*/ 50 h 54"/>
                <a:gd name="T10" fmla="*/ 0 60000 65536"/>
                <a:gd name="T11" fmla="*/ 0 60000 65536"/>
                <a:gd name="T12" fmla="*/ 0 60000 65536"/>
                <a:gd name="T13" fmla="*/ 0 60000 65536"/>
                <a:gd name="T14" fmla="*/ 0 60000 65536"/>
                <a:gd name="T15" fmla="*/ 0 w 38"/>
                <a:gd name="T16" fmla="*/ 0 h 54"/>
                <a:gd name="T17" fmla="*/ 38 w 38"/>
                <a:gd name="T18" fmla="*/ 54 h 54"/>
              </a:gdLst>
              <a:ahLst/>
              <a:cxnLst>
                <a:cxn ang="T10">
                  <a:pos x="T0" y="T1"/>
                </a:cxn>
                <a:cxn ang="T11">
                  <a:pos x="T2" y="T3"/>
                </a:cxn>
                <a:cxn ang="T12">
                  <a:pos x="T4" y="T5"/>
                </a:cxn>
                <a:cxn ang="T13">
                  <a:pos x="T6" y="T7"/>
                </a:cxn>
                <a:cxn ang="T14">
                  <a:pos x="T8" y="T9"/>
                </a:cxn>
              </a:cxnLst>
              <a:rect l="T15" t="T16" r="T17" b="T18"/>
              <a:pathLst>
                <a:path w="38" h="54">
                  <a:moveTo>
                    <a:pt x="0" y="50"/>
                  </a:moveTo>
                  <a:lnTo>
                    <a:pt x="5" y="0"/>
                  </a:lnTo>
                  <a:lnTo>
                    <a:pt x="38" y="4"/>
                  </a:lnTo>
                  <a:lnTo>
                    <a:pt x="33" y="54"/>
                  </a:lnTo>
                  <a:lnTo>
                    <a:pt x="0" y="50"/>
                  </a:lnTo>
                  <a:close/>
                </a:path>
              </a:pathLst>
            </a:custGeom>
            <a:solidFill>
              <a:srgbClr val="000000"/>
            </a:solidFill>
            <a:ln w="9525">
              <a:noFill/>
              <a:round/>
              <a:headEnd/>
              <a:tailEnd/>
            </a:ln>
          </p:spPr>
          <p:txBody>
            <a:bodyPr/>
            <a:lstStyle/>
            <a:p>
              <a:endParaRPr lang="en-US"/>
            </a:p>
          </p:txBody>
        </p:sp>
        <p:sp>
          <p:nvSpPr>
            <p:cNvPr id="82976" name="Freeform 318"/>
            <p:cNvSpPr>
              <a:spLocks/>
            </p:cNvSpPr>
            <p:nvPr/>
          </p:nvSpPr>
          <p:spPr bwMode="auto">
            <a:xfrm>
              <a:off x="2877" y="1237"/>
              <a:ext cx="39" cy="53"/>
            </a:xfrm>
            <a:custGeom>
              <a:avLst/>
              <a:gdLst>
                <a:gd name="T0" fmla="*/ 0 w 39"/>
                <a:gd name="T1" fmla="*/ 49 h 53"/>
                <a:gd name="T2" fmla="*/ 5 w 39"/>
                <a:gd name="T3" fmla="*/ 0 h 53"/>
                <a:gd name="T4" fmla="*/ 39 w 39"/>
                <a:gd name="T5" fmla="*/ 4 h 53"/>
                <a:gd name="T6" fmla="*/ 33 w 39"/>
                <a:gd name="T7" fmla="*/ 53 h 53"/>
                <a:gd name="T8" fmla="*/ 0 w 39"/>
                <a:gd name="T9" fmla="*/ 49 h 53"/>
                <a:gd name="T10" fmla="*/ 0 60000 65536"/>
                <a:gd name="T11" fmla="*/ 0 60000 65536"/>
                <a:gd name="T12" fmla="*/ 0 60000 65536"/>
                <a:gd name="T13" fmla="*/ 0 60000 65536"/>
                <a:gd name="T14" fmla="*/ 0 60000 65536"/>
                <a:gd name="T15" fmla="*/ 0 w 39"/>
                <a:gd name="T16" fmla="*/ 0 h 53"/>
                <a:gd name="T17" fmla="*/ 39 w 39"/>
                <a:gd name="T18" fmla="*/ 53 h 53"/>
              </a:gdLst>
              <a:ahLst/>
              <a:cxnLst>
                <a:cxn ang="T10">
                  <a:pos x="T0" y="T1"/>
                </a:cxn>
                <a:cxn ang="T11">
                  <a:pos x="T2" y="T3"/>
                </a:cxn>
                <a:cxn ang="T12">
                  <a:pos x="T4" y="T5"/>
                </a:cxn>
                <a:cxn ang="T13">
                  <a:pos x="T6" y="T7"/>
                </a:cxn>
                <a:cxn ang="T14">
                  <a:pos x="T8" y="T9"/>
                </a:cxn>
              </a:cxnLst>
              <a:rect l="T15" t="T16" r="T17" b="T18"/>
              <a:pathLst>
                <a:path w="39" h="53">
                  <a:moveTo>
                    <a:pt x="0" y="49"/>
                  </a:moveTo>
                  <a:lnTo>
                    <a:pt x="5" y="0"/>
                  </a:lnTo>
                  <a:lnTo>
                    <a:pt x="39" y="4"/>
                  </a:lnTo>
                  <a:lnTo>
                    <a:pt x="33" y="53"/>
                  </a:lnTo>
                  <a:lnTo>
                    <a:pt x="0" y="49"/>
                  </a:lnTo>
                  <a:close/>
                </a:path>
              </a:pathLst>
            </a:custGeom>
            <a:solidFill>
              <a:srgbClr val="000000"/>
            </a:solidFill>
            <a:ln w="9525">
              <a:noFill/>
              <a:round/>
              <a:headEnd/>
              <a:tailEnd/>
            </a:ln>
          </p:spPr>
          <p:txBody>
            <a:bodyPr/>
            <a:lstStyle/>
            <a:p>
              <a:endParaRPr lang="en-US"/>
            </a:p>
          </p:txBody>
        </p:sp>
        <p:sp>
          <p:nvSpPr>
            <p:cNvPr id="82977" name="Freeform 317"/>
            <p:cNvSpPr>
              <a:spLocks/>
            </p:cNvSpPr>
            <p:nvPr/>
          </p:nvSpPr>
          <p:spPr bwMode="auto">
            <a:xfrm>
              <a:off x="2882" y="1198"/>
              <a:ext cx="38" cy="43"/>
            </a:xfrm>
            <a:custGeom>
              <a:avLst/>
              <a:gdLst>
                <a:gd name="T0" fmla="*/ 0 w 38"/>
                <a:gd name="T1" fmla="*/ 39 h 43"/>
                <a:gd name="T2" fmla="*/ 4 w 38"/>
                <a:gd name="T3" fmla="*/ 0 h 43"/>
                <a:gd name="T4" fmla="*/ 38 w 38"/>
                <a:gd name="T5" fmla="*/ 3 h 43"/>
                <a:gd name="T6" fmla="*/ 34 w 38"/>
                <a:gd name="T7" fmla="*/ 43 h 43"/>
                <a:gd name="T8" fmla="*/ 0 w 38"/>
                <a:gd name="T9" fmla="*/ 39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0" y="39"/>
                  </a:moveTo>
                  <a:lnTo>
                    <a:pt x="4" y="0"/>
                  </a:lnTo>
                  <a:lnTo>
                    <a:pt x="38" y="3"/>
                  </a:lnTo>
                  <a:lnTo>
                    <a:pt x="34" y="43"/>
                  </a:lnTo>
                  <a:lnTo>
                    <a:pt x="0" y="39"/>
                  </a:lnTo>
                  <a:close/>
                </a:path>
              </a:pathLst>
            </a:custGeom>
            <a:solidFill>
              <a:srgbClr val="000000"/>
            </a:solidFill>
            <a:ln w="9525">
              <a:noFill/>
              <a:round/>
              <a:headEnd/>
              <a:tailEnd/>
            </a:ln>
          </p:spPr>
          <p:txBody>
            <a:bodyPr/>
            <a:lstStyle/>
            <a:p>
              <a:endParaRPr lang="en-US"/>
            </a:p>
          </p:txBody>
        </p:sp>
        <p:sp>
          <p:nvSpPr>
            <p:cNvPr id="82978" name="Freeform 316"/>
            <p:cNvSpPr>
              <a:spLocks/>
            </p:cNvSpPr>
            <p:nvPr/>
          </p:nvSpPr>
          <p:spPr bwMode="auto">
            <a:xfrm>
              <a:off x="2900" y="1049"/>
              <a:ext cx="36" cy="20"/>
            </a:xfrm>
            <a:custGeom>
              <a:avLst/>
              <a:gdLst>
                <a:gd name="T0" fmla="*/ 0 w 36"/>
                <a:gd name="T1" fmla="*/ 16 h 20"/>
                <a:gd name="T2" fmla="*/ 2 w 36"/>
                <a:gd name="T3" fmla="*/ 0 h 20"/>
                <a:gd name="T4" fmla="*/ 36 w 36"/>
                <a:gd name="T5" fmla="*/ 4 h 20"/>
                <a:gd name="T6" fmla="*/ 34 w 36"/>
                <a:gd name="T7" fmla="*/ 20 h 20"/>
                <a:gd name="T8" fmla="*/ 0 w 36"/>
                <a:gd name="T9" fmla="*/ 16 h 20"/>
                <a:gd name="T10" fmla="*/ 0 60000 65536"/>
                <a:gd name="T11" fmla="*/ 0 60000 65536"/>
                <a:gd name="T12" fmla="*/ 0 60000 65536"/>
                <a:gd name="T13" fmla="*/ 0 60000 65536"/>
                <a:gd name="T14" fmla="*/ 0 60000 65536"/>
                <a:gd name="T15" fmla="*/ 0 w 36"/>
                <a:gd name="T16" fmla="*/ 0 h 20"/>
                <a:gd name="T17" fmla="*/ 36 w 36"/>
                <a:gd name="T18" fmla="*/ 20 h 20"/>
              </a:gdLst>
              <a:ahLst/>
              <a:cxnLst>
                <a:cxn ang="T10">
                  <a:pos x="T0" y="T1"/>
                </a:cxn>
                <a:cxn ang="T11">
                  <a:pos x="T2" y="T3"/>
                </a:cxn>
                <a:cxn ang="T12">
                  <a:pos x="T4" y="T5"/>
                </a:cxn>
                <a:cxn ang="T13">
                  <a:pos x="T6" y="T7"/>
                </a:cxn>
                <a:cxn ang="T14">
                  <a:pos x="T8" y="T9"/>
                </a:cxn>
              </a:cxnLst>
              <a:rect l="T15" t="T16" r="T17" b="T18"/>
              <a:pathLst>
                <a:path w="36" h="20">
                  <a:moveTo>
                    <a:pt x="0" y="16"/>
                  </a:moveTo>
                  <a:lnTo>
                    <a:pt x="2" y="0"/>
                  </a:lnTo>
                  <a:lnTo>
                    <a:pt x="36" y="4"/>
                  </a:lnTo>
                  <a:lnTo>
                    <a:pt x="34" y="20"/>
                  </a:lnTo>
                  <a:lnTo>
                    <a:pt x="0" y="16"/>
                  </a:lnTo>
                  <a:close/>
                </a:path>
              </a:pathLst>
            </a:custGeom>
            <a:solidFill>
              <a:srgbClr val="000000"/>
            </a:solidFill>
            <a:ln w="9525">
              <a:noFill/>
              <a:round/>
              <a:headEnd/>
              <a:tailEnd/>
            </a:ln>
          </p:spPr>
          <p:txBody>
            <a:bodyPr/>
            <a:lstStyle/>
            <a:p>
              <a:endParaRPr lang="en-US"/>
            </a:p>
          </p:txBody>
        </p:sp>
        <p:sp>
          <p:nvSpPr>
            <p:cNvPr id="82979" name="Freeform 315"/>
            <p:cNvSpPr>
              <a:spLocks/>
            </p:cNvSpPr>
            <p:nvPr/>
          </p:nvSpPr>
          <p:spPr bwMode="auto">
            <a:xfrm>
              <a:off x="2902" y="1005"/>
              <a:ext cx="39" cy="48"/>
            </a:xfrm>
            <a:custGeom>
              <a:avLst/>
              <a:gdLst>
                <a:gd name="T0" fmla="*/ 0 w 39"/>
                <a:gd name="T1" fmla="*/ 44 h 48"/>
                <a:gd name="T2" fmla="*/ 6 w 39"/>
                <a:gd name="T3" fmla="*/ 0 h 48"/>
                <a:gd name="T4" fmla="*/ 39 w 39"/>
                <a:gd name="T5" fmla="*/ 4 h 48"/>
                <a:gd name="T6" fmla="*/ 34 w 39"/>
                <a:gd name="T7" fmla="*/ 48 h 48"/>
                <a:gd name="T8" fmla="*/ 0 w 39"/>
                <a:gd name="T9" fmla="*/ 44 h 48"/>
                <a:gd name="T10" fmla="*/ 0 60000 65536"/>
                <a:gd name="T11" fmla="*/ 0 60000 65536"/>
                <a:gd name="T12" fmla="*/ 0 60000 65536"/>
                <a:gd name="T13" fmla="*/ 0 60000 65536"/>
                <a:gd name="T14" fmla="*/ 0 60000 65536"/>
                <a:gd name="T15" fmla="*/ 0 w 39"/>
                <a:gd name="T16" fmla="*/ 0 h 48"/>
                <a:gd name="T17" fmla="*/ 39 w 39"/>
                <a:gd name="T18" fmla="*/ 48 h 48"/>
              </a:gdLst>
              <a:ahLst/>
              <a:cxnLst>
                <a:cxn ang="T10">
                  <a:pos x="T0" y="T1"/>
                </a:cxn>
                <a:cxn ang="T11">
                  <a:pos x="T2" y="T3"/>
                </a:cxn>
                <a:cxn ang="T12">
                  <a:pos x="T4" y="T5"/>
                </a:cxn>
                <a:cxn ang="T13">
                  <a:pos x="T6" y="T7"/>
                </a:cxn>
                <a:cxn ang="T14">
                  <a:pos x="T8" y="T9"/>
                </a:cxn>
              </a:cxnLst>
              <a:rect l="T15" t="T16" r="T17" b="T18"/>
              <a:pathLst>
                <a:path w="39" h="48">
                  <a:moveTo>
                    <a:pt x="0" y="44"/>
                  </a:moveTo>
                  <a:lnTo>
                    <a:pt x="6" y="0"/>
                  </a:lnTo>
                  <a:lnTo>
                    <a:pt x="39" y="4"/>
                  </a:lnTo>
                  <a:lnTo>
                    <a:pt x="34" y="48"/>
                  </a:lnTo>
                  <a:lnTo>
                    <a:pt x="0" y="44"/>
                  </a:lnTo>
                  <a:close/>
                </a:path>
              </a:pathLst>
            </a:custGeom>
            <a:solidFill>
              <a:srgbClr val="000000"/>
            </a:solidFill>
            <a:ln w="9525">
              <a:noFill/>
              <a:round/>
              <a:headEnd/>
              <a:tailEnd/>
            </a:ln>
          </p:spPr>
          <p:txBody>
            <a:bodyPr/>
            <a:lstStyle/>
            <a:p>
              <a:endParaRPr lang="en-US"/>
            </a:p>
          </p:txBody>
        </p:sp>
        <p:sp>
          <p:nvSpPr>
            <p:cNvPr id="82980" name="Freeform 314"/>
            <p:cNvSpPr>
              <a:spLocks/>
            </p:cNvSpPr>
            <p:nvPr/>
          </p:nvSpPr>
          <p:spPr bwMode="auto">
            <a:xfrm>
              <a:off x="2908" y="961"/>
              <a:ext cx="38" cy="47"/>
            </a:xfrm>
            <a:custGeom>
              <a:avLst/>
              <a:gdLst>
                <a:gd name="T0" fmla="*/ 0 w 38"/>
                <a:gd name="T1" fmla="*/ 44 h 47"/>
                <a:gd name="T2" fmla="*/ 5 w 38"/>
                <a:gd name="T3" fmla="*/ 0 h 47"/>
                <a:gd name="T4" fmla="*/ 38 w 38"/>
                <a:gd name="T5" fmla="*/ 3 h 47"/>
                <a:gd name="T6" fmla="*/ 33 w 38"/>
                <a:gd name="T7" fmla="*/ 47 h 47"/>
                <a:gd name="T8" fmla="*/ 0 w 38"/>
                <a:gd name="T9" fmla="*/ 44 h 47"/>
                <a:gd name="T10" fmla="*/ 0 60000 65536"/>
                <a:gd name="T11" fmla="*/ 0 60000 65536"/>
                <a:gd name="T12" fmla="*/ 0 60000 65536"/>
                <a:gd name="T13" fmla="*/ 0 60000 65536"/>
                <a:gd name="T14" fmla="*/ 0 60000 65536"/>
                <a:gd name="T15" fmla="*/ 0 w 38"/>
                <a:gd name="T16" fmla="*/ 0 h 47"/>
                <a:gd name="T17" fmla="*/ 38 w 38"/>
                <a:gd name="T18" fmla="*/ 47 h 47"/>
              </a:gdLst>
              <a:ahLst/>
              <a:cxnLst>
                <a:cxn ang="T10">
                  <a:pos x="T0" y="T1"/>
                </a:cxn>
                <a:cxn ang="T11">
                  <a:pos x="T2" y="T3"/>
                </a:cxn>
                <a:cxn ang="T12">
                  <a:pos x="T4" y="T5"/>
                </a:cxn>
                <a:cxn ang="T13">
                  <a:pos x="T6" y="T7"/>
                </a:cxn>
                <a:cxn ang="T14">
                  <a:pos x="T8" y="T9"/>
                </a:cxn>
              </a:cxnLst>
              <a:rect l="T15" t="T16" r="T17" b="T18"/>
              <a:pathLst>
                <a:path w="38" h="47">
                  <a:moveTo>
                    <a:pt x="0" y="44"/>
                  </a:moveTo>
                  <a:lnTo>
                    <a:pt x="5" y="0"/>
                  </a:lnTo>
                  <a:lnTo>
                    <a:pt x="38" y="3"/>
                  </a:lnTo>
                  <a:lnTo>
                    <a:pt x="33" y="47"/>
                  </a:lnTo>
                  <a:lnTo>
                    <a:pt x="0" y="44"/>
                  </a:lnTo>
                  <a:close/>
                </a:path>
              </a:pathLst>
            </a:custGeom>
            <a:solidFill>
              <a:srgbClr val="000000"/>
            </a:solidFill>
            <a:ln w="9525">
              <a:noFill/>
              <a:round/>
              <a:headEnd/>
              <a:tailEnd/>
            </a:ln>
          </p:spPr>
          <p:txBody>
            <a:bodyPr/>
            <a:lstStyle/>
            <a:p>
              <a:endParaRPr lang="en-US"/>
            </a:p>
          </p:txBody>
        </p:sp>
        <p:sp>
          <p:nvSpPr>
            <p:cNvPr id="82981" name="Freeform 313"/>
            <p:cNvSpPr>
              <a:spLocks/>
            </p:cNvSpPr>
            <p:nvPr/>
          </p:nvSpPr>
          <p:spPr bwMode="auto">
            <a:xfrm>
              <a:off x="2913" y="919"/>
              <a:ext cx="38" cy="45"/>
            </a:xfrm>
            <a:custGeom>
              <a:avLst/>
              <a:gdLst>
                <a:gd name="T0" fmla="*/ 0 w 38"/>
                <a:gd name="T1" fmla="*/ 42 h 45"/>
                <a:gd name="T2" fmla="*/ 5 w 38"/>
                <a:gd name="T3" fmla="*/ 0 h 45"/>
                <a:gd name="T4" fmla="*/ 38 w 38"/>
                <a:gd name="T5" fmla="*/ 3 h 45"/>
                <a:gd name="T6" fmla="*/ 33 w 38"/>
                <a:gd name="T7" fmla="*/ 45 h 45"/>
                <a:gd name="T8" fmla="*/ 0 w 38"/>
                <a:gd name="T9" fmla="*/ 42 h 45"/>
                <a:gd name="T10" fmla="*/ 0 60000 65536"/>
                <a:gd name="T11" fmla="*/ 0 60000 65536"/>
                <a:gd name="T12" fmla="*/ 0 60000 65536"/>
                <a:gd name="T13" fmla="*/ 0 60000 65536"/>
                <a:gd name="T14" fmla="*/ 0 60000 65536"/>
                <a:gd name="T15" fmla="*/ 0 w 38"/>
                <a:gd name="T16" fmla="*/ 0 h 45"/>
                <a:gd name="T17" fmla="*/ 38 w 38"/>
                <a:gd name="T18" fmla="*/ 45 h 45"/>
              </a:gdLst>
              <a:ahLst/>
              <a:cxnLst>
                <a:cxn ang="T10">
                  <a:pos x="T0" y="T1"/>
                </a:cxn>
                <a:cxn ang="T11">
                  <a:pos x="T2" y="T3"/>
                </a:cxn>
                <a:cxn ang="T12">
                  <a:pos x="T4" y="T5"/>
                </a:cxn>
                <a:cxn ang="T13">
                  <a:pos x="T6" y="T7"/>
                </a:cxn>
                <a:cxn ang="T14">
                  <a:pos x="T8" y="T9"/>
                </a:cxn>
              </a:cxnLst>
              <a:rect l="T15" t="T16" r="T17" b="T18"/>
              <a:pathLst>
                <a:path w="38" h="45">
                  <a:moveTo>
                    <a:pt x="0" y="42"/>
                  </a:moveTo>
                  <a:lnTo>
                    <a:pt x="5" y="0"/>
                  </a:lnTo>
                  <a:lnTo>
                    <a:pt x="38" y="3"/>
                  </a:lnTo>
                  <a:lnTo>
                    <a:pt x="33" y="45"/>
                  </a:lnTo>
                  <a:lnTo>
                    <a:pt x="0" y="42"/>
                  </a:lnTo>
                  <a:close/>
                </a:path>
              </a:pathLst>
            </a:custGeom>
            <a:solidFill>
              <a:srgbClr val="000000"/>
            </a:solidFill>
            <a:ln w="9525">
              <a:noFill/>
              <a:round/>
              <a:headEnd/>
              <a:tailEnd/>
            </a:ln>
          </p:spPr>
          <p:txBody>
            <a:bodyPr/>
            <a:lstStyle/>
            <a:p>
              <a:endParaRPr lang="en-US"/>
            </a:p>
          </p:txBody>
        </p:sp>
        <p:sp>
          <p:nvSpPr>
            <p:cNvPr id="82982" name="Freeform 312"/>
            <p:cNvSpPr>
              <a:spLocks/>
            </p:cNvSpPr>
            <p:nvPr/>
          </p:nvSpPr>
          <p:spPr bwMode="auto">
            <a:xfrm>
              <a:off x="2918" y="878"/>
              <a:ext cx="38" cy="45"/>
            </a:xfrm>
            <a:custGeom>
              <a:avLst/>
              <a:gdLst>
                <a:gd name="T0" fmla="*/ 0 w 38"/>
                <a:gd name="T1" fmla="*/ 41 h 45"/>
                <a:gd name="T2" fmla="*/ 5 w 38"/>
                <a:gd name="T3" fmla="*/ 0 h 45"/>
                <a:gd name="T4" fmla="*/ 38 w 38"/>
                <a:gd name="T5" fmla="*/ 4 h 45"/>
                <a:gd name="T6" fmla="*/ 33 w 38"/>
                <a:gd name="T7" fmla="*/ 45 h 45"/>
                <a:gd name="T8" fmla="*/ 0 w 38"/>
                <a:gd name="T9" fmla="*/ 41 h 45"/>
                <a:gd name="T10" fmla="*/ 0 60000 65536"/>
                <a:gd name="T11" fmla="*/ 0 60000 65536"/>
                <a:gd name="T12" fmla="*/ 0 60000 65536"/>
                <a:gd name="T13" fmla="*/ 0 60000 65536"/>
                <a:gd name="T14" fmla="*/ 0 60000 65536"/>
                <a:gd name="T15" fmla="*/ 0 w 38"/>
                <a:gd name="T16" fmla="*/ 0 h 45"/>
                <a:gd name="T17" fmla="*/ 38 w 38"/>
                <a:gd name="T18" fmla="*/ 45 h 45"/>
              </a:gdLst>
              <a:ahLst/>
              <a:cxnLst>
                <a:cxn ang="T10">
                  <a:pos x="T0" y="T1"/>
                </a:cxn>
                <a:cxn ang="T11">
                  <a:pos x="T2" y="T3"/>
                </a:cxn>
                <a:cxn ang="T12">
                  <a:pos x="T4" y="T5"/>
                </a:cxn>
                <a:cxn ang="T13">
                  <a:pos x="T6" y="T7"/>
                </a:cxn>
                <a:cxn ang="T14">
                  <a:pos x="T8" y="T9"/>
                </a:cxn>
              </a:cxnLst>
              <a:rect l="T15" t="T16" r="T17" b="T18"/>
              <a:pathLst>
                <a:path w="38" h="45">
                  <a:moveTo>
                    <a:pt x="0" y="41"/>
                  </a:moveTo>
                  <a:lnTo>
                    <a:pt x="5" y="0"/>
                  </a:lnTo>
                  <a:lnTo>
                    <a:pt x="38" y="4"/>
                  </a:lnTo>
                  <a:lnTo>
                    <a:pt x="33" y="45"/>
                  </a:lnTo>
                  <a:lnTo>
                    <a:pt x="0" y="41"/>
                  </a:lnTo>
                  <a:close/>
                </a:path>
              </a:pathLst>
            </a:custGeom>
            <a:solidFill>
              <a:srgbClr val="000000"/>
            </a:solidFill>
            <a:ln w="9525">
              <a:noFill/>
              <a:round/>
              <a:headEnd/>
              <a:tailEnd/>
            </a:ln>
          </p:spPr>
          <p:txBody>
            <a:bodyPr/>
            <a:lstStyle/>
            <a:p>
              <a:endParaRPr lang="en-US"/>
            </a:p>
          </p:txBody>
        </p:sp>
        <p:sp>
          <p:nvSpPr>
            <p:cNvPr id="82983" name="Freeform 311"/>
            <p:cNvSpPr>
              <a:spLocks/>
            </p:cNvSpPr>
            <p:nvPr/>
          </p:nvSpPr>
          <p:spPr bwMode="auto">
            <a:xfrm>
              <a:off x="2923" y="838"/>
              <a:ext cx="38" cy="44"/>
            </a:xfrm>
            <a:custGeom>
              <a:avLst/>
              <a:gdLst>
                <a:gd name="T0" fmla="*/ 0 w 38"/>
                <a:gd name="T1" fmla="*/ 40 h 44"/>
                <a:gd name="T2" fmla="*/ 4 w 38"/>
                <a:gd name="T3" fmla="*/ 0 h 44"/>
                <a:gd name="T4" fmla="*/ 38 w 38"/>
                <a:gd name="T5" fmla="*/ 4 h 44"/>
                <a:gd name="T6" fmla="*/ 33 w 38"/>
                <a:gd name="T7" fmla="*/ 44 h 44"/>
                <a:gd name="T8" fmla="*/ 0 w 38"/>
                <a:gd name="T9" fmla="*/ 40 h 44"/>
                <a:gd name="T10" fmla="*/ 0 60000 65536"/>
                <a:gd name="T11" fmla="*/ 0 60000 65536"/>
                <a:gd name="T12" fmla="*/ 0 60000 65536"/>
                <a:gd name="T13" fmla="*/ 0 60000 65536"/>
                <a:gd name="T14" fmla="*/ 0 60000 65536"/>
                <a:gd name="T15" fmla="*/ 0 w 38"/>
                <a:gd name="T16" fmla="*/ 0 h 44"/>
                <a:gd name="T17" fmla="*/ 38 w 38"/>
                <a:gd name="T18" fmla="*/ 44 h 44"/>
              </a:gdLst>
              <a:ahLst/>
              <a:cxnLst>
                <a:cxn ang="T10">
                  <a:pos x="T0" y="T1"/>
                </a:cxn>
                <a:cxn ang="T11">
                  <a:pos x="T2" y="T3"/>
                </a:cxn>
                <a:cxn ang="T12">
                  <a:pos x="T4" y="T5"/>
                </a:cxn>
                <a:cxn ang="T13">
                  <a:pos x="T6" y="T7"/>
                </a:cxn>
                <a:cxn ang="T14">
                  <a:pos x="T8" y="T9"/>
                </a:cxn>
              </a:cxnLst>
              <a:rect l="T15" t="T16" r="T17" b="T18"/>
              <a:pathLst>
                <a:path w="38" h="44">
                  <a:moveTo>
                    <a:pt x="0" y="40"/>
                  </a:moveTo>
                  <a:lnTo>
                    <a:pt x="4" y="0"/>
                  </a:lnTo>
                  <a:lnTo>
                    <a:pt x="38" y="4"/>
                  </a:lnTo>
                  <a:lnTo>
                    <a:pt x="33" y="44"/>
                  </a:lnTo>
                  <a:lnTo>
                    <a:pt x="0" y="40"/>
                  </a:lnTo>
                  <a:close/>
                </a:path>
              </a:pathLst>
            </a:custGeom>
            <a:solidFill>
              <a:srgbClr val="000000"/>
            </a:solidFill>
            <a:ln w="9525">
              <a:noFill/>
              <a:round/>
              <a:headEnd/>
              <a:tailEnd/>
            </a:ln>
          </p:spPr>
          <p:txBody>
            <a:bodyPr/>
            <a:lstStyle/>
            <a:p>
              <a:endParaRPr lang="en-US"/>
            </a:p>
          </p:txBody>
        </p:sp>
        <p:sp>
          <p:nvSpPr>
            <p:cNvPr id="82984" name="Freeform 310"/>
            <p:cNvSpPr>
              <a:spLocks/>
            </p:cNvSpPr>
            <p:nvPr/>
          </p:nvSpPr>
          <p:spPr bwMode="auto">
            <a:xfrm>
              <a:off x="2927" y="832"/>
              <a:ext cx="35" cy="10"/>
            </a:xfrm>
            <a:custGeom>
              <a:avLst/>
              <a:gdLst>
                <a:gd name="T0" fmla="*/ 0 w 35"/>
                <a:gd name="T1" fmla="*/ 5 h 10"/>
                <a:gd name="T2" fmla="*/ 1 w 35"/>
                <a:gd name="T3" fmla="*/ 0 h 10"/>
                <a:gd name="T4" fmla="*/ 35 w 35"/>
                <a:gd name="T5" fmla="*/ 5 h 10"/>
                <a:gd name="T6" fmla="*/ 34 w 35"/>
                <a:gd name="T7" fmla="*/ 10 h 10"/>
                <a:gd name="T8" fmla="*/ 0 w 35"/>
                <a:gd name="T9" fmla="*/ 5 h 10"/>
                <a:gd name="T10" fmla="*/ 0 60000 65536"/>
                <a:gd name="T11" fmla="*/ 0 60000 65536"/>
                <a:gd name="T12" fmla="*/ 0 60000 65536"/>
                <a:gd name="T13" fmla="*/ 0 60000 65536"/>
                <a:gd name="T14" fmla="*/ 0 60000 65536"/>
                <a:gd name="T15" fmla="*/ 0 w 35"/>
                <a:gd name="T16" fmla="*/ 0 h 10"/>
                <a:gd name="T17" fmla="*/ 35 w 35"/>
                <a:gd name="T18" fmla="*/ 10 h 10"/>
              </a:gdLst>
              <a:ahLst/>
              <a:cxnLst>
                <a:cxn ang="T10">
                  <a:pos x="T0" y="T1"/>
                </a:cxn>
                <a:cxn ang="T11">
                  <a:pos x="T2" y="T3"/>
                </a:cxn>
                <a:cxn ang="T12">
                  <a:pos x="T4" y="T5"/>
                </a:cxn>
                <a:cxn ang="T13">
                  <a:pos x="T6" y="T7"/>
                </a:cxn>
                <a:cxn ang="T14">
                  <a:pos x="T8" y="T9"/>
                </a:cxn>
              </a:cxnLst>
              <a:rect l="T15" t="T16" r="T17" b="T18"/>
              <a:pathLst>
                <a:path w="35" h="10">
                  <a:moveTo>
                    <a:pt x="0" y="5"/>
                  </a:moveTo>
                  <a:lnTo>
                    <a:pt x="1" y="0"/>
                  </a:lnTo>
                  <a:lnTo>
                    <a:pt x="35" y="5"/>
                  </a:lnTo>
                  <a:lnTo>
                    <a:pt x="34" y="10"/>
                  </a:lnTo>
                  <a:lnTo>
                    <a:pt x="0" y="5"/>
                  </a:lnTo>
                  <a:close/>
                </a:path>
              </a:pathLst>
            </a:custGeom>
            <a:solidFill>
              <a:srgbClr val="000000"/>
            </a:solidFill>
            <a:ln w="9525">
              <a:noFill/>
              <a:round/>
              <a:headEnd/>
              <a:tailEnd/>
            </a:ln>
          </p:spPr>
          <p:txBody>
            <a:bodyPr/>
            <a:lstStyle/>
            <a:p>
              <a:endParaRPr lang="en-US"/>
            </a:p>
          </p:txBody>
        </p:sp>
        <p:sp>
          <p:nvSpPr>
            <p:cNvPr id="82985" name="Freeform 309"/>
            <p:cNvSpPr>
              <a:spLocks/>
            </p:cNvSpPr>
            <p:nvPr/>
          </p:nvSpPr>
          <p:spPr bwMode="auto">
            <a:xfrm>
              <a:off x="2946" y="695"/>
              <a:ext cx="34" cy="10"/>
            </a:xfrm>
            <a:custGeom>
              <a:avLst/>
              <a:gdLst>
                <a:gd name="T0" fmla="*/ 0 w 34"/>
                <a:gd name="T1" fmla="*/ 6 h 10"/>
                <a:gd name="T2" fmla="*/ 0 w 34"/>
                <a:gd name="T3" fmla="*/ 0 h 10"/>
                <a:gd name="T4" fmla="*/ 34 w 34"/>
                <a:gd name="T5" fmla="*/ 4 h 10"/>
                <a:gd name="T6" fmla="*/ 33 w 34"/>
                <a:gd name="T7" fmla="*/ 10 h 10"/>
                <a:gd name="T8" fmla="*/ 0 w 34"/>
                <a:gd name="T9" fmla="*/ 6 h 10"/>
                <a:gd name="T10" fmla="*/ 0 60000 65536"/>
                <a:gd name="T11" fmla="*/ 0 60000 65536"/>
                <a:gd name="T12" fmla="*/ 0 60000 65536"/>
                <a:gd name="T13" fmla="*/ 0 60000 65536"/>
                <a:gd name="T14" fmla="*/ 0 60000 65536"/>
                <a:gd name="T15" fmla="*/ 0 w 34"/>
                <a:gd name="T16" fmla="*/ 0 h 10"/>
                <a:gd name="T17" fmla="*/ 34 w 34"/>
                <a:gd name="T18" fmla="*/ 10 h 10"/>
              </a:gdLst>
              <a:ahLst/>
              <a:cxnLst>
                <a:cxn ang="T10">
                  <a:pos x="T0" y="T1"/>
                </a:cxn>
                <a:cxn ang="T11">
                  <a:pos x="T2" y="T3"/>
                </a:cxn>
                <a:cxn ang="T12">
                  <a:pos x="T4" y="T5"/>
                </a:cxn>
                <a:cxn ang="T13">
                  <a:pos x="T6" y="T7"/>
                </a:cxn>
                <a:cxn ang="T14">
                  <a:pos x="T8" y="T9"/>
                </a:cxn>
              </a:cxnLst>
              <a:rect l="T15" t="T16" r="T17" b="T18"/>
              <a:pathLst>
                <a:path w="34" h="10">
                  <a:moveTo>
                    <a:pt x="0" y="6"/>
                  </a:moveTo>
                  <a:lnTo>
                    <a:pt x="0" y="0"/>
                  </a:lnTo>
                  <a:lnTo>
                    <a:pt x="34" y="4"/>
                  </a:lnTo>
                  <a:lnTo>
                    <a:pt x="33" y="10"/>
                  </a:lnTo>
                  <a:lnTo>
                    <a:pt x="0" y="6"/>
                  </a:lnTo>
                  <a:close/>
                </a:path>
              </a:pathLst>
            </a:custGeom>
            <a:solidFill>
              <a:srgbClr val="000000"/>
            </a:solidFill>
            <a:ln w="9525">
              <a:noFill/>
              <a:round/>
              <a:headEnd/>
              <a:tailEnd/>
            </a:ln>
          </p:spPr>
          <p:txBody>
            <a:bodyPr/>
            <a:lstStyle/>
            <a:p>
              <a:endParaRPr lang="en-US"/>
            </a:p>
          </p:txBody>
        </p:sp>
        <p:sp>
          <p:nvSpPr>
            <p:cNvPr id="82986" name="Freeform 308"/>
            <p:cNvSpPr>
              <a:spLocks/>
            </p:cNvSpPr>
            <p:nvPr/>
          </p:nvSpPr>
          <p:spPr bwMode="auto">
            <a:xfrm>
              <a:off x="2946" y="663"/>
              <a:ext cx="38" cy="36"/>
            </a:xfrm>
            <a:custGeom>
              <a:avLst/>
              <a:gdLst>
                <a:gd name="T0" fmla="*/ 0 w 38"/>
                <a:gd name="T1" fmla="*/ 31 h 36"/>
                <a:gd name="T2" fmla="*/ 5 w 38"/>
                <a:gd name="T3" fmla="*/ 0 h 36"/>
                <a:gd name="T4" fmla="*/ 38 w 38"/>
                <a:gd name="T5" fmla="*/ 4 h 36"/>
                <a:gd name="T6" fmla="*/ 33 w 38"/>
                <a:gd name="T7" fmla="*/ 36 h 36"/>
                <a:gd name="T8" fmla="*/ 0 w 38"/>
                <a:gd name="T9" fmla="*/ 31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0" y="31"/>
                  </a:moveTo>
                  <a:lnTo>
                    <a:pt x="5" y="0"/>
                  </a:lnTo>
                  <a:lnTo>
                    <a:pt x="38" y="4"/>
                  </a:lnTo>
                  <a:lnTo>
                    <a:pt x="33" y="36"/>
                  </a:lnTo>
                  <a:lnTo>
                    <a:pt x="0" y="31"/>
                  </a:lnTo>
                  <a:close/>
                </a:path>
              </a:pathLst>
            </a:custGeom>
            <a:solidFill>
              <a:srgbClr val="000000"/>
            </a:solidFill>
            <a:ln w="9525">
              <a:noFill/>
              <a:round/>
              <a:headEnd/>
              <a:tailEnd/>
            </a:ln>
          </p:spPr>
          <p:txBody>
            <a:bodyPr/>
            <a:lstStyle/>
            <a:p>
              <a:endParaRPr lang="en-US"/>
            </a:p>
          </p:txBody>
        </p:sp>
        <p:sp>
          <p:nvSpPr>
            <p:cNvPr id="82987" name="Freeform 307"/>
            <p:cNvSpPr>
              <a:spLocks/>
            </p:cNvSpPr>
            <p:nvPr/>
          </p:nvSpPr>
          <p:spPr bwMode="auto">
            <a:xfrm>
              <a:off x="2951" y="633"/>
              <a:ext cx="38" cy="35"/>
            </a:xfrm>
            <a:custGeom>
              <a:avLst/>
              <a:gdLst>
                <a:gd name="T0" fmla="*/ 0 w 38"/>
                <a:gd name="T1" fmla="*/ 30 h 35"/>
                <a:gd name="T2" fmla="*/ 5 w 38"/>
                <a:gd name="T3" fmla="*/ 0 h 35"/>
                <a:gd name="T4" fmla="*/ 38 w 38"/>
                <a:gd name="T5" fmla="*/ 5 h 35"/>
                <a:gd name="T6" fmla="*/ 33 w 38"/>
                <a:gd name="T7" fmla="*/ 35 h 35"/>
                <a:gd name="T8" fmla="*/ 0 w 38"/>
                <a:gd name="T9" fmla="*/ 30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0"/>
                  </a:moveTo>
                  <a:lnTo>
                    <a:pt x="5" y="0"/>
                  </a:lnTo>
                  <a:lnTo>
                    <a:pt x="38" y="5"/>
                  </a:lnTo>
                  <a:lnTo>
                    <a:pt x="33" y="35"/>
                  </a:lnTo>
                  <a:lnTo>
                    <a:pt x="0" y="30"/>
                  </a:lnTo>
                  <a:close/>
                </a:path>
              </a:pathLst>
            </a:custGeom>
            <a:solidFill>
              <a:srgbClr val="000000"/>
            </a:solidFill>
            <a:ln w="9525">
              <a:noFill/>
              <a:round/>
              <a:headEnd/>
              <a:tailEnd/>
            </a:ln>
          </p:spPr>
          <p:txBody>
            <a:bodyPr/>
            <a:lstStyle/>
            <a:p>
              <a:endParaRPr lang="en-US"/>
            </a:p>
          </p:txBody>
        </p:sp>
        <p:sp>
          <p:nvSpPr>
            <p:cNvPr id="82988" name="Freeform 306"/>
            <p:cNvSpPr>
              <a:spLocks/>
            </p:cNvSpPr>
            <p:nvPr/>
          </p:nvSpPr>
          <p:spPr bwMode="auto">
            <a:xfrm>
              <a:off x="2956" y="604"/>
              <a:ext cx="37" cy="34"/>
            </a:xfrm>
            <a:custGeom>
              <a:avLst/>
              <a:gdLst>
                <a:gd name="T0" fmla="*/ 0 w 37"/>
                <a:gd name="T1" fmla="*/ 29 h 34"/>
                <a:gd name="T2" fmla="*/ 4 w 37"/>
                <a:gd name="T3" fmla="*/ 0 h 34"/>
                <a:gd name="T4" fmla="*/ 37 w 37"/>
                <a:gd name="T5" fmla="*/ 5 h 34"/>
                <a:gd name="T6" fmla="*/ 33 w 37"/>
                <a:gd name="T7" fmla="*/ 34 h 34"/>
                <a:gd name="T8" fmla="*/ 0 w 37"/>
                <a:gd name="T9" fmla="*/ 29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0" y="29"/>
                  </a:moveTo>
                  <a:lnTo>
                    <a:pt x="4" y="0"/>
                  </a:lnTo>
                  <a:lnTo>
                    <a:pt x="37" y="5"/>
                  </a:lnTo>
                  <a:lnTo>
                    <a:pt x="33" y="34"/>
                  </a:lnTo>
                  <a:lnTo>
                    <a:pt x="0" y="29"/>
                  </a:lnTo>
                  <a:close/>
                </a:path>
              </a:pathLst>
            </a:custGeom>
            <a:solidFill>
              <a:srgbClr val="000000"/>
            </a:solidFill>
            <a:ln w="9525">
              <a:noFill/>
              <a:round/>
              <a:headEnd/>
              <a:tailEnd/>
            </a:ln>
          </p:spPr>
          <p:txBody>
            <a:bodyPr/>
            <a:lstStyle/>
            <a:p>
              <a:endParaRPr lang="en-US"/>
            </a:p>
          </p:txBody>
        </p:sp>
        <p:sp>
          <p:nvSpPr>
            <p:cNvPr id="82989" name="Freeform 305"/>
            <p:cNvSpPr>
              <a:spLocks/>
            </p:cNvSpPr>
            <p:nvPr/>
          </p:nvSpPr>
          <p:spPr bwMode="auto">
            <a:xfrm>
              <a:off x="2960" y="578"/>
              <a:ext cx="37" cy="31"/>
            </a:xfrm>
            <a:custGeom>
              <a:avLst/>
              <a:gdLst>
                <a:gd name="T0" fmla="*/ 0 w 37"/>
                <a:gd name="T1" fmla="*/ 26 h 31"/>
                <a:gd name="T2" fmla="*/ 4 w 37"/>
                <a:gd name="T3" fmla="*/ 0 h 31"/>
                <a:gd name="T4" fmla="*/ 37 w 37"/>
                <a:gd name="T5" fmla="*/ 5 h 31"/>
                <a:gd name="T6" fmla="*/ 33 w 37"/>
                <a:gd name="T7" fmla="*/ 31 h 31"/>
                <a:gd name="T8" fmla="*/ 0 w 37"/>
                <a:gd name="T9" fmla="*/ 26 h 31"/>
                <a:gd name="T10" fmla="*/ 0 60000 65536"/>
                <a:gd name="T11" fmla="*/ 0 60000 65536"/>
                <a:gd name="T12" fmla="*/ 0 60000 65536"/>
                <a:gd name="T13" fmla="*/ 0 60000 65536"/>
                <a:gd name="T14" fmla="*/ 0 60000 65536"/>
                <a:gd name="T15" fmla="*/ 0 w 37"/>
                <a:gd name="T16" fmla="*/ 0 h 31"/>
                <a:gd name="T17" fmla="*/ 37 w 37"/>
                <a:gd name="T18" fmla="*/ 31 h 31"/>
              </a:gdLst>
              <a:ahLst/>
              <a:cxnLst>
                <a:cxn ang="T10">
                  <a:pos x="T0" y="T1"/>
                </a:cxn>
                <a:cxn ang="T11">
                  <a:pos x="T2" y="T3"/>
                </a:cxn>
                <a:cxn ang="T12">
                  <a:pos x="T4" y="T5"/>
                </a:cxn>
                <a:cxn ang="T13">
                  <a:pos x="T6" y="T7"/>
                </a:cxn>
                <a:cxn ang="T14">
                  <a:pos x="T8" y="T9"/>
                </a:cxn>
              </a:cxnLst>
              <a:rect l="T15" t="T16" r="T17" b="T18"/>
              <a:pathLst>
                <a:path w="37" h="31">
                  <a:moveTo>
                    <a:pt x="0" y="26"/>
                  </a:moveTo>
                  <a:lnTo>
                    <a:pt x="4" y="0"/>
                  </a:lnTo>
                  <a:lnTo>
                    <a:pt x="37" y="5"/>
                  </a:lnTo>
                  <a:lnTo>
                    <a:pt x="33" y="31"/>
                  </a:lnTo>
                  <a:lnTo>
                    <a:pt x="0" y="26"/>
                  </a:lnTo>
                  <a:close/>
                </a:path>
              </a:pathLst>
            </a:custGeom>
            <a:solidFill>
              <a:srgbClr val="000000"/>
            </a:solidFill>
            <a:ln w="9525">
              <a:noFill/>
              <a:round/>
              <a:headEnd/>
              <a:tailEnd/>
            </a:ln>
          </p:spPr>
          <p:txBody>
            <a:bodyPr/>
            <a:lstStyle/>
            <a:p>
              <a:endParaRPr lang="en-US"/>
            </a:p>
          </p:txBody>
        </p:sp>
        <p:sp>
          <p:nvSpPr>
            <p:cNvPr id="82990" name="Freeform 304"/>
            <p:cNvSpPr>
              <a:spLocks/>
            </p:cNvSpPr>
            <p:nvPr/>
          </p:nvSpPr>
          <p:spPr bwMode="auto">
            <a:xfrm>
              <a:off x="2964" y="553"/>
              <a:ext cx="38" cy="31"/>
            </a:xfrm>
            <a:custGeom>
              <a:avLst/>
              <a:gdLst>
                <a:gd name="T0" fmla="*/ 0 w 38"/>
                <a:gd name="T1" fmla="*/ 25 h 31"/>
                <a:gd name="T2" fmla="*/ 5 w 38"/>
                <a:gd name="T3" fmla="*/ 0 h 31"/>
                <a:gd name="T4" fmla="*/ 38 w 38"/>
                <a:gd name="T5" fmla="*/ 6 h 31"/>
                <a:gd name="T6" fmla="*/ 33 w 38"/>
                <a:gd name="T7" fmla="*/ 31 h 31"/>
                <a:gd name="T8" fmla="*/ 0 w 38"/>
                <a:gd name="T9" fmla="*/ 25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0" y="25"/>
                  </a:moveTo>
                  <a:lnTo>
                    <a:pt x="5" y="0"/>
                  </a:lnTo>
                  <a:lnTo>
                    <a:pt x="38" y="6"/>
                  </a:lnTo>
                  <a:lnTo>
                    <a:pt x="33" y="31"/>
                  </a:lnTo>
                  <a:lnTo>
                    <a:pt x="0" y="25"/>
                  </a:lnTo>
                  <a:close/>
                </a:path>
              </a:pathLst>
            </a:custGeom>
            <a:solidFill>
              <a:srgbClr val="000000"/>
            </a:solidFill>
            <a:ln w="9525">
              <a:noFill/>
              <a:round/>
              <a:headEnd/>
              <a:tailEnd/>
            </a:ln>
          </p:spPr>
          <p:txBody>
            <a:bodyPr/>
            <a:lstStyle/>
            <a:p>
              <a:endParaRPr lang="en-US"/>
            </a:p>
          </p:txBody>
        </p:sp>
        <p:sp>
          <p:nvSpPr>
            <p:cNvPr id="82991" name="Freeform 303"/>
            <p:cNvSpPr>
              <a:spLocks/>
            </p:cNvSpPr>
            <p:nvPr/>
          </p:nvSpPr>
          <p:spPr bwMode="auto">
            <a:xfrm>
              <a:off x="2969" y="542"/>
              <a:ext cx="35" cy="17"/>
            </a:xfrm>
            <a:custGeom>
              <a:avLst/>
              <a:gdLst>
                <a:gd name="T0" fmla="*/ 0 w 35"/>
                <a:gd name="T1" fmla="*/ 11 h 17"/>
                <a:gd name="T2" fmla="*/ 2 w 35"/>
                <a:gd name="T3" fmla="*/ 0 h 17"/>
                <a:gd name="T4" fmla="*/ 35 w 35"/>
                <a:gd name="T5" fmla="*/ 6 h 17"/>
                <a:gd name="T6" fmla="*/ 33 w 35"/>
                <a:gd name="T7" fmla="*/ 17 h 17"/>
                <a:gd name="T8" fmla="*/ 0 w 35"/>
                <a:gd name="T9" fmla="*/ 11 h 17"/>
                <a:gd name="T10" fmla="*/ 0 60000 65536"/>
                <a:gd name="T11" fmla="*/ 0 60000 65536"/>
                <a:gd name="T12" fmla="*/ 0 60000 65536"/>
                <a:gd name="T13" fmla="*/ 0 60000 65536"/>
                <a:gd name="T14" fmla="*/ 0 60000 65536"/>
                <a:gd name="T15" fmla="*/ 0 w 35"/>
                <a:gd name="T16" fmla="*/ 0 h 17"/>
                <a:gd name="T17" fmla="*/ 35 w 35"/>
                <a:gd name="T18" fmla="*/ 17 h 17"/>
              </a:gdLst>
              <a:ahLst/>
              <a:cxnLst>
                <a:cxn ang="T10">
                  <a:pos x="T0" y="T1"/>
                </a:cxn>
                <a:cxn ang="T11">
                  <a:pos x="T2" y="T3"/>
                </a:cxn>
                <a:cxn ang="T12">
                  <a:pos x="T4" y="T5"/>
                </a:cxn>
                <a:cxn ang="T13">
                  <a:pos x="T6" y="T7"/>
                </a:cxn>
                <a:cxn ang="T14">
                  <a:pos x="T8" y="T9"/>
                </a:cxn>
              </a:cxnLst>
              <a:rect l="T15" t="T16" r="T17" b="T18"/>
              <a:pathLst>
                <a:path w="35" h="17">
                  <a:moveTo>
                    <a:pt x="0" y="11"/>
                  </a:moveTo>
                  <a:lnTo>
                    <a:pt x="2" y="0"/>
                  </a:lnTo>
                  <a:lnTo>
                    <a:pt x="35" y="6"/>
                  </a:lnTo>
                  <a:lnTo>
                    <a:pt x="33" y="17"/>
                  </a:lnTo>
                  <a:lnTo>
                    <a:pt x="0" y="11"/>
                  </a:lnTo>
                  <a:close/>
                </a:path>
              </a:pathLst>
            </a:custGeom>
            <a:solidFill>
              <a:srgbClr val="000000"/>
            </a:solidFill>
            <a:ln w="9525">
              <a:noFill/>
              <a:round/>
              <a:headEnd/>
              <a:tailEnd/>
            </a:ln>
          </p:spPr>
          <p:txBody>
            <a:bodyPr/>
            <a:lstStyle/>
            <a:p>
              <a:endParaRPr lang="en-US"/>
            </a:p>
          </p:txBody>
        </p:sp>
        <p:sp>
          <p:nvSpPr>
            <p:cNvPr id="82992" name="Freeform 302"/>
            <p:cNvSpPr>
              <a:spLocks/>
            </p:cNvSpPr>
            <p:nvPr/>
          </p:nvSpPr>
          <p:spPr bwMode="auto">
            <a:xfrm>
              <a:off x="2971" y="531"/>
              <a:ext cx="35" cy="17"/>
            </a:xfrm>
            <a:custGeom>
              <a:avLst/>
              <a:gdLst>
                <a:gd name="T0" fmla="*/ 0 w 35"/>
                <a:gd name="T1" fmla="*/ 11 h 17"/>
                <a:gd name="T2" fmla="*/ 2 w 35"/>
                <a:gd name="T3" fmla="*/ 0 h 17"/>
                <a:gd name="T4" fmla="*/ 35 w 35"/>
                <a:gd name="T5" fmla="*/ 6 h 17"/>
                <a:gd name="T6" fmla="*/ 33 w 35"/>
                <a:gd name="T7" fmla="*/ 17 h 17"/>
                <a:gd name="T8" fmla="*/ 0 w 35"/>
                <a:gd name="T9" fmla="*/ 11 h 17"/>
                <a:gd name="T10" fmla="*/ 0 60000 65536"/>
                <a:gd name="T11" fmla="*/ 0 60000 65536"/>
                <a:gd name="T12" fmla="*/ 0 60000 65536"/>
                <a:gd name="T13" fmla="*/ 0 60000 65536"/>
                <a:gd name="T14" fmla="*/ 0 60000 65536"/>
                <a:gd name="T15" fmla="*/ 0 w 35"/>
                <a:gd name="T16" fmla="*/ 0 h 17"/>
                <a:gd name="T17" fmla="*/ 35 w 35"/>
                <a:gd name="T18" fmla="*/ 17 h 17"/>
              </a:gdLst>
              <a:ahLst/>
              <a:cxnLst>
                <a:cxn ang="T10">
                  <a:pos x="T0" y="T1"/>
                </a:cxn>
                <a:cxn ang="T11">
                  <a:pos x="T2" y="T3"/>
                </a:cxn>
                <a:cxn ang="T12">
                  <a:pos x="T4" y="T5"/>
                </a:cxn>
                <a:cxn ang="T13">
                  <a:pos x="T6" y="T7"/>
                </a:cxn>
                <a:cxn ang="T14">
                  <a:pos x="T8" y="T9"/>
                </a:cxn>
              </a:cxnLst>
              <a:rect l="T15" t="T16" r="T17" b="T18"/>
              <a:pathLst>
                <a:path w="35" h="17">
                  <a:moveTo>
                    <a:pt x="0" y="11"/>
                  </a:moveTo>
                  <a:lnTo>
                    <a:pt x="2" y="0"/>
                  </a:lnTo>
                  <a:lnTo>
                    <a:pt x="35" y="6"/>
                  </a:lnTo>
                  <a:lnTo>
                    <a:pt x="33" y="17"/>
                  </a:lnTo>
                  <a:lnTo>
                    <a:pt x="0" y="11"/>
                  </a:lnTo>
                  <a:close/>
                </a:path>
              </a:pathLst>
            </a:custGeom>
            <a:solidFill>
              <a:srgbClr val="000000"/>
            </a:solidFill>
            <a:ln w="9525">
              <a:noFill/>
              <a:round/>
              <a:headEnd/>
              <a:tailEnd/>
            </a:ln>
          </p:spPr>
          <p:txBody>
            <a:bodyPr/>
            <a:lstStyle/>
            <a:p>
              <a:endParaRPr lang="en-US"/>
            </a:p>
          </p:txBody>
        </p:sp>
        <p:sp>
          <p:nvSpPr>
            <p:cNvPr id="82993" name="Freeform 301"/>
            <p:cNvSpPr>
              <a:spLocks/>
            </p:cNvSpPr>
            <p:nvPr/>
          </p:nvSpPr>
          <p:spPr bwMode="auto">
            <a:xfrm>
              <a:off x="2979" y="522"/>
              <a:ext cx="24" cy="14"/>
            </a:xfrm>
            <a:custGeom>
              <a:avLst/>
              <a:gdLst>
                <a:gd name="T0" fmla="*/ 0 w 24"/>
                <a:gd name="T1" fmla="*/ 9 h 14"/>
                <a:gd name="T2" fmla="*/ 2 w 24"/>
                <a:gd name="T3" fmla="*/ 0 h 14"/>
                <a:gd name="T4" fmla="*/ 24 w 24"/>
                <a:gd name="T5" fmla="*/ 4 h 14"/>
                <a:gd name="T6" fmla="*/ 21 w 24"/>
                <a:gd name="T7" fmla="*/ 14 h 14"/>
                <a:gd name="T8" fmla="*/ 0 w 24"/>
                <a:gd name="T9" fmla="*/ 9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9"/>
                  </a:moveTo>
                  <a:lnTo>
                    <a:pt x="2" y="0"/>
                  </a:lnTo>
                  <a:lnTo>
                    <a:pt x="24" y="4"/>
                  </a:lnTo>
                  <a:lnTo>
                    <a:pt x="21" y="14"/>
                  </a:lnTo>
                  <a:lnTo>
                    <a:pt x="0" y="9"/>
                  </a:lnTo>
                  <a:close/>
                </a:path>
              </a:pathLst>
            </a:custGeom>
            <a:solidFill>
              <a:srgbClr val="000000"/>
            </a:solidFill>
            <a:ln w="9525">
              <a:noFill/>
              <a:round/>
              <a:headEnd/>
              <a:tailEnd/>
            </a:ln>
          </p:spPr>
          <p:txBody>
            <a:bodyPr/>
            <a:lstStyle/>
            <a:p>
              <a:endParaRPr lang="en-US"/>
            </a:p>
          </p:txBody>
        </p:sp>
        <p:sp>
          <p:nvSpPr>
            <p:cNvPr id="82994" name="Freeform 300"/>
            <p:cNvSpPr>
              <a:spLocks/>
            </p:cNvSpPr>
            <p:nvPr/>
          </p:nvSpPr>
          <p:spPr bwMode="auto">
            <a:xfrm>
              <a:off x="2982" y="512"/>
              <a:ext cx="24" cy="17"/>
            </a:xfrm>
            <a:custGeom>
              <a:avLst/>
              <a:gdLst>
                <a:gd name="T0" fmla="*/ 0 w 24"/>
                <a:gd name="T1" fmla="*/ 8 h 17"/>
                <a:gd name="T2" fmla="*/ 3 w 24"/>
                <a:gd name="T3" fmla="*/ 0 h 17"/>
                <a:gd name="T4" fmla="*/ 24 w 24"/>
                <a:gd name="T5" fmla="*/ 8 h 17"/>
                <a:gd name="T6" fmla="*/ 21 w 24"/>
                <a:gd name="T7" fmla="*/ 17 h 17"/>
                <a:gd name="T8" fmla="*/ 0 w 24"/>
                <a:gd name="T9" fmla="*/ 8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8"/>
                  </a:moveTo>
                  <a:lnTo>
                    <a:pt x="3" y="0"/>
                  </a:lnTo>
                  <a:lnTo>
                    <a:pt x="24" y="8"/>
                  </a:lnTo>
                  <a:lnTo>
                    <a:pt x="21" y="17"/>
                  </a:lnTo>
                  <a:lnTo>
                    <a:pt x="0" y="8"/>
                  </a:lnTo>
                  <a:close/>
                </a:path>
              </a:pathLst>
            </a:custGeom>
            <a:solidFill>
              <a:srgbClr val="000000"/>
            </a:solidFill>
            <a:ln w="9525">
              <a:noFill/>
              <a:round/>
              <a:headEnd/>
              <a:tailEnd/>
            </a:ln>
          </p:spPr>
          <p:txBody>
            <a:bodyPr/>
            <a:lstStyle/>
            <a:p>
              <a:endParaRPr lang="en-US"/>
            </a:p>
          </p:txBody>
        </p:sp>
        <p:sp>
          <p:nvSpPr>
            <p:cNvPr id="82995" name="Freeform 299"/>
            <p:cNvSpPr>
              <a:spLocks/>
            </p:cNvSpPr>
            <p:nvPr/>
          </p:nvSpPr>
          <p:spPr bwMode="auto">
            <a:xfrm>
              <a:off x="2985" y="504"/>
              <a:ext cx="24" cy="16"/>
            </a:xfrm>
            <a:custGeom>
              <a:avLst/>
              <a:gdLst>
                <a:gd name="T0" fmla="*/ 0 w 24"/>
                <a:gd name="T1" fmla="*/ 8 h 16"/>
                <a:gd name="T2" fmla="*/ 4 w 24"/>
                <a:gd name="T3" fmla="*/ 0 h 16"/>
                <a:gd name="T4" fmla="*/ 24 w 24"/>
                <a:gd name="T5" fmla="*/ 8 h 16"/>
                <a:gd name="T6" fmla="*/ 21 w 24"/>
                <a:gd name="T7" fmla="*/ 16 h 16"/>
                <a:gd name="T8" fmla="*/ 0 w 24"/>
                <a:gd name="T9" fmla="*/ 8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8"/>
                  </a:moveTo>
                  <a:lnTo>
                    <a:pt x="4" y="0"/>
                  </a:lnTo>
                  <a:lnTo>
                    <a:pt x="24" y="8"/>
                  </a:lnTo>
                  <a:lnTo>
                    <a:pt x="21" y="16"/>
                  </a:lnTo>
                  <a:lnTo>
                    <a:pt x="0" y="8"/>
                  </a:lnTo>
                  <a:close/>
                </a:path>
              </a:pathLst>
            </a:custGeom>
            <a:solidFill>
              <a:srgbClr val="000000"/>
            </a:solidFill>
            <a:ln w="9525">
              <a:noFill/>
              <a:round/>
              <a:headEnd/>
              <a:tailEnd/>
            </a:ln>
          </p:spPr>
          <p:txBody>
            <a:bodyPr/>
            <a:lstStyle/>
            <a:p>
              <a:endParaRPr lang="en-US"/>
            </a:p>
          </p:txBody>
        </p:sp>
        <p:sp>
          <p:nvSpPr>
            <p:cNvPr id="82996" name="Freeform 298"/>
            <p:cNvSpPr>
              <a:spLocks/>
            </p:cNvSpPr>
            <p:nvPr/>
          </p:nvSpPr>
          <p:spPr bwMode="auto">
            <a:xfrm>
              <a:off x="2989" y="495"/>
              <a:ext cx="23" cy="18"/>
            </a:xfrm>
            <a:custGeom>
              <a:avLst/>
              <a:gdLst>
                <a:gd name="T0" fmla="*/ 0 w 23"/>
                <a:gd name="T1" fmla="*/ 7 h 18"/>
                <a:gd name="T2" fmla="*/ 4 w 23"/>
                <a:gd name="T3" fmla="*/ 0 h 18"/>
                <a:gd name="T4" fmla="*/ 23 w 23"/>
                <a:gd name="T5" fmla="*/ 11 h 18"/>
                <a:gd name="T6" fmla="*/ 19 w 23"/>
                <a:gd name="T7" fmla="*/ 18 h 18"/>
                <a:gd name="T8" fmla="*/ 0 w 23"/>
                <a:gd name="T9" fmla="*/ 7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0" y="7"/>
                  </a:moveTo>
                  <a:lnTo>
                    <a:pt x="4" y="0"/>
                  </a:lnTo>
                  <a:lnTo>
                    <a:pt x="23" y="11"/>
                  </a:lnTo>
                  <a:lnTo>
                    <a:pt x="19" y="18"/>
                  </a:lnTo>
                  <a:lnTo>
                    <a:pt x="0" y="7"/>
                  </a:lnTo>
                  <a:close/>
                </a:path>
              </a:pathLst>
            </a:custGeom>
            <a:solidFill>
              <a:srgbClr val="000000"/>
            </a:solidFill>
            <a:ln w="9525">
              <a:noFill/>
              <a:round/>
              <a:headEnd/>
              <a:tailEnd/>
            </a:ln>
          </p:spPr>
          <p:txBody>
            <a:bodyPr/>
            <a:lstStyle/>
            <a:p>
              <a:endParaRPr lang="en-US"/>
            </a:p>
          </p:txBody>
        </p:sp>
        <p:sp>
          <p:nvSpPr>
            <p:cNvPr id="82997" name="Freeform 297"/>
            <p:cNvSpPr>
              <a:spLocks/>
            </p:cNvSpPr>
            <p:nvPr/>
          </p:nvSpPr>
          <p:spPr bwMode="auto">
            <a:xfrm>
              <a:off x="2995" y="488"/>
              <a:ext cx="21" cy="20"/>
            </a:xfrm>
            <a:custGeom>
              <a:avLst/>
              <a:gdLst>
                <a:gd name="T0" fmla="*/ 0 w 21"/>
                <a:gd name="T1" fmla="*/ 5 h 20"/>
                <a:gd name="T2" fmla="*/ 5 w 21"/>
                <a:gd name="T3" fmla="*/ 0 h 20"/>
                <a:gd name="T4" fmla="*/ 21 w 21"/>
                <a:gd name="T5" fmla="*/ 14 h 20"/>
                <a:gd name="T6" fmla="*/ 17 w 21"/>
                <a:gd name="T7" fmla="*/ 20 h 20"/>
                <a:gd name="T8" fmla="*/ 0 w 21"/>
                <a:gd name="T9" fmla="*/ 5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5" y="0"/>
                  </a:lnTo>
                  <a:lnTo>
                    <a:pt x="21" y="14"/>
                  </a:lnTo>
                  <a:lnTo>
                    <a:pt x="17" y="20"/>
                  </a:lnTo>
                  <a:lnTo>
                    <a:pt x="0" y="5"/>
                  </a:lnTo>
                  <a:close/>
                </a:path>
              </a:pathLst>
            </a:custGeom>
            <a:solidFill>
              <a:srgbClr val="000000"/>
            </a:solidFill>
            <a:ln w="9525">
              <a:noFill/>
              <a:round/>
              <a:headEnd/>
              <a:tailEnd/>
            </a:ln>
          </p:spPr>
          <p:txBody>
            <a:bodyPr/>
            <a:lstStyle/>
            <a:p>
              <a:endParaRPr lang="en-US"/>
            </a:p>
          </p:txBody>
        </p:sp>
        <p:sp>
          <p:nvSpPr>
            <p:cNvPr id="82998" name="Freeform 296"/>
            <p:cNvSpPr>
              <a:spLocks/>
            </p:cNvSpPr>
            <p:nvPr/>
          </p:nvSpPr>
          <p:spPr bwMode="auto">
            <a:xfrm>
              <a:off x="3000" y="482"/>
              <a:ext cx="21" cy="21"/>
            </a:xfrm>
            <a:custGeom>
              <a:avLst/>
              <a:gdLst>
                <a:gd name="T0" fmla="*/ 0 w 21"/>
                <a:gd name="T1" fmla="*/ 5 h 21"/>
                <a:gd name="T2" fmla="*/ 5 w 21"/>
                <a:gd name="T3" fmla="*/ 0 h 21"/>
                <a:gd name="T4" fmla="*/ 21 w 21"/>
                <a:gd name="T5" fmla="*/ 15 h 21"/>
                <a:gd name="T6" fmla="*/ 16 w 21"/>
                <a:gd name="T7" fmla="*/ 21 h 21"/>
                <a:gd name="T8" fmla="*/ 0 w 21"/>
                <a:gd name="T9" fmla="*/ 5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5"/>
                  </a:moveTo>
                  <a:lnTo>
                    <a:pt x="5" y="0"/>
                  </a:lnTo>
                  <a:lnTo>
                    <a:pt x="21" y="15"/>
                  </a:lnTo>
                  <a:lnTo>
                    <a:pt x="16" y="21"/>
                  </a:lnTo>
                  <a:lnTo>
                    <a:pt x="0" y="5"/>
                  </a:lnTo>
                  <a:close/>
                </a:path>
              </a:pathLst>
            </a:custGeom>
            <a:solidFill>
              <a:srgbClr val="000000"/>
            </a:solidFill>
            <a:ln w="9525">
              <a:noFill/>
              <a:round/>
              <a:headEnd/>
              <a:tailEnd/>
            </a:ln>
          </p:spPr>
          <p:txBody>
            <a:bodyPr/>
            <a:lstStyle/>
            <a:p>
              <a:endParaRPr lang="en-US"/>
            </a:p>
          </p:txBody>
        </p:sp>
        <p:sp>
          <p:nvSpPr>
            <p:cNvPr id="82999" name="Freeform 295"/>
            <p:cNvSpPr>
              <a:spLocks/>
            </p:cNvSpPr>
            <p:nvPr/>
          </p:nvSpPr>
          <p:spPr bwMode="auto">
            <a:xfrm>
              <a:off x="3007" y="476"/>
              <a:ext cx="19" cy="23"/>
            </a:xfrm>
            <a:custGeom>
              <a:avLst/>
              <a:gdLst>
                <a:gd name="T0" fmla="*/ 0 w 19"/>
                <a:gd name="T1" fmla="*/ 4 h 23"/>
                <a:gd name="T2" fmla="*/ 7 w 19"/>
                <a:gd name="T3" fmla="*/ 0 h 23"/>
                <a:gd name="T4" fmla="*/ 19 w 19"/>
                <a:gd name="T5" fmla="*/ 19 h 23"/>
                <a:gd name="T6" fmla="*/ 13 w 19"/>
                <a:gd name="T7" fmla="*/ 23 h 23"/>
                <a:gd name="T8" fmla="*/ 0 w 19"/>
                <a:gd name="T9" fmla="*/ 4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0" y="4"/>
                  </a:moveTo>
                  <a:lnTo>
                    <a:pt x="7" y="0"/>
                  </a:lnTo>
                  <a:lnTo>
                    <a:pt x="19" y="19"/>
                  </a:lnTo>
                  <a:lnTo>
                    <a:pt x="13" y="23"/>
                  </a:lnTo>
                  <a:lnTo>
                    <a:pt x="0" y="4"/>
                  </a:lnTo>
                  <a:close/>
                </a:path>
              </a:pathLst>
            </a:custGeom>
            <a:solidFill>
              <a:srgbClr val="000000"/>
            </a:solidFill>
            <a:ln w="9525">
              <a:noFill/>
              <a:round/>
              <a:headEnd/>
              <a:tailEnd/>
            </a:ln>
          </p:spPr>
          <p:txBody>
            <a:bodyPr/>
            <a:lstStyle/>
            <a:p>
              <a:endParaRPr lang="en-US"/>
            </a:p>
          </p:txBody>
        </p:sp>
        <p:sp>
          <p:nvSpPr>
            <p:cNvPr id="83000" name="Freeform 294"/>
            <p:cNvSpPr>
              <a:spLocks/>
            </p:cNvSpPr>
            <p:nvPr/>
          </p:nvSpPr>
          <p:spPr bwMode="auto">
            <a:xfrm>
              <a:off x="3014" y="472"/>
              <a:ext cx="18" cy="23"/>
            </a:xfrm>
            <a:custGeom>
              <a:avLst/>
              <a:gdLst>
                <a:gd name="T0" fmla="*/ 0 w 18"/>
                <a:gd name="T1" fmla="*/ 4 h 23"/>
                <a:gd name="T2" fmla="*/ 6 w 18"/>
                <a:gd name="T3" fmla="*/ 0 h 23"/>
                <a:gd name="T4" fmla="*/ 18 w 18"/>
                <a:gd name="T5" fmla="*/ 19 h 23"/>
                <a:gd name="T6" fmla="*/ 12 w 18"/>
                <a:gd name="T7" fmla="*/ 23 h 23"/>
                <a:gd name="T8" fmla="*/ 0 w 18"/>
                <a:gd name="T9" fmla="*/ 4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0" y="4"/>
                  </a:moveTo>
                  <a:lnTo>
                    <a:pt x="6" y="0"/>
                  </a:lnTo>
                  <a:lnTo>
                    <a:pt x="18" y="19"/>
                  </a:lnTo>
                  <a:lnTo>
                    <a:pt x="12" y="23"/>
                  </a:lnTo>
                  <a:lnTo>
                    <a:pt x="0" y="4"/>
                  </a:lnTo>
                  <a:close/>
                </a:path>
              </a:pathLst>
            </a:custGeom>
            <a:solidFill>
              <a:srgbClr val="000000"/>
            </a:solidFill>
            <a:ln w="9525">
              <a:noFill/>
              <a:round/>
              <a:headEnd/>
              <a:tailEnd/>
            </a:ln>
          </p:spPr>
          <p:txBody>
            <a:bodyPr/>
            <a:lstStyle/>
            <a:p>
              <a:endParaRPr lang="en-US"/>
            </a:p>
          </p:txBody>
        </p:sp>
        <p:sp>
          <p:nvSpPr>
            <p:cNvPr id="83001" name="Freeform 293"/>
            <p:cNvSpPr>
              <a:spLocks/>
            </p:cNvSpPr>
            <p:nvPr/>
          </p:nvSpPr>
          <p:spPr bwMode="auto">
            <a:xfrm>
              <a:off x="3021" y="468"/>
              <a:ext cx="16" cy="23"/>
            </a:xfrm>
            <a:custGeom>
              <a:avLst/>
              <a:gdLst>
                <a:gd name="T0" fmla="*/ 0 w 16"/>
                <a:gd name="T1" fmla="*/ 3 h 23"/>
                <a:gd name="T2" fmla="*/ 7 w 16"/>
                <a:gd name="T3" fmla="*/ 0 h 23"/>
                <a:gd name="T4" fmla="*/ 16 w 16"/>
                <a:gd name="T5" fmla="*/ 20 h 23"/>
                <a:gd name="T6" fmla="*/ 9 w 16"/>
                <a:gd name="T7" fmla="*/ 23 h 23"/>
                <a:gd name="T8" fmla="*/ 0 w 16"/>
                <a:gd name="T9" fmla="*/ 3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3"/>
                  </a:moveTo>
                  <a:lnTo>
                    <a:pt x="7" y="0"/>
                  </a:lnTo>
                  <a:lnTo>
                    <a:pt x="16" y="20"/>
                  </a:lnTo>
                  <a:lnTo>
                    <a:pt x="9" y="23"/>
                  </a:lnTo>
                  <a:lnTo>
                    <a:pt x="0" y="3"/>
                  </a:lnTo>
                  <a:close/>
                </a:path>
              </a:pathLst>
            </a:custGeom>
            <a:solidFill>
              <a:srgbClr val="000000"/>
            </a:solidFill>
            <a:ln w="9525">
              <a:noFill/>
              <a:round/>
              <a:headEnd/>
              <a:tailEnd/>
            </a:ln>
          </p:spPr>
          <p:txBody>
            <a:bodyPr/>
            <a:lstStyle/>
            <a:p>
              <a:endParaRPr lang="en-US"/>
            </a:p>
          </p:txBody>
        </p:sp>
        <p:sp>
          <p:nvSpPr>
            <p:cNvPr id="83002" name="Freeform 292"/>
            <p:cNvSpPr>
              <a:spLocks/>
            </p:cNvSpPr>
            <p:nvPr/>
          </p:nvSpPr>
          <p:spPr bwMode="auto">
            <a:xfrm>
              <a:off x="3029" y="466"/>
              <a:ext cx="13" cy="23"/>
            </a:xfrm>
            <a:custGeom>
              <a:avLst/>
              <a:gdLst>
                <a:gd name="T0" fmla="*/ 0 w 13"/>
                <a:gd name="T1" fmla="*/ 2 h 23"/>
                <a:gd name="T2" fmla="*/ 7 w 13"/>
                <a:gd name="T3" fmla="*/ 0 h 23"/>
                <a:gd name="T4" fmla="*/ 13 w 13"/>
                <a:gd name="T5" fmla="*/ 21 h 23"/>
                <a:gd name="T6" fmla="*/ 6 w 13"/>
                <a:gd name="T7" fmla="*/ 23 h 23"/>
                <a:gd name="T8" fmla="*/ 0 w 13"/>
                <a:gd name="T9" fmla="*/ 2 h 23"/>
                <a:gd name="T10" fmla="*/ 0 60000 65536"/>
                <a:gd name="T11" fmla="*/ 0 60000 65536"/>
                <a:gd name="T12" fmla="*/ 0 60000 65536"/>
                <a:gd name="T13" fmla="*/ 0 60000 65536"/>
                <a:gd name="T14" fmla="*/ 0 60000 65536"/>
                <a:gd name="T15" fmla="*/ 0 w 13"/>
                <a:gd name="T16" fmla="*/ 0 h 23"/>
                <a:gd name="T17" fmla="*/ 13 w 13"/>
                <a:gd name="T18" fmla="*/ 23 h 23"/>
              </a:gdLst>
              <a:ahLst/>
              <a:cxnLst>
                <a:cxn ang="T10">
                  <a:pos x="T0" y="T1"/>
                </a:cxn>
                <a:cxn ang="T11">
                  <a:pos x="T2" y="T3"/>
                </a:cxn>
                <a:cxn ang="T12">
                  <a:pos x="T4" y="T5"/>
                </a:cxn>
                <a:cxn ang="T13">
                  <a:pos x="T6" y="T7"/>
                </a:cxn>
                <a:cxn ang="T14">
                  <a:pos x="T8" y="T9"/>
                </a:cxn>
              </a:cxnLst>
              <a:rect l="T15" t="T16" r="T17" b="T18"/>
              <a:pathLst>
                <a:path w="13" h="23">
                  <a:moveTo>
                    <a:pt x="0" y="2"/>
                  </a:moveTo>
                  <a:lnTo>
                    <a:pt x="7" y="0"/>
                  </a:lnTo>
                  <a:lnTo>
                    <a:pt x="13" y="21"/>
                  </a:lnTo>
                  <a:lnTo>
                    <a:pt x="6" y="23"/>
                  </a:lnTo>
                  <a:lnTo>
                    <a:pt x="0" y="2"/>
                  </a:lnTo>
                  <a:close/>
                </a:path>
              </a:pathLst>
            </a:custGeom>
            <a:solidFill>
              <a:srgbClr val="000000"/>
            </a:solidFill>
            <a:ln w="9525">
              <a:noFill/>
              <a:round/>
              <a:headEnd/>
              <a:tailEnd/>
            </a:ln>
          </p:spPr>
          <p:txBody>
            <a:bodyPr/>
            <a:lstStyle/>
            <a:p>
              <a:endParaRPr lang="en-US"/>
            </a:p>
          </p:txBody>
        </p:sp>
        <p:sp>
          <p:nvSpPr>
            <p:cNvPr id="83003" name="Freeform 291"/>
            <p:cNvSpPr>
              <a:spLocks/>
            </p:cNvSpPr>
            <p:nvPr/>
          </p:nvSpPr>
          <p:spPr bwMode="auto">
            <a:xfrm>
              <a:off x="3037" y="464"/>
              <a:ext cx="13" cy="23"/>
            </a:xfrm>
            <a:custGeom>
              <a:avLst/>
              <a:gdLst>
                <a:gd name="T0" fmla="*/ 0 w 13"/>
                <a:gd name="T1" fmla="*/ 2 h 23"/>
                <a:gd name="T2" fmla="*/ 7 w 13"/>
                <a:gd name="T3" fmla="*/ 0 h 23"/>
                <a:gd name="T4" fmla="*/ 13 w 13"/>
                <a:gd name="T5" fmla="*/ 21 h 23"/>
                <a:gd name="T6" fmla="*/ 5 w 13"/>
                <a:gd name="T7" fmla="*/ 23 h 23"/>
                <a:gd name="T8" fmla="*/ 0 w 13"/>
                <a:gd name="T9" fmla="*/ 2 h 23"/>
                <a:gd name="T10" fmla="*/ 0 60000 65536"/>
                <a:gd name="T11" fmla="*/ 0 60000 65536"/>
                <a:gd name="T12" fmla="*/ 0 60000 65536"/>
                <a:gd name="T13" fmla="*/ 0 60000 65536"/>
                <a:gd name="T14" fmla="*/ 0 60000 65536"/>
                <a:gd name="T15" fmla="*/ 0 w 13"/>
                <a:gd name="T16" fmla="*/ 0 h 23"/>
                <a:gd name="T17" fmla="*/ 13 w 13"/>
                <a:gd name="T18" fmla="*/ 23 h 23"/>
              </a:gdLst>
              <a:ahLst/>
              <a:cxnLst>
                <a:cxn ang="T10">
                  <a:pos x="T0" y="T1"/>
                </a:cxn>
                <a:cxn ang="T11">
                  <a:pos x="T2" y="T3"/>
                </a:cxn>
                <a:cxn ang="T12">
                  <a:pos x="T4" y="T5"/>
                </a:cxn>
                <a:cxn ang="T13">
                  <a:pos x="T6" y="T7"/>
                </a:cxn>
                <a:cxn ang="T14">
                  <a:pos x="T8" y="T9"/>
                </a:cxn>
              </a:cxnLst>
              <a:rect l="T15" t="T16" r="T17" b="T18"/>
              <a:pathLst>
                <a:path w="13" h="23">
                  <a:moveTo>
                    <a:pt x="0" y="2"/>
                  </a:moveTo>
                  <a:lnTo>
                    <a:pt x="7" y="0"/>
                  </a:lnTo>
                  <a:lnTo>
                    <a:pt x="13" y="21"/>
                  </a:lnTo>
                  <a:lnTo>
                    <a:pt x="5" y="23"/>
                  </a:lnTo>
                  <a:lnTo>
                    <a:pt x="0" y="2"/>
                  </a:lnTo>
                  <a:close/>
                </a:path>
              </a:pathLst>
            </a:custGeom>
            <a:solidFill>
              <a:srgbClr val="000000"/>
            </a:solidFill>
            <a:ln w="9525">
              <a:noFill/>
              <a:round/>
              <a:headEnd/>
              <a:tailEnd/>
            </a:ln>
          </p:spPr>
          <p:txBody>
            <a:bodyPr/>
            <a:lstStyle/>
            <a:p>
              <a:endParaRPr lang="en-US"/>
            </a:p>
          </p:txBody>
        </p:sp>
        <p:sp>
          <p:nvSpPr>
            <p:cNvPr id="83004" name="Freeform 290"/>
            <p:cNvSpPr>
              <a:spLocks/>
            </p:cNvSpPr>
            <p:nvPr/>
          </p:nvSpPr>
          <p:spPr bwMode="auto">
            <a:xfrm>
              <a:off x="3046" y="463"/>
              <a:ext cx="9" cy="23"/>
            </a:xfrm>
            <a:custGeom>
              <a:avLst/>
              <a:gdLst>
                <a:gd name="T0" fmla="*/ 0 w 9"/>
                <a:gd name="T1" fmla="*/ 1 h 23"/>
                <a:gd name="T2" fmla="*/ 7 w 9"/>
                <a:gd name="T3" fmla="*/ 0 h 23"/>
                <a:gd name="T4" fmla="*/ 9 w 9"/>
                <a:gd name="T5" fmla="*/ 22 h 23"/>
                <a:gd name="T6" fmla="*/ 2 w 9"/>
                <a:gd name="T7" fmla="*/ 23 h 23"/>
                <a:gd name="T8" fmla="*/ 0 w 9"/>
                <a:gd name="T9" fmla="*/ 1 h 23"/>
                <a:gd name="T10" fmla="*/ 0 60000 65536"/>
                <a:gd name="T11" fmla="*/ 0 60000 65536"/>
                <a:gd name="T12" fmla="*/ 0 60000 65536"/>
                <a:gd name="T13" fmla="*/ 0 60000 65536"/>
                <a:gd name="T14" fmla="*/ 0 60000 65536"/>
                <a:gd name="T15" fmla="*/ 0 w 9"/>
                <a:gd name="T16" fmla="*/ 0 h 23"/>
                <a:gd name="T17" fmla="*/ 9 w 9"/>
                <a:gd name="T18" fmla="*/ 23 h 23"/>
              </a:gdLst>
              <a:ahLst/>
              <a:cxnLst>
                <a:cxn ang="T10">
                  <a:pos x="T0" y="T1"/>
                </a:cxn>
                <a:cxn ang="T11">
                  <a:pos x="T2" y="T3"/>
                </a:cxn>
                <a:cxn ang="T12">
                  <a:pos x="T4" y="T5"/>
                </a:cxn>
                <a:cxn ang="T13">
                  <a:pos x="T6" y="T7"/>
                </a:cxn>
                <a:cxn ang="T14">
                  <a:pos x="T8" y="T9"/>
                </a:cxn>
              </a:cxnLst>
              <a:rect l="T15" t="T16" r="T17" b="T18"/>
              <a:pathLst>
                <a:path w="9" h="23">
                  <a:moveTo>
                    <a:pt x="0" y="1"/>
                  </a:moveTo>
                  <a:lnTo>
                    <a:pt x="7" y="0"/>
                  </a:lnTo>
                  <a:lnTo>
                    <a:pt x="9" y="22"/>
                  </a:lnTo>
                  <a:lnTo>
                    <a:pt x="2" y="23"/>
                  </a:lnTo>
                  <a:lnTo>
                    <a:pt x="0" y="1"/>
                  </a:lnTo>
                  <a:close/>
                </a:path>
              </a:pathLst>
            </a:custGeom>
            <a:solidFill>
              <a:srgbClr val="000000"/>
            </a:solidFill>
            <a:ln w="9525">
              <a:noFill/>
              <a:round/>
              <a:headEnd/>
              <a:tailEnd/>
            </a:ln>
          </p:spPr>
          <p:txBody>
            <a:bodyPr/>
            <a:lstStyle/>
            <a:p>
              <a:endParaRPr lang="en-US"/>
            </a:p>
          </p:txBody>
        </p:sp>
        <p:sp>
          <p:nvSpPr>
            <p:cNvPr id="83005" name="Freeform 289"/>
            <p:cNvSpPr>
              <a:spLocks/>
            </p:cNvSpPr>
            <p:nvPr/>
          </p:nvSpPr>
          <p:spPr bwMode="auto">
            <a:xfrm>
              <a:off x="3053" y="462"/>
              <a:ext cx="11" cy="23"/>
            </a:xfrm>
            <a:custGeom>
              <a:avLst/>
              <a:gdLst>
                <a:gd name="T0" fmla="*/ 0 w 11"/>
                <a:gd name="T1" fmla="*/ 1 h 23"/>
                <a:gd name="T2" fmla="*/ 9 w 11"/>
                <a:gd name="T3" fmla="*/ 0 h 23"/>
                <a:gd name="T4" fmla="*/ 11 w 11"/>
                <a:gd name="T5" fmla="*/ 22 h 23"/>
                <a:gd name="T6" fmla="*/ 2 w 11"/>
                <a:gd name="T7" fmla="*/ 23 h 23"/>
                <a:gd name="T8" fmla="*/ 0 w 11"/>
                <a:gd name="T9" fmla="*/ 1 h 23"/>
                <a:gd name="T10" fmla="*/ 0 60000 65536"/>
                <a:gd name="T11" fmla="*/ 0 60000 65536"/>
                <a:gd name="T12" fmla="*/ 0 60000 65536"/>
                <a:gd name="T13" fmla="*/ 0 60000 65536"/>
                <a:gd name="T14" fmla="*/ 0 60000 65536"/>
                <a:gd name="T15" fmla="*/ 0 w 11"/>
                <a:gd name="T16" fmla="*/ 0 h 23"/>
                <a:gd name="T17" fmla="*/ 11 w 11"/>
                <a:gd name="T18" fmla="*/ 23 h 23"/>
              </a:gdLst>
              <a:ahLst/>
              <a:cxnLst>
                <a:cxn ang="T10">
                  <a:pos x="T0" y="T1"/>
                </a:cxn>
                <a:cxn ang="T11">
                  <a:pos x="T2" y="T3"/>
                </a:cxn>
                <a:cxn ang="T12">
                  <a:pos x="T4" y="T5"/>
                </a:cxn>
                <a:cxn ang="T13">
                  <a:pos x="T6" y="T7"/>
                </a:cxn>
                <a:cxn ang="T14">
                  <a:pos x="T8" y="T9"/>
                </a:cxn>
              </a:cxnLst>
              <a:rect l="T15" t="T16" r="T17" b="T18"/>
              <a:pathLst>
                <a:path w="11" h="23">
                  <a:moveTo>
                    <a:pt x="0" y="1"/>
                  </a:moveTo>
                  <a:lnTo>
                    <a:pt x="9" y="0"/>
                  </a:lnTo>
                  <a:lnTo>
                    <a:pt x="11" y="22"/>
                  </a:lnTo>
                  <a:lnTo>
                    <a:pt x="2" y="23"/>
                  </a:lnTo>
                  <a:lnTo>
                    <a:pt x="0" y="1"/>
                  </a:lnTo>
                  <a:close/>
                </a:path>
              </a:pathLst>
            </a:custGeom>
            <a:solidFill>
              <a:srgbClr val="000000"/>
            </a:solidFill>
            <a:ln w="9525">
              <a:noFill/>
              <a:round/>
              <a:headEnd/>
              <a:tailEnd/>
            </a:ln>
          </p:spPr>
          <p:txBody>
            <a:bodyPr/>
            <a:lstStyle/>
            <a:p>
              <a:endParaRPr lang="en-US"/>
            </a:p>
          </p:txBody>
        </p:sp>
        <p:sp>
          <p:nvSpPr>
            <p:cNvPr id="83006" name="Rectangle 288"/>
            <p:cNvSpPr>
              <a:spLocks noChangeArrowheads="1"/>
            </p:cNvSpPr>
            <p:nvPr/>
          </p:nvSpPr>
          <p:spPr bwMode="auto">
            <a:xfrm>
              <a:off x="3063" y="462"/>
              <a:ext cx="8" cy="22"/>
            </a:xfrm>
            <a:prstGeom prst="rect">
              <a:avLst/>
            </a:prstGeom>
            <a:solidFill>
              <a:srgbClr val="000000"/>
            </a:solidFill>
            <a:ln w="9525">
              <a:noFill/>
              <a:miter lim="800000"/>
              <a:headEnd/>
              <a:tailEnd/>
            </a:ln>
          </p:spPr>
          <p:txBody>
            <a:bodyPr/>
            <a:lstStyle/>
            <a:p>
              <a:endParaRPr lang="en-US"/>
            </a:p>
          </p:txBody>
        </p:sp>
        <p:sp>
          <p:nvSpPr>
            <p:cNvPr id="83007" name="Freeform 287"/>
            <p:cNvSpPr>
              <a:spLocks/>
            </p:cNvSpPr>
            <p:nvPr/>
          </p:nvSpPr>
          <p:spPr bwMode="auto">
            <a:xfrm>
              <a:off x="3070" y="462"/>
              <a:ext cx="19" cy="24"/>
            </a:xfrm>
            <a:custGeom>
              <a:avLst/>
              <a:gdLst>
                <a:gd name="T0" fmla="*/ 2 w 19"/>
                <a:gd name="T1" fmla="*/ 0 h 24"/>
                <a:gd name="T2" fmla="*/ 19 w 19"/>
                <a:gd name="T3" fmla="*/ 2 h 24"/>
                <a:gd name="T4" fmla="*/ 17 w 19"/>
                <a:gd name="T5" fmla="*/ 24 h 24"/>
                <a:gd name="T6" fmla="*/ 0 w 19"/>
                <a:gd name="T7" fmla="*/ 22 h 24"/>
                <a:gd name="T8" fmla="*/ 2 w 19"/>
                <a:gd name="T9" fmla="*/ 0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2" y="0"/>
                  </a:moveTo>
                  <a:lnTo>
                    <a:pt x="19" y="2"/>
                  </a:lnTo>
                  <a:lnTo>
                    <a:pt x="17" y="24"/>
                  </a:lnTo>
                  <a:lnTo>
                    <a:pt x="0" y="22"/>
                  </a:lnTo>
                  <a:lnTo>
                    <a:pt x="2" y="0"/>
                  </a:lnTo>
                  <a:close/>
                </a:path>
              </a:pathLst>
            </a:custGeom>
            <a:solidFill>
              <a:srgbClr val="000000"/>
            </a:solidFill>
            <a:ln w="9525">
              <a:noFill/>
              <a:round/>
              <a:headEnd/>
              <a:tailEnd/>
            </a:ln>
          </p:spPr>
          <p:txBody>
            <a:bodyPr/>
            <a:lstStyle/>
            <a:p>
              <a:endParaRPr lang="en-US"/>
            </a:p>
          </p:txBody>
        </p:sp>
        <p:sp>
          <p:nvSpPr>
            <p:cNvPr id="83008" name="Freeform 286"/>
            <p:cNvSpPr>
              <a:spLocks/>
            </p:cNvSpPr>
            <p:nvPr/>
          </p:nvSpPr>
          <p:spPr bwMode="auto">
            <a:xfrm>
              <a:off x="3086" y="464"/>
              <a:ext cx="21" cy="24"/>
            </a:xfrm>
            <a:custGeom>
              <a:avLst/>
              <a:gdLst>
                <a:gd name="T0" fmla="*/ 5 w 21"/>
                <a:gd name="T1" fmla="*/ 0 h 24"/>
                <a:gd name="T2" fmla="*/ 21 w 21"/>
                <a:gd name="T3" fmla="*/ 3 h 24"/>
                <a:gd name="T4" fmla="*/ 17 w 21"/>
                <a:gd name="T5" fmla="*/ 24 h 24"/>
                <a:gd name="T6" fmla="*/ 0 w 21"/>
                <a:gd name="T7" fmla="*/ 21 h 24"/>
                <a:gd name="T8" fmla="*/ 5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5" y="0"/>
                  </a:moveTo>
                  <a:lnTo>
                    <a:pt x="21" y="3"/>
                  </a:lnTo>
                  <a:lnTo>
                    <a:pt x="17" y="24"/>
                  </a:lnTo>
                  <a:lnTo>
                    <a:pt x="0" y="21"/>
                  </a:lnTo>
                  <a:lnTo>
                    <a:pt x="5" y="0"/>
                  </a:lnTo>
                  <a:close/>
                </a:path>
              </a:pathLst>
            </a:custGeom>
            <a:solidFill>
              <a:srgbClr val="000000"/>
            </a:solidFill>
            <a:ln w="9525">
              <a:noFill/>
              <a:round/>
              <a:headEnd/>
              <a:tailEnd/>
            </a:ln>
          </p:spPr>
          <p:txBody>
            <a:bodyPr/>
            <a:lstStyle/>
            <a:p>
              <a:endParaRPr lang="en-US"/>
            </a:p>
          </p:txBody>
        </p:sp>
        <p:sp>
          <p:nvSpPr>
            <p:cNvPr id="83009" name="Freeform 285"/>
            <p:cNvSpPr>
              <a:spLocks/>
            </p:cNvSpPr>
            <p:nvPr/>
          </p:nvSpPr>
          <p:spPr bwMode="auto">
            <a:xfrm>
              <a:off x="3102" y="467"/>
              <a:ext cx="19" cy="25"/>
            </a:xfrm>
            <a:custGeom>
              <a:avLst/>
              <a:gdLst>
                <a:gd name="T0" fmla="*/ 5 w 19"/>
                <a:gd name="T1" fmla="*/ 0 h 25"/>
                <a:gd name="T2" fmla="*/ 19 w 19"/>
                <a:gd name="T3" fmla="*/ 3 h 25"/>
                <a:gd name="T4" fmla="*/ 13 w 19"/>
                <a:gd name="T5" fmla="*/ 25 h 25"/>
                <a:gd name="T6" fmla="*/ 0 w 19"/>
                <a:gd name="T7" fmla="*/ 21 h 25"/>
                <a:gd name="T8" fmla="*/ 5 w 19"/>
                <a:gd name="T9" fmla="*/ 0 h 25"/>
                <a:gd name="T10" fmla="*/ 0 60000 65536"/>
                <a:gd name="T11" fmla="*/ 0 60000 65536"/>
                <a:gd name="T12" fmla="*/ 0 60000 65536"/>
                <a:gd name="T13" fmla="*/ 0 60000 65536"/>
                <a:gd name="T14" fmla="*/ 0 60000 65536"/>
                <a:gd name="T15" fmla="*/ 0 w 19"/>
                <a:gd name="T16" fmla="*/ 0 h 25"/>
                <a:gd name="T17" fmla="*/ 19 w 19"/>
                <a:gd name="T18" fmla="*/ 25 h 25"/>
              </a:gdLst>
              <a:ahLst/>
              <a:cxnLst>
                <a:cxn ang="T10">
                  <a:pos x="T0" y="T1"/>
                </a:cxn>
                <a:cxn ang="T11">
                  <a:pos x="T2" y="T3"/>
                </a:cxn>
                <a:cxn ang="T12">
                  <a:pos x="T4" y="T5"/>
                </a:cxn>
                <a:cxn ang="T13">
                  <a:pos x="T6" y="T7"/>
                </a:cxn>
                <a:cxn ang="T14">
                  <a:pos x="T8" y="T9"/>
                </a:cxn>
              </a:cxnLst>
              <a:rect l="T15" t="T16" r="T17" b="T18"/>
              <a:pathLst>
                <a:path w="19" h="25">
                  <a:moveTo>
                    <a:pt x="5" y="0"/>
                  </a:moveTo>
                  <a:lnTo>
                    <a:pt x="19" y="3"/>
                  </a:lnTo>
                  <a:lnTo>
                    <a:pt x="13" y="25"/>
                  </a:lnTo>
                  <a:lnTo>
                    <a:pt x="0" y="21"/>
                  </a:lnTo>
                  <a:lnTo>
                    <a:pt x="5" y="0"/>
                  </a:lnTo>
                  <a:close/>
                </a:path>
              </a:pathLst>
            </a:custGeom>
            <a:solidFill>
              <a:srgbClr val="000000"/>
            </a:solidFill>
            <a:ln w="9525">
              <a:noFill/>
              <a:round/>
              <a:headEnd/>
              <a:tailEnd/>
            </a:ln>
          </p:spPr>
          <p:txBody>
            <a:bodyPr/>
            <a:lstStyle/>
            <a:p>
              <a:endParaRPr lang="en-US"/>
            </a:p>
          </p:txBody>
        </p:sp>
        <p:sp>
          <p:nvSpPr>
            <p:cNvPr id="83010" name="Freeform 284"/>
            <p:cNvSpPr>
              <a:spLocks/>
            </p:cNvSpPr>
            <p:nvPr/>
          </p:nvSpPr>
          <p:spPr bwMode="auto">
            <a:xfrm>
              <a:off x="3194" y="510"/>
              <a:ext cx="16" cy="22"/>
            </a:xfrm>
            <a:custGeom>
              <a:avLst/>
              <a:gdLst>
                <a:gd name="T0" fmla="*/ 11 w 16"/>
                <a:gd name="T1" fmla="*/ 0 h 22"/>
                <a:gd name="T2" fmla="*/ 16 w 16"/>
                <a:gd name="T3" fmla="*/ 3 h 22"/>
                <a:gd name="T4" fmla="*/ 5 w 16"/>
                <a:gd name="T5" fmla="*/ 22 h 22"/>
                <a:gd name="T6" fmla="*/ 0 w 16"/>
                <a:gd name="T7" fmla="*/ 19 h 22"/>
                <a:gd name="T8" fmla="*/ 11 w 16"/>
                <a:gd name="T9" fmla="*/ 0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11" y="0"/>
                  </a:moveTo>
                  <a:lnTo>
                    <a:pt x="16" y="3"/>
                  </a:lnTo>
                  <a:lnTo>
                    <a:pt x="5" y="22"/>
                  </a:lnTo>
                  <a:lnTo>
                    <a:pt x="0" y="19"/>
                  </a:lnTo>
                  <a:lnTo>
                    <a:pt x="11" y="0"/>
                  </a:lnTo>
                  <a:close/>
                </a:path>
              </a:pathLst>
            </a:custGeom>
            <a:solidFill>
              <a:srgbClr val="000000"/>
            </a:solidFill>
            <a:ln w="9525">
              <a:noFill/>
              <a:round/>
              <a:headEnd/>
              <a:tailEnd/>
            </a:ln>
          </p:spPr>
          <p:txBody>
            <a:bodyPr/>
            <a:lstStyle/>
            <a:p>
              <a:endParaRPr lang="en-US"/>
            </a:p>
          </p:txBody>
        </p:sp>
        <p:sp>
          <p:nvSpPr>
            <p:cNvPr id="83011" name="Freeform 283"/>
            <p:cNvSpPr>
              <a:spLocks/>
            </p:cNvSpPr>
            <p:nvPr/>
          </p:nvSpPr>
          <p:spPr bwMode="auto">
            <a:xfrm>
              <a:off x="3198" y="513"/>
              <a:ext cx="19" cy="22"/>
            </a:xfrm>
            <a:custGeom>
              <a:avLst/>
              <a:gdLst>
                <a:gd name="T0" fmla="*/ 14 w 19"/>
                <a:gd name="T1" fmla="*/ 0 h 22"/>
                <a:gd name="T2" fmla="*/ 19 w 19"/>
                <a:gd name="T3" fmla="*/ 4 h 22"/>
                <a:gd name="T4" fmla="*/ 6 w 19"/>
                <a:gd name="T5" fmla="*/ 22 h 22"/>
                <a:gd name="T6" fmla="*/ 0 w 19"/>
                <a:gd name="T7" fmla="*/ 18 h 22"/>
                <a:gd name="T8" fmla="*/ 14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4" y="0"/>
                  </a:moveTo>
                  <a:lnTo>
                    <a:pt x="19" y="4"/>
                  </a:lnTo>
                  <a:lnTo>
                    <a:pt x="6" y="22"/>
                  </a:lnTo>
                  <a:lnTo>
                    <a:pt x="0" y="18"/>
                  </a:lnTo>
                  <a:lnTo>
                    <a:pt x="14" y="0"/>
                  </a:lnTo>
                  <a:close/>
                </a:path>
              </a:pathLst>
            </a:custGeom>
            <a:solidFill>
              <a:srgbClr val="000000"/>
            </a:solidFill>
            <a:ln w="9525">
              <a:noFill/>
              <a:round/>
              <a:headEnd/>
              <a:tailEnd/>
            </a:ln>
          </p:spPr>
          <p:txBody>
            <a:bodyPr/>
            <a:lstStyle/>
            <a:p>
              <a:endParaRPr lang="en-US"/>
            </a:p>
          </p:txBody>
        </p:sp>
        <p:sp>
          <p:nvSpPr>
            <p:cNvPr id="83012" name="Freeform 282"/>
            <p:cNvSpPr>
              <a:spLocks/>
            </p:cNvSpPr>
            <p:nvPr/>
          </p:nvSpPr>
          <p:spPr bwMode="auto">
            <a:xfrm>
              <a:off x="3204" y="517"/>
              <a:ext cx="24" cy="27"/>
            </a:xfrm>
            <a:custGeom>
              <a:avLst/>
              <a:gdLst>
                <a:gd name="T0" fmla="*/ 13 w 24"/>
                <a:gd name="T1" fmla="*/ 0 h 27"/>
                <a:gd name="T2" fmla="*/ 24 w 24"/>
                <a:gd name="T3" fmla="*/ 9 h 27"/>
                <a:gd name="T4" fmla="*/ 11 w 24"/>
                <a:gd name="T5" fmla="*/ 27 h 27"/>
                <a:gd name="T6" fmla="*/ 0 w 24"/>
                <a:gd name="T7" fmla="*/ 18 h 27"/>
                <a:gd name="T8" fmla="*/ 13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3" y="0"/>
                  </a:moveTo>
                  <a:lnTo>
                    <a:pt x="24" y="9"/>
                  </a:lnTo>
                  <a:lnTo>
                    <a:pt x="11" y="27"/>
                  </a:lnTo>
                  <a:lnTo>
                    <a:pt x="0" y="18"/>
                  </a:lnTo>
                  <a:lnTo>
                    <a:pt x="13" y="0"/>
                  </a:lnTo>
                  <a:close/>
                </a:path>
              </a:pathLst>
            </a:custGeom>
            <a:solidFill>
              <a:srgbClr val="000000"/>
            </a:solidFill>
            <a:ln w="9525">
              <a:noFill/>
              <a:round/>
              <a:headEnd/>
              <a:tailEnd/>
            </a:ln>
          </p:spPr>
          <p:txBody>
            <a:bodyPr/>
            <a:lstStyle/>
            <a:p>
              <a:endParaRPr lang="en-US"/>
            </a:p>
          </p:txBody>
        </p:sp>
        <p:sp>
          <p:nvSpPr>
            <p:cNvPr id="83013" name="Freeform 281"/>
            <p:cNvSpPr>
              <a:spLocks/>
            </p:cNvSpPr>
            <p:nvPr/>
          </p:nvSpPr>
          <p:spPr bwMode="auto">
            <a:xfrm>
              <a:off x="3215" y="526"/>
              <a:ext cx="25" cy="26"/>
            </a:xfrm>
            <a:custGeom>
              <a:avLst/>
              <a:gdLst>
                <a:gd name="T0" fmla="*/ 13 w 25"/>
                <a:gd name="T1" fmla="*/ 0 h 26"/>
                <a:gd name="T2" fmla="*/ 25 w 25"/>
                <a:gd name="T3" fmla="*/ 9 h 26"/>
                <a:gd name="T4" fmla="*/ 12 w 25"/>
                <a:gd name="T5" fmla="*/ 26 h 26"/>
                <a:gd name="T6" fmla="*/ 0 w 25"/>
                <a:gd name="T7" fmla="*/ 17 h 26"/>
                <a:gd name="T8" fmla="*/ 13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13" y="0"/>
                  </a:moveTo>
                  <a:lnTo>
                    <a:pt x="25" y="9"/>
                  </a:lnTo>
                  <a:lnTo>
                    <a:pt x="12" y="26"/>
                  </a:lnTo>
                  <a:lnTo>
                    <a:pt x="0" y="17"/>
                  </a:lnTo>
                  <a:lnTo>
                    <a:pt x="13" y="0"/>
                  </a:lnTo>
                  <a:close/>
                </a:path>
              </a:pathLst>
            </a:custGeom>
            <a:solidFill>
              <a:srgbClr val="000000"/>
            </a:solidFill>
            <a:ln w="9525">
              <a:noFill/>
              <a:round/>
              <a:headEnd/>
              <a:tailEnd/>
            </a:ln>
          </p:spPr>
          <p:txBody>
            <a:bodyPr/>
            <a:lstStyle/>
            <a:p>
              <a:endParaRPr lang="en-US"/>
            </a:p>
          </p:txBody>
        </p:sp>
        <p:sp>
          <p:nvSpPr>
            <p:cNvPr id="83014" name="Freeform 280"/>
            <p:cNvSpPr>
              <a:spLocks/>
            </p:cNvSpPr>
            <p:nvPr/>
          </p:nvSpPr>
          <p:spPr bwMode="auto">
            <a:xfrm>
              <a:off x="3226" y="535"/>
              <a:ext cx="27" cy="27"/>
            </a:xfrm>
            <a:custGeom>
              <a:avLst/>
              <a:gdLst>
                <a:gd name="T0" fmla="*/ 14 w 27"/>
                <a:gd name="T1" fmla="*/ 0 h 27"/>
                <a:gd name="T2" fmla="*/ 27 w 27"/>
                <a:gd name="T3" fmla="*/ 10 h 27"/>
                <a:gd name="T4" fmla="*/ 13 w 27"/>
                <a:gd name="T5" fmla="*/ 27 h 27"/>
                <a:gd name="T6" fmla="*/ 0 w 27"/>
                <a:gd name="T7" fmla="*/ 17 h 27"/>
                <a:gd name="T8" fmla="*/ 14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14" y="0"/>
                  </a:moveTo>
                  <a:lnTo>
                    <a:pt x="27" y="10"/>
                  </a:lnTo>
                  <a:lnTo>
                    <a:pt x="13" y="27"/>
                  </a:lnTo>
                  <a:lnTo>
                    <a:pt x="0" y="17"/>
                  </a:lnTo>
                  <a:lnTo>
                    <a:pt x="14" y="0"/>
                  </a:lnTo>
                  <a:close/>
                </a:path>
              </a:pathLst>
            </a:custGeom>
            <a:solidFill>
              <a:srgbClr val="000000"/>
            </a:solidFill>
            <a:ln w="9525">
              <a:noFill/>
              <a:round/>
              <a:headEnd/>
              <a:tailEnd/>
            </a:ln>
          </p:spPr>
          <p:txBody>
            <a:bodyPr/>
            <a:lstStyle/>
            <a:p>
              <a:endParaRPr lang="en-US"/>
            </a:p>
          </p:txBody>
        </p:sp>
        <p:sp>
          <p:nvSpPr>
            <p:cNvPr id="83015" name="Freeform 279"/>
            <p:cNvSpPr>
              <a:spLocks/>
            </p:cNvSpPr>
            <p:nvPr/>
          </p:nvSpPr>
          <p:spPr bwMode="auto">
            <a:xfrm>
              <a:off x="3239" y="545"/>
              <a:ext cx="27" cy="28"/>
            </a:xfrm>
            <a:custGeom>
              <a:avLst/>
              <a:gdLst>
                <a:gd name="T0" fmla="*/ 14 w 27"/>
                <a:gd name="T1" fmla="*/ 0 h 28"/>
                <a:gd name="T2" fmla="*/ 27 w 27"/>
                <a:gd name="T3" fmla="*/ 10 h 28"/>
                <a:gd name="T4" fmla="*/ 13 w 27"/>
                <a:gd name="T5" fmla="*/ 28 h 28"/>
                <a:gd name="T6" fmla="*/ 0 w 27"/>
                <a:gd name="T7" fmla="*/ 17 h 28"/>
                <a:gd name="T8" fmla="*/ 14 w 27"/>
                <a:gd name="T9" fmla="*/ 0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14" y="0"/>
                  </a:moveTo>
                  <a:lnTo>
                    <a:pt x="27" y="10"/>
                  </a:lnTo>
                  <a:lnTo>
                    <a:pt x="13" y="28"/>
                  </a:lnTo>
                  <a:lnTo>
                    <a:pt x="0" y="17"/>
                  </a:lnTo>
                  <a:lnTo>
                    <a:pt x="14" y="0"/>
                  </a:lnTo>
                  <a:close/>
                </a:path>
              </a:pathLst>
            </a:custGeom>
            <a:solidFill>
              <a:srgbClr val="000000"/>
            </a:solidFill>
            <a:ln w="9525">
              <a:noFill/>
              <a:round/>
              <a:headEnd/>
              <a:tailEnd/>
            </a:ln>
          </p:spPr>
          <p:txBody>
            <a:bodyPr/>
            <a:lstStyle/>
            <a:p>
              <a:endParaRPr lang="en-US"/>
            </a:p>
          </p:txBody>
        </p:sp>
        <p:sp>
          <p:nvSpPr>
            <p:cNvPr id="83016" name="Freeform 278"/>
            <p:cNvSpPr>
              <a:spLocks/>
            </p:cNvSpPr>
            <p:nvPr/>
          </p:nvSpPr>
          <p:spPr bwMode="auto">
            <a:xfrm>
              <a:off x="3252" y="555"/>
              <a:ext cx="28" cy="29"/>
            </a:xfrm>
            <a:custGeom>
              <a:avLst/>
              <a:gdLst>
                <a:gd name="T0" fmla="*/ 14 w 28"/>
                <a:gd name="T1" fmla="*/ 0 h 29"/>
                <a:gd name="T2" fmla="*/ 28 w 28"/>
                <a:gd name="T3" fmla="*/ 11 h 29"/>
                <a:gd name="T4" fmla="*/ 14 w 28"/>
                <a:gd name="T5" fmla="*/ 29 h 29"/>
                <a:gd name="T6" fmla="*/ 0 w 28"/>
                <a:gd name="T7" fmla="*/ 18 h 29"/>
                <a:gd name="T8" fmla="*/ 14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4" y="0"/>
                  </a:moveTo>
                  <a:lnTo>
                    <a:pt x="28" y="11"/>
                  </a:lnTo>
                  <a:lnTo>
                    <a:pt x="14" y="29"/>
                  </a:lnTo>
                  <a:lnTo>
                    <a:pt x="0" y="18"/>
                  </a:lnTo>
                  <a:lnTo>
                    <a:pt x="14" y="0"/>
                  </a:lnTo>
                  <a:close/>
                </a:path>
              </a:pathLst>
            </a:custGeom>
            <a:solidFill>
              <a:srgbClr val="000000"/>
            </a:solidFill>
            <a:ln w="9525">
              <a:noFill/>
              <a:round/>
              <a:headEnd/>
              <a:tailEnd/>
            </a:ln>
          </p:spPr>
          <p:txBody>
            <a:bodyPr/>
            <a:lstStyle/>
            <a:p>
              <a:endParaRPr lang="en-US"/>
            </a:p>
          </p:txBody>
        </p:sp>
        <p:sp>
          <p:nvSpPr>
            <p:cNvPr id="83017" name="Freeform 277"/>
            <p:cNvSpPr>
              <a:spLocks/>
            </p:cNvSpPr>
            <p:nvPr/>
          </p:nvSpPr>
          <p:spPr bwMode="auto">
            <a:xfrm>
              <a:off x="3266" y="567"/>
              <a:ext cx="28" cy="29"/>
            </a:xfrm>
            <a:custGeom>
              <a:avLst/>
              <a:gdLst>
                <a:gd name="T0" fmla="*/ 14 w 28"/>
                <a:gd name="T1" fmla="*/ 0 h 29"/>
                <a:gd name="T2" fmla="*/ 28 w 28"/>
                <a:gd name="T3" fmla="*/ 12 h 29"/>
                <a:gd name="T4" fmla="*/ 14 w 28"/>
                <a:gd name="T5" fmla="*/ 29 h 29"/>
                <a:gd name="T6" fmla="*/ 0 w 28"/>
                <a:gd name="T7" fmla="*/ 17 h 29"/>
                <a:gd name="T8" fmla="*/ 14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4" y="0"/>
                  </a:moveTo>
                  <a:lnTo>
                    <a:pt x="28" y="12"/>
                  </a:lnTo>
                  <a:lnTo>
                    <a:pt x="14" y="29"/>
                  </a:lnTo>
                  <a:lnTo>
                    <a:pt x="0" y="17"/>
                  </a:lnTo>
                  <a:lnTo>
                    <a:pt x="14" y="0"/>
                  </a:lnTo>
                  <a:close/>
                </a:path>
              </a:pathLst>
            </a:custGeom>
            <a:solidFill>
              <a:srgbClr val="000000"/>
            </a:solidFill>
            <a:ln w="9525">
              <a:noFill/>
              <a:round/>
              <a:headEnd/>
              <a:tailEnd/>
            </a:ln>
          </p:spPr>
          <p:txBody>
            <a:bodyPr/>
            <a:lstStyle/>
            <a:p>
              <a:endParaRPr lang="en-US"/>
            </a:p>
          </p:txBody>
        </p:sp>
        <p:sp>
          <p:nvSpPr>
            <p:cNvPr id="83018" name="Freeform 276"/>
            <p:cNvSpPr>
              <a:spLocks/>
            </p:cNvSpPr>
            <p:nvPr/>
          </p:nvSpPr>
          <p:spPr bwMode="auto">
            <a:xfrm>
              <a:off x="3280" y="578"/>
              <a:ext cx="29" cy="30"/>
            </a:xfrm>
            <a:custGeom>
              <a:avLst/>
              <a:gdLst>
                <a:gd name="T0" fmla="*/ 14 w 29"/>
                <a:gd name="T1" fmla="*/ 0 h 30"/>
                <a:gd name="T2" fmla="*/ 29 w 29"/>
                <a:gd name="T3" fmla="*/ 13 h 30"/>
                <a:gd name="T4" fmla="*/ 15 w 29"/>
                <a:gd name="T5" fmla="*/ 30 h 30"/>
                <a:gd name="T6" fmla="*/ 0 w 29"/>
                <a:gd name="T7" fmla="*/ 18 h 30"/>
                <a:gd name="T8" fmla="*/ 14 w 29"/>
                <a:gd name="T9" fmla="*/ 0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14" y="0"/>
                  </a:moveTo>
                  <a:lnTo>
                    <a:pt x="29" y="13"/>
                  </a:lnTo>
                  <a:lnTo>
                    <a:pt x="15" y="30"/>
                  </a:lnTo>
                  <a:lnTo>
                    <a:pt x="0" y="18"/>
                  </a:lnTo>
                  <a:lnTo>
                    <a:pt x="14" y="0"/>
                  </a:lnTo>
                  <a:close/>
                </a:path>
              </a:pathLst>
            </a:custGeom>
            <a:solidFill>
              <a:srgbClr val="000000"/>
            </a:solidFill>
            <a:ln w="9525">
              <a:noFill/>
              <a:round/>
              <a:headEnd/>
              <a:tailEnd/>
            </a:ln>
          </p:spPr>
          <p:txBody>
            <a:bodyPr/>
            <a:lstStyle/>
            <a:p>
              <a:endParaRPr lang="en-US"/>
            </a:p>
          </p:txBody>
        </p:sp>
        <p:sp>
          <p:nvSpPr>
            <p:cNvPr id="83019" name="Freeform 275"/>
            <p:cNvSpPr>
              <a:spLocks/>
            </p:cNvSpPr>
            <p:nvPr/>
          </p:nvSpPr>
          <p:spPr bwMode="auto">
            <a:xfrm>
              <a:off x="3295" y="591"/>
              <a:ext cx="30" cy="30"/>
            </a:xfrm>
            <a:custGeom>
              <a:avLst/>
              <a:gdLst>
                <a:gd name="T0" fmla="*/ 15 w 30"/>
                <a:gd name="T1" fmla="*/ 0 h 30"/>
                <a:gd name="T2" fmla="*/ 30 w 30"/>
                <a:gd name="T3" fmla="*/ 13 h 30"/>
                <a:gd name="T4" fmla="*/ 15 w 30"/>
                <a:gd name="T5" fmla="*/ 30 h 30"/>
                <a:gd name="T6" fmla="*/ 0 w 30"/>
                <a:gd name="T7" fmla="*/ 17 h 30"/>
                <a:gd name="T8" fmla="*/ 15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15" y="0"/>
                  </a:moveTo>
                  <a:lnTo>
                    <a:pt x="30" y="13"/>
                  </a:lnTo>
                  <a:lnTo>
                    <a:pt x="15" y="30"/>
                  </a:lnTo>
                  <a:lnTo>
                    <a:pt x="0" y="17"/>
                  </a:lnTo>
                  <a:lnTo>
                    <a:pt x="15" y="0"/>
                  </a:lnTo>
                  <a:close/>
                </a:path>
              </a:pathLst>
            </a:custGeom>
            <a:solidFill>
              <a:srgbClr val="000000"/>
            </a:solidFill>
            <a:ln w="9525">
              <a:noFill/>
              <a:round/>
              <a:headEnd/>
              <a:tailEnd/>
            </a:ln>
          </p:spPr>
          <p:txBody>
            <a:bodyPr/>
            <a:lstStyle/>
            <a:p>
              <a:endParaRPr lang="en-US"/>
            </a:p>
          </p:txBody>
        </p:sp>
        <p:sp>
          <p:nvSpPr>
            <p:cNvPr id="83020" name="Freeform 274"/>
            <p:cNvSpPr>
              <a:spLocks/>
            </p:cNvSpPr>
            <p:nvPr/>
          </p:nvSpPr>
          <p:spPr bwMode="auto">
            <a:xfrm>
              <a:off x="3310" y="604"/>
              <a:ext cx="30" cy="30"/>
            </a:xfrm>
            <a:custGeom>
              <a:avLst/>
              <a:gdLst>
                <a:gd name="T0" fmla="*/ 14 w 30"/>
                <a:gd name="T1" fmla="*/ 0 h 30"/>
                <a:gd name="T2" fmla="*/ 30 w 30"/>
                <a:gd name="T3" fmla="*/ 12 h 30"/>
                <a:gd name="T4" fmla="*/ 16 w 30"/>
                <a:gd name="T5" fmla="*/ 30 h 30"/>
                <a:gd name="T6" fmla="*/ 0 w 30"/>
                <a:gd name="T7" fmla="*/ 17 h 30"/>
                <a:gd name="T8" fmla="*/ 14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14" y="0"/>
                  </a:moveTo>
                  <a:lnTo>
                    <a:pt x="30" y="12"/>
                  </a:lnTo>
                  <a:lnTo>
                    <a:pt x="16" y="30"/>
                  </a:lnTo>
                  <a:lnTo>
                    <a:pt x="0" y="17"/>
                  </a:lnTo>
                  <a:lnTo>
                    <a:pt x="14" y="0"/>
                  </a:lnTo>
                  <a:close/>
                </a:path>
              </a:pathLst>
            </a:custGeom>
            <a:solidFill>
              <a:srgbClr val="000000"/>
            </a:solidFill>
            <a:ln w="9525">
              <a:noFill/>
              <a:round/>
              <a:headEnd/>
              <a:tailEnd/>
            </a:ln>
          </p:spPr>
          <p:txBody>
            <a:bodyPr/>
            <a:lstStyle/>
            <a:p>
              <a:endParaRPr lang="en-US"/>
            </a:p>
          </p:txBody>
        </p:sp>
        <p:sp>
          <p:nvSpPr>
            <p:cNvPr id="83021" name="Freeform 273"/>
            <p:cNvSpPr>
              <a:spLocks/>
            </p:cNvSpPr>
            <p:nvPr/>
          </p:nvSpPr>
          <p:spPr bwMode="auto">
            <a:xfrm>
              <a:off x="3394" y="676"/>
              <a:ext cx="34" cy="33"/>
            </a:xfrm>
            <a:custGeom>
              <a:avLst/>
              <a:gdLst>
                <a:gd name="T0" fmla="*/ 14 w 34"/>
                <a:gd name="T1" fmla="*/ 0 h 33"/>
                <a:gd name="T2" fmla="*/ 34 w 34"/>
                <a:gd name="T3" fmla="*/ 16 h 33"/>
                <a:gd name="T4" fmla="*/ 19 w 34"/>
                <a:gd name="T5" fmla="*/ 33 h 33"/>
                <a:gd name="T6" fmla="*/ 0 w 34"/>
                <a:gd name="T7" fmla="*/ 16 h 33"/>
                <a:gd name="T8" fmla="*/ 14 w 34"/>
                <a:gd name="T9" fmla="*/ 0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14" y="0"/>
                  </a:moveTo>
                  <a:lnTo>
                    <a:pt x="34" y="16"/>
                  </a:lnTo>
                  <a:lnTo>
                    <a:pt x="19" y="33"/>
                  </a:lnTo>
                  <a:lnTo>
                    <a:pt x="0" y="16"/>
                  </a:lnTo>
                  <a:lnTo>
                    <a:pt x="14" y="0"/>
                  </a:lnTo>
                  <a:close/>
                </a:path>
              </a:pathLst>
            </a:custGeom>
            <a:solidFill>
              <a:srgbClr val="000000"/>
            </a:solidFill>
            <a:ln w="9525">
              <a:noFill/>
              <a:round/>
              <a:headEnd/>
              <a:tailEnd/>
            </a:ln>
          </p:spPr>
          <p:txBody>
            <a:bodyPr/>
            <a:lstStyle/>
            <a:p>
              <a:endParaRPr lang="en-US"/>
            </a:p>
          </p:txBody>
        </p:sp>
        <p:sp>
          <p:nvSpPr>
            <p:cNvPr id="83022" name="Freeform 272"/>
            <p:cNvSpPr>
              <a:spLocks/>
            </p:cNvSpPr>
            <p:nvPr/>
          </p:nvSpPr>
          <p:spPr bwMode="auto">
            <a:xfrm>
              <a:off x="3413" y="692"/>
              <a:ext cx="52" cy="50"/>
            </a:xfrm>
            <a:custGeom>
              <a:avLst/>
              <a:gdLst>
                <a:gd name="T0" fmla="*/ 15 w 52"/>
                <a:gd name="T1" fmla="*/ 0 h 50"/>
                <a:gd name="T2" fmla="*/ 52 w 52"/>
                <a:gd name="T3" fmla="*/ 33 h 50"/>
                <a:gd name="T4" fmla="*/ 38 w 52"/>
                <a:gd name="T5" fmla="*/ 50 h 50"/>
                <a:gd name="T6" fmla="*/ 0 w 52"/>
                <a:gd name="T7" fmla="*/ 17 h 50"/>
                <a:gd name="T8" fmla="*/ 15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15" y="0"/>
                  </a:moveTo>
                  <a:lnTo>
                    <a:pt x="52" y="33"/>
                  </a:lnTo>
                  <a:lnTo>
                    <a:pt x="38" y="50"/>
                  </a:lnTo>
                  <a:lnTo>
                    <a:pt x="0" y="17"/>
                  </a:lnTo>
                  <a:lnTo>
                    <a:pt x="15" y="0"/>
                  </a:lnTo>
                  <a:close/>
                </a:path>
              </a:pathLst>
            </a:custGeom>
            <a:solidFill>
              <a:srgbClr val="000000"/>
            </a:solidFill>
            <a:ln w="9525">
              <a:noFill/>
              <a:round/>
              <a:headEnd/>
              <a:tailEnd/>
            </a:ln>
          </p:spPr>
          <p:txBody>
            <a:bodyPr/>
            <a:lstStyle/>
            <a:p>
              <a:endParaRPr lang="en-US"/>
            </a:p>
          </p:txBody>
        </p:sp>
        <p:sp>
          <p:nvSpPr>
            <p:cNvPr id="83023" name="Freeform 271"/>
            <p:cNvSpPr>
              <a:spLocks/>
            </p:cNvSpPr>
            <p:nvPr/>
          </p:nvSpPr>
          <p:spPr bwMode="auto">
            <a:xfrm>
              <a:off x="3451" y="725"/>
              <a:ext cx="53" cy="52"/>
            </a:xfrm>
            <a:custGeom>
              <a:avLst/>
              <a:gdLst>
                <a:gd name="T0" fmla="*/ 14 w 53"/>
                <a:gd name="T1" fmla="*/ 0 h 52"/>
                <a:gd name="T2" fmla="*/ 53 w 53"/>
                <a:gd name="T3" fmla="*/ 35 h 52"/>
                <a:gd name="T4" fmla="*/ 39 w 53"/>
                <a:gd name="T5" fmla="*/ 52 h 52"/>
                <a:gd name="T6" fmla="*/ 0 w 53"/>
                <a:gd name="T7" fmla="*/ 17 h 52"/>
                <a:gd name="T8" fmla="*/ 14 w 53"/>
                <a:gd name="T9" fmla="*/ 0 h 52"/>
                <a:gd name="T10" fmla="*/ 0 60000 65536"/>
                <a:gd name="T11" fmla="*/ 0 60000 65536"/>
                <a:gd name="T12" fmla="*/ 0 60000 65536"/>
                <a:gd name="T13" fmla="*/ 0 60000 65536"/>
                <a:gd name="T14" fmla="*/ 0 60000 65536"/>
                <a:gd name="T15" fmla="*/ 0 w 53"/>
                <a:gd name="T16" fmla="*/ 0 h 52"/>
                <a:gd name="T17" fmla="*/ 53 w 53"/>
                <a:gd name="T18" fmla="*/ 52 h 52"/>
              </a:gdLst>
              <a:ahLst/>
              <a:cxnLst>
                <a:cxn ang="T10">
                  <a:pos x="T0" y="T1"/>
                </a:cxn>
                <a:cxn ang="T11">
                  <a:pos x="T2" y="T3"/>
                </a:cxn>
                <a:cxn ang="T12">
                  <a:pos x="T4" y="T5"/>
                </a:cxn>
                <a:cxn ang="T13">
                  <a:pos x="T6" y="T7"/>
                </a:cxn>
                <a:cxn ang="T14">
                  <a:pos x="T8" y="T9"/>
                </a:cxn>
              </a:cxnLst>
              <a:rect l="T15" t="T16" r="T17" b="T18"/>
              <a:pathLst>
                <a:path w="53" h="52">
                  <a:moveTo>
                    <a:pt x="14" y="0"/>
                  </a:moveTo>
                  <a:lnTo>
                    <a:pt x="53" y="35"/>
                  </a:lnTo>
                  <a:lnTo>
                    <a:pt x="39" y="52"/>
                  </a:lnTo>
                  <a:lnTo>
                    <a:pt x="0" y="17"/>
                  </a:lnTo>
                  <a:lnTo>
                    <a:pt x="14" y="0"/>
                  </a:lnTo>
                  <a:close/>
                </a:path>
              </a:pathLst>
            </a:custGeom>
            <a:solidFill>
              <a:srgbClr val="000000"/>
            </a:solidFill>
            <a:ln w="9525">
              <a:noFill/>
              <a:round/>
              <a:headEnd/>
              <a:tailEnd/>
            </a:ln>
          </p:spPr>
          <p:txBody>
            <a:bodyPr/>
            <a:lstStyle/>
            <a:p>
              <a:endParaRPr lang="en-US"/>
            </a:p>
          </p:txBody>
        </p:sp>
        <p:sp>
          <p:nvSpPr>
            <p:cNvPr id="83024" name="Freeform 270"/>
            <p:cNvSpPr>
              <a:spLocks/>
            </p:cNvSpPr>
            <p:nvPr/>
          </p:nvSpPr>
          <p:spPr bwMode="auto">
            <a:xfrm>
              <a:off x="3490" y="760"/>
              <a:ext cx="35" cy="35"/>
            </a:xfrm>
            <a:custGeom>
              <a:avLst/>
              <a:gdLst>
                <a:gd name="T0" fmla="*/ 14 w 35"/>
                <a:gd name="T1" fmla="*/ 0 h 35"/>
                <a:gd name="T2" fmla="*/ 35 w 35"/>
                <a:gd name="T3" fmla="*/ 19 h 35"/>
                <a:gd name="T4" fmla="*/ 20 w 35"/>
                <a:gd name="T5" fmla="*/ 35 h 35"/>
                <a:gd name="T6" fmla="*/ 0 w 35"/>
                <a:gd name="T7" fmla="*/ 17 h 35"/>
                <a:gd name="T8" fmla="*/ 14 w 35"/>
                <a:gd name="T9" fmla="*/ 0 h 35"/>
                <a:gd name="T10" fmla="*/ 0 60000 65536"/>
                <a:gd name="T11" fmla="*/ 0 60000 65536"/>
                <a:gd name="T12" fmla="*/ 0 60000 65536"/>
                <a:gd name="T13" fmla="*/ 0 60000 65536"/>
                <a:gd name="T14" fmla="*/ 0 60000 65536"/>
                <a:gd name="T15" fmla="*/ 0 w 35"/>
                <a:gd name="T16" fmla="*/ 0 h 35"/>
                <a:gd name="T17" fmla="*/ 35 w 35"/>
                <a:gd name="T18" fmla="*/ 35 h 35"/>
              </a:gdLst>
              <a:ahLst/>
              <a:cxnLst>
                <a:cxn ang="T10">
                  <a:pos x="T0" y="T1"/>
                </a:cxn>
                <a:cxn ang="T11">
                  <a:pos x="T2" y="T3"/>
                </a:cxn>
                <a:cxn ang="T12">
                  <a:pos x="T4" y="T5"/>
                </a:cxn>
                <a:cxn ang="T13">
                  <a:pos x="T6" y="T7"/>
                </a:cxn>
                <a:cxn ang="T14">
                  <a:pos x="T8" y="T9"/>
                </a:cxn>
              </a:cxnLst>
              <a:rect l="T15" t="T16" r="T17" b="T18"/>
              <a:pathLst>
                <a:path w="35" h="35">
                  <a:moveTo>
                    <a:pt x="14" y="0"/>
                  </a:moveTo>
                  <a:lnTo>
                    <a:pt x="35" y="19"/>
                  </a:lnTo>
                  <a:lnTo>
                    <a:pt x="20" y="35"/>
                  </a:lnTo>
                  <a:lnTo>
                    <a:pt x="0" y="17"/>
                  </a:lnTo>
                  <a:lnTo>
                    <a:pt x="14" y="0"/>
                  </a:lnTo>
                  <a:close/>
                </a:path>
              </a:pathLst>
            </a:custGeom>
            <a:solidFill>
              <a:srgbClr val="000000"/>
            </a:solidFill>
            <a:ln w="9525">
              <a:noFill/>
              <a:round/>
              <a:headEnd/>
              <a:tailEnd/>
            </a:ln>
          </p:spPr>
          <p:txBody>
            <a:bodyPr/>
            <a:lstStyle/>
            <a:p>
              <a:endParaRPr lang="en-US"/>
            </a:p>
          </p:txBody>
        </p:sp>
        <p:sp>
          <p:nvSpPr>
            <p:cNvPr id="83025" name="Freeform 269"/>
            <p:cNvSpPr>
              <a:spLocks/>
            </p:cNvSpPr>
            <p:nvPr/>
          </p:nvSpPr>
          <p:spPr bwMode="auto">
            <a:xfrm>
              <a:off x="3576" y="838"/>
              <a:ext cx="51" cy="49"/>
            </a:xfrm>
            <a:custGeom>
              <a:avLst/>
              <a:gdLst>
                <a:gd name="T0" fmla="*/ 16 w 51"/>
                <a:gd name="T1" fmla="*/ 0 h 49"/>
                <a:gd name="T2" fmla="*/ 51 w 51"/>
                <a:gd name="T3" fmla="*/ 32 h 49"/>
                <a:gd name="T4" fmla="*/ 36 w 51"/>
                <a:gd name="T5" fmla="*/ 49 h 49"/>
                <a:gd name="T6" fmla="*/ 0 w 51"/>
                <a:gd name="T7" fmla="*/ 17 h 49"/>
                <a:gd name="T8" fmla="*/ 16 w 51"/>
                <a:gd name="T9" fmla="*/ 0 h 49"/>
                <a:gd name="T10" fmla="*/ 0 60000 65536"/>
                <a:gd name="T11" fmla="*/ 0 60000 65536"/>
                <a:gd name="T12" fmla="*/ 0 60000 65536"/>
                <a:gd name="T13" fmla="*/ 0 60000 65536"/>
                <a:gd name="T14" fmla="*/ 0 60000 65536"/>
                <a:gd name="T15" fmla="*/ 0 w 51"/>
                <a:gd name="T16" fmla="*/ 0 h 49"/>
                <a:gd name="T17" fmla="*/ 51 w 51"/>
                <a:gd name="T18" fmla="*/ 49 h 49"/>
              </a:gdLst>
              <a:ahLst/>
              <a:cxnLst>
                <a:cxn ang="T10">
                  <a:pos x="T0" y="T1"/>
                </a:cxn>
                <a:cxn ang="T11">
                  <a:pos x="T2" y="T3"/>
                </a:cxn>
                <a:cxn ang="T12">
                  <a:pos x="T4" y="T5"/>
                </a:cxn>
                <a:cxn ang="T13">
                  <a:pos x="T6" y="T7"/>
                </a:cxn>
                <a:cxn ang="T14">
                  <a:pos x="T8" y="T9"/>
                </a:cxn>
              </a:cxnLst>
              <a:rect l="T15" t="T16" r="T17" b="T18"/>
              <a:pathLst>
                <a:path w="51" h="49">
                  <a:moveTo>
                    <a:pt x="16" y="0"/>
                  </a:moveTo>
                  <a:lnTo>
                    <a:pt x="51" y="32"/>
                  </a:lnTo>
                  <a:lnTo>
                    <a:pt x="36" y="49"/>
                  </a:lnTo>
                  <a:lnTo>
                    <a:pt x="0" y="17"/>
                  </a:lnTo>
                  <a:lnTo>
                    <a:pt x="16" y="0"/>
                  </a:lnTo>
                  <a:close/>
                </a:path>
              </a:pathLst>
            </a:custGeom>
            <a:solidFill>
              <a:srgbClr val="000000"/>
            </a:solidFill>
            <a:ln w="9525">
              <a:noFill/>
              <a:round/>
              <a:headEnd/>
              <a:tailEnd/>
            </a:ln>
          </p:spPr>
          <p:txBody>
            <a:bodyPr/>
            <a:lstStyle/>
            <a:p>
              <a:endParaRPr lang="en-US"/>
            </a:p>
          </p:txBody>
        </p:sp>
        <p:sp>
          <p:nvSpPr>
            <p:cNvPr id="83026" name="Freeform 268"/>
            <p:cNvSpPr>
              <a:spLocks/>
            </p:cNvSpPr>
            <p:nvPr/>
          </p:nvSpPr>
          <p:spPr bwMode="auto">
            <a:xfrm>
              <a:off x="3613" y="870"/>
              <a:ext cx="57" cy="56"/>
            </a:xfrm>
            <a:custGeom>
              <a:avLst/>
              <a:gdLst>
                <a:gd name="T0" fmla="*/ 14 w 57"/>
                <a:gd name="T1" fmla="*/ 0 h 56"/>
                <a:gd name="T2" fmla="*/ 57 w 57"/>
                <a:gd name="T3" fmla="*/ 39 h 56"/>
                <a:gd name="T4" fmla="*/ 43 w 57"/>
                <a:gd name="T5" fmla="*/ 56 h 56"/>
                <a:gd name="T6" fmla="*/ 0 w 57"/>
                <a:gd name="T7" fmla="*/ 17 h 56"/>
                <a:gd name="T8" fmla="*/ 14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14" y="0"/>
                  </a:moveTo>
                  <a:lnTo>
                    <a:pt x="57" y="39"/>
                  </a:lnTo>
                  <a:lnTo>
                    <a:pt x="43" y="56"/>
                  </a:lnTo>
                  <a:lnTo>
                    <a:pt x="0" y="17"/>
                  </a:lnTo>
                  <a:lnTo>
                    <a:pt x="14" y="0"/>
                  </a:lnTo>
                  <a:close/>
                </a:path>
              </a:pathLst>
            </a:custGeom>
            <a:solidFill>
              <a:srgbClr val="000000"/>
            </a:solidFill>
            <a:ln w="9525">
              <a:noFill/>
              <a:round/>
              <a:headEnd/>
              <a:tailEnd/>
            </a:ln>
          </p:spPr>
          <p:txBody>
            <a:bodyPr/>
            <a:lstStyle/>
            <a:p>
              <a:endParaRPr lang="en-US"/>
            </a:p>
          </p:txBody>
        </p:sp>
        <p:sp>
          <p:nvSpPr>
            <p:cNvPr id="83027" name="Freeform 267"/>
            <p:cNvSpPr>
              <a:spLocks/>
            </p:cNvSpPr>
            <p:nvPr/>
          </p:nvSpPr>
          <p:spPr bwMode="auto">
            <a:xfrm>
              <a:off x="3655" y="909"/>
              <a:ext cx="52" cy="50"/>
            </a:xfrm>
            <a:custGeom>
              <a:avLst/>
              <a:gdLst>
                <a:gd name="T0" fmla="*/ 15 w 52"/>
                <a:gd name="T1" fmla="*/ 0 h 50"/>
                <a:gd name="T2" fmla="*/ 52 w 52"/>
                <a:gd name="T3" fmla="*/ 34 h 50"/>
                <a:gd name="T4" fmla="*/ 37 w 52"/>
                <a:gd name="T5" fmla="*/ 50 h 50"/>
                <a:gd name="T6" fmla="*/ 0 w 52"/>
                <a:gd name="T7" fmla="*/ 16 h 50"/>
                <a:gd name="T8" fmla="*/ 15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15" y="0"/>
                  </a:moveTo>
                  <a:lnTo>
                    <a:pt x="52" y="34"/>
                  </a:lnTo>
                  <a:lnTo>
                    <a:pt x="37" y="50"/>
                  </a:lnTo>
                  <a:lnTo>
                    <a:pt x="0" y="16"/>
                  </a:lnTo>
                  <a:lnTo>
                    <a:pt x="15" y="0"/>
                  </a:lnTo>
                  <a:close/>
                </a:path>
              </a:pathLst>
            </a:custGeom>
            <a:solidFill>
              <a:srgbClr val="000000"/>
            </a:solidFill>
            <a:ln w="9525">
              <a:noFill/>
              <a:round/>
              <a:headEnd/>
              <a:tailEnd/>
            </a:ln>
          </p:spPr>
          <p:txBody>
            <a:bodyPr/>
            <a:lstStyle/>
            <a:p>
              <a:endParaRPr lang="en-US"/>
            </a:p>
          </p:txBody>
        </p:sp>
        <p:sp>
          <p:nvSpPr>
            <p:cNvPr id="83028" name="Freeform 266"/>
            <p:cNvSpPr>
              <a:spLocks/>
            </p:cNvSpPr>
            <p:nvPr/>
          </p:nvSpPr>
          <p:spPr bwMode="auto">
            <a:xfrm>
              <a:off x="3758" y="1003"/>
              <a:ext cx="43" cy="42"/>
            </a:xfrm>
            <a:custGeom>
              <a:avLst/>
              <a:gdLst>
                <a:gd name="T0" fmla="*/ 14 w 43"/>
                <a:gd name="T1" fmla="*/ 0 h 42"/>
                <a:gd name="T2" fmla="*/ 43 w 43"/>
                <a:gd name="T3" fmla="*/ 26 h 42"/>
                <a:gd name="T4" fmla="*/ 28 w 43"/>
                <a:gd name="T5" fmla="*/ 42 h 42"/>
                <a:gd name="T6" fmla="*/ 0 w 43"/>
                <a:gd name="T7" fmla="*/ 17 h 42"/>
                <a:gd name="T8" fmla="*/ 14 w 43"/>
                <a:gd name="T9" fmla="*/ 0 h 42"/>
                <a:gd name="T10" fmla="*/ 0 60000 65536"/>
                <a:gd name="T11" fmla="*/ 0 60000 65536"/>
                <a:gd name="T12" fmla="*/ 0 60000 65536"/>
                <a:gd name="T13" fmla="*/ 0 60000 65536"/>
                <a:gd name="T14" fmla="*/ 0 60000 65536"/>
                <a:gd name="T15" fmla="*/ 0 w 43"/>
                <a:gd name="T16" fmla="*/ 0 h 42"/>
                <a:gd name="T17" fmla="*/ 43 w 43"/>
                <a:gd name="T18" fmla="*/ 42 h 42"/>
              </a:gdLst>
              <a:ahLst/>
              <a:cxnLst>
                <a:cxn ang="T10">
                  <a:pos x="T0" y="T1"/>
                </a:cxn>
                <a:cxn ang="T11">
                  <a:pos x="T2" y="T3"/>
                </a:cxn>
                <a:cxn ang="T12">
                  <a:pos x="T4" y="T5"/>
                </a:cxn>
                <a:cxn ang="T13">
                  <a:pos x="T6" y="T7"/>
                </a:cxn>
                <a:cxn ang="T14">
                  <a:pos x="T8" y="T9"/>
                </a:cxn>
              </a:cxnLst>
              <a:rect l="T15" t="T16" r="T17" b="T18"/>
              <a:pathLst>
                <a:path w="43" h="42">
                  <a:moveTo>
                    <a:pt x="14" y="0"/>
                  </a:moveTo>
                  <a:lnTo>
                    <a:pt x="43" y="26"/>
                  </a:lnTo>
                  <a:lnTo>
                    <a:pt x="28" y="42"/>
                  </a:lnTo>
                  <a:lnTo>
                    <a:pt x="0" y="17"/>
                  </a:lnTo>
                  <a:lnTo>
                    <a:pt x="14" y="0"/>
                  </a:lnTo>
                  <a:close/>
                </a:path>
              </a:pathLst>
            </a:custGeom>
            <a:solidFill>
              <a:srgbClr val="000000"/>
            </a:solidFill>
            <a:ln w="9525">
              <a:noFill/>
              <a:round/>
              <a:headEnd/>
              <a:tailEnd/>
            </a:ln>
          </p:spPr>
          <p:txBody>
            <a:bodyPr/>
            <a:lstStyle/>
            <a:p>
              <a:endParaRPr lang="en-US"/>
            </a:p>
          </p:txBody>
        </p:sp>
        <p:sp>
          <p:nvSpPr>
            <p:cNvPr id="83029" name="Freeform 265"/>
            <p:cNvSpPr>
              <a:spLocks/>
            </p:cNvSpPr>
            <p:nvPr/>
          </p:nvSpPr>
          <p:spPr bwMode="auto">
            <a:xfrm>
              <a:off x="3786" y="1029"/>
              <a:ext cx="102" cy="96"/>
            </a:xfrm>
            <a:custGeom>
              <a:avLst/>
              <a:gdLst>
                <a:gd name="T0" fmla="*/ 15 w 102"/>
                <a:gd name="T1" fmla="*/ 0 h 96"/>
                <a:gd name="T2" fmla="*/ 102 w 102"/>
                <a:gd name="T3" fmla="*/ 79 h 96"/>
                <a:gd name="T4" fmla="*/ 86 w 102"/>
                <a:gd name="T5" fmla="*/ 96 h 96"/>
                <a:gd name="T6" fmla="*/ 0 w 102"/>
                <a:gd name="T7" fmla="*/ 16 h 96"/>
                <a:gd name="T8" fmla="*/ 15 w 102"/>
                <a:gd name="T9" fmla="*/ 0 h 96"/>
                <a:gd name="T10" fmla="*/ 0 60000 65536"/>
                <a:gd name="T11" fmla="*/ 0 60000 65536"/>
                <a:gd name="T12" fmla="*/ 0 60000 65536"/>
                <a:gd name="T13" fmla="*/ 0 60000 65536"/>
                <a:gd name="T14" fmla="*/ 0 60000 65536"/>
                <a:gd name="T15" fmla="*/ 0 w 102"/>
                <a:gd name="T16" fmla="*/ 0 h 96"/>
                <a:gd name="T17" fmla="*/ 102 w 102"/>
                <a:gd name="T18" fmla="*/ 96 h 96"/>
              </a:gdLst>
              <a:ahLst/>
              <a:cxnLst>
                <a:cxn ang="T10">
                  <a:pos x="T0" y="T1"/>
                </a:cxn>
                <a:cxn ang="T11">
                  <a:pos x="T2" y="T3"/>
                </a:cxn>
                <a:cxn ang="T12">
                  <a:pos x="T4" y="T5"/>
                </a:cxn>
                <a:cxn ang="T13">
                  <a:pos x="T6" y="T7"/>
                </a:cxn>
                <a:cxn ang="T14">
                  <a:pos x="T8" y="T9"/>
                </a:cxn>
              </a:cxnLst>
              <a:rect l="T15" t="T16" r="T17" b="T18"/>
              <a:pathLst>
                <a:path w="102" h="96">
                  <a:moveTo>
                    <a:pt x="15" y="0"/>
                  </a:moveTo>
                  <a:lnTo>
                    <a:pt x="102" y="79"/>
                  </a:lnTo>
                  <a:lnTo>
                    <a:pt x="86" y="96"/>
                  </a:lnTo>
                  <a:lnTo>
                    <a:pt x="0" y="16"/>
                  </a:lnTo>
                  <a:lnTo>
                    <a:pt x="15" y="0"/>
                  </a:lnTo>
                  <a:close/>
                </a:path>
              </a:pathLst>
            </a:custGeom>
            <a:solidFill>
              <a:srgbClr val="000000"/>
            </a:solidFill>
            <a:ln w="9525">
              <a:noFill/>
              <a:round/>
              <a:headEnd/>
              <a:tailEnd/>
            </a:ln>
          </p:spPr>
          <p:txBody>
            <a:bodyPr/>
            <a:lstStyle/>
            <a:p>
              <a:endParaRPr lang="en-US"/>
            </a:p>
          </p:txBody>
        </p:sp>
        <p:sp>
          <p:nvSpPr>
            <p:cNvPr id="83030" name="Freeform 264"/>
            <p:cNvSpPr>
              <a:spLocks/>
            </p:cNvSpPr>
            <p:nvPr/>
          </p:nvSpPr>
          <p:spPr bwMode="auto">
            <a:xfrm>
              <a:off x="3938" y="1168"/>
              <a:ext cx="37" cy="36"/>
            </a:xfrm>
            <a:custGeom>
              <a:avLst/>
              <a:gdLst>
                <a:gd name="T0" fmla="*/ 15 w 37"/>
                <a:gd name="T1" fmla="*/ 0 h 36"/>
                <a:gd name="T2" fmla="*/ 37 w 37"/>
                <a:gd name="T3" fmla="*/ 20 h 36"/>
                <a:gd name="T4" fmla="*/ 22 w 37"/>
                <a:gd name="T5" fmla="*/ 36 h 36"/>
                <a:gd name="T6" fmla="*/ 0 w 37"/>
                <a:gd name="T7" fmla="*/ 17 h 36"/>
                <a:gd name="T8" fmla="*/ 15 w 37"/>
                <a:gd name="T9" fmla="*/ 0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15" y="0"/>
                  </a:moveTo>
                  <a:lnTo>
                    <a:pt x="37" y="20"/>
                  </a:lnTo>
                  <a:lnTo>
                    <a:pt x="22" y="36"/>
                  </a:lnTo>
                  <a:lnTo>
                    <a:pt x="0" y="17"/>
                  </a:lnTo>
                  <a:lnTo>
                    <a:pt x="15" y="0"/>
                  </a:lnTo>
                  <a:close/>
                </a:path>
              </a:pathLst>
            </a:custGeom>
            <a:solidFill>
              <a:srgbClr val="000000"/>
            </a:solidFill>
            <a:ln w="9525">
              <a:noFill/>
              <a:round/>
              <a:headEnd/>
              <a:tailEnd/>
            </a:ln>
          </p:spPr>
          <p:txBody>
            <a:bodyPr/>
            <a:lstStyle/>
            <a:p>
              <a:endParaRPr lang="en-US"/>
            </a:p>
          </p:txBody>
        </p:sp>
        <p:sp>
          <p:nvSpPr>
            <p:cNvPr id="83031" name="Freeform 263"/>
            <p:cNvSpPr>
              <a:spLocks/>
            </p:cNvSpPr>
            <p:nvPr/>
          </p:nvSpPr>
          <p:spPr bwMode="auto">
            <a:xfrm>
              <a:off x="3959" y="1188"/>
              <a:ext cx="58" cy="55"/>
            </a:xfrm>
            <a:custGeom>
              <a:avLst/>
              <a:gdLst>
                <a:gd name="T0" fmla="*/ 16 w 58"/>
                <a:gd name="T1" fmla="*/ 0 h 55"/>
                <a:gd name="T2" fmla="*/ 58 w 58"/>
                <a:gd name="T3" fmla="*/ 38 h 55"/>
                <a:gd name="T4" fmla="*/ 43 w 58"/>
                <a:gd name="T5" fmla="*/ 55 h 55"/>
                <a:gd name="T6" fmla="*/ 0 w 58"/>
                <a:gd name="T7" fmla="*/ 16 h 55"/>
                <a:gd name="T8" fmla="*/ 16 w 58"/>
                <a:gd name="T9" fmla="*/ 0 h 55"/>
                <a:gd name="T10" fmla="*/ 0 60000 65536"/>
                <a:gd name="T11" fmla="*/ 0 60000 65536"/>
                <a:gd name="T12" fmla="*/ 0 60000 65536"/>
                <a:gd name="T13" fmla="*/ 0 60000 65536"/>
                <a:gd name="T14" fmla="*/ 0 60000 65536"/>
                <a:gd name="T15" fmla="*/ 0 w 58"/>
                <a:gd name="T16" fmla="*/ 0 h 55"/>
                <a:gd name="T17" fmla="*/ 58 w 58"/>
                <a:gd name="T18" fmla="*/ 55 h 55"/>
              </a:gdLst>
              <a:ahLst/>
              <a:cxnLst>
                <a:cxn ang="T10">
                  <a:pos x="T0" y="T1"/>
                </a:cxn>
                <a:cxn ang="T11">
                  <a:pos x="T2" y="T3"/>
                </a:cxn>
                <a:cxn ang="T12">
                  <a:pos x="T4" y="T5"/>
                </a:cxn>
                <a:cxn ang="T13">
                  <a:pos x="T6" y="T7"/>
                </a:cxn>
                <a:cxn ang="T14">
                  <a:pos x="T8" y="T9"/>
                </a:cxn>
              </a:cxnLst>
              <a:rect l="T15" t="T16" r="T17" b="T18"/>
              <a:pathLst>
                <a:path w="58" h="55">
                  <a:moveTo>
                    <a:pt x="16" y="0"/>
                  </a:moveTo>
                  <a:lnTo>
                    <a:pt x="58" y="38"/>
                  </a:lnTo>
                  <a:lnTo>
                    <a:pt x="43" y="55"/>
                  </a:lnTo>
                  <a:lnTo>
                    <a:pt x="0" y="16"/>
                  </a:lnTo>
                  <a:lnTo>
                    <a:pt x="16" y="0"/>
                  </a:lnTo>
                  <a:close/>
                </a:path>
              </a:pathLst>
            </a:custGeom>
            <a:solidFill>
              <a:srgbClr val="000000"/>
            </a:solidFill>
            <a:ln w="9525">
              <a:noFill/>
              <a:round/>
              <a:headEnd/>
              <a:tailEnd/>
            </a:ln>
          </p:spPr>
          <p:txBody>
            <a:bodyPr/>
            <a:lstStyle/>
            <a:p>
              <a:endParaRPr lang="en-US"/>
            </a:p>
          </p:txBody>
        </p:sp>
        <p:sp>
          <p:nvSpPr>
            <p:cNvPr id="83032" name="Freeform 262"/>
            <p:cNvSpPr>
              <a:spLocks/>
            </p:cNvSpPr>
            <p:nvPr/>
          </p:nvSpPr>
          <p:spPr bwMode="auto">
            <a:xfrm>
              <a:off x="4002" y="1226"/>
              <a:ext cx="56" cy="54"/>
            </a:xfrm>
            <a:custGeom>
              <a:avLst/>
              <a:gdLst>
                <a:gd name="T0" fmla="*/ 15 w 56"/>
                <a:gd name="T1" fmla="*/ 0 h 54"/>
                <a:gd name="T2" fmla="*/ 56 w 56"/>
                <a:gd name="T3" fmla="*/ 38 h 54"/>
                <a:gd name="T4" fmla="*/ 41 w 56"/>
                <a:gd name="T5" fmla="*/ 54 h 54"/>
                <a:gd name="T6" fmla="*/ 0 w 56"/>
                <a:gd name="T7" fmla="*/ 16 h 54"/>
                <a:gd name="T8" fmla="*/ 15 w 56"/>
                <a:gd name="T9" fmla="*/ 0 h 54"/>
                <a:gd name="T10" fmla="*/ 0 60000 65536"/>
                <a:gd name="T11" fmla="*/ 0 60000 65536"/>
                <a:gd name="T12" fmla="*/ 0 60000 65536"/>
                <a:gd name="T13" fmla="*/ 0 60000 65536"/>
                <a:gd name="T14" fmla="*/ 0 60000 65536"/>
                <a:gd name="T15" fmla="*/ 0 w 56"/>
                <a:gd name="T16" fmla="*/ 0 h 54"/>
                <a:gd name="T17" fmla="*/ 56 w 56"/>
                <a:gd name="T18" fmla="*/ 54 h 54"/>
              </a:gdLst>
              <a:ahLst/>
              <a:cxnLst>
                <a:cxn ang="T10">
                  <a:pos x="T0" y="T1"/>
                </a:cxn>
                <a:cxn ang="T11">
                  <a:pos x="T2" y="T3"/>
                </a:cxn>
                <a:cxn ang="T12">
                  <a:pos x="T4" y="T5"/>
                </a:cxn>
                <a:cxn ang="T13">
                  <a:pos x="T6" y="T7"/>
                </a:cxn>
                <a:cxn ang="T14">
                  <a:pos x="T8" y="T9"/>
                </a:cxn>
              </a:cxnLst>
              <a:rect l="T15" t="T16" r="T17" b="T18"/>
              <a:pathLst>
                <a:path w="56" h="54">
                  <a:moveTo>
                    <a:pt x="15" y="0"/>
                  </a:moveTo>
                  <a:lnTo>
                    <a:pt x="56" y="38"/>
                  </a:lnTo>
                  <a:lnTo>
                    <a:pt x="41" y="54"/>
                  </a:lnTo>
                  <a:lnTo>
                    <a:pt x="0" y="16"/>
                  </a:lnTo>
                  <a:lnTo>
                    <a:pt x="15" y="0"/>
                  </a:lnTo>
                  <a:close/>
                </a:path>
              </a:pathLst>
            </a:custGeom>
            <a:solidFill>
              <a:srgbClr val="000000"/>
            </a:solidFill>
            <a:ln w="9525">
              <a:noFill/>
              <a:round/>
              <a:headEnd/>
              <a:tailEnd/>
            </a:ln>
          </p:spPr>
          <p:txBody>
            <a:bodyPr/>
            <a:lstStyle/>
            <a:p>
              <a:endParaRPr lang="en-US"/>
            </a:p>
          </p:txBody>
        </p:sp>
        <p:sp>
          <p:nvSpPr>
            <p:cNvPr id="83033" name="Freeform 261"/>
            <p:cNvSpPr>
              <a:spLocks/>
            </p:cNvSpPr>
            <p:nvPr/>
          </p:nvSpPr>
          <p:spPr bwMode="auto">
            <a:xfrm>
              <a:off x="4043" y="1264"/>
              <a:ext cx="25" cy="26"/>
            </a:xfrm>
            <a:custGeom>
              <a:avLst/>
              <a:gdLst>
                <a:gd name="T0" fmla="*/ 15 w 25"/>
                <a:gd name="T1" fmla="*/ 0 h 26"/>
                <a:gd name="T2" fmla="*/ 25 w 25"/>
                <a:gd name="T3" fmla="*/ 10 h 26"/>
                <a:gd name="T4" fmla="*/ 10 w 25"/>
                <a:gd name="T5" fmla="*/ 26 h 26"/>
                <a:gd name="T6" fmla="*/ 0 w 25"/>
                <a:gd name="T7" fmla="*/ 16 h 26"/>
                <a:gd name="T8" fmla="*/ 15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15" y="0"/>
                  </a:moveTo>
                  <a:lnTo>
                    <a:pt x="25" y="10"/>
                  </a:lnTo>
                  <a:lnTo>
                    <a:pt x="10" y="26"/>
                  </a:lnTo>
                  <a:lnTo>
                    <a:pt x="0" y="16"/>
                  </a:lnTo>
                  <a:lnTo>
                    <a:pt x="15" y="0"/>
                  </a:lnTo>
                  <a:close/>
                </a:path>
              </a:pathLst>
            </a:custGeom>
            <a:solidFill>
              <a:srgbClr val="000000"/>
            </a:solidFill>
            <a:ln w="9525">
              <a:noFill/>
              <a:round/>
              <a:headEnd/>
              <a:tailEnd/>
            </a:ln>
          </p:spPr>
          <p:txBody>
            <a:bodyPr/>
            <a:lstStyle/>
            <a:p>
              <a:endParaRPr lang="en-US"/>
            </a:p>
          </p:txBody>
        </p:sp>
        <p:sp>
          <p:nvSpPr>
            <p:cNvPr id="83034" name="Freeform 260"/>
            <p:cNvSpPr>
              <a:spLocks/>
            </p:cNvSpPr>
            <p:nvPr/>
          </p:nvSpPr>
          <p:spPr bwMode="auto">
            <a:xfrm>
              <a:off x="4119" y="1333"/>
              <a:ext cx="18" cy="21"/>
            </a:xfrm>
            <a:custGeom>
              <a:avLst/>
              <a:gdLst>
                <a:gd name="T0" fmla="*/ 14 w 18"/>
                <a:gd name="T1" fmla="*/ 0 h 21"/>
                <a:gd name="T2" fmla="*/ 18 w 18"/>
                <a:gd name="T3" fmla="*/ 4 h 21"/>
                <a:gd name="T4" fmla="*/ 4 w 18"/>
                <a:gd name="T5" fmla="*/ 21 h 21"/>
                <a:gd name="T6" fmla="*/ 0 w 18"/>
                <a:gd name="T7" fmla="*/ 18 h 21"/>
                <a:gd name="T8" fmla="*/ 14 w 18"/>
                <a:gd name="T9" fmla="*/ 0 h 21"/>
                <a:gd name="T10" fmla="*/ 0 60000 65536"/>
                <a:gd name="T11" fmla="*/ 0 60000 65536"/>
                <a:gd name="T12" fmla="*/ 0 60000 65536"/>
                <a:gd name="T13" fmla="*/ 0 60000 65536"/>
                <a:gd name="T14" fmla="*/ 0 60000 65536"/>
                <a:gd name="T15" fmla="*/ 0 w 18"/>
                <a:gd name="T16" fmla="*/ 0 h 21"/>
                <a:gd name="T17" fmla="*/ 18 w 18"/>
                <a:gd name="T18" fmla="*/ 21 h 21"/>
              </a:gdLst>
              <a:ahLst/>
              <a:cxnLst>
                <a:cxn ang="T10">
                  <a:pos x="T0" y="T1"/>
                </a:cxn>
                <a:cxn ang="T11">
                  <a:pos x="T2" y="T3"/>
                </a:cxn>
                <a:cxn ang="T12">
                  <a:pos x="T4" y="T5"/>
                </a:cxn>
                <a:cxn ang="T13">
                  <a:pos x="T6" y="T7"/>
                </a:cxn>
                <a:cxn ang="T14">
                  <a:pos x="T8" y="T9"/>
                </a:cxn>
              </a:cxnLst>
              <a:rect l="T15" t="T16" r="T17" b="T18"/>
              <a:pathLst>
                <a:path w="18" h="21">
                  <a:moveTo>
                    <a:pt x="14" y="0"/>
                  </a:moveTo>
                  <a:lnTo>
                    <a:pt x="18" y="4"/>
                  </a:lnTo>
                  <a:lnTo>
                    <a:pt x="4" y="21"/>
                  </a:lnTo>
                  <a:lnTo>
                    <a:pt x="0" y="18"/>
                  </a:lnTo>
                  <a:lnTo>
                    <a:pt x="14" y="0"/>
                  </a:lnTo>
                  <a:close/>
                </a:path>
              </a:pathLst>
            </a:custGeom>
            <a:solidFill>
              <a:srgbClr val="000000"/>
            </a:solidFill>
            <a:ln w="9525">
              <a:noFill/>
              <a:round/>
              <a:headEnd/>
              <a:tailEnd/>
            </a:ln>
          </p:spPr>
          <p:txBody>
            <a:bodyPr/>
            <a:lstStyle/>
            <a:p>
              <a:endParaRPr lang="en-US"/>
            </a:p>
          </p:txBody>
        </p:sp>
        <p:sp>
          <p:nvSpPr>
            <p:cNvPr id="83035" name="Freeform 259"/>
            <p:cNvSpPr>
              <a:spLocks/>
            </p:cNvSpPr>
            <p:nvPr/>
          </p:nvSpPr>
          <p:spPr bwMode="auto">
            <a:xfrm>
              <a:off x="4123" y="1338"/>
              <a:ext cx="52" cy="50"/>
            </a:xfrm>
            <a:custGeom>
              <a:avLst/>
              <a:gdLst>
                <a:gd name="T0" fmla="*/ 15 w 52"/>
                <a:gd name="T1" fmla="*/ 0 h 50"/>
                <a:gd name="T2" fmla="*/ 52 w 52"/>
                <a:gd name="T3" fmla="*/ 33 h 50"/>
                <a:gd name="T4" fmla="*/ 37 w 52"/>
                <a:gd name="T5" fmla="*/ 50 h 50"/>
                <a:gd name="T6" fmla="*/ 0 w 52"/>
                <a:gd name="T7" fmla="*/ 16 h 50"/>
                <a:gd name="T8" fmla="*/ 15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15" y="0"/>
                  </a:moveTo>
                  <a:lnTo>
                    <a:pt x="52" y="33"/>
                  </a:lnTo>
                  <a:lnTo>
                    <a:pt x="37" y="50"/>
                  </a:lnTo>
                  <a:lnTo>
                    <a:pt x="0" y="16"/>
                  </a:lnTo>
                  <a:lnTo>
                    <a:pt x="15" y="0"/>
                  </a:lnTo>
                  <a:close/>
                </a:path>
              </a:pathLst>
            </a:custGeom>
            <a:solidFill>
              <a:srgbClr val="000000"/>
            </a:solidFill>
            <a:ln w="9525">
              <a:noFill/>
              <a:round/>
              <a:headEnd/>
              <a:tailEnd/>
            </a:ln>
          </p:spPr>
          <p:txBody>
            <a:bodyPr/>
            <a:lstStyle/>
            <a:p>
              <a:endParaRPr lang="en-US"/>
            </a:p>
          </p:txBody>
        </p:sp>
        <p:sp>
          <p:nvSpPr>
            <p:cNvPr id="83036" name="Freeform 258"/>
            <p:cNvSpPr>
              <a:spLocks/>
            </p:cNvSpPr>
            <p:nvPr/>
          </p:nvSpPr>
          <p:spPr bwMode="auto">
            <a:xfrm>
              <a:off x="4160" y="1371"/>
              <a:ext cx="52" cy="50"/>
            </a:xfrm>
            <a:custGeom>
              <a:avLst/>
              <a:gdLst>
                <a:gd name="T0" fmla="*/ 15 w 52"/>
                <a:gd name="T1" fmla="*/ 0 h 50"/>
                <a:gd name="T2" fmla="*/ 52 w 52"/>
                <a:gd name="T3" fmla="*/ 34 h 50"/>
                <a:gd name="T4" fmla="*/ 36 w 52"/>
                <a:gd name="T5" fmla="*/ 50 h 50"/>
                <a:gd name="T6" fmla="*/ 0 w 52"/>
                <a:gd name="T7" fmla="*/ 17 h 50"/>
                <a:gd name="T8" fmla="*/ 15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15" y="0"/>
                  </a:moveTo>
                  <a:lnTo>
                    <a:pt x="52" y="34"/>
                  </a:lnTo>
                  <a:lnTo>
                    <a:pt x="36" y="50"/>
                  </a:lnTo>
                  <a:lnTo>
                    <a:pt x="0" y="17"/>
                  </a:lnTo>
                  <a:lnTo>
                    <a:pt x="15" y="0"/>
                  </a:lnTo>
                  <a:close/>
                </a:path>
              </a:pathLst>
            </a:custGeom>
            <a:solidFill>
              <a:srgbClr val="000000"/>
            </a:solidFill>
            <a:ln w="9525">
              <a:noFill/>
              <a:round/>
              <a:headEnd/>
              <a:tailEnd/>
            </a:ln>
          </p:spPr>
          <p:txBody>
            <a:bodyPr/>
            <a:lstStyle/>
            <a:p>
              <a:endParaRPr lang="en-US"/>
            </a:p>
          </p:txBody>
        </p:sp>
        <p:sp>
          <p:nvSpPr>
            <p:cNvPr id="83037" name="Freeform 257"/>
            <p:cNvSpPr>
              <a:spLocks/>
            </p:cNvSpPr>
            <p:nvPr/>
          </p:nvSpPr>
          <p:spPr bwMode="auto">
            <a:xfrm>
              <a:off x="4196" y="1405"/>
              <a:ext cx="50" cy="48"/>
            </a:xfrm>
            <a:custGeom>
              <a:avLst/>
              <a:gdLst>
                <a:gd name="T0" fmla="*/ 16 w 50"/>
                <a:gd name="T1" fmla="*/ 0 h 48"/>
                <a:gd name="T2" fmla="*/ 50 w 50"/>
                <a:gd name="T3" fmla="*/ 31 h 48"/>
                <a:gd name="T4" fmla="*/ 35 w 50"/>
                <a:gd name="T5" fmla="*/ 48 h 48"/>
                <a:gd name="T6" fmla="*/ 0 w 50"/>
                <a:gd name="T7" fmla="*/ 16 h 48"/>
                <a:gd name="T8" fmla="*/ 16 w 50"/>
                <a:gd name="T9" fmla="*/ 0 h 48"/>
                <a:gd name="T10" fmla="*/ 0 60000 65536"/>
                <a:gd name="T11" fmla="*/ 0 60000 65536"/>
                <a:gd name="T12" fmla="*/ 0 60000 65536"/>
                <a:gd name="T13" fmla="*/ 0 60000 65536"/>
                <a:gd name="T14" fmla="*/ 0 60000 65536"/>
                <a:gd name="T15" fmla="*/ 0 w 50"/>
                <a:gd name="T16" fmla="*/ 0 h 48"/>
                <a:gd name="T17" fmla="*/ 50 w 50"/>
                <a:gd name="T18" fmla="*/ 48 h 48"/>
              </a:gdLst>
              <a:ahLst/>
              <a:cxnLst>
                <a:cxn ang="T10">
                  <a:pos x="T0" y="T1"/>
                </a:cxn>
                <a:cxn ang="T11">
                  <a:pos x="T2" y="T3"/>
                </a:cxn>
                <a:cxn ang="T12">
                  <a:pos x="T4" y="T5"/>
                </a:cxn>
                <a:cxn ang="T13">
                  <a:pos x="T6" y="T7"/>
                </a:cxn>
                <a:cxn ang="T14">
                  <a:pos x="T8" y="T9"/>
                </a:cxn>
              </a:cxnLst>
              <a:rect l="T15" t="T16" r="T17" b="T18"/>
              <a:pathLst>
                <a:path w="50" h="48">
                  <a:moveTo>
                    <a:pt x="16" y="0"/>
                  </a:moveTo>
                  <a:lnTo>
                    <a:pt x="50" y="31"/>
                  </a:lnTo>
                  <a:lnTo>
                    <a:pt x="35" y="48"/>
                  </a:lnTo>
                  <a:lnTo>
                    <a:pt x="0" y="16"/>
                  </a:lnTo>
                  <a:lnTo>
                    <a:pt x="16" y="0"/>
                  </a:lnTo>
                  <a:close/>
                </a:path>
              </a:pathLst>
            </a:custGeom>
            <a:solidFill>
              <a:srgbClr val="000000"/>
            </a:solidFill>
            <a:ln w="9525">
              <a:noFill/>
              <a:round/>
              <a:headEnd/>
              <a:tailEnd/>
            </a:ln>
          </p:spPr>
          <p:txBody>
            <a:bodyPr/>
            <a:lstStyle/>
            <a:p>
              <a:endParaRPr lang="en-US"/>
            </a:p>
          </p:txBody>
        </p:sp>
        <p:sp>
          <p:nvSpPr>
            <p:cNvPr id="83038" name="Freeform 256"/>
            <p:cNvSpPr>
              <a:spLocks/>
            </p:cNvSpPr>
            <p:nvPr/>
          </p:nvSpPr>
          <p:spPr bwMode="auto">
            <a:xfrm>
              <a:off x="4231" y="1436"/>
              <a:ext cx="19" cy="20"/>
            </a:xfrm>
            <a:custGeom>
              <a:avLst/>
              <a:gdLst>
                <a:gd name="T0" fmla="*/ 16 w 19"/>
                <a:gd name="T1" fmla="*/ 0 h 20"/>
                <a:gd name="T2" fmla="*/ 19 w 19"/>
                <a:gd name="T3" fmla="*/ 4 h 20"/>
                <a:gd name="T4" fmla="*/ 4 w 19"/>
                <a:gd name="T5" fmla="*/ 20 h 20"/>
                <a:gd name="T6" fmla="*/ 0 w 19"/>
                <a:gd name="T7" fmla="*/ 16 h 20"/>
                <a:gd name="T8" fmla="*/ 16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6" y="0"/>
                  </a:moveTo>
                  <a:lnTo>
                    <a:pt x="19" y="4"/>
                  </a:lnTo>
                  <a:lnTo>
                    <a:pt x="4" y="20"/>
                  </a:lnTo>
                  <a:lnTo>
                    <a:pt x="0" y="16"/>
                  </a:lnTo>
                  <a:lnTo>
                    <a:pt x="16" y="0"/>
                  </a:lnTo>
                  <a:close/>
                </a:path>
              </a:pathLst>
            </a:custGeom>
            <a:solidFill>
              <a:srgbClr val="000000"/>
            </a:solidFill>
            <a:ln w="9525">
              <a:noFill/>
              <a:round/>
              <a:headEnd/>
              <a:tailEnd/>
            </a:ln>
          </p:spPr>
          <p:txBody>
            <a:bodyPr/>
            <a:lstStyle/>
            <a:p>
              <a:endParaRPr lang="en-US"/>
            </a:p>
          </p:txBody>
        </p:sp>
        <p:sp>
          <p:nvSpPr>
            <p:cNvPr id="83039" name="Freeform 255"/>
            <p:cNvSpPr>
              <a:spLocks/>
            </p:cNvSpPr>
            <p:nvPr/>
          </p:nvSpPr>
          <p:spPr bwMode="auto">
            <a:xfrm>
              <a:off x="4303" y="1500"/>
              <a:ext cx="21" cy="23"/>
            </a:xfrm>
            <a:custGeom>
              <a:avLst/>
              <a:gdLst>
                <a:gd name="T0" fmla="*/ 14 w 21"/>
                <a:gd name="T1" fmla="*/ 0 h 23"/>
                <a:gd name="T2" fmla="*/ 21 w 21"/>
                <a:gd name="T3" fmla="*/ 6 h 23"/>
                <a:gd name="T4" fmla="*/ 7 w 21"/>
                <a:gd name="T5" fmla="*/ 23 h 23"/>
                <a:gd name="T6" fmla="*/ 0 w 21"/>
                <a:gd name="T7" fmla="*/ 16 h 23"/>
                <a:gd name="T8" fmla="*/ 14 w 21"/>
                <a:gd name="T9" fmla="*/ 0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14" y="0"/>
                  </a:moveTo>
                  <a:lnTo>
                    <a:pt x="21" y="6"/>
                  </a:lnTo>
                  <a:lnTo>
                    <a:pt x="7" y="23"/>
                  </a:lnTo>
                  <a:lnTo>
                    <a:pt x="0" y="16"/>
                  </a:lnTo>
                  <a:lnTo>
                    <a:pt x="14" y="0"/>
                  </a:lnTo>
                  <a:close/>
                </a:path>
              </a:pathLst>
            </a:custGeom>
            <a:solidFill>
              <a:srgbClr val="000000"/>
            </a:solidFill>
            <a:ln w="9525">
              <a:noFill/>
              <a:round/>
              <a:headEnd/>
              <a:tailEnd/>
            </a:ln>
          </p:spPr>
          <p:txBody>
            <a:bodyPr/>
            <a:lstStyle/>
            <a:p>
              <a:endParaRPr lang="en-US"/>
            </a:p>
          </p:txBody>
        </p:sp>
        <p:sp>
          <p:nvSpPr>
            <p:cNvPr id="83040" name="Freeform 254"/>
            <p:cNvSpPr>
              <a:spLocks/>
            </p:cNvSpPr>
            <p:nvPr/>
          </p:nvSpPr>
          <p:spPr bwMode="auto">
            <a:xfrm>
              <a:off x="4310" y="1506"/>
              <a:ext cx="28" cy="29"/>
            </a:xfrm>
            <a:custGeom>
              <a:avLst/>
              <a:gdLst>
                <a:gd name="T0" fmla="*/ 14 w 28"/>
                <a:gd name="T1" fmla="*/ 0 h 29"/>
                <a:gd name="T2" fmla="*/ 28 w 28"/>
                <a:gd name="T3" fmla="*/ 13 h 29"/>
                <a:gd name="T4" fmla="*/ 13 w 28"/>
                <a:gd name="T5" fmla="*/ 29 h 29"/>
                <a:gd name="T6" fmla="*/ 0 w 28"/>
                <a:gd name="T7" fmla="*/ 17 h 29"/>
                <a:gd name="T8" fmla="*/ 14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4" y="0"/>
                  </a:moveTo>
                  <a:lnTo>
                    <a:pt x="28" y="13"/>
                  </a:lnTo>
                  <a:lnTo>
                    <a:pt x="13" y="29"/>
                  </a:lnTo>
                  <a:lnTo>
                    <a:pt x="0" y="17"/>
                  </a:lnTo>
                  <a:lnTo>
                    <a:pt x="14" y="0"/>
                  </a:lnTo>
                  <a:close/>
                </a:path>
              </a:pathLst>
            </a:custGeom>
            <a:solidFill>
              <a:srgbClr val="000000"/>
            </a:solidFill>
            <a:ln w="9525">
              <a:noFill/>
              <a:round/>
              <a:headEnd/>
              <a:tailEnd/>
            </a:ln>
          </p:spPr>
          <p:txBody>
            <a:bodyPr/>
            <a:lstStyle/>
            <a:p>
              <a:endParaRPr lang="en-US"/>
            </a:p>
          </p:txBody>
        </p:sp>
        <p:sp>
          <p:nvSpPr>
            <p:cNvPr id="83041" name="Freeform 253"/>
            <p:cNvSpPr>
              <a:spLocks/>
            </p:cNvSpPr>
            <p:nvPr/>
          </p:nvSpPr>
          <p:spPr bwMode="auto">
            <a:xfrm>
              <a:off x="4323" y="1519"/>
              <a:ext cx="28" cy="27"/>
            </a:xfrm>
            <a:custGeom>
              <a:avLst/>
              <a:gdLst>
                <a:gd name="T0" fmla="*/ 15 w 28"/>
                <a:gd name="T1" fmla="*/ 0 h 27"/>
                <a:gd name="T2" fmla="*/ 28 w 28"/>
                <a:gd name="T3" fmla="*/ 11 h 27"/>
                <a:gd name="T4" fmla="*/ 14 w 28"/>
                <a:gd name="T5" fmla="*/ 27 h 27"/>
                <a:gd name="T6" fmla="*/ 0 w 28"/>
                <a:gd name="T7" fmla="*/ 16 h 27"/>
                <a:gd name="T8" fmla="*/ 15 w 28"/>
                <a:gd name="T9" fmla="*/ 0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15" y="0"/>
                  </a:moveTo>
                  <a:lnTo>
                    <a:pt x="28" y="11"/>
                  </a:lnTo>
                  <a:lnTo>
                    <a:pt x="14" y="27"/>
                  </a:lnTo>
                  <a:lnTo>
                    <a:pt x="0" y="16"/>
                  </a:lnTo>
                  <a:lnTo>
                    <a:pt x="15" y="0"/>
                  </a:lnTo>
                  <a:close/>
                </a:path>
              </a:pathLst>
            </a:custGeom>
            <a:solidFill>
              <a:srgbClr val="000000"/>
            </a:solidFill>
            <a:ln w="9525">
              <a:noFill/>
              <a:round/>
              <a:headEnd/>
              <a:tailEnd/>
            </a:ln>
          </p:spPr>
          <p:txBody>
            <a:bodyPr/>
            <a:lstStyle/>
            <a:p>
              <a:endParaRPr lang="en-US"/>
            </a:p>
          </p:txBody>
        </p:sp>
        <p:sp>
          <p:nvSpPr>
            <p:cNvPr id="83042" name="Freeform 252"/>
            <p:cNvSpPr>
              <a:spLocks/>
            </p:cNvSpPr>
            <p:nvPr/>
          </p:nvSpPr>
          <p:spPr bwMode="auto">
            <a:xfrm>
              <a:off x="4336" y="1530"/>
              <a:ext cx="28" cy="27"/>
            </a:xfrm>
            <a:custGeom>
              <a:avLst/>
              <a:gdLst>
                <a:gd name="T0" fmla="*/ 15 w 28"/>
                <a:gd name="T1" fmla="*/ 0 h 27"/>
                <a:gd name="T2" fmla="*/ 28 w 28"/>
                <a:gd name="T3" fmla="*/ 11 h 27"/>
                <a:gd name="T4" fmla="*/ 12 w 28"/>
                <a:gd name="T5" fmla="*/ 27 h 27"/>
                <a:gd name="T6" fmla="*/ 0 w 28"/>
                <a:gd name="T7" fmla="*/ 15 h 27"/>
                <a:gd name="T8" fmla="*/ 15 w 28"/>
                <a:gd name="T9" fmla="*/ 0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15" y="0"/>
                  </a:moveTo>
                  <a:lnTo>
                    <a:pt x="28" y="11"/>
                  </a:lnTo>
                  <a:lnTo>
                    <a:pt x="12" y="27"/>
                  </a:lnTo>
                  <a:lnTo>
                    <a:pt x="0" y="15"/>
                  </a:lnTo>
                  <a:lnTo>
                    <a:pt x="15" y="0"/>
                  </a:lnTo>
                  <a:close/>
                </a:path>
              </a:pathLst>
            </a:custGeom>
            <a:solidFill>
              <a:srgbClr val="000000"/>
            </a:solidFill>
            <a:ln w="9525">
              <a:noFill/>
              <a:round/>
              <a:headEnd/>
              <a:tailEnd/>
            </a:ln>
          </p:spPr>
          <p:txBody>
            <a:bodyPr/>
            <a:lstStyle/>
            <a:p>
              <a:endParaRPr lang="en-US"/>
            </a:p>
          </p:txBody>
        </p:sp>
        <p:sp>
          <p:nvSpPr>
            <p:cNvPr id="83043" name="Freeform 251"/>
            <p:cNvSpPr>
              <a:spLocks/>
            </p:cNvSpPr>
            <p:nvPr/>
          </p:nvSpPr>
          <p:spPr bwMode="auto">
            <a:xfrm>
              <a:off x="4349" y="1541"/>
              <a:ext cx="27" cy="27"/>
            </a:xfrm>
            <a:custGeom>
              <a:avLst/>
              <a:gdLst>
                <a:gd name="T0" fmla="*/ 14 w 27"/>
                <a:gd name="T1" fmla="*/ 0 h 27"/>
                <a:gd name="T2" fmla="*/ 27 w 27"/>
                <a:gd name="T3" fmla="*/ 10 h 27"/>
                <a:gd name="T4" fmla="*/ 13 w 27"/>
                <a:gd name="T5" fmla="*/ 27 h 27"/>
                <a:gd name="T6" fmla="*/ 0 w 27"/>
                <a:gd name="T7" fmla="*/ 17 h 27"/>
                <a:gd name="T8" fmla="*/ 14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14" y="0"/>
                  </a:moveTo>
                  <a:lnTo>
                    <a:pt x="27" y="10"/>
                  </a:lnTo>
                  <a:lnTo>
                    <a:pt x="13" y="27"/>
                  </a:lnTo>
                  <a:lnTo>
                    <a:pt x="0" y="17"/>
                  </a:lnTo>
                  <a:lnTo>
                    <a:pt x="14" y="0"/>
                  </a:lnTo>
                  <a:close/>
                </a:path>
              </a:pathLst>
            </a:custGeom>
            <a:solidFill>
              <a:srgbClr val="000000"/>
            </a:solidFill>
            <a:ln w="9525">
              <a:noFill/>
              <a:round/>
              <a:headEnd/>
              <a:tailEnd/>
            </a:ln>
          </p:spPr>
          <p:txBody>
            <a:bodyPr/>
            <a:lstStyle/>
            <a:p>
              <a:endParaRPr lang="en-US"/>
            </a:p>
          </p:txBody>
        </p:sp>
        <p:sp>
          <p:nvSpPr>
            <p:cNvPr id="83044" name="Freeform 250"/>
            <p:cNvSpPr>
              <a:spLocks/>
            </p:cNvSpPr>
            <p:nvPr/>
          </p:nvSpPr>
          <p:spPr bwMode="auto">
            <a:xfrm>
              <a:off x="4362" y="1552"/>
              <a:ext cx="25" cy="26"/>
            </a:xfrm>
            <a:custGeom>
              <a:avLst/>
              <a:gdLst>
                <a:gd name="T0" fmla="*/ 14 w 25"/>
                <a:gd name="T1" fmla="*/ 0 h 26"/>
                <a:gd name="T2" fmla="*/ 25 w 25"/>
                <a:gd name="T3" fmla="*/ 9 h 26"/>
                <a:gd name="T4" fmla="*/ 11 w 25"/>
                <a:gd name="T5" fmla="*/ 26 h 26"/>
                <a:gd name="T6" fmla="*/ 0 w 25"/>
                <a:gd name="T7" fmla="*/ 16 h 26"/>
                <a:gd name="T8" fmla="*/ 14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14" y="0"/>
                  </a:moveTo>
                  <a:lnTo>
                    <a:pt x="25" y="9"/>
                  </a:lnTo>
                  <a:lnTo>
                    <a:pt x="11" y="26"/>
                  </a:lnTo>
                  <a:lnTo>
                    <a:pt x="0" y="16"/>
                  </a:lnTo>
                  <a:lnTo>
                    <a:pt x="14" y="0"/>
                  </a:lnTo>
                  <a:close/>
                </a:path>
              </a:pathLst>
            </a:custGeom>
            <a:solidFill>
              <a:srgbClr val="000000"/>
            </a:solidFill>
            <a:ln w="9525">
              <a:noFill/>
              <a:round/>
              <a:headEnd/>
              <a:tailEnd/>
            </a:ln>
          </p:spPr>
          <p:txBody>
            <a:bodyPr/>
            <a:lstStyle/>
            <a:p>
              <a:endParaRPr lang="en-US"/>
            </a:p>
          </p:txBody>
        </p:sp>
        <p:sp>
          <p:nvSpPr>
            <p:cNvPr id="83045" name="Freeform 249"/>
            <p:cNvSpPr>
              <a:spLocks/>
            </p:cNvSpPr>
            <p:nvPr/>
          </p:nvSpPr>
          <p:spPr bwMode="auto">
            <a:xfrm>
              <a:off x="4373" y="1561"/>
              <a:ext cx="35" cy="34"/>
            </a:xfrm>
            <a:custGeom>
              <a:avLst/>
              <a:gdLst>
                <a:gd name="T0" fmla="*/ 14 w 35"/>
                <a:gd name="T1" fmla="*/ 0 h 34"/>
                <a:gd name="T2" fmla="*/ 35 w 35"/>
                <a:gd name="T3" fmla="*/ 17 h 34"/>
                <a:gd name="T4" fmla="*/ 21 w 35"/>
                <a:gd name="T5" fmla="*/ 34 h 34"/>
                <a:gd name="T6" fmla="*/ 0 w 35"/>
                <a:gd name="T7" fmla="*/ 17 h 34"/>
                <a:gd name="T8" fmla="*/ 14 w 35"/>
                <a:gd name="T9" fmla="*/ 0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14" y="0"/>
                  </a:moveTo>
                  <a:lnTo>
                    <a:pt x="35" y="17"/>
                  </a:lnTo>
                  <a:lnTo>
                    <a:pt x="21" y="34"/>
                  </a:lnTo>
                  <a:lnTo>
                    <a:pt x="0" y="17"/>
                  </a:lnTo>
                  <a:lnTo>
                    <a:pt x="14" y="0"/>
                  </a:lnTo>
                  <a:close/>
                </a:path>
              </a:pathLst>
            </a:custGeom>
            <a:solidFill>
              <a:srgbClr val="000000"/>
            </a:solidFill>
            <a:ln w="9525">
              <a:noFill/>
              <a:round/>
              <a:headEnd/>
              <a:tailEnd/>
            </a:ln>
          </p:spPr>
          <p:txBody>
            <a:bodyPr/>
            <a:lstStyle/>
            <a:p>
              <a:endParaRPr lang="en-US"/>
            </a:p>
          </p:txBody>
        </p:sp>
        <p:sp>
          <p:nvSpPr>
            <p:cNvPr id="83046" name="Freeform 248"/>
            <p:cNvSpPr>
              <a:spLocks/>
            </p:cNvSpPr>
            <p:nvPr/>
          </p:nvSpPr>
          <p:spPr bwMode="auto">
            <a:xfrm>
              <a:off x="4394" y="1578"/>
              <a:ext cx="33" cy="33"/>
            </a:xfrm>
            <a:custGeom>
              <a:avLst/>
              <a:gdLst>
                <a:gd name="T0" fmla="*/ 14 w 33"/>
                <a:gd name="T1" fmla="*/ 0 h 33"/>
                <a:gd name="T2" fmla="*/ 33 w 33"/>
                <a:gd name="T3" fmla="*/ 16 h 33"/>
                <a:gd name="T4" fmla="*/ 19 w 33"/>
                <a:gd name="T5" fmla="*/ 33 h 33"/>
                <a:gd name="T6" fmla="*/ 0 w 33"/>
                <a:gd name="T7" fmla="*/ 17 h 33"/>
                <a:gd name="T8" fmla="*/ 14 w 33"/>
                <a:gd name="T9" fmla="*/ 0 h 33"/>
                <a:gd name="T10" fmla="*/ 0 60000 65536"/>
                <a:gd name="T11" fmla="*/ 0 60000 65536"/>
                <a:gd name="T12" fmla="*/ 0 60000 65536"/>
                <a:gd name="T13" fmla="*/ 0 60000 65536"/>
                <a:gd name="T14" fmla="*/ 0 60000 65536"/>
                <a:gd name="T15" fmla="*/ 0 w 33"/>
                <a:gd name="T16" fmla="*/ 0 h 33"/>
                <a:gd name="T17" fmla="*/ 33 w 33"/>
                <a:gd name="T18" fmla="*/ 33 h 33"/>
              </a:gdLst>
              <a:ahLst/>
              <a:cxnLst>
                <a:cxn ang="T10">
                  <a:pos x="T0" y="T1"/>
                </a:cxn>
                <a:cxn ang="T11">
                  <a:pos x="T2" y="T3"/>
                </a:cxn>
                <a:cxn ang="T12">
                  <a:pos x="T4" y="T5"/>
                </a:cxn>
                <a:cxn ang="T13">
                  <a:pos x="T6" y="T7"/>
                </a:cxn>
                <a:cxn ang="T14">
                  <a:pos x="T8" y="T9"/>
                </a:cxn>
              </a:cxnLst>
              <a:rect l="T15" t="T16" r="T17" b="T18"/>
              <a:pathLst>
                <a:path w="33" h="33">
                  <a:moveTo>
                    <a:pt x="14" y="0"/>
                  </a:moveTo>
                  <a:lnTo>
                    <a:pt x="33" y="16"/>
                  </a:lnTo>
                  <a:lnTo>
                    <a:pt x="19" y="33"/>
                  </a:lnTo>
                  <a:lnTo>
                    <a:pt x="0" y="17"/>
                  </a:lnTo>
                  <a:lnTo>
                    <a:pt x="14" y="0"/>
                  </a:lnTo>
                  <a:close/>
                </a:path>
              </a:pathLst>
            </a:custGeom>
            <a:solidFill>
              <a:srgbClr val="000000"/>
            </a:solidFill>
            <a:ln w="9525">
              <a:noFill/>
              <a:round/>
              <a:headEnd/>
              <a:tailEnd/>
            </a:ln>
          </p:spPr>
          <p:txBody>
            <a:bodyPr/>
            <a:lstStyle/>
            <a:p>
              <a:endParaRPr lang="en-US"/>
            </a:p>
          </p:txBody>
        </p:sp>
        <p:sp>
          <p:nvSpPr>
            <p:cNvPr id="83047" name="Freeform 247"/>
            <p:cNvSpPr>
              <a:spLocks/>
            </p:cNvSpPr>
            <p:nvPr/>
          </p:nvSpPr>
          <p:spPr bwMode="auto">
            <a:xfrm>
              <a:off x="4413" y="1594"/>
              <a:ext cx="33" cy="32"/>
            </a:xfrm>
            <a:custGeom>
              <a:avLst/>
              <a:gdLst>
                <a:gd name="T0" fmla="*/ 14 w 33"/>
                <a:gd name="T1" fmla="*/ 0 h 32"/>
                <a:gd name="T2" fmla="*/ 33 w 33"/>
                <a:gd name="T3" fmla="*/ 14 h 32"/>
                <a:gd name="T4" fmla="*/ 19 w 33"/>
                <a:gd name="T5" fmla="*/ 32 h 32"/>
                <a:gd name="T6" fmla="*/ 0 w 33"/>
                <a:gd name="T7" fmla="*/ 17 h 32"/>
                <a:gd name="T8" fmla="*/ 14 w 33"/>
                <a:gd name="T9" fmla="*/ 0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14" y="0"/>
                  </a:moveTo>
                  <a:lnTo>
                    <a:pt x="33" y="14"/>
                  </a:lnTo>
                  <a:lnTo>
                    <a:pt x="19" y="32"/>
                  </a:lnTo>
                  <a:lnTo>
                    <a:pt x="0" y="17"/>
                  </a:lnTo>
                  <a:lnTo>
                    <a:pt x="14" y="0"/>
                  </a:lnTo>
                  <a:close/>
                </a:path>
              </a:pathLst>
            </a:custGeom>
            <a:solidFill>
              <a:srgbClr val="000000"/>
            </a:solidFill>
            <a:ln w="9525">
              <a:noFill/>
              <a:round/>
              <a:headEnd/>
              <a:tailEnd/>
            </a:ln>
          </p:spPr>
          <p:txBody>
            <a:bodyPr/>
            <a:lstStyle/>
            <a:p>
              <a:endParaRPr lang="en-US"/>
            </a:p>
          </p:txBody>
        </p:sp>
        <p:sp>
          <p:nvSpPr>
            <p:cNvPr id="83048" name="Freeform 246"/>
            <p:cNvSpPr>
              <a:spLocks/>
            </p:cNvSpPr>
            <p:nvPr/>
          </p:nvSpPr>
          <p:spPr bwMode="auto">
            <a:xfrm>
              <a:off x="4433" y="1608"/>
              <a:ext cx="30" cy="31"/>
            </a:xfrm>
            <a:custGeom>
              <a:avLst/>
              <a:gdLst>
                <a:gd name="T0" fmla="*/ 12 w 30"/>
                <a:gd name="T1" fmla="*/ 0 h 31"/>
                <a:gd name="T2" fmla="*/ 30 w 30"/>
                <a:gd name="T3" fmla="*/ 13 h 31"/>
                <a:gd name="T4" fmla="*/ 18 w 30"/>
                <a:gd name="T5" fmla="*/ 31 h 31"/>
                <a:gd name="T6" fmla="*/ 0 w 30"/>
                <a:gd name="T7" fmla="*/ 18 h 31"/>
                <a:gd name="T8" fmla="*/ 12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12" y="0"/>
                  </a:moveTo>
                  <a:lnTo>
                    <a:pt x="30" y="13"/>
                  </a:lnTo>
                  <a:lnTo>
                    <a:pt x="18" y="31"/>
                  </a:lnTo>
                  <a:lnTo>
                    <a:pt x="0" y="18"/>
                  </a:lnTo>
                  <a:lnTo>
                    <a:pt x="12" y="0"/>
                  </a:lnTo>
                  <a:close/>
                </a:path>
              </a:pathLst>
            </a:custGeom>
            <a:solidFill>
              <a:srgbClr val="000000"/>
            </a:solidFill>
            <a:ln w="9525">
              <a:noFill/>
              <a:round/>
              <a:headEnd/>
              <a:tailEnd/>
            </a:ln>
          </p:spPr>
          <p:txBody>
            <a:bodyPr/>
            <a:lstStyle/>
            <a:p>
              <a:endParaRPr lang="en-US"/>
            </a:p>
          </p:txBody>
        </p:sp>
        <p:sp>
          <p:nvSpPr>
            <p:cNvPr id="83049" name="Freeform 245"/>
            <p:cNvSpPr>
              <a:spLocks/>
            </p:cNvSpPr>
            <p:nvPr/>
          </p:nvSpPr>
          <p:spPr bwMode="auto">
            <a:xfrm>
              <a:off x="4451" y="1621"/>
              <a:ext cx="29" cy="30"/>
            </a:xfrm>
            <a:custGeom>
              <a:avLst/>
              <a:gdLst>
                <a:gd name="T0" fmla="*/ 13 w 29"/>
                <a:gd name="T1" fmla="*/ 0 h 30"/>
                <a:gd name="T2" fmla="*/ 29 w 29"/>
                <a:gd name="T3" fmla="*/ 12 h 30"/>
                <a:gd name="T4" fmla="*/ 16 w 29"/>
                <a:gd name="T5" fmla="*/ 30 h 30"/>
                <a:gd name="T6" fmla="*/ 0 w 29"/>
                <a:gd name="T7" fmla="*/ 18 h 30"/>
                <a:gd name="T8" fmla="*/ 13 w 29"/>
                <a:gd name="T9" fmla="*/ 0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13" y="0"/>
                  </a:moveTo>
                  <a:lnTo>
                    <a:pt x="29" y="12"/>
                  </a:lnTo>
                  <a:lnTo>
                    <a:pt x="16" y="30"/>
                  </a:lnTo>
                  <a:lnTo>
                    <a:pt x="0" y="18"/>
                  </a:lnTo>
                  <a:lnTo>
                    <a:pt x="13" y="0"/>
                  </a:lnTo>
                  <a:close/>
                </a:path>
              </a:pathLst>
            </a:custGeom>
            <a:solidFill>
              <a:srgbClr val="000000"/>
            </a:solidFill>
            <a:ln w="9525">
              <a:noFill/>
              <a:round/>
              <a:headEnd/>
              <a:tailEnd/>
            </a:ln>
          </p:spPr>
          <p:txBody>
            <a:bodyPr/>
            <a:lstStyle/>
            <a:p>
              <a:endParaRPr lang="en-US"/>
            </a:p>
          </p:txBody>
        </p:sp>
        <p:sp>
          <p:nvSpPr>
            <p:cNvPr id="83050" name="Freeform 244"/>
            <p:cNvSpPr>
              <a:spLocks/>
            </p:cNvSpPr>
            <p:nvPr/>
          </p:nvSpPr>
          <p:spPr bwMode="auto">
            <a:xfrm>
              <a:off x="4468" y="1633"/>
              <a:ext cx="28" cy="29"/>
            </a:xfrm>
            <a:custGeom>
              <a:avLst/>
              <a:gdLst>
                <a:gd name="T0" fmla="*/ 12 w 28"/>
                <a:gd name="T1" fmla="*/ 0 h 29"/>
                <a:gd name="T2" fmla="*/ 28 w 28"/>
                <a:gd name="T3" fmla="*/ 10 h 29"/>
                <a:gd name="T4" fmla="*/ 16 w 28"/>
                <a:gd name="T5" fmla="*/ 29 h 29"/>
                <a:gd name="T6" fmla="*/ 0 w 28"/>
                <a:gd name="T7" fmla="*/ 18 h 29"/>
                <a:gd name="T8" fmla="*/ 12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2" y="0"/>
                  </a:moveTo>
                  <a:lnTo>
                    <a:pt x="28" y="10"/>
                  </a:lnTo>
                  <a:lnTo>
                    <a:pt x="16" y="29"/>
                  </a:lnTo>
                  <a:lnTo>
                    <a:pt x="0" y="18"/>
                  </a:lnTo>
                  <a:lnTo>
                    <a:pt x="12" y="0"/>
                  </a:lnTo>
                  <a:close/>
                </a:path>
              </a:pathLst>
            </a:custGeom>
            <a:solidFill>
              <a:srgbClr val="000000"/>
            </a:solidFill>
            <a:ln w="9525">
              <a:noFill/>
              <a:round/>
              <a:headEnd/>
              <a:tailEnd/>
            </a:ln>
          </p:spPr>
          <p:txBody>
            <a:bodyPr/>
            <a:lstStyle/>
            <a:p>
              <a:endParaRPr lang="en-US"/>
            </a:p>
          </p:txBody>
        </p:sp>
        <p:sp>
          <p:nvSpPr>
            <p:cNvPr id="83051" name="Freeform 243"/>
            <p:cNvSpPr>
              <a:spLocks/>
            </p:cNvSpPr>
            <p:nvPr/>
          </p:nvSpPr>
          <p:spPr bwMode="auto">
            <a:xfrm>
              <a:off x="4484" y="1643"/>
              <a:ext cx="28" cy="28"/>
            </a:xfrm>
            <a:custGeom>
              <a:avLst/>
              <a:gdLst>
                <a:gd name="T0" fmla="*/ 12 w 28"/>
                <a:gd name="T1" fmla="*/ 0 h 28"/>
                <a:gd name="T2" fmla="*/ 28 w 28"/>
                <a:gd name="T3" fmla="*/ 10 h 28"/>
                <a:gd name="T4" fmla="*/ 16 w 28"/>
                <a:gd name="T5" fmla="*/ 28 h 28"/>
                <a:gd name="T6" fmla="*/ 0 w 28"/>
                <a:gd name="T7" fmla="*/ 19 h 28"/>
                <a:gd name="T8" fmla="*/ 12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12" y="0"/>
                  </a:moveTo>
                  <a:lnTo>
                    <a:pt x="28" y="10"/>
                  </a:lnTo>
                  <a:lnTo>
                    <a:pt x="16" y="28"/>
                  </a:lnTo>
                  <a:lnTo>
                    <a:pt x="0" y="19"/>
                  </a:lnTo>
                  <a:lnTo>
                    <a:pt x="12" y="0"/>
                  </a:lnTo>
                  <a:close/>
                </a:path>
              </a:pathLst>
            </a:custGeom>
            <a:solidFill>
              <a:srgbClr val="000000"/>
            </a:solidFill>
            <a:ln w="9525">
              <a:noFill/>
              <a:round/>
              <a:headEnd/>
              <a:tailEnd/>
            </a:ln>
          </p:spPr>
          <p:txBody>
            <a:bodyPr/>
            <a:lstStyle/>
            <a:p>
              <a:endParaRPr lang="en-US"/>
            </a:p>
          </p:txBody>
        </p:sp>
        <p:sp>
          <p:nvSpPr>
            <p:cNvPr id="83052" name="Freeform 242"/>
            <p:cNvSpPr>
              <a:spLocks/>
            </p:cNvSpPr>
            <p:nvPr/>
          </p:nvSpPr>
          <p:spPr bwMode="auto">
            <a:xfrm>
              <a:off x="4498" y="1654"/>
              <a:ext cx="17" cy="17"/>
            </a:xfrm>
            <a:custGeom>
              <a:avLst/>
              <a:gdLst>
                <a:gd name="T0" fmla="*/ 16 w 17"/>
                <a:gd name="T1" fmla="*/ 0 h 17"/>
                <a:gd name="T2" fmla="*/ 17 w 17"/>
                <a:gd name="T3" fmla="*/ 1 h 17"/>
                <a:gd name="T4" fmla="*/ 1 w 17"/>
                <a:gd name="T5" fmla="*/ 17 h 17"/>
                <a:gd name="T6" fmla="*/ 0 w 17"/>
                <a:gd name="T7" fmla="*/ 16 h 17"/>
                <a:gd name="T8" fmla="*/ 16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17" y="1"/>
                  </a:lnTo>
                  <a:lnTo>
                    <a:pt x="1" y="17"/>
                  </a:lnTo>
                  <a:lnTo>
                    <a:pt x="0" y="16"/>
                  </a:lnTo>
                  <a:lnTo>
                    <a:pt x="16" y="0"/>
                  </a:lnTo>
                  <a:close/>
                </a:path>
              </a:pathLst>
            </a:custGeom>
            <a:solidFill>
              <a:srgbClr val="000000"/>
            </a:solidFill>
            <a:ln w="9525">
              <a:noFill/>
              <a:round/>
              <a:headEnd/>
              <a:tailEnd/>
            </a:ln>
          </p:spPr>
          <p:txBody>
            <a:bodyPr/>
            <a:lstStyle/>
            <a:p>
              <a:endParaRPr lang="en-US"/>
            </a:p>
          </p:txBody>
        </p:sp>
        <p:sp>
          <p:nvSpPr>
            <p:cNvPr id="83053" name="Freeform 241"/>
            <p:cNvSpPr>
              <a:spLocks/>
            </p:cNvSpPr>
            <p:nvPr/>
          </p:nvSpPr>
          <p:spPr bwMode="auto">
            <a:xfrm>
              <a:off x="4576" y="1700"/>
              <a:ext cx="32" cy="31"/>
            </a:xfrm>
            <a:custGeom>
              <a:avLst/>
              <a:gdLst>
                <a:gd name="T0" fmla="*/ 13 w 32"/>
                <a:gd name="T1" fmla="*/ 0 h 31"/>
                <a:gd name="T2" fmla="*/ 32 w 32"/>
                <a:gd name="T3" fmla="*/ 13 h 31"/>
                <a:gd name="T4" fmla="*/ 19 w 32"/>
                <a:gd name="T5" fmla="*/ 31 h 31"/>
                <a:gd name="T6" fmla="*/ 0 w 32"/>
                <a:gd name="T7" fmla="*/ 19 h 31"/>
                <a:gd name="T8" fmla="*/ 13 w 32"/>
                <a:gd name="T9" fmla="*/ 0 h 31"/>
                <a:gd name="T10" fmla="*/ 0 60000 65536"/>
                <a:gd name="T11" fmla="*/ 0 60000 65536"/>
                <a:gd name="T12" fmla="*/ 0 60000 65536"/>
                <a:gd name="T13" fmla="*/ 0 60000 65536"/>
                <a:gd name="T14" fmla="*/ 0 60000 65536"/>
                <a:gd name="T15" fmla="*/ 0 w 32"/>
                <a:gd name="T16" fmla="*/ 0 h 31"/>
                <a:gd name="T17" fmla="*/ 32 w 32"/>
                <a:gd name="T18" fmla="*/ 31 h 31"/>
              </a:gdLst>
              <a:ahLst/>
              <a:cxnLst>
                <a:cxn ang="T10">
                  <a:pos x="T0" y="T1"/>
                </a:cxn>
                <a:cxn ang="T11">
                  <a:pos x="T2" y="T3"/>
                </a:cxn>
                <a:cxn ang="T12">
                  <a:pos x="T4" y="T5"/>
                </a:cxn>
                <a:cxn ang="T13">
                  <a:pos x="T6" y="T7"/>
                </a:cxn>
                <a:cxn ang="T14">
                  <a:pos x="T8" y="T9"/>
                </a:cxn>
              </a:cxnLst>
              <a:rect l="T15" t="T16" r="T17" b="T18"/>
              <a:pathLst>
                <a:path w="32" h="31">
                  <a:moveTo>
                    <a:pt x="13" y="0"/>
                  </a:moveTo>
                  <a:lnTo>
                    <a:pt x="32" y="13"/>
                  </a:lnTo>
                  <a:lnTo>
                    <a:pt x="19" y="31"/>
                  </a:lnTo>
                  <a:lnTo>
                    <a:pt x="0" y="19"/>
                  </a:lnTo>
                  <a:lnTo>
                    <a:pt x="13" y="0"/>
                  </a:lnTo>
                  <a:close/>
                </a:path>
              </a:pathLst>
            </a:custGeom>
            <a:solidFill>
              <a:srgbClr val="000000"/>
            </a:solidFill>
            <a:ln w="9525">
              <a:noFill/>
              <a:round/>
              <a:headEnd/>
              <a:tailEnd/>
            </a:ln>
          </p:spPr>
          <p:txBody>
            <a:bodyPr/>
            <a:lstStyle/>
            <a:p>
              <a:endParaRPr lang="en-US"/>
            </a:p>
          </p:txBody>
        </p:sp>
        <p:sp>
          <p:nvSpPr>
            <p:cNvPr id="83054" name="Freeform 240"/>
            <p:cNvSpPr>
              <a:spLocks/>
            </p:cNvSpPr>
            <p:nvPr/>
          </p:nvSpPr>
          <p:spPr bwMode="auto">
            <a:xfrm>
              <a:off x="4595" y="1713"/>
              <a:ext cx="26" cy="27"/>
            </a:xfrm>
            <a:custGeom>
              <a:avLst/>
              <a:gdLst>
                <a:gd name="T0" fmla="*/ 13 w 26"/>
                <a:gd name="T1" fmla="*/ 0 h 27"/>
                <a:gd name="T2" fmla="*/ 26 w 26"/>
                <a:gd name="T3" fmla="*/ 9 h 27"/>
                <a:gd name="T4" fmla="*/ 13 w 26"/>
                <a:gd name="T5" fmla="*/ 27 h 27"/>
                <a:gd name="T6" fmla="*/ 0 w 26"/>
                <a:gd name="T7" fmla="*/ 18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26" y="9"/>
                  </a:lnTo>
                  <a:lnTo>
                    <a:pt x="13" y="27"/>
                  </a:lnTo>
                  <a:lnTo>
                    <a:pt x="0" y="18"/>
                  </a:lnTo>
                  <a:lnTo>
                    <a:pt x="13" y="0"/>
                  </a:lnTo>
                  <a:close/>
                </a:path>
              </a:pathLst>
            </a:custGeom>
            <a:solidFill>
              <a:srgbClr val="000000"/>
            </a:solidFill>
            <a:ln w="9525">
              <a:noFill/>
              <a:round/>
              <a:headEnd/>
              <a:tailEnd/>
            </a:ln>
          </p:spPr>
          <p:txBody>
            <a:bodyPr/>
            <a:lstStyle/>
            <a:p>
              <a:endParaRPr lang="en-US"/>
            </a:p>
          </p:txBody>
        </p:sp>
        <p:sp>
          <p:nvSpPr>
            <p:cNvPr id="83055" name="Freeform 239"/>
            <p:cNvSpPr>
              <a:spLocks/>
            </p:cNvSpPr>
            <p:nvPr/>
          </p:nvSpPr>
          <p:spPr bwMode="auto">
            <a:xfrm>
              <a:off x="4608" y="1722"/>
              <a:ext cx="26" cy="28"/>
            </a:xfrm>
            <a:custGeom>
              <a:avLst/>
              <a:gdLst>
                <a:gd name="T0" fmla="*/ 13 w 26"/>
                <a:gd name="T1" fmla="*/ 0 h 28"/>
                <a:gd name="T2" fmla="*/ 26 w 26"/>
                <a:gd name="T3" fmla="*/ 10 h 28"/>
                <a:gd name="T4" fmla="*/ 13 w 26"/>
                <a:gd name="T5" fmla="*/ 28 h 28"/>
                <a:gd name="T6" fmla="*/ 0 w 26"/>
                <a:gd name="T7" fmla="*/ 18 h 28"/>
                <a:gd name="T8" fmla="*/ 13 w 26"/>
                <a:gd name="T9" fmla="*/ 0 h 28"/>
                <a:gd name="T10" fmla="*/ 0 60000 65536"/>
                <a:gd name="T11" fmla="*/ 0 60000 65536"/>
                <a:gd name="T12" fmla="*/ 0 60000 65536"/>
                <a:gd name="T13" fmla="*/ 0 60000 65536"/>
                <a:gd name="T14" fmla="*/ 0 60000 65536"/>
                <a:gd name="T15" fmla="*/ 0 w 26"/>
                <a:gd name="T16" fmla="*/ 0 h 28"/>
                <a:gd name="T17" fmla="*/ 26 w 26"/>
                <a:gd name="T18" fmla="*/ 28 h 28"/>
              </a:gdLst>
              <a:ahLst/>
              <a:cxnLst>
                <a:cxn ang="T10">
                  <a:pos x="T0" y="T1"/>
                </a:cxn>
                <a:cxn ang="T11">
                  <a:pos x="T2" y="T3"/>
                </a:cxn>
                <a:cxn ang="T12">
                  <a:pos x="T4" y="T5"/>
                </a:cxn>
                <a:cxn ang="T13">
                  <a:pos x="T6" y="T7"/>
                </a:cxn>
                <a:cxn ang="T14">
                  <a:pos x="T8" y="T9"/>
                </a:cxn>
              </a:cxnLst>
              <a:rect l="T15" t="T16" r="T17" b="T18"/>
              <a:pathLst>
                <a:path w="26" h="28">
                  <a:moveTo>
                    <a:pt x="13" y="0"/>
                  </a:moveTo>
                  <a:lnTo>
                    <a:pt x="26" y="10"/>
                  </a:lnTo>
                  <a:lnTo>
                    <a:pt x="13" y="28"/>
                  </a:lnTo>
                  <a:lnTo>
                    <a:pt x="0" y="18"/>
                  </a:lnTo>
                  <a:lnTo>
                    <a:pt x="13" y="0"/>
                  </a:lnTo>
                  <a:close/>
                </a:path>
              </a:pathLst>
            </a:custGeom>
            <a:solidFill>
              <a:srgbClr val="000000"/>
            </a:solidFill>
            <a:ln w="9525">
              <a:noFill/>
              <a:round/>
              <a:headEnd/>
              <a:tailEnd/>
            </a:ln>
          </p:spPr>
          <p:txBody>
            <a:bodyPr/>
            <a:lstStyle/>
            <a:p>
              <a:endParaRPr lang="en-US"/>
            </a:p>
          </p:txBody>
        </p:sp>
        <p:sp>
          <p:nvSpPr>
            <p:cNvPr id="83056" name="Freeform 238"/>
            <p:cNvSpPr>
              <a:spLocks/>
            </p:cNvSpPr>
            <p:nvPr/>
          </p:nvSpPr>
          <p:spPr bwMode="auto">
            <a:xfrm>
              <a:off x="4620" y="1732"/>
              <a:ext cx="40" cy="38"/>
            </a:xfrm>
            <a:custGeom>
              <a:avLst/>
              <a:gdLst>
                <a:gd name="T0" fmla="*/ 14 w 40"/>
                <a:gd name="T1" fmla="*/ 0 h 38"/>
                <a:gd name="T2" fmla="*/ 40 w 40"/>
                <a:gd name="T3" fmla="*/ 21 h 38"/>
                <a:gd name="T4" fmla="*/ 27 w 40"/>
                <a:gd name="T5" fmla="*/ 38 h 38"/>
                <a:gd name="T6" fmla="*/ 0 w 40"/>
                <a:gd name="T7" fmla="*/ 17 h 38"/>
                <a:gd name="T8" fmla="*/ 14 w 40"/>
                <a:gd name="T9" fmla="*/ 0 h 38"/>
                <a:gd name="T10" fmla="*/ 0 60000 65536"/>
                <a:gd name="T11" fmla="*/ 0 60000 65536"/>
                <a:gd name="T12" fmla="*/ 0 60000 65536"/>
                <a:gd name="T13" fmla="*/ 0 60000 65536"/>
                <a:gd name="T14" fmla="*/ 0 60000 65536"/>
                <a:gd name="T15" fmla="*/ 0 w 40"/>
                <a:gd name="T16" fmla="*/ 0 h 38"/>
                <a:gd name="T17" fmla="*/ 40 w 40"/>
                <a:gd name="T18" fmla="*/ 38 h 38"/>
              </a:gdLst>
              <a:ahLst/>
              <a:cxnLst>
                <a:cxn ang="T10">
                  <a:pos x="T0" y="T1"/>
                </a:cxn>
                <a:cxn ang="T11">
                  <a:pos x="T2" y="T3"/>
                </a:cxn>
                <a:cxn ang="T12">
                  <a:pos x="T4" y="T5"/>
                </a:cxn>
                <a:cxn ang="T13">
                  <a:pos x="T6" y="T7"/>
                </a:cxn>
                <a:cxn ang="T14">
                  <a:pos x="T8" y="T9"/>
                </a:cxn>
              </a:cxnLst>
              <a:rect l="T15" t="T16" r="T17" b="T18"/>
              <a:pathLst>
                <a:path w="40" h="38">
                  <a:moveTo>
                    <a:pt x="14" y="0"/>
                  </a:moveTo>
                  <a:lnTo>
                    <a:pt x="40" y="21"/>
                  </a:lnTo>
                  <a:lnTo>
                    <a:pt x="27" y="38"/>
                  </a:lnTo>
                  <a:lnTo>
                    <a:pt x="0" y="17"/>
                  </a:lnTo>
                  <a:lnTo>
                    <a:pt x="14" y="0"/>
                  </a:lnTo>
                  <a:close/>
                </a:path>
              </a:pathLst>
            </a:custGeom>
            <a:solidFill>
              <a:srgbClr val="000000"/>
            </a:solidFill>
            <a:ln w="9525">
              <a:noFill/>
              <a:round/>
              <a:headEnd/>
              <a:tailEnd/>
            </a:ln>
          </p:spPr>
          <p:txBody>
            <a:bodyPr/>
            <a:lstStyle/>
            <a:p>
              <a:endParaRPr lang="en-US"/>
            </a:p>
          </p:txBody>
        </p:sp>
        <p:sp>
          <p:nvSpPr>
            <p:cNvPr id="83057" name="Freeform 237"/>
            <p:cNvSpPr>
              <a:spLocks/>
            </p:cNvSpPr>
            <p:nvPr/>
          </p:nvSpPr>
          <p:spPr bwMode="auto">
            <a:xfrm>
              <a:off x="4647" y="1753"/>
              <a:ext cx="41" cy="38"/>
            </a:xfrm>
            <a:custGeom>
              <a:avLst/>
              <a:gdLst>
                <a:gd name="T0" fmla="*/ 13 w 41"/>
                <a:gd name="T1" fmla="*/ 0 h 38"/>
                <a:gd name="T2" fmla="*/ 41 w 41"/>
                <a:gd name="T3" fmla="*/ 21 h 38"/>
                <a:gd name="T4" fmla="*/ 27 w 41"/>
                <a:gd name="T5" fmla="*/ 38 h 38"/>
                <a:gd name="T6" fmla="*/ 0 w 41"/>
                <a:gd name="T7" fmla="*/ 17 h 38"/>
                <a:gd name="T8" fmla="*/ 13 w 41"/>
                <a:gd name="T9" fmla="*/ 0 h 38"/>
                <a:gd name="T10" fmla="*/ 0 60000 65536"/>
                <a:gd name="T11" fmla="*/ 0 60000 65536"/>
                <a:gd name="T12" fmla="*/ 0 60000 65536"/>
                <a:gd name="T13" fmla="*/ 0 60000 65536"/>
                <a:gd name="T14" fmla="*/ 0 60000 65536"/>
                <a:gd name="T15" fmla="*/ 0 w 41"/>
                <a:gd name="T16" fmla="*/ 0 h 38"/>
                <a:gd name="T17" fmla="*/ 41 w 41"/>
                <a:gd name="T18" fmla="*/ 38 h 38"/>
              </a:gdLst>
              <a:ahLst/>
              <a:cxnLst>
                <a:cxn ang="T10">
                  <a:pos x="T0" y="T1"/>
                </a:cxn>
                <a:cxn ang="T11">
                  <a:pos x="T2" y="T3"/>
                </a:cxn>
                <a:cxn ang="T12">
                  <a:pos x="T4" y="T5"/>
                </a:cxn>
                <a:cxn ang="T13">
                  <a:pos x="T6" y="T7"/>
                </a:cxn>
                <a:cxn ang="T14">
                  <a:pos x="T8" y="T9"/>
                </a:cxn>
              </a:cxnLst>
              <a:rect l="T15" t="T16" r="T17" b="T18"/>
              <a:pathLst>
                <a:path w="41" h="38">
                  <a:moveTo>
                    <a:pt x="13" y="0"/>
                  </a:moveTo>
                  <a:lnTo>
                    <a:pt x="41" y="21"/>
                  </a:lnTo>
                  <a:lnTo>
                    <a:pt x="27" y="38"/>
                  </a:lnTo>
                  <a:lnTo>
                    <a:pt x="0" y="17"/>
                  </a:lnTo>
                  <a:lnTo>
                    <a:pt x="13" y="0"/>
                  </a:lnTo>
                  <a:close/>
                </a:path>
              </a:pathLst>
            </a:custGeom>
            <a:solidFill>
              <a:srgbClr val="000000"/>
            </a:solidFill>
            <a:ln w="9525">
              <a:noFill/>
              <a:round/>
              <a:headEnd/>
              <a:tailEnd/>
            </a:ln>
          </p:spPr>
          <p:txBody>
            <a:bodyPr/>
            <a:lstStyle/>
            <a:p>
              <a:endParaRPr lang="en-US"/>
            </a:p>
          </p:txBody>
        </p:sp>
        <p:sp>
          <p:nvSpPr>
            <p:cNvPr id="83058" name="Freeform 236"/>
            <p:cNvSpPr>
              <a:spLocks/>
            </p:cNvSpPr>
            <p:nvPr/>
          </p:nvSpPr>
          <p:spPr bwMode="auto">
            <a:xfrm>
              <a:off x="4674" y="1774"/>
              <a:ext cx="41" cy="40"/>
            </a:xfrm>
            <a:custGeom>
              <a:avLst/>
              <a:gdLst>
                <a:gd name="T0" fmla="*/ 14 w 41"/>
                <a:gd name="T1" fmla="*/ 0 h 40"/>
                <a:gd name="T2" fmla="*/ 41 w 41"/>
                <a:gd name="T3" fmla="*/ 23 h 40"/>
                <a:gd name="T4" fmla="*/ 27 w 41"/>
                <a:gd name="T5" fmla="*/ 40 h 40"/>
                <a:gd name="T6" fmla="*/ 0 w 41"/>
                <a:gd name="T7" fmla="*/ 17 h 40"/>
                <a:gd name="T8" fmla="*/ 14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14" y="0"/>
                  </a:moveTo>
                  <a:lnTo>
                    <a:pt x="41" y="23"/>
                  </a:lnTo>
                  <a:lnTo>
                    <a:pt x="27" y="40"/>
                  </a:lnTo>
                  <a:lnTo>
                    <a:pt x="0" y="17"/>
                  </a:lnTo>
                  <a:lnTo>
                    <a:pt x="14" y="0"/>
                  </a:lnTo>
                  <a:close/>
                </a:path>
              </a:pathLst>
            </a:custGeom>
            <a:solidFill>
              <a:srgbClr val="000000"/>
            </a:solidFill>
            <a:ln w="9525">
              <a:noFill/>
              <a:round/>
              <a:headEnd/>
              <a:tailEnd/>
            </a:ln>
          </p:spPr>
          <p:txBody>
            <a:bodyPr/>
            <a:lstStyle/>
            <a:p>
              <a:endParaRPr lang="en-US"/>
            </a:p>
          </p:txBody>
        </p:sp>
        <p:sp>
          <p:nvSpPr>
            <p:cNvPr id="83059" name="Freeform 235"/>
            <p:cNvSpPr>
              <a:spLocks/>
            </p:cNvSpPr>
            <p:nvPr/>
          </p:nvSpPr>
          <p:spPr bwMode="auto">
            <a:xfrm>
              <a:off x="4701" y="1797"/>
              <a:ext cx="44" cy="41"/>
            </a:xfrm>
            <a:custGeom>
              <a:avLst/>
              <a:gdLst>
                <a:gd name="T0" fmla="*/ 14 w 44"/>
                <a:gd name="T1" fmla="*/ 0 h 41"/>
                <a:gd name="T2" fmla="*/ 44 w 44"/>
                <a:gd name="T3" fmla="*/ 24 h 41"/>
                <a:gd name="T4" fmla="*/ 30 w 44"/>
                <a:gd name="T5" fmla="*/ 41 h 41"/>
                <a:gd name="T6" fmla="*/ 0 w 44"/>
                <a:gd name="T7" fmla="*/ 17 h 41"/>
                <a:gd name="T8" fmla="*/ 14 w 44"/>
                <a:gd name="T9" fmla="*/ 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14" y="0"/>
                  </a:moveTo>
                  <a:lnTo>
                    <a:pt x="44" y="24"/>
                  </a:lnTo>
                  <a:lnTo>
                    <a:pt x="30" y="41"/>
                  </a:lnTo>
                  <a:lnTo>
                    <a:pt x="0" y="17"/>
                  </a:lnTo>
                  <a:lnTo>
                    <a:pt x="14" y="0"/>
                  </a:lnTo>
                  <a:close/>
                </a:path>
              </a:pathLst>
            </a:custGeom>
            <a:solidFill>
              <a:srgbClr val="000000"/>
            </a:solidFill>
            <a:ln w="9525">
              <a:noFill/>
              <a:round/>
              <a:headEnd/>
              <a:tailEnd/>
            </a:ln>
          </p:spPr>
          <p:txBody>
            <a:bodyPr/>
            <a:lstStyle/>
            <a:p>
              <a:endParaRPr lang="en-US"/>
            </a:p>
          </p:txBody>
        </p:sp>
        <p:sp>
          <p:nvSpPr>
            <p:cNvPr id="83060" name="Freeform 234"/>
            <p:cNvSpPr>
              <a:spLocks/>
            </p:cNvSpPr>
            <p:nvPr/>
          </p:nvSpPr>
          <p:spPr bwMode="auto">
            <a:xfrm>
              <a:off x="4731" y="1822"/>
              <a:ext cx="26" cy="26"/>
            </a:xfrm>
            <a:custGeom>
              <a:avLst/>
              <a:gdLst>
                <a:gd name="T0" fmla="*/ 15 w 26"/>
                <a:gd name="T1" fmla="*/ 0 h 26"/>
                <a:gd name="T2" fmla="*/ 26 w 26"/>
                <a:gd name="T3" fmla="*/ 9 h 26"/>
                <a:gd name="T4" fmla="*/ 11 w 26"/>
                <a:gd name="T5" fmla="*/ 26 h 26"/>
                <a:gd name="T6" fmla="*/ 0 w 26"/>
                <a:gd name="T7" fmla="*/ 16 h 26"/>
                <a:gd name="T8" fmla="*/ 15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5" y="0"/>
                  </a:moveTo>
                  <a:lnTo>
                    <a:pt x="26" y="9"/>
                  </a:lnTo>
                  <a:lnTo>
                    <a:pt x="11" y="26"/>
                  </a:lnTo>
                  <a:lnTo>
                    <a:pt x="0" y="16"/>
                  </a:lnTo>
                  <a:lnTo>
                    <a:pt x="15" y="0"/>
                  </a:lnTo>
                  <a:close/>
                </a:path>
              </a:pathLst>
            </a:custGeom>
            <a:solidFill>
              <a:srgbClr val="000000"/>
            </a:solidFill>
            <a:ln w="9525">
              <a:noFill/>
              <a:round/>
              <a:headEnd/>
              <a:tailEnd/>
            </a:ln>
          </p:spPr>
          <p:txBody>
            <a:bodyPr/>
            <a:lstStyle/>
            <a:p>
              <a:endParaRPr lang="en-US"/>
            </a:p>
          </p:txBody>
        </p:sp>
        <p:sp>
          <p:nvSpPr>
            <p:cNvPr id="83061" name="Freeform 233"/>
            <p:cNvSpPr>
              <a:spLocks/>
            </p:cNvSpPr>
            <p:nvPr/>
          </p:nvSpPr>
          <p:spPr bwMode="auto">
            <a:xfrm>
              <a:off x="4812" y="1888"/>
              <a:ext cx="31" cy="31"/>
            </a:xfrm>
            <a:custGeom>
              <a:avLst/>
              <a:gdLst>
                <a:gd name="T0" fmla="*/ 15 w 31"/>
                <a:gd name="T1" fmla="*/ 0 h 31"/>
                <a:gd name="T2" fmla="*/ 31 w 31"/>
                <a:gd name="T3" fmla="*/ 14 h 31"/>
                <a:gd name="T4" fmla="*/ 16 w 31"/>
                <a:gd name="T5" fmla="*/ 31 h 31"/>
                <a:gd name="T6" fmla="*/ 0 w 31"/>
                <a:gd name="T7" fmla="*/ 17 h 31"/>
                <a:gd name="T8" fmla="*/ 15 w 31"/>
                <a:gd name="T9" fmla="*/ 0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15" y="0"/>
                  </a:moveTo>
                  <a:lnTo>
                    <a:pt x="31" y="14"/>
                  </a:lnTo>
                  <a:lnTo>
                    <a:pt x="16" y="31"/>
                  </a:lnTo>
                  <a:lnTo>
                    <a:pt x="0" y="17"/>
                  </a:lnTo>
                  <a:lnTo>
                    <a:pt x="15" y="0"/>
                  </a:lnTo>
                  <a:close/>
                </a:path>
              </a:pathLst>
            </a:custGeom>
            <a:solidFill>
              <a:srgbClr val="000000"/>
            </a:solidFill>
            <a:ln w="9525">
              <a:noFill/>
              <a:round/>
              <a:headEnd/>
              <a:tailEnd/>
            </a:ln>
          </p:spPr>
          <p:txBody>
            <a:bodyPr/>
            <a:lstStyle/>
            <a:p>
              <a:endParaRPr lang="en-US"/>
            </a:p>
          </p:txBody>
        </p:sp>
        <p:sp>
          <p:nvSpPr>
            <p:cNvPr id="83062" name="Freeform 232"/>
            <p:cNvSpPr>
              <a:spLocks/>
            </p:cNvSpPr>
            <p:nvPr/>
          </p:nvSpPr>
          <p:spPr bwMode="auto">
            <a:xfrm>
              <a:off x="4828" y="1902"/>
              <a:ext cx="50" cy="46"/>
            </a:xfrm>
            <a:custGeom>
              <a:avLst/>
              <a:gdLst>
                <a:gd name="T0" fmla="*/ 15 w 50"/>
                <a:gd name="T1" fmla="*/ 0 h 46"/>
                <a:gd name="T2" fmla="*/ 50 w 50"/>
                <a:gd name="T3" fmla="*/ 30 h 46"/>
                <a:gd name="T4" fmla="*/ 35 w 50"/>
                <a:gd name="T5" fmla="*/ 46 h 46"/>
                <a:gd name="T6" fmla="*/ 0 w 50"/>
                <a:gd name="T7" fmla="*/ 17 h 46"/>
                <a:gd name="T8" fmla="*/ 15 w 50"/>
                <a:gd name="T9" fmla="*/ 0 h 46"/>
                <a:gd name="T10" fmla="*/ 0 60000 65536"/>
                <a:gd name="T11" fmla="*/ 0 60000 65536"/>
                <a:gd name="T12" fmla="*/ 0 60000 65536"/>
                <a:gd name="T13" fmla="*/ 0 60000 65536"/>
                <a:gd name="T14" fmla="*/ 0 60000 65536"/>
                <a:gd name="T15" fmla="*/ 0 w 50"/>
                <a:gd name="T16" fmla="*/ 0 h 46"/>
                <a:gd name="T17" fmla="*/ 50 w 50"/>
                <a:gd name="T18" fmla="*/ 46 h 46"/>
              </a:gdLst>
              <a:ahLst/>
              <a:cxnLst>
                <a:cxn ang="T10">
                  <a:pos x="T0" y="T1"/>
                </a:cxn>
                <a:cxn ang="T11">
                  <a:pos x="T2" y="T3"/>
                </a:cxn>
                <a:cxn ang="T12">
                  <a:pos x="T4" y="T5"/>
                </a:cxn>
                <a:cxn ang="T13">
                  <a:pos x="T6" y="T7"/>
                </a:cxn>
                <a:cxn ang="T14">
                  <a:pos x="T8" y="T9"/>
                </a:cxn>
              </a:cxnLst>
              <a:rect l="T15" t="T16" r="T17" b="T18"/>
              <a:pathLst>
                <a:path w="50" h="46">
                  <a:moveTo>
                    <a:pt x="15" y="0"/>
                  </a:moveTo>
                  <a:lnTo>
                    <a:pt x="50" y="30"/>
                  </a:lnTo>
                  <a:lnTo>
                    <a:pt x="35" y="46"/>
                  </a:lnTo>
                  <a:lnTo>
                    <a:pt x="0" y="17"/>
                  </a:lnTo>
                  <a:lnTo>
                    <a:pt x="15" y="0"/>
                  </a:lnTo>
                  <a:close/>
                </a:path>
              </a:pathLst>
            </a:custGeom>
            <a:solidFill>
              <a:srgbClr val="000000"/>
            </a:solidFill>
            <a:ln w="9525">
              <a:noFill/>
              <a:round/>
              <a:headEnd/>
              <a:tailEnd/>
            </a:ln>
          </p:spPr>
          <p:txBody>
            <a:bodyPr/>
            <a:lstStyle/>
            <a:p>
              <a:endParaRPr lang="en-US"/>
            </a:p>
          </p:txBody>
        </p:sp>
        <p:sp>
          <p:nvSpPr>
            <p:cNvPr id="83063" name="Freeform 231"/>
            <p:cNvSpPr>
              <a:spLocks/>
            </p:cNvSpPr>
            <p:nvPr/>
          </p:nvSpPr>
          <p:spPr bwMode="auto">
            <a:xfrm>
              <a:off x="4863" y="1931"/>
              <a:ext cx="33" cy="32"/>
            </a:xfrm>
            <a:custGeom>
              <a:avLst/>
              <a:gdLst>
                <a:gd name="T0" fmla="*/ 14 w 33"/>
                <a:gd name="T1" fmla="*/ 0 h 32"/>
                <a:gd name="T2" fmla="*/ 33 w 33"/>
                <a:gd name="T3" fmla="*/ 15 h 32"/>
                <a:gd name="T4" fmla="*/ 19 w 33"/>
                <a:gd name="T5" fmla="*/ 32 h 32"/>
                <a:gd name="T6" fmla="*/ 0 w 33"/>
                <a:gd name="T7" fmla="*/ 17 h 32"/>
                <a:gd name="T8" fmla="*/ 14 w 33"/>
                <a:gd name="T9" fmla="*/ 0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14" y="0"/>
                  </a:moveTo>
                  <a:lnTo>
                    <a:pt x="33" y="15"/>
                  </a:lnTo>
                  <a:lnTo>
                    <a:pt x="19" y="32"/>
                  </a:lnTo>
                  <a:lnTo>
                    <a:pt x="0" y="17"/>
                  </a:lnTo>
                  <a:lnTo>
                    <a:pt x="14" y="0"/>
                  </a:lnTo>
                  <a:close/>
                </a:path>
              </a:pathLst>
            </a:custGeom>
            <a:solidFill>
              <a:srgbClr val="000000"/>
            </a:solidFill>
            <a:ln w="9525">
              <a:noFill/>
              <a:round/>
              <a:headEnd/>
              <a:tailEnd/>
            </a:ln>
          </p:spPr>
          <p:txBody>
            <a:bodyPr/>
            <a:lstStyle/>
            <a:p>
              <a:endParaRPr lang="en-US"/>
            </a:p>
          </p:txBody>
        </p:sp>
        <p:sp>
          <p:nvSpPr>
            <p:cNvPr id="83064" name="Freeform 230"/>
            <p:cNvSpPr>
              <a:spLocks/>
            </p:cNvSpPr>
            <p:nvPr/>
          </p:nvSpPr>
          <p:spPr bwMode="auto">
            <a:xfrm>
              <a:off x="4882" y="1946"/>
              <a:ext cx="33" cy="33"/>
            </a:xfrm>
            <a:custGeom>
              <a:avLst/>
              <a:gdLst>
                <a:gd name="T0" fmla="*/ 14 w 33"/>
                <a:gd name="T1" fmla="*/ 0 h 33"/>
                <a:gd name="T2" fmla="*/ 33 w 33"/>
                <a:gd name="T3" fmla="*/ 16 h 33"/>
                <a:gd name="T4" fmla="*/ 20 w 33"/>
                <a:gd name="T5" fmla="*/ 33 h 33"/>
                <a:gd name="T6" fmla="*/ 0 w 33"/>
                <a:gd name="T7" fmla="*/ 17 h 33"/>
                <a:gd name="T8" fmla="*/ 14 w 33"/>
                <a:gd name="T9" fmla="*/ 0 h 33"/>
                <a:gd name="T10" fmla="*/ 0 60000 65536"/>
                <a:gd name="T11" fmla="*/ 0 60000 65536"/>
                <a:gd name="T12" fmla="*/ 0 60000 65536"/>
                <a:gd name="T13" fmla="*/ 0 60000 65536"/>
                <a:gd name="T14" fmla="*/ 0 60000 65536"/>
                <a:gd name="T15" fmla="*/ 0 w 33"/>
                <a:gd name="T16" fmla="*/ 0 h 33"/>
                <a:gd name="T17" fmla="*/ 33 w 33"/>
                <a:gd name="T18" fmla="*/ 33 h 33"/>
              </a:gdLst>
              <a:ahLst/>
              <a:cxnLst>
                <a:cxn ang="T10">
                  <a:pos x="T0" y="T1"/>
                </a:cxn>
                <a:cxn ang="T11">
                  <a:pos x="T2" y="T3"/>
                </a:cxn>
                <a:cxn ang="T12">
                  <a:pos x="T4" y="T5"/>
                </a:cxn>
                <a:cxn ang="T13">
                  <a:pos x="T6" y="T7"/>
                </a:cxn>
                <a:cxn ang="T14">
                  <a:pos x="T8" y="T9"/>
                </a:cxn>
              </a:cxnLst>
              <a:rect l="T15" t="T16" r="T17" b="T18"/>
              <a:pathLst>
                <a:path w="33" h="33">
                  <a:moveTo>
                    <a:pt x="14" y="0"/>
                  </a:moveTo>
                  <a:lnTo>
                    <a:pt x="33" y="16"/>
                  </a:lnTo>
                  <a:lnTo>
                    <a:pt x="20" y="33"/>
                  </a:lnTo>
                  <a:lnTo>
                    <a:pt x="0" y="17"/>
                  </a:lnTo>
                  <a:lnTo>
                    <a:pt x="14" y="0"/>
                  </a:lnTo>
                  <a:close/>
                </a:path>
              </a:pathLst>
            </a:custGeom>
            <a:solidFill>
              <a:srgbClr val="000000"/>
            </a:solidFill>
            <a:ln w="9525">
              <a:noFill/>
              <a:round/>
              <a:headEnd/>
              <a:tailEnd/>
            </a:ln>
          </p:spPr>
          <p:txBody>
            <a:bodyPr/>
            <a:lstStyle/>
            <a:p>
              <a:endParaRPr lang="en-US"/>
            </a:p>
          </p:txBody>
        </p:sp>
        <p:sp>
          <p:nvSpPr>
            <p:cNvPr id="83065" name="Freeform 229"/>
            <p:cNvSpPr>
              <a:spLocks/>
            </p:cNvSpPr>
            <p:nvPr/>
          </p:nvSpPr>
          <p:spPr bwMode="auto">
            <a:xfrm>
              <a:off x="4902" y="1963"/>
              <a:ext cx="34" cy="33"/>
            </a:xfrm>
            <a:custGeom>
              <a:avLst/>
              <a:gdLst>
                <a:gd name="T0" fmla="*/ 14 w 34"/>
                <a:gd name="T1" fmla="*/ 0 h 33"/>
                <a:gd name="T2" fmla="*/ 34 w 34"/>
                <a:gd name="T3" fmla="*/ 16 h 33"/>
                <a:gd name="T4" fmla="*/ 19 w 34"/>
                <a:gd name="T5" fmla="*/ 33 h 33"/>
                <a:gd name="T6" fmla="*/ 0 w 34"/>
                <a:gd name="T7" fmla="*/ 16 h 33"/>
                <a:gd name="T8" fmla="*/ 14 w 34"/>
                <a:gd name="T9" fmla="*/ 0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14" y="0"/>
                  </a:moveTo>
                  <a:lnTo>
                    <a:pt x="34" y="16"/>
                  </a:lnTo>
                  <a:lnTo>
                    <a:pt x="19" y="33"/>
                  </a:lnTo>
                  <a:lnTo>
                    <a:pt x="0" y="16"/>
                  </a:lnTo>
                  <a:lnTo>
                    <a:pt x="14" y="0"/>
                  </a:lnTo>
                  <a:close/>
                </a:path>
              </a:pathLst>
            </a:custGeom>
            <a:solidFill>
              <a:srgbClr val="000000"/>
            </a:solidFill>
            <a:ln w="9525">
              <a:noFill/>
              <a:round/>
              <a:headEnd/>
              <a:tailEnd/>
            </a:ln>
          </p:spPr>
          <p:txBody>
            <a:bodyPr/>
            <a:lstStyle/>
            <a:p>
              <a:endParaRPr lang="en-US"/>
            </a:p>
          </p:txBody>
        </p:sp>
        <p:sp>
          <p:nvSpPr>
            <p:cNvPr id="83066" name="Freeform 228"/>
            <p:cNvSpPr>
              <a:spLocks/>
            </p:cNvSpPr>
            <p:nvPr/>
          </p:nvSpPr>
          <p:spPr bwMode="auto">
            <a:xfrm>
              <a:off x="4921" y="1979"/>
              <a:ext cx="26" cy="27"/>
            </a:xfrm>
            <a:custGeom>
              <a:avLst/>
              <a:gdLst>
                <a:gd name="T0" fmla="*/ 14 w 26"/>
                <a:gd name="T1" fmla="*/ 0 h 27"/>
                <a:gd name="T2" fmla="*/ 26 w 26"/>
                <a:gd name="T3" fmla="*/ 9 h 27"/>
                <a:gd name="T4" fmla="*/ 12 w 26"/>
                <a:gd name="T5" fmla="*/ 27 h 27"/>
                <a:gd name="T6" fmla="*/ 0 w 26"/>
                <a:gd name="T7" fmla="*/ 17 h 27"/>
                <a:gd name="T8" fmla="*/ 14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4" y="0"/>
                  </a:moveTo>
                  <a:lnTo>
                    <a:pt x="26" y="9"/>
                  </a:lnTo>
                  <a:lnTo>
                    <a:pt x="12" y="27"/>
                  </a:lnTo>
                  <a:lnTo>
                    <a:pt x="0" y="17"/>
                  </a:lnTo>
                  <a:lnTo>
                    <a:pt x="14" y="0"/>
                  </a:lnTo>
                  <a:close/>
                </a:path>
              </a:pathLst>
            </a:custGeom>
            <a:solidFill>
              <a:srgbClr val="000000"/>
            </a:solidFill>
            <a:ln w="9525">
              <a:noFill/>
              <a:round/>
              <a:headEnd/>
              <a:tailEnd/>
            </a:ln>
          </p:spPr>
          <p:txBody>
            <a:bodyPr/>
            <a:lstStyle/>
            <a:p>
              <a:endParaRPr lang="en-US"/>
            </a:p>
          </p:txBody>
        </p:sp>
        <p:sp>
          <p:nvSpPr>
            <p:cNvPr id="83067" name="Freeform 227"/>
            <p:cNvSpPr>
              <a:spLocks/>
            </p:cNvSpPr>
            <p:nvPr/>
          </p:nvSpPr>
          <p:spPr bwMode="auto">
            <a:xfrm>
              <a:off x="5003" y="2045"/>
              <a:ext cx="17" cy="20"/>
            </a:xfrm>
            <a:custGeom>
              <a:avLst/>
              <a:gdLst>
                <a:gd name="T0" fmla="*/ 14 w 17"/>
                <a:gd name="T1" fmla="*/ 0 h 20"/>
                <a:gd name="T2" fmla="*/ 17 w 17"/>
                <a:gd name="T3" fmla="*/ 3 h 20"/>
                <a:gd name="T4" fmla="*/ 3 w 17"/>
                <a:gd name="T5" fmla="*/ 20 h 20"/>
                <a:gd name="T6" fmla="*/ 0 w 17"/>
                <a:gd name="T7" fmla="*/ 17 h 20"/>
                <a:gd name="T8" fmla="*/ 14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14" y="0"/>
                  </a:moveTo>
                  <a:lnTo>
                    <a:pt x="17" y="3"/>
                  </a:lnTo>
                  <a:lnTo>
                    <a:pt x="3" y="20"/>
                  </a:lnTo>
                  <a:lnTo>
                    <a:pt x="0" y="17"/>
                  </a:lnTo>
                  <a:lnTo>
                    <a:pt x="14" y="0"/>
                  </a:lnTo>
                  <a:close/>
                </a:path>
              </a:pathLst>
            </a:custGeom>
            <a:solidFill>
              <a:srgbClr val="000000"/>
            </a:solidFill>
            <a:ln w="9525">
              <a:noFill/>
              <a:round/>
              <a:headEnd/>
              <a:tailEnd/>
            </a:ln>
          </p:spPr>
          <p:txBody>
            <a:bodyPr/>
            <a:lstStyle/>
            <a:p>
              <a:endParaRPr lang="en-US"/>
            </a:p>
          </p:txBody>
        </p:sp>
        <p:sp>
          <p:nvSpPr>
            <p:cNvPr id="83068" name="Freeform 226"/>
            <p:cNvSpPr>
              <a:spLocks/>
            </p:cNvSpPr>
            <p:nvPr/>
          </p:nvSpPr>
          <p:spPr bwMode="auto">
            <a:xfrm>
              <a:off x="5006" y="2048"/>
              <a:ext cx="37" cy="36"/>
            </a:xfrm>
            <a:custGeom>
              <a:avLst/>
              <a:gdLst>
                <a:gd name="T0" fmla="*/ 14 w 37"/>
                <a:gd name="T1" fmla="*/ 0 h 36"/>
                <a:gd name="T2" fmla="*/ 37 w 37"/>
                <a:gd name="T3" fmla="*/ 18 h 36"/>
                <a:gd name="T4" fmla="*/ 23 w 37"/>
                <a:gd name="T5" fmla="*/ 36 h 36"/>
                <a:gd name="T6" fmla="*/ 0 w 37"/>
                <a:gd name="T7" fmla="*/ 17 h 36"/>
                <a:gd name="T8" fmla="*/ 14 w 37"/>
                <a:gd name="T9" fmla="*/ 0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14" y="0"/>
                  </a:moveTo>
                  <a:lnTo>
                    <a:pt x="37" y="18"/>
                  </a:lnTo>
                  <a:lnTo>
                    <a:pt x="23" y="36"/>
                  </a:lnTo>
                  <a:lnTo>
                    <a:pt x="0" y="17"/>
                  </a:lnTo>
                  <a:lnTo>
                    <a:pt x="14" y="0"/>
                  </a:lnTo>
                  <a:close/>
                </a:path>
              </a:pathLst>
            </a:custGeom>
            <a:solidFill>
              <a:srgbClr val="000000"/>
            </a:solidFill>
            <a:ln w="9525">
              <a:noFill/>
              <a:round/>
              <a:headEnd/>
              <a:tailEnd/>
            </a:ln>
          </p:spPr>
          <p:txBody>
            <a:bodyPr/>
            <a:lstStyle/>
            <a:p>
              <a:endParaRPr lang="en-US"/>
            </a:p>
          </p:txBody>
        </p:sp>
        <p:sp>
          <p:nvSpPr>
            <p:cNvPr id="83069" name="Freeform 225"/>
            <p:cNvSpPr>
              <a:spLocks/>
            </p:cNvSpPr>
            <p:nvPr/>
          </p:nvSpPr>
          <p:spPr bwMode="auto">
            <a:xfrm>
              <a:off x="5029" y="2066"/>
              <a:ext cx="38" cy="36"/>
            </a:xfrm>
            <a:custGeom>
              <a:avLst/>
              <a:gdLst>
                <a:gd name="T0" fmla="*/ 14 w 38"/>
                <a:gd name="T1" fmla="*/ 0 h 36"/>
                <a:gd name="T2" fmla="*/ 38 w 38"/>
                <a:gd name="T3" fmla="*/ 19 h 36"/>
                <a:gd name="T4" fmla="*/ 24 w 38"/>
                <a:gd name="T5" fmla="*/ 36 h 36"/>
                <a:gd name="T6" fmla="*/ 0 w 38"/>
                <a:gd name="T7" fmla="*/ 18 h 36"/>
                <a:gd name="T8" fmla="*/ 14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14" y="0"/>
                  </a:moveTo>
                  <a:lnTo>
                    <a:pt x="38" y="19"/>
                  </a:lnTo>
                  <a:lnTo>
                    <a:pt x="24" y="36"/>
                  </a:lnTo>
                  <a:lnTo>
                    <a:pt x="0" y="18"/>
                  </a:lnTo>
                  <a:lnTo>
                    <a:pt x="14" y="0"/>
                  </a:lnTo>
                  <a:close/>
                </a:path>
              </a:pathLst>
            </a:custGeom>
            <a:solidFill>
              <a:srgbClr val="000000"/>
            </a:solidFill>
            <a:ln w="9525">
              <a:noFill/>
              <a:round/>
              <a:headEnd/>
              <a:tailEnd/>
            </a:ln>
          </p:spPr>
          <p:txBody>
            <a:bodyPr/>
            <a:lstStyle/>
            <a:p>
              <a:endParaRPr lang="en-US"/>
            </a:p>
          </p:txBody>
        </p:sp>
        <p:sp>
          <p:nvSpPr>
            <p:cNvPr id="83070" name="Freeform 224"/>
            <p:cNvSpPr>
              <a:spLocks/>
            </p:cNvSpPr>
            <p:nvPr/>
          </p:nvSpPr>
          <p:spPr bwMode="auto">
            <a:xfrm>
              <a:off x="5053" y="2085"/>
              <a:ext cx="38" cy="37"/>
            </a:xfrm>
            <a:custGeom>
              <a:avLst/>
              <a:gdLst>
                <a:gd name="T0" fmla="*/ 14 w 38"/>
                <a:gd name="T1" fmla="*/ 0 h 37"/>
                <a:gd name="T2" fmla="*/ 38 w 38"/>
                <a:gd name="T3" fmla="*/ 20 h 37"/>
                <a:gd name="T4" fmla="*/ 24 w 38"/>
                <a:gd name="T5" fmla="*/ 37 h 37"/>
                <a:gd name="T6" fmla="*/ 0 w 38"/>
                <a:gd name="T7" fmla="*/ 17 h 37"/>
                <a:gd name="T8" fmla="*/ 14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14" y="0"/>
                  </a:moveTo>
                  <a:lnTo>
                    <a:pt x="38" y="20"/>
                  </a:lnTo>
                  <a:lnTo>
                    <a:pt x="24" y="37"/>
                  </a:lnTo>
                  <a:lnTo>
                    <a:pt x="0" y="17"/>
                  </a:lnTo>
                  <a:lnTo>
                    <a:pt x="14" y="0"/>
                  </a:lnTo>
                  <a:close/>
                </a:path>
              </a:pathLst>
            </a:custGeom>
            <a:solidFill>
              <a:srgbClr val="000000"/>
            </a:solidFill>
            <a:ln w="9525">
              <a:noFill/>
              <a:round/>
              <a:headEnd/>
              <a:tailEnd/>
            </a:ln>
          </p:spPr>
          <p:txBody>
            <a:bodyPr/>
            <a:lstStyle/>
            <a:p>
              <a:endParaRPr lang="en-US"/>
            </a:p>
          </p:txBody>
        </p:sp>
        <p:sp>
          <p:nvSpPr>
            <p:cNvPr id="83071" name="Freeform 223"/>
            <p:cNvSpPr>
              <a:spLocks/>
            </p:cNvSpPr>
            <p:nvPr/>
          </p:nvSpPr>
          <p:spPr bwMode="auto">
            <a:xfrm>
              <a:off x="5077" y="2105"/>
              <a:ext cx="39" cy="37"/>
            </a:xfrm>
            <a:custGeom>
              <a:avLst/>
              <a:gdLst>
                <a:gd name="T0" fmla="*/ 14 w 39"/>
                <a:gd name="T1" fmla="*/ 0 h 37"/>
                <a:gd name="T2" fmla="*/ 39 w 39"/>
                <a:gd name="T3" fmla="*/ 19 h 37"/>
                <a:gd name="T4" fmla="*/ 25 w 39"/>
                <a:gd name="T5" fmla="*/ 37 h 37"/>
                <a:gd name="T6" fmla="*/ 0 w 39"/>
                <a:gd name="T7" fmla="*/ 17 h 37"/>
                <a:gd name="T8" fmla="*/ 14 w 39"/>
                <a:gd name="T9" fmla="*/ 0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14" y="0"/>
                  </a:moveTo>
                  <a:lnTo>
                    <a:pt x="39" y="19"/>
                  </a:lnTo>
                  <a:lnTo>
                    <a:pt x="25" y="37"/>
                  </a:lnTo>
                  <a:lnTo>
                    <a:pt x="0" y="17"/>
                  </a:lnTo>
                  <a:lnTo>
                    <a:pt x="14" y="0"/>
                  </a:lnTo>
                  <a:close/>
                </a:path>
              </a:pathLst>
            </a:custGeom>
            <a:solidFill>
              <a:srgbClr val="000000"/>
            </a:solidFill>
            <a:ln w="9525">
              <a:noFill/>
              <a:round/>
              <a:headEnd/>
              <a:tailEnd/>
            </a:ln>
          </p:spPr>
          <p:txBody>
            <a:bodyPr/>
            <a:lstStyle/>
            <a:p>
              <a:endParaRPr lang="en-US"/>
            </a:p>
          </p:txBody>
        </p:sp>
        <p:sp>
          <p:nvSpPr>
            <p:cNvPr id="83072" name="Freeform 222"/>
            <p:cNvSpPr>
              <a:spLocks/>
            </p:cNvSpPr>
            <p:nvPr/>
          </p:nvSpPr>
          <p:spPr bwMode="auto">
            <a:xfrm>
              <a:off x="5102" y="2124"/>
              <a:ext cx="37" cy="36"/>
            </a:xfrm>
            <a:custGeom>
              <a:avLst/>
              <a:gdLst>
                <a:gd name="T0" fmla="*/ 14 w 37"/>
                <a:gd name="T1" fmla="*/ 0 h 36"/>
                <a:gd name="T2" fmla="*/ 37 w 37"/>
                <a:gd name="T3" fmla="*/ 19 h 36"/>
                <a:gd name="T4" fmla="*/ 23 w 37"/>
                <a:gd name="T5" fmla="*/ 36 h 36"/>
                <a:gd name="T6" fmla="*/ 0 w 37"/>
                <a:gd name="T7" fmla="*/ 18 h 36"/>
                <a:gd name="T8" fmla="*/ 14 w 37"/>
                <a:gd name="T9" fmla="*/ 0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14" y="0"/>
                  </a:moveTo>
                  <a:lnTo>
                    <a:pt x="37" y="19"/>
                  </a:lnTo>
                  <a:lnTo>
                    <a:pt x="23" y="36"/>
                  </a:lnTo>
                  <a:lnTo>
                    <a:pt x="0" y="18"/>
                  </a:lnTo>
                  <a:lnTo>
                    <a:pt x="14" y="0"/>
                  </a:lnTo>
                  <a:close/>
                </a:path>
              </a:pathLst>
            </a:custGeom>
            <a:solidFill>
              <a:srgbClr val="000000"/>
            </a:solidFill>
            <a:ln w="9525">
              <a:noFill/>
              <a:round/>
              <a:headEnd/>
              <a:tailEnd/>
            </a:ln>
          </p:spPr>
          <p:txBody>
            <a:bodyPr/>
            <a:lstStyle/>
            <a:p>
              <a:endParaRPr lang="en-US"/>
            </a:p>
          </p:txBody>
        </p:sp>
        <p:sp>
          <p:nvSpPr>
            <p:cNvPr id="83073" name="Freeform 221"/>
            <p:cNvSpPr>
              <a:spLocks/>
            </p:cNvSpPr>
            <p:nvPr/>
          </p:nvSpPr>
          <p:spPr bwMode="auto">
            <a:xfrm>
              <a:off x="5196" y="2198"/>
              <a:ext cx="28" cy="29"/>
            </a:xfrm>
            <a:custGeom>
              <a:avLst/>
              <a:gdLst>
                <a:gd name="T0" fmla="*/ 14 w 28"/>
                <a:gd name="T1" fmla="*/ 0 h 29"/>
                <a:gd name="T2" fmla="*/ 28 w 28"/>
                <a:gd name="T3" fmla="*/ 11 h 29"/>
                <a:gd name="T4" fmla="*/ 14 w 28"/>
                <a:gd name="T5" fmla="*/ 29 h 29"/>
                <a:gd name="T6" fmla="*/ 0 w 28"/>
                <a:gd name="T7" fmla="*/ 18 h 29"/>
                <a:gd name="T8" fmla="*/ 14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4" y="0"/>
                  </a:moveTo>
                  <a:lnTo>
                    <a:pt x="28" y="11"/>
                  </a:lnTo>
                  <a:lnTo>
                    <a:pt x="14" y="29"/>
                  </a:lnTo>
                  <a:lnTo>
                    <a:pt x="0" y="18"/>
                  </a:lnTo>
                  <a:lnTo>
                    <a:pt x="14" y="0"/>
                  </a:lnTo>
                  <a:close/>
                </a:path>
              </a:pathLst>
            </a:custGeom>
            <a:solidFill>
              <a:srgbClr val="000000"/>
            </a:solidFill>
            <a:ln w="9525">
              <a:noFill/>
              <a:round/>
              <a:headEnd/>
              <a:tailEnd/>
            </a:ln>
          </p:spPr>
          <p:txBody>
            <a:bodyPr/>
            <a:lstStyle/>
            <a:p>
              <a:endParaRPr lang="en-US"/>
            </a:p>
          </p:txBody>
        </p:sp>
        <p:sp>
          <p:nvSpPr>
            <p:cNvPr id="83074" name="Freeform 220"/>
            <p:cNvSpPr>
              <a:spLocks/>
            </p:cNvSpPr>
            <p:nvPr/>
          </p:nvSpPr>
          <p:spPr bwMode="auto">
            <a:xfrm>
              <a:off x="5210" y="2209"/>
              <a:ext cx="43" cy="40"/>
            </a:xfrm>
            <a:custGeom>
              <a:avLst/>
              <a:gdLst>
                <a:gd name="T0" fmla="*/ 14 w 43"/>
                <a:gd name="T1" fmla="*/ 0 h 40"/>
                <a:gd name="T2" fmla="*/ 43 w 43"/>
                <a:gd name="T3" fmla="*/ 23 h 40"/>
                <a:gd name="T4" fmla="*/ 29 w 43"/>
                <a:gd name="T5" fmla="*/ 40 h 40"/>
                <a:gd name="T6" fmla="*/ 0 w 43"/>
                <a:gd name="T7" fmla="*/ 18 h 40"/>
                <a:gd name="T8" fmla="*/ 14 w 43"/>
                <a:gd name="T9" fmla="*/ 0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14" y="0"/>
                  </a:moveTo>
                  <a:lnTo>
                    <a:pt x="43" y="23"/>
                  </a:lnTo>
                  <a:lnTo>
                    <a:pt x="29" y="40"/>
                  </a:lnTo>
                  <a:lnTo>
                    <a:pt x="0" y="18"/>
                  </a:lnTo>
                  <a:lnTo>
                    <a:pt x="14" y="0"/>
                  </a:lnTo>
                  <a:close/>
                </a:path>
              </a:pathLst>
            </a:custGeom>
            <a:solidFill>
              <a:srgbClr val="000000"/>
            </a:solidFill>
            <a:ln w="9525">
              <a:noFill/>
              <a:round/>
              <a:headEnd/>
              <a:tailEnd/>
            </a:ln>
          </p:spPr>
          <p:txBody>
            <a:bodyPr/>
            <a:lstStyle/>
            <a:p>
              <a:endParaRPr lang="en-US"/>
            </a:p>
          </p:txBody>
        </p:sp>
        <p:sp>
          <p:nvSpPr>
            <p:cNvPr id="83075" name="Freeform 219"/>
            <p:cNvSpPr>
              <a:spLocks/>
            </p:cNvSpPr>
            <p:nvPr/>
          </p:nvSpPr>
          <p:spPr bwMode="auto">
            <a:xfrm>
              <a:off x="5239" y="2232"/>
              <a:ext cx="45" cy="42"/>
            </a:xfrm>
            <a:custGeom>
              <a:avLst/>
              <a:gdLst>
                <a:gd name="T0" fmla="*/ 14 w 45"/>
                <a:gd name="T1" fmla="*/ 0 h 42"/>
                <a:gd name="T2" fmla="*/ 45 w 45"/>
                <a:gd name="T3" fmla="*/ 24 h 42"/>
                <a:gd name="T4" fmla="*/ 32 w 45"/>
                <a:gd name="T5" fmla="*/ 42 h 42"/>
                <a:gd name="T6" fmla="*/ 0 w 45"/>
                <a:gd name="T7" fmla="*/ 17 h 42"/>
                <a:gd name="T8" fmla="*/ 14 w 45"/>
                <a:gd name="T9" fmla="*/ 0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14" y="0"/>
                  </a:moveTo>
                  <a:lnTo>
                    <a:pt x="45" y="24"/>
                  </a:lnTo>
                  <a:lnTo>
                    <a:pt x="32" y="42"/>
                  </a:lnTo>
                  <a:lnTo>
                    <a:pt x="0" y="17"/>
                  </a:lnTo>
                  <a:lnTo>
                    <a:pt x="14" y="0"/>
                  </a:lnTo>
                  <a:close/>
                </a:path>
              </a:pathLst>
            </a:custGeom>
            <a:solidFill>
              <a:srgbClr val="000000"/>
            </a:solidFill>
            <a:ln w="9525">
              <a:noFill/>
              <a:round/>
              <a:headEnd/>
              <a:tailEnd/>
            </a:ln>
          </p:spPr>
          <p:txBody>
            <a:bodyPr/>
            <a:lstStyle/>
            <a:p>
              <a:endParaRPr lang="en-US"/>
            </a:p>
          </p:txBody>
        </p:sp>
        <p:sp>
          <p:nvSpPr>
            <p:cNvPr id="83076" name="Freeform 218"/>
            <p:cNvSpPr>
              <a:spLocks/>
            </p:cNvSpPr>
            <p:nvPr/>
          </p:nvSpPr>
          <p:spPr bwMode="auto">
            <a:xfrm>
              <a:off x="5271" y="2256"/>
              <a:ext cx="46" cy="43"/>
            </a:xfrm>
            <a:custGeom>
              <a:avLst/>
              <a:gdLst>
                <a:gd name="T0" fmla="*/ 13 w 46"/>
                <a:gd name="T1" fmla="*/ 0 h 43"/>
                <a:gd name="T2" fmla="*/ 46 w 46"/>
                <a:gd name="T3" fmla="*/ 26 h 43"/>
                <a:gd name="T4" fmla="*/ 32 w 46"/>
                <a:gd name="T5" fmla="*/ 43 h 43"/>
                <a:gd name="T6" fmla="*/ 0 w 46"/>
                <a:gd name="T7" fmla="*/ 18 h 43"/>
                <a:gd name="T8" fmla="*/ 13 w 46"/>
                <a:gd name="T9" fmla="*/ 0 h 43"/>
                <a:gd name="T10" fmla="*/ 0 60000 65536"/>
                <a:gd name="T11" fmla="*/ 0 60000 65536"/>
                <a:gd name="T12" fmla="*/ 0 60000 65536"/>
                <a:gd name="T13" fmla="*/ 0 60000 65536"/>
                <a:gd name="T14" fmla="*/ 0 60000 65536"/>
                <a:gd name="T15" fmla="*/ 0 w 46"/>
                <a:gd name="T16" fmla="*/ 0 h 43"/>
                <a:gd name="T17" fmla="*/ 46 w 46"/>
                <a:gd name="T18" fmla="*/ 43 h 43"/>
              </a:gdLst>
              <a:ahLst/>
              <a:cxnLst>
                <a:cxn ang="T10">
                  <a:pos x="T0" y="T1"/>
                </a:cxn>
                <a:cxn ang="T11">
                  <a:pos x="T2" y="T3"/>
                </a:cxn>
                <a:cxn ang="T12">
                  <a:pos x="T4" y="T5"/>
                </a:cxn>
                <a:cxn ang="T13">
                  <a:pos x="T6" y="T7"/>
                </a:cxn>
                <a:cxn ang="T14">
                  <a:pos x="T8" y="T9"/>
                </a:cxn>
              </a:cxnLst>
              <a:rect l="T15" t="T16" r="T17" b="T18"/>
              <a:pathLst>
                <a:path w="46" h="43">
                  <a:moveTo>
                    <a:pt x="13" y="0"/>
                  </a:moveTo>
                  <a:lnTo>
                    <a:pt x="46" y="26"/>
                  </a:lnTo>
                  <a:lnTo>
                    <a:pt x="32" y="43"/>
                  </a:lnTo>
                  <a:lnTo>
                    <a:pt x="0" y="18"/>
                  </a:lnTo>
                  <a:lnTo>
                    <a:pt x="13" y="0"/>
                  </a:lnTo>
                  <a:close/>
                </a:path>
              </a:pathLst>
            </a:custGeom>
            <a:solidFill>
              <a:srgbClr val="000000"/>
            </a:solidFill>
            <a:ln w="9525">
              <a:noFill/>
              <a:round/>
              <a:headEnd/>
              <a:tailEnd/>
            </a:ln>
          </p:spPr>
          <p:txBody>
            <a:bodyPr/>
            <a:lstStyle/>
            <a:p>
              <a:endParaRPr lang="en-US"/>
            </a:p>
          </p:txBody>
        </p:sp>
        <p:sp>
          <p:nvSpPr>
            <p:cNvPr id="83077" name="Freeform 217"/>
            <p:cNvSpPr>
              <a:spLocks/>
            </p:cNvSpPr>
            <p:nvPr/>
          </p:nvSpPr>
          <p:spPr bwMode="auto">
            <a:xfrm>
              <a:off x="5303" y="2282"/>
              <a:ext cx="48" cy="43"/>
            </a:xfrm>
            <a:custGeom>
              <a:avLst/>
              <a:gdLst>
                <a:gd name="T0" fmla="*/ 14 w 48"/>
                <a:gd name="T1" fmla="*/ 0 h 43"/>
                <a:gd name="T2" fmla="*/ 48 w 48"/>
                <a:gd name="T3" fmla="*/ 26 h 43"/>
                <a:gd name="T4" fmla="*/ 34 w 48"/>
                <a:gd name="T5" fmla="*/ 43 h 43"/>
                <a:gd name="T6" fmla="*/ 0 w 48"/>
                <a:gd name="T7" fmla="*/ 17 h 43"/>
                <a:gd name="T8" fmla="*/ 14 w 48"/>
                <a:gd name="T9" fmla="*/ 0 h 43"/>
                <a:gd name="T10" fmla="*/ 0 60000 65536"/>
                <a:gd name="T11" fmla="*/ 0 60000 65536"/>
                <a:gd name="T12" fmla="*/ 0 60000 65536"/>
                <a:gd name="T13" fmla="*/ 0 60000 65536"/>
                <a:gd name="T14" fmla="*/ 0 60000 65536"/>
                <a:gd name="T15" fmla="*/ 0 w 48"/>
                <a:gd name="T16" fmla="*/ 0 h 43"/>
                <a:gd name="T17" fmla="*/ 48 w 48"/>
                <a:gd name="T18" fmla="*/ 43 h 43"/>
              </a:gdLst>
              <a:ahLst/>
              <a:cxnLst>
                <a:cxn ang="T10">
                  <a:pos x="T0" y="T1"/>
                </a:cxn>
                <a:cxn ang="T11">
                  <a:pos x="T2" y="T3"/>
                </a:cxn>
                <a:cxn ang="T12">
                  <a:pos x="T4" y="T5"/>
                </a:cxn>
                <a:cxn ang="T13">
                  <a:pos x="T6" y="T7"/>
                </a:cxn>
                <a:cxn ang="T14">
                  <a:pos x="T8" y="T9"/>
                </a:cxn>
              </a:cxnLst>
              <a:rect l="T15" t="T16" r="T17" b="T18"/>
              <a:pathLst>
                <a:path w="48" h="43">
                  <a:moveTo>
                    <a:pt x="14" y="0"/>
                  </a:moveTo>
                  <a:lnTo>
                    <a:pt x="48" y="26"/>
                  </a:lnTo>
                  <a:lnTo>
                    <a:pt x="34" y="43"/>
                  </a:lnTo>
                  <a:lnTo>
                    <a:pt x="0" y="17"/>
                  </a:lnTo>
                  <a:lnTo>
                    <a:pt x="14" y="0"/>
                  </a:lnTo>
                  <a:close/>
                </a:path>
              </a:pathLst>
            </a:custGeom>
            <a:solidFill>
              <a:srgbClr val="000000"/>
            </a:solidFill>
            <a:ln w="9525">
              <a:noFill/>
              <a:round/>
              <a:headEnd/>
              <a:tailEnd/>
            </a:ln>
          </p:spPr>
          <p:txBody>
            <a:bodyPr/>
            <a:lstStyle/>
            <a:p>
              <a:endParaRPr lang="en-US"/>
            </a:p>
          </p:txBody>
        </p:sp>
        <p:sp>
          <p:nvSpPr>
            <p:cNvPr id="83078" name="Freeform 216"/>
            <p:cNvSpPr>
              <a:spLocks/>
            </p:cNvSpPr>
            <p:nvPr/>
          </p:nvSpPr>
          <p:spPr bwMode="auto">
            <a:xfrm>
              <a:off x="5338" y="2308"/>
              <a:ext cx="39" cy="38"/>
            </a:xfrm>
            <a:custGeom>
              <a:avLst/>
              <a:gdLst>
                <a:gd name="T0" fmla="*/ 13 w 39"/>
                <a:gd name="T1" fmla="*/ 0 h 38"/>
                <a:gd name="T2" fmla="*/ 39 w 39"/>
                <a:gd name="T3" fmla="*/ 20 h 38"/>
                <a:gd name="T4" fmla="*/ 26 w 39"/>
                <a:gd name="T5" fmla="*/ 38 h 38"/>
                <a:gd name="T6" fmla="*/ 0 w 39"/>
                <a:gd name="T7" fmla="*/ 18 h 38"/>
                <a:gd name="T8" fmla="*/ 13 w 39"/>
                <a:gd name="T9" fmla="*/ 0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13" y="0"/>
                  </a:moveTo>
                  <a:lnTo>
                    <a:pt x="39" y="20"/>
                  </a:lnTo>
                  <a:lnTo>
                    <a:pt x="26" y="38"/>
                  </a:lnTo>
                  <a:lnTo>
                    <a:pt x="0" y="18"/>
                  </a:lnTo>
                  <a:lnTo>
                    <a:pt x="13" y="0"/>
                  </a:lnTo>
                  <a:close/>
                </a:path>
              </a:pathLst>
            </a:custGeom>
            <a:solidFill>
              <a:srgbClr val="000000"/>
            </a:solidFill>
            <a:ln w="9525">
              <a:noFill/>
              <a:round/>
              <a:headEnd/>
              <a:tailEnd/>
            </a:ln>
          </p:spPr>
          <p:txBody>
            <a:bodyPr/>
            <a:lstStyle/>
            <a:p>
              <a:endParaRPr lang="en-US"/>
            </a:p>
          </p:txBody>
        </p:sp>
        <p:sp>
          <p:nvSpPr>
            <p:cNvPr id="83079" name="Freeform 215"/>
            <p:cNvSpPr>
              <a:spLocks/>
            </p:cNvSpPr>
            <p:nvPr/>
          </p:nvSpPr>
          <p:spPr bwMode="auto">
            <a:xfrm>
              <a:off x="5434" y="2381"/>
              <a:ext cx="27" cy="28"/>
            </a:xfrm>
            <a:custGeom>
              <a:avLst/>
              <a:gdLst>
                <a:gd name="T0" fmla="*/ 14 w 27"/>
                <a:gd name="T1" fmla="*/ 0 h 28"/>
                <a:gd name="T2" fmla="*/ 27 w 27"/>
                <a:gd name="T3" fmla="*/ 11 h 28"/>
                <a:gd name="T4" fmla="*/ 13 w 27"/>
                <a:gd name="T5" fmla="*/ 28 h 28"/>
                <a:gd name="T6" fmla="*/ 0 w 27"/>
                <a:gd name="T7" fmla="*/ 18 h 28"/>
                <a:gd name="T8" fmla="*/ 14 w 27"/>
                <a:gd name="T9" fmla="*/ 0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14" y="0"/>
                  </a:moveTo>
                  <a:lnTo>
                    <a:pt x="27" y="11"/>
                  </a:lnTo>
                  <a:lnTo>
                    <a:pt x="13" y="28"/>
                  </a:lnTo>
                  <a:lnTo>
                    <a:pt x="0" y="18"/>
                  </a:lnTo>
                  <a:lnTo>
                    <a:pt x="14" y="0"/>
                  </a:lnTo>
                  <a:close/>
                </a:path>
              </a:pathLst>
            </a:custGeom>
            <a:solidFill>
              <a:srgbClr val="000000"/>
            </a:solidFill>
            <a:ln w="9525">
              <a:noFill/>
              <a:round/>
              <a:headEnd/>
              <a:tailEnd/>
            </a:ln>
          </p:spPr>
          <p:txBody>
            <a:bodyPr/>
            <a:lstStyle/>
            <a:p>
              <a:endParaRPr lang="en-US"/>
            </a:p>
          </p:txBody>
        </p:sp>
        <p:sp>
          <p:nvSpPr>
            <p:cNvPr id="83080" name="Freeform 214"/>
            <p:cNvSpPr>
              <a:spLocks/>
            </p:cNvSpPr>
            <p:nvPr/>
          </p:nvSpPr>
          <p:spPr bwMode="auto">
            <a:xfrm>
              <a:off x="5448" y="2392"/>
              <a:ext cx="51" cy="46"/>
            </a:xfrm>
            <a:custGeom>
              <a:avLst/>
              <a:gdLst>
                <a:gd name="T0" fmla="*/ 13 w 51"/>
                <a:gd name="T1" fmla="*/ 0 h 46"/>
                <a:gd name="T2" fmla="*/ 51 w 51"/>
                <a:gd name="T3" fmla="*/ 29 h 46"/>
                <a:gd name="T4" fmla="*/ 38 w 51"/>
                <a:gd name="T5" fmla="*/ 46 h 46"/>
                <a:gd name="T6" fmla="*/ 0 w 51"/>
                <a:gd name="T7" fmla="*/ 17 h 46"/>
                <a:gd name="T8" fmla="*/ 13 w 51"/>
                <a:gd name="T9" fmla="*/ 0 h 46"/>
                <a:gd name="T10" fmla="*/ 0 60000 65536"/>
                <a:gd name="T11" fmla="*/ 0 60000 65536"/>
                <a:gd name="T12" fmla="*/ 0 60000 65536"/>
                <a:gd name="T13" fmla="*/ 0 60000 65536"/>
                <a:gd name="T14" fmla="*/ 0 60000 65536"/>
                <a:gd name="T15" fmla="*/ 0 w 51"/>
                <a:gd name="T16" fmla="*/ 0 h 46"/>
                <a:gd name="T17" fmla="*/ 51 w 51"/>
                <a:gd name="T18" fmla="*/ 46 h 46"/>
              </a:gdLst>
              <a:ahLst/>
              <a:cxnLst>
                <a:cxn ang="T10">
                  <a:pos x="T0" y="T1"/>
                </a:cxn>
                <a:cxn ang="T11">
                  <a:pos x="T2" y="T3"/>
                </a:cxn>
                <a:cxn ang="T12">
                  <a:pos x="T4" y="T5"/>
                </a:cxn>
                <a:cxn ang="T13">
                  <a:pos x="T6" y="T7"/>
                </a:cxn>
                <a:cxn ang="T14">
                  <a:pos x="T8" y="T9"/>
                </a:cxn>
              </a:cxnLst>
              <a:rect l="T15" t="T16" r="T17" b="T18"/>
              <a:pathLst>
                <a:path w="51" h="46">
                  <a:moveTo>
                    <a:pt x="13" y="0"/>
                  </a:moveTo>
                  <a:lnTo>
                    <a:pt x="51" y="29"/>
                  </a:lnTo>
                  <a:lnTo>
                    <a:pt x="38" y="46"/>
                  </a:lnTo>
                  <a:lnTo>
                    <a:pt x="0" y="17"/>
                  </a:lnTo>
                  <a:lnTo>
                    <a:pt x="13" y="0"/>
                  </a:lnTo>
                  <a:close/>
                </a:path>
              </a:pathLst>
            </a:custGeom>
            <a:solidFill>
              <a:srgbClr val="000000"/>
            </a:solidFill>
            <a:ln w="9525">
              <a:noFill/>
              <a:round/>
              <a:headEnd/>
              <a:tailEnd/>
            </a:ln>
          </p:spPr>
          <p:txBody>
            <a:bodyPr/>
            <a:lstStyle/>
            <a:p>
              <a:endParaRPr lang="en-US"/>
            </a:p>
          </p:txBody>
        </p:sp>
        <p:sp>
          <p:nvSpPr>
            <p:cNvPr id="83081" name="Freeform 213"/>
            <p:cNvSpPr>
              <a:spLocks/>
            </p:cNvSpPr>
            <p:nvPr/>
          </p:nvSpPr>
          <p:spPr bwMode="auto">
            <a:xfrm>
              <a:off x="5485" y="2421"/>
              <a:ext cx="54" cy="47"/>
            </a:xfrm>
            <a:custGeom>
              <a:avLst/>
              <a:gdLst>
                <a:gd name="T0" fmla="*/ 14 w 54"/>
                <a:gd name="T1" fmla="*/ 0 h 47"/>
                <a:gd name="T2" fmla="*/ 54 w 54"/>
                <a:gd name="T3" fmla="*/ 30 h 47"/>
                <a:gd name="T4" fmla="*/ 40 w 54"/>
                <a:gd name="T5" fmla="*/ 47 h 47"/>
                <a:gd name="T6" fmla="*/ 0 w 54"/>
                <a:gd name="T7" fmla="*/ 17 h 47"/>
                <a:gd name="T8" fmla="*/ 14 w 54"/>
                <a:gd name="T9" fmla="*/ 0 h 47"/>
                <a:gd name="T10" fmla="*/ 0 60000 65536"/>
                <a:gd name="T11" fmla="*/ 0 60000 65536"/>
                <a:gd name="T12" fmla="*/ 0 60000 65536"/>
                <a:gd name="T13" fmla="*/ 0 60000 65536"/>
                <a:gd name="T14" fmla="*/ 0 60000 65536"/>
                <a:gd name="T15" fmla="*/ 0 w 54"/>
                <a:gd name="T16" fmla="*/ 0 h 47"/>
                <a:gd name="T17" fmla="*/ 54 w 54"/>
                <a:gd name="T18" fmla="*/ 47 h 47"/>
              </a:gdLst>
              <a:ahLst/>
              <a:cxnLst>
                <a:cxn ang="T10">
                  <a:pos x="T0" y="T1"/>
                </a:cxn>
                <a:cxn ang="T11">
                  <a:pos x="T2" y="T3"/>
                </a:cxn>
                <a:cxn ang="T12">
                  <a:pos x="T4" y="T5"/>
                </a:cxn>
                <a:cxn ang="T13">
                  <a:pos x="T6" y="T7"/>
                </a:cxn>
                <a:cxn ang="T14">
                  <a:pos x="T8" y="T9"/>
                </a:cxn>
              </a:cxnLst>
              <a:rect l="T15" t="T16" r="T17" b="T18"/>
              <a:pathLst>
                <a:path w="54" h="47">
                  <a:moveTo>
                    <a:pt x="14" y="0"/>
                  </a:moveTo>
                  <a:lnTo>
                    <a:pt x="54" y="30"/>
                  </a:lnTo>
                  <a:lnTo>
                    <a:pt x="40" y="47"/>
                  </a:lnTo>
                  <a:lnTo>
                    <a:pt x="0" y="17"/>
                  </a:lnTo>
                  <a:lnTo>
                    <a:pt x="14" y="0"/>
                  </a:lnTo>
                  <a:close/>
                </a:path>
              </a:pathLst>
            </a:custGeom>
            <a:solidFill>
              <a:srgbClr val="000000"/>
            </a:solidFill>
            <a:ln w="9525">
              <a:noFill/>
              <a:round/>
              <a:headEnd/>
              <a:tailEnd/>
            </a:ln>
          </p:spPr>
          <p:txBody>
            <a:bodyPr/>
            <a:lstStyle/>
            <a:p>
              <a:endParaRPr lang="en-US"/>
            </a:p>
          </p:txBody>
        </p:sp>
        <p:sp>
          <p:nvSpPr>
            <p:cNvPr id="83082" name="Freeform 212"/>
            <p:cNvSpPr>
              <a:spLocks/>
            </p:cNvSpPr>
            <p:nvPr/>
          </p:nvSpPr>
          <p:spPr bwMode="auto">
            <a:xfrm>
              <a:off x="5526" y="2451"/>
              <a:ext cx="45" cy="42"/>
            </a:xfrm>
            <a:custGeom>
              <a:avLst/>
              <a:gdLst>
                <a:gd name="T0" fmla="*/ 13 w 45"/>
                <a:gd name="T1" fmla="*/ 0 h 42"/>
                <a:gd name="T2" fmla="*/ 45 w 45"/>
                <a:gd name="T3" fmla="*/ 25 h 42"/>
                <a:gd name="T4" fmla="*/ 32 w 45"/>
                <a:gd name="T5" fmla="*/ 42 h 42"/>
                <a:gd name="T6" fmla="*/ 0 w 45"/>
                <a:gd name="T7" fmla="*/ 17 h 42"/>
                <a:gd name="T8" fmla="*/ 13 w 45"/>
                <a:gd name="T9" fmla="*/ 0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13" y="0"/>
                  </a:moveTo>
                  <a:lnTo>
                    <a:pt x="45" y="25"/>
                  </a:lnTo>
                  <a:lnTo>
                    <a:pt x="32" y="42"/>
                  </a:lnTo>
                  <a:lnTo>
                    <a:pt x="0" y="17"/>
                  </a:lnTo>
                  <a:lnTo>
                    <a:pt x="13" y="0"/>
                  </a:lnTo>
                  <a:close/>
                </a:path>
              </a:pathLst>
            </a:custGeom>
            <a:solidFill>
              <a:srgbClr val="000000"/>
            </a:solidFill>
            <a:ln w="9525">
              <a:noFill/>
              <a:round/>
              <a:headEnd/>
              <a:tailEnd/>
            </a:ln>
          </p:spPr>
          <p:txBody>
            <a:bodyPr/>
            <a:lstStyle/>
            <a:p>
              <a:endParaRPr lang="en-US"/>
            </a:p>
          </p:txBody>
        </p:sp>
        <p:sp>
          <p:nvSpPr>
            <p:cNvPr id="83083" name="Freeform 211"/>
            <p:cNvSpPr>
              <a:spLocks/>
            </p:cNvSpPr>
            <p:nvPr/>
          </p:nvSpPr>
          <p:spPr bwMode="auto">
            <a:xfrm>
              <a:off x="5629" y="2530"/>
              <a:ext cx="33" cy="32"/>
            </a:xfrm>
            <a:custGeom>
              <a:avLst/>
              <a:gdLst>
                <a:gd name="T0" fmla="*/ 13 w 33"/>
                <a:gd name="T1" fmla="*/ 0 h 32"/>
                <a:gd name="T2" fmla="*/ 33 w 33"/>
                <a:gd name="T3" fmla="*/ 15 h 32"/>
                <a:gd name="T4" fmla="*/ 20 w 33"/>
                <a:gd name="T5" fmla="*/ 32 h 32"/>
                <a:gd name="T6" fmla="*/ 0 w 33"/>
                <a:gd name="T7" fmla="*/ 17 h 32"/>
                <a:gd name="T8" fmla="*/ 13 w 33"/>
                <a:gd name="T9" fmla="*/ 0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13" y="0"/>
                  </a:moveTo>
                  <a:lnTo>
                    <a:pt x="33" y="15"/>
                  </a:lnTo>
                  <a:lnTo>
                    <a:pt x="20" y="32"/>
                  </a:lnTo>
                  <a:lnTo>
                    <a:pt x="0" y="17"/>
                  </a:lnTo>
                  <a:lnTo>
                    <a:pt x="13" y="0"/>
                  </a:lnTo>
                  <a:close/>
                </a:path>
              </a:pathLst>
            </a:custGeom>
            <a:solidFill>
              <a:srgbClr val="000000"/>
            </a:solidFill>
            <a:ln w="9525">
              <a:noFill/>
              <a:round/>
              <a:headEnd/>
              <a:tailEnd/>
            </a:ln>
          </p:spPr>
          <p:txBody>
            <a:bodyPr/>
            <a:lstStyle/>
            <a:p>
              <a:endParaRPr lang="en-US"/>
            </a:p>
          </p:txBody>
        </p:sp>
        <p:sp>
          <p:nvSpPr>
            <p:cNvPr id="83084" name="Freeform 210"/>
            <p:cNvSpPr>
              <a:spLocks/>
            </p:cNvSpPr>
            <p:nvPr/>
          </p:nvSpPr>
          <p:spPr bwMode="auto">
            <a:xfrm>
              <a:off x="5649" y="2545"/>
              <a:ext cx="57" cy="51"/>
            </a:xfrm>
            <a:custGeom>
              <a:avLst/>
              <a:gdLst>
                <a:gd name="T0" fmla="*/ 13 w 57"/>
                <a:gd name="T1" fmla="*/ 0 h 51"/>
                <a:gd name="T2" fmla="*/ 57 w 57"/>
                <a:gd name="T3" fmla="*/ 33 h 51"/>
                <a:gd name="T4" fmla="*/ 43 w 57"/>
                <a:gd name="T5" fmla="*/ 51 h 51"/>
                <a:gd name="T6" fmla="*/ 0 w 57"/>
                <a:gd name="T7" fmla="*/ 18 h 51"/>
                <a:gd name="T8" fmla="*/ 13 w 57"/>
                <a:gd name="T9" fmla="*/ 0 h 51"/>
                <a:gd name="T10" fmla="*/ 0 60000 65536"/>
                <a:gd name="T11" fmla="*/ 0 60000 65536"/>
                <a:gd name="T12" fmla="*/ 0 60000 65536"/>
                <a:gd name="T13" fmla="*/ 0 60000 65536"/>
                <a:gd name="T14" fmla="*/ 0 60000 65536"/>
                <a:gd name="T15" fmla="*/ 0 w 57"/>
                <a:gd name="T16" fmla="*/ 0 h 51"/>
                <a:gd name="T17" fmla="*/ 57 w 57"/>
                <a:gd name="T18" fmla="*/ 51 h 51"/>
              </a:gdLst>
              <a:ahLst/>
              <a:cxnLst>
                <a:cxn ang="T10">
                  <a:pos x="T0" y="T1"/>
                </a:cxn>
                <a:cxn ang="T11">
                  <a:pos x="T2" y="T3"/>
                </a:cxn>
                <a:cxn ang="T12">
                  <a:pos x="T4" y="T5"/>
                </a:cxn>
                <a:cxn ang="T13">
                  <a:pos x="T6" y="T7"/>
                </a:cxn>
                <a:cxn ang="T14">
                  <a:pos x="T8" y="T9"/>
                </a:cxn>
              </a:cxnLst>
              <a:rect l="T15" t="T16" r="T17" b="T18"/>
              <a:pathLst>
                <a:path w="57" h="51">
                  <a:moveTo>
                    <a:pt x="13" y="0"/>
                  </a:moveTo>
                  <a:lnTo>
                    <a:pt x="57" y="33"/>
                  </a:lnTo>
                  <a:lnTo>
                    <a:pt x="43" y="51"/>
                  </a:lnTo>
                  <a:lnTo>
                    <a:pt x="0" y="18"/>
                  </a:lnTo>
                  <a:lnTo>
                    <a:pt x="13" y="0"/>
                  </a:lnTo>
                  <a:close/>
                </a:path>
              </a:pathLst>
            </a:custGeom>
            <a:solidFill>
              <a:srgbClr val="000000"/>
            </a:solidFill>
            <a:ln w="9525">
              <a:noFill/>
              <a:round/>
              <a:headEnd/>
              <a:tailEnd/>
            </a:ln>
          </p:spPr>
          <p:txBody>
            <a:bodyPr/>
            <a:lstStyle/>
            <a:p>
              <a:endParaRPr lang="en-US"/>
            </a:p>
          </p:txBody>
        </p:sp>
        <p:sp>
          <p:nvSpPr>
            <p:cNvPr id="83085" name="Freeform 209"/>
            <p:cNvSpPr>
              <a:spLocks/>
            </p:cNvSpPr>
            <p:nvPr/>
          </p:nvSpPr>
          <p:spPr bwMode="auto">
            <a:xfrm>
              <a:off x="5692" y="2578"/>
              <a:ext cx="57" cy="50"/>
            </a:xfrm>
            <a:custGeom>
              <a:avLst/>
              <a:gdLst>
                <a:gd name="T0" fmla="*/ 14 w 57"/>
                <a:gd name="T1" fmla="*/ 0 h 50"/>
                <a:gd name="T2" fmla="*/ 57 w 57"/>
                <a:gd name="T3" fmla="*/ 32 h 50"/>
                <a:gd name="T4" fmla="*/ 43 w 57"/>
                <a:gd name="T5" fmla="*/ 50 h 50"/>
                <a:gd name="T6" fmla="*/ 0 w 57"/>
                <a:gd name="T7" fmla="*/ 18 h 50"/>
                <a:gd name="T8" fmla="*/ 14 w 57"/>
                <a:gd name="T9" fmla="*/ 0 h 50"/>
                <a:gd name="T10" fmla="*/ 0 60000 65536"/>
                <a:gd name="T11" fmla="*/ 0 60000 65536"/>
                <a:gd name="T12" fmla="*/ 0 60000 65536"/>
                <a:gd name="T13" fmla="*/ 0 60000 65536"/>
                <a:gd name="T14" fmla="*/ 0 60000 65536"/>
                <a:gd name="T15" fmla="*/ 0 w 57"/>
                <a:gd name="T16" fmla="*/ 0 h 50"/>
                <a:gd name="T17" fmla="*/ 57 w 57"/>
                <a:gd name="T18" fmla="*/ 50 h 50"/>
              </a:gdLst>
              <a:ahLst/>
              <a:cxnLst>
                <a:cxn ang="T10">
                  <a:pos x="T0" y="T1"/>
                </a:cxn>
                <a:cxn ang="T11">
                  <a:pos x="T2" y="T3"/>
                </a:cxn>
                <a:cxn ang="T12">
                  <a:pos x="T4" y="T5"/>
                </a:cxn>
                <a:cxn ang="T13">
                  <a:pos x="T6" y="T7"/>
                </a:cxn>
                <a:cxn ang="T14">
                  <a:pos x="T8" y="T9"/>
                </a:cxn>
              </a:cxnLst>
              <a:rect l="T15" t="T16" r="T17" b="T18"/>
              <a:pathLst>
                <a:path w="57" h="50">
                  <a:moveTo>
                    <a:pt x="14" y="0"/>
                  </a:moveTo>
                  <a:lnTo>
                    <a:pt x="57" y="32"/>
                  </a:lnTo>
                  <a:lnTo>
                    <a:pt x="43" y="50"/>
                  </a:lnTo>
                  <a:lnTo>
                    <a:pt x="0" y="18"/>
                  </a:lnTo>
                  <a:lnTo>
                    <a:pt x="14" y="0"/>
                  </a:lnTo>
                  <a:close/>
                </a:path>
              </a:pathLst>
            </a:custGeom>
            <a:solidFill>
              <a:srgbClr val="000000"/>
            </a:solidFill>
            <a:ln w="9525">
              <a:noFill/>
              <a:round/>
              <a:headEnd/>
              <a:tailEnd/>
            </a:ln>
          </p:spPr>
          <p:txBody>
            <a:bodyPr/>
            <a:lstStyle/>
            <a:p>
              <a:endParaRPr lang="en-US"/>
            </a:p>
          </p:txBody>
        </p:sp>
        <p:sp>
          <p:nvSpPr>
            <p:cNvPr id="83086" name="Freeform 208"/>
            <p:cNvSpPr>
              <a:spLocks/>
            </p:cNvSpPr>
            <p:nvPr/>
          </p:nvSpPr>
          <p:spPr bwMode="auto">
            <a:xfrm>
              <a:off x="5735" y="2610"/>
              <a:ext cx="32" cy="32"/>
            </a:xfrm>
            <a:custGeom>
              <a:avLst/>
              <a:gdLst>
                <a:gd name="T0" fmla="*/ 14 w 32"/>
                <a:gd name="T1" fmla="*/ 0 h 32"/>
                <a:gd name="T2" fmla="*/ 32 w 32"/>
                <a:gd name="T3" fmla="*/ 15 h 32"/>
                <a:gd name="T4" fmla="*/ 18 w 32"/>
                <a:gd name="T5" fmla="*/ 32 h 32"/>
                <a:gd name="T6" fmla="*/ 0 w 32"/>
                <a:gd name="T7" fmla="*/ 17 h 32"/>
                <a:gd name="T8" fmla="*/ 14 w 32"/>
                <a:gd name="T9" fmla="*/ 0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4" y="0"/>
                  </a:moveTo>
                  <a:lnTo>
                    <a:pt x="32" y="15"/>
                  </a:lnTo>
                  <a:lnTo>
                    <a:pt x="18" y="32"/>
                  </a:lnTo>
                  <a:lnTo>
                    <a:pt x="0" y="17"/>
                  </a:lnTo>
                  <a:lnTo>
                    <a:pt x="14" y="0"/>
                  </a:lnTo>
                  <a:close/>
                </a:path>
              </a:pathLst>
            </a:custGeom>
            <a:solidFill>
              <a:srgbClr val="000000"/>
            </a:solidFill>
            <a:ln w="9525">
              <a:noFill/>
              <a:round/>
              <a:headEnd/>
              <a:tailEnd/>
            </a:ln>
          </p:spPr>
          <p:txBody>
            <a:bodyPr/>
            <a:lstStyle/>
            <a:p>
              <a:endParaRPr lang="en-US"/>
            </a:p>
          </p:txBody>
        </p:sp>
        <p:sp>
          <p:nvSpPr>
            <p:cNvPr id="83087" name="Freeform 207"/>
            <p:cNvSpPr>
              <a:spLocks/>
            </p:cNvSpPr>
            <p:nvPr/>
          </p:nvSpPr>
          <p:spPr bwMode="auto">
            <a:xfrm>
              <a:off x="5825" y="2679"/>
              <a:ext cx="56" cy="50"/>
            </a:xfrm>
            <a:custGeom>
              <a:avLst/>
              <a:gdLst>
                <a:gd name="T0" fmla="*/ 13 w 56"/>
                <a:gd name="T1" fmla="*/ 0 h 50"/>
                <a:gd name="T2" fmla="*/ 56 w 56"/>
                <a:gd name="T3" fmla="*/ 32 h 50"/>
                <a:gd name="T4" fmla="*/ 43 w 56"/>
                <a:gd name="T5" fmla="*/ 50 h 50"/>
                <a:gd name="T6" fmla="*/ 0 w 56"/>
                <a:gd name="T7" fmla="*/ 17 h 50"/>
                <a:gd name="T8" fmla="*/ 13 w 56"/>
                <a:gd name="T9" fmla="*/ 0 h 50"/>
                <a:gd name="T10" fmla="*/ 0 60000 65536"/>
                <a:gd name="T11" fmla="*/ 0 60000 65536"/>
                <a:gd name="T12" fmla="*/ 0 60000 65536"/>
                <a:gd name="T13" fmla="*/ 0 60000 65536"/>
                <a:gd name="T14" fmla="*/ 0 60000 65536"/>
                <a:gd name="T15" fmla="*/ 0 w 56"/>
                <a:gd name="T16" fmla="*/ 0 h 50"/>
                <a:gd name="T17" fmla="*/ 56 w 56"/>
                <a:gd name="T18" fmla="*/ 50 h 50"/>
              </a:gdLst>
              <a:ahLst/>
              <a:cxnLst>
                <a:cxn ang="T10">
                  <a:pos x="T0" y="T1"/>
                </a:cxn>
                <a:cxn ang="T11">
                  <a:pos x="T2" y="T3"/>
                </a:cxn>
                <a:cxn ang="T12">
                  <a:pos x="T4" y="T5"/>
                </a:cxn>
                <a:cxn ang="T13">
                  <a:pos x="T6" y="T7"/>
                </a:cxn>
                <a:cxn ang="T14">
                  <a:pos x="T8" y="T9"/>
                </a:cxn>
              </a:cxnLst>
              <a:rect l="T15" t="T16" r="T17" b="T18"/>
              <a:pathLst>
                <a:path w="56" h="50">
                  <a:moveTo>
                    <a:pt x="13" y="0"/>
                  </a:moveTo>
                  <a:lnTo>
                    <a:pt x="56" y="32"/>
                  </a:lnTo>
                  <a:lnTo>
                    <a:pt x="43" y="50"/>
                  </a:lnTo>
                  <a:lnTo>
                    <a:pt x="0" y="17"/>
                  </a:lnTo>
                  <a:lnTo>
                    <a:pt x="13" y="0"/>
                  </a:lnTo>
                  <a:close/>
                </a:path>
              </a:pathLst>
            </a:custGeom>
            <a:solidFill>
              <a:srgbClr val="000000"/>
            </a:solidFill>
            <a:ln w="9525">
              <a:noFill/>
              <a:round/>
              <a:headEnd/>
              <a:tailEnd/>
            </a:ln>
          </p:spPr>
          <p:txBody>
            <a:bodyPr/>
            <a:lstStyle/>
            <a:p>
              <a:endParaRPr lang="en-US"/>
            </a:p>
          </p:txBody>
        </p:sp>
        <p:sp>
          <p:nvSpPr>
            <p:cNvPr id="83088" name="Freeform 206"/>
            <p:cNvSpPr>
              <a:spLocks/>
            </p:cNvSpPr>
            <p:nvPr/>
          </p:nvSpPr>
          <p:spPr bwMode="auto">
            <a:xfrm>
              <a:off x="5868" y="2711"/>
              <a:ext cx="95" cy="79"/>
            </a:xfrm>
            <a:custGeom>
              <a:avLst/>
              <a:gdLst>
                <a:gd name="T0" fmla="*/ 13 w 95"/>
                <a:gd name="T1" fmla="*/ 0 h 79"/>
                <a:gd name="T2" fmla="*/ 95 w 95"/>
                <a:gd name="T3" fmla="*/ 61 h 79"/>
                <a:gd name="T4" fmla="*/ 81 w 95"/>
                <a:gd name="T5" fmla="*/ 79 h 79"/>
                <a:gd name="T6" fmla="*/ 0 w 95"/>
                <a:gd name="T7" fmla="*/ 18 h 79"/>
                <a:gd name="T8" fmla="*/ 13 w 95"/>
                <a:gd name="T9" fmla="*/ 0 h 79"/>
                <a:gd name="T10" fmla="*/ 0 60000 65536"/>
                <a:gd name="T11" fmla="*/ 0 60000 65536"/>
                <a:gd name="T12" fmla="*/ 0 60000 65536"/>
                <a:gd name="T13" fmla="*/ 0 60000 65536"/>
                <a:gd name="T14" fmla="*/ 0 60000 65536"/>
                <a:gd name="T15" fmla="*/ 0 w 95"/>
                <a:gd name="T16" fmla="*/ 0 h 79"/>
                <a:gd name="T17" fmla="*/ 95 w 95"/>
                <a:gd name="T18" fmla="*/ 79 h 79"/>
              </a:gdLst>
              <a:ahLst/>
              <a:cxnLst>
                <a:cxn ang="T10">
                  <a:pos x="T0" y="T1"/>
                </a:cxn>
                <a:cxn ang="T11">
                  <a:pos x="T2" y="T3"/>
                </a:cxn>
                <a:cxn ang="T12">
                  <a:pos x="T4" y="T5"/>
                </a:cxn>
                <a:cxn ang="T13">
                  <a:pos x="T6" y="T7"/>
                </a:cxn>
                <a:cxn ang="T14">
                  <a:pos x="T8" y="T9"/>
                </a:cxn>
              </a:cxnLst>
              <a:rect l="T15" t="T16" r="T17" b="T18"/>
              <a:pathLst>
                <a:path w="95" h="79">
                  <a:moveTo>
                    <a:pt x="13" y="0"/>
                  </a:moveTo>
                  <a:lnTo>
                    <a:pt x="95" y="61"/>
                  </a:lnTo>
                  <a:lnTo>
                    <a:pt x="81" y="79"/>
                  </a:lnTo>
                  <a:lnTo>
                    <a:pt x="0" y="18"/>
                  </a:lnTo>
                  <a:lnTo>
                    <a:pt x="13" y="0"/>
                  </a:lnTo>
                  <a:close/>
                </a:path>
              </a:pathLst>
            </a:custGeom>
            <a:solidFill>
              <a:srgbClr val="000000"/>
            </a:solidFill>
            <a:ln w="9525">
              <a:noFill/>
              <a:round/>
              <a:headEnd/>
              <a:tailEnd/>
            </a:ln>
          </p:spPr>
          <p:txBody>
            <a:bodyPr/>
            <a:lstStyle/>
            <a:p>
              <a:endParaRPr lang="en-US"/>
            </a:p>
          </p:txBody>
        </p:sp>
        <p:sp>
          <p:nvSpPr>
            <p:cNvPr id="83089" name="Freeform 205"/>
            <p:cNvSpPr>
              <a:spLocks/>
            </p:cNvSpPr>
            <p:nvPr/>
          </p:nvSpPr>
          <p:spPr bwMode="auto">
            <a:xfrm>
              <a:off x="6020" y="2826"/>
              <a:ext cx="43" cy="40"/>
            </a:xfrm>
            <a:custGeom>
              <a:avLst/>
              <a:gdLst>
                <a:gd name="T0" fmla="*/ 14 w 43"/>
                <a:gd name="T1" fmla="*/ 0 h 40"/>
                <a:gd name="T2" fmla="*/ 43 w 43"/>
                <a:gd name="T3" fmla="*/ 22 h 40"/>
                <a:gd name="T4" fmla="*/ 30 w 43"/>
                <a:gd name="T5" fmla="*/ 40 h 40"/>
                <a:gd name="T6" fmla="*/ 0 w 43"/>
                <a:gd name="T7" fmla="*/ 17 h 40"/>
                <a:gd name="T8" fmla="*/ 14 w 43"/>
                <a:gd name="T9" fmla="*/ 0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14" y="0"/>
                  </a:moveTo>
                  <a:lnTo>
                    <a:pt x="43" y="22"/>
                  </a:lnTo>
                  <a:lnTo>
                    <a:pt x="30" y="40"/>
                  </a:lnTo>
                  <a:lnTo>
                    <a:pt x="0" y="17"/>
                  </a:lnTo>
                  <a:lnTo>
                    <a:pt x="14" y="0"/>
                  </a:lnTo>
                  <a:close/>
                </a:path>
              </a:pathLst>
            </a:custGeom>
            <a:solidFill>
              <a:srgbClr val="000000"/>
            </a:solidFill>
            <a:ln w="9525">
              <a:noFill/>
              <a:round/>
              <a:headEnd/>
              <a:tailEnd/>
            </a:ln>
          </p:spPr>
          <p:txBody>
            <a:bodyPr/>
            <a:lstStyle/>
            <a:p>
              <a:endParaRPr lang="en-US"/>
            </a:p>
          </p:txBody>
        </p:sp>
        <p:sp>
          <p:nvSpPr>
            <p:cNvPr id="83090" name="Freeform 204"/>
            <p:cNvSpPr>
              <a:spLocks/>
            </p:cNvSpPr>
            <p:nvPr/>
          </p:nvSpPr>
          <p:spPr bwMode="auto">
            <a:xfrm>
              <a:off x="6050" y="2848"/>
              <a:ext cx="105" cy="88"/>
            </a:xfrm>
            <a:custGeom>
              <a:avLst/>
              <a:gdLst>
                <a:gd name="T0" fmla="*/ 13 w 105"/>
                <a:gd name="T1" fmla="*/ 0 h 88"/>
                <a:gd name="T2" fmla="*/ 105 w 105"/>
                <a:gd name="T3" fmla="*/ 70 h 88"/>
                <a:gd name="T4" fmla="*/ 92 w 105"/>
                <a:gd name="T5" fmla="*/ 88 h 88"/>
                <a:gd name="T6" fmla="*/ 0 w 105"/>
                <a:gd name="T7" fmla="*/ 18 h 88"/>
                <a:gd name="T8" fmla="*/ 13 w 105"/>
                <a:gd name="T9" fmla="*/ 0 h 88"/>
                <a:gd name="T10" fmla="*/ 0 60000 65536"/>
                <a:gd name="T11" fmla="*/ 0 60000 65536"/>
                <a:gd name="T12" fmla="*/ 0 60000 65536"/>
                <a:gd name="T13" fmla="*/ 0 60000 65536"/>
                <a:gd name="T14" fmla="*/ 0 60000 65536"/>
                <a:gd name="T15" fmla="*/ 0 w 105"/>
                <a:gd name="T16" fmla="*/ 0 h 88"/>
                <a:gd name="T17" fmla="*/ 105 w 105"/>
                <a:gd name="T18" fmla="*/ 88 h 88"/>
              </a:gdLst>
              <a:ahLst/>
              <a:cxnLst>
                <a:cxn ang="T10">
                  <a:pos x="T0" y="T1"/>
                </a:cxn>
                <a:cxn ang="T11">
                  <a:pos x="T2" y="T3"/>
                </a:cxn>
                <a:cxn ang="T12">
                  <a:pos x="T4" y="T5"/>
                </a:cxn>
                <a:cxn ang="T13">
                  <a:pos x="T6" y="T7"/>
                </a:cxn>
                <a:cxn ang="T14">
                  <a:pos x="T8" y="T9"/>
                </a:cxn>
              </a:cxnLst>
              <a:rect l="T15" t="T16" r="T17" b="T18"/>
              <a:pathLst>
                <a:path w="105" h="88">
                  <a:moveTo>
                    <a:pt x="13" y="0"/>
                  </a:moveTo>
                  <a:lnTo>
                    <a:pt x="105" y="70"/>
                  </a:lnTo>
                  <a:lnTo>
                    <a:pt x="92" y="88"/>
                  </a:lnTo>
                  <a:lnTo>
                    <a:pt x="0" y="18"/>
                  </a:lnTo>
                  <a:lnTo>
                    <a:pt x="13" y="0"/>
                  </a:lnTo>
                  <a:close/>
                </a:path>
              </a:pathLst>
            </a:custGeom>
            <a:solidFill>
              <a:srgbClr val="000000"/>
            </a:solidFill>
            <a:ln w="9525">
              <a:noFill/>
              <a:round/>
              <a:headEnd/>
              <a:tailEnd/>
            </a:ln>
          </p:spPr>
          <p:txBody>
            <a:bodyPr/>
            <a:lstStyle/>
            <a:p>
              <a:endParaRPr lang="en-US"/>
            </a:p>
          </p:txBody>
        </p:sp>
        <p:sp>
          <p:nvSpPr>
            <p:cNvPr id="83091" name="Freeform 203"/>
            <p:cNvSpPr>
              <a:spLocks/>
            </p:cNvSpPr>
            <p:nvPr/>
          </p:nvSpPr>
          <p:spPr bwMode="auto">
            <a:xfrm>
              <a:off x="6142" y="2918"/>
              <a:ext cx="15" cy="20"/>
            </a:xfrm>
            <a:custGeom>
              <a:avLst/>
              <a:gdLst>
                <a:gd name="T0" fmla="*/ 12 w 15"/>
                <a:gd name="T1" fmla="*/ 0 h 20"/>
                <a:gd name="T2" fmla="*/ 15 w 15"/>
                <a:gd name="T3" fmla="*/ 1 h 20"/>
                <a:gd name="T4" fmla="*/ 2 w 15"/>
                <a:gd name="T5" fmla="*/ 20 h 20"/>
                <a:gd name="T6" fmla="*/ 0 w 15"/>
                <a:gd name="T7" fmla="*/ 18 h 20"/>
                <a:gd name="T8" fmla="*/ 12 w 15"/>
                <a:gd name="T9" fmla="*/ 0 h 20"/>
                <a:gd name="T10" fmla="*/ 0 60000 65536"/>
                <a:gd name="T11" fmla="*/ 0 60000 65536"/>
                <a:gd name="T12" fmla="*/ 0 60000 65536"/>
                <a:gd name="T13" fmla="*/ 0 60000 65536"/>
                <a:gd name="T14" fmla="*/ 0 60000 65536"/>
                <a:gd name="T15" fmla="*/ 0 w 15"/>
                <a:gd name="T16" fmla="*/ 0 h 20"/>
                <a:gd name="T17" fmla="*/ 15 w 15"/>
                <a:gd name="T18" fmla="*/ 20 h 20"/>
              </a:gdLst>
              <a:ahLst/>
              <a:cxnLst>
                <a:cxn ang="T10">
                  <a:pos x="T0" y="T1"/>
                </a:cxn>
                <a:cxn ang="T11">
                  <a:pos x="T2" y="T3"/>
                </a:cxn>
                <a:cxn ang="T12">
                  <a:pos x="T4" y="T5"/>
                </a:cxn>
                <a:cxn ang="T13">
                  <a:pos x="T6" y="T7"/>
                </a:cxn>
                <a:cxn ang="T14">
                  <a:pos x="T8" y="T9"/>
                </a:cxn>
              </a:cxnLst>
              <a:rect l="T15" t="T16" r="T17" b="T18"/>
              <a:pathLst>
                <a:path w="15" h="20">
                  <a:moveTo>
                    <a:pt x="12" y="0"/>
                  </a:moveTo>
                  <a:lnTo>
                    <a:pt x="15" y="1"/>
                  </a:lnTo>
                  <a:lnTo>
                    <a:pt x="2" y="20"/>
                  </a:lnTo>
                  <a:lnTo>
                    <a:pt x="0" y="18"/>
                  </a:lnTo>
                  <a:lnTo>
                    <a:pt x="12" y="0"/>
                  </a:lnTo>
                  <a:close/>
                </a:path>
              </a:pathLst>
            </a:custGeom>
            <a:solidFill>
              <a:srgbClr val="000000"/>
            </a:solidFill>
            <a:ln w="9525">
              <a:noFill/>
              <a:round/>
              <a:headEnd/>
              <a:tailEnd/>
            </a:ln>
          </p:spPr>
          <p:txBody>
            <a:bodyPr/>
            <a:lstStyle/>
            <a:p>
              <a:endParaRPr lang="en-US"/>
            </a:p>
          </p:txBody>
        </p:sp>
        <p:sp>
          <p:nvSpPr>
            <p:cNvPr id="83092" name="Freeform 202"/>
            <p:cNvSpPr>
              <a:spLocks/>
            </p:cNvSpPr>
            <p:nvPr/>
          </p:nvSpPr>
          <p:spPr bwMode="auto">
            <a:xfrm>
              <a:off x="6215" y="2974"/>
              <a:ext cx="32" cy="31"/>
            </a:xfrm>
            <a:custGeom>
              <a:avLst/>
              <a:gdLst>
                <a:gd name="T0" fmla="*/ 14 w 32"/>
                <a:gd name="T1" fmla="*/ 0 h 31"/>
                <a:gd name="T2" fmla="*/ 32 w 32"/>
                <a:gd name="T3" fmla="*/ 13 h 31"/>
                <a:gd name="T4" fmla="*/ 18 w 32"/>
                <a:gd name="T5" fmla="*/ 31 h 31"/>
                <a:gd name="T6" fmla="*/ 0 w 32"/>
                <a:gd name="T7" fmla="*/ 17 h 31"/>
                <a:gd name="T8" fmla="*/ 14 w 32"/>
                <a:gd name="T9" fmla="*/ 0 h 31"/>
                <a:gd name="T10" fmla="*/ 0 60000 65536"/>
                <a:gd name="T11" fmla="*/ 0 60000 65536"/>
                <a:gd name="T12" fmla="*/ 0 60000 65536"/>
                <a:gd name="T13" fmla="*/ 0 60000 65536"/>
                <a:gd name="T14" fmla="*/ 0 60000 65536"/>
                <a:gd name="T15" fmla="*/ 0 w 32"/>
                <a:gd name="T16" fmla="*/ 0 h 31"/>
                <a:gd name="T17" fmla="*/ 32 w 32"/>
                <a:gd name="T18" fmla="*/ 31 h 31"/>
              </a:gdLst>
              <a:ahLst/>
              <a:cxnLst>
                <a:cxn ang="T10">
                  <a:pos x="T0" y="T1"/>
                </a:cxn>
                <a:cxn ang="T11">
                  <a:pos x="T2" y="T3"/>
                </a:cxn>
                <a:cxn ang="T12">
                  <a:pos x="T4" y="T5"/>
                </a:cxn>
                <a:cxn ang="T13">
                  <a:pos x="T6" y="T7"/>
                </a:cxn>
                <a:cxn ang="T14">
                  <a:pos x="T8" y="T9"/>
                </a:cxn>
              </a:cxnLst>
              <a:rect l="T15" t="T16" r="T17" b="T18"/>
              <a:pathLst>
                <a:path w="32" h="31">
                  <a:moveTo>
                    <a:pt x="14" y="0"/>
                  </a:moveTo>
                  <a:lnTo>
                    <a:pt x="32" y="13"/>
                  </a:lnTo>
                  <a:lnTo>
                    <a:pt x="18" y="31"/>
                  </a:lnTo>
                  <a:lnTo>
                    <a:pt x="0" y="17"/>
                  </a:lnTo>
                  <a:lnTo>
                    <a:pt x="14" y="0"/>
                  </a:lnTo>
                  <a:close/>
                </a:path>
              </a:pathLst>
            </a:custGeom>
            <a:solidFill>
              <a:srgbClr val="000000"/>
            </a:solidFill>
            <a:ln w="9525">
              <a:noFill/>
              <a:round/>
              <a:headEnd/>
              <a:tailEnd/>
            </a:ln>
          </p:spPr>
          <p:txBody>
            <a:bodyPr/>
            <a:lstStyle/>
            <a:p>
              <a:endParaRPr lang="en-US"/>
            </a:p>
          </p:txBody>
        </p:sp>
        <p:sp>
          <p:nvSpPr>
            <p:cNvPr id="83093" name="Freeform 201"/>
            <p:cNvSpPr>
              <a:spLocks/>
            </p:cNvSpPr>
            <p:nvPr/>
          </p:nvSpPr>
          <p:spPr bwMode="auto">
            <a:xfrm>
              <a:off x="6234" y="2987"/>
              <a:ext cx="104" cy="87"/>
            </a:xfrm>
            <a:custGeom>
              <a:avLst/>
              <a:gdLst>
                <a:gd name="T0" fmla="*/ 13 w 104"/>
                <a:gd name="T1" fmla="*/ 0 h 87"/>
                <a:gd name="T2" fmla="*/ 104 w 104"/>
                <a:gd name="T3" fmla="*/ 69 h 87"/>
                <a:gd name="T4" fmla="*/ 91 w 104"/>
                <a:gd name="T5" fmla="*/ 87 h 87"/>
                <a:gd name="T6" fmla="*/ 0 w 104"/>
                <a:gd name="T7" fmla="*/ 18 h 87"/>
                <a:gd name="T8" fmla="*/ 13 w 104"/>
                <a:gd name="T9" fmla="*/ 0 h 87"/>
                <a:gd name="T10" fmla="*/ 0 60000 65536"/>
                <a:gd name="T11" fmla="*/ 0 60000 65536"/>
                <a:gd name="T12" fmla="*/ 0 60000 65536"/>
                <a:gd name="T13" fmla="*/ 0 60000 65536"/>
                <a:gd name="T14" fmla="*/ 0 60000 65536"/>
                <a:gd name="T15" fmla="*/ 0 w 104"/>
                <a:gd name="T16" fmla="*/ 0 h 87"/>
                <a:gd name="T17" fmla="*/ 104 w 104"/>
                <a:gd name="T18" fmla="*/ 87 h 87"/>
              </a:gdLst>
              <a:ahLst/>
              <a:cxnLst>
                <a:cxn ang="T10">
                  <a:pos x="T0" y="T1"/>
                </a:cxn>
                <a:cxn ang="T11">
                  <a:pos x="T2" y="T3"/>
                </a:cxn>
                <a:cxn ang="T12">
                  <a:pos x="T4" y="T5"/>
                </a:cxn>
                <a:cxn ang="T13">
                  <a:pos x="T6" y="T7"/>
                </a:cxn>
                <a:cxn ang="T14">
                  <a:pos x="T8" y="T9"/>
                </a:cxn>
              </a:cxnLst>
              <a:rect l="T15" t="T16" r="T17" b="T18"/>
              <a:pathLst>
                <a:path w="104" h="87">
                  <a:moveTo>
                    <a:pt x="13" y="0"/>
                  </a:moveTo>
                  <a:lnTo>
                    <a:pt x="104" y="69"/>
                  </a:lnTo>
                  <a:lnTo>
                    <a:pt x="91" y="87"/>
                  </a:lnTo>
                  <a:lnTo>
                    <a:pt x="0" y="18"/>
                  </a:lnTo>
                  <a:lnTo>
                    <a:pt x="13" y="0"/>
                  </a:lnTo>
                  <a:close/>
                </a:path>
              </a:pathLst>
            </a:custGeom>
            <a:solidFill>
              <a:srgbClr val="000000"/>
            </a:solidFill>
            <a:ln w="9525">
              <a:noFill/>
              <a:round/>
              <a:headEnd/>
              <a:tailEnd/>
            </a:ln>
          </p:spPr>
          <p:txBody>
            <a:bodyPr/>
            <a:lstStyle/>
            <a:p>
              <a:endParaRPr lang="en-US"/>
            </a:p>
          </p:txBody>
        </p:sp>
        <p:sp>
          <p:nvSpPr>
            <p:cNvPr id="83094" name="Freeform 200"/>
            <p:cNvSpPr>
              <a:spLocks/>
            </p:cNvSpPr>
            <p:nvPr/>
          </p:nvSpPr>
          <p:spPr bwMode="auto">
            <a:xfrm>
              <a:off x="6324" y="3056"/>
              <a:ext cx="29" cy="29"/>
            </a:xfrm>
            <a:custGeom>
              <a:avLst/>
              <a:gdLst>
                <a:gd name="T0" fmla="*/ 14 w 29"/>
                <a:gd name="T1" fmla="*/ 0 h 29"/>
                <a:gd name="T2" fmla="*/ 29 w 29"/>
                <a:gd name="T3" fmla="*/ 11 h 29"/>
                <a:gd name="T4" fmla="*/ 15 w 29"/>
                <a:gd name="T5" fmla="*/ 29 h 29"/>
                <a:gd name="T6" fmla="*/ 0 w 29"/>
                <a:gd name="T7" fmla="*/ 17 h 29"/>
                <a:gd name="T8" fmla="*/ 14 w 29"/>
                <a:gd name="T9" fmla="*/ 0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4" y="0"/>
                  </a:moveTo>
                  <a:lnTo>
                    <a:pt x="29" y="11"/>
                  </a:lnTo>
                  <a:lnTo>
                    <a:pt x="15" y="29"/>
                  </a:lnTo>
                  <a:lnTo>
                    <a:pt x="0" y="17"/>
                  </a:lnTo>
                  <a:lnTo>
                    <a:pt x="14" y="0"/>
                  </a:lnTo>
                  <a:close/>
                </a:path>
              </a:pathLst>
            </a:custGeom>
            <a:solidFill>
              <a:srgbClr val="000000"/>
            </a:solidFill>
            <a:ln w="9525">
              <a:noFill/>
              <a:round/>
              <a:headEnd/>
              <a:tailEnd/>
            </a:ln>
          </p:spPr>
          <p:txBody>
            <a:bodyPr/>
            <a:lstStyle/>
            <a:p>
              <a:endParaRPr lang="en-US"/>
            </a:p>
          </p:txBody>
        </p:sp>
        <p:sp>
          <p:nvSpPr>
            <p:cNvPr id="83095" name="Freeform 199"/>
            <p:cNvSpPr>
              <a:spLocks/>
            </p:cNvSpPr>
            <p:nvPr/>
          </p:nvSpPr>
          <p:spPr bwMode="auto">
            <a:xfrm>
              <a:off x="6410" y="3121"/>
              <a:ext cx="17" cy="21"/>
            </a:xfrm>
            <a:custGeom>
              <a:avLst/>
              <a:gdLst>
                <a:gd name="T0" fmla="*/ 13 w 17"/>
                <a:gd name="T1" fmla="*/ 0 h 21"/>
                <a:gd name="T2" fmla="*/ 17 w 17"/>
                <a:gd name="T3" fmla="*/ 2 h 21"/>
                <a:gd name="T4" fmla="*/ 4 w 17"/>
                <a:gd name="T5" fmla="*/ 21 h 21"/>
                <a:gd name="T6" fmla="*/ 0 w 17"/>
                <a:gd name="T7" fmla="*/ 18 h 21"/>
                <a:gd name="T8" fmla="*/ 13 w 17"/>
                <a:gd name="T9" fmla="*/ 0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13" y="0"/>
                  </a:moveTo>
                  <a:lnTo>
                    <a:pt x="17" y="2"/>
                  </a:lnTo>
                  <a:lnTo>
                    <a:pt x="4" y="21"/>
                  </a:lnTo>
                  <a:lnTo>
                    <a:pt x="0" y="18"/>
                  </a:lnTo>
                  <a:lnTo>
                    <a:pt x="13" y="0"/>
                  </a:lnTo>
                  <a:close/>
                </a:path>
              </a:pathLst>
            </a:custGeom>
            <a:solidFill>
              <a:srgbClr val="000000"/>
            </a:solidFill>
            <a:ln w="9525">
              <a:noFill/>
              <a:round/>
              <a:headEnd/>
              <a:tailEnd/>
            </a:ln>
          </p:spPr>
          <p:txBody>
            <a:bodyPr/>
            <a:lstStyle/>
            <a:p>
              <a:endParaRPr lang="en-US"/>
            </a:p>
          </p:txBody>
        </p:sp>
        <p:sp>
          <p:nvSpPr>
            <p:cNvPr id="83096" name="Freeform 198"/>
            <p:cNvSpPr>
              <a:spLocks/>
            </p:cNvSpPr>
            <p:nvPr/>
          </p:nvSpPr>
          <p:spPr bwMode="auto">
            <a:xfrm>
              <a:off x="6414" y="3124"/>
              <a:ext cx="58" cy="51"/>
            </a:xfrm>
            <a:custGeom>
              <a:avLst/>
              <a:gdLst>
                <a:gd name="T0" fmla="*/ 13 w 58"/>
                <a:gd name="T1" fmla="*/ 0 h 51"/>
                <a:gd name="T2" fmla="*/ 58 w 58"/>
                <a:gd name="T3" fmla="*/ 33 h 51"/>
                <a:gd name="T4" fmla="*/ 45 w 58"/>
                <a:gd name="T5" fmla="*/ 51 h 51"/>
                <a:gd name="T6" fmla="*/ 0 w 58"/>
                <a:gd name="T7" fmla="*/ 18 h 51"/>
                <a:gd name="T8" fmla="*/ 13 w 58"/>
                <a:gd name="T9" fmla="*/ 0 h 51"/>
                <a:gd name="T10" fmla="*/ 0 60000 65536"/>
                <a:gd name="T11" fmla="*/ 0 60000 65536"/>
                <a:gd name="T12" fmla="*/ 0 60000 65536"/>
                <a:gd name="T13" fmla="*/ 0 60000 65536"/>
                <a:gd name="T14" fmla="*/ 0 60000 65536"/>
                <a:gd name="T15" fmla="*/ 0 w 58"/>
                <a:gd name="T16" fmla="*/ 0 h 51"/>
                <a:gd name="T17" fmla="*/ 58 w 58"/>
                <a:gd name="T18" fmla="*/ 51 h 51"/>
              </a:gdLst>
              <a:ahLst/>
              <a:cxnLst>
                <a:cxn ang="T10">
                  <a:pos x="T0" y="T1"/>
                </a:cxn>
                <a:cxn ang="T11">
                  <a:pos x="T2" y="T3"/>
                </a:cxn>
                <a:cxn ang="T12">
                  <a:pos x="T4" y="T5"/>
                </a:cxn>
                <a:cxn ang="T13">
                  <a:pos x="T6" y="T7"/>
                </a:cxn>
                <a:cxn ang="T14">
                  <a:pos x="T8" y="T9"/>
                </a:cxn>
              </a:cxnLst>
              <a:rect l="T15" t="T16" r="T17" b="T18"/>
              <a:pathLst>
                <a:path w="58" h="51">
                  <a:moveTo>
                    <a:pt x="13" y="0"/>
                  </a:moveTo>
                  <a:lnTo>
                    <a:pt x="58" y="33"/>
                  </a:lnTo>
                  <a:lnTo>
                    <a:pt x="45" y="51"/>
                  </a:lnTo>
                  <a:lnTo>
                    <a:pt x="0" y="18"/>
                  </a:lnTo>
                  <a:lnTo>
                    <a:pt x="13" y="0"/>
                  </a:lnTo>
                  <a:close/>
                </a:path>
              </a:pathLst>
            </a:custGeom>
            <a:solidFill>
              <a:srgbClr val="000000"/>
            </a:solidFill>
            <a:ln w="9525">
              <a:noFill/>
              <a:round/>
              <a:headEnd/>
              <a:tailEnd/>
            </a:ln>
          </p:spPr>
          <p:txBody>
            <a:bodyPr/>
            <a:lstStyle/>
            <a:p>
              <a:endParaRPr lang="en-US"/>
            </a:p>
          </p:txBody>
        </p:sp>
        <p:sp>
          <p:nvSpPr>
            <p:cNvPr id="83097" name="Freeform 197"/>
            <p:cNvSpPr>
              <a:spLocks/>
            </p:cNvSpPr>
            <p:nvPr/>
          </p:nvSpPr>
          <p:spPr bwMode="auto">
            <a:xfrm>
              <a:off x="6459" y="3157"/>
              <a:ext cx="57" cy="51"/>
            </a:xfrm>
            <a:custGeom>
              <a:avLst/>
              <a:gdLst>
                <a:gd name="T0" fmla="*/ 13 w 57"/>
                <a:gd name="T1" fmla="*/ 0 h 51"/>
                <a:gd name="T2" fmla="*/ 57 w 57"/>
                <a:gd name="T3" fmla="*/ 33 h 51"/>
                <a:gd name="T4" fmla="*/ 44 w 57"/>
                <a:gd name="T5" fmla="*/ 51 h 51"/>
                <a:gd name="T6" fmla="*/ 0 w 57"/>
                <a:gd name="T7" fmla="*/ 18 h 51"/>
                <a:gd name="T8" fmla="*/ 13 w 57"/>
                <a:gd name="T9" fmla="*/ 0 h 51"/>
                <a:gd name="T10" fmla="*/ 0 60000 65536"/>
                <a:gd name="T11" fmla="*/ 0 60000 65536"/>
                <a:gd name="T12" fmla="*/ 0 60000 65536"/>
                <a:gd name="T13" fmla="*/ 0 60000 65536"/>
                <a:gd name="T14" fmla="*/ 0 60000 65536"/>
                <a:gd name="T15" fmla="*/ 0 w 57"/>
                <a:gd name="T16" fmla="*/ 0 h 51"/>
                <a:gd name="T17" fmla="*/ 57 w 57"/>
                <a:gd name="T18" fmla="*/ 51 h 51"/>
              </a:gdLst>
              <a:ahLst/>
              <a:cxnLst>
                <a:cxn ang="T10">
                  <a:pos x="T0" y="T1"/>
                </a:cxn>
                <a:cxn ang="T11">
                  <a:pos x="T2" y="T3"/>
                </a:cxn>
                <a:cxn ang="T12">
                  <a:pos x="T4" y="T5"/>
                </a:cxn>
                <a:cxn ang="T13">
                  <a:pos x="T6" y="T7"/>
                </a:cxn>
                <a:cxn ang="T14">
                  <a:pos x="T8" y="T9"/>
                </a:cxn>
              </a:cxnLst>
              <a:rect l="T15" t="T16" r="T17" b="T18"/>
              <a:pathLst>
                <a:path w="57" h="51">
                  <a:moveTo>
                    <a:pt x="13" y="0"/>
                  </a:moveTo>
                  <a:lnTo>
                    <a:pt x="57" y="33"/>
                  </a:lnTo>
                  <a:lnTo>
                    <a:pt x="44" y="51"/>
                  </a:lnTo>
                  <a:lnTo>
                    <a:pt x="0" y="18"/>
                  </a:lnTo>
                  <a:lnTo>
                    <a:pt x="13" y="0"/>
                  </a:lnTo>
                  <a:close/>
                </a:path>
              </a:pathLst>
            </a:custGeom>
            <a:solidFill>
              <a:srgbClr val="000000"/>
            </a:solidFill>
            <a:ln w="9525">
              <a:noFill/>
              <a:round/>
              <a:headEnd/>
              <a:tailEnd/>
            </a:ln>
          </p:spPr>
          <p:txBody>
            <a:bodyPr/>
            <a:lstStyle/>
            <a:p>
              <a:endParaRPr lang="en-US"/>
            </a:p>
          </p:txBody>
        </p:sp>
        <p:sp>
          <p:nvSpPr>
            <p:cNvPr id="83098" name="Freeform 196"/>
            <p:cNvSpPr>
              <a:spLocks/>
            </p:cNvSpPr>
            <p:nvPr/>
          </p:nvSpPr>
          <p:spPr bwMode="auto">
            <a:xfrm>
              <a:off x="6503" y="3190"/>
              <a:ext cx="45" cy="43"/>
            </a:xfrm>
            <a:custGeom>
              <a:avLst/>
              <a:gdLst>
                <a:gd name="T0" fmla="*/ 13 w 45"/>
                <a:gd name="T1" fmla="*/ 0 h 43"/>
                <a:gd name="T2" fmla="*/ 45 w 45"/>
                <a:gd name="T3" fmla="*/ 25 h 43"/>
                <a:gd name="T4" fmla="*/ 32 w 45"/>
                <a:gd name="T5" fmla="*/ 43 h 43"/>
                <a:gd name="T6" fmla="*/ 0 w 45"/>
                <a:gd name="T7" fmla="*/ 18 h 43"/>
                <a:gd name="T8" fmla="*/ 13 w 45"/>
                <a:gd name="T9" fmla="*/ 0 h 43"/>
                <a:gd name="T10" fmla="*/ 0 60000 65536"/>
                <a:gd name="T11" fmla="*/ 0 60000 65536"/>
                <a:gd name="T12" fmla="*/ 0 60000 65536"/>
                <a:gd name="T13" fmla="*/ 0 60000 65536"/>
                <a:gd name="T14" fmla="*/ 0 60000 65536"/>
                <a:gd name="T15" fmla="*/ 0 w 45"/>
                <a:gd name="T16" fmla="*/ 0 h 43"/>
                <a:gd name="T17" fmla="*/ 45 w 45"/>
                <a:gd name="T18" fmla="*/ 43 h 43"/>
              </a:gdLst>
              <a:ahLst/>
              <a:cxnLst>
                <a:cxn ang="T10">
                  <a:pos x="T0" y="T1"/>
                </a:cxn>
                <a:cxn ang="T11">
                  <a:pos x="T2" y="T3"/>
                </a:cxn>
                <a:cxn ang="T12">
                  <a:pos x="T4" y="T5"/>
                </a:cxn>
                <a:cxn ang="T13">
                  <a:pos x="T6" y="T7"/>
                </a:cxn>
                <a:cxn ang="T14">
                  <a:pos x="T8" y="T9"/>
                </a:cxn>
              </a:cxnLst>
              <a:rect l="T15" t="T16" r="T17" b="T18"/>
              <a:pathLst>
                <a:path w="45" h="43">
                  <a:moveTo>
                    <a:pt x="13" y="0"/>
                  </a:moveTo>
                  <a:lnTo>
                    <a:pt x="45" y="25"/>
                  </a:lnTo>
                  <a:lnTo>
                    <a:pt x="32" y="43"/>
                  </a:lnTo>
                  <a:lnTo>
                    <a:pt x="0" y="18"/>
                  </a:lnTo>
                  <a:lnTo>
                    <a:pt x="13" y="0"/>
                  </a:lnTo>
                  <a:close/>
                </a:path>
              </a:pathLst>
            </a:custGeom>
            <a:solidFill>
              <a:srgbClr val="000000"/>
            </a:solidFill>
            <a:ln w="9525">
              <a:noFill/>
              <a:round/>
              <a:headEnd/>
              <a:tailEnd/>
            </a:ln>
          </p:spPr>
          <p:txBody>
            <a:bodyPr/>
            <a:lstStyle/>
            <a:p>
              <a:endParaRPr lang="en-US"/>
            </a:p>
          </p:txBody>
        </p:sp>
        <p:sp>
          <p:nvSpPr>
            <p:cNvPr id="83099" name="Freeform 195"/>
            <p:cNvSpPr>
              <a:spLocks/>
            </p:cNvSpPr>
            <p:nvPr/>
          </p:nvSpPr>
          <p:spPr bwMode="auto">
            <a:xfrm>
              <a:off x="1106" y="3652"/>
              <a:ext cx="68" cy="198"/>
            </a:xfrm>
            <a:custGeom>
              <a:avLst/>
              <a:gdLst>
                <a:gd name="T0" fmla="*/ 0 w 68"/>
                <a:gd name="T1" fmla="*/ 0 h 198"/>
                <a:gd name="T2" fmla="*/ 2 w 68"/>
                <a:gd name="T3" fmla="*/ 6 h 198"/>
                <a:gd name="T4" fmla="*/ 4 w 68"/>
                <a:gd name="T5" fmla="*/ 12 h 198"/>
                <a:gd name="T6" fmla="*/ 6 w 68"/>
                <a:gd name="T7" fmla="*/ 20 h 198"/>
                <a:gd name="T8" fmla="*/ 7 w 68"/>
                <a:gd name="T9" fmla="*/ 28 h 198"/>
                <a:gd name="T10" fmla="*/ 11 w 68"/>
                <a:gd name="T11" fmla="*/ 46 h 198"/>
                <a:gd name="T12" fmla="*/ 14 w 68"/>
                <a:gd name="T13" fmla="*/ 64 h 198"/>
                <a:gd name="T14" fmla="*/ 17 w 68"/>
                <a:gd name="T15" fmla="*/ 84 h 198"/>
                <a:gd name="T16" fmla="*/ 20 w 68"/>
                <a:gd name="T17" fmla="*/ 104 h 198"/>
                <a:gd name="T18" fmla="*/ 23 w 68"/>
                <a:gd name="T19" fmla="*/ 123 h 198"/>
                <a:gd name="T20" fmla="*/ 26 w 68"/>
                <a:gd name="T21" fmla="*/ 142 h 198"/>
                <a:gd name="T22" fmla="*/ 28 w 68"/>
                <a:gd name="T23" fmla="*/ 150 h 198"/>
                <a:gd name="T24" fmla="*/ 29 w 68"/>
                <a:gd name="T25" fmla="*/ 158 h 198"/>
                <a:gd name="T26" fmla="*/ 31 w 68"/>
                <a:gd name="T27" fmla="*/ 166 h 198"/>
                <a:gd name="T28" fmla="*/ 34 w 68"/>
                <a:gd name="T29" fmla="*/ 173 h 198"/>
                <a:gd name="T30" fmla="*/ 36 w 68"/>
                <a:gd name="T31" fmla="*/ 179 h 198"/>
                <a:gd name="T32" fmla="*/ 38 w 68"/>
                <a:gd name="T33" fmla="*/ 184 h 198"/>
                <a:gd name="T34" fmla="*/ 40 w 68"/>
                <a:gd name="T35" fmla="*/ 189 h 198"/>
                <a:gd name="T36" fmla="*/ 43 w 68"/>
                <a:gd name="T37" fmla="*/ 193 h 198"/>
                <a:gd name="T38" fmla="*/ 45 w 68"/>
                <a:gd name="T39" fmla="*/ 195 h 198"/>
                <a:gd name="T40" fmla="*/ 47 w 68"/>
                <a:gd name="T41" fmla="*/ 198 h 198"/>
                <a:gd name="T42" fmla="*/ 51 w 68"/>
                <a:gd name="T43" fmla="*/ 198 h 198"/>
                <a:gd name="T44" fmla="*/ 54 w 68"/>
                <a:gd name="T45" fmla="*/ 197 h 198"/>
                <a:gd name="T46" fmla="*/ 57 w 68"/>
                <a:gd name="T47" fmla="*/ 195 h 198"/>
                <a:gd name="T48" fmla="*/ 61 w 68"/>
                <a:gd name="T49" fmla="*/ 191 h 198"/>
                <a:gd name="T50" fmla="*/ 64 w 68"/>
                <a:gd name="T51" fmla="*/ 187 h 198"/>
                <a:gd name="T52" fmla="*/ 68 w 68"/>
                <a:gd name="T53" fmla="*/ 18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198"/>
                <a:gd name="T83" fmla="*/ 68 w 68"/>
                <a:gd name="T84" fmla="*/ 198 h 1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198">
                  <a:moveTo>
                    <a:pt x="0" y="0"/>
                  </a:moveTo>
                  <a:lnTo>
                    <a:pt x="2" y="6"/>
                  </a:lnTo>
                  <a:lnTo>
                    <a:pt x="4" y="12"/>
                  </a:lnTo>
                  <a:lnTo>
                    <a:pt x="6" y="20"/>
                  </a:lnTo>
                  <a:lnTo>
                    <a:pt x="7" y="28"/>
                  </a:lnTo>
                  <a:lnTo>
                    <a:pt x="11" y="46"/>
                  </a:lnTo>
                  <a:lnTo>
                    <a:pt x="14" y="64"/>
                  </a:lnTo>
                  <a:lnTo>
                    <a:pt x="17" y="84"/>
                  </a:lnTo>
                  <a:lnTo>
                    <a:pt x="20" y="104"/>
                  </a:lnTo>
                  <a:lnTo>
                    <a:pt x="23" y="123"/>
                  </a:lnTo>
                  <a:lnTo>
                    <a:pt x="26" y="142"/>
                  </a:lnTo>
                  <a:lnTo>
                    <a:pt x="28" y="150"/>
                  </a:lnTo>
                  <a:lnTo>
                    <a:pt x="29" y="158"/>
                  </a:lnTo>
                  <a:lnTo>
                    <a:pt x="31" y="166"/>
                  </a:lnTo>
                  <a:lnTo>
                    <a:pt x="34" y="173"/>
                  </a:lnTo>
                  <a:lnTo>
                    <a:pt x="36" y="179"/>
                  </a:lnTo>
                  <a:lnTo>
                    <a:pt x="38" y="184"/>
                  </a:lnTo>
                  <a:lnTo>
                    <a:pt x="40" y="189"/>
                  </a:lnTo>
                  <a:lnTo>
                    <a:pt x="43" y="193"/>
                  </a:lnTo>
                  <a:lnTo>
                    <a:pt x="45" y="195"/>
                  </a:lnTo>
                  <a:lnTo>
                    <a:pt x="47" y="198"/>
                  </a:lnTo>
                  <a:lnTo>
                    <a:pt x="51" y="198"/>
                  </a:lnTo>
                  <a:lnTo>
                    <a:pt x="54" y="197"/>
                  </a:lnTo>
                  <a:lnTo>
                    <a:pt x="57" y="195"/>
                  </a:lnTo>
                  <a:lnTo>
                    <a:pt x="61" y="191"/>
                  </a:lnTo>
                  <a:lnTo>
                    <a:pt x="64" y="187"/>
                  </a:lnTo>
                  <a:lnTo>
                    <a:pt x="68" y="180"/>
                  </a:lnTo>
                </a:path>
              </a:pathLst>
            </a:custGeom>
            <a:noFill/>
            <a:ln w="21590">
              <a:solidFill>
                <a:srgbClr val="000000"/>
              </a:solidFill>
              <a:round/>
              <a:headEnd/>
              <a:tailEnd/>
            </a:ln>
          </p:spPr>
          <p:txBody>
            <a:bodyPr/>
            <a:lstStyle/>
            <a:p>
              <a:endParaRPr lang="en-US"/>
            </a:p>
          </p:txBody>
        </p:sp>
        <p:sp>
          <p:nvSpPr>
            <p:cNvPr id="83100" name="Freeform 194"/>
            <p:cNvSpPr>
              <a:spLocks/>
            </p:cNvSpPr>
            <p:nvPr/>
          </p:nvSpPr>
          <p:spPr bwMode="auto">
            <a:xfrm>
              <a:off x="1174" y="3192"/>
              <a:ext cx="193" cy="640"/>
            </a:xfrm>
            <a:custGeom>
              <a:avLst/>
              <a:gdLst>
                <a:gd name="T0" fmla="*/ 0 w 193"/>
                <a:gd name="T1" fmla="*/ 640 h 640"/>
                <a:gd name="T2" fmla="*/ 2 w 193"/>
                <a:gd name="T3" fmla="*/ 636 h 640"/>
                <a:gd name="T4" fmla="*/ 4 w 193"/>
                <a:gd name="T5" fmla="*/ 632 h 640"/>
                <a:gd name="T6" fmla="*/ 8 w 193"/>
                <a:gd name="T7" fmla="*/ 622 h 640"/>
                <a:gd name="T8" fmla="*/ 12 w 193"/>
                <a:gd name="T9" fmla="*/ 610 h 640"/>
                <a:gd name="T10" fmla="*/ 16 w 193"/>
                <a:gd name="T11" fmla="*/ 596 h 640"/>
                <a:gd name="T12" fmla="*/ 20 w 193"/>
                <a:gd name="T13" fmla="*/ 581 h 640"/>
                <a:gd name="T14" fmla="*/ 24 w 193"/>
                <a:gd name="T15" fmla="*/ 564 h 640"/>
                <a:gd name="T16" fmla="*/ 27 w 193"/>
                <a:gd name="T17" fmla="*/ 546 h 640"/>
                <a:gd name="T18" fmla="*/ 32 w 193"/>
                <a:gd name="T19" fmla="*/ 526 h 640"/>
                <a:gd name="T20" fmla="*/ 35 w 193"/>
                <a:gd name="T21" fmla="*/ 505 h 640"/>
                <a:gd name="T22" fmla="*/ 39 w 193"/>
                <a:gd name="T23" fmla="*/ 483 h 640"/>
                <a:gd name="T24" fmla="*/ 43 w 193"/>
                <a:gd name="T25" fmla="*/ 461 h 640"/>
                <a:gd name="T26" fmla="*/ 48 w 193"/>
                <a:gd name="T27" fmla="*/ 438 h 640"/>
                <a:gd name="T28" fmla="*/ 52 w 193"/>
                <a:gd name="T29" fmla="*/ 414 h 640"/>
                <a:gd name="T30" fmla="*/ 57 w 193"/>
                <a:gd name="T31" fmla="*/ 389 h 640"/>
                <a:gd name="T32" fmla="*/ 66 w 193"/>
                <a:gd name="T33" fmla="*/ 339 h 640"/>
                <a:gd name="T34" fmla="*/ 77 w 193"/>
                <a:gd name="T35" fmla="*/ 289 h 640"/>
                <a:gd name="T36" fmla="*/ 89 w 193"/>
                <a:gd name="T37" fmla="*/ 238 h 640"/>
                <a:gd name="T38" fmla="*/ 96 w 193"/>
                <a:gd name="T39" fmla="*/ 213 h 640"/>
                <a:gd name="T40" fmla="*/ 102 w 193"/>
                <a:gd name="T41" fmla="*/ 189 h 640"/>
                <a:gd name="T42" fmla="*/ 109 w 193"/>
                <a:gd name="T43" fmla="*/ 166 h 640"/>
                <a:gd name="T44" fmla="*/ 116 w 193"/>
                <a:gd name="T45" fmla="*/ 143 h 640"/>
                <a:gd name="T46" fmla="*/ 125 w 193"/>
                <a:gd name="T47" fmla="*/ 121 h 640"/>
                <a:gd name="T48" fmla="*/ 133 w 193"/>
                <a:gd name="T49" fmla="*/ 99 h 640"/>
                <a:gd name="T50" fmla="*/ 141 w 193"/>
                <a:gd name="T51" fmla="*/ 79 h 640"/>
                <a:gd name="T52" fmla="*/ 150 w 193"/>
                <a:gd name="T53" fmla="*/ 61 h 640"/>
                <a:gd name="T54" fmla="*/ 160 w 193"/>
                <a:gd name="T55" fmla="*/ 43 h 640"/>
                <a:gd name="T56" fmla="*/ 171 w 193"/>
                <a:gd name="T57" fmla="*/ 27 h 640"/>
                <a:gd name="T58" fmla="*/ 181 w 193"/>
                <a:gd name="T59" fmla="*/ 12 h 640"/>
                <a:gd name="T60" fmla="*/ 193 w 193"/>
                <a:gd name="T61" fmla="*/ 0 h 6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3"/>
                <a:gd name="T94" fmla="*/ 0 h 640"/>
                <a:gd name="T95" fmla="*/ 193 w 193"/>
                <a:gd name="T96" fmla="*/ 640 h 6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3" h="640">
                  <a:moveTo>
                    <a:pt x="0" y="640"/>
                  </a:moveTo>
                  <a:lnTo>
                    <a:pt x="2" y="636"/>
                  </a:lnTo>
                  <a:lnTo>
                    <a:pt x="4" y="632"/>
                  </a:lnTo>
                  <a:lnTo>
                    <a:pt x="8" y="622"/>
                  </a:lnTo>
                  <a:lnTo>
                    <a:pt x="12" y="610"/>
                  </a:lnTo>
                  <a:lnTo>
                    <a:pt x="16" y="596"/>
                  </a:lnTo>
                  <a:lnTo>
                    <a:pt x="20" y="581"/>
                  </a:lnTo>
                  <a:lnTo>
                    <a:pt x="24" y="564"/>
                  </a:lnTo>
                  <a:lnTo>
                    <a:pt x="27" y="546"/>
                  </a:lnTo>
                  <a:lnTo>
                    <a:pt x="32" y="526"/>
                  </a:lnTo>
                  <a:lnTo>
                    <a:pt x="35" y="505"/>
                  </a:lnTo>
                  <a:lnTo>
                    <a:pt x="39" y="483"/>
                  </a:lnTo>
                  <a:lnTo>
                    <a:pt x="43" y="461"/>
                  </a:lnTo>
                  <a:lnTo>
                    <a:pt x="48" y="438"/>
                  </a:lnTo>
                  <a:lnTo>
                    <a:pt x="52" y="414"/>
                  </a:lnTo>
                  <a:lnTo>
                    <a:pt x="57" y="389"/>
                  </a:lnTo>
                  <a:lnTo>
                    <a:pt x="66" y="339"/>
                  </a:lnTo>
                  <a:lnTo>
                    <a:pt x="77" y="289"/>
                  </a:lnTo>
                  <a:lnTo>
                    <a:pt x="89" y="238"/>
                  </a:lnTo>
                  <a:lnTo>
                    <a:pt x="96" y="213"/>
                  </a:lnTo>
                  <a:lnTo>
                    <a:pt x="102" y="189"/>
                  </a:lnTo>
                  <a:lnTo>
                    <a:pt x="109" y="166"/>
                  </a:lnTo>
                  <a:lnTo>
                    <a:pt x="116" y="143"/>
                  </a:lnTo>
                  <a:lnTo>
                    <a:pt x="125" y="121"/>
                  </a:lnTo>
                  <a:lnTo>
                    <a:pt x="133" y="99"/>
                  </a:lnTo>
                  <a:lnTo>
                    <a:pt x="141" y="79"/>
                  </a:lnTo>
                  <a:lnTo>
                    <a:pt x="150" y="61"/>
                  </a:lnTo>
                  <a:lnTo>
                    <a:pt x="160" y="43"/>
                  </a:lnTo>
                  <a:lnTo>
                    <a:pt x="171" y="27"/>
                  </a:lnTo>
                  <a:lnTo>
                    <a:pt x="181" y="12"/>
                  </a:lnTo>
                  <a:lnTo>
                    <a:pt x="193" y="0"/>
                  </a:lnTo>
                </a:path>
              </a:pathLst>
            </a:custGeom>
            <a:noFill/>
            <a:ln w="21590">
              <a:solidFill>
                <a:srgbClr val="000000"/>
              </a:solidFill>
              <a:round/>
              <a:headEnd/>
              <a:tailEnd/>
            </a:ln>
          </p:spPr>
          <p:txBody>
            <a:bodyPr/>
            <a:lstStyle/>
            <a:p>
              <a:endParaRPr lang="en-US"/>
            </a:p>
          </p:txBody>
        </p:sp>
        <p:sp>
          <p:nvSpPr>
            <p:cNvPr id="83101" name="Freeform 193"/>
            <p:cNvSpPr>
              <a:spLocks/>
            </p:cNvSpPr>
            <p:nvPr/>
          </p:nvSpPr>
          <p:spPr bwMode="auto">
            <a:xfrm>
              <a:off x="1367" y="3039"/>
              <a:ext cx="550" cy="153"/>
            </a:xfrm>
            <a:custGeom>
              <a:avLst/>
              <a:gdLst>
                <a:gd name="T0" fmla="*/ 0 w 550"/>
                <a:gd name="T1" fmla="*/ 153 h 153"/>
                <a:gd name="T2" fmla="*/ 12 w 550"/>
                <a:gd name="T3" fmla="*/ 141 h 153"/>
                <a:gd name="T4" fmla="*/ 25 w 550"/>
                <a:gd name="T5" fmla="*/ 129 h 153"/>
                <a:gd name="T6" fmla="*/ 38 w 550"/>
                <a:gd name="T7" fmla="*/ 119 h 153"/>
                <a:gd name="T8" fmla="*/ 52 w 550"/>
                <a:gd name="T9" fmla="*/ 108 h 153"/>
                <a:gd name="T10" fmla="*/ 67 w 550"/>
                <a:gd name="T11" fmla="*/ 98 h 153"/>
                <a:gd name="T12" fmla="*/ 82 w 550"/>
                <a:gd name="T13" fmla="*/ 88 h 153"/>
                <a:gd name="T14" fmla="*/ 98 w 550"/>
                <a:gd name="T15" fmla="*/ 79 h 153"/>
                <a:gd name="T16" fmla="*/ 114 w 550"/>
                <a:gd name="T17" fmla="*/ 70 h 153"/>
                <a:gd name="T18" fmla="*/ 148 w 550"/>
                <a:gd name="T19" fmla="*/ 53 h 153"/>
                <a:gd name="T20" fmla="*/ 167 w 550"/>
                <a:gd name="T21" fmla="*/ 46 h 153"/>
                <a:gd name="T22" fmla="*/ 184 w 550"/>
                <a:gd name="T23" fmla="*/ 39 h 153"/>
                <a:gd name="T24" fmla="*/ 203 w 550"/>
                <a:gd name="T25" fmla="*/ 33 h 153"/>
                <a:gd name="T26" fmla="*/ 221 w 550"/>
                <a:gd name="T27" fmla="*/ 26 h 153"/>
                <a:gd name="T28" fmla="*/ 240 w 550"/>
                <a:gd name="T29" fmla="*/ 22 h 153"/>
                <a:gd name="T30" fmla="*/ 258 w 550"/>
                <a:gd name="T31" fmla="*/ 17 h 153"/>
                <a:gd name="T32" fmla="*/ 278 w 550"/>
                <a:gd name="T33" fmla="*/ 13 h 153"/>
                <a:gd name="T34" fmla="*/ 296 w 550"/>
                <a:gd name="T35" fmla="*/ 8 h 153"/>
                <a:gd name="T36" fmla="*/ 316 w 550"/>
                <a:gd name="T37" fmla="*/ 6 h 153"/>
                <a:gd name="T38" fmla="*/ 335 w 550"/>
                <a:gd name="T39" fmla="*/ 4 h 153"/>
                <a:gd name="T40" fmla="*/ 354 w 550"/>
                <a:gd name="T41" fmla="*/ 2 h 153"/>
                <a:gd name="T42" fmla="*/ 373 w 550"/>
                <a:gd name="T43" fmla="*/ 0 h 153"/>
                <a:gd name="T44" fmla="*/ 392 w 550"/>
                <a:gd name="T45" fmla="*/ 0 h 153"/>
                <a:gd name="T46" fmla="*/ 411 w 550"/>
                <a:gd name="T47" fmla="*/ 0 h 153"/>
                <a:gd name="T48" fmla="*/ 429 w 550"/>
                <a:gd name="T49" fmla="*/ 2 h 153"/>
                <a:gd name="T50" fmla="*/ 448 w 550"/>
                <a:gd name="T51" fmla="*/ 3 h 153"/>
                <a:gd name="T52" fmla="*/ 466 w 550"/>
                <a:gd name="T53" fmla="*/ 5 h 153"/>
                <a:gd name="T54" fmla="*/ 483 w 550"/>
                <a:gd name="T55" fmla="*/ 8 h 153"/>
                <a:gd name="T56" fmla="*/ 501 w 550"/>
                <a:gd name="T57" fmla="*/ 13 h 153"/>
                <a:gd name="T58" fmla="*/ 517 w 550"/>
                <a:gd name="T59" fmla="*/ 17 h 153"/>
                <a:gd name="T60" fmla="*/ 534 w 550"/>
                <a:gd name="T61" fmla="*/ 22 h 153"/>
                <a:gd name="T62" fmla="*/ 550 w 550"/>
                <a:gd name="T63" fmla="*/ 28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0"/>
                <a:gd name="T97" fmla="*/ 0 h 153"/>
                <a:gd name="T98" fmla="*/ 550 w 550"/>
                <a:gd name="T99" fmla="*/ 153 h 1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0" h="153">
                  <a:moveTo>
                    <a:pt x="0" y="153"/>
                  </a:moveTo>
                  <a:lnTo>
                    <a:pt x="12" y="141"/>
                  </a:lnTo>
                  <a:lnTo>
                    <a:pt x="25" y="129"/>
                  </a:lnTo>
                  <a:lnTo>
                    <a:pt x="38" y="119"/>
                  </a:lnTo>
                  <a:lnTo>
                    <a:pt x="52" y="108"/>
                  </a:lnTo>
                  <a:lnTo>
                    <a:pt x="67" y="98"/>
                  </a:lnTo>
                  <a:lnTo>
                    <a:pt x="82" y="88"/>
                  </a:lnTo>
                  <a:lnTo>
                    <a:pt x="98" y="79"/>
                  </a:lnTo>
                  <a:lnTo>
                    <a:pt x="114" y="70"/>
                  </a:lnTo>
                  <a:lnTo>
                    <a:pt x="148" y="53"/>
                  </a:lnTo>
                  <a:lnTo>
                    <a:pt x="167" y="46"/>
                  </a:lnTo>
                  <a:lnTo>
                    <a:pt x="184" y="39"/>
                  </a:lnTo>
                  <a:lnTo>
                    <a:pt x="203" y="33"/>
                  </a:lnTo>
                  <a:lnTo>
                    <a:pt x="221" y="26"/>
                  </a:lnTo>
                  <a:lnTo>
                    <a:pt x="240" y="22"/>
                  </a:lnTo>
                  <a:lnTo>
                    <a:pt x="258" y="17"/>
                  </a:lnTo>
                  <a:lnTo>
                    <a:pt x="278" y="13"/>
                  </a:lnTo>
                  <a:lnTo>
                    <a:pt x="296" y="8"/>
                  </a:lnTo>
                  <a:lnTo>
                    <a:pt x="316" y="6"/>
                  </a:lnTo>
                  <a:lnTo>
                    <a:pt x="335" y="4"/>
                  </a:lnTo>
                  <a:lnTo>
                    <a:pt x="354" y="2"/>
                  </a:lnTo>
                  <a:lnTo>
                    <a:pt x="373" y="0"/>
                  </a:lnTo>
                  <a:lnTo>
                    <a:pt x="392" y="0"/>
                  </a:lnTo>
                  <a:lnTo>
                    <a:pt x="411" y="0"/>
                  </a:lnTo>
                  <a:lnTo>
                    <a:pt x="429" y="2"/>
                  </a:lnTo>
                  <a:lnTo>
                    <a:pt x="448" y="3"/>
                  </a:lnTo>
                  <a:lnTo>
                    <a:pt x="466" y="5"/>
                  </a:lnTo>
                  <a:lnTo>
                    <a:pt x="483" y="8"/>
                  </a:lnTo>
                  <a:lnTo>
                    <a:pt x="501" y="13"/>
                  </a:lnTo>
                  <a:lnTo>
                    <a:pt x="517" y="17"/>
                  </a:lnTo>
                  <a:lnTo>
                    <a:pt x="534" y="22"/>
                  </a:lnTo>
                  <a:lnTo>
                    <a:pt x="550" y="28"/>
                  </a:lnTo>
                </a:path>
              </a:pathLst>
            </a:custGeom>
            <a:noFill/>
            <a:ln w="21590">
              <a:solidFill>
                <a:srgbClr val="000000"/>
              </a:solidFill>
              <a:round/>
              <a:headEnd/>
              <a:tailEnd/>
            </a:ln>
          </p:spPr>
          <p:txBody>
            <a:bodyPr/>
            <a:lstStyle/>
            <a:p>
              <a:endParaRPr lang="en-US"/>
            </a:p>
          </p:txBody>
        </p:sp>
        <p:sp>
          <p:nvSpPr>
            <p:cNvPr id="83102" name="Freeform 192"/>
            <p:cNvSpPr>
              <a:spLocks/>
            </p:cNvSpPr>
            <p:nvPr/>
          </p:nvSpPr>
          <p:spPr bwMode="auto">
            <a:xfrm>
              <a:off x="1917" y="3067"/>
              <a:ext cx="454" cy="547"/>
            </a:xfrm>
            <a:custGeom>
              <a:avLst/>
              <a:gdLst>
                <a:gd name="T0" fmla="*/ 0 w 454"/>
                <a:gd name="T1" fmla="*/ 0 h 547"/>
                <a:gd name="T2" fmla="*/ 16 w 454"/>
                <a:gd name="T3" fmla="*/ 8 h 547"/>
                <a:gd name="T4" fmla="*/ 31 w 454"/>
                <a:gd name="T5" fmla="*/ 17 h 547"/>
                <a:gd name="T6" fmla="*/ 47 w 454"/>
                <a:gd name="T7" fmla="*/ 28 h 547"/>
                <a:gd name="T8" fmla="*/ 63 w 454"/>
                <a:gd name="T9" fmla="*/ 40 h 547"/>
                <a:gd name="T10" fmla="*/ 78 w 454"/>
                <a:gd name="T11" fmla="*/ 54 h 547"/>
                <a:gd name="T12" fmla="*/ 93 w 454"/>
                <a:gd name="T13" fmla="*/ 68 h 547"/>
                <a:gd name="T14" fmla="*/ 109 w 454"/>
                <a:gd name="T15" fmla="*/ 84 h 547"/>
                <a:gd name="T16" fmla="*/ 125 w 454"/>
                <a:gd name="T17" fmla="*/ 101 h 547"/>
                <a:gd name="T18" fmla="*/ 139 w 454"/>
                <a:gd name="T19" fmla="*/ 119 h 547"/>
                <a:gd name="T20" fmla="*/ 154 w 454"/>
                <a:gd name="T21" fmla="*/ 138 h 547"/>
                <a:gd name="T22" fmla="*/ 170 w 454"/>
                <a:gd name="T23" fmla="*/ 157 h 547"/>
                <a:gd name="T24" fmla="*/ 184 w 454"/>
                <a:gd name="T25" fmla="*/ 178 h 547"/>
                <a:gd name="T26" fmla="*/ 214 w 454"/>
                <a:gd name="T27" fmla="*/ 219 h 547"/>
                <a:gd name="T28" fmla="*/ 243 w 454"/>
                <a:gd name="T29" fmla="*/ 262 h 547"/>
                <a:gd name="T30" fmla="*/ 272 w 454"/>
                <a:gd name="T31" fmla="*/ 306 h 547"/>
                <a:gd name="T32" fmla="*/ 300 w 454"/>
                <a:gd name="T33" fmla="*/ 348 h 547"/>
                <a:gd name="T34" fmla="*/ 314 w 454"/>
                <a:gd name="T35" fmla="*/ 369 h 547"/>
                <a:gd name="T36" fmla="*/ 327 w 454"/>
                <a:gd name="T37" fmla="*/ 389 h 547"/>
                <a:gd name="T38" fmla="*/ 341 w 454"/>
                <a:gd name="T39" fmla="*/ 409 h 547"/>
                <a:gd name="T40" fmla="*/ 355 w 454"/>
                <a:gd name="T41" fmla="*/ 429 h 547"/>
                <a:gd name="T42" fmla="*/ 368 w 454"/>
                <a:gd name="T43" fmla="*/ 447 h 547"/>
                <a:gd name="T44" fmla="*/ 380 w 454"/>
                <a:gd name="T45" fmla="*/ 465 h 547"/>
                <a:gd name="T46" fmla="*/ 393 w 454"/>
                <a:gd name="T47" fmla="*/ 482 h 547"/>
                <a:gd name="T48" fmla="*/ 406 w 454"/>
                <a:gd name="T49" fmla="*/ 497 h 547"/>
                <a:gd name="T50" fmla="*/ 418 w 454"/>
                <a:gd name="T51" fmla="*/ 512 h 547"/>
                <a:gd name="T52" fmla="*/ 430 w 454"/>
                <a:gd name="T53" fmla="*/ 525 h 547"/>
                <a:gd name="T54" fmla="*/ 442 w 454"/>
                <a:gd name="T55" fmla="*/ 537 h 547"/>
                <a:gd name="T56" fmla="*/ 454 w 454"/>
                <a:gd name="T57" fmla="*/ 547 h 5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54"/>
                <a:gd name="T88" fmla="*/ 0 h 547"/>
                <a:gd name="T89" fmla="*/ 454 w 454"/>
                <a:gd name="T90" fmla="*/ 547 h 5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54" h="547">
                  <a:moveTo>
                    <a:pt x="0" y="0"/>
                  </a:moveTo>
                  <a:lnTo>
                    <a:pt x="16" y="8"/>
                  </a:lnTo>
                  <a:lnTo>
                    <a:pt x="31" y="17"/>
                  </a:lnTo>
                  <a:lnTo>
                    <a:pt x="47" y="28"/>
                  </a:lnTo>
                  <a:lnTo>
                    <a:pt x="63" y="40"/>
                  </a:lnTo>
                  <a:lnTo>
                    <a:pt x="78" y="54"/>
                  </a:lnTo>
                  <a:lnTo>
                    <a:pt x="93" y="68"/>
                  </a:lnTo>
                  <a:lnTo>
                    <a:pt x="109" y="84"/>
                  </a:lnTo>
                  <a:lnTo>
                    <a:pt x="125" y="101"/>
                  </a:lnTo>
                  <a:lnTo>
                    <a:pt x="139" y="119"/>
                  </a:lnTo>
                  <a:lnTo>
                    <a:pt x="154" y="138"/>
                  </a:lnTo>
                  <a:lnTo>
                    <a:pt x="170" y="157"/>
                  </a:lnTo>
                  <a:lnTo>
                    <a:pt x="184" y="178"/>
                  </a:lnTo>
                  <a:lnTo>
                    <a:pt x="214" y="219"/>
                  </a:lnTo>
                  <a:lnTo>
                    <a:pt x="243" y="262"/>
                  </a:lnTo>
                  <a:lnTo>
                    <a:pt x="272" y="306"/>
                  </a:lnTo>
                  <a:lnTo>
                    <a:pt x="300" y="348"/>
                  </a:lnTo>
                  <a:lnTo>
                    <a:pt x="314" y="369"/>
                  </a:lnTo>
                  <a:lnTo>
                    <a:pt x="327" y="389"/>
                  </a:lnTo>
                  <a:lnTo>
                    <a:pt x="341" y="409"/>
                  </a:lnTo>
                  <a:lnTo>
                    <a:pt x="355" y="429"/>
                  </a:lnTo>
                  <a:lnTo>
                    <a:pt x="368" y="447"/>
                  </a:lnTo>
                  <a:lnTo>
                    <a:pt x="380" y="465"/>
                  </a:lnTo>
                  <a:lnTo>
                    <a:pt x="393" y="482"/>
                  </a:lnTo>
                  <a:lnTo>
                    <a:pt x="406" y="497"/>
                  </a:lnTo>
                  <a:lnTo>
                    <a:pt x="418" y="512"/>
                  </a:lnTo>
                  <a:lnTo>
                    <a:pt x="430" y="525"/>
                  </a:lnTo>
                  <a:lnTo>
                    <a:pt x="442" y="537"/>
                  </a:lnTo>
                  <a:lnTo>
                    <a:pt x="454" y="547"/>
                  </a:lnTo>
                </a:path>
              </a:pathLst>
            </a:custGeom>
            <a:noFill/>
            <a:ln w="21590">
              <a:solidFill>
                <a:srgbClr val="000000"/>
              </a:solidFill>
              <a:round/>
              <a:headEnd/>
              <a:tailEnd/>
            </a:ln>
          </p:spPr>
          <p:txBody>
            <a:bodyPr/>
            <a:lstStyle/>
            <a:p>
              <a:endParaRPr lang="en-US"/>
            </a:p>
          </p:txBody>
        </p:sp>
        <p:sp>
          <p:nvSpPr>
            <p:cNvPr id="83103" name="Freeform 191"/>
            <p:cNvSpPr>
              <a:spLocks/>
            </p:cNvSpPr>
            <p:nvPr/>
          </p:nvSpPr>
          <p:spPr bwMode="auto">
            <a:xfrm>
              <a:off x="2371" y="3614"/>
              <a:ext cx="289" cy="116"/>
            </a:xfrm>
            <a:custGeom>
              <a:avLst/>
              <a:gdLst>
                <a:gd name="T0" fmla="*/ 0 w 289"/>
                <a:gd name="T1" fmla="*/ 0 h 116"/>
                <a:gd name="T2" fmla="*/ 5 w 289"/>
                <a:gd name="T3" fmla="*/ 5 h 116"/>
                <a:gd name="T4" fmla="*/ 12 w 289"/>
                <a:gd name="T5" fmla="*/ 10 h 116"/>
                <a:gd name="T6" fmla="*/ 19 w 289"/>
                <a:gd name="T7" fmla="*/ 15 h 116"/>
                <a:gd name="T8" fmla="*/ 26 w 289"/>
                <a:gd name="T9" fmla="*/ 21 h 116"/>
                <a:gd name="T10" fmla="*/ 35 w 289"/>
                <a:gd name="T11" fmla="*/ 28 h 116"/>
                <a:gd name="T12" fmla="*/ 43 w 289"/>
                <a:gd name="T13" fmla="*/ 34 h 116"/>
                <a:gd name="T14" fmla="*/ 62 w 289"/>
                <a:gd name="T15" fmla="*/ 48 h 116"/>
                <a:gd name="T16" fmla="*/ 82 w 289"/>
                <a:gd name="T17" fmla="*/ 61 h 116"/>
                <a:gd name="T18" fmla="*/ 103 w 289"/>
                <a:gd name="T19" fmla="*/ 75 h 116"/>
                <a:gd name="T20" fmla="*/ 126 w 289"/>
                <a:gd name="T21" fmla="*/ 88 h 116"/>
                <a:gd name="T22" fmla="*/ 137 w 289"/>
                <a:gd name="T23" fmla="*/ 93 h 116"/>
                <a:gd name="T24" fmla="*/ 148 w 289"/>
                <a:gd name="T25" fmla="*/ 99 h 116"/>
                <a:gd name="T26" fmla="*/ 159 w 289"/>
                <a:gd name="T27" fmla="*/ 103 h 116"/>
                <a:gd name="T28" fmla="*/ 170 w 289"/>
                <a:gd name="T29" fmla="*/ 107 h 116"/>
                <a:gd name="T30" fmla="*/ 181 w 289"/>
                <a:gd name="T31" fmla="*/ 111 h 116"/>
                <a:gd name="T32" fmla="*/ 192 w 289"/>
                <a:gd name="T33" fmla="*/ 113 h 116"/>
                <a:gd name="T34" fmla="*/ 202 w 289"/>
                <a:gd name="T35" fmla="*/ 115 h 116"/>
                <a:gd name="T36" fmla="*/ 212 w 289"/>
                <a:gd name="T37" fmla="*/ 116 h 116"/>
                <a:gd name="T38" fmla="*/ 222 w 289"/>
                <a:gd name="T39" fmla="*/ 116 h 116"/>
                <a:gd name="T40" fmla="*/ 232 w 289"/>
                <a:gd name="T41" fmla="*/ 115 h 116"/>
                <a:gd name="T42" fmla="*/ 241 w 289"/>
                <a:gd name="T43" fmla="*/ 113 h 116"/>
                <a:gd name="T44" fmla="*/ 250 w 289"/>
                <a:gd name="T45" fmla="*/ 109 h 116"/>
                <a:gd name="T46" fmla="*/ 258 w 289"/>
                <a:gd name="T47" fmla="*/ 104 h 116"/>
                <a:gd name="T48" fmla="*/ 265 w 289"/>
                <a:gd name="T49" fmla="*/ 98 h 116"/>
                <a:gd name="T50" fmla="*/ 272 w 289"/>
                <a:gd name="T51" fmla="*/ 90 h 116"/>
                <a:gd name="T52" fmla="*/ 279 w 289"/>
                <a:gd name="T53" fmla="*/ 81 h 116"/>
                <a:gd name="T54" fmla="*/ 284 w 289"/>
                <a:gd name="T55" fmla="*/ 71 h 116"/>
                <a:gd name="T56" fmla="*/ 289 w 289"/>
                <a:gd name="T57" fmla="*/ 59 h 1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9"/>
                <a:gd name="T88" fmla="*/ 0 h 116"/>
                <a:gd name="T89" fmla="*/ 289 w 289"/>
                <a:gd name="T90" fmla="*/ 116 h 1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9" h="116">
                  <a:moveTo>
                    <a:pt x="0" y="0"/>
                  </a:moveTo>
                  <a:lnTo>
                    <a:pt x="5" y="5"/>
                  </a:lnTo>
                  <a:lnTo>
                    <a:pt x="12" y="10"/>
                  </a:lnTo>
                  <a:lnTo>
                    <a:pt x="19" y="15"/>
                  </a:lnTo>
                  <a:lnTo>
                    <a:pt x="26" y="21"/>
                  </a:lnTo>
                  <a:lnTo>
                    <a:pt x="35" y="28"/>
                  </a:lnTo>
                  <a:lnTo>
                    <a:pt x="43" y="34"/>
                  </a:lnTo>
                  <a:lnTo>
                    <a:pt x="62" y="48"/>
                  </a:lnTo>
                  <a:lnTo>
                    <a:pt x="82" y="61"/>
                  </a:lnTo>
                  <a:lnTo>
                    <a:pt x="103" y="75"/>
                  </a:lnTo>
                  <a:lnTo>
                    <a:pt x="126" y="88"/>
                  </a:lnTo>
                  <a:lnTo>
                    <a:pt x="137" y="93"/>
                  </a:lnTo>
                  <a:lnTo>
                    <a:pt x="148" y="99"/>
                  </a:lnTo>
                  <a:lnTo>
                    <a:pt x="159" y="103"/>
                  </a:lnTo>
                  <a:lnTo>
                    <a:pt x="170" y="107"/>
                  </a:lnTo>
                  <a:lnTo>
                    <a:pt x="181" y="111"/>
                  </a:lnTo>
                  <a:lnTo>
                    <a:pt x="192" y="113"/>
                  </a:lnTo>
                  <a:lnTo>
                    <a:pt x="202" y="115"/>
                  </a:lnTo>
                  <a:lnTo>
                    <a:pt x="212" y="116"/>
                  </a:lnTo>
                  <a:lnTo>
                    <a:pt x="222" y="116"/>
                  </a:lnTo>
                  <a:lnTo>
                    <a:pt x="232" y="115"/>
                  </a:lnTo>
                  <a:lnTo>
                    <a:pt x="241" y="113"/>
                  </a:lnTo>
                  <a:lnTo>
                    <a:pt x="250" y="109"/>
                  </a:lnTo>
                  <a:lnTo>
                    <a:pt x="258" y="104"/>
                  </a:lnTo>
                  <a:lnTo>
                    <a:pt x="265" y="98"/>
                  </a:lnTo>
                  <a:lnTo>
                    <a:pt x="272" y="90"/>
                  </a:lnTo>
                  <a:lnTo>
                    <a:pt x="279" y="81"/>
                  </a:lnTo>
                  <a:lnTo>
                    <a:pt x="284" y="71"/>
                  </a:lnTo>
                  <a:lnTo>
                    <a:pt x="289" y="59"/>
                  </a:lnTo>
                </a:path>
              </a:pathLst>
            </a:custGeom>
            <a:noFill/>
            <a:ln w="21590">
              <a:solidFill>
                <a:srgbClr val="000000"/>
              </a:solidFill>
              <a:round/>
              <a:headEnd/>
              <a:tailEnd/>
            </a:ln>
          </p:spPr>
          <p:txBody>
            <a:bodyPr/>
            <a:lstStyle/>
            <a:p>
              <a:endParaRPr lang="en-US"/>
            </a:p>
          </p:txBody>
        </p:sp>
        <p:sp>
          <p:nvSpPr>
            <p:cNvPr id="83104" name="Freeform 190"/>
            <p:cNvSpPr>
              <a:spLocks/>
            </p:cNvSpPr>
            <p:nvPr/>
          </p:nvSpPr>
          <p:spPr bwMode="auto">
            <a:xfrm>
              <a:off x="2660" y="1740"/>
              <a:ext cx="330" cy="1933"/>
            </a:xfrm>
            <a:custGeom>
              <a:avLst/>
              <a:gdLst>
                <a:gd name="T0" fmla="*/ 0 w 330"/>
                <a:gd name="T1" fmla="*/ 1933 h 1933"/>
                <a:gd name="T2" fmla="*/ 5 w 330"/>
                <a:gd name="T3" fmla="*/ 1917 h 1933"/>
                <a:gd name="T4" fmla="*/ 10 w 330"/>
                <a:gd name="T5" fmla="*/ 1900 h 1933"/>
                <a:gd name="T6" fmla="*/ 15 w 330"/>
                <a:gd name="T7" fmla="*/ 1882 h 1933"/>
                <a:gd name="T8" fmla="*/ 19 w 330"/>
                <a:gd name="T9" fmla="*/ 1862 h 1933"/>
                <a:gd name="T10" fmla="*/ 25 w 330"/>
                <a:gd name="T11" fmla="*/ 1841 h 1933"/>
                <a:gd name="T12" fmla="*/ 30 w 330"/>
                <a:gd name="T13" fmla="*/ 1819 h 1933"/>
                <a:gd name="T14" fmla="*/ 35 w 330"/>
                <a:gd name="T15" fmla="*/ 1796 h 1933"/>
                <a:gd name="T16" fmla="*/ 40 w 330"/>
                <a:gd name="T17" fmla="*/ 1771 h 1933"/>
                <a:gd name="T18" fmla="*/ 45 w 330"/>
                <a:gd name="T19" fmla="*/ 1745 h 1933"/>
                <a:gd name="T20" fmla="*/ 51 w 330"/>
                <a:gd name="T21" fmla="*/ 1719 h 1933"/>
                <a:gd name="T22" fmla="*/ 56 w 330"/>
                <a:gd name="T23" fmla="*/ 1690 h 1933"/>
                <a:gd name="T24" fmla="*/ 61 w 330"/>
                <a:gd name="T25" fmla="*/ 1661 h 1933"/>
                <a:gd name="T26" fmla="*/ 66 w 330"/>
                <a:gd name="T27" fmla="*/ 1631 h 1933"/>
                <a:gd name="T28" fmla="*/ 72 w 330"/>
                <a:gd name="T29" fmla="*/ 1601 h 1933"/>
                <a:gd name="T30" fmla="*/ 77 w 330"/>
                <a:gd name="T31" fmla="*/ 1569 h 1933"/>
                <a:gd name="T32" fmla="*/ 82 w 330"/>
                <a:gd name="T33" fmla="*/ 1537 h 1933"/>
                <a:gd name="T34" fmla="*/ 87 w 330"/>
                <a:gd name="T35" fmla="*/ 1504 h 1933"/>
                <a:gd name="T36" fmla="*/ 93 w 330"/>
                <a:gd name="T37" fmla="*/ 1470 h 1933"/>
                <a:gd name="T38" fmla="*/ 99 w 330"/>
                <a:gd name="T39" fmla="*/ 1435 h 1933"/>
                <a:gd name="T40" fmla="*/ 103 w 330"/>
                <a:gd name="T41" fmla="*/ 1400 h 1933"/>
                <a:gd name="T42" fmla="*/ 109 w 330"/>
                <a:gd name="T43" fmla="*/ 1365 h 1933"/>
                <a:gd name="T44" fmla="*/ 115 w 330"/>
                <a:gd name="T45" fmla="*/ 1328 h 1933"/>
                <a:gd name="T46" fmla="*/ 126 w 330"/>
                <a:gd name="T47" fmla="*/ 1255 h 1933"/>
                <a:gd name="T48" fmla="*/ 136 w 330"/>
                <a:gd name="T49" fmla="*/ 1180 h 1933"/>
                <a:gd name="T50" fmla="*/ 147 w 330"/>
                <a:gd name="T51" fmla="*/ 1104 h 1933"/>
                <a:gd name="T52" fmla="*/ 158 w 330"/>
                <a:gd name="T53" fmla="*/ 1027 h 1933"/>
                <a:gd name="T54" fmla="*/ 169 w 330"/>
                <a:gd name="T55" fmla="*/ 950 h 1933"/>
                <a:gd name="T56" fmla="*/ 180 w 330"/>
                <a:gd name="T57" fmla="*/ 874 h 1933"/>
                <a:gd name="T58" fmla="*/ 191 w 330"/>
                <a:gd name="T59" fmla="*/ 797 h 1933"/>
                <a:gd name="T60" fmla="*/ 201 w 330"/>
                <a:gd name="T61" fmla="*/ 722 h 1933"/>
                <a:gd name="T62" fmla="*/ 213 w 330"/>
                <a:gd name="T63" fmla="*/ 648 h 1933"/>
                <a:gd name="T64" fmla="*/ 223 w 330"/>
                <a:gd name="T65" fmla="*/ 575 h 1933"/>
                <a:gd name="T66" fmla="*/ 229 w 330"/>
                <a:gd name="T67" fmla="*/ 539 h 1933"/>
                <a:gd name="T68" fmla="*/ 233 w 330"/>
                <a:gd name="T69" fmla="*/ 505 h 1933"/>
                <a:gd name="T70" fmla="*/ 239 w 330"/>
                <a:gd name="T71" fmla="*/ 470 h 1933"/>
                <a:gd name="T72" fmla="*/ 244 w 330"/>
                <a:gd name="T73" fmla="*/ 437 h 1933"/>
                <a:gd name="T74" fmla="*/ 249 w 330"/>
                <a:gd name="T75" fmla="*/ 404 h 1933"/>
                <a:gd name="T76" fmla="*/ 254 w 330"/>
                <a:gd name="T77" fmla="*/ 371 h 1933"/>
                <a:gd name="T78" fmla="*/ 259 w 330"/>
                <a:gd name="T79" fmla="*/ 340 h 1933"/>
                <a:gd name="T80" fmla="*/ 265 w 330"/>
                <a:gd name="T81" fmla="*/ 310 h 1933"/>
                <a:gd name="T82" fmla="*/ 270 w 330"/>
                <a:gd name="T83" fmla="*/ 280 h 1933"/>
                <a:gd name="T84" fmla="*/ 274 w 330"/>
                <a:gd name="T85" fmla="*/ 252 h 1933"/>
                <a:gd name="T86" fmla="*/ 279 w 330"/>
                <a:gd name="T87" fmla="*/ 224 h 1933"/>
                <a:gd name="T88" fmla="*/ 284 w 330"/>
                <a:gd name="T89" fmla="*/ 197 h 1933"/>
                <a:gd name="T90" fmla="*/ 289 w 330"/>
                <a:gd name="T91" fmla="*/ 172 h 1933"/>
                <a:gd name="T92" fmla="*/ 294 w 330"/>
                <a:gd name="T93" fmla="*/ 147 h 1933"/>
                <a:gd name="T94" fmla="*/ 299 w 330"/>
                <a:gd name="T95" fmla="*/ 125 h 1933"/>
                <a:gd name="T96" fmla="*/ 303 w 330"/>
                <a:gd name="T97" fmla="*/ 103 h 1933"/>
                <a:gd name="T98" fmla="*/ 308 w 330"/>
                <a:gd name="T99" fmla="*/ 82 h 1933"/>
                <a:gd name="T100" fmla="*/ 313 w 330"/>
                <a:gd name="T101" fmla="*/ 63 h 1933"/>
                <a:gd name="T102" fmla="*/ 317 w 330"/>
                <a:gd name="T103" fmla="*/ 45 h 1933"/>
                <a:gd name="T104" fmla="*/ 321 w 330"/>
                <a:gd name="T105" fmla="*/ 29 h 1933"/>
                <a:gd name="T106" fmla="*/ 326 w 330"/>
                <a:gd name="T107" fmla="*/ 13 h 1933"/>
                <a:gd name="T108" fmla="*/ 330 w 330"/>
                <a:gd name="T109" fmla="*/ 0 h 19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0"/>
                <a:gd name="T166" fmla="*/ 0 h 1933"/>
                <a:gd name="T167" fmla="*/ 330 w 330"/>
                <a:gd name="T168" fmla="*/ 1933 h 19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0" h="1933">
                  <a:moveTo>
                    <a:pt x="0" y="1933"/>
                  </a:moveTo>
                  <a:lnTo>
                    <a:pt x="5" y="1917"/>
                  </a:lnTo>
                  <a:lnTo>
                    <a:pt x="10" y="1900"/>
                  </a:lnTo>
                  <a:lnTo>
                    <a:pt x="15" y="1882"/>
                  </a:lnTo>
                  <a:lnTo>
                    <a:pt x="19" y="1862"/>
                  </a:lnTo>
                  <a:lnTo>
                    <a:pt x="25" y="1841"/>
                  </a:lnTo>
                  <a:lnTo>
                    <a:pt x="30" y="1819"/>
                  </a:lnTo>
                  <a:lnTo>
                    <a:pt x="35" y="1796"/>
                  </a:lnTo>
                  <a:lnTo>
                    <a:pt x="40" y="1771"/>
                  </a:lnTo>
                  <a:lnTo>
                    <a:pt x="45" y="1745"/>
                  </a:lnTo>
                  <a:lnTo>
                    <a:pt x="51" y="1719"/>
                  </a:lnTo>
                  <a:lnTo>
                    <a:pt x="56" y="1690"/>
                  </a:lnTo>
                  <a:lnTo>
                    <a:pt x="61" y="1661"/>
                  </a:lnTo>
                  <a:lnTo>
                    <a:pt x="66" y="1631"/>
                  </a:lnTo>
                  <a:lnTo>
                    <a:pt x="72" y="1601"/>
                  </a:lnTo>
                  <a:lnTo>
                    <a:pt x="77" y="1569"/>
                  </a:lnTo>
                  <a:lnTo>
                    <a:pt x="82" y="1537"/>
                  </a:lnTo>
                  <a:lnTo>
                    <a:pt x="87" y="1504"/>
                  </a:lnTo>
                  <a:lnTo>
                    <a:pt x="93" y="1470"/>
                  </a:lnTo>
                  <a:lnTo>
                    <a:pt x="99" y="1435"/>
                  </a:lnTo>
                  <a:lnTo>
                    <a:pt x="103" y="1400"/>
                  </a:lnTo>
                  <a:lnTo>
                    <a:pt x="109" y="1365"/>
                  </a:lnTo>
                  <a:lnTo>
                    <a:pt x="115" y="1328"/>
                  </a:lnTo>
                  <a:lnTo>
                    <a:pt x="126" y="1255"/>
                  </a:lnTo>
                  <a:lnTo>
                    <a:pt x="136" y="1180"/>
                  </a:lnTo>
                  <a:lnTo>
                    <a:pt x="147" y="1104"/>
                  </a:lnTo>
                  <a:lnTo>
                    <a:pt x="158" y="1027"/>
                  </a:lnTo>
                  <a:lnTo>
                    <a:pt x="169" y="950"/>
                  </a:lnTo>
                  <a:lnTo>
                    <a:pt x="180" y="874"/>
                  </a:lnTo>
                  <a:lnTo>
                    <a:pt x="191" y="797"/>
                  </a:lnTo>
                  <a:lnTo>
                    <a:pt x="201" y="722"/>
                  </a:lnTo>
                  <a:lnTo>
                    <a:pt x="213" y="648"/>
                  </a:lnTo>
                  <a:lnTo>
                    <a:pt x="223" y="575"/>
                  </a:lnTo>
                  <a:lnTo>
                    <a:pt x="229" y="539"/>
                  </a:lnTo>
                  <a:lnTo>
                    <a:pt x="233" y="505"/>
                  </a:lnTo>
                  <a:lnTo>
                    <a:pt x="239" y="470"/>
                  </a:lnTo>
                  <a:lnTo>
                    <a:pt x="244" y="437"/>
                  </a:lnTo>
                  <a:lnTo>
                    <a:pt x="249" y="404"/>
                  </a:lnTo>
                  <a:lnTo>
                    <a:pt x="254" y="371"/>
                  </a:lnTo>
                  <a:lnTo>
                    <a:pt x="259" y="340"/>
                  </a:lnTo>
                  <a:lnTo>
                    <a:pt x="265" y="310"/>
                  </a:lnTo>
                  <a:lnTo>
                    <a:pt x="270" y="280"/>
                  </a:lnTo>
                  <a:lnTo>
                    <a:pt x="274" y="252"/>
                  </a:lnTo>
                  <a:lnTo>
                    <a:pt x="279" y="224"/>
                  </a:lnTo>
                  <a:lnTo>
                    <a:pt x="284" y="197"/>
                  </a:lnTo>
                  <a:lnTo>
                    <a:pt x="289" y="172"/>
                  </a:lnTo>
                  <a:lnTo>
                    <a:pt x="294" y="147"/>
                  </a:lnTo>
                  <a:lnTo>
                    <a:pt x="299" y="125"/>
                  </a:lnTo>
                  <a:lnTo>
                    <a:pt x="303" y="103"/>
                  </a:lnTo>
                  <a:lnTo>
                    <a:pt x="308" y="82"/>
                  </a:lnTo>
                  <a:lnTo>
                    <a:pt x="313" y="63"/>
                  </a:lnTo>
                  <a:lnTo>
                    <a:pt x="317" y="45"/>
                  </a:lnTo>
                  <a:lnTo>
                    <a:pt x="321" y="29"/>
                  </a:lnTo>
                  <a:lnTo>
                    <a:pt x="326" y="13"/>
                  </a:lnTo>
                  <a:lnTo>
                    <a:pt x="330" y="0"/>
                  </a:lnTo>
                </a:path>
              </a:pathLst>
            </a:custGeom>
            <a:noFill/>
            <a:ln w="21590">
              <a:solidFill>
                <a:srgbClr val="000000"/>
              </a:solidFill>
              <a:round/>
              <a:headEnd/>
              <a:tailEnd/>
            </a:ln>
          </p:spPr>
          <p:txBody>
            <a:bodyPr/>
            <a:lstStyle/>
            <a:p>
              <a:endParaRPr lang="en-US"/>
            </a:p>
          </p:txBody>
        </p:sp>
        <p:sp>
          <p:nvSpPr>
            <p:cNvPr id="83105" name="Freeform 189"/>
            <p:cNvSpPr>
              <a:spLocks/>
            </p:cNvSpPr>
            <p:nvPr/>
          </p:nvSpPr>
          <p:spPr bwMode="auto">
            <a:xfrm>
              <a:off x="2990" y="1692"/>
              <a:ext cx="220" cy="368"/>
            </a:xfrm>
            <a:custGeom>
              <a:avLst/>
              <a:gdLst>
                <a:gd name="T0" fmla="*/ 0 w 220"/>
                <a:gd name="T1" fmla="*/ 48 h 368"/>
                <a:gd name="T2" fmla="*/ 3 w 220"/>
                <a:gd name="T3" fmla="*/ 40 h 368"/>
                <a:gd name="T4" fmla="*/ 6 w 220"/>
                <a:gd name="T5" fmla="*/ 32 h 368"/>
                <a:gd name="T6" fmla="*/ 8 w 220"/>
                <a:gd name="T7" fmla="*/ 26 h 368"/>
                <a:gd name="T8" fmla="*/ 11 w 220"/>
                <a:gd name="T9" fmla="*/ 21 h 368"/>
                <a:gd name="T10" fmla="*/ 14 w 220"/>
                <a:gd name="T11" fmla="*/ 15 h 368"/>
                <a:gd name="T12" fmla="*/ 16 w 220"/>
                <a:gd name="T13" fmla="*/ 11 h 368"/>
                <a:gd name="T14" fmla="*/ 19 w 220"/>
                <a:gd name="T15" fmla="*/ 8 h 368"/>
                <a:gd name="T16" fmla="*/ 21 w 220"/>
                <a:gd name="T17" fmla="*/ 5 h 368"/>
                <a:gd name="T18" fmla="*/ 24 w 220"/>
                <a:gd name="T19" fmla="*/ 3 h 368"/>
                <a:gd name="T20" fmla="*/ 26 w 220"/>
                <a:gd name="T21" fmla="*/ 1 h 368"/>
                <a:gd name="T22" fmla="*/ 28 w 220"/>
                <a:gd name="T23" fmla="*/ 1 h 368"/>
                <a:gd name="T24" fmla="*/ 30 w 220"/>
                <a:gd name="T25" fmla="*/ 0 h 368"/>
                <a:gd name="T26" fmla="*/ 32 w 220"/>
                <a:gd name="T27" fmla="*/ 1 h 368"/>
                <a:gd name="T28" fmla="*/ 34 w 220"/>
                <a:gd name="T29" fmla="*/ 1 h 368"/>
                <a:gd name="T30" fmla="*/ 37 w 220"/>
                <a:gd name="T31" fmla="*/ 3 h 368"/>
                <a:gd name="T32" fmla="*/ 39 w 220"/>
                <a:gd name="T33" fmla="*/ 5 h 368"/>
                <a:gd name="T34" fmla="*/ 41 w 220"/>
                <a:gd name="T35" fmla="*/ 8 h 368"/>
                <a:gd name="T36" fmla="*/ 43 w 220"/>
                <a:gd name="T37" fmla="*/ 11 h 368"/>
                <a:gd name="T38" fmla="*/ 47 w 220"/>
                <a:gd name="T39" fmla="*/ 19 h 368"/>
                <a:gd name="T40" fmla="*/ 51 w 220"/>
                <a:gd name="T41" fmla="*/ 28 h 368"/>
                <a:gd name="T42" fmla="*/ 56 w 220"/>
                <a:gd name="T43" fmla="*/ 40 h 368"/>
                <a:gd name="T44" fmla="*/ 60 w 220"/>
                <a:gd name="T45" fmla="*/ 52 h 368"/>
                <a:gd name="T46" fmla="*/ 65 w 220"/>
                <a:gd name="T47" fmla="*/ 67 h 368"/>
                <a:gd name="T48" fmla="*/ 69 w 220"/>
                <a:gd name="T49" fmla="*/ 82 h 368"/>
                <a:gd name="T50" fmla="*/ 74 w 220"/>
                <a:gd name="T51" fmla="*/ 98 h 368"/>
                <a:gd name="T52" fmla="*/ 79 w 220"/>
                <a:gd name="T53" fmla="*/ 115 h 368"/>
                <a:gd name="T54" fmla="*/ 85 w 220"/>
                <a:gd name="T55" fmla="*/ 133 h 368"/>
                <a:gd name="T56" fmla="*/ 91 w 220"/>
                <a:gd name="T57" fmla="*/ 152 h 368"/>
                <a:gd name="T58" fmla="*/ 97 w 220"/>
                <a:gd name="T59" fmla="*/ 171 h 368"/>
                <a:gd name="T60" fmla="*/ 104 w 220"/>
                <a:gd name="T61" fmla="*/ 189 h 368"/>
                <a:gd name="T62" fmla="*/ 111 w 220"/>
                <a:gd name="T63" fmla="*/ 209 h 368"/>
                <a:gd name="T64" fmla="*/ 120 w 220"/>
                <a:gd name="T65" fmla="*/ 227 h 368"/>
                <a:gd name="T66" fmla="*/ 128 w 220"/>
                <a:gd name="T67" fmla="*/ 246 h 368"/>
                <a:gd name="T68" fmla="*/ 137 w 220"/>
                <a:gd name="T69" fmla="*/ 265 h 368"/>
                <a:gd name="T70" fmla="*/ 147 w 220"/>
                <a:gd name="T71" fmla="*/ 283 h 368"/>
                <a:gd name="T72" fmla="*/ 156 w 220"/>
                <a:gd name="T73" fmla="*/ 299 h 368"/>
                <a:gd name="T74" fmla="*/ 167 w 220"/>
                <a:gd name="T75" fmla="*/ 316 h 368"/>
                <a:gd name="T76" fmla="*/ 179 w 220"/>
                <a:gd name="T77" fmla="*/ 331 h 368"/>
                <a:gd name="T78" fmla="*/ 192 w 220"/>
                <a:gd name="T79" fmla="*/ 345 h 368"/>
                <a:gd name="T80" fmla="*/ 206 w 220"/>
                <a:gd name="T81" fmla="*/ 357 h 368"/>
                <a:gd name="T82" fmla="*/ 220 w 220"/>
                <a:gd name="T83" fmla="*/ 368 h 3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0"/>
                <a:gd name="T127" fmla="*/ 0 h 368"/>
                <a:gd name="T128" fmla="*/ 220 w 220"/>
                <a:gd name="T129" fmla="*/ 368 h 3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0" h="368">
                  <a:moveTo>
                    <a:pt x="0" y="48"/>
                  </a:moveTo>
                  <a:lnTo>
                    <a:pt x="3" y="40"/>
                  </a:lnTo>
                  <a:lnTo>
                    <a:pt x="6" y="32"/>
                  </a:lnTo>
                  <a:lnTo>
                    <a:pt x="8" y="26"/>
                  </a:lnTo>
                  <a:lnTo>
                    <a:pt x="11" y="21"/>
                  </a:lnTo>
                  <a:lnTo>
                    <a:pt x="14" y="15"/>
                  </a:lnTo>
                  <a:lnTo>
                    <a:pt x="16" y="11"/>
                  </a:lnTo>
                  <a:lnTo>
                    <a:pt x="19" y="8"/>
                  </a:lnTo>
                  <a:lnTo>
                    <a:pt x="21" y="5"/>
                  </a:lnTo>
                  <a:lnTo>
                    <a:pt x="24" y="3"/>
                  </a:lnTo>
                  <a:lnTo>
                    <a:pt x="26" y="1"/>
                  </a:lnTo>
                  <a:lnTo>
                    <a:pt x="28" y="1"/>
                  </a:lnTo>
                  <a:lnTo>
                    <a:pt x="30" y="0"/>
                  </a:lnTo>
                  <a:lnTo>
                    <a:pt x="32" y="1"/>
                  </a:lnTo>
                  <a:lnTo>
                    <a:pt x="34" y="1"/>
                  </a:lnTo>
                  <a:lnTo>
                    <a:pt x="37" y="3"/>
                  </a:lnTo>
                  <a:lnTo>
                    <a:pt x="39" y="5"/>
                  </a:lnTo>
                  <a:lnTo>
                    <a:pt x="41" y="8"/>
                  </a:lnTo>
                  <a:lnTo>
                    <a:pt x="43" y="11"/>
                  </a:lnTo>
                  <a:lnTo>
                    <a:pt x="47" y="19"/>
                  </a:lnTo>
                  <a:lnTo>
                    <a:pt x="51" y="28"/>
                  </a:lnTo>
                  <a:lnTo>
                    <a:pt x="56" y="40"/>
                  </a:lnTo>
                  <a:lnTo>
                    <a:pt x="60" y="52"/>
                  </a:lnTo>
                  <a:lnTo>
                    <a:pt x="65" y="67"/>
                  </a:lnTo>
                  <a:lnTo>
                    <a:pt x="69" y="82"/>
                  </a:lnTo>
                  <a:lnTo>
                    <a:pt x="74" y="98"/>
                  </a:lnTo>
                  <a:lnTo>
                    <a:pt x="79" y="115"/>
                  </a:lnTo>
                  <a:lnTo>
                    <a:pt x="85" y="133"/>
                  </a:lnTo>
                  <a:lnTo>
                    <a:pt x="91" y="152"/>
                  </a:lnTo>
                  <a:lnTo>
                    <a:pt x="97" y="171"/>
                  </a:lnTo>
                  <a:lnTo>
                    <a:pt x="104" y="189"/>
                  </a:lnTo>
                  <a:lnTo>
                    <a:pt x="111" y="209"/>
                  </a:lnTo>
                  <a:lnTo>
                    <a:pt x="120" y="227"/>
                  </a:lnTo>
                  <a:lnTo>
                    <a:pt x="128" y="246"/>
                  </a:lnTo>
                  <a:lnTo>
                    <a:pt x="137" y="265"/>
                  </a:lnTo>
                  <a:lnTo>
                    <a:pt x="147" y="283"/>
                  </a:lnTo>
                  <a:lnTo>
                    <a:pt x="156" y="299"/>
                  </a:lnTo>
                  <a:lnTo>
                    <a:pt x="167" y="316"/>
                  </a:lnTo>
                  <a:lnTo>
                    <a:pt x="179" y="331"/>
                  </a:lnTo>
                  <a:lnTo>
                    <a:pt x="192" y="345"/>
                  </a:lnTo>
                  <a:lnTo>
                    <a:pt x="206" y="357"/>
                  </a:lnTo>
                  <a:lnTo>
                    <a:pt x="220" y="368"/>
                  </a:lnTo>
                </a:path>
              </a:pathLst>
            </a:custGeom>
            <a:noFill/>
            <a:ln w="21590">
              <a:solidFill>
                <a:srgbClr val="000000"/>
              </a:solidFill>
              <a:round/>
              <a:headEnd/>
              <a:tailEnd/>
            </a:ln>
          </p:spPr>
          <p:txBody>
            <a:bodyPr/>
            <a:lstStyle/>
            <a:p>
              <a:endParaRPr lang="en-US"/>
            </a:p>
          </p:txBody>
        </p:sp>
        <p:sp>
          <p:nvSpPr>
            <p:cNvPr id="83106" name="Freeform 188"/>
            <p:cNvSpPr>
              <a:spLocks/>
            </p:cNvSpPr>
            <p:nvPr/>
          </p:nvSpPr>
          <p:spPr bwMode="auto">
            <a:xfrm>
              <a:off x="3210" y="2061"/>
              <a:ext cx="1170" cy="647"/>
            </a:xfrm>
            <a:custGeom>
              <a:avLst/>
              <a:gdLst>
                <a:gd name="T0" fmla="*/ 0 w 1170"/>
                <a:gd name="T1" fmla="*/ 0 h 647"/>
                <a:gd name="T2" fmla="*/ 11 w 1170"/>
                <a:gd name="T3" fmla="*/ 7 h 647"/>
                <a:gd name="T4" fmla="*/ 23 w 1170"/>
                <a:gd name="T5" fmla="*/ 16 h 647"/>
                <a:gd name="T6" fmla="*/ 36 w 1170"/>
                <a:gd name="T7" fmla="*/ 24 h 647"/>
                <a:gd name="T8" fmla="*/ 49 w 1170"/>
                <a:gd name="T9" fmla="*/ 32 h 647"/>
                <a:gd name="T10" fmla="*/ 63 w 1170"/>
                <a:gd name="T11" fmla="*/ 41 h 647"/>
                <a:gd name="T12" fmla="*/ 77 w 1170"/>
                <a:gd name="T13" fmla="*/ 50 h 647"/>
                <a:gd name="T14" fmla="*/ 92 w 1170"/>
                <a:gd name="T15" fmla="*/ 59 h 647"/>
                <a:gd name="T16" fmla="*/ 107 w 1170"/>
                <a:gd name="T17" fmla="*/ 69 h 647"/>
                <a:gd name="T18" fmla="*/ 140 w 1170"/>
                <a:gd name="T19" fmla="*/ 88 h 647"/>
                <a:gd name="T20" fmla="*/ 174 w 1170"/>
                <a:gd name="T21" fmla="*/ 109 h 647"/>
                <a:gd name="T22" fmla="*/ 210 w 1170"/>
                <a:gd name="T23" fmla="*/ 130 h 647"/>
                <a:gd name="T24" fmla="*/ 248 w 1170"/>
                <a:gd name="T25" fmla="*/ 152 h 647"/>
                <a:gd name="T26" fmla="*/ 287 w 1170"/>
                <a:gd name="T27" fmla="*/ 174 h 647"/>
                <a:gd name="T28" fmla="*/ 327 w 1170"/>
                <a:gd name="T29" fmla="*/ 197 h 647"/>
                <a:gd name="T30" fmla="*/ 368 w 1170"/>
                <a:gd name="T31" fmla="*/ 220 h 647"/>
                <a:gd name="T32" fmla="*/ 410 w 1170"/>
                <a:gd name="T33" fmla="*/ 243 h 647"/>
                <a:gd name="T34" fmla="*/ 453 w 1170"/>
                <a:gd name="T35" fmla="*/ 267 h 647"/>
                <a:gd name="T36" fmla="*/ 496 w 1170"/>
                <a:gd name="T37" fmla="*/ 290 h 647"/>
                <a:gd name="T38" fmla="*/ 583 w 1170"/>
                <a:gd name="T39" fmla="*/ 338 h 647"/>
                <a:gd name="T40" fmla="*/ 671 w 1170"/>
                <a:gd name="T41" fmla="*/ 385 h 647"/>
                <a:gd name="T42" fmla="*/ 714 w 1170"/>
                <a:gd name="T43" fmla="*/ 407 h 647"/>
                <a:gd name="T44" fmla="*/ 757 w 1170"/>
                <a:gd name="T45" fmla="*/ 430 h 647"/>
                <a:gd name="T46" fmla="*/ 799 w 1170"/>
                <a:gd name="T47" fmla="*/ 452 h 647"/>
                <a:gd name="T48" fmla="*/ 840 w 1170"/>
                <a:gd name="T49" fmla="*/ 475 h 647"/>
                <a:gd name="T50" fmla="*/ 881 w 1170"/>
                <a:gd name="T51" fmla="*/ 496 h 647"/>
                <a:gd name="T52" fmla="*/ 920 w 1170"/>
                <a:gd name="T53" fmla="*/ 517 h 647"/>
                <a:gd name="T54" fmla="*/ 958 w 1170"/>
                <a:gd name="T55" fmla="*/ 536 h 647"/>
                <a:gd name="T56" fmla="*/ 994 w 1170"/>
                <a:gd name="T57" fmla="*/ 555 h 647"/>
                <a:gd name="T58" fmla="*/ 1029 w 1170"/>
                <a:gd name="T59" fmla="*/ 573 h 647"/>
                <a:gd name="T60" fmla="*/ 1061 w 1170"/>
                <a:gd name="T61" fmla="*/ 591 h 647"/>
                <a:gd name="T62" fmla="*/ 1077 w 1170"/>
                <a:gd name="T63" fmla="*/ 598 h 647"/>
                <a:gd name="T64" fmla="*/ 1092 w 1170"/>
                <a:gd name="T65" fmla="*/ 606 h 647"/>
                <a:gd name="T66" fmla="*/ 1106 w 1170"/>
                <a:gd name="T67" fmla="*/ 614 h 647"/>
                <a:gd name="T68" fmla="*/ 1120 w 1170"/>
                <a:gd name="T69" fmla="*/ 621 h 647"/>
                <a:gd name="T70" fmla="*/ 1134 w 1170"/>
                <a:gd name="T71" fmla="*/ 629 h 647"/>
                <a:gd name="T72" fmla="*/ 1146 w 1170"/>
                <a:gd name="T73" fmla="*/ 635 h 647"/>
                <a:gd name="T74" fmla="*/ 1159 w 1170"/>
                <a:gd name="T75" fmla="*/ 641 h 647"/>
                <a:gd name="T76" fmla="*/ 1170 w 1170"/>
                <a:gd name="T77" fmla="*/ 647 h 6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70"/>
                <a:gd name="T118" fmla="*/ 0 h 647"/>
                <a:gd name="T119" fmla="*/ 1170 w 1170"/>
                <a:gd name="T120" fmla="*/ 647 h 6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70" h="647">
                  <a:moveTo>
                    <a:pt x="0" y="0"/>
                  </a:moveTo>
                  <a:lnTo>
                    <a:pt x="11" y="7"/>
                  </a:lnTo>
                  <a:lnTo>
                    <a:pt x="23" y="16"/>
                  </a:lnTo>
                  <a:lnTo>
                    <a:pt x="36" y="24"/>
                  </a:lnTo>
                  <a:lnTo>
                    <a:pt x="49" y="32"/>
                  </a:lnTo>
                  <a:lnTo>
                    <a:pt x="63" y="41"/>
                  </a:lnTo>
                  <a:lnTo>
                    <a:pt x="77" y="50"/>
                  </a:lnTo>
                  <a:lnTo>
                    <a:pt x="92" y="59"/>
                  </a:lnTo>
                  <a:lnTo>
                    <a:pt x="107" y="69"/>
                  </a:lnTo>
                  <a:lnTo>
                    <a:pt x="140" y="88"/>
                  </a:lnTo>
                  <a:lnTo>
                    <a:pt x="174" y="109"/>
                  </a:lnTo>
                  <a:lnTo>
                    <a:pt x="210" y="130"/>
                  </a:lnTo>
                  <a:lnTo>
                    <a:pt x="248" y="152"/>
                  </a:lnTo>
                  <a:lnTo>
                    <a:pt x="287" y="174"/>
                  </a:lnTo>
                  <a:lnTo>
                    <a:pt x="327" y="197"/>
                  </a:lnTo>
                  <a:lnTo>
                    <a:pt x="368" y="220"/>
                  </a:lnTo>
                  <a:lnTo>
                    <a:pt x="410" y="243"/>
                  </a:lnTo>
                  <a:lnTo>
                    <a:pt x="453" y="267"/>
                  </a:lnTo>
                  <a:lnTo>
                    <a:pt x="496" y="290"/>
                  </a:lnTo>
                  <a:lnTo>
                    <a:pt x="583" y="338"/>
                  </a:lnTo>
                  <a:lnTo>
                    <a:pt x="671" y="385"/>
                  </a:lnTo>
                  <a:lnTo>
                    <a:pt x="714" y="407"/>
                  </a:lnTo>
                  <a:lnTo>
                    <a:pt x="757" y="430"/>
                  </a:lnTo>
                  <a:lnTo>
                    <a:pt x="799" y="452"/>
                  </a:lnTo>
                  <a:lnTo>
                    <a:pt x="840" y="475"/>
                  </a:lnTo>
                  <a:lnTo>
                    <a:pt x="881" y="496"/>
                  </a:lnTo>
                  <a:lnTo>
                    <a:pt x="920" y="517"/>
                  </a:lnTo>
                  <a:lnTo>
                    <a:pt x="958" y="536"/>
                  </a:lnTo>
                  <a:lnTo>
                    <a:pt x="994" y="555"/>
                  </a:lnTo>
                  <a:lnTo>
                    <a:pt x="1029" y="573"/>
                  </a:lnTo>
                  <a:lnTo>
                    <a:pt x="1061" y="591"/>
                  </a:lnTo>
                  <a:lnTo>
                    <a:pt x="1077" y="598"/>
                  </a:lnTo>
                  <a:lnTo>
                    <a:pt x="1092" y="606"/>
                  </a:lnTo>
                  <a:lnTo>
                    <a:pt x="1106" y="614"/>
                  </a:lnTo>
                  <a:lnTo>
                    <a:pt x="1120" y="621"/>
                  </a:lnTo>
                  <a:lnTo>
                    <a:pt x="1134" y="629"/>
                  </a:lnTo>
                  <a:lnTo>
                    <a:pt x="1146" y="635"/>
                  </a:lnTo>
                  <a:lnTo>
                    <a:pt x="1159" y="641"/>
                  </a:lnTo>
                  <a:lnTo>
                    <a:pt x="1170" y="647"/>
                  </a:lnTo>
                </a:path>
              </a:pathLst>
            </a:custGeom>
            <a:noFill/>
            <a:ln w="21590">
              <a:solidFill>
                <a:srgbClr val="000000"/>
              </a:solidFill>
              <a:round/>
              <a:headEnd/>
              <a:tailEnd/>
            </a:ln>
          </p:spPr>
          <p:txBody>
            <a:bodyPr/>
            <a:lstStyle/>
            <a:p>
              <a:endParaRPr lang="en-US"/>
            </a:p>
          </p:txBody>
        </p:sp>
        <p:sp>
          <p:nvSpPr>
            <p:cNvPr id="83107" name="Freeform 187"/>
            <p:cNvSpPr>
              <a:spLocks/>
            </p:cNvSpPr>
            <p:nvPr/>
          </p:nvSpPr>
          <p:spPr bwMode="auto">
            <a:xfrm>
              <a:off x="4380" y="2708"/>
              <a:ext cx="247" cy="98"/>
            </a:xfrm>
            <a:custGeom>
              <a:avLst/>
              <a:gdLst>
                <a:gd name="T0" fmla="*/ 0 w 247"/>
                <a:gd name="T1" fmla="*/ 0 h 98"/>
                <a:gd name="T2" fmla="*/ 21 w 247"/>
                <a:gd name="T3" fmla="*/ 11 h 98"/>
                <a:gd name="T4" fmla="*/ 41 w 247"/>
                <a:gd name="T5" fmla="*/ 21 h 98"/>
                <a:gd name="T6" fmla="*/ 60 w 247"/>
                <a:gd name="T7" fmla="*/ 29 h 98"/>
                <a:gd name="T8" fmla="*/ 78 w 247"/>
                <a:gd name="T9" fmla="*/ 37 h 98"/>
                <a:gd name="T10" fmla="*/ 95 w 247"/>
                <a:gd name="T11" fmla="*/ 44 h 98"/>
                <a:gd name="T12" fmla="*/ 111 w 247"/>
                <a:gd name="T13" fmla="*/ 50 h 98"/>
                <a:gd name="T14" fmla="*/ 126 w 247"/>
                <a:gd name="T15" fmla="*/ 55 h 98"/>
                <a:gd name="T16" fmla="*/ 141 w 247"/>
                <a:gd name="T17" fmla="*/ 60 h 98"/>
                <a:gd name="T18" fmla="*/ 155 w 247"/>
                <a:gd name="T19" fmla="*/ 65 h 98"/>
                <a:gd name="T20" fmla="*/ 169 w 247"/>
                <a:gd name="T21" fmla="*/ 69 h 98"/>
                <a:gd name="T22" fmla="*/ 195 w 247"/>
                <a:gd name="T23" fmla="*/ 78 h 98"/>
                <a:gd name="T24" fmla="*/ 221 w 247"/>
                <a:gd name="T25" fmla="*/ 87 h 98"/>
                <a:gd name="T26" fmla="*/ 234 w 247"/>
                <a:gd name="T27" fmla="*/ 93 h 98"/>
                <a:gd name="T28" fmla="*/ 247 w 247"/>
                <a:gd name="T29" fmla="*/ 98 h 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7"/>
                <a:gd name="T46" fmla="*/ 0 h 98"/>
                <a:gd name="T47" fmla="*/ 247 w 247"/>
                <a:gd name="T48" fmla="*/ 98 h 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7" h="98">
                  <a:moveTo>
                    <a:pt x="0" y="0"/>
                  </a:moveTo>
                  <a:lnTo>
                    <a:pt x="21" y="11"/>
                  </a:lnTo>
                  <a:lnTo>
                    <a:pt x="41" y="21"/>
                  </a:lnTo>
                  <a:lnTo>
                    <a:pt x="60" y="29"/>
                  </a:lnTo>
                  <a:lnTo>
                    <a:pt x="78" y="37"/>
                  </a:lnTo>
                  <a:lnTo>
                    <a:pt x="95" y="44"/>
                  </a:lnTo>
                  <a:lnTo>
                    <a:pt x="111" y="50"/>
                  </a:lnTo>
                  <a:lnTo>
                    <a:pt x="126" y="55"/>
                  </a:lnTo>
                  <a:lnTo>
                    <a:pt x="141" y="60"/>
                  </a:lnTo>
                  <a:lnTo>
                    <a:pt x="155" y="65"/>
                  </a:lnTo>
                  <a:lnTo>
                    <a:pt x="169" y="69"/>
                  </a:lnTo>
                  <a:lnTo>
                    <a:pt x="195" y="78"/>
                  </a:lnTo>
                  <a:lnTo>
                    <a:pt x="221" y="87"/>
                  </a:lnTo>
                  <a:lnTo>
                    <a:pt x="234" y="93"/>
                  </a:lnTo>
                  <a:lnTo>
                    <a:pt x="247" y="98"/>
                  </a:lnTo>
                </a:path>
              </a:pathLst>
            </a:custGeom>
            <a:noFill/>
            <a:ln w="21590">
              <a:solidFill>
                <a:srgbClr val="000000"/>
              </a:solidFill>
              <a:round/>
              <a:headEnd/>
              <a:tailEnd/>
            </a:ln>
          </p:spPr>
          <p:txBody>
            <a:bodyPr/>
            <a:lstStyle/>
            <a:p>
              <a:endParaRPr lang="en-US"/>
            </a:p>
          </p:txBody>
        </p:sp>
        <p:sp>
          <p:nvSpPr>
            <p:cNvPr id="83108" name="Freeform 186"/>
            <p:cNvSpPr>
              <a:spLocks/>
            </p:cNvSpPr>
            <p:nvPr/>
          </p:nvSpPr>
          <p:spPr bwMode="auto">
            <a:xfrm>
              <a:off x="4627" y="2806"/>
              <a:ext cx="619" cy="289"/>
            </a:xfrm>
            <a:custGeom>
              <a:avLst/>
              <a:gdLst>
                <a:gd name="T0" fmla="*/ 0 w 619"/>
                <a:gd name="T1" fmla="*/ 0 h 289"/>
                <a:gd name="T2" fmla="*/ 27 w 619"/>
                <a:gd name="T3" fmla="*/ 12 h 289"/>
                <a:gd name="T4" fmla="*/ 54 w 619"/>
                <a:gd name="T5" fmla="*/ 25 h 289"/>
                <a:gd name="T6" fmla="*/ 81 w 619"/>
                <a:gd name="T7" fmla="*/ 38 h 289"/>
                <a:gd name="T8" fmla="*/ 111 w 619"/>
                <a:gd name="T9" fmla="*/ 53 h 289"/>
                <a:gd name="T10" fmla="*/ 142 w 619"/>
                <a:gd name="T11" fmla="*/ 67 h 289"/>
                <a:gd name="T12" fmla="*/ 174 w 619"/>
                <a:gd name="T13" fmla="*/ 83 h 289"/>
                <a:gd name="T14" fmla="*/ 208 w 619"/>
                <a:gd name="T15" fmla="*/ 100 h 289"/>
                <a:gd name="T16" fmla="*/ 244 w 619"/>
                <a:gd name="T17" fmla="*/ 117 h 289"/>
                <a:gd name="T18" fmla="*/ 263 w 619"/>
                <a:gd name="T19" fmla="*/ 126 h 289"/>
                <a:gd name="T20" fmla="*/ 282 w 619"/>
                <a:gd name="T21" fmla="*/ 136 h 289"/>
                <a:gd name="T22" fmla="*/ 302 w 619"/>
                <a:gd name="T23" fmla="*/ 145 h 289"/>
                <a:gd name="T24" fmla="*/ 322 w 619"/>
                <a:gd name="T25" fmla="*/ 154 h 289"/>
                <a:gd name="T26" fmla="*/ 343 w 619"/>
                <a:gd name="T27" fmla="*/ 165 h 289"/>
                <a:gd name="T28" fmla="*/ 364 w 619"/>
                <a:gd name="T29" fmla="*/ 175 h 289"/>
                <a:gd name="T30" fmla="*/ 386 w 619"/>
                <a:gd name="T31" fmla="*/ 185 h 289"/>
                <a:gd name="T32" fmla="*/ 409 w 619"/>
                <a:gd name="T33" fmla="*/ 196 h 289"/>
                <a:gd name="T34" fmla="*/ 433 w 619"/>
                <a:gd name="T35" fmla="*/ 207 h 289"/>
                <a:gd name="T36" fmla="*/ 457 w 619"/>
                <a:gd name="T37" fmla="*/ 218 h 289"/>
                <a:gd name="T38" fmla="*/ 482 w 619"/>
                <a:gd name="T39" fmla="*/ 229 h 289"/>
                <a:gd name="T40" fmla="*/ 508 w 619"/>
                <a:gd name="T41" fmla="*/ 241 h 289"/>
                <a:gd name="T42" fmla="*/ 534 w 619"/>
                <a:gd name="T43" fmla="*/ 253 h 289"/>
                <a:gd name="T44" fmla="*/ 562 w 619"/>
                <a:gd name="T45" fmla="*/ 264 h 289"/>
                <a:gd name="T46" fmla="*/ 590 w 619"/>
                <a:gd name="T47" fmla="*/ 277 h 289"/>
                <a:gd name="T48" fmla="*/ 619 w 619"/>
                <a:gd name="T49" fmla="*/ 289 h 2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9"/>
                <a:gd name="T76" fmla="*/ 0 h 289"/>
                <a:gd name="T77" fmla="*/ 619 w 619"/>
                <a:gd name="T78" fmla="*/ 289 h 2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9" h="289">
                  <a:moveTo>
                    <a:pt x="0" y="0"/>
                  </a:moveTo>
                  <a:lnTo>
                    <a:pt x="27" y="12"/>
                  </a:lnTo>
                  <a:lnTo>
                    <a:pt x="54" y="25"/>
                  </a:lnTo>
                  <a:lnTo>
                    <a:pt x="81" y="38"/>
                  </a:lnTo>
                  <a:lnTo>
                    <a:pt x="111" y="53"/>
                  </a:lnTo>
                  <a:lnTo>
                    <a:pt x="142" y="67"/>
                  </a:lnTo>
                  <a:lnTo>
                    <a:pt x="174" y="83"/>
                  </a:lnTo>
                  <a:lnTo>
                    <a:pt x="208" y="100"/>
                  </a:lnTo>
                  <a:lnTo>
                    <a:pt x="244" y="117"/>
                  </a:lnTo>
                  <a:lnTo>
                    <a:pt x="263" y="126"/>
                  </a:lnTo>
                  <a:lnTo>
                    <a:pt x="282" y="136"/>
                  </a:lnTo>
                  <a:lnTo>
                    <a:pt x="302" y="145"/>
                  </a:lnTo>
                  <a:lnTo>
                    <a:pt x="322" y="154"/>
                  </a:lnTo>
                  <a:lnTo>
                    <a:pt x="343" y="165"/>
                  </a:lnTo>
                  <a:lnTo>
                    <a:pt x="364" y="175"/>
                  </a:lnTo>
                  <a:lnTo>
                    <a:pt x="386" y="185"/>
                  </a:lnTo>
                  <a:lnTo>
                    <a:pt x="409" y="196"/>
                  </a:lnTo>
                  <a:lnTo>
                    <a:pt x="433" y="207"/>
                  </a:lnTo>
                  <a:lnTo>
                    <a:pt x="457" y="218"/>
                  </a:lnTo>
                  <a:lnTo>
                    <a:pt x="482" y="229"/>
                  </a:lnTo>
                  <a:lnTo>
                    <a:pt x="508" y="241"/>
                  </a:lnTo>
                  <a:lnTo>
                    <a:pt x="534" y="253"/>
                  </a:lnTo>
                  <a:lnTo>
                    <a:pt x="562" y="264"/>
                  </a:lnTo>
                  <a:lnTo>
                    <a:pt x="590" y="277"/>
                  </a:lnTo>
                  <a:lnTo>
                    <a:pt x="619" y="289"/>
                  </a:lnTo>
                </a:path>
              </a:pathLst>
            </a:custGeom>
            <a:noFill/>
            <a:ln w="21590">
              <a:solidFill>
                <a:srgbClr val="000000"/>
              </a:solidFill>
              <a:round/>
              <a:headEnd/>
              <a:tailEnd/>
            </a:ln>
          </p:spPr>
          <p:txBody>
            <a:bodyPr/>
            <a:lstStyle/>
            <a:p>
              <a:endParaRPr lang="en-US"/>
            </a:p>
          </p:txBody>
        </p:sp>
        <p:sp>
          <p:nvSpPr>
            <p:cNvPr id="83109" name="Freeform 185"/>
            <p:cNvSpPr>
              <a:spLocks/>
            </p:cNvSpPr>
            <p:nvPr/>
          </p:nvSpPr>
          <p:spPr bwMode="auto">
            <a:xfrm>
              <a:off x="5246" y="3095"/>
              <a:ext cx="1348" cy="557"/>
            </a:xfrm>
            <a:custGeom>
              <a:avLst/>
              <a:gdLst>
                <a:gd name="T0" fmla="*/ 0 w 1348"/>
                <a:gd name="T1" fmla="*/ 0 h 557"/>
                <a:gd name="T2" fmla="*/ 31 w 1348"/>
                <a:gd name="T3" fmla="*/ 13 h 557"/>
                <a:gd name="T4" fmla="*/ 64 w 1348"/>
                <a:gd name="T5" fmla="*/ 28 h 557"/>
                <a:gd name="T6" fmla="*/ 98 w 1348"/>
                <a:gd name="T7" fmla="*/ 42 h 557"/>
                <a:gd name="T8" fmla="*/ 134 w 1348"/>
                <a:gd name="T9" fmla="*/ 57 h 557"/>
                <a:gd name="T10" fmla="*/ 170 w 1348"/>
                <a:gd name="T11" fmla="*/ 72 h 557"/>
                <a:gd name="T12" fmla="*/ 208 w 1348"/>
                <a:gd name="T13" fmla="*/ 88 h 557"/>
                <a:gd name="T14" fmla="*/ 246 w 1348"/>
                <a:gd name="T15" fmla="*/ 104 h 557"/>
                <a:gd name="T16" fmla="*/ 286 w 1348"/>
                <a:gd name="T17" fmla="*/ 120 h 557"/>
                <a:gd name="T18" fmla="*/ 326 w 1348"/>
                <a:gd name="T19" fmla="*/ 137 h 557"/>
                <a:gd name="T20" fmla="*/ 368 w 1348"/>
                <a:gd name="T21" fmla="*/ 154 h 557"/>
                <a:gd name="T22" fmla="*/ 410 w 1348"/>
                <a:gd name="T23" fmla="*/ 171 h 557"/>
                <a:gd name="T24" fmla="*/ 453 w 1348"/>
                <a:gd name="T25" fmla="*/ 189 h 557"/>
                <a:gd name="T26" fmla="*/ 496 w 1348"/>
                <a:gd name="T27" fmla="*/ 207 h 557"/>
                <a:gd name="T28" fmla="*/ 539 w 1348"/>
                <a:gd name="T29" fmla="*/ 225 h 557"/>
                <a:gd name="T30" fmla="*/ 628 w 1348"/>
                <a:gd name="T31" fmla="*/ 262 h 557"/>
                <a:gd name="T32" fmla="*/ 719 w 1348"/>
                <a:gd name="T33" fmla="*/ 299 h 557"/>
                <a:gd name="T34" fmla="*/ 810 w 1348"/>
                <a:gd name="T35" fmla="*/ 337 h 557"/>
                <a:gd name="T36" fmla="*/ 902 w 1348"/>
                <a:gd name="T37" fmla="*/ 374 h 557"/>
                <a:gd name="T38" fmla="*/ 994 w 1348"/>
                <a:gd name="T39" fmla="*/ 411 h 557"/>
                <a:gd name="T40" fmla="*/ 1085 w 1348"/>
                <a:gd name="T41" fmla="*/ 448 h 557"/>
                <a:gd name="T42" fmla="*/ 1175 w 1348"/>
                <a:gd name="T43" fmla="*/ 486 h 557"/>
                <a:gd name="T44" fmla="*/ 1219 w 1348"/>
                <a:gd name="T45" fmla="*/ 504 h 557"/>
                <a:gd name="T46" fmla="*/ 1263 w 1348"/>
                <a:gd name="T47" fmla="*/ 522 h 557"/>
                <a:gd name="T48" fmla="*/ 1306 w 1348"/>
                <a:gd name="T49" fmla="*/ 540 h 557"/>
                <a:gd name="T50" fmla="*/ 1348 w 1348"/>
                <a:gd name="T51" fmla="*/ 557 h 5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48"/>
                <a:gd name="T79" fmla="*/ 0 h 557"/>
                <a:gd name="T80" fmla="*/ 1348 w 1348"/>
                <a:gd name="T81" fmla="*/ 557 h 5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48" h="557">
                  <a:moveTo>
                    <a:pt x="0" y="0"/>
                  </a:moveTo>
                  <a:lnTo>
                    <a:pt x="31" y="13"/>
                  </a:lnTo>
                  <a:lnTo>
                    <a:pt x="64" y="28"/>
                  </a:lnTo>
                  <a:lnTo>
                    <a:pt x="98" y="42"/>
                  </a:lnTo>
                  <a:lnTo>
                    <a:pt x="134" y="57"/>
                  </a:lnTo>
                  <a:lnTo>
                    <a:pt x="170" y="72"/>
                  </a:lnTo>
                  <a:lnTo>
                    <a:pt x="208" y="88"/>
                  </a:lnTo>
                  <a:lnTo>
                    <a:pt x="246" y="104"/>
                  </a:lnTo>
                  <a:lnTo>
                    <a:pt x="286" y="120"/>
                  </a:lnTo>
                  <a:lnTo>
                    <a:pt x="326" y="137"/>
                  </a:lnTo>
                  <a:lnTo>
                    <a:pt x="368" y="154"/>
                  </a:lnTo>
                  <a:lnTo>
                    <a:pt x="410" y="171"/>
                  </a:lnTo>
                  <a:lnTo>
                    <a:pt x="453" y="189"/>
                  </a:lnTo>
                  <a:lnTo>
                    <a:pt x="496" y="207"/>
                  </a:lnTo>
                  <a:lnTo>
                    <a:pt x="539" y="225"/>
                  </a:lnTo>
                  <a:lnTo>
                    <a:pt x="628" y="262"/>
                  </a:lnTo>
                  <a:lnTo>
                    <a:pt x="719" y="299"/>
                  </a:lnTo>
                  <a:lnTo>
                    <a:pt x="810" y="337"/>
                  </a:lnTo>
                  <a:lnTo>
                    <a:pt x="902" y="374"/>
                  </a:lnTo>
                  <a:lnTo>
                    <a:pt x="994" y="411"/>
                  </a:lnTo>
                  <a:lnTo>
                    <a:pt x="1085" y="448"/>
                  </a:lnTo>
                  <a:lnTo>
                    <a:pt x="1175" y="486"/>
                  </a:lnTo>
                  <a:lnTo>
                    <a:pt x="1219" y="504"/>
                  </a:lnTo>
                  <a:lnTo>
                    <a:pt x="1263" y="522"/>
                  </a:lnTo>
                  <a:lnTo>
                    <a:pt x="1306" y="540"/>
                  </a:lnTo>
                  <a:lnTo>
                    <a:pt x="1348" y="557"/>
                  </a:lnTo>
                </a:path>
              </a:pathLst>
            </a:custGeom>
            <a:noFill/>
            <a:ln w="21590">
              <a:solidFill>
                <a:srgbClr val="000000"/>
              </a:solidFill>
              <a:round/>
              <a:headEnd/>
              <a:tailEnd/>
            </a:ln>
          </p:spPr>
          <p:txBody>
            <a:bodyPr/>
            <a:lstStyle/>
            <a:p>
              <a:endParaRPr lang="en-US"/>
            </a:p>
          </p:txBody>
        </p:sp>
        <p:sp>
          <p:nvSpPr>
            <p:cNvPr id="83110" name="Rectangle 184"/>
            <p:cNvSpPr>
              <a:spLocks noChangeArrowheads="1"/>
            </p:cNvSpPr>
            <p:nvPr/>
          </p:nvSpPr>
          <p:spPr bwMode="auto">
            <a:xfrm>
              <a:off x="861" y="4324"/>
              <a:ext cx="84" cy="181"/>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0</a:t>
              </a:r>
              <a:endParaRPr lang="en-GB"/>
            </a:p>
          </p:txBody>
        </p:sp>
        <p:sp>
          <p:nvSpPr>
            <p:cNvPr id="83111" name="Rectangle 183"/>
            <p:cNvSpPr>
              <a:spLocks noChangeArrowheads="1"/>
            </p:cNvSpPr>
            <p:nvPr/>
          </p:nvSpPr>
          <p:spPr bwMode="auto">
            <a:xfrm>
              <a:off x="719" y="3808"/>
              <a:ext cx="211" cy="181"/>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0,5</a:t>
              </a:r>
              <a:endParaRPr lang="en-GB"/>
            </a:p>
          </p:txBody>
        </p:sp>
        <p:sp>
          <p:nvSpPr>
            <p:cNvPr id="83112" name="Rectangle 182"/>
            <p:cNvSpPr>
              <a:spLocks noChangeArrowheads="1"/>
            </p:cNvSpPr>
            <p:nvPr/>
          </p:nvSpPr>
          <p:spPr bwMode="auto">
            <a:xfrm>
              <a:off x="861" y="3298"/>
              <a:ext cx="8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a:t>
              </a:r>
              <a:endParaRPr lang="en-GB"/>
            </a:p>
          </p:txBody>
        </p:sp>
        <p:sp>
          <p:nvSpPr>
            <p:cNvPr id="83113" name="Rectangle 181"/>
            <p:cNvSpPr>
              <a:spLocks noChangeArrowheads="1"/>
            </p:cNvSpPr>
            <p:nvPr/>
          </p:nvSpPr>
          <p:spPr bwMode="auto">
            <a:xfrm>
              <a:off x="719" y="2784"/>
              <a:ext cx="211"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1,5</a:t>
              </a:r>
              <a:endParaRPr lang="en-GB"/>
            </a:p>
          </p:txBody>
        </p:sp>
        <p:sp>
          <p:nvSpPr>
            <p:cNvPr id="83114" name="Rectangle 180"/>
            <p:cNvSpPr>
              <a:spLocks noChangeArrowheads="1"/>
            </p:cNvSpPr>
            <p:nvPr/>
          </p:nvSpPr>
          <p:spPr bwMode="auto">
            <a:xfrm>
              <a:off x="861" y="2273"/>
              <a:ext cx="8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2</a:t>
              </a:r>
              <a:endParaRPr lang="en-GB"/>
            </a:p>
          </p:txBody>
        </p:sp>
        <p:sp>
          <p:nvSpPr>
            <p:cNvPr id="83115" name="Rectangle 179"/>
            <p:cNvSpPr>
              <a:spLocks noChangeArrowheads="1"/>
            </p:cNvSpPr>
            <p:nvPr/>
          </p:nvSpPr>
          <p:spPr bwMode="auto">
            <a:xfrm>
              <a:off x="719" y="1759"/>
              <a:ext cx="211"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2,5</a:t>
              </a:r>
              <a:endParaRPr lang="en-GB"/>
            </a:p>
          </p:txBody>
        </p:sp>
        <p:sp>
          <p:nvSpPr>
            <p:cNvPr id="83116" name="Rectangle 178"/>
            <p:cNvSpPr>
              <a:spLocks noChangeArrowheads="1"/>
            </p:cNvSpPr>
            <p:nvPr/>
          </p:nvSpPr>
          <p:spPr bwMode="auto">
            <a:xfrm>
              <a:off x="861" y="1247"/>
              <a:ext cx="8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3</a:t>
              </a:r>
              <a:endParaRPr lang="en-GB"/>
            </a:p>
          </p:txBody>
        </p:sp>
        <p:sp>
          <p:nvSpPr>
            <p:cNvPr id="83117" name="Rectangle 177"/>
            <p:cNvSpPr>
              <a:spLocks noChangeArrowheads="1"/>
            </p:cNvSpPr>
            <p:nvPr/>
          </p:nvSpPr>
          <p:spPr bwMode="auto">
            <a:xfrm>
              <a:off x="719" y="736"/>
              <a:ext cx="211"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3,5</a:t>
              </a:r>
              <a:endParaRPr lang="en-GB"/>
            </a:p>
          </p:txBody>
        </p:sp>
        <p:sp>
          <p:nvSpPr>
            <p:cNvPr id="83118" name="Rectangle 176"/>
            <p:cNvSpPr>
              <a:spLocks noChangeArrowheads="1"/>
            </p:cNvSpPr>
            <p:nvPr/>
          </p:nvSpPr>
          <p:spPr bwMode="auto">
            <a:xfrm>
              <a:off x="861" y="222"/>
              <a:ext cx="8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4</a:t>
              </a:r>
              <a:endParaRPr lang="en-GB"/>
            </a:p>
          </p:txBody>
        </p:sp>
        <p:sp>
          <p:nvSpPr>
            <p:cNvPr id="83119" name="Rectangle 175"/>
            <p:cNvSpPr>
              <a:spLocks noChangeArrowheads="1"/>
            </p:cNvSpPr>
            <p:nvPr/>
          </p:nvSpPr>
          <p:spPr bwMode="auto">
            <a:xfrm>
              <a:off x="1045" y="4588"/>
              <a:ext cx="8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0</a:t>
              </a:r>
              <a:endParaRPr lang="en-GB"/>
            </a:p>
          </p:txBody>
        </p:sp>
        <p:sp>
          <p:nvSpPr>
            <p:cNvPr id="83120" name="Rectangle 174"/>
            <p:cNvSpPr>
              <a:spLocks noChangeArrowheads="1"/>
            </p:cNvSpPr>
            <p:nvPr/>
          </p:nvSpPr>
          <p:spPr bwMode="auto">
            <a:xfrm>
              <a:off x="1503" y="4588"/>
              <a:ext cx="25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100</a:t>
              </a:r>
              <a:endParaRPr lang="en-GB"/>
            </a:p>
          </p:txBody>
        </p:sp>
        <p:sp>
          <p:nvSpPr>
            <p:cNvPr id="83121" name="Rectangle 173"/>
            <p:cNvSpPr>
              <a:spLocks noChangeArrowheads="1"/>
            </p:cNvSpPr>
            <p:nvPr/>
          </p:nvSpPr>
          <p:spPr bwMode="auto">
            <a:xfrm>
              <a:off x="2053" y="4588"/>
              <a:ext cx="25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200</a:t>
              </a:r>
              <a:endParaRPr lang="en-GB"/>
            </a:p>
          </p:txBody>
        </p:sp>
        <p:sp>
          <p:nvSpPr>
            <p:cNvPr id="83122" name="Rectangle 172"/>
            <p:cNvSpPr>
              <a:spLocks noChangeArrowheads="1"/>
            </p:cNvSpPr>
            <p:nvPr/>
          </p:nvSpPr>
          <p:spPr bwMode="auto">
            <a:xfrm>
              <a:off x="2603" y="4588"/>
              <a:ext cx="25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300</a:t>
              </a:r>
              <a:endParaRPr lang="en-GB"/>
            </a:p>
          </p:txBody>
        </p:sp>
        <p:sp>
          <p:nvSpPr>
            <p:cNvPr id="83123" name="Rectangle 171"/>
            <p:cNvSpPr>
              <a:spLocks noChangeArrowheads="1"/>
            </p:cNvSpPr>
            <p:nvPr/>
          </p:nvSpPr>
          <p:spPr bwMode="auto">
            <a:xfrm>
              <a:off x="3153" y="4588"/>
              <a:ext cx="25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400</a:t>
              </a:r>
              <a:endParaRPr lang="en-GB"/>
            </a:p>
          </p:txBody>
        </p:sp>
        <p:sp>
          <p:nvSpPr>
            <p:cNvPr id="83124" name="Rectangle 170"/>
            <p:cNvSpPr>
              <a:spLocks noChangeArrowheads="1"/>
            </p:cNvSpPr>
            <p:nvPr/>
          </p:nvSpPr>
          <p:spPr bwMode="auto">
            <a:xfrm>
              <a:off x="3705" y="4588"/>
              <a:ext cx="253"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500</a:t>
              </a:r>
              <a:endParaRPr lang="en-GB"/>
            </a:p>
          </p:txBody>
        </p:sp>
        <p:sp>
          <p:nvSpPr>
            <p:cNvPr id="83125" name="Rectangle 169"/>
            <p:cNvSpPr>
              <a:spLocks noChangeArrowheads="1"/>
            </p:cNvSpPr>
            <p:nvPr/>
          </p:nvSpPr>
          <p:spPr bwMode="auto">
            <a:xfrm>
              <a:off x="4252" y="4588"/>
              <a:ext cx="25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600</a:t>
              </a:r>
              <a:endParaRPr lang="en-GB"/>
            </a:p>
          </p:txBody>
        </p:sp>
        <p:sp>
          <p:nvSpPr>
            <p:cNvPr id="83126" name="Rectangle 168"/>
            <p:cNvSpPr>
              <a:spLocks noChangeArrowheads="1"/>
            </p:cNvSpPr>
            <p:nvPr/>
          </p:nvSpPr>
          <p:spPr bwMode="auto">
            <a:xfrm>
              <a:off x="4802" y="4588"/>
              <a:ext cx="25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700</a:t>
              </a:r>
              <a:endParaRPr lang="en-GB"/>
            </a:p>
          </p:txBody>
        </p:sp>
        <p:sp>
          <p:nvSpPr>
            <p:cNvPr id="83127" name="Rectangle 167"/>
            <p:cNvSpPr>
              <a:spLocks noChangeArrowheads="1"/>
            </p:cNvSpPr>
            <p:nvPr/>
          </p:nvSpPr>
          <p:spPr bwMode="auto">
            <a:xfrm>
              <a:off x="5354" y="4588"/>
              <a:ext cx="25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800</a:t>
              </a:r>
              <a:endParaRPr lang="en-GB"/>
            </a:p>
          </p:txBody>
        </p:sp>
        <p:sp>
          <p:nvSpPr>
            <p:cNvPr id="83128" name="Rectangle 166"/>
            <p:cNvSpPr>
              <a:spLocks noChangeArrowheads="1"/>
            </p:cNvSpPr>
            <p:nvPr/>
          </p:nvSpPr>
          <p:spPr bwMode="auto">
            <a:xfrm>
              <a:off x="5904" y="4588"/>
              <a:ext cx="254"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900</a:t>
              </a:r>
              <a:endParaRPr lang="en-GB"/>
            </a:p>
          </p:txBody>
        </p:sp>
        <p:sp>
          <p:nvSpPr>
            <p:cNvPr id="83129" name="Rectangle 165"/>
            <p:cNvSpPr>
              <a:spLocks noChangeArrowheads="1"/>
            </p:cNvSpPr>
            <p:nvPr/>
          </p:nvSpPr>
          <p:spPr bwMode="auto">
            <a:xfrm>
              <a:off x="6407" y="4588"/>
              <a:ext cx="338"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1000</a:t>
              </a:r>
              <a:endParaRPr lang="en-GB"/>
            </a:p>
          </p:txBody>
        </p:sp>
        <p:sp>
          <p:nvSpPr>
            <p:cNvPr id="83130" name="Rectangle 164"/>
            <p:cNvSpPr>
              <a:spLocks noChangeArrowheads="1"/>
            </p:cNvSpPr>
            <p:nvPr/>
          </p:nvSpPr>
          <p:spPr bwMode="auto">
            <a:xfrm>
              <a:off x="3356" y="4890"/>
              <a:ext cx="888" cy="182"/>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Time (msec)</a:t>
              </a:r>
              <a:endParaRPr lang="en-GB"/>
            </a:p>
          </p:txBody>
        </p:sp>
      </p:grpSp>
      <p:sp>
        <p:nvSpPr>
          <p:cNvPr id="82951" name="Rectangle 565"/>
          <p:cNvSpPr>
            <a:spLocks noChangeArrowheads="1"/>
          </p:cNvSpPr>
          <p:nvPr/>
        </p:nvSpPr>
        <p:spPr bwMode="auto">
          <a:xfrm>
            <a:off x="4003675" y="4951413"/>
            <a:ext cx="1136650" cy="260350"/>
          </a:xfrm>
          <a:prstGeom prst="rect">
            <a:avLst/>
          </a:prstGeom>
          <a:noFill/>
          <a:ln w="9525">
            <a:noFill/>
            <a:miter lim="800000"/>
            <a:headEnd/>
            <a:tailEnd/>
          </a:ln>
        </p:spPr>
        <p:txBody>
          <a:bodyPr wrap="none" anchor="ctr">
            <a:spAutoFit/>
          </a:bodyPr>
          <a:lstStyle/>
          <a:p>
            <a:pPr eaLnBrk="0" hangingPunct="0"/>
            <a:r>
              <a:rPr lang="en-GB" sz="1100" b="1" i="1">
                <a:cs typeface="Times New Roman" pitchFamily="18" charset="0"/>
              </a:rPr>
              <a:t>                         </a:t>
            </a: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Rectangle 2"/>
          <p:cNvSpPr>
            <a:spLocks noGrp="1"/>
          </p:cNvSpPr>
          <p:nvPr>
            <p:ph type="title" idx="4294967295"/>
          </p:nvPr>
        </p:nvSpPr>
        <p:spPr bwMode="auto">
          <a:xfrm>
            <a:off x="9715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altLang="ja-JP" sz="3600" smtClean="0">
                <a:latin typeface="Times New Roman" pitchFamily="18" charset="0"/>
                <a:ea typeface="ＭＳ Ｐゴシック" charset="-128"/>
              </a:rPr>
              <a:t>Mean Wall</a:t>
            </a:r>
            <a:r>
              <a:rPr lang="en-US" sz="3600" smtClean="0">
                <a:latin typeface="Times New Roman" pitchFamily="18" charset="0"/>
              </a:rPr>
              <a:t> Shear Stress (N/m2)</a:t>
            </a:r>
            <a:br>
              <a:rPr lang="en-US" sz="3600" smtClean="0">
                <a:latin typeface="Times New Roman" pitchFamily="18" charset="0"/>
              </a:rPr>
            </a:br>
            <a:endParaRPr lang="en-US" sz="3600" smtClean="0">
              <a:latin typeface="Times New Roman" pitchFamily="18" charset="0"/>
            </a:endParaRPr>
          </a:p>
        </p:txBody>
      </p:sp>
      <p:sp>
        <p:nvSpPr>
          <p:cNvPr id="83971" name="Rectangle 3"/>
          <p:cNvSpPr>
            <a:spLocks noChangeArrowheads="1"/>
          </p:cNvSpPr>
          <p:nvPr/>
        </p:nvSpPr>
        <p:spPr bwMode="auto">
          <a:xfrm>
            <a:off x="971550" y="836613"/>
            <a:ext cx="6762750" cy="2289175"/>
          </a:xfrm>
          <a:prstGeom prst="rect">
            <a:avLst/>
          </a:prstGeom>
          <a:noFill/>
          <a:ln w="9525">
            <a:noFill/>
            <a:miter lim="800000"/>
            <a:headEnd/>
            <a:tailEnd/>
          </a:ln>
        </p:spPr>
        <p:txBody>
          <a:bodyPr anchor="ctr">
            <a:spAutoFit/>
          </a:bodyPr>
          <a:lstStyle/>
          <a:p>
            <a:pPr algn="ctr" eaLnBrk="0" hangingPunct="0"/>
            <a:r>
              <a:rPr lang="en-GB" altLang="ja-JP" sz="3600" i="1">
                <a:solidFill>
                  <a:schemeClr val="tx2"/>
                </a:solidFill>
                <a:latin typeface="Times New Roman" pitchFamily="18" charset="0"/>
                <a:ea typeface="ＭＳ Ｐゴシック" pitchFamily="34" charset="-128"/>
              </a:rPr>
              <a:t>    D1-S1</a:t>
            </a:r>
            <a:r>
              <a:rPr lang="en-GB" sz="3600" i="1">
                <a:solidFill>
                  <a:schemeClr val="tx2"/>
                </a:solidFill>
                <a:latin typeface="Times New Roman" pitchFamily="18" charset="0"/>
                <a:cs typeface="Times New Roman" pitchFamily="18" charset="0"/>
              </a:rPr>
              <a:t> bifurcation, </a:t>
            </a:r>
            <a:endParaRPr lang="en-GB" altLang="ja-JP" sz="3600" i="1">
              <a:solidFill>
                <a:schemeClr val="tx2"/>
              </a:solidFill>
              <a:latin typeface="Times New Roman" pitchFamily="18" charset="0"/>
              <a:ea typeface="ＭＳ Ｐゴシック" pitchFamily="34" charset="-128"/>
              <a:cs typeface="Times New Roman" pitchFamily="18" charset="0"/>
            </a:endParaRPr>
          </a:p>
          <a:p>
            <a:pPr eaLnBrk="0" hangingPunct="0"/>
            <a:r>
              <a:rPr lang="en-GB" altLang="ja-JP" sz="3600" i="1">
                <a:solidFill>
                  <a:schemeClr val="tx2"/>
                </a:solidFill>
                <a:latin typeface="Times New Roman" pitchFamily="18" charset="0"/>
                <a:ea typeface="ＭＳ Ｐゴシック" pitchFamily="34" charset="-128"/>
              </a:rPr>
              <a:t>                FD</a:t>
            </a:r>
            <a:r>
              <a:rPr lang="en-GB" sz="3600" i="1">
                <a:solidFill>
                  <a:schemeClr val="tx2"/>
                </a:solidFill>
                <a:latin typeface="Times New Roman" pitchFamily="18" charset="0"/>
                <a:cs typeface="Times New Roman" pitchFamily="18" charset="0"/>
              </a:rPr>
              <a:t>: dashes,  </a:t>
            </a:r>
            <a:endParaRPr lang="en-GB" altLang="ja-JP" sz="3600" i="1">
              <a:solidFill>
                <a:schemeClr val="tx2"/>
              </a:solidFill>
              <a:latin typeface="Times New Roman" pitchFamily="18" charset="0"/>
              <a:ea typeface="ＭＳ Ｐゴシック" pitchFamily="34" charset="-128"/>
            </a:endParaRPr>
          </a:p>
          <a:p>
            <a:pP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LW: continuous lines</a:t>
            </a:r>
            <a:endParaRPr lang="en-US" sz="3600">
              <a:solidFill>
                <a:schemeClr val="tx2"/>
              </a:solidFill>
              <a:latin typeface="Times New Roman" pitchFamily="18" charset="0"/>
            </a:endParaRPr>
          </a:p>
          <a:p>
            <a:pPr algn="ctr" eaLnBrk="0" hangingPunct="0"/>
            <a:r>
              <a:rPr lang="en-GB" sz="3600">
                <a:latin typeface="Times New Roman" pitchFamily="18" charset="0"/>
                <a:cs typeface="Times New Roman" pitchFamily="18" charset="0"/>
              </a:rPr>
              <a:t>        </a:t>
            </a:r>
            <a:endParaRPr lang="en-GB" sz="3600">
              <a:latin typeface="Times New Roman" pitchFamily="18" charset="0"/>
            </a:endParaRPr>
          </a:p>
        </p:txBody>
      </p:sp>
      <p:sp>
        <p:nvSpPr>
          <p:cNvPr id="83972" name="Rectangle 4"/>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83973" name="Rectangle 5"/>
          <p:cNvSpPr>
            <a:spLocks noChangeArrowheads="1"/>
          </p:cNvSpPr>
          <p:nvPr/>
        </p:nvSpPr>
        <p:spPr bwMode="auto">
          <a:xfrm>
            <a:off x="0" y="1651000"/>
            <a:ext cx="9144000" cy="0"/>
          </a:xfrm>
          <a:prstGeom prst="rect">
            <a:avLst/>
          </a:prstGeom>
          <a:noFill/>
          <a:ln w="9525">
            <a:noFill/>
            <a:miter lim="800000"/>
            <a:headEnd/>
            <a:tailEnd/>
          </a:ln>
        </p:spPr>
        <p:txBody>
          <a:bodyPr wrap="none" anchor="ctr">
            <a:spAutoFit/>
          </a:bodyPr>
          <a:lstStyle/>
          <a:p>
            <a:endParaRPr lang="en-US"/>
          </a:p>
        </p:txBody>
      </p:sp>
      <p:sp>
        <p:nvSpPr>
          <p:cNvPr id="83974" name="Rectangle 374"/>
          <p:cNvSpPr>
            <a:spLocks noChangeArrowheads="1"/>
          </p:cNvSpPr>
          <p:nvPr/>
        </p:nvSpPr>
        <p:spPr bwMode="auto">
          <a:xfrm>
            <a:off x="0" y="4946650"/>
            <a:ext cx="3432175" cy="260350"/>
          </a:xfrm>
          <a:prstGeom prst="rect">
            <a:avLst/>
          </a:prstGeom>
          <a:noFill/>
          <a:ln w="9525">
            <a:noFill/>
            <a:miter lim="800000"/>
            <a:headEnd/>
            <a:tailEnd/>
          </a:ln>
        </p:spPr>
        <p:txBody>
          <a:bodyPr wrap="none" anchor="ctr">
            <a:spAutoFit/>
          </a:bodyPr>
          <a:lstStyle/>
          <a:p>
            <a:pPr eaLnBrk="0" hangingPunct="0">
              <a:tabLst>
                <a:tab pos="3248025" algn="l"/>
              </a:tabLst>
            </a:pPr>
            <a:r>
              <a:rPr lang="en-GB" sz="1100" b="1" i="1">
                <a:cs typeface="Times New Roman" pitchFamily="18" charset="0"/>
              </a:rPr>
              <a:t>	</a:t>
            </a:r>
            <a:endParaRPr lang="en-GB"/>
          </a:p>
        </p:txBody>
      </p:sp>
      <p:sp>
        <p:nvSpPr>
          <p:cNvPr id="83975" name="Rectangle 745"/>
          <p:cNvSpPr>
            <a:spLocks noChangeArrowheads="1"/>
          </p:cNvSpPr>
          <p:nvPr/>
        </p:nvSpPr>
        <p:spPr bwMode="auto">
          <a:xfrm>
            <a:off x="0" y="1587500"/>
            <a:ext cx="9144000" cy="0"/>
          </a:xfrm>
          <a:prstGeom prst="rect">
            <a:avLst/>
          </a:prstGeom>
          <a:noFill/>
          <a:ln w="9525">
            <a:noFill/>
            <a:miter lim="800000"/>
            <a:headEnd/>
            <a:tailEnd/>
          </a:ln>
        </p:spPr>
        <p:txBody>
          <a:bodyPr wrap="none" anchor="ctr">
            <a:spAutoFit/>
          </a:bodyPr>
          <a:lstStyle/>
          <a:p>
            <a:endParaRPr lang="en-US"/>
          </a:p>
        </p:txBody>
      </p:sp>
      <p:grpSp>
        <p:nvGrpSpPr>
          <p:cNvPr id="83976" name="Group 375"/>
          <p:cNvGrpSpPr>
            <a:grpSpLocks noChangeAspect="1"/>
          </p:cNvGrpSpPr>
          <p:nvPr/>
        </p:nvGrpSpPr>
        <p:grpSpPr bwMode="auto">
          <a:xfrm>
            <a:off x="1619250" y="2498725"/>
            <a:ext cx="5761038" cy="4149725"/>
            <a:chOff x="0" y="0"/>
            <a:chExt cx="8056" cy="5801"/>
          </a:xfrm>
        </p:grpSpPr>
        <p:sp>
          <p:nvSpPr>
            <p:cNvPr id="83978" name="AutoShape 744"/>
            <p:cNvSpPr>
              <a:spLocks noChangeAspect="1" noChangeArrowheads="1" noTextEdit="1"/>
            </p:cNvSpPr>
            <p:nvPr/>
          </p:nvSpPr>
          <p:spPr bwMode="auto">
            <a:xfrm>
              <a:off x="0" y="0"/>
              <a:ext cx="8056" cy="5801"/>
            </a:xfrm>
            <a:prstGeom prst="rect">
              <a:avLst/>
            </a:prstGeom>
            <a:noFill/>
            <a:ln w="9525">
              <a:noFill/>
              <a:miter lim="800000"/>
              <a:headEnd/>
              <a:tailEnd/>
            </a:ln>
          </p:spPr>
          <p:txBody>
            <a:bodyPr/>
            <a:lstStyle/>
            <a:p>
              <a:endParaRPr lang="el-GR"/>
            </a:p>
          </p:txBody>
        </p:sp>
        <p:grpSp>
          <p:nvGrpSpPr>
            <p:cNvPr id="83979" name="Group 543"/>
            <p:cNvGrpSpPr>
              <a:grpSpLocks/>
            </p:cNvGrpSpPr>
            <p:nvPr/>
          </p:nvGrpSpPr>
          <p:grpSpPr bwMode="auto">
            <a:xfrm>
              <a:off x="50" y="52"/>
              <a:ext cx="7956" cy="5698"/>
              <a:chOff x="50" y="52"/>
              <a:chExt cx="7956" cy="5698"/>
            </a:xfrm>
          </p:grpSpPr>
          <p:sp>
            <p:nvSpPr>
              <p:cNvPr id="84147" name="Rectangle 743"/>
              <p:cNvSpPr>
                <a:spLocks noChangeArrowheads="1"/>
              </p:cNvSpPr>
              <p:nvPr/>
            </p:nvSpPr>
            <p:spPr bwMode="auto">
              <a:xfrm>
                <a:off x="50" y="52"/>
                <a:ext cx="7956" cy="5698"/>
              </a:xfrm>
              <a:prstGeom prst="rect">
                <a:avLst/>
              </a:prstGeom>
              <a:solidFill>
                <a:srgbClr val="FFFFFF"/>
              </a:solidFill>
              <a:ln w="9525">
                <a:noFill/>
                <a:miter lim="800000"/>
                <a:headEnd/>
                <a:tailEnd/>
              </a:ln>
            </p:spPr>
            <p:txBody>
              <a:bodyPr/>
              <a:lstStyle/>
              <a:p>
                <a:endParaRPr lang="en-US"/>
              </a:p>
            </p:txBody>
          </p:sp>
          <p:sp>
            <p:nvSpPr>
              <p:cNvPr id="84148" name="Rectangle 742"/>
              <p:cNvSpPr>
                <a:spLocks noChangeArrowheads="1"/>
              </p:cNvSpPr>
              <p:nvPr/>
            </p:nvSpPr>
            <p:spPr bwMode="auto">
              <a:xfrm>
                <a:off x="1442" y="259"/>
                <a:ext cx="5289" cy="4618"/>
              </a:xfrm>
              <a:prstGeom prst="rect">
                <a:avLst/>
              </a:prstGeom>
              <a:solidFill>
                <a:srgbClr val="FFFFFF"/>
              </a:solidFill>
              <a:ln w="9525">
                <a:noFill/>
                <a:miter lim="800000"/>
                <a:headEnd/>
                <a:tailEnd/>
              </a:ln>
            </p:spPr>
            <p:txBody>
              <a:bodyPr/>
              <a:lstStyle/>
              <a:p>
                <a:endParaRPr lang="en-US"/>
              </a:p>
            </p:txBody>
          </p:sp>
          <p:sp>
            <p:nvSpPr>
              <p:cNvPr id="84149" name="Line 741"/>
              <p:cNvSpPr>
                <a:spLocks noChangeShapeType="1"/>
              </p:cNvSpPr>
              <p:nvPr/>
            </p:nvSpPr>
            <p:spPr bwMode="auto">
              <a:xfrm>
                <a:off x="1442" y="4218"/>
                <a:ext cx="5289" cy="1"/>
              </a:xfrm>
              <a:prstGeom prst="line">
                <a:avLst/>
              </a:prstGeom>
              <a:noFill/>
              <a:ln w="0">
                <a:solidFill>
                  <a:srgbClr val="000000"/>
                </a:solidFill>
                <a:round/>
                <a:headEnd/>
                <a:tailEnd/>
              </a:ln>
            </p:spPr>
            <p:txBody>
              <a:bodyPr/>
              <a:lstStyle/>
              <a:p>
                <a:endParaRPr lang="el-GR"/>
              </a:p>
            </p:txBody>
          </p:sp>
          <p:sp>
            <p:nvSpPr>
              <p:cNvPr id="84150" name="Line 740"/>
              <p:cNvSpPr>
                <a:spLocks noChangeShapeType="1"/>
              </p:cNvSpPr>
              <p:nvPr/>
            </p:nvSpPr>
            <p:spPr bwMode="auto">
              <a:xfrm>
                <a:off x="1442" y="3558"/>
                <a:ext cx="5289" cy="1"/>
              </a:xfrm>
              <a:prstGeom prst="line">
                <a:avLst/>
              </a:prstGeom>
              <a:noFill/>
              <a:ln w="0">
                <a:solidFill>
                  <a:srgbClr val="000000"/>
                </a:solidFill>
                <a:round/>
                <a:headEnd/>
                <a:tailEnd/>
              </a:ln>
            </p:spPr>
            <p:txBody>
              <a:bodyPr/>
              <a:lstStyle/>
              <a:p>
                <a:endParaRPr lang="el-GR"/>
              </a:p>
            </p:txBody>
          </p:sp>
          <p:sp>
            <p:nvSpPr>
              <p:cNvPr id="84151" name="Line 739"/>
              <p:cNvSpPr>
                <a:spLocks noChangeShapeType="1"/>
              </p:cNvSpPr>
              <p:nvPr/>
            </p:nvSpPr>
            <p:spPr bwMode="auto">
              <a:xfrm>
                <a:off x="1442" y="2898"/>
                <a:ext cx="5289" cy="1"/>
              </a:xfrm>
              <a:prstGeom prst="line">
                <a:avLst/>
              </a:prstGeom>
              <a:noFill/>
              <a:ln w="0">
                <a:solidFill>
                  <a:srgbClr val="000000"/>
                </a:solidFill>
                <a:round/>
                <a:headEnd/>
                <a:tailEnd/>
              </a:ln>
            </p:spPr>
            <p:txBody>
              <a:bodyPr/>
              <a:lstStyle/>
              <a:p>
                <a:endParaRPr lang="el-GR"/>
              </a:p>
            </p:txBody>
          </p:sp>
          <p:sp>
            <p:nvSpPr>
              <p:cNvPr id="84152" name="Line 738"/>
              <p:cNvSpPr>
                <a:spLocks noChangeShapeType="1"/>
              </p:cNvSpPr>
              <p:nvPr/>
            </p:nvSpPr>
            <p:spPr bwMode="auto">
              <a:xfrm>
                <a:off x="1442" y="2239"/>
                <a:ext cx="5289" cy="1"/>
              </a:xfrm>
              <a:prstGeom prst="line">
                <a:avLst/>
              </a:prstGeom>
              <a:noFill/>
              <a:ln w="0">
                <a:solidFill>
                  <a:srgbClr val="000000"/>
                </a:solidFill>
                <a:round/>
                <a:headEnd/>
                <a:tailEnd/>
              </a:ln>
            </p:spPr>
            <p:txBody>
              <a:bodyPr/>
              <a:lstStyle/>
              <a:p>
                <a:endParaRPr lang="el-GR"/>
              </a:p>
            </p:txBody>
          </p:sp>
          <p:sp>
            <p:nvSpPr>
              <p:cNvPr id="84153" name="Line 737"/>
              <p:cNvSpPr>
                <a:spLocks noChangeShapeType="1"/>
              </p:cNvSpPr>
              <p:nvPr/>
            </p:nvSpPr>
            <p:spPr bwMode="auto">
              <a:xfrm>
                <a:off x="1442" y="1579"/>
                <a:ext cx="5289" cy="1"/>
              </a:xfrm>
              <a:prstGeom prst="line">
                <a:avLst/>
              </a:prstGeom>
              <a:noFill/>
              <a:ln w="0">
                <a:solidFill>
                  <a:srgbClr val="000000"/>
                </a:solidFill>
                <a:round/>
                <a:headEnd/>
                <a:tailEnd/>
              </a:ln>
            </p:spPr>
            <p:txBody>
              <a:bodyPr/>
              <a:lstStyle/>
              <a:p>
                <a:endParaRPr lang="el-GR"/>
              </a:p>
            </p:txBody>
          </p:sp>
          <p:sp>
            <p:nvSpPr>
              <p:cNvPr id="84154" name="Line 736"/>
              <p:cNvSpPr>
                <a:spLocks noChangeShapeType="1"/>
              </p:cNvSpPr>
              <p:nvPr/>
            </p:nvSpPr>
            <p:spPr bwMode="auto">
              <a:xfrm>
                <a:off x="1442" y="919"/>
                <a:ext cx="5289" cy="1"/>
              </a:xfrm>
              <a:prstGeom prst="line">
                <a:avLst/>
              </a:prstGeom>
              <a:noFill/>
              <a:ln w="0">
                <a:solidFill>
                  <a:srgbClr val="000000"/>
                </a:solidFill>
                <a:round/>
                <a:headEnd/>
                <a:tailEnd/>
              </a:ln>
            </p:spPr>
            <p:txBody>
              <a:bodyPr/>
              <a:lstStyle/>
              <a:p>
                <a:endParaRPr lang="el-GR"/>
              </a:p>
            </p:txBody>
          </p:sp>
          <p:sp>
            <p:nvSpPr>
              <p:cNvPr id="84155" name="Line 735"/>
              <p:cNvSpPr>
                <a:spLocks noChangeShapeType="1"/>
              </p:cNvSpPr>
              <p:nvPr/>
            </p:nvSpPr>
            <p:spPr bwMode="auto">
              <a:xfrm>
                <a:off x="1442" y="259"/>
                <a:ext cx="5289" cy="1"/>
              </a:xfrm>
              <a:prstGeom prst="line">
                <a:avLst/>
              </a:prstGeom>
              <a:noFill/>
              <a:ln w="0">
                <a:solidFill>
                  <a:srgbClr val="000000"/>
                </a:solidFill>
                <a:round/>
                <a:headEnd/>
                <a:tailEnd/>
              </a:ln>
            </p:spPr>
            <p:txBody>
              <a:bodyPr/>
              <a:lstStyle/>
              <a:p>
                <a:endParaRPr lang="el-GR"/>
              </a:p>
            </p:txBody>
          </p:sp>
          <p:sp>
            <p:nvSpPr>
              <p:cNvPr id="84156" name="Line 734"/>
              <p:cNvSpPr>
                <a:spLocks noChangeShapeType="1"/>
              </p:cNvSpPr>
              <p:nvPr/>
            </p:nvSpPr>
            <p:spPr bwMode="auto">
              <a:xfrm>
                <a:off x="1971" y="259"/>
                <a:ext cx="1" cy="4618"/>
              </a:xfrm>
              <a:prstGeom prst="line">
                <a:avLst/>
              </a:prstGeom>
              <a:noFill/>
              <a:ln w="0">
                <a:solidFill>
                  <a:srgbClr val="000000"/>
                </a:solidFill>
                <a:round/>
                <a:headEnd/>
                <a:tailEnd/>
              </a:ln>
            </p:spPr>
            <p:txBody>
              <a:bodyPr/>
              <a:lstStyle/>
              <a:p>
                <a:endParaRPr lang="el-GR"/>
              </a:p>
            </p:txBody>
          </p:sp>
          <p:sp>
            <p:nvSpPr>
              <p:cNvPr id="84157" name="Line 733"/>
              <p:cNvSpPr>
                <a:spLocks noChangeShapeType="1"/>
              </p:cNvSpPr>
              <p:nvPr/>
            </p:nvSpPr>
            <p:spPr bwMode="auto">
              <a:xfrm>
                <a:off x="2500" y="259"/>
                <a:ext cx="1" cy="4618"/>
              </a:xfrm>
              <a:prstGeom prst="line">
                <a:avLst/>
              </a:prstGeom>
              <a:noFill/>
              <a:ln w="0">
                <a:solidFill>
                  <a:srgbClr val="000000"/>
                </a:solidFill>
                <a:round/>
                <a:headEnd/>
                <a:tailEnd/>
              </a:ln>
            </p:spPr>
            <p:txBody>
              <a:bodyPr/>
              <a:lstStyle/>
              <a:p>
                <a:endParaRPr lang="el-GR"/>
              </a:p>
            </p:txBody>
          </p:sp>
          <p:sp>
            <p:nvSpPr>
              <p:cNvPr id="84158" name="Line 732"/>
              <p:cNvSpPr>
                <a:spLocks noChangeShapeType="1"/>
              </p:cNvSpPr>
              <p:nvPr/>
            </p:nvSpPr>
            <p:spPr bwMode="auto">
              <a:xfrm>
                <a:off x="3029" y="259"/>
                <a:ext cx="1" cy="4618"/>
              </a:xfrm>
              <a:prstGeom prst="line">
                <a:avLst/>
              </a:prstGeom>
              <a:noFill/>
              <a:ln w="0">
                <a:solidFill>
                  <a:srgbClr val="000000"/>
                </a:solidFill>
                <a:round/>
                <a:headEnd/>
                <a:tailEnd/>
              </a:ln>
            </p:spPr>
            <p:txBody>
              <a:bodyPr/>
              <a:lstStyle/>
              <a:p>
                <a:endParaRPr lang="el-GR"/>
              </a:p>
            </p:txBody>
          </p:sp>
          <p:sp>
            <p:nvSpPr>
              <p:cNvPr id="84159" name="Line 731"/>
              <p:cNvSpPr>
                <a:spLocks noChangeShapeType="1"/>
              </p:cNvSpPr>
              <p:nvPr/>
            </p:nvSpPr>
            <p:spPr bwMode="auto">
              <a:xfrm>
                <a:off x="3558" y="259"/>
                <a:ext cx="1" cy="4618"/>
              </a:xfrm>
              <a:prstGeom prst="line">
                <a:avLst/>
              </a:prstGeom>
              <a:noFill/>
              <a:ln w="0">
                <a:solidFill>
                  <a:srgbClr val="000000"/>
                </a:solidFill>
                <a:round/>
                <a:headEnd/>
                <a:tailEnd/>
              </a:ln>
            </p:spPr>
            <p:txBody>
              <a:bodyPr/>
              <a:lstStyle/>
              <a:p>
                <a:endParaRPr lang="el-GR"/>
              </a:p>
            </p:txBody>
          </p:sp>
          <p:sp>
            <p:nvSpPr>
              <p:cNvPr id="84160" name="Line 730"/>
              <p:cNvSpPr>
                <a:spLocks noChangeShapeType="1"/>
              </p:cNvSpPr>
              <p:nvPr/>
            </p:nvSpPr>
            <p:spPr bwMode="auto">
              <a:xfrm>
                <a:off x="4087" y="259"/>
                <a:ext cx="1" cy="4618"/>
              </a:xfrm>
              <a:prstGeom prst="line">
                <a:avLst/>
              </a:prstGeom>
              <a:noFill/>
              <a:ln w="0">
                <a:solidFill>
                  <a:srgbClr val="000000"/>
                </a:solidFill>
                <a:round/>
                <a:headEnd/>
                <a:tailEnd/>
              </a:ln>
            </p:spPr>
            <p:txBody>
              <a:bodyPr/>
              <a:lstStyle/>
              <a:p>
                <a:endParaRPr lang="el-GR"/>
              </a:p>
            </p:txBody>
          </p:sp>
          <p:sp>
            <p:nvSpPr>
              <p:cNvPr id="84161" name="Line 729"/>
              <p:cNvSpPr>
                <a:spLocks noChangeShapeType="1"/>
              </p:cNvSpPr>
              <p:nvPr/>
            </p:nvSpPr>
            <p:spPr bwMode="auto">
              <a:xfrm>
                <a:off x="4615" y="259"/>
                <a:ext cx="1" cy="4618"/>
              </a:xfrm>
              <a:prstGeom prst="line">
                <a:avLst/>
              </a:prstGeom>
              <a:noFill/>
              <a:ln w="0">
                <a:solidFill>
                  <a:srgbClr val="000000"/>
                </a:solidFill>
                <a:round/>
                <a:headEnd/>
                <a:tailEnd/>
              </a:ln>
            </p:spPr>
            <p:txBody>
              <a:bodyPr/>
              <a:lstStyle/>
              <a:p>
                <a:endParaRPr lang="el-GR"/>
              </a:p>
            </p:txBody>
          </p:sp>
          <p:sp>
            <p:nvSpPr>
              <p:cNvPr id="84162" name="Line 728"/>
              <p:cNvSpPr>
                <a:spLocks noChangeShapeType="1"/>
              </p:cNvSpPr>
              <p:nvPr/>
            </p:nvSpPr>
            <p:spPr bwMode="auto">
              <a:xfrm>
                <a:off x="5144" y="259"/>
                <a:ext cx="1" cy="4618"/>
              </a:xfrm>
              <a:prstGeom prst="line">
                <a:avLst/>
              </a:prstGeom>
              <a:noFill/>
              <a:ln w="0">
                <a:solidFill>
                  <a:srgbClr val="000000"/>
                </a:solidFill>
                <a:round/>
                <a:headEnd/>
                <a:tailEnd/>
              </a:ln>
            </p:spPr>
            <p:txBody>
              <a:bodyPr/>
              <a:lstStyle/>
              <a:p>
                <a:endParaRPr lang="el-GR"/>
              </a:p>
            </p:txBody>
          </p:sp>
          <p:sp>
            <p:nvSpPr>
              <p:cNvPr id="84163" name="Line 727"/>
              <p:cNvSpPr>
                <a:spLocks noChangeShapeType="1"/>
              </p:cNvSpPr>
              <p:nvPr/>
            </p:nvSpPr>
            <p:spPr bwMode="auto">
              <a:xfrm>
                <a:off x="5673" y="259"/>
                <a:ext cx="1" cy="4618"/>
              </a:xfrm>
              <a:prstGeom prst="line">
                <a:avLst/>
              </a:prstGeom>
              <a:noFill/>
              <a:ln w="0">
                <a:solidFill>
                  <a:srgbClr val="000000"/>
                </a:solidFill>
                <a:round/>
                <a:headEnd/>
                <a:tailEnd/>
              </a:ln>
            </p:spPr>
            <p:txBody>
              <a:bodyPr/>
              <a:lstStyle/>
              <a:p>
                <a:endParaRPr lang="el-GR"/>
              </a:p>
            </p:txBody>
          </p:sp>
          <p:sp>
            <p:nvSpPr>
              <p:cNvPr id="84164" name="Line 726"/>
              <p:cNvSpPr>
                <a:spLocks noChangeShapeType="1"/>
              </p:cNvSpPr>
              <p:nvPr/>
            </p:nvSpPr>
            <p:spPr bwMode="auto">
              <a:xfrm>
                <a:off x="6202" y="259"/>
                <a:ext cx="1" cy="4618"/>
              </a:xfrm>
              <a:prstGeom prst="line">
                <a:avLst/>
              </a:prstGeom>
              <a:noFill/>
              <a:ln w="0">
                <a:solidFill>
                  <a:srgbClr val="000000"/>
                </a:solidFill>
                <a:round/>
                <a:headEnd/>
                <a:tailEnd/>
              </a:ln>
            </p:spPr>
            <p:txBody>
              <a:bodyPr/>
              <a:lstStyle/>
              <a:p>
                <a:endParaRPr lang="el-GR"/>
              </a:p>
            </p:txBody>
          </p:sp>
          <p:sp>
            <p:nvSpPr>
              <p:cNvPr id="84165" name="Line 725"/>
              <p:cNvSpPr>
                <a:spLocks noChangeShapeType="1"/>
              </p:cNvSpPr>
              <p:nvPr/>
            </p:nvSpPr>
            <p:spPr bwMode="auto">
              <a:xfrm>
                <a:off x="6731" y="259"/>
                <a:ext cx="1" cy="4618"/>
              </a:xfrm>
              <a:prstGeom prst="line">
                <a:avLst/>
              </a:prstGeom>
              <a:noFill/>
              <a:ln w="0">
                <a:solidFill>
                  <a:srgbClr val="000000"/>
                </a:solidFill>
                <a:round/>
                <a:headEnd/>
                <a:tailEnd/>
              </a:ln>
            </p:spPr>
            <p:txBody>
              <a:bodyPr/>
              <a:lstStyle/>
              <a:p>
                <a:endParaRPr lang="el-GR"/>
              </a:p>
            </p:txBody>
          </p:sp>
          <p:sp>
            <p:nvSpPr>
              <p:cNvPr id="84166" name="Line 724"/>
              <p:cNvSpPr>
                <a:spLocks noChangeShapeType="1"/>
              </p:cNvSpPr>
              <p:nvPr/>
            </p:nvSpPr>
            <p:spPr bwMode="auto">
              <a:xfrm>
                <a:off x="1442" y="259"/>
                <a:ext cx="1" cy="4618"/>
              </a:xfrm>
              <a:prstGeom prst="line">
                <a:avLst/>
              </a:prstGeom>
              <a:noFill/>
              <a:ln w="0">
                <a:solidFill>
                  <a:srgbClr val="808080"/>
                </a:solidFill>
                <a:round/>
                <a:headEnd/>
                <a:tailEnd/>
              </a:ln>
            </p:spPr>
            <p:txBody>
              <a:bodyPr/>
              <a:lstStyle/>
              <a:p>
                <a:endParaRPr lang="el-GR"/>
              </a:p>
            </p:txBody>
          </p:sp>
          <p:sp>
            <p:nvSpPr>
              <p:cNvPr id="84167" name="Line 723"/>
              <p:cNvSpPr>
                <a:spLocks noChangeShapeType="1"/>
              </p:cNvSpPr>
              <p:nvPr/>
            </p:nvSpPr>
            <p:spPr bwMode="auto">
              <a:xfrm>
                <a:off x="1380" y="4877"/>
                <a:ext cx="62" cy="1"/>
              </a:xfrm>
              <a:prstGeom prst="line">
                <a:avLst/>
              </a:prstGeom>
              <a:noFill/>
              <a:ln w="0">
                <a:solidFill>
                  <a:srgbClr val="808080"/>
                </a:solidFill>
                <a:round/>
                <a:headEnd/>
                <a:tailEnd/>
              </a:ln>
            </p:spPr>
            <p:txBody>
              <a:bodyPr/>
              <a:lstStyle/>
              <a:p>
                <a:endParaRPr lang="el-GR"/>
              </a:p>
            </p:txBody>
          </p:sp>
          <p:sp>
            <p:nvSpPr>
              <p:cNvPr id="84168" name="Line 722"/>
              <p:cNvSpPr>
                <a:spLocks noChangeShapeType="1"/>
              </p:cNvSpPr>
              <p:nvPr/>
            </p:nvSpPr>
            <p:spPr bwMode="auto">
              <a:xfrm>
                <a:off x="1380" y="4218"/>
                <a:ext cx="62" cy="1"/>
              </a:xfrm>
              <a:prstGeom prst="line">
                <a:avLst/>
              </a:prstGeom>
              <a:noFill/>
              <a:ln w="0">
                <a:solidFill>
                  <a:srgbClr val="808080"/>
                </a:solidFill>
                <a:round/>
                <a:headEnd/>
                <a:tailEnd/>
              </a:ln>
            </p:spPr>
            <p:txBody>
              <a:bodyPr/>
              <a:lstStyle/>
              <a:p>
                <a:endParaRPr lang="el-GR"/>
              </a:p>
            </p:txBody>
          </p:sp>
          <p:sp>
            <p:nvSpPr>
              <p:cNvPr id="84169" name="Line 721"/>
              <p:cNvSpPr>
                <a:spLocks noChangeShapeType="1"/>
              </p:cNvSpPr>
              <p:nvPr/>
            </p:nvSpPr>
            <p:spPr bwMode="auto">
              <a:xfrm>
                <a:off x="1380" y="3558"/>
                <a:ext cx="62" cy="1"/>
              </a:xfrm>
              <a:prstGeom prst="line">
                <a:avLst/>
              </a:prstGeom>
              <a:noFill/>
              <a:ln w="0">
                <a:solidFill>
                  <a:srgbClr val="808080"/>
                </a:solidFill>
                <a:round/>
                <a:headEnd/>
                <a:tailEnd/>
              </a:ln>
            </p:spPr>
            <p:txBody>
              <a:bodyPr/>
              <a:lstStyle/>
              <a:p>
                <a:endParaRPr lang="el-GR"/>
              </a:p>
            </p:txBody>
          </p:sp>
          <p:sp>
            <p:nvSpPr>
              <p:cNvPr id="84170" name="Line 720"/>
              <p:cNvSpPr>
                <a:spLocks noChangeShapeType="1"/>
              </p:cNvSpPr>
              <p:nvPr/>
            </p:nvSpPr>
            <p:spPr bwMode="auto">
              <a:xfrm>
                <a:off x="1380" y="2898"/>
                <a:ext cx="62" cy="1"/>
              </a:xfrm>
              <a:prstGeom prst="line">
                <a:avLst/>
              </a:prstGeom>
              <a:noFill/>
              <a:ln w="0">
                <a:solidFill>
                  <a:srgbClr val="808080"/>
                </a:solidFill>
                <a:round/>
                <a:headEnd/>
                <a:tailEnd/>
              </a:ln>
            </p:spPr>
            <p:txBody>
              <a:bodyPr/>
              <a:lstStyle/>
              <a:p>
                <a:endParaRPr lang="el-GR"/>
              </a:p>
            </p:txBody>
          </p:sp>
          <p:sp>
            <p:nvSpPr>
              <p:cNvPr id="84171" name="Line 719"/>
              <p:cNvSpPr>
                <a:spLocks noChangeShapeType="1"/>
              </p:cNvSpPr>
              <p:nvPr/>
            </p:nvSpPr>
            <p:spPr bwMode="auto">
              <a:xfrm>
                <a:off x="1380" y="2239"/>
                <a:ext cx="62" cy="1"/>
              </a:xfrm>
              <a:prstGeom prst="line">
                <a:avLst/>
              </a:prstGeom>
              <a:noFill/>
              <a:ln w="0">
                <a:solidFill>
                  <a:srgbClr val="808080"/>
                </a:solidFill>
                <a:round/>
                <a:headEnd/>
                <a:tailEnd/>
              </a:ln>
            </p:spPr>
            <p:txBody>
              <a:bodyPr/>
              <a:lstStyle/>
              <a:p>
                <a:endParaRPr lang="el-GR"/>
              </a:p>
            </p:txBody>
          </p:sp>
          <p:sp>
            <p:nvSpPr>
              <p:cNvPr id="84172" name="Line 718"/>
              <p:cNvSpPr>
                <a:spLocks noChangeShapeType="1"/>
              </p:cNvSpPr>
              <p:nvPr/>
            </p:nvSpPr>
            <p:spPr bwMode="auto">
              <a:xfrm>
                <a:off x="1380" y="1579"/>
                <a:ext cx="62" cy="1"/>
              </a:xfrm>
              <a:prstGeom prst="line">
                <a:avLst/>
              </a:prstGeom>
              <a:noFill/>
              <a:ln w="0">
                <a:solidFill>
                  <a:srgbClr val="808080"/>
                </a:solidFill>
                <a:round/>
                <a:headEnd/>
                <a:tailEnd/>
              </a:ln>
            </p:spPr>
            <p:txBody>
              <a:bodyPr/>
              <a:lstStyle/>
              <a:p>
                <a:endParaRPr lang="el-GR"/>
              </a:p>
            </p:txBody>
          </p:sp>
          <p:sp>
            <p:nvSpPr>
              <p:cNvPr id="84173" name="Line 717"/>
              <p:cNvSpPr>
                <a:spLocks noChangeShapeType="1"/>
              </p:cNvSpPr>
              <p:nvPr/>
            </p:nvSpPr>
            <p:spPr bwMode="auto">
              <a:xfrm>
                <a:off x="1380" y="919"/>
                <a:ext cx="62" cy="1"/>
              </a:xfrm>
              <a:prstGeom prst="line">
                <a:avLst/>
              </a:prstGeom>
              <a:noFill/>
              <a:ln w="0">
                <a:solidFill>
                  <a:srgbClr val="808080"/>
                </a:solidFill>
                <a:round/>
                <a:headEnd/>
                <a:tailEnd/>
              </a:ln>
            </p:spPr>
            <p:txBody>
              <a:bodyPr/>
              <a:lstStyle/>
              <a:p>
                <a:endParaRPr lang="el-GR"/>
              </a:p>
            </p:txBody>
          </p:sp>
          <p:sp>
            <p:nvSpPr>
              <p:cNvPr id="84174" name="Line 716"/>
              <p:cNvSpPr>
                <a:spLocks noChangeShapeType="1"/>
              </p:cNvSpPr>
              <p:nvPr/>
            </p:nvSpPr>
            <p:spPr bwMode="auto">
              <a:xfrm>
                <a:off x="1380" y="259"/>
                <a:ext cx="62" cy="1"/>
              </a:xfrm>
              <a:prstGeom prst="line">
                <a:avLst/>
              </a:prstGeom>
              <a:noFill/>
              <a:ln w="0">
                <a:solidFill>
                  <a:srgbClr val="808080"/>
                </a:solidFill>
                <a:round/>
                <a:headEnd/>
                <a:tailEnd/>
              </a:ln>
            </p:spPr>
            <p:txBody>
              <a:bodyPr/>
              <a:lstStyle/>
              <a:p>
                <a:endParaRPr lang="el-GR"/>
              </a:p>
            </p:txBody>
          </p:sp>
          <p:sp>
            <p:nvSpPr>
              <p:cNvPr id="84175" name="Line 715"/>
              <p:cNvSpPr>
                <a:spLocks noChangeShapeType="1"/>
              </p:cNvSpPr>
              <p:nvPr/>
            </p:nvSpPr>
            <p:spPr bwMode="auto">
              <a:xfrm>
                <a:off x="1442" y="4877"/>
                <a:ext cx="5289" cy="1"/>
              </a:xfrm>
              <a:prstGeom prst="line">
                <a:avLst/>
              </a:prstGeom>
              <a:noFill/>
              <a:ln w="0">
                <a:solidFill>
                  <a:srgbClr val="808080"/>
                </a:solidFill>
                <a:round/>
                <a:headEnd/>
                <a:tailEnd/>
              </a:ln>
            </p:spPr>
            <p:txBody>
              <a:bodyPr/>
              <a:lstStyle/>
              <a:p>
                <a:endParaRPr lang="el-GR"/>
              </a:p>
            </p:txBody>
          </p:sp>
          <p:sp>
            <p:nvSpPr>
              <p:cNvPr id="84176" name="Line 714"/>
              <p:cNvSpPr>
                <a:spLocks noChangeShapeType="1"/>
              </p:cNvSpPr>
              <p:nvPr/>
            </p:nvSpPr>
            <p:spPr bwMode="auto">
              <a:xfrm flipV="1">
                <a:off x="1442" y="4877"/>
                <a:ext cx="1" cy="64"/>
              </a:xfrm>
              <a:prstGeom prst="line">
                <a:avLst/>
              </a:prstGeom>
              <a:noFill/>
              <a:ln w="0">
                <a:solidFill>
                  <a:srgbClr val="808080"/>
                </a:solidFill>
                <a:round/>
                <a:headEnd/>
                <a:tailEnd/>
              </a:ln>
            </p:spPr>
            <p:txBody>
              <a:bodyPr/>
              <a:lstStyle/>
              <a:p>
                <a:endParaRPr lang="el-GR"/>
              </a:p>
            </p:txBody>
          </p:sp>
          <p:sp>
            <p:nvSpPr>
              <p:cNvPr id="84177" name="Line 713"/>
              <p:cNvSpPr>
                <a:spLocks noChangeShapeType="1"/>
              </p:cNvSpPr>
              <p:nvPr/>
            </p:nvSpPr>
            <p:spPr bwMode="auto">
              <a:xfrm flipV="1">
                <a:off x="1971" y="4877"/>
                <a:ext cx="1" cy="64"/>
              </a:xfrm>
              <a:prstGeom prst="line">
                <a:avLst/>
              </a:prstGeom>
              <a:noFill/>
              <a:ln w="0">
                <a:solidFill>
                  <a:srgbClr val="808080"/>
                </a:solidFill>
                <a:round/>
                <a:headEnd/>
                <a:tailEnd/>
              </a:ln>
            </p:spPr>
            <p:txBody>
              <a:bodyPr/>
              <a:lstStyle/>
              <a:p>
                <a:endParaRPr lang="el-GR"/>
              </a:p>
            </p:txBody>
          </p:sp>
          <p:sp>
            <p:nvSpPr>
              <p:cNvPr id="84178" name="Line 712"/>
              <p:cNvSpPr>
                <a:spLocks noChangeShapeType="1"/>
              </p:cNvSpPr>
              <p:nvPr/>
            </p:nvSpPr>
            <p:spPr bwMode="auto">
              <a:xfrm flipV="1">
                <a:off x="2500" y="4877"/>
                <a:ext cx="1" cy="64"/>
              </a:xfrm>
              <a:prstGeom prst="line">
                <a:avLst/>
              </a:prstGeom>
              <a:noFill/>
              <a:ln w="0">
                <a:solidFill>
                  <a:srgbClr val="808080"/>
                </a:solidFill>
                <a:round/>
                <a:headEnd/>
                <a:tailEnd/>
              </a:ln>
            </p:spPr>
            <p:txBody>
              <a:bodyPr/>
              <a:lstStyle/>
              <a:p>
                <a:endParaRPr lang="el-GR"/>
              </a:p>
            </p:txBody>
          </p:sp>
          <p:sp>
            <p:nvSpPr>
              <p:cNvPr id="84179" name="Line 711"/>
              <p:cNvSpPr>
                <a:spLocks noChangeShapeType="1"/>
              </p:cNvSpPr>
              <p:nvPr/>
            </p:nvSpPr>
            <p:spPr bwMode="auto">
              <a:xfrm flipV="1">
                <a:off x="3029" y="4877"/>
                <a:ext cx="1" cy="64"/>
              </a:xfrm>
              <a:prstGeom prst="line">
                <a:avLst/>
              </a:prstGeom>
              <a:noFill/>
              <a:ln w="0">
                <a:solidFill>
                  <a:srgbClr val="808080"/>
                </a:solidFill>
                <a:round/>
                <a:headEnd/>
                <a:tailEnd/>
              </a:ln>
            </p:spPr>
            <p:txBody>
              <a:bodyPr/>
              <a:lstStyle/>
              <a:p>
                <a:endParaRPr lang="el-GR"/>
              </a:p>
            </p:txBody>
          </p:sp>
          <p:sp>
            <p:nvSpPr>
              <p:cNvPr id="84180" name="Line 710"/>
              <p:cNvSpPr>
                <a:spLocks noChangeShapeType="1"/>
              </p:cNvSpPr>
              <p:nvPr/>
            </p:nvSpPr>
            <p:spPr bwMode="auto">
              <a:xfrm flipV="1">
                <a:off x="3558" y="4877"/>
                <a:ext cx="1" cy="64"/>
              </a:xfrm>
              <a:prstGeom prst="line">
                <a:avLst/>
              </a:prstGeom>
              <a:noFill/>
              <a:ln w="0">
                <a:solidFill>
                  <a:srgbClr val="808080"/>
                </a:solidFill>
                <a:round/>
                <a:headEnd/>
                <a:tailEnd/>
              </a:ln>
            </p:spPr>
            <p:txBody>
              <a:bodyPr/>
              <a:lstStyle/>
              <a:p>
                <a:endParaRPr lang="el-GR"/>
              </a:p>
            </p:txBody>
          </p:sp>
          <p:sp>
            <p:nvSpPr>
              <p:cNvPr id="84181" name="Line 709"/>
              <p:cNvSpPr>
                <a:spLocks noChangeShapeType="1"/>
              </p:cNvSpPr>
              <p:nvPr/>
            </p:nvSpPr>
            <p:spPr bwMode="auto">
              <a:xfrm flipV="1">
                <a:off x="4087" y="4877"/>
                <a:ext cx="1" cy="64"/>
              </a:xfrm>
              <a:prstGeom prst="line">
                <a:avLst/>
              </a:prstGeom>
              <a:noFill/>
              <a:ln w="0">
                <a:solidFill>
                  <a:srgbClr val="808080"/>
                </a:solidFill>
                <a:round/>
                <a:headEnd/>
                <a:tailEnd/>
              </a:ln>
            </p:spPr>
            <p:txBody>
              <a:bodyPr/>
              <a:lstStyle/>
              <a:p>
                <a:endParaRPr lang="el-GR"/>
              </a:p>
            </p:txBody>
          </p:sp>
          <p:sp>
            <p:nvSpPr>
              <p:cNvPr id="84182" name="Line 708"/>
              <p:cNvSpPr>
                <a:spLocks noChangeShapeType="1"/>
              </p:cNvSpPr>
              <p:nvPr/>
            </p:nvSpPr>
            <p:spPr bwMode="auto">
              <a:xfrm flipV="1">
                <a:off x="4615" y="4877"/>
                <a:ext cx="1" cy="64"/>
              </a:xfrm>
              <a:prstGeom prst="line">
                <a:avLst/>
              </a:prstGeom>
              <a:noFill/>
              <a:ln w="0">
                <a:solidFill>
                  <a:srgbClr val="808080"/>
                </a:solidFill>
                <a:round/>
                <a:headEnd/>
                <a:tailEnd/>
              </a:ln>
            </p:spPr>
            <p:txBody>
              <a:bodyPr/>
              <a:lstStyle/>
              <a:p>
                <a:endParaRPr lang="el-GR"/>
              </a:p>
            </p:txBody>
          </p:sp>
          <p:sp>
            <p:nvSpPr>
              <p:cNvPr id="84183" name="Line 707"/>
              <p:cNvSpPr>
                <a:spLocks noChangeShapeType="1"/>
              </p:cNvSpPr>
              <p:nvPr/>
            </p:nvSpPr>
            <p:spPr bwMode="auto">
              <a:xfrm flipV="1">
                <a:off x="5144" y="4877"/>
                <a:ext cx="1" cy="64"/>
              </a:xfrm>
              <a:prstGeom prst="line">
                <a:avLst/>
              </a:prstGeom>
              <a:noFill/>
              <a:ln w="0">
                <a:solidFill>
                  <a:srgbClr val="808080"/>
                </a:solidFill>
                <a:round/>
                <a:headEnd/>
                <a:tailEnd/>
              </a:ln>
            </p:spPr>
            <p:txBody>
              <a:bodyPr/>
              <a:lstStyle/>
              <a:p>
                <a:endParaRPr lang="el-GR"/>
              </a:p>
            </p:txBody>
          </p:sp>
          <p:sp>
            <p:nvSpPr>
              <p:cNvPr id="84184" name="Line 706"/>
              <p:cNvSpPr>
                <a:spLocks noChangeShapeType="1"/>
              </p:cNvSpPr>
              <p:nvPr/>
            </p:nvSpPr>
            <p:spPr bwMode="auto">
              <a:xfrm flipV="1">
                <a:off x="5673" y="4877"/>
                <a:ext cx="1" cy="64"/>
              </a:xfrm>
              <a:prstGeom prst="line">
                <a:avLst/>
              </a:prstGeom>
              <a:noFill/>
              <a:ln w="0">
                <a:solidFill>
                  <a:srgbClr val="808080"/>
                </a:solidFill>
                <a:round/>
                <a:headEnd/>
                <a:tailEnd/>
              </a:ln>
            </p:spPr>
            <p:txBody>
              <a:bodyPr/>
              <a:lstStyle/>
              <a:p>
                <a:endParaRPr lang="el-GR"/>
              </a:p>
            </p:txBody>
          </p:sp>
          <p:sp>
            <p:nvSpPr>
              <p:cNvPr id="84185" name="Line 705"/>
              <p:cNvSpPr>
                <a:spLocks noChangeShapeType="1"/>
              </p:cNvSpPr>
              <p:nvPr/>
            </p:nvSpPr>
            <p:spPr bwMode="auto">
              <a:xfrm flipV="1">
                <a:off x="6202" y="4877"/>
                <a:ext cx="1" cy="64"/>
              </a:xfrm>
              <a:prstGeom prst="line">
                <a:avLst/>
              </a:prstGeom>
              <a:noFill/>
              <a:ln w="0">
                <a:solidFill>
                  <a:srgbClr val="808080"/>
                </a:solidFill>
                <a:round/>
                <a:headEnd/>
                <a:tailEnd/>
              </a:ln>
            </p:spPr>
            <p:txBody>
              <a:bodyPr/>
              <a:lstStyle/>
              <a:p>
                <a:endParaRPr lang="el-GR"/>
              </a:p>
            </p:txBody>
          </p:sp>
          <p:sp>
            <p:nvSpPr>
              <p:cNvPr id="84186" name="Line 704"/>
              <p:cNvSpPr>
                <a:spLocks noChangeShapeType="1"/>
              </p:cNvSpPr>
              <p:nvPr/>
            </p:nvSpPr>
            <p:spPr bwMode="auto">
              <a:xfrm flipV="1">
                <a:off x="6731" y="4877"/>
                <a:ext cx="1" cy="64"/>
              </a:xfrm>
              <a:prstGeom prst="line">
                <a:avLst/>
              </a:prstGeom>
              <a:noFill/>
              <a:ln w="0">
                <a:solidFill>
                  <a:srgbClr val="808080"/>
                </a:solidFill>
                <a:round/>
                <a:headEnd/>
                <a:tailEnd/>
              </a:ln>
            </p:spPr>
            <p:txBody>
              <a:bodyPr/>
              <a:lstStyle/>
              <a:p>
                <a:endParaRPr lang="el-GR"/>
              </a:p>
            </p:txBody>
          </p:sp>
          <p:sp>
            <p:nvSpPr>
              <p:cNvPr id="84187" name="Freeform 703"/>
              <p:cNvSpPr>
                <a:spLocks/>
              </p:cNvSpPr>
              <p:nvPr/>
            </p:nvSpPr>
            <p:spPr bwMode="auto">
              <a:xfrm>
                <a:off x="1438" y="3432"/>
                <a:ext cx="38" cy="32"/>
              </a:xfrm>
              <a:custGeom>
                <a:avLst/>
                <a:gdLst>
                  <a:gd name="T0" fmla="*/ 36 w 38"/>
                  <a:gd name="T1" fmla="*/ 0 h 32"/>
                  <a:gd name="T2" fmla="*/ 38 w 38"/>
                  <a:gd name="T3" fmla="*/ 29 h 32"/>
                  <a:gd name="T4" fmla="*/ 2 w 38"/>
                  <a:gd name="T5" fmla="*/ 32 h 32"/>
                  <a:gd name="T6" fmla="*/ 0 w 38"/>
                  <a:gd name="T7" fmla="*/ 3 h 32"/>
                  <a:gd name="T8" fmla="*/ 36 w 38"/>
                  <a:gd name="T9" fmla="*/ 0 h 32"/>
                  <a:gd name="T10" fmla="*/ 0 60000 65536"/>
                  <a:gd name="T11" fmla="*/ 0 60000 65536"/>
                  <a:gd name="T12" fmla="*/ 0 60000 65536"/>
                  <a:gd name="T13" fmla="*/ 0 60000 65536"/>
                  <a:gd name="T14" fmla="*/ 0 60000 65536"/>
                  <a:gd name="T15" fmla="*/ 0 w 38"/>
                  <a:gd name="T16" fmla="*/ 0 h 32"/>
                  <a:gd name="T17" fmla="*/ 38 w 38"/>
                  <a:gd name="T18" fmla="*/ 32 h 32"/>
                </a:gdLst>
                <a:ahLst/>
                <a:cxnLst>
                  <a:cxn ang="T10">
                    <a:pos x="T0" y="T1"/>
                  </a:cxn>
                  <a:cxn ang="T11">
                    <a:pos x="T2" y="T3"/>
                  </a:cxn>
                  <a:cxn ang="T12">
                    <a:pos x="T4" y="T5"/>
                  </a:cxn>
                  <a:cxn ang="T13">
                    <a:pos x="T6" y="T7"/>
                  </a:cxn>
                  <a:cxn ang="T14">
                    <a:pos x="T8" y="T9"/>
                  </a:cxn>
                </a:cxnLst>
                <a:rect l="T15" t="T16" r="T17" b="T18"/>
                <a:pathLst>
                  <a:path w="38" h="32">
                    <a:moveTo>
                      <a:pt x="36" y="0"/>
                    </a:moveTo>
                    <a:lnTo>
                      <a:pt x="38" y="29"/>
                    </a:lnTo>
                    <a:lnTo>
                      <a:pt x="2" y="32"/>
                    </a:lnTo>
                    <a:lnTo>
                      <a:pt x="0" y="3"/>
                    </a:lnTo>
                    <a:lnTo>
                      <a:pt x="36" y="0"/>
                    </a:lnTo>
                    <a:close/>
                  </a:path>
                </a:pathLst>
              </a:custGeom>
              <a:solidFill>
                <a:srgbClr val="000000"/>
              </a:solidFill>
              <a:ln w="9525">
                <a:noFill/>
                <a:round/>
                <a:headEnd/>
                <a:tailEnd/>
              </a:ln>
            </p:spPr>
            <p:txBody>
              <a:bodyPr/>
              <a:lstStyle/>
              <a:p>
                <a:endParaRPr lang="en-US"/>
              </a:p>
            </p:txBody>
          </p:sp>
          <p:sp>
            <p:nvSpPr>
              <p:cNvPr id="84188" name="Freeform 702"/>
              <p:cNvSpPr>
                <a:spLocks/>
              </p:cNvSpPr>
              <p:nvPr/>
            </p:nvSpPr>
            <p:spPr bwMode="auto">
              <a:xfrm>
                <a:off x="1440" y="3462"/>
                <a:ext cx="37" cy="32"/>
              </a:xfrm>
              <a:custGeom>
                <a:avLst/>
                <a:gdLst>
                  <a:gd name="T0" fmla="*/ 36 w 37"/>
                  <a:gd name="T1" fmla="*/ 0 h 32"/>
                  <a:gd name="T2" fmla="*/ 37 w 37"/>
                  <a:gd name="T3" fmla="*/ 31 h 32"/>
                  <a:gd name="T4" fmla="*/ 1 w 37"/>
                  <a:gd name="T5" fmla="*/ 32 h 32"/>
                  <a:gd name="T6" fmla="*/ 0 w 37"/>
                  <a:gd name="T7" fmla="*/ 1 h 32"/>
                  <a:gd name="T8" fmla="*/ 36 w 37"/>
                  <a:gd name="T9" fmla="*/ 0 h 32"/>
                  <a:gd name="T10" fmla="*/ 0 60000 65536"/>
                  <a:gd name="T11" fmla="*/ 0 60000 65536"/>
                  <a:gd name="T12" fmla="*/ 0 60000 65536"/>
                  <a:gd name="T13" fmla="*/ 0 60000 65536"/>
                  <a:gd name="T14" fmla="*/ 0 60000 65536"/>
                  <a:gd name="T15" fmla="*/ 0 w 37"/>
                  <a:gd name="T16" fmla="*/ 0 h 32"/>
                  <a:gd name="T17" fmla="*/ 37 w 37"/>
                  <a:gd name="T18" fmla="*/ 32 h 32"/>
                </a:gdLst>
                <a:ahLst/>
                <a:cxnLst>
                  <a:cxn ang="T10">
                    <a:pos x="T0" y="T1"/>
                  </a:cxn>
                  <a:cxn ang="T11">
                    <a:pos x="T2" y="T3"/>
                  </a:cxn>
                  <a:cxn ang="T12">
                    <a:pos x="T4" y="T5"/>
                  </a:cxn>
                  <a:cxn ang="T13">
                    <a:pos x="T6" y="T7"/>
                  </a:cxn>
                  <a:cxn ang="T14">
                    <a:pos x="T8" y="T9"/>
                  </a:cxn>
                </a:cxnLst>
                <a:rect l="T15" t="T16" r="T17" b="T18"/>
                <a:pathLst>
                  <a:path w="37" h="32">
                    <a:moveTo>
                      <a:pt x="36" y="0"/>
                    </a:moveTo>
                    <a:lnTo>
                      <a:pt x="37" y="31"/>
                    </a:lnTo>
                    <a:lnTo>
                      <a:pt x="1" y="32"/>
                    </a:lnTo>
                    <a:lnTo>
                      <a:pt x="0" y="1"/>
                    </a:lnTo>
                    <a:lnTo>
                      <a:pt x="36" y="0"/>
                    </a:lnTo>
                    <a:close/>
                  </a:path>
                </a:pathLst>
              </a:custGeom>
              <a:solidFill>
                <a:srgbClr val="000000"/>
              </a:solidFill>
              <a:ln w="9525">
                <a:noFill/>
                <a:round/>
                <a:headEnd/>
                <a:tailEnd/>
              </a:ln>
            </p:spPr>
            <p:txBody>
              <a:bodyPr/>
              <a:lstStyle/>
              <a:p>
                <a:endParaRPr lang="en-US"/>
              </a:p>
            </p:txBody>
          </p:sp>
          <p:sp>
            <p:nvSpPr>
              <p:cNvPr id="84189" name="Freeform 701"/>
              <p:cNvSpPr>
                <a:spLocks/>
              </p:cNvSpPr>
              <p:nvPr/>
            </p:nvSpPr>
            <p:spPr bwMode="auto">
              <a:xfrm>
                <a:off x="1441" y="3492"/>
                <a:ext cx="39" cy="35"/>
              </a:xfrm>
              <a:custGeom>
                <a:avLst/>
                <a:gdLst>
                  <a:gd name="T0" fmla="*/ 36 w 39"/>
                  <a:gd name="T1" fmla="*/ 0 h 35"/>
                  <a:gd name="T2" fmla="*/ 39 w 39"/>
                  <a:gd name="T3" fmla="*/ 32 h 35"/>
                  <a:gd name="T4" fmla="*/ 3 w 39"/>
                  <a:gd name="T5" fmla="*/ 35 h 35"/>
                  <a:gd name="T6" fmla="*/ 0 w 39"/>
                  <a:gd name="T7" fmla="*/ 2 h 35"/>
                  <a:gd name="T8" fmla="*/ 36 w 39"/>
                  <a:gd name="T9" fmla="*/ 0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36" y="0"/>
                    </a:moveTo>
                    <a:lnTo>
                      <a:pt x="39" y="32"/>
                    </a:lnTo>
                    <a:lnTo>
                      <a:pt x="3" y="35"/>
                    </a:lnTo>
                    <a:lnTo>
                      <a:pt x="0" y="2"/>
                    </a:lnTo>
                    <a:lnTo>
                      <a:pt x="36" y="0"/>
                    </a:lnTo>
                    <a:close/>
                  </a:path>
                </a:pathLst>
              </a:custGeom>
              <a:solidFill>
                <a:srgbClr val="000000"/>
              </a:solidFill>
              <a:ln w="9525">
                <a:noFill/>
                <a:round/>
                <a:headEnd/>
                <a:tailEnd/>
              </a:ln>
            </p:spPr>
            <p:txBody>
              <a:bodyPr/>
              <a:lstStyle/>
              <a:p>
                <a:endParaRPr lang="en-US"/>
              </a:p>
            </p:txBody>
          </p:sp>
          <p:sp>
            <p:nvSpPr>
              <p:cNvPr id="84190" name="Freeform 700"/>
              <p:cNvSpPr>
                <a:spLocks/>
              </p:cNvSpPr>
              <p:nvPr/>
            </p:nvSpPr>
            <p:spPr bwMode="auto">
              <a:xfrm>
                <a:off x="1444" y="3525"/>
                <a:ext cx="37" cy="35"/>
              </a:xfrm>
              <a:custGeom>
                <a:avLst/>
                <a:gdLst>
                  <a:gd name="T0" fmla="*/ 36 w 37"/>
                  <a:gd name="T1" fmla="*/ 0 h 35"/>
                  <a:gd name="T2" fmla="*/ 37 w 37"/>
                  <a:gd name="T3" fmla="*/ 33 h 35"/>
                  <a:gd name="T4" fmla="*/ 1 w 37"/>
                  <a:gd name="T5" fmla="*/ 35 h 35"/>
                  <a:gd name="T6" fmla="*/ 0 w 37"/>
                  <a:gd name="T7" fmla="*/ 2 h 35"/>
                  <a:gd name="T8" fmla="*/ 36 w 37"/>
                  <a:gd name="T9" fmla="*/ 0 h 35"/>
                  <a:gd name="T10" fmla="*/ 0 60000 65536"/>
                  <a:gd name="T11" fmla="*/ 0 60000 65536"/>
                  <a:gd name="T12" fmla="*/ 0 60000 65536"/>
                  <a:gd name="T13" fmla="*/ 0 60000 65536"/>
                  <a:gd name="T14" fmla="*/ 0 60000 65536"/>
                  <a:gd name="T15" fmla="*/ 0 w 37"/>
                  <a:gd name="T16" fmla="*/ 0 h 35"/>
                  <a:gd name="T17" fmla="*/ 37 w 37"/>
                  <a:gd name="T18" fmla="*/ 35 h 35"/>
                </a:gdLst>
                <a:ahLst/>
                <a:cxnLst>
                  <a:cxn ang="T10">
                    <a:pos x="T0" y="T1"/>
                  </a:cxn>
                  <a:cxn ang="T11">
                    <a:pos x="T2" y="T3"/>
                  </a:cxn>
                  <a:cxn ang="T12">
                    <a:pos x="T4" y="T5"/>
                  </a:cxn>
                  <a:cxn ang="T13">
                    <a:pos x="T6" y="T7"/>
                  </a:cxn>
                  <a:cxn ang="T14">
                    <a:pos x="T8" y="T9"/>
                  </a:cxn>
                </a:cxnLst>
                <a:rect l="T15" t="T16" r="T17" b="T18"/>
                <a:pathLst>
                  <a:path w="37" h="35">
                    <a:moveTo>
                      <a:pt x="36" y="0"/>
                    </a:moveTo>
                    <a:lnTo>
                      <a:pt x="37" y="33"/>
                    </a:lnTo>
                    <a:lnTo>
                      <a:pt x="1" y="35"/>
                    </a:lnTo>
                    <a:lnTo>
                      <a:pt x="0" y="2"/>
                    </a:lnTo>
                    <a:lnTo>
                      <a:pt x="36" y="0"/>
                    </a:lnTo>
                    <a:close/>
                  </a:path>
                </a:pathLst>
              </a:custGeom>
              <a:solidFill>
                <a:srgbClr val="000000"/>
              </a:solidFill>
              <a:ln w="9525">
                <a:noFill/>
                <a:round/>
                <a:headEnd/>
                <a:tailEnd/>
              </a:ln>
            </p:spPr>
            <p:txBody>
              <a:bodyPr/>
              <a:lstStyle/>
              <a:p>
                <a:endParaRPr lang="en-US"/>
              </a:p>
            </p:txBody>
          </p:sp>
          <p:sp>
            <p:nvSpPr>
              <p:cNvPr id="84191" name="Freeform 699"/>
              <p:cNvSpPr>
                <a:spLocks/>
              </p:cNvSpPr>
              <p:nvPr/>
            </p:nvSpPr>
            <p:spPr bwMode="auto">
              <a:xfrm>
                <a:off x="1445" y="3558"/>
                <a:ext cx="38" cy="36"/>
              </a:xfrm>
              <a:custGeom>
                <a:avLst/>
                <a:gdLst>
                  <a:gd name="T0" fmla="*/ 36 w 38"/>
                  <a:gd name="T1" fmla="*/ 0 h 36"/>
                  <a:gd name="T2" fmla="*/ 38 w 38"/>
                  <a:gd name="T3" fmla="*/ 34 h 36"/>
                  <a:gd name="T4" fmla="*/ 2 w 38"/>
                  <a:gd name="T5" fmla="*/ 36 h 36"/>
                  <a:gd name="T6" fmla="*/ 0 w 38"/>
                  <a:gd name="T7" fmla="*/ 2 h 36"/>
                  <a:gd name="T8" fmla="*/ 36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36" y="0"/>
                    </a:moveTo>
                    <a:lnTo>
                      <a:pt x="38" y="34"/>
                    </a:lnTo>
                    <a:lnTo>
                      <a:pt x="2" y="36"/>
                    </a:lnTo>
                    <a:lnTo>
                      <a:pt x="0" y="2"/>
                    </a:lnTo>
                    <a:lnTo>
                      <a:pt x="36" y="0"/>
                    </a:lnTo>
                    <a:close/>
                  </a:path>
                </a:pathLst>
              </a:custGeom>
              <a:solidFill>
                <a:srgbClr val="000000"/>
              </a:solidFill>
              <a:ln w="9525">
                <a:noFill/>
                <a:round/>
                <a:headEnd/>
                <a:tailEnd/>
              </a:ln>
            </p:spPr>
            <p:txBody>
              <a:bodyPr/>
              <a:lstStyle/>
              <a:p>
                <a:endParaRPr lang="en-US"/>
              </a:p>
            </p:txBody>
          </p:sp>
          <p:sp>
            <p:nvSpPr>
              <p:cNvPr id="84192" name="Freeform 698"/>
              <p:cNvSpPr>
                <a:spLocks/>
              </p:cNvSpPr>
              <p:nvPr/>
            </p:nvSpPr>
            <p:spPr bwMode="auto">
              <a:xfrm>
                <a:off x="1447" y="3592"/>
                <a:ext cx="37" cy="37"/>
              </a:xfrm>
              <a:custGeom>
                <a:avLst/>
                <a:gdLst>
                  <a:gd name="T0" fmla="*/ 36 w 37"/>
                  <a:gd name="T1" fmla="*/ 0 h 37"/>
                  <a:gd name="T2" fmla="*/ 37 w 37"/>
                  <a:gd name="T3" fmla="*/ 35 h 37"/>
                  <a:gd name="T4" fmla="*/ 1 w 37"/>
                  <a:gd name="T5" fmla="*/ 37 h 37"/>
                  <a:gd name="T6" fmla="*/ 0 w 37"/>
                  <a:gd name="T7" fmla="*/ 2 h 37"/>
                  <a:gd name="T8" fmla="*/ 36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36" y="0"/>
                    </a:moveTo>
                    <a:lnTo>
                      <a:pt x="37" y="35"/>
                    </a:lnTo>
                    <a:lnTo>
                      <a:pt x="1" y="37"/>
                    </a:lnTo>
                    <a:lnTo>
                      <a:pt x="0" y="2"/>
                    </a:lnTo>
                    <a:lnTo>
                      <a:pt x="36" y="0"/>
                    </a:lnTo>
                    <a:close/>
                  </a:path>
                </a:pathLst>
              </a:custGeom>
              <a:solidFill>
                <a:srgbClr val="000000"/>
              </a:solidFill>
              <a:ln w="9525">
                <a:noFill/>
                <a:round/>
                <a:headEnd/>
                <a:tailEnd/>
              </a:ln>
            </p:spPr>
            <p:txBody>
              <a:bodyPr/>
              <a:lstStyle/>
              <a:p>
                <a:endParaRPr lang="en-US"/>
              </a:p>
            </p:txBody>
          </p:sp>
          <p:sp>
            <p:nvSpPr>
              <p:cNvPr id="84193" name="Freeform 697"/>
              <p:cNvSpPr>
                <a:spLocks/>
              </p:cNvSpPr>
              <p:nvPr/>
            </p:nvSpPr>
            <p:spPr bwMode="auto">
              <a:xfrm>
                <a:off x="1448" y="3627"/>
                <a:ext cx="38" cy="37"/>
              </a:xfrm>
              <a:custGeom>
                <a:avLst/>
                <a:gdLst>
                  <a:gd name="T0" fmla="*/ 36 w 38"/>
                  <a:gd name="T1" fmla="*/ 0 h 37"/>
                  <a:gd name="T2" fmla="*/ 38 w 38"/>
                  <a:gd name="T3" fmla="*/ 36 h 37"/>
                  <a:gd name="T4" fmla="*/ 2 w 38"/>
                  <a:gd name="T5" fmla="*/ 37 h 37"/>
                  <a:gd name="T6" fmla="*/ 0 w 38"/>
                  <a:gd name="T7" fmla="*/ 2 h 37"/>
                  <a:gd name="T8" fmla="*/ 36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36" y="0"/>
                    </a:moveTo>
                    <a:lnTo>
                      <a:pt x="38" y="36"/>
                    </a:lnTo>
                    <a:lnTo>
                      <a:pt x="2" y="37"/>
                    </a:lnTo>
                    <a:lnTo>
                      <a:pt x="0" y="2"/>
                    </a:lnTo>
                    <a:lnTo>
                      <a:pt x="36" y="0"/>
                    </a:lnTo>
                    <a:close/>
                  </a:path>
                </a:pathLst>
              </a:custGeom>
              <a:solidFill>
                <a:srgbClr val="000000"/>
              </a:solidFill>
              <a:ln w="9525">
                <a:noFill/>
                <a:round/>
                <a:headEnd/>
                <a:tailEnd/>
              </a:ln>
            </p:spPr>
            <p:txBody>
              <a:bodyPr/>
              <a:lstStyle/>
              <a:p>
                <a:endParaRPr lang="en-US"/>
              </a:p>
            </p:txBody>
          </p:sp>
          <p:sp>
            <p:nvSpPr>
              <p:cNvPr id="84194" name="Freeform 696"/>
              <p:cNvSpPr>
                <a:spLocks/>
              </p:cNvSpPr>
              <p:nvPr/>
            </p:nvSpPr>
            <p:spPr bwMode="auto">
              <a:xfrm>
                <a:off x="1450" y="3662"/>
                <a:ext cx="37" cy="32"/>
              </a:xfrm>
              <a:custGeom>
                <a:avLst/>
                <a:gdLst>
                  <a:gd name="T0" fmla="*/ 36 w 37"/>
                  <a:gd name="T1" fmla="*/ 0 h 32"/>
                  <a:gd name="T2" fmla="*/ 37 w 37"/>
                  <a:gd name="T3" fmla="*/ 29 h 32"/>
                  <a:gd name="T4" fmla="*/ 1 w 37"/>
                  <a:gd name="T5" fmla="*/ 32 h 32"/>
                  <a:gd name="T6" fmla="*/ 0 w 37"/>
                  <a:gd name="T7" fmla="*/ 2 h 32"/>
                  <a:gd name="T8" fmla="*/ 36 w 37"/>
                  <a:gd name="T9" fmla="*/ 0 h 32"/>
                  <a:gd name="T10" fmla="*/ 0 60000 65536"/>
                  <a:gd name="T11" fmla="*/ 0 60000 65536"/>
                  <a:gd name="T12" fmla="*/ 0 60000 65536"/>
                  <a:gd name="T13" fmla="*/ 0 60000 65536"/>
                  <a:gd name="T14" fmla="*/ 0 60000 65536"/>
                  <a:gd name="T15" fmla="*/ 0 w 37"/>
                  <a:gd name="T16" fmla="*/ 0 h 32"/>
                  <a:gd name="T17" fmla="*/ 37 w 37"/>
                  <a:gd name="T18" fmla="*/ 32 h 32"/>
                </a:gdLst>
                <a:ahLst/>
                <a:cxnLst>
                  <a:cxn ang="T10">
                    <a:pos x="T0" y="T1"/>
                  </a:cxn>
                  <a:cxn ang="T11">
                    <a:pos x="T2" y="T3"/>
                  </a:cxn>
                  <a:cxn ang="T12">
                    <a:pos x="T4" y="T5"/>
                  </a:cxn>
                  <a:cxn ang="T13">
                    <a:pos x="T6" y="T7"/>
                  </a:cxn>
                  <a:cxn ang="T14">
                    <a:pos x="T8" y="T9"/>
                  </a:cxn>
                </a:cxnLst>
                <a:rect l="T15" t="T16" r="T17" b="T18"/>
                <a:pathLst>
                  <a:path w="37" h="32">
                    <a:moveTo>
                      <a:pt x="36" y="0"/>
                    </a:moveTo>
                    <a:lnTo>
                      <a:pt x="37" y="29"/>
                    </a:lnTo>
                    <a:lnTo>
                      <a:pt x="1" y="32"/>
                    </a:lnTo>
                    <a:lnTo>
                      <a:pt x="0" y="2"/>
                    </a:lnTo>
                    <a:lnTo>
                      <a:pt x="36" y="0"/>
                    </a:lnTo>
                    <a:close/>
                  </a:path>
                </a:pathLst>
              </a:custGeom>
              <a:solidFill>
                <a:srgbClr val="000000"/>
              </a:solidFill>
              <a:ln w="9525">
                <a:noFill/>
                <a:round/>
                <a:headEnd/>
                <a:tailEnd/>
              </a:ln>
            </p:spPr>
            <p:txBody>
              <a:bodyPr/>
              <a:lstStyle/>
              <a:p>
                <a:endParaRPr lang="en-US"/>
              </a:p>
            </p:txBody>
          </p:sp>
          <p:sp>
            <p:nvSpPr>
              <p:cNvPr id="84195" name="Rectangle 695"/>
              <p:cNvSpPr>
                <a:spLocks noChangeArrowheads="1"/>
              </p:cNvSpPr>
              <p:nvPr/>
            </p:nvSpPr>
            <p:spPr bwMode="auto">
              <a:xfrm>
                <a:off x="1457" y="3841"/>
                <a:ext cx="36" cy="6"/>
              </a:xfrm>
              <a:prstGeom prst="rect">
                <a:avLst/>
              </a:prstGeom>
              <a:solidFill>
                <a:srgbClr val="000000"/>
              </a:solidFill>
              <a:ln w="9525">
                <a:noFill/>
                <a:miter lim="800000"/>
                <a:headEnd/>
                <a:tailEnd/>
              </a:ln>
            </p:spPr>
            <p:txBody>
              <a:bodyPr/>
              <a:lstStyle/>
              <a:p>
                <a:endParaRPr lang="en-US"/>
              </a:p>
            </p:txBody>
          </p:sp>
          <p:sp>
            <p:nvSpPr>
              <p:cNvPr id="84196" name="Freeform 694"/>
              <p:cNvSpPr>
                <a:spLocks/>
              </p:cNvSpPr>
              <p:nvPr/>
            </p:nvSpPr>
            <p:spPr bwMode="auto">
              <a:xfrm>
                <a:off x="1457" y="3846"/>
                <a:ext cx="39" cy="75"/>
              </a:xfrm>
              <a:custGeom>
                <a:avLst/>
                <a:gdLst>
                  <a:gd name="T0" fmla="*/ 36 w 39"/>
                  <a:gd name="T1" fmla="*/ 0 h 75"/>
                  <a:gd name="T2" fmla="*/ 39 w 39"/>
                  <a:gd name="T3" fmla="*/ 73 h 75"/>
                  <a:gd name="T4" fmla="*/ 3 w 39"/>
                  <a:gd name="T5" fmla="*/ 75 h 75"/>
                  <a:gd name="T6" fmla="*/ 0 w 39"/>
                  <a:gd name="T7" fmla="*/ 2 h 75"/>
                  <a:gd name="T8" fmla="*/ 36 w 39"/>
                  <a:gd name="T9" fmla="*/ 0 h 75"/>
                  <a:gd name="T10" fmla="*/ 0 60000 65536"/>
                  <a:gd name="T11" fmla="*/ 0 60000 65536"/>
                  <a:gd name="T12" fmla="*/ 0 60000 65536"/>
                  <a:gd name="T13" fmla="*/ 0 60000 65536"/>
                  <a:gd name="T14" fmla="*/ 0 60000 65536"/>
                  <a:gd name="T15" fmla="*/ 0 w 39"/>
                  <a:gd name="T16" fmla="*/ 0 h 75"/>
                  <a:gd name="T17" fmla="*/ 39 w 39"/>
                  <a:gd name="T18" fmla="*/ 75 h 75"/>
                </a:gdLst>
                <a:ahLst/>
                <a:cxnLst>
                  <a:cxn ang="T10">
                    <a:pos x="T0" y="T1"/>
                  </a:cxn>
                  <a:cxn ang="T11">
                    <a:pos x="T2" y="T3"/>
                  </a:cxn>
                  <a:cxn ang="T12">
                    <a:pos x="T4" y="T5"/>
                  </a:cxn>
                  <a:cxn ang="T13">
                    <a:pos x="T6" y="T7"/>
                  </a:cxn>
                  <a:cxn ang="T14">
                    <a:pos x="T8" y="T9"/>
                  </a:cxn>
                </a:cxnLst>
                <a:rect l="T15" t="T16" r="T17" b="T18"/>
                <a:pathLst>
                  <a:path w="39" h="75">
                    <a:moveTo>
                      <a:pt x="36" y="0"/>
                    </a:moveTo>
                    <a:lnTo>
                      <a:pt x="39" y="73"/>
                    </a:lnTo>
                    <a:lnTo>
                      <a:pt x="3" y="75"/>
                    </a:lnTo>
                    <a:lnTo>
                      <a:pt x="0" y="2"/>
                    </a:lnTo>
                    <a:lnTo>
                      <a:pt x="36" y="0"/>
                    </a:lnTo>
                    <a:close/>
                  </a:path>
                </a:pathLst>
              </a:custGeom>
              <a:solidFill>
                <a:srgbClr val="000000"/>
              </a:solidFill>
              <a:ln w="9525">
                <a:noFill/>
                <a:round/>
                <a:headEnd/>
                <a:tailEnd/>
              </a:ln>
            </p:spPr>
            <p:txBody>
              <a:bodyPr/>
              <a:lstStyle/>
              <a:p>
                <a:endParaRPr lang="en-US"/>
              </a:p>
            </p:txBody>
          </p:sp>
          <p:sp>
            <p:nvSpPr>
              <p:cNvPr id="84197" name="Freeform 693"/>
              <p:cNvSpPr>
                <a:spLocks/>
              </p:cNvSpPr>
              <p:nvPr/>
            </p:nvSpPr>
            <p:spPr bwMode="auto">
              <a:xfrm>
                <a:off x="1460" y="3919"/>
                <a:ext cx="38" cy="37"/>
              </a:xfrm>
              <a:custGeom>
                <a:avLst/>
                <a:gdLst>
                  <a:gd name="T0" fmla="*/ 36 w 38"/>
                  <a:gd name="T1" fmla="*/ 0 h 37"/>
                  <a:gd name="T2" fmla="*/ 38 w 38"/>
                  <a:gd name="T3" fmla="*/ 36 h 37"/>
                  <a:gd name="T4" fmla="*/ 2 w 38"/>
                  <a:gd name="T5" fmla="*/ 37 h 37"/>
                  <a:gd name="T6" fmla="*/ 0 w 38"/>
                  <a:gd name="T7" fmla="*/ 2 h 37"/>
                  <a:gd name="T8" fmla="*/ 36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36" y="0"/>
                    </a:moveTo>
                    <a:lnTo>
                      <a:pt x="38" y="36"/>
                    </a:lnTo>
                    <a:lnTo>
                      <a:pt x="2" y="37"/>
                    </a:lnTo>
                    <a:lnTo>
                      <a:pt x="0" y="2"/>
                    </a:lnTo>
                    <a:lnTo>
                      <a:pt x="36" y="0"/>
                    </a:lnTo>
                    <a:close/>
                  </a:path>
                </a:pathLst>
              </a:custGeom>
              <a:solidFill>
                <a:srgbClr val="000000"/>
              </a:solidFill>
              <a:ln w="9525">
                <a:noFill/>
                <a:round/>
                <a:headEnd/>
                <a:tailEnd/>
              </a:ln>
            </p:spPr>
            <p:txBody>
              <a:bodyPr/>
              <a:lstStyle/>
              <a:p>
                <a:endParaRPr lang="en-US"/>
              </a:p>
            </p:txBody>
          </p:sp>
          <p:sp>
            <p:nvSpPr>
              <p:cNvPr id="84198" name="Freeform 692"/>
              <p:cNvSpPr>
                <a:spLocks/>
              </p:cNvSpPr>
              <p:nvPr/>
            </p:nvSpPr>
            <p:spPr bwMode="auto">
              <a:xfrm>
                <a:off x="1462" y="3955"/>
                <a:ext cx="37" cy="37"/>
              </a:xfrm>
              <a:custGeom>
                <a:avLst/>
                <a:gdLst>
                  <a:gd name="T0" fmla="*/ 36 w 37"/>
                  <a:gd name="T1" fmla="*/ 0 h 37"/>
                  <a:gd name="T2" fmla="*/ 37 w 37"/>
                  <a:gd name="T3" fmla="*/ 35 h 37"/>
                  <a:gd name="T4" fmla="*/ 1 w 37"/>
                  <a:gd name="T5" fmla="*/ 37 h 37"/>
                  <a:gd name="T6" fmla="*/ 0 w 37"/>
                  <a:gd name="T7" fmla="*/ 1 h 37"/>
                  <a:gd name="T8" fmla="*/ 36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36" y="0"/>
                    </a:moveTo>
                    <a:lnTo>
                      <a:pt x="37" y="35"/>
                    </a:lnTo>
                    <a:lnTo>
                      <a:pt x="1" y="37"/>
                    </a:lnTo>
                    <a:lnTo>
                      <a:pt x="0" y="1"/>
                    </a:lnTo>
                    <a:lnTo>
                      <a:pt x="36" y="0"/>
                    </a:lnTo>
                    <a:close/>
                  </a:path>
                </a:pathLst>
              </a:custGeom>
              <a:solidFill>
                <a:srgbClr val="000000"/>
              </a:solidFill>
              <a:ln w="9525">
                <a:noFill/>
                <a:round/>
                <a:headEnd/>
                <a:tailEnd/>
              </a:ln>
            </p:spPr>
            <p:txBody>
              <a:bodyPr/>
              <a:lstStyle/>
              <a:p>
                <a:endParaRPr lang="en-US"/>
              </a:p>
            </p:txBody>
          </p:sp>
          <p:sp>
            <p:nvSpPr>
              <p:cNvPr id="84199" name="Freeform 691"/>
              <p:cNvSpPr>
                <a:spLocks/>
              </p:cNvSpPr>
              <p:nvPr/>
            </p:nvSpPr>
            <p:spPr bwMode="auto">
              <a:xfrm>
                <a:off x="1463" y="3990"/>
                <a:ext cx="38" cy="36"/>
              </a:xfrm>
              <a:custGeom>
                <a:avLst/>
                <a:gdLst>
                  <a:gd name="T0" fmla="*/ 36 w 38"/>
                  <a:gd name="T1" fmla="*/ 0 h 36"/>
                  <a:gd name="T2" fmla="*/ 38 w 38"/>
                  <a:gd name="T3" fmla="*/ 34 h 36"/>
                  <a:gd name="T4" fmla="*/ 2 w 38"/>
                  <a:gd name="T5" fmla="*/ 36 h 36"/>
                  <a:gd name="T6" fmla="*/ 0 w 38"/>
                  <a:gd name="T7" fmla="*/ 2 h 36"/>
                  <a:gd name="T8" fmla="*/ 36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36" y="0"/>
                    </a:moveTo>
                    <a:lnTo>
                      <a:pt x="38" y="34"/>
                    </a:lnTo>
                    <a:lnTo>
                      <a:pt x="2" y="36"/>
                    </a:lnTo>
                    <a:lnTo>
                      <a:pt x="0" y="2"/>
                    </a:lnTo>
                    <a:lnTo>
                      <a:pt x="36" y="0"/>
                    </a:lnTo>
                    <a:close/>
                  </a:path>
                </a:pathLst>
              </a:custGeom>
              <a:solidFill>
                <a:srgbClr val="000000"/>
              </a:solidFill>
              <a:ln w="9525">
                <a:noFill/>
                <a:round/>
                <a:headEnd/>
                <a:tailEnd/>
              </a:ln>
            </p:spPr>
            <p:txBody>
              <a:bodyPr/>
              <a:lstStyle/>
              <a:p>
                <a:endParaRPr lang="en-US"/>
              </a:p>
            </p:txBody>
          </p:sp>
          <p:sp>
            <p:nvSpPr>
              <p:cNvPr id="84200" name="Freeform 690"/>
              <p:cNvSpPr>
                <a:spLocks/>
              </p:cNvSpPr>
              <p:nvPr/>
            </p:nvSpPr>
            <p:spPr bwMode="auto">
              <a:xfrm>
                <a:off x="1465" y="4023"/>
                <a:ext cx="38" cy="37"/>
              </a:xfrm>
              <a:custGeom>
                <a:avLst/>
                <a:gdLst>
                  <a:gd name="T0" fmla="*/ 36 w 38"/>
                  <a:gd name="T1" fmla="*/ 0 h 37"/>
                  <a:gd name="T2" fmla="*/ 38 w 38"/>
                  <a:gd name="T3" fmla="*/ 34 h 37"/>
                  <a:gd name="T4" fmla="*/ 2 w 38"/>
                  <a:gd name="T5" fmla="*/ 37 h 37"/>
                  <a:gd name="T6" fmla="*/ 0 w 38"/>
                  <a:gd name="T7" fmla="*/ 3 h 37"/>
                  <a:gd name="T8" fmla="*/ 36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36" y="0"/>
                    </a:moveTo>
                    <a:lnTo>
                      <a:pt x="38" y="34"/>
                    </a:lnTo>
                    <a:lnTo>
                      <a:pt x="2" y="37"/>
                    </a:lnTo>
                    <a:lnTo>
                      <a:pt x="0" y="3"/>
                    </a:lnTo>
                    <a:lnTo>
                      <a:pt x="36" y="0"/>
                    </a:lnTo>
                    <a:close/>
                  </a:path>
                </a:pathLst>
              </a:custGeom>
              <a:solidFill>
                <a:srgbClr val="000000"/>
              </a:solidFill>
              <a:ln w="9525">
                <a:noFill/>
                <a:round/>
                <a:headEnd/>
                <a:tailEnd/>
              </a:ln>
            </p:spPr>
            <p:txBody>
              <a:bodyPr/>
              <a:lstStyle/>
              <a:p>
                <a:endParaRPr lang="en-US"/>
              </a:p>
            </p:txBody>
          </p:sp>
          <p:sp>
            <p:nvSpPr>
              <p:cNvPr id="84201" name="Freeform 689"/>
              <p:cNvSpPr>
                <a:spLocks/>
              </p:cNvSpPr>
              <p:nvPr/>
            </p:nvSpPr>
            <p:spPr bwMode="auto">
              <a:xfrm>
                <a:off x="1467" y="4058"/>
                <a:ext cx="37" cy="34"/>
              </a:xfrm>
              <a:custGeom>
                <a:avLst/>
                <a:gdLst>
                  <a:gd name="T0" fmla="*/ 36 w 37"/>
                  <a:gd name="T1" fmla="*/ 0 h 34"/>
                  <a:gd name="T2" fmla="*/ 37 w 37"/>
                  <a:gd name="T3" fmla="*/ 32 h 34"/>
                  <a:gd name="T4" fmla="*/ 1 w 37"/>
                  <a:gd name="T5" fmla="*/ 34 h 34"/>
                  <a:gd name="T6" fmla="*/ 0 w 37"/>
                  <a:gd name="T7" fmla="*/ 2 h 34"/>
                  <a:gd name="T8" fmla="*/ 36 w 37"/>
                  <a:gd name="T9" fmla="*/ 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6" y="0"/>
                    </a:moveTo>
                    <a:lnTo>
                      <a:pt x="37" y="32"/>
                    </a:lnTo>
                    <a:lnTo>
                      <a:pt x="1" y="34"/>
                    </a:lnTo>
                    <a:lnTo>
                      <a:pt x="0" y="2"/>
                    </a:lnTo>
                    <a:lnTo>
                      <a:pt x="36" y="0"/>
                    </a:lnTo>
                    <a:close/>
                  </a:path>
                </a:pathLst>
              </a:custGeom>
              <a:solidFill>
                <a:srgbClr val="000000"/>
              </a:solidFill>
              <a:ln w="9525">
                <a:noFill/>
                <a:round/>
                <a:headEnd/>
                <a:tailEnd/>
              </a:ln>
            </p:spPr>
            <p:txBody>
              <a:bodyPr/>
              <a:lstStyle/>
              <a:p>
                <a:endParaRPr lang="en-US"/>
              </a:p>
            </p:txBody>
          </p:sp>
          <p:sp>
            <p:nvSpPr>
              <p:cNvPr id="84202" name="Freeform 688"/>
              <p:cNvSpPr>
                <a:spLocks/>
              </p:cNvSpPr>
              <p:nvPr/>
            </p:nvSpPr>
            <p:spPr bwMode="auto">
              <a:xfrm>
                <a:off x="1468" y="4090"/>
                <a:ext cx="37" cy="12"/>
              </a:xfrm>
              <a:custGeom>
                <a:avLst/>
                <a:gdLst>
                  <a:gd name="T0" fmla="*/ 36 w 37"/>
                  <a:gd name="T1" fmla="*/ 0 h 12"/>
                  <a:gd name="T2" fmla="*/ 37 w 37"/>
                  <a:gd name="T3" fmla="*/ 9 h 12"/>
                  <a:gd name="T4" fmla="*/ 1 w 37"/>
                  <a:gd name="T5" fmla="*/ 12 h 12"/>
                  <a:gd name="T6" fmla="*/ 0 w 37"/>
                  <a:gd name="T7" fmla="*/ 3 h 12"/>
                  <a:gd name="T8" fmla="*/ 36 w 37"/>
                  <a:gd name="T9" fmla="*/ 0 h 12"/>
                  <a:gd name="T10" fmla="*/ 0 60000 65536"/>
                  <a:gd name="T11" fmla="*/ 0 60000 65536"/>
                  <a:gd name="T12" fmla="*/ 0 60000 65536"/>
                  <a:gd name="T13" fmla="*/ 0 60000 65536"/>
                  <a:gd name="T14" fmla="*/ 0 60000 65536"/>
                  <a:gd name="T15" fmla="*/ 0 w 37"/>
                  <a:gd name="T16" fmla="*/ 0 h 12"/>
                  <a:gd name="T17" fmla="*/ 37 w 37"/>
                  <a:gd name="T18" fmla="*/ 12 h 12"/>
                </a:gdLst>
                <a:ahLst/>
                <a:cxnLst>
                  <a:cxn ang="T10">
                    <a:pos x="T0" y="T1"/>
                  </a:cxn>
                  <a:cxn ang="T11">
                    <a:pos x="T2" y="T3"/>
                  </a:cxn>
                  <a:cxn ang="T12">
                    <a:pos x="T4" y="T5"/>
                  </a:cxn>
                  <a:cxn ang="T13">
                    <a:pos x="T6" y="T7"/>
                  </a:cxn>
                  <a:cxn ang="T14">
                    <a:pos x="T8" y="T9"/>
                  </a:cxn>
                </a:cxnLst>
                <a:rect l="T15" t="T16" r="T17" b="T18"/>
                <a:pathLst>
                  <a:path w="37" h="12">
                    <a:moveTo>
                      <a:pt x="36" y="0"/>
                    </a:moveTo>
                    <a:lnTo>
                      <a:pt x="37" y="9"/>
                    </a:lnTo>
                    <a:lnTo>
                      <a:pt x="1" y="12"/>
                    </a:lnTo>
                    <a:lnTo>
                      <a:pt x="0" y="3"/>
                    </a:lnTo>
                    <a:lnTo>
                      <a:pt x="36" y="0"/>
                    </a:lnTo>
                    <a:close/>
                  </a:path>
                </a:pathLst>
              </a:custGeom>
              <a:solidFill>
                <a:srgbClr val="000000"/>
              </a:solidFill>
              <a:ln w="9525">
                <a:noFill/>
                <a:round/>
                <a:headEnd/>
                <a:tailEnd/>
              </a:ln>
            </p:spPr>
            <p:txBody>
              <a:bodyPr/>
              <a:lstStyle/>
              <a:p>
                <a:endParaRPr lang="en-US"/>
              </a:p>
            </p:txBody>
          </p:sp>
          <p:sp>
            <p:nvSpPr>
              <p:cNvPr id="84203" name="Freeform 687"/>
              <p:cNvSpPr>
                <a:spLocks/>
              </p:cNvSpPr>
              <p:nvPr/>
            </p:nvSpPr>
            <p:spPr bwMode="auto">
              <a:xfrm>
                <a:off x="1480" y="4246"/>
                <a:ext cx="37" cy="12"/>
              </a:xfrm>
              <a:custGeom>
                <a:avLst/>
                <a:gdLst>
                  <a:gd name="T0" fmla="*/ 36 w 37"/>
                  <a:gd name="T1" fmla="*/ 0 h 12"/>
                  <a:gd name="T2" fmla="*/ 37 w 37"/>
                  <a:gd name="T3" fmla="*/ 8 h 12"/>
                  <a:gd name="T4" fmla="*/ 1 w 37"/>
                  <a:gd name="T5" fmla="*/ 12 h 12"/>
                  <a:gd name="T6" fmla="*/ 0 w 37"/>
                  <a:gd name="T7" fmla="*/ 4 h 12"/>
                  <a:gd name="T8" fmla="*/ 36 w 37"/>
                  <a:gd name="T9" fmla="*/ 0 h 12"/>
                  <a:gd name="T10" fmla="*/ 0 60000 65536"/>
                  <a:gd name="T11" fmla="*/ 0 60000 65536"/>
                  <a:gd name="T12" fmla="*/ 0 60000 65536"/>
                  <a:gd name="T13" fmla="*/ 0 60000 65536"/>
                  <a:gd name="T14" fmla="*/ 0 60000 65536"/>
                  <a:gd name="T15" fmla="*/ 0 w 37"/>
                  <a:gd name="T16" fmla="*/ 0 h 12"/>
                  <a:gd name="T17" fmla="*/ 37 w 37"/>
                  <a:gd name="T18" fmla="*/ 12 h 12"/>
                </a:gdLst>
                <a:ahLst/>
                <a:cxnLst>
                  <a:cxn ang="T10">
                    <a:pos x="T0" y="T1"/>
                  </a:cxn>
                  <a:cxn ang="T11">
                    <a:pos x="T2" y="T3"/>
                  </a:cxn>
                  <a:cxn ang="T12">
                    <a:pos x="T4" y="T5"/>
                  </a:cxn>
                  <a:cxn ang="T13">
                    <a:pos x="T6" y="T7"/>
                  </a:cxn>
                  <a:cxn ang="T14">
                    <a:pos x="T8" y="T9"/>
                  </a:cxn>
                </a:cxnLst>
                <a:rect l="T15" t="T16" r="T17" b="T18"/>
                <a:pathLst>
                  <a:path w="37" h="12">
                    <a:moveTo>
                      <a:pt x="36" y="0"/>
                    </a:moveTo>
                    <a:lnTo>
                      <a:pt x="37" y="8"/>
                    </a:lnTo>
                    <a:lnTo>
                      <a:pt x="1" y="12"/>
                    </a:lnTo>
                    <a:lnTo>
                      <a:pt x="0" y="4"/>
                    </a:lnTo>
                    <a:lnTo>
                      <a:pt x="36" y="0"/>
                    </a:lnTo>
                    <a:close/>
                  </a:path>
                </a:pathLst>
              </a:custGeom>
              <a:solidFill>
                <a:srgbClr val="000000"/>
              </a:solidFill>
              <a:ln w="9525">
                <a:noFill/>
                <a:round/>
                <a:headEnd/>
                <a:tailEnd/>
              </a:ln>
            </p:spPr>
            <p:txBody>
              <a:bodyPr/>
              <a:lstStyle/>
              <a:p>
                <a:endParaRPr lang="en-US"/>
              </a:p>
            </p:txBody>
          </p:sp>
          <p:sp>
            <p:nvSpPr>
              <p:cNvPr id="84204" name="Freeform 686"/>
              <p:cNvSpPr>
                <a:spLocks/>
              </p:cNvSpPr>
              <p:nvPr/>
            </p:nvSpPr>
            <p:spPr bwMode="auto">
              <a:xfrm>
                <a:off x="1481" y="4253"/>
                <a:ext cx="39" cy="27"/>
              </a:xfrm>
              <a:custGeom>
                <a:avLst/>
                <a:gdLst>
                  <a:gd name="T0" fmla="*/ 36 w 39"/>
                  <a:gd name="T1" fmla="*/ 0 h 27"/>
                  <a:gd name="T2" fmla="*/ 39 w 39"/>
                  <a:gd name="T3" fmla="*/ 22 h 27"/>
                  <a:gd name="T4" fmla="*/ 3 w 39"/>
                  <a:gd name="T5" fmla="*/ 27 h 27"/>
                  <a:gd name="T6" fmla="*/ 0 w 39"/>
                  <a:gd name="T7" fmla="*/ 6 h 27"/>
                  <a:gd name="T8" fmla="*/ 36 w 39"/>
                  <a:gd name="T9" fmla="*/ 0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36" y="0"/>
                    </a:moveTo>
                    <a:lnTo>
                      <a:pt x="39" y="22"/>
                    </a:lnTo>
                    <a:lnTo>
                      <a:pt x="3" y="27"/>
                    </a:lnTo>
                    <a:lnTo>
                      <a:pt x="0" y="6"/>
                    </a:lnTo>
                    <a:lnTo>
                      <a:pt x="36" y="0"/>
                    </a:lnTo>
                    <a:close/>
                  </a:path>
                </a:pathLst>
              </a:custGeom>
              <a:solidFill>
                <a:srgbClr val="000000"/>
              </a:solidFill>
              <a:ln w="9525">
                <a:noFill/>
                <a:round/>
                <a:headEnd/>
                <a:tailEnd/>
              </a:ln>
            </p:spPr>
            <p:txBody>
              <a:bodyPr/>
              <a:lstStyle/>
              <a:p>
                <a:endParaRPr lang="en-US"/>
              </a:p>
            </p:txBody>
          </p:sp>
          <p:sp>
            <p:nvSpPr>
              <p:cNvPr id="84205" name="Freeform 685"/>
              <p:cNvSpPr>
                <a:spLocks/>
              </p:cNvSpPr>
              <p:nvPr/>
            </p:nvSpPr>
            <p:spPr bwMode="auto">
              <a:xfrm>
                <a:off x="1485" y="4275"/>
                <a:ext cx="37" cy="15"/>
              </a:xfrm>
              <a:custGeom>
                <a:avLst/>
                <a:gdLst>
                  <a:gd name="T0" fmla="*/ 35 w 37"/>
                  <a:gd name="T1" fmla="*/ 0 h 15"/>
                  <a:gd name="T2" fmla="*/ 37 w 37"/>
                  <a:gd name="T3" fmla="*/ 9 h 15"/>
                  <a:gd name="T4" fmla="*/ 1 w 37"/>
                  <a:gd name="T5" fmla="*/ 15 h 15"/>
                  <a:gd name="T6" fmla="*/ 0 w 37"/>
                  <a:gd name="T7" fmla="*/ 6 h 15"/>
                  <a:gd name="T8" fmla="*/ 35 w 37"/>
                  <a:gd name="T9" fmla="*/ 0 h 15"/>
                  <a:gd name="T10" fmla="*/ 0 60000 65536"/>
                  <a:gd name="T11" fmla="*/ 0 60000 65536"/>
                  <a:gd name="T12" fmla="*/ 0 60000 65536"/>
                  <a:gd name="T13" fmla="*/ 0 60000 65536"/>
                  <a:gd name="T14" fmla="*/ 0 60000 65536"/>
                  <a:gd name="T15" fmla="*/ 0 w 37"/>
                  <a:gd name="T16" fmla="*/ 0 h 15"/>
                  <a:gd name="T17" fmla="*/ 37 w 37"/>
                  <a:gd name="T18" fmla="*/ 15 h 15"/>
                </a:gdLst>
                <a:ahLst/>
                <a:cxnLst>
                  <a:cxn ang="T10">
                    <a:pos x="T0" y="T1"/>
                  </a:cxn>
                  <a:cxn ang="T11">
                    <a:pos x="T2" y="T3"/>
                  </a:cxn>
                  <a:cxn ang="T12">
                    <a:pos x="T4" y="T5"/>
                  </a:cxn>
                  <a:cxn ang="T13">
                    <a:pos x="T6" y="T7"/>
                  </a:cxn>
                  <a:cxn ang="T14">
                    <a:pos x="T8" y="T9"/>
                  </a:cxn>
                </a:cxnLst>
                <a:rect l="T15" t="T16" r="T17" b="T18"/>
                <a:pathLst>
                  <a:path w="37" h="15">
                    <a:moveTo>
                      <a:pt x="35" y="0"/>
                    </a:moveTo>
                    <a:lnTo>
                      <a:pt x="37" y="9"/>
                    </a:lnTo>
                    <a:lnTo>
                      <a:pt x="1" y="15"/>
                    </a:lnTo>
                    <a:lnTo>
                      <a:pt x="0" y="6"/>
                    </a:lnTo>
                    <a:lnTo>
                      <a:pt x="35" y="0"/>
                    </a:lnTo>
                    <a:close/>
                  </a:path>
                </a:pathLst>
              </a:custGeom>
              <a:solidFill>
                <a:srgbClr val="000000"/>
              </a:solidFill>
              <a:ln w="9525">
                <a:noFill/>
                <a:round/>
                <a:headEnd/>
                <a:tailEnd/>
              </a:ln>
            </p:spPr>
            <p:txBody>
              <a:bodyPr/>
              <a:lstStyle/>
              <a:p>
                <a:endParaRPr lang="en-US"/>
              </a:p>
            </p:txBody>
          </p:sp>
          <p:sp>
            <p:nvSpPr>
              <p:cNvPr id="84206" name="Freeform 684"/>
              <p:cNvSpPr>
                <a:spLocks/>
              </p:cNvSpPr>
              <p:nvPr/>
            </p:nvSpPr>
            <p:spPr bwMode="auto">
              <a:xfrm>
                <a:off x="1486" y="4286"/>
                <a:ext cx="36" cy="12"/>
              </a:xfrm>
              <a:custGeom>
                <a:avLst/>
                <a:gdLst>
                  <a:gd name="T0" fmla="*/ 36 w 36"/>
                  <a:gd name="T1" fmla="*/ 0 h 12"/>
                  <a:gd name="T2" fmla="*/ 36 w 36"/>
                  <a:gd name="T3" fmla="*/ 9 h 12"/>
                  <a:gd name="T4" fmla="*/ 0 w 36"/>
                  <a:gd name="T5" fmla="*/ 12 h 12"/>
                  <a:gd name="T6" fmla="*/ 0 w 36"/>
                  <a:gd name="T7" fmla="*/ 3 h 12"/>
                  <a:gd name="T8" fmla="*/ 36 w 36"/>
                  <a:gd name="T9" fmla="*/ 0 h 12"/>
                  <a:gd name="T10" fmla="*/ 0 60000 65536"/>
                  <a:gd name="T11" fmla="*/ 0 60000 65536"/>
                  <a:gd name="T12" fmla="*/ 0 60000 65536"/>
                  <a:gd name="T13" fmla="*/ 0 60000 65536"/>
                  <a:gd name="T14" fmla="*/ 0 60000 65536"/>
                  <a:gd name="T15" fmla="*/ 0 w 36"/>
                  <a:gd name="T16" fmla="*/ 0 h 12"/>
                  <a:gd name="T17" fmla="*/ 36 w 36"/>
                  <a:gd name="T18" fmla="*/ 12 h 12"/>
                </a:gdLst>
                <a:ahLst/>
                <a:cxnLst>
                  <a:cxn ang="T10">
                    <a:pos x="T0" y="T1"/>
                  </a:cxn>
                  <a:cxn ang="T11">
                    <a:pos x="T2" y="T3"/>
                  </a:cxn>
                  <a:cxn ang="T12">
                    <a:pos x="T4" y="T5"/>
                  </a:cxn>
                  <a:cxn ang="T13">
                    <a:pos x="T6" y="T7"/>
                  </a:cxn>
                  <a:cxn ang="T14">
                    <a:pos x="T8" y="T9"/>
                  </a:cxn>
                </a:cxnLst>
                <a:rect l="T15" t="T16" r="T17" b="T18"/>
                <a:pathLst>
                  <a:path w="36" h="12">
                    <a:moveTo>
                      <a:pt x="36" y="0"/>
                    </a:moveTo>
                    <a:lnTo>
                      <a:pt x="36" y="9"/>
                    </a:lnTo>
                    <a:lnTo>
                      <a:pt x="0" y="12"/>
                    </a:lnTo>
                    <a:lnTo>
                      <a:pt x="0" y="3"/>
                    </a:lnTo>
                    <a:lnTo>
                      <a:pt x="36" y="0"/>
                    </a:lnTo>
                    <a:close/>
                  </a:path>
                </a:pathLst>
              </a:custGeom>
              <a:solidFill>
                <a:srgbClr val="000000"/>
              </a:solidFill>
              <a:ln w="9525">
                <a:noFill/>
                <a:round/>
                <a:headEnd/>
                <a:tailEnd/>
              </a:ln>
            </p:spPr>
            <p:txBody>
              <a:bodyPr/>
              <a:lstStyle/>
              <a:p>
                <a:endParaRPr lang="en-US"/>
              </a:p>
            </p:txBody>
          </p:sp>
          <p:sp>
            <p:nvSpPr>
              <p:cNvPr id="84207" name="Freeform 683"/>
              <p:cNvSpPr>
                <a:spLocks/>
              </p:cNvSpPr>
              <p:nvPr/>
            </p:nvSpPr>
            <p:spPr bwMode="auto">
              <a:xfrm>
                <a:off x="1487" y="4293"/>
                <a:ext cx="37" cy="15"/>
              </a:xfrm>
              <a:custGeom>
                <a:avLst/>
                <a:gdLst>
                  <a:gd name="T0" fmla="*/ 35 w 37"/>
                  <a:gd name="T1" fmla="*/ 0 h 15"/>
                  <a:gd name="T2" fmla="*/ 37 w 37"/>
                  <a:gd name="T3" fmla="*/ 8 h 15"/>
                  <a:gd name="T4" fmla="*/ 2 w 37"/>
                  <a:gd name="T5" fmla="*/ 15 h 15"/>
                  <a:gd name="T6" fmla="*/ 0 w 37"/>
                  <a:gd name="T7" fmla="*/ 7 h 15"/>
                  <a:gd name="T8" fmla="*/ 35 w 37"/>
                  <a:gd name="T9" fmla="*/ 0 h 15"/>
                  <a:gd name="T10" fmla="*/ 0 60000 65536"/>
                  <a:gd name="T11" fmla="*/ 0 60000 65536"/>
                  <a:gd name="T12" fmla="*/ 0 60000 65536"/>
                  <a:gd name="T13" fmla="*/ 0 60000 65536"/>
                  <a:gd name="T14" fmla="*/ 0 60000 65536"/>
                  <a:gd name="T15" fmla="*/ 0 w 37"/>
                  <a:gd name="T16" fmla="*/ 0 h 15"/>
                  <a:gd name="T17" fmla="*/ 37 w 37"/>
                  <a:gd name="T18" fmla="*/ 15 h 15"/>
                </a:gdLst>
                <a:ahLst/>
                <a:cxnLst>
                  <a:cxn ang="T10">
                    <a:pos x="T0" y="T1"/>
                  </a:cxn>
                  <a:cxn ang="T11">
                    <a:pos x="T2" y="T3"/>
                  </a:cxn>
                  <a:cxn ang="T12">
                    <a:pos x="T4" y="T5"/>
                  </a:cxn>
                  <a:cxn ang="T13">
                    <a:pos x="T6" y="T7"/>
                  </a:cxn>
                  <a:cxn ang="T14">
                    <a:pos x="T8" y="T9"/>
                  </a:cxn>
                </a:cxnLst>
                <a:rect l="T15" t="T16" r="T17" b="T18"/>
                <a:pathLst>
                  <a:path w="37" h="15">
                    <a:moveTo>
                      <a:pt x="35" y="0"/>
                    </a:moveTo>
                    <a:lnTo>
                      <a:pt x="37" y="8"/>
                    </a:lnTo>
                    <a:lnTo>
                      <a:pt x="2" y="15"/>
                    </a:lnTo>
                    <a:lnTo>
                      <a:pt x="0" y="7"/>
                    </a:lnTo>
                    <a:lnTo>
                      <a:pt x="35" y="0"/>
                    </a:lnTo>
                    <a:close/>
                  </a:path>
                </a:pathLst>
              </a:custGeom>
              <a:solidFill>
                <a:srgbClr val="000000"/>
              </a:solidFill>
              <a:ln w="9525">
                <a:noFill/>
                <a:round/>
                <a:headEnd/>
                <a:tailEnd/>
              </a:ln>
            </p:spPr>
            <p:txBody>
              <a:bodyPr/>
              <a:lstStyle/>
              <a:p>
                <a:endParaRPr lang="en-US"/>
              </a:p>
            </p:txBody>
          </p:sp>
          <p:sp>
            <p:nvSpPr>
              <p:cNvPr id="84208" name="Freeform 682"/>
              <p:cNvSpPr>
                <a:spLocks/>
              </p:cNvSpPr>
              <p:nvPr/>
            </p:nvSpPr>
            <p:spPr bwMode="auto">
              <a:xfrm>
                <a:off x="1489" y="4301"/>
                <a:ext cx="36" cy="16"/>
              </a:xfrm>
              <a:custGeom>
                <a:avLst/>
                <a:gdLst>
                  <a:gd name="T0" fmla="*/ 35 w 36"/>
                  <a:gd name="T1" fmla="*/ 0 h 16"/>
                  <a:gd name="T2" fmla="*/ 36 w 36"/>
                  <a:gd name="T3" fmla="*/ 9 h 16"/>
                  <a:gd name="T4" fmla="*/ 1 w 36"/>
                  <a:gd name="T5" fmla="*/ 16 h 16"/>
                  <a:gd name="T6" fmla="*/ 0 w 36"/>
                  <a:gd name="T7" fmla="*/ 7 h 16"/>
                  <a:gd name="T8" fmla="*/ 35 w 36"/>
                  <a:gd name="T9" fmla="*/ 0 h 16"/>
                  <a:gd name="T10" fmla="*/ 0 60000 65536"/>
                  <a:gd name="T11" fmla="*/ 0 60000 65536"/>
                  <a:gd name="T12" fmla="*/ 0 60000 65536"/>
                  <a:gd name="T13" fmla="*/ 0 60000 65536"/>
                  <a:gd name="T14" fmla="*/ 0 60000 65536"/>
                  <a:gd name="T15" fmla="*/ 0 w 36"/>
                  <a:gd name="T16" fmla="*/ 0 h 16"/>
                  <a:gd name="T17" fmla="*/ 36 w 36"/>
                  <a:gd name="T18" fmla="*/ 16 h 16"/>
                </a:gdLst>
                <a:ahLst/>
                <a:cxnLst>
                  <a:cxn ang="T10">
                    <a:pos x="T0" y="T1"/>
                  </a:cxn>
                  <a:cxn ang="T11">
                    <a:pos x="T2" y="T3"/>
                  </a:cxn>
                  <a:cxn ang="T12">
                    <a:pos x="T4" y="T5"/>
                  </a:cxn>
                  <a:cxn ang="T13">
                    <a:pos x="T6" y="T7"/>
                  </a:cxn>
                  <a:cxn ang="T14">
                    <a:pos x="T8" y="T9"/>
                  </a:cxn>
                </a:cxnLst>
                <a:rect l="T15" t="T16" r="T17" b="T18"/>
                <a:pathLst>
                  <a:path w="36" h="16">
                    <a:moveTo>
                      <a:pt x="35" y="0"/>
                    </a:moveTo>
                    <a:lnTo>
                      <a:pt x="36" y="9"/>
                    </a:lnTo>
                    <a:lnTo>
                      <a:pt x="1" y="16"/>
                    </a:lnTo>
                    <a:lnTo>
                      <a:pt x="0" y="7"/>
                    </a:lnTo>
                    <a:lnTo>
                      <a:pt x="35" y="0"/>
                    </a:lnTo>
                    <a:close/>
                  </a:path>
                </a:pathLst>
              </a:custGeom>
              <a:solidFill>
                <a:srgbClr val="000000"/>
              </a:solidFill>
              <a:ln w="9525">
                <a:noFill/>
                <a:round/>
                <a:headEnd/>
                <a:tailEnd/>
              </a:ln>
            </p:spPr>
            <p:txBody>
              <a:bodyPr/>
              <a:lstStyle/>
              <a:p>
                <a:endParaRPr lang="en-US"/>
              </a:p>
            </p:txBody>
          </p:sp>
          <p:sp>
            <p:nvSpPr>
              <p:cNvPr id="84209" name="Freeform 681"/>
              <p:cNvSpPr>
                <a:spLocks/>
              </p:cNvSpPr>
              <p:nvPr/>
            </p:nvSpPr>
            <p:spPr bwMode="auto">
              <a:xfrm>
                <a:off x="1490" y="4308"/>
                <a:ext cx="37" cy="19"/>
              </a:xfrm>
              <a:custGeom>
                <a:avLst/>
                <a:gdLst>
                  <a:gd name="T0" fmla="*/ 35 w 37"/>
                  <a:gd name="T1" fmla="*/ 0 h 19"/>
                  <a:gd name="T2" fmla="*/ 37 w 37"/>
                  <a:gd name="T3" fmla="*/ 8 h 19"/>
                  <a:gd name="T4" fmla="*/ 2 w 37"/>
                  <a:gd name="T5" fmla="*/ 19 h 19"/>
                  <a:gd name="T6" fmla="*/ 0 w 37"/>
                  <a:gd name="T7" fmla="*/ 11 h 19"/>
                  <a:gd name="T8" fmla="*/ 35 w 37"/>
                  <a:gd name="T9" fmla="*/ 0 h 19"/>
                  <a:gd name="T10" fmla="*/ 0 60000 65536"/>
                  <a:gd name="T11" fmla="*/ 0 60000 65536"/>
                  <a:gd name="T12" fmla="*/ 0 60000 65536"/>
                  <a:gd name="T13" fmla="*/ 0 60000 65536"/>
                  <a:gd name="T14" fmla="*/ 0 60000 65536"/>
                  <a:gd name="T15" fmla="*/ 0 w 37"/>
                  <a:gd name="T16" fmla="*/ 0 h 19"/>
                  <a:gd name="T17" fmla="*/ 37 w 37"/>
                  <a:gd name="T18" fmla="*/ 19 h 19"/>
                </a:gdLst>
                <a:ahLst/>
                <a:cxnLst>
                  <a:cxn ang="T10">
                    <a:pos x="T0" y="T1"/>
                  </a:cxn>
                  <a:cxn ang="T11">
                    <a:pos x="T2" y="T3"/>
                  </a:cxn>
                  <a:cxn ang="T12">
                    <a:pos x="T4" y="T5"/>
                  </a:cxn>
                  <a:cxn ang="T13">
                    <a:pos x="T6" y="T7"/>
                  </a:cxn>
                  <a:cxn ang="T14">
                    <a:pos x="T8" y="T9"/>
                  </a:cxn>
                </a:cxnLst>
                <a:rect l="T15" t="T16" r="T17" b="T18"/>
                <a:pathLst>
                  <a:path w="37" h="19">
                    <a:moveTo>
                      <a:pt x="35" y="0"/>
                    </a:moveTo>
                    <a:lnTo>
                      <a:pt x="37" y="8"/>
                    </a:lnTo>
                    <a:lnTo>
                      <a:pt x="2" y="19"/>
                    </a:lnTo>
                    <a:lnTo>
                      <a:pt x="0" y="11"/>
                    </a:lnTo>
                    <a:lnTo>
                      <a:pt x="35" y="0"/>
                    </a:lnTo>
                    <a:close/>
                  </a:path>
                </a:pathLst>
              </a:custGeom>
              <a:solidFill>
                <a:srgbClr val="000000"/>
              </a:solidFill>
              <a:ln w="9525">
                <a:noFill/>
                <a:round/>
                <a:headEnd/>
                <a:tailEnd/>
              </a:ln>
            </p:spPr>
            <p:txBody>
              <a:bodyPr/>
              <a:lstStyle/>
              <a:p>
                <a:endParaRPr lang="en-US"/>
              </a:p>
            </p:txBody>
          </p:sp>
          <p:sp>
            <p:nvSpPr>
              <p:cNvPr id="84210" name="Freeform 680"/>
              <p:cNvSpPr>
                <a:spLocks/>
              </p:cNvSpPr>
              <p:nvPr/>
            </p:nvSpPr>
            <p:spPr bwMode="auto">
              <a:xfrm>
                <a:off x="1492" y="4317"/>
                <a:ext cx="37" cy="15"/>
              </a:xfrm>
              <a:custGeom>
                <a:avLst/>
                <a:gdLst>
                  <a:gd name="T0" fmla="*/ 36 w 37"/>
                  <a:gd name="T1" fmla="*/ 0 h 15"/>
                  <a:gd name="T2" fmla="*/ 37 w 37"/>
                  <a:gd name="T3" fmla="*/ 6 h 15"/>
                  <a:gd name="T4" fmla="*/ 2 w 37"/>
                  <a:gd name="T5" fmla="*/ 15 h 15"/>
                  <a:gd name="T6" fmla="*/ 0 w 37"/>
                  <a:gd name="T7" fmla="*/ 9 h 15"/>
                  <a:gd name="T8" fmla="*/ 36 w 37"/>
                  <a:gd name="T9" fmla="*/ 0 h 15"/>
                  <a:gd name="T10" fmla="*/ 0 60000 65536"/>
                  <a:gd name="T11" fmla="*/ 0 60000 65536"/>
                  <a:gd name="T12" fmla="*/ 0 60000 65536"/>
                  <a:gd name="T13" fmla="*/ 0 60000 65536"/>
                  <a:gd name="T14" fmla="*/ 0 60000 65536"/>
                  <a:gd name="T15" fmla="*/ 0 w 37"/>
                  <a:gd name="T16" fmla="*/ 0 h 15"/>
                  <a:gd name="T17" fmla="*/ 37 w 37"/>
                  <a:gd name="T18" fmla="*/ 15 h 15"/>
                </a:gdLst>
                <a:ahLst/>
                <a:cxnLst>
                  <a:cxn ang="T10">
                    <a:pos x="T0" y="T1"/>
                  </a:cxn>
                  <a:cxn ang="T11">
                    <a:pos x="T2" y="T3"/>
                  </a:cxn>
                  <a:cxn ang="T12">
                    <a:pos x="T4" y="T5"/>
                  </a:cxn>
                  <a:cxn ang="T13">
                    <a:pos x="T6" y="T7"/>
                  </a:cxn>
                  <a:cxn ang="T14">
                    <a:pos x="T8" y="T9"/>
                  </a:cxn>
                </a:cxnLst>
                <a:rect l="T15" t="T16" r="T17" b="T18"/>
                <a:pathLst>
                  <a:path w="37" h="15">
                    <a:moveTo>
                      <a:pt x="36" y="0"/>
                    </a:moveTo>
                    <a:lnTo>
                      <a:pt x="37" y="6"/>
                    </a:lnTo>
                    <a:lnTo>
                      <a:pt x="2" y="15"/>
                    </a:lnTo>
                    <a:lnTo>
                      <a:pt x="0" y="9"/>
                    </a:lnTo>
                    <a:lnTo>
                      <a:pt x="36" y="0"/>
                    </a:lnTo>
                    <a:close/>
                  </a:path>
                </a:pathLst>
              </a:custGeom>
              <a:solidFill>
                <a:srgbClr val="000000"/>
              </a:solidFill>
              <a:ln w="9525">
                <a:noFill/>
                <a:round/>
                <a:headEnd/>
                <a:tailEnd/>
              </a:ln>
            </p:spPr>
            <p:txBody>
              <a:bodyPr/>
              <a:lstStyle/>
              <a:p>
                <a:endParaRPr lang="en-US"/>
              </a:p>
            </p:txBody>
          </p:sp>
          <p:sp>
            <p:nvSpPr>
              <p:cNvPr id="84211" name="Freeform 679"/>
              <p:cNvSpPr>
                <a:spLocks/>
              </p:cNvSpPr>
              <p:nvPr/>
            </p:nvSpPr>
            <p:spPr bwMode="auto">
              <a:xfrm>
                <a:off x="1494" y="4323"/>
                <a:ext cx="37" cy="15"/>
              </a:xfrm>
              <a:custGeom>
                <a:avLst/>
                <a:gdLst>
                  <a:gd name="T0" fmla="*/ 35 w 37"/>
                  <a:gd name="T1" fmla="*/ 0 h 15"/>
                  <a:gd name="T2" fmla="*/ 37 w 37"/>
                  <a:gd name="T3" fmla="*/ 6 h 15"/>
                  <a:gd name="T4" fmla="*/ 1 w 37"/>
                  <a:gd name="T5" fmla="*/ 15 h 15"/>
                  <a:gd name="T6" fmla="*/ 0 w 37"/>
                  <a:gd name="T7" fmla="*/ 9 h 15"/>
                  <a:gd name="T8" fmla="*/ 35 w 37"/>
                  <a:gd name="T9" fmla="*/ 0 h 15"/>
                  <a:gd name="T10" fmla="*/ 0 60000 65536"/>
                  <a:gd name="T11" fmla="*/ 0 60000 65536"/>
                  <a:gd name="T12" fmla="*/ 0 60000 65536"/>
                  <a:gd name="T13" fmla="*/ 0 60000 65536"/>
                  <a:gd name="T14" fmla="*/ 0 60000 65536"/>
                  <a:gd name="T15" fmla="*/ 0 w 37"/>
                  <a:gd name="T16" fmla="*/ 0 h 15"/>
                  <a:gd name="T17" fmla="*/ 37 w 37"/>
                  <a:gd name="T18" fmla="*/ 15 h 15"/>
                </a:gdLst>
                <a:ahLst/>
                <a:cxnLst>
                  <a:cxn ang="T10">
                    <a:pos x="T0" y="T1"/>
                  </a:cxn>
                  <a:cxn ang="T11">
                    <a:pos x="T2" y="T3"/>
                  </a:cxn>
                  <a:cxn ang="T12">
                    <a:pos x="T4" y="T5"/>
                  </a:cxn>
                  <a:cxn ang="T13">
                    <a:pos x="T6" y="T7"/>
                  </a:cxn>
                  <a:cxn ang="T14">
                    <a:pos x="T8" y="T9"/>
                  </a:cxn>
                </a:cxnLst>
                <a:rect l="T15" t="T16" r="T17" b="T18"/>
                <a:pathLst>
                  <a:path w="37" h="15">
                    <a:moveTo>
                      <a:pt x="35" y="0"/>
                    </a:moveTo>
                    <a:lnTo>
                      <a:pt x="37" y="6"/>
                    </a:lnTo>
                    <a:lnTo>
                      <a:pt x="1" y="15"/>
                    </a:lnTo>
                    <a:lnTo>
                      <a:pt x="0" y="9"/>
                    </a:lnTo>
                    <a:lnTo>
                      <a:pt x="35" y="0"/>
                    </a:lnTo>
                    <a:close/>
                  </a:path>
                </a:pathLst>
              </a:custGeom>
              <a:solidFill>
                <a:srgbClr val="000000"/>
              </a:solidFill>
              <a:ln w="9525">
                <a:noFill/>
                <a:round/>
                <a:headEnd/>
                <a:tailEnd/>
              </a:ln>
            </p:spPr>
            <p:txBody>
              <a:bodyPr/>
              <a:lstStyle/>
              <a:p>
                <a:endParaRPr lang="en-US"/>
              </a:p>
            </p:txBody>
          </p:sp>
          <p:sp>
            <p:nvSpPr>
              <p:cNvPr id="84212" name="Freeform 678"/>
              <p:cNvSpPr>
                <a:spLocks/>
              </p:cNvSpPr>
              <p:nvPr/>
            </p:nvSpPr>
            <p:spPr bwMode="auto">
              <a:xfrm>
                <a:off x="1495" y="4329"/>
                <a:ext cx="37" cy="16"/>
              </a:xfrm>
              <a:custGeom>
                <a:avLst/>
                <a:gdLst>
                  <a:gd name="T0" fmla="*/ 36 w 37"/>
                  <a:gd name="T1" fmla="*/ 0 h 16"/>
                  <a:gd name="T2" fmla="*/ 37 w 37"/>
                  <a:gd name="T3" fmla="*/ 6 h 16"/>
                  <a:gd name="T4" fmla="*/ 2 w 37"/>
                  <a:gd name="T5" fmla="*/ 16 h 16"/>
                  <a:gd name="T6" fmla="*/ 0 w 37"/>
                  <a:gd name="T7" fmla="*/ 9 h 16"/>
                  <a:gd name="T8" fmla="*/ 36 w 37"/>
                  <a:gd name="T9" fmla="*/ 0 h 16"/>
                  <a:gd name="T10" fmla="*/ 0 60000 65536"/>
                  <a:gd name="T11" fmla="*/ 0 60000 65536"/>
                  <a:gd name="T12" fmla="*/ 0 60000 65536"/>
                  <a:gd name="T13" fmla="*/ 0 60000 65536"/>
                  <a:gd name="T14" fmla="*/ 0 60000 65536"/>
                  <a:gd name="T15" fmla="*/ 0 w 37"/>
                  <a:gd name="T16" fmla="*/ 0 h 16"/>
                  <a:gd name="T17" fmla="*/ 37 w 37"/>
                  <a:gd name="T18" fmla="*/ 16 h 16"/>
                </a:gdLst>
                <a:ahLst/>
                <a:cxnLst>
                  <a:cxn ang="T10">
                    <a:pos x="T0" y="T1"/>
                  </a:cxn>
                  <a:cxn ang="T11">
                    <a:pos x="T2" y="T3"/>
                  </a:cxn>
                  <a:cxn ang="T12">
                    <a:pos x="T4" y="T5"/>
                  </a:cxn>
                  <a:cxn ang="T13">
                    <a:pos x="T6" y="T7"/>
                  </a:cxn>
                  <a:cxn ang="T14">
                    <a:pos x="T8" y="T9"/>
                  </a:cxn>
                </a:cxnLst>
                <a:rect l="T15" t="T16" r="T17" b="T18"/>
                <a:pathLst>
                  <a:path w="37" h="16">
                    <a:moveTo>
                      <a:pt x="36" y="0"/>
                    </a:moveTo>
                    <a:lnTo>
                      <a:pt x="37" y="6"/>
                    </a:lnTo>
                    <a:lnTo>
                      <a:pt x="2" y="16"/>
                    </a:lnTo>
                    <a:lnTo>
                      <a:pt x="0" y="9"/>
                    </a:lnTo>
                    <a:lnTo>
                      <a:pt x="36" y="0"/>
                    </a:lnTo>
                    <a:close/>
                  </a:path>
                </a:pathLst>
              </a:custGeom>
              <a:solidFill>
                <a:srgbClr val="000000"/>
              </a:solidFill>
              <a:ln w="9525">
                <a:noFill/>
                <a:round/>
                <a:headEnd/>
                <a:tailEnd/>
              </a:ln>
            </p:spPr>
            <p:txBody>
              <a:bodyPr/>
              <a:lstStyle/>
              <a:p>
                <a:endParaRPr lang="en-US"/>
              </a:p>
            </p:txBody>
          </p:sp>
          <p:sp>
            <p:nvSpPr>
              <p:cNvPr id="84213" name="Freeform 677"/>
              <p:cNvSpPr>
                <a:spLocks/>
              </p:cNvSpPr>
              <p:nvPr/>
            </p:nvSpPr>
            <p:spPr bwMode="auto">
              <a:xfrm>
                <a:off x="1498" y="4331"/>
                <a:ext cx="35" cy="21"/>
              </a:xfrm>
              <a:custGeom>
                <a:avLst/>
                <a:gdLst>
                  <a:gd name="T0" fmla="*/ 33 w 35"/>
                  <a:gd name="T1" fmla="*/ 0 h 21"/>
                  <a:gd name="T2" fmla="*/ 35 w 35"/>
                  <a:gd name="T3" fmla="*/ 5 h 21"/>
                  <a:gd name="T4" fmla="*/ 3 w 35"/>
                  <a:gd name="T5" fmla="*/ 21 h 21"/>
                  <a:gd name="T6" fmla="*/ 0 w 35"/>
                  <a:gd name="T7" fmla="*/ 17 h 21"/>
                  <a:gd name="T8" fmla="*/ 33 w 35"/>
                  <a:gd name="T9" fmla="*/ 0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33" y="0"/>
                    </a:moveTo>
                    <a:lnTo>
                      <a:pt x="35" y="5"/>
                    </a:lnTo>
                    <a:lnTo>
                      <a:pt x="3" y="21"/>
                    </a:lnTo>
                    <a:lnTo>
                      <a:pt x="0" y="17"/>
                    </a:lnTo>
                    <a:lnTo>
                      <a:pt x="33" y="0"/>
                    </a:lnTo>
                    <a:close/>
                  </a:path>
                </a:pathLst>
              </a:custGeom>
              <a:solidFill>
                <a:srgbClr val="000000"/>
              </a:solidFill>
              <a:ln w="9525">
                <a:noFill/>
                <a:round/>
                <a:headEnd/>
                <a:tailEnd/>
              </a:ln>
            </p:spPr>
            <p:txBody>
              <a:bodyPr/>
              <a:lstStyle/>
              <a:p>
                <a:endParaRPr lang="en-US"/>
              </a:p>
            </p:txBody>
          </p:sp>
          <p:sp>
            <p:nvSpPr>
              <p:cNvPr id="84214" name="Freeform 676"/>
              <p:cNvSpPr>
                <a:spLocks/>
              </p:cNvSpPr>
              <p:nvPr/>
            </p:nvSpPr>
            <p:spPr bwMode="auto">
              <a:xfrm>
                <a:off x="1500" y="4338"/>
                <a:ext cx="35" cy="17"/>
              </a:xfrm>
              <a:custGeom>
                <a:avLst/>
                <a:gdLst>
                  <a:gd name="T0" fmla="*/ 34 w 35"/>
                  <a:gd name="T1" fmla="*/ 0 h 17"/>
                  <a:gd name="T2" fmla="*/ 35 w 35"/>
                  <a:gd name="T3" fmla="*/ 3 h 17"/>
                  <a:gd name="T4" fmla="*/ 1 w 35"/>
                  <a:gd name="T5" fmla="*/ 17 h 17"/>
                  <a:gd name="T6" fmla="*/ 0 w 35"/>
                  <a:gd name="T7" fmla="*/ 13 h 17"/>
                  <a:gd name="T8" fmla="*/ 34 w 35"/>
                  <a:gd name="T9" fmla="*/ 0 h 17"/>
                  <a:gd name="T10" fmla="*/ 0 60000 65536"/>
                  <a:gd name="T11" fmla="*/ 0 60000 65536"/>
                  <a:gd name="T12" fmla="*/ 0 60000 65536"/>
                  <a:gd name="T13" fmla="*/ 0 60000 65536"/>
                  <a:gd name="T14" fmla="*/ 0 60000 65536"/>
                  <a:gd name="T15" fmla="*/ 0 w 35"/>
                  <a:gd name="T16" fmla="*/ 0 h 17"/>
                  <a:gd name="T17" fmla="*/ 35 w 35"/>
                  <a:gd name="T18" fmla="*/ 17 h 17"/>
                </a:gdLst>
                <a:ahLst/>
                <a:cxnLst>
                  <a:cxn ang="T10">
                    <a:pos x="T0" y="T1"/>
                  </a:cxn>
                  <a:cxn ang="T11">
                    <a:pos x="T2" y="T3"/>
                  </a:cxn>
                  <a:cxn ang="T12">
                    <a:pos x="T4" y="T5"/>
                  </a:cxn>
                  <a:cxn ang="T13">
                    <a:pos x="T6" y="T7"/>
                  </a:cxn>
                  <a:cxn ang="T14">
                    <a:pos x="T8" y="T9"/>
                  </a:cxn>
                </a:cxnLst>
                <a:rect l="T15" t="T16" r="T17" b="T18"/>
                <a:pathLst>
                  <a:path w="35" h="17">
                    <a:moveTo>
                      <a:pt x="34" y="0"/>
                    </a:moveTo>
                    <a:lnTo>
                      <a:pt x="35" y="3"/>
                    </a:lnTo>
                    <a:lnTo>
                      <a:pt x="1" y="17"/>
                    </a:lnTo>
                    <a:lnTo>
                      <a:pt x="0" y="13"/>
                    </a:lnTo>
                    <a:lnTo>
                      <a:pt x="34" y="0"/>
                    </a:lnTo>
                    <a:close/>
                  </a:path>
                </a:pathLst>
              </a:custGeom>
              <a:solidFill>
                <a:srgbClr val="000000"/>
              </a:solidFill>
              <a:ln w="9525">
                <a:noFill/>
                <a:round/>
                <a:headEnd/>
                <a:tailEnd/>
              </a:ln>
            </p:spPr>
            <p:txBody>
              <a:bodyPr/>
              <a:lstStyle/>
              <a:p>
                <a:endParaRPr lang="en-US"/>
              </a:p>
            </p:txBody>
          </p:sp>
          <p:sp>
            <p:nvSpPr>
              <p:cNvPr id="84215" name="Freeform 675"/>
              <p:cNvSpPr>
                <a:spLocks/>
              </p:cNvSpPr>
              <p:nvPr/>
            </p:nvSpPr>
            <p:spPr bwMode="auto">
              <a:xfrm>
                <a:off x="1501" y="4341"/>
                <a:ext cx="36" cy="18"/>
              </a:xfrm>
              <a:custGeom>
                <a:avLst/>
                <a:gdLst>
                  <a:gd name="T0" fmla="*/ 34 w 36"/>
                  <a:gd name="T1" fmla="*/ 0 h 18"/>
                  <a:gd name="T2" fmla="*/ 36 w 36"/>
                  <a:gd name="T3" fmla="*/ 4 h 18"/>
                  <a:gd name="T4" fmla="*/ 2 w 36"/>
                  <a:gd name="T5" fmla="*/ 18 h 18"/>
                  <a:gd name="T6" fmla="*/ 0 w 36"/>
                  <a:gd name="T7" fmla="*/ 14 h 18"/>
                  <a:gd name="T8" fmla="*/ 34 w 36"/>
                  <a:gd name="T9" fmla="*/ 0 h 18"/>
                  <a:gd name="T10" fmla="*/ 0 60000 65536"/>
                  <a:gd name="T11" fmla="*/ 0 60000 65536"/>
                  <a:gd name="T12" fmla="*/ 0 60000 65536"/>
                  <a:gd name="T13" fmla="*/ 0 60000 65536"/>
                  <a:gd name="T14" fmla="*/ 0 60000 65536"/>
                  <a:gd name="T15" fmla="*/ 0 w 36"/>
                  <a:gd name="T16" fmla="*/ 0 h 18"/>
                  <a:gd name="T17" fmla="*/ 36 w 36"/>
                  <a:gd name="T18" fmla="*/ 18 h 18"/>
                </a:gdLst>
                <a:ahLst/>
                <a:cxnLst>
                  <a:cxn ang="T10">
                    <a:pos x="T0" y="T1"/>
                  </a:cxn>
                  <a:cxn ang="T11">
                    <a:pos x="T2" y="T3"/>
                  </a:cxn>
                  <a:cxn ang="T12">
                    <a:pos x="T4" y="T5"/>
                  </a:cxn>
                  <a:cxn ang="T13">
                    <a:pos x="T6" y="T7"/>
                  </a:cxn>
                  <a:cxn ang="T14">
                    <a:pos x="T8" y="T9"/>
                  </a:cxn>
                </a:cxnLst>
                <a:rect l="T15" t="T16" r="T17" b="T18"/>
                <a:pathLst>
                  <a:path w="36" h="18">
                    <a:moveTo>
                      <a:pt x="34" y="0"/>
                    </a:moveTo>
                    <a:lnTo>
                      <a:pt x="36" y="4"/>
                    </a:lnTo>
                    <a:lnTo>
                      <a:pt x="2" y="18"/>
                    </a:lnTo>
                    <a:lnTo>
                      <a:pt x="0" y="14"/>
                    </a:lnTo>
                    <a:lnTo>
                      <a:pt x="34" y="0"/>
                    </a:lnTo>
                    <a:close/>
                  </a:path>
                </a:pathLst>
              </a:custGeom>
              <a:solidFill>
                <a:srgbClr val="000000"/>
              </a:solidFill>
              <a:ln w="9525">
                <a:noFill/>
                <a:round/>
                <a:headEnd/>
                <a:tailEnd/>
              </a:ln>
            </p:spPr>
            <p:txBody>
              <a:bodyPr/>
              <a:lstStyle/>
              <a:p>
                <a:endParaRPr lang="en-US"/>
              </a:p>
            </p:txBody>
          </p:sp>
          <p:sp>
            <p:nvSpPr>
              <p:cNvPr id="84216" name="Freeform 674"/>
              <p:cNvSpPr>
                <a:spLocks/>
              </p:cNvSpPr>
              <p:nvPr/>
            </p:nvSpPr>
            <p:spPr bwMode="auto">
              <a:xfrm>
                <a:off x="1507" y="4339"/>
                <a:ext cx="27" cy="29"/>
              </a:xfrm>
              <a:custGeom>
                <a:avLst/>
                <a:gdLst>
                  <a:gd name="T0" fmla="*/ 25 w 27"/>
                  <a:gd name="T1" fmla="*/ 0 h 29"/>
                  <a:gd name="T2" fmla="*/ 27 w 27"/>
                  <a:gd name="T3" fmla="*/ 2 h 29"/>
                  <a:gd name="T4" fmla="*/ 2 w 27"/>
                  <a:gd name="T5" fmla="*/ 29 h 29"/>
                  <a:gd name="T6" fmla="*/ 0 w 27"/>
                  <a:gd name="T7" fmla="*/ 26 h 29"/>
                  <a:gd name="T8" fmla="*/ 25 w 27"/>
                  <a:gd name="T9" fmla="*/ 0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25" y="0"/>
                    </a:moveTo>
                    <a:lnTo>
                      <a:pt x="27" y="2"/>
                    </a:lnTo>
                    <a:lnTo>
                      <a:pt x="2" y="29"/>
                    </a:lnTo>
                    <a:lnTo>
                      <a:pt x="0" y="26"/>
                    </a:lnTo>
                    <a:lnTo>
                      <a:pt x="25" y="0"/>
                    </a:lnTo>
                    <a:close/>
                  </a:path>
                </a:pathLst>
              </a:custGeom>
              <a:solidFill>
                <a:srgbClr val="000000"/>
              </a:solidFill>
              <a:ln w="9525">
                <a:noFill/>
                <a:round/>
                <a:headEnd/>
                <a:tailEnd/>
              </a:ln>
            </p:spPr>
            <p:txBody>
              <a:bodyPr/>
              <a:lstStyle/>
              <a:p>
                <a:endParaRPr lang="en-US"/>
              </a:p>
            </p:txBody>
          </p:sp>
          <p:sp>
            <p:nvSpPr>
              <p:cNvPr id="84217" name="Freeform 673"/>
              <p:cNvSpPr>
                <a:spLocks/>
              </p:cNvSpPr>
              <p:nvPr/>
            </p:nvSpPr>
            <p:spPr bwMode="auto">
              <a:xfrm>
                <a:off x="1512" y="4339"/>
                <a:ext cx="22" cy="33"/>
              </a:xfrm>
              <a:custGeom>
                <a:avLst/>
                <a:gdLst>
                  <a:gd name="T0" fmla="*/ 20 w 22"/>
                  <a:gd name="T1" fmla="*/ 0 h 33"/>
                  <a:gd name="T2" fmla="*/ 22 w 22"/>
                  <a:gd name="T3" fmla="*/ 2 h 33"/>
                  <a:gd name="T4" fmla="*/ 2 w 22"/>
                  <a:gd name="T5" fmla="*/ 33 h 33"/>
                  <a:gd name="T6" fmla="*/ 0 w 22"/>
                  <a:gd name="T7" fmla="*/ 31 h 33"/>
                  <a:gd name="T8" fmla="*/ 20 w 22"/>
                  <a:gd name="T9" fmla="*/ 0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20" y="0"/>
                    </a:moveTo>
                    <a:lnTo>
                      <a:pt x="22" y="2"/>
                    </a:lnTo>
                    <a:lnTo>
                      <a:pt x="2" y="33"/>
                    </a:lnTo>
                    <a:lnTo>
                      <a:pt x="0" y="31"/>
                    </a:lnTo>
                    <a:lnTo>
                      <a:pt x="20" y="0"/>
                    </a:lnTo>
                    <a:close/>
                  </a:path>
                </a:pathLst>
              </a:custGeom>
              <a:solidFill>
                <a:srgbClr val="000000"/>
              </a:solidFill>
              <a:ln w="9525">
                <a:noFill/>
                <a:round/>
                <a:headEnd/>
                <a:tailEnd/>
              </a:ln>
            </p:spPr>
            <p:txBody>
              <a:bodyPr/>
              <a:lstStyle/>
              <a:p>
                <a:endParaRPr lang="en-US"/>
              </a:p>
            </p:txBody>
          </p:sp>
          <p:sp>
            <p:nvSpPr>
              <p:cNvPr id="84218" name="Freeform 672"/>
              <p:cNvSpPr>
                <a:spLocks/>
              </p:cNvSpPr>
              <p:nvPr/>
            </p:nvSpPr>
            <p:spPr bwMode="auto">
              <a:xfrm>
                <a:off x="1511" y="4343"/>
                <a:ext cx="27" cy="28"/>
              </a:xfrm>
              <a:custGeom>
                <a:avLst/>
                <a:gdLst>
                  <a:gd name="T0" fmla="*/ 26 w 27"/>
                  <a:gd name="T1" fmla="*/ 0 h 28"/>
                  <a:gd name="T2" fmla="*/ 27 w 27"/>
                  <a:gd name="T3" fmla="*/ 2 h 28"/>
                  <a:gd name="T4" fmla="*/ 2 w 27"/>
                  <a:gd name="T5" fmla="*/ 28 h 28"/>
                  <a:gd name="T6" fmla="*/ 0 w 27"/>
                  <a:gd name="T7" fmla="*/ 26 h 28"/>
                  <a:gd name="T8" fmla="*/ 26 w 27"/>
                  <a:gd name="T9" fmla="*/ 0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26" y="0"/>
                    </a:moveTo>
                    <a:lnTo>
                      <a:pt x="27" y="2"/>
                    </a:lnTo>
                    <a:lnTo>
                      <a:pt x="2" y="28"/>
                    </a:lnTo>
                    <a:lnTo>
                      <a:pt x="0" y="26"/>
                    </a:lnTo>
                    <a:lnTo>
                      <a:pt x="26" y="0"/>
                    </a:lnTo>
                    <a:close/>
                  </a:path>
                </a:pathLst>
              </a:custGeom>
              <a:solidFill>
                <a:srgbClr val="000000"/>
              </a:solidFill>
              <a:ln w="9525">
                <a:noFill/>
                <a:round/>
                <a:headEnd/>
                <a:tailEnd/>
              </a:ln>
            </p:spPr>
            <p:txBody>
              <a:bodyPr/>
              <a:lstStyle/>
              <a:p>
                <a:endParaRPr lang="en-US"/>
              </a:p>
            </p:txBody>
          </p:sp>
          <p:sp>
            <p:nvSpPr>
              <p:cNvPr id="84219" name="Freeform 671"/>
              <p:cNvSpPr>
                <a:spLocks/>
              </p:cNvSpPr>
              <p:nvPr/>
            </p:nvSpPr>
            <p:spPr bwMode="auto">
              <a:xfrm>
                <a:off x="1520" y="4340"/>
                <a:ext cx="14" cy="36"/>
              </a:xfrm>
              <a:custGeom>
                <a:avLst/>
                <a:gdLst>
                  <a:gd name="T0" fmla="*/ 11 w 14"/>
                  <a:gd name="T1" fmla="*/ 0 h 36"/>
                  <a:gd name="T2" fmla="*/ 14 w 14"/>
                  <a:gd name="T3" fmla="*/ 1 h 36"/>
                  <a:gd name="T4" fmla="*/ 2 w 14"/>
                  <a:gd name="T5" fmla="*/ 36 h 36"/>
                  <a:gd name="T6" fmla="*/ 0 w 14"/>
                  <a:gd name="T7" fmla="*/ 35 h 36"/>
                  <a:gd name="T8" fmla="*/ 11 w 14"/>
                  <a:gd name="T9" fmla="*/ 0 h 36"/>
                  <a:gd name="T10" fmla="*/ 0 60000 65536"/>
                  <a:gd name="T11" fmla="*/ 0 60000 65536"/>
                  <a:gd name="T12" fmla="*/ 0 60000 65536"/>
                  <a:gd name="T13" fmla="*/ 0 60000 65536"/>
                  <a:gd name="T14" fmla="*/ 0 60000 65536"/>
                  <a:gd name="T15" fmla="*/ 0 w 14"/>
                  <a:gd name="T16" fmla="*/ 0 h 36"/>
                  <a:gd name="T17" fmla="*/ 14 w 14"/>
                  <a:gd name="T18" fmla="*/ 36 h 36"/>
                </a:gdLst>
                <a:ahLst/>
                <a:cxnLst>
                  <a:cxn ang="T10">
                    <a:pos x="T0" y="T1"/>
                  </a:cxn>
                  <a:cxn ang="T11">
                    <a:pos x="T2" y="T3"/>
                  </a:cxn>
                  <a:cxn ang="T12">
                    <a:pos x="T4" y="T5"/>
                  </a:cxn>
                  <a:cxn ang="T13">
                    <a:pos x="T6" y="T7"/>
                  </a:cxn>
                  <a:cxn ang="T14">
                    <a:pos x="T8" y="T9"/>
                  </a:cxn>
                </a:cxnLst>
                <a:rect l="T15" t="T16" r="T17" b="T18"/>
                <a:pathLst>
                  <a:path w="14" h="36">
                    <a:moveTo>
                      <a:pt x="11" y="0"/>
                    </a:moveTo>
                    <a:lnTo>
                      <a:pt x="14" y="1"/>
                    </a:lnTo>
                    <a:lnTo>
                      <a:pt x="2" y="36"/>
                    </a:lnTo>
                    <a:lnTo>
                      <a:pt x="0" y="35"/>
                    </a:lnTo>
                    <a:lnTo>
                      <a:pt x="11" y="0"/>
                    </a:lnTo>
                    <a:close/>
                  </a:path>
                </a:pathLst>
              </a:custGeom>
              <a:solidFill>
                <a:srgbClr val="000000"/>
              </a:solidFill>
              <a:ln w="9525">
                <a:noFill/>
                <a:round/>
                <a:headEnd/>
                <a:tailEnd/>
              </a:ln>
            </p:spPr>
            <p:txBody>
              <a:bodyPr/>
              <a:lstStyle/>
              <a:p>
                <a:endParaRPr lang="en-US"/>
              </a:p>
            </p:txBody>
          </p:sp>
          <p:sp>
            <p:nvSpPr>
              <p:cNvPr id="84220" name="Freeform 670"/>
              <p:cNvSpPr>
                <a:spLocks/>
              </p:cNvSpPr>
              <p:nvPr/>
            </p:nvSpPr>
            <p:spPr bwMode="auto">
              <a:xfrm>
                <a:off x="1519" y="4341"/>
                <a:ext cx="18" cy="34"/>
              </a:xfrm>
              <a:custGeom>
                <a:avLst/>
                <a:gdLst>
                  <a:gd name="T0" fmla="*/ 0 w 18"/>
                  <a:gd name="T1" fmla="*/ 0 h 34"/>
                  <a:gd name="T2" fmla="*/ 2 w 18"/>
                  <a:gd name="T3" fmla="*/ 0 h 34"/>
                  <a:gd name="T4" fmla="*/ 18 w 18"/>
                  <a:gd name="T5" fmla="*/ 33 h 34"/>
                  <a:gd name="T6" fmla="*/ 16 w 18"/>
                  <a:gd name="T7" fmla="*/ 34 h 34"/>
                  <a:gd name="T8" fmla="*/ 0 w 18"/>
                  <a:gd name="T9" fmla="*/ 0 h 34"/>
                  <a:gd name="T10" fmla="*/ 0 60000 65536"/>
                  <a:gd name="T11" fmla="*/ 0 60000 65536"/>
                  <a:gd name="T12" fmla="*/ 0 60000 65536"/>
                  <a:gd name="T13" fmla="*/ 0 60000 65536"/>
                  <a:gd name="T14" fmla="*/ 0 60000 65536"/>
                  <a:gd name="T15" fmla="*/ 0 w 18"/>
                  <a:gd name="T16" fmla="*/ 0 h 34"/>
                  <a:gd name="T17" fmla="*/ 18 w 18"/>
                  <a:gd name="T18" fmla="*/ 34 h 34"/>
                </a:gdLst>
                <a:ahLst/>
                <a:cxnLst>
                  <a:cxn ang="T10">
                    <a:pos x="T0" y="T1"/>
                  </a:cxn>
                  <a:cxn ang="T11">
                    <a:pos x="T2" y="T3"/>
                  </a:cxn>
                  <a:cxn ang="T12">
                    <a:pos x="T4" y="T5"/>
                  </a:cxn>
                  <a:cxn ang="T13">
                    <a:pos x="T6" y="T7"/>
                  </a:cxn>
                  <a:cxn ang="T14">
                    <a:pos x="T8" y="T9"/>
                  </a:cxn>
                </a:cxnLst>
                <a:rect l="T15" t="T16" r="T17" b="T18"/>
                <a:pathLst>
                  <a:path w="18" h="34">
                    <a:moveTo>
                      <a:pt x="0" y="0"/>
                    </a:moveTo>
                    <a:lnTo>
                      <a:pt x="2" y="0"/>
                    </a:lnTo>
                    <a:lnTo>
                      <a:pt x="18" y="33"/>
                    </a:lnTo>
                    <a:lnTo>
                      <a:pt x="16" y="34"/>
                    </a:lnTo>
                    <a:lnTo>
                      <a:pt x="0" y="0"/>
                    </a:lnTo>
                    <a:close/>
                  </a:path>
                </a:pathLst>
              </a:custGeom>
              <a:solidFill>
                <a:srgbClr val="000000"/>
              </a:solidFill>
              <a:ln w="9525">
                <a:noFill/>
                <a:round/>
                <a:headEnd/>
                <a:tailEnd/>
              </a:ln>
            </p:spPr>
            <p:txBody>
              <a:bodyPr/>
              <a:lstStyle/>
              <a:p>
                <a:endParaRPr lang="en-US"/>
              </a:p>
            </p:txBody>
          </p:sp>
          <p:sp>
            <p:nvSpPr>
              <p:cNvPr id="84221" name="Freeform 669"/>
              <p:cNvSpPr>
                <a:spLocks/>
              </p:cNvSpPr>
              <p:nvPr/>
            </p:nvSpPr>
            <p:spPr bwMode="auto">
              <a:xfrm>
                <a:off x="1523" y="4339"/>
                <a:ext cx="14" cy="36"/>
              </a:xfrm>
              <a:custGeom>
                <a:avLst/>
                <a:gdLst>
                  <a:gd name="T0" fmla="*/ 0 w 14"/>
                  <a:gd name="T1" fmla="*/ 1 h 36"/>
                  <a:gd name="T2" fmla="*/ 2 w 14"/>
                  <a:gd name="T3" fmla="*/ 0 h 36"/>
                  <a:gd name="T4" fmla="*/ 14 w 14"/>
                  <a:gd name="T5" fmla="*/ 36 h 36"/>
                  <a:gd name="T6" fmla="*/ 11 w 14"/>
                  <a:gd name="T7" fmla="*/ 36 h 36"/>
                  <a:gd name="T8" fmla="*/ 0 w 14"/>
                  <a:gd name="T9" fmla="*/ 1 h 36"/>
                  <a:gd name="T10" fmla="*/ 0 60000 65536"/>
                  <a:gd name="T11" fmla="*/ 0 60000 65536"/>
                  <a:gd name="T12" fmla="*/ 0 60000 65536"/>
                  <a:gd name="T13" fmla="*/ 0 60000 65536"/>
                  <a:gd name="T14" fmla="*/ 0 60000 65536"/>
                  <a:gd name="T15" fmla="*/ 0 w 14"/>
                  <a:gd name="T16" fmla="*/ 0 h 36"/>
                  <a:gd name="T17" fmla="*/ 14 w 14"/>
                  <a:gd name="T18" fmla="*/ 36 h 36"/>
                </a:gdLst>
                <a:ahLst/>
                <a:cxnLst>
                  <a:cxn ang="T10">
                    <a:pos x="T0" y="T1"/>
                  </a:cxn>
                  <a:cxn ang="T11">
                    <a:pos x="T2" y="T3"/>
                  </a:cxn>
                  <a:cxn ang="T12">
                    <a:pos x="T4" y="T5"/>
                  </a:cxn>
                  <a:cxn ang="T13">
                    <a:pos x="T6" y="T7"/>
                  </a:cxn>
                  <a:cxn ang="T14">
                    <a:pos x="T8" y="T9"/>
                  </a:cxn>
                </a:cxnLst>
                <a:rect l="T15" t="T16" r="T17" b="T18"/>
                <a:pathLst>
                  <a:path w="14" h="36">
                    <a:moveTo>
                      <a:pt x="0" y="1"/>
                    </a:moveTo>
                    <a:lnTo>
                      <a:pt x="2" y="0"/>
                    </a:lnTo>
                    <a:lnTo>
                      <a:pt x="14" y="36"/>
                    </a:lnTo>
                    <a:lnTo>
                      <a:pt x="11" y="36"/>
                    </a:lnTo>
                    <a:lnTo>
                      <a:pt x="0" y="1"/>
                    </a:lnTo>
                    <a:close/>
                  </a:path>
                </a:pathLst>
              </a:custGeom>
              <a:solidFill>
                <a:srgbClr val="000000"/>
              </a:solidFill>
              <a:ln w="9525">
                <a:noFill/>
                <a:round/>
                <a:headEnd/>
                <a:tailEnd/>
              </a:ln>
            </p:spPr>
            <p:txBody>
              <a:bodyPr/>
              <a:lstStyle/>
              <a:p>
                <a:endParaRPr lang="en-US"/>
              </a:p>
            </p:txBody>
          </p:sp>
          <p:sp>
            <p:nvSpPr>
              <p:cNvPr id="84222" name="Freeform 668"/>
              <p:cNvSpPr>
                <a:spLocks/>
              </p:cNvSpPr>
              <p:nvPr/>
            </p:nvSpPr>
            <p:spPr bwMode="auto">
              <a:xfrm>
                <a:off x="1519" y="4342"/>
                <a:ext cx="27" cy="28"/>
              </a:xfrm>
              <a:custGeom>
                <a:avLst/>
                <a:gdLst>
                  <a:gd name="T0" fmla="*/ 0 w 27"/>
                  <a:gd name="T1" fmla="*/ 2 h 28"/>
                  <a:gd name="T2" fmla="*/ 1 w 27"/>
                  <a:gd name="T3" fmla="*/ 0 h 28"/>
                  <a:gd name="T4" fmla="*/ 27 w 27"/>
                  <a:gd name="T5" fmla="*/ 26 h 28"/>
                  <a:gd name="T6" fmla="*/ 25 w 27"/>
                  <a:gd name="T7" fmla="*/ 28 h 28"/>
                  <a:gd name="T8" fmla="*/ 0 w 27"/>
                  <a:gd name="T9" fmla="*/ 2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0" y="2"/>
                    </a:moveTo>
                    <a:lnTo>
                      <a:pt x="1" y="0"/>
                    </a:lnTo>
                    <a:lnTo>
                      <a:pt x="27" y="26"/>
                    </a:lnTo>
                    <a:lnTo>
                      <a:pt x="25" y="28"/>
                    </a:lnTo>
                    <a:lnTo>
                      <a:pt x="0" y="2"/>
                    </a:lnTo>
                    <a:close/>
                  </a:path>
                </a:pathLst>
              </a:custGeom>
              <a:solidFill>
                <a:srgbClr val="000000"/>
              </a:solidFill>
              <a:ln w="9525">
                <a:noFill/>
                <a:round/>
                <a:headEnd/>
                <a:tailEnd/>
              </a:ln>
            </p:spPr>
            <p:txBody>
              <a:bodyPr/>
              <a:lstStyle/>
              <a:p>
                <a:endParaRPr lang="en-US"/>
              </a:p>
            </p:txBody>
          </p:sp>
          <p:sp>
            <p:nvSpPr>
              <p:cNvPr id="84223" name="Freeform 667"/>
              <p:cNvSpPr>
                <a:spLocks/>
              </p:cNvSpPr>
              <p:nvPr/>
            </p:nvSpPr>
            <p:spPr bwMode="auto">
              <a:xfrm>
                <a:off x="1522" y="4338"/>
                <a:ext cx="23" cy="33"/>
              </a:xfrm>
              <a:custGeom>
                <a:avLst/>
                <a:gdLst>
                  <a:gd name="T0" fmla="*/ 0 w 23"/>
                  <a:gd name="T1" fmla="*/ 2 h 33"/>
                  <a:gd name="T2" fmla="*/ 3 w 23"/>
                  <a:gd name="T3" fmla="*/ 0 h 33"/>
                  <a:gd name="T4" fmla="*/ 23 w 23"/>
                  <a:gd name="T5" fmla="*/ 31 h 33"/>
                  <a:gd name="T6" fmla="*/ 21 w 23"/>
                  <a:gd name="T7" fmla="*/ 33 h 33"/>
                  <a:gd name="T8" fmla="*/ 0 w 23"/>
                  <a:gd name="T9" fmla="*/ 2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0" y="2"/>
                    </a:moveTo>
                    <a:lnTo>
                      <a:pt x="3" y="0"/>
                    </a:lnTo>
                    <a:lnTo>
                      <a:pt x="23" y="31"/>
                    </a:lnTo>
                    <a:lnTo>
                      <a:pt x="21" y="33"/>
                    </a:lnTo>
                    <a:lnTo>
                      <a:pt x="0" y="2"/>
                    </a:lnTo>
                    <a:close/>
                  </a:path>
                </a:pathLst>
              </a:custGeom>
              <a:solidFill>
                <a:srgbClr val="000000"/>
              </a:solidFill>
              <a:ln w="9525">
                <a:noFill/>
                <a:round/>
                <a:headEnd/>
                <a:tailEnd/>
              </a:ln>
            </p:spPr>
            <p:txBody>
              <a:bodyPr/>
              <a:lstStyle/>
              <a:p>
                <a:endParaRPr lang="en-US"/>
              </a:p>
            </p:txBody>
          </p:sp>
          <p:sp>
            <p:nvSpPr>
              <p:cNvPr id="84224" name="Freeform 666"/>
              <p:cNvSpPr>
                <a:spLocks/>
              </p:cNvSpPr>
              <p:nvPr/>
            </p:nvSpPr>
            <p:spPr bwMode="auto">
              <a:xfrm>
                <a:off x="1519" y="4342"/>
                <a:ext cx="33" cy="20"/>
              </a:xfrm>
              <a:custGeom>
                <a:avLst/>
                <a:gdLst>
                  <a:gd name="T0" fmla="*/ 0 w 33"/>
                  <a:gd name="T1" fmla="*/ 3 h 20"/>
                  <a:gd name="T2" fmla="*/ 1 w 33"/>
                  <a:gd name="T3" fmla="*/ 0 h 20"/>
                  <a:gd name="T4" fmla="*/ 33 w 33"/>
                  <a:gd name="T5" fmla="*/ 16 h 20"/>
                  <a:gd name="T6" fmla="*/ 32 w 33"/>
                  <a:gd name="T7" fmla="*/ 20 h 20"/>
                  <a:gd name="T8" fmla="*/ 0 w 33"/>
                  <a:gd name="T9" fmla="*/ 3 h 20"/>
                  <a:gd name="T10" fmla="*/ 0 60000 65536"/>
                  <a:gd name="T11" fmla="*/ 0 60000 65536"/>
                  <a:gd name="T12" fmla="*/ 0 60000 65536"/>
                  <a:gd name="T13" fmla="*/ 0 60000 65536"/>
                  <a:gd name="T14" fmla="*/ 0 60000 65536"/>
                  <a:gd name="T15" fmla="*/ 0 w 33"/>
                  <a:gd name="T16" fmla="*/ 0 h 20"/>
                  <a:gd name="T17" fmla="*/ 33 w 33"/>
                  <a:gd name="T18" fmla="*/ 20 h 20"/>
                </a:gdLst>
                <a:ahLst/>
                <a:cxnLst>
                  <a:cxn ang="T10">
                    <a:pos x="T0" y="T1"/>
                  </a:cxn>
                  <a:cxn ang="T11">
                    <a:pos x="T2" y="T3"/>
                  </a:cxn>
                  <a:cxn ang="T12">
                    <a:pos x="T4" y="T5"/>
                  </a:cxn>
                  <a:cxn ang="T13">
                    <a:pos x="T6" y="T7"/>
                  </a:cxn>
                  <a:cxn ang="T14">
                    <a:pos x="T8" y="T9"/>
                  </a:cxn>
                </a:cxnLst>
                <a:rect l="T15" t="T16" r="T17" b="T18"/>
                <a:pathLst>
                  <a:path w="33" h="20">
                    <a:moveTo>
                      <a:pt x="0" y="3"/>
                    </a:moveTo>
                    <a:lnTo>
                      <a:pt x="1" y="0"/>
                    </a:lnTo>
                    <a:lnTo>
                      <a:pt x="33" y="16"/>
                    </a:lnTo>
                    <a:lnTo>
                      <a:pt x="32" y="20"/>
                    </a:lnTo>
                    <a:lnTo>
                      <a:pt x="0" y="3"/>
                    </a:lnTo>
                    <a:close/>
                  </a:path>
                </a:pathLst>
              </a:custGeom>
              <a:solidFill>
                <a:srgbClr val="000000"/>
              </a:solidFill>
              <a:ln w="9525">
                <a:noFill/>
                <a:round/>
                <a:headEnd/>
                <a:tailEnd/>
              </a:ln>
            </p:spPr>
            <p:txBody>
              <a:bodyPr/>
              <a:lstStyle/>
              <a:p>
                <a:endParaRPr lang="en-US"/>
              </a:p>
            </p:txBody>
          </p:sp>
          <p:sp>
            <p:nvSpPr>
              <p:cNvPr id="84225" name="Freeform 665"/>
              <p:cNvSpPr>
                <a:spLocks/>
              </p:cNvSpPr>
              <p:nvPr/>
            </p:nvSpPr>
            <p:spPr bwMode="auto">
              <a:xfrm>
                <a:off x="1520" y="4339"/>
                <a:ext cx="34" cy="19"/>
              </a:xfrm>
              <a:custGeom>
                <a:avLst/>
                <a:gdLst>
                  <a:gd name="T0" fmla="*/ 0 w 34"/>
                  <a:gd name="T1" fmla="*/ 3 h 19"/>
                  <a:gd name="T2" fmla="*/ 2 w 34"/>
                  <a:gd name="T3" fmla="*/ 0 h 19"/>
                  <a:gd name="T4" fmla="*/ 34 w 34"/>
                  <a:gd name="T5" fmla="*/ 16 h 19"/>
                  <a:gd name="T6" fmla="*/ 32 w 34"/>
                  <a:gd name="T7" fmla="*/ 19 h 19"/>
                  <a:gd name="T8" fmla="*/ 0 w 34"/>
                  <a:gd name="T9" fmla="*/ 3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0" y="3"/>
                    </a:moveTo>
                    <a:lnTo>
                      <a:pt x="2" y="0"/>
                    </a:lnTo>
                    <a:lnTo>
                      <a:pt x="34" y="16"/>
                    </a:lnTo>
                    <a:lnTo>
                      <a:pt x="32" y="19"/>
                    </a:lnTo>
                    <a:lnTo>
                      <a:pt x="0" y="3"/>
                    </a:lnTo>
                    <a:close/>
                  </a:path>
                </a:pathLst>
              </a:custGeom>
              <a:solidFill>
                <a:srgbClr val="000000"/>
              </a:solidFill>
              <a:ln w="9525">
                <a:noFill/>
                <a:round/>
                <a:headEnd/>
                <a:tailEnd/>
              </a:ln>
            </p:spPr>
            <p:txBody>
              <a:bodyPr/>
              <a:lstStyle/>
              <a:p>
                <a:endParaRPr lang="en-US"/>
              </a:p>
            </p:txBody>
          </p:sp>
          <p:sp>
            <p:nvSpPr>
              <p:cNvPr id="84226" name="Freeform 664"/>
              <p:cNvSpPr>
                <a:spLocks/>
              </p:cNvSpPr>
              <p:nvPr/>
            </p:nvSpPr>
            <p:spPr bwMode="auto">
              <a:xfrm>
                <a:off x="1522" y="4334"/>
                <a:ext cx="33" cy="23"/>
              </a:xfrm>
              <a:custGeom>
                <a:avLst/>
                <a:gdLst>
                  <a:gd name="T0" fmla="*/ 0 w 33"/>
                  <a:gd name="T1" fmla="*/ 4 h 23"/>
                  <a:gd name="T2" fmla="*/ 3 w 33"/>
                  <a:gd name="T3" fmla="*/ 0 h 23"/>
                  <a:gd name="T4" fmla="*/ 33 w 33"/>
                  <a:gd name="T5" fmla="*/ 19 h 23"/>
                  <a:gd name="T6" fmla="*/ 31 w 33"/>
                  <a:gd name="T7" fmla="*/ 23 h 23"/>
                  <a:gd name="T8" fmla="*/ 0 w 33"/>
                  <a:gd name="T9" fmla="*/ 4 h 23"/>
                  <a:gd name="T10" fmla="*/ 0 60000 65536"/>
                  <a:gd name="T11" fmla="*/ 0 60000 65536"/>
                  <a:gd name="T12" fmla="*/ 0 60000 65536"/>
                  <a:gd name="T13" fmla="*/ 0 60000 65536"/>
                  <a:gd name="T14" fmla="*/ 0 60000 65536"/>
                  <a:gd name="T15" fmla="*/ 0 w 33"/>
                  <a:gd name="T16" fmla="*/ 0 h 23"/>
                  <a:gd name="T17" fmla="*/ 33 w 33"/>
                  <a:gd name="T18" fmla="*/ 23 h 23"/>
                </a:gdLst>
                <a:ahLst/>
                <a:cxnLst>
                  <a:cxn ang="T10">
                    <a:pos x="T0" y="T1"/>
                  </a:cxn>
                  <a:cxn ang="T11">
                    <a:pos x="T2" y="T3"/>
                  </a:cxn>
                  <a:cxn ang="T12">
                    <a:pos x="T4" y="T5"/>
                  </a:cxn>
                  <a:cxn ang="T13">
                    <a:pos x="T6" y="T7"/>
                  </a:cxn>
                  <a:cxn ang="T14">
                    <a:pos x="T8" y="T9"/>
                  </a:cxn>
                </a:cxnLst>
                <a:rect l="T15" t="T16" r="T17" b="T18"/>
                <a:pathLst>
                  <a:path w="33" h="23">
                    <a:moveTo>
                      <a:pt x="0" y="4"/>
                    </a:moveTo>
                    <a:lnTo>
                      <a:pt x="3" y="0"/>
                    </a:lnTo>
                    <a:lnTo>
                      <a:pt x="33" y="19"/>
                    </a:lnTo>
                    <a:lnTo>
                      <a:pt x="31" y="23"/>
                    </a:lnTo>
                    <a:lnTo>
                      <a:pt x="0" y="4"/>
                    </a:lnTo>
                    <a:close/>
                  </a:path>
                </a:pathLst>
              </a:custGeom>
              <a:solidFill>
                <a:srgbClr val="000000"/>
              </a:solidFill>
              <a:ln w="9525">
                <a:noFill/>
                <a:round/>
                <a:headEnd/>
                <a:tailEnd/>
              </a:ln>
            </p:spPr>
            <p:txBody>
              <a:bodyPr/>
              <a:lstStyle/>
              <a:p>
                <a:endParaRPr lang="en-US"/>
              </a:p>
            </p:txBody>
          </p:sp>
          <p:sp>
            <p:nvSpPr>
              <p:cNvPr id="84227" name="Freeform 663"/>
              <p:cNvSpPr>
                <a:spLocks/>
              </p:cNvSpPr>
              <p:nvPr/>
            </p:nvSpPr>
            <p:spPr bwMode="auto">
              <a:xfrm>
                <a:off x="1524" y="4328"/>
                <a:ext cx="37" cy="23"/>
              </a:xfrm>
              <a:custGeom>
                <a:avLst/>
                <a:gdLst>
                  <a:gd name="T0" fmla="*/ 0 w 37"/>
                  <a:gd name="T1" fmla="*/ 9 h 23"/>
                  <a:gd name="T2" fmla="*/ 4 w 37"/>
                  <a:gd name="T3" fmla="*/ 0 h 23"/>
                  <a:gd name="T4" fmla="*/ 37 w 37"/>
                  <a:gd name="T5" fmla="*/ 13 h 23"/>
                  <a:gd name="T6" fmla="*/ 33 w 37"/>
                  <a:gd name="T7" fmla="*/ 23 h 23"/>
                  <a:gd name="T8" fmla="*/ 0 w 37"/>
                  <a:gd name="T9" fmla="*/ 9 h 23"/>
                  <a:gd name="T10" fmla="*/ 0 60000 65536"/>
                  <a:gd name="T11" fmla="*/ 0 60000 65536"/>
                  <a:gd name="T12" fmla="*/ 0 60000 65536"/>
                  <a:gd name="T13" fmla="*/ 0 60000 65536"/>
                  <a:gd name="T14" fmla="*/ 0 60000 65536"/>
                  <a:gd name="T15" fmla="*/ 0 w 37"/>
                  <a:gd name="T16" fmla="*/ 0 h 23"/>
                  <a:gd name="T17" fmla="*/ 37 w 37"/>
                  <a:gd name="T18" fmla="*/ 23 h 23"/>
                </a:gdLst>
                <a:ahLst/>
                <a:cxnLst>
                  <a:cxn ang="T10">
                    <a:pos x="T0" y="T1"/>
                  </a:cxn>
                  <a:cxn ang="T11">
                    <a:pos x="T2" y="T3"/>
                  </a:cxn>
                  <a:cxn ang="T12">
                    <a:pos x="T4" y="T5"/>
                  </a:cxn>
                  <a:cxn ang="T13">
                    <a:pos x="T6" y="T7"/>
                  </a:cxn>
                  <a:cxn ang="T14">
                    <a:pos x="T8" y="T9"/>
                  </a:cxn>
                </a:cxnLst>
                <a:rect l="T15" t="T16" r="T17" b="T18"/>
                <a:pathLst>
                  <a:path w="37" h="23">
                    <a:moveTo>
                      <a:pt x="0" y="9"/>
                    </a:moveTo>
                    <a:lnTo>
                      <a:pt x="4" y="0"/>
                    </a:lnTo>
                    <a:lnTo>
                      <a:pt x="37" y="13"/>
                    </a:lnTo>
                    <a:lnTo>
                      <a:pt x="33" y="23"/>
                    </a:lnTo>
                    <a:lnTo>
                      <a:pt x="0" y="9"/>
                    </a:lnTo>
                    <a:close/>
                  </a:path>
                </a:pathLst>
              </a:custGeom>
              <a:solidFill>
                <a:srgbClr val="000000"/>
              </a:solidFill>
              <a:ln w="9525">
                <a:noFill/>
                <a:round/>
                <a:headEnd/>
                <a:tailEnd/>
              </a:ln>
            </p:spPr>
            <p:txBody>
              <a:bodyPr/>
              <a:lstStyle/>
              <a:p>
                <a:endParaRPr lang="en-US"/>
              </a:p>
            </p:txBody>
          </p:sp>
          <p:sp>
            <p:nvSpPr>
              <p:cNvPr id="84228" name="Freeform 662"/>
              <p:cNvSpPr>
                <a:spLocks/>
              </p:cNvSpPr>
              <p:nvPr/>
            </p:nvSpPr>
            <p:spPr bwMode="auto">
              <a:xfrm>
                <a:off x="1527" y="4317"/>
                <a:ext cx="38" cy="23"/>
              </a:xfrm>
              <a:custGeom>
                <a:avLst/>
                <a:gdLst>
                  <a:gd name="T0" fmla="*/ 0 w 38"/>
                  <a:gd name="T1" fmla="*/ 12 h 23"/>
                  <a:gd name="T2" fmla="*/ 4 w 38"/>
                  <a:gd name="T3" fmla="*/ 0 h 23"/>
                  <a:gd name="T4" fmla="*/ 38 w 38"/>
                  <a:gd name="T5" fmla="*/ 11 h 23"/>
                  <a:gd name="T6" fmla="*/ 34 w 38"/>
                  <a:gd name="T7" fmla="*/ 23 h 23"/>
                  <a:gd name="T8" fmla="*/ 0 w 38"/>
                  <a:gd name="T9" fmla="*/ 12 h 23"/>
                  <a:gd name="T10" fmla="*/ 0 60000 65536"/>
                  <a:gd name="T11" fmla="*/ 0 60000 65536"/>
                  <a:gd name="T12" fmla="*/ 0 60000 65536"/>
                  <a:gd name="T13" fmla="*/ 0 60000 65536"/>
                  <a:gd name="T14" fmla="*/ 0 60000 65536"/>
                  <a:gd name="T15" fmla="*/ 0 w 38"/>
                  <a:gd name="T16" fmla="*/ 0 h 23"/>
                  <a:gd name="T17" fmla="*/ 38 w 38"/>
                  <a:gd name="T18" fmla="*/ 23 h 23"/>
                </a:gdLst>
                <a:ahLst/>
                <a:cxnLst>
                  <a:cxn ang="T10">
                    <a:pos x="T0" y="T1"/>
                  </a:cxn>
                  <a:cxn ang="T11">
                    <a:pos x="T2" y="T3"/>
                  </a:cxn>
                  <a:cxn ang="T12">
                    <a:pos x="T4" y="T5"/>
                  </a:cxn>
                  <a:cxn ang="T13">
                    <a:pos x="T6" y="T7"/>
                  </a:cxn>
                  <a:cxn ang="T14">
                    <a:pos x="T8" y="T9"/>
                  </a:cxn>
                </a:cxnLst>
                <a:rect l="T15" t="T16" r="T17" b="T18"/>
                <a:pathLst>
                  <a:path w="38" h="23">
                    <a:moveTo>
                      <a:pt x="0" y="12"/>
                    </a:moveTo>
                    <a:lnTo>
                      <a:pt x="4" y="0"/>
                    </a:lnTo>
                    <a:lnTo>
                      <a:pt x="38" y="11"/>
                    </a:lnTo>
                    <a:lnTo>
                      <a:pt x="34" y="23"/>
                    </a:lnTo>
                    <a:lnTo>
                      <a:pt x="0" y="12"/>
                    </a:lnTo>
                    <a:close/>
                  </a:path>
                </a:pathLst>
              </a:custGeom>
              <a:solidFill>
                <a:srgbClr val="000000"/>
              </a:solidFill>
              <a:ln w="9525">
                <a:noFill/>
                <a:round/>
                <a:headEnd/>
                <a:tailEnd/>
              </a:ln>
            </p:spPr>
            <p:txBody>
              <a:bodyPr/>
              <a:lstStyle/>
              <a:p>
                <a:endParaRPr lang="en-US"/>
              </a:p>
            </p:txBody>
          </p:sp>
          <p:sp>
            <p:nvSpPr>
              <p:cNvPr id="84229" name="Freeform 661"/>
              <p:cNvSpPr>
                <a:spLocks/>
              </p:cNvSpPr>
              <p:nvPr/>
            </p:nvSpPr>
            <p:spPr bwMode="auto">
              <a:xfrm>
                <a:off x="1531" y="4304"/>
                <a:ext cx="38" cy="24"/>
              </a:xfrm>
              <a:custGeom>
                <a:avLst/>
                <a:gdLst>
                  <a:gd name="T0" fmla="*/ 0 w 38"/>
                  <a:gd name="T1" fmla="*/ 13 h 24"/>
                  <a:gd name="T2" fmla="*/ 3 w 38"/>
                  <a:gd name="T3" fmla="*/ 0 h 24"/>
                  <a:gd name="T4" fmla="*/ 38 w 38"/>
                  <a:gd name="T5" fmla="*/ 10 h 24"/>
                  <a:gd name="T6" fmla="*/ 34 w 38"/>
                  <a:gd name="T7" fmla="*/ 24 h 24"/>
                  <a:gd name="T8" fmla="*/ 0 w 38"/>
                  <a:gd name="T9" fmla="*/ 13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0" y="13"/>
                    </a:moveTo>
                    <a:lnTo>
                      <a:pt x="3" y="0"/>
                    </a:lnTo>
                    <a:lnTo>
                      <a:pt x="38" y="10"/>
                    </a:lnTo>
                    <a:lnTo>
                      <a:pt x="34" y="24"/>
                    </a:lnTo>
                    <a:lnTo>
                      <a:pt x="0" y="13"/>
                    </a:lnTo>
                    <a:close/>
                  </a:path>
                </a:pathLst>
              </a:custGeom>
              <a:solidFill>
                <a:srgbClr val="000000"/>
              </a:solidFill>
              <a:ln w="9525">
                <a:noFill/>
                <a:round/>
                <a:headEnd/>
                <a:tailEnd/>
              </a:ln>
            </p:spPr>
            <p:txBody>
              <a:bodyPr/>
              <a:lstStyle/>
              <a:p>
                <a:endParaRPr lang="en-US"/>
              </a:p>
            </p:txBody>
          </p:sp>
          <p:sp>
            <p:nvSpPr>
              <p:cNvPr id="84230" name="Freeform 660"/>
              <p:cNvSpPr>
                <a:spLocks/>
              </p:cNvSpPr>
              <p:nvPr/>
            </p:nvSpPr>
            <p:spPr bwMode="auto">
              <a:xfrm>
                <a:off x="1534" y="4289"/>
                <a:ext cx="39" cy="25"/>
              </a:xfrm>
              <a:custGeom>
                <a:avLst/>
                <a:gdLst>
                  <a:gd name="T0" fmla="*/ 0 w 39"/>
                  <a:gd name="T1" fmla="*/ 15 h 25"/>
                  <a:gd name="T2" fmla="*/ 3 w 39"/>
                  <a:gd name="T3" fmla="*/ 0 h 25"/>
                  <a:gd name="T4" fmla="*/ 39 w 39"/>
                  <a:gd name="T5" fmla="*/ 9 h 25"/>
                  <a:gd name="T6" fmla="*/ 35 w 39"/>
                  <a:gd name="T7" fmla="*/ 25 h 25"/>
                  <a:gd name="T8" fmla="*/ 0 w 39"/>
                  <a:gd name="T9" fmla="*/ 15 h 25"/>
                  <a:gd name="T10" fmla="*/ 0 60000 65536"/>
                  <a:gd name="T11" fmla="*/ 0 60000 65536"/>
                  <a:gd name="T12" fmla="*/ 0 60000 65536"/>
                  <a:gd name="T13" fmla="*/ 0 60000 65536"/>
                  <a:gd name="T14" fmla="*/ 0 60000 65536"/>
                  <a:gd name="T15" fmla="*/ 0 w 39"/>
                  <a:gd name="T16" fmla="*/ 0 h 25"/>
                  <a:gd name="T17" fmla="*/ 39 w 39"/>
                  <a:gd name="T18" fmla="*/ 25 h 25"/>
                </a:gdLst>
                <a:ahLst/>
                <a:cxnLst>
                  <a:cxn ang="T10">
                    <a:pos x="T0" y="T1"/>
                  </a:cxn>
                  <a:cxn ang="T11">
                    <a:pos x="T2" y="T3"/>
                  </a:cxn>
                  <a:cxn ang="T12">
                    <a:pos x="T4" y="T5"/>
                  </a:cxn>
                  <a:cxn ang="T13">
                    <a:pos x="T6" y="T7"/>
                  </a:cxn>
                  <a:cxn ang="T14">
                    <a:pos x="T8" y="T9"/>
                  </a:cxn>
                </a:cxnLst>
                <a:rect l="T15" t="T16" r="T17" b="T18"/>
                <a:pathLst>
                  <a:path w="39" h="25">
                    <a:moveTo>
                      <a:pt x="0" y="15"/>
                    </a:moveTo>
                    <a:lnTo>
                      <a:pt x="3" y="0"/>
                    </a:lnTo>
                    <a:lnTo>
                      <a:pt x="39" y="9"/>
                    </a:lnTo>
                    <a:lnTo>
                      <a:pt x="35" y="25"/>
                    </a:lnTo>
                    <a:lnTo>
                      <a:pt x="0" y="15"/>
                    </a:lnTo>
                    <a:close/>
                  </a:path>
                </a:pathLst>
              </a:custGeom>
              <a:solidFill>
                <a:srgbClr val="000000"/>
              </a:solidFill>
              <a:ln w="9525">
                <a:noFill/>
                <a:round/>
                <a:headEnd/>
                <a:tailEnd/>
              </a:ln>
            </p:spPr>
            <p:txBody>
              <a:bodyPr/>
              <a:lstStyle/>
              <a:p>
                <a:endParaRPr lang="en-US"/>
              </a:p>
            </p:txBody>
          </p:sp>
          <p:sp>
            <p:nvSpPr>
              <p:cNvPr id="84231" name="Freeform 659"/>
              <p:cNvSpPr>
                <a:spLocks/>
              </p:cNvSpPr>
              <p:nvPr/>
            </p:nvSpPr>
            <p:spPr bwMode="auto">
              <a:xfrm>
                <a:off x="1537" y="4272"/>
                <a:ext cx="39" cy="25"/>
              </a:xfrm>
              <a:custGeom>
                <a:avLst/>
                <a:gdLst>
                  <a:gd name="T0" fmla="*/ 0 w 39"/>
                  <a:gd name="T1" fmla="*/ 18 h 25"/>
                  <a:gd name="T2" fmla="*/ 4 w 39"/>
                  <a:gd name="T3" fmla="*/ 0 h 25"/>
                  <a:gd name="T4" fmla="*/ 39 w 39"/>
                  <a:gd name="T5" fmla="*/ 8 h 25"/>
                  <a:gd name="T6" fmla="*/ 36 w 39"/>
                  <a:gd name="T7" fmla="*/ 25 h 25"/>
                  <a:gd name="T8" fmla="*/ 0 w 39"/>
                  <a:gd name="T9" fmla="*/ 18 h 25"/>
                  <a:gd name="T10" fmla="*/ 0 60000 65536"/>
                  <a:gd name="T11" fmla="*/ 0 60000 65536"/>
                  <a:gd name="T12" fmla="*/ 0 60000 65536"/>
                  <a:gd name="T13" fmla="*/ 0 60000 65536"/>
                  <a:gd name="T14" fmla="*/ 0 60000 65536"/>
                  <a:gd name="T15" fmla="*/ 0 w 39"/>
                  <a:gd name="T16" fmla="*/ 0 h 25"/>
                  <a:gd name="T17" fmla="*/ 39 w 39"/>
                  <a:gd name="T18" fmla="*/ 25 h 25"/>
                </a:gdLst>
                <a:ahLst/>
                <a:cxnLst>
                  <a:cxn ang="T10">
                    <a:pos x="T0" y="T1"/>
                  </a:cxn>
                  <a:cxn ang="T11">
                    <a:pos x="T2" y="T3"/>
                  </a:cxn>
                  <a:cxn ang="T12">
                    <a:pos x="T4" y="T5"/>
                  </a:cxn>
                  <a:cxn ang="T13">
                    <a:pos x="T6" y="T7"/>
                  </a:cxn>
                  <a:cxn ang="T14">
                    <a:pos x="T8" y="T9"/>
                  </a:cxn>
                </a:cxnLst>
                <a:rect l="T15" t="T16" r="T17" b="T18"/>
                <a:pathLst>
                  <a:path w="39" h="25">
                    <a:moveTo>
                      <a:pt x="0" y="18"/>
                    </a:moveTo>
                    <a:lnTo>
                      <a:pt x="4" y="0"/>
                    </a:lnTo>
                    <a:lnTo>
                      <a:pt x="39" y="8"/>
                    </a:lnTo>
                    <a:lnTo>
                      <a:pt x="36" y="25"/>
                    </a:lnTo>
                    <a:lnTo>
                      <a:pt x="0" y="18"/>
                    </a:lnTo>
                    <a:close/>
                  </a:path>
                </a:pathLst>
              </a:custGeom>
              <a:solidFill>
                <a:srgbClr val="000000"/>
              </a:solidFill>
              <a:ln w="9525">
                <a:noFill/>
                <a:round/>
                <a:headEnd/>
                <a:tailEnd/>
              </a:ln>
            </p:spPr>
            <p:txBody>
              <a:bodyPr/>
              <a:lstStyle/>
              <a:p>
                <a:endParaRPr lang="en-US"/>
              </a:p>
            </p:txBody>
          </p:sp>
          <p:sp>
            <p:nvSpPr>
              <p:cNvPr id="84232" name="Freeform 658"/>
              <p:cNvSpPr>
                <a:spLocks/>
              </p:cNvSpPr>
              <p:nvPr/>
            </p:nvSpPr>
            <p:spPr bwMode="auto">
              <a:xfrm>
                <a:off x="1541" y="4253"/>
                <a:ext cx="39" cy="27"/>
              </a:xfrm>
              <a:custGeom>
                <a:avLst/>
                <a:gdLst>
                  <a:gd name="T0" fmla="*/ 0 w 39"/>
                  <a:gd name="T1" fmla="*/ 19 h 27"/>
                  <a:gd name="T2" fmla="*/ 4 w 39"/>
                  <a:gd name="T3" fmla="*/ 0 h 27"/>
                  <a:gd name="T4" fmla="*/ 39 w 39"/>
                  <a:gd name="T5" fmla="*/ 8 h 27"/>
                  <a:gd name="T6" fmla="*/ 35 w 39"/>
                  <a:gd name="T7" fmla="*/ 27 h 27"/>
                  <a:gd name="T8" fmla="*/ 0 w 39"/>
                  <a:gd name="T9" fmla="*/ 19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0" y="19"/>
                    </a:moveTo>
                    <a:lnTo>
                      <a:pt x="4" y="0"/>
                    </a:lnTo>
                    <a:lnTo>
                      <a:pt x="39" y="8"/>
                    </a:lnTo>
                    <a:lnTo>
                      <a:pt x="35" y="27"/>
                    </a:lnTo>
                    <a:lnTo>
                      <a:pt x="0" y="19"/>
                    </a:lnTo>
                    <a:close/>
                  </a:path>
                </a:pathLst>
              </a:custGeom>
              <a:solidFill>
                <a:srgbClr val="000000"/>
              </a:solidFill>
              <a:ln w="9525">
                <a:noFill/>
                <a:round/>
                <a:headEnd/>
                <a:tailEnd/>
              </a:ln>
            </p:spPr>
            <p:txBody>
              <a:bodyPr/>
              <a:lstStyle/>
              <a:p>
                <a:endParaRPr lang="en-US"/>
              </a:p>
            </p:txBody>
          </p:sp>
          <p:sp>
            <p:nvSpPr>
              <p:cNvPr id="84233" name="Freeform 657"/>
              <p:cNvSpPr>
                <a:spLocks/>
              </p:cNvSpPr>
              <p:nvPr/>
            </p:nvSpPr>
            <p:spPr bwMode="auto">
              <a:xfrm>
                <a:off x="1545" y="4233"/>
                <a:ext cx="39" cy="27"/>
              </a:xfrm>
              <a:custGeom>
                <a:avLst/>
                <a:gdLst>
                  <a:gd name="T0" fmla="*/ 0 w 39"/>
                  <a:gd name="T1" fmla="*/ 20 h 27"/>
                  <a:gd name="T2" fmla="*/ 4 w 39"/>
                  <a:gd name="T3" fmla="*/ 0 h 27"/>
                  <a:gd name="T4" fmla="*/ 39 w 39"/>
                  <a:gd name="T5" fmla="*/ 7 h 27"/>
                  <a:gd name="T6" fmla="*/ 35 w 39"/>
                  <a:gd name="T7" fmla="*/ 27 h 27"/>
                  <a:gd name="T8" fmla="*/ 0 w 39"/>
                  <a:gd name="T9" fmla="*/ 20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0" y="20"/>
                    </a:moveTo>
                    <a:lnTo>
                      <a:pt x="4" y="0"/>
                    </a:lnTo>
                    <a:lnTo>
                      <a:pt x="39" y="7"/>
                    </a:lnTo>
                    <a:lnTo>
                      <a:pt x="35" y="27"/>
                    </a:lnTo>
                    <a:lnTo>
                      <a:pt x="0" y="20"/>
                    </a:lnTo>
                    <a:close/>
                  </a:path>
                </a:pathLst>
              </a:custGeom>
              <a:solidFill>
                <a:srgbClr val="000000"/>
              </a:solidFill>
              <a:ln w="9525">
                <a:noFill/>
                <a:round/>
                <a:headEnd/>
                <a:tailEnd/>
              </a:ln>
            </p:spPr>
            <p:txBody>
              <a:bodyPr/>
              <a:lstStyle/>
              <a:p>
                <a:endParaRPr lang="en-US"/>
              </a:p>
            </p:txBody>
          </p:sp>
          <p:sp>
            <p:nvSpPr>
              <p:cNvPr id="84234" name="Freeform 656"/>
              <p:cNvSpPr>
                <a:spLocks/>
              </p:cNvSpPr>
              <p:nvPr/>
            </p:nvSpPr>
            <p:spPr bwMode="auto">
              <a:xfrm>
                <a:off x="1549" y="4212"/>
                <a:ext cx="39" cy="29"/>
              </a:xfrm>
              <a:custGeom>
                <a:avLst/>
                <a:gdLst>
                  <a:gd name="T0" fmla="*/ 0 w 39"/>
                  <a:gd name="T1" fmla="*/ 21 h 29"/>
                  <a:gd name="T2" fmla="*/ 4 w 39"/>
                  <a:gd name="T3" fmla="*/ 0 h 29"/>
                  <a:gd name="T4" fmla="*/ 39 w 39"/>
                  <a:gd name="T5" fmla="*/ 7 h 29"/>
                  <a:gd name="T6" fmla="*/ 35 w 39"/>
                  <a:gd name="T7" fmla="*/ 29 h 29"/>
                  <a:gd name="T8" fmla="*/ 0 w 39"/>
                  <a:gd name="T9" fmla="*/ 21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21"/>
                    </a:moveTo>
                    <a:lnTo>
                      <a:pt x="4" y="0"/>
                    </a:lnTo>
                    <a:lnTo>
                      <a:pt x="39" y="7"/>
                    </a:lnTo>
                    <a:lnTo>
                      <a:pt x="35" y="29"/>
                    </a:lnTo>
                    <a:lnTo>
                      <a:pt x="0" y="21"/>
                    </a:lnTo>
                    <a:close/>
                  </a:path>
                </a:pathLst>
              </a:custGeom>
              <a:solidFill>
                <a:srgbClr val="000000"/>
              </a:solidFill>
              <a:ln w="9525">
                <a:noFill/>
                <a:round/>
                <a:headEnd/>
                <a:tailEnd/>
              </a:ln>
            </p:spPr>
            <p:txBody>
              <a:bodyPr/>
              <a:lstStyle/>
              <a:p>
                <a:endParaRPr lang="en-US"/>
              </a:p>
            </p:txBody>
          </p:sp>
          <p:sp>
            <p:nvSpPr>
              <p:cNvPr id="84235" name="Freeform 655"/>
              <p:cNvSpPr>
                <a:spLocks/>
              </p:cNvSpPr>
              <p:nvPr/>
            </p:nvSpPr>
            <p:spPr bwMode="auto">
              <a:xfrm>
                <a:off x="1553" y="4189"/>
                <a:ext cx="40" cy="30"/>
              </a:xfrm>
              <a:custGeom>
                <a:avLst/>
                <a:gdLst>
                  <a:gd name="T0" fmla="*/ 0 w 40"/>
                  <a:gd name="T1" fmla="*/ 23 h 30"/>
                  <a:gd name="T2" fmla="*/ 5 w 40"/>
                  <a:gd name="T3" fmla="*/ 0 h 30"/>
                  <a:gd name="T4" fmla="*/ 40 w 40"/>
                  <a:gd name="T5" fmla="*/ 6 h 30"/>
                  <a:gd name="T6" fmla="*/ 35 w 40"/>
                  <a:gd name="T7" fmla="*/ 30 h 30"/>
                  <a:gd name="T8" fmla="*/ 0 w 40"/>
                  <a:gd name="T9" fmla="*/ 23 h 30"/>
                  <a:gd name="T10" fmla="*/ 0 60000 65536"/>
                  <a:gd name="T11" fmla="*/ 0 60000 65536"/>
                  <a:gd name="T12" fmla="*/ 0 60000 65536"/>
                  <a:gd name="T13" fmla="*/ 0 60000 65536"/>
                  <a:gd name="T14" fmla="*/ 0 60000 65536"/>
                  <a:gd name="T15" fmla="*/ 0 w 40"/>
                  <a:gd name="T16" fmla="*/ 0 h 30"/>
                  <a:gd name="T17" fmla="*/ 40 w 40"/>
                  <a:gd name="T18" fmla="*/ 30 h 30"/>
                </a:gdLst>
                <a:ahLst/>
                <a:cxnLst>
                  <a:cxn ang="T10">
                    <a:pos x="T0" y="T1"/>
                  </a:cxn>
                  <a:cxn ang="T11">
                    <a:pos x="T2" y="T3"/>
                  </a:cxn>
                  <a:cxn ang="T12">
                    <a:pos x="T4" y="T5"/>
                  </a:cxn>
                  <a:cxn ang="T13">
                    <a:pos x="T6" y="T7"/>
                  </a:cxn>
                  <a:cxn ang="T14">
                    <a:pos x="T8" y="T9"/>
                  </a:cxn>
                </a:cxnLst>
                <a:rect l="T15" t="T16" r="T17" b="T18"/>
                <a:pathLst>
                  <a:path w="40" h="30">
                    <a:moveTo>
                      <a:pt x="0" y="23"/>
                    </a:moveTo>
                    <a:lnTo>
                      <a:pt x="5" y="0"/>
                    </a:lnTo>
                    <a:lnTo>
                      <a:pt x="40" y="6"/>
                    </a:lnTo>
                    <a:lnTo>
                      <a:pt x="35" y="30"/>
                    </a:lnTo>
                    <a:lnTo>
                      <a:pt x="0" y="23"/>
                    </a:lnTo>
                    <a:close/>
                  </a:path>
                </a:pathLst>
              </a:custGeom>
              <a:solidFill>
                <a:srgbClr val="000000"/>
              </a:solidFill>
              <a:ln w="9525">
                <a:noFill/>
                <a:round/>
                <a:headEnd/>
                <a:tailEnd/>
              </a:ln>
            </p:spPr>
            <p:txBody>
              <a:bodyPr/>
              <a:lstStyle/>
              <a:p>
                <a:endParaRPr lang="en-US"/>
              </a:p>
            </p:txBody>
          </p:sp>
          <p:sp>
            <p:nvSpPr>
              <p:cNvPr id="84236" name="Freeform 654"/>
              <p:cNvSpPr>
                <a:spLocks/>
              </p:cNvSpPr>
              <p:nvPr/>
            </p:nvSpPr>
            <p:spPr bwMode="auto">
              <a:xfrm>
                <a:off x="1558" y="4165"/>
                <a:ext cx="39" cy="30"/>
              </a:xfrm>
              <a:custGeom>
                <a:avLst/>
                <a:gdLst>
                  <a:gd name="T0" fmla="*/ 0 w 39"/>
                  <a:gd name="T1" fmla="*/ 24 h 30"/>
                  <a:gd name="T2" fmla="*/ 4 w 39"/>
                  <a:gd name="T3" fmla="*/ 0 h 30"/>
                  <a:gd name="T4" fmla="*/ 39 w 39"/>
                  <a:gd name="T5" fmla="*/ 7 h 30"/>
                  <a:gd name="T6" fmla="*/ 35 w 39"/>
                  <a:gd name="T7" fmla="*/ 30 h 30"/>
                  <a:gd name="T8" fmla="*/ 0 w 39"/>
                  <a:gd name="T9" fmla="*/ 24 h 30"/>
                  <a:gd name="T10" fmla="*/ 0 60000 65536"/>
                  <a:gd name="T11" fmla="*/ 0 60000 65536"/>
                  <a:gd name="T12" fmla="*/ 0 60000 65536"/>
                  <a:gd name="T13" fmla="*/ 0 60000 65536"/>
                  <a:gd name="T14" fmla="*/ 0 60000 65536"/>
                  <a:gd name="T15" fmla="*/ 0 w 39"/>
                  <a:gd name="T16" fmla="*/ 0 h 30"/>
                  <a:gd name="T17" fmla="*/ 39 w 39"/>
                  <a:gd name="T18" fmla="*/ 30 h 30"/>
                </a:gdLst>
                <a:ahLst/>
                <a:cxnLst>
                  <a:cxn ang="T10">
                    <a:pos x="T0" y="T1"/>
                  </a:cxn>
                  <a:cxn ang="T11">
                    <a:pos x="T2" y="T3"/>
                  </a:cxn>
                  <a:cxn ang="T12">
                    <a:pos x="T4" y="T5"/>
                  </a:cxn>
                  <a:cxn ang="T13">
                    <a:pos x="T6" y="T7"/>
                  </a:cxn>
                  <a:cxn ang="T14">
                    <a:pos x="T8" y="T9"/>
                  </a:cxn>
                </a:cxnLst>
                <a:rect l="T15" t="T16" r="T17" b="T18"/>
                <a:pathLst>
                  <a:path w="39" h="30">
                    <a:moveTo>
                      <a:pt x="0" y="24"/>
                    </a:moveTo>
                    <a:lnTo>
                      <a:pt x="4" y="0"/>
                    </a:lnTo>
                    <a:lnTo>
                      <a:pt x="39" y="7"/>
                    </a:lnTo>
                    <a:lnTo>
                      <a:pt x="35" y="30"/>
                    </a:lnTo>
                    <a:lnTo>
                      <a:pt x="0" y="24"/>
                    </a:lnTo>
                    <a:close/>
                  </a:path>
                </a:pathLst>
              </a:custGeom>
              <a:solidFill>
                <a:srgbClr val="000000"/>
              </a:solidFill>
              <a:ln w="9525">
                <a:noFill/>
                <a:round/>
                <a:headEnd/>
                <a:tailEnd/>
              </a:ln>
            </p:spPr>
            <p:txBody>
              <a:bodyPr/>
              <a:lstStyle/>
              <a:p>
                <a:endParaRPr lang="en-US"/>
              </a:p>
            </p:txBody>
          </p:sp>
          <p:sp>
            <p:nvSpPr>
              <p:cNvPr id="84237" name="Freeform 653"/>
              <p:cNvSpPr>
                <a:spLocks/>
              </p:cNvSpPr>
              <p:nvPr/>
            </p:nvSpPr>
            <p:spPr bwMode="auto">
              <a:xfrm>
                <a:off x="1562" y="4140"/>
                <a:ext cx="40" cy="32"/>
              </a:xfrm>
              <a:custGeom>
                <a:avLst/>
                <a:gdLst>
                  <a:gd name="T0" fmla="*/ 0 w 40"/>
                  <a:gd name="T1" fmla="*/ 25 h 32"/>
                  <a:gd name="T2" fmla="*/ 5 w 40"/>
                  <a:gd name="T3" fmla="*/ 0 h 32"/>
                  <a:gd name="T4" fmla="*/ 40 w 40"/>
                  <a:gd name="T5" fmla="*/ 7 h 32"/>
                  <a:gd name="T6" fmla="*/ 35 w 40"/>
                  <a:gd name="T7" fmla="*/ 32 h 32"/>
                  <a:gd name="T8" fmla="*/ 0 w 40"/>
                  <a:gd name="T9" fmla="*/ 25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0" y="25"/>
                    </a:moveTo>
                    <a:lnTo>
                      <a:pt x="5" y="0"/>
                    </a:lnTo>
                    <a:lnTo>
                      <a:pt x="40" y="7"/>
                    </a:lnTo>
                    <a:lnTo>
                      <a:pt x="35" y="32"/>
                    </a:lnTo>
                    <a:lnTo>
                      <a:pt x="0" y="25"/>
                    </a:lnTo>
                    <a:close/>
                  </a:path>
                </a:pathLst>
              </a:custGeom>
              <a:solidFill>
                <a:srgbClr val="000000"/>
              </a:solidFill>
              <a:ln w="9525">
                <a:noFill/>
                <a:round/>
                <a:headEnd/>
                <a:tailEnd/>
              </a:ln>
            </p:spPr>
            <p:txBody>
              <a:bodyPr/>
              <a:lstStyle/>
              <a:p>
                <a:endParaRPr lang="en-US"/>
              </a:p>
            </p:txBody>
          </p:sp>
          <p:sp>
            <p:nvSpPr>
              <p:cNvPr id="84238" name="Freeform 652"/>
              <p:cNvSpPr>
                <a:spLocks/>
              </p:cNvSpPr>
              <p:nvPr/>
            </p:nvSpPr>
            <p:spPr bwMode="auto">
              <a:xfrm>
                <a:off x="1567" y="4114"/>
                <a:ext cx="40" cy="34"/>
              </a:xfrm>
              <a:custGeom>
                <a:avLst/>
                <a:gdLst>
                  <a:gd name="T0" fmla="*/ 0 w 40"/>
                  <a:gd name="T1" fmla="*/ 26 h 34"/>
                  <a:gd name="T2" fmla="*/ 5 w 40"/>
                  <a:gd name="T3" fmla="*/ 0 h 34"/>
                  <a:gd name="T4" fmla="*/ 40 w 40"/>
                  <a:gd name="T5" fmla="*/ 8 h 34"/>
                  <a:gd name="T6" fmla="*/ 35 w 40"/>
                  <a:gd name="T7" fmla="*/ 34 h 34"/>
                  <a:gd name="T8" fmla="*/ 0 w 40"/>
                  <a:gd name="T9" fmla="*/ 26 h 34"/>
                  <a:gd name="T10" fmla="*/ 0 60000 65536"/>
                  <a:gd name="T11" fmla="*/ 0 60000 65536"/>
                  <a:gd name="T12" fmla="*/ 0 60000 65536"/>
                  <a:gd name="T13" fmla="*/ 0 60000 65536"/>
                  <a:gd name="T14" fmla="*/ 0 60000 65536"/>
                  <a:gd name="T15" fmla="*/ 0 w 40"/>
                  <a:gd name="T16" fmla="*/ 0 h 34"/>
                  <a:gd name="T17" fmla="*/ 40 w 40"/>
                  <a:gd name="T18" fmla="*/ 34 h 34"/>
                </a:gdLst>
                <a:ahLst/>
                <a:cxnLst>
                  <a:cxn ang="T10">
                    <a:pos x="T0" y="T1"/>
                  </a:cxn>
                  <a:cxn ang="T11">
                    <a:pos x="T2" y="T3"/>
                  </a:cxn>
                  <a:cxn ang="T12">
                    <a:pos x="T4" y="T5"/>
                  </a:cxn>
                  <a:cxn ang="T13">
                    <a:pos x="T6" y="T7"/>
                  </a:cxn>
                  <a:cxn ang="T14">
                    <a:pos x="T8" y="T9"/>
                  </a:cxn>
                </a:cxnLst>
                <a:rect l="T15" t="T16" r="T17" b="T18"/>
                <a:pathLst>
                  <a:path w="40" h="34">
                    <a:moveTo>
                      <a:pt x="0" y="26"/>
                    </a:moveTo>
                    <a:lnTo>
                      <a:pt x="5" y="0"/>
                    </a:lnTo>
                    <a:lnTo>
                      <a:pt x="40" y="8"/>
                    </a:lnTo>
                    <a:lnTo>
                      <a:pt x="35" y="34"/>
                    </a:lnTo>
                    <a:lnTo>
                      <a:pt x="0" y="26"/>
                    </a:lnTo>
                    <a:close/>
                  </a:path>
                </a:pathLst>
              </a:custGeom>
              <a:solidFill>
                <a:srgbClr val="000000"/>
              </a:solidFill>
              <a:ln w="9525">
                <a:noFill/>
                <a:round/>
                <a:headEnd/>
                <a:tailEnd/>
              </a:ln>
            </p:spPr>
            <p:txBody>
              <a:bodyPr/>
              <a:lstStyle/>
              <a:p>
                <a:endParaRPr lang="en-US"/>
              </a:p>
            </p:txBody>
          </p:sp>
          <p:sp>
            <p:nvSpPr>
              <p:cNvPr id="84239" name="Freeform 651"/>
              <p:cNvSpPr>
                <a:spLocks/>
              </p:cNvSpPr>
              <p:nvPr/>
            </p:nvSpPr>
            <p:spPr bwMode="auto">
              <a:xfrm>
                <a:off x="1572" y="4106"/>
                <a:ext cx="37" cy="15"/>
              </a:xfrm>
              <a:custGeom>
                <a:avLst/>
                <a:gdLst>
                  <a:gd name="T0" fmla="*/ 0 w 37"/>
                  <a:gd name="T1" fmla="*/ 9 h 15"/>
                  <a:gd name="T2" fmla="*/ 1 w 37"/>
                  <a:gd name="T3" fmla="*/ 0 h 15"/>
                  <a:gd name="T4" fmla="*/ 37 w 37"/>
                  <a:gd name="T5" fmla="*/ 6 h 15"/>
                  <a:gd name="T6" fmla="*/ 35 w 37"/>
                  <a:gd name="T7" fmla="*/ 15 h 15"/>
                  <a:gd name="T8" fmla="*/ 0 w 37"/>
                  <a:gd name="T9" fmla="*/ 9 h 15"/>
                  <a:gd name="T10" fmla="*/ 0 60000 65536"/>
                  <a:gd name="T11" fmla="*/ 0 60000 65536"/>
                  <a:gd name="T12" fmla="*/ 0 60000 65536"/>
                  <a:gd name="T13" fmla="*/ 0 60000 65536"/>
                  <a:gd name="T14" fmla="*/ 0 60000 65536"/>
                  <a:gd name="T15" fmla="*/ 0 w 37"/>
                  <a:gd name="T16" fmla="*/ 0 h 15"/>
                  <a:gd name="T17" fmla="*/ 37 w 37"/>
                  <a:gd name="T18" fmla="*/ 15 h 15"/>
                </a:gdLst>
                <a:ahLst/>
                <a:cxnLst>
                  <a:cxn ang="T10">
                    <a:pos x="T0" y="T1"/>
                  </a:cxn>
                  <a:cxn ang="T11">
                    <a:pos x="T2" y="T3"/>
                  </a:cxn>
                  <a:cxn ang="T12">
                    <a:pos x="T4" y="T5"/>
                  </a:cxn>
                  <a:cxn ang="T13">
                    <a:pos x="T6" y="T7"/>
                  </a:cxn>
                  <a:cxn ang="T14">
                    <a:pos x="T8" y="T9"/>
                  </a:cxn>
                </a:cxnLst>
                <a:rect l="T15" t="T16" r="T17" b="T18"/>
                <a:pathLst>
                  <a:path w="37" h="15">
                    <a:moveTo>
                      <a:pt x="0" y="9"/>
                    </a:moveTo>
                    <a:lnTo>
                      <a:pt x="1" y="0"/>
                    </a:lnTo>
                    <a:lnTo>
                      <a:pt x="37" y="6"/>
                    </a:lnTo>
                    <a:lnTo>
                      <a:pt x="35" y="15"/>
                    </a:lnTo>
                    <a:lnTo>
                      <a:pt x="0" y="9"/>
                    </a:lnTo>
                    <a:close/>
                  </a:path>
                </a:pathLst>
              </a:custGeom>
              <a:solidFill>
                <a:srgbClr val="000000"/>
              </a:solidFill>
              <a:ln w="9525">
                <a:noFill/>
                <a:round/>
                <a:headEnd/>
                <a:tailEnd/>
              </a:ln>
            </p:spPr>
            <p:txBody>
              <a:bodyPr/>
              <a:lstStyle/>
              <a:p>
                <a:endParaRPr lang="en-US"/>
              </a:p>
            </p:txBody>
          </p:sp>
          <p:sp>
            <p:nvSpPr>
              <p:cNvPr id="84240" name="Freeform 650"/>
              <p:cNvSpPr>
                <a:spLocks/>
              </p:cNvSpPr>
              <p:nvPr/>
            </p:nvSpPr>
            <p:spPr bwMode="auto">
              <a:xfrm>
                <a:off x="1606" y="3922"/>
                <a:ext cx="44" cy="46"/>
              </a:xfrm>
              <a:custGeom>
                <a:avLst/>
                <a:gdLst>
                  <a:gd name="T0" fmla="*/ 0 w 44"/>
                  <a:gd name="T1" fmla="*/ 37 h 46"/>
                  <a:gd name="T2" fmla="*/ 9 w 44"/>
                  <a:gd name="T3" fmla="*/ 0 h 46"/>
                  <a:gd name="T4" fmla="*/ 44 w 44"/>
                  <a:gd name="T5" fmla="*/ 9 h 46"/>
                  <a:gd name="T6" fmla="*/ 35 w 44"/>
                  <a:gd name="T7" fmla="*/ 46 h 46"/>
                  <a:gd name="T8" fmla="*/ 0 w 44"/>
                  <a:gd name="T9" fmla="*/ 37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0" y="37"/>
                    </a:moveTo>
                    <a:lnTo>
                      <a:pt x="9" y="0"/>
                    </a:lnTo>
                    <a:lnTo>
                      <a:pt x="44" y="9"/>
                    </a:lnTo>
                    <a:lnTo>
                      <a:pt x="35" y="46"/>
                    </a:lnTo>
                    <a:lnTo>
                      <a:pt x="0" y="37"/>
                    </a:lnTo>
                    <a:close/>
                  </a:path>
                </a:pathLst>
              </a:custGeom>
              <a:solidFill>
                <a:srgbClr val="000000"/>
              </a:solidFill>
              <a:ln w="9525">
                <a:noFill/>
                <a:round/>
                <a:headEnd/>
                <a:tailEnd/>
              </a:ln>
            </p:spPr>
            <p:txBody>
              <a:bodyPr/>
              <a:lstStyle/>
              <a:p>
                <a:endParaRPr lang="en-US"/>
              </a:p>
            </p:txBody>
          </p:sp>
          <p:sp>
            <p:nvSpPr>
              <p:cNvPr id="84241" name="Freeform 649"/>
              <p:cNvSpPr>
                <a:spLocks/>
              </p:cNvSpPr>
              <p:nvPr/>
            </p:nvSpPr>
            <p:spPr bwMode="auto">
              <a:xfrm>
                <a:off x="1615" y="3867"/>
                <a:ext cx="51" cy="65"/>
              </a:xfrm>
              <a:custGeom>
                <a:avLst/>
                <a:gdLst>
                  <a:gd name="T0" fmla="*/ 0 w 51"/>
                  <a:gd name="T1" fmla="*/ 54 h 65"/>
                  <a:gd name="T2" fmla="*/ 16 w 51"/>
                  <a:gd name="T3" fmla="*/ 0 h 65"/>
                  <a:gd name="T4" fmla="*/ 51 w 51"/>
                  <a:gd name="T5" fmla="*/ 11 h 65"/>
                  <a:gd name="T6" fmla="*/ 35 w 51"/>
                  <a:gd name="T7" fmla="*/ 65 h 65"/>
                  <a:gd name="T8" fmla="*/ 0 w 51"/>
                  <a:gd name="T9" fmla="*/ 54 h 65"/>
                  <a:gd name="T10" fmla="*/ 0 60000 65536"/>
                  <a:gd name="T11" fmla="*/ 0 60000 65536"/>
                  <a:gd name="T12" fmla="*/ 0 60000 65536"/>
                  <a:gd name="T13" fmla="*/ 0 60000 65536"/>
                  <a:gd name="T14" fmla="*/ 0 60000 65536"/>
                  <a:gd name="T15" fmla="*/ 0 w 51"/>
                  <a:gd name="T16" fmla="*/ 0 h 65"/>
                  <a:gd name="T17" fmla="*/ 51 w 51"/>
                  <a:gd name="T18" fmla="*/ 65 h 65"/>
                </a:gdLst>
                <a:ahLst/>
                <a:cxnLst>
                  <a:cxn ang="T10">
                    <a:pos x="T0" y="T1"/>
                  </a:cxn>
                  <a:cxn ang="T11">
                    <a:pos x="T2" y="T3"/>
                  </a:cxn>
                  <a:cxn ang="T12">
                    <a:pos x="T4" y="T5"/>
                  </a:cxn>
                  <a:cxn ang="T13">
                    <a:pos x="T6" y="T7"/>
                  </a:cxn>
                  <a:cxn ang="T14">
                    <a:pos x="T8" y="T9"/>
                  </a:cxn>
                </a:cxnLst>
                <a:rect l="T15" t="T16" r="T17" b="T18"/>
                <a:pathLst>
                  <a:path w="51" h="65">
                    <a:moveTo>
                      <a:pt x="0" y="54"/>
                    </a:moveTo>
                    <a:lnTo>
                      <a:pt x="16" y="0"/>
                    </a:lnTo>
                    <a:lnTo>
                      <a:pt x="51" y="11"/>
                    </a:lnTo>
                    <a:lnTo>
                      <a:pt x="35" y="65"/>
                    </a:lnTo>
                    <a:lnTo>
                      <a:pt x="0" y="54"/>
                    </a:lnTo>
                    <a:close/>
                  </a:path>
                </a:pathLst>
              </a:custGeom>
              <a:solidFill>
                <a:srgbClr val="000000"/>
              </a:solidFill>
              <a:ln w="9525">
                <a:noFill/>
                <a:round/>
                <a:headEnd/>
                <a:tailEnd/>
              </a:ln>
            </p:spPr>
            <p:txBody>
              <a:bodyPr/>
              <a:lstStyle/>
              <a:p>
                <a:endParaRPr lang="en-US"/>
              </a:p>
            </p:txBody>
          </p:sp>
          <p:sp>
            <p:nvSpPr>
              <p:cNvPr id="84242" name="Freeform 648"/>
              <p:cNvSpPr>
                <a:spLocks/>
              </p:cNvSpPr>
              <p:nvPr/>
            </p:nvSpPr>
            <p:spPr bwMode="auto">
              <a:xfrm>
                <a:off x="1631" y="3840"/>
                <a:ext cx="43" cy="38"/>
              </a:xfrm>
              <a:custGeom>
                <a:avLst/>
                <a:gdLst>
                  <a:gd name="T0" fmla="*/ 0 w 43"/>
                  <a:gd name="T1" fmla="*/ 27 h 38"/>
                  <a:gd name="T2" fmla="*/ 8 w 43"/>
                  <a:gd name="T3" fmla="*/ 0 h 38"/>
                  <a:gd name="T4" fmla="*/ 43 w 43"/>
                  <a:gd name="T5" fmla="*/ 11 h 38"/>
                  <a:gd name="T6" fmla="*/ 35 w 43"/>
                  <a:gd name="T7" fmla="*/ 38 h 38"/>
                  <a:gd name="T8" fmla="*/ 0 w 43"/>
                  <a:gd name="T9" fmla="*/ 27 h 38"/>
                  <a:gd name="T10" fmla="*/ 0 60000 65536"/>
                  <a:gd name="T11" fmla="*/ 0 60000 65536"/>
                  <a:gd name="T12" fmla="*/ 0 60000 65536"/>
                  <a:gd name="T13" fmla="*/ 0 60000 65536"/>
                  <a:gd name="T14" fmla="*/ 0 60000 65536"/>
                  <a:gd name="T15" fmla="*/ 0 w 43"/>
                  <a:gd name="T16" fmla="*/ 0 h 38"/>
                  <a:gd name="T17" fmla="*/ 43 w 43"/>
                  <a:gd name="T18" fmla="*/ 38 h 38"/>
                </a:gdLst>
                <a:ahLst/>
                <a:cxnLst>
                  <a:cxn ang="T10">
                    <a:pos x="T0" y="T1"/>
                  </a:cxn>
                  <a:cxn ang="T11">
                    <a:pos x="T2" y="T3"/>
                  </a:cxn>
                  <a:cxn ang="T12">
                    <a:pos x="T4" y="T5"/>
                  </a:cxn>
                  <a:cxn ang="T13">
                    <a:pos x="T6" y="T7"/>
                  </a:cxn>
                  <a:cxn ang="T14">
                    <a:pos x="T8" y="T9"/>
                  </a:cxn>
                </a:cxnLst>
                <a:rect l="T15" t="T16" r="T17" b="T18"/>
                <a:pathLst>
                  <a:path w="43" h="38">
                    <a:moveTo>
                      <a:pt x="0" y="27"/>
                    </a:moveTo>
                    <a:lnTo>
                      <a:pt x="8" y="0"/>
                    </a:lnTo>
                    <a:lnTo>
                      <a:pt x="43" y="11"/>
                    </a:lnTo>
                    <a:lnTo>
                      <a:pt x="35" y="38"/>
                    </a:lnTo>
                    <a:lnTo>
                      <a:pt x="0" y="27"/>
                    </a:lnTo>
                    <a:close/>
                  </a:path>
                </a:pathLst>
              </a:custGeom>
              <a:solidFill>
                <a:srgbClr val="000000"/>
              </a:solidFill>
              <a:ln w="9525">
                <a:noFill/>
                <a:round/>
                <a:headEnd/>
                <a:tailEnd/>
              </a:ln>
            </p:spPr>
            <p:txBody>
              <a:bodyPr/>
              <a:lstStyle/>
              <a:p>
                <a:endParaRPr lang="en-US"/>
              </a:p>
            </p:txBody>
          </p:sp>
          <p:sp>
            <p:nvSpPr>
              <p:cNvPr id="84243" name="Freeform 647"/>
              <p:cNvSpPr>
                <a:spLocks/>
              </p:cNvSpPr>
              <p:nvPr/>
            </p:nvSpPr>
            <p:spPr bwMode="auto">
              <a:xfrm>
                <a:off x="1639" y="3814"/>
                <a:ext cx="43" cy="38"/>
              </a:xfrm>
              <a:custGeom>
                <a:avLst/>
                <a:gdLst>
                  <a:gd name="T0" fmla="*/ 0 w 43"/>
                  <a:gd name="T1" fmla="*/ 25 h 38"/>
                  <a:gd name="T2" fmla="*/ 9 w 43"/>
                  <a:gd name="T3" fmla="*/ 0 h 38"/>
                  <a:gd name="T4" fmla="*/ 43 w 43"/>
                  <a:gd name="T5" fmla="*/ 12 h 38"/>
                  <a:gd name="T6" fmla="*/ 34 w 43"/>
                  <a:gd name="T7" fmla="*/ 38 h 38"/>
                  <a:gd name="T8" fmla="*/ 0 w 43"/>
                  <a:gd name="T9" fmla="*/ 25 h 38"/>
                  <a:gd name="T10" fmla="*/ 0 60000 65536"/>
                  <a:gd name="T11" fmla="*/ 0 60000 65536"/>
                  <a:gd name="T12" fmla="*/ 0 60000 65536"/>
                  <a:gd name="T13" fmla="*/ 0 60000 65536"/>
                  <a:gd name="T14" fmla="*/ 0 60000 65536"/>
                  <a:gd name="T15" fmla="*/ 0 w 43"/>
                  <a:gd name="T16" fmla="*/ 0 h 38"/>
                  <a:gd name="T17" fmla="*/ 43 w 43"/>
                  <a:gd name="T18" fmla="*/ 38 h 38"/>
                </a:gdLst>
                <a:ahLst/>
                <a:cxnLst>
                  <a:cxn ang="T10">
                    <a:pos x="T0" y="T1"/>
                  </a:cxn>
                  <a:cxn ang="T11">
                    <a:pos x="T2" y="T3"/>
                  </a:cxn>
                  <a:cxn ang="T12">
                    <a:pos x="T4" y="T5"/>
                  </a:cxn>
                  <a:cxn ang="T13">
                    <a:pos x="T6" y="T7"/>
                  </a:cxn>
                  <a:cxn ang="T14">
                    <a:pos x="T8" y="T9"/>
                  </a:cxn>
                </a:cxnLst>
                <a:rect l="T15" t="T16" r="T17" b="T18"/>
                <a:pathLst>
                  <a:path w="43" h="38">
                    <a:moveTo>
                      <a:pt x="0" y="25"/>
                    </a:moveTo>
                    <a:lnTo>
                      <a:pt x="9" y="0"/>
                    </a:lnTo>
                    <a:lnTo>
                      <a:pt x="43" y="12"/>
                    </a:lnTo>
                    <a:lnTo>
                      <a:pt x="34" y="38"/>
                    </a:lnTo>
                    <a:lnTo>
                      <a:pt x="0" y="25"/>
                    </a:lnTo>
                    <a:close/>
                  </a:path>
                </a:pathLst>
              </a:custGeom>
              <a:solidFill>
                <a:srgbClr val="000000"/>
              </a:solidFill>
              <a:ln w="9525">
                <a:noFill/>
                <a:round/>
                <a:headEnd/>
                <a:tailEnd/>
              </a:ln>
            </p:spPr>
            <p:txBody>
              <a:bodyPr/>
              <a:lstStyle/>
              <a:p>
                <a:endParaRPr lang="en-US"/>
              </a:p>
            </p:txBody>
          </p:sp>
          <p:sp>
            <p:nvSpPr>
              <p:cNvPr id="84244" name="Freeform 646"/>
              <p:cNvSpPr>
                <a:spLocks/>
              </p:cNvSpPr>
              <p:nvPr/>
            </p:nvSpPr>
            <p:spPr bwMode="auto">
              <a:xfrm>
                <a:off x="1648" y="3789"/>
                <a:ext cx="43" cy="37"/>
              </a:xfrm>
              <a:custGeom>
                <a:avLst/>
                <a:gdLst>
                  <a:gd name="T0" fmla="*/ 0 w 43"/>
                  <a:gd name="T1" fmla="*/ 25 h 37"/>
                  <a:gd name="T2" fmla="*/ 9 w 43"/>
                  <a:gd name="T3" fmla="*/ 0 h 37"/>
                  <a:gd name="T4" fmla="*/ 43 w 43"/>
                  <a:gd name="T5" fmla="*/ 12 h 37"/>
                  <a:gd name="T6" fmla="*/ 34 w 43"/>
                  <a:gd name="T7" fmla="*/ 37 h 37"/>
                  <a:gd name="T8" fmla="*/ 0 w 43"/>
                  <a:gd name="T9" fmla="*/ 25 h 37"/>
                  <a:gd name="T10" fmla="*/ 0 60000 65536"/>
                  <a:gd name="T11" fmla="*/ 0 60000 65536"/>
                  <a:gd name="T12" fmla="*/ 0 60000 65536"/>
                  <a:gd name="T13" fmla="*/ 0 60000 65536"/>
                  <a:gd name="T14" fmla="*/ 0 60000 65536"/>
                  <a:gd name="T15" fmla="*/ 0 w 43"/>
                  <a:gd name="T16" fmla="*/ 0 h 37"/>
                  <a:gd name="T17" fmla="*/ 43 w 43"/>
                  <a:gd name="T18" fmla="*/ 37 h 37"/>
                </a:gdLst>
                <a:ahLst/>
                <a:cxnLst>
                  <a:cxn ang="T10">
                    <a:pos x="T0" y="T1"/>
                  </a:cxn>
                  <a:cxn ang="T11">
                    <a:pos x="T2" y="T3"/>
                  </a:cxn>
                  <a:cxn ang="T12">
                    <a:pos x="T4" y="T5"/>
                  </a:cxn>
                  <a:cxn ang="T13">
                    <a:pos x="T6" y="T7"/>
                  </a:cxn>
                  <a:cxn ang="T14">
                    <a:pos x="T8" y="T9"/>
                  </a:cxn>
                </a:cxnLst>
                <a:rect l="T15" t="T16" r="T17" b="T18"/>
                <a:pathLst>
                  <a:path w="43" h="37">
                    <a:moveTo>
                      <a:pt x="0" y="25"/>
                    </a:moveTo>
                    <a:lnTo>
                      <a:pt x="9" y="0"/>
                    </a:lnTo>
                    <a:lnTo>
                      <a:pt x="43" y="12"/>
                    </a:lnTo>
                    <a:lnTo>
                      <a:pt x="34" y="37"/>
                    </a:lnTo>
                    <a:lnTo>
                      <a:pt x="0" y="25"/>
                    </a:lnTo>
                    <a:close/>
                  </a:path>
                </a:pathLst>
              </a:custGeom>
              <a:solidFill>
                <a:srgbClr val="000000"/>
              </a:solidFill>
              <a:ln w="9525">
                <a:noFill/>
                <a:round/>
                <a:headEnd/>
                <a:tailEnd/>
              </a:ln>
            </p:spPr>
            <p:txBody>
              <a:bodyPr/>
              <a:lstStyle/>
              <a:p>
                <a:endParaRPr lang="en-US"/>
              </a:p>
            </p:txBody>
          </p:sp>
          <p:sp>
            <p:nvSpPr>
              <p:cNvPr id="84245" name="Freeform 645"/>
              <p:cNvSpPr>
                <a:spLocks/>
              </p:cNvSpPr>
              <p:nvPr/>
            </p:nvSpPr>
            <p:spPr bwMode="auto">
              <a:xfrm>
                <a:off x="1658" y="3763"/>
                <a:ext cx="43" cy="39"/>
              </a:xfrm>
              <a:custGeom>
                <a:avLst/>
                <a:gdLst>
                  <a:gd name="T0" fmla="*/ 0 w 43"/>
                  <a:gd name="T1" fmla="*/ 24 h 39"/>
                  <a:gd name="T2" fmla="*/ 10 w 43"/>
                  <a:gd name="T3" fmla="*/ 0 h 39"/>
                  <a:gd name="T4" fmla="*/ 43 w 43"/>
                  <a:gd name="T5" fmla="*/ 15 h 39"/>
                  <a:gd name="T6" fmla="*/ 33 w 43"/>
                  <a:gd name="T7" fmla="*/ 39 h 39"/>
                  <a:gd name="T8" fmla="*/ 0 w 43"/>
                  <a:gd name="T9" fmla="*/ 24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0" y="24"/>
                    </a:moveTo>
                    <a:lnTo>
                      <a:pt x="10" y="0"/>
                    </a:lnTo>
                    <a:lnTo>
                      <a:pt x="43" y="15"/>
                    </a:lnTo>
                    <a:lnTo>
                      <a:pt x="33" y="39"/>
                    </a:lnTo>
                    <a:lnTo>
                      <a:pt x="0" y="24"/>
                    </a:lnTo>
                    <a:close/>
                  </a:path>
                </a:pathLst>
              </a:custGeom>
              <a:solidFill>
                <a:srgbClr val="000000"/>
              </a:solidFill>
              <a:ln w="9525">
                <a:noFill/>
                <a:round/>
                <a:headEnd/>
                <a:tailEnd/>
              </a:ln>
            </p:spPr>
            <p:txBody>
              <a:bodyPr/>
              <a:lstStyle/>
              <a:p>
                <a:endParaRPr lang="en-US"/>
              </a:p>
            </p:txBody>
          </p:sp>
          <p:sp>
            <p:nvSpPr>
              <p:cNvPr id="84246" name="Freeform 644"/>
              <p:cNvSpPr>
                <a:spLocks/>
              </p:cNvSpPr>
              <p:nvPr/>
            </p:nvSpPr>
            <p:spPr bwMode="auto">
              <a:xfrm>
                <a:off x="1668" y="3740"/>
                <a:ext cx="43" cy="38"/>
              </a:xfrm>
              <a:custGeom>
                <a:avLst/>
                <a:gdLst>
                  <a:gd name="T0" fmla="*/ 0 w 43"/>
                  <a:gd name="T1" fmla="*/ 23 h 38"/>
                  <a:gd name="T2" fmla="*/ 10 w 43"/>
                  <a:gd name="T3" fmla="*/ 0 h 38"/>
                  <a:gd name="T4" fmla="*/ 43 w 43"/>
                  <a:gd name="T5" fmla="*/ 15 h 38"/>
                  <a:gd name="T6" fmla="*/ 32 w 43"/>
                  <a:gd name="T7" fmla="*/ 38 h 38"/>
                  <a:gd name="T8" fmla="*/ 0 w 43"/>
                  <a:gd name="T9" fmla="*/ 23 h 38"/>
                  <a:gd name="T10" fmla="*/ 0 60000 65536"/>
                  <a:gd name="T11" fmla="*/ 0 60000 65536"/>
                  <a:gd name="T12" fmla="*/ 0 60000 65536"/>
                  <a:gd name="T13" fmla="*/ 0 60000 65536"/>
                  <a:gd name="T14" fmla="*/ 0 60000 65536"/>
                  <a:gd name="T15" fmla="*/ 0 w 43"/>
                  <a:gd name="T16" fmla="*/ 0 h 38"/>
                  <a:gd name="T17" fmla="*/ 43 w 43"/>
                  <a:gd name="T18" fmla="*/ 38 h 38"/>
                </a:gdLst>
                <a:ahLst/>
                <a:cxnLst>
                  <a:cxn ang="T10">
                    <a:pos x="T0" y="T1"/>
                  </a:cxn>
                  <a:cxn ang="T11">
                    <a:pos x="T2" y="T3"/>
                  </a:cxn>
                  <a:cxn ang="T12">
                    <a:pos x="T4" y="T5"/>
                  </a:cxn>
                  <a:cxn ang="T13">
                    <a:pos x="T6" y="T7"/>
                  </a:cxn>
                  <a:cxn ang="T14">
                    <a:pos x="T8" y="T9"/>
                  </a:cxn>
                </a:cxnLst>
                <a:rect l="T15" t="T16" r="T17" b="T18"/>
                <a:pathLst>
                  <a:path w="43" h="38">
                    <a:moveTo>
                      <a:pt x="0" y="23"/>
                    </a:moveTo>
                    <a:lnTo>
                      <a:pt x="10" y="0"/>
                    </a:lnTo>
                    <a:lnTo>
                      <a:pt x="43" y="15"/>
                    </a:lnTo>
                    <a:lnTo>
                      <a:pt x="32" y="38"/>
                    </a:lnTo>
                    <a:lnTo>
                      <a:pt x="0" y="23"/>
                    </a:lnTo>
                    <a:close/>
                  </a:path>
                </a:pathLst>
              </a:custGeom>
              <a:solidFill>
                <a:srgbClr val="000000"/>
              </a:solidFill>
              <a:ln w="9525">
                <a:noFill/>
                <a:round/>
                <a:headEnd/>
                <a:tailEnd/>
              </a:ln>
            </p:spPr>
            <p:txBody>
              <a:bodyPr/>
              <a:lstStyle/>
              <a:p>
                <a:endParaRPr lang="en-US"/>
              </a:p>
            </p:txBody>
          </p:sp>
          <p:sp>
            <p:nvSpPr>
              <p:cNvPr id="84247" name="Freeform 643"/>
              <p:cNvSpPr>
                <a:spLocks/>
              </p:cNvSpPr>
              <p:nvPr/>
            </p:nvSpPr>
            <p:spPr bwMode="auto">
              <a:xfrm>
                <a:off x="1678" y="3717"/>
                <a:ext cx="44" cy="39"/>
              </a:xfrm>
              <a:custGeom>
                <a:avLst/>
                <a:gdLst>
                  <a:gd name="T0" fmla="*/ 0 w 44"/>
                  <a:gd name="T1" fmla="*/ 22 h 39"/>
                  <a:gd name="T2" fmla="*/ 12 w 44"/>
                  <a:gd name="T3" fmla="*/ 0 h 39"/>
                  <a:gd name="T4" fmla="*/ 44 w 44"/>
                  <a:gd name="T5" fmla="*/ 17 h 39"/>
                  <a:gd name="T6" fmla="*/ 33 w 44"/>
                  <a:gd name="T7" fmla="*/ 39 h 39"/>
                  <a:gd name="T8" fmla="*/ 0 w 44"/>
                  <a:gd name="T9" fmla="*/ 22 h 39"/>
                  <a:gd name="T10" fmla="*/ 0 60000 65536"/>
                  <a:gd name="T11" fmla="*/ 0 60000 65536"/>
                  <a:gd name="T12" fmla="*/ 0 60000 65536"/>
                  <a:gd name="T13" fmla="*/ 0 60000 65536"/>
                  <a:gd name="T14" fmla="*/ 0 60000 65536"/>
                  <a:gd name="T15" fmla="*/ 0 w 44"/>
                  <a:gd name="T16" fmla="*/ 0 h 39"/>
                  <a:gd name="T17" fmla="*/ 44 w 44"/>
                  <a:gd name="T18" fmla="*/ 39 h 39"/>
                </a:gdLst>
                <a:ahLst/>
                <a:cxnLst>
                  <a:cxn ang="T10">
                    <a:pos x="T0" y="T1"/>
                  </a:cxn>
                  <a:cxn ang="T11">
                    <a:pos x="T2" y="T3"/>
                  </a:cxn>
                  <a:cxn ang="T12">
                    <a:pos x="T4" y="T5"/>
                  </a:cxn>
                  <a:cxn ang="T13">
                    <a:pos x="T6" y="T7"/>
                  </a:cxn>
                  <a:cxn ang="T14">
                    <a:pos x="T8" y="T9"/>
                  </a:cxn>
                </a:cxnLst>
                <a:rect l="T15" t="T16" r="T17" b="T18"/>
                <a:pathLst>
                  <a:path w="44" h="39">
                    <a:moveTo>
                      <a:pt x="0" y="22"/>
                    </a:moveTo>
                    <a:lnTo>
                      <a:pt x="12" y="0"/>
                    </a:lnTo>
                    <a:lnTo>
                      <a:pt x="44" y="17"/>
                    </a:lnTo>
                    <a:lnTo>
                      <a:pt x="33" y="39"/>
                    </a:lnTo>
                    <a:lnTo>
                      <a:pt x="0" y="22"/>
                    </a:lnTo>
                    <a:close/>
                  </a:path>
                </a:pathLst>
              </a:custGeom>
              <a:solidFill>
                <a:srgbClr val="000000"/>
              </a:solidFill>
              <a:ln w="9525">
                <a:noFill/>
                <a:round/>
                <a:headEnd/>
                <a:tailEnd/>
              </a:ln>
            </p:spPr>
            <p:txBody>
              <a:bodyPr/>
              <a:lstStyle/>
              <a:p>
                <a:endParaRPr lang="en-US"/>
              </a:p>
            </p:txBody>
          </p:sp>
          <p:sp>
            <p:nvSpPr>
              <p:cNvPr id="84248" name="Freeform 642"/>
              <p:cNvSpPr>
                <a:spLocks/>
              </p:cNvSpPr>
              <p:nvPr/>
            </p:nvSpPr>
            <p:spPr bwMode="auto">
              <a:xfrm>
                <a:off x="1690" y="3695"/>
                <a:ext cx="43" cy="39"/>
              </a:xfrm>
              <a:custGeom>
                <a:avLst/>
                <a:gdLst>
                  <a:gd name="T0" fmla="*/ 0 w 43"/>
                  <a:gd name="T1" fmla="*/ 22 h 39"/>
                  <a:gd name="T2" fmla="*/ 11 w 43"/>
                  <a:gd name="T3" fmla="*/ 0 h 39"/>
                  <a:gd name="T4" fmla="*/ 43 w 43"/>
                  <a:gd name="T5" fmla="*/ 17 h 39"/>
                  <a:gd name="T6" fmla="*/ 32 w 43"/>
                  <a:gd name="T7" fmla="*/ 39 h 39"/>
                  <a:gd name="T8" fmla="*/ 0 w 43"/>
                  <a:gd name="T9" fmla="*/ 22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0" y="22"/>
                    </a:moveTo>
                    <a:lnTo>
                      <a:pt x="11" y="0"/>
                    </a:lnTo>
                    <a:lnTo>
                      <a:pt x="43" y="17"/>
                    </a:lnTo>
                    <a:lnTo>
                      <a:pt x="32" y="39"/>
                    </a:lnTo>
                    <a:lnTo>
                      <a:pt x="0" y="22"/>
                    </a:lnTo>
                    <a:close/>
                  </a:path>
                </a:pathLst>
              </a:custGeom>
              <a:solidFill>
                <a:srgbClr val="000000"/>
              </a:solidFill>
              <a:ln w="9525">
                <a:noFill/>
                <a:round/>
                <a:headEnd/>
                <a:tailEnd/>
              </a:ln>
            </p:spPr>
            <p:txBody>
              <a:bodyPr/>
              <a:lstStyle/>
              <a:p>
                <a:endParaRPr lang="en-US"/>
              </a:p>
            </p:txBody>
          </p:sp>
          <p:sp>
            <p:nvSpPr>
              <p:cNvPr id="84249" name="Freeform 641"/>
              <p:cNvSpPr>
                <a:spLocks/>
              </p:cNvSpPr>
              <p:nvPr/>
            </p:nvSpPr>
            <p:spPr bwMode="auto">
              <a:xfrm>
                <a:off x="1702" y="3671"/>
                <a:ext cx="44" cy="42"/>
              </a:xfrm>
              <a:custGeom>
                <a:avLst/>
                <a:gdLst>
                  <a:gd name="T0" fmla="*/ 0 w 44"/>
                  <a:gd name="T1" fmla="*/ 23 h 42"/>
                  <a:gd name="T2" fmla="*/ 13 w 44"/>
                  <a:gd name="T3" fmla="*/ 0 h 42"/>
                  <a:gd name="T4" fmla="*/ 44 w 44"/>
                  <a:gd name="T5" fmla="*/ 19 h 42"/>
                  <a:gd name="T6" fmla="*/ 31 w 44"/>
                  <a:gd name="T7" fmla="*/ 42 h 42"/>
                  <a:gd name="T8" fmla="*/ 0 w 44"/>
                  <a:gd name="T9" fmla="*/ 23 h 42"/>
                  <a:gd name="T10" fmla="*/ 0 60000 65536"/>
                  <a:gd name="T11" fmla="*/ 0 60000 65536"/>
                  <a:gd name="T12" fmla="*/ 0 60000 65536"/>
                  <a:gd name="T13" fmla="*/ 0 60000 65536"/>
                  <a:gd name="T14" fmla="*/ 0 60000 65536"/>
                  <a:gd name="T15" fmla="*/ 0 w 44"/>
                  <a:gd name="T16" fmla="*/ 0 h 42"/>
                  <a:gd name="T17" fmla="*/ 44 w 44"/>
                  <a:gd name="T18" fmla="*/ 42 h 42"/>
                </a:gdLst>
                <a:ahLst/>
                <a:cxnLst>
                  <a:cxn ang="T10">
                    <a:pos x="T0" y="T1"/>
                  </a:cxn>
                  <a:cxn ang="T11">
                    <a:pos x="T2" y="T3"/>
                  </a:cxn>
                  <a:cxn ang="T12">
                    <a:pos x="T4" y="T5"/>
                  </a:cxn>
                  <a:cxn ang="T13">
                    <a:pos x="T6" y="T7"/>
                  </a:cxn>
                  <a:cxn ang="T14">
                    <a:pos x="T8" y="T9"/>
                  </a:cxn>
                </a:cxnLst>
                <a:rect l="T15" t="T16" r="T17" b="T18"/>
                <a:pathLst>
                  <a:path w="44" h="42">
                    <a:moveTo>
                      <a:pt x="0" y="23"/>
                    </a:moveTo>
                    <a:lnTo>
                      <a:pt x="13" y="0"/>
                    </a:lnTo>
                    <a:lnTo>
                      <a:pt x="44" y="19"/>
                    </a:lnTo>
                    <a:lnTo>
                      <a:pt x="31" y="42"/>
                    </a:lnTo>
                    <a:lnTo>
                      <a:pt x="0" y="23"/>
                    </a:lnTo>
                    <a:close/>
                  </a:path>
                </a:pathLst>
              </a:custGeom>
              <a:solidFill>
                <a:srgbClr val="000000"/>
              </a:solidFill>
              <a:ln w="9525">
                <a:noFill/>
                <a:round/>
                <a:headEnd/>
                <a:tailEnd/>
              </a:ln>
            </p:spPr>
            <p:txBody>
              <a:bodyPr/>
              <a:lstStyle/>
              <a:p>
                <a:endParaRPr lang="en-US"/>
              </a:p>
            </p:txBody>
          </p:sp>
          <p:sp>
            <p:nvSpPr>
              <p:cNvPr id="84250" name="Freeform 640"/>
              <p:cNvSpPr>
                <a:spLocks/>
              </p:cNvSpPr>
              <p:nvPr/>
            </p:nvSpPr>
            <p:spPr bwMode="auto">
              <a:xfrm>
                <a:off x="1715" y="3646"/>
                <a:ext cx="44" cy="43"/>
              </a:xfrm>
              <a:custGeom>
                <a:avLst/>
                <a:gdLst>
                  <a:gd name="T0" fmla="*/ 0 w 44"/>
                  <a:gd name="T1" fmla="*/ 25 h 43"/>
                  <a:gd name="T2" fmla="*/ 12 w 44"/>
                  <a:gd name="T3" fmla="*/ 0 h 43"/>
                  <a:gd name="T4" fmla="*/ 44 w 44"/>
                  <a:gd name="T5" fmla="*/ 18 h 43"/>
                  <a:gd name="T6" fmla="*/ 31 w 44"/>
                  <a:gd name="T7" fmla="*/ 43 h 43"/>
                  <a:gd name="T8" fmla="*/ 0 w 44"/>
                  <a:gd name="T9" fmla="*/ 25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0" y="25"/>
                    </a:moveTo>
                    <a:lnTo>
                      <a:pt x="12" y="0"/>
                    </a:lnTo>
                    <a:lnTo>
                      <a:pt x="44" y="18"/>
                    </a:lnTo>
                    <a:lnTo>
                      <a:pt x="31" y="43"/>
                    </a:lnTo>
                    <a:lnTo>
                      <a:pt x="0" y="25"/>
                    </a:lnTo>
                    <a:close/>
                  </a:path>
                </a:pathLst>
              </a:custGeom>
              <a:solidFill>
                <a:srgbClr val="000000"/>
              </a:solidFill>
              <a:ln w="9525">
                <a:noFill/>
                <a:round/>
                <a:headEnd/>
                <a:tailEnd/>
              </a:ln>
            </p:spPr>
            <p:txBody>
              <a:bodyPr/>
              <a:lstStyle/>
              <a:p>
                <a:endParaRPr lang="en-US"/>
              </a:p>
            </p:txBody>
          </p:sp>
          <p:sp>
            <p:nvSpPr>
              <p:cNvPr id="84251" name="Freeform 639"/>
              <p:cNvSpPr>
                <a:spLocks/>
              </p:cNvSpPr>
              <p:nvPr/>
            </p:nvSpPr>
            <p:spPr bwMode="auto">
              <a:xfrm>
                <a:off x="1727" y="3621"/>
                <a:ext cx="45" cy="43"/>
              </a:xfrm>
              <a:custGeom>
                <a:avLst/>
                <a:gdLst>
                  <a:gd name="T0" fmla="*/ 0 w 45"/>
                  <a:gd name="T1" fmla="*/ 25 h 43"/>
                  <a:gd name="T2" fmla="*/ 14 w 45"/>
                  <a:gd name="T3" fmla="*/ 0 h 43"/>
                  <a:gd name="T4" fmla="*/ 45 w 45"/>
                  <a:gd name="T5" fmla="*/ 18 h 43"/>
                  <a:gd name="T6" fmla="*/ 32 w 45"/>
                  <a:gd name="T7" fmla="*/ 43 h 43"/>
                  <a:gd name="T8" fmla="*/ 0 w 45"/>
                  <a:gd name="T9" fmla="*/ 25 h 43"/>
                  <a:gd name="T10" fmla="*/ 0 60000 65536"/>
                  <a:gd name="T11" fmla="*/ 0 60000 65536"/>
                  <a:gd name="T12" fmla="*/ 0 60000 65536"/>
                  <a:gd name="T13" fmla="*/ 0 60000 65536"/>
                  <a:gd name="T14" fmla="*/ 0 60000 65536"/>
                  <a:gd name="T15" fmla="*/ 0 w 45"/>
                  <a:gd name="T16" fmla="*/ 0 h 43"/>
                  <a:gd name="T17" fmla="*/ 45 w 45"/>
                  <a:gd name="T18" fmla="*/ 43 h 43"/>
                </a:gdLst>
                <a:ahLst/>
                <a:cxnLst>
                  <a:cxn ang="T10">
                    <a:pos x="T0" y="T1"/>
                  </a:cxn>
                  <a:cxn ang="T11">
                    <a:pos x="T2" y="T3"/>
                  </a:cxn>
                  <a:cxn ang="T12">
                    <a:pos x="T4" y="T5"/>
                  </a:cxn>
                  <a:cxn ang="T13">
                    <a:pos x="T6" y="T7"/>
                  </a:cxn>
                  <a:cxn ang="T14">
                    <a:pos x="T8" y="T9"/>
                  </a:cxn>
                </a:cxnLst>
                <a:rect l="T15" t="T16" r="T17" b="T18"/>
                <a:pathLst>
                  <a:path w="45" h="43">
                    <a:moveTo>
                      <a:pt x="0" y="25"/>
                    </a:moveTo>
                    <a:lnTo>
                      <a:pt x="14" y="0"/>
                    </a:lnTo>
                    <a:lnTo>
                      <a:pt x="45" y="18"/>
                    </a:lnTo>
                    <a:lnTo>
                      <a:pt x="32" y="43"/>
                    </a:lnTo>
                    <a:lnTo>
                      <a:pt x="0" y="25"/>
                    </a:lnTo>
                    <a:close/>
                  </a:path>
                </a:pathLst>
              </a:custGeom>
              <a:solidFill>
                <a:srgbClr val="000000"/>
              </a:solidFill>
              <a:ln w="9525">
                <a:noFill/>
                <a:round/>
                <a:headEnd/>
                <a:tailEnd/>
              </a:ln>
            </p:spPr>
            <p:txBody>
              <a:bodyPr/>
              <a:lstStyle/>
              <a:p>
                <a:endParaRPr lang="en-US"/>
              </a:p>
            </p:txBody>
          </p:sp>
          <p:sp>
            <p:nvSpPr>
              <p:cNvPr id="84252" name="Freeform 638"/>
              <p:cNvSpPr>
                <a:spLocks/>
              </p:cNvSpPr>
              <p:nvPr/>
            </p:nvSpPr>
            <p:spPr bwMode="auto">
              <a:xfrm>
                <a:off x="1741" y="3594"/>
                <a:ext cx="46" cy="45"/>
              </a:xfrm>
              <a:custGeom>
                <a:avLst/>
                <a:gdLst>
                  <a:gd name="T0" fmla="*/ 0 w 46"/>
                  <a:gd name="T1" fmla="*/ 27 h 45"/>
                  <a:gd name="T2" fmla="*/ 14 w 46"/>
                  <a:gd name="T3" fmla="*/ 0 h 45"/>
                  <a:gd name="T4" fmla="*/ 46 w 46"/>
                  <a:gd name="T5" fmla="*/ 18 h 45"/>
                  <a:gd name="T6" fmla="*/ 31 w 46"/>
                  <a:gd name="T7" fmla="*/ 45 h 45"/>
                  <a:gd name="T8" fmla="*/ 0 w 46"/>
                  <a:gd name="T9" fmla="*/ 27 h 45"/>
                  <a:gd name="T10" fmla="*/ 0 60000 65536"/>
                  <a:gd name="T11" fmla="*/ 0 60000 65536"/>
                  <a:gd name="T12" fmla="*/ 0 60000 65536"/>
                  <a:gd name="T13" fmla="*/ 0 60000 65536"/>
                  <a:gd name="T14" fmla="*/ 0 60000 65536"/>
                  <a:gd name="T15" fmla="*/ 0 w 46"/>
                  <a:gd name="T16" fmla="*/ 0 h 45"/>
                  <a:gd name="T17" fmla="*/ 46 w 46"/>
                  <a:gd name="T18" fmla="*/ 45 h 45"/>
                </a:gdLst>
                <a:ahLst/>
                <a:cxnLst>
                  <a:cxn ang="T10">
                    <a:pos x="T0" y="T1"/>
                  </a:cxn>
                  <a:cxn ang="T11">
                    <a:pos x="T2" y="T3"/>
                  </a:cxn>
                  <a:cxn ang="T12">
                    <a:pos x="T4" y="T5"/>
                  </a:cxn>
                  <a:cxn ang="T13">
                    <a:pos x="T6" y="T7"/>
                  </a:cxn>
                  <a:cxn ang="T14">
                    <a:pos x="T8" y="T9"/>
                  </a:cxn>
                </a:cxnLst>
                <a:rect l="T15" t="T16" r="T17" b="T18"/>
                <a:pathLst>
                  <a:path w="46" h="45">
                    <a:moveTo>
                      <a:pt x="0" y="27"/>
                    </a:moveTo>
                    <a:lnTo>
                      <a:pt x="14" y="0"/>
                    </a:lnTo>
                    <a:lnTo>
                      <a:pt x="46" y="18"/>
                    </a:lnTo>
                    <a:lnTo>
                      <a:pt x="31" y="45"/>
                    </a:lnTo>
                    <a:lnTo>
                      <a:pt x="0" y="27"/>
                    </a:lnTo>
                    <a:close/>
                  </a:path>
                </a:pathLst>
              </a:custGeom>
              <a:solidFill>
                <a:srgbClr val="000000"/>
              </a:solidFill>
              <a:ln w="9525">
                <a:noFill/>
                <a:round/>
                <a:headEnd/>
                <a:tailEnd/>
              </a:ln>
            </p:spPr>
            <p:txBody>
              <a:bodyPr/>
              <a:lstStyle/>
              <a:p>
                <a:endParaRPr lang="en-US"/>
              </a:p>
            </p:txBody>
          </p:sp>
          <p:sp>
            <p:nvSpPr>
              <p:cNvPr id="84253" name="Freeform 637"/>
              <p:cNvSpPr>
                <a:spLocks/>
              </p:cNvSpPr>
              <p:nvPr/>
            </p:nvSpPr>
            <p:spPr bwMode="auto">
              <a:xfrm>
                <a:off x="1755" y="3567"/>
                <a:ext cx="47" cy="45"/>
              </a:xfrm>
              <a:custGeom>
                <a:avLst/>
                <a:gdLst>
                  <a:gd name="T0" fmla="*/ 0 w 47"/>
                  <a:gd name="T1" fmla="*/ 27 h 45"/>
                  <a:gd name="T2" fmla="*/ 15 w 47"/>
                  <a:gd name="T3" fmla="*/ 0 h 45"/>
                  <a:gd name="T4" fmla="*/ 47 w 47"/>
                  <a:gd name="T5" fmla="*/ 18 h 45"/>
                  <a:gd name="T6" fmla="*/ 32 w 47"/>
                  <a:gd name="T7" fmla="*/ 45 h 45"/>
                  <a:gd name="T8" fmla="*/ 0 w 47"/>
                  <a:gd name="T9" fmla="*/ 27 h 45"/>
                  <a:gd name="T10" fmla="*/ 0 60000 65536"/>
                  <a:gd name="T11" fmla="*/ 0 60000 65536"/>
                  <a:gd name="T12" fmla="*/ 0 60000 65536"/>
                  <a:gd name="T13" fmla="*/ 0 60000 65536"/>
                  <a:gd name="T14" fmla="*/ 0 60000 65536"/>
                  <a:gd name="T15" fmla="*/ 0 w 47"/>
                  <a:gd name="T16" fmla="*/ 0 h 45"/>
                  <a:gd name="T17" fmla="*/ 47 w 47"/>
                  <a:gd name="T18" fmla="*/ 45 h 45"/>
                </a:gdLst>
                <a:ahLst/>
                <a:cxnLst>
                  <a:cxn ang="T10">
                    <a:pos x="T0" y="T1"/>
                  </a:cxn>
                  <a:cxn ang="T11">
                    <a:pos x="T2" y="T3"/>
                  </a:cxn>
                  <a:cxn ang="T12">
                    <a:pos x="T4" y="T5"/>
                  </a:cxn>
                  <a:cxn ang="T13">
                    <a:pos x="T6" y="T7"/>
                  </a:cxn>
                  <a:cxn ang="T14">
                    <a:pos x="T8" y="T9"/>
                  </a:cxn>
                </a:cxnLst>
                <a:rect l="T15" t="T16" r="T17" b="T18"/>
                <a:pathLst>
                  <a:path w="47" h="45">
                    <a:moveTo>
                      <a:pt x="0" y="27"/>
                    </a:moveTo>
                    <a:lnTo>
                      <a:pt x="15" y="0"/>
                    </a:lnTo>
                    <a:lnTo>
                      <a:pt x="47" y="18"/>
                    </a:lnTo>
                    <a:lnTo>
                      <a:pt x="32" y="45"/>
                    </a:lnTo>
                    <a:lnTo>
                      <a:pt x="0" y="27"/>
                    </a:lnTo>
                    <a:close/>
                  </a:path>
                </a:pathLst>
              </a:custGeom>
              <a:solidFill>
                <a:srgbClr val="000000"/>
              </a:solidFill>
              <a:ln w="9525">
                <a:noFill/>
                <a:round/>
                <a:headEnd/>
                <a:tailEnd/>
              </a:ln>
            </p:spPr>
            <p:txBody>
              <a:bodyPr/>
              <a:lstStyle/>
              <a:p>
                <a:endParaRPr lang="en-US"/>
              </a:p>
            </p:txBody>
          </p:sp>
          <p:sp>
            <p:nvSpPr>
              <p:cNvPr id="84254" name="Freeform 636"/>
              <p:cNvSpPr>
                <a:spLocks/>
              </p:cNvSpPr>
              <p:nvPr/>
            </p:nvSpPr>
            <p:spPr bwMode="auto">
              <a:xfrm>
                <a:off x="1770" y="3538"/>
                <a:ext cx="47" cy="47"/>
              </a:xfrm>
              <a:custGeom>
                <a:avLst/>
                <a:gdLst>
                  <a:gd name="T0" fmla="*/ 0 w 47"/>
                  <a:gd name="T1" fmla="*/ 29 h 47"/>
                  <a:gd name="T2" fmla="*/ 15 w 47"/>
                  <a:gd name="T3" fmla="*/ 0 h 47"/>
                  <a:gd name="T4" fmla="*/ 47 w 47"/>
                  <a:gd name="T5" fmla="*/ 18 h 47"/>
                  <a:gd name="T6" fmla="*/ 32 w 47"/>
                  <a:gd name="T7" fmla="*/ 47 h 47"/>
                  <a:gd name="T8" fmla="*/ 0 w 47"/>
                  <a:gd name="T9" fmla="*/ 29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29"/>
                    </a:moveTo>
                    <a:lnTo>
                      <a:pt x="15" y="0"/>
                    </a:lnTo>
                    <a:lnTo>
                      <a:pt x="47" y="18"/>
                    </a:lnTo>
                    <a:lnTo>
                      <a:pt x="32" y="47"/>
                    </a:lnTo>
                    <a:lnTo>
                      <a:pt x="0" y="29"/>
                    </a:lnTo>
                    <a:close/>
                  </a:path>
                </a:pathLst>
              </a:custGeom>
              <a:solidFill>
                <a:srgbClr val="000000"/>
              </a:solidFill>
              <a:ln w="9525">
                <a:noFill/>
                <a:round/>
                <a:headEnd/>
                <a:tailEnd/>
              </a:ln>
            </p:spPr>
            <p:txBody>
              <a:bodyPr/>
              <a:lstStyle/>
              <a:p>
                <a:endParaRPr lang="en-US"/>
              </a:p>
            </p:txBody>
          </p:sp>
          <p:sp>
            <p:nvSpPr>
              <p:cNvPr id="84255" name="Freeform 635"/>
              <p:cNvSpPr>
                <a:spLocks/>
              </p:cNvSpPr>
              <p:nvPr/>
            </p:nvSpPr>
            <p:spPr bwMode="auto">
              <a:xfrm>
                <a:off x="1785" y="3510"/>
                <a:ext cx="47" cy="47"/>
              </a:xfrm>
              <a:custGeom>
                <a:avLst/>
                <a:gdLst>
                  <a:gd name="T0" fmla="*/ 0 w 47"/>
                  <a:gd name="T1" fmla="*/ 28 h 47"/>
                  <a:gd name="T2" fmla="*/ 16 w 47"/>
                  <a:gd name="T3" fmla="*/ 0 h 47"/>
                  <a:gd name="T4" fmla="*/ 47 w 47"/>
                  <a:gd name="T5" fmla="*/ 18 h 47"/>
                  <a:gd name="T6" fmla="*/ 32 w 47"/>
                  <a:gd name="T7" fmla="*/ 47 h 47"/>
                  <a:gd name="T8" fmla="*/ 0 w 47"/>
                  <a:gd name="T9" fmla="*/ 28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28"/>
                    </a:moveTo>
                    <a:lnTo>
                      <a:pt x="16" y="0"/>
                    </a:lnTo>
                    <a:lnTo>
                      <a:pt x="47" y="18"/>
                    </a:lnTo>
                    <a:lnTo>
                      <a:pt x="32" y="47"/>
                    </a:lnTo>
                    <a:lnTo>
                      <a:pt x="0" y="28"/>
                    </a:lnTo>
                    <a:close/>
                  </a:path>
                </a:pathLst>
              </a:custGeom>
              <a:solidFill>
                <a:srgbClr val="000000"/>
              </a:solidFill>
              <a:ln w="9525">
                <a:noFill/>
                <a:round/>
                <a:headEnd/>
                <a:tailEnd/>
              </a:ln>
            </p:spPr>
            <p:txBody>
              <a:bodyPr/>
              <a:lstStyle/>
              <a:p>
                <a:endParaRPr lang="en-US"/>
              </a:p>
            </p:txBody>
          </p:sp>
          <p:sp>
            <p:nvSpPr>
              <p:cNvPr id="84256" name="Freeform 634"/>
              <p:cNvSpPr>
                <a:spLocks/>
              </p:cNvSpPr>
              <p:nvPr/>
            </p:nvSpPr>
            <p:spPr bwMode="auto">
              <a:xfrm>
                <a:off x="1801" y="3487"/>
                <a:ext cx="44" cy="41"/>
              </a:xfrm>
              <a:custGeom>
                <a:avLst/>
                <a:gdLst>
                  <a:gd name="T0" fmla="*/ 0 w 44"/>
                  <a:gd name="T1" fmla="*/ 23 h 41"/>
                  <a:gd name="T2" fmla="*/ 13 w 44"/>
                  <a:gd name="T3" fmla="*/ 0 h 41"/>
                  <a:gd name="T4" fmla="*/ 44 w 44"/>
                  <a:gd name="T5" fmla="*/ 18 h 41"/>
                  <a:gd name="T6" fmla="*/ 31 w 44"/>
                  <a:gd name="T7" fmla="*/ 41 h 41"/>
                  <a:gd name="T8" fmla="*/ 0 w 44"/>
                  <a:gd name="T9" fmla="*/ 23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0" y="23"/>
                    </a:moveTo>
                    <a:lnTo>
                      <a:pt x="13" y="0"/>
                    </a:lnTo>
                    <a:lnTo>
                      <a:pt x="44" y="18"/>
                    </a:lnTo>
                    <a:lnTo>
                      <a:pt x="31" y="41"/>
                    </a:lnTo>
                    <a:lnTo>
                      <a:pt x="0" y="23"/>
                    </a:lnTo>
                    <a:close/>
                  </a:path>
                </a:pathLst>
              </a:custGeom>
              <a:solidFill>
                <a:srgbClr val="000000"/>
              </a:solidFill>
              <a:ln w="9525">
                <a:noFill/>
                <a:round/>
                <a:headEnd/>
                <a:tailEnd/>
              </a:ln>
            </p:spPr>
            <p:txBody>
              <a:bodyPr/>
              <a:lstStyle/>
              <a:p>
                <a:endParaRPr lang="en-US"/>
              </a:p>
            </p:txBody>
          </p:sp>
          <p:sp>
            <p:nvSpPr>
              <p:cNvPr id="84257" name="Freeform 633"/>
              <p:cNvSpPr>
                <a:spLocks/>
              </p:cNvSpPr>
              <p:nvPr/>
            </p:nvSpPr>
            <p:spPr bwMode="auto">
              <a:xfrm>
                <a:off x="1887" y="3331"/>
                <a:ext cx="47" cy="46"/>
              </a:xfrm>
              <a:custGeom>
                <a:avLst/>
                <a:gdLst>
                  <a:gd name="T0" fmla="*/ 0 w 47"/>
                  <a:gd name="T1" fmla="*/ 27 h 46"/>
                  <a:gd name="T2" fmla="*/ 16 w 47"/>
                  <a:gd name="T3" fmla="*/ 0 h 46"/>
                  <a:gd name="T4" fmla="*/ 47 w 47"/>
                  <a:gd name="T5" fmla="*/ 20 h 46"/>
                  <a:gd name="T6" fmla="*/ 31 w 47"/>
                  <a:gd name="T7" fmla="*/ 46 h 46"/>
                  <a:gd name="T8" fmla="*/ 0 w 47"/>
                  <a:gd name="T9" fmla="*/ 27 h 46"/>
                  <a:gd name="T10" fmla="*/ 0 60000 65536"/>
                  <a:gd name="T11" fmla="*/ 0 60000 65536"/>
                  <a:gd name="T12" fmla="*/ 0 60000 65536"/>
                  <a:gd name="T13" fmla="*/ 0 60000 65536"/>
                  <a:gd name="T14" fmla="*/ 0 60000 65536"/>
                  <a:gd name="T15" fmla="*/ 0 w 47"/>
                  <a:gd name="T16" fmla="*/ 0 h 46"/>
                  <a:gd name="T17" fmla="*/ 47 w 47"/>
                  <a:gd name="T18" fmla="*/ 46 h 46"/>
                </a:gdLst>
                <a:ahLst/>
                <a:cxnLst>
                  <a:cxn ang="T10">
                    <a:pos x="T0" y="T1"/>
                  </a:cxn>
                  <a:cxn ang="T11">
                    <a:pos x="T2" y="T3"/>
                  </a:cxn>
                  <a:cxn ang="T12">
                    <a:pos x="T4" y="T5"/>
                  </a:cxn>
                  <a:cxn ang="T13">
                    <a:pos x="T6" y="T7"/>
                  </a:cxn>
                  <a:cxn ang="T14">
                    <a:pos x="T8" y="T9"/>
                  </a:cxn>
                </a:cxnLst>
                <a:rect l="T15" t="T16" r="T17" b="T18"/>
                <a:pathLst>
                  <a:path w="47" h="46">
                    <a:moveTo>
                      <a:pt x="0" y="27"/>
                    </a:moveTo>
                    <a:lnTo>
                      <a:pt x="16" y="0"/>
                    </a:lnTo>
                    <a:lnTo>
                      <a:pt x="47" y="20"/>
                    </a:lnTo>
                    <a:lnTo>
                      <a:pt x="31" y="46"/>
                    </a:lnTo>
                    <a:lnTo>
                      <a:pt x="0" y="27"/>
                    </a:lnTo>
                    <a:close/>
                  </a:path>
                </a:pathLst>
              </a:custGeom>
              <a:solidFill>
                <a:srgbClr val="000000"/>
              </a:solidFill>
              <a:ln w="9525">
                <a:noFill/>
                <a:round/>
                <a:headEnd/>
                <a:tailEnd/>
              </a:ln>
            </p:spPr>
            <p:txBody>
              <a:bodyPr/>
              <a:lstStyle/>
              <a:p>
                <a:endParaRPr lang="en-US"/>
              </a:p>
            </p:txBody>
          </p:sp>
          <p:sp>
            <p:nvSpPr>
              <p:cNvPr id="84258" name="Freeform 632"/>
              <p:cNvSpPr>
                <a:spLocks/>
              </p:cNvSpPr>
              <p:nvPr/>
            </p:nvSpPr>
            <p:spPr bwMode="auto">
              <a:xfrm>
                <a:off x="1903" y="3302"/>
                <a:ext cx="49" cy="49"/>
              </a:xfrm>
              <a:custGeom>
                <a:avLst/>
                <a:gdLst>
                  <a:gd name="T0" fmla="*/ 0 w 49"/>
                  <a:gd name="T1" fmla="*/ 29 h 49"/>
                  <a:gd name="T2" fmla="*/ 18 w 49"/>
                  <a:gd name="T3" fmla="*/ 0 h 49"/>
                  <a:gd name="T4" fmla="*/ 49 w 49"/>
                  <a:gd name="T5" fmla="*/ 20 h 49"/>
                  <a:gd name="T6" fmla="*/ 31 w 49"/>
                  <a:gd name="T7" fmla="*/ 49 h 49"/>
                  <a:gd name="T8" fmla="*/ 0 w 49"/>
                  <a:gd name="T9" fmla="*/ 29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0" y="29"/>
                    </a:moveTo>
                    <a:lnTo>
                      <a:pt x="18" y="0"/>
                    </a:lnTo>
                    <a:lnTo>
                      <a:pt x="49" y="20"/>
                    </a:lnTo>
                    <a:lnTo>
                      <a:pt x="31" y="49"/>
                    </a:lnTo>
                    <a:lnTo>
                      <a:pt x="0" y="29"/>
                    </a:lnTo>
                    <a:close/>
                  </a:path>
                </a:pathLst>
              </a:custGeom>
              <a:solidFill>
                <a:srgbClr val="000000"/>
              </a:solidFill>
              <a:ln w="9525">
                <a:noFill/>
                <a:round/>
                <a:headEnd/>
                <a:tailEnd/>
              </a:ln>
            </p:spPr>
            <p:txBody>
              <a:bodyPr/>
              <a:lstStyle/>
              <a:p>
                <a:endParaRPr lang="en-US"/>
              </a:p>
            </p:txBody>
          </p:sp>
          <p:sp>
            <p:nvSpPr>
              <p:cNvPr id="84259" name="Freeform 631"/>
              <p:cNvSpPr>
                <a:spLocks/>
              </p:cNvSpPr>
              <p:nvPr/>
            </p:nvSpPr>
            <p:spPr bwMode="auto">
              <a:xfrm>
                <a:off x="1922" y="3273"/>
                <a:ext cx="48" cy="49"/>
              </a:xfrm>
              <a:custGeom>
                <a:avLst/>
                <a:gdLst>
                  <a:gd name="T0" fmla="*/ 0 w 48"/>
                  <a:gd name="T1" fmla="*/ 29 h 49"/>
                  <a:gd name="T2" fmla="*/ 18 w 48"/>
                  <a:gd name="T3" fmla="*/ 0 h 49"/>
                  <a:gd name="T4" fmla="*/ 48 w 48"/>
                  <a:gd name="T5" fmla="*/ 21 h 49"/>
                  <a:gd name="T6" fmla="*/ 30 w 48"/>
                  <a:gd name="T7" fmla="*/ 49 h 49"/>
                  <a:gd name="T8" fmla="*/ 0 w 48"/>
                  <a:gd name="T9" fmla="*/ 29 h 49"/>
                  <a:gd name="T10" fmla="*/ 0 60000 65536"/>
                  <a:gd name="T11" fmla="*/ 0 60000 65536"/>
                  <a:gd name="T12" fmla="*/ 0 60000 65536"/>
                  <a:gd name="T13" fmla="*/ 0 60000 65536"/>
                  <a:gd name="T14" fmla="*/ 0 60000 65536"/>
                  <a:gd name="T15" fmla="*/ 0 w 48"/>
                  <a:gd name="T16" fmla="*/ 0 h 49"/>
                  <a:gd name="T17" fmla="*/ 48 w 48"/>
                  <a:gd name="T18" fmla="*/ 49 h 49"/>
                </a:gdLst>
                <a:ahLst/>
                <a:cxnLst>
                  <a:cxn ang="T10">
                    <a:pos x="T0" y="T1"/>
                  </a:cxn>
                  <a:cxn ang="T11">
                    <a:pos x="T2" y="T3"/>
                  </a:cxn>
                  <a:cxn ang="T12">
                    <a:pos x="T4" y="T5"/>
                  </a:cxn>
                  <a:cxn ang="T13">
                    <a:pos x="T6" y="T7"/>
                  </a:cxn>
                  <a:cxn ang="T14">
                    <a:pos x="T8" y="T9"/>
                  </a:cxn>
                </a:cxnLst>
                <a:rect l="T15" t="T16" r="T17" b="T18"/>
                <a:pathLst>
                  <a:path w="48" h="49">
                    <a:moveTo>
                      <a:pt x="0" y="29"/>
                    </a:moveTo>
                    <a:lnTo>
                      <a:pt x="18" y="0"/>
                    </a:lnTo>
                    <a:lnTo>
                      <a:pt x="48" y="21"/>
                    </a:lnTo>
                    <a:lnTo>
                      <a:pt x="30" y="49"/>
                    </a:lnTo>
                    <a:lnTo>
                      <a:pt x="0" y="29"/>
                    </a:lnTo>
                    <a:close/>
                  </a:path>
                </a:pathLst>
              </a:custGeom>
              <a:solidFill>
                <a:srgbClr val="000000"/>
              </a:solidFill>
              <a:ln w="9525">
                <a:noFill/>
                <a:round/>
                <a:headEnd/>
                <a:tailEnd/>
              </a:ln>
            </p:spPr>
            <p:txBody>
              <a:bodyPr/>
              <a:lstStyle/>
              <a:p>
                <a:endParaRPr lang="en-US"/>
              </a:p>
            </p:txBody>
          </p:sp>
          <p:sp>
            <p:nvSpPr>
              <p:cNvPr id="84260" name="Freeform 630"/>
              <p:cNvSpPr>
                <a:spLocks/>
              </p:cNvSpPr>
              <p:nvPr/>
            </p:nvSpPr>
            <p:spPr bwMode="auto">
              <a:xfrm>
                <a:off x="1940" y="3244"/>
                <a:ext cx="48" cy="50"/>
              </a:xfrm>
              <a:custGeom>
                <a:avLst/>
                <a:gdLst>
                  <a:gd name="T0" fmla="*/ 0 w 48"/>
                  <a:gd name="T1" fmla="*/ 29 h 50"/>
                  <a:gd name="T2" fmla="*/ 18 w 48"/>
                  <a:gd name="T3" fmla="*/ 0 h 50"/>
                  <a:gd name="T4" fmla="*/ 48 w 48"/>
                  <a:gd name="T5" fmla="*/ 21 h 50"/>
                  <a:gd name="T6" fmla="*/ 30 w 48"/>
                  <a:gd name="T7" fmla="*/ 50 h 50"/>
                  <a:gd name="T8" fmla="*/ 0 w 48"/>
                  <a:gd name="T9" fmla="*/ 29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0" y="29"/>
                    </a:moveTo>
                    <a:lnTo>
                      <a:pt x="18" y="0"/>
                    </a:lnTo>
                    <a:lnTo>
                      <a:pt x="48" y="21"/>
                    </a:lnTo>
                    <a:lnTo>
                      <a:pt x="30" y="50"/>
                    </a:lnTo>
                    <a:lnTo>
                      <a:pt x="0" y="29"/>
                    </a:lnTo>
                    <a:close/>
                  </a:path>
                </a:pathLst>
              </a:custGeom>
              <a:solidFill>
                <a:srgbClr val="000000"/>
              </a:solidFill>
              <a:ln w="9525">
                <a:noFill/>
                <a:round/>
                <a:headEnd/>
                <a:tailEnd/>
              </a:ln>
            </p:spPr>
            <p:txBody>
              <a:bodyPr/>
              <a:lstStyle/>
              <a:p>
                <a:endParaRPr lang="en-US"/>
              </a:p>
            </p:txBody>
          </p:sp>
          <p:sp>
            <p:nvSpPr>
              <p:cNvPr id="84261" name="Freeform 629"/>
              <p:cNvSpPr>
                <a:spLocks/>
              </p:cNvSpPr>
              <p:nvPr/>
            </p:nvSpPr>
            <p:spPr bwMode="auto">
              <a:xfrm>
                <a:off x="1958" y="3216"/>
                <a:ext cx="48" cy="49"/>
              </a:xfrm>
              <a:custGeom>
                <a:avLst/>
                <a:gdLst>
                  <a:gd name="T0" fmla="*/ 0 w 48"/>
                  <a:gd name="T1" fmla="*/ 28 h 49"/>
                  <a:gd name="T2" fmla="*/ 18 w 48"/>
                  <a:gd name="T3" fmla="*/ 0 h 49"/>
                  <a:gd name="T4" fmla="*/ 48 w 48"/>
                  <a:gd name="T5" fmla="*/ 21 h 49"/>
                  <a:gd name="T6" fmla="*/ 30 w 48"/>
                  <a:gd name="T7" fmla="*/ 49 h 49"/>
                  <a:gd name="T8" fmla="*/ 0 w 48"/>
                  <a:gd name="T9" fmla="*/ 28 h 49"/>
                  <a:gd name="T10" fmla="*/ 0 60000 65536"/>
                  <a:gd name="T11" fmla="*/ 0 60000 65536"/>
                  <a:gd name="T12" fmla="*/ 0 60000 65536"/>
                  <a:gd name="T13" fmla="*/ 0 60000 65536"/>
                  <a:gd name="T14" fmla="*/ 0 60000 65536"/>
                  <a:gd name="T15" fmla="*/ 0 w 48"/>
                  <a:gd name="T16" fmla="*/ 0 h 49"/>
                  <a:gd name="T17" fmla="*/ 48 w 48"/>
                  <a:gd name="T18" fmla="*/ 49 h 49"/>
                </a:gdLst>
                <a:ahLst/>
                <a:cxnLst>
                  <a:cxn ang="T10">
                    <a:pos x="T0" y="T1"/>
                  </a:cxn>
                  <a:cxn ang="T11">
                    <a:pos x="T2" y="T3"/>
                  </a:cxn>
                  <a:cxn ang="T12">
                    <a:pos x="T4" y="T5"/>
                  </a:cxn>
                  <a:cxn ang="T13">
                    <a:pos x="T6" y="T7"/>
                  </a:cxn>
                  <a:cxn ang="T14">
                    <a:pos x="T8" y="T9"/>
                  </a:cxn>
                </a:cxnLst>
                <a:rect l="T15" t="T16" r="T17" b="T18"/>
                <a:pathLst>
                  <a:path w="48" h="49">
                    <a:moveTo>
                      <a:pt x="0" y="28"/>
                    </a:moveTo>
                    <a:lnTo>
                      <a:pt x="18" y="0"/>
                    </a:lnTo>
                    <a:lnTo>
                      <a:pt x="48" y="21"/>
                    </a:lnTo>
                    <a:lnTo>
                      <a:pt x="30" y="49"/>
                    </a:lnTo>
                    <a:lnTo>
                      <a:pt x="0" y="28"/>
                    </a:lnTo>
                    <a:close/>
                  </a:path>
                </a:pathLst>
              </a:custGeom>
              <a:solidFill>
                <a:srgbClr val="000000"/>
              </a:solidFill>
              <a:ln w="9525">
                <a:noFill/>
                <a:round/>
                <a:headEnd/>
                <a:tailEnd/>
              </a:ln>
            </p:spPr>
            <p:txBody>
              <a:bodyPr/>
              <a:lstStyle/>
              <a:p>
                <a:endParaRPr lang="en-US"/>
              </a:p>
            </p:txBody>
          </p:sp>
          <p:sp>
            <p:nvSpPr>
              <p:cNvPr id="84262" name="Freeform 628"/>
              <p:cNvSpPr>
                <a:spLocks/>
              </p:cNvSpPr>
              <p:nvPr/>
            </p:nvSpPr>
            <p:spPr bwMode="auto">
              <a:xfrm>
                <a:off x="1976" y="3190"/>
                <a:ext cx="48" cy="48"/>
              </a:xfrm>
              <a:custGeom>
                <a:avLst/>
                <a:gdLst>
                  <a:gd name="T0" fmla="*/ 0 w 48"/>
                  <a:gd name="T1" fmla="*/ 26 h 48"/>
                  <a:gd name="T2" fmla="*/ 19 w 48"/>
                  <a:gd name="T3" fmla="*/ 0 h 48"/>
                  <a:gd name="T4" fmla="*/ 48 w 48"/>
                  <a:gd name="T5" fmla="*/ 22 h 48"/>
                  <a:gd name="T6" fmla="*/ 30 w 48"/>
                  <a:gd name="T7" fmla="*/ 48 h 48"/>
                  <a:gd name="T8" fmla="*/ 0 w 48"/>
                  <a:gd name="T9" fmla="*/ 26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0" y="26"/>
                    </a:moveTo>
                    <a:lnTo>
                      <a:pt x="19" y="0"/>
                    </a:lnTo>
                    <a:lnTo>
                      <a:pt x="48" y="22"/>
                    </a:lnTo>
                    <a:lnTo>
                      <a:pt x="30" y="48"/>
                    </a:lnTo>
                    <a:lnTo>
                      <a:pt x="0" y="26"/>
                    </a:lnTo>
                    <a:close/>
                  </a:path>
                </a:pathLst>
              </a:custGeom>
              <a:solidFill>
                <a:srgbClr val="000000"/>
              </a:solidFill>
              <a:ln w="9525">
                <a:noFill/>
                <a:round/>
                <a:headEnd/>
                <a:tailEnd/>
              </a:ln>
            </p:spPr>
            <p:txBody>
              <a:bodyPr/>
              <a:lstStyle/>
              <a:p>
                <a:endParaRPr lang="en-US"/>
              </a:p>
            </p:txBody>
          </p:sp>
          <p:sp>
            <p:nvSpPr>
              <p:cNvPr id="84263" name="Freeform 627"/>
              <p:cNvSpPr>
                <a:spLocks/>
              </p:cNvSpPr>
              <p:nvPr/>
            </p:nvSpPr>
            <p:spPr bwMode="auto">
              <a:xfrm>
                <a:off x="1995" y="3165"/>
                <a:ext cx="47" cy="47"/>
              </a:xfrm>
              <a:custGeom>
                <a:avLst/>
                <a:gdLst>
                  <a:gd name="T0" fmla="*/ 0 w 47"/>
                  <a:gd name="T1" fmla="*/ 25 h 47"/>
                  <a:gd name="T2" fmla="*/ 18 w 47"/>
                  <a:gd name="T3" fmla="*/ 0 h 47"/>
                  <a:gd name="T4" fmla="*/ 47 w 47"/>
                  <a:gd name="T5" fmla="*/ 21 h 47"/>
                  <a:gd name="T6" fmla="*/ 29 w 47"/>
                  <a:gd name="T7" fmla="*/ 47 h 47"/>
                  <a:gd name="T8" fmla="*/ 0 w 47"/>
                  <a:gd name="T9" fmla="*/ 25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25"/>
                    </a:moveTo>
                    <a:lnTo>
                      <a:pt x="18" y="0"/>
                    </a:lnTo>
                    <a:lnTo>
                      <a:pt x="47" y="21"/>
                    </a:lnTo>
                    <a:lnTo>
                      <a:pt x="29" y="47"/>
                    </a:lnTo>
                    <a:lnTo>
                      <a:pt x="0" y="25"/>
                    </a:lnTo>
                    <a:close/>
                  </a:path>
                </a:pathLst>
              </a:custGeom>
              <a:solidFill>
                <a:srgbClr val="000000"/>
              </a:solidFill>
              <a:ln w="9525">
                <a:noFill/>
                <a:round/>
                <a:headEnd/>
                <a:tailEnd/>
              </a:ln>
            </p:spPr>
            <p:txBody>
              <a:bodyPr/>
              <a:lstStyle/>
              <a:p>
                <a:endParaRPr lang="en-US"/>
              </a:p>
            </p:txBody>
          </p:sp>
          <p:sp>
            <p:nvSpPr>
              <p:cNvPr id="84264" name="Freeform 626"/>
              <p:cNvSpPr>
                <a:spLocks/>
              </p:cNvSpPr>
              <p:nvPr/>
            </p:nvSpPr>
            <p:spPr bwMode="auto">
              <a:xfrm>
                <a:off x="2014" y="3140"/>
                <a:ext cx="46" cy="46"/>
              </a:xfrm>
              <a:custGeom>
                <a:avLst/>
                <a:gdLst>
                  <a:gd name="T0" fmla="*/ 0 w 46"/>
                  <a:gd name="T1" fmla="*/ 24 h 46"/>
                  <a:gd name="T2" fmla="*/ 18 w 46"/>
                  <a:gd name="T3" fmla="*/ 0 h 46"/>
                  <a:gd name="T4" fmla="*/ 46 w 46"/>
                  <a:gd name="T5" fmla="*/ 22 h 46"/>
                  <a:gd name="T6" fmla="*/ 28 w 46"/>
                  <a:gd name="T7" fmla="*/ 46 h 46"/>
                  <a:gd name="T8" fmla="*/ 0 w 46"/>
                  <a:gd name="T9" fmla="*/ 24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24"/>
                    </a:moveTo>
                    <a:lnTo>
                      <a:pt x="18" y="0"/>
                    </a:lnTo>
                    <a:lnTo>
                      <a:pt x="46" y="22"/>
                    </a:lnTo>
                    <a:lnTo>
                      <a:pt x="28" y="46"/>
                    </a:lnTo>
                    <a:lnTo>
                      <a:pt x="0" y="24"/>
                    </a:lnTo>
                    <a:close/>
                  </a:path>
                </a:pathLst>
              </a:custGeom>
              <a:solidFill>
                <a:srgbClr val="000000"/>
              </a:solidFill>
              <a:ln w="9525">
                <a:noFill/>
                <a:round/>
                <a:headEnd/>
                <a:tailEnd/>
              </a:ln>
            </p:spPr>
            <p:txBody>
              <a:bodyPr/>
              <a:lstStyle/>
              <a:p>
                <a:endParaRPr lang="en-US"/>
              </a:p>
            </p:txBody>
          </p:sp>
          <p:sp>
            <p:nvSpPr>
              <p:cNvPr id="84265" name="Freeform 625"/>
              <p:cNvSpPr>
                <a:spLocks/>
              </p:cNvSpPr>
              <p:nvPr/>
            </p:nvSpPr>
            <p:spPr bwMode="auto">
              <a:xfrm>
                <a:off x="2134" y="3019"/>
                <a:ext cx="32" cy="36"/>
              </a:xfrm>
              <a:custGeom>
                <a:avLst/>
                <a:gdLst>
                  <a:gd name="T0" fmla="*/ 0 w 32"/>
                  <a:gd name="T1" fmla="*/ 8 h 36"/>
                  <a:gd name="T2" fmla="*/ 8 w 32"/>
                  <a:gd name="T3" fmla="*/ 0 h 36"/>
                  <a:gd name="T4" fmla="*/ 32 w 32"/>
                  <a:gd name="T5" fmla="*/ 28 h 36"/>
                  <a:gd name="T6" fmla="*/ 24 w 32"/>
                  <a:gd name="T7" fmla="*/ 36 h 36"/>
                  <a:gd name="T8" fmla="*/ 0 w 32"/>
                  <a:gd name="T9" fmla="*/ 8 h 36"/>
                  <a:gd name="T10" fmla="*/ 0 60000 65536"/>
                  <a:gd name="T11" fmla="*/ 0 60000 65536"/>
                  <a:gd name="T12" fmla="*/ 0 60000 65536"/>
                  <a:gd name="T13" fmla="*/ 0 60000 65536"/>
                  <a:gd name="T14" fmla="*/ 0 60000 65536"/>
                  <a:gd name="T15" fmla="*/ 0 w 32"/>
                  <a:gd name="T16" fmla="*/ 0 h 36"/>
                  <a:gd name="T17" fmla="*/ 32 w 32"/>
                  <a:gd name="T18" fmla="*/ 36 h 36"/>
                </a:gdLst>
                <a:ahLst/>
                <a:cxnLst>
                  <a:cxn ang="T10">
                    <a:pos x="T0" y="T1"/>
                  </a:cxn>
                  <a:cxn ang="T11">
                    <a:pos x="T2" y="T3"/>
                  </a:cxn>
                  <a:cxn ang="T12">
                    <a:pos x="T4" y="T5"/>
                  </a:cxn>
                  <a:cxn ang="T13">
                    <a:pos x="T6" y="T7"/>
                  </a:cxn>
                  <a:cxn ang="T14">
                    <a:pos x="T8" y="T9"/>
                  </a:cxn>
                </a:cxnLst>
                <a:rect l="T15" t="T16" r="T17" b="T18"/>
                <a:pathLst>
                  <a:path w="32" h="36">
                    <a:moveTo>
                      <a:pt x="0" y="8"/>
                    </a:moveTo>
                    <a:lnTo>
                      <a:pt x="8" y="0"/>
                    </a:lnTo>
                    <a:lnTo>
                      <a:pt x="32" y="28"/>
                    </a:lnTo>
                    <a:lnTo>
                      <a:pt x="24" y="36"/>
                    </a:lnTo>
                    <a:lnTo>
                      <a:pt x="0" y="8"/>
                    </a:lnTo>
                    <a:close/>
                  </a:path>
                </a:pathLst>
              </a:custGeom>
              <a:solidFill>
                <a:srgbClr val="000000"/>
              </a:solidFill>
              <a:ln w="9525">
                <a:noFill/>
                <a:round/>
                <a:headEnd/>
                <a:tailEnd/>
              </a:ln>
            </p:spPr>
            <p:txBody>
              <a:bodyPr/>
              <a:lstStyle/>
              <a:p>
                <a:endParaRPr lang="en-US"/>
              </a:p>
            </p:txBody>
          </p:sp>
          <p:sp>
            <p:nvSpPr>
              <p:cNvPr id="84266" name="Freeform 624"/>
              <p:cNvSpPr>
                <a:spLocks/>
              </p:cNvSpPr>
              <p:nvPr/>
            </p:nvSpPr>
            <p:spPr bwMode="auto">
              <a:xfrm>
                <a:off x="2143" y="3005"/>
                <a:ext cx="39" cy="43"/>
              </a:xfrm>
              <a:custGeom>
                <a:avLst/>
                <a:gdLst>
                  <a:gd name="T0" fmla="*/ 0 w 39"/>
                  <a:gd name="T1" fmla="*/ 13 h 43"/>
                  <a:gd name="T2" fmla="*/ 17 w 39"/>
                  <a:gd name="T3" fmla="*/ 0 h 43"/>
                  <a:gd name="T4" fmla="*/ 39 w 39"/>
                  <a:gd name="T5" fmla="*/ 30 h 43"/>
                  <a:gd name="T6" fmla="*/ 22 w 39"/>
                  <a:gd name="T7" fmla="*/ 43 h 43"/>
                  <a:gd name="T8" fmla="*/ 0 w 39"/>
                  <a:gd name="T9" fmla="*/ 13 h 43"/>
                  <a:gd name="T10" fmla="*/ 0 60000 65536"/>
                  <a:gd name="T11" fmla="*/ 0 60000 65536"/>
                  <a:gd name="T12" fmla="*/ 0 60000 65536"/>
                  <a:gd name="T13" fmla="*/ 0 60000 65536"/>
                  <a:gd name="T14" fmla="*/ 0 60000 65536"/>
                  <a:gd name="T15" fmla="*/ 0 w 39"/>
                  <a:gd name="T16" fmla="*/ 0 h 43"/>
                  <a:gd name="T17" fmla="*/ 39 w 39"/>
                  <a:gd name="T18" fmla="*/ 43 h 43"/>
                </a:gdLst>
                <a:ahLst/>
                <a:cxnLst>
                  <a:cxn ang="T10">
                    <a:pos x="T0" y="T1"/>
                  </a:cxn>
                  <a:cxn ang="T11">
                    <a:pos x="T2" y="T3"/>
                  </a:cxn>
                  <a:cxn ang="T12">
                    <a:pos x="T4" y="T5"/>
                  </a:cxn>
                  <a:cxn ang="T13">
                    <a:pos x="T6" y="T7"/>
                  </a:cxn>
                  <a:cxn ang="T14">
                    <a:pos x="T8" y="T9"/>
                  </a:cxn>
                </a:cxnLst>
                <a:rect l="T15" t="T16" r="T17" b="T18"/>
                <a:pathLst>
                  <a:path w="39" h="43">
                    <a:moveTo>
                      <a:pt x="0" y="13"/>
                    </a:moveTo>
                    <a:lnTo>
                      <a:pt x="17" y="0"/>
                    </a:lnTo>
                    <a:lnTo>
                      <a:pt x="39" y="30"/>
                    </a:lnTo>
                    <a:lnTo>
                      <a:pt x="22" y="43"/>
                    </a:lnTo>
                    <a:lnTo>
                      <a:pt x="0" y="13"/>
                    </a:lnTo>
                    <a:close/>
                  </a:path>
                </a:pathLst>
              </a:custGeom>
              <a:solidFill>
                <a:srgbClr val="000000"/>
              </a:solidFill>
              <a:ln w="9525">
                <a:noFill/>
                <a:round/>
                <a:headEnd/>
                <a:tailEnd/>
              </a:ln>
            </p:spPr>
            <p:txBody>
              <a:bodyPr/>
              <a:lstStyle/>
              <a:p>
                <a:endParaRPr lang="en-US"/>
              </a:p>
            </p:txBody>
          </p:sp>
          <p:sp>
            <p:nvSpPr>
              <p:cNvPr id="84267" name="Freeform 623"/>
              <p:cNvSpPr>
                <a:spLocks/>
              </p:cNvSpPr>
              <p:nvPr/>
            </p:nvSpPr>
            <p:spPr bwMode="auto">
              <a:xfrm>
                <a:off x="2162" y="2994"/>
                <a:ext cx="36" cy="42"/>
              </a:xfrm>
              <a:custGeom>
                <a:avLst/>
                <a:gdLst>
                  <a:gd name="T0" fmla="*/ 0 w 36"/>
                  <a:gd name="T1" fmla="*/ 11 h 42"/>
                  <a:gd name="T2" fmla="*/ 16 w 36"/>
                  <a:gd name="T3" fmla="*/ 0 h 42"/>
                  <a:gd name="T4" fmla="*/ 36 w 36"/>
                  <a:gd name="T5" fmla="*/ 31 h 42"/>
                  <a:gd name="T6" fmla="*/ 19 w 36"/>
                  <a:gd name="T7" fmla="*/ 42 h 42"/>
                  <a:gd name="T8" fmla="*/ 0 w 36"/>
                  <a:gd name="T9" fmla="*/ 11 h 42"/>
                  <a:gd name="T10" fmla="*/ 0 60000 65536"/>
                  <a:gd name="T11" fmla="*/ 0 60000 65536"/>
                  <a:gd name="T12" fmla="*/ 0 60000 65536"/>
                  <a:gd name="T13" fmla="*/ 0 60000 65536"/>
                  <a:gd name="T14" fmla="*/ 0 60000 65536"/>
                  <a:gd name="T15" fmla="*/ 0 w 36"/>
                  <a:gd name="T16" fmla="*/ 0 h 42"/>
                  <a:gd name="T17" fmla="*/ 36 w 36"/>
                  <a:gd name="T18" fmla="*/ 42 h 42"/>
                </a:gdLst>
                <a:ahLst/>
                <a:cxnLst>
                  <a:cxn ang="T10">
                    <a:pos x="T0" y="T1"/>
                  </a:cxn>
                  <a:cxn ang="T11">
                    <a:pos x="T2" y="T3"/>
                  </a:cxn>
                  <a:cxn ang="T12">
                    <a:pos x="T4" y="T5"/>
                  </a:cxn>
                  <a:cxn ang="T13">
                    <a:pos x="T6" y="T7"/>
                  </a:cxn>
                  <a:cxn ang="T14">
                    <a:pos x="T8" y="T9"/>
                  </a:cxn>
                </a:cxnLst>
                <a:rect l="T15" t="T16" r="T17" b="T18"/>
                <a:pathLst>
                  <a:path w="36" h="42">
                    <a:moveTo>
                      <a:pt x="0" y="11"/>
                    </a:moveTo>
                    <a:lnTo>
                      <a:pt x="16" y="0"/>
                    </a:lnTo>
                    <a:lnTo>
                      <a:pt x="36" y="31"/>
                    </a:lnTo>
                    <a:lnTo>
                      <a:pt x="19" y="42"/>
                    </a:lnTo>
                    <a:lnTo>
                      <a:pt x="0" y="11"/>
                    </a:lnTo>
                    <a:close/>
                  </a:path>
                </a:pathLst>
              </a:custGeom>
              <a:solidFill>
                <a:srgbClr val="000000"/>
              </a:solidFill>
              <a:ln w="9525">
                <a:noFill/>
                <a:round/>
                <a:headEnd/>
                <a:tailEnd/>
              </a:ln>
            </p:spPr>
            <p:txBody>
              <a:bodyPr/>
              <a:lstStyle/>
              <a:p>
                <a:endParaRPr lang="en-US"/>
              </a:p>
            </p:txBody>
          </p:sp>
          <p:sp>
            <p:nvSpPr>
              <p:cNvPr id="84268" name="Freeform 622"/>
              <p:cNvSpPr>
                <a:spLocks/>
              </p:cNvSpPr>
              <p:nvPr/>
            </p:nvSpPr>
            <p:spPr bwMode="auto">
              <a:xfrm>
                <a:off x="2179" y="2988"/>
                <a:ext cx="25" cy="38"/>
              </a:xfrm>
              <a:custGeom>
                <a:avLst/>
                <a:gdLst>
                  <a:gd name="T0" fmla="*/ 0 w 25"/>
                  <a:gd name="T1" fmla="*/ 5 h 38"/>
                  <a:gd name="T2" fmla="*/ 8 w 25"/>
                  <a:gd name="T3" fmla="*/ 0 h 38"/>
                  <a:gd name="T4" fmla="*/ 25 w 25"/>
                  <a:gd name="T5" fmla="*/ 33 h 38"/>
                  <a:gd name="T6" fmla="*/ 17 w 25"/>
                  <a:gd name="T7" fmla="*/ 38 h 38"/>
                  <a:gd name="T8" fmla="*/ 0 w 25"/>
                  <a:gd name="T9" fmla="*/ 5 h 38"/>
                  <a:gd name="T10" fmla="*/ 0 60000 65536"/>
                  <a:gd name="T11" fmla="*/ 0 60000 65536"/>
                  <a:gd name="T12" fmla="*/ 0 60000 65536"/>
                  <a:gd name="T13" fmla="*/ 0 60000 65536"/>
                  <a:gd name="T14" fmla="*/ 0 60000 65536"/>
                  <a:gd name="T15" fmla="*/ 0 w 25"/>
                  <a:gd name="T16" fmla="*/ 0 h 38"/>
                  <a:gd name="T17" fmla="*/ 25 w 25"/>
                  <a:gd name="T18" fmla="*/ 38 h 38"/>
                </a:gdLst>
                <a:ahLst/>
                <a:cxnLst>
                  <a:cxn ang="T10">
                    <a:pos x="T0" y="T1"/>
                  </a:cxn>
                  <a:cxn ang="T11">
                    <a:pos x="T2" y="T3"/>
                  </a:cxn>
                  <a:cxn ang="T12">
                    <a:pos x="T4" y="T5"/>
                  </a:cxn>
                  <a:cxn ang="T13">
                    <a:pos x="T6" y="T7"/>
                  </a:cxn>
                  <a:cxn ang="T14">
                    <a:pos x="T8" y="T9"/>
                  </a:cxn>
                </a:cxnLst>
                <a:rect l="T15" t="T16" r="T17" b="T18"/>
                <a:pathLst>
                  <a:path w="25" h="38">
                    <a:moveTo>
                      <a:pt x="0" y="5"/>
                    </a:moveTo>
                    <a:lnTo>
                      <a:pt x="8" y="0"/>
                    </a:lnTo>
                    <a:lnTo>
                      <a:pt x="25" y="33"/>
                    </a:lnTo>
                    <a:lnTo>
                      <a:pt x="17" y="38"/>
                    </a:lnTo>
                    <a:lnTo>
                      <a:pt x="0" y="5"/>
                    </a:lnTo>
                    <a:close/>
                  </a:path>
                </a:pathLst>
              </a:custGeom>
              <a:solidFill>
                <a:srgbClr val="000000"/>
              </a:solidFill>
              <a:ln w="9525">
                <a:noFill/>
                <a:round/>
                <a:headEnd/>
                <a:tailEnd/>
              </a:ln>
            </p:spPr>
            <p:txBody>
              <a:bodyPr/>
              <a:lstStyle/>
              <a:p>
                <a:endParaRPr lang="en-US"/>
              </a:p>
            </p:txBody>
          </p:sp>
          <p:sp>
            <p:nvSpPr>
              <p:cNvPr id="84269" name="Freeform 621"/>
              <p:cNvSpPr>
                <a:spLocks/>
              </p:cNvSpPr>
              <p:nvPr/>
            </p:nvSpPr>
            <p:spPr bwMode="auto">
              <a:xfrm>
                <a:off x="2186" y="2984"/>
                <a:ext cx="27" cy="36"/>
              </a:xfrm>
              <a:custGeom>
                <a:avLst/>
                <a:gdLst>
                  <a:gd name="T0" fmla="*/ 0 w 27"/>
                  <a:gd name="T1" fmla="*/ 4 h 36"/>
                  <a:gd name="T2" fmla="*/ 8 w 27"/>
                  <a:gd name="T3" fmla="*/ 0 h 36"/>
                  <a:gd name="T4" fmla="*/ 27 w 27"/>
                  <a:gd name="T5" fmla="*/ 32 h 36"/>
                  <a:gd name="T6" fmla="*/ 19 w 27"/>
                  <a:gd name="T7" fmla="*/ 36 h 36"/>
                  <a:gd name="T8" fmla="*/ 0 w 27"/>
                  <a:gd name="T9" fmla="*/ 4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0" y="4"/>
                    </a:moveTo>
                    <a:lnTo>
                      <a:pt x="8" y="0"/>
                    </a:lnTo>
                    <a:lnTo>
                      <a:pt x="27" y="32"/>
                    </a:lnTo>
                    <a:lnTo>
                      <a:pt x="19" y="36"/>
                    </a:lnTo>
                    <a:lnTo>
                      <a:pt x="0" y="4"/>
                    </a:lnTo>
                    <a:close/>
                  </a:path>
                </a:pathLst>
              </a:custGeom>
              <a:solidFill>
                <a:srgbClr val="000000"/>
              </a:solidFill>
              <a:ln w="9525">
                <a:noFill/>
                <a:round/>
                <a:headEnd/>
                <a:tailEnd/>
              </a:ln>
            </p:spPr>
            <p:txBody>
              <a:bodyPr/>
              <a:lstStyle/>
              <a:p>
                <a:endParaRPr lang="en-US"/>
              </a:p>
            </p:txBody>
          </p:sp>
          <p:sp>
            <p:nvSpPr>
              <p:cNvPr id="84270" name="Freeform 620"/>
              <p:cNvSpPr>
                <a:spLocks/>
              </p:cNvSpPr>
              <p:nvPr/>
            </p:nvSpPr>
            <p:spPr bwMode="auto">
              <a:xfrm>
                <a:off x="2198" y="2979"/>
                <a:ext cx="20" cy="38"/>
              </a:xfrm>
              <a:custGeom>
                <a:avLst/>
                <a:gdLst>
                  <a:gd name="T0" fmla="*/ 0 w 20"/>
                  <a:gd name="T1" fmla="*/ 3 h 38"/>
                  <a:gd name="T2" fmla="*/ 8 w 20"/>
                  <a:gd name="T3" fmla="*/ 0 h 38"/>
                  <a:gd name="T4" fmla="*/ 20 w 20"/>
                  <a:gd name="T5" fmla="*/ 35 h 38"/>
                  <a:gd name="T6" fmla="*/ 12 w 20"/>
                  <a:gd name="T7" fmla="*/ 38 h 38"/>
                  <a:gd name="T8" fmla="*/ 0 w 20"/>
                  <a:gd name="T9" fmla="*/ 3 h 38"/>
                  <a:gd name="T10" fmla="*/ 0 60000 65536"/>
                  <a:gd name="T11" fmla="*/ 0 60000 65536"/>
                  <a:gd name="T12" fmla="*/ 0 60000 65536"/>
                  <a:gd name="T13" fmla="*/ 0 60000 65536"/>
                  <a:gd name="T14" fmla="*/ 0 60000 65536"/>
                  <a:gd name="T15" fmla="*/ 0 w 20"/>
                  <a:gd name="T16" fmla="*/ 0 h 38"/>
                  <a:gd name="T17" fmla="*/ 20 w 20"/>
                  <a:gd name="T18" fmla="*/ 38 h 38"/>
                </a:gdLst>
                <a:ahLst/>
                <a:cxnLst>
                  <a:cxn ang="T10">
                    <a:pos x="T0" y="T1"/>
                  </a:cxn>
                  <a:cxn ang="T11">
                    <a:pos x="T2" y="T3"/>
                  </a:cxn>
                  <a:cxn ang="T12">
                    <a:pos x="T4" y="T5"/>
                  </a:cxn>
                  <a:cxn ang="T13">
                    <a:pos x="T6" y="T7"/>
                  </a:cxn>
                  <a:cxn ang="T14">
                    <a:pos x="T8" y="T9"/>
                  </a:cxn>
                </a:cxnLst>
                <a:rect l="T15" t="T16" r="T17" b="T18"/>
                <a:pathLst>
                  <a:path w="20" h="38">
                    <a:moveTo>
                      <a:pt x="0" y="3"/>
                    </a:moveTo>
                    <a:lnTo>
                      <a:pt x="8" y="0"/>
                    </a:lnTo>
                    <a:lnTo>
                      <a:pt x="20" y="35"/>
                    </a:lnTo>
                    <a:lnTo>
                      <a:pt x="12" y="38"/>
                    </a:lnTo>
                    <a:lnTo>
                      <a:pt x="0" y="3"/>
                    </a:lnTo>
                    <a:close/>
                  </a:path>
                </a:pathLst>
              </a:custGeom>
              <a:solidFill>
                <a:srgbClr val="000000"/>
              </a:solidFill>
              <a:ln w="9525">
                <a:noFill/>
                <a:round/>
                <a:headEnd/>
                <a:tailEnd/>
              </a:ln>
            </p:spPr>
            <p:txBody>
              <a:bodyPr/>
              <a:lstStyle/>
              <a:p>
                <a:endParaRPr lang="en-US"/>
              </a:p>
            </p:txBody>
          </p:sp>
          <p:sp>
            <p:nvSpPr>
              <p:cNvPr id="84271" name="Freeform 619"/>
              <p:cNvSpPr>
                <a:spLocks/>
              </p:cNvSpPr>
              <p:nvPr/>
            </p:nvSpPr>
            <p:spPr bwMode="auto">
              <a:xfrm>
                <a:off x="2206" y="2976"/>
                <a:ext cx="20" cy="38"/>
              </a:xfrm>
              <a:custGeom>
                <a:avLst/>
                <a:gdLst>
                  <a:gd name="T0" fmla="*/ 0 w 20"/>
                  <a:gd name="T1" fmla="*/ 3 h 38"/>
                  <a:gd name="T2" fmla="*/ 8 w 20"/>
                  <a:gd name="T3" fmla="*/ 0 h 38"/>
                  <a:gd name="T4" fmla="*/ 20 w 20"/>
                  <a:gd name="T5" fmla="*/ 35 h 38"/>
                  <a:gd name="T6" fmla="*/ 12 w 20"/>
                  <a:gd name="T7" fmla="*/ 38 h 38"/>
                  <a:gd name="T8" fmla="*/ 0 w 20"/>
                  <a:gd name="T9" fmla="*/ 3 h 38"/>
                  <a:gd name="T10" fmla="*/ 0 60000 65536"/>
                  <a:gd name="T11" fmla="*/ 0 60000 65536"/>
                  <a:gd name="T12" fmla="*/ 0 60000 65536"/>
                  <a:gd name="T13" fmla="*/ 0 60000 65536"/>
                  <a:gd name="T14" fmla="*/ 0 60000 65536"/>
                  <a:gd name="T15" fmla="*/ 0 w 20"/>
                  <a:gd name="T16" fmla="*/ 0 h 38"/>
                  <a:gd name="T17" fmla="*/ 20 w 20"/>
                  <a:gd name="T18" fmla="*/ 38 h 38"/>
                </a:gdLst>
                <a:ahLst/>
                <a:cxnLst>
                  <a:cxn ang="T10">
                    <a:pos x="T0" y="T1"/>
                  </a:cxn>
                  <a:cxn ang="T11">
                    <a:pos x="T2" y="T3"/>
                  </a:cxn>
                  <a:cxn ang="T12">
                    <a:pos x="T4" y="T5"/>
                  </a:cxn>
                  <a:cxn ang="T13">
                    <a:pos x="T6" y="T7"/>
                  </a:cxn>
                  <a:cxn ang="T14">
                    <a:pos x="T8" y="T9"/>
                  </a:cxn>
                </a:cxnLst>
                <a:rect l="T15" t="T16" r="T17" b="T18"/>
                <a:pathLst>
                  <a:path w="20" h="38">
                    <a:moveTo>
                      <a:pt x="0" y="3"/>
                    </a:moveTo>
                    <a:lnTo>
                      <a:pt x="8" y="0"/>
                    </a:lnTo>
                    <a:lnTo>
                      <a:pt x="20" y="35"/>
                    </a:lnTo>
                    <a:lnTo>
                      <a:pt x="12" y="38"/>
                    </a:lnTo>
                    <a:lnTo>
                      <a:pt x="0" y="3"/>
                    </a:lnTo>
                    <a:close/>
                  </a:path>
                </a:pathLst>
              </a:custGeom>
              <a:solidFill>
                <a:srgbClr val="000000"/>
              </a:solidFill>
              <a:ln w="9525">
                <a:noFill/>
                <a:round/>
                <a:headEnd/>
                <a:tailEnd/>
              </a:ln>
            </p:spPr>
            <p:txBody>
              <a:bodyPr/>
              <a:lstStyle/>
              <a:p>
                <a:endParaRPr lang="en-US"/>
              </a:p>
            </p:txBody>
          </p:sp>
          <p:sp>
            <p:nvSpPr>
              <p:cNvPr id="84272" name="Freeform 618"/>
              <p:cNvSpPr>
                <a:spLocks/>
              </p:cNvSpPr>
              <p:nvPr/>
            </p:nvSpPr>
            <p:spPr bwMode="auto">
              <a:xfrm>
                <a:off x="2215" y="2974"/>
                <a:ext cx="18" cy="38"/>
              </a:xfrm>
              <a:custGeom>
                <a:avLst/>
                <a:gdLst>
                  <a:gd name="T0" fmla="*/ 0 w 18"/>
                  <a:gd name="T1" fmla="*/ 2 h 38"/>
                  <a:gd name="T2" fmla="*/ 7 w 18"/>
                  <a:gd name="T3" fmla="*/ 0 h 38"/>
                  <a:gd name="T4" fmla="*/ 18 w 18"/>
                  <a:gd name="T5" fmla="*/ 35 h 38"/>
                  <a:gd name="T6" fmla="*/ 10 w 18"/>
                  <a:gd name="T7" fmla="*/ 38 h 38"/>
                  <a:gd name="T8" fmla="*/ 0 w 18"/>
                  <a:gd name="T9" fmla="*/ 2 h 38"/>
                  <a:gd name="T10" fmla="*/ 0 60000 65536"/>
                  <a:gd name="T11" fmla="*/ 0 60000 65536"/>
                  <a:gd name="T12" fmla="*/ 0 60000 65536"/>
                  <a:gd name="T13" fmla="*/ 0 60000 65536"/>
                  <a:gd name="T14" fmla="*/ 0 60000 65536"/>
                  <a:gd name="T15" fmla="*/ 0 w 18"/>
                  <a:gd name="T16" fmla="*/ 0 h 38"/>
                  <a:gd name="T17" fmla="*/ 18 w 18"/>
                  <a:gd name="T18" fmla="*/ 38 h 38"/>
                </a:gdLst>
                <a:ahLst/>
                <a:cxnLst>
                  <a:cxn ang="T10">
                    <a:pos x="T0" y="T1"/>
                  </a:cxn>
                  <a:cxn ang="T11">
                    <a:pos x="T2" y="T3"/>
                  </a:cxn>
                  <a:cxn ang="T12">
                    <a:pos x="T4" y="T5"/>
                  </a:cxn>
                  <a:cxn ang="T13">
                    <a:pos x="T6" y="T7"/>
                  </a:cxn>
                  <a:cxn ang="T14">
                    <a:pos x="T8" y="T9"/>
                  </a:cxn>
                </a:cxnLst>
                <a:rect l="T15" t="T16" r="T17" b="T18"/>
                <a:pathLst>
                  <a:path w="18" h="38">
                    <a:moveTo>
                      <a:pt x="0" y="2"/>
                    </a:moveTo>
                    <a:lnTo>
                      <a:pt x="7" y="0"/>
                    </a:lnTo>
                    <a:lnTo>
                      <a:pt x="18" y="35"/>
                    </a:lnTo>
                    <a:lnTo>
                      <a:pt x="10" y="38"/>
                    </a:lnTo>
                    <a:lnTo>
                      <a:pt x="0" y="2"/>
                    </a:lnTo>
                    <a:close/>
                  </a:path>
                </a:pathLst>
              </a:custGeom>
              <a:solidFill>
                <a:srgbClr val="000000"/>
              </a:solidFill>
              <a:ln w="9525">
                <a:noFill/>
                <a:round/>
                <a:headEnd/>
                <a:tailEnd/>
              </a:ln>
            </p:spPr>
            <p:txBody>
              <a:bodyPr/>
              <a:lstStyle/>
              <a:p>
                <a:endParaRPr lang="en-US"/>
              </a:p>
            </p:txBody>
          </p:sp>
          <p:sp>
            <p:nvSpPr>
              <p:cNvPr id="84273" name="Freeform 617"/>
              <p:cNvSpPr>
                <a:spLocks/>
              </p:cNvSpPr>
              <p:nvPr/>
            </p:nvSpPr>
            <p:spPr bwMode="auto">
              <a:xfrm>
                <a:off x="2224" y="2972"/>
                <a:ext cx="14" cy="37"/>
              </a:xfrm>
              <a:custGeom>
                <a:avLst/>
                <a:gdLst>
                  <a:gd name="T0" fmla="*/ 0 w 14"/>
                  <a:gd name="T1" fmla="*/ 1 h 37"/>
                  <a:gd name="T2" fmla="*/ 7 w 14"/>
                  <a:gd name="T3" fmla="*/ 0 h 37"/>
                  <a:gd name="T4" fmla="*/ 14 w 14"/>
                  <a:gd name="T5" fmla="*/ 36 h 37"/>
                  <a:gd name="T6" fmla="*/ 7 w 14"/>
                  <a:gd name="T7" fmla="*/ 37 h 37"/>
                  <a:gd name="T8" fmla="*/ 0 w 14"/>
                  <a:gd name="T9" fmla="*/ 1 h 37"/>
                  <a:gd name="T10" fmla="*/ 0 60000 65536"/>
                  <a:gd name="T11" fmla="*/ 0 60000 65536"/>
                  <a:gd name="T12" fmla="*/ 0 60000 65536"/>
                  <a:gd name="T13" fmla="*/ 0 60000 65536"/>
                  <a:gd name="T14" fmla="*/ 0 60000 65536"/>
                  <a:gd name="T15" fmla="*/ 0 w 14"/>
                  <a:gd name="T16" fmla="*/ 0 h 37"/>
                  <a:gd name="T17" fmla="*/ 14 w 14"/>
                  <a:gd name="T18" fmla="*/ 37 h 37"/>
                </a:gdLst>
                <a:ahLst/>
                <a:cxnLst>
                  <a:cxn ang="T10">
                    <a:pos x="T0" y="T1"/>
                  </a:cxn>
                  <a:cxn ang="T11">
                    <a:pos x="T2" y="T3"/>
                  </a:cxn>
                  <a:cxn ang="T12">
                    <a:pos x="T4" y="T5"/>
                  </a:cxn>
                  <a:cxn ang="T13">
                    <a:pos x="T6" y="T7"/>
                  </a:cxn>
                  <a:cxn ang="T14">
                    <a:pos x="T8" y="T9"/>
                  </a:cxn>
                </a:cxnLst>
                <a:rect l="T15" t="T16" r="T17" b="T18"/>
                <a:pathLst>
                  <a:path w="14" h="37">
                    <a:moveTo>
                      <a:pt x="0" y="1"/>
                    </a:moveTo>
                    <a:lnTo>
                      <a:pt x="7" y="0"/>
                    </a:lnTo>
                    <a:lnTo>
                      <a:pt x="14" y="36"/>
                    </a:lnTo>
                    <a:lnTo>
                      <a:pt x="7" y="37"/>
                    </a:lnTo>
                    <a:lnTo>
                      <a:pt x="0" y="1"/>
                    </a:lnTo>
                    <a:close/>
                  </a:path>
                </a:pathLst>
              </a:custGeom>
              <a:solidFill>
                <a:srgbClr val="000000"/>
              </a:solidFill>
              <a:ln w="9525">
                <a:noFill/>
                <a:round/>
                <a:headEnd/>
                <a:tailEnd/>
              </a:ln>
            </p:spPr>
            <p:txBody>
              <a:bodyPr/>
              <a:lstStyle/>
              <a:p>
                <a:endParaRPr lang="en-US"/>
              </a:p>
            </p:txBody>
          </p:sp>
          <p:sp>
            <p:nvSpPr>
              <p:cNvPr id="84274" name="Freeform 616"/>
              <p:cNvSpPr>
                <a:spLocks/>
              </p:cNvSpPr>
              <p:nvPr/>
            </p:nvSpPr>
            <p:spPr bwMode="auto">
              <a:xfrm>
                <a:off x="2233" y="2971"/>
                <a:ext cx="11" cy="38"/>
              </a:xfrm>
              <a:custGeom>
                <a:avLst/>
                <a:gdLst>
                  <a:gd name="T0" fmla="*/ 0 w 11"/>
                  <a:gd name="T1" fmla="*/ 1 h 38"/>
                  <a:gd name="T2" fmla="*/ 7 w 11"/>
                  <a:gd name="T3" fmla="*/ 0 h 38"/>
                  <a:gd name="T4" fmla="*/ 11 w 11"/>
                  <a:gd name="T5" fmla="*/ 37 h 38"/>
                  <a:gd name="T6" fmla="*/ 4 w 11"/>
                  <a:gd name="T7" fmla="*/ 38 h 38"/>
                  <a:gd name="T8" fmla="*/ 0 w 11"/>
                  <a:gd name="T9" fmla="*/ 1 h 38"/>
                  <a:gd name="T10" fmla="*/ 0 60000 65536"/>
                  <a:gd name="T11" fmla="*/ 0 60000 65536"/>
                  <a:gd name="T12" fmla="*/ 0 60000 65536"/>
                  <a:gd name="T13" fmla="*/ 0 60000 65536"/>
                  <a:gd name="T14" fmla="*/ 0 60000 65536"/>
                  <a:gd name="T15" fmla="*/ 0 w 11"/>
                  <a:gd name="T16" fmla="*/ 0 h 38"/>
                  <a:gd name="T17" fmla="*/ 11 w 11"/>
                  <a:gd name="T18" fmla="*/ 38 h 38"/>
                </a:gdLst>
                <a:ahLst/>
                <a:cxnLst>
                  <a:cxn ang="T10">
                    <a:pos x="T0" y="T1"/>
                  </a:cxn>
                  <a:cxn ang="T11">
                    <a:pos x="T2" y="T3"/>
                  </a:cxn>
                  <a:cxn ang="T12">
                    <a:pos x="T4" y="T5"/>
                  </a:cxn>
                  <a:cxn ang="T13">
                    <a:pos x="T6" y="T7"/>
                  </a:cxn>
                  <a:cxn ang="T14">
                    <a:pos x="T8" y="T9"/>
                  </a:cxn>
                </a:cxnLst>
                <a:rect l="T15" t="T16" r="T17" b="T18"/>
                <a:pathLst>
                  <a:path w="11" h="38">
                    <a:moveTo>
                      <a:pt x="0" y="1"/>
                    </a:moveTo>
                    <a:lnTo>
                      <a:pt x="7" y="0"/>
                    </a:lnTo>
                    <a:lnTo>
                      <a:pt x="11" y="37"/>
                    </a:lnTo>
                    <a:lnTo>
                      <a:pt x="4" y="38"/>
                    </a:lnTo>
                    <a:lnTo>
                      <a:pt x="0" y="1"/>
                    </a:lnTo>
                    <a:close/>
                  </a:path>
                </a:pathLst>
              </a:custGeom>
              <a:solidFill>
                <a:srgbClr val="000000"/>
              </a:solidFill>
              <a:ln w="9525">
                <a:noFill/>
                <a:round/>
                <a:headEnd/>
                <a:tailEnd/>
              </a:ln>
            </p:spPr>
            <p:txBody>
              <a:bodyPr/>
              <a:lstStyle/>
              <a:p>
                <a:endParaRPr lang="en-US"/>
              </a:p>
            </p:txBody>
          </p:sp>
          <p:sp>
            <p:nvSpPr>
              <p:cNvPr id="84275" name="Freeform 615"/>
              <p:cNvSpPr>
                <a:spLocks/>
              </p:cNvSpPr>
              <p:nvPr/>
            </p:nvSpPr>
            <p:spPr bwMode="auto">
              <a:xfrm>
                <a:off x="2240" y="2970"/>
                <a:ext cx="12" cy="38"/>
              </a:xfrm>
              <a:custGeom>
                <a:avLst/>
                <a:gdLst>
                  <a:gd name="T0" fmla="*/ 0 w 12"/>
                  <a:gd name="T1" fmla="*/ 1 h 38"/>
                  <a:gd name="T2" fmla="*/ 8 w 12"/>
                  <a:gd name="T3" fmla="*/ 0 h 38"/>
                  <a:gd name="T4" fmla="*/ 12 w 12"/>
                  <a:gd name="T5" fmla="*/ 37 h 38"/>
                  <a:gd name="T6" fmla="*/ 4 w 12"/>
                  <a:gd name="T7" fmla="*/ 38 h 38"/>
                  <a:gd name="T8" fmla="*/ 0 w 12"/>
                  <a:gd name="T9" fmla="*/ 1 h 38"/>
                  <a:gd name="T10" fmla="*/ 0 60000 65536"/>
                  <a:gd name="T11" fmla="*/ 0 60000 65536"/>
                  <a:gd name="T12" fmla="*/ 0 60000 65536"/>
                  <a:gd name="T13" fmla="*/ 0 60000 65536"/>
                  <a:gd name="T14" fmla="*/ 0 60000 65536"/>
                  <a:gd name="T15" fmla="*/ 0 w 12"/>
                  <a:gd name="T16" fmla="*/ 0 h 38"/>
                  <a:gd name="T17" fmla="*/ 12 w 12"/>
                  <a:gd name="T18" fmla="*/ 38 h 38"/>
                </a:gdLst>
                <a:ahLst/>
                <a:cxnLst>
                  <a:cxn ang="T10">
                    <a:pos x="T0" y="T1"/>
                  </a:cxn>
                  <a:cxn ang="T11">
                    <a:pos x="T2" y="T3"/>
                  </a:cxn>
                  <a:cxn ang="T12">
                    <a:pos x="T4" y="T5"/>
                  </a:cxn>
                  <a:cxn ang="T13">
                    <a:pos x="T6" y="T7"/>
                  </a:cxn>
                  <a:cxn ang="T14">
                    <a:pos x="T8" y="T9"/>
                  </a:cxn>
                </a:cxnLst>
                <a:rect l="T15" t="T16" r="T17" b="T18"/>
                <a:pathLst>
                  <a:path w="12" h="38">
                    <a:moveTo>
                      <a:pt x="0" y="1"/>
                    </a:moveTo>
                    <a:lnTo>
                      <a:pt x="8" y="0"/>
                    </a:lnTo>
                    <a:lnTo>
                      <a:pt x="12" y="37"/>
                    </a:lnTo>
                    <a:lnTo>
                      <a:pt x="4" y="38"/>
                    </a:lnTo>
                    <a:lnTo>
                      <a:pt x="0" y="1"/>
                    </a:lnTo>
                    <a:close/>
                  </a:path>
                </a:pathLst>
              </a:custGeom>
              <a:solidFill>
                <a:srgbClr val="000000"/>
              </a:solidFill>
              <a:ln w="9525">
                <a:noFill/>
                <a:round/>
                <a:headEnd/>
                <a:tailEnd/>
              </a:ln>
            </p:spPr>
            <p:txBody>
              <a:bodyPr/>
              <a:lstStyle/>
              <a:p>
                <a:endParaRPr lang="en-US"/>
              </a:p>
            </p:txBody>
          </p:sp>
          <p:sp>
            <p:nvSpPr>
              <p:cNvPr id="84276" name="Freeform 614"/>
              <p:cNvSpPr>
                <a:spLocks/>
              </p:cNvSpPr>
              <p:nvPr/>
            </p:nvSpPr>
            <p:spPr bwMode="auto">
              <a:xfrm>
                <a:off x="2249" y="2970"/>
                <a:ext cx="11" cy="38"/>
              </a:xfrm>
              <a:custGeom>
                <a:avLst/>
                <a:gdLst>
                  <a:gd name="T0" fmla="*/ 3 w 11"/>
                  <a:gd name="T1" fmla="*/ 0 h 38"/>
                  <a:gd name="T2" fmla="*/ 11 w 11"/>
                  <a:gd name="T3" fmla="*/ 1 h 38"/>
                  <a:gd name="T4" fmla="*/ 7 w 11"/>
                  <a:gd name="T5" fmla="*/ 38 h 38"/>
                  <a:gd name="T6" fmla="*/ 0 w 11"/>
                  <a:gd name="T7" fmla="*/ 37 h 38"/>
                  <a:gd name="T8" fmla="*/ 3 w 11"/>
                  <a:gd name="T9" fmla="*/ 0 h 38"/>
                  <a:gd name="T10" fmla="*/ 0 60000 65536"/>
                  <a:gd name="T11" fmla="*/ 0 60000 65536"/>
                  <a:gd name="T12" fmla="*/ 0 60000 65536"/>
                  <a:gd name="T13" fmla="*/ 0 60000 65536"/>
                  <a:gd name="T14" fmla="*/ 0 60000 65536"/>
                  <a:gd name="T15" fmla="*/ 0 w 11"/>
                  <a:gd name="T16" fmla="*/ 0 h 38"/>
                  <a:gd name="T17" fmla="*/ 11 w 11"/>
                  <a:gd name="T18" fmla="*/ 38 h 38"/>
                </a:gdLst>
                <a:ahLst/>
                <a:cxnLst>
                  <a:cxn ang="T10">
                    <a:pos x="T0" y="T1"/>
                  </a:cxn>
                  <a:cxn ang="T11">
                    <a:pos x="T2" y="T3"/>
                  </a:cxn>
                  <a:cxn ang="T12">
                    <a:pos x="T4" y="T5"/>
                  </a:cxn>
                  <a:cxn ang="T13">
                    <a:pos x="T6" y="T7"/>
                  </a:cxn>
                  <a:cxn ang="T14">
                    <a:pos x="T8" y="T9"/>
                  </a:cxn>
                </a:cxnLst>
                <a:rect l="T15" t="T16" r="T17" b="T18"/>
                <a:pathLst>
                  <a:path w="11" h="38">
                    <a:moveTo>
                      <a:pt x="3" y="0"/>
                    </a:moveTo>
                    <a:lnTo>
                      <a:pt x="11" y="1"/>
                    </a:lnTo>
                    <a:lnTo>
                      <a:pt x="7" y="38"/>
                    </a:lnTo>
                    <a:lnTo>
                      <a:pt x="0" y="37"/>
                    </a:lnTo>
                    <a:lnTo>
                      <a:pt x="3" y="0"/>
                    </a:lnTo>
                    <a:close/>
                  </a:path>
                </a:pathLst>
              </a:custGeom>
              <a:solidFill>
                <a:srgbClr val="000000"/>
              </a:solidFill>
              <a:ln w="9525">
                <a:noFill/>
                <a:round/>
                <a:headEnd/>
                <a:tailEnd/>
              </a:ln>
            </p:spPr>
            <p:txBody>
              <a:bodyPr/>
              <a:lstStyle/>
              <a:p>
                <a:endParaRPr lang="en-US"/>
              </a:p>
            </p:txBody>
          </p:sp>
          <p:sp>
            <p:nvSpPr>
              <p:cNvPr id="84277" name="Freeform 613"/>
              <p:cNvSpPr>
                <a:spLocks/>
              </p:cNvSpPr>
              <p:nvPr/>
            </p:nvSpPr>
            <p:spPr bwMode="auto">
              <a:xfrm>
                <a:off x="2256" y="2971"/>
                <a:ext cx="11" cy="38"/>
              </a:xfrm>
              <a:custGeom>
                <a:avLst/>
                <a:gdLst>
                  <a:gd name="T0" fmla="*/ 4 w 11"/>
                  <a:gd name="T1" fmla="*/ 0 h 38"/>
                  <a:gd name="T2" fmla="*/ 11 w 11"/>
                  <a:gd name="T3" fmla="*/ 1 h 38"/>
                  <a:gd name="T4" fmla="*/ 8 w 11"/>
                  <a:gd name="T5" fmla="*/ 38 h 38"/>
                  <a:gd name="T6" fmla="*/ 0 w 11"/>
                  <a:gd name="T7" fmla="*/ 37 h 38"/>
                  <a:gd name="T8" fmla="*/ 4 w 11"/>
                  <a:gd name="T9" fmla="*/ 0 h 38"/>
                  <a:gd name="T10" fmla="*/ 0 60000 65536"/>
                  <a:gd name="T11" fmla="*/ 0 60000 65536"/>
                  <a:gd name="T12" fmla="*/ 0 60000 65536"/>
                  <a:gd name="T13" fmla="*/ 0 60000 65536"/>
                  <a:gd name="T14" fmla="*/ 0 60000 65536"/>
                  <a:gd name="T15" fmla="*/ 0 w 11"/>
                  <a:gd name="T16" fmla="*/ 0 h 38"/>
                  <a:gd name="T17" fmla="*/ 11 w 11"/>
                  <a:gd name="T18" fmla="*/ 38 h 38"/>
                </a:gdLst>
                <a:ahLst/>
                <a:cxnLst>
                  <a:cxn ang="T10">
                    <a:pos x="T0" y="T1"/>
                  </a:cxn>
                  <a:cxn ang="T11">
                    <a:pos x="T2" y="T3"/>
                  </a:cxn>
                  <a:cxn ang="T12">
                    <a:pos x="T4" y="T5"/>
                  </a:cxn>
                  <a:cxn ang="T13">
                    <a:pos x="T6" y="T7"/>
                  </a:cxn>
                  <a:cxn ang="T14">
                    <a:pos x="T8" y="T9"/>
                  </a:cxn>
                </a:cxnLst>
                <a:rect l="T15" t="T16" r="T17" b="T18"/>
                <a:pathLst>
                  <a:path w="11" h="38">
                    <a:moveTo>
                      <a:pt x="4" y="0"/>
                    </a:moveTo>
                    <a:lnTo>
                      <a:pt x="11" y="1"/>
                    </a:lnTo>
                    <a:lnTo>
                      <a:pt x="8" y="38"/>
                    </a:lnTo>
                    <a:lnTo>
                      <a:pt x="0" y="37"/>
                    </a:lnTo>
                    <a:lnTo>
                      <a:pt x="4" y="0"/>
                    </a:lnTo>
                    <a:close/>
                  </a:path>
                </a:pathLst>
              </a:custGeom>
              <a:solidFill>
                <a:srgbClr val="000000"/>
              </a:solidFill>
              <a:ln w="9525">
                <a:noFill/>
                <a:round/>
                <a:headEnd/>
                <a:tailEnd/>
              </a:ln>
            </p:spPr>
            <p:txBody>
              <a:bodyPr/>
              <a:lstStyle/>
              <a:p>
                <a:endParaRPr lang="en-US"/>
              </a:p>
            </p:txBody>
          </p:sp>
          <p:sp>
            <p:nvSpPr>
              <p:cNvPr id="84278" name="Freeform 612"/>
              <p:cNvSpPr>
                <a:spLocks/>
              </p:cNvSpPr>
              <p:nvPr/>
            </p:nvSpPr>
            <p:spPr bwMode="auto">
              <a:xfrm>
                <a:off x="2262" y="2972"/>
                <a:ext cx="14" cy="37"/>
              </a:xfrm>
              <a:custGeom>
                <a:avLst/>
                <a:gdLst>
                  <a:gd name="T0" fmla="*/ 7 w 14"/>
                  <a:gd name="T1" fmla="*/ 0 h 37"/>
                  <a:gd name="T2" fmla="*/ 14 w 14"/>
                  <a:gd name="T3" fmla="*/ 1 h 37"/>
                  <a:gd name="T4" fmla="*/ 8 w 14"/>
                  <a:gd name="T5" fmla="*/ 37 h 37"/>
                  <a:gd name="T6" fmla="*/ 0 w 14"/>
                  <a:gd name="T7" fmla="*/ 36 h 37"/>
                  <a:gd name="T8" fmla="*/ 7 w 14"/>
                  <a:gd name="T9" fmla="*/ 0 h 37"/>
                  <a:gd name="T10" fmla="*/ 0 60000 65536"/>
                  <a:gd name="T11" fmla="*/ 0 60000 65536"/>
                  <a:gd name="T12" fmla="*/ 0 60000 65536"/>
                  <a:gd name="T13" fmla="*/ 0 60000 65536"/>
                  <a:gd name="T14" fmla="*/ 0 60000 65536"/>
                  <a:gd name="T15" fmla="*/ 0 w 14"/>
                  <a:gd name="T16" fmla="*/ 0 h 37"/>
                  <a:gd name="T17" fmla="*/ 14 w 14"/>
                  <a:gd name="T18" fmla="*/ 37 h 37"/>
                </a:gdLst>
                <a:ahLst/>
                <a:cxnLst>
                  <a:cxn ang="T10">
                    <a:pos x="T0" y="T1"/>
                  </a:cxn>
                  <a:cxn ang="T11">
                    <a:pos x="T2" y="T3"/>
                  </a:cxn>
                  <a:cxn ang="T12">
                    <a:pos x="T4" y="T5"/>
                  </a:cxn>
                  <a:cxn ang="T13">
                    <a:pos x="T6" y="T7"/>
                  </a:cxn>
                  <a:cxn ang="T14">
                    <a:pos x="T8" y="T9"/>
                  </a:cxn>
                </a:cxnLst>
                <a:rect l="T15" t="T16" r="T17" b="T18"/>
                <a:pathLst>
                  <a:path w="14" h="37">
                    <a:moveTo>
                      <a:pt x="7" y="0"/>
                    </a:moveTo>
                    <a:lnTo>
                      <a:pt x="14" y="1"/>
                    </a:lnTo>
                    <a:lnTo>
                      <a:pt x="8" y="37"/>
                    </a:lnTo>
                    <a:lnTo>
                      <a:pt x="0" y="36"/>
                    </a:lnTo>
                    <a:lnTo>
                      <a:pt x="7" y="0"/>
                    </a:lnTo>
                    <a:close/>
                  </a:path>
                </a:pathLst>
              </a:custGeom>
              <a:solidFill>
                <a:srgbClr val="000000"/>
              </a:solidFill>
              <a:ln w="9525">
                <a:noFill/>
                <a:round/>
                <a:headEnd/>
                <a:tailEnd/>
              </a:ln>
            </p:spPr>
            <p:txBody>
              <a:bodyPr/>
              <a:lstStyle/>
              <a:p>
                <a:endParaRPr lang="en-US"/>
              </a:p>
            </p:txBody>
          </p:sp>
          <p:sp>
            <p:nvSpPr>
              <p:cNvPr id="84279" name="Freeform 611"/>
              <p:cNvSpPr>
                <a:spLocks/>
              </p:cNvSpPr>
              <p:nvPr/>
            </p:nvSpPr>
            <p:spPr bwMode="auto">
              <a:xfrm>
                <a:off x="2267" y="2974"/>
                <a:ext cx="18" cy="38"/>
              </a:xfrm>
              <a:custGeom>
                <a:avLst/>
                <a:gdLst>
                  <a:gd name="T0" fmla="*/ 11 w 18"/>
                  <a:gd name="T1" fmla="*/ 0 h 38"/>
                  <a:gd name="T2" fmla="*/ 18 w 18"/>
                  <a:gd name="T3" fmla="*/ 2 h 38"/>
                  <a:gd name="T4" fmla="*/ 8 w 18"/>
                  <a:gd name="T5" fmla="*/ 38 h 38"/>
                  <a:gd name="T6" fmla="*/ 0 w 18"/>
                  <a:gd name="T7" fmla="*/ 35 h 38"/>
                  <a:gd name="T8" fmla="*/ 11 w 18"/>
                  <a:gd name="T9" fmla="*/ 0 h 38"/>
                  <a:gd name="T10" fmla="*/ 0 60000 65536"/>
                  <a:gd name="T11" fmla="*/ 0 60000 65536"/>
                  <a:gd name="T12" fmla="*/ 0 60000 65536"/>
                  <a:gd name="T13" fmla="*/ 0 60000 65536"/>
                  <a:gd name="T14" fmla="*/ 0 60000 65536"/>
                  <a:gd name="T15" fmla="*/ 0 w 18"/>
                  <a:gd name="T16" fmla="*/ 0 h 38"/>
                  <a:gd name="T17" fmla="*/ 18 w 18"/>
                  <a:gd name="T18" fmla="*/ 38 h 38"/>
                </a:gdLst>
                <a:ahLst/>
                <a:cxnLst>
                  <a:cxn ang="T10">
                    <a:pos x="T0" y="T1"/>
                  </a:cxn>
                  <a:cxn ang="T11">
                    <a:pos x="T2" y="T3"/>
                  </a:cxn>
                  <a:cxn ang="T12">
                    <a:pos x="T4" y="T5"/>
                  </a:cxn>
                  <a:cxn ang="T13">
                    <a:pos x="T6" y="T7"/>
                  </a:cxn>
                  <a:cxn ang="T14">
                    <a:pos x="T8" y="T9"/>
                  </a:cxn>
                </a:cxnLst>
                <a:rect l="T15" t="T16" r="T17" b="T18"/>
                <a:pathLst>
                  <a:path w="18" h="38">
                    <a:moveTo>
                      <a:pt x="11" y="0"/>
                    </a:moveTo>
                    <a:lnTo>
                      <a:pt x="18" y="2"/>
                    </a:lnTo>
                    <a:lnTo>
                      <a:pt x="8" y="38"/>
                    </a:lnTo>
                    <a:lnTo>
                      <a:pt x="0" y="35"/>
                    </a:lnTo>
                    <a:lnTo>
                      <a:pt x="11" y="0"/>
                    </a:lnTo>
                    <a:close/>
                  </a:path>
                </a:pathLst>
              </a:custGeom>
              <a:solidFill>
                <a:srgbClr val="000000"/>
              </a:solidFill>
              <a:ln w="9525">
                <a:noFill/>
                <a:round/>
                <a:headEnd/>
                <a:tailEnd/>
              </a:ln>
            </p:spPr>
            <p:txBody>
              <a:bodyPr/>
              <a:lstStyle/>
              <a:p>
                <a:endParaRPr lang="en-US"/>
              </a:p>
            </p:txBody>
          </p:sp>
          <p:sp>
            <p:nvSpPr>
              <p:cNvPr id="84280" name="Freeform 610"/>
              <p:cNvSpPr>
                <a:spLocks/>
              </p:cNvSpPr>
              <p:nvPr/>
            </p:nvSpPr>
            <p:spPr bwMode="auto">
              <a:xfrm>
                <a:off x="2273" y="2976"/>
                <a:ext cx="29" cy="41"/>
              </a:xfrm>
              <a:custGeom>
                <a:avLst/>
                <a:gdLst>
                  <a:gd name="T0" fmla="*/ 14 w 29"/>
                  <a:gd name="T1" fmla="*/ 0 h 41"/>
                  <a:gd name="T2" fmla="*/ 29 w 29"/>
                  <a:gd name="T3" fmla="*/ 6 h 41"/>
                  <a:gd name="T4" fmla="*/ 15 w 29"/>
                  <a:gd name="T5" fmla="*/ 41 h 41"/>
                  <a:gd name="T6" fmla="*/ 0 w 29"/>
                  <a:gd name="T7" fmla="*/ 35 h 41"/>
                  <a:gd name="T8" fmla="*/ 14 w 29"/>
                  <a:gd name="T9" fmla="*/ 0 h 41"/>
                  <a:gd name="T10" fmla="*/ 0 60000 65536"/>
                  <a:gd name="T11" fmla="*/ 0 60000 65536"/>
                  <a:gd name="T12" fmla="*/ 0 60000 65536"/>
                  <a:gd name="T13" fmla="*/ 0 60000 65536"/>
                  <a:gd name="T14" fmla="*/ 0 60000 65536"/>
                  <a:gd name="T15" fmla="*/ 0 w 29"/>
                  <a:gd name="T16" fmla="*/ 0 h 41"/>
                  <a:gd name="T17" fmla="*/ 29 w 29"/>
                  <a:gd name="T18" fmla="*/ 41 h 41"/>
                </a:gdLst>
                <a:ahLst/>
                <a:cxnLst>
                  <a:cxn ang="T10">
                    <a:pos x="T0" y="T1"/>
                  </a:cxn>
                  <a:cxn ang="T11">
                    <a:pos x="T2" y="T3"/>
                  </a:cxn>
                  <a:cxn ang="T12">
                    <a:pos x="T4" y="T5"/>
                  </a:cxn>
                  <a:cxn ang="T13">
                    <a:pos x="T6" y="T7"/>
                  </a:cxn>
                  <a:cxn ang="T14">
                    <a:pos x="T8" y="T9"/>
                  </a:cxn>
                </a:cxnLst>
                <a:rect l="T15" t="T16" r="T17" b="T18"/>
                <a:pathLst>
                  <a:path w="29" h="41">
                    <a:moveTo>
                      <a:pt x="14" y="0"/>
                    </a:moveTo>
                    <a:lnTo>
                      <a:pt x="29" y="6"/>
                    </a:lnTo>
                    <a:lnTo>
                      <a:pt x="15" y="41"/>
                    </a:lnTo>
                    <a:lnTo>
                      <a:pt x="0" y="35"/>
                    </a:lnTo>
                    <a:lnTo>
                      <a:pt x="14" y="0"/>
                    </a:lnTo>
                    <a:close/>
                  </a:path>
                </a:pathLst>
              </a:custGeom>
              <a:solidFill>
                <a:srgbClr val="000000"/>
              </a:solidFill>
              <a:ln w="9525">
                <a:noFill/>
                <a:round/>
                <a:headEnd/>
                <a:tailEnd/>
              </a:ln>
            </p:spPr>
            <p:txBody>
              <a:bodyPr/>
              <a:lstStyle/>
              <a:p>
                <a:endParaRPr lang="en-US"/>
              </a:p>
            </p:txBody>
          </p:sp>
          <p:sp>
            <p:nvSpPr>
              <p:cNvPr id="84281" name="Freeform 609"/>
              <p:cNvSpPr>
                <a:spLocks/>
              </p:cNvSpPr>
              <p:nvPr/>
            </p:nvSpPr>
            <p:spPr bwMode="auto">
              <a:xfrm>
                <a:off x="2287" y="2984"/>
                <a:ext cx="32" cy="41"/>
              </a:xfrm>
              <a:custGeom>
                <a:avLst/>
                <a:gdLst>
                  <a:gd name="T0" fmla="*/ 17 w 32"/>
                  <a:gd name="T1" fmla="*/ 0 h 41"/>
                  <a:gd name="T2" fmla="*/ 32 w 32"/>
                  <a:gd name="T3" fmla="*/ 8 h 41"/>
                  <a:gd name="T4" fmla="*/ 15 w 32"/>
                  <a:gd name="T5" fmla="*/ 41 h 41"/>
                  <a:gd name="T6" fmla="*/ 0 w 32"/>
                  <a:gd name="T7" fmla="*/ 32 h 41"/>
                  <a:gd name="T8" fmla="*/ 17 w 32"/>
                  <a:gd name="T9" fmla="*/ 0 h 41"/>
                  <a:gd name="T10" fmla="*/ 0 60000 65536"/>
                  <a:gd name="T11" fmla="*/ 0 60000 65536"/>
                  <a:gd name="T12" fmla="*/ 0 60000 65536"/>
                  <a:gd name="T13" fmla="*/ 0 60000 65536"/>
                  <a:gd name="T14" fmla="*/ 0 60000 65536"/>
                  <a:gd name="T15" fmla="*/ 0 w 32"/>
                  <a:gd name="T16" fmla="*/ 0 h 41"/>
                  <a:gd name="T17" fmla="*/ 32 w 32"/>
                  <a:gd name="T18" fmla="*/ 41 h 41"/>
                </a:gdLst>
                <a:ahLst/>
                <a:cxnLst>
                  <a:cxn ang="T10">
                    <a:pos x="T0" y="T1"/>
                  </a:cxn>
                  <a:cxn ang="T11">
                    <a:pos x="T2" y="T3"/>
                  </a:cxn>
                  <a:cxn ang="T12">
                    <a:pos x="T4" y="T5"/>
                  </a:cxn>
                  <a:cxn ang="T13">
                    <a:pos x="T6" y="T7"/>
                  </a:cxn>
                  <a:cxn ang="T14">
                    <a:pos x="T8" y="T9"/>
                  </a:cxn>
                </a:cxnLst>
                <a:rect l="T15" t="T16" r="T17" b="T18"/>
                <a:pathLst>
                  <a:path w="32" h="41">
                    <a:moveTo>
                      <a:pt x="17" y="0"/>
                    </a:moveTo>
                    <a:lnTo>
                      <a:pt x="32" y="8"/>
                    </a:lnTo>
                    <a:lnTo>
                      <a:pt x="15" y="41"/>
                    </a:lnTo>
                    <a:lnTo>
                      <a:pt x="0" y="32"/>
                    </a:lnTo>
                    <a:lnTo>
                      <a:pt x="17" y="0"/>
                    </a:lnTo>
                    <a:close/>
                  </a:path>
                </a:pathLst>
              </a:custGeom>
              <a:solidFill>
                <a:srgbClr val="000000"/>
              </a:solidFill>
              <a:ln w="9525">
                <a:noFill/>
                <a:round/>
                <a:headEnd/>
                <a:tailEnd/>
              </a:ln>
            </p:spPr>
            <p:txBody>
              <a:bodyPr/>
              <a:lstStyle/>
              <a:p>
                <a:endParaRPr lang="en-US"/>
              </a:p>
            </p:txBody>
          </p:sp>
          <p:sp>
            <p:nvSpPr>
              <p:cNvPr id="84282" name="Freeform 608"/>
              <p:cNvSpPr>
                <a:spLocks/>
              </p:cNvSpPr>
              <p:nvPr/>
            </p:nvSpPr>
            <p:spPr bwMode="auto">
              <a:xfrm>
                <a:off x="2301" y="2993"/>
                <a:ext cx="34" cy="41"/>
              </a:xfrm>
              <a:custGeom>
                <a:avLst/>
                <a:gdLst>
                  <a:gd name="T0" fmla="*/ 19 w 34"/>
                  <a:gd name="T1" fmla="*/ 0 h 41"/>
                  <a:gd name="T2" fmla="*/ 34 w 34"/>
                  <a:gd name="T3" fmla="*/ 10 h 41"/>
                  <a:gd name="T4" fmla="*/ 15 w 34"/>
                  <a:gd name="T5" fmla="*/ 41 h 41"/>
                  <a:gd name="T6" fmla="*/ 0 w 34"/>
                  <a:gd name="T7" fmla="*/ 31 h 41"/>
                  <a:gd name="T8" fmla="*/ 19 w 34"/>
                  <a:gd name="T9" fmla="*/ 0 h 41"/>
                  <a:gd name="T10" fmla="*/ 0 60000 65536"/>
                  <a:gd name="T11" fmla="*/ 0 60000 65536"/>
                  <a:gd name="T12" fmla="*/ 0 60000 65536"/>
                  <a:gd name="T13" fmla="*/ 0 60000 65536"/>
                  <a:gd name="T14" fmla="*/ 0 60000 65536"/>
                  <a:gd name="T15" fmla="*/ 0 w 34"/>
                  <a:gd name="T16" fmla="*/ 0 h 41"/>
                  <a:gd name="T17" fmla="*/ 34 w 34"/>
                  <a:gd name="T18" fmla="*/ 41 h 41"/>
                </a:gdLst>
                <a:ahLst/>
                <a:cxnLst>
                  <a:cxn ang="T10">
                    <a:pos x="T0" y="T1"/>
                  </a:cxn>
                  <a:cxn ang="T11">
                    <a:pos x="T2" y="T3"/>
                  </a:cxn>
                  <a:cxn ang="T12">
                    <a:pos x="T4" y="T5"/>
                  </a:cxn>
                  <a:cxn ang="T13">
                    <a:pos x="T6" y="T7"/>
                  </a:cxn>
                  <a:cxn ang="T14">
                    <a:pos x="T8" y="T9"/>
                  </a:cxn>
                </a:cxnLst>
                <a:rect l="T15" t="T16" r="T17" b="T18"/>
                <a:pathLst>
                  <a:path w="34" h="41">
                    <a:moveTo>
                      <a:pt x="19" y="0"/>
                    </a:moveTo>
                    <a:lnTo>
                      <a:pt x="34" y="10"/>
                    </a:lnTo>
                    <a:lnTo>
                      <a:pt x="15" y="41"/>
                    </a:lnTo>
                    <a:lnTo>
                      <a:pt x="0" y="31"/>
                    </a:lnTo>
                    <a:lnTo>
                      <a:pt x="19" y="0"/>
                    </a:lnTo>
                    <a:close/>
                  </a:path>
                </a:pathLst>
              </a:custGeom>
              <a:solidFill>
                <a:srgbClr val="000000"/>
              </a:solidFill>
              <a:ln w="9525">
                <a:noFill/>
                <a:round/>
                <a:headEnd/>
                <a:tailEnd/>
              </a:ln>
            </p:spPr>
            <p:txBody>
              <a:bodyPr/>
              <a:lstStyle/>
              <a:p>
                <a:endParaRPr lang="en-US"/>
              </a:p>
            </p:txBody>
          </p:sp>
          <p:sp>
            <p:nvSpPr>
              <p:cNvPr id="84283" name="Freeform 607"/>
              <p:cNvSpPr>
                <a:spLocks/>
              </p:cNvSpPr>
              <p:nvPr/>
            </p:nvSpPr>
            <p:spPr bwMode="auto">
              <a:xfrm>
                <a:off x="2314" y="3004"/>
                <a:ext cx="38" cy="41"/>
              </a:xfrm>
              <a:custGeom>
                <a:avLst/>
                <a:gdLst>
                  <a:gd name="T0" fmla="*/ 23 w 38"/>
                  <a:gd name="T1" fmla="*/ 0 h 41"/>
                  <a:gd name="T2" fmla="*/ 38 w 38"/>
                  <a:gd name="T3" fmla="*/ 12 h 41"/>
                  <a:gd name="T4" fmla="*/ 14 w 38"/>
                  <a:gd name="T5" fmla="*/ 41 h 41"/>
                  <a:gd name="T6" fmla="*/ 0 w 38"/>
                  <a:gd name="T7" fmla="*/ 29 h 41"/>
                  <a:gd name="T8" fmla="*/ 23 w 38"/>
                  <a:gd name="T9" fmla="*/ 0 h 41"/>
                  <a:gd name="T10" fmla="*/ 0 60000 65536"/>
                  <a:gd name="T11" fmla="*/ 0 60000 65536"/>
                  <a:gd name="T12" fmla="*/ 0 60000 65536"/>
                  <a:gd name="T13" fmla="*/ 0 60000 65536"/>
                  <a:gd name="T14" fmla="*/ 0 60000 65536"/>
                  <a:gd name="T15" fmla="*/ 0 w 38"/>
                  <a:gd name="T16" fmla="*/ 0 h 41"/>
                  <a:gd name="T17" fmla="*/ 38 w 38"/>
                  <a:gd name="T18" fmla="*/ 41 h 41"/>
                </a:gdLst>
                <a:ahLst/>
                <a:cxnLst>
                  <a:cxn ang="T10">
                    <a:pos x="T0" y="T1"/>
                  </a:cxn>
                  <a:cxn ang="T11">
                    <a:pos x="T2" y="T3"/>
                  </a:cxn>
                  <a:cxn ang="T12">
                    <a:pos x="T4" y="T5"/>
                  </a:cxn>
                  <a:cxn ang="T13">
                    <a:pos x="T6" y="T7"/>
                  </a:cxn>
                  <a:cxn ang="T14">
                    <a:pos x="T8" y="T9"/>
                  </a:cxn>
                </a:cxnLst>
                <a:rect l="T15" t="T16" r="T17" b="T18"/>
                <a:pathLst>
                  <a:path w="38" h="41">
                    <a:moveTo>
                      <a:pt x="23" y="0"/>
                    </a:moveTo>
                    <a:lnTo>
                      <a:pt x="38" y="12"/>
                    </a:lnTo>
                    <a:lnTo>
                      <a:pt x="14" y="41"/>
                    </a:lnTo>
                    <a:lnTo>
                      <a:pt x="0" y="29"/>
                    </a:lnTo>
                    <a:lnTo>
                      <a:pt x="23" y="0"/>
                    </a:lnTo>
                    <a:close/>
                  </a:path>
                </a:pathLst>
              </a:custGeom>
              <a:solidFill>
                <a:srgbClr val="000000"/>
              </a:solidFill>
              <a:ln w="9525">
                <a:noFill/>
                <a:round/>
                <a:headEnd/>
                <a:tailEnd/>
              </a:ln>
            </p:spPr>
            <p:txBody>
              <a:bodyPr/>
              <a:lstStyle/>
              <a:p>
                <a:endParaRPr lang="en-US"/>
              </a:p>
            </p:txBody>
          </p:sp>
          <p:sp>
            <p:nvSpPr>
              <p:cNvPr id="84284" name="Freeform 606"/>
              <p:cNvSpPr>
                <a:spLocks/>
              </p:cNvSpPr>
              <p:nvPr/>
            </p:nvSpPr>
            <p:spPr bwMode="auto">
              <a:xfrm>
                <a:off x="2328" y="3017"/>
                <a:ext cx="39" cy="42"/>
              </a:xfrm>
              <a:custGeom>
                <a:avLst/>
                <a:gdLst>
                  <a:gd name="T0" fmla="*/ 24 w 39"/>
                  <a:gd name="T1" fmla="*/ 0 h 42"/>
                  <a:gd name="T2" fmla="*/ 39 w 39"/>
                  <a:gd name="T3" fmla="*/ 14 h 42"/>
                  <a:gd name="T4" fmla="*/ 15 w 39"/>
                  <a:gd name="T5" fmla="*/ 42 h 42"/>
                  <a:gd name="T6" fmla="*/ 0 w 39"/>
                  <a:gd name="T7" fmla="*/ 28 h 42"/>
                  <a:gd name="T8" fmla="*/ 24 w 39"/>
                  <a:gd name="T9" fmla="*/ 0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24" y="0"/>
                    </a:moveTo>
                    <a:lnTo>
                      <a:pt x="39" y="14"/>
                    </a:lnTo>
                    <a:lnTo>
                      <a:pt x="15" y="42"/>
                    </a:lnTo>
                    <a:lnTo>
                      <a:pt x="0" y="28"/>
                    </a:lnTo>
                    <a:lnTo>
                      <a:pt x="24" y="0"/>
                    </a:lnTo>
                    <a:close/>
                  </a:path>
                </a:pathLst>
              </a:custGeom>
              <a:solidFill>
                <a:srgbClr val="000000"/>
              </a:solidFill>
              <a:ln w="9525">
                <a:noFill/>
                <a:round/>
                <a:headEnd/>
                <a:tailEnd/>
              </a:ln>
            </p:spPr>
            <p:txBody>
              <a:bodyPr/>
              <a:lstStyle/>
              <a:p>
                <a:endParaRPr lang="en-US"/>
              </a:p>
            </p:txBody>
          </p:sp>
          <p:sp>
            <p:nvSpPr>
              <p:cNvPr id="84285" name="Freeform 605"/>
              <p:cNvSpPr>
                <a:spLocks/>
              </p:cNvSpPr>
              <p:nvPr/>
            </p:nvSpPr>
            <p:spPr bwMode="auto">
              <a:xfrm>
                <a:off x="2342" y="3032"/>
                <a:ext cx="40" cy="41"/>
              </a:xfrm>
              <a:custGeom>
                <a:avLst/>
                <a:gdLst>
                  <a:gd name="T0" fmla="*/ 25 w 40"/>
                  <a:gd name="T1" fmla="*/ 0 h 41"/>
                  <a:gd name="T2" fmla="*/ 40 w 40"/>
                  <a:gd name="T3" fmla="*/ 15 h 41"/>
                  <a:gd name="T4" fmla="*/ 15 w 40"/>
                  <a:gd name="T5" fmla="*/ 41 h 41"/>
                  <a:gd name="T6" fmla="*/ 0 w 40"/>
                  <a:gd name="T7" fmla="*/ 26 h 41"/>
                  <a:gd name="T8" fmla="*/ 25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5" y="0"/>
                    </a:moveTo>
                    <a:lnTo>
                      <a:pt x="40" y="15"/>
                    </a:lnTo>
                    <a:lnTo>
                      <a:pt x="15" y="41"/>
                    </a:lnTo>
                    <a:lnTo>
                      <a:pt x="0" y="26"/>
                    </a:lnTo>
                    <a:lnTo>
                      <a:pt x="25" y="0"/>
                    </a:lnTo>
                    <a:close/>
                  </a:path>
                </a:pathLst>
              </a:custGeom>
              <a:solidFill>
                <a:srgbClr val="000000"/>
              </a:solidFill>
              <a:ln w="9525">
                <a:noFill/>
                <a:round/>
                <a:headEnd/>
                <a:tailEnd/>
              </a:ln>
            </p:spPr>
            <p:txBody>
              <a:bodyPr/>
              <a:lstStyle/>
              <a:p>
                <a:endParaRPr lang="en-US"/>
              </a:p>
            </p:txBody>
          </p:sp>
          <p:sp>
            <p:nvSpPr>
              <p:cNvPr id="84286" name="Freeform 604"/>
              <p:cNvSpPr>
                <a:spLocks/>
              </p:cNvSpPr>
              <p:nvPr/>
            </p:nvSpPr>
            <p:spPr bwMode="auto">
              <a:xfrm>
                <a:off x="2356" y="3048"/>
                <a:ext cx="41" cy="41"/>
              </a:xfrm>
              <a:custGeom>
                <a:avLst/>
                <a:gdLst>
                  <a:gd name="T0" fmla="*/ 27 w 41"/>
                  <a:gd name="T1" fmla="*/ 0 h 41"/>
                  <a:gd name="T2" fmla="*/ 41 w 41"/>
                  <a:gd name="T3" fmla="*/ 17 h 41"/>
                  <a:gd name="T4" fmla="*/ 14 w 41"/>
                  <a:gd name="T5" fmla="*/ 41 h 41"/>
                  <a:gd name="T6" fmla="*/ 0 w 41"/>
                  <a:gd name="T7" fmla="*/ 24 h 41"/>
                  <a:gd name="T8" fmla="*/ 2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7" y="0"/>
                    </a:moveTo>
                    <a:lnTo>
                      <a:pt x="41" y="17"/>
                    </a:lnTo>
                    <a:lnTo>
                      <a:pt x="14" y="41"/>
                    </a:lnTo>
                    <a:lnTo>
                      <a:pt x="0" y="24"/>
                    </a:lnTo>
                    <a:lnTo>
                      <a:pt x="27" y="0"/>
                    </a:lnTo>
                    <a:close/>
                  </a:path>
                </a:pathLst>
              </a:custGeom>
              <a:solidFill>
                <a:srgbClr val="000000"/>
              </a:solidFill>
              <a:ln w="9525">
                <a:noFill/>
                <a:round/>
                <a:headEnd/>
                <a:tailEnd/>
              </a:ln>
            </p:spPr>
            <p:txBody>
              <a:bodyPr/>
              <a:lstStyle/>
              <a:p>
                <a:endParaRPr lang="en-US"/>
              </a:p>
            </p:txBody>
          </p:sp>
          <p:sp>
            <p:nvSpPr>
              <p:cNvPr id="84287" name="Freeform 603"/>
              <p:cNvSpPr>
                <a:spLocks/>
              </p:cNvSpPr>
              <p:nvPr/>
            </p:nvSpPr>
            <p:spPr bwMode="auto">
              <a:xfrm>
                <a:off x="2370" y="3066"/>
                <a:ext cx="42" cy="41"/>
              </a:xfrm>
              <a:custGeom>
                <a:avLst/>
                <a:gdLst>
                  <a:gd name="T0" fmla="*/ 28 w 42"/>
                  <a:gd name="T1" fmla="*/ 0 h 41"/>
                  <a:gd name="T2" fmla="*/ 42 w 42"/>
                  <a:gd name="T3" fmla="*/ 18 h 41"/>
                  <a:gd name="T4" fmla="*/ 14 w 42"/>
                  <a:gd name="T5" fmla="*/ 41 h 41"/>
                  <a:gd name="T6" fmla="*/ 0 w 42"/>
                  <a:gd name="T7" fmla="*/ 23 h 41"/>
                  <a:gd name="T8" fmla="*/ 28 w 42"/>
                  <a:gd name="T9" fmla="*/ 0 h 41"/>
                  <a:gd name="T10" fmla="*/ 0 60000 65536"/>
                  <a:gd name="T11" fmla="*/ 0 60000 65536"/>
                  <a:gd name="T12" fmla="*/ 0 60000 65536"/>
                  <a:gd name="T13" fmla="*/ 0 60000 65536"/>
                  <a:gd name="T14" fmla="*/ 0 60000 65536"/>
                  <a:gd name="T15" fmla="*/ 0 w 42"/>
                  <a:gd name="T16" fmla="*/ 0 h 41"/>
                  <a:gd name="T17" fmla="*/ 42 w 42"/>
                  <a:gd name="T18" fmla="*/ 41 h 41"/>
                </a:gdLst>
                <a:ahLst/>
                <a:cxnLst>
                  <a:cxn ang="T10">
                    <a:pos x="T0" y="T1"/>
                  </a:cxn>
                  <a:cxn ang="T11">
                    <a:pos x="T2" y="T3"/>
                  </a:cxn>
                  <a:cxn ang="T12">
                    <a:pos x="T4" y="T5"/>
                  </a:cxn>
                  <a:cxn ang="T13">
                    <a:pos x="T6" y="T7"/>
                  </a:cxn>
                  <a:cxn ang="T14">
                    <a:pos x="T8" y="T9"/>
                  </a:cxn>
                </a:cxnLst>
                <a:rect l="T15" t="T16" r="T17" b="T18"/>
                <a:pathLst>
                  <a:path w="42" h="41">
                    <a:moveTo>
                      <a:pt x="28" y="0"/>
                    </a:moveTo>
                    <a:lnTo>
                      <a:pt x="42" y="18"/>
                    </a:lnTo>
                    <a:lnTo>
                      <a:pt x="14" y="41"/>
                    </a:lnTo>
                    <a:lnTo>
                      <a:pt x="0" y="23"/>
                    </a:lnTo>
                    <a:lnTo>
                      <a:pt x="28" y="0"/>
                    </a:lnTo>
                    <a:close/>
                  </a:path>
                </a:pathLst>
              </a:custGeom>
              <a:solidFill>
                <a:srgbClr val="000000"/>
              </a:solidFill>
              <a:ln w="9525">
                <a:noFill/>
                <a:round/>
                <a:headEnd/>
                <a:tailEnd/>
              </a:ln>
            </p:spPr>
            <p:txBody>
              <a:bodyPr/>
              <a:lstStyle/>
              <a:p>
                <a:endParaRPr lang="en-US"/>
              </a:p>
            </p:txBody>
          </p:sp>
          <p:sp>
            <p:nvSpPr>
              <p:cNvPr id="84288" name="Freeform 602"/>
              <p:cNvSpPr>
                <a:spLocks/>
              </p:cNvSpPr>
              <p:nvPr/>
            </p:nvSpPr>
            <p:spPr bwMode="auto">
              <a:xfrm>
                <a:off x="2384" y="3084"/>
                <a:ext cx="43" cy="43"/>
              </a:xfrm>
              <a:custGeom>
                <a:avLst/>
                <a:gdLst>
                  <a:gd name="T0" fmla="*/ 28 w 43"/>
                  <a:gd name="T1" fmla="*/ 0 h 43"/>
                  <a:gd name="T2" fmla="*/ 43 w 43"/>
                  <a:gd name="T3" fmla="*/ 20 h 43"/>
                  <a:gd name="T4" fmla="*/ 15 w 43"/>
                  <a:gd name="T5" fmla="*/ 43 h 43"/>
                  <a:gd name="T6" fmla="*/ 0 w 43"/>
                  <a:gd name="T7" fmla="*/ 23 h 43"/>
                  <a:gd name="T8" fmla="*/ 28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28" y="0"/>
                    </a:moveTo>
                    <a:lnTo>
                      <a:pt x="43" y="20"/>
                    </a:lnTo>
                    <a:lnTo>
                      <a:pt x="15" y="43"/>
                    </a:lnTo>
                    <a:lnTo>
                      <a:pt x="0" y="23"/>
                    </a:lnTo>
                    <a:lnTo>
                      <a:pt x="28" y="0"/>
                    </a:lnTo>
                    <a:close/>
                  </a:path>
                </a:pathLst>
              </a:custGeom>
              <a:solidFill>
                <a:srgbClr val="000000"/>
              </a:solidFill>
              <a:ln w="9525">
                <a:noFill/>
                <a:round/>
                <a:headEnd/>
                <a:tailEnd/>
              </a:ln>
            </p:spPr>
            <p:txBody>
              <a:bodyPr/>
              <a:lstStyle/>
              <a:p>
                <a:endParaRPr lang="en-US"/>
              </a:p>
            </p:txBody>
          </p:sp>
          <p:sp>
            <p:nvSpPr>
              <p:cNvPr id="84289" name="Freeform 601"/>
              <p:cNvSpPr>
                <a:spLocks/>
              </p:cNvSpPr>
              <p:nvPr/>
            </p:nvSpPr>
            <p:spPr bwMode="auto">
              <a:xfrm>
                <a:off x="2399" y="3105"/>
                <a:ext cx="43" cy="43"/>
              </a:xfrm>
              <a:custGeom>
                <a:avLst/>
                <a:gdLst>
                  <a:gd name="T0" fmla="*/ 29 w 43"/>
                  <a:gd name="T1" fmla="*/ 0 h 43"/>
                  <a:gd name="T2" fmla="*/ 43 w 43"/>
                  <a:gd name="T3" fmla="*/ 21 h 43"/>
                  <a:gd name="T4" fmla="*/ 14 w 43"/>
                  <a:gd name="T5" fmla="*/ 43 h 43"/>
                  <a:gd name="T6" fmla="*/ 0 w 43"/>
                  <a:gd name="T7" fmla="*/ 22 h 43"/>
                  <a:gd name="T8" fmla="*/ 29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29" y="0"/>
                    </a:moveTo>
                    <a:lnTo>
                      <a:pt x="43" y="21"/>
                    </a:lnTo>
                    <a:lnTo>
                      <a:pt x="14" y="43"/>
                    </a:lnTo>
                    <a:lnTo>
                      <a:pt x="0" y="22"/>
                    </a:lnTo>
                    <a:lnTo>
                      <a:pt x="29" y="0"/>
                    </a:lnTo>
                    <a:close/>
                  </a:path>
                </a:pathLst>
              </a:custGeom>
              <a:solidFill>
                <a:srgbClr val="000000"/>
              </a:solidFill>
              <a:ln w="9525">
                <a:noFill/>
                <a:round/>
                <a:headEnd/>
                <a:tailEnd/>
              </a:ln>
            </p:spPr>
            <p:txBody>
              <a:bodyPr/>
              <a:lstStyle/>
              <a:p>
                <a:endParaRPr lang="en-US"/>
              </a:p>
            </p:txBody>
          </p:sp>
          <p:sp>
            <p:nvSpPr>
              <p:cNvPr id="84290" name="Freeform 600"/>
              <p:cNvSpPr>
                <a:spLocks/>
              </p:cNvSpPr>
              <p:nvPr/>
            </p:nvSpPr>
            <p:spPr bwMode="auto">
              <a:xfrm>
                <a:off x="2413" y="3126"/>
                <a:ext cx="33" cy="27"/>
              </a:xfrm>
              <a:custGeom>
                <a:avLst/>
                <a:gdLst>
                  <a:gd name="T0" fmla="*/ 29 w 33"/>
                  <a:gd name="T1" fmla="*/ 0 h 27"/>
                  <a:gd name="T2" fmla="*/ 33 w 33"/>
                  <a:gd name="T3" fmla="*/ 5 h 27"/>
                  <a:gd name="T4" fmla="*/ 4 w 33"/>
                  <a:gd name="T5" fmla="*/ 27 h 27"/>
                  <a:gd name="T6" fmla="*/ 0 w 33"/>
                  <a:gd name="T7" fmla="*/ 22 h 27"/>
                  <a:gd name="T8" fmla="*/ 29 w 33"/>
                  <a:gd name="T9" fmla="*/ 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29" y="0"/>
                    </a:moveTo>
                    <a:lnTo>
                      <a:pt x="33" y="5"/>
                    </a:lnTo>
                    <a:lnTo>
                      <a:pt x="4" y="27"/>
                    </a:lnTo>
                    <a:lnTo>
                      <a:pt x="0" y="22"/>
                    </a:lnTo>
                    <a:lnTo>
                      <a:pt x="29" y="0"/>
                    </a:lnTo>
                    <a:close/>
                  </a:path>
                </a:pathLst>
              </a:custGeom>
              <a:solidFill>
                <a:srgbClr val="000000"/>
              </a:solidFill>
              <a:ln w="9525">
                <a:noFill/>
                <a:round/>
                <a:headEnd/>
                <a:tailEnd/>
              </a:ln>
            </p:spPr>
            <p:txBody>
              <a:bodyPr/>
              <a:lstStyle/>
              <a:p>
                <a:endParaRPr lang="en-US"/>
              </a:p>
            </p:txBody>
          </p:sp>
          <p:sp>
            <p:nvSpPr>
              <p:cNvPr id="84291" name="Freeform 599"/>
              <p:cNvSpPr>
                <a:spLocks/>
              </p:cNvSpPr>
              <p:nvPr/>
            </p:nvSpPr>
            <p:spPr bwMode="auto">
              <a:xfrm>
                <a:off x="2491" y="3260"/>
                <a:ext cx="49" cy="50"/>
              </a:xfrm>
              <a:custGeom>
                <a:avLst/>
                <a:gdLst>
                  <a:gd name="T0" fmla="*/ 32 w 49"/>
                  <a:gd name="T1" fmla="*/ 0 h 50"/>
                  <a:gd name="T2" fmla="*/ 49 w 49"/>
                  <a:gd name="T3" fmla="*/ 32 h 50"/>
                  <a:gd name="T4" fmla="*/ 17 w 49"/>
                  <a:gd name="T5" fmla="*/ 50 h 50"/>
                  <a:gd name="T6" fmla="*/ 0 w 49"/>
                  <a:gd name="T7" fmla="*/ 18 h 50"/>
                  <a:gd name="T8" fmla="*/ 32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32" y="0"/>
                    </a:moveTo>
                    <a:lnTo>
                      <a:pt x="49" y="32"/>
                    </a:lnTo>
                    <a:lnTo>
                      <a:pt x="17" y="50"/>
                    </a:lnTo>
                    <a:lnTo>
                      <a:pt x="0" y="18"/>
                    </a:lnTo>
                    <a:lnTo>
                      <a:pt x="32" y="0"/>
                    </a:lnTo>
                    <a:close/>
                  </a:path>
                </a:pathLst>
              </a:custGeom>
              <a:solidFill>
                <a:srgbClr val="000000"/>
              </a:solidFill>
              <a:ln w="9525">
                <a:noFill/>
                <a:round/>
                <a:headEnd/>
                <a:tailEnd/>
              </a:ln>
            </p:spPr>
            <p:txBody>
              <a:bodyPr/>
              <a:lstStyle/>
              <a:p>
                <a:endParaRPr lang="en-US"/>
              </a:p>
            </p:txBody>
          </p:sp>
          <p:sp>
            <p:nvSpPr>
              <p:cNvPr id="84292" name="Freeform 598"/>
              <p:cNvSpPr>
                <a:spLocks/>
              </p:cNvSpPr>
              <p:nvPr/>
            </p:nvSpPr>
            <p:spPr bwMode="auto">
              <a:xfrm>
                <a:off x="2508" y="3292"/>
                <a:ext cx="58" cy="67"/>
              </a:xfrm>
              <a:custGeom>
                <a:avLst/>
                <a:gdLst>
                  <a:gd name="T0" fmla="*/ 32 w 58"/>
                  <a:gd name="T1" fmla="*/ 0 h 67"/>
                  <a:gd name="T2" fmla="*/ 58 w 58"/>
                  <a:gd name="T3" fmla="*/ 49 h 67"/>
                  <a:gd name="T4" fmla="*/ 27 w 58"/>
                  <a:gd name="T5" fmla="*/ 67 h 67"/>
                  <a:gd name="T6" fmla="*/ 0 w 58"/>
                  <a:gd name="T7" fmla="*/ 18 h 67"/>
                  <a:gd name="T8" fmla="*/ 32 w 58"/>
                  <a:gd name="T9" fmla="*/ 0 h 67"/>
                  <a:gd name="T10" fmla="*/ 0 60000 65536"/>
                  <a:gd name="T11" fmla="*/ 0 60000 65536"/>
                  <a:gd name="T12" fmla="*/ 0 60000 65536"/>
                  <a:gd name="T13" fmla="*/ 0 60000 65536"/>
                  <a:gd name="T14" fmla="*/ 0 60000 65536"/>
                  <a:gd name="T15" fmla="*/ 0 w 58"/>
                  <a:gd name="T16" fmla="*/ 0 h 67"/>
                  <a:gd name="T17" fmla="*/ 58 w 58"/>
                  <a:gd name="T18" fmla="*/ 67 h 67"/>
                </a:gdLst>
                <a:ahLst/>
                <a:cxnLst>
                  <a:cxn ang="T10">
                    <a:pos x="T0" y="T1"/>
                  </a:cxn>
                  <a:cxn ang="T11">
                    <a:pos x="T2" y="T3"/>
                  </a:cxn>
                  <a:cxn ang="T12">
                    <a:pos x="T4" y="T5"/>
                  </a:cxn>
                  <a:cxn ang="T13">
                    <a:pos x="T6" y="T7"/>
                  </a:cxn>
                  <a:cxn ang="T14">
                    <a:pos x="T8" y="T9"/>
                  </a:cxn>
                </a:cxnLst>
                <a:rect l="T15" t="T16" r="T17" b="T18"/>
                <a:pathLst>
                  <a:path w="58" h="67">
                    <a:moveTo>
                      <a:pt x="32" y="0"/>
                    </a:moveTo>
                    <a:lnTo>
                      <a:pt x="58" y="49"/>
                    </a:lnTo>
                    <a:lnTo>
                      <a:pt x="27" y="67"/>
                    </a:lnTo>
                    <a:lnTo>
                      <a:pt x="0" y="18"/>
                    </a:lnTo>
                    <a:lnTo>
                      <a:pt x="32" y="0"/>
                    </a:lnTo>
                    <a:close/>
                  </a:path>
                </a:pathLst>
              </a:custGeom>
              <a:solidFill>
                <a:srgbClr val="000000"/>
              </a:solidFill>
              <a:ln w="9525">
                <a:noFill/>
                <a:round/>
                <a:headEnd/>
                <a:tailEnd/>
              </a:ln>
            </p:spPr>
            <p:txBody>
              <a:bodyPr/>
              <a:lstStyle/>
              <a:p>
                <a:endParaRPr lang="en-US"/>
              </a:p>
            </p:txBody>
          </p:sp>
          <p:sp>
            <p:nvSpPr>
              <p:cNvPr id="84293" name="Freeform 597"/>
              <p:cNvSpPr>
                <a:spLocks/>
              </p:cNvSpPr>
              <p:nvPr/>
            </p:nvSpPr>
            <p:spPr bwMode="auto">
              <a:xfrm>
                <a:off x="2535" y="3341"/>
                <a:ext cx="57" cy="66"/>
              </a:xfrm>
              <a:custGeom>
                <a:avLst/>
                <a:gdLst>
                  <a:gd name="T0" fmla="*/ 31 w 57"/>
                  <a:gd name="T1" fmla="*/ 0 h 66"/>
                  <a:gd name="T2" fmla="*/ 57 w 57"/>
                  <a:gd name="T3" fmla="*/ 48 h 66"/>
                  <a:gd name="T4" fmla="*/ 25 w 57"/>
                  <a:gd name="T5" fmla="*/ 66 h 66"/>
                  <a:gd name="T6" fmla="*/ 0 w 57"/>
                  <a:gd name="T7" fmla="*/ 18 h 66"/>
                  <a:gd name="T8" fmla="*/ 31 w 57"/>
                  <a:gd name="T9" fmla="*/ 0 h 66"/>
                  <a:gd name="T10" fmla="*/ 0 60000 65536"/>
                  <a:gd name="T11" fmla="*/ 0 60000 65536"/>
                  <a:gd name="T12" fmla="*/ 0 60000 65536"/>
                  <a:gd name="T13" fmla="*/ 0 60000 65536"/>
                  <a:gd name="T14" fmla="*/ 0 60000 65536"/>
                  <a:gd name="T15" fmla="*/ 0 w 57"/>
                  <a:gd name="T16" fmla="*/ 0 h 66"/>
                  <a:gd name="T17" fmla="*/ 57 w 57"/>
                  <a:gd name="T18" fmla="*/ 66 h 66"/>
                </a:gdLst>
                <a:ahLst/>
                <a:cxnLst>
                  <a:cxn ang="T10">
                    <a:pos x="T0" y="T1"/>
                  </a:cxn>
                  <a:cxn ang="T11">
                    <a:pos x="T2" y="T3"/>
                  </a:cxn>
                  <a:cxn ang="T12">
                    <a:pos x="T4" y="T5"/>
                  </a:cxn>
                  <a:cxn ang="T13">
                    <a:pos x="T6" y="T7"/>
                  </a:cxn>
                  <a:cxn ang="T14">
                    <a:pos x="T8" y="T9"/>
                  </a:cxn>
                </a:cxnLst>
                <a:rect l="T15" t="T16" r="T17" b="T18"/>
                <a:pathLst>
                  <a:path w="57" h="66">
                    <a:moveTo>
                      <a:pt x="31" y="0"/>
                    </a:moveTo>
                    <a:lnTo>
                      <a:pt x="57" y="48"/>
                    </a:lnTo>
                    <a:lnTo>
                      <a:pt x="25" y="66"/>
                    </a:lnTo>
                    <a:lnTo>
                      <a:pt x="0" y="18"/>
                    </a:lnTo>
                    <a:lnTo>
                      <a:pt x="31" y="0"/>
                    </a:lnTo>
                    <a:close/>
                  </a:path>
                </a:pathLst>
              </a:custGeom>
              <a:solidFill>
                <a:srgbClr val="000000"/>
              </a:solidFill>
              <a:ln w="9525">
                <a:noFill/>
                <a:round/>
                <a:headEnd/>
                <a:tailEnd/>
              </a:ln>
            </p:spPr>
            <p:txBody>
              <a:bodyPr/>
              <a:lstStyle/>
              <a:p>
                <a:endParaRPr lang="en-US"/>
              </a:p>
            </p:txBody>
          </p:sp>
          <p:sp>
            <p:nvSpPr>
              <p:cNvPr id="84294" name="Freeform 596"/>
              <p:cNvSpPr>
                <a:spLocks/>
              </p:cNvSpPr>
              <p:nvPr/>
            </p:nvSpPr>
            <p:spPr bwMode="auto">
              <a:xfrm>
                <a:off x="2560" y="3389"/>
                <a:ext cx="44" cy="42"/>
              </a:xfrm>
              <a:custGeom>
                <a:avLst/>
                <a:gdLst>
                  <a:gd name="T0" fmla="*/ 32 w 44"/>
                  <a:gd name="T1" fmla="*/ 0 h 42"/>
                  <a:gd name="T2" fmla="*/ 44 w 44"/>
                  <a:gd name="T3" fmla="*/ 23 h 42"/>
                  <a:gd name="T4" fmla="*/ 13 w 44"/>
                  <a:gd name="T5" fmla="*/ 42 h 42"/>
                  <a:gd name="T6" fmla="*/ 0 w 44"/>
                  <a:gd name="T7" fmla="*/ 19 h 42"/>
                  <a:gd name="T8" fmla="*/ 32 w 44"/>
                  <a:gd name="T9" fmla="*/ 0 h 42"/>
                  <a:gd name="T10" fmla="*/ 0 60000 65536"/>
                  <a:gd name="T11" fmla="*/ 0 60000 65536"/>
                  <a:gd name="T12" fmla="*/ 0 60000 65536"/>
                  <a:gd name="T13" fmla="*/ 0 60000 65536"/>
                  <a:gd name="T14" fmla="*/ 0 60000 65536"/>
                  <a:gd name="T15" fmla="*/ 0 w 44"/>
                  <a:gd name="T16" fmla="*/ 0 h 42"/>
                  <a:gd name="T17" fmla="*/ 44 w 44"/>
                  <a:gd name="T18" fmla="*/ 42 h 42"/>
                </a:gdLst>
                <a:ahLst/>
                <a:cxnLst>
                  <a:cxn ang="T10">
                    <a:pos x="T0" y="T1"/>
                  </a:cxn>
                  <a:cxn ang="T11">
                    <a:pos x="T2" y="T3"/>
                  </a:cxn>
                  <a:cxn ang="T12">
                    <a:pos x="T4" y="T5"/>
                  </a:cxn>
                  <a:cxn ang="T13">
                    <a:pos x="T6" y="T7"/>
                  </a:cxn>
                  <a:cxn ang="T14">
                    <a:pos x="T8" y="T9"/>
                  </a:cxn>
                </a:cxnLst>
                <a:rect l="T15" t="T16" r="T17" b="T18"/>
                <a:pathLst>
                  <a:path w="44" h="42">
                    <a:moveTo>
                      <a:pt x="32" y="0"/>
                    </a:moveTo>
                    <a:lnTo>
                      <a:pt x="44" y="23"/>
                    </a:lnTo>
                    <a:lnTo>
                      <a:pt x="13" y="42"/>
                    </a:lnTo>
                    <a:lnTo>
                      <a:pt x="0" y="19"/>
                    </a:lnTo>
                    <a:lnTo>
                      <a:pt x="32" y="0"/>
                    </a:lnTo>
                    <a:close/>
                  </a:path>
                </a:pathLst>
              </a:custGeom>
              <a:solidFill>
                <a:srgbClr val="000000"/>
              </a:solidFill>
              <a:ln w="9525">
                <a:noFill/>
                <a:round/>
                <a:headEnd/>
                <a:tailEnd/>
              </a:ln>
            </p:spPr>
            <p:txBody>
              <a:bodyPr/>
              <a:lstStyle/>
              <a:p>
                <a:endParaRPr lang="en-US"/>
              </a:p>
            </p:txBody>
          </p:sp>
          <p:sp>
            <p:nvSpPr>
              <p:cNvPr id="84295" name="Freeform 595"/>
              <p:cNvSpPr>
                <a:spLocks/>
              </p:cNvSpPr>
              <p:nvPr/>
            </p:nvSpPr>
            <p:spPr bwMode="auto">
              <a:xfrm>
                <a:off x="2573" y="3412"/>
                <a:ext cx="44" cy="42"/>
              </a:xfrm>
              <a:custGeom>
                <a:avLst/>
                <a:gdLst>
                  <a:gd name="T0" fmla="*/ 31 w 44"/>
                  <a:gd name="T1" fmla="*/ 0 h 42"/>
                  <a:gd name="T2" fmla="*/ 44 w 44"/>
                  <a:gd name="T3" fmla="*/ 24 h 42"/>
                  <a:gd name="T4" fmla="*/ 13 w 44"/>
                  <a:gd name="T5" fmla="*/ 42 h 42"/>
                  <a:gd name="T6" fmla="*/ 0 w 44"/>
                  <a:gd name="T7" fmla="*/ 19 h 42"/>
                  <a:gd name="T8" fmla="*/ 31 w 44"/>
                  <a:gd name="T9" fmla="*/ 0 h 42"/>
                  <a:gd name="T10" fmla="*/ 0 60000 65536"/>
                  <a:gd name="T11" fmla="*/ 0 60000 65536"/>
                  <a:gd name="T12" fmla="*/ 0 60000 65536"/>
                  <a:gd name="T13" fmla="*/ 0 60000 65536"/>
                  <a:gd name="T14" fmla="*/ 0 60000 65536"/>
                  <a:gd name="T15" fmla="*/ 0 w 44"/>
                  <a:gd name="T16" fmla="*/ 0 h 42"/>
                  <a:gd name="T17" fmla="*/ 44 w 44"/>
                  <a:gd name="T18" fmla="*/ 42 h 42"/>
                </a:gdLst>
                <a:ahLst/>
                <a:cxnLst>
                  <a:cxn ang="T10">
                    <a:pos x="T0" y="T1"/>
                  </a:cxn>
                  <a:cxn ang="T11">
                    <a:pos x="T2" y="T3"/>
                  </a:cxn>
                  <a:cxn ang="T12">
                    <a:pos x="T4" y="T5"/>
                  </a:cxn>
                  <a:cxn ang="T13">
                    <a:pos x="T6" y="T7"/>
                  </a:cxn>
                  <a:cxn ang="T14">
                    <a:pos x="T8" y="T9"/>
                  </a:cxn>
                </a:cxnLst>
                <a:rect l="T15" t="T16" r="T17" b="T18"/>
                <a:pathLst>
                  <a:path w="44" h="42">
                    <a:moveTo>
                      <a:pt x="31" y="0"/>
                    </a:moveTo>
                    <a:lnTo>
                      <a:pt x="44" y="24"/>
                    </a:lnTo>
                    <a:lnTo>
                      <a:pt x="13" y="42"/>
                    </a:lnTo>
                    <a:lnTo>
                      <a:pt x="0" y="19"/>
                    </a:lnTo>
                    <a:lnTo>
                      <a:pt x="31" y="0"/>
                    </a:lnTo>
                    <a:close/>
                  </a:path>
                </a:pathLst>
              </a:custGeom>
              <a:solidFill>
                <a:srgbClr val="000000"/>
              </a:solidFill>
              <a:ln w="9525">
                <a:noFill/>
                <a:round/>
                <a:headEnd/>
                <a:tailEnd/>
              </a:ln>
            </p:spPr>
            <p:txBody>
              <a:bodyPr/>
              <a:lstStyle/>
              <a:p>
                <a:endParaRPr lang="en-US"/>
              </a:p>
            </p:txBody>
          </p:sp>
          <p:sp>
            <p:nvSpPr>
              <p:cNvPr id="84296" name="Freeform 594"/>
              <p:cNvSpPr>
                <a:spLocks/>
              </p:cNvSpPr>
              <p:nvPr/>
            </p:nvSpPr>
            <p:spPr bwMode="auto">
              <a:xfrm>
                <a:off x="2586" y="3436"/>
                <a:ext cx="43" cy="40"/>
              </a:xfrm>
              <a:custGeom>
                <a:avLst/>
                <a:gdLst>
                  <a:gd name="T0" fmla="*/ 31 w 43"/>
                  <a:gd name="T1" fmla="*/ 0 h 40"/>
                  <a:gd name="T2" fmla="*/ 43 w 43"/>
                  <a:gd name="T3" fmla="*/ 21 h 40"/>
                  <a:gd name="T4" fmla="*/ 12 w 43"/>
                  <a:gd name="T5" fmla="*/ 40 h 40"/>
                  <a:gd name="T6" fmla="*/ 0 w 43"/>
                  <a:gd name="T7" fmla="*/ 18 h 40"/>
                  <a:gd name="T8" fmla="*/ 31 w 43"/>
                  <a:gd name="T9" fmla="*/ 0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31" y="0"/>
                    </a:moveTo>
                    <a:lnTo>
                      <a:pt x="43" y="21"/>
                    </a:lnTo>
                    <a:lnTo>
                      <a:pt x="12" y="40"/>
                    </a:lnTo>
                    <a:lnTo>
                      <a:pt x="0" y="18"/>
                    </a:lnTo>
                    <a:lnTo>
                      <a:pt x="31" y="0"/>
                    </a:lnTo>
                    <a:close/>
                  </a:path>
                </a:pathLst>
              </a:custGeom>
              <a:solidFill>
                <a:srgbClr val="000000"/>
              </a:solidFill>
              <a:ln w="9525">
                <a:noFill/>
                <a:round/>
                <a:headEnd/>
                <a:tailEnd/>
              </a:ln>
            </p:spPr>
            <p:txBody>
              <a:bodyPr/>
              <a:lstStyle/>
              <a:p>
                <a:endParaRPr lang="en-US"/>
              </a:p>
            </p:txBody>
          </p:sp>
          <p:sp>
            <p:nvSpPr>
              <p:cNvPr id="84297" name="Freeform 593"/>
              <p:cNvSpPr>
                <a:spLocks/>
              </p:cNvSpPr>
              <p:nvPr/>
            </p:nvSpPr>
            <p:spPr bwMode="auto">
              <a:xfrm>
                <a:off x="2598" y="3457"/>
                <a:ext cx="43" cy="40"/>
              </a:xfrm>
              <a:custGeom>
                <a:avLst/>
                <a:gdLst>
                  <a:gd name="T0" fmla="*/ 31 w 43"/>
                  <a:gd name="T1" fmla="*/ 0 h 40"/>
                  <a:gd name="T2" fmla="*/ 43 w 43"/>
                  <a:gd name="T3" fmla="*/ 21 h 40"/>
                  <a:gd name="T4" fmla="*/ 12 w 43"/>
                  <a:gd name="T5" fmla="*/ 40 h 40"/>
                  <a:gd name="T6" fmla="*/ 0 w 43"/>
                  <a:gd name="T7" fmla="*/ 19 h 40"/>
                  <a:gd name="T8" fmla="*/ 31 w 43"/>
                  <a:gd name="T9" fmla="*/ 0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31" y="0"/>
                    </a:moveTo>
                    <a:lnTo>
                      <a:pt x="43" y="21"/>
                    </a:lnTo>
                    <a:lnTo>
                      <a:pt x="12" y="40"/>
                    </a:lnTo>
                    <a:lnTo>
                      <a:pt x="0" y="19"/>
                    </a:lnTo>
                    <a:lnTo>
                      <a:pt x="31" y="0"/>
                    </a:lnTo>
                    <a:close/>
                  </a:path>
                </a:pathLst>
              </a:custGeom>
              <a:solidFill>
                <a:srgbClr val="000000"/>
              </a:solidFill>
              <a:ln w="9525">
                <a:noFill/>
                <a:round/>
                <a:headEnd/>
                <a:tailEnd/>
              </a:ln>
            </p:spPr>
            <p:txBody>
              <a:bodyPr/>
              <a:lstStyle/>
              <a:p>
                <a:endParaRPr lang="en-US"/>
              </a:p>
            </p:txBody>
          </p:sp>
          <p:sp>
            <p:nvSpPr>
              <p:cNvPr id="84298" name="Freeform 592"/>
              <p:cNvSpPr>
                <a:spLocks/>
              </p:cNvSpPr>
              <p:nvPr/>
            </p:nvSpPr>
            <p:spPr bwMode="auto">
              <a:xfrm>
                <a:off x="2610" y="3477"/>
                <a:ext cx="37" cy="31"/>
              </a:xfrm>
              <a:custGeom>
                <a:avLst/>
                <a:gdLst>
                  <a:gd name="T0" fmla="*/ 30 w 37"/>
                  <a:gd name="T1" fmla="*/ 0 h 31"/>
                  <a:gd name="T2" fmla="*/ 37 w 37"/>
                  <a:gd name="T3" fmla="*/ 11 h 31"/>
                  <a:gd name="T4" fmla="*/ 7 w 37"/>
                  <a:gd name="T5" fmla="*/ 31 h 31"/>
                  <a:gd name="T6" fmla="*/ 0 w 37"/>
                  <a:gd name="T7" fmla="*/ 20 h 31"/>
                  <a:gd name="T8" fmla="*/ 30 w 37"/>
                  <a:gd name="T9" fmla="*/ 0 h 31"/>
                  <a:gd name="T10" fmla="*/ 0 60000 65536"/>
                  <a:gd name="T11" fmla="*/ 0 60000 65536"/>
                  <a:gd name="T12" fmla="*/ 0 60000 65536"/>
                  <a:gd name="T13" fmla="*/ 0 60000 65536"/>
                  <a:gd name="T14" fmla="*/ 0 60000 65536"/>
                  <a:gd name="T15" fmla="*/ 0 w 37"/>
                  <a:gd name="T16" fmla="*/ 0 h 31"/>
                  <a:gd name="T17" fmla="*/ 37 w 37"/>
                  <a:gd name="T18" fmla="*/ 31 h 31"/>
                </a:gdLst>
                <a:ahLst/>
                <a:cxnLst>
                  <a:cxn ang="T10">
                    <a:pos x="T0" y="T1"/>
                  </a:cxn>
                  <a:cxn ang="T11">
                    <a:pos x="T2" y="T3"/>
                  </a:cxn>
                  <a:cxn ang="T12">
                    <a:pos x="T4" y="T5"/>
                  </a:cxn>
                  <a:cxn ang="T13">
                    <a:pos x="T6" y="T7"/>
                  </a:cxn>
                  <a:cxn ang="T14">
                    <a:pos x="T8" y="T9"/>
                  </a:cxn>
                </a:cxnLst>
                <a:rect l="T15" t="T16" r="T17" b="T18"/>
                <a:pathLst>
                  <a:path w="37" h="31">
                    <a:moveTo>
                      <a:pt x="30" y="0"/>
                    </a:moveTo>
                    <a:lnTo>
                      <a:pt x="37" y="11"/>
                    </a:lnTo>
                    <a:lnTo>
                      <a:pt x="7" y="31"/>
                    </a:lnTo>
                    <a:lnTo>
                      <a:pt x="0" y="20"/>
                    </a:lnTo>
                    <a:lnTo>
                      <a:pt x="30" y="0"/>
                    </a:lnTo>
                    <a:close/>
                  </a:path>
                </a:pathLst>
              </a:custGeom>
              <a:solidFill>
                <a:srgbClr val="000000"/>
              </a:solidFill>
              <a:ln w="9525">
                <a:noFill/>
                <a:round/>
                <a:headEnd/>
                <a:tailEnd/>
              </a:ln>
            </p:spPr>
            <p:txBody>
              <a:bodyPr/>
              <a:lstStyle/>
              <a:p>
                <a:endParaRPr lang="en-US"/>
              </a:p>
            </p:txBody>
          </p:sp>
          <p:sp>
            <p:nvSpPr>
              <p:cNvPr id="84299" name="Freeform 591"/>
              <p:cNvSpPr>
                <a:spLocks/>
              </p:cNvSpPr>
              <p:nvPr/>
            </p:nvSpPr>
            <p:spPr bwMode="auto">
              <a:xfrm>
                <a:off x="2657" y="3548"/>
                <a:ext cx="33" cy="26"/>
              </a:xfrm>
              <a:custGeom>
                <a:avLst/>
                <a:gdLst>
                  <a:gd name="T0" fmla="*/ 30 w 33"/>
                  <a:gd name="T1" fmla="*/ 0 h 26"/>
                  <a:gd name="T2" fmla="*/ 33 w 33"/>
                  <a:gd name="T3" fmla="*/ 5 h 26"/>
                  <a:gd name="T4" fmla="*/ 3 w 33"/>
                  <a:gd name="T5" fmla="*/ 26 h 26"/>
                  <a:gd name="T6" fmla="*/ 0 w 33"/>
                  <a:gd name="T7" fmla="*/ 21 h 26"/>
                  <a:gd name="T8" fmla="*/ 30 w 33"/>
                  <a:gd name="T9" fmla="*/ 0 h 26"/>
                  <a:gd name="T10" fmla="*/ 0 60000 65536"/>
                  <a:gd name="T11" fmla="*/ 0 60000 65536"/>
                  <a:gd name="T12" fmla="*/ 0 60000 65536"/>
                  <a:gd name="T13" fmla="*/ 0 60000 65536"/>
                  <a:gd name="T14" fmla="*/ 0 60000 65536"/>
                  <a:gd name="T15" fmla="*/ 0 w 33"/>
                  <a:gd name="T16" fmla="*/ 0 h 26"/>
                  <a:gd name="T17" fmla="*/ 33 w 33"/>
                  <a:gd name="T18" fmla="*/ 26 h 26"/>
                </a:gdLst>
                <a:ahLst/>
                <a:cxnLst>
                  <a:cxn ang="T10">
                    <a:pos x="T0" y="T1"/>
                  </a:cxn>
                  <a:cxn ang="T11">
                    <a:pos x="T2" y="T3"/>
                  </a:cxn>
                  <a:cxn ang="T12">
                    <a:pos x="T4" y="T5"/>
                  </a:cxn>
                  <a:cxn ang="T13">
                    <a:pos x="T6" y="T7"/>
                  </a:cxn>
                  <a:cxn ang="T14">
                    <a:pos x="T8" y="T9"/>
                  </a:cxn>
                </a:cxnLst>
                <a:rect l="T15" t="T16" r="T17" b="T18"/>
                <a:pathLst>
                  <a:path w="33" h="26">
                    <a:moveTo>
                      <a:pt x="30" y="0"/>
                    </a:moveTo>
                    <a:lnTo>
                      <a:pt x="33" y="5"/>
                    </a:lnTo>
                    <a:lnTo>
                      <a:pt x="3" y="26"/>
                    </a:lnTo>
                    <a:lnTo>
                      <a:pt x="0" y="21"/>
                    </a:lnTo>
                    <a:lnTo>
                      <a:pt x="30" y="0"/>
                    </a:lnTo>
                    <a:close/>
                  </a:path>
                </a:pathLst>
              </a:custGeom>
              <a:solidFill>
                <a:srgbClr val="000000"/>
              </a:solidFill>
              <a:ln w="9525">
                <a:noFill/>
                <a:round/>
                <a:headEnd/>
                <a:tailEnd/>
              </a:ln>
            </p:spPr>
            <p:txBody>
              <a:bodyPr/>
              <a:lstStyle/>
              <a:p>
                <a:endParaRPr lang="en-US"/>
              </a:p>
            </p:txBody>
          </p:sp>
          <p:sp>
            <p:nvSpPr>
              <p:cNvPr id="84300" name="Freeform 590"/>
              <p:cNvSpPr>
                <a:spLocks/>
              </p:cNvSpPr>
              <p:nvPr/>
            </p:nvSpPr>
            <p:spPr bwMode="auto">
              <a:xfrm>
                <a:off x="2661" y="3553"/>
                <a:ext cx="33" cy="27"/>
              </a:xfrm>
              <a:custGeom>
                <a:avLst/>
                <a:gdLst>
                  <a:gd name="T0" fmla="*/ 29 w 33"/>
                  <a:gd name="T1" fmla="*/ 0 h 27"/>
                  <a:gd name="T2" fmla="*/ 33 w 33"/>
                  <a:gd name="T3" fmla="*/ 5 h 27"/>
                  <a:gd name="T4" fmla="*/ 3 w 33"/>
                  <a:gd name="T5" fmla="*/ 27 h 27"/>
                  <a:gd name="T6" fmla="*/ 0 w 33"/>
                  <a:gd name="T7" fmla="*/ 22 h 27"/>
                  <a:gd name="T8" fmla="*/ 29 w 33"/>
                  <a:gd name="T9" fmla="*/ 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29" y="0"/>
                    </a:moveTo>
                    <a:lnTo>
                      <a:pt x="33" y="5"/>
                    </a:lnTo>
                    <a:lnTo>
                      <a:pt x="3" y="27"/>
                    </a:lnTo>
                    <a:lnTo>
                      <a:pt x="0" y="22"/>
                    </a:lnTo>
                    <a:lnTo>
                      <a:pt x="29" y="0"/>
                    </a:lnTo>
                    <a:close/>
                  </a:path>
                </a:pathLst>
              </a:custGeom>
              <a:solidFill>
                <a:srgbClr val="000000"/>
              </a:solidFill>
              <a:ln w="9525">
                <a:noFill/>
                <a:round/>
                <a:headEnd/>
                <a:tailEnd/>
              </a:ln>
            </p:spPr>
            <p:txBody>
              <a:bodyPr/>
              <a:lstStyle/>
              <a:p>
                <a:endParaRPr lang="en-US"/>
              </a:p>
            </p:txBody>
          </p:sp>
          <p:sp>
            <p:nvSpPr>
              <p:cNvPr id="84301" name="Freeform 589"/>
              <p:cNvSpPr>
                <a:spLocks/>
              </p:cNvSpPr>
              <p:nvPr/>
            </p:nvSpPr>
            <p:spPr bwMode="auto">
              <a:xfrm>
                <a:off x="2663" y="3560"/>
                <a:ext cx="34" cy="24"/>
              </a:xfrm>
              <a:custGeom>
                <a:avLst/>
                <a:gdLst>
                  <a:gd name="T0" fmla="*/ 31 w 34"/>
                  <a:gd name="T1" fmla="*/ 0 h 24"/>
                  <a:gd name="T2" fmla="*/ 34 w 34"/>
                  <a:gd name="T3" fmla="*/ 5 h 24"/>
                  <a:gd name="T4" fmla="*/ 3 w 34"/>
                  <a:gd name="T5" fmla="*/ 24 h 24"/>
                  <a:gd name="T6" fmla="*/ 0 w 34"/>
                  <a:gd name="T7" fmla="*/ 18 h 24"/>
                  <a:gd name="T8" fmla="*/ 31 w 34"/>
                  <a:gd name="T9" fmla="*/ 0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31" y="0"/>
                    </a:moveTo>
                    <a:lnTo>
                      <a:pt x="34" y="5"/>
                    </a:lnTo>
                    <a:lnTo>
                      <a:pt x="3" y="24"/>
                    </a:lnTo>
                    <a:lnTo>
                      <a:pt x="0" y="18"/>
                    </a:lnTo>
                    <a:lnTo>
                      <a:pt x="31" y="0"/>
                    </a:lnTo>
                    <a:close/>
                  </a:path>
                </a:pathLst>
              </a:custGeom>
              <a:solidFill>
                <a:srgbClr val="000000"/>
              </a:solidFill>
              <a:ln w="9525">
                <a:noFill/>
                <a:round/>
                <a:headEnd/>
                <a:tailEnd/>
              </a:ln>
            </p:spPr>
            <p:txBody>
              <a:bodyPr/>
              <a:lstStyle/>
              <a:p>
                <a:endParaRPr lang="en-US"/>
              </a:p>
            </p:txBody>
          </p:sp>
          <p:sp>
            <p:nvSpPr>
              <p:cNvPr id="84302" name="Freeform 588"/>
              <p:cNvSpPr>
                <a:spLocks/>
              </p:cNvSpPr>
              <p:nvPr/>
            </p:nvSpPr>
            <p:spPr bwMode="auto">
              <a:xfrm>
                <a:off x="2667" y="3565"/>
                <a:ext cx="34" cy="25"/>
              </a:xfrm>
              <a:custGeom>
                <a:avLst/>
                <a:gdLst>
                  <a:gd name="T0" fmla="*/ 30 w 34"/>
                  <a:gd name="T1" fmla="*/ 0 h 25"/>
                  <a:gd name="T2" fmla="*/ 34 w 34"/>
                  <a:gd name="T3" fmla="*/ 6 h 25"/>
                  <a:gd name="T4" fmla="*/ 3 w 34"/>
                  <a:gd name="T5" fmla="*/ 25 h 25"/>
                  <a:gd name="T6" fmla="*/ 0 w 34"/>
                  <a:gd name="T7" fmla="*/ 19 h 25"/>
                  <a:gd name="T8" fmla="*/ 30 w 34"/>
                  <a:gd name="T9" fmla="*/ 0 h 25"/>
                  <a:gd name="T10" fmla="*/ 0 60000 65536"/>
                  <a:gd name="T11" fmla="*/ 0 60000 65536"/>
                  <a:gd name="T12" fmla="*/ 0 60000 65536"/>
                  <a:gd name="T13" fmla="*/ 0 60000 65536"/>
                  <a:gd name="T14" fmla="*/ 0 60000 65536"/>
                  <a:gd name="T15" fmla="*/ 0 w 34"/>
                  <a:gd name="T16" fmla="*/ 0 h 25"/>
                  <a:gd name="T17" fmla="*/ 34 w 34"/>
                  <a:gd name="T18" fmla="*/ 25 h 25"/>
                </a:gdLst>
                <a:ahLst/>
                <a:cxnLst>
                  <a:cxn ang="T10">
                    <a:pos x="T0" y="T1"/>
                  </a:cxn>
                  <a:cxn ang="T11">
                    <a:pos x="T2" y="T3"/>
                  </a:cxn>
                  <a:cxn ang="T12">
                    <a:pos x="T4" y="T5"/>
                  </a:cxn>
                  <a:cxn ang="T13">
                    <a:pos x="T6" y="T7"/>
                  </a:cxn>
                  <a:cxn ang="T14">
                    <a:pos x="T8" y="T9"/>
                  </a:cxn>
                </a:cxnLst>
                <a:rect l="T15" t="T16" r="T17" b="T18"/>
                <a:pathLst>
                  <a:path w="34" h="25">
                    <a:moveTo>
                      <a:pt x="30" y="0"/>
                    </a:moveTo>
                    <a:lnTo>
                      <a:pt x="34" y="6"/>
                    </a:lnTo>
                    <a:lnTo>
                      <a:pt x="3" y="25"/>
                    </a:lnTo>
                    <a:lnTo>
                      <a:pt x="0" y="19"/>
                    </a:lnTo>
                    <a:lnTo>
                      <a:pt x="30" y="0"/>
                    </a:lnTo>
                    <a:close/>
                  </a:path>
                </a:pathLst>
              </a:custGeom>
              <a:solidFill>
                <a:srgbClr val="000000"/>
              </a:solidFill>
              <a:ln w="9525">
                <a:noFill/>
                <a:round/>
                <a:headEnd/>
                <a:tailEnd/>
              </a:ln>
            </p:spPr>
            <p:txBody>
              <a:bodyPr/>
              <a:lstStyle/>
              <a:p>
                <a:endParaRPr lang="en-US"/>
              </a:p>
            </p:txBody>
          </p:sp>
          <p:sp>
            <p:nvSpPr>
              <p:cNvPr id="84303" name="Freeform 587"/>
              <p:cNvSpPr>
                <a:spLocks/>
              </p:cNvSpPr>
              <p:nvPr/>
            </p:nvSpPr>
            <p:spPr bwMode="auto">
              <a:xfrm>
                <a:off x="2670" y="3572"/>
                <a:ext cx="39" cy="32"/>
              </a:xfrm>
              <a:custGeom>
                <a:avLst/>
                <a:gdLst>
                  <a:gd name="T0" fmla="*/ 31 w 39"/>
                  <a:gd name="T1" fmla="*/ 0 h 32"/>
                  <a:gd name="T2" fmla="*/ 39 w 39"/>
                  <a:gd name="T3" fmla="*/ 15 h 32"/>
                  <a:gd name="T4" fmla="*/ 7 w 39"/>
                  <a:gd name="T5" fmla="*/ 32 h 32"/>
                  <a:gd name="T6" fmla="*/ 0 w 39"/>
                  <a:gd name="T7" fmla="*/ 17 h 32"/>
                  <a:gd name="T8" fmla="*/ 31 w 39"/>
                  <a:gd name="T9" fmla="*/ 0 h 32"/>
                  <a:gd name="T10" fmla="*/ 0 60000 65536"/>
                  <a:gd name="T11" fmla="*/ 0 60000 65536"/>
                  <a:gd name="T12" fmla="*/ 0 60000 65536"/>
                  <a:gd name="T13" fmla="*/ 0 60000 65536"/>
                  <a:gd name="T14" fmla="*/ 0 60000 65536"/>
                  <a:gd name="T15" fmla="*/ 0 w 39"/>
                  <a:gd name="T16" fmla="*/ 0 h 32"/>
                  <a:gd name="T17" fmla="*/ 39 w 39"/>
                  <a:gd name="T18" fmla="*/ 32 h 32"/>
                </a:gdLst>
                <a:ahLst/>
                <a:cxnLst>
                  <a:cxn ang="T10">
                    <a:pos x="T0" y="T1"/>
                  </a:cxn>
                  <a:cxn ang="T11">
                    <a:pos x="T2" y="T3"/>
                  </a:cxn>
                  <a:cxn ang="T12">
                    <a:pos x="T4" y="T5"/>
                  </a:cxn>
                  <a:cxn ang="T13">
                    <a:pos x="T6" y="T7"/>
                  </a:cxn>
                  <a:cxn ang="T14">
                    <a:pos x="T8" y="T9"/>
                  </a:cxn>
                </a:cxnLst>
                <a:rect l="T15" t="T16" r="T17" b="T18"/>
                <a:pathLst>
                  <a:path w="39" h="32">
                    <a:moveTo>
                      <a:pt x="31" y="0"/>
                    </a:moveTo>
                    <a:lnTo>
                      <a:pt x="39" y="15"/>
                    </a:lnTo>
                    <a:lnTo>
                      <a:pt x="7" y="32"/>
                    </a:lnTo>
                    <a:lnTo>
                      <a:pt x="0" y="17"/>
                    </a:lnTo>
                    <a:lnTo>
                      <a:pt x="31" y="0"/>
                    </a:lnTo>
                    <a:close/>
                  </a:path>
                </a:pathLst>
              </a:custGeom>
              <a:solidFill>
                <a:srgbClr val="000000"/>
              </a:solidFill>
              <a:ln w="9525">
                <a:noFill/>
                <a:round/>
                <a:headEnd/>
                <a:tailEnd/>
              </a:ln>
            </p:spPr>
            <p:txBody>
              <a:bodyPr/>
              <a:lstStyle/>
              <a:p>
                <a:endParaRPr lang="en-US"/>
              </a:p>
            </p:txBody>
          </p:sp>
          <p:sp>
            <p:nvSpPr>
              <p:cNvPr id="84304" name="Freeform 586"/>
              <p:cNvSpPr>
                <a:spLocks/>
              </p:cNvSpPr>
              <p:nvPr/>
            </p:nvSpPr>
            <p:spPr bwMode="auto">
              <a:xfrm>
                <a:off x="2677" y="3587"/>
                <a:ext cx="41" cy="33"/>
              </a:xfrm>
              <a:custGeom>
                <a:avLst/>
                <a:gdLst>
                  <a:gd name="T0" fmla="*/ 32 w 41"/>
                  <a:gd name="T1" fmla="*/ 0 h 33"/>
                  <a:gd name="T2" fmla="*/ 41 w 41"/>
                  <a:gd name="T3" fmla="*/ 16 h 33"/>
                  <a:gd name="T4" fmla="*/ 8 w 41"/>
                  <a:gd name="T5" fmla="*/ 33 h 33"/>
                  <a:gd name="T6" fmla="*/ 0 w 41"/>
                  <a:gd name="T7" fmla="*/ 17 h 33"/>
                  <a:gd name="T8" fmla="*/ 32 w 41"/>
                  <a:gd name="T9" fmla="*/ 0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32" y="0"/>
                    </a:moveTo>
                    <a:lnTo>
                      <a:pt x="41" y="16"/>
                    </a:lnTo>
                    <a:lnTo>
                      <a:pt x="8" y="33"/>
                    </a:lnTo>
                    <a:lnTo>
                      <a:pt x="0" y="17"/>
                    </a:lnTo>
                    <a:lnTo>
                      <a:pt x="32" y="0"/>
                    </a:lnTo>
                    <a:close/>
                  </a:path>
                </a:pathLst>
              </a:custGeom>
              <a:solidFill>
                <a:srgbClr val="000000"/>
              </a:solidFill>
              <a:ln w="9525">
                <a:noFill/>
                <a:round/>
                <a:headEnd/>
                <a:tailEnd/>
              </a:ln>
            </p:spPr>
            <p:txBody>
              <a:bodyPr/>
              <a:lstStyle/>
              <a:p>
                <a:endParaRPr lang="en-US"/>
              </a:p>
            </p:txBody>
          </p:sp>
          <p:sp>
            <p:nvSpPr>
              <p:cNvPr id="84305" name="Freeform 585"/>
              <p:cNvSpPr>
                <a:spLocks/>
              </p:cNvSpPr>
              <p:nvPr/>
            </p:nvSpPr>
            <p:spPr bwMode="auto">
              <a:xfrm>
                <a:off x="2685" y="3604"/>
                <a:ext cx="41" cy="34"/>
              </a:xfrm>
              <a:custGeom>
                <a:avLst/>
                <a:gdLst>
                  <a:gd name="T0" fmla="*/ 33 w 41"/>
                  <a:gd name="T1" fmla="*/ 0 h 34"/>
                  <a:gd name="T2" fmla="*/ 41 w 41"/>
                  <a:gd name="T3" fmla="*/ 18 h 34"/>
                  <a:gd name="T4" fmla="*/ 8 w 41"/>
                  <a:gd name="T5" fmla="*/ 34 h 34"/>
                  <a:gd name="T6" fmla="*/ 0 w 41"/>
                  <a:gd name="T7" fmla="*/ 15 h 34"/>
                  <a:gd name="T8" fmla="*/ 33 w 41"/>
                  <a:gd name="T9" fmla="*/ 0 h 34"/>
                  <a:gd name="T10" fmla="*/ 0 60000 65536"/>
                  <a:gd name="T11" fmla="*/ 0 60000 65536"/>
                  <a:gd name="T12" fmla="*/ 0 60000 65536"/>
                  <a:gd name="T13" fmla="*/ 0 60000 65536"/>
                  <a:gd name="T14" fmla="*/ 0 60000 65536"/>
                  <a:gd name="T15" fmla="*/ 0 w 41"/>
                  <a:gd name="T16" fmla="*/ 0 h 34"/>
                  <a:gd name="T17" fmla="*/ 41 w 41"/>
                  <a:gd name="T18" fmla="*/ 34 h 34"/>
                </a:gdLst>
                <a:ahLst/>
                <a:cxnLst>
                  <a:cxn ang="T10">
                    <a:pos x="T0" y="T1"/>
                  </a:cxn>
                  <a:cxn ang="T11">
                    <a:pos x="T2" y="T3"/>
                  </a:cxn>
                  <a:cxn ang="T12">
                    <a:pos x="T4" y="T5"/>
                  </a:cxn>
                  <a:cxn ang="T13">
                    <a:pos x="T6" y="T7"/>
                  </a:cxn>
                  <a:cxn ang="T14">
                    <a:pos x="T8" y="T9"/>
                  </a:cxn>
                </a:cxnLst>
                <a:rect l="T15" t="T16" r="T17" b="T18"/>
                <a:pathLst>
                  <a:path w="41" h="34">
                    <a:moveTo>
                      <a:pt x="33" y="0"/>
                    </a:moveTo>
                    <a:lnTo>
                      <a:pt x="41" y="18"/>
                    </a:lnTo>
                    <a:lnTo>
                      <a:pt x="8" y="34"/>
                    </a:lnTo>
                    <a:lnTo>
                      <a:pt x="0" y="15"/>
                    </a:lnTo>
                    <a:lnTo>
                      <a:pt x="33" y="0"/>
                    </a:lnTo>
                    <a:close/>
                  </a:path>
                </a:pathLst>
              </a:custGeom>
              <a:solidFill>
                <a:srgbClr val="000000"/>
              </a:solidFill>
              <a:ln w="9525">
                <a:noFill/>
                <a:round/>
                <a:headEnd/>
                <a:tailEnd/>
              </a:ln>
            </p:spPr>
            <p:txBody>
              <a:bodyPr/>
              <a:lstStyle/>
              <a:p>
                <a:endParaRPr lang="en-US"/>
              </a:p>
            </p:txBody>
          </p:sp>
          <p:sp>
            <p:nvSpPr>
              <p:cNvPr id="84306" name="Freeform 584"/>
              <p:cNvSpPr>
                <a:spLocks/>
              </p:cNvSpPr>
              <p:nvPr/>
            </p:nvSpPr>
            <p:spPr bwMode="auto">
              <a:xfrm>
                <a:off x="2693" y="3622"/>
                <a:ext cx="41" cy="34"/>
              </a:xfrm>
              <a:custGeom>
                <a:avLst/>
                <a:gdLst>
                  <a:gd name="T0" fmla="*/ 33 w 41"/>
                  <a:gd name="T1" fmla="*/ 0 h 34"/>
                  <a:gd name="T2" fmla="*/ 41 w 41"/>
                  <a:gd name="T3" fmla="*/ 20 h 34"/>
                  <a:gd name="T4" fmla="*/ 8 w 41"/>
                  <a:gd name="T5" fmla="*/ 34 h 34"/>
                  <a:gd name="T6" fmla="*/ 0 w 41"/>
                  <a:gd name="T7" fmla="*/ 15 h 34"/>
                  <a:gd name="T8" fmla="*/ 33 w 41"/>
                  <a:gd name="T9" fmla="*/ 0 h 34"/>
                  <a:gd name="T10" fmla="*/ 0 60000 65536"/>
                  <a:gd name="T11" fmla="*/ 0 60000 65536"/>
                  <a:gd name="T12" fmla="*/ 0 60000 65536"/>
                  <a:gd name="T13" fmla="*/ 0 60000 65536"/>
                  <a:gd name="T14" fmla="*/ 0 60000 65536"/>
                  <a:gd name="T15" fmla="*/ 0 w 41"/>
                  <a:gd name="T16" fmla="*/ 0 h 34"/>
                  <a:gd name="T17" fmla="*/ 41 w 41"/>
                  <a:gd name="T18" fmla="*/ 34 h 34"/>
                </a:gdLst>
                <a:ahLst/>
                <a:cxnLst>
                  <a:cxn ang="T10">
                    <a:pos x="T0" y="T1"/>
                  </a:cxn>
                  <a:cxn ang="T11">
                    <a:pos x="T2" y="T3"/>
                  </a:cxn>
                  <a:cxn ang="T12">
                    <a:pos x="T4" y="T5"/>
                  </a:cxn>
                  <a:cxn ang="T13">
                    <a:pos x="T6" y="T7"/>
                  </a:cxn>
                  <a:cxn ang="T14">
                    <a:pos x="T8" y="T9"/>
                  </a:cxn>
                </a:cxnLst>
                <a:rect l="T15" t="T16" r="T17" b="T18"/>
                <a:pathLst>
                  <a:path w="41" h="34">
                    <a:moveTo>
                      <a:pt x="33" y="0"/>
                    </a:moveTo>
                    <a:lnTo>
                      <a:pt x="41" y="20"/>
                    </a:lnTo>
                    <a:lnTo>
                      <a:pt x="8" y="34"/>
                    </a:lnTo>
                    <a:lnTo>
                      <a:pt x="0" y="15"/>
                    </a:lnTo>
                    <a:lnTo>
                      <a:pt x="33" y="0"/>
                    </a:lnTo>
                    <a:close/>
                  </a:path>
                </a:pathLst>
              </a:custGeom>
              <a:solidFill>
                <a:srgbClr val="000000"/>
              </a:solidFill>
              <a:ln w="9525">
                <a:noFill/>
                <a:round/>
                <a:headEnd/>
                <a:tailEnd/>
              </a:ln>
            </p:spPr>
            <p:txBody>
              <a:bodyPr/>
              <a:lstStyle/>
              <a:p>
                <a:endParaRPr lang="en-US"/>
              </a:p>
            </p:txBody>
          </p:sp>
          <p:sp>
            <p:nvSpPr>
              <p:cNvPr id="84307" name="Freeform 583"/>
              <p:cNvSpPr>
                <a:spLocks/>
              </p:cNvSpPr>
              <p:nvPr/>
            </p:nvSpPr>
            <p:spPr bwMode="auto">
              <a:xfrm>
                <a:off x="2701" y="3642"/>
                <a:ext cx="42" cy="35"/>
              </a:xfrm>
              <a:custGeom>
                <a:avLst/>
                <a:gdLst>
                  <a:gd name="T0" fmla="*/ 33 w 42"/>
                  <a:gd name="T1" fmla="*/ 0 h 35"/>
                  <a:gd name="T2" fmla="*/ 42 w 42"/>
                  <a:gd name="T3" fmla="*/ 21 h 35"/>
                  <a:gd name="T4" fmla="*/ 9 w 42"/>
                  <a:gd name="T5" fmla="*/ 35 h 35"/>
                  <a:gd name="T6" fmla="*/ 0 w 42"/>
                  <a:gd name="T7" fmla="*/ 14 h 35"/>
                  <a:gd name="T8" fmla="*/ 33 w 42"/>
                  <a:gd name="T9" fmla="*/ 0 h 35"/>
                  <a:gd name="T10" fmla="*/ 0 60000 65536"/>
                  <a:gd name="T11" fmla="*/ 0 60000 65536"/>
                  <a:gd name="T12" fmla="*/ 0 60000 65536"/>
                  <a:gd name="T13" fmla="*/ 0 60000 65536"/>
                  <a:gd name="T14" fmla="*/ 0 60000 65536"/>
                  <a:gd name="T15" fmla="*/ 0 w 42"/>
                  <a:gd name="T16" fmla="*/ 0 h 35"/>
                  <a:gd name="T17" fmla="*/ 42 w 42"/>
                  <a:gd name="T18" fmla="*/ 35 h 35"/>
                </a:gdLst>
                <a:ahLst/>
                <a:cxnLst>
                  <a:cxn ang="T10">
                    <a:pos x="T0" y="T1"/>
                  </a:cxn>
                  <a:cxn ang="T11">
                    <a:pos x="T2" y="T3"/>
                  </a:cxn>
                  <a:cxn ang="T12">
                    <a:pos x="T4" y="T5"/>
                  </a:cxn>
                  <a:cxn ang="T13">
                    <a:pos x="T6" y="T7"/>
                  </a:cxn>
                  <a:cxn ang="T14">
                    <a:pos x="T8" y="T9"/>
                  </a:cxn>
                </a:cxnLst>
                <a:rect l="T15" t="T16" r="T17" b="T18"/>
                <a:pathLst>
                  <a:path w="42" h="35">
                    <a:moveTo>
                      <a:pt x="33" y="0"/>
                    </a:moveTo>
                    <a:lnTo>
                      <a:pt x="42" y="21"/>
                    </a:lnTo>
                    <a:lnTo>
                      <a:pt x="9" y="35"/>
                    </a:lnTo>
                    <a:lnTo>
                      <a:pt x="0" y="14"/>
                    </a:lnTo>
                    <a:lnTo>
                      <a:pt x="33" y="0"/>
                    </a:lnTo>
                    <a:close/>
                  </a:path>
                </a:pathLst>
              </a:custGeom>
              <a:solidFill>
                <a:srgbClr val="000000"/>
              </a:solidFill>
              <a:ln w="9525">
                <a:noFill/>
                <a:round/>
                <a:headEnd/>
                <a:tailEnd/>
              </a:ln>
            </p:spPr>
            <p:txBody>
              <a:bodyPr/>
              <a:lstStyle/>
              <a:p>
                <a:endParaRPr lang="en-US"/>
              </a:p>
            </p:txBody>
          </p:sp>
          <p:sp>
            <p:nvSpPr>
              <p:cNvPr id="84308" name="Freeform 582"/>
              <p:cNvSpPr>
                <a:spLocks/>
              </p:cNvSpPr>
              <p:nvPr/>
            </p:nvSpPr>
            <p:spPr bwMode="auto">
              <a:xfrm>
                <a:off x="2710" y="3663"/>
                <a:ext cx="42" cy="36"/>
              </a:xfrm>
              <a:custGeom>
                <a:avLst/>
                <a:gdLst>
                  <a:gd name="T0" fmla="*/ 33 w 42"/>
                  <a:gd name="T1" fmla="*/ 0 h 36"/>
                  <a:gd name="T2" fmla="*/ 42 w 42"/>
                  <a:gd name="T3" fmla="*/ 21 h 36"/>
                  <a:gd name="T4" fmla="*/ 9 w 42"/>
                  <a:gd name="T5" fmla="*/ 36 h 36"/>
                  <a:gd name="T6" fmla="*/ 0 w 42"/>
                  <a:gd name="T7" fmla="*/ 14 h 36"/>
                  <a:gd name="T8" fmla="*/ 33 w 42"/>
                  <a:gd name="T9" fmla="*/ 0 h 36"/>
                  <a:gd name="T10" fmla="*/ 0 60000 65536"/>
                  <a:gd name="T11" fmla="*/ 0 60000 65536"/>
                  <a:gd name="T12" fmla="*/ 0 60000 65536"/>
                  <a:gd name="T13" fmla="*/ 0 60000 65536"/>
                  <a:gd name="T14" fmla="*/ 0 60000 65536"/>
                  <a:gd name="T15" fmla="*/ 0 w 42"/>
                  <a:gd name="T16" fmla="*/ 0 h 36"/>
                  <a:gd name="T17" fmla="*/ 42 w 42"/>
                  <a:gd name="T18" fmla="*/ 36 h 36"/>
                </a:gdLst>
                <a:ahLst/>
                <a:cxnLst>
                  <a:cxn ang="T10">
                    <a:pos x="T0" y="T1"/>
                  </a:cxn>
                  <a:cxn ang="T11">
                    <a:pos x="T2" y="T3"/>
                  </a:cxn>
                  <a:cxn ang="T12">
                    <a:pos x="T4" y="T5"/>
                  </a:cxn>
                  <a:cxn ang="T13">
                    <a:pos x="T6" y="T7"/>
                  </a:cxn>
                  <a:cxn ang="T14">
                    <a:pos x="T8" y="T9"/>
                  </a:cxn>
                </a:cxnLst>
                <a:rect l="T15" t="T16" r="T17" b="T18"/>
                <a:pathLst>
                  <a:path w="42" h="36">
                    <a:moveTo>
                      <a:pt x="33" y="0"/>
                    </a:moveTo>
                    <a:lnTo>
                      <a:pt x="42" y="21"/>
                    </a:lnTo>
                    <a:lnTo>
                      <a:pt x="9" y="36"/>
                    </a:lnTo>
                    <a:lnTo>
                      <a:pt x="0" y="14"/>
                    </a:lnTo>
                    <a:lnTo>
                      <a:pt x="33" y="0"/>
                    </a:lnTo>
                    <a:close/>
                  </a:path>
                </a:pathLst>
              </a:custGeom>
              <a:solidFill>
                <a:srgbClr val="000000"/>
              </a:solidFill>
              <a:ln w="9525">
                <a:noFill/>
                <a:round/>
                <a:headEnd/>
                <a:tailEnd/>
              </a:ln>
            </p:spPr>
            <p:txBody>
              <a:bodyPr/>
              <a:lstStyle/>
              <a:p>
                <a:endParaRPr lang="en-US"/>
              </a:p>
            </p:txBody>
          </p:sp>
          <p:sp>
            <p:nvSpPr>
              <p:cNvPr id="84309" name="Freeform 581"/>
              <p:cNvSpPr>
                <a:spLocks/>
              </p:cNvSpPr>
              <p:nvPr/>
            </p:nvSpPr>
            <p:spPr bwMode="auto">
              <a:xfrm>
                <a:off x="2719" y="3684"/>
                <a:ext cx="43" cy="38"/>
              </a:xfrm>
              <a:custGeom>
                <a:avLst/>
                <a:gdLst>
                  <a:gd name="T0" fmla="*/ 33 w 43"/>
                  <a:gd name="T1" fmla="*/ 0 h 38"/>
                  <a:gd name="T2" fmla="*/ 43 w 43"/>
                  <a:gd name="T3" fmla="*/ 23 h 38"/>
                  <a:gd name="T4" fmla="*/ 10 w 43"/>
                  <a:gd name="T5" fmla="*/ 38 h 38"/>
                  <a:gd name="T6" fmla="*/ 0 w 43"/>
                  <a:gd name="T7" fmla="*/ 15 h 38"/>
                  <a:gd name="T8" fmla="*/ 33 w 43"/>
                  <a:gd name="T9" fmla="*/ 0 h 38"/>
                  <a:gd name="T10" fmla="*/ 0 60000 65536"/>
                  <a:gd name="T11" fmla="*/ 0 60000 65536"/>
                  <a:gd name="T12" fmla="*/ 0 60000 65536"/>
                  <a:gd name="T13" fmla="*/ 0 60000 65536"/>
                  <a:gd name="T14" fmla="*/ 0 60000 65536"/>
                  <a:gd name="T15" fmla="*/ 0 w 43"/>
                  <a:gd name="T16" fmla="*/ 0 h 38"/>
                  <a:gd name="T17" fmla="*/ 43 w 43"/>
                  <a:gd name="T18" fmla="*/ 38 h 38"/>
                </a:gdLst>
                <a:ahLst/>
                <a:cxnLst>
                  <a:cxn ang="T10">
                    <a:pos x="T0" y="T1"/>
                  </a:cxn>
                  <a:cxn ang="T11">
                    <a:pos x="T2" y="T3"/>
                  </a:cxn>
                  <a:cxn ang="T12">
                    <a:pos x="T4" y="T5"/>
                  </a:cxn>
                  <a:cxn ang="T13">
                    <a:pos x="T6" y="T7"/>
                  </a:cxn>
                  <a:cxn ang="T14">
                    <a:pos x="T8" y="T9"/>
                  </a:cxn>
                </a:cxnLst>
                <a:rect l="T15" t="T16" r="T17" b="T18"/>
                <a:pathLst>
                  <a:path w="43" h="38">
                    <a:moveTo>
                      <a:pt x="33" y="0"/>
                    </a:moveTo>
                    <a:lnTo>
                      <a:pt x="43" y="23"/>
                    </a:lnTo>
                    <a:lnTo>
                      <a:pt x="10" y="38"/>
                    </a:lnTo>
                    <a:lnTo>
                      <a:pt x="0" y="15"/>
                    </a:lnTo>
                    <a:lnTo>
                      <a:pt x="33" y="0"/>
                    </a:lnTo>
                    <a:close/>
                  </a:path>
                </a:pathLst>
              </a:custGeom>
              <a:solidFill>
                <a:srgbClr val="000000"/>
              </a:solidFill>
              <a:ln w="9525">
                <a:noFill/>
                <a:round/>
                <a:headEnd/>
                <a:tailEnd/>
              </a:ln>
            </p:spPr>
            <p:txBody>
              <a:bodyPr/>
              <a:lstStyle/>
              <a:p>
                <a:endParaRPr lang="en-US"/>
              </a:p>
            </p:txBody>
          </p:sp>
          <p:sp>
            <p:nvSpPr>
              <p:cNvPr id="84310" name="Freeform 580"/>
              <p:cNvSpPr>
                <a:spLocks/>
              </p:cNvSpPr>
              <p:nvPr/>
            </p:nvSpPr>
            <p:spPr bwMode="auto">
              <a:xfrm>
                <a:off x="2729" y="3707"/>
                <a:ext cx="43" cy="38"/>
              </a:xfrm>
              <a:custGeom>
                <a:avLst/>
                <a:gdLst>
                  <a:gd name="T0" fmla="*/ 33 w 43"/>
                  <a:gd name="T1" fmla="*/ 0 h 38"/>
                  <a:gd name="T2" fmla="*/ 43 w 43"/>
                  <a:gd name="T3" fmla="*/ 24 h 38"/>
                  <a:gd name="T4" fmla="*/ 10 w 43"/>
                  <a:gd name="T5" fmla="*/ 38 h 38"/>
                  <a:gd name="T6" fmla="*/ 0 w 43"/>
                  <a:gd name="T7" fmla="*/ 15 h 38"/>
                  <a:gd name="T8" fmla="*/ 33 w 43"/>
                  <a:gd name="T9" fmla="*/ 0 h 38"/>
                  <a:gd name="T10" fmla="*/ 0 60000 65536"/>
                  <a:gd name="T11" fmla="*/ 0 60000 65536"/>
                  <a:gd name="T12" fmla="*/ 0 60000 65536"/>
                  <a:gd name="T13" fmla="*/ 0 60000 65536"/>
                  <a:gd name="T14" fmla="*/ 0 60000 65536"/>
                  <a:gd name="T15" fmla="*/ 0 w 43"/>
                  <a:gd name="T16" fmla="*/ 0 h 38"/>
                  <a:gd name="T17" fmla="*/ 43 w 43"/>
                  <a:gd name="T18" fmla="*/ 38 h 38"/>
                </a:gdLst>
                <a:ahLst/>
                <a:cxnLst>
                  <a:cxn ang="T10">
                    <a:pos x="T0" y="T1"/>
                  </a:cxn>
                  <a:cxn ang="T11">
                    <a:pos x="T2" y="T3"/>
                  </a:cxn>
                  <a:cxn ang="T12">
                    <a:pos x="T4" y="T5"/>
                  </a:cxn>
                  <a:cxn ang="T13">
                    <a:pos x="T6" y="T7"/>
                  </a:cxn>
                  <a:cxn ang="T14">
                    <a:pos x="T8" y="T9"/>
                  </a:cxn>
                </a:cxnLst>
                <a:rect l="T15" t="T16" r="T17" b="T18"/>
                <a:pathLst>
                  <a:path w="43" h="38">
                    <a:moveTo>
                      <a:pt x="33" y="0"/>
                    </a:moveTo>
                    <a:lnTo>
                      <a:pt x="43" y="24"/>
                    </a:lnTo>
                    <a:lnTo>
                      <a:pt x="10" y="38"/>
                    </a:lnTo>
                    <a:lnTo>
                      <a:pt x="0" y="15"/>
                    </a:lnTo>
                    <a:lnTo>
                      <a:pt x="33" y="0"/>
                    </a:lnTo>
                    <a:close/>
                  </a:path>
                </a:pathLst>
              </a:custGeom>
              <a:solidFill>
                <a:srgbClr val="000000"/>
              </a:solidFill>
              <a:ln w="9525">
                <a:noFill/>
                <a:round/>
                <a:headEnd/>
                <a:tailEnd/>
              </a:ln>
            </p:spPr>
            <p:txBody>
              <a:bodyPr/>
              <a:lstStyle/>
              <a:p>
                <a:endParaRPr lang="en-US"/>
              </a:p>
            </p:txBody>
          </p:sp>
          <p:sp>
            <p:nvSpPr>
              <p:cNvPr id="84311" name="Freeform 579"/>
              <p:cNvSpPr>
                <a:spLocks/>
              </p:cNvSpPr>
              <p:nvPr/>
            </p:nvSpPr>
            <p:spPr bwMode="auto">
              <a:xfrm>
                <a:off x="2739" y="3731"/>
                <a:ext cx="52" cy="61"/>
              </a:xfrm>
              <a:custGeom>
                <a:avLst/>
                <a:gdLst>
                  <a:gd name="T0" fmla="*/ 33 w 52"/>
                  <a:gd name="T1" fmla="*/ 0 h 61"/>
                  <a:gd name="T2" fmla="*/ 52 w 52"/>
                  <a:gd name="T3" fmla="*/ 47 h 61"/>
                  <a:gd name="T4" fmla="*/ 19 w 52"/>
                  <a:gd name="T5" fmla="*/ 61 h 61"/>
                  <a:gd name="T6" fmla="*/ 0 w 52"/>
                  <a:gd name="T7" fmla="*/ 14 h 61"/>
                  <a:gd name="T8" fmla="*/ 33 w 52"/>
                  <a:gd name="T9" fmla="*/ 0 h 61"/>
                  <a:gd name="T10" fmla="*/ 0 60000 65536"/>
                  <a:gd name="T11" fmla="*/ 0 60000 65536"/>
                  <a:gd name="T12" fmla="*/ 0 60000 65536"/>
                  <a:gd name="T13" fmla="*/ 0 60000 65536"/>
                  <a:gd name="T14" fmla="*/ 0 60000 65536"/>
                  <a:gd name="T15" fmla="*/ 0 w 52"/>
                  <a:gd name="T16" fmla="*/ 0 h 61"/>
                  <a:gd name="T17" fmla="*/ 52 w 52"/>
                  <a:gd name="T18" fmla="*/ 61 h 61"/>
                </a:gdLst>
                <a:ahLst/>
                <a:cxnLst>
                  <a:cxn ang="T10">
                    <a:pos x="T0" y="T1"/>
                  </a:cxn>
                  <a:cxn ang="T11">
                    <a:pos x="T2" y="T3"/>
                  </a:cxn>
                  <a:cxn ang="T12">
                    <a:pos x="T4" y="T5"/>
                  </a:cxn>
                  <a:cxn ang="T13">
                    <a:pos x="T6" y="T7"/>
                  </a:cxn>
                  <a:cxn ang="T14">
                    <a:pos x="T8" y="T9"/>
                  </a:cxn>
                </a:cxnLst>
                <a:rect l="T15" t="T16" r="T17" b="T18"/>
                <a:pathLst>
                  <a:path w="52" h="61">
                    <a:moveTo>
                      <a:pt x="33" y="0"/>
                    </a:moveTo>
                    <a:lnTo>
                      <a:pt x="52" y="47"/>
                    </a:lnTo>
                    <a:lnTo>
                      <a:pt x="19" y="61"/>
                    </a:lnTo>
                    <a:lnTo>
                      <a:pt x="0" y="14"/>
                    </a:lnTo>
                    <a:lnTo>
                      <a:pt x="33" y="0"/>
                    </a:lnTo>
                    <a:close/>
                  </a:path>
                </a:pathLst>
              </a:custGeom>
              <a:solidFill>
                <a:srgbClr val="000000"/>
              </a:solidFill>
              <a:ln w="9525">
                <a:noFill/>
                <a:round/>
                <a:headEnd/>
                <a:tailEnd/>
              </a:ln>
            </p:spPr>
            <p:txBody>
              <a:bodyPr/>
              <a:lstStyle/>
              <a:p>
                <a:endParaRPr lang="en-US"/>
              </a:p>
            </p:txBody>
          </p:sp>
          <p:sp>
            <p:nvSpPr>
              <p:cNvPr id="84312" name="Freeform 578"/>
              <p:cNvSpPr>
                <a:spLocks/>
              </p:cNvSpPr>
              <p:nvPr/>
            </p:nvSpPr>
            <p:spPr bwMode="auto">
              <a:xfrm>
                <a:off x="2758" y="3778"/>
                <a:ext cx="38" cy="28"/>
              </a:xfrm>
              <a:custGeom>
                <a:avLst/>
                <a:gdLst>
                  <a:gd name="T0" fmla="*/ 33 w 38"/>
                  <a:gd name="T1" fmla="*/ 0 h 28"/>
                  <a:gd name="T2" fmla="*/ 38 w 38"/>
                  <a:gd name="T3" fmla="*/ 14 h 28"/>
                  <a:gd name="T4" fmla="*/ 5 w 38"/>
                  <a:gd name="T5" fmla="*/ 28 h 28"/>
                  <a:gd name="T6" fmla="*/ 0 w 38"/>
                  <a:gd name="T7" fmla="*/ 14 h 28"/>
                  <a:gd name="T8" fmla="*/ 33 w 38"/>
                  <a:gd name="T9" fmla="*/ 0 h 28"/>
                  <a:gd name="T10" fmla="*/ 0 60000 65536"/>
                  <a:gd name="T11" fmla="*/ 0 60000 65536"/>
                  <a:gd name="T12" fmla="*/ 0 60000 65536"/>
                  <a:gd name="T13" fmla="*/ 0 60000 65536"/>
                  <a:gd name="T14" fmla="*/ 0 60000 65536"/>
                  <a:gd name="T15" fmla="*/ 0 w 38"/>
                  <a:gd name="T16" fmla="*/ 0 h 28"/>
                  <a:gd name="T17" fmla="*/ 38 w 38"/>
                  <a:gd name="T18" fmla="*/ 28 h 28"/>
                </a:gdLst>
                <a:ahLst/>
                <a:cxnLst>
                  <a:cxn ang="T10">
                    <a:pos x="T0" y="T1"/>
                  </a:cxn>
                  <a:cxn ang="T11">
                    <a:pos x="T2" y="T3"/>
                  </a:cxn>
                  <a:cxn ang="T12">
                    <a:pos x="T4" y="T5"/>
                  </a:cxn>
                  <a:cxn ang="T13">
                    <a:pos x="T6" y="T7"/>
                  </a:cxn>
                  <a:cxn ang="T14">
                    <a:pos x="T8" y="T9"/>
                  </a:cxn>
                </a:cxnLst>
                <a:rect l="T15" t="T16" r="T17" b="T18"/>
                <a:pathLst>
                  <a:path w="38" h="28">
                    <a:moveTo>
                      <a:pt x="33" y="0"/>
                    </a:moveTo>
                    <a:lnTo>
                      <a:pt x="38" y="14"/>
                    </a:lnTo>
                    <a:lnTo>
                      <a:pt x="5" y="28"/>
                    </a:lnTo>
                    <a:lnTo>
                      <a:pt x="0" y="14"/>
                    </a:lnTo>
                    <a:lnTo>
                      <a:pt x="33" y="0"/>
                    </a:lnTo>
                    <a:close/>
                  </a:path>
                </a:pathLst>
              </a:custGeom>
              <a:solidFill>
                <a:srgbClr val="000000"/>
              </a:solidFill>
              <a:ln w="9525">
                <a:noFill/>
                <a:round/>
                <a:headEnd/>
                <a:tailEnd/>
              </a:ln>
            </p:spPr>
            <p:txBody>
              <a:bodyPr/>
              <a:lstStyle/>
              <a:p>
                <a:endParaRPr lang="en-US"/>
              </a:p>
            </p:txBody>
          </p:sp>
          <p:sp>
            <p:nvSpPr>
              <p:cNvPr id="84313" name="Freeform 577"/>
              <p:cNvSpPr>
                <a:spLocks/>
              </p:cNvSpPr>
              <p:nvPr/>
            </p:nvSpPr>
            <p:spPr bwMode="auto">
              <a:xfrm>
                <a:off x="2828" y="3924"/>
                <a:ext cx="33" cy="24"/>
              </a:xfrm>
              <a:custGeom>
                <a:avLst/>
                <a:gdLst>
                  <a:gd name="T0" fmla="*/ 31 w 33"/>
                  <a:gd name="T1" fmla="*/ 0 h 24"/>
                  <a:gd name="T2" fmla="*/ 33 w 33"/>
                  <a:gd name="T3" fmla="*/ 4 h 24"/>
                  <a:gd name="T4" fmla="*/ 2 w 33"/>
                  <a:gd name="T5" fmla="*/ 24 h 24"/>
                  <a:gd name="T6" fmla="*/ 0 w 33"/>
                  <a:gd name="T7" fmla="*/ 20 h 24"/>
                  <a:gd name="T8" fmla="*/ 31 w 33"/>
                  <a:gd name="T9" fmla="*/ 0 h 24"/>
                  <a:gd name="T10" fmla="*/ 0 60000 65536"/>
                  <a:gd name="T11" fmla="*/ 0 60000 65536"/>
                  <a:gd name="T12" fmla="*/ 0 60000 65536"/>
                  <a:gd name="T13" fmla="*/ 0 60000 65536"/>
                  <a:gd name="T14" fmla="*/ 0 60000 65536"/>
                  <a:gd name="T15" fmla="*/ 0 w 33"/>
                  <a:gd name="T16" fmla="*/ 0 h 24"/>
                  <a:gd name="T17" fmla="*/ 33 w 33"/>
                  <a:gd name="T18" fmla="*/ 24 h 24"/>
                </a:gdLst>
                <a:ahLst/>
                <a:cxnLst>
                  <a:cxn ang="T10">
                    <a:pos x="T0" y="T1"/>
                  </a:cxn>
                  <a:cxn ang="T11">
                    <a:pos x="T2" y="T3"/>
                  </a:cxn>
                  <a:cxn ang="T12">
                    <a:pos x="T4" y="T5"/>
                  </a:cxn>
                  <a:cxn ang="T13">
                    <a:pos x="T6" y="T7"/>
                  </a:cxn>
                  <a:cxn ang="T14">
                    <a:pos x="T8" y="T9"/>
                  </a:cxn>
                </a:cxnLst>
                <a:rect l="T15" t="T16" r="T17" b="T18"/>
                <a:pathLst>
                  <a:path w="33" h="24">
                    <a:moveTo>
                      <a:pt x="31" y="0"/>
                    </a:moveTo>
                    <a:lnTo>
                      <a:pt x="33" y="4"/>
                    </a:lnTo>
                    <a:lnTo>
                      <a:pt x="2" y="24"/>
                    </a:lnTo>
                    <a:lnTo>
                      <a:pt x="0" y="20"/>
                    </a:lnTo>
                    <a:lnTo>
                      <a:pt x="31" y="0"/>
                    </a:lnTo>
                    <a:close/>
                  </a:path>
                </a:pathLst>
              </a:custGeom>
              <a:solidFill>
                <a:srgbClr val="000000"/>
              </a:solidFill>
              <a:ln w="9525">
                <a:noFill/>
                <a:round/>
                <a:headEnd/>
                <a:tailEnd/>
              </a:ln>
            </p:spPr>
            <p:txBody>
              <a:bodyPr/>
              <a:lstStyle/>
              <a:p>
                <a:endParaRPr lang="en-US"/>
              </a:p>
            </p:txBody>
          </p:sp>
          <p:sp>
            <p:nvSpPr>
              <p:cNvPr id="84314" name="Freeform 576"/>
              <p:cNvSpPr>
                <a:spLocks/>
              </p:cNvSpPr>
              <p:nvPr/>
            </p:nvSpPr>
            <p:spPr bwMode="auto">
              <a:xfrm>
                <a:off x="2830" y="3929"/>
                <a:ext cx="41" cy="36"/>
              </a:xfrm>
              <a:custGeom>
                <a:avLst/>
                <a:gdLst>
                  <a:gd name="T0" fmla="*/ 31 w 41"/>
                  <a:gd name="T1" fmla="*/ 0 h 36"/>
                  <a:gd name="T2" fmla="*/ 41 w 41"/>
                  <a:gd name="T3" fmla="*/ 17 h 36"/>
                  <a:gd name="T4" fmla="*/ 10 w 41"/>
                  <a:gd name="T5" fmla="*/ 36 h 36"/>
                  <a:gd name="T6" fmla="*/ 0 w 41"/>
                  <a:gd name="T7" fmla="*/ 19 h 36"/>
                  <a:gd name="T8" fmla="*/ 31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31" y="0"/>
                    </a:moveTo>
                    <a:lnTo>
                      <a:pt x="41" y="17"/>
                    </a:lnTo>
                    <a:lnTo>
                      <a:pt x="10" y="36"/>
                    </a:lnTo>
                    <a:lnTo>
                      <a:pt x="0" y="19"/>
                    </a:lnTo>
                    <a:lnTo>
                      <a:pt x="31" y="0"/>
                    </a:lnTo>
                    <a:close/>
                  </a:path>
                </a:pathLst>
              </a:custGeom>
              <a:solidFill>
                <a:srgbClr val="000000"/>
              </a:solidFill>
              <a:ln w="9525">
                <a:noFill/>
                <a:round/>
                <a:headEnd/>
                <a:tailEnd/>
              </a:ln>
            </p:spPr>
            <p:txBody>
              <a:bodyPr/>
              <a:lstStyle/>
              <a:p>
                <a:endParaRPr lang="en-US"/>
              </a:p>
            </p:txBody>
          </p:sp>
          <p:sp>
            <p:nvSpPr>
              <p:cNvPr id="84315" name="Freeform 575"/>
              <p:cNvSpPr>
                <a:spLocks/>
              </p:cNvSpPr>
              <p:nvPr/>
            </p:nvSpPr>
            <p:spPr bwMode="auto">
              <a:xfrm>
                <a:off x="2840" y="3945"/>
                <a:ext cx="40" cy="36"/>
              </a:xfrm>
              <a:custGeom>
                <a:avLst/>
                <a:gdLst>
                  <a:gd name="T0" fmla="*/ 30 w 40"/>
                  <a:gd name="T1" fmla="*/ 0 h 36"/>
                  <a:gd name="T2" fmla="*/ 40 w 40"/>
                  <a:gd name="T3" fmla="*/ 16 h 36"/>
                  <a:gd name="T4" fmla="*/ 10 w 40"/>
                  <a:gd name="T5" fmla="*/ 36 h 36"/>
                  <a:gd name="T6" fmla="*/ 0 w 40"/>
                  <a:gd name="T7" fmla="*/ 20 h 36"/>
                  <a:gd name="T8" fmla="*/ 30 w 40"/>
                  <a:gd name="T9" fmla="*/ 0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30" y="0"/>
                    </a:moveTo>
                    <a:lnTo>
                      <a:pt x="40" y="16"/>
                    </a:lnTo>
                    <a:lnTo>
                      <a:pt x="10" y="36"/>
                    </a:lnTo>
                    <a:lnTo>
                      <a:pt x="0" y="20"/>
                    </a:lnTo>
                    <a:lnTo>
                      <a:pt x="30" y="0"/>
                    </a:lnTo>
                    <a:close/>
                  </a:path>
                </a:pathLst>
              </a:custGeom>
              <a:solidFill>
                <a:srgbClr val="000000"/>
              </a:solidFill>
              <a:ln w="9525">
                <a:noFill/>
                <a:round/>
                <a:headEnd/>
                <a:tailEnd/>
              </a:ln>
            </p:spPr>
            <p:txBody>
              <a:bodyPr/>
              <a:lstStyle/>
              <a:p>
                <a:endParaRPr lang="en-US"/>
              </a:p>
            </p:txBody>
          </p:sp>
          <p:sp>
            <p:nvSpPr>
              <p:cNvPr id="84316" name="Freeform 574"/>
              <p:cNvSpPr>
                <a:spLocks/>
              </p:cNvSpPr>
              <p:nvPr/>
            </p:nvSpPr>
            <p:spPr bwMode="auto">
              <a:xfrm>
                <a:off x="2850" y="3960"/>
                <a:ext cx="39" cy="35"/>
              </a:xfrm>
              <a:custGeom>
                <a:avLst/>
                <a:gdLst>
                  <a:gd name="T0" fmla="*/ 30 w 39"/>
                  <a:gd name="T1" fmla="*/ 0 h 35"/>
                  <a:gd name="T2" fmla="*/ 39 w 39"/>
                  <a:gd name="T3" fmla="*/ 13 h 35"/>
                  <a:gd name="T4" fmla="*/ 9 w 39"/>
                  <a:gd name="T5" fmla="*/ 35 h 35"/>
                  <a:gd name="T6" fmla="*/ 0 w 39"/>
                  <a:gd name="T7" fmla="*/ 22 h 35"/>
                  <a:gd name="T8" fmla="*/ 30 w 39"/>
                  <a:gd name="T9" fmla="*/ 0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30" y="0"/>
                    </a:moveTo>
                    <a:lnTo>
                      <a:pt x="39" y="13"/>
                    </a:lnTo>
                    <a:lnTo>
                      <a:pt x="9" y="35"/>
                    </a:lnTo>
                    <a:lnTo>
                      <a:pt x="0" y="22"/>
                    </a:lnTo>
                    <a:lnTo>
                      <a:pt x="30" y="0"/>
                    </a:lnTo>
                    <a:close/>
                  </a:path>
                </a:pathLst>
              </a:custGeom>
              <a:solidFill>
                <a:srgbClr val="000000"/>
              </a:solidFill>
              <a:ln w="9525">
                <a:noFill/>
                <a:round/>
                <a:headEnd/>
                <a:tailEnd/>
              </a:ln>
            </p:spPr>
            <p:txBody>
              <a:bodyPr/>
              <a:lstStyle/>
              <a:p>
                <a:endParaRPr lang="en-US"/>
              </a:p>
            </p:txBody>
          </p:sp>
          <p:sp>
            <p:nvSpPr>
              <p:cNvPr id="84317" name="Freeform 573"/>
              <p:cNvSpPr>
                <a:spLocks/>
              </p:cNvSpPr>
              <p:nvPr/>
            </p:nvSpPr>
            <p:spPr bwMode="auto">
              <a:xfrm>
                <a:off x="2860" y="3972"/>
                <a:ext cx="32" cy="29"/>
              </a:xfrm>
              <a:custGeom>
                <a:avLst/>
                <a:gdLst>
                  <a:gd name="T0" fmla="*/ 27 w 32"/>
                  <a:gd name="T1" fmla="*/ 0 h 29"/>
                  <a:gd name="T2" fmla="*/ 32 w 32"/>
                  <a:gd name="T3" fmla="*/ 5 h 29"/>
                  <a:gd name="T4" fmla="*/ 5 w 32"/>
                  <a:gd name="T5" fmla="*/ 29 h 29"/>
                  <a:gd name="T6" fmla="*/ 0 w 32"/>
                  <a:gd name="T7" fmla="*/ 23 h 29"/>
                  <a:gd name="T8" fmla="*/ 27 w 32"/>
                  <a:gd name="T9" fmla="*/ 0 h 29"/>
                  <a:gd name="T10" fmla="*/ 0 60000 65536"/>
                  <a:gd name="T11" fmla="*/ 0 60000 65536"/>
                  <a:gd name="T12" fmla="*/ 0 60000 65536"/>
                  <a:gd name="T13" fmla="*/ 0 60000 65536"/>
                  <a:gd name="T14" fmla="*/ 0 60000 65536"/>
                  <a:gd name="T15" fmla="*/ 0 w 32"/>
                  <a:gd name="T16" fmla="*/ 0 h 29"/>
                  <a:gd name="T17" fmla="*/ 32 w 32"/>
                  <a:gd name="T18" fmla="*/ 29 h 29"/>
                </a:gdLst>
                <a:ahLst/>
                <a:cxnLst>
                  <a:cxn ang="T10">
                    <a:pos x="T0" y="T1"/>
                  </a:cxn>
                  <a:cxn ang="T11">
                    <a:pos x="T2" y="T3"/>
                  </a:cxn>
                  <a:cxn ang="T12">
                    <a:pos x="T4" y="T5"/>
                  </a:cxn>
                  <a:cxn ang="T13">
                    <a:pos x="T6" y="T7"/>
                  </a:cxn>
                  <a:cxn ang="T14">
                    <a:pos x="T8" y="T9"/>
                  </a:cxn>
                </a:cxnLst>
                <a:rect l="T15" t="T16" r="T17" b="T18"/>
                <a:pathLst>
                  <a:path w="32" h="29">
                    <a:moveTo>
                      <a:pt x="27" y="0"/>
                    </a:moveTo>
                    <a:lnTo>
                      <a:pt x="32" y="5"/>
                    </a:lnTo>
                    <a:lnTo>
                      <a:pt x="5" y="29"/>
                    </a:lnTo>
                    <a:lnTo>
                      <a:pt x="0" y="23"/>
                    </a:lnTo>
                    <a:lnTo>
                      <a:pt x="27" y="0"/>
                    </a:lnTo>
                    <a:close/>
                  </a:path>
                </a:pathLst>
              </a:custGeom>
              <a:solidFill>
                <a:srgbClr val="000000"/>
              </a:solidFill>
              <a:ln w="9525">
                <a:noFill/>
                <a:round/>
                <a:headEnd/>
                <a:tailEnd/>
              </a:ln>
            </p:spPr>
            <p:txBody>
              <a:bodyPr/>
              <a:lstStyle/>
              <a:p>
                <a:endParaRPr lang="en-US"/>
              </a:p>
            </p:txBody>
          </p:sp>
          <p:sp>
            <p:nvSpPr>
              <p:cNvPr id="84318" name="Freeform 572"/>
              <p:cNvSpPr>
                <a:spLocks/>
              </p:cNvSpPr>
              <p:nvPr/>
            </p:nvSpPr>
            <p:spPr bwMode="auto">
              <a:xfrm>
                <a:off x="2865" y="3977"/>
                <a:ext cx="31" cy="29"/>
              </a:xfrm>
              <a:custGeom>
                <a:avLst/>
                <a:gdLst>
                  <a:gd name="T0" fmla="*/ 27 w 31"/>
                  <a:gd name="T1" fmla="*/ 0 h 29"/>
                  <a:gd name="T2" fmla="*/ 31 w 31"/>
                  <a:gd name="T3" fmla="*/ 5 h 29"/>
                  <a:gd name="T4" fmla="*/ 4 w 31"/>
                  <a:gd name="T5" fmla="*/ 29 h 29"/>
                  <a:gd name="T6" fmla="*/ 0 w 31"/>
                  <a:gd name="T7" fmla="*/ 24 h 29"/>
                  <a:gd name="T8" fmla="*/ 27 w 31"/>
                  <a:gd name="T9" fmla="*/ 0 h 29"/>
                  <a:gd name="T10" fmla="*/ 0 60000 65536"/>
                  <a:gd name="T11" fmla="*/ 0 60000 65536"/>
                  <a:gd name="T12" fmla="*/ 0 60000 65536"/>
                  <a:gd name="T13" fmla="*/ 0 60000 65536"/>
                  <a:gd name="T14" fmla="*/ 0 60000 65536"/>
                  <a:gd name="T15" fmla="*/ 0 w 31"/>
                  <a:gd name="T16" fmla="*/ 0 h 29"/>
                  <a:gd name="T17" fmla="*/ 31 w 31"/>
                  <a:gd name="T18" fmla="*/ 29 h 29"/>
                </a:gdLst>
                <a:ahLst/>
                <a:cxnLst>
                  <a:cxn ang="T10">
                    <a:pos x="T0" y="T1"/>
                  </a:cxn>
                  <a:cxn ang="T11">
                    <a:pos x="T2" y="T3"/>
                  </a:cxn>
                  <a:cxn ang="T12">
                    <a:pos x="T4" y="T5"/>
                  </a:cxn>
                  <a:cxn ang="T13">
                    <a:pos x="T6" y="T7"/>
                  </a:cxn>
                  <a:cxn ang="T14">
                    <a:pos x="T8" y="T9"/>
                  </a:cxn>
                </a:cxnLst>
                <a:rect l="T15" t="T16" r="T17" b="T18"/>
                <a:pathLst>
                  <a:path w="31" h="29">
                    <a:moveTo>
                      <a:pt x="27" y="0"/>
                    </a:moveTo>
                    <a:lnTo>
                      <a:pt x="31" y="5"/>
                    </a:lnTo>
                    <a:lnTo>
                      <a:pt x="4" y="29"/>
                    </a:lnTo>
                    <a:lnTo>
                      <a:pt x="0" y="24"/>
                    </a:lnTo>
                    <a:lnTo>
                      <a:pt x="27" y="0"/>
                    </a:lnTo>
                    <a:close/>
                  </a:path>
                </a:pathLst>
              </a:custGeom>
              <a:solidFill>
                <a:srgbClr val="000000"/>
              </a:solidFill>
              <a:ln w="9525">
                <a:noFill/>
                <a:round/>
                <a:headEnd/>
                <a:tailEnd/>
              </a:ln>
            </p:spPr>
            <p:txBody>
              <a:bodyPr/>
              <a:lstStyle/>
              <a:p>
                <a:endParaRPr lang="en-US"/>
              </a:p>
            </p:txBody>
          </p:sp>
          <p:sp>
            <p:nvSpPr>
              <p:cNvPr id="84319" name="Freeform 571"/>
              <p:cNvSpPr>
                <a:spLocks/>
              </p:cNvSpPr>
              <p:nvPr/>
            </p:nvSpPr>
            <p:spPr bwMode="auto">
              <a:xfrm>
                <a:off x="2870" y="3982"/>
                <a:ext cx="30" cy="30"/>
              </a:xfrm>
              <a:custGeom>
                <a:avLst/>
                <a:gdLst>
                  <a:gd name="T0" fmla="*/ 26 w 30"/>
                  <a:gd name="T1" fmla="*/ 0 h 30"/>
                  <a:gd name="T2" fmla="*/ 30 w 30"/>
                  <a:gd name="T3" fmla="*/ 4 h 30"/>
                  <a:gd name="T4" fmla="*/ 4 w 30"/>
                  <a:gd name="T5" fmla="*/ 30 h 30"/>
                  <a:gd name="T6" fmla="*/ 0 w 30"/>
                  <a:gd name="T7" fmla="*/ 26 h 30"/>
                  <a:gd name="T8" fmla="*/ 26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26" y="0"/>
                    </a:moveTo>
                    <a:lnTo>
                      <a:pt x="30" y="4"/>
                    </a:lnTo>
                    <a:lnTo>
                      <a:pt x="4" y="30"/>
                    </a:lnTo>
                    <a:lnTo>
                      <a:pt x="0" y="26"/>
                    </a:lnTo>
                    <a:lnTo>
                      <a:pt x="26" y="0"/>
                    </a:lnTo>
                    <a:close/>
                  </a:path>
                </a:pathLst>
              </a:custGeom>
              <a:solidFill>
                <a:srgbClr val="000000"/>
              </a:solidFill>
              <a:ln w="9525">
                <a:noFill/>
                <a:round/>
                <a:headEnd/>
                <a:tailEnd/>
              </a:ln>
            </p:spPr>
            <p:txBody>
              <a:bodyPr/>
              <a:lstStyle/>
              <a:p>
                <a:endParaRPr lang="en-US"/>
              </a:p>
            </p:txBody>
          </p:sp>
          <p:sp>
            <p:nvSpPr>
              <p:cNvPr id="84320" name="Freeform 570"/>
              <p:cNvSpPr>
                <a:spLocks/>
              </p:cNvSpPr>
              <p:nvPr/>
            </p:nvSpPr>
            <p:spPr bwMode="auto">
              <a:xfrm>
                <a:off x="2876" y="3985"/>
                <a:ext cx="28" cy="32"/>
              </a:xfrm>
              <a:custGeom>
                <a:avLst/>
                <a:gdLst>
                  <a:gd name="T0" fmla="*/ 23 w 28"/>
                  <a:gd name="T1" fmla="*/ 0 h 32"/>
                  <a:gd name="T2" fmla="*/ 28 w 28"/>
                  <a:gd name="T3" fmla="*/ 4 h 32"/>
                  <a:gd name="T4" fmla="*/ 5 w 28"/>
                  <a:gd name="T5" fmla="*/ 32 h 32"/>
                  <a:gd name="T6" fmla="*/ 0 w 28"/>
                  <a:gd name="T7" fmla="*/ 28 h 32"/>
                  <a:gd name="T8" fmla="*/ 23 w 28"/>
                  <a:gd name="T9" fmla="*/ 0 h 32"/>
                  <a:gd name="T10" fmla="*/ 0 60000 65536"/>
                  <a:gd name="T11" fmla="*/ 0 60000 65536"/>
                  <a:gd name="T12" fmla="*/ 0 60000 65536"/>
                  <a:gd name="T13" fmla="*/ 0 60000 65536"/>
                  <a:gd name="T14" fmla="*/ 0 60000 65536"/>
                  <a:gd name="T15" fmla="*/ 0 w 28"/>
                  <a:gd name="T16" fmla="*/ 0 h 32"/>
                  <a:gd name="T17" fmla="*/ 28 w 28"/>
                  <a:gd name="T18" fmla="*/ 32 h 32"/>
                </a:gdLst>
                <a:ahLst/>
                <a:cxnLst>
                  <a:cxn ang="T10">
                    <a:pos x="T0" y="T1"/>
                  </a:cxn>
                  <a:cxn ang="T11">
                    <a:pos x="T2" y="T3"/>
                  </a:cxn>
                  <a:cxn ang="T12">
                    <a:pos x="T4" y="T5"/>
                  </a:cxn>
                  <a:cxn ang="T13">
                    <a:pos x="T6" y="T7"/>
                  </a:cxn>
                  <a:cxn ang="T14">
                    <a:pos x="T8" y="T9"/>
                  </a:cxn>
                </a:cxnLst>
                <a:rect l="T15" t="T16" r="T17" b="T18"/>
                <a:pathLst>
                  <a:path w="28" h="32">
                    <a:moveTo>
                      <a:pt x="23" y="0"/>
                    </a:moveTo>
                    <a:lnTo>
                      <a:pt x="28" y="4"/>
                    </a:lnTo>
                    <a:lnTo>
                      <a:pt x="5" y="32"/>
                    </a:lnTo>
                    <a:lnTo>
                      <a:pt x="0" y="28"/>
                    </a:lnTo>
                    <a:lnTo>
                      <a:pt x="23" y="0"/>
                    </a:lnTo>
                    <a:close/>
                  </a:path>
                </a:pathLst>
              </a:custGeom>
              <a:solidFill>
                <a:srgbClr val="000000"/>
              </a:solidFill>
              <a:ln w="9525">
                <a:noFill/>
                <a:round/>
                <a:headEnd/>
                <a:tailEnd/>
              </a:ln>
            </p:spPr>
            <p:txBody>
              <a:bodyPr/>
              <a:lstStyle/>
              <a:p>
                <a:endParaRPr lang="en-US"/>
              </a:p>
            </p:txBody>
          </p:sp>
          <p:sp>
            <p:nvSpPr>
              <p:cNvPr id="84321" name="Freeform 569"/>
              <p:cNvSpPr>
                <a:spLocks/>
              </p:cNvSpPr>
              <p:nvPr/>
            </p:nvSpPr>
            <p:spPr bwMode="auto">
              <a:xfrm>
                <a:off x="2882" y="3988"/>
                <a:ext cx="25" cy="34"/>
              </a:xfrm>
              <a:custGeom>
                <a:avLst/>
                <a:gdLst>
                  <a:gd name="T0" fmla="*/ 20 w 25"/>
                  <a:gd name="T1" fmla="*/ 0 h 34"/>
                  <a:gd name="T2" fmla="*/ 25 w 25"/>
                  <a:gd name="T3" fmla="*/ 3 h 34"/>
                  <a:gd name="T4" fmla="*/ 5 w 25"/>
                  <a:gd name="T5" fmla="*/ 34 h 34"/>
                  <a:gd name="T6" fmla="*/ 0 w 25"/>
                  <a:gd name="T7" fmla="*/ 31 h 34"/>
                  <a:gd name="T8" fmla="*/ 20 w 25"/>
                  <a:gd name="T9" fmla="*/ 0 h 34"/>
                  <a:gd name="T10" fmla="*/ 0 60000 65536"/>
                  <a:gd name="T11" fmla="*/ 0 60000 65536"/>
                  <a:gd name="T12" fmla="*/ 0 60000 65536"/>
                  <a:gd name="T13" fmla="*/ 0 60000 65536"/>
                  <a:gd name="T14" fmla="*/ 0 60000 65536"/>
                  <a:gd name="T15" fmla="*/ 0 w 25"/>
                  <a:gd name="T16" fmla="*/ 0 h 34"/>
                  <a:gd name="T17" fmla="*/ 25 w 25"/>
                  <a:gd name="T18" fmla="*/ 34 h 34"/>
                </a:gdLst>
                <a:ahLst/>
                <a:cxnLst>
                  <a:cxn ang="T10">
                    <a:pos x="T0" y="T1"/>
                  </a:cxn>
                  <a:cxn ang="T11">
                    <a:pos x="T2" y="T3"/>
                  </a:cxn>
                  <a:cxn ang="T12">
                    <a:pos x="T4" y="T5"/>
                  </a:cxn>
                  <a:cxn ang="T13">
                    <a:pos x="T6" y="T7"/>
                  </a:cxn>
                  <a:cxn ang="T14">
                    <a:pos x="T8" y="T9"/>
                  </a:cxn>
                </a:cxnLst>
                <a:rect l="T15" t="T16" r="T17" b="T18"/>
                <a:pathLst>
                  <a:path w="25" h="34">
                    <a:moveTo>
                      <a:pt x="20" y="0"/>
                    </a:moveTo>
                    <a:lnTo>
                      <a:pt x="25" y="3"/>
                    </a:lnTo>
                    <a:lnTo>
                      <a:pt x="5" y="34"/>
                    </a:lnTo>
                    <a:lnTo>
                      <a:pt x="0" y="31"/>
                    </a:lnTo>
                    <a:lnTo>
                      <a:pt x="20" y="0"/>
                    </a:lnTo>
                    <a:close/>
                  </a:path>
                </a:pathLst>
              </a:custGeom>
              <a:solidFill>
                <a:srgbClr val="000000"/>
              </a:solidFill>
              <a:ln w="9525">
                <a:noFill/>
                <a:round/>
                <a:headEnd/>
                <a:tailEnd/>
              </a:ln>
            </p:spPr>
            <p:txBody>
              <a:bodyPr/>
              <a:lstStyle/>
              <a:p>
                <a:endParaRPr lang="en-US"/>
              </a:p>
            </p:txBody>
          </p:sp>
          <p:sp>
            <p:nvSpPr>
              <p:cNvPr id="84322" name="Freeform 568"/>
              <p:cNvSpPr>
                <a:spLocks/>
              </p:cNvSpPr>
              <p:nvPr/>
            </p:nvSpPr>
            <p:spPr bwMode="auto">
              <a:xfrm>
                <a:off x="2889" y="3989"/>
                <a:ext cx="20" cy="36"/>
              </a:xfrm>
              <a:custGeom>
                <a:avLst/>
                <a:gdLst>
                  <a:gd name="T0" fmla="*/ 16 w 20"/>
                  <a:gd name="T1" fmla="*/ 0 h 36"/>
                  <a:gd name="T2" fmla="*/ 20 w 20"/>
                  <a:gd name="T3" fmla="*/ 3 h 36"/>
                  <a:gd name="T4" fmla="*/ 4 w 20"/>
                  <a:gd name="T5" fmla="*/ 36 h 36"/>
                  <a:gd name="T6" fmla="*/ 0 w 20"/>
                  <a:gd name="T7" fmla="*/ 34 h 36"/>
                  <a:gd name="T8" fmla="*/ 16 w 20"/>
                  <a:gd name="T9" fmla="*/ 0 h 36"/>
                  <a:gd name="T10" fmla="*/ 0 60000 65536"/>
                  <a:gd name="T11" fmla="*/ 0 60000 65536"/>
                  <a:gd name="T12" fmla="*/ 0 60000 65536"/>
                  <a:gd name="T13" fmla="*/ 0 60000 65536"/>
                  <a:gd name="T14" fmla="*/ 0 60000 65536"/>
                  <a:gd name="T15" fmla="*/ 0 w 20"/>
                  <a:gd name="T16" fmla="*/ 0 h 36"/>
                  <a:gd name="T17" fmla="*/ 20 w 20"/>
                  <a:gd name="T18" fmla="*/ 36 h 36"/>
                </a:gdLst>
                <a:ahLst/>
                <a:cxnLst>
                  <a:cxn ang="T10">
                    <a:pos x="T0" y="T1"/>
                  </a:cxn>
                  <a:cxn ang="T11">
                    <a:pos x="T2" y="T3"/>
                  </a:cxn>
                  <a:cxn ang="T12">
                    <a:pos x="T4" y="T5"/>
                  </a:cxn>
                  <a:cxn ang="T13">
                    <a:pos x="T6" y="T7"/>
                  </a:cxn>
                  <a:cxn ang="T14">
                    <a:pos x="T8" y="T9"/>
                  </a:cxn>
                </a:cxnLst>
                <a:rect l="T15" t="T16" r="T17" b="T18"/>
                <a:pathLst>
                  <a:path w="20" h="36">
                    <a:moveTo>
                      <a:pt x="16" y="0"/>
                    </a:moveTo>
                    <a:lnTo>
                      <a:pt x="20" y="3"/>
                    </a:lnTo>
                    <a:lnTo>
                      <a:pt x="4" y="36"/>
                    </a:lnTo>
                    <a:lnTo>
                      <a:pt x="0" y="34"/>
                    </a:lnTo>
                    <a:lnTo>
                      <a:pt x="16" y="0"/>
                    </a:lnTo>
                    <a:close/>
                  </a:path>
                </a:pathLst>
              </a:custGeom>
              <a:solidFill>
                <a:srgbClr val="000000"/>
              </a:solidFill>
              <a:ln w="9525">
                <a:noFill/>
                <a:round/>
                <a:headEnd/>
                <a:tailEnd/>
              </a:ln>
            </p:spPr>
            <p:txBody>
              <a:bodyPr/>
              <a:lstStyle/>
              <a:p>
                <a:endParaRPr lang="en-US"/>
              </a:p>
            </p:txBody>
          </p:sp>
          <p:sp>
            <p:nvSpPr>
              <p:cNvPr id="84323" name="Freeform 567"/>
              <p:cNvSpPr>
                <a:spLocks/>
              </p:cNvSpPr>
              <p:nvPr/>
            </p:nvSpPr>
            <p:spPr bwMode="auto">
              <a:xfrm>
                <a:off x="2894" y="3991"/>
                <a:ext cx="17" cy="36"/>
              </a:xfrm>
              <a:custGeom>
                <a:avLst/>
                <a:gdLst>
                  <a:gd name="T0" fmla="*/ 14 w 17"/>
                  <a:gd name="T1" fmla="*/ 0 h 36"/>
                  <a:gd name="T2" fmla="*/ 17 w 17"/>
                  <a:gd name="T3" fmla="*/ 1 h 36"/>
                  <a:gd name="T4" fmla="*/ 4 w 17"/>
                  <a:gd name="T5" fmla="*/ 36 h 36"/>
                  <a:gd name="T6" fmla="*/ 0 w 17"/>
                  <a:gd name="T7" fmla="*/ 35 h 36"/>
                  <a:gd name="T8" fmla="*/ 14 w 17"/>
                  <a:gd name="T9" fmla="*/ 0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14" y="0"/>
                    </a:moveTo>
                    <a:lnTo>
                      <a:pt x="17" y="1"/>
                    </a:lnTo>
                    <a:lnTo>
                      <a:pt x="4" y="36"/>
                    </a:lnTo>
                    <a:lnTo>
                      <a:pt x="0" y="35"/>
                    </a:lnTo>
                    <a:lnTo>
                      <a:pt x="14" y="0"/>
                    </a:lnTo>
                    <a:close/>
                  </a:path>
                </a:pathLst>
              </a:custGeom>
              <a:solidFill>
                <a:srgbClr val="000000"/>
              </a:solidFill>
              <a:ln w="9525">
                <a:noFill/>
                <a:round/>
                <a:headEnd/>
                <a:tailEnd/>
              </a:ln>
            </p:spPr>
            <p:txBody>
              <a:bodyPr/>
              <a:lstStyle/>
              <a:p>
                <a:endParaRPr lang="en-US"/>
              </a:p>
            </p:txBody>
          </p:sp>
          <p:sp>
            <p:nvSpPr>
              <p:cNvPr id="84324" name="Freeform 566"/>
              <p:cNvSpPr>
                <a:spLocks/>
              </p:cNvSpPr>
              <p:nvPr/>
            </p:nvSpPr>
            <p:spPr bwMode="auto">
              <a:xfrm>
                <a:off x="2902" y="3992"/>
                <a:ext cx="10" cy="37"/>
              </a:xfrm>
              <a:custGeom>
                <a:avLst/>
                <a:gdLst>
                  <a:gd name="T0" fmla="*/ 6 w 10"/>
                  <a:gd name="T1" fmla="*/ 0 h 37"/>
                  <a:gd name="T2" fmla="*/ 10 w 10"/>
                  <a:gd name="T3" fmla="*/ 0 h 37"/>
                  <a:gd name="T4" fmla="*/ 4 w 10"/>
                  <a:gd name="T5" fmla="*/ 37 h 37"/>
                  <a:gd name="T6" fmla="*/ 0 w 10"/>
                  <a:gd name="T7" fmla="*/ 36 h 37"/>
                  <a:gd name="T8" fmla="*/ 6 w 10"/>
                  <a:gd name="T9" fmla="*/ 0 h 37"/>
                  <a:gd name="T10" fmla="*/ 0 60000 65536"/>
                  <a:gd name="T11" fmla="*/ 0 60000 65536"/>
                  <a:gd name="T12" fmla="*/ 0 60000 65536"/>
                  <a:gd name="T13" fmla="*/ 0 60000 65536"/>
                  <a:gd name="T14" fmla="*/ 0 60000 65536"/>
                  <a:gd name="T15" fmla="*/ 0 w 10"/>
                  <a:gd name="T16" fmla="*/ 0 h 37"/>
                  <a:gd name="T17" fmla="*/ 10 w 10"/>
                  <a:gd name="T18" fmla="*/ 37 h 37"/>
                </a:gdLst>
                <a:ahLst/>
                <a:cxnLst>
                  <a:cxn ang="T10">
                    <a:pos x="T0" y="T1"/>
                  </a:cxn>
                  <a:cxn ang="T11">
                    <a:pos x="T2" y="T3"/>
                  </a:cxn>
                  <a:cxn ang="T12">
                    <a:pos x="T4" y="T5"/>
                  </a:cxn>
                  <a:cxn ang="T13">
                    <a:pos x="T6" y="T7"/>
                  </a:cxn>
                  <a:cxn ang="T14">
                    <a:pos x="T8" y="T9"/>
                  </a:cxn>
                </a:cxnLst>
                <a:rect l="T15" t="T16" r="T17" b="T18"/>
                <a:pathLst>
                  <a:path w="10" h="37">
                    <a:moveTo>
                      <a:pt x="6" y="0"/>
                    </a:moveTo>
                    <a:lnTo>
                      <a:pt x="10" y="0"/>
                    </a:lnTo>
                    <a:lnTo>
                      <a:pt x="4" y="37"/>
                    </a:lnTo>
                    <a:lnTo>
                      <a:pt x="0" y="36"/>
                    </a:lnTo>
                    <a:lnTo>
                      <a:pt x="6" y="0"/>
                    </a:lnTo>
                    <a:close/>
                  </a:path>
                </a:pathLst>
              </a:custGeom>
              <a:solidFill>
                <a:srgbClr val="000000"/>
              </a:solidFill>
              <a:ln w="9525">
                <a:noFill/>
                <a:round/>
                <a:headEnd/>
                <a:tailEnd/>
              </a:ln>
            </p:spPr>
            <p:txBody>
              <a:bodyPr/>
              <a:lstStyle/>
              <a:p>
                <a:endParaRPr lang="en-US"/>
              </a:p>
            </p:txBody>
          </p:sp>
          <p:sp>
            <p:nvSpPr>
              <p:cNvPr id="84325" name="Freeform 565"/>
              <p:cNvSpPr>
                <a:spLocks/>
              </p:cNvSpPr>
              <p:nvPr/>
            </p:nvSpPr>
            <p:spPr bwMode="auto">
              <a:xfrm>
                <a:off x="2906" y="3992"/>
                <a:ext cx="11" cy="37"/>
              </a:xfrm>
              <a:custGeom>
                <a:avLst/>
                <a:gdLst>
                  <a:gd name="T0" fmla="*/ 7 w 11"/>
                  <a:gd name="T1" fmla="*/ 0 h 37"/>
                  <a:gd name="T2" fmla="*/ 11 w 11"/>
                  <a:gd name="T3" fmla="*/ 1 h 37"/>
                  <a:gd name="T4" fmla="*/ 4 w 11"/>
                  <a:gd name="T5" fmla="*/ 37 h 37"/>
                  <a:gd name="T6" fmla="*/ 0 w 11"/>
                  <a:gd name="T7" fmla="*/ 37 h 37"/>
                  <a:gd name="T8" fmla="*/ 7 w 11"/>
                  <a:gd name="T9" fmla="*/ 0 h 37"/>
                  <a:gd name="T10" fmla="*/ 0 60000 65536"/>
                  <a:gd name="T11" fmla="*/ 0 60000 65536"/>
                  <a:gd name="T12" fmla="*/ 0 60000 65536"/>
                  <a:gd name="T13" fmla="*/ 0 60000 65536"/>
                  <a:gd name="T14" fmla="*/ 0 60000 65536"/>
                  <a:gd name="T15" fmla="*/ 0 w 11"/>
                  <a:gd name="T16" fmla="*/ 0 h 37"/>
                  <a:gd name="T17" fmla="*/ 11 w 11"/>
                  <a:gd name="T18" fmla="*/ 37 h 37"/>
                </a:gdLst>
                <a:ahLst/>
                <a:cxnLst>
                  <a:cxn ang="T10">
                    <a:pos x="T0" y="T1"/>
                  </a:cxn>
                  <a:cxn ang="T11">
                    <a:pos x="T2" y="T3"/>
                  </a:cxn>
                  <a:cxn ang="T12">
                    <a:pos x="T4" y="T5"/>
                  </a:cxn>
                  <a:cxn ang="T13">
                    <a:pos x="T6" y="T7"/>
                  </a:cxn>
                  <a:cxn ang="T14">
                    <a:pos x="T8" y="T9"/>
                  </a:cxn>
                </a:cxnLst>
                <a:rect l="T15" t="T16" r="T17" b="T18"/>
                <a:pathLst>
                  <a:path w="11" h="37">
                    <a:moveTo>
                      <a:pt x="7" y="0"/>
                    </a:moveTo>
                    <a:lnTo>
                      <a:pt x="11" y="1"/>
                    </a:lnTo>
                    <a:lnTo>
                      <a:pt x="4" y="37"/>
                    </a:lnTo>
                    <a:lnTo>
                      <a:pt x="0" y="37"/>
                    </a:lnTo>
                    <a:lnTo>
                      <a:pt x="7" y="0"/>
                    </a:lnTo>
                    <a:close/>
                  </a:path>
                </a:pathLst>
              </a:custGeom>
              <a:solidFill>
                <a:srgbClr val="000000"/>
              </a:solidFill>
              <a:ln w="9525">
                <a:noFill/>
                <a:round/>
                <a:headEnd/>
                <a:tailEnd/>
              </a:ln>
            </p:spPr>
            <p:txBody>
              <a:bodyPr/>
              <a:lstStyle/>
              <a:p>
                <a:endParaRPr lang="en-US"/>
              </a:p>
            </p:txBody>
          </p:sp>
          <p:sp>
            <p:nvSpPr>
              <p:cNvPr id="84326" name="Freeform 564"/>
              <p:cNvSpPr>
                <a:spLocks/>
              </p:cNvSpPr>
              <p:nvPr/>
            </p:nvSpPr>
            <p:spPr bwMode="auto">
              <a:xfrm>
                <a:off x="2909" y="3992"/>
                <a:ext cx="11" cy="37"/>
              </a:xfrm>
              <a:custGeom>
                <a:avLst/>
                <a:gdLst>
                  <a:gd name="T0" fmla="*/ 0 w 11"/>
                  <a:gd name="T1" fmla="*/ 1 h 37"/>
                  <a:gd name="T2" fmla="*/ 4 w 11"/>
                  <a:gd name="T3" fmla="*/ 0 h 37"/>
                  <a:gd name="T4" fmla="*/ 11 w 11"/>
                  <a:gd name="T5" fmla="*/ 37 h 37"/>
                  <a:gd name="T6" fmla="*/ 7 w 11"/>
                  <a:gd name="T7" fmla="*/ 37 h 37"/>
                  <a:gd name="T8" fmla="*/ 0 w 11"/>
                  <a:gd name="T9" fmla="*/ 1 h 37"/>
                  <a:gd name="T10" fmla="*/ 0 60000 65536"/>
                  <a:gd name="T11" fmla="*/ 0 60000 65536"/>
                  <a:gd name="T12" fmla="*/ 0 60000 65536"/>
                  <a:gd name="T13" fmla="*/ 0 60000 65536"/>
                  <a:gd name="T14" fmla="*/ 0 60000 65536"/>
                  <a:gd name="T15" fmla="*/ 0 w 11"/>
                  <a:gd name="T16" fmla="*/ 0 h 37"/>
                  <a:gd name="T17" fmla="*/ 11 w 11"/>
                  <a:gd name="T18" fmla="*/ 37 h 37"/>
                </a:gdLst>
                <a:ahLst/>
                <a:cxnLst>
                  <a:cxn ang="T10">
                    <a:pos x="T0" y="T1"/>
                  </a:cxn>
                  <a:cxn ang="T11">
                    <a:pos x="T2" y="T3"/>
                  </a:cxn>
                  <a:cxn ang="T12">
                    <a:pos x="T4" y="T5"/>
                  </a:cxn>
                  <a:cxn ang="T13">
                    <a:pos x="T6" y="T7"/>
                  </a:cxn>
                  <a:cxn ang="T14">
                    <a:pos x="T8" y="T9"/>
                  </a:cxn>
                </a:cxnLst>
                <a:rect l="T15" t="T16" r="T17" b="T18"/>
                <a:pathLst>
                  <a:path w="11" h="37">
                    <a:moveTo>
                      <a:pt x="0" y="1"/>
                    </a:moveTo>
                    <a:lnTo>
                      <a:pt x="4" y="0"/>
                    </a:lnTo>
                    <a:lnTo>
                      <a:pt x="11" y="37"/>
                    </a:lnTo>
                    <a:lnTo>
                      <a:pt x="7" y="37"/>
                    </a:lnTo>
                    <a:lnTo>
                      <a:pt x="0" y="1"/>
                    </a:lnTo>
                    <a:close/>
                  </a:path>
                </a:pathLst>
              </a:custGeom>
              <a:solidFill>
                <a:srgbClr val="000000"/>
              </a:solidFill>
              <a:ln w="9525">
                <a:noFill/>
                <a:round/>
                <a:headEnd/>
                <a:tailEnd/>
              </a:ln>
            </p:spPr>
            <p:txBody>
              <a:bodyPr/>
              <a:lstStyle/>
              <a:p>
                <a:endParaRPr lang="en-US"/>
              </a:p>
            </p:txBody>
          </p:sp>
          <p:sp>
            <p:nvSpPr>
              <p:cNvPr id="84327" name="Freeform 563"/>
              <p:cNvSpPr>
                <a:spLocks/>
              </p:cNvSpPr>
              <p:nvPr/>
            </p:nvSpPr>
            <p:spPr bwMode="auto">
              <a:xfrm>
                <a:off x="2910" y="3992"/>
                <a:ext cx="17" cy="36"/>
              </a:xfrm>
              <a:custGeom>
                <a:avLst/>
                <a:gdLst>
                  <a:gd name="T0" fmla="*/ 0 w 17"/>
                  <a:gd name="T1" fmla="*/ 1 h 36"/>
                  <a:gd name="T2" fmla="*/ 4 w 17"/>
                  <a:gd name="T3" fmla="*/ 0 h 36"/>
                  <a:gd name="T4" fmla="*/ 17 w 17"/>
                  <a:gd name="T5" fmla="*/ 34 h 36"/>
                  <a:gd name="T6" fmla="*/ 13 w 17"/>
                  <a:gd name="T7" fmla="*/ 36 h 36"/>
                  <a:gd name="T8" fmla="*/ 0 w 17"/>
                  <a:gd name="T9" fmla="*/ 1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1"/>
                    </a:moveTo>
                    <a:lnTo>
                      <a:pt x="4" y="0"/>
                    </a:lnTo>
                    <a:lnTo>
                      <a:pt x="17" y="34"/>
                    </a:lnTo>
                    <a:lnTo>
                      <a:pt x="13" y="36"/>
                    </a:lnTo>
                    <a:lnTo>
                      <a:pt x="0" y="1"/>
                    </a:lnTo>
                    <a:close/>
                  </a:path>
                </a:pathLst>
              </a:custGeom>
              <a:solidFill>
                <a:srgbClr val="000000"/>
              </a:solidFill>
              <a:ln w="9525">
                <a:noFill/>
                <a:round/>
                <a:headEnd/>
                <a:tailEnd/>
              </a:ln>
            </p:spPr>
            <p:txBody>
              <a:bodyPr/>
              <a:lstStyle/>
              <a:p>
                <a:endParaRPr lang="en-US"/>
              </a:p>
            </p:txBody>
          </p:sp>
          <p:sp>
            <p:nvSpPr>
              <p:cNvPr id="84328" name="Freeform 562"/>
              <p:cNvSpPr>
                <a:spLocks/>
              </p:cNvSpPr>
              <p:nvPr/>
            </p:nvSpPr>
            <p:spPr bwMode="auto">
              <a:xfrm>
                <a:off x="2911" y="3991"/>
                <a:ext cx="22" cy="34"/>
              </a:xfrm>
              <a:custGeom>
                <a:avLst/>
                <a:gdLst>
                  <a:gd name="T0" fmla="*/ 0 w 22"/>
                  <a:gd name="T1" fmla="*/ 2 h 34"/>
                  <a:gd name="T2" fmla="*/ 3 w 22"/>
                  <a:gd name="T3" fmla="*/ 0 h 34"/>
                  <a:gd name="T4" fmla="*/ 22 w 22"/>
                  <a:gd name="T5" fmla="*/ 32 h 34"/>
                  <a:gd name="T6" fmla="*/ 18 w 22"/>
                  <a:gd name="T7" fmla="*/ 34 h 34"/>
                  <a:gd name="T8" fmla="*/ 0 w 22"/>
                  <a:gd name="T9" fmla="*/ 2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0" y="2"/>
                    </a:moveTo>
                    <a:lnTo>
                      <a:pt x="3" y="0"/>
                    </a:lnTo>
                    <a:lnTo>
                      <a:pt x="22" y="32"/>
                    </a:lnTo>
                    <a:lnTo>
                      <a:pt x="18" y="34"/>
                    </a:lnTo>
                    <a:lnTo>
                      <a:pt x="0" y="2"/>
                    </a:lnTo>
                    <a:close/>
                  </a:path>
                </a:pathLst>
              </a:custGeom>
              <a:solidFill>
                <a:srgbClr val="000000"/>
              </a:solidFill>
              <a:ln w="9525">
                <a:noFill/>
                <a:round/>
                <a:headEnd/>
                <a:tailEnd/>
              </a:ln>
            </p:spPr>
            <p:txBody>
              <a:bodyPr/>
              <a:lstStyle/>
              <a:p>
                <a:endParaRPr lang="en-US"/>
              </a:p>
            </p:txBody>
          </p:sp>
          <p:sp>
            <p:nvSpPr>
              <p:cNvPr id="84329" name="Freeform 561"/>
              <p:cNvSpPr>
                <a:spLocks/>
              </p:cNvSpPr>
              <p:nvPr/>
            </p:nvSpPr>
            <p:spPr bwMode="auto">
              <a:xfrm>
                <a:off x="2911" y="3990"/>
                <a:ext cx="30" cy="30"/>
              </a:xfrm>
              <a:custGeom>
                <a:avLst/>
                <a:gdLst>
                  <a:gd name="T0" fmla="*/ 0 w 30"/>
                  <a:gd name="T1" fmla="*/ 4 h 30"/>
                  <a:gd name="T2" fmla="*/ 4 w 30"/>
                  <a:gd name="T3" fmla="*/ 0 h 30"/>
                  <a:gd name="T4" fmla="*/ 30 w 30"/>
                  <a:gd name="T5" fmla="*/ 26 h 30"/>
                  <a:gd name="T6" fmla="*/ 26 w 30"/>
                  <a:gd name="T7" fmla="*/ 30 h 30"/>
                  <a:gd name="T8" fmla="*/ 0 w 30"/>
                  <a:gd name="T9" fmla="*/ 4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0" y="4"/>
                    </a:moveTo>
                    <a:lnTo>
                      <a:pt x="4" y="0"/>
                    </a:lnTo>
                    <a:lnTo>
                      <a:pt x="30" y="26"/>
                    </a:lnTo>
                    <a:lnTo>
                      <a:pt x="26" y="30"/>
                    </a:lnTo>
                    <a:lnTo>
                      <a:pt x="0" y="4"/>
                    </a:lnTo>
                    <a:close/>
                  </a:path>
                </a:pathLst>
              </a:custGeom>
              <a:solidFill>
                <a:srgbClr val="000000"/>
              </a:solidFill>
              <a:ln w="9525">
                <a:noFill/>
                <a:round/>
                <a:headEnd/>
                <a:tailEnd/>
              </a:ln>
            </p:spPr>
            <p:txBody>
              <a:bodyPr/>
              <a:lstStyle/>
              <a:p>
                <a:endParaRPr lang="en-US"/>
              </a:p>
            </p:txBody>
          </p:sp>
          <p:sp>
            <p:nvSpPr>
              <p:cNvPr id="84330" name="Freeform 560"/>
              <p:cNvSpPr>
                <a:spLocks/>
              </p:cNvSpPr>
              <p:nvPr/>
            </p:nvSpPr>
            <p:spPr bwMode="auto">
              <a:xfrm>
                <a:off x="2915" y="3986"/>
                <a:ext cx="29" cy="30"/>
              </a:xfrm>
              <a:custGeom>
                <a:avLst/>
                <a:gdLst>
                  <a:gd name="T0" fmla="*/ 0 w 29"/>
                  <a:gd name="T1" fmla="*/ 4 h 30"/>
                  <a:gd name="T2" fmla="*/ 4 w 29"/>
                  <a:gd name="T3" fmla="*/ 0 h 30"/>
                  <a:gd name="T4" fmla="*/ 29 w 29"/>
                  <a:gd name="T5" fmla="*/ 26 h 30"/>
                  <a:gd name="T6" fmla="*/ 26 w 29"/>
                  <a:gd name="T7" fmla="*/ 30 h 30"/>
                  <a:gd name="T8" fmla="*/ 0 w 29"/>
                  <a:gd name="T9" fmla="*/ 4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0" y="4"/>
                    </a:moveTo>
                    <a:lnTo>
                      <a:pt x="4" y="0"/>
                    </a:lnTo>
                    <a:lnTo>
                      <a:pt x="29" y="26"/>
                    </a:lnTo>
                    <a:lnTo>
                      <a:pt x="26" y="30"/>
                    </a:lnTo>
                    <a:lnTo>
                      <a:pt x="0" y="4"/>
                    </a:lnTo>
                    <a:close/>
                  </a:path>
                </a:pathLst>
              </a:custGeom>
              <a:solidFill>
                <a:srgbClr val="000000"/>
              </a:solidFill>
              <a:ln w="9525">
                <a:noFill/>
                <a:round/>
                <a:headEnd/>
                <a:tailEnd/>
              </a:ln>
            </p:spPr>
            <p:txBody>
              <a:bodyPr/>
              <a:lstStyle/>
              <a:p>
                <a:endParaRPr lang="en-US"/>
              </a:p>
            </p:txBody>
          </p:sp>
          <p:sp>
            <p:nvSpPr>
              <p:cNvPr id="84331" name="Freeform 559"/>
              <p:cNvSpPr>
                <a:spLocks/>
              </p:cNvSpPr>
              <p:nvPr/>
            </p:nvSpPr>
            <p:spPr bwMode="auto">
              <a:xfrm>
                <a:off x="2916" y="3985"/>
                <a:ext cx="34" cy="24"/>
              </a:xfrm>
              <a:custGeom>
                <a:avLst/>
                <a:gdLst>
                  <a:gd name="T0" fmla="*/ 0 w 34"/>
                  <a:gd name="T1" fmla="*/ 5 h 24"/>
                  <a:gd name="T2" fmla="*/ 3 w 34"/>
                  <a:gd name="T3" fmla="*/ 0 h 24"/>
                  <a:gd name="T4" fmla="*/ 34 w 34"/>
                  <a:gd name="T5" fmla="*/ 18 h 24"/>
                  <a:gd name="T6" fmla="*/ 31 w 34"/>
                  <a:gd name="T7" fmla="*/ 24 h 24"/>
                  <a:gd name="T8" fmla="*/ 0 w 34"/>
                  <a:gd name="T9" fmla="*/ 5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0" y="5"/>
                    </a:moveTo>
                    <a:lnTo>
                      <a:pt x="3" y="0"/>
                    </a:lnTo>
                    <a:lnTo>
                      <a:pt x="34" y="18"/>
                    </a:lnTo>
                    <a:lnTo>
                      <a:pt x="31" y="24"/>
                    </a:lnTo>
                    <a:lnTo>
                      <a:pt x="0" y="5"/>
                    </a:lnTo>
                    <a:close/>
                  </a:path>
                </a:pathLst>
              </a:custGeom>
              <a:solidFill>
                <a:srgbClr val="000000"/>
              </a:solidFill>
              <a:ln w="9525">
                <a:noFill/>
                <a:round/>
                <a:headEnd/>
                <a:tailEnd/>
              </a:ln>
            </p:spPr>
            <p:txBody>
              <a:bodyPr/>
              <a:lstStyle/>
              <a:p>
                <a:endParaRPr lang="en-US"/>
              </a:p>
            </p:txBody>
          </p:sp>
          <p:sp>
            <p:nvSpPr>
              <p:cNvPr id="84332" name="Freeform 558"/>
              <p:cNvSpPr>
                <a:spLocks/>
              </p:cNvSpPr>
              <p:nvPr/>
            </p:nvSpPr>
            <p:spPr bwMode="auto">
              <a:xfrm>
                <a:off x="2918" y="3979"/>
                <a:ext cx="35" cy="23"/>
              </a:xfrm>
              <a:custGeom>
                <a:avLst/>
                <a:gdLst>
                  <a:gd name="T0" fmla="*/ 0 w 35"/>
                  <a:gd name="T1" fmla="*/ 6 h 23"/>
                  <a:gd name="T2" fmla="*/ 3 w 35"/>
                  <a:gd name="T3" fmla="*/ 0 h 23"/>
                  <a:gd name="T4" fmla="*/ 35 w 35"/>
                  <a:gd name="T5" fmla="*/ 16 h 23"/>
                  <a:gd name="T6" fmla="*/ 32 w 35"/>
                  <a:gd name="T7" fmla="*/ 23 h 23"/>
                  <a:gd name="T8" fmla="*/ 0 w 35"/>
                  <a:gd name="T9" fmla="*/ 6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0" y="6"/>
                    </a:moveTo>
                    <a:lnTo>
                      <a:pt x="3" y="0"/>
                    </a:lnTo>
                    <a:lnTo>
                      <a:pt x="35" y="16"/>
                    </a:lnTo>
                    <a:lnTo>
                      <a:pt x="32" y="23"/>
                    </a:lnTo>
                    <a:lnTo>
                      <a:pt x="0" y="6"/>
                    </a:lnTo>
                    <a:close/>
                  </a:path>
                </a:pathLst>
              </a:custGeom>
              <a:solidFill>
                <a:srgbClr val="000000"/>
              </a:solidFill>
              <a:ln w="9525">
                <a:noFill/>
                <a:round/>
                <a:headEnd/>
                <a:tailEnd/>
              </a:ln>
            </p:spPr>
            <p:txBody>
              <a:bodyPr/>
              <a:lstStyle/>
              <a:p>
                <a:endParaRPr lang="en-US"/>
              </a:p>
            </p:txBody>
          </p:sp>
          <p:sp>
            <p:nvSpPr>
              <p:cNvPr id="84333" name="Freeform 557"/>
              <p:cNvSpPr>
                <a:spLocks/>
              </p:cNvSpPr>
              <p:nvPr/>
            </p:nvSpPr>
            <p:spPr bwMode="auto">
              <a:xfrm>
                <a:off x="2921" y="3972"/>
                <a:ext cx="36" cy="23"/>
              </a:xfrm>
              <a:custGeom>
                <a:avLst/>
                <a:gdLst>
                  <a:gd name="T0" fmla="*/ 0 w 36"/>
                  <a:gd name="T1" fmla="*/ 7 h 23"/>
                  <a:gd name="T2" fmla="*/ 4 w 36"/>
                  <a:gd name="T3" fmla="*/ 0 h 23"/>
                  <a:gd name="T4" fmla="*/ 36 w 36"/>
                  <a:gd name="T5" fmla="*/ 16 h 23"/>
                  <a:gd name="T6" fmla="*/ 32 w 36"/>
                  <a:gd name="T7" fmla="*/ 23 h 23"/>
                  <a:gd name="T8" fmla="*/ 0 w 36"/>
                  <a:gd name="T9" fmla="*/ 7 h 23"/>
                  <a:gd name="T10" fmla="*/ 0 60000 65536"/>
                  <a:gd name="T11" fmla="*/ 0 60000 65536"/>
                  <a:gd name="T12" fmla="*/ 0 60000 65536"/>
                  <a:gd name="T13" fmla="*/ 0 60000 65536"/>
                  <a:gd name="T14" fmla="*/ 0 60000 65536"/>
                  <a:gd name="T15" fmla="*/ 0 w 36"/>
                  <a:gd name="T16" fmla="*/ 0 h 23"/>
                  <a:gd name="T17" fmla="*/ 36 w 36"/>
                  <a:gd name="T18" fmla="*/ 23 h 23"/>
                </a:gdLst>
                <a:ahLst/>
                <a:cxnLst>
                  <a:cxn ang="T10">
                    <a:pos x="T0" y="T1"/>
                  </a:cxn>
                  <a:cxn ang="T11">
                    <a:pos x="T2" y="T3"/>
                  </a:cxn>
                  <a:cxn ang="T12">
                    <a:pos x="T4" y="T5"/>
                  </a:cxn>
                  <a:cxn ang="T13">
                    <a:pos x="T6" y="T7"/>
                  </a:cxn>
                  <a:cxn ang="T14">
                    <a:pos x="T8" y="T9"/>
                  </a:cxn>
                </a:cxnLst>
                <a:rect l="T15" t="T16" r="T17" b="T18"/>
                <a:pathLst>
                  <a:path w="36" h="23">
                    <a:moveTo>
                      <a:pt x="0" y="7"/>
                    </a:moveTo>
                    <a:lnTo>
                      <a:pt x="4" y="0"/>
                    </a:lnTo>
                    <a:lnTo>
                      <a:pt x="36" y="16"/>
                    </a:lnTo>
                    <a:lnTo>
                      <a:pt x="32" y="23"/>
                    </a:lnTo>
                    <a:lnTo>
                      <a:pt x="0" y="7"/>
                    </a:lnTo>
                    <a:close/>
                  </a:path>
                </a:pathLst>
              </a:custGeom>
              <a:solidFill>
                <a:srgbClr val="000000"/>
              </a:solidFill>
              <a:ln w="9525">
                <a:noFill/>
                <a:round/>
                <a:headEnd/>
                <a:tailEnd/>
              </a:ln>
            </p:spPr>
            <p:txBody>
              <a:bodyPr/>
              <a:lstStyle/>
              <a:p>
                <a:endParaRPr lang="en-US"/>
              </a:p>
            </p:txBody>
          </p:sp>
          <p:sp>
            <p:nvSpPr>
              <p:cNvPr id="84334" name="Freeform 556"/>
              <p:cNvSpPr>
                <a:spLocks/>
              </p:cNvSpPr>
              <p:nvPr/>
            </p:nvSpPr>
            <p:spPr bwMode="auto">
              <a:xfrm>
                <a:off x="2924" y="3965"/>
                <a:ext cx="37" cy="22"/>
              </a:xfrm>
              <a:custGeom>
                <a:avLst/>
                <a:gdLst>
                  <a:gd name="T0" fmla="*/ 0 w 37"/>
                  <a:gd name="T1" fmla="*/ 8 h 22"/>
                  <a:gd name="T2" fmla="*/ 3 w 37"/>
                  <a:gd name="T3" fmla="*/ 0 h 22"/>
                  <a:gd name="T4" fmla="*/ 37 w 37"/>
                  <a:gd name="T5" fmla="*/ 14 h 22"/>
                  <a:gd name="T6" fmla="*/ 34 w 37"/>
                  <a:gd name="T7" fmla="*/ 22 h 22"/>
                  <a:gd name="T8" fmla="*/ 0 w 37"/>
                  <a:gd name="T9" fmla="*/ 8 h 22"/>
                  <a:gd name="T10" fmla="*/ 0 60000 65536"/>
                  <a:gd name="T11" fmla="*/ 0 60000 65536"/>
                  <a:gd name="T12" fmla="*/ 0 60000 65536"/>
                  <a:gd name="T13" fmla="*/ 0 60000 65536"/>
                  <a:gd name="T14" fmla="*/ 0 60000 65536"/>
                  <a:gd name="T15" fmla="*/ 0 w 37"/>
                  <a:gd name="T16" fmla="*/ 0 h 22"/>
                  <a:gd name="T17" fmla="*/ 37 w 37"/>
                  <a:gd name="T18" fmla="*/ 22 h 22"/>
                </a:gdLst>
                <a:ahLst/>
                <a:cxnLst>
                  <a:cxn ang="T10">
                    <a:pos x="T0" y="T1"/>
                  </a:cxn>
                  <a:cxn ang="T11">
                    <a:pos x="T2" y="T3"/>
                  </a:cxn>
                  <a:cxn ang="T12">
                    <a:pos x="T4" y="T5"/>
                  </a:cxn>
                  <a:cxn ang="T13">
                    <a:pos x="T6" y="T7"/>
                  </a:cxn>
                  <a:cxn ang="T14">
                    <a:pos x="T8" y="T9"/>
                  </a:cxn>
                </a:cxnLst>
                <a:rect l="T15" t="T16" r="T17" b="T18"/>
                <a:pathLst>
                  <a:path w="37" h="22">
                    <a:moveTo>
                      <a:pt x="0" y="8"/>
                    </a:moveTo>
                    <a:lnTo>
                      <a:pt x="3" y="0"/>
                    </a:lnTo>
                    <a:lnTo>
                      <a:pt x="37" y="14"/>
                    </a:lnTo>
                    <a:lnTo>
                      <a:pt x="34" y="22"/>
                    </a:lnTo>
                    <a:lnTo>
                      <a:pt x="0" y="8"/>
                    </a:lnTo>
                    <a:close/>
                  </a:path>
                </a:pathLst>
              </a:custGeom>
              <a:solidFill>
                <a:srgbClr val="000000"/>
              </a:solidFill>
              <a:ln w="9525">
                <a:noFill/>
                <a:round/>
                <a:headEnd/>
                <a:tailEnd/>
              </a:ln>
            </p:spPr>
            <p:txBody>
              <a:bodyPr/>
              <a:lstStyle/>
              <a:p>
                <a:endParaRPr lang="en-US"/>
              </a:p>
            </p:txBody>
          </p:sp>
          <p:sp>
            <p:nvSpPr>
              <p:cNvPr id="84335" name="Freeform 555"/>
              <p:cNvSpPr>
                <a:spLocks/>
              </p:cNvSpPr>
              <p:nvPr/>
            </p:nvSpPr>
            <p:spPr bwMode="auto">
              <a:xfrm>
                <a:off x="2926" y="3958"/>
                <a:ext cx="38" cy="18"/>
              </a:xfrm>
              <a:custGeom>
                <a:avLst/>
                <a:gdLst>
                  <a:gd name="T0" fmla="*/ 0 w 38"/>
                  <a:gd name="T1" fmla="*/ 10 h 18"/>
                  <a:gd name="T2" fmla="*/ 3 w 38"/>
                  <a:gd name="T3" fmla="*/ 0 h 18"/>
                  <a:gd name="T4" fmla="*/ 38 w 38"/>
                  <a:gd name="T5" fmla="*/ 8 h 18"/>
                  <a:gd name="T6" fmla="*/ 36 w 38"/>
                  <a:gd name="T7" fmla="*/ 18 h 18"/>
                  <a:gd name="T8" fmla="*/ 0 w 38"/>
                  <a:gd name="T9" fmla="*/ 10 h 18"/>
                  <a:gd name="T10" fmla="*/ 0 60000 65536"/>
                  <a:gd name="T11" fmla="*/ 0 60000 65536"/>
                  <a:gd name="T12" fmla="*/ 0 60000 65536"/>
                  <a:gd name="T13" fmla="*/ 0 60000 65536"/>
                  <a:gd name="T14" fmla="*/ 0 60000 65536"/>
                  <a:gd name="T15" fmla="*/ 0 w 38"/>
                  <a:gd name="T16" fmla="*/ 0 h 18"/>
                  <a:gd name="T17" fmla="*/ 38 w 38"/>
                  <a:gd name="T18" fmla="*/ 18 h 18"/>
                </a:gdLst>
                <a:ahLst/>
                <a:cxnLst>
                  <a:cxn ang="T10">
                    <a:pos x="T0" y="T1"/>
                  </a:cxn>
                  <a:cxn ang="T11">
                    <a:pos x="T2" y="T3"/>
                  </a:cxn>
                  <a:cxn ang="T12">
                    <a:pos x="T4" y="T5"/>
                  </a:cxn>
                  <a:cxn ang="T13">
                    <a:pos x="T6" y="T7"/>
                  </a:cxn>
                  <a:cxn ang="T14">
                    <a:pos x="T8" y="T9"/>
                  </a:cxn>
                </a:cxnLst>
                <a:rect l="T15" t="T16" r="T17" b="T18"/>
                <a:pathLst>
                  <a:path w="38" h="18">
                    <a:moveTo>
                      <a:pt x="0" y="10"/>
                    </a:moveTo>
                    <a:lnTo>
                      <a:pt x="3" y="0"/>
                    </a:lnTo>
                    <a:lnTo>
                      <a:pt x="38" y="8"/>
                    </a:lnTo>
                    <a:lnTo>
                      <a:pt x="36" y="18"/>
                    </a:lnTo>
                    <a:lnTo>
                      <a:pt x="0" y="10"/>
                    </a:lnTo>
                    <a:close/>
                  </a:path>
                </a:pathLst>
              </a:custGeom>
              <a:solidFill>
                <a:srgbClr val="000000"/>
              </a:solidFill>
              <a:ln w="9525">
                <a:noFill/>
                <a:round/>
                <a:headEnd/>
                <a:tailEnd/>
              </a:ln>
            </p:spPr>
            <p:txBody>
              <a:bodyPr/>
              <a:lstStyle/>
              <a:p>
                <a:endParaRPr lang="en-US"/>
              </a:p>
            </p:txBody>
          </p:sp>
          <p:sp>
            <p:nvSpPr>
              <p:cNvPr id="84336" name="Freeform 554"/>
              <p:cNvSpPr>
                <a:spLocks/>
              </p:cNvSpPr>
              <p:nvPr/>
            </p:nvSpPr>
            <p:spPr bwMode="auto">
              <a:xfrm>
                <a:off x="2929" y="3947"/>
                <a:ext cx="38" cy="21"/>
              </a:xfrm>
              <a:custGeom>
                <a:avLst/>
                <a:gdLst>
                  <a:gd name="T0" fmla="*/ 0 w 38"/>
                  <a:gd name="T1" fmla="*/ 10 h 21"/>
                  <a:gd name="T2" fmla="*/ 3 w 38"/>
                  <a:gd name="T3" fmla="*/ 0 h 21"/>
                  <a:gd name="T4" fmla="*/ 38 w 38"/>
                  <a:gd name="T5" fmla="*/ 11 h 21"/>
                  <a:gd name="T6" fmla="*/ 35 w 38"/>
                  <a:gd name="T7" fmla="*/ 21 h 21"/>
                  <a:gd name="T8" fmla="*/ 0 w 38"/>
                  <a:gd name="T9" fmla="*/ 10 h 21"/>
                  <a:gd name="T10" fmla="*/ 0 60000 65536"/>
                  <a:gd name="T11" fmla="*/ 0 60000 65536"/>
                  <a:gd name="T12" fmla="*/ 0 60000 65536"/>
                  <a:gd name="T13" fmla="*/ 0 60000 65536"/>
                  <a:gd name="T14" fmla="*/ 0 60000 65536"/>
                  <a:gd name="T15" fmla="*/ 0 w 38"/>
                  <a:gd name="T16" fmla="*/ 0 h 21"/>
                  <a:gd name="T17" fmla="*/ 38 w 38"/>
                  <a:gd name="T18" fmla="*/ 21 h 21"/>
                </a:gdLst>
                <a:ahLst/>
                <a:cxnLst>
                  <a:cxn ang="T10">
                    <a:pos x="T0" y="T1"/>
                  </a:cxn>
                  <a:cxn ang="T11">
                    <a:pos x="T2" y="T3"/>
                  </a:cxn>
                  <a:cxn ang="T12">
                    <a:pos x="T4" y="T5"/>
                  </a:cxn>
                  <a:cxn ang="T13">
                    <a:pos x="T6" y="T7"/>
                  </a:cxn>
                  <a:cxn ang="T14">
                    <a:pos x="T8" y="T9"/>
                  </a:cxn>
                </a:cxnLst>
                <a:rect l="T15" t="T16" r="T17" b="T18"/>
                <a:pathLst>
                  <a:path w="38" h="21">
                    <a:moveTo>
                      <a:pt x="0" y="10"/>
                    </a:moveTo>
                    <a:lnTo>
                      <a:pt x="3" y="0"/>
                    </a:lnTo>
                    <a:lnTo>
                      <a:pt x="38" y="11"/>
                    </a:lnTo>
                    <a:lnTo>
                      <a:pt x="35" y="21"/>
                    </a:lnTo>
                    <a:lnTo>
                      <a:pt x="0" y="10"/>
                    </a:lnTo>
                    <a:close/>
                  </a:path>
                </a:pathLst>
              </a:custGeom>
              <a:solidFill>
                <a:srgbClr val="000000"/>
              </a:solidFill>
              <a:ln w="9525">
                <a:noFill/>
                <a:round/>
                <a:headEnd/>
                <a:tailEnd/>
              </a:ln>
            </p:spPr>
            <p:txBody>
              <a:bodyPr/>
              <a:lstStyle/>
              <a:p>
                <a:endParaRPr lang="en-US"/>
              </a:p>
            </p:txBody>
          </p:sp>
          <p:sp>
            <p:nvSpPr>
              <p:cNvPr id="84337" name="Freeform 553"/>
              <p:cNvSpPr>
                <a:spLocks/>
              </p:cNvSpPr>
              <p:nvPr/>
            </p:nvSpPr>
            <p:spPr bwMode="auto">
              <a:xfrm>
                <a:off x="2932" y="3928"/>
                <a:ext cx="39" cy="28"/>
              </a:xfrm>
              <a:custGeom>
                <a:avLst/>
                <a:gdLst>
                  <a:gd name="T0" fmla="*/ 0 w 39"/>
                  <a:gd name="T1" fmla="*/ 20 h 28"/>
                  <a:gd name="T2" fmla="*/ 4 w 39"/>
                  <a:gd name="T3" fmla="*/ 0 h 28"/>
                  <a:gd name="T4" fmla="*/ 39 w 39"/>
                  <a:gd name="T5" fmla="*/ 7 h 28"/>
                  <a:gd name="T6" fmla="*/ 35 w 39"/>
                  <a:gd name="T7" fmla="*/ 28 h 28"/>
                  <a:gd name="T8" fmla="*/ 0 w 39"/>
                  <a:gd name="T9" fmla="*/ 20 h 28"/>
                  <a:gd name="T10" fmla="*/ 0 60000 65536"/>
                  <a:gd name="T11" fmla="*/ 0 60000 65536"/>
                  <a:gd name="T12" fmla="*/ 0 60000 65536"/>
                  <a:gd name="T13" fmla="*/ 0 60000 65536"/>
                  <a:gd name="T14" fmla="*/ 0 60000 65536"/>
                  <a:gd name="T15" fmla="*/ 0 w 39"/>
                  <a:gd name="T16" fmla="*/ 0 h 28"/>
                  <a:gd name="T17" fmla="*/ 39 w 39"/>
                  <a:gd name="T18" fmla="*/ 28 h 28"/>
                </a:gdLst>
                <a:ahLst/>
                <a:cxnLst>
                  <a:cxn ang="T10">
                    <a:pos x="T0" y="T1"/>
                  </a:cxn>
                  <a:cxn ang="T11">
                    <a:pos x="T2" y="T3"/>
                  </a:cxn>
                  <a:cxn ang="T12">
                    <a:pos x="T4" y="T5"/>
                  </a:cxn>
                  <a:cxn ang="T13">
                    <a:pos x="T6" y="T7"/>
                  </a:cxn>
                  <a:cxn ang="T14">
                    <a:pos x="T8" y="T9"/>
                  </a:cxn>
                </a:cxnLst>
                <a:rect l="T15" t="T16" r="T17" b="T18"/>
                <a:pathLst>
                  <a:path w="39" h="28">
                    <a:moveTo>
                      <a:pt x="0" y="20"/>
                    </a:moveTo>
                    <a:lnTo>
                      <a:pt x="4" y="0"/>
                    </a:lnTo>
                    <a:lnTo>
                      <a:pt x="39" y="7"/>
                    </a:lnTo>
                    <a:lnTo>
                      <a:pt x="35" y="28"/>
                    </a:lnTo>
                    <a:lnTo>
                      <a:pt x="0" y="20"/>
                    </a:lnTo>
                    <a:close/>
                  </a:path>
                </a:pathLst>
              </a:custGeom>
              <a:solidFill>
                <a:srgbClr val="000000"/>
              </a:solidFill>
              <a:ln w="9525">
                <a:noFill/>
                <a:round/>
                <a:headEnd/>
                <a:tailEnd/>
              </a:ln>
            </p:spPr>
            <p:txBody>
              <a:bodyPr/>
              <a:lstStyle/>
              <a:p>
                <a:endParaRPr lang="en-US"/>
              </a:p>
            </p:txBody>
          </p:sp>
          <p:sp>
            <p:nvSpPr>
              <p:cNvPr id="84338" name="Freeform 552"/>
              <p:cNvSpPr>
                <a:spLocks/>
              </p:cNvSpPr>
              <p:nvPr/>
            </p:nvSpPr>
            <p:spPr bwMode="auto">
              <a:xfrm>
                <a:off x="2936" y="3905"/>
                <a:ext cx="40" cy="30"/>
              </a:xfrm>
              <a:custGeom>
                <a:avLst/>
                <a:gdLst>
                  <a:gd name="T0" fmla="*/ 0 w 40"/>
                  <a:gd name="T1" fmla="*/ 23 h 30"/>
                  <a:gd name="T2" fmla="*/ 5 w 40"/>
                  <a:gd name="T3" fmla="*/ 0 h 30"/>
                  <a:gd name="T4" fmla="*/ 40 w 40"/>
                  <a:gd name="T5" fmla="*/ 8 h 30"/>
                  <a:gd name="T6" fmla="*/ 35 w 40"/>
                  <a:gd name="T7" fmla="*/ 30 h 30"/>
                  <a:gd name="T8" fmla="*/ 0 w 40"/>
                  <a:gd name="T9" fmla="*/ 23 h 30"/>
                  <a:gd name="T10" fmla="*/ 0 60000 65536"/>
                  <a:gd name="T11" fmla="*/ 0 60000 65536"/>
                  <a:gd name="T12" fmla="*/ 0 60000 65536"/>
                  <a:gd name="T13" fmla="*/ 0 60000 65536"/>
                  <a:gd name="T14" fmla="*/ 0 60000 65536"/>
                  <a:gd name="T15" fmla="*/ 0 w 40"/>
                  <a:gd name="T16" fmla="*/ 0 h 30"/>
                  <a:gd name="T17" fmla="*/ 40 w 40"/>
                  <a:gd name="T18" fmla="*/ 30 h 30"/>
                </a:gdLst>
                <a:ahLst/>
                <a:cxnLst>
                  <a:cxn ang="T10">
                    <a:pos x="T0" y="T1"/>
                  </a:cxn>
                  <a:cxn ang="T11">
                    <a:pos x="T2" y="T3"/>
                  </a:cxn>
                  <a:cxn ang="T12">
                    <a:pos x="T4" y="T5"/>
                  </a:cxn>
                  <a:cxn ang="T13">
                    <a:pos x="T6" y="T7"/>
                  </a:cxn>
                  <a:cxn ang="T14">
                    <a:pos x="T8" y="T9"/>
                  </a:cxn>
                </a:cxnLst>
                <a:rect l="T15" t="T16" r="T17" b="T18"/>
                <a:pathLst>
                  <a:path w="40" h="30">
                    <a:moveTo>
                      <a:pt x="0" y="23"/>
                    </a:moveTo>
                    <a:lnTo>
                      <a:pt x="5" y="0"/>
                    </a:lnTo>
                    <a:lnTo>
                      <a:pt x="40" y="8"/>
                    </a:lnTo>
                    <a:lnTo>
                      <a:pt x="35" y="30"/>
                    </a:lnTo>
                    <a:lnTo>
                      <a:pt x="0" y="23"/>
                    </a:lnTo>
                    <a:close/>
                  </a:path>
                </a:pathLst>
              </a:custGeom>
              <a:solidFill>
                <a:srgbClr val="000000"/>
              </a:solidFill>
              <a:ln w="9525">
                <a:noFill/>
                <a:round/>
                <a:headEnd/>
                <a:tailEnd/>
              </a:ln>
            </p:spPr>
            <p:txBody>
              <a:bodyPr/>
              <a:lstStyle/>
              <a:p>
                <a:endParaRPr lang="en-US"/>
              </a:p>
            </p:txBody>
          </p:sp>
          <p:sp>
            <p:nvSpPr>
              <p:cNvPr id="84339" name="Freeform 551"/>
              <p:cNvSpPr>
                <a:spLocks/>
              </p:cNvSpPr>
              <p:nvPr/>
            </p:nvSpPr>
            <p:spPr bwMode="auto">
              <a:xfrm>
                <a:off x="2941" y="3880"/>
                <a:ext cx="40" cy="33"/>
              </a:xfrm>
              <a:custGeom>
                <a:avLst/>
                <a:gdLst>
                  <a:gd name="T0" fmla="*/ 0 w 40"/>
                  <a:gd name="T1" fmla="*/ 25 h 33"/>
                  <a:gd name="T2" fmla="*/ 5 w 40"/>
                  <a:gd name="T3" fmla="*/ 0 h 33"/>
                  <a:gd name="T4" fmla="*/ 40 w 40"/>
                  <a:gd name="T5" fmla="*/ 7 h 33"/>
                  <a:gd name="T6" fmla="*/ 35 w 40"/>
                  <a:gd name="T7" fmla="*/ 33 h 33"/>
                  <a:gd name="T8" fmla="*/ 0 w 40"/>
                  <a:gd name="T9" fmla="*/ 25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25"/>
                    </a:moveTo>
                    <a:lnTo>
                      <a:pt x="5" y="0"/>
                    </a:lnTo>
                    <a:lnTo>
                      <a:pt x="40" y="7"/>
                    </a:lnTo>
                    <a:lnTo>
                      <a:pt x="35" y="33"/>
                    </a:lnTo>
                    <a:lnTo>
                      <a:pt x="0" y="25"/>
                    </a:lnTo>
                    <a:close/>
                  </a:path>
                </a:pathLst>
              </a:custGeom>
              <a:solidFill>
                <a:srgbClr val="000000"/>
              </a:solidFill>
              <a:ln w="9525">
                <a:noFill/>
                <a:round/>
                <a:headEnd/>
                <a:tailEnd/>
              </a:ln>
            </p:spPr>
            <p:txBody>
              <a:bodyPr/>
              <a:lstStyle/>
              <a:p>
                <a:endParaRPr lang="en-US"/>
              </a:p>
            </p:txBody>
          </p:sp>
          <p:sp>
            <p:nvSpPr>
              <p:cNvPr id="84340" name="Freeform 550"/>
              <p:cNvSpPr>
                <a:spLocks/>
              </p:cNvSpPr>
              <p:nvPr/>
            </p:nvSpPr>
            <p:spPr bwMode="auto">
              <a:xfrm>
                <a:off x="2946" y="3853"/>
                <a:ext cx="40" cy="34"/>
              </a:xfrm>
              <a:custGeom>
                <a:avLst/>
                <a:gdLst>
                  <a:gd name="T0" fmla="*/ 0 w 40"/>
                  <a:gd name="T1" fmla="*/ 27 h 34"/>
                  <a:gd name="T2" fmla="*/ 4 w 40"/>
                  <a:gd name="T3" fmla="*/ 0 h 34"/>
                  <a:gd name="T4" fmla="*/ 40 w 40"/>
                  <a:gd name="T5" fmla="*/ 7 h 34"/>
                  <a:gd name="T6" fmla="*/ 35 w 40"/>
                  <a:gd name="T7" fmla="*/ 34 h 34"/>
                  <a:gd name="T8" fmla="*/ 0 w 40"/>
                  <a:gd name="T9" fmla="*/ 27 h 34"/>
                  <a:gd name="T10" fmla="*/ 0 60000 65536"/>
                  <a:gd name="T11" fmla="*/ 0 60000 65536"/>
                  <a:gd name="T12" fmla="*/ 0 60000 65536"/>
                  <a:gd name="T13" fmla="*/ 0 60000 65536"/>
                  <a:gd name="T14" fmla="*/ 0 60000 65536"/>
                  <a:gd name="T15" fmla="*/ 0 w 40"/>
                  <a:gd name="T16" fmla="*/ 0 h 34"/>
                  <a:gd name="T17" fmla="*/ 40 w 40"/>
                  <a:gd name="T18" fmla="*/ 34 h 34"/>
                </a:gdLst>
                <a:ahLst/>
                <a:cxnLst>
                  <a:cxn ang="T10">
                    <a:pos x="T0" y="T1"/>
                  </a:cxn>
                  <a:cxn ang="T11">
                    <a:pos x="T2" y="T3"/>
                  </a:cxn>
                  <a:cxn ang="T12">
                    <a:pos x="T4" y="T5"/>
                  </a:cxn>
                  <a:cxn ang="T13">
                    <a:pos x="T6" y="T7"/>
                  </a:cxn>
                  <a:cxn ang="T14">
                    <a:pos x="T8" y="T9"/>
                  </a:cxn>
                </a:cxnLst>
                <a:rect l="T15" t="T16" r="T17" b="T18"/>
                <a:pathLst>
                  <a:path w="40" h="34">
                    <a:moveTo>
                      <a:pt x="0" y="27"/>
                    </a:moveTo>
                    <a:lnTo>
                      <a:pt x="4" y="0"/>
                    </a:lnTo>
                    <a:lnTo>
                      <a:pt x="40" y="7"/>
                    </a:lnTo>
                    <a:lnTo>
                      <a:pt x="35" y="34"/>
                    </a:lnTo>
                    <a:lnTo>
                      <a:pt x="0" y="27"/>
                    </a:lnTo>
                    <a:close/>
                  </a:path>
                </a:pathLst>
              </a:custGeom>
              <a:solidFill>
                <a:srgbClr val="000000"/>
              </a:solidFill>
              <a:ln w="9525">
                <a:noFill/>
                <a:round/>
                <a:headEnd/>
                <a:tailEnd/>
              </a:ln>
            </p:spPr>
            <p:txBody>
              <a:bodyPr/>
              <a:lstStyle/>
              <a:p>
                <a:endParaRPr lang="en-US"/>
              </a:p>
            </p:txBody>
          </p:sp>
          <p:sp>
            <p:nvSpPr>
              <p:cNvPr id="84341" name="Freeform 549"/>
              <p:cNvSpPr>
                <a:spLocks/>
              </p:cNvSpPr>
              <p:nvPr/>
            </p:nvSpPr>
            <p:spPr bwMode="auto">
              <a:xfrm>
                <a:off x="2950" y="3824"/>
                <a:ext cx="41" cy="36"/>
              </a:xfrm>
              <a:custGeom>
                <a:avLst/>
                <a:gdLst>
                  <a:gd name="T0" fmla="*/ 0 w 41"/>
                  <a:gd name="T1" fmla="*/ 29 h 36"/>
                  <a:gd name="T2" fmla="*/ 6 w 41"/>
                  <a:gd name="T3" fmla="*/ 0 h 36"/>
                  <a:gd name="T4" fmla="*/ 41 w 41"/>
                  <a:gd name="T5" fmla="*/ 7 h 36"/>
                  <a:gd name="T6" fmla="*/ 36 w 41"/>
                  <a:gd name="T7" fmla="*/ 36 h 36"/>
                  <a:gd name="T8" fmla="*/ 0 w 41"/>
                  <a:gd name="T9" fmla="*/ 29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0" y="29"/>
                    </a:moveTo>
                    <a:lnTo>
                      <a:pt x="6" y="0"/>
                    </a:lnTo>
                    <a:lnTo>
                      <a:pt x="41" y="7"/>
                    </a:lnTo>
                    <a:lnTo>
                      <a:pt x="36" y="36"/>
                    </a:lnTo>
                    <a:lnTo>
                      <a:pt x="0" y="29"/>
                    </a:lnTo>
                    <a:close/>
                  </a:path>
                </a:pathLst>
              </a:custGeom>
              <a:solidFill>
                <a:srgbClr val="000000"/>
              </a:solidFill>
              <a:ln w="9525">
                <a:noFill/>
                <a:round/>
                <a:headEnd/>
                <a:tailEnd/>
              </a:ln>
            </p:spPr>
            <p:txBody>
              <a:bodyPr/>
              <a:lstStyle/>
              <a:p>
                <a:endParaRPr lang="en-US"/>
              </a:p>
            </p:txBody>
          </p:sp>
          <p:sp>
            <p:nvSpPr>
              <p:cNvPr id="84342" name="Freeform 548"/>
              <p:cNvSpPr>
                <a:spLocks/>
              </p:cNvSpPr>
              <p:nvPr/>
            </p:nvSpPr>
            <p:spPr bwMode="auto">
              <a:xfrm>
                <a:off x="2956" y="3794"/>
                <a:ext cx="39" cy="36"/>
              </a:xfrm>
              <a:custGeom>
                <a:avLst/>
                <a:gdLst>
                  <a:gd name="T0" fmla="*/ 0 w 39"/>
                  <a:gd name="T1" fmla="*/ 31 h 36"/>
                  <a:gd name="T2" fmla="*/ 4 w 39"/>
                  <a:gd name="T3" fmla="*/ 0 h 36"/>
                  <a:gd name="T4" fmla="*/ 39 w 39"/>
                  <a:gd name="T5" fmla="*/ 5 h 36"/>
                  <a:gd name="T6" fmla="*/ 35 w 39"/>
                  <a:gd name="T7" fmla="*/ 36 h 36"/>
                  <a:gd name="T8" fmla="*/ 0 w 39"/>
                  <a:gd name="T9" fmla="*/ 31 h 36"/>
                  <a:gd name="T10" fmla="*/ 0 60000 65536"/>
                  <a:gd name="T11" fmla="*/ 0 60000 65536"/>
                  <a:gd name="T12" fmla="*/ 0 60000 65536"/>
                  <a:gd name="T13" fmla="*/ 0 60000 65536"/>
                  <a:gd name="T14" fmla="*/ 0 60000 65536"/>
                  <a:gd name="T15" fmla="*/ 0 w 39"/>
                  <a:gd name="T16" fmla="*/ 0 h 36"/>
                  <a:gd name="T17" fmla="*/ 39 w 39"/>
                  <a:gd name="T18" fmla="*/ 36 h 36"/>
                </a:gdLst>
                <a:ahLst/>
                <a:cxnLst>
                  <a:cxn ang="T10">
                    <a:pos x="T0" y="T1"/>
                  </a:cxn>
                  <a:cxn ang="T11">
                    <a:pos x="T2" y="T3"/>
                  </a:cxn>
                  <a:cxn ang="T12">
                    <a:pos x="T4" y="T5"/>
                  </a:cxn>
                  <a:cxn ang="T13">
                    <a:pos x="T6" y="T7"/>
                  </a:cxn>
                  <a:cxn ang="T14">
                    <a:pos x="T8" y="T9"/>
                  </a:cxn>
                </a:cxnLst>
                <a:rect l="T15" t="T16" r="T17" b="T18"/>
                <a:pathLst>
                  <a:path w="39" h="36">
                    <a:moveTo>
                      <a:pt x="0" y="31"/>
                    </a:moveTo>
                    <a:lnTo>
                      <a:pt x="4" y="0"/>
                    </a:lnTo>
                    <a:lnTo>
                      <a:pt x="39" y="5"/>
                    </a:lnTo>
                    <a:lnTo>
                      <a:pt x="35" y="36"/>
                    </a:lnTo>
                    <a:lnTo>
                      <a:pt x="0" y="31"/>
                    </a:lnTo>
                    <a:close/>
                  </a:path>
                </a:pathLst>
              </a:custGeom>
              <a:solidFill>
                <a:srgbClr val="000000"/>
              </a:solidFill>
              <a:ln w="9525">
                <a:noFill/>
                <a:round/>
                <a:headEnd/>
                <a:tailEnd/>
              </a:ln>
            </p:spPr>
            <p:txBody>
              <a:bodyPr/>
              <a:lstStyle/>
              <a:p>
                <a:endParaRPr lang="en-US"/>
              </a:p>
            </p:txBody>
          </p:sp>
          <p:sp>
            <p:nvSpPr>
              <p:cNvPr id="84343" name="Freeform 547"/>
              <p:cNvSpPr>
                <a:spLocks/>
              </p:cNvSpPr>
              <p:nvPr/>
            </p:nvSpPr>
            <p:spPr bwMode="auto">
              <a:xfrm>
                <a:off x="2960" y="3761"/>
                <a:ext cx="41" cy="39"/>
              </a:xfrm>
              <a:custGeom>
                <a:avLst/>
                <a:gdLst>
                  <a:gd name="T0" fmla="*/ 0 w 41"/>
                  <a:gd name="T1" fmla="*/ 33 h 39"/>
                  <a:gd name="T2" fmla="*/ 5 w 41"/>
                  <a:gd name="T3" fmla="*/ 0 h 39"/>
                  <a:gd name="T4" fmla="*/ 41 w 41"/>
                  <a:gd name="T5" fmla="*/ 6 h 39"/>
                  <a:gd name="T6" fmla="*/ 35 w 41"/>
                  <a:gd name="T7" fmla="*/ 39 h 39"/>
                  <a:gd name="T8" fmla="*/ 0 w 41"/>
                  <a:gd name="T9" fmla="*/ 33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0" y="33"/>
                    </a:moveTo>
                    <a:lnTo>
                      <a:pt x="5" y="0"/>
                    </a:lnTo>
                    <a:lnTo>
                      <a:pt x="41" y="6"/>
                    </a:lnTo>
                    <a:lnTo>
                      <a:pt x="35" y="39"/>
                    </a:lnTo>
                    <a:lnTo>
                      <a:pt x="0" y="33"/>
                    </a:lnTo>
                    <a:close/>
                  </a:path>
                </a:pathLst>
              </a:custGeom>
              <a:solidFill>
                <a:srgbClr val="000000"/>
              </a:solidFill>
              <a:ln w="9525">
                <a:noFill/>
                <a:round/>
                <a:headEnd/>
                <a:tailEnd/>
              </a:ln>
            </p:spPr>
            <p:txBody>
              <a:bodyPr/>
              <a:lstStyle/>
              <a:p>
                <a:endParaRPr lang="en-US"/>
              </a:p>
            </p:txBody>
          </p:sp>
          <p:sp>
            <p:nvSpPr>
              <p:cNvPr id="84344" name="Freeform 546"/>
              <p:cNvSpPr>
                <a:spLocks/>
              </p:cNvSpPr>
              <p:nvPr/>
            </p:nvSpPr>
            <p:spPr bwMode="auto">
              <a:xfrm>
                <a:off x="2965" y="3727"/>
                <a:ext cx="41" cy="39"/>
              </a:xfrm>
              <a:custGeom>
                <a:avLst/>
                <a:gdLst>
                  <a:gd name="T0" fmla="*/ 0 w 41"/>
                  <a:gd name="T1" fmla="*/ 34 h 39"/>
                  <a:gd name="T2" fmla="*/ 5 w 41"/>
                  <a:gd name="T3" fmla="*/ 0 h 39"/>
                  <a:gd name="T4" fmla="*/ 41 w 41"/>
                  <a:gd name="T5" fmla="*/ 4 h 39"/>
                  <a:gd name="T6" fmla="*/ 36 w 41"/>
                  <a:gd name="T7" fmla="*/ 39 h 39"/>
                  <a:gd name="T8" fmla="*/ 0 w 41"/>
                  <a:gd name="T9" fmla="*/ 34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0" y="34"/>
                    </a:moveTo>
                    <a:lnTo>
                      <a:pt x="5" y="0"/>
                    </a:lnTo>
                    <a:lnTo>
                      <a:pt x="41" y="4"/>
                    </a:lnTo>
                    <a:lnTo>
                      <a:pt x="36" y="39"/>
                    </a:lnTo>
                    <a:lnTo>
                      <a:pt x="0" y="34"/>
                    </a:lnTo>
                    <a:close/>
                  </a:path>
                </a:pathLst>
              </a:custGeom>
              <a:solidFill>
                <a:srgbClr val="000000"/>
              </a:solidFill>
              <a:ln w="9525">
                <a:noFill/>
                <a:round/>
                <a:headEnd/>
                <a:tailEnd/>
              </a:ln>
            </p:spPr>
            <p:txBody>
              <a:bodyPr/>
              <a:lstStyle/>
              <a:p>
                <a:endParaRPr lang="en-US"/>
              </a:p>
            </p:txBody>
          </p:sp>
          <p:sp>
            <p:nvSpPr>
              <p:cNvPr id="84345" name="Freeform 545"/>
              <p:cNvSpPr>
                <a:spLocks/>
              </p:cNvSpPr>
              <p:nvPr/>
            </p:nvSpPr>
            <p:spPr bwMode="auto">
              <a:xfrm>
                <a:off x="2970" y="3690"/>
                <a:ext cx="40" cy="41"/>
              </a:xfrm>
              <a:custGeom>
                <a:avLst/>
                <a:gdLst>
                  <a:gd name="T0" fmla="*/ 0 w 40"/>
                  <a:gd name="T1" fmla="*/ 36 h 41"/>
                  <a:gd name="T2" fmla="*/ 5 w 40"/>
                  <a:gd name="T3" fmla="*/ 0 h 41"/>
                  <a:gd name="T4" fmla="*/ 40 w 40"/>
                  <a:gd name="T5" fmla="*/ 5 h 41"/>
                  <a:gd name="T6" fmla="*/ 35 w 40"/>
                  <a:gd name="T7" fmla="*/ 41 h 41"/>
                  <a:gd name="T8" fmla="*/ 0 w 40"/>
                  <a:gd name="T9" fmla="*/ 36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0" y="36"/>
                    </a:moveTo>
                    <a:lnTo>
                      <a:pt x="5" y="0"/>
                    </a:lnTo>
                    <a:lnTo>
                      <a:pt x="40" y="5"/>
                    </a:lnTo>
                    <a:lnTo>
                      <a:pt x="35" y="41"/>
                    </a:lnTo>
                    <a:lnTo>
                      <a:pt x="0" y="36"/>
                    </a:lnTo>
                    <a:close/>
                  </a:path>
                </a:pathLst>
              </a:custGeom>
              <a:solidFill>
                <a:srgbClr val="000000"/>
              </a:solidFill>
              <a:ln w="9525">
                <a:noFill/>
                <a:round/>
                <a:headEnd/>
                <a:tailEnd/>
              </a:ln>
            </p:spPr>
            <p:txBody>
              <a:bodyPr/>
              <a:lstStyle/>
              <a:p>
                <a:endParaRPr lang="en-US"/>
              </a:p>
            </p:txBody>
          </p:sp>
          <p:sp>
            <p:nvSpPr>
              <p:cNvPr id="84346" name="Freeform 544"/>
              <p:cNvSpPr>
                <a:spLocks/>
              </p:cNvSpPr>
              <p:nvPr/>
            </p:nvSpPr>
            <p:spPr bwMode="auto">
              <a:xfrm>
                <a:off x="2994" y="3530"/>
                <a:ext cx="37" cy="17"/>
              </a:xfrm>
              <a:custGeom>
                <a:avLst/>
                <a:gdLst>
                  <a:gd name="T0" fmla="*/ 0 w 37"/>
                  <a:gd name="T1" fmla="*/ 12 h 17"/>
                  <a:gd name="T2" fmla="*/ 1 w 37"/>
                  <a:gd name="T3" fmla="*/ 0 h 17"/>
                  <a:gd name="T4" fmla="*/ 37 w 37"/>
                  <a:gd name="T5" fmla="*/ 4 h 17"/>
                  <a:gd name="T6" fmla="*/ 36 w 37"/>
                  <a:gd name="T7" fmla="*/ 17 h 17"/>
                  <a:gd name="T8" fmla="*/ 0 w 37"/>
                  <a:gd name="T9" fmla="*/ 12 h 17"/>
                  <a:gd name="T10" fmla="*/ 0 60000 65536"/>
                  <a:gd name="T11" fmla="*/ 0 60000 65536"/>
                  <a:gd name="T12" fmla="*/ 0 60000 65536"/>
                  <a:gd name="T13" fmla="*/ 0 60000 65536"/>
                  <a:gd name="T14" fmla="*/ 0 60000 65536"/>
                  <a:gd name="T15" fmla="*/ 0 w 37"/>
                  <a:gd name="T16" fmla="*/ 0 h 17"/>
                  <a:gd name="T17" fmla="*/ 37 w 37"/>
                  <a:gd name="T18" fmla="*/ 17 h 17"/>
                </a:gdLst>
                <a:ahLst/>
                <a:cxnLst>
                  <a:cxn ang="T10">
                    <a:pos x="T0" y="T1"/>
                  </a:cxn>
                  <a:cxn ang="T11">
                    <a:pos x="T2" y="T3"/>
                  </a:cxn>
                  <a:cxn ang="T12">
                    <a:pos x="T4" y="T5"/>
                  </a:cxn>
                  <a:cxn ang="T13">
                    <a:pos x="T6" y="T7"/>
                  </a:cxn>
                  <a:cxn ang="T14">
                    <a:pos x="T8" y="T9"/>
                  </a:cxn>
                </a:cxnLst>
                <a:rect l="T15" t="T16" r="T17" b="T18"/>
                <a:pathLst>
                  <a:path w="37" h="17">
                    <a:moveTo>
                      <a:pt x="0" y="12"/>
                    </a:moveTo>
                    <a:lnTo>
                      <a:pt x="1" y="0"/>
                    </a:lnTo>
                    <a:lnTo>
                      <a:pt x="37" y="4"/>
                    </a:lnTo>
                    <a:lnTo>
                      <a:pt x="36" y="17"/>
                    </a:lnTo>
                    <a:lnTo>
                      <a:pt x="0" y="12"/>
                    </a:lnTo>
                    <a:close/>
                  </a:path>
                </a:pathLst>
              </a:custGeom>
              <a:solidFill>
                <a:srgbClr val="000000"/>
              </a:solidFill>
              <a:ln w="9525">
                <a:noFill/>
                <a:round/>
                <a:headEnd/>
                <a:tailEnd/>
              </a:ln>
            </p:spPr>
            <p:txBody>
              <a:bodyPr/>
              <a:lstStyle/>
              <a:p>
                <a:endParaRPr lang="en-US"/>
              </a:p>
            </p:txBody>
          </p:sp>
        </p:grpSp>
        <p:sp>
          <p:nvSpPr>
            <p:cNvPr id="83980" name="Freeform 542"/>
            <p:cNvSpPr>
              <a:spLocks/>
            </p:cNvSpPr>
            <p:nvPr/>
          </p:nvSpPr>
          <p:spPr bwMode="auto">
            <a:xfrm>
              <a:off x="2995" y="3486"/>
              <a:ext cx="42" cy="48"/>
            </a:xfrm>
            <a:custGeom>
              <a:avLst/>
              <a:gdLst>
                <a:gd name="T0" fmla="*/ 0 w 42"/>
                <a:gd name="T1" fmla="*/ 44 h 48"/>
                <a:gd name="T2" fmla="*/ 6 w 42"/>
                <a:gd name="T3" fmla="*/ 0 h 48"/>
                <a:gd name="T4" fmla="*/ 42 w 42"/>
                <a:gd name="T5" fmla="*/ 4 h 48"/>
                <a:gd name="T6" fmla="*/ 36 w 42"/>
                <a:gd name="T7" fmla="*/ 48 h 48"/>
                <a:gd name="T8" fmla="*/ 0 w 42"/>
                <a:gd name="T9" fmla="*/ 44 h 48"/>
                <a:gd name="T10" fmla="*/ 0 60000 65536"/>
                <a:gd name="T11" fmla="*/ 0 60000 65536"/>
                <a:gd name="T12" fmla="*/ 0 60000 65536"/>
                <a:gd name="T13" fmla="*/ 0 60000 65536"/>
                <a:gd name="T14" fmla="*/ 0 60000 65536"/>
                <a:gd name="T15" fmla="*/ 0 w 42"/>
                <a:gd name="T16" fmla="*/ 0 h 48"/>
                <a:gd name="T17" fmla="*/ 42 w 42"/>
                <a:gd name="T18" fmla="*/ 48 h 48"/>
              </a:gdLst>
              <a:ahLst/>
              <a:cxnLst>
                <a:cxn ang="T10">
                  <a:pos x="T0" y="T1"/>
                </a:cxn>
                <a:cxn ang="T11">
                  <a:pos x="T2" y="T3"/>
                </a:cxn>
                <a:cxn ang="T12">
                  <a:pos x="T4" y="T5"/>
                </a:cxn>
                <a:cxn ang="T13">
                  <a:pos x="T6" y="T7"/>
                </a:cxn>
                <a:cxn ang="T14">
                  <a:pos x="T8" y="T9"/>
                </a:cxn>
              </a:cxnLst>
              <a:rect l="T15" t="T16" r="T17" b="T18"/>
              <a:pathLst>
                <a:path w="42" h="48">
                  <a:moveTo>
                    <a:pt x="0" y="44"/>
                  </a:moveTo>
                  <a:lnTo>
                    <a:pt x="6" y="0"/>
                  </a:lnTo>
                  <a:lnTo>
                    <a:pt x="42" y="4"/>
                  </a:lnTo>
                  <a:lnTo>
                    <a:pt x="36" y="48"/>
                  </a:lnTo>
                  <a:lnTo>
                    <a:pt x="0" y="44"/>
                  </a:lnTo>
                  <a:close/>
                </a:path>
              </a:pathLst>
            </a:custGeom>
            <a:solidFill>
              <a:srgbClr val="000000"/>
            </a:solidFill>
            <a:ln w="9525">
              <a:noFill/>
              <a:round/>
              <a:headEnd/>
              <a:tailEnd/>
            </a:ln>
          </p:spPr>
          <p:txBody>
            <a:bodyPr/>
            <a:lstStyle/>
            <a:p>
              <a:endParaRPr lang="en-US"/>
            </a:p>
          </p:txBody>
        </p:sp>
        <p:sp>
          <p:nvSpPr>
            <p:cNvPr id="83981" name="Freeform 541"/>
            <p:cNvSpPr>
              <a:spLocks/>
            </p:cNvSpPr>
            <p:nvPr/>
          </p:nvSpPr>
          <p:spPr bwMode="auto">
            <a:xfrm>
              <a:off x="3001" y="3441"/>
              <a:ext cx="40" cy="49"/>
            </a:xfrm>
            <a:custGeom>
              <a:avLst/>
              <a:gdLst>
                <a:gd name="T0" fmla="*/ 0 w 40"/>
                <a:gd name="T1" fmla="*/ 45 h 49"/>
                <a:gd name="T2" fmla="*/ 4 w 40"/>
                <a:gd name="T3" fmla="*/ 0 h 49"/>
                <a:gd name="T4" fmla="*/ 40 w 40"/>
                <a:gd name="T5" fmla="*/ 4 h 49"/>
                <a:gd name="T6" fmla="*/ 36 w 40"/>
                <a:gd name="T7" fmla="*/ 49 h 49"/>
                <a:gd name="T8" fmla="*/ 0 w 40"/>
                <a:gd name="T9" fmla="*/ 45 h 49"/>
                <a:gd name="T10" fmla="*/ 0 60000 65536"/>
                <a:gd name="T11" fmla="*/ 0 60000 65536"/>
                <a:gd name="T12" fmla="*/ 0 60000 65536"/>
                <a:gd name="T13" fmla="*/ 0 60000 65536"/>
                <a:gd name="T14" fmla="*/ 0 60000 65536"/>
                <a:gd name="T15" fmla="*/ 0 w 40"/>
                <a:gd name="T16" fmla="*/ 0 h 49"/>
                <a:gd name="T17" fmla="*/ 40 w 40"/>
                <a:gd name="T18" fmla="*/ 49 h 49"/>
              </a:gdLst>
              <a:ahLst/>
              <a:cxnLst>
                <a:cxn ang="T10">
                  <a:pos x="T0" y="T1"/>
                </a:cxn>
                <a:cxn ang="T11">
                  <a:pos x="T2" y="T3"/>
                </a:cxn>
                <a:cxn ang="T12">
                  <a:pos x="T4" y="T5"/>
                </a:cxn>
                <a:cxn ang="T13">
                  <a:pos x="T6" y="T7"/>
                </a:cxn>
                <a:cxn ang="T14">
                  <a:pos x="T8" y="T9"/>
                </a:cxn>
              </a:cxnLst>
              <a:rect l="T15" t="T16" r="T17" b="T18"/>
              <a:pathLst>
                <a:path w="40" h="49">
                  <a:moveTo>
                    <a:pt x="0" y="45"/>
                  </a:moveTo>
                  <a:lnTo>
                    <a:pt x="4" y="0"/>
                  </a:lnTo>
                  <a:lnTo>
                    <a:pt x="40" y="4"/>
                  </a:lnTo>
                  <a:lnTo>
                    <a:pt x="36" y="49"/>
                  </a:lnTo>
                  <a:lnTo>
                    <a:pt x="0" y="45"/>
                  </a:lnTo>
                  <a:close/>
                </a:path>
              </a:pathLst>
            </a:custGeom>
            <a:solidFill>
              <a:srgbClr val="000000"/>
            </a:solidFill>
            <a:ln w="9525">
              <a:noFill/>
              <a:round/>
              <a:headEnd/>
              <a:tailEnd/>
            </a:ln>
          </p:spPr>
          <p:txBody>
            <a:bodyPr/>
            <a:lstStyle/>
            <a:p>
              <a:endParaRPr lang="en-US"/>
            </a:p>
          </p:txBody>
        </p:sp>
        <p:sp>
          <p:nvSpPr>
            <p:cNvPr id="83982" name="Freeform 540"/>
            <p:cNvSpPr>
              <a:spLocks/>
            </p:cNvSpPr>
            <p:nvPr/>
          </p:nvSpPr>
          <p:spPr bwMode="auto">
            <a:xfrm>
              <a:off x="3005" y="3395"/>
              <a:ext cx="41" cy="51"/>
            </a:xfrm>
            <a:custGeom>
              <a:avLst/>
              <a:gdLst>
                <a:gd name="T0" fmla="*/ 0 w 41"/>
                <a:gd name="T1" fmla="*/ 46 h 51"/>
                <a:gd name="T2" fmla="*/ 5 w 41"/>
                <a:gd name="T3" fmla="*/ 0 h 51"/>
                <a:gd name="T4" fmla="*/ 41 w 41"/>
                <a:gd name="T5" fmla="*/ 4 h 51"/>
                <a:gd name="T6" fmla="*/ 36 w 41"/>
                <a:gd name="T7" fmla="*/ 51 h 51"/>
                <a:gd name="T8" fmla="*/ 0 w 41"/>
                <a:gd name="T9" fmla="*/ 46 h 51"/>
                <a:gd name="T10" fmla="*/ 0 60000 65536"/>
                <a:gd name="T11" fmla="*/ 0 60000 65536"/>
                <a:gd name="T12" fmla="*/ 0 60000 65536"/>
                <a:gd name="T13" fmla="*/ 0 60000 65536"/>
                <a:gd name="T14" fmla="*/ 0 60000 65536"/>
                <a:gd name="T15" fmla="*/ 0 w 41"/>
                <a:gd name="T16" fmla="*/ 0 h 51"/>
                <a:gd name="T17" fmla="*/ 41 w 41"/>
                <a:gd name="T18" fmla="*/ 51 h 51"/>
              </a:gdLst>
              <a:ahLst/>
              <a:cxnLst>
                <a:cxn ang="T10">
                  <a:pos x="T0" y="T1"/>
                </a:cxn>
                <a:cxn ang="T11">
                  <a:pos x="T2" y="T3"/>
                </a:cxn>
                <a:cxn ang="T12">
                  <a:pos x="T4" y="T5"/>
                </a:cxn>
                <a:cxn ang="T13">
                  <a:pos x="T6" y="T7"/>
                </a:cxn>
                <a:cxn ang="T14">
                  <a:pos x="T8" y="T9"/>
                </a:cxn>
              </a:cxnLst>
              <a:rect l="T15" t="T16" r="T17" b="T18"/>
              <a:pathLst>
                <a:path w="41" h="51">
                  <a:moveTo>
                    <a:pt x="0" y="46"/>
                  </a:moveTo>
                  <a:lnTo>
                    <a:pt x="5" y="0"/>
                  </a:lnTo>
                  <a:lnTo>
                    <a:pt x="41" y="4"/>
                  </a:lnTo>
                  <a:lnTo>
                    <a:pt x="36" y="51"/>
                  </a:lnTo>
                  <a:lnTo>
                    <a:pt x="0" y="46"/>
                  </a:lnTo>
                  <a:close/>
                </a:path>
              </a:pathLst>
            </a:custGeom>
            <a:solidFill>
              <a:srgbClr val="000000"/>
            </a:solidFill>
            <a:ln w="9525">
              <a:noFill/>
              <a:round/>
              <a:headEnd/>
              <a:tailEnd/>
            </a:ln>
          </p:spPr>
          <p:txBody>
            <a:bodyPr/>
            <a:lstStyle/>
            <a:p>
              <a:endParaRPr lang="en-US"/>
            </a:p>
          </p:txBody>
        </p:sp>
        <p:sp>
          <p:nvSpPr>
            <p:cNvPr id="83983" name="Freeform 539"/>
            <p:cNvSpPr>
              <a:spLocks/>
            </p:cNvSpPr>
            <p:nvPr/>
          </p:nvSpPr>
          <p:spPr bwMode="auto">
            <a:xfrm>
              <a:off x="3010" y="3347"/>
              <a:ext cx="42" cy="52"/>
            </a:xfrm>
            <a:custGeom>
              <a:avLst/>
              <a:gdLst>
                <a:gd name="T0" fmla="*/ 0 w 42"/>
                <a:gd name="T1" fmla="*/ 48 h 52"/>
                <a:gd name="T2" fmla="*/ 6 w 42"/>
                <a:gd name="T3" fmla="*/ 0 h 52"/>
                <a:gd name="T4" fmla="*/ 42 w 42"/>
                <a:gd name="T5" fmla="*/ 4 h 52"/>
                <a:gd name="T6" fmla="*/ 36 w 42"/>
                <a:gd name="T7" fmla="*/ 52 h 52"/>
                <a:gd name="T8" fmla="*/ 0 w 42"/>
                <a:gd name="T9" fmla="*/ 48 h 52"/>
                <a:gd name="T10" fmla="*/ 0 60000 65536"/>
                <a:gd name="T11" fmla="*/ 0 60000 65536"/>
                <a:gd name="T12" fmla="*/ 0 60000 65536"/>
                <a:gd name="T13" fmla="*/ 0 60000 65536"/>
                <a:gd name="T14" fmla="*/ 0 60000 65536"/>
                <a:gd name="T15" fmla="*/ 0 w 42"/>
                <a:gd name="T16" fmla="*/ 0 h 52"/>
                <a:gd name="T17" fmla="*/ 42 w 42"/>
                <a:gd name="T18" fmla="*/ 52 h 52"/>
              </a:gdLst>
              <a:ahLst/>
              <a:cxnLst>
                <a:cxn ang="T10">
                  <a:pos x="T0" y="T1"/>
                </a:cxn>
                <a:cxn ang="T11">
                  <a:pos x="T2" y="T3"/>
                </a:cxn>
                <a:cxn ang="T12">
                  <a:pos x="T4" y="T5"/>
                </a:cxn>
                <a:cxn ang="T13">
                  <a:pos x="T6" y="T7"/>
                </a:cxn>
                <a:cxn ang="T14">
                  <a:pos x="T8" y="T9"/>
                </a:cxn>
              </a:cxnLst>
              <a:rect l="T15" t="T16" r="T17" b="T18"/>
              <a:pathLst>
                <a:path w="42" h="52">
                  <a:moveTo>
                    <a:pt x="0" y="48"/>
                  </a:moveTo>
                  <a:lnTo>
                    <a:pt x="6" y="0"/>
                  </a:lnTo>
                  <a:lnTo>
                    <a:pt x="42" y="4"/>
                  </a:lnTo>
                  <a:lnTo>
                    <a:pt x="36" y="52"/>
                  </a:lnTo>
                  <a:lnTo>
                    <a:pt x="0" y="48"/>
                  </a:lnTo>
                  <a:close/>
                </a:path>
              </a:pathLst>
            </a:custGeom>
            <a:solidFill>
              <a:srgbClr val="000000"/>
            </a:solidFill>
            <a:ln w="9525">
              <a:noFill/>
              <a:round/>
              <a:headEnd/>
              <a:tailEnd/>
            </a:ln>
          </p:spPr>
          <p:txBody>
            <a:bodyPr/>
            <a:lstStyle/>
            <a:p>
              <a:endParaRPr lang="en-US"/>
            </a:p>
          </p:txBody>
        </p:sp>
        <p:sp>
          <p:nvSpPr>
            <p:cNvPr id="83984" name="Freeform 538"/>
            <p:cNvSpPr>
              <a:spLocks/>
            </p:cNvSpPr>
            <p:nvPr/>
          </p:nvSpPr>
          <p:spPr bwMode="auto">
            <a:xfrm>
              <a:off x="3016" y="3298"/>
              <a:ext cx="41" cy="53"/>
            </a:xfrm>
            <a:custGeom>
              <a:avLst/>
              <a:gdLst>
                <a:gd name="T0" fmla="*/ 0 w 41"/>
                <a:gd name="T1" fmla="*/ 49 h 53"/>
                <a:gd name="T2" fmla="*/ 5 w 41"/>
                <a:gd name="T3" fmla="*/ 0 h 53"/>
                <a:gd name="T4" fmla="*/ 41 w 41"/>
                <a:gd name="T5" fmla="*/ 4 h 53"/>
                <a:gd name="T6" fmla="*/ 36 w 41"/>
                <a:gd name="T7" fmla="*/ 53 h 53"/>
                <a:gd name="T8" fmla="*/ 0 w 41"/>
                <a:gd name="T9" fmla="*/ 49 h 53"/>
                <a:gd name="T10" fmla="*/ 0 60000 65536"/>
                <a:gd name="T11" fmla="*/ 0 60000 65536"/>
                <a:gd name="T12" fmla="*/ 0 60000 65536"/>
                <a:gd name="T13" fmla="*/ 0 60000 65536"/>
                <a:gd name="T14" fmla="*/ 0 60000 65536"/>
                <a:gd name="T15" fmla="*/ 0 w 41"/>
                <a:gd name="T16" fmla="*/ 0 h 53"/>
                <a:gd name="T17" fmla="*/ 41 w 41"/>
                <a:gd name="T18" fmla="*/ 53 h 53"/>
              </a:gdLst>
              <a:ahLst/>
              <a:cxnLst>
                <a:cxn ang="T10">
                  <a:pos x="T0" y="T1"/>
                </a:cxn>
                <a:cxn ang="T11">
                  <a:pos x="T2" y="T3"/>
                </a:cxn>
                <a:cxn ang="T12">
                  <a:pos x="T4" y="T5"/>
                </a:cxn>
                <a:cxn ang="T13">
                  <a:pos x="T6" y="T7"/>
                </a:cxn>
                <a:cxn ang="T14">
                  <a:pos x="T8" y="T9"/>
                </a:cxn>
              </a:cxnLst>
              <a:rect l="T15" t="T16" r="T17" b="T18"/>
              <a:pathLst>
                <a:path w="41" h="53">
                  <a:moveTo>
                    <a:pt x="0" y="49"/>
                  </a:moveTo>
                  <a:lnTo>
                    <a:pt x="5" y="0"/>
                  </a:lnTo>
                  <a:lnTo>
                    <a:pt x="41" y="4"/>
                  </a:lnTo>
                  <a:lnTo>
                    <a:pt x="36" y="53"/>
                  </a:lnTo>
                  <a:lnTo>
                    <a:pt x="0" y="49"/>
                  </a:lnTo>
                  <a:close/>
                </a:path>
              </a:pathLst>
            </a:custGeom>
            <a:solidFill>
              <a:srgbClr val="000000"/>
            </a:solidFill>
            <a:ln w="9525">
              <a:noFill/>
              <a:round/>
              <a:headEnd/>
              <a:tailEnd/>
            </a:ln>
          </p:spPr>
          <p:txBody>
            <a:bodyPr/>
            <a:lstStyle/>
            <a:p>
              <a:endParaRPr lang="en-US"/>
            </a:p>
          </p:txBody>
        </p:sp>
        <p:sp>
          <p:nvSpPr>
            <p:cNvPr id="83985" name="Freeform 537"/>
            <p:cNvSpPr>
              <a:spLocks/>
            </p:cNvSpPr>
            <p:nvPr/>
          </p:nvSpPr>
          <p:spPr bwMode="auto">
            <a:xfrm>
              <a:off x="3021" y="3283"/>
              <a:ext cx="37" cy="19"/>
            </a:xfrm>
            <a:custGeom>
              <a:avLst/>
              <a:gdLst>
                <a:gd name="T0" fmla="*/ 0 w 37"/>
                <a:gd name="T1" fmla="*/ 15 h 19"/>
                <a:gd name="T2" fmla="*/ 1 w 37"/>
                <a:gd name="T3" fmla="*/ 0 h 19"/>
                <a:gd name="T4" fmla="*/ 37 w 37"/>
                <a:gd name="T5" fmla="*/ 4 h 19"/>
                <a:gd name="T6" fmla="*/ 36 w 37"/>
                <a:gd name="T7" fmla="*/ 19 h 19"/>
                <a:gd name="T8" fmla="*/ 0 w 37"/>
                <a:gd name="T9" fmla="*/ 15 h 19"/>
                <a:gd name="T10" fmla="*/ 0 60000 65536"/>
                <a:gd name="T11" fmla="*/ 0 60000 65536"/>
                <a:gd name="T12" fmla="*/ 0 60000 65536"/>
                <a:gd name="T13" fmla="*/ 0 60000 65536"/>
                <a:gd name="T14" fmla="*/ 0 60000 65536"/>
                <a:gd name="T15" fmla="*/ 0 w 37"/>
                <a:gd name="T16" fmla="*/ 0 h 19"/>
                <a:gd name="T17" fmla="*/ 37 w 37"/>
                <a:gd name="T18" fmla="*/ 19 h 19"/>
              </a:gdLst>
              <a:ahLst/>
              <a:cxnLst>
                <a:cxn ang="T10">
                  <a:pos x="T0" y="T1"/>
                </a:cxn>
                <a:cxn ang="T11">
                  <a:pos x="T2" y="T3"/>
                </a:cxn>
                <a:cxn ang="T12">
                  <a:pos x="T4" y="T5"/>
                </a:cxn>
                <a:cxn ang="T13">
                  <a:pos x="T6" y="T7"/>
                </a:cxn>
                <a:cxn ang="T14">
                  <a:pos x="T8" y="T9"/>
                </a:cxn>
              </a:cxnLst>
              <a:rect l="T15" t="T16" r="T17" b="T18"/>
              <a:pathLst>
                <a:path w="37" h="19">
                  <a:moveTo>
                    <a:pt x="0" y="15"/>
                  </a:moveTo>
                  <a:lnTo>
                    <a:pt x="1" y="0"/>
                  </a:lnTo>
                  <a:lnTo>
                    <a:pt x="37" y="4"/>
                  </a:lnTo>
                  <a:lnTo>
                    <a:pt x="36" y="19"/>
                  </a:lnTo>
                  <a:lnTo>
                    <a:pt x="0" y="15"/>
                  </a:lnTo>
                  <a:close/>
                </a:path>
              </a:pathLst>
            </a:custGeom>
            <a:solidFill>
              <a:srgbClr val="000000"/>
            </a:solidFill>
            <a:ln w="9525">
              <a:noFill/>
              <a:round/>
              <a:headEnd/>
              <a:tailEnd/>
            </a:ln>
          </p:spPr>
          <p:txBody>
            <a:bodyPr/>
            <a:lstStyle/>
            <a:p>
              <a:endParaRPr lang="en-US"/>
            </a:p>
          </p:txBody>
        </p:sp>
        <p:sp>
          <p:nvSpPr>
            <p:cNvPr id="83986" name="Freeform 536"/>
            <p:cNvSpPr>
              <a:spLocks/>
            </p:cNvSpPr>
            <p:nvPr/>
          </p:nvSpPr>
          <p:spPr bwMode="auto">
            <a:xfrm>
              <a:off x="3038" y="3094"/>
              <a:ext cx="40" cy="44"/>
            </a:xfrm>
            <a:custGeom>
              <a:avLst/>
              <a:gdLst>
                <a:gd name="T0" fmla="*/ 0 w 40"/>
                <a:gd name="T1" fmla="*/ 40 h 44"/>
                <a:gd name="T2" fmla="*/ 4 w 40"/>
                <a:gd name="T3" fmla="*/ 0 h 44"/>
                <a:gd name="T4" fmla="*/ 40 w 40"/>
                <a:gd name="T5" fmla="*/ 4 h 44"/>
                <a:gd name="T6" fmla="*/ 36 w 40"/>
                <a:gd name="T7" fmla="*/ 44 h 44"/>
                <a:gd name="T8" fmla="*/ 0 w 40"/>
                <a:gd name="T9" fmla="*/ 40 h 44"/>
                <a:gd name="T10" fmla="*/ 0 60000 65536"/>
                <a:gd name="T11" fmla="*/ 0 60000 65536"/>
                <a:gd name="T12" fmla="*/ 0 60000 65536"/>
                <a:gd name="T13" fmla="*/ 0 60000 65536"/>
                <a:gd name="T14" fmla="*/ 0 60000 65536"/>
                <a:gd name="T15" fmla="*/ 0 w 40"/>
                <a:gd name="T16" fmla="*/ 0 h 44"/>
                <a:gd name="T17" fmla="*/ 40 w 40"/>
                <a:gd name="T18" fmla="*/ 44 h 44"/>
              </a:gdLst>
              <a:ahLst/>
              <a:cxnLst>
                <a:cxn ang="T10">
                  <a:pos x="T0" y="T1"/>
                </a:cxn>
                <a:cxn ang="T11">
                  <a:pos x="T2" y="T3"/>
                </a:cxn>
                <a:cxn ang="T12">
                  <a:pos x="T4" y="T5"/>
                </a:cxn>
                <a:cxn ang="T13">
                  <a:pos x="T6" y="T7"/>
                </a:cxn>
                <a:cxn ang="T14">
                  <a:pos x="T8" y="T9"/>
                </a:cxn>
              </a:cxnLst>
              <a:rect l="T15" t="T16" r="T17" b="T18"/>
              <a:pathLst>
                <a:path w="40" h="44">
                  <a:moveTo>
                    <a:pt x="0" y="40"/>
                  </a:moveTo>
                  <a:lnTo>
                    <a:pt x="4" y="0"/>
                  </a:lnTo>
                  <a:lnTo>
                    <a:pt x="40" y="4"/>
                  </a:lnTo>
                  <a:lnTo>
                    <a:pt x="36" y="44"/>
                  </a:lnTo>
                  <a:lnTo>
                    <a:pt x="0" y="40"/>
                  </a:lnTo>
                  <a:close/>
                </a:path>
              </a:pathLst>
            </a:custGeom>
            <a:solidFill>
              <a:srgbClr val="000000"/>
            </a:solidFill>
            <a:ln w="9525">
              <a:noFill/>
              <a:round/>
              <a:headEnd/>
              <a:tailEnd/>
            </a:ln>
          </p:spPr>
          <p:txBody>
            <a:bodyPr/>
            <a:lstStyle/>
            <a:p>
              <a:endParaRPr lang="en-US"/>
            </a:p>
          </p:txBody>
        </p:sp>
        <p:sp>
          <p:nvSpPr>
            <p:cNvPr id="83987" name="Freeform 535"/>
            <p:cNvSpPr>
              <a:spLocks/>
            </p:cNvSpPr>
            <p:nvPr/>
          </p:nvSpPr>
          <p:spPr bwMode="auto">
            <a:xfrm>
              <a:off x="3042" y="3041"/>
              <a:ext cx="41" cy="57"/>
            </a:xfrm>
            <a:custGeom>
              <a:avLst/>
              <a:gdLst>
                <a:gd name="T0" fmla="*/ 0 w 41"/>
                <a:gd name="T1" fmla="*/ 53 h 57"/>
                <a:gd name="T2" fmla="*/ 5 w 41"/>
                <a:gd name="T3" fmla="*/ 0 h 57"/>
                <a:gd name="T4" fmla="*/ 41 w 41"/>
                <a:gd name="T5" fmla="*/ 4 h 57"/>
                <a:gd name="T6" fmla="*/ 36 w 41"/>
                <a:gd name="T7" fmla="*/ 57 h 57"/>
                <a:gd name="T8" fmla="*/ 0 w 41"/>
                <a:gd name="T9" fmla="*/ 53 h 57"/>
                <a:gd name="T10" fmla="*/ 0 60000 65536"/>
                <a:gd name="T11" fmla="*/ 0 60000 65536"/>
                <a:gd name="T12" fmla="*/ 0 60000 65536"/>
                <a:gd name="T13" fmla="*/ 0 60000 65536"/>
                <a:gd name="T14" fmla="*/ 0 60000 65536"/>
                <a:gd name="T15" fmla="*/ 0 w 41"/>
                <a:gd name="T16" fmla="*/ 0 h 57"/>
                <a:gd name="T17" fmla="*/ 41 w 41"/>
                <a:gd name="T18" fmla="*/ 57 h 57"/>
              </a:gdLst>
              <a:ahLst/>
              <a:cxnLst>
                <a:cxn ang="T10">
                  <a:pos x="T0" y="T1"/>
                </a:cxn>
                <a:cxn ang="T11">
                  <a:pos x="T2" y="T3"/>
                </a:cxn>
                <a:cxn ang="T12">
                  <a:pos x="T4" y="T5"/>
                </a:cxn>
                <a:cxn ang="T13">
                  <a:pos x="T6" y="T7"/>
                </a:cxn>
                <a:cxn ang="T14">
                  <a:pos x="T8" y="T9"/>
                </a:cxn>
              </a:cxnLst>
              <a:rect l="T15" t="T16" r="T17" b="T18"/>
              <a:pathLst>
                <a:path w="41" h="57">
                  <a:moveTo>
                    <a:pt x="0" y="53"/>
                  </a:moveTo>
                  <a:lnTo>
                    <a:pt x="5" y="0"/>
                  </a:lnTo>
                  <a:lnTo>
                    <a:pt x="41" y="4"/>
                  </a:lnTo>
                  <a:lnTo>
                    <a:pt x="36" y="57"/>
                  </a:lnTo>
                  <a:lnTo>
                    <a:pt x="0" y="53"/>
                  </a:lnTo>
                  <a:close/>
                </a:path>
              </a:pathLst>
            </a:custGeom>
            <a:solidFill>
              <a:srgbClr val="000000"/>
            </a:solidFill>
            <a:ln w="9525">
              <a:noFill/>
              <a:round/>
              <a:headEnd/>
              <a:tailEnd/>
            </a:ln>
          </p:spPr>
          <p:txBody>
            <a:bodyPr/>
            <a:lstStyle/>
            <a:p>
              <a:endParaRPr lang="en-US"/>
            </a:p>
          </p:txBody>
        </p:sp>
        <p:sp>
          <p:nvSpPr>
            <p:cNvPr id="83988" name="Freeform 534"/>
            <p:cNvSpPr>
              <a:spLocks/>
            </p:cNvSpPr>
            <p:nvPr/>
          </p:nvSpPr>
          <p:spPr bwMode="auto">
            <a:xfrm>
              <a:off x="3047" y="2987"/>
              <a:ext cx="41" cy="58"/>
            </a:xfrm>
            <a:custGeom>
              <a:avLst/>
              <a:gdLst>
                <a:gd name="T0" fmla="*/ 0 w 41"/>
                <a:gd name="T1" fmla="*/ 54 h 58"/>
                <a:gd name="T2" fmla="*/ 5 w 41"/>
                <a:gd name="T3" fmla="*/ 0 h 58"/>
                <a:gd name="T4" fmla="*/ 41 w 41"/>
                <a:gd name="T5" fmla="*/ 4 h 58"/>
                <a:gd name="T6" fmla="*/ 36 w 41"/>
                <a:gd name="T7" fmla="*/ 58 h 58"/>
                <a:gd name="T8" fmla="*/ 0 w 41"/>
                <a:gd name="T9" fmla="*/ 54 h 58"/>
                <a:gd name="T10" fmla="*/ 0 60000 65536"/>
                <a:gd name="T11" fmla="*/ 0 60000 65536"/>
                <a:gd name="T12" fmla="*/ 0 60000 65536"/>
                <a:gd name="T13" fmla="*/ 0 60000 65536"/>
                <a:gd name="T14" fmla="*/ 0 60000 65536"/>
                <a:gd name="T15" fmla="*/ 0 w 41"/>
                <a:gd name="T16" fmla="*/ 0 h 58"/>
                <a:gd name="T17" fmla="*/ 41 w 41"/>
                <a:gd name="T18" fmla="*/ 58 h 58"/>
              </a:gdLst>
              <a:ahLst/>
              <a:cxnLst>
                <a:cxn ang="T10">
                  <a:pos x="T0" y="T1"/>
                </a:cxn>
                <a:cxn ang="T11">
                  <a:pos x="T2" y="T3"/>
                </a:cxn>
                <a:cxn ang="T12">
                  <a:pos x="T4" y="T5"/>
                </a:cxn>
                <a:cxn ang="T13">
                  <a:pos x="T6" y="T7"/>
                </a:cxn>
                <a:cxn ang="T14">
                  <a:pos x="T8" y="T9"/>
                </a:cxn>
              </a:cxnLst>
              <a:rect l="T15" t="T16" r="T17" b="T18"/>
              <a:pathLst>
                <a:path w="41" h="58">
                  <a:moveTo>
                    <a:pt x="0" y="54"/>
                  </a:moveTo>
                  <a:lnTo>
                    <a:pt x="5" y="0"/>
                  </a:lnTo>
                  <a:lnTo>
                    <a:pt x="41" y="4"/>
                  </a:lnTo>
                  <a:lnTo>
                    <a:pt x="36" y="58"/>
                  </a:lnTo>
                  <a:lnTo>
                    <a:pt x="0" y="54"/>
                  </a:lnTo>
                  <a:close/>
                </a:path>
              </a:pathLst>
            </a:custGeom>
            <a:solidFill>
              <a:srgbClr val="000000"/>
            </a:solidFill>
            <a:ln w="9525">
              <a:noFill/>
              <a:round/>
              <a:headEnd/>
              <a:tailEnd/>
            </a:ln>
          </p:spPr>
          <p:txBody>
            <a:bodyPr/>
            <a:lstStyle/>
            <a:p>
              <a:endParaRPr lang="en-US"/>
            </a:p>
          </p:txBody>
        </p:sp>
        <p:sp>
          <p:nvSpPr>
            <p:cNvPr id="83989" name="Freeform 533"/>
            <p:cNvSpPr>
              <a:spLocks/>
            </p:cNvSpPr>
            <p:nvPr/>
          </p:nvSpPr>
          <p:spPr bwMode="auto">
            <a:xfrm>
              <a:off x="3052" y="2933"/>
              <a:ext cx="42" cy="58"/>
            </a:xfrm>
            <a:custGeom>
              <a:avLst/>
              <a:gdLst>
                <a:gd name="T0" fmla="*/ 0 w 42"/>
                <a:gd name="T1" fmla="*/ 54 h 58"/>
                <a:gd name="T2" fmla="*/ 6 w 42"/>
                <a:gd name="T3" fmla="*/ 0 h 58"/>
                <a:gd name="T4" fmla="*/ 42 w 42"/>
                <a:gd name="T5" fmla="*/ 4 h 58"/>
                <a:gd name="T6" fmla="*/ 36 w 42"/>
                <a:gd name="T7" fmla="*/ 58 h 58"/>
                <a:gd name="T8" fmla="*/ 0 w 42"/>
                <a:gd name="T9" fmla="*/ 54 h 58"/>
                <a:gd name="T10" fmla="*/ 0 60000 65536"/>
                <a:gd name="T11" fmla="*/ 0 60000 65536"/>
                <a:gd name="T12" fmla="*/ 0 60000 65536"/>
                <a:gd name="T13" fmla="*/ 0 60000 65536"/>
                <a:gd name="T14" fmla="*/ 0 60000 65536"/>
                <a:gd name="T15" fmla="*/ 0 w 42"/>
                <a:gd name="T16" fmla="*/ 0 h 58"/>
                <a:gd name="T17" fmla="*/ 42 w 42"/>
                <a:gd name="T18" fmla="*/ 58 h 58"/>
              </a:gdLst>
              <a:ahLst/>
              <a:cxnLst>
                <a:cxn ang="T10">
                  <a:pos x="T0" y="T1"/>
                </a:cxn>
                <a:cxn ang="T11">
                  <a:pos x="T2" y="T3"/>
                </a:cxn>
                <a:cxn ang="T12">
                  <a:pos x="T4" y="T5"/>
                </a:cxn>
                <a:cxn ang="T13">
                  <a:pos x="T6" y="T7"/>
                </a:cxn>
                <a:cxn ang="T14">
                  <a:pos x="T8" y="T9"/>
                </a:cxn>
              </a:cxnLst>
              <a:rect l="T15" t="T16" r="T17" b="T18"/>
              <a:pathLst>
                <a:path w="42" h="58">
                  <a:moveTo>
                    <a:pt x="0" y="54"/>
                  </a:moveTo>
                  <a:lnTo>
                    <a:pt x="6" y="0"/>
                  </a:lnTo>
                  <a:lnTo>
                    <a:pt x="42" y="4"/>
                  </a:lnTo>
                  <a:lnTo>
                    <a:pt x="36" y="58"/>
                  </a:lnTo>
                  <a:lnTo>
                    <a:pt x="0" y="54"/>
                  </a:lnTo>
                  <a:close/>
                </a:path>
              </a:pathLst>
            </a:custGeom>
            <a:solidFill>
              <a:srgbClr val="000000"/>
            </a:solidFill>
            <a:ln w="9525">
              <a:noFill/>
              <a:round/>
              <a:headEnd/>
              <a:tailEnd/>
            </a:ln>
          </p:spPr>
          <p:txBody>
            <a:bodyPr/>
            <a:lstStyle/>
            <a:p>
              <a:endParaRPr lang="en-US"/>
            </a:p>
          </p:txBody>
        </p:sp>
        <p:sp>
          <p:nvSpPr>
            <p:cNvPr id="83990" name="Freeform 532"/>
            <p:cNvSpPr>
              <a:spLocks/>
            </p:cNvSpPr>
            <p:nvPr/>
          </p:nvSpPr>
          <p:spPr bwMode="auto">
            <a:xfrm>
              <a:off x="3058" y="2878"/>
              <a:ext cx="41" cy="59"/>
            </a:xfrm>
            <a:custGeom>
              <a:avLst/>
              <a:gdLst>
                <a:gd name="T0" fmla="*/ 0 w 41"/>
                <a:gd name="T1" fmla="*/ 55 h 59"/>
                <a:gd name="T2" fmla="*/ 5 w 41"/>
                <a:gd name="T3" fmla="*/ 0 h 59"/>
                <a:gd name="T4" fmla="*/ 41 w 41"/>
                <a:gd name="T5" fmla="*/ 4 h 59"/>
                <a:gd name="T6" fmla="*/ 36 w 41"/>
                <a:gd name="T7" fmla="*/ 59 h 59"/>
                <a:gd name="T8" fmla="*/ 0 w 41"/>
                <a:gd name="T9" fmla="*/ 55 h 59"/>
                <a:gd name="T10" fmla="*/ 0 60000 65536"/>
                <a:gd name="T11" fmla="*/ 0 60000 65536"/>
                <a:gd name="T12" fmla="*/ 0 60000 65536"/>
                <a:gd name="T13" fmla="*/ 0 60000 65536"/>
                <a:gd name="T14" fmla="*/ 0 60000 65536"/>
                <a:gd name="T15" fmla="*/ 0 w 41"/>
                <a:gd name="T16" fmla="*/ 0 h 59"/>
                <a:gd name="T17" fmla="*/ 41 w 41"/>
                <a:gd name="T18" fmla="*/ 59 h 59"/>
              </a:gdLst>
              <a:ahLst/>
              <a:cxnLst>
                <a:cxn ang="T10">
                  <a:pos x="T0" y="T1"/>
                </a:cxn>
                <a:cxn ang="T11">
                  <a:pos x="T2" y="T3"/>
                </a:cxn>
                <a:cxn ang="T12">
                  <a:pos x="T4" y="T5"/>
                </a:cxn>
                <a:cxn ang="T13">
                  <a:pos x="T6" y="T7"/>
                </a:cxn>
                <a:cxn ang="T14">
                  <a:pos x="T8" y="T9"/>
                </a:cxn>
              </a:cxnLst>
              <a:rect l="T15" t="T16" r="T17" b="T18"/>
              <a:pathLst>
                <a:path w="41" h="59">
                  <a:moveTo>
                    <a:pt x="0" y="55"/>
                  </a:moveTo>
                  <a:lnTo>
                    <a:pt x="5" y="0"/>
                  </a:lnTo>
                  <a:lnTo>
                    <a:pt x="41" y="4"/>
                  </a:lnTo>
                  <a:lnTo>
                    <a:pt x="36" y="59"/>
                  </a:lnTo>
                  <a:lnTo>
                    <a:pt x="0" y="55"/>
                  </a:lnTo>
                  <a:close/>
                </a:path>
              </a:pathLst>
            </a:custGeom>
            <a:solidFill>
              <a:srgbClr val="000000"/>
            </a:solidFill>
            <a:ln w="9525">
              <a:noFill/>
              <a:round/>
              <a:headEnd/>
              <a:tailEnd/>
            </a:ln>
          </p:spPr>
          <p:txBody>
            <a:bodyPr/>
            <a:lstStyle/>
            <a:p>
              <a:endParaRPr lang="en-US"/>
            </a:p>
          </p:txBody>
        </p:sp>
        <p:sp>
          <p:nvSpPr>
            <p:cNvPr id="83991" name="Rectangle 531"/>
            <p:cNvSpPr>
              <a:spLocks noChangeArrowheads="1"/>
            </p:cNvSpPr>
            <p:nvPr/>
          </p:nvSpPr>
          <p:spPr bwMode="auto">
            <a:xfrm>
              <a:off x="3063" y="2877"/>
              <a:ext cx="36" cy="3"/>
            </a:xfrm>
            <a:prstGeom prst="rect">
              <a:avLst/>
            </a:prstGeom>
            <a:solidFill>
              <a:srgbClr val="000000"/>
            </a:solidFill>
            <a:ln w="9525">
              <a:noFill/>
              <a:miter lim="800000"/>
              <a:headEnd/>
              <a:tailEnd/>
            </a:ln>
          </p:spPr>
          <p:txBody>
            <a:bodyPr/>
            <a:lstStyle/>
            <a:p>
              <a:endParaRPr lang="en-US"/>
            </a:p>
          </p:txBody>
        </p:sp>
        <p:sp>
          <p:nvSpPr>
            <p:cNvPr id="83992" name="Freeform 530"/>
            <p:cNvSpPr>
              <a:spLocks/>
            </p:cNvSpPr>
            <p:nvPr/>
          </p:nvSpPr>
          <p:spPr bwMode="auto">
            <a:xfrm>
              <a:off x="3077" y="2654"/>
              <a:ext cx="43" cy="77"/>
            </a:xfrm>
            <a:custGeom>
              <a:avLst/>
              <a:gdLst>
                <a:gd name="T0" fmla="*/ 0 w 43"/>
                <a:gd name="T1" fmla="*/ 73 h 77"/>
                <a:gd name="T2" fmla="*/ 7 w 43"/>
                <a:gd name="T3" fmla="*/ 0 h 77"/>
                <a:gd name="T4" fmla="*/ 43 w 43"/>
                <a:gd name="T5" fmla="*/ 4 h 77"/>
                <a:gd name="T6" fmla="*/ 36 w 43"/>
                <a:gd name="T7" fmla="*/ 77 h 77"/>
                <a:gd name="T8" fmla="*/ 0 w 43"/>
                <a:gd name="T9" fmla="*/ 73 h 77"/>
                <a:gd name="T10" fmla="*/ 0 60000 65536"/>
                <a:gd name="T11" fmla="*/ 0 60000 65536"/>
                <a:gd name="T12" fmla="*/ 0 60000 65536"/>
                <a:gd name="T13" fmla="*/ 0 60000 65536"/>
                <a:gd name="T14" fmla="*/ 0 60000 65536"/>
                <a:gd name="T15" fmla="*/ 0 w 43"/>
                <a:gd name="T16" fmla="*/ 0 h 77"/>
                <a:gd name="T17" fmla="*/ 43 w 43"/>
                <a:gd name="T18" fmla="*/ 77 h 77"/>
              </a:gdLst>
              <a:ahLst/>
              <a:cxnLst>
                <a:cxn ang="T10">
                  <a:pos x="T0" y="T1"/>
                </a:cxn>
                <a:cxn ang="T11">
                  <a:pos x="T2" y="T3"/>
                </a:cxn>
                <a:cxn ang="T12">
                  <a:pos x="T4" y="T5"/>
                </a:cxn>
                <a:cxn ang="T13">
                  <a:pos x="T6" y="T7"/>
                </a:cxn>
                <a:cxn ang="T14">
                  <a:pos x="T8" y="T9"/>
                </a:cxn>
              </a:cxnLst>
              <a:rect l="T15" t="T16" r="T17" b="T18"/>
              <a:pathLst>
                <a:path w="43" h="77">
                  <a:moveTo>
                    <a:pt x="0" y="73"/>
                  </a:moveTo>
                  <a:lnTo>
                    <a:pt x="7" y="0"/>
                  </a:lnTo>
                  <a:lnTo>
                    <a:pt x="43" y="4"/>
                  </a:lnTo>
                  <a:lnTo>
                    <a:pt x="36" y="77"/>
                  </a:lnTo>
                  <a:lnTo>
                    <a:pt x="0" y="73"/>
                  </a:lnTo>
                  <a:close/>
                </a:path>
              </a:pathLst>
            </a:custGeom>
            <a:solidFill>
              <a:srgbClr val="000000"/>
            </a:solidFill>
            <a:ln w="9525">
              <a:noFill/>
              <a:round/>
              <a:headEnd/>
              <a:tailEnd/>
            </a:ln>
          </p:spPr>
          <p:txBody>
            <a:bodyPr/>
            <a:lstStyle/>
            <a:p>
              <a:endParaRPr lang="en-US"/>
            </a:p>
          </p:txBody>
        </p:sp>
        <p:sp>
          <p:nvSpPr>
            <p:cNvPr id="83993" name="Freeform 529"/>
            <p:cNvSpPr>
              <a:spLocks/>
            </p:cNvSpPr>
            <p:nvPr/>
          </p:nvSpPr>
          <p:spPr bwMode="auto">
            <a:xfrm>
              <a:off x="3084" y="2541"/>
              <a:ext cx="46" cy="117"/>
            </a:xfrm>
            <a:custGeom>
              <a:avLst/>
              <a:gdLst>
                <a:gd name="T0" fmla="*/ 0 w 46"/>
                <a:gd name="T1" fmla="*/ 113 h 117"/>
                <a:gd name="T2" fmla="*/ 10 w 46"/>
                <a:gd name="T3" fmla="*/ 0 h 117"/>
                <a:gd name="T4" fmla="*/ 46 w 46"/>
                <a:gd name="T5" fmla="*/ 3 h 117"/>
                <a:gd name="T6" fmla="*/ 36 w 46"/>
                <a:gd name="T7" fmla="*/ 117 h 117"/>
                <a:gd name="T8" fmla="*/ 0 w 46"/>
                <a:gd name="T9" fmla="*/ 113 h 117"/>
                <a:gd name="T10" fmla="*/ 0 60000 65536"/>
                <a:gd name="T11" fmla="*/ 0 60000 65536"/>
                <a:gd name="T12" fmla="*/ 0 60000 65536"/>
                <a:gd name="T13" fmla="*/ 0 60000 65536"/>
                <a:gd name="T14" fmla="*/ 0 60000 65536"/>
                <a:gd name="T15" fmla="*/ 0 w 46"/>
                <a:gd name="T16" fmla="*/ 0 h 117"/>
                <a:gd name="T17" fmla="*/ 46 w 46"/>
                <a:gd name="T18" fmla="*/ 117 h 117"/>
              </a:gdLst>
              <a:ahLst/>
              <a:cxnLst>
                <a:cxn ang="T10">
                  <a:pos x="T0" y="T1"/>
                </a:cxn>
                <a:cxn ang="T11">
                  <a:pos x="T2" y="T3"/>
                </a:cxn>
                <a:cxn ang="T12">
                  <a:pos x="T4" y="T5"/>
                </a:cxn>
                <a:cxn ang="T13">
                  <a:pos x="T6" y="T7"/>
                </a:cxn>
                <a:cxn ang="T14">
                  <a:pos x="T8" y="T9"/>
                </a:cxn>
              </a:cxnLst>
              <a:rect l="T15" t="T16" r="T17" b="T18"/>
              <a:pathLst>
                <a:path w="46" h="117">
                  <a:moveTo>
                    <a:pt x="0" y="113"/>
                  </a:moveTo>
                  <a:lnTo>
                    <a:pt x="10" y="0"/>
                  </a:lnTo>
                  <a:lnTo>
                    <a:pt x="46" y="3"/>
                  </a:lnTo>
                  <a:lnTo>
                    <a:pt x="36" y="117"/>
                  </a:lnTo>
                  <a:lnTo>
                    <a:pt x="0" y="113"/>
                  </a:lnTo>
                  <a:close/>
                </a:path>
              </a:pathLst>
            </a:custGeom>
            <a:solidFill>
              <a:srgbClr val="000000"/>
            </a:solidFill>
            <a:ln w="9525">
              <a:noFill/>
              <a:round/>
              <a:headEnd/>
              <a:tailEnd/>
            </a:ln>
          </p:spPr>
          <p:txBody>
            <a:bodyPr/>
            <a:lstStyle/>
            <a:p>
              <a:endParaRPr lang="en-US"/>
            </a:p>
          </p:txBody>
        </p:sp>
        <p:sp>
          <p:nvSpPr>
            <p:cNvPr id="83994" name="Freeform 528"/>
            <p:cNvSpPr>
              <a:spLocks/>
            </p:cNvSpPr>
            <p:nvPr/>
          </p:nvSpPr>
          <p:spPr bwMode="auto">
            <a:xfrm>
              <a:off x="3094" y="2467"/>
              <a:ext cx="43" cy="77"/>
            </a:xfrm>
            <a:custGeom>
              <a:avLst/>
              <a:gdLst>
                <a:gd name="T0" fmla="*/ 0 w 43"/>
                <a:gd name="T1" fmla="*/ 74 h 77"/>
                <a:gd name="T2" fmla="*/ 7 w 43"/>
                <a:gd name="T3" fmla="*/ 0 h 77"/>
                <a:gd name="T4" fmla="*/ 43 w 43"/>
                <a:gd name="T5" fmla="*/ 4 h 77"/>
                <a:gd name="T6" fmla="*/ 36 w 43"/>
                <a:gd name="T7" fmla="*/ 77 h 77"/>
                <a:gd name="T8" fmla="*/ 0 w 43"/>
                <a:gd name="T9" fmla="*/ 74 h 77"/>
                <a:gd name="T10" fmla="*/ 0 60000 65536"/>
                <a:gd name="T11" fmla="*/ 0 60000 65536"/>
                <a:gd name="T12" fmla="*/ 0 60000 65536"/>
                <a:gd name="T13" fmla="*/ 0 60000 65536"/>
                <a:gd name="T14" fmla="*/ 0 60000 65536"/>
                <a:gd name="T15" fmla="*/ 0 w 43"/>
                <a:gd name="T16" fmla="*/ 0 h 77"/>
                <a:gd name="T17" fmla="*/ 43 w 43"/>
                <a:gd name="T18" fmla="*/ 77 h 77"/>
              </a:gdLst>
              <a:ahLst/>
              <a:cxnLst>
                <a:cxn ang="T10">
                  <a:pos x="T0" y="T1"/>
                </a:cxn>
                <a:cxn ang="T11">
                  <a:pos x="T2" y="T3"/>
                </a:cxn>
                <a:cxn ang="T12">
                  <a:pos x="T4" y="T5"/>
                </a:cxn>
                <a:cxn ang="T13">
                  <a:pos x="T6" y="T7"/>
                </a:cxn>
                <a:cxn ang="T14">
                  <a:pos x="T8" y="T9"/>
                </a:cxn>
              </a:cxnLst>
              <a:rect l="T15" t="T16" r="T17" b="T18"/>
              <a:pathLst>
                <a:path w="43" h="77">
                  <a:moveTo>
                    <a:pt x="0" y="74"/>
                  </a:moveTo>
                  <a:lnTo>
                    <a:pt x="7" y="0"/>
                  </a:lnTo>
                  <a:lnTo>
                    <a:pt x="43" y="4"/>
                  </a:lnTo>
                  <a:lnTo>
                    <a:pt x="36" y="77"/>
                  </a:lnTo>
                  <a:lnTo>
                    <a:pt x="0" y="74"/>
                  </a:lnTo>
                  <a:close/>
                </a:path>
              </a:pathLst>
            </a:custGeom>
            <a:solidFill>
              <a:srgbClr val="000000"/>
            </a:solidFill>
            <a:ln w="9525">
              <a:noFill/>
              <a:round/>
              <a:headEnd/>
              <a:tailEnd/>
            </a:ln>
          </p:spPr>
          <p:txBody>
            <a:bodyPr/>
            <a:lstStyle/>
            <a:p>
              <a:endParaRPr lang="en-US"/>
            </a:p>
          </p:txBody>
        </p:sp>
        <p:sp>
          <p:nvSpPr>
            <p:cNvPr id="83995" name="Freeform 527"/>
            <p:cNvSpPr>
              <a:spLocks/>
            </p:cNvSpPr>
            <p:nvPr/>
          </p:nvSpPr>
          <p:spPr bwMode="auto">
            <a:xfrm>
              <a:off x="3115" y="2313"/>
              <a:ext cx="36" cy="11"/>
            </a:xfrm>
            <a:custGeom>
              <a:avLst/>
              <a:gdLst>
                <a:gd name="T0" fmla="*/ 0 w 36"/>
                <a:gd name="T1" fmla="*/ 6 h 11"/>
                <a:gd name="T2" fmla="*/ 0 w 36"/>
                <a:gd name="T3" fmla="*/ 0 h 11"/>
                <a:gd name="T4" fmla="*/ 36 w 36"/>
                <a:gd name="T5" fmla="*/ 4 h 11"/>
                <a:gd name="T6" fmla="*/ 36 w 36"/>
                <a:gd name="T7" fmla="*/ 11 h 11"/>
                <a:gd name="T8" fmla="*/ 0 w 36"/>
                <a:gd name="T9" fmla="*/ 6 h 11"/>
                <a:gd name="T10" fmla="*/ 0 60000 65536"/>
                <a:gd name="T11" fmla="*/ 0 60000 65536"/>
                <a:gd name="T12" fmla="*/ 0 60000 65536"/>
                <a:gd name="T13" fmla="*/ 0 60000 65536"/>
                <a:gd name="T14" fmla="*/ 0 60000 65536"/>
                <a:gd name="T15" fmla="*/ 0 w 36"/>
                <a:gd name="T16" fmla="*/ 0 h 11"/>
                <a:gd name="T17" fmla="*/ 36 w 36"/>
                <a:gd name="T18" fmla="*/ 11 h 11"/>
              </a:gdLst>
              <a:ahLst/>
              <a:cxnLst>
                <a:cxn ang="T10">
                  <a:pos x="T0" y="T1"/>
                </a:cxn>
                <a:cxn ang="T11">
                  <a:pos x="T2" y="T3"/>
                </a:cxn>
                <a:cxn ang="T12">
                  <a:pos x="T4" y="T5"/>
                </a:cxn>
                <a:cxn ang="T13">
                  <a:pos x="T6" y="T7"/>
                </a:cxn>
                <a:cxn ang="T14">
                  <a:pos x="T8" y="T9"/>
                </a:cxn>
              </a:cxnLst>
              <a:rect l="T15" t="T16" r="T17" b="T18"/>
              <a:pathLst>
                <a:path w="36" h="11">
                  <a:moveTo>
                    <a:pt x="0" y="6"/>
                  </a:moveTo>
                  <a:lnTo>
                    <a:pt x="0" y="0"/>
                  </a:lnTo>
                  <a:lnTo>
                    <a:pt x="36" y="4"/>
                  </a:lnTo>
                  <a:lnTo>
                    <a:pt x="36" y="11"/>
                  </a:lnTo>
                  <a:lnTo>
                    <a:pt x="0" y="6"/>
                  </a:lnTo>
                  <a:close/>
                </a:path>
              </a:pathLst>
            </a:custGeom>
            <a:solidFill>
              <a:srgbClr val="000000"/>
            </a:solidFill>
            <a:ln w="9525">
              <a:noFill/>
              <a:round/>
              <a:headEnd/>
              <a:tailEnd/>
            </a:ln>
          </p:spPr>
          <p:txBody>
            <a:bodyPr/>
            <a:lstStyle/>
            <a:p>
              <a:endParaRPr lang="en-US"/>
            </a:p>
          </p:txBody>
        </p:sp>
        <p:sp>
          <p:nvSpPr>
            <p:cNvPr id="83996" name="Freeform 526"/>
            <p:cNvSpPr>
              <a:spLocks/>
            </p:cNvSpPr>
            <p:nvPr/>
          </p:nvSpPr>
          <p:spPr bwMode="auto">
            <a:xfrm>
              <a:off x="3115" y="2200"/>
              <a:ext cx="47" cy="117"/>
            </a:xfrm>
            <a:custGeom>
              <a:avLst/>
              <a:gdLst>
                <a:gd name="T0" fmla="*/ 0 w 47"/>
                <a:gd name="T1" fmla="*/ 113 h 117"/>
                <a:gd name="T2" fmla="*/ 11 w 47"/>
                <a:gd name="T3" fmla="*/ 0 h 117"/>
                <a:gd name="T4" fmla="*/ 47 w 47"/>
                <a:gd name="T5" fmla="*/ 4 h 117"/>
                <a:gd name="T6" fmla="*/ 36 w 47"/>
                <a:gd name="T7" fmla="*/ 117 h 117"/>
                <a:gd name="T8" fmla="*/ 0 w 47"/>
                <a:gd name="T9" fmla="*/ 113 h 117"/>
                <a:gd name="T10" fmla="*/ 0 60000 65536"/>
                <a:gd name="T11" fmla="*/ 0 60000 65536"/>
                <a:gd name="T12" fmla="*/ 0 60000 65536"/>
                <a:gd name="T13" fmla="*/ 0 60000 65536"/>
                <a:gd name="T14" fmla="*/ 0 60000 65536"/>
                <a:gd name="T15" fmla="*/ 0 w 47"/>
                <a:gd name="T16" fmla="*/ 0 h 117"/>
                <a:gd name="T17" fmla="*/ 47 w 47"/>
                <a:gd name="T18" fmla="*/ 117 h 117"/>
              </a:gdLst>
              <a:ahLst/>
              <a:cxnLst>
                <a:cxn ang="T10">
                  <a:pos x="T0" y="T1"/>
                </a:cxn>
                <a:cxn ang="T11">
                  <a:pos x="T2" y="T3"/>
                </a:cxn>
                <a:cxn ang="T12">
                  <a:pos x="T4" y="T5"/>
                </a:cxn>
                <a:cxn ang="T13">
                  <a:pos x="T6" y="T7"/>
                </a:cxn>
                <a:cxn ang="T14">
                  <a:pos x="T8" y="T9"/>
                </a:cxn>
              </a:cxnLst>
              <a:rect l="T15" t="T16" r="T17" b="T18"/>
              <a:pathLst>
                <a:path w="47" h="117">
                  <a:moveTo>
                    <a:pt x="0" y="113"/>
                  </a:moveTo>
                  <a:lnTo>
                    <a:pt x="11" y="0"/>
                  </a:lnTo>
                  <a:lnTo>
                    <a:pt x="47" y="4"/>
                  </a:lnTo>
                  <a:lnTo>
                    <a:pt x="36" y="117"/>
                  </a:lnTo>
                  <a:lnTo>
                    <a:pt x="0" y="113"/>
                  </a:lnTo>
                  <a:close/>
                </a:path>
              </a:pathLst>
            </a:custGeom>
            <a:solidFill>
              <a:srgbClr val="000000"/>
            </a:solidFill>
            <a:ln w="9525">
              <a:noFill/>
              <a:round/>
              <a:headEnd/>
              <a:tailEnd/>
            </a:ln>
          </p:spPr>
          <p:txBody>
            <a:bodyPr/>
            <a:lstStyle/>
            <a:p>
              <a:endParaRPr lang="en-US"/>
            </a:p>
          </p:txBody>
        </p:sp>
        <p:sp>
          <p:nvSpPr>
            <p:cNvPr id="83997" name="Freeform 525"/>
            <p:cNvSpPr>
              <a:spLocks/>
            </p:cNvSpPr>
            <p:nvPr/>
          </p:nvSpPr>
          <p:spPr bwMode="auto">
            <a:xfrm>
              <a:off x="3126" y="2090"/>
              <a:ext cx="46" cy="114"/>
            </a:xfrm>
            <a:custGeom>
              <a:avLst/>
              <a:gdLst>
                <a:gd name="T0" fmla="*/ 0 w 46"/>
                <a:gd name="T1" fmla="*/ 111 h 114"/>
                <a:gd name="T2" fmla="*/ 10 w 46"/>
                <a:gd name="T3" fmla="*/ 0 h 114"/>
                <a:gd name="T4" fmla="*/ 46 w 46"/>
                <a:gd name="T5" fmla="*/ 3 h 114"/>
                <a:gd name="T6" fmla="*/ 36 w 46"/>
                <a:gd name="T7" fmla="*/ 114 h 114"/>
                <a:gd name="T8" fmla="*/ 0 w 46"/>
                <a:gd name="T9" fmla="*/ 111 h 114"/>
                <a:gd name="T10" fmla="*/ 0 60000 65536"/>
                <a:gd name="T11" fmla="*/ 0 60000 65536"/>
                <a:gd name="T12" fmla="*/ 0 60000 65536"/>
                <a:gd name="T13" fmla="*/ 0 60000 65536"/>
                <a:gd name="T14" fmla="*/ 0 60000 65536"/>
                <a:gd name="T15" fmla="*/ 0 w 46"/>
                <a:gd name="T16" fmla="*/ 0 h 114"/>
                <a:gd name="T17" fmla="*/ 46 w 46"/>
                <a:gd name="T18" fmla="*/ 114 h 114"/>
              </a:gdLst>
              <a:ahLst/>
              <a:cxnLst>
                <a:cxn ang="T10">
                  <a:pos x="T0" y="T1"/>
                </a:cxn>
                <a:cxn ang="T11">
                  <a:pos x="T2" y="T3"/>
                </a:cxn>
                <a:cxn ang="T12">
                  <a:pos x="T4" y="T5"/>
                </a:cxn>
                <a:cxn ang="T13">
                  <a:pos x="T6" y="T7"/>
                </a:cxn>
                <a:cxn ang="T14">
                  <a:pos x="T8" y="T9"/>
                </a:cxn>
              </a:cxnLst>
              <a:rect l="T15" t="T16" r="T17" b="T18"/>
              <a:pathLst>
                <a:path w="46" h="114">
                  <a:moveTo>
                    <a:pt x="0" y="111"/>
                  </a:moveTo>
                  <a:lnTo>
                    <a:pt x="10" y="0"/>
                  </a:lnTo>
                  <a:lnTo>
                    <a:pt x="46" y="3"/>
                  </a:lnTo>
                  <a:lnTo>
                    <a:pt x="36" y="114"/>
                  </a:lnTo>
                  <a:lnTo>
                    <a:pt x="0" y="111"/>
                  </a:lnTo>
                  <a:close/>
                </a:path>
              </a:pathLst>
            </a:custGeom>
            <a:solidFill>
              <a:srgbClr val="000000"/>
            </a:solidFill>
            <a:ln w="9525">
              <a:noFill/>
              <a:round/>
              <a:headEnd/>
              <a:tailEnd/>
            </a:ln>
          </p:spPr>
          <p:txBody>
            <a:bodyPr/>
            <a:lstStyle/>
            <a:p>
              <a:endParaRPr lang="en-US"/>
            </a:p>
          </p:txBody>
        </p:sp>
        <p:sp>
          <p:nvSpPr>
            <p:cNvPr id="83998" name="Freeform 524"/>
            <p:cNvSpPr>
              <a:spLocks/>
            </p:cNvSpPr>
            <p:nvPr/>
          </p:nvSpPr>
          <p:spPr bwMode="auto">
            <a:xfrm>
              <a:off x="3136" y="2060"/>
              <a:ext cx="39" cy="33"/>
            </a:xfrm>
            <a:custGeom>
              <a:avLst/>
              <a:gdLst>
                <a:gd name="T0" fmla="*/ 0 w 39"/>
                <a:gd name="T1" fmla="*/ 29 h 33"/>
                <a:gd name="T2" fmla="*/ 3 w 39"/>
                <a:gd name="T3" fmla="*/ 0 h 33"/>
                <a:gd name="T4" fmla="*/ 39 w 39"/>
                <a:gd name="T5" fmla="*/ 3 h 33"/>
                <a:gd name="T6" fmla="*/ 36 w 39"/>
                <a:gd name="T7" fmla="*/ 33 h 33"/>
                <a:gd name="T8" fmla="*/ 0 w 39"/>
                <a:gd name="T9" fmla="*/ 29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0" y="29"/>
                  </a:moveTo>
                  <a:lnTo>
                    <a:pt x="3" y="0"/>
                  </a:lnTo>
                  <a:lnTo>
                    <a:pt x="39" y="3"/>
                  </a:lnTo>
                  <a:lnTo>
                    <a:pt x="36" y="33"/>
                  </a:lnTo>
                  <a:lnTo>
                    <a:pt x="0" y="29"/>
                  </a:lnTo>
                  <a:close/>
                </a:path>
              </a:pathLst>
            </a:custGeom>
            <a:solidFill>
              <a:srgbClr val="000000"/>
            </a:solidFill>
            <a:ln w="9525">
              <a:noFill/>
              <a:round/>
              <a:headEnd/>
              <a:tailEnd/>
            </a:ln>
          </p:spPr>
          <p:txBody>
            <a:bodyPr/>
            <a:lstStyle/>
            <a:p>
              <a:endParaRPr lang="en-US"/>
            </a:p>
          </p:txBody>
        </p:sp>
        <p:sp>
          <p:nvSpPr>
            <p:cNvPr id="83999" name="Freeform 523"/>
            <p:cNvSpPr>
              <a:spLocks/>
            </p:cNvSpPr>
            <p:nvPr/>
          </p:nvSpPr>
          <p:spPr bwMode="auto">
            <a:xfrm>
              <a:off x="3153" y="1873"/>
              <a:ext cx="39" cy="42"/>
            </a:xfrm>
            <a:custGeom>
              <a:avLst/>
              <a:gdLst>
                <a:gd name="T0" fmla="*/ 0 w 39"/>
                <a:gd name="T1" fmla="*/ 39 h 42"/>
                <a:gd name="T2" fmla="*/ 3 w 39"/>
                <a:gd name="T3" fmla="*/ 0 h 42"/>
                <a:gd name="T4" fmla="*/ 39 w 39"/>
                <a:gd name="T5" fmla="*/ 3 h 42"/>
                <a:gd name="T6" fmla="*/ 36 w 39"/>
                <a:gd name="T7" fmla="*/ 42 h 42"/>
                <a:gd name="T8" fmla="*/ 0 w 39"/>
                <a:gd name="T9" fmla="*/ 39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39"/>
                  </a:moveTo>
                  <a:lnTo>
                    <a:pt x="3" y="0"/>
                  </a:lnTo>
                  <a:lnTo>
                    <a:pt x="39" y="3"/>
                  </a:lnTo>
                  <a:lnTo>
                    <a:pt x="36" y="42"/>
                  </a:lnTo>
                  <a:lnTo>
                    <a:pt x="0" y="39"/>
                  </a:lnTo>
                  <a:close/>
                </a:path>
              </a:pathLst>
            </a:custGeom>
            <a:solidFill>
              <a:srgbClr val="000000"/>
            </a:solidFill>
            <a:ln w="9525">
              <a:noFill/>
              <a:round/>
              <a:headEnd/>
              <a:tailEnd/>
            </a:ln>
          </p:spPr>
          <p:txBody>
            <a:bodyPr/>
            <a:lstStyle/>
            <a:p>
              <a:endParaRPr lang="en-US"/>
            </a:p>
          </p:txBody>
        </p:sp>
        <p:sp>
          <p:nvSpPr>
            <p:cNvPr id="84000" name="Freeform 522"/>
            <p:cNvSpPr>
              <a:spLocks/>
            </p:cNvSpPr>
            <p:nvPr/>
          </p:nvSpPr>
          <p:spPr bwMode="auto">
            <a:xfrm>
              <a:off x="3156" y="1820"/>
              <a:ext cx="41" cy="56"/>
            </a:xfrm>
            <a:custGeom>
              <a:avLst/>
              <a:gdLst>
                <a:gd name="T0" fmla="*/ 0 w 41"/>
                <a:gd name="T1" fmla="*/ 53 h 56"/>
                <a:gd name="T2" fmla="*/ 5 w 41"/>
                <a:gd name="T3" fmla="*/ 0 h 56"/>
                <a:gd name="T4" fmla="*/ 41 w 41"/>
                <a:gd name="T5" fmla="*/ 4 h 56"/>
                <a:gd name="T6" fmla="*/ 36 w 41"/>
                <a:gd name="T7" fmla="*/ 56 h 56"/>
                <a:gd name="T8" fmla="*/ 0 w 41"/>
                <a:gd name="T9" fmla="*/ 53 h 56"/>
                <a:gd name="T10" fmla="*/ 0 60000 65536"/>
                <a:gd name="T11" fmla="*/ 0 60000 65536"/>
                <a:gd name="T12" fmla="*/ 0 60000 65536"/>
                <a:gd name="T13" fmla="*/ 0 60000 65536"/>
                <a:gd name="T14" fmla="*/ 0 60000 65536"/>
                <a:gd name="T15" fmla="*/ 0 w 41"/>
                <a:gd name="T16" fmla="*/ 0 h 56"/>
                <a:gd name="T17" fmla="*/ 41 w 41"/>
                <a:gd name="T18" fmla="*/ 56 h 56"/>
              </a:gdLst>
              <a:ahLst/>
              <a:cxnLst>
                <a:cxn ang="T10">
                  <a:pos x="T0" y="T1"/>
                </a:cxn>
                <a:cxn ang="T11">
                  <a:pos x="T2" y="T3"/>
                </a:cxn>
                <a:cxn ang="T12">
                  <a:pos x="T4" y="T5"/>
                </a:cxn>
                <a:cxn ang="T13">
                  <a:pos x="T6" y="T7"/>
                </a:cxn>
                <a:cxn ang="T14">
                  <a:pos x="T8" y="T9"/>
                </a:cxn>
              </a:cxnLst>
              <a:rect l="T15" t="T16" r="T17" b="T18"/>
              <a:pathLst>
                <a:path w="41" h="56">
                  <a:moveTo>
                    <a:pt x="0" y="53"/>
                  </a:moveTo>
                  <a:lnTo>
                    <a:pt x="5" y="0"/>
                  </a:lnTo>
                  <a:lnTo>
                    <a:pt x="41" y="4"/>
                  </a:lnTo>
                  <a:lnTo>
                    <a:pt x="36" y="56"/>
                  </a:lnTo>
                  <a:lnTo>
                    <a:pt x="0" y="53"/>
                  </a:lnTo>
                  <a:close/>
                </a:path>
              </a:pathLst>
            </a:custGeom>
            <a:solidFill>
              <a:srgbClr val="000000"/>
            </a:solidFill>
            <a:ln w="9525">
              <a:noFill/>
              <a:round/>
              <a:headEnd/>
              <a:tailEnd/>
            </a:ln>
          </p:spPr>
          <p:txBody>
            <a:bodyPr/>
            <a:lstStyle/>
            <a:p>
              <a:endParaRPr lang="en-US"/>
            </a:p>
          </p:txBody>
        </p:sp>
        <p:sp>
          <p:nvSpPr>
            <p:cNvPr id="84001" name="Freeform 521"/>
            <p:cNvSpPr>
              <a:spLocks/>
            </p:cNvSpPr>
            <p:nvPr/>
          </p:nvSpPr>
          <p:spPr bwMode="auto">
            <a:xfrm>
              <a:off x="3161" y="1768"/>
              <a:ext cx="41" cy="56"/>
            </a:xfrm>
            <a:custGeom>
              <a:avLst/>
              <a:gdLst>
                <a:gd name="T0" fmla="*/ 0 w 41"/>
                <a:gd name="T1" fmla="*/ 52 h 56"/>
                <a:gd name="T2" fmla="*/ 5 w 41"/>
                <a:gd name="T3" fmla="*/ 0 h 56"/>
                <a:gd name="T4" fmla="*/ 41 w 41"/>
                <a:gd name="T5" fmla="*/ 4 h 56"/>
                <a:gd name="T6" fmla="*/ 36 w 41"/>
                <a:gd name="T7" fmla="*/ 56 h 56"/>
                <a:gd name="T8" fmla="*/ 0 w 41"/>
                <a:gd name="T9" fmla="*/ 52 h 56"/>
                <a:gd name="T10" fmla="*/ 0 60000 65536"/>
                <a:gd name="T11" fmla="*/ 0 60000 65536"/>
                <a:gd name="T12" fmla="*/ 0 60000 65536"/>
                <a:gd name="T13" fmla="*/ 0 60000 65536"/>
                <a:gd name="T14" fmla="*/ 0 60000 65536"/>
                <a:gd name="T15" fmla="*/ 0 w 41"/>
                <a:gd name="T16" fmla="*/ 0 h 56"/>
                <a:gd name="T17" fmla="*/ 41 w 41"/>
                <a:gd name="T18" fmla="*/ 56 h 56"/>
              </a:gdLst>
              <a:ahLst/>
              <a:cxnLst>
                <a:cxn ang="T10">
                  <a:pos x="T0" y="T1"/>
                </a:cxn>
                <a:cxn ang="T11">
                  <a:pos x="T2" y="T3"/>
                </a:cxn>
                <a:cxn ang="T12">
                  <a:pos x="T4" y="T5"/>
                </a:cxn>
                <a:cxn ang="T13">
                  <a:pos x="T6" y="T7"/>
                </a:cxn>
                <a:cxn ang="T14">
                  <a:pos x="T8" y="T9"/>
                </a:cxn>
              </a:cxnLst>
              <a:rect l="T15" t="T16" r="T17" b="T18"/>
              <a:pathLst>
                <a:path w="41" h="56">
                  <a:moveTo>
                    <a:pt x="0" y="52"/>
                  </a:moveTo>
                  <a:lnTo>
                    <a:pt x="5" y="0"/>
                  </a:lnTo>
                  <a:lnTo>
                    <a:pt x="41" y="4"/>
                  </a:lnTo>
                  <a:lnTo>
                    <a:pt x="36" y="56"/>
                  </a:lnTo>
                  <a:lnTo>
                    <a:pt x="0" y="52"/>
                  </a:lnTo>
                  <a:close/>
                </a:path>
              </a:pathLst>
            </a:custGeom>
            <a:solidFill>
              <a:srgbClr val="000000"/>
            </a:solidFill>
            <a:ln w="9525">
              <a:noFill/>
              <a:round/>
              <a:headEnd/>
              <a:tailEnd/>
            </a:ln>
          </p:spPr>
          <p:txBody>
            <a:bodyPr/>
            <a:lstStyle/>
            <a:p>
              <a:endParaRPr lang="en-US"/>
            </a:p>
          </p:txBody>
        </p:sp>
        <p:sp>
          <p:nvSpPr>
            <p:cNvPr id="84002" name="Freeform 520"/>
            <p:cNvSpPr>
              <a:spLocks/>
            </p:cNvSpPr>
            <p:nvPr/>
          </p:nvSpPr>
          <p:spPr bwMode="auto">
            <a:xfrm>
              <a:off x="3166" y="1718"/>
              <a:ext cx="41" cy="54"/>
            </a:xfrm>
            <a:custGeom>
              <a:avLst/>
              <a:gdLst>
                <a:gd name="T0" fmla="*/ 0 w 41"/>
                <a:gd name="T1" fmla="*/ 51 h 54"/>
                <a:gd name="T2" fmla="*/ 5 w 41"/>
                <a:gd name="T3" fmla="*/ 0 h 54"/>
                <a:gd name="T4" fmla="*/ 41 w 41"/>
                <a:gd name="T5" fmla="*/ 3 h 54"/>
                <a:gd name="T6" fmla="*/ 36 w 41"/>
                <a:gd name="T7" fmla="*/ 54 h 54"/>
                <a:gd name="T8" fmla="*/ 0 w 41"/>
                <a:gd name="T9" fmla="*/ 51 h 54"/>
                <a:gd name="T10" fmla="*/ 0 60000 65536"/>
                <a:gd name="T11" fmla="*/ 0 60000 65536"/>
                <a:gd name="T12" fmla="*/ 0 60000 65536"/>
                <a:gd name="T13" fmla="*/ 0 60000 65536"/>
                <a:gd name="T14" fmla="*/ 0 60000 65536"/>
                <a:gd name="T15" fmla="*/ 0 w 41"/>
                <a:gd name="T16" fmla="*/ 0 h 54"/>
                <a:gd name="T17" fmla="*/ 41 w 41"/>
                <a:gd name="T18" fmla="*/ 54 h 54"/>
              </a:gdLst>
              <a:ahLst/>
              <a:cxnLst>
                <a:cxn ang="T10">
                  <a:pos x="T0" y="T1"/>
                </a:cxn>
                <a:cxn ang="T11">
                  <a:pos x="T2" y="T3"/>
                </a:cxn>
                <a:cxn ang="T12">
                  <a:pos x="T4" y="T5"/>
                </a:cxn>
                <a:cxn ang="T13">
                  <a:pos x="T6" y="T7"/>
                </a:cxn>
                <a:cxn ang="T14">
                  <a:pos x="T8" y="T9"/>
                </a:cxn>
              </a:cxnLst>
              <a:rect l="T15" t="T16" r="T17" b="T18"/>
              <a:pathLst>
                <a:path w="41" h="54">
                  <a:moveTo>
                    <a:pt x="0" y="51"/>
                  </a:moveTo>
                  <a:lnTo>
                    <a:pt x="5" y="0"/>
                  </a:lnTo>
                  <a:lnTo>
                    <a:pt x="41" y="3"/>
                  </a:lnTo>
                  <a:lnTo>
                    <a:pt x="36" y="54"/>
                  </a:lnTo>
                  <a:lnTo>
                    <a:pt x="0" y="51"/>
                  </a:lnTo>
                  <a:close/>
                </a:path>
              </a:pathLst>
            </a:custGeom>
            <a:solidFill>
              <a:srgbClr val="000000"/>
            </a:solidFill>
            <a:ln w="9525">
              <a:noFill/>
              <a:round/>
              <a:headEnd/>
              <a:tailEnd/>
            </a:ln>
          </p:spPr>
          <p:txBody>
            <a:bodyPr/>
            <a:lstStyle/>
            <a:p>
              <a:endParaRPr lang="en-US"/>
            </a:p>
          </p:txBody>
        </p:sp>
        <p:sp>
          <p:nvSpPr>
            <p:cNvPr id="84003" name="Freeform 519"/>
            <p:cNvSpPr>
              <a:spLocks/>
            </p:cNvSpPr>
            <p:nvPr/>
          </p:nvSpPr>
          <p:spPr bwMode="auto">
            <a:xfrm>
              <a:off x="3171" y="1668"/>
              <a:ext cx="41" cy="53"/>
            </a:xfrm>
            <a:custGeom>
              <a:avLst/>
              <a:gdLst>
                <a:gd name="T0" fmla="*/ 0 w 41"/>
                <a:gd name="T1" fmla="*/ 49 h 53"/>
                <a:gd name="T2" fmla="*/ 5 w 41"/>
                <a:gd name="T3" fmla="*/ 0 h 53"/>
                <a:gd name="T4" fmla="*/ 41 w 41"/>
                <a:gd name="T5" fmla="*/ 4 h 53"/>
                <a:gd name="T6" fmla="*/ 36 w 41"/>
                <a:gd name="T7" fmla="*/ 53 h 53"/>
                <a:gd name="T8" fmla="*/ 0 w 41"/>
                <a:gd name="T9" fmla="*/ 49 h 53"/>
                <a:gd name="T10" fmla="*/ 0 60000 65536"/>
                <a:gd name="T11" fmla="*/ 0 60000 65536"/>
                <a:gd name="T12" fmla="*/ 0 60000 65536"/>
                <a:gd name="T13" fmla="*/ 0 60000 65536"/>
                <a:gd name="T14" fmla="*/ 0 60000 65536"/>
                <a:gd name="T15" fmla="*/ 0 w 41"/>
                <a:gd name="T16" fmla="*/ 0 h 53"/>
                <a:gd name="T17" fmla="*/ 41 w 41"/>
                <a:gd name="T18" fmla="*/ 53 h 53"/>
              </a:gdLst>
              <a:ahLst/>
              <a:cxnLst>
                <a:cxn ang="T10">
                  <a:pos x="T0" y="T1"/>
                </a:cxn>
                <a:cxn ang="T11">
                  <a:pos x="T2" y="T3"/>
                </a:cxn>
                <a:cxn ang="T12">
                  <a:pos x="T4" y="T5"/>
                </a:cxn>
                <a:cxn ang="T13">
                  <a:pos x="T6" y="T7"/>
                </a:cxn>
                <a:cxn ang="T14">
                  <a:pos x="T8" y="T9"/>
                </a:cxn>
              </a:cxnLst>
              <a:rect l="T15" t="T16" r="T17" b="T18"/>
              <a:pathLst>
                <a:path w="41" h="53">
                  <a:moveTo>
                    <a:pt x="0" y="49"/>
                  </a:moveTo>
                  <a:lnTo>
                    <a:pt x="5" y="0"/>
                  </a:lnTo>
                  <a:lnTo>
                    <a:pt x="41" y="4"/>
                  </a:lnTo>
                  <a:lnTo>
                    <a:pt x="36" y="53"/>
                  </a:lnTo>
                  <a:lnTo>
                    <a:pt x="0" y="49"/>
                  </a:lnTo>
                  <a:close/>
                </a:path>
              </a:pathLst>
            </a:custGeom>
            <a:solidFill>
              <a:srgbClr val="000000"/>
            </a:solidFill>
            <a:ln w="9525">
              <a:noFill/>
              <a:round/>
              <a:headEnd/>
              <a:tailEnd/>
            </a:ln>
          </p:spPr>
          <p:txBody>
            <a:bodyPr/>
            <a:lstStyle/>
            <a:p>
              <a:endParaRPr lang="en-US"/>
            </a:p>
          </p:txBody>
        </p:sp>
        <p:sp>
          <p:nvSpPr>
            <p:cNvPr id="84004" name="Freeform 518"/>
            <p:cNvSpPr>
              <a:spLocks/>
            </p:cNvSpPr>
            <p:nvPr/>
          </p:nvSpPr>
          <p:spPr bwMode="auto">
            <a:xfrm>
              <a:off x="3176" y="1652"/>
              <a:ext cx="38" cy="20"/>
            </a:xfrm>
            <a:custGeom>
              <a:avLst/>
              <a:gdLst>
                <a:gd name="T0" fmla="*/ 0 w 38"/>
                <a:gd name="T1" fmla="*/ 16 h 20"/>
                <a:gd name="T2" fmla="*/ 2 w 38"/>
                <a:gd name="T3" fmla="*/ 0 h 20"/>
                <a:gd name="T4" fmla="*/ 38 w 38"/>
                <a:gd name="T5" fmla="*/ 4 h 20"/>
                <a:gd name="T6" fmla="*/ 36 w 38"/>
                <a:gd name="T7" fmla="*/ 20 h 20"/>
                <a:gd name="T8" fmla="*/ 0 w 38"/>
                <a:gd name="T9" fmla="*/ 16 h 20"/>
                <a:gd name="T10" fmla="*/ 0 60000 65536"/>
                <a:gd name="T11" fmla="*/ 0 60000 65536"/>
                <a:gd name="T12" fmla="*/ 0 60000 65536"/>
                <a:gd name="T13" fmla="*/ 0 60000 65536"/>
                <a:gd name="T14" fmla="*/ 0 60000 65536"/>
                <a:gd name="T15" fmla="*/ 0 w 38"/>
                <a:gd name="T16" fmla="*/ 0 h 20"/>
                <a:gd name="T17" fmla="*/ 38 w 38"/>
                <a:gd name="T18" fmla="*/ 20 h 20"/>
              </a:gdLst>
              <a:ahLst/>
              <a:cxnLst>
                <a:cxn ang="T10">
                  <a:pos x="T0" y="T1"/>
                </a:cxn>
                <a:cxn ang="T11">
                  <a:pos x="T2" y="T3"/>
                </a:cxn>
                <a:cxn ang="T12">
                  <a:pos x="T4" y="T5"/>
                </a:cxn>
                <a:cxn ang="T13">
                  <a:pos x="T6" y="T7"/>
                </a:cxn>
                <a:cxn ang="T14">
                  <a:pos x="T8" y="T9"/>
                </a:cxn>
              </a:cxnLst>
              <a:rect l="T15" t="T16" r="T17" b="T18"/>
              <a:pathLst>
                <a:path w="38" h="20">
                  <a:moveTo>
                    <a:pt x="0" y="16"/>
                  </a:moveTo>
                  <a:lnTo>
                    <a:pt x="2" y="0"/>
                  </a:lnTo>
                  <a:lnTo>
                    <a:pt x="38" y="4"/>
                  </a:lnTo>
                  <a:lnTo>
                    <a:pt x="36" y="20"/>
                  </a:lnTo>
                  <a:lnTo>
                    <a:pt x="0" y="16"/>
                  </a:lnTo>
                  <a:close/>
                </a:path>
              </a:pathLst>
            </a:custGeom>
            <a:solidFill>
              <a:srgbClr val="000000"/>
            </a:solidFill>
            <a:ln w="9525">
              <a:noFill/>
              <a:round/>
              <a:headEnd/>
              <a:tailEnd/>
            </a:ln>
          </p:spPr>
          <p:txBody>
            <a:bodyPr/>
            <a:lstStyle/>
            <a:p>
              <a:endParaRPr lang="en-US"/>
            </a:p>
          </p:txBody>
        </p:sp>
        <p:sp>
          <p:nvSpPr>
            <p:cNvPr id="84005" name="Freeform 517"/>
            <p:cNvSpPr>
              <a:spLocks/>
            </p:cNvSpPr>
            <p:nvPr/>
          </p:nvSpPr>
          <p:spPr bwMode="auto">
            <a:xfrm>
              <a:off x="3193" y="1480"/>
              <a:ext cx="39" cy="28"/>
            </a:xfrm>
            <a:custGeom>
              <a:avLst/>
              <a:gdLst>
                <a:gd name="T0" fmla="*/ 0 w 39"/>
                <a:gd name="T1" fmla="*/ 24 h 28"/>
                <a:gd name="T2" fmla="*/ 3 w 39"/>
                <a:gd name="T3" fmla="*/ 0 h 28"/>
                <a:gd name="T4" fmla="*/ 39 w 39"/>
                <a:gd name="T5" fmla="*/ 4 h 28"/>
                <a:gd name="T6" fmla="*/ 36 w 39"/>
                <a:gd name="T7" fmla="*/ 28 h 28"/>
                <a:gd name="T8" fmla="*/ 0 w 39"/>
                <a:gd name="T9" fmla="*/ 24 h 28"/>
                <a:gd name="T10" fmla="*/ 0 60000 65536"/>
                <a:gd name="T11" fmla="*/ 0 60000 65536"/>
                <a:gd name="T12" fmla="*/ 0 60000 65536"/>
                <a:gd name="T13" fmla="*/ 0 60000 65536"/>
                <a:gd name="T14" fmla="*/ 0 60000 65536"/>
                <a:gd name="T15" fmla="*/ 0 w 39"/>
                <a:gd name="T16" fmla="*/ 0 h 28"/>
                <a:gd name="T17" fmla="*/ 39 w 39"/>
                <a:gd name="T18" fmla="*/ 28 h 28"/>
              </a:gdLst>
              <a:ahLst/>
              <a:cxnLst>
                <a:cxn ang="T10">
                  <a:pos x="T0" y="T1"/>
                </a:cxn>
                <a:cxn ang="T11">
                  <a:pos x="T2" y="T3"/>
                </a:cxn>
                <a:cxn ang="T12">
                  <a:pos x="T4" y="T5"/>
                </a:cxn>
                <a:cxn ang="T13">
                  <a:pos x="T6" y="T7"/>
                </a:cxn>
                <a:cxn ang="T14">
                  <a:pos x="T8" y="T9"/>
                </a:cxn>
              </a:cxnLst>
              <a:rect l="T15" t="T16" r="T17" b="T18"/>
              <a:pathLst>
                <a:path w="39" h="28">
                  <a:moveTo>
                    <a:pt x="0" y="24"/>
                  </a:moveTo>
                  <a:lnTo>
                    <a:pt x="3" y="0"/>
                  </a:lnTo>
                  <a:lnTo>
                    <a:pt x="39" y="4"/>
                  </a:lnTo>
                  <a:lnTo>
                    <a:pt x="36" y="28"/>
                  </a:lnTo>
                  <a:lnTo>
                    <a:pt x="0" y="24"/>
                  </a:lnTo>
                  <a:close/>
                </a:path>
              </a:pathLst>
            </a:custGeom>
            <a:solidFill>
              <a:srgbClr val="000000"/>
            </a:solidFill>
            <a:ln w="9525">
              <a:noFill/>
              <a:round/>
              <a:headEnd/>
              <a:tailEnd/>
            </a:ln>
          </p:spPr>
          <p:txBody>
            <a:bodyPr/>
            <a:lstStyle/>
            <a:p>
              <a:endParaRPr lang="en-US"/>
            </a:p>
          </p:txBody>
        </p:sp>
        <p:sp>
          <p:nvSpPr>
            <p:cNvPr id="84006" name="Freeform 516"/>
            <p:cNvSpPr>
              <a:spLocks/>
            </p:cNvSpPr>
            <p:nvPr/>
          </p:nvSpPr>
          <p:spPr bwMode="auto">
            <a:xfrm>
              <a:off x="3196" y="1436"/>
              <a:ext cx="40" cy="47"/>
            </a:xfrm>
            <a:custGeom>
              <a:avLst/>
              <a:gdLst>
                <a:gd name="T0" fmla="*/ 0 w 40"/>
                <a:gd name="T1" fmla="*/ 44 h 47"/>
                <a:gd name="T2" fmla="*/ 4 w 40"/>
                <a:gd name="T3" fmla="*/ 0 h 47"/>
                <a:gd name="T4" fmla="*/ 40 w 40"/>
                <a:gd name="T5" fmla="*/ 4 h 47"/>
                <a:gd name="T6" fmla="*/ 36 w 40"/>
                <a:gd name="T7" fmla="*/ 47 h 47"/>
                <a:gd name="T8" fmla="*/ 0 w 40"/>
                <a:gd name="T9" fmla="*/ 44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0" y="44"/>
                  </a:moveTo>
                  <a:lnTo>
                    <a:pt x="4" y="0"/>
                  </a:lnTo>
                  <a:lnTo>
                    <a:pt x="40" y="4"/>
                  </a:lnTo>
                  <a:lnTo>
                    <a:pt x="36" y="47"/>
                  </a:lnTo>
                  <a:lnTo>
                    <a:pt x="0" y="44"/>
                  </a:lnTo>
                  <a:close/>
                </a:path>
              </a:pathLst>
            </a:custGeom>
            <a:solidFill>
              <a:srgbClr val="000000"/>
            </a:solidFill>
            <a:ln w="9525">
              <a:noFill/>
              <a:round/>
              <a:headEnd/>
              <a:tailEnd/>
            </a:ln>
          </p:spPr>
          <p:txBody>
            <a:bodyPr/>
            <a:lstStyle/>
            <a:p>
              <a:endParaRPr lang="en-US"/>
            </a:p>
          </p:txBody>
        </p:sp>
        <p:sp>
          <p:nvSpPr>
            <p:cNvPr id="84007" name="Freeform 515"/>
            <p:cNvSpPr>
              <a:spLocks/>
            </p:cNvSpPr>
            <p:nvPr/>
          </p:nvSpPr>
          <p:spPr bwMode="auto">
            <a:xfrm>
              <a:off x="3200" y="1393"/>
              <a:ext cx="41" cy="47"/>
            </a:xfrm>
            <a:custGeom>
              <a:avLst/>
              <a:gdLst>
                <a:gd name="T0" fmla="*/ 0 w 41"/>
                <a:gd name="T1" fmla="*/ 43 h 47"/>
                <a:gd name="T2" fmla="*/ 5 w 41"/>
                <a:gd name="T3" fmla="*/ 0 h 47"/>
                <a:gd name="T4" fmla="*/ 41 w 41"/>
                <a:gd name="T5" fmla="*/ 4 h 47"/>
                <a:gd name="T6" fmla="*/ 36 w 41"/>
                <a:gd name="T7" fmla="*/ 47 h 47"/>
                <a:gd name="T8" fmla="*/ 0 w 41"/>
                <a:gd name="T9" fmla="*/ 43 h 47"/>
                <a:gd name="T10" fmla="*/ 0 60000 65536"/>
                <a:gd name="T11" fmla="*/ 0 60000 65536"/>
                <a:gd name="T12" fmla="*/ 0 60000 65536"/>
                <a:gd name="T13" fmla="*/ 0 60000 65536"/>
                <a:gd name="T14" fmla="*/ 0 60000 65536"/>
                <a:gd name="T15" fmla="*/ 0 w 41"/>
                <a:gd name="T16" fmla="*/ 0 h 47"/>
                <a:gd name="T17" fmla="*/ 41 w 41"/>
                <a:gd name="T18" fmla="*/ 47 h 47"/>
              </a:gdLst>
              <a:ahLst/>
              <a:cxnLst>
                <a:cxn ang="T10">
                  <a:pos x="T0" y="T1"/>
                </a:cxn>
                <a:cxn ang="T11">
                  <a:pos x="T2" y="T3"/>
                </a:cxn>
                <a:cxn ang="T12">
                  <a:pos x="T4" y="T5"/>
                </a:cxn>
                <a:cxn ang="T13">
                  <a:pos x="T6" y="T7"/>
                </a:cxn>
                <a:cxn ang="T14">
                  <a:pos x="T8" y="T9"/>
                </a:cxn>
              </a:cxnLst>
              <a:rect l="T15" t="T16" r="T17" b="T18"/>
              <a:pathLst>
                <a:path w="41" h="47">
                  <a:moveTo>
                    <a:pt x="0" y="43"/>
                  </a:moveTo>
                  <a:lnTo>
                    <a:pt x="5" y="0"/>
                  </a:lnTo>
                  <a:lnTo>
                    <a:pt x="41" y="4"/>
                  </a:lnTo>
                  <a:lnTo>
                    <a:pt x="36" y="47"/>
                  </a:lnTo>
                  <a:lnTo>
                    <a:pt x="0" y="43"/>
                  </a:lnTo>
                  <a:close/>
                </a:path>
              </a:pathLst>
            </a:custGeom>
            <a:solidFill>
              <a:srgbClr val="000000"/>
            </a:solidFill>
            <a:ln w="9525">
              <a:noFill/>
              <a:round/>
              <a:headEnd/>
              <a:tailEnd/>
            </a:ln>
          </p:spPr>
          <p:txBody>
            <a:bodyPr/>
            <a:lstStyle/>
            <a:p>
              <a:endParaRPr lang="en-US"/>
            </a:p>
          </p:txBody>
        </p:sp>
        <p:sp>
          <p:nvSpPr>
            <p:cNvPr id="84008" name="Freeform 514"/>
            <p:cNvSpPr>
              <a:spLocks/>
            </p:cNvSpPr>
            <p:nvPr/>
          </p:nvSpPr>
          <p:spPr bwMode="auto">
            <a:xfrm>
              <a:off x="3205" y="1352"/>
              <a:ext cx="40" cy="45"/>
            </a:xfrm>
            <a:custGeom>
              <a:avLst/>
              <a:gdLst>
                <a:gd name="T0" fmla="*/ 0 w 40"/>
                <a:gd name="T1" fmla="*/ 41 h 45"/>
                <a:gd name="T2" fmla="*/ 4 w 40"/>
                <a:gd name="T3" fmla="*/ 0 h 45"/>
                <a:gd name="T4" fmla="*/ 40 w 40"/>
                <a:gd name="T5" fmla="*/ 4 h 45"/>
                <a:gd name="T6" fmla="*/ 36 w 40"/>
                <a:gd name="T7" fmla="*/ 45 h 45"/>
                <a:gd name="T8" fmla="*/ 0 w 40"/>
                <a:gd name="T9" fmla="*/ 41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41"/>
                  </a:moveTo>
                  <a:lnTo>
                    <a:pt x="4" y="0"/>
                  </a:lnTo>
                  <a:lnTo>
                    <a:pt x="40" y="4"/>
                  </a:lnTo>
                  <a:lnTo>
                    <a:pt x="36" y="45"/>
                  </a:lnTo>
                  <a:lnTo>
                    <a:pt x="0" y="41"/>
                  </a:lnTo>
                  <a:close/>
                </a:path>
              </a:pathLst>
            </a:custGeom>
            <a:solidFill>
              <a:srgbClr val="000000"/>
            </a:solidFill>
            <a:ln w="9525">
              <a:noFill/>
              <a:round/>
              <a:headEnd/>
              <a:tailEnd/>
            </a:ln>
          </p:spPr>
          <p:txBody>
            <a:bodyPr/>
            <a:lstStyle/>
            <a:p>
              <a:endParaRPr lang="en-US"/>
            </a:p>
          </p:txBody>
        </p:sp>
        <p:sp>
          <p:nvSpPr>
            <p:cNvPr id="84009" name="Freeform 513"/>
            <p:cNvSpPr>
              <a:spLocks/>
            </p:cNvSpPr>
            <p:nvPr/>
          </p:nvSpPr>
          <p:spPr bwMode="auto">
            <a:xfrm>
              <a:off x="3209" y="1313"/>
              <a:ext cx="41" cy="44"/>
            </a:xfrm>
            <a:custGeom>
              <a:avLst/>
              <a:gdLst>
                <a:gd name="T0" fmla="*/ 0 w 41"/>
                <a:gd name="T1" fmla="*/ 39 h 44"/>
                <a:gd name="T2" fmla="*/ 5 w 41"/>
                <a:gd name="T3" fmla="*/ 0 h 44"/>
                <a:gd name="T4" fmla="*/ 41 w 41"/>
                <a:gd name="T5" fmla="*/ 4 h 44"/>
                <a:gd name="T6" fmla="*/ 36 w 41"/>
                <a:gd name="T7" fmla="*/ 44 h 44"/>
                <a:gd name="T8" fmla="*/ 0 w 41"/>
                <a:gd name="T9" fmla="*/ 39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0" y="39"/>
                  </a:moveTo>
                  <a:lnTo>
                    <a:pt x="5" y="0"/>
                  </a:lnTo>
                  <a:lnTo>
                    <a:pt x="41" y="4"/>
                  </a:lnTo>
                  <a:lnTo>
                    <a:pt x="36" y="44"/>
                  </a:lnTo>
                  <a:lnTo>
                    <a:pt x="0" y="39"/>
                  </a:lnTo>
                  <a:close/>
                </a:path>
              </a:pathLst>
            </a:custGeom>
            <a:solidFill>
              <a:srgbClr val="000000"/>
            </a:solidFill>
            <a:ln w="9525">
              <a:noFill/>
              <a:round/>
              <a:headEnd/>
              <a:tailEnd/>
            </a:ln>
          </p:spPr>
          <p:txBody>
            <a:bodyPr/>
            <a:lstStyle/>
            <a:p>
              <a:endParaRPr lang="en-US"/>
            </a:p>
          </p:txBody>
        </p:sp>
        <p:sp>
          <p:nvSpPr>
            <p:cNvPr id="84010" name="Freeform 512"/>
            <p:cNvSpPr>
              <a:spLocks/>
            </p:cNvSpPr>
            <p:nvPr/>
          </p:nvSpPr>
          <p:spPr bwMode="auto">
            <a:xfrm>
              <a:off x="3214" y="1274"/>
              <a:ext cx="41" cy="43"/>
            </a:xfrm>
            <a:custGeom>
              <a:avLst/>
              <a:gdLst>
                <a:gd name="T0" fmla="*/ 0 w 41"/>
                <a:gd name="T1" fmla="*/ 38 h 43"/>
                <a:gd name="T2" fmla="*/ 5 w 41"/>
                <a:gd name="T3" fmla="*/ 0 h 43"/>
                <a:gd name="T4" fmla="*/ 41 w 41"/>
                <a:gd name="T5" fmla="*/ 6 h 43"/>
                <a:gd name="T6" fmla="*/ 36 w 41"/>
                <a:gd name="T7" fmla="*/ 43 h 43"/>
                <a:gd name="T8" fmla="*/ 0 w 41"/>
                <a:gd name="T9" fmla="*/ 38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0" y="38"/>
                  </a:moveTo>
                  <a:lnTo>
                    <a:pt x="5" y="0"/>
                  </a:lnTo>
                  <a:lnTo>
                    <a:pt x="41" y="6"/>
                  </a:lnTo>
                  <a:lnTo>
                    <a:pt x="36" y="43"/>
                  </a:lnTo>
                  <a:lnTo>
                    <a:pt x="0" y="38"/>
                  </a:lnTo>
                  <a:close/>
                </a:path>
              </a:pathLst>
            </a:custGeom>
            <a:solidFill>
              <a:srgbClr val="000000"/>
            </a:solidFill>
            <a:ln w="9525">
              <a:noFill/>
              <a:round/>
              <a:headEnd/>
              <a:tailEnd/>
            </a:ln>
          </p:spPr>
          <p:txBody>
            <a:bodyPr/>
            <a:lstStyle/>
            <a:p>
              <a:endParaRPr lang="en-US"/>
            </a:p>
          </p:txBody>
        </p:sp>
        <p:sp>
          <p:nvSpPr>
            <p:cNvPr id="84011" name="Freeform 511"/>
            <p:cNvSpPr>
              <a:spLocks/>
            </p:cNvSpPr>
            <p:nvPr/>
          </p:nvSpPr>
          <p:spPr bwMode="auto">
            <a:xfrm>
              <a:off x="3219" y="1244"/>
              <a:ext cx="40" cy="36"/>
            </a:xfrm>
            <a:custGeom>
              <a:avLst/>
              <a:gdLst>
                <a:gd name="T0" fmla="*/ 0 w 40"/>
                <a:gd name="T1" fmla="*/ 31 h 36"/>
                <a:gd name="T2" fmla="*/ 4 w 40"/>
                <a:gd name="T3" fmla="*/ 0 h 36"/>
                <a:gd name="T4" fmla="*/ 40 w 40"/>
                <a:gd name="T5" fmla="*/ 5 h 36"/>
                <a:gd name="T6" fmla="*/ 36 w 40"/>
                <a:gd name="T7" fmla="*/ 36 h 36"/>
                <a:gd name="T8" fmla="*/ 0 w 40"/>
                <a:gd name="T9" fmla="*/ 31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31"/>
                  </a:moveTo>
                  <a:lnTo>
                    <a:pt x="4" y="0"/>
                  </a:lnTo>
                  <a:lnTo>
                    <a:pt x="40" y="5"/>
                  </a:lnTo>
                  <a:lnTo>
                    <a:pt x="36" y="36"/>
                  </a:lnTo>
                  <a:lnTo>
                    <a:pt x="0" y="31"/>
                  </a:lnTo>
                  <a:close/>
                </a:path>
              </a:pathLst>
            </a:custGeom>
            <a:solidFill>
              <a:srgbClr val="000000"/>
            </a:solidFill>
            <a:ln w="9525">
              <a:noFill/>
              <a:round/>
              <a:headEnd/>
              <a:tailEnd/>
            </a:ln>
          </p:spPr>
          <p:txBody>
            <a:bodyPr/>
            <a:lstStyle/>
            <a:p>
              <a:endParaRPr lang="en-US"/>
            </a:p>
          </p:txBody>
        </p:sp>
        <p:sp>
          <p:nvSpPr>
            <p:cNvPr id="84012" name="Freeform 510"/>
            <p:cNvSpPr>
              <a:spLocks/>
            </p:cNvSpPr>
            <p:nvPr/>
          </p:nvSpPr>
          <p:spPr bwMode="auto">
            <a:xfrm>
              <a:off x="3243" y="1083"/>
              <a:ext cx="37" cy="17"/>
            </a:xfrm>
            <a:custGeom>
              <a:avLst/>
              <a:gdLst>
                <a:gd name="T0" fmla="*/ 0 w 37"/>
                <a:gd name="T1" fmla="*/ 13 h 17"/>
                <a:gd name="T2" fmla="*/ 1 w 37"/>
                <a:gd name="T3" fmla="*/ 0 h 17"/>
                <a:gd name="T4" fmla="*/ 37 w 37"/>
                <a:gd name="T5" fmla="*/ 5 h 17"/>
                <a:gd name="T6" fmla="*/ 36 w 37"/>
                <a:gd name="T7" fmla="*/ 17 h 17"/>
                <a:gd name="T8" fmla="*/ 0 w 37"/>
                <a:gd name="T9" fmla="*/ 13 h 17"/>
                <a:gd name="T10" fmla="*/ 0 60000 65536"/>
                <a:gd name="T11" fmla="*/ 0 60000 65536"/>
                <a:gd name="T12" fmla="*/ 0 60000 65536"/>
                <a:gd name="T13" fmla="*/ 0 60000 65536"/>
                <a:gd name="T14" fmla="*/ 0 60000 65536"/>
                <a:gd name="T15" fmla="*/ 0 w 37"/>
                <a:gd name="T16" fmla="*/ 0 h 17"/>
                <a:gd name="T17" fmla="*/ 37 w 37"/>
                <a:gd name="T18" fmla="*/ 17 h 17"/>
              </a:gdLst>
              <a:ahLst/>
              <a:cxnLst>
                <a:cxn ang="T10">
                  <a:pos x="T0" y="T1"/>
                </a:cxn>
                <a:cxn ang="T11">
                  <a:pos x="T2" y="T3"/>
                </a:cxn>
                <a:cxn ang="T12">
                  <a:pos x="T4" y="T5"/>
                </a:cxn>
                <a:cxn ang="T13">
                  <a:pos x="T6" y="T7"/>
                </a:cxn>
                <a:cxn ang="T14">
                  <a:pos x="T8" y="T9"/>
                </a:cxn>
              </a:cxnLst>
              <a:rect l="T15" t="T16" r="T17" b="T18"/>
              <a:pathLst>
                <a:path w="37" h="17">
                  <a:moveTo>
                    <a:pt x="0" y="13"/>
                  </a:moveTo>
                  <a:lnTo>
                    <a:pt x="1" y="0"/>
                  </a:lnTo>
                  <a:lnTo>
                    <a:pt x="37" y="5"/>
                  </a:lnTo>
                  <a:lnTo>
                    <a:pt x="36" y="17"/>
                  </a:lnTo>
                  <a:lnTo>
                    <a:pt x="0" y="13"/>
                  </a:lnTo>
                  <a:close/>
                </a:path>
              </a:pathLst>
            </a:custGeom>
            <a:solidFill>
              <a:srgbClr val="000000"/>
            </a:solidFill>
            <a:ln w="9525">
              <a:noFill/>
              <a:round/>
              <a:headEnd/>
              <a:tailEnd/>
            </a:ln>
          </p:spPr>
          <p:txBody>
            <a:bodyPr/>
            <a:lstStyle/>
            <a:p>
              <a:endParaRPr lang="en-US"/>
            </a:p>
          </p:txBody>
        </p:sp>
        <p:sp>
          <p:nvSpPr>
            <p:cNvPr id="84013" name="Freeform 509"/>
            <p:cNvSpPr>
              <a:spLocks/>
            </p:cNvSpPr>
            <p:nvPr/>
          </p:nvSpPr>
          <p:spPr bwMode="auto">
            <a:xfrm>
              <a:off x="3244" y="1056"/>
              <a:ext cx="40" cy="33"/>
            </a:xfrm>
            <a:custGeom>
              <a:avLst/>
              <a:gdLst>
                <a:gd name="T0" fmla="*/ 0 w 40"/>
                <a:gd name="T1" fmla="*/ 26 h 33"/>
                <a:gd name="T2" fmla="*/ 5 w 40"/>
                <a:gd name="T3" fmla="*/ 0 h 33"/>
                <a:gd name="T4" fmla="*/ 40 w 40"/>
                <a:gd name="T5" fmla="*/ 7 h 33"/>
                <a:gd name="T6" fmla="*/ 36 w 40"/>
                <a:gd name="T7" fmla="*/ 33 h 33"/>
                <a:gd name="T8" fmla="*/ 0 w 40"/>
                <a:gd name="T9" fmla="*/ 26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26"/>
                  </a:moveTo>
                  <a:lnTo>
                    <a:pt x="5" y="0"/>
                  </a:lnTo>
                  <a:lnTo>
                    <a:pt x="40" y="7"/>
                  </a:lnTo>
                  <a:lnTo>
                    <a:pt x="36" y="33"/>
                  </a:lnTo>
                  <a:lnTo>
                    <a:pt x="0" y="26"/>
                  </a:lnTo>
                  <a:close/>
                </a:path>
              </a:pathLst>
            </a:custGeom>
            <a:solidFill>
              <a:srgbClr val="000000"/>
            </a:solidFill>
            <a:ln w="9525">
              <a:noFill/>
              <a:round/>
              <a:headEnd/>
              <a:tailEnd/>
            </a:ln>
          </p:spPr>
          <p:txBody>
            <a:bodyPr/>
            <a:lstStyle/>
            <a:p>
              <a:endParaRPr lang="en-US"/>
            </a:p>
          </p:txBody>
        </p:sp>
        <p:sp>
          <p:nvSpPr>
            <p:cNvPr id="84014" name="Freeform 508"/>
            <p:cNvSpPr>
              <a:spLocks/>
            </p:cNvSpPr>
            <p:nvPr/>
          </p:nvSpPr>
          <p:spPr bwMode="auto">
            <a:xfrm>
              <a:off x="3249" y="1044"/>
              <a:ext cx="37" cy="19"/>
            </a:xfrm>
            <a:custGeom>
              <a:avLst/>
              <a:gdLst>
                <a:gd name="T0" fmla="*/ 0 w 37"/>
                <a:gd name="T1" fmla="*/ 13 h 19"/>
                <a:gd name="T2" fmla="*/ 2 w 37"/>
                <a:gd name="T3" fmla="*/ 0 h 19"/>
                <a:gd name="T4" fmla="*/ 37 w 37"/>
                <a:gd name="T5" fmla="*/ 6 h 19"/>
                <a:gd name="T6" fmla="*/ 35 w 37"/>
                <a:gd name="T7" fmla="*/ 19 h 19"/>
                <a:gd name="T8" fmla="*/ 0 w 37"/>
                <a:gd name="T9" fmla="*/ 13 h 19"/>
                <a:gd name="T10" fmla="*/ 0 60000 65536"/>
                <a:gd name="T11" fmla="*/ 0 60000 65536"/>
                <a:gd name="T12" fmla="*/ 0 60000 65536"/>
                <a:gd name="T13" fmla="*/ 0 60000 65536"/>
                <a:gd name="T14" fmla="*/ 0 60000 65536"/>
                <a:gd name="T15" fmla="*/ 0 w 37"/>
                <a:gd name="T16" fmla="*/ 0 h 19"/>
                <a:gd name="T17" fmla="*/ 37 w 37"/>
                <a:gd name="T18" fmla="*/ 19 h 19"/>
              </a:gdLst>
              <a:ahLst/>
              <a:cxnLst>
                <a:cxn ang="T10">
                  <a:pos x="T0" y="T1"/>
                </a:cxn>
                <a:cxn ang="T11">
                  <a:pos x="T2" y="T3"/>
                </a:cxn>
                <a:cxn ang="T12">
                  <a:pos x="T4" y="T5"/>
                </a:cxn>
                <a:cxn ang="T13">
                  <a:pos x="T6" y="T7"/>
                </a:cxn>
                <a:cxn ang="T14">
                  <a:pos x="T8" y="T9"/>
                </a:cxn>
              </a:cxnLst>
              <a:rect l="T15" t="T16" r="T17" b="T18"/>
              <a:pathLst>
                <a:path w="37" h="19">
                  <a:moveTo>
                    <a:pt x="0" y="13"/>
                  </a:moveTo>
                  <a:lnTo>
                    <a:pt x="2" y="0"/>
                  </a:lnTo>
                  <a:lnTo>
                    <a:pt x="37" y="6"/>
                  </a:lnTo>
                  <a:lnTo>
                    <a:pt x="35" y="19"/>
                  </a:lnTo>
                  <a:lnTo>
                    <a:pt x="0" y="13"/>
                  </a:lnTo>
                  <a:close/>
                </a:path>
              </a:pathLst>
            </a:custGeom>
            <a:solidFill>
              <a:srgbClr val="000000"/>
            </a:solidFill>
            <a:ln w="9525">
              <a:noFill/>
              <a:round/>
              <a:headEnd/>
              <a:tailEnd/>
            </a:ln>
          </p:spPr>
          <p:txBody>
            <a:bodyPr/>
            <a:lstStyle/>
            <a:p>
              <a:endParaRPr lang="en-US"/>
            </a:p>
          </p:txBody>
        </p:sp>
        <p:sp>
          <p:nvSpPr>
            <p:cNvPr id="84015" name="Freeform 507"/>
            <p:cNvSpPr>
              <a:spLocks/>
            </p:cNvSpPr>
            <p:nvPr/>
          </p:nvSpPr>
          <p:spPr bwMode="auto">
            <a:xfrm>
              <a:off x="3252" y="1029"/>
              <a:ext cx="38" cy="24"/>
            </a:xfrm>
            <a:custGeom>
              <a:avLst/>
              <a:gdLst>
                <a:gd name="T0" fmla="*/ 0 w 38"/>
                <a:gd name="T1" fmla="*/ 13 h 24"/>
                <a:gd name="T2" fmla="*/ 4 w 38"/>
                <a:gd name="T3" fmla="*/ 0 h 24"/>
                <a:gd name="T4" fmla="*/ 38 w 38"/>
                <a:gd name="T5" fmla="*/ 10 h 24"/>
                <a:gd name="T6" fmla="*/ 34 w 38"/>
                <a:gd name="T7" fmla="*/ 24 h 24"/>
                <a:gd name="T8" fmla="*/ 0 w 38"/>
                <a:gd name="T9" fmla="*/ 13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0" y="13"/>
                  </a:moveTo>
                  <a:lnTo>
                    <a:pt x="4" y="0"/>
                  </a:lnTo>
                  <a:lnTo>
                    <a:pt x="38" y="10"/>
                  </a:lnTo>
                  <a:lnTo>
                    <a:pt x="34" y="24"/>
                  </a:lnTo>
                  <a:lnTo>
                    <a:pt x="0" y="13"/>
                  </a:lnTo>
                  <a:close/>
                </a:path>
              </a:pathLst>
            </a:custGeom>
            <a:solidFill>
              <a:srgbClr val="000000"/>
            </a:solidFill>
            <a:ln w="9525">
              <a:noFill/>
              <a:round/>
              <a:headEnd/>
              <a:tailEnd/>
            </a:ln>
          </p:spPr>
          <p:txBody>
            <a:bodyPr/>
            <a:lstStyle/>
            <a:p>
              <a:endParaRPr lang="en-US"/>
            </a:p>
          </p:txBody>
        </p:sp>
        <p:sp>
          <p:nvSpPr>
            <p:cNvPr id="84016" name="Freeform 506"/>
            <p:cNvSpPr>
              <a:spLocks/>
            </p:cNvSpPr>
            <p:nvPr/>
          </p:nvSpPr>
          <p:spPr bwMode="auto">
            <a:xfrm>
              <a:off x="3256" y="1004"/>
              <a:ext cx="42" cy="35"/>
            </a:xfrm>
            <a:custGeom>
              <a:avLst/>
              <a:gdLst>
                <a:gd name="T0" fmla="*/ 0 w 42"/>
                <a:gd name="T1" fmla="*/ 25 h 35"/>
                <a:gd name="T2" fmla="*/ 7 w 42"/>
                <a:gd name="T3" fmla="*/ 0 h 35"/>
                <a:gd name="T4" fmla="*/ 42 w 42"/>
                <a:gd name="T5" fmla="*/ 11 h 35"/>
                <a:gd name="T6" fmla="*/ 34 w 42"/>
                <a:gd name="T7" fmla="*/ 35 h 35"/>
                <a:gd name="T8" fmla="*/ 0 w 42"/>
                <a:gd name="T9" fmla="*/ 25 h 35"/>
                <a:gd name="T10" fmla="*/ 0 60000 65536"/>
                <a:gd name="T11" fmla="*/ 0 60000 65536"/>
                <a:gd name="T12" fmla="*/ 0 60000 65536"/>
                <a:gd name="T13" fmla="*/ 0 60000 65536"/>
                <a:gd name="T14" fmla="*/ 0 60000 65536"/>
                <a:gd name="T15" fmla="*/ 0 w 42"/>
                <a:gd name="T16" fmla="*/ 0 h 35"/>
                <a:gd name="T17" fmla="*/ 42 w 42"/>
                <a:gd name="T18" fmla="*/ 35 h 35"/>
              </a:gdLst>
              <a:ahLst/>
              <a:cxnLst>
                <a:cxn ang="T10">
                  <a:pos x="T0" y="T1"/>
                </a:cxn>
                <a:cxn ang="T11">
                  <a:pos x="T2" y="T3"/>
                </a:cxn>
                <a:cxn ang="T12">
                  <a:pos x="T4" y="T5"/>
                </a:cxn>
                <a:cxn ang="T13">
                  <a:pos x="T6" y="T7"/>
                </a:cxn>
                <a:cxn ang="T14">
                  <a:pos x="T8" y="T9"/>
                </a:cxn>
              </a:cxnLst>
              <a:rect l="T15" t="T16" r="T17" b="T18"/>
              <a:pathLst>
                <a:path w="42" h="35">
                  <a:moveTo>
                    <a:pt x="0" y="25"/>
                  </a:moveTo>
                  <a:lnTo>
                    <a:pt x="7" y="0"/>
                  </a:lnTo>
                  <a:lnTo>
                    <a:pt x="42" y="11"/>
                  </a:lnTo>
                  <a:lnTo>
                    <a:pt x="34" y="35"/>
                  </a:lnTo>
                  <a:lnTo>
                    <a:pt x="0" y="25"/>
                  </a:lnTo>
                  <a:close/>
                </a:path>
              </a:pathLst>
            </a:custGeom>
            <a:solidFill>
              <a:srgbClr val="000000"/>
            </a:solidFill>
            <a:ln w="9525">
              <a:noFill/>
              <a:round/>
              <a:headEnd/>
              <a:tailEnd/>
            </a:ln>
          </p:spPr>
          <p:txBody>
            <a:bodyPr/>
            <a:lstStyle/>
            <a:p>
              <a:endParaRPr lang="en-US"/>
            </a:p>
          </p:txBody>
        </p:sp>
        <p:sp>
          <p:nvSpPr>
            <p:cNvPr id="84017" name="Freeform 505"/>
            <p:cNvSpPr>
              <a:spLocks/>
            </p:cNvSpPr>
            <p:nvPr/>
          </p:nvSpPr>
          <p:spPr bwMode="auto">
            <a:xfrm>
              <a:off x="3264" y="978"/>
              <a:ext cx="43" cy="38"/>
            </a:xfrm>
            <a:custGeom>
              <a:avLst/>
              <a:gdLst>
                <a:gd name="T0" fmla="*/ 0 w 43"/>
                <a:gd name="T1" fmla="*/ 24 h 38"/>
                <a:gd name="T2" fmla="*/ 10 w 43"/>
                <a:gd name="T3" fmla="*/ 0 h 38"/>
                <a:gd name="T4" fmla="*/ 43 w 43"/>
                <a:gd name="T5" fmla="*/ 14 h 38"/>
                <a:gd name="T6" fmla="*/ 33 w 43"/>
                <a:gd name="T7" fmla="*/ 38 h 38"/>
                <a:gd name="T8" fmla="*/ 0 w 43"/>
                <a:gd name="T9" fmla="*/ 24 h 38"/>
                <a:gd name="T10" fmla="*/ 0 60000 65536"/>
                <a:gd name="T11" fmla="*/ 0 60000 65536"/>
                <a:gd name="T12" fmla="*/ 0 60000 65536"/>
                <a:gd name="T13" fmla="*/ 0 60000 65536"/>
                <a:gd name="T14" fmla="*/ 0 60000 65536"/>
                <a:gd name="T15" fmla="*/ 0 w 43"/>
                <a:gd name="T16" fmla="*/ 0 h 38"/>
                <a:gd name="T17" fmla="*/ 43 w 43"/>
                <a:gd name="T18" fmla="*/ 38 h 38"/>
              </a:gdLst>
              <a:ahLst/>
              <a:cxnLst>
                <a:cxn ang="T10">
                  <a:pos x="T0" y="T1"/>
                </a:cxn>
                <a:cxn ang="T11">
                  <a:pos x="T2" y="T3"/>
                </a:cxn>
                <a:cxn ang="T12">
                  <a:pos x="T4" y="T5"/>
                </a:cxn>
                <a:cxn ang="T13">
                  <a:pos x="T6" y="T7"/>
                </a:cxn>
                <a:cxn ang="T14">
                  <a:pos x="T8" y="T9"/>
                </a:cxn>
              </a:cxnLst>
              <a:rect l="T15" t="T16" r="T17" b="T18"/>
              <a:pathLst>
                <a:path w="43" h="38">
                  <a:moveTo>
                    <a:pt x="0" y="24"/>
                  </a:moveTo>
                  <a:lnTo>
                    <a:pt x="10" y="0"/>
                  </a:lnTo>
                  <a:lnTo>
                    <a:pt x="43" y="14"/>
                  </a:lnTo>
                  <a:lnTo>
                    <a:pt x="33" y="38"/>
                  </a:lnTo>
                  <a:lnTo>
                    <a:pt x="0" y="24"/>
                  </a:lnTo>
                  <a:close/>
                </a:path>
              </a:pathLst>
            </a:custGeom>
            <a:solidFill>
              <a:srgbClr val="000000"/>
            </a:solidFill>
            <a:ln w="9525">
              <a:noFill/>
              <a:round/>
              <a:headEnd/>
              <a:tailEnd/>
            </a:ln>
          </p:spPr>
          <p:txBody>
            <a:bodyPr/>
            <a:lstStyle/>
            <a:p>
              <a:endParaRPr lang="en-US"/>
            </a:p>
          </p:txBody>
        </p:sp>
        <p:sp>
          <p:nvSpPr>
            <p:cNvPr id="84018" name="Freeform 504"/>
            <p:cNvSpPr>
              <a:spLocks/>
            </p:cNvSpPr>
            <p:nvPr/>
          </p:nvSpPr>
          <p:spPr bwMode="auto">
            <a:xfrm>
              <a:off x="3274" y="954"/>
              <a:ext cx="43" cy="40"/>
            </a:xfrm>
            <a:custGeom>
              <a:avLst/>
              <a:gdLst>
                <a:gd name="T0" fmla="*/ 0 w 43"/>
                <a:gd name="T1" fmla="*/ 22 h 40"/>
                <a:gd name="T2" fmla="*/ 12 w 43"/>
                <a:gd name="T3" fmla="*/ 0 h 40"/>
                <a:gd name="T4" fmla="*/ 43 w 43"/>
                <a:gd name="T5" fmla="*/ 18 h 40"/>
                <a:gd name="T6" fmla="*/ 32 w 43"/>
                <a:gd name="T7" fmla="*/ 40 h 40"/>
                <a:gd name="T8" fmla="*/ 0 w 43"/>
                <a:gd name="T9" fmla="*/ 22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0" y="22"/>
                  </a:moveTo>
                  <a:lnTo>
                    <a:pt x="12" y="0"/>
                  </a:lnTo>
                  <a:lnTo>
                    <a:pt x="43" y="18"/>
                  </a:lnTo>
                  <a:lnTo>
                    <a:pt x="32" y="40"/>
                  </a:lnTo>
                  <a:lnTo>
                    <a:pt x="0" y="22"/>
                  </a:lnTo>
                  <a:close/>
                </a:path>
              </a:pathLst>
            </a:custGeom>
            <a:solidFill>
              <a:srgbClr val="000000"/>
            </a:solidFill>
            <a:ln w="9525">
              <a:noFill/>
              <a:round/>
              <a:headEnd/>
              <a:tailEnd/>
            </a:ln>
          </p:spPr>
          <p:txBody>
            <a:bodyPr/>
            <a:lstStyle/>
            <a:p>
              <a:endParaRPr lang="en-US"/>
            </a:p>
          </p:txBody>
        </p:sp>
        <p:sp>
          <p:nvSpPr>
            <p:cNvPr id="84019" name="Freeform 503"/>
            <p:cNvSpPr>
              <a:spLocks/>
            </p:cNvSpPr>
            <p:nvPr/>
          </p:nvSpPr>
          <p:spPr bwMode="auto">
            <a:xfrm>
              <a:off x="3286" y="933"/>
              <a:ext cx="43" cy="41"/>
            </a:xfrm>
            <a:custGeom>
              <a:avLst/>
              <a:gdLst>
                <a:gd name="T0" fmla="*/ 0 w 43"/>
                <a:gd name="T1" fmla="*/ 21 h 41"/>
                <a:gd name="T2" fmla="*/ 12 w 43"/>
                <a:gd name="T3" fmla="*/ 0 h 41"/>
                <a:gd name="T4" fmla="*/ 43 w 43"/>
                <a:gd name="T5" fmla="*/ 20 h 41"/>
                <a:gd name="T6" fmla="*/ 30 w 43"/>
                <a:gd name="T7" fmla="*/ 41 h 41"/>
                <a:gd name="T8" fmla="*/ 0 w 43"/>
                <a:gd name="T9" fmla="*/ 21 h 41"/>
                <a:gd name="T10" fmla="*/ 0 60000 65536"/>
                <a:gd name="T11" fmla="*/ 0 60000 65536"/>
                <a:gd name="T12" fmla="*/ 0 60000 65536"/>
                <a:gd name="T13" fmla="*/ 0 60000 65536"/>
                <a:gd name="T14" fmla="*/ 0 60000 65536"/>
                <a:gd name="T15" fmla="*/ 0 w 43"/>
                <a:gd name="T16" fmla="*/ 0 h 41"/>
                <a:gd name="T17" fmla="*/ 43 w 43"/>
                <a:gd name="T18" fmla="*/ 41 h 41"/>
              </a:gdLst>
              <a:ahLst/>
              <a:cxnLst>
                <a:cxn ang="T10">
                  <a:pos x="T0" y="T1"/>
                </a:cxn>
                <a:cxn ang="T11">
                  <a:pos x="T2" y="T3"/>
                </a:cxn>
                <a:cxn ang="T12">
                  <a:pos x="T4" y="T5"/>
                </a:cxn>
                <a:cxn ang="T13">
                  <a:pos x="T6" y="T7"/>
                </a:cxn>
                <a:cxn ang="T14">
                  <a:pos x="T8" y="T9"/>
                </a:cxn>
              </a:cxnLst>
              <a:rect l="T15" t="T16" r="T17" b="T18"/>
              <a:pathLst>
                <a:path w="43" h="41">
                  <a:moveTo>
                    <a:pt x="0" y="21"/>
                  </a:moveTo>
                  <a:lnTo>
                    <a:pt x="12" y="0"/>
                  </a:lnTo>
                  <a:lnTo>
                    <a:pt x="43" y="20"/>
                  </a:lnTo>
                  <a:lnTo>
                    <a:pt x="30" y="41"/>
                  </a:lnTo>
                  <a:lnTo>
                    <a:pt x="0" y="21"/>
                  </a:lnTo>
                  <a:close/>
                </a:path>
              </a:pathLst>
            </a:custGeom>
            <a:solidFill>
              <a:srgbClr val="000000"/>
            </a:solidFill>
            <a:ln w="9525">
              <a:noFill/>
              <a:round/>
              <a:headEnd/>
              <a:tailEnd/>
            </a:ln>
          </p:spPr>
          <p:txBody>
            <a:bodyPr/>
            <a:lstStyle/>
            <a:p>
              <a:endParaRPr lang="en-US"/>
            </a:p>
          </p:txBody>
        </p:sp>
        <p:sp>
          <p:nvSpPr>
            <p:cNvPr id="84020" name="Freeform 502"/>
            <p:cNvSpPr>
              <a:spLocks/>
            </p:cNvSpPr>
            <p:nvPr/>
          </p:nvSpPr>
          <p:spPr bwMode="auto">
            <a:xfrm>
              <a:off x="3300" y="913"/>
              <a:ext cx="43" cy="41"/>
            </a:xfrm>
            <a:custGeom>
              <a:avLst/>
              <a:gdLst>
                <a:gd name="T0" fmla="*/ 0 w 43"/>
                <a:gd name="T1" fmla="*/ 18 h 41"/>
                <a:gd name="T2" fmla="*/ 14 w 43"/>
                <a:gd name="T3" fmla="*/ 0 h 41"/>
                <a:gd name="T4" fmla="*/ 43 w 43"/>
                <a:gd name="T5" fmla="*/ 23 h 41"/>
                <a:gd name="T6" fmla="*/ 28 w 43"/>
                <a:gd name="T7" fmla="*/ 41 h 41"/>
                <a:gd name="T8" fmla="*/ 0 w 43"/>
                <a:gd name="T9" fmla="*/ 18 h 41"/>
                <a:gd name="T10" fmla="*/ 0 60000 65536"/>
                <a:gd name="T11" fmla="*/ 0 60000 65536"/>
                <a:gd name="T12" fmla="*/ 0 60000 65536"/>
                <a:gd name="T13" fmla="*/ 0 60000 65536"/>
                <a:gd name="T14" fmla="*/ 0 60000 65536"/>
                <a:gd name="T15" fmla="*/ 0 w 43"/>
                <a:gd name="T16" fmla="*/ 0 h 41"/>
                <a:gd name="T17" fmla="*/ 43 w 43"/>
                <a:gd name="T18" fmla="*/ 41 h 41"/>
              </a:gdLst>
              <a:ahLst/>
              <a:cxnLst>
                <a:cxn ang="T10">
                  <a:pos x="T0" y="T1"/>
                </a:cxn>
                <a:cxn ang="T11">
                  <a:pos x="T2" y="T3"/>
                </a:cxn>
                <a:cxn ang="T12">
                  <a:pos x="T4" y="T5"/>
                </a:cxn>
                <a:cxn ang="T13">
                  <a:pos x="T6" y="T7"/>
                </a:cxn>
                <a:cxn ang="T14">
                  <a:pos x="T8" y="T9"/>
                </a:cxn>
              </a:cxnLst>
              <a:rect l="T15" t="T16" r="T17" b="T18"/>
              <a:pathLst>
                <a:path w="43" h="41">
                  <a:moveTo>
                    <a:pt x="0" y="18"/>
                  </a:moveTo>
                  <a:lnTo>
                    <a:pt x="14" y="0"/>
                  </a:lnTo>
                  <a:lnTo>
                    <a:pt x="43" y="23"/>
                  </a:lnTo>
                  <a:lnTo>
                    <a:pt x="28" y="41"/>
                  </a:lnTo>
                  <a:lnTo>
                    <a:pt x="0" y="18"/>
                  </a:lnTo>
                  <a:close/>
                </a:path>
              </a:pathLst>
            </a:custGeom>
            <a:solidFill>
              <a:srgbClr val="000000"/>
            </a:solidFill>
            <a:ln w="9525">
              <a:noFill/>
              <a:round/>
              <a:headEnd/>
              <a:tailEnd/>
            </a:ln>
          </p:spPr>
          <p:txBody>
            <a:bodyPr/>
            <a:lstStyle/>
            <a:p>
              <a:endParaRPr lang="en-US"/>
            </a:p>
          </p:txBody>
        </p:sp>
        <p:sp>
          <p:nvSpPr>
            <p:cNvPr id="84021" name="Freeform 501"/>
            <p:cNvSpPr>
              <a:spLocks/>
            </p:cNvSpPr>
            <p:nvPr/>
          </p:nvSpPr>
          <p:spPr bwMode="auto">
            <a:xfrm>
              <a:off x="3315" y="895"/>
              <a:ext cx="42" cy="42"/>
            </a:xfrm>
            <a:custGeom>
              <a:avLst/>
              <a:gdLst>
                <a:gd name="T0" fmla="*/ 0 w 42"/>
                <a:gd name="T1" fmla="*/ 17 h 42"/>
                <a:gd name="T2" fmla="*/ 15 w 42"/>
                <a:gd name="T3" fmla="*/ 0 h 42"/>
                <a:gd name="T4" fmla="*/ 42 w 42"/>
                <a:gd name="T5" fmla="*/ 25 h 42"/>
                <a:gd name="T6" fmla="*/ 27 w 42"/>
                <a:gd name="T7" fmla="*/ 42 h 42"/>
                <a:gd name="T8" fmla="*/ 0 w 42"/>
                <a:gd name="T9" fmla="*/ 17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17"/>
                  </a:moveTo>
                  <a:lnTo>
                    <a:pt x="15" y="0"/>
                  </a:lnTo>
                  <a:lnTo>
                    <a:pt x="42" y="25"/>
                  </a:lnTo>
                  <a:lnTo>
                    <a:pt x="27" y="42"/>
                  </a:lnTo>
                  <a:lnTo>
                    <a:pt x="0" y="17"/>
                  </a:lnTo>
                  <a:close/>
                </a:path>
              </a:pathLst>
            </a:custGeom>
            <a:solidFill>
              <a:srgbClr val="000000"/>
            </a:solidFill>
            <a:ln w="9525">
              <a:noFill/>
              <a:round/>
              <a:headEnd/>
              <a:tailEnd/>
            </a:ln>
          </p:spPr>
          <p:txBody>
            <a:bodyPr/>
            <a:lstStyle/>
            <a:p>
              <a:endParaRPr lang="en-US"/>
            </a:p>
          </p:txBody>
        </p:sp>
        <p:sp>
          <p:nvSpPr>
            <p:cNvPr id="84022" name="Freeform 500"/>
            <p:cNvSpPr>
              <a:spLocks/>
            </p:cNvSpPr>
            <p:nvPr/>
          </p:nvSpPr>
          <p:spPr bwMode="auto">
            <a:xfrm>
              <a:off x="3331" y="879"/>
              <a:ext cx="39" cy="41"/>
            </a:xfrm>
            <a:custGeom>
              <a:avLst/>
              <a:gdLst>
                <a:gd name="T0" fmla="*/ 0 w 39"/>
                <a:gd name="T1" fmla="*/ 14 h 41"/>
                <a:gd name="T2" fmla="*/ 15 w 39"/>
                <a:gd name="T3" fmla="*/ 0 h 41"/>
                <a:gd name="T4" fmla="*/ 39 w 39"/>
                <a:gd name="T5" fmla="*/ 27 h 41"/>
                <a:gd name="T6" fmla="*/ 24 w 39"/>
                <a:gd name="T7" fmla="*/ 41 h 41"/>
                <a:gd name="T8" fmla="*/ 0 w 39"/>
                <a:gd name="T9" fmla="*/ 14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0" y="14"/>
                  </a:moveTo>
                  <a:lnTo>
                    <a:pt x="15" y="0"/>
                  </a:lnTo>
                  <a:lnTo>
                    <a:pt x="39" y="27"/>
                  </a:lnTo>
                  <a:lnTo>
                    <a:pt x="24" y="41"/>
                  </a:lnTo>
                  <a:lnTo>
                    <a:pt x="0" y="14"/>
                  </a:lnTo>
                  <a:close/>
                </a:path>
              </a:pathLst>
            </a:custGeom>
            <a:solidFill>
              <a:srgbClr val="000000"/>
            </a:solidFill>
            <a:ln w="9525">
              <a:noFill/>
              <a:round/>
              <a:headEnd/>
              <a:tailEnd/>
            </a:ln>
          </p:spPr>
          <p:txBody>
            <a:bodyPr/>
            <a:lstStyle/>
            <a:p>
              <a:endParaRPr lang="en-US"/>
            </a:p>
          </p:txBody>
        </p:sp>
        <p:sp>
          <p:nvSpPr>
            <p:cNvPr id="84023" name="Freeform 499"/>
            <p:cNvSpPr>
              <a:spLocks/>
            </p:cNvSpPr>
            <p:nvPr/>
          </p:nvSpPr>
          <p:spPr bwMode="auto">
            <a:xfrm>
              <a:off x="3348" y="871"/>
              <a:ext cx="29" cy="36"/>
            </a:xfrm>
            <a:custGeom>
              <a:avLst/>
              <a:gdLst>
                <a:gd name="T0" fmla="*/ 0 w 29"/>
                <a:gd name="T1" fmla="*/ 6 h 36"/>
                <a:gd name="T2" fmla="*/ 8 w 29"/>
                <a:gd name="T3" fmla="*/ 0 h 36"/>
                <a:gd name="T4" fmla="*/ 29 w 29"/>
                <a:gd name="T5" fmla="*/ 30 h 36"/>
                <a:gd name="T6" fmla="*/ 21 w 29"/>
                <a:gd name="T7" fmla="*/ 36 h 36"/>
                <a:gd name="T8" fmla="*/ 0 w 29"/>
                <a:gd name="T9" fmla="*/ 6 h 36"/>
                <a:gd name="T10" fmla="*/ 0 60000 65536"/>
                <a:gd name="T11" fmla="*/ 0 60000 65536"/>
                <a:gd name="T12" fmla="*/ 0 60000 65536"/>
                <a:gd name="T13" fmla="*/ 0 60000 65536"/>
                <a:gd name="T14" fmla="*/ 0 60000 65536"/>
                <a:gd name="T15" fmla="*/ 0 w 29"/>
                <a:gd name="T16" fmla="*/ 0 h 36"/>
                <a:gd name="T17" fmla="*/ 29 w 29"/>
                <a:gd name="T18" fmla="*/ 36 h 36"/>
              </a:gdLst>
              <a:ahLst/>
              <a:cxnLst>
                <a:cxn ang="T10">
                  <a:pos x="T0" y="T1"/>
                </a:cxn>
                <a:cxn ang="T11">
                  <a:pos x="T2" y="T3"/>
                </a:cxn>
                <a:cxn ang="T12">
                  <a:pos x="T4" y="T5"/>
                </a:cxn>
                <a:cxn ang="T13">
                  <a:pos x="T6" y="T7"/>
                </a:cxn>
                <a:cxn ang="T14">
                  <a:pos x="T8" y="T9"/>
                </a:cxn>
              </a:cxnLst>
              <a:rect l="T15" t="T16" r="T17" b="T18"/>
              <a:pathLst>
                <a:path w="29" h="36">
                  <a:moveTo>
                    <a:pt x="0" y="6"/>
                  </a:moveTo>
                  <a:lnTo>
                    <a:pt x="8" y="0"/>
                  </a:lnTo>
                  <a:lnTo>
                    <a:pt x="29" y="30"/>
                  </a:lnTo>
                  <a:lnTo>
                    <a:pt x="21" y="36"/>
                  </a:lnTo>
                  <a:lnTo>
                    <a:pt x="0" y="6"/>
                  </a:lnTo>
                  <a:close/>
                </a:path>
              </a:pathLst>
            </a:custGeom>
            <a:solidFill>
              <a:srgbClr val="000000"/>
            </a:solidFill>
            <a:ln w="9525">
              <a:noFill/>
              <a:round/>
              <a:headEnd/>
              <a:tailEnd/>
            </a:ln>
          </p:spPr>
          <p:txBody>
            <a:bodyPr/>
            <a:lstStyle/>
            <a:p>
              <a:endParaRPr lang="en-US"/>
            </a:p>
          </p:txBody>
        </p:sp>
        <p:sp>
          <p:nvSpPr>
            <p:cNvPr id="84024" name="Freeform 498"/>
            <p:cNvSpPr>
              <a:spLocks/>
            </p:cNvSpPr>
            <p:nvPr/>
          </p:nvSpPr>
          <p:spPr bwMode="auto">
            <a:xfrm>
              <a:off x="3356" y="865"/>
              <a:ext cx="29" cy="36"/>
            </a:xfrm>
            <a:custGeom>
              <a:avLst/>
              <a:gdLst>
                <a:gd name="T0" fmla="*/ 0 w 29"/>
                <a:gd name="T1" fmla="*/ 6 h 36"/>
                <a:gd name="T2" fmla="*/ 8 w 29"/>
                <a:gd name="T3" fmla="*/ 0 h 36"/>
                <a:gd name="T4" fmla="*/ 29 w 29"/>
                <a:gd name="T5" fmla="*/ 30 h 36"/>
                <a:gd name="T6" fmla="*/ 21 w 29"/>
                <a:gd name="T7" fmla="*/ 36 h 36"/>
                <a:gd name="T8" fmla="*/ 0 w 29"/>
                <a:gd name="T9" fmla="*/ 6 h 36"/>
                <a:gd name="T10" fmla="*/ 0 60000 65536"/>
                <a:gd name="T11" fmla="*/ 0 60000 65536"/>
                <a:gd name="T12" fmla="*/ 0 60000 65536"/>
                <a:gd name="T13" fmla="*/ 0 60000 65536"/>
                <a:gd name="T14" fmla="*/ 0 60000 65536"/>
                <a:gd name="T15" fmla="*/ 0 w 29"/>
                <a:gd name="T16" fmla="*/ 0 h 36"/>
                <a:gd name="T17" fmla="*/ 29 w 29"/>
                <a:gd name="T18" fmla="*/ 36 h 36"/>
              </a:gdLst>
              <a:ahLst/>
              <a:cxnLst>
                <a:cxn ang="T10">
                  <a:pos x="T0" y="T1"/>
                </a:cxn>
                <a:cxn ang="T11">
                  <a:pos x="T2" y="T3"/>
                </a:cxn>
                <a:cxn ang="T12">
                  <a:pos x="T4" y="T5"/>
                </a:cxn>
                <a:cxn ang="T13">
                  <a:pos x="T6" y="T7"/>
                </a:cxn>
                <a:cxn ang="T14">
                  <a:pos x="T8" y="T9"/>
                </a:cxn>
              </a:cxnLst>
              <a:rect l="T15" t="T16" r="T17" b="T18"/>
              <a:pathLst>
                <a:path w="29" h="36">
                  <a:moveTo>
                    <a:pt x="0" y="6"/>
                  </a:moveTo>
                  <a:lnTo>
                    <a:pt x="8" y="0"/>
                  </a:lnTo>
                  <a:lnTo>
                    <a:pt x="29" y="30"/>
                  </a:lnTo>
                  <a:lnTo>
                    <a:pt x="21" y="36"/>
                  </a:lnTo>
                  <a:lnTo>
                    <a:pt x="0" y="6"/>
                  </a:lnTo>
                  <a:close/>
                </a:path>
              </a:pathLst>
            </a:custGeom>
            <a:solidFill>
              <a:srgbClr val="000000"/>
            </a:solidFill>
            <a:ln w="9525">
              <a:noFill/>
              <a:round/>
              <a:headEnd/>
              <a:tailEnd/>
            </a:ln>
          </p:spPr>
          <p:txBody>
            <a:bodyPr/>
            <a:lstStyle/>
            <a:p>
              <a:endParaRPr lang="en-US"/>
            </a:p>
          </p:txBody>
        </p:sp>
        <p:sp>
          <p:nvSpPr>
            <p:cNvPr id="84025" name="Freeform 497"/>
            <p:cNvSpPr>
              <a:spLocks/>
            </p:cNvSpPr>
            <p:nvPr/>
          </p:nvSpPr>
          <p:spPr bwMode="auto">
            <a:xfrm>
              <a:off x="3364" y="859"/>
              <a:ext cx="29" cy="36"/>
            </a:xfrm>
            <a:custGeom>
              <a:avLst/>
              <a:gdLst>
                <a:gd name="T0" fmla="*/ 0 w 29"/>
                <a:gd name="T1" fmla="*/ 6 h 36"/>
                <a:gd name="T2" fmla="*/ 8 w 29"/>
                <a:gd name="T3" fmla="*/ 0 h 36"/>
                <a:gd name="T4" fmla="*/ 29 w 29"/>
                <a:gd name="T5" fmla="*/ 31 h 36"/>
                <a:gd name="T6" fmla="*/ 21 w 29"/>
                <a:gd name="T7" fmla="*/ 36 h 36"/>
                <a:gd name="T8" fmla="*/ 0 w 29"/>
                <a:gd name="T9" fmla="*/ 6 h 36"/>
                <a:gd name="T10" fmla="*/ 0 60000 65536"/>
                <a:gd name="T11" fmla="*/ 0 60000 65536"/>
                <a:gd name="T12" fmla="*/ 0 60000 65536"/>
                <a:gd name="T13" fmla="*/ 0 60000 65536"/>
                <a:gd name="T14" fmla="*/ 0 60000 65536"/>
                <a:gd name="T15" fmla="*/ 0 w 29"/>
                <a:gd name="T16" fmla="*/ 0 h 36"/>
                <a:gd name="T17" fmla="*/ 29 w 29"/>
                <a:gd name="T18" fmla="*/ 36 h 36"/>
              </a:gdLst>
              <a:ahLst/>
              <a:cxnLst>
                <a:cxn ang="T10">
                  <a:pos x="T0" y="T1"/>
                </a:cxn>
                <a:cxn ang="T11">
                  <a:pos x="T2" y="T3"/>
                </a:cxn>
                <a:cxn ang="T12">
                  <a:pos x="T4" y="T5"/>
                </a:cxn>
                <a:cxn ang="T13">
                  <a:pos x="T6" y="T7"/>
                </a:cxn>
                <a:cxn ang="T14">
                  <a:pos x="T8" y="T9"/>
                </a:cxn>
              </a:cxnLst>
              <a:rect l="T15" t="T16" r="T17" b="T18"/>
              <a:pathLst>
                <a:path w="29" h="36">
                  <a:moveTo>
                    <a:pt x="0" y="6"/>
                  </a:moveTo>
                  <a:lnTo>
                    <a:pt x="8" y="0"/>
                  </a:lnTo>
                  <a:lnTo>
                    <a:pt x="29" y="31"/>
                  </a:lnTo>
                  <a:lnTo>
                    <a:pt x="21" y="36"/>
                  </a:lnTo>
                  <a:lnTo>
                    <a:pt x="0" y="6"/>
                  </a:lnTo>
                  <a:close/>
                </a:path>
              </a:pathLst>
            </a:custGeom>
            <a:solidFill>
              <a:srgbClr val="000000"/>
            </a:solidFill>
            <a:ln w="9525">
              <a:noFill/>
              <a:round/>
              <a:headEnd/>
              <a:tailEnd/>
            </a:ln>
          </p:spPr>
          <p:txBody>
            <a:bodyPr/>
            <a:lstStyle/>
            <a:p>
              <a:endParaRPr lang="en-US"/>
            </a:p>
          </p:txBody>
        </p:sp>
        <p:sp>
          <p:nvSpPr>
            <p:cNvPr id="84026" name="Freeform 496"/>
            <p:cNvSpPr>
              <a:spLocks/>
            </p:cNvSpPr>
            <p:nvPr/>
          </p:nvSpPr>
          <p:spPr bwMode="auto">
            <a:xfrm>
              <a:off x="3373" y="854"/>
              <a:ext cx="26" cy="37"/>
            </a:xfrm>
            <a:custGeom>
              <a:avLst/>
              <a:gdLst>
                <a:gd name="T0" fmla="*/ 0 w 26"/>
                <a:gd name="T1" fmla="*/ 5 h 37"/>
                <a:gd name="T2" fmla="*/ 9 w 26"/>
                <a:gd name="T3" fmla="*/ 0 h 37"/>
                <a:gd name="T4" fmla="*/ 26 w 26"/>
                <a:gd name="T5" fmla="*/ 33 h 37"/>
                <a:gd name="T6" fmla="*/ 18 w 26"/>
                <a:gd name="T7" fmla="*/ 37 h 37"/>
                <a:gd name="T8" fmla="*/ 0 w 26"/>
                <a:gd name="T9" fmla="*/ 5 h 37"/>
                <a:gd name="T10" fmla="*/ 0 60000 65536"/>
                <a:gd name="T11" fmla="*/ 0 60000 65536"/>
                <a:gd name="T12" fmla="*/ 0 60000 65536"/>
                <a:gd name="T13" fmla="*/ 0 60000 65536"/>
                <a:gd name="T14" fmla="*/ 0 60000 65536"/>
                <a:gd name="T15" fmla="*/ 0 w 26"/>
                <a:gd name="T16" fmla="*/ 0 h 37"/>
                <a:gd name="T17" fmla="*/ 26 w 26"/>
                <a:gd name="T18" fmla="*/ 37 h 37"/>
              </a:gdLst>
              <a:ahLst/>
              <a:cxnLst>
                <a:cxn ang="T10">
                  <a:pos x="T0" y="T1"/>
                </a:cxn>
                <a:cxn ang="T11">
                  <a:pos x="T2" y="T3"/>
                </a:cxn>
                <a:cxn ang="T12">
                  <a:pos x="T4" y="T5"/>
                </a:cxn>
                <a:cxn ang="T13">
                  <a:pos x="T6" y="T7"/>
                </a:cxn>
                <a:cxn ang="T14">
                  <a:pos x="T8" y="T9"/>
                </a:cxn>
              </a:cxnLst>
              <a:rect l="T15" t="T16" r="T17" b="T18"/>
              <a:pathLst>
                <a:path w="26" h="37">
                  <a:moveTo>
                    <a:pt x="0" y="5"/>
                  </a:moveTo>
                  <a:lnTo>
                    <a:pt x="9" y="0"/>
                  </a:lnTo>
                  <a:lnTo>
                    <a:pt x="26" y="33"/>
                  </a:lnTo>
                  <a:lnTo>
                    <a:pt x="18" y="37"/>
                  </a:lnTo>
                  <a:lnTo>
                    <a:pt x="0" y="5"/>
                  </a:lnTo>
                  <a:close/>
                </a:path>
              </a:pathLst>
            </a:custGeom>
            <a:solidFill>
              <a:srgbClr val="000000"/>
            </a:solidFill>
            <a:ln w="9525">
              <a:noFill/>
              <a:round/>
              <a:headEnd/>
              <a:tailEnd/>
            </a:ln>
          </p:spPr>
          <p:txBody>
            <a:bodyPr/>
            <a:lstStyle/>
            <a:p>
              <a:endParaRPr lang="en-US"/>
            </a:p>
          </p:txBody>
        </p:sp>
        <p:sp>
          <p:nvSpPr>
            <p:cNvPr id="84027" name="Freeform 495"/>
            <p:cNvSpPr>
              <a:spLocks/>
            </p:cNvSpPr>
            <p:nvPr/>
          </p:nvSpPr>
          <p:spPr bwMode="auto">
            <a:xfrm>
              <a:off x="3383" y="849"/>
              <a:ext cx="23" cy="38"/>
            </a:xfrm>
            <a:custGeom>
              <a:avLst/>
              <a:gdLst>
                <a:gd name="T0" fmla="*/ 0 w 23"/>
                <a:gd name="T1" fmla="*/ 4 h 38"/>
                <a:gd name="T2" fmla="*/ 8 w 23"/>
                <a:gd name="T3" fmla="*/ 0 h 38"/>
                <a:gd name="T4" fmla="*/ 23 w 23"/>
                <a:gd name="T5" fmla="*/ 34 h 38"/>
                <a:gd name="T6" fmla="*/ 15 w 23"/>
                <a:gd name="T7" fmla="*/ 38 h 38"/>
                <a:gd name="T8" fmla="*/ 0 w 23"/>
                <a:gd name="T9" fmla="*/ 4 h 38"/>
                <a:gd name="T10" fmla="*/ 0 60000 65536"/>
                <a:gd name="T11" fmla="*/ 0 60000 65536"/>
                <a:gd name="T12" fmla="*/ 0 60000 65536"/>
                <a:gd name="T13" fmla="*/ 0 60000 65536"/>
                <a:gd name="T14" fmla="*/ 0 60000 65536"/>
                <a:gd name="T15" fmla="*/ 0 w 23"/>
                <a:gd name="T16" fmla="*/ 0 h 38"/>
                <a:gd name="T17" fmla="*/ 23 w 23"/>
                <a:gd name="T18" fmla="*/ 38 h 38"/>
              </a:gdLst>
              <a:ahLst/>
              <a:cxnLst>
                <a:cxn ang="T10">
                  <a:pos x="T0" y="T1"/>
                </a:cxn>
                <a:cxn ang="T11">
                  <a:pos x="T2" y="T3"/>
                </a:cxn>
                <a:cxn ang="T12">
                  <a:pos x="T4" y="T5"/>
                </a:cxn>
                <a:cxn ang="T13">
                  <a:pos x="T6" y="T7"/>
                </a:cxn>
                <a:cxn ang="T14">
                  <a:pos x="T8" y="T9"/>
                </a:cxn>
              </a:cxnLst>
              <a:rect l="T15" t="T16" r="T17" b="T18"/>
              <a:pathLst>
                <a:path w="23" h="38">
                  <a:moveTo>
                    <a:pt x="0" y="4"/>
                  </a:moveTo>
                  <a:lnTo>
                    <a:pt x="8" y="0"/>
                  </a:lnTo>
                  <a:lnTo>
                    <a:pt x="23" y="34"/>
                  </a:lnTo>
                  <a:lnTo>
                    <a:pt x="15" y="38"/>
                  </a:lnTo>
                  <a:lnTo>
                    <a:pt x="0" y="4"/>
                  </a:lnTo>
                  <a:close/>
                </a:path>
              </a:pathLst>
            </a:custGeom>
            <a:solidFill>
              <a:srgbClr val="000000"/>
            </a:solidFill>
            <a:ln w="9525">
              <a:noFill/>
              <a:round/>
              <a:headEnd/>
              <a:tailEnd/>
            </a:ln>
          </p:spPr>
          <p:txBody>
            <a:bodyPr/>
            <a:lstStyle/>
            <a:p>
              <a:endParaRPr lang="en-US"/>
            </a:p>
          </p:txBody>
        </p:sp>
        <p:sp>
          <p:nvSpPr>
            <p:cNvPr id="84028" name="Freeform 494"/>
            <p:cNvSpPr>
              <a:spLocks/>
            </p:cNvSpPr>
            <p:nvPr/>
          </p:nvSpPr>
          <p:spPr bwMode="auto">
            <a:xfrm>
              <a:off x="3393" y="846"/>
              <a:ext cx="20" cy="37"/>
            </a:xfrm>
            <a:custGeom>
              <a:avLst/>
              <a:gdLst>
                <a:gd name="T0" fmla="*/ 0 w 20"/>
                <a:gd name="T1" fmla="*/ 3 h 37"/>
                <a:gd name="T2" fmla="*/ 8 w 20"/>
                <a:gd name="T3" fmla="*/ 0 h 37"/>
                <a:gd name="T4" fmla="*/ 20 w 20"/>
                <a:gd name="T5" fmla="*/ 34 h 37"/>
                <a:gd name="T6" fmla="*/ 12 w 20"/>
                <a:gd name="T7" fmla="*/ 37 h 37"/>
                <a:gd name="T8" fmla="*/ 0 w 20"/>
                <a:gd name="T9" fmla="*/ 3 h 37"/>
                <a:gd name="T10" fmla="*/ 0 60000 65536"/>
                <a:gd name="T11" fmla="*/ 0 60000 65536"/>
                <a:gd name="T12" fmla="*/ 0 60000 65536"/>
                <a:gd name="T13" fmla="*/ 0 60000 65536"/>
                <a:gd name="T14" fmla="*/ 0 60000 65536"/>
                <a:gd name="T15" fmla="*/ 0 w 20"/>
                <a:gd name="T16" fmla="*/ 0 h 37"/>
                <a:gd name="T17" fmla="*/ 20 w 20"/>
                <a:gd name="T18" fmla="*/ 37 h 37"/>
              </a:gdLst>
              <a:ahLst/>
              <a:cxnLst>
                <a:cxn ang="T10">
                  <a:pos x="T0" y="T1"/>
                </a:cxn>
                <a:cxn ang="T11">
                  <a:pos x="T2" y="T3"/>
                </a:cxn>
                <a:cxn ang="T12">
                  <a:pos x="T4" y="T5"/>
                </a:cxn>
                <a:cxn ang="T13">
                  <a:pos x="T6" y="T7"/>
                </a:cxn>
                <a:cxn ang="T14">
                  <a:pos x="T8" y="T9"/>
                </a:cxn>
              </a:cxnLst>
              <a:rect l="T15" t="T16" r="T17" b="T18"/>
              <a:pathLst>
                <a:path w="20" h="37">
                  <a:moveTo>
                    <a:pt x="0" y="3"/>
                  </a:moveTo>
                  <a:lnTo>
                    <a:pt x="8" y="0"/>
                  </a:lnTo>
                  <a:lnTo>
                    <a:pt x="20" y="34"/>
                  </a:lnTo>
                  <a:lnTo>
                    <a:pt x="12" y="37"/>
                  </a:lnTo>
                  <a:lnTo>
                    <a:pt x="0" y="3"/>
                  </a:lnTo>
                  <a:close/>
                </a:path>
              </a:pathLst>
            </a:custGeom>
            <a:solidFill>
              <a:srgbClr val="000000"/>
            </a:solidFill>
            <a:ln w="9525">
              <a:noFill/>
              <a:round/>
              <a:headEnd/>
              <a:tailEnd/>
            </a:ln>
          </p:spPr>
          <p:txBody>
            <a:bodyPr/>
            <a:lstStyle/>
            <a:p>
              <a:endParaRPr lang="en-US"/>
            </a:p>
          </p:txBody>
        </p:sp>
        <p:sp>
          <p:nvSpPr>
            <p:cNvPr id="84029" name="Freeform 493"/>
            <p:cNvSpPr>
              <a:spLocks/>
            </p:cNvSpPr>
            <p:nvPr/>
          </p:nvSpPr>
          <p:spPr bwMode="auto">
            <a:xfrm>
              <a:off x="3400" y="842"/>
              <a:ext cx="21" cy="38"/>
            </a:xfrm>
            <a:custGeom>
              <a:avLst/>
              <a:gdLst>
                <a:gd name="T0" fmla="*/ 0 w 21"/>
                <a:gd name="T1" fmla="*/ 4 h 38"/>
                <a:gd name="T2" fmla="*/ 8 w 21"/>
                <a:gd name="T3" fmla="*/ 0 h 38"/>
                <a:gd name="T4" fmla="*/ 21 w 21"/>
                <a:gd name="T5" fmla="*/ 35 h 38"/>
                <a:gd name="T6" fmla="*/ 14 w 21"/>
                <a:gd name="T7" fmla="*/ 38 h 38"/>
                <a:gd name="T8" fmla="*/ 0 w 21"/>
                <a:gd name="T9" fmla="*/ 4 h 38"/>
                <a:gd name="T10" fmla="*/ 0 60000 65536"/>
                <a:gd name="T11" fmla="*/ 0 60000 65536"/>
                <a:gd name="T12" fmla="*/ 0 60000 65536"/>
                <a:gd name="T13" fmla="*/ 0 60000 65536"/>
                <a:gd name="T14" fmla="*/ 0 60000 65536"/>
                <a:gd name="T15" fmla="*/ 0 w 21"/>
                <a:gd name="T16" fmla="*/ 0 h 38"/>
                <a:gd name="T17" fmla="*/ 21 w 21"/>
                <a:gd name="T18" fmla="*/ 38 h 38"/>
              </a:gdLst>
              <a:ahLst/>
              <a:cxnLst>
                <a:cxn ang="T10">
                  <a:pos x="T0" y="T1"/>
                </a:cxn>
                <a:cxn ang="T11">
                  <a:pos x="T2" y="T3"/>
                </a:cxn>
                <a:cxn ang="T12">
                  <a:pos x="T4" y="T5"/>
                </a:cxn>
                <a:cxn ang="T13">
                  <a:pos x="T6" y="T7"/>
                </a:cxn>
                <a:cxn ang="T14">
                  <a:pos x="T8" y="T9"/>
                </a:cxn>
              </a:cxnLst>
              <a:rect l="T15" t="T16" r="T17" b="T18"/>
              <a:pathLst>
                <a:path w="21" h="38">
                  <a:moveTo>
                    <a:pt x="0" y="4"/>
                  </a:moveTo>
                  <a:lnTo>
                    <a:pt x="8" y="0"/>
                  </a:lnTo>
                  <a:lnTo>
                    <a:pt x="21" y="35"/>
                  </a:lnTo>
                  <a:lnTo>
                    <a:pt x="14" y="38"/>
                  </a:lnTo>
                  <a:lnTo>
                    <a:pt x="0" y="4"/>
                  </a:lnTo>
                  <a:close/>
                </a:path>
              </a:pathLst>
            </a:custGeom>
            <a:solidFill>
              <a:srgbClr val="000000"/>
            </a:solidFill>
            <a:ln w="9525">
              <a:noFill/>
              <a:round/>
              <a:headEnd/>
              <a:tailEnd/>
            </a:ln>
          </p:spPr>
          <p:txBody>
            <a:bodyPr/>
            <a:lstStyle/>
            <a:p>
              <a:endParaRPr lang="en-US"/>
            </a:p>
          </p:txBody>
        </p:sp>
        <p:sp>
          <p:nvSpPr>
            <p:cNvPr id="84030" name="Freeform 492"/>
            <p:cNvSpPr>
              <a:spLocks/>
            </p:cNvSpPr>
            <p:nvPr/>
          </p:nvSpPr>
          <p:spPr bwMode="auto">
            <a:xfrm>
              <a:off x="3411" y="841"/>
              <a:ext cx="10" cy="37"/>
            </a:xfrm>
            <a:custGeom>
              <a:avLst/>
              <a:gdLst>
                <a:gd name="T0" fmla="*/ 0 w 10"/>
                <a:gd name="T1" fmla="*/ 1 h 37"/>
                <a:gd name="T2" fmla="*/ 4 w 10"/>
                <a:gd name="T3" fmla="*/ 0 h 37"/>
                <a:gd name="T4" fmla="*/ 10 w 10"/>
                <a:gd name="T5" fmla="*/ 36 h 37"/>
                <a:gd name="T6" fmla="*/ 7 w 10"/>
                <a:gd name="T7" fmla="*/ 37 h 37"/>
                <a:gd name="T8" fmla="*/ 0 w 10"/>
                <a:gd name="T9" fmla="*/ 1 h 37"/>
                <a:gd name="T10" fmla="*/ 0 60000 65536"/>
                <a:gd name="T11" fmla="*/ 0 60000 65536"/>
                <a:gd name="T12" fmla="*/ 0 60000 65536"/>
                <a:gd name="T13" fmla="*/ 0 60000 65536"/>
                <a:gd name="T14" fmla="*/ 0 60000 65536"/>
                <a:gd name="T15" fmla="*/ 0 w 10"/>
                <a:gd name="T16" fmla="*/ 0 h 37"/>
                <a:gd name="T17" fmla="*/ 10 w 10"/>
                <a:gd name="T18" fmla="*/ 37 h 37"/>
              </a:gdLst>
              <a:ahLst/>
              <a:cxnLst>
                <a:cxn ang="T10">
                  <a:pos x="T0" y="T1"/>
                </a:cxn>
                <a:cxn ang="T11">
                  <a:pos x="T2" y="T3"/>
                </a:cxn>
                <a:cxn ang="T12">
                  <a:pos x="T4" y="T5"/>
                </a:cxn>
                <a:cxn ang="T13">
                  <a:pos x="T6" y="T7"/>
                </a:cxn>
                <a:cxn ang="T14">
                  <a:pos x="T8" y="T9"/>
                </a:cxn>
              </a:cxnLst>
              <a:rect l="T15" t="T16" r="T17" b="T18"/>
              <a:pathLst>
                <a:path w="10" h="37">
                  <a:moveTo>
                    <a:pt x="0" y="1"/>
                  </a:moveTo>
                  <a:lnTo>
                    <a:pt x="4" y="0"/>
                  </a:lnTo>
                  <a:lnTo>
                    <a:pt x="10" y="36"/>
                  </a:lnTo>
                  <a:lnTo>
                    <a:pt x="7" y="37"/>
                  </a:lnTo>
                  <a:lnTo>
                    <a:pt x="0" y="1"/>
                  </a:lnTo>
                  <a:close/>
                </a:path>
              </a:pathLst>
            </a:custGeom>
            <a:solidFill>
              <a:srgbClr val="000000"/>
            </a:solidFill>
            <a:ln w="9525">
              <a:noFill/>
              <a:round/>
              <a:headEnd/>
              <a:tailEnd/>
            </a:ln>
          </p:spPr>
          <p:txBody>
            <a:bodyPr/>
            <a:lstStyle/>
            <a:p>
              <a:endParaRPr lang="en-US"/>
            </a:p>
          </p:txBody>
        </p:sp>
        <p:sp>
          <p:nvSpPr>
            <p:cNvPr id="84031" name="Freeform 491"/>
            <p:cNvSpPr>
              <a:spLocks/>
            </p:cNvSpPr>
            <p:nvPr/>
          </p:nvSpPr>
          <p:spPr bwMode="auto">
            <a:xfrm>
              <a:off x="3467" y="855"/>
              <a:ext cx="33" cy="38"/>
            </a:xfrm>
            <a:custGeom>
              <a:avLst/>
              <a:gdLst>
                <a:gd name="T0" fmla="*/ 23 w 33"/>
                <a:gd name="T1" fmla="*/ 0 h 38"/>
                <a:gd name="T2" fmla="*/ 33 w 33"/>
                <a:gd name="T3" fmla="*/ 8 h 38"/>
                <a:gd name="T4" fmla="*/ 11 w 33"/>
                <a:gd name="T5" fmla="*/ 38 h 38"/>
                <a:gd name="T6" fmla="*/ 0 w 33"/>
                <a:gd name="T7" fmla="*/ 29 h 38"/>
                <a:gd name="T8" fmla="*/ 23 w 33"/>
                <a:gd name="T9" fmla="*/ 0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23" y="0"/>
                  </a:moveTo>
                  <a:lnTo>
                    <a:pt x="33" y="8"/>
                  </a:lnTo>
                  <a:lnTo>
                    <a:pt x="11" y="38"/>
                  </a:lnTo>
                  <a:lnTo>
                    <a:pt x="0" y="29"/>
                  </a:lnTo>
                  <a:lnTo>
                    <a:pt x="23" y="0"/>
                  </a:lnTo>
                  <a:close/>
                </a:path>
              </a:pathLst>
            </a:custGeom>
            <a:solidFill>
              <a:srgbClr val="000000"/>
            </a:solidFill>
            <a:ln w="9525">
              <a:noFill/>
              <a:round/>
              <a:headEnd/>
              <a:tailEnd/>
            </a:ln>
          </p:spPr>
          <p:txBody>
            <a:bodyPr/>
            <a:lstStyle/>
            <a:p>
              <a:endParaRPr lang="en-US"/>
            </a:p>
          </p:txBody>
        </p:sp>
        <p:sp>
          <p:nvSpPr>
            <p:cNvPr id="84032" name="Freeform 490"/>
            <p:cNvSpPr>
              <a:spLocks/>
            </p:cNvSpPr>
            <p:nvPr/>
          </p:nvSpPr>
          <p:spPr bwMode="auto">
            <a:xfrm>
              <a:off x="3478" y="863"/>
              <a:ext cx="34" cy="39"/>
            </a:xfrm>
            <a:custGeom>
              <a:avLst/>
              <a:gdLst>
                <a:gd name="T0" fmla="*/ 22 w 34"/>
                <a:gd name="T1" fmla="*/ 0 h 39"/>
                <a:gd name="T2" fmla="*/ 34 w 34"/>
                <a:gd name="T3" fmla="*/ 10 h 39"/>
                <a:gd name="T4" fmla="*/ 12 w 34"/>
                <a:gd name="T5" fmla="*/ 39 h 39"/>
                <a:gd name="T6" fmla="*/ 0 w 34"/>
                <a:gd name="T7" fmla="*/ 29 h 39"/>
                <a:gd name="T8" fmla="*/ 22 w 34"/>
                <a:gd name="T9" fmla="*/ 0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22" y="0"/>
                  </a:moveTo>
                  <a:lnTo>
                    <a:pt x="34" y="10"/>
                  </a:lnTo>
                  <a:lnTo>
                    <a:pt x="12" y="39"/>
                  </a:lnTo>
                  <a:lnTo>
                    <a:pt x="0" y="29"/>
                  </a:lnTo>
                  <a:lnTo>
                    <a:pt x="22" y="0"/>
                  </a:lnTo>
                  <a:close/>
                </a:path>
              </a:pathLst>
            </a:custGeom>
            <a:solidFill>
              <a:srgbClr val="000000"/>
            </a:solidFill>
            <a:ln w="9525">
              <a:noFill/>
              <a:round/>
              <a:headEnd/>
              <a:tailEnd/>
            </a:ln>
          </p:spPr>
          <p:txBody>
            <a:bodyPr/>
            <a:lstStyle/>
            <a:p>
              <a:endParaRPr lang="en-US"/>
            </a:p>
          </p:txBody>
        </p:sp>
        <p:sp>
          <p:nvSpPr>
            <p:cNvPr id="84033" name="Freeform 489"/>
            <p:cNvSpPr>
              <a:spLocks/>
            </p:cNvSpPr>
            <p:nvPr/>
          </p:nvSpPr>
          <p:spPr bwMode="auto">
            <a:xfrm>
              <a:off x="3489" y="874"/>
              <a:ext cx="36" cy="39"/>
            </a:xfrm>
            <a:custGeom>
              <a:avLst/>
              <a:gdLst>
                <a:gd name="T0" fmla="*/ 24 w 36"/>
                <a:gd name="T1" fmla="*/ 0 h 39"/>
                <a:gd name="T2" fmla="*/ 36 w 36"/>
                <a:gd name="T3" fmla="*/ 11 h 39"/>
                <a:gd name="T4" fmla="*/ 12 w 36"/>
                <a:gd name="T5" fmla="*/ 39 h 39"/>
                <a:gd name="T6" fmla="*/ 0 w 36"/>
                <a:gd name="T7" fmla="*/ 28 h 39"/>
                <a:gd name="T8" fmla="*/ 24 w 36"/>
                <a:gd name="T9" fmla="*/ 0 h 39"/>
                <a:gd name="T10" fmla="*/ 0 60000 65536"/>
                <a:gd name="T11" fmla="*/ 0 60000 65536"/>
                <a:gd name="T12" fmla="*/ 0 60000 65536"/>
                <a:gd name="T13" fmla="*/ 0 60000 65536"/>
                <a:gd name="T14" fmla="*/ 0 60000 65536"/>
                <a:gd name="T15" fmla="*/ 0 w 36"/>
                <a:gd name="T16" fmla="*/ 0 h 39"/>
                <a:gd name="T17" fmla="*/ 36 w 36"/>
                <a:gd name="T18" fmla="*/ 39 h 39"/>
              </a:gdLst>
              <a:ahLst/>
              <a:cxnLst>
                <a:cxn ang="T10">
                  <a:pos x="T0" y="T1"/>
                </a:cxn>
                <a:cxn ang="T11">
                  <a:pos x="T2" y="T3"/>
                </a:cxn>
                <a:cxn ang="T12">
                  <a:pos x="T4" y="T5"/>
                </a:cxn>
                <a:cxn ang="T13">
                  <a:pos x="T6" y="T7"/>
                </a:cxn>
                <a:cxn ang="T14">
                  <a:pos x="T8" y="T9"/>
                </a:cxn>
              </a:cxnLst>
              <a:rect l="T15" t="T16" r="T17" b="T18"/>
              <a:pathLst>
                <a:path w="36" h="39">
                  <a:moveTo>
                    <a:pt x="24" y="0"/>
                  </a:moveTo>
                  <a:lnTo>
                    <a:pt x="36" y="11"/>
                  </a:lnTo>
                  <a:lnTo>
                    <a:pt x="12" y="39"/>
                  </a:lnTo>
                  <a:lnTo>
                    <a:pt x="0" y="28"/>
                  </a:lnTo>
                  <a:lnTo>
                    <a:pt x="24" y="0"/>
                  </a:lnTo>
                  <a:close/>
                </a:path>
              </a:pathLst>
            </a:custGeom>
            <a:solidFill>
              <a:srgbClr val="000000"/>
            </a:solidFill>
            <a:ln w="9525">
              <a:noFill/>
              <a:round/>
              <a:headEnd/>
              <a:tailEnd/>
            </a:ln>
          </p:spPr>
          <p:txBody>
            <a:bodyPr/>
            <a:lstStyle/>
            <a:p>
              <a:endParaRPr lang="en-US"/>
            </a:p>
          </p:txBody>
        </p:sp>
        <p:sp>
          <p:nvSpPr>
            <p:cNvPr id="84034" name="Freeform 488"/>
            <p:cNvSpPr>
              <a:spLocks/>
            </p:cNvSpPr>
            <p:nvPr/>
          </p:nvSpPr>
          <p:spPr bwMode="auto">
            <a:xfrm>
              <a:off x="3501" y="885"/>
              <a:ext cx="37" cy="39"/>
            </a:xfrm>
            <a:custGeom>
              <a:avLst/>
              <a:gdLst>
                <a:gd name="T0" fmla="*/ 25 w 37"/>
                <a:gd name="T1" fmla="*/ 0 h 39"/>
                <a:gd name="T2" fmla="*/ 37 w 37"/>
                <a:gd name="T3" fmla="*/ 12 h 39"/>
                <a:gd name="T4" fmla="*/ 12 w 37"/>
                <a:gd name="T5" fmla="*/ 39 h 39"/>
                <a:gd name="T6" fmla="*/ 0 w 37"/>
                <a:gd name="T7" fmla="*/ 27 h 39"/>
                <a:gd name="T8" fmla="*/ 25 w 37"/>
                <a:gd name="T9" fmla="*/ 0 h 39"/>
                <a:gd name="T10" fmla="*/ 0 60000 65536"/>
                <a:gd name="T11" fmla="*/ 0 60000 65536"/>
                <a:gd name="T12" fmla="*/ 0 60000 65536"/>
                <a:gd name="T13" fmla="*/ 0 60000 65536"/>
                <a:gd name="T14" fmla="*/ 0 60000 65536"/>
                <a:gd name="T15" fmla="*/ 0 w 37"/>
                <a:gd name="T16" fmla="*/ 0 h 39"/>
                <a:gd name="T17" fmla="*/ 37 w 37"/>
                <a:gd name="T18" fmla="*/ 39 h 39"/>
              </a:gdLst>
              <a:ahLst/>
              <a:cxnLst>
                <a:cxn ang="T10">
                  <a:pos x="T0" y="T1"/>
                </a:cxn>
                <a:cxn ang="T11">
                  <a:pos x="T2" y="T3"/>
                </a:cxn>
                <a:cxn ang="T12">
                  <a:pos x="T4" y="T5"/>
                </a:cxn>
                <a:cxn ang="T13">
                  <a:pos x="T6" y="T7"/>
                </a:cxn>
                <a:cxn ang="T14">
                  <a:pos x="T8" y="T9"/>
                </a:cxn>
              </a:cxnLst>
              <a:rect l="T15" t="T16" r="T17" b="T18"/>
              <a:pathLst>
                <a:path w="37" h="39">
                  <a:moveTo>
                    <a:pt x="25" y="0"/>
                  </a:moveTo>
                  <a:lnTo>
                    <a:pt x="37" y="12"/>
                  </a:lnTo>
                  <a:lnTo>
                    <a:pt x="12" y="39"/>
                  </a:lnTo>
                  <a:lnTo>
                    <a:pt x="0" y="27"/>
                  </a:lnTo>
                  <a:lnTo>
                    <a:pt x="25" y="0"/>
                  </a:lnTo>
                  <a:close/>
                </a:path>
              </a:pathLst>
            </a:custGeom>
            <a:solidFill>
              <a:srgbClr val="000000"/>
            </a:solidFill>
            <a:ln w="9525">
              <a:noFill/>
              <a:round/>
              <a:headEnd/>
              <a:tailEnd/>
            </a:ln>
          </p:spPr>
          <p:txBody>
            <a:bodyPr/>
            <a:lstStyle/>
            <a:p>
              <a:endParaRPr lang="en-US"/>
            </a:p>
          </p:txBody>
        </p:sp>
        <p:sp>
          <p:nvSpPr>
            <p:cNvPr id="84035" name="Freeform 487"/>
            <p:cNvSpPr>
              <a:spLocks/>
            </p:cNvSpPr>
            <p:nvPr/>
          </p:nvSpPr>
          <p:spPr bwMode="auto">
            <a:xfrm>
              <a:off x="3513" y="897"/>
              <a:ext cx="38" cy="40"/>
            </a:xfrm>
            <a:custGeom>
              <a:avLst/>
              <a:gdLst>
                <a:gd name="T0" fmla="*/ 24 w 38"/>
                <a:gd name="T1" fmla="*/ 0 h 40"/>
                <a:gd name="T2" fmla="*/ 38 w 38"/>
                <a:gd name="T3" fmla="*/ 12 h 40"/>
                <a:gd name="T4" fmla="*/ 14 w 38"/>
                <a:gd name="T5" fmla="*/ 40 h 40"/>
                <a:gd name="T6" fmla="*/ 0 w 38"/>
                <a:gd name="T7" fmla="*/ 27 h 40"/>
                <a:gd name="T8" fmla="*/ 24 w 38"/>
                <a:gd name="T9" fmla="*/ 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24" y="0"/>
                  </a:moveTo>
                  <a:lnTo>
                    <a:pt x="38" y="12"/>
                  </a:lnTo>
                  <a:lnTo>
                    <a:pt x="14" y="40"/>
                  </a:lnTo>
                  <a:lnTo>
                    <a:pt x="0" y="27"/>
                  </a:lnTo>
                  <a:lnTo>
                    <a:pt x="24" y="0"/>
                  </a:lnTo>
                  <a:close/>
                </a:path>
              </a:pathLst>
            </a:custGeom>
            <a:solidFill>
              <a:srgbClr val="000000"/>
            </a:solidFill>
            <a:ln w="9525">
              <a:noFill/>
              <a:round/>
              <a:headEnd/>
              <a:tailEnd/>
            </a:ln>
          </p:spPr>
          <p:txBody>
            <a:bodyPr/>
            <a:lstStyle/>
            <a:p>
              <a:endParaRPr lang="en-US"/>
            </a:p>
          </p:txBody>
        </p:sp>
        <p:sp>
          <p:nvSpPr>
            <p:cNvPr id="84036" name="Freeform 486"/>
            <p:cNvSpPr>
              <a:spLocks/>
            </p:cNvSpPr>
            <p:nvPr/>
          </p:nvSpPr>
          <p:spPr bwMode="auto">
            <a:xfrm>
              <a:off x="3527" y="909"/>
              <a:ext cx="38" cy="40"/>
            </a:xfrm>
            <a:custGeom>
              <a:avLst/>
              <a:gdLst>
                <a:gd name="T0" fmla="*/ 24 w 38"/>
                <a:gd name="T1" fmla="*/ 0 h 40"/>
                <a:gd name="T2" fmla="*/ 38 w 38"/>
                <a:gd name="T3" fmla="*/ 13 h 40"/>
                <a:gd name="T4" fmla="*/ 13 w 38"/>
                <a:gd name="T5" fmla="*/ 40 h 40"/>
                <a:gd name="T6" fmla="*/ 0 w 38"/>
                <a:gd name="T7" fmla="*/ 27 h 40"/>
                <a:gd name="T8" fmla="*/ 24 w 38"/>
                <a:gd name="T9" fmla="*/ 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24" y="0"/>
                  </a:moveTo>
                  <a:lnTo>
                    <a:pt x="38" y="13"/>
                  </a:lnTo>
                  <a:lnTo>
                    <a:pt x="13" y="40"/>
                  </a:lnTo>
                  <a:lnTo>
                    <a:pt x="0" y="27"/>
                  </a:lnTo>
                  <a:lnTo>
                    <a:pt x="24" y="0"/>
                  </a:lnTo>
                  <a:close/>
                </a:path>
              </a:pathLst>
            </a:custGeom>
            <a:solidFill>
              <a:srgbClr val="000000"/>
            </a:solidFill>
            <a:ln w="9525">
              <a:noFill/>
              <a:round/>
              <a:headEnd/>
              <a:tailEnd/>
            </a:ln>
          </p:spPr>
          <p:txBody>
            <a:bodyPr/>
            <a:lstStyle/>
            <a:p>
              <a:endParaRPr lang="en-US"/>
            </a:p>
          </p:txBody>
        </p:sp>
        <p:sp>
          <p:nvSpPr>
            <p:cNvPr id="84037" name="Freeform 485"/>
            <p:cNvSpPr>
              <a:spLocks/>
            </p:cNvSpPr>
            <p:nvPr/>
          </p:nvSpPr>
          <p:spPr bwMode="auto">
            <a:xfrm>
              <a:off x="3539" y="923"/>
              <a:ext cx="40" cy="41"/>
            </a:xfrm>
            <a:custGeom>
              <a:avLst/>
              <a:gdLst>
                <a:gd name="T0" fmla="*/ 26 w 40"/>
                <a:gd name="T1" fmla="*/ 0 h 41"/>
                <a:gd name="T2" fmla="*/ 40 w 40"/>
                <a:gd name="T3" fmla="*/ 14 h 41"/>
                <a:gd name="T4" fmla="*/ 15 w 40"/>
                <a:gd name="T5" fmla="*/ 41 h 41"/>
                <a:gd name="T6" fmla="*/ 0 w 40"/>
                <a:gd name="T7" fmla="*/ 26 h 41"/>
                <a:gd name="T8" fmla="*/ 26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6" y="0"/>
                  </a:moveTo>
                  <a:lnTo>
                    <a:pt x="40" y="14"/>
                  </a:lnTo>
                  <a:lnTo>
                    <a:pt x="15" y="41"/>
                  </a:lnTo>
                  <a:lnTo>
                    <a:pt x="0" y="26"/>
                  </a:lnTo>
                  <a:lnTo>
                    <a:pt x="26" y="0"/>
                  </a:lnTo>
                  <a:close/>
                </a:path>
              </a:pathLst>
            </a:custGeom>
            <a:solidFill>
              <a:srgbClr val="000000"/>
            </a:solidFill>
            <a:ln w="9525">
              <a:noFill/>
              <a:round/>
              <a:headEnd/>
              <a:tailEnd/>
            </a:ln>
          </p:spPr>
          <p:txBody>
            <a:bodyPr/>
            <a:lstStyle/>
            <a:p>
              <a:endParaRPr lang="en-US"/>
            </a:p>
          </p:txBody>
        </p:sp>
        <p:sp>
          <p:nvSpPr>
            <p:cNvPr id="84038" name="Freeform 484"/>
            <p:cNvSpPr>
              <a:spLocks/>
            </p:cNvSpPr>
            <p:nvPr/>
          </p:nvSpPr>
          <p:spPr bwMode="auto">
            <a:xfrm>
              <a:off x="3554" y="937"/>
              <a:ext cx="40" cy="41"/>
            </a:xfrm>
            <a:custGeom>
              <a:avLst/>
              <a:gdLst>
                <a:gd name="T0" fmla="*/ 25 w 40"/>
                <a:gd name="T1" fmla="*/ 0 h 41"/>
                <a:gd name="T2" fmla="*/ 40 w 40"/>
                <a:gd name="T3" fmla="*/ 14 h 41"/>
                <a:gd name="T4" fmla="*/ 15 w 40"/>
                <a:gd name="T5" fmla="*/ 41 h 41"/>
                <a:gd name="T6" fmla="*/ 0 w 40"/>
                <a:gd name="T7" fmla="*/ 27 h 41"/>
                <a:gd name="T8" fmla="*/ 25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5" y="0"/>
                  </a:moveTo>
                  <a:lnTo>
                    <a:pt x="40" y="14"/>
                  </a:lnTo>
                  <a:lnTo>
                    <a:pt x="15" y="41"/>
                  </a:lnTo>
                  <a:lnTo>
                    <a:pt x="0" y="27"/>
                  </a:lnTo>
                  <a:lnTo>
                    <a:pt x="25" y="0"/>
                  </a:lnTo>
                  <a:close/>
                </a:path>
              </a:pathLst>
            </a:custGeom>
            <a:solidFill>
              <a:srgbClr val="000000"/>
            </a:solidFill>
            <a:ln w="9525">
              <a:noFill/>
              <a:round/>
              <a:headEnd/>
              <a:tailEnd/>
            </a:ln>
          </p:spPr>
          <p:txBody>
            <a:bodyPr/>
            <a:lstStyle/>
            <a:p>
              <a:endParaRPr lang="en-US"/>
            </a:p>
          </p:txBody>
        </p:sp>
        <p:sp>
          <p:nvSpPr>
            <p:cNvPr id="84039" name="Freeform 483"/>
            <p:cNvSpPr>
              <a:spLocks/>
            </p:cNvSpPr>
            <p:nvPr/>
          </p:nvSpPr>
          <p:spPr bwMode="auto">
            <a:xfrm>
              <a:off x="3569" y="951"/>
              <a:ext cx="41" cy="43"/>
            </a:xfrm>
            <a:custGeom>
              <a:avLst/>
              <a:gdLst>
                <a:gd name="T0" fmla="*/ 25 w 41"/>
                <a:gd name="T1" fmla="*/ 0 h 43"/>
                <a:gd name="T2" fmla="*/ 41 w 41"/>
                <a:gd name="T3" fmla="*/ 16 h 43"/>
                <a:gd name="T4" fmla="*/ 16 w 41"/>
                <a:gd name="T5" fmla="*/ 43 h 43"/>
                <a:gd name="T6" fmla="*/ 0 w 41"/>
                <a:gd name="T7" fmla="*/ 27 h 43"/>
                <a:gd name="T8" fmla="*/ 25 w 41"/>
                <a:gd name="T9" fmla="*/ 0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25" y="0"/>
                  </a:moveTo>
                  <a:lnTo>
                    <a:pt x="41" y="16"/>
                  </a:lnTo>
                  <a:lnTo>
                    <a:pt x="16" y="43"/>
                  </a:lnTo>
                  <a:lnTo>
                    <a:pt x="0" y="27"/>
                  </a:lnTo>
                  <a:lnTo>
                    <a:pt x="25" y="0"/>
                  </a:lnTo>
                  <a:close/>
                </a:path>
              </a:pathLst>
            </a:custGeom>
            <a:solidFill>
              <a:srgbClr val="000000"/>
            </a:solidFill>
            <a:ln w="9525">
              <a:noFill/>
              <a:round/>
              <a:headEnd/>
              <a:tailEnd/>
            </a:ln>
          </p:spPr>
          <p:txBody>
            <a:bodyPr/>
            <a:lstStyle/>
            <a:p>
              <a:endParaRPr lang="en-US"/>
            </a:p>
          </p:txBody>
        </p:sp>
        <p:sp>
          <p:nvSpPr>
            <p:cNvPr id="84040" name="Freeform 482"/>
            <p:cNvSpPr>
              <a:spLocks/>
            </p:cNvSpPr>
            <p:nvPr/>
          </p:nvSpPr>
          <p:spPr bwMode="auto">
            <a:xfrm>
              <a:off x="3584" y="968"/>
              <a:ext cx="42" cy="42"/>
            </a:xfrm>
            <a:custGeom>
              <a:avLst/>
              <a:gdLst>
                <a:gd name="T0" fmla="*/ 26 w 42"/>
                <a:gd name="T1" fmla="*/ 0 h 42"/>
                <a:gd name="T2" fmla="*/ 42 w 42"/>
                <a:gd name="T3" fmla="*/ 16 h 42"/>
                <a:gd name="T4" fmla="*/ 16 w 42"/>
                <a:gd name="T5" fmla="*/ 42 h 42"/>
                <a:gd name="T6" fmla="*/ 0 w 42"/>
                <a:gd name="T7" fmla="*/ 26 h 42"/>
                <a:gd name="T8" fmla="*/ 26 w 42"/>
                <a:gd name="T9" fmla="*/ 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26" y="0"/>
                  </a:moveTo>
                  <a:lnTo>
                    <a:pt x="42" y="16"/>
                  </a:lnTo>
                  <a:lnTo>
                    <a:pt x="16" y="42"/>
                  </a:lnTo>
                  <a:lnTo>
                    <a:pt x="0" y="26"/>
                  </a:lnTo>
                  <a:lnTo>
                    <a:pt x="26" y="0"/>
                  </a:lnTo>
                  <a:close/>
                </a:path>
              </a:pathLst>
            </a:custGeom>
            <a:solidFill>
              <a:srgbClr val="000000"/>
            </a:solidFill>
            <a:ln w="9525">
              <a:noFill/>
              <a:round/>
              <a:headEnd/>
              <a:tailEnd/>
            </a:ln>
          </p:spPr>
          <p:txBody>
            <a:bodyPr/>
            <a:lstStyle/>
            <a:p>
              <a:endParaRPr lang="en-US"/>
            </a:p>
          </p:txBody>
        </p:sp>
        <p:sp>
          <p:nvSpPr>
            <p:cNvPr id="84041" name="Freeform 481"/>
            <p:cNvSpPr>
              <a:spLocks/>
            </p:cNvSpPr>
            <p:nvPr/>
          </p:nvSpPr>
          <p:spPr bwMode="auto">
            <a:xfrm>
              <a:off x="3600" y="984"/>
              <a:ext cx="42" cy="42"/>
            </a:xfrm>
            <a:custGeom>
              <a:avLst/>
              <a:gdLst>
                <a:gd name="T0" fmla="*/ 26 w 42"/>
                <a:gd name="T1" fmla="*/ 0 h 42"/>
                <a:gd name="T2" fmla="*/ 42 w 42"/>
                <a:gd name="T3" fmla="*/ 17 h 42"/>
                <a:gd name="T4" fmla="*/ 16 w 42"/>
                <a:gd name="T5" fmla="*/ 42 h 42"/>
                <a:gd name="T6" fmla="*/ 0 w 42"/>
                <a:gd name="T7" fmla="*/ 25 h 42"/>
                <a:gd name="T8" fmla="*/ 26 w 42"/>
                <a:gd name="T9" fmla="*/ 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26" y="0"/>
                  </a:moveTo>
                  <a:lnTo>
                    <a:pt x="42" y="17"/>
                  </a:lnTo>
                  <a:lnTo>
                    <a:pt x="16" y="42"/>
                  </a:lnTo>
                  <a:lnTo>
                    <a:pt x="0" y="25"/>
                  </a:lnTo>
                  <a:lnTo>
                    <a:pt x="26" y="0"/>
                  </a:lnTo>
                  <a:close/>
                </a:path>
              </a:pathLst>
            </a:custGeom>
            <a:solidFill>
              <a:srgbClr val="000000"/>
            </a:solidFill>
            <a:ln w="9525">
              <a:noFill/>
              <a:round/>
              <a:headEnd/>
              <a:tailEnd/>
            </a:ln>
          </p:spPr>
          <p:txBody>
            <a:bodyPr/>
            <a:lstStyle/>
            <a:p>
              <a:endParaRPr lang="en-US"/>
            </a:p>
          </p:txBody>
        </p:sp>
        <p:sp>
          <p:nvSpPr>
            <p:cNvPr id="84042" name="Freeform 480"/>
            <p:cNvSpPr>
              <a:spLocks/>
            </p:cNvSpPr>
            <p:nvPr/>
          </p:nvSpPr>
          <p:spPr bwMode="auto">
            <a:xfrm>
              <a:off x="3616" y="1001"/>
              <a:ext cx="43" cy="43"/>
            </a:xfrm>
            <a:custGeom>
              <a:avLst/>
              <a:gdLst>
                <a:gd name="T0" fmla="*/ 26 w 43"/>
                <a:gd name="T1" fmla="*/ 0 h 43"/>
                <a:gd name="T2" fmla="*/ 43 w 43"/>
                <a:gd name="T3" fmla="*/ 18 h 43"/>
                <a:gd name="T4" fmla="*/ 16 w 43"/>
                <a:gd name="T5" fmla="*/ 43 h 43"/>
                <a:gd name="T6" fmla="*/ 0 w 43"/>
                <a:gd name="T7" fmla="*/ 25 h 43"/>
                <a:gd name="T8" fmla="*/ 26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26" y="0"/>
                  </a:moveTo>
                  <a:lnTo>
                    <a:pt x="43" y="18"/>
                  </a:lnTo>
                  <a:lnTo>
                    <a:pt x="16" y="43"/>
                  </a:lnTo>
                  <a:lnTo>
                    <a:pt x="0" y="25"/>
                  </a:lnTo>
                  <a:lnTo>
                    <a:pt x="26" y="0"/>
                  </a:lnTo>
                  <a:close/>
                </a:path>
              </a:pathLst>
            </a:custGeom>
            <a:solidFill>
              <a:srgbClr val="000000"/>
            </a:solidFill>
            <a:ln w="9525">
              <a:noFill/>
              <a:round/>
              <a:headEnd/>
              <a:tailEnd/>
            </a:ln>
          </p:spPr>
          <p:txBody>
            <a:bodyPr/>
            <a:lstStyle/>
            <a:p>
              <a:endParaRPr lang="en-US"/>
            </a:p>
          </p:txBody>
        </p:sp>
        <p:sp>
          <p:nvSpPr>
            <p:cNvPr id="84043" name="Freeform 479"/>
            <p:cNvSpPr>
              <a:spLocks/>
            </p:cNvSpPr>
            <p:nvPr/>
          </p:nvSpPr>
          <p:spPr bwMode="auto">
            <a:xfrm>
              <a:off x="3632" y="1019"/>
              <a:ext cx="44" cy="44"/>
            </a:xfrm>
            <a:custGeom>
              <a:avLst/>
              <a:gdLst>
                <a:gd name="T0" fmla="*/ 27 w 44"/>
                <a:gd name="T1" fmla="*/ 0 h 44"/>
                <a:gd name="T2" fmla="*/ 44 w 44"/>
                <a:gd name="T3" fmla="*/ 18 h 44"/>
                <a:gd name="T4" fmla="*/ 18 w 44"/>
                <a:gd name="T5" fmla="*/ 44 h 44"/>
                <a:gd name="T6" fmla="*/ 0 w 44"/>
                <a:gd name="T7" fmla="*/ 25 h 44"/>
                <a:gd name="T8" fmla="*/ 27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7" y="0"/>
                  </a:moveTo>
                  <a:lnTo>
                    <a:pt x="44" y="18"/>
                  </a:lnTo>
                  <a:lnTo>
                    <a:pt x="18" y="44"/>
                  </a:lnTo>
                  <a:lnTo>
                    <a:pt x="0" y="25"/>
                  </a:lnTo>
                  <a:lnTo>
                    <a:pt x="27" y="0"/>
                  </a:lnTo>
                  <a:close/>
                </a:path>
              </a:pathLst>
            </a:custGeom>
            <a:solidFill>
              <a:srgbClr val="000000"/>
            </a:solidFill>
            <a:ln w="9525">
              <a:noFill/>
              <a:round/>
              <a:headEnd/>
              <a:tailEnd/>
            </a:ln>
          </p:spPr>
          <p:txBody>
            <a:bodyPr/>
            <a:lstStyle/>
            <a:p>
              <a:endParaRPr lang="en-US"/>
            </a:p>
          </p:txBody>
        </p:sp>
        <p:sp>
          <p:nvSpPr>
            <p:cNvPr id="84044" name="Freeform 478"/>
            <p:cNvSpPr>
              <a:spLocks/>
            </p:cNvSpPr>
            <p:nvPr/>
          </p:nvSpPr>
          <p:spPr bwMode="auto">
            <a:xfrm>
              <a:off x="3650" y="1037"/>
              <a:ext cx="27" cy="29"/>
            </a:xfrm>
            <a:custGeom>
              <a:avLst/>
              <a:gdLst>
                <a:gd name="T0" fmla="*/ 25 w 27"/>
                <a:gd name="T1" fmla="*/ 0 h 29"/>
                <a:gd name="T2" fmla="*/ 27 w 27"/>
                <a:gd name="T3" fmla="*/ 2 h 29"/>
                <a:gd name="T4" fmla="*/ 2 w 27"/>
                <a:gd name="T5" fmla="*/ 29 h 29"/>
                <a:gd name="T6" fmla="*/ 0 w 27"/>
                <a:gd name="T7" fmla="*/ 26 h 29"/>
                <a:gd name="T8" fmla="*/ 25 w 27"/>
                <a:gd name="T9" fmla="*/ 0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25" y="0"/>
                  </a:moveTo>
                  <a:lnTo>
                    <a:pt x="27" y="2"/>
                  </a:lnTo>
                  <a:lnTo>
                    <a:pt x="2" y="29"/>
                  </a:lnTo>
                  <a:lnTo>
                    <a:pt x="0" y="26"/>
                  </a:lnTo>
                  <a:lnTo>
                    <a:pt x="25" y="0"/>
                  </a:lnTo>
                  <a:close/>
                </a:path>
              </a:pathLst>
            </a:custGeom>
            <a:solidFill>
              <a:srgbClr val="000000"/>
            </a:solidFill>
            <a:ln w="9525">
              <a:noFill/>
              <a:round/>
              <a:headEnd/>
              <a:tailEnd/>
            </a:ln>
          </p:spPr>
          <p:txBody>
            <a:bodyPr/>
            <a:lstStyle/>
            <a:p>
              <a:endParaRPr lang="en-US"/>
            </a:p>
          </p:txBody>
        </p:sp>
        <p:sp>
          <p:nvSpPr>
            <p:cNvPr id="84045" name="Freeform 477"/>
            <p:cNvSpPr>
              <a:spLocks/>
            </p:cNvSpPr>
            <p:nvPr/>
          </p:nvSpPr>
          <p:spPr bwMode="auto">
            <a:xfrm>
              <a:off x="3751" y="1149"/>
              <a:ext cx="55" cy="56"/>
            </a:xfrm>
            <a:custGeom>
              <a:avLst/>
              <a:gdLst>
                <a:gd name="T0" fmla="*/ 27 w 55"/>
                <a:gd name="T1" fmla="*/ 0 h 56"/>
                <a:gd name="T2" fmla="*/ 55 w 55"/>
                <a:gd name="T3" fmla="*/ 32 h 56"/>
                <a:gd name="T4" fmla="*/ 28 w 55"/>
                <a:gd name="T5" fmla="*/ 56 h 56"/>
                <a:gd name="T6" fmla="*/ 0 w 55"/>
                <a:gd name="T7" fmla="*/ 25 h 56"/>
                <a:gd name="T8" fmla="*/ 27 w 55"/>
                <a:gd name="T9" fmla="*/ 0 h 56"/>
                <a:gd name="T10" fmla="*/ 0 60000 65536"/>
                <a:gd name="T11" fmla="*/ 0 60000 65536"/>
                <a:gd name="T12" fmla="*/ 0 60000 65536"/>
                <a:gd name="T13" fmla="*/ 0 60000 65536"/>
                <a:gd name="T14" fmla="*/ 0 60000 65536"/>
                <a:gd name="T15" fmla="*/ 0 w 55"/>
                <a:gd name="T16" fmla="*/ 0 h 56"/>
                <a:gd name="T17" fmla="*/ 55 w 55"/>
                <a:gd name="T18" fmla="*/ 56 h 56"/>
              </a:gdLst>
              <a:ahLst/>
              <a:cxnLst>
                <a:cxn ang="T10">
                  <a:pos x="T0" y="T1"/>
                </a:cxn>
                <a:cxn ang="T11">
                  <a:pos x="T2" y="T3"/>
                </a:cxn>
                <a:cxn ang="T12">
                  <a:pos x="T4" y="T5"/>
                </a:cxn>
                <a:cxn ang="T13">
                  <a:pos x="T6" y="T7"/>
                </a:cxn>
                <a:cxn ang="T14">
                  <a:pos x="T8" y="T9"/>
                </a:cxn>
              </a:cxnLst>
              <a:rect l="T15" t="T16" r="T17" b="T18"/>
              <a:pathLst>
                <a:path w="55" h="56">
                  <a:moveTo>
                    <a:pt x="27" y="0"/>
                  </a:moveTo>
                  <a:lnTo>
                    <a:pt x="55" y="32"/>
                  </a:lnTo>
                  <a:lnTo>
                    <a:pt x="28" y="56"/>
                  </a:lnTo>
                  <a:lnTo>
                    <a:pt x="0" y="25"/>
                  </a:lnTo>
                  <a:lnTo>
                    <a:pt x="27" y="0"/>
                  </a:lnTo>
                  <a:close/>
                </a:path>
              </a:pathLst>
            </a:custGeom>
            <a:solidFill>
              <a:srgbClr val="000000"/>
            </a:solidFill>
            <a:ln w="9525">
              <a:noFill/>
              <a:round/>
              <a:headEnd/>
              <a:tailEnd/>
            </a:ln>
          </p:spPr>
          <p:txBody>
            <a:bodyPr/>
            <a:lstStyle/>
            <a:p>
              <a:endParaRPr lang="en-US"/>
            </a:p>
          </p:txBody>
        </p:sp>
        <p:sp>
          <p:nvSpPr>
            <p:cNvPr id="84046" name="Freeform 476"/>
            <p:cNvSpPr>
              <a:spLocks/>
            </p:cNvSpPr>
            <p:nvPr/>
          </p:nvSpPr>
          <p:spPr bwMode="auto">
            <a:xfrm>
              <a:off x="3779" y="1181"/>
              <a:ext cx="66" cy="69"/>
            </a:xfrm>
            <a:custGeom>
              <a:avLst/>
              <a:gdLst>
                <a:gd name="T0" fmla="*/ 27 w 66"/>
                <a:gd name="T1" fmla="*/ 0 h 69"/>
                <a:gd name="T2" fmla="*/ 66 w 66"/>
                <a:gd name="T3" fmla="*/ 45 h 69"/>
                <a:gd name="T4" fmla="*/ 40 w 66"/>
                <a:gd name="T5" fmla="*/ 69 h 69"/>
                <a:gd name="T6" fmla="*/ 0 w 66"/>
                <a:gd name="T7" fmla="*/ 24 h 69"/>
                <a:gd name="T8" fmla="*/ 27 w 66"/>
                <a:gd name="T9" fmla="*/ 0 h 69"/>
                <a:gd name="T10" fmla="*/ 0 60000 65536"/>
                <a:gd name="T11" fmla="*/ 0 60000 65536"/>
                <a:gd name="T12" fmla="*/ 0 60000 65536"/>
                <a:gd name="T13" fmla="*/ 0 60000 65536"/>
                <a:gd name="T14" fmla="*/ 0 60000 65536"/>
                <a:gd name="T15" fmla="*/ 0 w 66"/>
                <a:gd name="T16" fmla="*/ 0 h 69"/>
                <a:gd name="T17" fmla="*/ 66 w 66"/>
                <a:gd name="T18" fmla="*/ 69 h 69"/>
              </a:gdLst>
              <a:ahLst/>
              <a:cxnLst>
                <a:cxn ang="T10">
                  <a:pos x="T0" y="T1"/>
                </a:cxn>
                <a:cxn ang="T11">
                  <a:pos x="T2" y="T3"/>
                </a:cxn>
                <a:cxn ang="T12">
                  <a:pos x="T4" y="T5"/>
                </a:cxn>
                <a:cxn ang="T13">
                  <a:pos x="T6" y="T7"/>
                </a:cxn>
                <a:cxn ang="T14">
                  <a:pos x="T8" y="T9"/>
                </a:cxn>
              </a:cxnLst>
              <a:rect l="T15" t="T16" r="T17" b="T18"/>
              <a:pathLst>
                <a:path w="66" h="69">
                  <a:moveTo>
                    <a:pt x="27" y="0"/>
                  </a:moveTo>
                  <a:lnTo>
                    <a:pt x="66" y="45"/>
                  </a:lnTo>
                  <a:lnTo>
                    <a:pt x="40" y="69"/>
                  </a:lnTo>
                  <a:lnTo>
                    <a:pt x="0" y="24"/>
                  </a:lnTo>
                  <a:lnTo>
                    <a:pt x="27" y="0"/>
                  </a:lnTo>
                  <a:close/>
                </a:path>
              </a:pathLst>
            </a:custGeom>
            <a:solidFill>
              <a:srgbClr val="000000"/>
            </a:solidFill>
            <a:ln w="9525">
              <a:noFill/>
              <a:round/>
              <a:headEnd/>
              <a:tailEnd/>
            </a:ln>
          </p:spPr>
          <p:txBody>
            <a:bodyPr/>
            <a:lstStyle/>
            <a:p>
              <a:endParaRPr lang="en-US"/>
            </a:p>
          </p:txBody>
        </p:sp>
        <p:sp>
          <p:nvSpPr>
            <p:cNvPr id="84047" name="Freeform 475"/>
            <p:cNvSpPr>
              <a:spLocks/>
            </p:cNvSpPr>
            <p:nvPr/>
          </p:nvSpPr>
          <p:spPr bwMode="auto">
            <a:xfrm>
              <a:off x="3819" y="1226"/>
              <a:ext cx="67" cy="70"/>
            </a:xfrm>
            <a:custGeom>
              <a:avLst/>
              <a:gdLst>
                <a:gd name="T0" fmla="*/ 26 w 67"/>
                <a:gd name="T1" fmla="*/ 0 h 70"/>
                <a:gd name="T2" fmla="*/ 67 w 67"/>
                <a:gd name="T3" fmla="*/ 45 h 70"/>
                <a:gd name="T4" fmla="*/ 41 w 67"/>
                <a:gd name="T5" fmla="*/ 70 h 70"/>
                <a:gd name="T6" fmla="*/ 0 w 67"/>
                <a:gd name="T7" fmla="*/ 24 h 70"/>
                <a:gd name="T8" fmla="*/ 26 w 67"/>
                <a:gd name="T9" fmla="*/ 0 h 70"/>
                <a:gd name="T10" fmla="*/ 0 60000 65536"/>
                <a:gd name="T11" fmla="*/ 0 60000 65536"/>
                <a:gd name="T12" fmla="*/ 0 60000 65536"/>
                <a:gd name="T13" fmla="*/ 0 60000 65536"/>
                <a:gd name="T14" fmla="*/ 0 60000 65536"/>
                <a:gd name="T15" fmla="*/ 0 w 67"/>
                <a:gd name="T16" fmla="*/ 0 h 70"/>
                <a:gd name="T17" fmla="*/ 67 w 67"/>
                <a:gd name="T18" fmla="*/ 70 h 70"/>
              </a:gdLst>
              <a:ahLst/>
              <a:cxnLst>
                <a:cxn ang="T10">
                  <a:pos x="T0" y="T1"/>
                </a:cxn>
                <a:cxn ang="T11">
                  <a:pos x="T2" y="T3"/>
                </a:cxn>
                <a:cxn ang="T12">
                  <a:pos x="T4" y="T5"/>
                </a:cxn>
                <a:cxn ang="T13">
                  <a:pos x="T6" y="T7"/>
                </a:cxn>
                <a:cxn ang="T14">
                  <a:pos x="T8" y="T9"/>
                </a:cxn>
              </a:cxnLst>
              <a:rect l="T15" t="T16" r="T17" b="T18"/>
              <a:pathLst>
                <a:path w="67" h="70">
                  <a:moveTo>
                    <a:pt x="26" y="0"/>
                  </a:moveTo>
                  <a:lnTo>
                    <a:pt x="67" y="45"/>
                  </a:lnTo>
                  <a:lnTo>
                    <a:pt x="41" y="70"/>
                  </a:lnTo>
                  <a:lnTo>
                    <a:pt x="0" y="24"/>
                  </a:lnTo>
                  <a:lnTo>
                    <a:pt x="26" y="0"/>
                  </a:lnTo>
                  <a:close/>
                </a:path>
              </a:pathLst>
            </a:custGeom>
            <a:solidFill>
              <a:srgbClr val="000000"/>
            </a:solidFill>
            <a:ln w="9525">
              <a:noFill/>
              <a:round/>
              <a:headEnd/>
              <a:tailEnd/>
            </a:ln>
          </p:spPr>
          <p:txBody>
            <a:bodyPr/>
            <a:lstStyle/>
            <a:p>
              <a:endParaRPr lang="en-US"/>
            </a:p>
          </p:txBody>
        </p:sp>
        <p:sp>
          <p:nvSpPr>
            <p:cNvPr id="84048" name="Freeform 474"/>
            <p:cNvSpPr>
              <a:spLocks/>
            </p:cNvSpPr>
            <p:nvPr/>
          </p:nvSpPr>
          <p:spPr bwMode="auto">
            <a:xfrm>
              <a:off x="3859" y="1271"/>
              <a:ext cx="67" cy="72"/>
            </a:xfrm>
            <a:custGeom>
              <a:avLst/>
              <a:gdLst>
                <a:gd name="T0" fmla="*/ 27 w 67"/>
                <a:gd name="T1" fmla="*/ 0 h 72"/>
                <a:gd name="T2" fmla="*/ 67 w 67"/>
                <a:gd name="T3" fmla="*/ 47 h 72"/>
                <a:gd name="T4" fmla="*/ 40 w 67"/>
                <a:gd name="T5" fmla="*/ 72 h 72"/>
                <a:gd name="T6" fmla="*/ 0 w 67"/>
                <a:gd name="T7" fmla="*/ 25 h 72"/>
                <a:gd name="T8" fmla="*/ 27 w 67"/>
                <a:gd name="T9" fmla="*/ 0 h 72"/>
                <a:gd name="T10" fmla="*/ 0 60000 65536"/>
                <a:gd name="T11" fmla="*/ 0 60000 65536"/>
                <a:gd name="T12" fmla="*/ 0 60000 65536"/>
                <a:gd name="T13" fmla="*/ 0 60000 65536"/>
                <a:gd name="T14" fmla="*/ 0 60000 65536"/>
                <a:gd name="T15" fmla="*/ 0 w 67"/>
                <a:gd name="T16" fmla="*/ 0 h 72"/>
                <a:gd name="T17" fmla="*/ 67 w 67"/>
                <a:gd name="T18" fmla="*/ 72 h 72"/>
              </a:gdLst>
              <a:ahLst/>
              <a:cxnLst>
                <a:cxn ang="T10">
                  <a:pos x="T0" y="T1"/>
                </a:cxn>
                <a:cxn ang="T11">
                  <a:pos x="T2" y="T3"/>
                </a:cxn>
                <a:cxn ang="T12">
                  <a:pos x="T4" y="T5"/>
                </a:cxn>
                <a:cxn ang="T13">
                  <a:pos x="T6" y="T7"/>
                </a:cxn>
                <a:cxn ang="T14">
                  <a:pos x="T8" y="T9"/>
                </a:cxn>
              </a:cxnLst>
              <a:rect l="T15" t="T16" r="T17" b="T18"/>
              <a:pathLst>
                <a:path w="67" h="72">
                  <a:moveTo>
                    <a:pt x="27" y="0"/>
                  </a:moveTo>
                  <a:lnTo>
                    <a:pt x="67" y="47"/>
                  </a:lnTo>
                  <a:lnTo>
                    <a:pt x="40" y="72"/>
                  </a:lnTo>
                  <a:lnTo>
                    <a:pt x="0" y="25"/>
                  </a:lnTo>
                  <a:lnTo>
                    <a:pt x="27" y="0"/>
                  </a:lnTo>
                  <a:close/>
                </a:path>
              </a:pathLst>
            </a:custGeom>
            <a:solidFill>
              <a:srgbClr val="000000"/>
            </a:solidFill>
            <a:ln w="9525">
              <a:noFill/>
              <a:round/>
              <a:headEnd/>
              <a:tailEnd/>
            </a:ln>
          </p:spPr>
          <p:txBody>
            <a:bodyPr/>
            <a:lstStyle/>
            <a:p>
              <a:endParaRPr lang="en-US"/>
            </a:p>
          </p:txBody>
        </p:sp>
        <p:sp>
          <p:nvSpPr>
            <p:cNvPr id="84049" name="Freeform 473"/>
            <p:cNvSpPr>
              <a:spLocks/>
            </p:cNvSpPr>
            <p:nvPr/>
          </p:nvSpPr>
          <p:spPr bwMode="auto">
            <a:xfrm>
              <a:off x="3899" y="1318"/>
              <a:ext cx="49" cy="50"/>
            </a:xfrm>
            <a:custGeom>
              <a:avLst/>
              <a:gdLst>
                <a:gd name="T0" fmla="*/ 27 w 49"/>
                <a:gd name="T1" fmla="*/ 0 h 50"/>
                <a:gd name="T2" fmla="*/ 49 w 49"/>
                <a:gd name="T3" fmla="*/ 25 h 50"/>
                <a:gd name="T4" fmla="*/ 22 w 49"/>
                <a:gd name="T5" fmla="*/ 50 h 50"/>
                <a:gd name="T6" fmla="*/ 0 w 49"/>
                <a:gd name="T7" fmla="*/ 25 h 50"/>
                <a:gd name="T8" fmla="*/ 27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27" y="0"/>
                  </a:moveTo>
                  <a:lnTo>
                    <a:pt x="49" y="25"/>
                  </a:lnTo>
                  <a:lnTo>
                    <a:pt x="22" y="50"/>
                  </a:lnTo>
                  <a:lnTo>
                    <a:pt x="0" y="25"/>
                  </a:lnTo>
                  <a:lnTo>
                    <a:pt x="27" y="0"/>
                  </a:lnTo>
                  <a:close/>
                </a:path>
              </a:pathLst>
            </a:custGeom>
            <a:solidFill>
              <a:srgbClr val="000000"/>
            </a:solidFill>
            <a:ln w="9525">
              <a:noFill/>
              <a:round/>
              <a:headEnd/>
              <a:tailEnd/>
            </a:ln>
          </p:spPr>
          <p:txBody>
            <a:bodyPr/>
            <a:lstStyle/>
            <a:p>
              <a:endParaRPr lang="en-US"/>
            </a:p>
          </p:txBody>
        </p:sp>
        <p:sp>
          <p:nvSpPr>
            <p:cNvPr id="84050" name="Freeform 472"/>
            <p:cNvSpPr>
              <a:spLocks/>
            </p:cNvSpPr>
            <p:nvPr/>
          </p:nvSpPr>
          <p:spPr bwMode="auto">
            <a:xfrm>
              <a:off x="4016" y="1454"/>
              <a:ext cx="36" cy="35"/>
            </a:xfrm>
            <a:custGeom>
              <a:avLst/>
              <a:gdLst>
                <a:gd name="T0" fmla="*/ 27 w 36"/>
                <a:gd name="T1" fmla="*/ 0 h 35"/>
                <a:gd name="T2" fmla="*/ 36 w 36"/>
                <a:gd name="T3" fmla="*/ 11 h 35"/>
                <a:gd name="T4" fmla="*/ 9 w 36"/>
                <a:gd name="T5" fmla="*/ 35 h 35"/>
                <a:gd name="T6" fmla="*/ 0 w 36"/>
                <a:gd name="T7" fmla="*/ 24 h 35"/>
                <a:gd name="T8" fmla="*/ 27 w 36"/>
                <a:gd name="T9" fmla="*/ 0 h 35"/>
                <a:gd name="T10" fmla="*/ 0 60000 65536"/>
                <a:gd name="T11" fmla="*/ 0 60000 65536"/>
                <a:gd name="T12" fmla="*/ 0 60000 65536"/>
                <a:gd name="T13" fmla="*/ 0 60000 65536"/>
                <a:gd name="T14" fmla="*/ 0 60000 65536"/>
                <a:gd name="T15" fmla="*/ 0 w 36"/>
                <a:gd name="T16" fmla="*/ 0 h 35"/>
                <a:gd name="T17" fmla="*/ 36 w 36"/>
                <a:gd name="T18" fmla="*/ 35 h 35"/>
              </a:gdLst>
              <a:ahLst/>
              <a:cxnLst>
                <a:cxn ang="T10">
                  <a:pos x="T0" y="T1"/>
                </a:cxn>
                <a:cxn ang="T11">
                  <a:pos x="T2" y="T3"/>
                </a:cxn>
                <a:cxn ang="T12">
                  <a:pos x="T4" y="T5"/>
                </a:cxn>
                <a:cxn ang="T13">
                  <a:pos x="T6" y="T7"/>
                </a:cxn>
                <a:cxn ang="T14">
                  <a:pos x="T8" y="T9"/>
                </a:cxn>
              </a:cxnLst>
              <a:rect l="T15" t="T16" r="T17" b="T18"/>
              <a:pathLst>
                <a:path w="36" h="35">
                  <a:moveTo>
                    <a:pt x="27" y="0"/>
                  </a:moveTo>
                  <a:lnTo>
                    <a:pt x="36" y="11"/>
                  </a:lnTo>
                  <a:lnTo>
                    <a:pt x="9" y="35"/>
                  </a:lnTo>
                  <a:lnTo>
                    <a:pt x="0" y="24"/>
                  </a:lnTo>
                  <a:lnTo>
                    <a:pt x="27" y="0"/>
                  </a:lnTo>
                  <a:close/>
                </a:path>
              </a:pathLst>
            </a:custGeom>
            <a:solidFill>
              <a:srgbClr val="000000"/>
            </a:solidFill>
            <a:ln w="9525">
              <a:noFill/>
              <a:round/>
              <a:headEnd/>
              <a:tailEnd/>
            </a:ln>
          </p:spPr>
          <p:txBody>
            <a:bodyPr/>
            <a:lstStyle/>
            <a:p>
              <a:endParaRPr lang="en-US"/>
            </a:p>
          </p:txBody>
        </p:sp>
        <p:sp>
          <p:nvSpPr>
            <p:cNvPr id="84051" name="Freeform 471"/>
            <p:cNvSpPr>
              <a:spLocks/>
            </p:cNvSpPr>
            <p:nvPr/>
          </p:nvSpPr>
          <p:spPr bwMode="auto">
            <a:xfrm>
              <a:off x="4025" y="1465"/>
              <a:ext cx="112" cy="123"/>
            </a:xfrm>
            <a:custGeom>
              <a:avLst/>
              <a:gdLst>
                <a:gd name="T0" fmla="*/ 27 w 112"/>
                <a:gd name="T1" fmla="*/ 0 h 123"/>
                <a:gd name="T2" fmla="*/ 112 w 112"/>
                <a:gd name="T3" fmla="*/ 99 h 123"/>
                <a:gd name="T4" fmla="*/ 85 w 112"/>
                <a:gd name="T5" fmla="*/ 123 h 123"/>
                <a:gd name="T6" fmla="*/ 0 w 112"/>
                <a:gd name="T7" fmla="*/ 25 h 123"/>
                <a:gd name="T8" fmla="*/ 27 w 112"/>
                <a:gd name="T9" fmla="*/ 0 h 123"/>
                <a:gd name="T10" fmla="*/ 0 60000 65536"/>
                <a:gd name="T11" fmla="*/ 0 60000 65536"/>
                <a:gd name="T12" fmla="*/ 0 60000 65536"/>
                <a:gd name="T13" fmla="*/ 0 60000 65536"/>
                <a:gd name="T14" fmla="*/ 0 60000 65536"/>
                <a:gd name="T15" fmla="*/ 0 w 112"/>
                <a:gd name="T16" fmla="*/ 0 h 123"/>
                <a:gd name="T17" fmla="*/ 112 w 112"/>
                <a:gd name="T18" fmla="*/ 123 h 123"/>
              </a:gdLst>
              <a:ahLst/>
              <a:cxnLst>
                <a:cxn ang="T10">
                  <a:pos x="T0" y="T1"/>
                </a:cxn>
                <a:cxn ang="T11">
                  <a:pos x="T2" y="T3"/>
                </a:cxn>
                <a:cxn ang="T12">
                  <a:pos x="T4" y="T5"/>
                </a:cxn>
                <a:cxn ang="T13">
                  <a:pos x="T6" y="T7"/>
                </a:cxn>
                <a:cxn ang="T14">
                  <a:pos x="T8" y="T9"/>
                </a:cxn>
              </a:cxnLst>
              <a:rect l="T15" t="T16" r="T17" b="T18"/>
              <a:pathLst>
                <a:path w="112" h="123">
                  <a:moveTo>
                    <a:pt x="27" y="0"/>
                  </a:moveTo>
                  <a:lnTo>
                    <a:pt x="112" y="99"/>
                  </a:lnTo>
                  <a:lnTo>
                    <a:pt x="85" y="123"/>
                  </a:lnTo>
                  <a:lnTo>
                    <a:pt x="0" y="25"/>
                  </a:lnTo>
                  <a:lnTo>
                    <a:pt x="27" y="0"/>
                  </a:lnTo>
                  <a:close/>
                </a:path>
              </a:pathLst>
            </a:custGeom>
            <a:solidFill>
              <a:srgbClr val="000000"/>
            </a:solidFill>
            <a:ln w="9525">
              <a:noFill/>
              <a:round/>
              <a:headEnd/>
              <a:tailEnd/>
            </a:ln>
          </p:spPr>
          <p:txBody>
            <a:bodyPr/>
            <a:lstStyle/>
            <a:p>
              <a:endParaRPr lang="en-US"/>
            </a:p>
          </p:txBody>
        </p:sp>
        <p:sp>
          <p:nvSpPr>
            <p:cNvPr id="84052" name="Freeform 470"/>
            <p:cNvSpPr>
              <a:spLocks/>
            </p:cNvSpPr>
            <p:nvPr/>
          </p:nvSpPr>
          <p:spPr bwMode="auto">
            <a:xfrm>
              <a:off x="4110" y="1564"/>
              <a:ext cx="68" cy="73"/>
            </a:xfrm>
            <a:custGeom>
              <a:avLst/>
              <a:gdLst>
                <a:gd name="T0" fmla="*/ 27 w 68"/>
                <a:gd name="T1" fmla="*/ 0 h 73"/>
                <a:gd name="T2" fmla="*/ 68 w 68"/>
                <a:gd name="T3" fmla="*/ 48 h 73"/>
                <a:gd name="T4" fmla="*/ 41 w 68"/>
                <a:gd name="T5" fmla="*/ 73 h 73"/>
                <a:gd name="T6" fmla="*/ 0 w 68"/>
                <a:gd name="T7" fmla="*/ 24 h 73"/>
                <a:gd name="T8" fmla="*/ 27 w 68"/>
                <a:gd name="T9" fmla="*/ 0 h 73"/>
                <a:gd name="T10" fmla="*/ 0 60000 65536"/>
                <a:gd name="T11" fmla="*/ 0 60000 65536"/>
                <a:gd name="T12" fmla="*/ 0 60000 65536"/>
                <a:gd name="T13" fmla="*/ 0 60000 65536"/>
                <a:gd name="T14" fmla="*/ 0 60000 65536"/>
                <a:gd name="T15" fmla="*/ 0 w 68"/>
                <a:gd name="T16" fmla="*/ 0 h 73"/>
                <a:gd name="T17" fmla="*/ 68 w 68"/>
                <a:gd name="T18" fmla="*/ 73 h 73"/>
              </a:gdLst>
              <a:ahLst/>
              <a:cxnLst>
                <a:cxn ang="T10">
                  <a:pos x="T0" y="T1"/>
                </a:cxn>
                <a:cxn ang="T11">
                  <a:pos x="T2" y="T3"/>
                </a:cxn>
                <a:cxn ang="T12">
                  <a:pos x="T4" y="T5"/>
                </a:cxn>
                <a:cxn ang="T13">
                  <a:pos x="T6" y="T7"/>
                </a:cxn>
                <a:cxn ang="T14">
                  <a:pos x="T8" y="T9"/>
                </a:cxn>
              </a:cxnLst>
              <a:rect l="T15" t="T16" r="T17" b="T18"/>
              <a:pathLst>
                <a:path w="68" h="73">
                  <a:moveTo>
                    <a:pt x="27" y="0"/>
                  </a:moveTo>
                  <a:lnTo>
                    <a:pt x="68" y="48"/>
                  </a:lnTo>
                  <a:lnTo>
                    <a:pt x="41" y="73"/>
                  </a:lnTo>
                  <a:lnTo>
                    <a:pt x="0" y="24"/>
                  </a:lnTo>
                  <a:lnTo>
                    <a:pt x="27" y="0"/>
                  </a:lnTo>
                  <a:close/>
                </a:path>
              </a:pathLst>
            </a:custGeom>
            <a:solidFill>
              <a:srgbClr val="000000"/>
            </a:solidFill>
            <a:ln w="9525">
              <a:noFill/>
              <a:round/>
              <a:headEnd/>
              <a:tailEnd/>
            </a:ln>
          </p:spPr>
          <p:txBody>
            <a:bodyPr/>
            <a:lstStyle/>
            <a:p>
              <a:endParaRPr lang="en-US"/>
            </a:p>
          </p:txBody>
        </p:sp>
        <p:sp>
          <p:nvSpPr>
            <p:cNvPr id="84053" name="Freeform 469"/>
            <p:cNvSpPr>
              <a:spLocks/>
            </p:cNvSpPr>
            <p:nvPr/>
          </p:nvSpPr>
          <p:spPr bwMode="auto">
            <a:xfrm>
              <a:off x="4151" y="1612"/>
              <a:ext cx="59" cy="63"/>
            </a:xfrm>
            <a:custGeom>
              <a:avLst/>
              <a:gdLst>
                <a:gd name="T0" fmla="*/ 27 w 59"/>
                <a:gd name="T1" fmla="*/ 0 h 63"/>
                <a:gd name="T2" fmla="*/ 59 w 59"/>
                <a:gd name="T3" fmla="*/ 38 h 63"/>
                <a:gd name="T4" fmla="*/ 32 w 59"/>
                <a:gd name="T5" fmla="*/ 63 h 63"/>
                <a:gd name="T6" fmla="*/ 0 w 59"/>
                <a:gd name="T7" fmla="*/ 25 h 63"/>
                <a:gd name="T8" fmla="*/ 27 w 59"/>
                <a:gd name="T9" fmla="*/ 0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27" y="0"/>
                  </a:moveTo>
                  <a:lnTo>
                    <a:pt x="59" y="38"/>
                  </a:lnTo>
                  <a:lnTo>
                    <a:pt x="32" y="63"/>
                  </a:lnTo>
                  <a:lnTo>
                    <a:pt x="0" y="25"/>
                  </a:lnTo>
                  <a:lnTo>
                    <a:pt x="27" y="0"/>
                  </a:lnTo>
                  <a:close/>
                </a:path>
              </a:pathLst>
            </a:custGeom>
            <a:solidFill>
              <a:srgbClr val="000000"/>
            </a:solidFill>
            <a:ln w="9525">
              <a:noFill/>
              <a:round/>
              <a:headEnd/>
              <a:tailEnd/>
            </a:ln>
          </p:spPr>
          <p:txBody>
            <a:bodyPr/>
            <a:lstStyle/>
            <a:p>
              <a:endParaRPr lang="en-US"/>
            </a:p>
          </p:txBody>
        </p:sp>
        <p:sp>
          <p:nvSpPr>
            <p:cNvPr id="84054" name="Freeform 468"/>
            <p:cNvSpPr>
              <a:spLocks/>
            </p:cNvSpPr>
            <p:nvPr/>
          </p:nvSpPr>
          <p:spPr bwMode="auto">
            <a:xfrm>
              <a:off x="4278" y="1763"/>
              <a:ext cx="60" cy="63"/>
            </a:xfrm>
            <a:custGeom>
              <a:avLst/>
              <a:gdLst>
                <a:gd name="T0" fmla="*/ 27 w 60"/>
                <a:gd name="T1" fmla="*/ 0 h 63"/>
                <a:gd name="T2" fmla="*/ 60 w 60"/>
                <a:gd name="T3" fmla="*/ 39 h 63"/>
                <a:gd name="T4" fmla="*/ 33 w 60"/>
                <a:gd name="T5" fmla="*/ 63 h 63"/>
                <a:gd name="T6" fmla="*/ 0 w 60"/>
                <a:gd name="T7" fmla="*/ 25 h 63"/>
                <a:gd name="T8" fmla="*/ 27 w 60"/>
                <a:gd name="T9" fmla="*/ 0 h 63"/>
                <a:gd name="T10" fmla="*/ 0 60000 65536"/>
                <a:gd name="T11" fmla="*/ 0 60000 65536"/>
                <a:gd name="T12" fmla="*/ 0 60000 65536"/>
                <a:gd name="T13" fmla="*/ 0 60000 65536"/>
                <a:gd name="T14" fmla="*/ 0 60000 65536"/>
                <a:gd name="T15" fmla="*/ 0 w 60"/>
                <a:gd name="T16" fmla="*/ 0 h 63"/>
                <a:gd name="T17" fmla="*/ 60 w 60"/>
                <a:gd name="T18" fmla="*/ 63 h 63"/>
              </a:gdLst>
              <a:ahLst/>
              <a:cxnLst>
                <a:cxn ang="T10">
                  <a:pos x="T0" y="T1"/>
                </a:cxn>
                <a:cxn ang="T11">
                  <a:pos x="T2" y="T3"/>
                </a:cxn>
                <a:cxn ang="T12">
                  <a:pos x="T4" y="T5"/>
                </a:cxn>
                <a:cxn ang="T13">
                  <a:pos x="T6" y="T7"/>
                </a:cxn>
                <a:cxn ang="T14">
                  <a:pos x="T8" y="T9"/>
                </a:cxn>
              </a:cxnLst>
              <a:rect l="T15" t="T16" r="T17" b="T18"/>
              <a:pathLst>
                <a:path w="60" h="63">
                  <a:moveTo>
                    <a:pt x="27" y="0"/>
                  </a:moveTo>
                  <a:lnTo>
                    <a:pt x="60" y="39"/>
                  </a:lnTo>
                  <a:lnTo>
                    <a:pt x="33" y="63"/>
                  </a:lnTo>
                  <a:lnTo>
                    <a:pt x="0" y="25"/>
                  </a:lnTo>
                  <a:lnTo>
                    <a:pt x="27" y="0"/>
                  </a:lnTo>
                  <a:close/>
                </a:path>
              </a:pathLst>
            </a:custGeom>
            <a:solidFill>
              <a:srgbClr val="000000"/>
            </a:solidFill>
            <a:ln w="9525">
              <a:noFill/>
              <a:round/>
              <a:headEnd/>
              <a:tailEnd/>
            </a:ln>
          </p:spPr>
          <p:txBody>
            <a:bodyPr/>
            <a:lstStyle/>
            <a:p>
              <a:endParaRPr lang="en-US"/>
            </a:p>
          </p:txBody>
        </p:sp>
        <p:sp>
          <p:nvSpPr>
            <p:cNvPr id="84055" name="Freeform 467"/>
            <p:cNvSpPr>
              <a:spLocks/>
            </p:cNvSpPr>
            <p:nvPr/>
          </p:nvSpPr>
          <p:spPr bwMode="auto">
            <a:xfrm>
              <a:off x="4311" y="1802"/>
              <a:ext cx="65" cy="68"/>
            </a:xfrm>
            <a:custGeom>
              <a:avLst/>
              <a:gdLst>
                <a:gd name="T0" fmla="*/ 27 w 65"/>
                <a:gd name="T1" fmla="*/ 0 h 68"/>
                <a:gd name="T2" fmla="*/ 65 w 65"/>
                <a:gd name="T3" fmla="*/ 44 h 68"/>
                <a:gd name="T4" fmla="*/ 38 w 65"/>
                <a:gd name="T5" fmla="*/ 68 h 68"/>
                <a:gd name="T6" fmla="*/ 0 w 65"/>
                <a:gd name="T7" fmla="*/ 24 h 68"/>
                <a:gd name="T8" fmla="*/ 27 w 65"/>
                <a:gd name="T9" fmla="*/ 0 h 68"/>
                <a:gd name="T10" fmla="*/ 0 60000 65536"/>
                <a:gd name="T11" fmla="*/ 0 60000 65536"/>
                <a:gd name="T12" fmla="*/ 0 60000 65536"/>
                <a:gd name="T13" fmla="*/ 0 60000 65536"/>
                <a:gd name="T14" fmla="*/ 0 60000 65536"/>
                <a:gd name="T15" fmla="*/ 0 w 65"/>
                <a:gd name="T16" fmla="*/ 0 h 68"/>
                <a:gd name="T17" fmla="*/ 65 w 65"/>
                <a:gd name="T18" fmla="*/ 68 h 68"/>
              </a:gdLst>
              <a:ahLst/>
              <a:cxnLst>
                <a:cxn ang="T10">
                  <a:pos x="T0" y="T1"/>
                </a:cxn>
                <a:cxn ang="T11">
                  <a:pos x="T2" y="T3"/>
                </a:cxn>
                <a:cxn ang="T12">
                  <a:pos x="T4" y="T5"/>
                </a:cxn>
                <a:cxn ang="T13">
                  <a:pos x="T6" y="T7"/>
                </a:cxn>
                <a:cxn ang="T14">
                  <a:pos x="T8" y="T9"/>
                </a:cxn>
              </a:cxnLst>
              <a:rect l="T15" t="T16" r="T17" b="T18"/>
              <a:pathLst>
                <a:path w="65" h="68">
                  <a:moveTo>
                    <a:pt x="27" y="0"/>
                  </a:moveTo>
                  <a:lnTo>
                    <a:pt x="65" y="44"/>
                  </a:lnTo>
                  <a:lnTo>
                    <a:pt x="38" y="68"/>
                  </a:lnTo>
                  <a:lnTo>
                    <a:pt x="0" y="24"/>
                  </a:lnTo>
                  <a:lnTo>
                    <a:pt x="27" y="0"/>
                  </a:lnTo>
                  <a:close/>
                </a:path>
              </a:pathLst>
            </a:custGeom>
            <a:solidFill>
              <a:srgbClr val="000000"/>
            </a:solidFill>
            <a:ln w="9525">
              <a:noFill/>
              <a:round/>
              <a:headEnd/>
              <a:tailEnd/>
            </a:ln>
          </p:spPr>
          <p:txBody>
            <a:bodyPr/>
            <a:lstStyle/>
            <a:p>
              <a:endParaRPr lang="en-US"/>
            </a:p>
          </p:txBody>
        </p:sp>
        <p:sp>
          <p:nvSpPr>
            <p:cNvPr id="84056" name="Freeform 466"/>
            <p:cNvSpPr>
              <a:spLocks/>
            </p:cNvSpPr>
            <p:nvPr/>
          </p:nvSpPr>
          <p:spPr bwMode="auto">
            <a:xfrm>
              <a:off x="4349" y="1846"/>
              <a:ext cx="63" cy="67"/>
            </a:xfrm>
            <a:custGeom>
              <a:avLst/>
              <a:gdLst>
                <a:gd name="T0" fmla="*/ 27 w 63"/>
                <a:gd name="T1" fmla="*/ 0 h 67"/>
                <a:gd name="T2" fmla="*/ 63 w 63"/>
                <a:gd name="T3" fmla="*/ 43 h 67"/>
                <a:gd name="T4" fmla="*/ 36 w 63"/>
                <a:gd name="T5" fmla="*/ 67 h 67"/>
                <a:gd name="T6" fmla="*/ 0 w 63"/>
                <a:gd name="T7" fmla="*/ 24 h 67"/>
                <a:gd name="T8" fmla="*/ 27 w 63"/>
                <a:gd name="T9" fmla="*/ 0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27" y="0"/>
                  </a:moveTo>
                  <a:lnTo>
                    <a:pt x="63" y="43"/>
                  </a:lnTo>
                  <a:lnTo>
                    <a:pt x="36" y="67"/>
                  </a:lnTo>
                  <a:lnTo>
                    <a:pt x="0" y="24"/>
                  </a:lnTo>
                  <a:lnTo>
                    <a:pt x="27" y="0"/>
                  </a:lnTo>
                  <a:close/>
                </a:path>
              </a:pathLst>
            </a:custGeom>
            <a:solidFill>
              <a:srgbClr val="000000"/>
            </a:solidFill>
            <a:ln w="9525">
              <a:noFill/>
              <a:round/>
              <a:headEnd/>
              <a:tailEnd/>
            </a:ln>
          </p:spPr>
          <p:txBody>
            <a:bodyPr/>
            <a:lstStyle/>
            <a:p>
              <a:endParaRPr lang="en-US"/>
            </a:p>
          </p:txBody>
        </p:sp>
        <p:sp>
          <p:nvSpPr>
            <p:cNvPr id="84057" name="Freeform 465"/>
            <p:cNvSpPr>
              <a:spLocks/>
            </p:cNvSpPr>
            <p:nvPr/>
          </p:nvSpPr>
          <p:spPr bwMode="auto">
            <a:xfrm>
              <a:off x="4385" y="1889"/>
              <a:ext cx="62" cy="65"/>
            </a:xfrm>
            <a:custGeom>
              <a:avLst/>
              <a:gdLst>
                <a:gd name="T0" fmla="*/ 27 w 62"/>
                <a:gd name="T1" fmla="*/ 0 h 65"/>
                <a:gd name="T2" fmla="*/ 62 w 62"/>
                <a:gd name="T3" fmla="*/ 40 h 65"/>
                <a:gd name="T4" fmla="*/ 35 w 62"/>
                <a:gd name="T5" fmla="*/ 65 h 65"/>
                <a:gd name="T6" fmla="*/ 0 w 62"/>
                <a:gd name="T7" fmla="*/ 25 h 65"/>
                <a:gd name="T8" fmla="*/ 27 w 62"/>
                <a:gd name="T9" fmla="*/ 0 h 65"/>
                <a:gd name="T10" fmla="*/ 0 60000 65536"/>
                <a:gd name="T11" fmla="*/ 0 60000 65536"/>
                <a:gd name="T12" fmla="*/ 0 60000 65536"/>
                <a:gd name="T13" fmla="*/ 0 60000 65536"/>
                <a:gd name="T14" fmla="*/ 0 60000 65536"/>
                <a:gd name="T15" fmla="*/ 0 w 62"/>
                <a:gd name="T16" fmla="*/ 0 h 65"/>
                <a:gd name="T17" fmla="*/ 62 w 62"/>
                <a:gd name="T18" fmla="*/ 65 h 65"/>
              </a:gdLst>
              <a:ahLst/>
              <a:cxnLst>
                <a:cxn ang="T10">
                  <a:pos x="T0" y="T1"/>
                </a:cxn>
                <a:cxn ang="T11">
                  <a:pos x="T2" y="T3"/>
                </a:cxn>
                <a:cxn ang="T12">
                  <a:pos x="T4" y="T5"/>
                </a:cxn>
                <a:cxn ang="T13">
                  <a:pos x="T6" y="T7"/>
                </a:cxn>
                <a:cxn ang="T14">
                  <a:pos x="T8" y="T9"/>
                </a:cxn>
              </a:cxnLst>
              <a:rect l="T15" t="T16" r="T17" b="T18"/>
              <a:pathLst>
                <a:path w="62" h="65">
                  <a:moveTo>
                    <a:pt x="27" y="0"/>
                  </a:moveTo>
                  <a:lnTo>
                    <a:pt x="62" y="40"/>
                  </a:lnTo>
                  <a:lnTo>
                    <a:pt x="35" y="65"/>
                  </a:lnTo>
                  <a:lnTo>
                    <a:pt x="0" y="25"/>
                  </a:lnTo>
                  <a:lnTo>
                    <a:pt x="27" y="0"/>
                  </a:lnTo>
                  <a:close/>
                </a:path>
              </a:pathLst>
            </a:custGeom>
            <a:solidFill>
              <a:srgbClr val="000000"/>
            </a:solidFill>
            <a:ln w="9525">
              <a:noFill/>
              <a:round/>
              <a:headEnd/>
              <a:tailEnd/>
            </a:ln>
          </p:spPr>
          <p:txBody>
            <a:bodyPr/>
            <a:lstStyle/>
            <a:p>
              <a:endParaRPr lang="en-US"/>
            </a:p>
          </p:txBody>
        </p:sp>
        <p:sp>
          <p:nvSpPr>
            <p:cNvPr id="84058" name="Freeform 464"/>
            <p:cNvSpPr>
              <a:spLocks/>
            </p:cNvSpPr>
            <p:nvPr/>
          </p:nvSpPr>
          <p:spPr bwMode="auto">
            <a:xfrm>
              <a:off x="4420" y="1929"/>
              <a:ext cx="44" cy="44"/>
            </a:xfrm>
            <a:custGeom>
              <a:avLst/>
              <a:gdLst>
                <a:gd name="T0" fmla="*/ 28 w 44"/>
                <a:gd name="T1" fmla="*/ 0 h 44"/>
                <a:gd name="T2" fmla="*/ 44 w 44"/>
                <a:gd name="T3" fmla="*/ 20 h 44"/>
                <a:gd name="T4" fmla="*/ 17 w 44"/>
                <a:gd name="T5" fmla="*/ 44 h 44"/>
                <a:gd name="T6" fmla="*/ 0 w 44"/>
                <a:gd name="T7" fmla="*/ 24 h 44"/>
                <a:gd name="T8" fmla="*/ 28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8" y="0"/>
                  </a:moveTo>
                  <a:lnTo>
                    <a:pt x="44" y="20"/>
                  </a:lnTo>
                  <a:lnTo>
                    <a:pt x="17" y="44"/>
                  </a:lnTo>
                  <a:lnTo>
                    <a:pt x="0" y="24"/>
                  </a:lnTo>
                  <a:lnTo>
                    <a:pt x="28" y="0"/>
                  </a:lnTo>
                  <a:close/>
                </a:path>
              </a:pathLst>
            </a:custGeom>
            <a:solidFill>
              <a:srgbClr val="000000"/>
            </a:solidFill>
            <a:ln w="9525">
              <a:noFill/>
              <a:round/>
              <a:headEnd/>
              <a:tailEnd/>
            </a:ln>
          </p:spPr>
          <p:txBody>
            <a:bodyPr/>
            <a:lstStyle/>
            <a:p>
              <a:endParaRPr lang="en-US"/>
            </a:p>
          </p:txBody>
        </p:sp>
        <p:sp>
          <p:nvSpPr>
            <p:cNvPr id="84059" name="Freeform 463"/>
            <p:cNvSpPr>
              <a:spLocks/>
            </p:cNvSpPr>
            <p:nvPr/>
          </p:nvSpPr>
          <p:spPr bwMode="auto">
            <a:xfrm>
              <a:off x="4437" y="1949"/>
              <a:ext cx="36" cy="35"/>
            </a:xfrm>
            <a:custGeom>
              <a:avLst/>
              <a:gdLst>
                <a:gd name="T0" fmla="*/ 27 w 36"/>
                <a:gd name="T1" fmla="*/ 0 h 35"/>
                <a:gd name="T2" fmla="*/ 36 w 36"/>
                <a:gd name="T3" fmla="*/ 11 h 35"/>
                <a:gd name="T4" fmla="*/ 9 w 36"/>
                <a:gd name="T5" fmla="*/ 35 h 35"/>
                <a:gd name="T6" fmla="*/ 0 w 36"/>
                <a:gd name="T7" fmla="*/ 24 h 35"/>
                <a:gd name="T8" fmla="*/ 27 w 36"/>
                <a:gd name="T9" fmla="*/ 0 h 35"/>
                <a:gd name="T10" fmla="*/ 0 60000 65536"/>
                <a:gd name="T11" fmla="*/ 0 60000 65536"/>
                <a:gd name="T12" fmla="*/ 0 60000 65536"/>
                <a:gd name="T13" fmla="*/ 0 60000 65536"/>
                <a:gd name="T14" fmla="*/ 0 60000 65536"/>
                <a:gd name="T15" fmla="*/ 0 w 36"/>
                <a:gd name="T16" fmla="*/ 0 h 35"/>
                <a:gd name="T17" fmla="*/ 36 w 36"/>
                <a:gd name="T18" fmla="*/ 35 h 35"/>
              </a:gdLst>
              <a:ahLst/>
              <a:cxnLst>
                <a:cxn ang="T10">
                  <a:pos x="T0" y="T1"/>
                </a:cxn>
                <a:cxn ang="T11">
                  <a:pos x="T2" y="T3"/>
                </a:cxn>
                <a:cxn ang="T12">
                  <a:pos x="T4" y="T5"/>
                </a:cxn>
                <a:cxn ang="T13">
                  <a:pos x="T6" y="T7"/>
                </a:cxn>
                <a:cxn ang="T14">
                  <a:pos x="T8" y="T9"/>
                </a:cxn>
              </a:cxnLst>
              <a:rect l="T15" t="T16" r="T17" b="T18"/>
              <a:pathLst>
                <a:path w="36" h="35">
                  <a:moveTo>
                    <a:pt x="27" y="0"/>
                  </a:moveTo>
                  <a:lnTo>
                    <a:pt x="36" y="11"/>
                  </a:lnTo>
                  <a:lnTo>
                    <a:pt x="9" y="35"/>
                  </a:lnTo>
                  <a:lnTo>
                    <a:pt x="0" y="24"/>
                  </a:lnTo>
                  <a:lnTo>
                    <a:pt x="27" y="0"/>
                  </a:lnTo>
                  <a:close/>
                </a:path>
              </a:pathLst>
            </a:custGeom>
            <a:solidFill>
              <a:srgbClr val="000000"/>
            </a:solidFill>
            <a:ln w="9525">
              <a:noFill/>
              <a:round/>
              <a:headEnd/>
              <a:tailEnd/>
            </a:ln>
          </p:spPr>
          <p:txBody>
            <a:bodyPr/>
            <a:lstStyle/>
            <a:p>
              <a:endParaRPr lang="en-US"/>
            </a:p>
          </p:txBody>
        </p:sp>
        <p:sp>
          <p:nvSpPr>
            <p:cNvPr id="84060" name="Freeform 462"/>
            <p:cNvSpPr>
              <a:spLocks/>
            </p:cNvSpPr>
            <p:nvPr/>
          </p:nvSpPr>
          <p:spPr bwMode="auto">
            <a:xfrm>
              <a:off x="4545" y="2071"/>
              <a:ext cx="36" cy="37"/>
            </a:xfrm>
            <a:custGeom>
              <a:avLst/>
              <a:gdLst>
                <a:gd name="T0" fmla="*/ 26 w 36"/>
                <a:gd name="T1" fmla="*/ 0 h 37"/>
                <a:gd name="T2" fmla="*/ 36 w 36"/>
                <a:gd name="T3" fmla="*/ 12 h 37"/>
                <a:gd name="T4" fmla="*/ 10 w 36"/>
                <a:gd name="T5" fmla="*/ 37 h 37"/>
                <a:gd name="T6" fmla="*/ 0 w 36"/>
                <a:gd name="T7" fmla="*/ 26 h 37"/>
                <a:gd name="T8" fmla="*/ 26 w 36"/>
                <a:gd name="T9" fmla="*/ 0 h 37"/>
                <a:gd name="T10" fmla="*/ 0 60000 65536"/>
                <a:gd name="T11" fmla="*/ 0 60000 65536"/>
                <a:gd name="T12" fmla="*/ 0 60000 65536"/>
                <a:gd name="T13" fmla="*/ 0 60000 65536"/>
                <a:gd name="T14" fmla="*/ 0 60000 65536"/>
                <a:gd name="T15" fmla="*/ 0 w 36"/>
                <a:gd name="T16" fmla="*/ 0 h 37"/>
                <a:gd name="T17" fmla="*/ 36 w 36"/>
                <a:gd name="T18" fmla="*/ 37 h 37"/>
              </a:gdLst>
              <a:ahLst/>
              <a:cxnLst>
                <a:cxn ang="T10">
                  <a:pos x="T0" y="T1"/>
                </a:cxn>
                <a:cxn ang="T11">
                  <a:pos x="T2" y="T3"/>
                </a:cxn>
                <a:cxn ang="T12">
                  <a:pos x="T4" y="T5"/>
                </a:cxn>
                <a:cxn ang="T13">
                  <a:pos x="T6" y="T7"/>
                </a:cxn>
                <a:cxn ang="T14">
                  <a:pos x="T8" y="T9"/>
                </a:cxn>
              </a:cxnLst>
              <a:rect l="T15" t="T16" r="T17" b="T18"/>
              <a:pathLst>
                <a:path w="36" h="37">
                  <a:moveTo>
                    <a:pt x="26" y="0"/>
                  </a:moveTo>
                  <a:lnTo>
                    <a:pt x="36" y="12"/>
                  </a:lnTo>
                  <a:lnTo>
                    <a:pt x="10" y="37"/>
                  </a:lnTo>
                  <a:lnTo>
                    <a:pt x="0" y="26"/>
                  </a:lnTo>
                  <a:lnTo>
                    <a:pt x="26" y="0"/>
                  </a:lnTo>
                  <a:close/>
                </a:path>
              </a:pathLst>
            </a:custGeom>
            <a:solidFill>
              <a:srgbClr val="000000"/>
            </a:solidFill>
            <a:ln w="9525">
              <a:noFill/>
              <a:round/>
              <a:headEnd/>
              <a:tailEnd/>
            </a:ln>
          </p:spPr>
          <p:txBody>
            <a:bodyPr/>
            <a:lstStyle/>
            <a:p>
              <a:endParaRPr lang="en-US"/>
            </a:p>
          </p:txBody>
        </p:sp>
        <p:sp>
          <p:nvSpPr>
            <p:cNvPr id="84061" name="Freeform 461"/>
            <p:cNvSpPr>
              <a:spLocks/>
            </p:cNvSpPr>
            <p:nvPr/>
          </p:nvSpPr>
          <p:spPr bwMode="auto">
            <a:xfrm>
              <a:off x="4555" y="2083"/>
              <a:ext cx="38" cy="38"/>
            </a:xfrm>
            <a:custGeom>
              <a:avLst/>
              <a:gdLst>
                <a:gd name="T0" fmla="*/ 26 w 38"/>
                <a:gd name="T1" fmla="*/ 0 h 38"/>
                <a:gd name="T2" fmla="*/ 38 w 38"/>
                <a:gd name="T3" fmla="*/ 13 h 38"/>
                <a:gd name="T4" fmla="*/ 12 w 38"/>
                <a:gd name="T5" fmla="*/ 38 h 38"/>
                <a:gd name="T6" fmla="*/ 0 w 38"/>
                <a:gd name="T7" fmla="*/ 25 h 38"/>
                <a:gd name="T8" fmla="*/ 26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26" y="0"/>
                  </a:moveTo>
                  <a:lnTo>
                    <a:pt x="38" y="13"/>
                  </a:lnTo>
                  <a:lnTo>
                    <a:pt x="12" y="38"/>
                  </a:lnTo>
                  <a:lnTo>
                    <a:pt x="0" y="25"/>
                  </a:lnTo>
                  <a:lnTo>
                    <a:pt x="26" y="0"/>
                  </a:lnTo>
                  <a:close/>
                </a:path>
              </a:pathLst>
            </a:custGeom>
            <a:solidFill>
              <a:srgbClr val="000000"/>
            </a:solidFill>
            <a:ln w="9525">
              <a:noFill/>
              <a:round/>
              <a:headEnd/>
              <a:tailEnd/>
            </a:ln>
          </p:spPr>
          <p:txBody>
            <a:bodyPr/>
            <a:lstStyle/>
            <a:p>
              <a:endParaRPr lang="en-US"/>
            </a:p>
          </p:txBody>
        </p:sp>
        <p:sp>
          <p:nvSpPr>
            <p:cNvPr id="84062" name="Freeform 460"/>
            <p:cNvSpPr>
              <a:spLocks/>
            </p:cNvSpPr>
            <p:nvPr/>
          </p:nvSpPr>
          <p:spPr bwMode="auto">
            <a:xfrm>
              <a:off x="4566" y="2097"/>
              <a:ext cx="39" cy="37"/>
            </a:xfrm>
            <a:custGeom>
              <a:avLst/>
              <a:gdLst>
                <a:gd name="T0" fmla="*/ 27 w 39"/>
                <a:gd name="T1" fmla="*/ 0 h 37"/>
                <a:gd name="T2" fmla="*/ 39 w 39"/>
                <a:gd name="T3" fmla="*/ 13 h 37"/>
                <a:gd name="T4" fmla="*/ 12 w 39"/>
                <a:gd name="T5" fmla="*/ 37 h 37"/>
                <a:gd name="T6" fmla="*/ 0 w 39"/>
                <a:gd name="T7" fmla="*/ 24 h 37"/>
                <a:gd name="T8" fmla="*/ 27 w 39"/>
                <a:gd name="T9" fmla="*/ 0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27" y="0"/>
                  </a:moveTo>
                  <a:lnTo>
                    <a:pt x="39" y="13"/>
                  </a:lnTo>
                  <a:lnTo>
                    <a:pt x="12" y="37"/>
                  </a:lnTo>
                  <a:lnTo>
                    <a:pt x="0" y="24"/>
                  </a:lnTo>
                  <a:lnTo>
                    <a:pt x="27" y="0"/>
                  </a:lnTo>
                  <a:close/>
                </a:path>
              </a:pathLst>
            </a:custGeom>
            <a:solidFill>
              <a:srgbClr val="000000"/>
            </a:solidFill>
            <a:ln w="9525">
              <a:noFill/>
              <a:round/>
              <a:headEnd/>
              <a:tailEnd/>
            </a:ln>
          </p:spPr>
          <p:txBody>
            <a:bodyPr/>
            <a:lstStyle/>
            <a:p>
              <a:endParaRPr lang="en-US"/>
            </a:p>
          </p:txBody>
        </p:sp>
        <p:sp>
          <p:nvSpPr>
            <p:cNvPr id="84063" name="Freeform 459"/>
            <p:cNvSpPr>
              <a:spLocks/>
            </p:cNvSpPr>
            <p:nvPr/>
          </p:nvSpPr>
          <p:spPr bwMode="auto">
            <a:xfrm>
              <a:off x="4578" y="2109"/>
              <a:ext cx="37" cy="38"/>
            </a:xfrm>
            <a:custGeom>
              <a:avLst/>
              <a:gdLst>
                <a:gd name="T0" fmla="*/ 26 w 37"/>
                <a:gd name="T1" fmla="*/ 0 h 38"/>
                <a:gd name="T2" fmla="*/ 37 w 37"/>
                <a:gd name="T3" fmla="*/ 12 h 38"/>
                <a:gd name="T4" fmla="*/ 12 w 37"/>
                <a:gd name="T5" fmla="*/ 38 h 38"/>
                <a:gd name="T6" fmla="*/ 0 w 37"/>
                <a:gd name="T7" fmla="*/ 26 h 38"/>
                <a:gd name="T8" fmla="*/ 26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26" y="0"/>
                  </a:moveTo>
                  <a:lnTo>
                    <a:pt x="37" y="12"/>
                  </a:lnTo>
                  <a:lnTo>
                    <a:pt x="12" y="38"/>
                  </a:lnTo>
                  <a:lnTo>
                    <a:pt x="0" y="26"/>
                  </a:lnTo>
                  <a:lnTo>
                    <a:pt x="26" y="0"/>
                  </a:lnTo>
                  <a:close/>
                </a:path>
              </a:pathLst>
            </a:custGeom>
            <a:solidFill>
              <a:srgbClr val="000000"/>
            </a:solidFill>
            <a:ln w="9525">
              <a:noFill/>
              <a:round/>
              <a:headEnd/>
              <a:tailEnd/>
            </a:ln>
          </p:spPr>
          <p:txBody>
            <a:bodyPr/>
            <a:lstStyle/>
            <a:p>
              <a:endParaRPr lang="en-US"/>
            </a:p>
          </p:txBody>
        </p:sp>
        <p:sp>
          <p:nvSpPr>
            <p:cNvPr id="84064" name="Freeform 458"/>
            <p:cNvSpPr>
              <a:spLocks/>
            </p:cNvSpPr>
            <p:nvPr/>
          </p:nvSpPr>
          <p:spPr bwMode="auto">
            <a:xfrm>
              <a:off x="4590" y="2121"/>
              <a:ext cx="45" cy="46"/>
            </a:xfrm>
            <a:custGeom>
              <a:avLst/>
              <a:gdLst>
                <a:gd name="T0" fmla="*/ 26 w 45"/>
                <a:gd name="T1" fmla="*/ 0 h 46"/>
                <a:gd name="T2" fmla="*/ 45 w 45"/>
                <a:gd name="T3" fmla="*/ 20 h 46"/>
                <a:gd name="T4" fmla="*/ 19 w 45"/>
                <a:gd name="T5" fmla="*/ 46 h 46"/>
                <a:gd name="T6" fmla="*/ 0 w 45"/>
                <a:gd name="T7" fmla="*/ 25 h 46"/>
                <a:gd name="T8" fmla="*/ 26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6" y="0"/>
                  </a:moveTo>
                  <a:lnTo>
                    <a:pt x="45" y="20"/>
                  </a:lnTo>
                  <a:lnTo>
                    <a:pt x="19" y="46"/>
                  </a:lnTo>
                  <a:lnTo>
                    <a:pt x="0" y="25"/>
                  </a:lnTo>
                  <a:lnTo>
                    <a:pt x="26" y="0"/>
                  </a:lnTo>
                  <a:close/>
                </a:path>
              </a:pathLst>
            </a:custGeom>
            <a:solidFill>
              <a:srgbClr val="000000"/>
            </a:solidFill>
            <a:ln w="9525">
              <a:noFill/>
              <a:round/>
              <a:headEnd/>
              <a:tailEnd/>
            </a:ln>
          </p:spPr>
          <p:txBody>
            <a:bodyPr/>
            <a:lstStyle/>
            <a:p>
              <a:endParaRPr lang="en-US"/>
            </a:p>
          </p:txBody>
        </p:sp>
        <p:sp>
          <p:nvSpPr>
            <p:cNvPr id="84065" name="Freeform 457"/>
            <p:cNvSpPr>
              <a:spLocks/>
            </p:cNvSpPr>
            <p:nvPr/>
          </p:nvSpPr>
          <p:spPr bwMode="auto">
            <a:xfrm>
              <a:off x="4610" y="2141"/>
              <a:ext cx="44" cy="45"/>
            </a:xfrm>
            <a:custGeom>
              <a:avLst/>
              <a:gdLst>
                <a:gd name="T0" fmla="*/ 25 w 44"/>
                <a:gd name="T1" fmla="*/ 0 h 45"/>
                <a:gd name="T2" fmla="*/ 44 w 44"/>
                <a:gd name="T3" fmla="*/ 18 h 45"/>
                <a:gd name="T4" fmla="*/ 19 w 44"/>
                <a:gd name="T5" fmla="*/ 45 h 45"/>
                <a:gd name="T6" fmla="*/ 0 w 44"/>
                <a:gd name="T7" fmla="*/ 27 h 45"/>
                <a:gd name="T8" fmla="*/ 25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5" y="0"/>
                  </a:moveTo>
                  <a:lnTo>
                    <a:pt x="44" y="18"/>
                  </a:lnTo>
                  <a:lnTo>
                    <a:pt x="19" y="45"/>
                  </a:lnTo>
                  <a:lnTo>
                    <a:pt x="0" y="27"/>
                  </a:lnTo>
                  <a:lnTo>
                    <a:pt x="25" y="0"/>
                  </a:lnTo>
                  <a:close/>
                </a:path>
              </a:pathLst>
            </a:custGeom>
            <a:solidFill>
              <a:srgbClr val="000000"/>
            </a:solidFill>
            <a:ln w="9525">
              <a:noFill/>
              <a:round/>
              <a:headEnd/>
              <a:tailEnd/>
            </a:ln>
          </p:spPr>
          <p:txBody>
            <a:bodyPr/>
            <a:lstStyle/>
            <a:p>
              <a:endParaRPr lang="en-US"/>
            </a:p>
          </p:txBody>
        </p:sp>
        <p:sp>
          <p:nvSpPr>
            <p:cNvPr id="84066" name="Freeform 456"/>
            <p:cNvSpPr>
              <a:spLocks/>
            </p:cNvSpPr>
            <p:nvPr/>
          </p:nvSpPr>
          <p:spPr bwMode="auto">
            <a:xfrm>
              <a:off x="4629" y="2159"/>
              <a:ext cx="42" cy="44"/>
            </a:xfrm>
            <a:custGeom>
              <a:avLst/>
              <a:gdLst>
                <a:gd name="T0" fmla="*/ 24 w 42"/>
                <a:gd name="T1" fmla="*/ 0 h 44"/>
                <a:gd name="T2" fmla="*/ 42 w 42"/>
                <a:gd name="T3" fmla="*/ 16 h 44"/>
                <a:gd name="T4" fmla="*/ 18 w 42"/>
                <a:gd name="T5" fmla="*/ 44 h 44"/>
                <a:gd name="T6" fmla="*/ 0 w 42"/>
                <a:gd name="T7" fmla="*/ 28 h 44"/>
                <a:gd name="T8" fmla="*/ 24 w 42"/>
                <a:gd name="T9" fmla="*/ 0 h 44"/>
                <a:gd name="T10" fmla="*/ 0 60000 65536"/>
                <a:gd name="T11" fmla="*/ 0 60000 65536"/>
                <a:gd name="T12" fmla="*/ 0 60000 65536"/>
                <a:gd name="T13" fmla="*/ 0 60000 65536"/>
                <a:gd name="T14" fmla="*/ 0 60000 65536"/>
                <a:gd name="T15" fmla="*/ 0 w 42"/>
                <a:gd name="T16" fmla="*/ 0 h 44"/>
                <a:gd name="T17" fmla="*/ 42 w 42"/>
                <a:gd name="T18" fmla="*/ 44 h 44"/>
              </a:gdLst>
              <a:ahLst/>
              <a:cxnLst>
                <a:cxn ang="T10">
                  <a:pos x="T0" y="T1"/>
                </a:cxn>
                <a:cxn ang="T11">
                  <a:pos x="T2" y="T3"/>
                </a:cxn>
                <a:cxn ang="T12">
                  <a:pos x="T4" y="T5"/>
                </a:cxn>
                <a:cxn ang="T13">
                  <a:pos x="T6" y="T7"/>
                </a:cxn>
                <a:cxn ang="T14">
                  <a:pos x="T8" y="T9"/>
                </a:cxn>
              </a:cxnLst>
              <a:rect l="T15" t="T16" r="T17" b="T18"/>
              <a:pathLst>
                <a:path w="42" h="44">
                  <a:moveTo>
                    <a:pt x="24" y="0"/>
                  </a:moveTo>
                  <a:lnTo>
                    <a:pt x="42" y="16"/>
                  </a:lnTo>
                  <a:lnTo>
                    <a:pt x="18" y="44"/>
                  </a:lnTo>
                  <a:lnTo>
                    <a:pt x="0" y="28"/>
                  </a:lnTo>
                  <a:lnTo>
                    <a:pt x="24" y="0"/>
                  </a:lnTo>
                  <a:close/>
                </a:path>
              </a:pathLst>
            </a:custGeom>
            <a:solidFill>
              <a:srgbClr val="000000"/>
            </a:solidFill>
            <a:ln w="9525">
              <a:noFill/>
              <a:round/>
              <a:headEnd/>
              <a:tailEnd/>
            </a:ln>
          </p:spPr>
          <p:txBody>
            <a:bodyPr/>
            <a:lstStyle/>
            <a:p>
              <a:endParaRPr lang="en-US"/>
            </a:p>
          </p:txBody>
        </p:sp>
        <p:sp>
          <p:nvSpPr>
            <p:cNvPr id="84067" name="Freeform 455"/>
            <p:cNvSpPr>
              <a:spLocks/>
            </p:cNvSpPr>
            <p:nvPr/>
          </p:nvSpPr>
          <p:spPr bwMode="auto">
            <a:xfrm>
              <a:off x="4647" y="2175"/>
              <a:ext cx="40" cy="44"/>
            </a:xfrm>
            <a:custGeom>
              <a:avLst/>
              <a:gdLst>
                <a:gd name="T0" fmla="*/ 24 w 40"/>
                <a:gd name="T1" fmla="*/ 0 h 44"/>
                <a:gd name="T2" fmla="*/ 40 w 40"/>
                <a:gd name="T3" fmla="*/ 16 h 44"/>
                <a:gd name="T4" fmla="*/ 16 w 40"/>
                <a:gd name="T5" fmla="*/ 44 h 44"/>
                <a:gd name="T6" fmla="*/ 0 w 40"/>
                <a:gd name="T7" fmla="*/ 28 h 44"/>
                <a:gd name="T8" fmla="*/ 24 w 40"/>
                <a:gd name="T9" fmla="*/ 0 h 44"/>
                <a:gd name="T10" fmla="*/ 0 60000 65536"/>
                <a:gd name="T11" fmla="*/ 0 60000 65536"/>
                <a:gd name="T12" fmla="*/ 0 60000 65536"/>
                <a:gd name="T13" fmla="*/ 0 60000 65536"/>
                <a:gd name="T14" fmla="*/ 0 60000 65536"/>
                <a:gd name="T15" fmla="*/ 0 w 40"/>
                <a:gd name="T16" fmla="*/ 0 h 44"/>
                <a:gd name="T17" fmla="*/ 40 w 40"/>
                <a:gd name="T18" fmla="*/ 44 h 44"/>
              </a:gdLst>
              <a:ahLst/>
              <a:cxnLst>
                <a:cxn ang="T10">
                  <a:pos x="T0" y="T1"/>
                </a:cxn>
                <a:cxn ang="T11">
                  <a:pos x="T2" y="T3"/>
                </a:cxn>
                <a:cxn ang="T12">
                  <a:pos x="T4" y="T5"/>
                </a:cxn>
                <a:cxn ang="T13">
                  <a:pos x="T6" y="T7"/>
                </a:cxn>
                <a:cxn ang="T14">
                  <a:pos x="T8" y="T9"/>
                </a:cxn>
              </a:cxnLst>
              <a:rect l="T15" t="T16" r="T17" b="T18"/>
              <a:pathLst>
                <a:path w="40" h="44">
                  <a:moveTo>
                    <a:pt x="24" y="0"/>
                  </a:moveTo>
                  <a:lnTo>
                    <a:pt x="40" y="16"/>
                  </a:lnTo>
                  <a:lnTo>
                    <a:pt x="16" y="44"/>
                  </a:lnTo>
                  <a:lnTo>
                    <a:pt x="0" y="28"/>
                  </a:lnTo>
                  <a:lnTo>
                    <a:pt x="24" y="0"/>
                  </a:lnTo>
                  <a:close/>
                </a:path>
              </a:pathLst>
            </a:custGeom>
            <a:solidFill>
              <a:srgbClr val="000000"/>
            </a:solidFill>
            <a:ln w="9525">
              <a:noFill/>
              <a:round/>
              <a:headEnd/>
              <a:tailEnd/>
            </a:ln>
          </p:spPr>
          <p:txBody>
            <a:bodyPr/>
            <a:lstStyle/>
            <a:p>
              <a:endParaRPr lang="en-US"/>
            </a:p>
          </p:txBody>
        </p:sp>
        <p:sp>
          <p:nvSpPr>
            <p:cNvPr id="84068" name="Freeform 454"/>
            <p:cNvSpPr>
              <a:spLocks/>
            </p:cNvSpPr>
            <p:nvPr/>
          </p:nvSpPr>
          <p:spPr bwMode="auto">
            <a:xfrm>
              <a:off x="4664" y="2190"/>
              <a:ext cx="39" cy="42"/>
            </a:xfrm>
            <a:custGeom>
              <a:avLst/>
              <a:gdLst>
                <a:gd name="T0" fmla="*/ 23 w 39"/>
                <a:gd name="T1" fmla="*/ 0 h 42"/>
                <a:gd name="T2" fmla="*/ 39 w 39"/>
                <a:gd name="T3" fmla="*/ 14 h 42"/>
                <a:gd name="T4" fmla="*/ 17 w 39"/>
                <a:gd name="T5" fmla="*/ 42 h 42"/>
                <a:gd name="T6" fmla="*/ 0 w 39"/>
                <a:gd name="T7" fmla="*/ 29 h 42"/>
                <a:gd name="T8" fmla="*/ 23 w 39"/>
                <a:gd name="T9" fmla="*/ 0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23" y="0"/>
                  </a:moveTo>
                  <a:lnTo>
                    <a:pt x="39" y="14"/>
                  </a:lnTo>
                  <a:lnTo>
                    <a:pt x="17" y="42"/>
                  </a:lnTo>
                  <a:lnTo>
                    <a:pt x="0" y="29"/>
                  </a:lnTo>
                  <a:lnTo>
                    <a:pt x="23" y="0"/>
                  </a:lnTo>
                  <a:close/>
                </a:path>
              </a:pathLst>
            </a:custGeom>
            <a:solidFill>
              <a:srgbClr val="000000"/>
            </a:solidFill>
            <a:ln w="9525">
              <a:noFill/>
              <a:round/>
              <a:headEnd/>
              <a:tailEnd/>
            </a:ln>
          </p:spPr>
          <p:txBody>
            <a:bodyPr/>
            <a:lstStyle/>
            <a:p>
              <a:endParaRPr lang="en-US"/>
            </a:p>
          </p:txBody>
        </p:sp>
        <p:sp>
          <p:nvSpPr>
            <p:cNvPr id="84069" name="Freeform 453"/>
            <p:cNvSpPr>
              <a:spLocks/>
            </p:cNvSpPr>
            <p:nvPr/>
          </p:nvSpPr>
          <p:spPr bwMode="auto">
            <a:xfrm>
              <a:off x="4681" y="2204"/>
              <a:ext cx="38" cy="42"/>
            </a:xfrm>
            <a:custGeom>
              <a:avLst/>
              <a:gdLst>
                <a:gd name="T0" fmla="*/ 22 w 38"/>
                <a:gd name="T1" fmla="*/ 0 h 42"/>
                <a:gd name="T2" fmla="*/ 38 w 38"/>
                <a:gd name="T3" fmla="*/ 13 h 42"/>
                <a:gd name="T4" fmla="*/ 15 w 38"/>
                <a:gd name="T5" fmla="*/ 42 h 42"/>
                <a:gd name="T6" fmla="*/ 0 w 38"/>
                <a:gd name="T7" fmla="*/ 28 h 42"/>
                <a:gd name="T8" fmla="*/ 22 w 38"/>
                <a:gd name="T9" fmla="*/ 0 h 42"/>
                <a:gd name="T10" fmla="*/ 0 60000 65536"/>
                <a:gd name="T11" fmla="*/ 0 60000 65536"/>
                <a:gd name="T12" fmla="*/ 0 60000 65536"/>
                <a:gd name="T13" fmla="*/ 0 60000 65536"/>
                <a:gd name="T14" fmla="*/ 0 60000 65536"/>
                <a:gd name="T15" fmla="*/ 0 w 38"/>
                <a:gd name="T16" fmla="*/ 0 h 42"/>
                <a:gd name="T17" fmla="*/ 38 w 38"/>
                <a:gd name="T18" fmla="*/ 42 h 42"/>
              </a:gdLst>
              <a:ahLst/>
              <a:cxnLst>
                <a:cxn ang="T10">
                  <a:pos x="T0" y="T1"/>
                </a:cxn>
                <a:cxn ang="T11">
                  <a:pos x="T2" y="T3"/>
                </a:cxn>
                <a:cxn ang="T12">
                  <a:pos x="T4" y="T5"/>
                </a:cxn>
                <a:cxn ang="T13">
                  <a:pos x="T6" y="T7"/>
                </a:cxn>
                <a:cxn ang="T14">
                  <a:pos x="T8" y="T9"/>
                </a:cxn>
              </a:cxnLst>
              <a:rect l="T15" t="T16" r="T17" b="T18"/>
              <a:pathLst>
                <a:path w="38" h="42">
                  <a:moveTo>
                    <a:pt x="22" y="0"/>
                  </a:moveTo>
                  <a:lnTo>
                    <a:pt x="38" y="13"/>
                  </a:lnTo>
                  <a:lnTo>
                    <a:pt x="15" y="42"/>
                  </a:lnTo>
                  <a:lnTo>
                    <a:pt x="0" y="28"/>
                  </a:lnTo>
                  <a:lnTo>
                    <a:pt x="22" y="0"/>
                  </a:lnTo>
                  <a:close/>
                </a:path>
              </a:pathLst>
            </a:custGeom>
            <a:solidFill>
              <a:srgbClr val="000000"/>
            </a:solidFill>
            <a:ln w="9525">
              <a:noFill/>
              <a:round/>
              <a:headEnd/>
              <a:tailEnd/>
            </a:ln>
          </p:spPr>
          <p:txBody>
            <a:bodyPr/>
            <a:lstStyle/>
            <a:p>
              <a:endParaRPr lang="en-US"/>
            </a:p>
          </p:txBody>
        </p:sp>
        <p:sp>
          <p:nvSpPr>
            <p:cNvPr id="84070" name="Freeform 452"/>
            <p:cNvSpPr>
              <a:spLocks/>
            </p:cNvSpPr>
            <p:nvPr/>
          </p:nvSpPr>
          <p:spPr bwMode="auto">
            <a:xfrm>
              <a:off x="4697" y="2217"/>
              <a:ext cx="37" cy="41"/>
            </a:xfrm>
            <a:custGeom>
              <a:avLst/>
              <a:gdLst>
                <a:gd name="T0" fmla="*/ 22 w 37"/>
                <a:gd name="T1" fmla="*/ 0 h 41"/>
                <a:gd name="T2" fmla="*/ 37 w 37"/>
                <a:gd name="T3" fmla="*/ 12 h 41"/>
                <a:gd name="T4" fmla="*/ 15 w 37"/>
                <a:gd name="T5" fmla="*/ 41 h 41"/>
                <a:gd name="T6" fmla="*/ 0 w 37"/>
                <a:gd name="T7" fmla="*/ 29 h 41"/>
                <a:gd name="T8" fmla="*/ 22 w 37"/>
                <a:gd name="T9" fmla="*/ 0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22" y="0"/>
                  </a:moveTo>
                  <a:lnTo>
                    <a:pt x="37" y="12"/>
                  </a:lnTo>
                  <a:lnTo>
                    <a:pt x="15" y="41"/>
                  </a:lnTo>
                  <a:lnTo>
                    <a:pt x="0" y="29"/>
                  </a:lnTo>
                  <a:lnTo>
                    <a:pt x="22" y="0"/>
                  </a:lnTo>
                  <a:close/>
                </a:path>
              </a:pathLst>
            </a:custGeom>
            <a:solidFill>
              <a:srgbClr val="000000"/>
            </a:solidFill>
            <a:ln w="9525">
              <a:noFill/>
              <a:round/>
              <a:headEnd/>
              <a:tailEnd/>
            </a:ln>
          </p:spPr>
          <p:txBody>
            <a:bodyPr/>
            <a:lstStyle/>
            <a:p>
              <a:endParaRPr lang="en-US"/>
            </a:p>
          </p:txBody>
        </p:sp>
        <p:sp>
          <p:nvSpPr>
            <p:cNvPr id="84071" name="Freeform 451"/>
            <p:cNvSpPr>
              <a:spLocks/>
            </p:cNvSpPr>
            <p:nvPr/>
          </p:nvSpPr>
          <p:spPr bwMode="auto">
            <a:xfrm>
              <a:off x="4711" y="2229"/>
              <a:ext cx="37" cy="41"/>
            </a:xfrm>
            <a:custGeom>
              <a:avLst/>
              <a:gdLst>
                <a:gd name="T0" fmla="*/ 23 w 37"/>
                <a:gd name="T1" fmla="*/ 0 h 41"/>
                <a:gd name="T2" fmla="*/ 37 w 37"/>
                <a:gd name="T3" fmla="*/ 11 h 41"/>
                <a:gd name="T4" fmla="*/ 15 w 37"/>
                <a:gd name="T5" fmla="*/ 41 h 41"/>
                <a:gd name="T6" fmla="*/ 0 w 37"/>
                <a:gd name="T7" fmla="*/ 29 h 41"/>
                <a:gd name="T8" fmla="*/ 23 w 37"/>
                <a:gd name="T9" fmla="*/ 0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23" y="0"/>
                  </a:moveTo>
                  <a:lnTo>
                    <a:pt x="37" y="11"/>
                  </a:lnTo>
                  <a:lnTo>
                    <a:pt x="15" y="41"/>
                  </a:lnTo>
                  <a:lnTo>
                    <a:pt x="0" y="29"/>
                  </a:lnTo>
                  <a:lnTo>
                    <a:pt x="23" y="0"/>
                  </a:lnTo>
                  <a:close/>
                </a:path>
              </a:pathLst>
            </a:custGeom>
            <a:solidFill>
              <a:srgbClr val="000000"/>
            </a:solidFill>
            <a:ln w="9525">
              <a:noFill/>
              <a:round/>
              <a:headEnd/>
              <a:tailEnd/>
            </a:ln>
          </p:spPr>
          <p:txBody>
            <a:bodyPr/>
            <a:lstStyle/>
            <a:p>
              <a:endParaRPr lang="en-US"/>
            </a:p>
          </p:txBody>
        </p:sp>
        <p:sp>
          <p:nvSpPr>
            <p:cNvPr id="84072" name="Freeform 450"/>
            <p:cNvSpPr>
              <a:spLocks/>
            </p:cNvSpPr>
            <p:nvPr/>
          </p:nvSpPr>
          <p:spPr bwMode="auto">
            <a:xfrm>
              <a:off x="4727" y="2239"/>
              <a:ext cx="35" cy="41"/>
            </a:xfrm>
            <a:custGeom>
              <a:avLst/>
              <a:gdLst>
                <a:gd name="T0" fmla="*/ 20 w 35"/>
                <a:gd name="T1" fmla="*/ 0 h 41"/>
                <a:gd name="T2" fmla="*/ 35 w 35"/>
                <a:gd name="T3" fmla="*/ 10 h 41"/>
                <a:gd name="T4" fmla="*/ 14 w 35"/>
                <a:gd name="T5" fmla="*/ 41 h 41"/>
                <a:gd name="T6" fmla="*/ 0 w 35"/>
                <a:gd name="T7" fmla="*/ 31 h 41"/>
                <a:gd name="T8" fmla="*/ 20 w 35"/>
                <a:gd name="T9" fmla="*/ 0 h 41"/>
                <a:gd name="T10" fmla="*/ 0 60000 65536"/>
                <a:gd name="T11" fmla="*/ 0 60000 65536"/>
                <a:gd name="T12" fmla="*/ 0 60000 65536"/>
                <a:gd name="T13" fmla="*/ 0 60000 65536"/>
                <a:gd name="T14" fmla="*/ 0 60000 65536"/>
                <a:gd name="T15" fmla="*/ 0 w 35"/>
                <a:gd name="T16" fmla="*/ 0 h 41"/>
                <a:gd name="T17" fmla="*/ 35 w 35"/>
                <a:gd name="T18" fmla="*/ 41 h 41"/>
              </a:gdLst>
              <a:ahLst/>
              <a:cxnLst>
                <a:cxn ang="T10">
                  <a:pos x="T0" y="T1"/>
                </a:cxn>
                <a:cxn ang="T11">
                  <a:pos x="T2" y="T3"/>
                </a:cxn>
                <a:cxn ang="T12">
                  <a:pos x="T4" y="T5"/>
                </a:cxn>
                <a:cxn ang="T13">
                  <a:pos x="T6" y="T7"/>
                </a:cxn>
                <a:cxn ang="T14">
                  <a:pos x="T8" y="T9"/>
                </a:cxn>
              </a:cxnLst>
              <a:rect l="T15" t="T16" r="T17" b="T18"/>
              <a:pathLst>
                <a:path w="35" h="41">
                  <a:moveTo>
                    <a:pt x="20" y="0"/>
                  </a:moveTo>
                  <a:lnTo>
                    <a:pt x="35" y="10"/>
                  </a:lnTo>
                  <a:lnTo>
                    <a:pt x="14" y="41"/>
                  </a:lnTo>
                  <a:lnTo>
                    <a:pt x="0" y="31"/>
                  </a:lnTo>
                  <a:lnTo>
                    <a:pt x="20" y="0"/>
                  </a:lnTo>
                  <a:close/>
                </a:path>
              </a:pathLst>
            </a:custGeom>
            <a:solidFill>
              <a:srgbClr val="000000"/>
            </a:solidFill>
            <a:ln w="9525">
              <a:noFill/>
              <a:round/>
              <a:headEnd/>
              <a:tailEnd/>
            </a:ln>
          </p:spPr>
          <p:txBody>
            <a:bodyPr/>
            <a:lstStyle/>
            <a:p>
              <a:endParaRPr lang="en-US"/>
            </a:p>
          </p:txBody>
        </p:sp>
        <p:sp>
          <p:nvSpPr>
            <p:cNvPr id="84073" name="Freeform 449"/>
            <p:cNvSpPr>
              <a:spLocks/>
            </p:cNvSpPr>
            <p:nvPr/>
          </p:nvSpPr>
          <p:spPr bwMode="auto">
            <a:xfrm>
              <a:off x="4741" y="2249"/>
              <a:ext cx="34" cy="41"/>
            </a:xfrm>
            <a:custGeom>
              <a:avLst/>
              <a:gdLst>
                <a:gd name="T0" fmla="*/ 21 w 34"/>
                <a:gd name="T1" fmla="*/ 0 h 41"/>
                <a:gd name="T2" fmla="*/ 34 w 34"/>
                <a:gd name="T3" fmla="*/ 11 h 41"/>
                <a:gd name="T4" fmla="*/ 13 w 34"/>
                <a:gd name="T5" fmla="*/ 41 h 41"/>
                <a:gd name="T6" fmla="*/ 0 w 34"/>
                <a:gd name="T7" fmla="*/ 31 h 41"/>
                <a:gd name="T8" fmla="*/ 21 w 34"/>
                <a:gd name="T9" fmla="*/ 0 h 41"/>
                <a:gd name="T10" fmla="*/ 0 60000 65536"/>
                <a:gd name="T11" fmla="*/ 0 60000 65536"/>
                <a:gd name="T12" fmla="*/ 0 60000 65536"/>
                <a:gd name="T13" fmla="*/ 0 60000 65536"/>
                <a:gd name="T14" fmla="*/ 0 60000 65536"/>
                <a:gd name="T15" fmla="*/ 0 w 34"/>
                <a:gd name="T16" fmla="*/ 0 h 41"/>
                <a:gd name="T17" fmla="*/ 34 w 34"/>
                <a:gd name="T18" fmla="*/ 41 h 41"/>
              </a:gdLst>
              <a:ahLst/>
              <a:cxnLst>
                <a:cxn ang="T10">
                  <a:pos x="T0" y="T1"/>
                </a:cxn>
                <a:cxn ang="T11">
                  <a:pos x="T2" y="T3"/>
                </a:cxn>
                <a:cxn ang="T12">
                  <a:pos x="T4" y="T5"/>
                </a:cxn>
                <a:cxn ang="T13">
                  <a:pos x="T6" y="T7"/>
                </a:cxn>
                <a:cxn ang="T14">
                  <a:pos x="T8" y="T9"/>
                </a:cxn>
              </a:cxnLst>
              <a:rect l="T15" t="T16" r="T17" b="T18"/>
              <a:pathLst>
                <a:path w="34" h="41">
                  <a:moveTo>
                    <a:pt x="21" y="0"/>
                  </a:moveTo>
                  <a:lnTo>
                    <a:pt x="34" y="11"/>
                  </a:lnTo>
                  <a:lnTo>
                    <a:pt x="13" y="41"/>
                  </a:lnTo>
                  <a:lnTo>
                    <a:pt x="0" y="31"/>
                  </a:lnTo>
                  <a:lnTo>
                    <a:pt x="21" y="0"/>
                  </a:lnTo>
                  <a:close/>
                </a:path>
              </a:pathLst>
            </a:custGeom>
            <a:solidFill>
              <a:srgbClr val="000000"/>
            </a:solidFill>
            <a:ln w="9525">
              <a:noFill/>
              <a:round/>
              <a:headEnd/>
              <a:tailEnd/>
            </a:ln>
          </p:spPr>
          <p:txBody>
            <a:bodyPr/>
            <a:lstStyle/>
            <a:p>
              <a:endParaRPr lang="en-US"/>
            </a:p>
          </p:txBody>
        </p:sp>
        <p:sp>
          <p:nvSpPr>
            <p:cNvPr id="84074" name="Freeform 448"/>
            <p:cNvSpPr>
              <a:spLocks/>
            </p:cNvSpPr>
            <p:nvPr/>
          </p:nvSpPr>
          <p:spPr bwMode="auto">
            <a:xfrm>
              <a:off x="4754" y="2260"/>
              <a:ext cx="47" cy="49"/>
            </a:xfrm>
            <a:custGeom>
              <a:avLst/>
              <a:gdLst>
                <a:gd name="T0" fmla="*/ 21 w 47"/>
                <a:gd name="T1" fmla="*/ 0 h 49"/>
                <a:gd name="T2" fmla="*/ 47 w 47"/>
                <a:gd name="T3" fmla="*/ 19 h 49"/>
                <a:gd name="T4" fmla="*/ 26 w 47"/>
                <a:gd name="T5" fmla="*/ 49 h 49"/>
                <a:gd name="T6" fmla="*/ 0 w 47"/>
                <a:gd name="T7" fmla="*/ 30 h 49"/>
                <a:gd name="T8" fmla="*/ 21 w 47"/>
                <a:gd name="T9" fmla="*/ 0 h 49"/>
                <a:gd name="T10" fmla="*/ 0 60000 65536"/>
                <a:gd name="T11" fmla="*/ 0 60000 65536"/>
                <a:gd name="T12" fmla="*/ 0 60000 65536"/>
                <a:gd name="T13" fmla="*/ 0 60000 65536"/>
                <a:gd name="T14" fmla="*/ 0 60000 65536"/>
                <a:gd name="T15" fmla="*/ 0 w 47"/>
                <a:gd name="T16" fmla="*/ 0 h 49"/>
                <a:gd name="T17" fmla="*/ 47 w 47"/>
                <a:gd name="T18" fmla="*/ 49 h 49"/>
              </a:gdLst>
              <a:ahLst/>
              <a:cxnLst>
                <a:cxn ang="T10">
                  <a:pos x="T0" y="T1"/>
                </a:cxn>
                <a:cxn ang="T11">
                  <a:pos x="T2" y="T3"/>
                </a:cxn>
                <a:cxn ang="T12">
                  <a:pos x="T4" y="T5"/>
                </a:cxn>
                <a:cxn ang="T13">
                  <a:pos x="T6" y="T7"/>
                </a:cxn>
                <a:cxn ang="T14">
                  <a:pos x="T8" y="T9"/>
                </a:cxn>
              </a:cxnLst>
              <a:rect l="T15" t="T16" r="T17" b="T18"/>
              <a:pathLst>
                <a:path w="47" h="49">
                  <a:moveTo>
                    <a:pt x="21" y="0"/>
                  </a:moveTo>
                  <a:lnTo>
                    <a:pt x="47" y="19"/>
                  </a:lnTo>
                  <a:lnTo>
                    <a:pt x="26" y="49"/>
                  </a:lnTo>
                  <a:lnTo>
                    <a:pt x="0" y="30"/>
                  </a:lnTo>
                  <a:lnTo>
                    <a:pt x="21" y="0"/>
                  </a:lnTo>
                  <a:close/>
                </a:path>
              </a:pathLst>
            </a:custGeom>
            <a:solidFill>
              <a:srgbClr val="000000"/>
            </a:solidFill>
            <a:ln w="9525">
              <a:noFill/>
              <a:round/>
              <a:headEnd/>
              <a:tailEnd/>
            </a:ln>
          </p:spPr>
          <p:txBody>
            <a:bodyPr/>
            <a:lstStyle/>
            <a:p>
              <a:endParaRPr lang="en-US"/>
            </a:p>
          </p:txBody>
        </p:sp>
        <p:sp>
          <p:nvSpPr>
            <p:cNvPr id="84075" name="Freeform 447"/>
            <p:cNvSpPr>
              <a:spLocks/>
            </p:cNvSpPr>
            <p:nvPr/>
          </p:nvSpPr>
          <p:spPr bwMode="auto">
            <a:xfrm>
              <a:off x="4780" y="2280"/>
              <a:ext cx="30" cy="34"/>
            </a:xfrm>
            <a:custGeom>
              <a:avLst/>
              <a:gdLst>
                <a:gd name="T0" fmla="*/ 22 w 30"/>
                <a:gd name="T1" fmla="*/ 0 h 34"/>
                <a:gd name="T2" fmla="*/ 30 w 30"/>
                <a:gd name="T3" fmla="*/ 6 h 34"/>
                <a:gd name="T4" fmla="*/ 7 w 30"/>
                <a:gd name="T5" fmla="*/ 34 h 34"/>
                <a:gd name="T6" fmla="*/ 0 w 30"/>
                <a:gd name="T7" fmla="*/ 28 h 34"/>
                <a:gd name="T8" fmla="*/ 22 w 30"/>
                <a:gd name="T9" fmla="*/ 0 h 34"/>
                <a:gd name="T10" fmla="*/ 0 60000 65536"/>
                <a:gd name="T11" fmla="*/ 0 60000 65536"/>
                <a:gd name="T12" fmla="*/ 0 60000 65536"/>
                <a:gd name="T13" fmla="*/ 0 60000 65536"/>
                <a:gd name="T14" fmla="*/ 0 60000 65536"/>
                <a:gd name="T15" fmla="*/ 0 w 30"/>
                <a:gd name="T16" fmla="*/ 0 h 34"/>
                <a:gd name="T17" fmla="*/ 30 w 30"/>
                <a:gd name="T18" fmla="*/ 34 h 34"/>
              </a:gdLst>
              <a:ahLst/>
              <a:cxnLst>
                <a:cxn ang="T10">
                  <a:pos x="T0" y="T1"/>
                </a:cxn>
                <a:cxn ang="T11">
                  <a:pos x="T2" y="T3"/>
                </a:cxn>
                <a:cxn ang="T12">
                  <a:pos x="T4" y="T5"/>
                </a:cxn>
                <a:cxn ang="T13">
                  <a:pos x="T6" y="T7"/>
                </a:cxn>
                <a:cxn ang="T14">
                  <a:pos x="T8" y="T9"/>
                </a:cxn>
              </a:cxnLst>
              <a:rect l="T15" t="T16" r="T17" b="T18"/>
              <a:pathLst>
                <a:path w="30" h="34">
                  <a:moveTo>
                    <a:pt x="22" y="0"/>
                  </a:moveTo>
                  <a:lnTo>
                    <a:pt x="30" y="6"/>
                  </a:lnTo>
                  <a:lnTo>
                    <a:pt x="7" y="34"/>
                  </a:lnTo>
                  <a:lnTo>
                    <a:pt x="0" y="28"/>
                  </a:lnTo>
                  <a:lnTo>
                    <a:pt x="22" y="0"/>
                  </a:lnTo>
                  <a:close/>
                </a:path>
              </a:pathLst>
            </a:custGeom>
            <a:solidFill>
              <a:srgbClr val="000000"/>
            </a:solidFill>
            <a:ln w="9525">
              <a:noFill/>
              <a:round/>
              <a:headEnd/>
              <a:tailEnd/>
            </a:ln>
          </p:spPr>
          <p:txBody>
            <a:bodyPr/>
            <a:lstStyle/>
            <a:p>
              <a:endParaRPr lang="en-US"/>
            </a:p>
          </p:txBody>
        </p:sp>
        <p:sp>
          <p:nvSpPr>
            <p:cNvPr id="84076" name="Freeform 446"/>
            <p:cNvSpPr>
              <a:spLocks/>
            </p:cNvSpPr>
            <p:nvPr/>
          </p:nvSpPr>
          <p:spPr bwMode="auto">
            <a:xfrm>
              <a:off x="4828" y="2321"/>
              <a:ext cx="38" cy="40"/>
            </a:xfrm>
            <a:custGeom>
              <a:avLst/>
              <a:gdLst>
                <a:gd name="T0" fmla="*/ 25 w 38"/>
                <a:gd name="T1" fmla="*/ 0 h 40"/>
                <a:gd name="T2" fmla="*/ 38 w 38"/>
                <a:gd name="T3" fmla="*/ 13 h 40"/>
                <a:gd name="T4" fmla="*/ 13 w 38"/>
                <a:gd name="T5" fmla="*/ 40 h 40"/>
                <a:gd name="T6" fmla="*/ 0 w 38"/>
                <a:gd name="T7" fmla="*/ 27 h 40"/>
                <a:gd name="T8" fmla="*/ 25 w 38"/>
                <a:gd name="T9" fmla="*/ 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25" y="0"/>
                  </a:moveTo>
                  <a:lnTo>
                    <a:pt x="38" y="13"/>
                  </a:lnTo>
                  <a:lnTo>
                    <a:pt x="13" y="40"/>
                  </a:lnTo>
                  <a:lnTo>
                    <a:pt x="0" y="27"/>
                  </a:lnTo>
                  <a:lnTo>
                    <a:pt x="25" y="0"/>
                  </a:lnTo>
                  <a:close/>
                </a:path>
              </a:pathLst>
            </a:custGeom>
            <a:solidFill>
              <a:srgbClr val="000000"/>
            </a:solidFill>
            <a:ln w="9525">
              <a:noFill/>
              <a:round/>
              <a:headEnd/>
              <a:tailEnd/>
            </a:ln>
          </p:spPr>
          <p:txBody>
            <a:bodyPr/>
            <a:lstStyle/>
            <a:p>
              <a:endParaRPr lang="en-US"/>
            </a:p>
          </p:txBody>
        </p:sp>
        <p:sp>
          <p:nvSpPr>
            <p:cNvPr id="84077" name="Freeform 445"/>
            <p:cNvSpPr>
              <a:spLocks/>
            </p:cNvSpPr>
            <p:nvPr/>
          </p:nvSpPr>
          <p:spPr bwMode="auto">
            <a:xfrm>
              <a:off x="4840" y="2334"/>
              <a:ext cx="39" cy="41"/>
            </a:xfrm>
            <a:custGeom>
              <a:avLst/>
              <a:gdLst>
                <a:gd name="T0" fmla="*/ 26 w 39"/>
                <a:gd name="T1" fmla="*/ 0 h 41"/>
                <a:gd name="T2" fmla="*/ 39 w 39"/>
                <a:gd name="T3" fmla="*/ 14 h 41"/>
                <a:gd name="T4" fmla="*/ 14 w 39"/>
                <a:gd name="T5" fmla="*/ 41 h 41"/>
                <a:gd name="T6" fmla="*/ 0 w 39"/>
                <a:gd name="T7" fmla="*/ 27 h 41"/>
                <a:gd name="T8" fmla="*/ 26 w 39"/>
                <a:gd name="T9" fmla="*/ 0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26" y="0"/>
                  </a:moveTo>
                  <a:lnTo>
                    <a:pt x="39" y="14"/>
                  </a:lnTo>
                  <a:lnTo>
                    <a:pt x="14" y="41"/>
                  </a:lnTo>
                  <a:lnTo>
                    <a:pt x="0" y="27"/>
                  </a:lnTo>
                  <a:lnTo>
                    <a:pt x="26" y="0"/>
                  </a:lnTo>
                  <a:close/>
                </a:path>
              </a:pathLst>
            </a:custGeom>
            <a:solidFill>
              <a:srgbClr val="000000"/>
            </a:solidFill>
            <a:ln w="9525">
              <a:noFill/>
              <a:round/>
              <a:headEnd/>
              <a:tailEnd/>
            </a:ln>
          </p:spPr>
          <p:txBody>
            <a:bodyPr/>
            <a:lstStyle/>
            <a:p>
              <a:endParaRPr lang="en-US"/>
            </a:p>
          </p:txBody>
        </p:sp>
        <p:sp>
          <p:nvSpPr>
            <p:cNvPr id="84078" name="Freeform 444"/>
            <p:cNvSpPr>
              <a:spLocks/>
            </p:cNvSpPr>
            <p:nvPr/>
          </p:nvSpPr>
          <p:spPr bwMode="auto">
            <a:xfrm>
              <a:off x="4854" y="2348"/>
              <a:ext cx="39" cy="40"/>
            </a:xfrm>
            <a:custGeom>
              <a:avLst/>
              <a:gdLst>
                <a:gd name="T0" fmla="*/ 26 w 39"/>
                <a:gd name="T1" fmla="*/ 0 h 40"/>
                <a:gd name="T2" fmla="*/ 39 w 39"/>
                <a:gd name="T3" fmla="*/ 14 h 40"/>
                <a:gd name="T4" fmla="*/ 13 w 39"/>
                <a:gd name="T5" fmla="*/ 40 h 40"/>
                <a:gd name="T6" fmla="*/ 0 w 39"/>
                <a:gd name="T7" fmla="*/ 26 h 40"/>
                <a:gd name="T8" fmla="*/ 26 w 39"/>
                <a:gd name="T9" fmla="*/ 0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26" y="0"/>
                  </a:moveTo>
                  <a:lnTo>
                    <a:pt x="39" y="14"/>
                  </a:lnTo>
                  <a:lnTo>
                    <a:pt x="13" y="40"/>
                  </a:lnTo>
                  <a:lnTo>
                    <a:pt x="0" y="26"/>
                  </a:lnTo>
                  <a:lnTo>
                    <a:pt x="26" y="0"/>
                  </a:lnTo>
                  <a:close/>
                </a:path>
              </a:pathLst>
            </a:custGeom>
            <a:solidFill>
              <a:srgbClr val="000000"/>
            </a:solidFill>
            <a:ln w="9525">
              <a:noFill/>
              <a:round/>
              <a:headEnd/>
              <a:tailEnd/>
            </a:ln>
          </p:spPr>
          <p:txBody>
            <a:bodyPr/>
            <a:lstStyle/>
            <a:p>
              <a:endParaRPr lang="en-US"/>
            </a:p>
          </p:txBody>
        </p:sp>
        <p:sp>
          <p:nvSpPr>
            <p:cNvPr id="84079" name="Freeform 443"/>
            <p:cNvSpPr>
              <a:spLocks/>
            </p:cNvSpPr>
            <p:nvPr/>
          </p:nvSpPr>
          <p:spPr bwMode="auto">
            <a:xfrm>
              <a:off x="4867" y="2362"/>
              <a:ext cx="39" cy="40"/>
            </a:xfrm>
            <a:custGeom>
              <a:avLst/>
              <a:gdLst>
                <a:gd name="T0" fmla="*/ 26 w 39"/>
                <a:gd name="T1" fmla="*/ 0 h 40"/>
                <a:gd name="T2" fmla="*/ 39 w 39"/>
                <a:gd name="T3" fmla="*/ 15 h 40"/>
                <a:gd name="T4" fmla="*/ 13 w 39"/>
                <a:gd name="T5" fmla="*/ 40 h 40"/>
                <a:gd name="T6" fmla="*/ 0 w 39"/>
                <a:gd name="T7" fmla="*/ 26 h 40"/>
                <a:gd name="T8" fmla="*/ 26 w 39"/>
                <a:gd name="T9" fmla="*/ 0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26" y="0"/>
                  </a:moveTo>
                  <a:lnTo>
                    <a:pt x="39" y="15"/>
                  </a:lnTo>
                  <a:lnTo>
                    <a:pt x="13" y="40"/>
                  </a:lnTo>
                  <a:lnTo>
                    <a:pt x="0" y="26"/>
                  </a:lnTo>
                  <a:lnTo>
                    <a:pt x="26" y="0"/>
                  </a:lnTo>
                  <a:close/>
                </a:path>
              </a:pathLst>
            </a:custGeom>
            <a:solidFill>
              <a:srgbClr val="000000"/>
            </a:solidFill>
            <a:ln w="9525">
              <a:noFill/>
              <a:round/>
              <a:headEnd/>
              <a:tailEnd/>
            </a:ln>
          </p:spPr>
          <p:txBody>
            <a:bodyPr/>
            <a:lstStyle/>
            <a:p>
              <a:endParaRPr lang="en-US"/>
            </a:p>
          </p:txBody>
        </p:sp>
        <p:sp>
          <p:nvSpPr>
            <p:cNvPr id="84080" name="Freeform 442"/>
            <p:cNvSpPr>
              <a:spLocks/>
            </p:cNvSpPr>
            <p:nvPr/>
          </p:nvSpPr>
          <p:spPr bwMode="auto">
            <a:xfrm>
              <a:off x="4879" y="2378"/>
              <a:ext cx="41" cy="40"/>
            </a:xfrm>
            <a:custGeom>
              <a:avLst/>
              <a:gdLst>
                <a:gd name="T0" fmla="*/ 27 w 41"/>
                <a:gd name="T1" fmla="*/ 0 h 40"/>
                <a:gd name="T2" fmla="*/ 41 w 41"/>
                <a:gd name="T3" fmla="*/ 15 h 40"/>
                <a:gd name="T4" fmla="*/ 14 w 41"/>
                <a:gd name="T5" fmla="*/ 40 h 40"/>
                <a:gd name="T6" fmla="*/ 0 w 41"/>
                <a:gd name="T7" fmla="*/ 24 h 40"/>
                <a:gd name="T8" fmla="*/ 2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7" y="0"/>
                  </a:moveTo>
                  <a:lnTo>
                    <a:pt x="41" y="15"/>
                  </a:lnTo>
                  <a:lnTo>
                    <a:pt x="14" y="40"/>
                  </a:lnTo>
                  <a:lnTo>
                    <a:pt x="0" y="24"/>
                  </a:lnTo>
                  <a:lnTo>
                    <a:pt x="27" y="0"/>
                  </a:lnTo>
                  <a:close/>
                </a:path>
              </a:pathLst>
            </a:custGeom>
            <a:solidFill>
              <a:srgbClr val="000000"/>
            </a:solidFill>
            <a:ln w="9525">
              <a:noFill/>
              <a:round/>
              <a:headEnd/>
              <a:tailEnd/>
            </a:ln>
          </p:spPr>
          <p:txBody>
            <a:bodyPr/>
            <a:lstStyle/>
            <a:p>
              <a:endParaRPr lang="en-US"/>
            </a:p>
          </p:txBody>
        </p:sp>
        <p:sp>
          <p:nvSpPr>
            <p:cNvPr id="84081" name="Freeform 441"/>
            <p:cNvSpPr>
              <a:spLocks/>
            </p:cNvSpPr>
            <p:nvPr/>
          </p:nvSpPr>
          <p:spPr bwMode="auto">
            <a:xfrm>
              <a:off x="4893" y="2393"/>
              <a:ext cx="40" cy="40"/>
            </a:xfrm>
            <a:custGeom>
              <a:avLst/>
              <a:gdLst>
                <a:gd name="T0" fmla="*/ 27 w 40"/>
                <a:gd name="T1" fmla="*/ 0 h 40"/>
                <a:gd name="T2" fmla="*/ 40 w 40"/>
                <a:gd name="T3" fmla="*/ 16 h 40"/>
                <a:gd name="T4" fmla="*/ 13 w 40"/>
                <a:gd name="T5" fmla="*/ 40 h 40"/>
                <a:gd name="T6" fmla="*/ 0 w 40"/>
                <a:gd name="T7" fmla="*/ 25 h 40"/>
                <a:gd name="T8" fmla="*/ 2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7" y="0"/>
                  </a:moveTo>
                  <a:lnTo>
                    <a:pt x="40" y="16"/>
                  </a:lnTo>
                  <a:lnTo>
                    <a:pt x="13" y="40"/>
                  </a:lnTo>
                  <a:lnTo>
                    <a:pt x="0" y="25"/>
                  </a:lnTo>
                  <a:lnTo>
                    <a:pt x="27" y="0"/>
                  </a:lnTo>
                  <a:close/>
                </a:path>
              </a:pathLst>
            </a:custGeom>
            <a:solidFill>
              <a:srgbClr val="000000"/>
            </a:solidFill>
            <a:ln w="9525">
              <a:noFill/>
              <a:round/>
              <a:headEnd/>
              <a:tailEnd/>
            </a:ln>
          </p:spPr>
          <p:txBody>
            <a:bodyPr/>
            <a:lstStyle/>
            <a:p>
              <a:endParaRPr lang="en-US"/>
            </a:p>
          </p:txBody>
        </p:sp>
        <p:sp>
          <p:nvSpPr>
            <p:cNvPr id="84082" name="Freeform 440"/>
            <p:cNvSpPr>
              <a:spLocks/>
            </p:cNvSpPr>
            <p:nvPr/>
          </p:nvSpPr>
          <p:spPr bwMode="auto">
            <a:xfrm>
              <a:off x="4906" y="2409"/>
              <a:ext cx="55" cy="57"/>
            </a:xfrm>
            <a:custGeom>
              <a:avLst/>
              <a:gdLst>
                <a:gd name="T0" fmla="*/ 27 w 55"/>
                <a:gd name="T1" fmla="*/ 0 h 57"/>
                <a:gd name="T2" fmla="*/ 55 w 55"/>
                <a:gd name="T3" fmla="*/ 33 h 57"/>
                <a:gd name="T4" fmla="*/ 28 w 55"/>
                <a:gd name="T5" fmla="*/ 57 h 57"/>
                <a:gd name="T6" fmla="*/ 0 w 55"/>
                <a:gd name="T7" fmla="*/ 23 h 57"/>
                <a:gd name="T8" fmla="*/ 27 w 55"/>
                <a:gd name="T9" fmla="*/ 0 h 57"/>
                <a:gd name="T10" fmla="*/ 0 60000 65536"/>
                <a:gd name="T11" fmla="*/ 0 60000 65536"/>
                <a:gd name="T12" fmla="*/ 0 60000 65536"/>
                <a:gd name="T13" fmla="*/ 0 60000 65536"/>
                <a:gd name="T14" fmla="*/ 0 60000 65536"/>
                <a:gd name="T15" fmla="*/ 0 w 55"/>
                <a:gd name="T16" fmla="*/ 0 h 57"/>
                <a:gd name="T17" fmla="*/ 55 w 55"/>
                <a:gd name="T18" fmla="*/ 57 h 57"/>
              </a:gdLst>
              <a:ahLst/>
              <a:cxnLst>
                <a:cxn ang="T10">
                  <a:pos x="T0" y="T1"/>
                </a:cxn>
                <a:cxn ang="T11">
                  <a:pos x="T2" y="T3"/>
                </a:cxn>
                <a:cxn ang="T12">
                  <a:pos x="T4" y="T5"/>
                </a:cxn>
                <a:cxn ang="T13">
                  <a:pos x="T6" y="T7"/>
                </a:cxn>
                <a:cxn ang="T14">
                  <a:pos x="T8" y="T9"/>
                </a:cxn>
              </a:cxnLst>
              <a:rect l="T15" t="T16" r="T17" b="T18"/>
              <a:pathLst>
                <a:path w="55" h="57">
                  <a:moveTo>
                    <a:pt x="27" y="0"/>
                  </a:moveTo>
                  <a:lnTo>
                    <a:pt x="55" y="33"/>
                  </a:lnTo>
                  <a:lnTo>
                    <a:pt x="28" y="57"/>
                  </a:lnTo>
                  <a:lnTo>
                    <a:pt x="0" y="23"/>
                  </a:lnTo>
                  <a:lnTo>
                    <a:pt x="27" y="0"/>
                  </a:lnTo>
                  <a:close/>
                </a:path>
              </a:pathLst>
            </a:custGeom>
            <a:solidFill>
              <a:srgbClr val="000000"/>
            </a:solidFill>
            <a:ln w="9525">
              <a:noFill/>
              <a:round/>
              <a:headEnd/>
              <a:tailEnd/>
            </a:ln>
          </p:spPr>
          <p:txBody>
            <a:bodyPr/>
            <a:lstStyle/>
            <a:p>
              <a:endParaRPr lang="en-US"/>
            </a:p>
          </p:txBody>
        </p:sp>
        <p:sp>
          <p:nvSpPr>
            <p:cNvPr id="84083" name="Freeform 439"/>
            <p:cNvSpPr>
              <a:spLocks/>
            </p:cNvSpPr>
            <p:nvPr/>
          </p:nvSpPr>
          <p:spPr bwMode="auto">
            <a:xfrm>
              <a:off x="4934" y="2442"/>
              <a:ext cx="56" cy="59"/>
            </a:xfrm>
            <a:custGeom>
              <a:avLst/>
              <a:gdLst>
                <a:gd name="T0" fmla="*/ 28 w 56"/>
                <a:gd name="T1" fmla="*/ 0 h 59"/>
                <a:gd name="T2" fmla="*/ 56 w 56"/>
                <a:gd name="T3" fmla="*/ 35 h 59"/>
                <a:gd name="T4" fmla="*/ 29 w 56"/>
                <a:gd name="T5" fmla="*/ 59 h 59"/>
                <a:gd name="T6" fmla="*/ 0 w 56"/>
                <a:gd name="T7" fmla="*/ 24 h 59"/>
                <a:gd name="T8" fmla="*/ 28 w 56"/>
                <a:gd name="T9" fmla="*/ 0 h 59"/>
                <a:gd name="T10" fmla="*/ 0 60000 65536"/>
                <a:gd name="T11" fmla="*/ 0 60000 65536"/>
                <a:gd name="T12" fmla="*/ 0 60000 65536"/>
                <a:gd name="T13" fmla="*/ 0 60000 65536"/>
                <a:gd name="T14" fmla="*/ 0 60000 65536"/>
                <a:gd name="T15" fmla="*/ 0 w 56"/>
                <a:gd name="T16" fmla="*/ 0 h 59"/>
                <a:gd name="T17" fmla="*/ 56 w 56"/>
                <a:gd name="T18" fmla="*/ 59 h 59"/>
              </a:gdLst>
              <a:ahLst/>
              <a:cxnLst>
                <a:cxn ang="T10">
                  <a:pos x="T0" y="T1"/>
                </a:cxn>
                <a:cxn ang="T11">
                  <a:pos x="T2" y="T3"/>
                </a:cxn>
                <a:cxn ang="T12">
                  <a:pos x="T4" y="T5"/>
                </a:cxn>
                <a:cxn ang="T13">
                  <a:pos x="T6" y="T7"/>
                </a:cxn>
                <a:cxn ang="T14">
                  <a:pos x="T8" y="T9"/>
                </a:cxn>
              </a:cxnLst>
              <a:rect l="T15" t="T16" r="T17" b="T18"/>
              <a:pathLst>
                <a:path w="56" h="59">
                  <a:moveTo>
                    <a:pt x="28" y="0"/>
                  </a:moveTo>
                  <a:lnTo>
                    <a:pt x="56" y="35"/>
                  </a:lnTo>
                  <a:lnTo>
                    <a:pt x="29" y="59"/>
                  </a:lnTo>
                  <a:lnTo>
                    <a:pt x="0" y="24"/>
                  </a:lnTo>
                  <a:lnTo>
                    <a:pt x="28" y="0"/>
                  </a:lnTo>
                  <a:close/>
                </a:path>
              </a:pathLst>
            </a:custGeom>
            <a:solidFill>
              <a:srgbClr val="000000"/>
            </a:solidFill>
            <a:ln w="9525">
              <a:noFill/>
              <a:round/>
              <a:headEnd/>
              <a:tailEnd/>
            </a:ln>
          </p:spPr>
          <p:txBody>
            <a:bodyPr/>
            <a:lstStyle/>
            <a:p>
              <a:endParaRPr lang="en-US"/>
            </a:p>
          </p:txBody>
        </p:sp>
        <p:sp>
          <p:nvSpPr>
            <p:cNvPr id="84084" name="Freeform 438"/>
            <p:cNvSpPr>
              <a:spLocks/>
            </p:cNvSpPr>
            <p:nvPr/>
          </p:nvSpPr>
          <p:spPr bwMode="auto">
            <a:xfrm>
              <a:off x="4963" y="2477"/>
              <a:ext cx="57" cy="61"/>
            </a:xfrm>
            <a:custGeom>
              <a:avLst/>
              <a:gdLst>
                <a:gd name="T0" fmla="*/ 27 w 57"/>
                <a:gd name="T1" fmla="*/ 0 h 61"/>
                <a:gd name="T2" fmla="*/ 57 w 57"/>
                <a:gd name="T3" fmla="*/ 37 h 61"/>
                <a:gd name="T4" fmla="*/ 30 w 57"/>
                <a:gd name="T5" fmla="*/ 61 h 61"/>
                <a:gd name="T6" fmla="*/ 0 w 57"/>
                <a:gd name="T7" fmla="*/ 24 h 61"/>
                <a:gd name="T8" fmla="*/ 27 w 57"/>
                <a:gd name="T9" fmla="*/ 0 h 61"/>
                <a:gd name="T10" fmla="*/ 0 60000 65536"/>
                <a:gd name="T11" fmla="*/ 0 60000 65536"/>
                <a:gd name="T12" fmla="*/ 0 60000 65536"/>
                <a:gd name="T13" fmla="*/ 0 60000 65536"/>
                <a:gd name="T14" fmla="*/ 0 60000 65536"/>
                <a:gd name="T15" fmla="*/ 0 w 57"/>
                <a:gd name="T16" fmla="*/ 0 h 61"/>
                <a:gd name="T17" fmla="*/ 57 w 57"/>
                <a:gd name="T18" fmla="*/ 61 h 61"/>
              </a:gdLst>
              <a:ahLst/>
              <a:cxnLst>
                <a:cxn ang="T10">
                  <a:pos x="T0" y="T1"/>
                </a:cxn>
                <a:cxn ang="T11">
                  <a:pos x="T2" y="T3"/>
                </a:cxn>
                <a:cxn ang="T12">
                  <a:pos x="T4" y="T5"/>
                </a:cxn>
                <a:cxn ang="T13">
                  <a:pos x="T6" y="T7"/>
                </a:cxn>
                <a:cxn ang="T14">
                  <a:pos x="T8" y="T9"/>
                </a:cxn>
              </a:cxnLst>
              <a:rect l="T15" t="T16" r="T17" b="T18"/>
              <a:pathLst>
                <a:path w="57" h="61">
                  <a:moveTo>
                    <a:pt x="27" y="0"/>
                  </a:moveTo>
                  <a:lnTo>
                    <a:pt x="57" y="37"/>
                  </a:lnTo>
                  <a:lnTo>
                    <a:pt x="30" y="61"/>
                  </a:lnTo>
                  <a:lnTo>
                    <a:pt x="0" y="24"/>
                  </a:lnTo>
                  <a:lnTo>
                    <a:pt x="27" y="0"/>
                  </a:lnTo>
                  <a:close/>
                </a:path>
              </a:pathLst>
            </a:custGeom>
            <a:solidFill>
              <a:srgbClr val="000000"/>
            </a:solidFill>
            <a:ln w="9525">
              <a:noFill/>
              <a:round/>
              <a:headEnd/>
              <a:tailEnd/>
            </a:ln>
          </p:spPr>
          <p:txBody>
            <a:bodyPr/>
            <a:lstStyle/>
            <a:p>
              <a:endParaRPr lang="en-US"/>
            </a:p>
          </p:txBody>
        </p:sp>
        <p:sp>
          <p:nvSpPr>
            <p:cNvPr id="84085" name="Freeform 437"/>
            <p:cNvSpPr>
              <a:spLocks/>
            </p:cNvSpPr>
            <p:nvPr/>
          </p:nvSpPr>
          <p:spPr bwMode="auto">
            <a:xfrm>
              <a:off x="4993" y="2514"/>
              <a:ext cx="31" cy="30"/>
            </a:xfrm>
            <a:custGeom>
              <a:avLst/>
              <a:gdLst>
                <a:gd name="T0" fmla="*/ 27 w 31"/>
                <a:gd name="T1" fmla="*/ 0 h 30"/>
                <a:gd name="T2" fmla="*/ 31 w 31"/>
                <a:gd name="T3" fmla="*/ 6 h 30"/>
                <a:gd name="T4" fmla="*/ 4 w 31"/>
                <a:gd name="T5" fmla="*/ 30 h 30"/>
                <a:gd name="T6" fmla="*/ 0 w 31"/>
                <a:gd name="T7" fmla="*/ 24 h 30"/>
                <a:gd name="T8" fmla="*/ 27 w 31"/>
                <a:gd name="T9" fmla="*/ 0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27" y="0"/>
                  </a:moveTo>
                  <a:lnTo>
                    <a:pt x="31" y="6"/>
                  </a:lnTo>
                  <a:lnTo>
                    <a:pt x="4" y="30"/>
                  </a:lnTo>
                  <a:lnTo>
                    <a:pt x="0" y="24"/>
                  </a:lnTo>
                  <a:lnTo>
                    <a:pt x="27" y="0"/>
                  </a:lnTo>
                  <a:close/>
                </a:path>
              </a:pathLst>
            </a:custGeom>
            <a:solidFill>
              <a:srgbClr val="000000"/>
            </a:solidFill>
            <a:ln w="9525">
              <a:noFill/>
              <a:round/>
              <a:headEnd/>
              <a:tailEnd/>
            </a:ln>
          </p:spPr>
          <p:txBody>
            <a:bodyPr/>
            <a:lstStyle/>
            <a:p>
              <a:endParaRPr lang="en-US"/>
            </a:p>
          </p:txBody>
        </p:sp>
        <p:sp>
          <p:nvSpPr>
            <p:cNvPr id="84086" name="Freeform 436"/>
            <p:cNvSpPr>
              <a:spLocks/>
            </p:cNvSpPr>
            <p:nvPr/>
          </p:nvSpPr>
          <p:spPr bwMode="auto">
            <a:xfrm>
              <a:off x="5095" y="2631"/>
              <a:ext cx="45" cy="46"/>
            </a:xfrm>
            <a:custGeom>
              <a:avLst/>
              <a:gdLst>
                <a:gd name="T0" fmla="*/ 26 w 45"/>
                <a:gd name="T1" fmla="*/ 0 h 46"/>
                <a:gd name="T2" fmla="*/ 45 w 45"/>
                <a:gd name="T3" fmla="*/ 20 h 46"/>
                <a:gd name="T4" fmla="*/ 18 w 45"/>
                <a:gd name="T5" fmla="*/ 46 h 46"/>
                <a:gd name="T6" fmla="*/ 0 w 45"/>
                <a:gd name="T7" fmla="*/ 25 h 46"/>
                <a:gd name="T8" fmla="*/ 26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6" y="0"/>
                  </a:moveTo>
                  <a:lnTo>
                    <a:pt x="45" y="20"/>
                  </a:lnTo>
                  <a:lnTo>
                    <a:pt x="18" y="46"/>
                  </a:lnTo>
                  <a:lnTo>
                    <a:pt x="0" y="25"/>
                  </a:lnTo>
                  <a:lnTo>
                    <a:pt x="26" y="0"/>
                  </a:lnTo>
                  <a:close/>
                </a:path>
              </a:pathLst>
            </a:custGeom>
            <a:solidFill>
              <a:srgbClr val="000000"/>
            </a:solidFill>
            <a:ln w="9525">
              <a:noFill/>
              <a:round/>
              <a:headEnd/>
              <a:tailEnd/>
            </a:ln>
          </p:spPr>
          <p:txBody>
            <a:bodyPr/>
            <a:lstStyle/>
            <a:p>
              <a:endParaRPr lang="en-US"/>
            </a:p>
          </p:txBody>
        </p:sp>
        <p:sp>
          <p:nvSpPr>
            <p:cNvPr id="84087" name="Freeform 435"/>
            <p:cNvSpPr>
              <a:spLocks/>
            </p:cNvSpPr>
            <p:nvPr/>
          </p:nvSpPr>
          <p:spPr bwMode="auto">
            <a:xfrm>
              <a:off x="5113" y="2651"/>
              <a:ext cx="45" cy="46"/>
            </a:xfrm>
            <a:custGeom>
              <a:avLst/>
              <a:gdLst>
                <a:gd name="T0" fmla="*/ 26 w 45"/>
                <a:gd name="T1" fmla="*/ 0 h 46"/>
                <a:gd name="T2" fmla="*/ 45 w 45"/>
                <a:gd name="T3" fmla="*/ 19 h 46"/>
                <a:gd name="T4" fmla="*/ 19 w 45"/>
                <a:gd name="T5" fmla="*/ 46 h 46"/>
                <a:gd name="T6" fmla="*/ 0 w 45"/>
                <a:gd name="T7" fmla="*/ 26 h 46"/>
                <a:gd name="T8" fmla="*/ 26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6" y="0"/>
                  </a:moveTo>
                  <a:lnTo>
                    <a:pt x="45" y="19"/>
                  </a:lnTo>
                  <a:lnTo>
                    <a:pt x="19" y="46"/>
                  </a:lnTo>
                  <a:lnTo>
                    <a:pt x="0" y="26"/>
                  </a:lnTo>
                  <a:lnTo>
                    <a:pt x="26" y="0"/>
                  </a:lnTo>
                  <a:close/>
                </a:path>
              </a:pathLst>
            </a:custGeom>
            <a:solidFill>
              <a:srgbClr val="000000"/>
            </a:solidFill>
            <a:ln w="9525">
              <a:noFill/>
              <a:round/>
              <a:headEnd/>
              <a:tailEnd/>
            </a:ln>
          </p:spPr>
          <p:txBody>
            <a:bodyPr/>
            <a:lstStyle/>
            <a:p>
              <a:endParaRPr lang="en-US"/>
            </a:p>
          </p:txBody>
        </p:sp>
        <p:sp>
          <p:nvSpPr>
            <p:cNvPr id="84088" name="Freeform 434"/>
            <p:cNvSpPr>
              <a:spLocks/>
            </p:cNvSpPr>
            <p:nvPr/>
          </p:nvSpPr>
          <p:spPr bwMode="auto">
            <a:xfrm>
              <a:off x="5133" y="2670"/>
              <a:ext cx="45" cy="47"/>
            </a:xfrm>
            <a:custGeom>
              <a:avLst/>
              <a:gdLst>
                <a:gd name="T0" fmla="*/ 25 w 45"/>
                <a:gd name="T1" fmla="*/ 0 h 47"/>
                <a:gd name="T2" fmla="*/ 45 w 45"/>
                <a:gd name="T3" fmla="*/ 20 h 47"/>
                <a:gd name="T4" fmla="*/ 20 w 45"/>
                <a:gd name="T5" fmla="*/ 47 h 47"/>
                <a:gd name="T6" fmla="*/ 0 w 45"/>
                <a:gd name="T7" fmla="*/ 27 h 47"/>
                <a:gd name="T8" fmla="*/ 25 w 45"/>
                <a:gd name="T9" fmla="*/ 0 h 47"/>
                <a:gd name="T10" fmla="*/ 0 60000 65536"/>
                <a:gd name="T11" fmla="*/ 0 60000 65536"/>
                <a:gd name="T12" fmla="*/ 0 60000 65536"/>
                <a:gd name="T13" fmla="*/ 0 60000 65536"/>
                <a:gd name="T14" fmla="*/ 0 60000 65536"/>
                <a:gd name="T15" fmla="*/ 0 w 45"/>
                <a:gd name="T16" fmla="*/ 0 h 47"/>
                <a:gd name="T17" fmla="*/ 45 w 45"/>
                <a:gd name="T18" fmla="*/ 47 h 47"/>
              </a:gdLst>
              <a:ahLst/>
              <a:cxnLst>
                <a:cxn ang="T10">
                  <a:pos x="T0" y="T1"/>
                </a:cxn>
                <a:cxn ang="T11">
                  <a:pos x="T2" y="T3"/>
                </a:cxn>
                <a:cxn ang="T12">
                  <a:pos x="T4" y="T5"/>
                </a:cxn>
                <a:cxn ang="T13">
                  <a:pos x="T6" y="T7"/>
                </a:cxn>
                <a:cxn ang="T14">
                  <a:pos x="T8" y="T9"/>
                </a:cxn>
              </a:cxnLst>
              <a:rect l="T15" t="T16" r="T17" b="T18"/>
              <a:pathLst>
                <a:path w="45" h="47">
                  <a:moveTo>
                    <a:pt x="25" y="0"/>
                  </a:moveTo>
                  <a:lnTo>
                    <a:pt x="45" y="20"/>
                  </a:lnTo>
                  <a:lnTo>
                    <a:pt x="20" y="47"/>
                  </a:lnTo>
                  <a:lnTo>
                    <a:pt x="0" y="27"/>
                  </a:lnTo>
                  <a:lnTo>
                    <a:pt x="25" y="0"/>
                  </a:lnTo>
                  <a:close/>
                </a:path>
              </a:pathLst>
            </a:custGeom>
            <a:solidFill>
              <a:srgbClr val="000000"/>
            </a:solidFill>
            <a:ln w="9525">
              <a:noFill/>
              <a:round/>
              <a:headEnd/>
              <a:tailEnd/>
            </a:ln>
          </p:spPr>
          <p:txBody>
            <a:bodyPr/>
            <a:lstStyle/>
            <a:p>
              <a:endParaRPr lang="en-US"/>
            </a:p>
          </p:txBody>
        </p:sp>
        <p:sp>
          <p:nvSpPr>
            <p:cNvPr id="84089" name="Freeform 433"/>
            <p:cNvSpPr>
              <a:spLocks/>
            </p:cNvSpPr>
            <p:nvPr/>
          </p:nvSpPr>
          <p:spPr bwMode="auto">
            <a:xfrm>
              <a:off x="5153" y="2690"/>
              <a:ext cx="45" cy="47"/>
            </a:xfrm>
            <a:custGeom>
              <a:avLst/>
              <a:gdLst>
                <a:gd name="T0" fmla="*/ 25 w 45"/>
                <a:gd name="T1" fmla="*/ 0 h 47"/>
                <a:gd name="T2" fmla="*/ 45 w 45"/>
                <a:gd name="T3" fmla="*/ 20 h 47"/>
                <a:gd name="T4" fmla="*/ 20 w 45"/>
                <a:gd name="T5" fmla="*/ 47 h 47"/>
                <a:gd name="T6" fmla="*/ 0 w 45"/>
                <a:gd name="T7" fmla="*/ 27 h 47"/>
                <a:gd name="T8" fmla="*/ 25 w 45"/>
                <a:gd name="T9" fmla="*/ 0 h 47"/>
                <a:gd name="T10" fmla="*/ 0 60000 65536"/>
                <a:gd name="T11" fmla="*/ 0 60000 65536"/>
                <a:gd name="T12" fmla="*/ 0 60000 65536"/>
                <a:gd name="T13" fmla="*/ 0 60000 65536"/>
                <a:gd name="T14" fmla="*/ 0 60000 65536"/>
                <a:gd name="T15" fmla="*/ 0 w 45"/>
                <a:gd name="T16" fmla="*/ 0 h 47"/>
                <a:gd name="T17" fmla="*/ 45 w 45"/>
                <a:gd name="T18" fmla="*/ 47 h 47"/>
              </a:gdLst>
              <a:ahLst/>
              <a:cxnLst>
                <a:cxn ang="T10">
                  <a:pos x="T0" y="T1"/>
                </a:cxn>
                <a:cxn ang="T11">
                  <a:pos x="T2" y="T3"/>
                </a:cxn>
                <a:cxn ang="T12">
                  <a:pos x="T4" y="T5"/>
                </a:cxn>
                <a:cxn ang="T13">
                  <a:pos x="T6" y="T7"/>
                </a:cxn>
                <a:cxn ang="T14">
                  <a:pos x="T8" y="T9"/>
                </a:cxn>
              </a:cxnLst>
              <a:rect l="T15" t="T16" r="T17" b="T18"/>
              <a:pathLst>
                <a:path w="45" h="47">
                  <a:moveTo>
                    <a:pt x="25" y="0"/>
                  </a:moveTo>
                  <a:lnTo>
                    <a:pt x="45" y="20"/>
                  </a:lnTo>
                  <a:lnTo>
                    <a:pt x="20" y="47"/>
                  </a:lnTo>
                  <a:lnTo>
                    <a:pt x="0" y="27"/>
                  </a:lnTo>
                  <a:lnTo>
                    <a:pt x="25" y="0"/>
                  </a:lnTo>
                  <a:close/>
                </a:path>
              </a:pathLst>
            </a:custGeom>
            <a:solidFill>
              <a:srgbClr val="000000"/>
            </a:solidFill>
            <a:ln w="9525">
              <a:noFill/>
              <a:round/>
              <a:headEnd/>
              <a:tailEnd/>
            </a:ln>
          </p:spPr>
          <p:txBody>
            <a:bodyPr/>
            <a:lstStyle/>
            <a:p>
              <a:endParaRPr lang="en-US"/>
            </a:p>
          </p:txBody>
        </p:sp>
        <p:sp>
          <p:nvSpPr>
            <p:cNvPr id="84090" name="Freeform 432"/>
            <p:cNvSpPr>
              <a:spLocks/>
            </p:cNvSpPr>
            <p:nvPr/>
          </p:nvSpPr>
          <p:spPr bwMode="auto">
            <a:xfrm>
              <a:off x="5173" y="2710"/>
              <a:ext cx="46" cy="48"/>
            </a:xfrm>
            <a:custGeom>
              <a:avLst/>
              <a:gdLst>
                <a:gd name="T0" fmla="*/ 24 w 46"/>
                <a:gd name="T1" fmla="*/ 0 h 48"/>
                <a:gd name="T2" fmla="*/ 46 w 46"/>
                <a:gd name="T3" fmla="*/ 20 h 48"/>
                <a:gd name="T4" fmla="*/ 22 w 46"/>
                <a:gd name="T5" fmla="*/ 48 h 48"/>
                <a:gd name="T6" fmla="*/ 0 w 46"/>
                <a:gd name="T7" fmla="*/ 28 h 48"/>
                <a:gd name="T8" fmla="*/ 24 w 46"/>
                <a:gd name="T9" fmla="*/ 0 h 48"/>
                <a:gd name="T10" fmla="*/ 0 60000 65536"/>
                <a:gd name="T11" fmla="*/ 0 60000 65536"/>
                <a:gd name="T12" fmla="*/ 0 60000 65536"/>
                <a:gd name="T13" fmla="*/ 0 60000 65536"/>
                <a:gd name="T14" fmla="*/ 0 60000 65536"/>
                <a:gd name="T15" fmla="*/ 0 w 46"/>
                <a:gd name="T16" fmla="*/ 0 h 48"/>
                <a:gd name="T17" fmla="*/ 46 w 46"/>
                <a:gd name="T18" fmla="*/ 48 h 48"/>
              </a:gdLst>
              <a:ahLst/>
              <a:cxnLst>
                <a:cxn ang="T10">
                  <a:pos x="T0" y="T1"/>
                </a:cxn>
                <a:cxn ang="T11">
                  <a:pos x="T2" y="T3"/>
                </a:cxn>
                <a:cxn ang="T12">
                  <a:pos x="T4" y="T5"/>
                </a:cxn>
                <a:cxn ang="T13">
                  <a:pos x="T6" y="T7"/>
                </a:cxn>
                <a:cxn ang="T14">
                  <a:pos x="T8" y="T9"/>
                </a:cxn>
              </a:cxnLst>
              <a:rect l="T15" t="T16" r="T17" b="T18"/>
              <a:pathLst>
                <a:path w="46" h="48">
                  <a:moveTo>
                    <a:pt x="24" y="0"/>
                  </a:moveTo>
                  <a:lnTo>
                    <a:pt x="46" y="20"/>
                  </a:lnTo>
                  <a:lnTo>
                    <a:pt x="22" y="48"/>
                  </a:lnTo>
                  <a:lnTo>
                    <a:pt x="0" y="28"/>
                  </a:lnTo>
                  <a:lnTo>
                    <a:pt x="24" y="0"/>
                  </a:lnTo>
                  <a:close/>
                </a:path>
              </a:pathLst>
            </a:custGeom>
            <a:solidFill>
              <a:srgbClr val="000000"/>
            </a:solidFill>
            <a:ln w="9525">
              <a:noFill/>
              <a:round/>
              <a:headEnd/>
              <a:tailEnd/>
            </a:ln>
          </p:spPr>
          <p:txBody>
            <a:bodyPr/>
            <a:lstStyle/>
            <a:p>
              <a:endParaRPr lang="en-US"/>
            </a:p>
          </p:txBody>
        </p:sp>
        <p:sp>
          <p:nvSpPr>
            <p:cNvPr id="84091" name="Freeform 431"/>
            <p:cNvSpPr>
              <a:spLocks/>
            </p:cNvSpPr>
            <p:nvPr/>
          </p:nvSpPr>
          <p:spPr bwMode="auto">
            <a:xfrm>
              <a:off x="5195" y="2730"/>
              <a:ext cx="46" cy="48"/>
            </a:xfrm>
            <a:custGeom>
              <a:avLst/>
              <a:gdLst>
                <a:gd name="T0" fmla="*/ 24 w 46"/>
                <a:gd name="T1" fmla="*/ 0 h 48"/>
                <a:gd name="T2" fmla="*/ 46 w 46"/>
                <a:gd name="T3" fmla="*/ 20 h 48"/>
                <a:gd name="T4" fmla="*/ 22 w 46"/>
                <a:gd name="T5" fmla="*/ 48 h 48"/>
                <a:gd name="T6" fmla="*/ 0 w 46"/>
                <a:gd name="T7" fmla="*/ 28 h 48"/>
                <a:gd name="T8" fmla="*/ 24 w 46"/>
                <a:gd name="T9" fmla="*/ 0 h 48"/>
                <a:gd name="T10" fmla="*/ 0 60000 65536"/>
                <a:gd name="T11" fmla="*/ 0 60000 65536"/>
                <a:gd name="T12" fmla="*/ 0 60000 65536"/>
                <a:gd name="T13" fmla="*/ 0 60000 65536"/>
                <a:gd name="T14" fmla="*/ 0 60000 65536"/>
                <a:gd name="T15" fmla="*/ 0 w 46"/>
                <a:gd name="T16" fmla="*/ 0 h 48"/>
                <a:gd name="T17" fmla="*/ 46 w 46"/>
                <a:gd name="T18" fmla="*/ 48 h 48"/>
              </a:gdLst>
              <a:ahLst/>
              <a:cxnLst>
                <a:cxn ang="T10">
                  <a:pos x="T0" y="T1"/>
                </a:cxn>
                <a:cxn ang="T11">
                  <a:pos x="T2" y="T3"/>
                </a:cxn>
                <a:cxn ang="T12">
                  <a:pos x="T4" y="T5"/>
                </a:cxn>
                <a:cxn ang="T13">
                  <a:pos x="T6" y="T7"/>
                </a:cxn>
                <a:cxn ang="T14">
                  <a:pos x="T8" y="T9"/>
                </a:cxn>
              </a:cxnLst>
              <a:rect l="T15" t="T16" r="T17" b="T18"/>
              <a:pathLst>
                <a:path w="46" h="48">
                  <a:moveTo>
                    <a:pt x="24" y="0"/>
                  </a:moveTo>
                  <a:lnTo>
                    <a:pt x="46" y="20"/>
                  </a:lnTo>
                  <a:lnTo>
                    <a:pt x="22" y="48"/>
                  </a:lnTo>
                  <a:lnTo>
                    <a:pt x="0" y="28"/>
                  </a:lnTo>
                  <a:lnTo>
                    <a:pt x="24" y="0"/>
                  </a:lnTo>
                  <a:close/>
                </a:path>
              </a:pathLst>
            </a:custGeom>
            <a:solidFill>
              <a:srgbClr val="000000"/>
            </a:solidFill>
            <a:ln w="9525">
              <a:noFill/>
              <a:round/>
              <a:headEnd/>
              <a:tailEnd/>
            </a:ln>
          </p:spPr>
          <p:txBody>
            <a:bodyPr/>
            <a:lstStyle/>
            <a:p>
              <a:endParaRPr lang="en-US"/>
            </a:p>
          </p:txBody>
        </p:sp>
        <p:sp>
          <p:nvSpPr>
            <p:cNvPr id="84092" name="Freeform 430"/>
            <p:cNvSpPr>
              <a:spLocks/>
            </p:cNvSpPr>
            <p:nvPr/>
          </p:nvSpPr>
          <p:spPr bwMode="auto">
            <a:xfrm>
              <a:off x="5218" y="2749"/>
              <a:ext cx="46" cy="48"/>
            </a:xfrm>
            <a:custGeom>
              <a:avLst/>
              <a:gdLst>
                <a:gd name="T0" fmla="*/ 23 w 46"/>
                <a:gd name="T1" fmla="*/ 0 h 48"/>
                <a:gd name="T2" fmla="*/ 46 w 46"/>
                <a:gd name="T3" fmla="*/ 19 h 48"/>
                <a:gd name="T4" fmla="*/ 22 w 46"/>
                <a:gd name="T5" fmla="*/ 48 h 48"/>
                <a:gd name="T6" fmla="*/ 0 w 46"/>
                <a:gd name="T7" fmla="*/ 29 h 48"/>
                <a:gd name="T8" fmla="*/ 23 w 46"/>
                <a:gd name="T9" fmla="*/ 0 h 48"/>
                <a:gd name="T10" fmla="*/ 0 60000 65536"/>
                <a:gd name="T11" fmla="*/ 0 60000 65536"/>
                <a:gd name="T12" fmla="*/ 0 60000 65536"/>
                <a:gd name="T13" fmla="*/ 0 60000 65536"/>
                <a:gd name="T14" fmla="*/ 0 60000 65536"/>
                <a:gd name="T15" fmla="*/ 0 w 46"/>
                <a:gd name="T16" fmla="*/ 0 h 48"/>
                <a:gd name="T17" fmla="*/ 46 w 46"/>
                <a:gd name="T18" fmla="*/ 48 h 48"/>
              </a:gdLst>
              <a:ahLst/>
              <a:cxnLst>
                <a:cxn ang="T10">
                  <a:pos x="T0" y="T1"/>
                </a:cxn>
                <a:cxn ang="T11">
                  <a:pos x="T2" y="T3"/>
                </a:cxn>
                <a:cxn ang="T12">
                  <a:pos x="T4" y="T5"/>
                </a:cxn>
                <a:cxn ang="T13">
                  <a:pos x="T6" y="T7"/>
                </a:cxn>
                <a:cxn ang="T14">
                  <a:pos x="T8" y="T9"/>
                </a:cxn>
              </a:cxnLst>
              <a:rect l="T15" t="T16" r="T17" b="T18"/>
              <a:pathLst>
                <a:path w="46" h="48">
                  <a:moveTo>
                    <a:pt x="23" y="0"/>
                  </a:moveTo>
                  <a:lnTo>
                    <a:pt x="46" y="19"/>
                  </a:lnTo>
                  <a:lnTo>
                    <a:pt x="22" y="48"/>
                  </a:lnTo>
                  <a:lnTo>
                    <a:pt x="0" y="29"/>
                  </a:lnTo>
                  <a:lnTo>
                    <a:pt x="23" y="0"/>
                  </a:lnTo>
                  <a:close/>
                </a:path>
              </a:pathLst>
            </a:custGeom>
            <a:solidFill>
              <a:srgbClr val="000000"/>
            </a:solidFill>
            <a:ln w="9525">
              <a:noFill/>
              <a:round/>
              <a:headEnd/>
              <a:tailEnd/>
            </a:ln>
          </p:spPr>
          <p:txBody>
            <a:bodyPr/>
            <a:lstStyle/>
            <a:p>
              <a:endParaRPr lang="en-US"/>
            </a:p>
          </p:txBody>
        </p:sp>
        <p:sp>
          <p:nvSpPr>
            <p:cNvPr id="84093" name="Freeform 429"/>
            <p:cNvSpPr>
              <a:spLocks/>
            </p:cNvSpPr>
            <p:nvPr/>
          </p:nvSpPr>
          <p:spPr bwMode="auto">
            <a:xfrm>
              <a:off x="5240" y="2768"/>
              <a:ext cx="47" cy="49"/>
            </a:xfrm>
            <a:custGeom>
              <a:avLst/>
              <a:gdLst>
                <a:gd name="T0" fmla="*/ 23 w 47"/>
                <a:gd name="T1" fmla="*/ 0 h 49"/>
                <a:gd name="T2" fmla="*/ 47 w 47"/>
                <a:gd name="T3" fmla="*/ 20 h 49"/>
                <a:gd name="T4" fmla="*/ 24 w 47"/>
                <a:gd name="T5" fmla="*/ 49 h 49"/>
                <a:gd name="T6" fmla="*/ 0 w 47"/>
                <a:gd name="T7" fmla="*/ 30 h 49"/>
                <a:gd name="T8" fmla="*/ 23 w 47"/>
                <a:gd name="T9" fmla="*/ 0 h 49"/>
                <a:gd name="T10" fmla="*/ 0 60000 65536"/>
                <a:gd name="T11" fmla="*/ 0 60000 65536"/>
                <a:gd name="T12" fmla="*/ 0 60000 65536"/>
                <a:gd name="T13" fmla="*/ 0 60000 65536"/>
                <a:gd name="T14" fmla="*/ 0 60000 65536"/>
                <a:gd name="T15" fmla="*/ 0 w 47"/>
                <a:gd name="T16" fmla="*/ 0 h 49"/>
                <a:gd name="T17" fmla="*/ 47 w 47"/>
                <a:gd name="T18" fmla="*/ 49 h 49"/>
              </a:gdLst>
              <a:ahLst/>
              <a:cxnLst>
                <a:cxn ang="T10">
                  <a:pos x="T0" y="T1"/>
                </a:cxn>
                <a:cxn ang="T11">
                  <a:pos x="T2" y="T3"/>
                </a:cxn>
                <a:cxn ang="T12">
                  <a:pos x="T4" y="T5"/>
                </a:cxn>
                <a:cxn ang="T13">
                  <a:pos x="T6" y="T7"/>
                </a:cxn>
                <a:cxn ang="T14">
                  <a:pos x="T8" y="T9"/>
                </a:cxn>
              </a:cxnLst>
              <a:rect l="T15" t="T16" r="T17" b="T18"/>
              <a:pathLst>
                <a:path w="47" h="49">
                  <a:moveTo>
                    <a:pt x="23" y="0"/>
                  </a:moveTo>
                  <a:lnTo>
                    <a:pt x="47" y="20"/>
                  </a:lnTo>
                  <a:lnTo>
                    <a:pt x="24" y="49"/>
                  </a:lnTo>
                  <a:lnTo>
                    <a:pt x="0" y="30"/>
                  </a:lnTo>
                  <a:lnTo>
                    <a:pt x="23" y="0"/>
                  </a:lnTo>
                  <a:close/>
                </a:path>
              </a:pathLst>
            </a:custGeom>
            <a:solidFill>
              <a:srgbClr val="000000"/>
            </a:solidFill>
            <a:ln w="9525">
              <a:noFill/>
              <a:round/>
              <a:headEnd/>
              <a:tailEnd/>
            </a:ln>
          </p:spPr>
          <p:txBody>
            <a:bodyPr/>
            <a:lstStyle/>
            <a:p>
              <a:endParaRPr lang="en-US"/>
            </a:p>
          </p:txBody>
        </p:sp>
        <p:sp>
          <p:nvSpPr>
            <p:cNvPr id="84094" name="Freeform 428"/>
            <p:cNvSpPr>
              <a:spLocks/>
            </p:cNvSpPr>
            <p:nvPr/>
          </p:nvSpPr>
          <p:spPr bwMode="auto">
            <a:xfrm>
              <a:off x="5264" y="2788"/>
              <a:ext cx="45" cy="47"/>
            </a:xfrm>
            <a:custGeom>
              <a:avLst/>
              <a:gdLst>
                <a:gd name="T0" fmla="*/ 23 w 45"/>
                <a:gd name="T1" fmla="*/ 0 h 47"/>
                <a:gd name="T2" fmla="*/ 45 w 45"/>
                <a:gd name="T3" fmla="*/ 17 h 47"/>
                <a:gd name="T4" fmla="*/ 22 w 45"/>
                <a:gd name="T5" fmla="*/ 47 h 47"/>
                <a:gd name="T6" fmla="*/ 0 w 45"/>
                <a:gd name="T7" fmla="*/ 29 h 47"/>
                <a:gd name="T8" fmla="*/ 23 w 45"/>
                <a:gd name="T9" fmla="*/ 0 h 47"/>
                <a:gd name="T10" fmla="*/ 0 60000 65536"/>
                <a:gd name="T11" fmla="*/ 0 60000 65536"/>
                <a:gd name="T12" fmla="*/ 0 60000 65536"/>
                <a:gd name="T13" fmla="*/ 0 60000 65536"/>
                <a:gd name="T14" fmla="*/ 0 60000 65536"/>
                <a:gd name="T15" fmla="*/ 0 w 45"/>
                <a:gd name="T16" fmla="*/ 0 h 47"/>
                <a:gd name="T17" fmla="*/ 45 w 45"/>
                <a:gd name="T18" fmla="*/ 47 h 47"/>
              </a:gdLst>
              <a:ahLst/>
              <a:cxnLst>
                <a:cxn ang="T10">
                  <a:pos x="T0" y="T1"/>
                </a:cxn>
                <a:cxn ang="T11">
                  <a:pos x="T2" y="T3"/>
                </a:cxn>
                <a:cxn ang="T12">
                  <a:pos x="T4" y="T5"/>
                </a:cxn>
                <a:cxn ang="T13">
                  <a:pos x="T6" y="T7"/>
                </a:cxn>
                <a:cxn ang="T14">
                  <a:pos x="T8" y="T9"/>
                </a:cxn>
              </a:cxnLst>
              <a:rect l="T15" t="T16" r="T17" b="T18"/>
              <a:pathLst>
                <a:path w="45" h="47">
                  <a:moveTo>
                    <a:pt x="23" y="0"/>
                  </a:moveTo>
                  <a:lnTo>
                    <a:pt x="45" y="17"/>
                  </a:lnTo>
                  <a:lnTo>
                    <a:pt x="22" y="47"/>
                  </a:lnTo>
                  <a:lnTo>
                    <a:pt x="0" y="29"/>
                  </a:lnTo>
                  <a:lnTo>
                    <a:pt x="23" y="0"/>
                  </a:lnTo>
                  <a:close/>
                </a:path>
              </a:pathLst>
            </a:custGeom>
            <a:solidFill>
              <a:srgbClr val="000000"/>
            </a:solidFill>
            <a:ln w="9525">
              <a:noFill/>
              <a:round/>
              <a:headEnd/>
              <a:tailEnd/>
            </a:ln>
          </p:spPr>
          <p:txBody>
            <a:bodyPr/>
            <a:lstStyle/>
            <a:p>
              <a:endParaRPr lang="en-US"/>
            </a:p>
          </p:txBody>
        </p:sp>
        <p:sp>
          <p:nvSpPr>
            <p:cNvPr id="84095" name="Freeform 427"/>
            <p:cNvSpPr>
              <a:spLocks/>
            </p:cNvSpPr>
            <p:nvPr/>
          </p:nvSpPr>
          <p:spPr bwMode="auto">
            <a:xfrm>
              <a:off x="5409" y="2887"/>
              <a:ext cx="35" cy="42"/>
            </a:xfrm>
            <a:custGeom>
              <a:avLst/>
              <a:gdLst>
                <a:gd name="T0" fmla="*/ 18 w 35"/>
                <a:gd name="T1" fmla="*/ 0 h 42"/>
                <a:gd name="T2" fmla="*/ 35 w 35"/>
                <a:gd name="T3" fmla="*/ 10 h 42"/>
                <a:gd name="T4" fmla="*/ 17 w 35"/>
                <a:gd name="T5" fmla="*/ 42 h 42"/>
                <a:gd name="T6" fmla="*/ 0 w 35"/>
                <a:gd name="T7" fmla="*/ 32 h 42"/>
                <a:gd name="T8" fmla="*/ 18 w 35"/>
                <a:gd name="T9" fmla="*/ 0 h 42"/>
                <a:gd name="T10" fmla="*/ 0 60000 65536"/>
                <a:gd name="T11" fmla="*/ 0 60000 65536"/>
                <a:gd name="T12" fmla="*/ 0 60000 65536"/>
                <a:gd name="T13" fmla="*/ 0 60000 65536"/>
                <a:gd name="T14" fmla="*/ 0 60000 65536"/>
                <a:gd name="T15" fmla="*/ 0 w 35"/>
                <a:gd name="T16" fmla="*/ 0 h 42"/>
                <a:gd name="T17" fmla="*/ 35 w 35"/>
                <a:gd name="T18" fmla="*/ 42 h 42"/>
              </a:gdLst>
              <a:ahLst/>
              <a:cxnLst>
                <a:cxn ang="T10">
                  <a:pos x="T0" y="T1"/>
                </a:cxn>
                <a:cxn ang="T11">
                  <a:pos x="T2" y="T3"/>
                </a:cxn>
                <a:cxn ang="T12">
                  <a:pos x="T4" y="T5"/>
                </a:cxn>
                <a:cxn ang="T13">
                  <a:pos x="T6" y="T7"/>
                </a:cxn>
                <a:cxn ang="T14">
                  <a:pos x="T8" y="T9"/>
                </a:cxn>
              </a:cxnLst>
              <a:rect l="T15" t="T16" r="T17" b="T18"/>
              <a:pathLst>
                <a:path w="35" h="42">
                  <a:moveTo>
                    <a:pt x="18" y="0"/>
                  </a:moveTo>
                  <a:lnTo>
                    <a:pt x="35" y="10"/>
                  </a:lnTo>
                  <a:lnTo>
                    <a:pt x="17" y="42"/>
                  </a:lnTo>
                  <a:lnTo>
                    <a:pt x="0" y="32"/>
                  </a:lnTo>
                  <a:lnTo>
                    <a:pt x="18" y="0"/>
                  </a:lnTo>
                  <a:close/>
                </a:path>
              </a:pathLst>
            </a:custGeom>
            <a:solidFill>
              <a:srgbClr val="000000"/>
            </a:solidFill>
            <a:ln w="9525">
              <a:noFill/>
              <a:round/>
              <a:headEnd/>
              <a:tailEnd/>
            </a:ln>
          </p:spPr>
          <p:txBody>
            <a:bodyPr/>
            <a:lstStyle/>
            <a:p>
              <a:endParaRPr lang="en-US"/>
            </a:p>
          </p:txBody>
        </p:sp>
        <p:sp>
          <p:nvSpPr>
            <p:cNvPr id="84096" name="Freeform 426"/>
            <p:cNvSpPr>
              <a:spLocks/>
            </p:cNvSpPr>
            <p:nvPr/>
          </p:nvSpPr>
          <p:spPr bwMode="auto">
            <a:xfrm>
              <a:off x="5427" y="2897"/>
              <a:ext cx="47" cy="49"/>
            </a:xfrm>
            <a:custGeom>
              <a:avLst/>
              <a:gdLst>
                <a:gd name="T0" fmla="*/ 17 w 47"/>
                <a:gd name="T1" fmla="*/ 0 h 49"/>
                <a:gd name="T2" fmla="*/ 47 w 47"/>
                <a:gd name="T3" fmla="*/ 17 h 49"/>
                <a:gd name="T4" fmla="*/ 30 w 47"/>
                <a:gd name="T5" fmla="*/ 49 h 49"/>
                <a:gd name="T6" fmla="*/ 0 w 47"/>
                <a:gd name="T7" fmla="*/ 32 h 49"/>
                <a:gd name="T8" fmla="*/ 17 w 47"/>
                <a:gd name="T9" fmla="*/ 0 h 49"/>
                <a:gd name="T10" fmla="*/ 0 60000 65536"/>
                <a:gd name="T11" fmla="*/ 0 60000 65536"/>
                <a:gd name="T12" fmla="*/ 0 60000 65536"/>
                <a:gd name="T13" fmla="*/ 0 60000 65536"/>
                <a:gd name="T14" fmla="*/ 0 60000 65536"/>
                <a:gd name="T15" fmla="*/ 0 w 47"/>
                <a:gd name="T16" fmla="*/ 0 h 49"/>
                <a:gd name="T17" fmla="*/ 47 w 47"/>
                <a:gd name="T18" fmla="*/ 49 h 49"/>
              </a:gdLst>
              <a:ahLst/>
              <a:cxnLst>
                <a:cxn ang="T10">
                  <a:pos x="T0" y="T1"/>
                </a:cxn>
                <a:cxn ang="T11">
                  <a:pos x="T2" y="T3"/>
                </a:cxn>
                <a:cxn ang="T12">
                  <a:pos x="T4" y="T5"/>
                </a:cxn>
                <a:cxn ang="T13">
                  <a:pos x="T6" y="T7"/>
                </a:cxn>
                <a:cxn ang="T14">
                  <a:pos x="T8" y="T9"/>
                </a:cxn>
              </a:cxnLst>
              <a:rect l="T15" t="T16" r="T17" b="T18"/>
              <a:pathLst>
                <a:path w="47" h="49">
                  <a:moveTo>
                    <a:pt x="17" y="0"/>
                  </a:moveTo>
                  <a:lnTo>
                    <a:pt x="47" y="17"/>
                  </a:lnTo>
                  <a:lnTo>
                    <a:pt x="30" y="49"/>
                  </a:lnTo>
                  <a:lnTo>
                    <a:pt x="0" y="32"/>
                  </a:lnTo>
                  <a:lnTo>
                    <a:pt x="17" y="0"/>
                  </a:lnTo>
                  <a:close/>
                </a:path>
              </a:pathLst>
            </a:custGeom>
            <a:solidFill>
              <a:srgbClr val="000000"/>
            </a:solidFill>
            <a:ln w="9525">
              <a:noFill/>
              <a:round/>
              <a:headEnd/>
              <a:tailEnd/>
            </a:ln>
          </p:spPr>
          <p:txBody>
            <a:bodyPr/>
            <a:lstStyle/>
            <a:p>
              <a:endParaRPr lang="en-US"/>
            </a:p>
          </p:txBody>
        </p:sp>
        <p:sp>
          <p:nvSpPr>
            <p:cNvPr id="84097" name="Freeform 425"/>
            <p:cNvSpPr>
              <a:spLocks/>
            </p:cNvSpPr>
            <p:nvPr/>
          </p:nvSpPr>
          <p:spPr bwMode="auto">
            <a:xfrm>
              <a:off x="5457" y="2913"/>
              <a:ext cx="48" cy="50"/>
            </a:xfrm>
            <a:custGeom>
              <a:avLst/>
              <a:gdLst>
                <a:gd name="T0" fmla="*/ 17 w 48"/>
                <a:gd name="T1" fmla="*/ 0 h 50"/>
                <a:gd name="T2" fmla="*/ 48 w 48"/>
                <a:gd name="T3" fmla="*/ 17 h 50"/>
                <a:gd name="T4" fmla="*/ 32 w 48"/>
                <a:gd name="T5" fmla="*/ 50 h 50"/>
                <a:gd name="T6" fmla="*/ 0 w 48"/>
                <a:gd name="T7" fmla="*/ 33 h 50"/>
                <a:gd name="T8" fmla="*/ 17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17" y="0"/>
                  </a:moveTo>
                  <a:lnTo>
                    <a:pt x="48" y="17"/>
                  </a:lnTo>
                  <a:lnTo>
                    <a:pt x="32" y="50"/>
                  </a:lnTo>
                  <a:lnTo>
                    <a:pt x="0" y="33"/>
                  </a:lnTo>
                  <a:lnTo>
                    <a:pt x="17" y="0"/>
                  </a:lnTo>
                  <a:close/>
                </a:path>
              </a:pathLst>
            </a:custGeom>
            <a:solidFill>
              <a:srgbClr val="000000"/>
            </a:solidFill>
            <a:ln w="9525">
              <a:noFill/>
              <a:round/>
              <a:headEnd/>
              <a:tailEnd/>
            </a:ln>
          </p:spPr>
          <p:txBody>
            <a:bodyPr/>
            <a:lstStyle/>
            <a:p>
              <a:endParaRPr lang="en-US"/>
            </a:p>
          </p:txBody>
        </p:sp>
        <p:sp>
          <p:nvSpPr>
            <p:cNvPr id="84098" name="Freeform 424"/>
            <p:cNvSpPr>
              <a:spLocks/>
            </p:cNvSpPr>
            <p:nvPr/>
          </p:nvSpPr>
          <p:spPr bwMode="auto">
            <a:xfrm>
              <a:off x="5489" y="2930"/>
              <a:ext cx="49" cy="50"/>
            </a:xfrm>
            <a:custGeom>
              <a:avLst/>
              <a:gdLst>
                <a:gd name="T0" fmla="*/ 16 w 49"/>
                <a:gd name="T1" fmla="*/ 0 h 50"/>
                <a:gd name="T2" fmla="*/ 49 w 49"/>
                <a:gd name="T3" fmla="*/ 17 h 50"/>
                <a:gd name="T4" fmla="*/ 33 w 49"/>
                <a:gd name="T5" fmla="*/ 50 h 50"/>
                <a:gd name="T6" fmla="*/ 0 w 49"/>
                <a:gd name="T7" fmla="*/ 33 h 50"/>
                <a:gd name="T8" fmla="*/ 16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16" y="0"/>
                  </a:moveTo>
                  <a:lnTo>
                    <a:pt x="49" y="17"/>
                  </a:lnTo>
                  <a:lnTo>
                    <a:pt x="33" y="50"/>
                  </a:lnTo>
                  <a:lnTo>
                    <a:pt x="0" y="33"/>
                  </a:lnTo>
                  <a:lnTo>
                    <a:pt x="16" y="0"/>
                  </a:lnTo>
                  <a:close/>
                </a:path>
              </a:pathLst>
            </a:custGeom>
            <a:solidFill>
              <a:srgbClr val="000000"/>
            </a:solidFill>
            <a:ln w="9525">
              <a:noFill/>
              <a:round/>
              <a:headEnd/>
              <a:tailEnd/>
            </a:ln>
          </p:spPr>
          <p:txBody>
            <a:bodyPr/>
            <a:lstStyle/>
            <a:p>
              <a:endParaRPr lang="en-US"/>
            </a:p>
          </p:txBody>
        </p:sp>
        <p:sp>
          <p:nvSpPr>
            <p:cNvPr id="84099" name="Freeform 423"/>
            <p:cNvSpPr>
              <a:spLocks/>
            </p:cNvSpPr>
            <p:nvPr/>
          </p:nvSpPr>
          <p:spPr bwMode="auto">
            <a:xfrm>
              <a:off x="5522" y="2947"/>
              <a:ext cx="50" cy="50"/>
            </a:xfrm>
            <a:custGeom>
              <a:avLst/>
              <a:gdLst>
                <a:gd name="T0" fmla="*/ 16 w 50"/>
                <a:gd name="T1" fmla="*/ 0 h 50"/>
                <a:gd name="T2" fmla="*/ 50 w 50"/>
                <a:gd name="T3" fmla="*/ 17 h 50"/>
                <a:gd name="T4" fmla="*/ 34 w 50"/>
                <a:gd name="T5" fmla="*/ 50 h 50"/>
                <a:gd name="T6" fmla="*/ 0 w 50"/>
                <a:gd name="T7" fmla="*/ 33 h 50"/>
                <a:gd name="T8" fmla="*/ 16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16" y="0"/>
                  </a:moveTo>
                  <a:lnTo>
                    <a:pt x="50" y="17"/>
                  </a:lnTo>
                  <a:lnTo>
                    <a:pt x="34" y="50"/>
                  </a:lnTo>
                  <a:lnTo>
                    <a:pt x="0" y="33"/>
                  </a:lnTo>
                  <a:lnTo>
                    <a:pt x="16" y="0"/>
                  </a:lnTo>
                  <a:close/>
                </a:path>
              </a:pathLst>
            </a:custGeom>
            <a:solidFill>
              <a:srgbClr val="000000"/>
            </a:solidFill>
            <a:ln w="9525">
              <a:noFill/>
              <a:round/>
              <a:headEnd/>
              <a:tailEnd/>
            </a:ln>
          </p:spPr>
          <p:txBody>
            <a:bodyPr/>
            <a:lstStyle/>
            <a:p>
              <a:endParaRPr lang="en-US"/>
            </a:p>
          </p:txBody>
        </p:sp>
        <p:sp>
          <p:nvSpPr>
            <p:cNvPr id="84100" name="Freeform 422"/>
            <p:cNvSpPr>
              <a:spLocks/>
            </p:cNvSpPr>
            <p:nvPr/>
          </p:nvSpPr>
          <p:spPr bwMode="auto">
            <a:xfrm>
              <a:off x="5556" y="2964"/>
              <a:ext cx="50" cy="50"/>
            </a:xfrm>
            <a:custGeom>
              <a:avLst/>
              <a:gdLst>
                <a:gd name="T0" fmla="*/ 15 w 50"/>
                <a:gd name="T1" fmla="*/ 0 h 50"/>
                <a:gd name="T2" fmla="*/ 50 w 50"/>
                <a:gd name="T3" fmla="*/ 16 h 50"/>
                <a:gd name="T4" fmla="*/ 35 w 50"/>
                <a:gd name="T5" fmla="*/ 50 h 50"/>
                <a:gd name="T6" fmla="*/ 0 w 50"/>
                <a:gd name="T7" fmla="*/ 34 h 50"/>
                <a:gd name="T8" fmla="*/ 1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15" y="0"/>
                  </a:moveTo>
                  <a:lnTo>
                    <a:pt x="50" y="16"/>
                  </a:lnTo>
                  <a:lnTo>
                    <a:pt x="35" y="50"/>
                  </a:lnTo>
                  <a:lnTo>
                    <a:pt x="0" y="34"/>
                  </a:lnTo>
                  <a:lnTo>
                    <a:pt x="15" y="0"/>
                  </a:lnTo>
                  <a:close/>
                </a:path>
              </a:pathLst>
            </a:custGeom>
            <a:solidFill>
              <a:srgbClr val="000000"/>
            </a:solidFill>
            <a:ln w="9525">
              <a:noFill/>
              <a:round/>
              <a:headEnd/>
              <a:tailEnd/>
            </a:ln>
          </p:spPr>
          <p:txBody>
            <a:bodyPr/>
            <a:lstStyle/>
            <a:p>
              <a:endParaRPr lang="en-US"/>
            </a:p>
          </p:txBody>
        </p:sp>
        <p:sp>
          <p:nvSpPr>
            <p:cNvPr id="84101" name="Freeform 421"/>
            <p:cNvSpPr>
              <a:spLocks/>
            </p:cNvSpPr>
            <p:nvPr/>
          </p:nvSpPr>
          <p:spPr bwMode="auto">
            <a:xfrm>
              <a:off x="5591" y="2980"/>
              <a:ext cx="51" cy="51"/>
            </a:xfrm>
            <a:custGeom>
              <a:avLst/>
              <a:gdLst>
                <a:gd name="T0" fmla="*/ 15 w 51"/>
                <a:gd name="T1" fmla="*/ 0 h 51"/>
                <a:gd name="T2" fmla="*/ 51 w 51"/>
                <a:gd name="T3" fmla="*/ 17 h 51"/>
                <a:gd name="T4" fmla="*/ 36 w 51"/>
                <a:gd name="T5" fmla="*/ 51 h 51"/>
                <a:gd name="T6" fmla="*/ 0 w 51"/>
                <a:gd name="T7" fmla="*/ 34 h 51"/>
                <a:gd name="T8" fmla="*/ 15 w 51"/>
                <a:gd name="T9" fmla="*/ 0 h 51"/>
                <a:gd name="T10" fmla="*/ 0 60000 65536"/>
                <a:gd name="T11" fmla="*/ 0 60000 65536"/>
                <a:gd name="T12" fmla="*/ 0 60000 65536"/>
                <a:gd name="T13" fmla="*/ 0 60000 65536"/>
                <a:gd name="T14" fmla="*/ 0 60000 65536"/>
                <a:gd name="T15" fmla="*/ 0 w 51"/>
                <a:gd name="T16" fmla="*/ 0 h 51"/>
                <a:gd name="T17" fmla="*/ 51 w 51"/>
                <a:gd name="T18" fmla="*/ 51 h 51"/>
              </a:gdLst>
              <a:ahLst/>
              <a:cxnLst>
                <a:cxn ang="T10">
                  <a:pos x="T0" y="T1"/>
                </a:cxn>
                <a:cxn ang="T11">
                  <a:pos x="T2" y="T3"/>
                </a:cxn>
                <a:cxn ang="T12">
                  <a:pos x="T4" y="T5"/>
                </a:cxn>
                <a:cxn ang="T13">
                  <a:pos x="T6" y="T7"/>
                </a:cxn>
                <a:cxn ang="T14">
                  <a:pos x="T8" y="T9"/>
                </a:cxn>
              </a:cxnLst>
              <a:rect l="T15" t="T16" r="T17" b="T18"/>
              <a:pathLst>
                <a:path w="51" h="51">
                  <a:moveTo>
                    <a:pt x="15" y="0"/>
                  </a:moveTo>
                  <a:lnTo>
                    <a:pt x="51" y="17"/>
                  </a:lnTo>
                  <a:lnTo>
                    <a:pt x="36" y="51"/>
                  </a:lnTo>
                  <a:lnTo>
                    <a:pt x="0" y="34"/>
                  </a:lnTo>
                  <a:lnTo>
                    <a:pt x="15" y="0"/>
                  </a:lnTo>
                  <a:close/>
                </a:path>
              </a:pathLst>
            </a:custGeom>
            <a:solidFill>
              <a:srgbClr val="000000"/>
            </a:solidFill>
            <a:ln w="9525">
              <a:noFill/>
              <a:round/>
              <a:headEnd/>
              <a:tailEnd/>
            </a:ln>
          </p:spPr>
          <p:txBody>
            <a:bodyPr/>
            <a:lstStyle/>
            <a:p>
              <a:endParaRPr lang="en-US"/>
            </a:p>
          </p:txBody>
        </p:sp>
        <p:sp>
          <p:nvSpPr>
            <p:cNvPr id="84102" name="Freeform 420"/>
            <p:cNvSpPr>
              <a:spLocks/>
            </p:cNvSpPr>
            <p:nvPr/>
          </p:nvSpPr>
          <p:spPr bwMode="auto">
            <a:xfrm>
              <a:off x="5628" y="2997"/>
              <a:ext cx="44" cy="47"/>
            </a:xfrm>
            <a:custGeom>
              <a:avLst/>
              <a:gdLst>
                <a:gd name="T0" fmla="*/ 14 w 44"/>
                <a:gd name="T1" fmla="*/ 0 h 47"/>
                <a:gd name="T2" fmla="*/ 44 w 44"/>
                <a:gd name="T3" fmla="*/ 13 h 47"/>
                <a:gd name="T4" fmla="*/ 29 w 44"/>
                <a:gd name="T5" fmla="*/ 47 h 47"/>
                <a:gd name="T6" fmla="*/ 0 w 44"/>
                <a:gd name="T7" fmla="*/ 34 h 47"/>
                <a:gd name="T8" fmla="*/ 14 w 44"/>
                <a:gd name="T9" fmla="*/ 0 h 47"/>
                <a:gd name="T10" fmla="*/ 0 60000 65536"/>
                <a:gd name="T11" fmla="*/ 0 60000 65536"/>
                <a:gd name="T12" fmla="*/ 0 60000 65536"/>
                <a:gd name="T13" fmla="*/ 0 60000 65536"/>
                <a:gd name="T14" fmla="*/ 0 60000 65536"/>
                <a:gd name="T15" fmla="*/ 0 w 44"/>
                <a:gd name="T16" fmla="*/ 0 h 47"/>
                <a:gd name="T17" fmla="*/ 44 w 44"/>
                <a:gd name="T18" fmla="*/ 47 h 47"/>
              </a:gdLst>
              <a:ahLst/>
              <a:cxnLst>
                <a:cxn ang="T10">
                  <a:pos x="T0" y="T1"/>
                </a:cxn>
                <a:cxn ang="T11">
                  <a:pos x="T2" y="T3"/>
                </a:cxn>
                <a:cxn ang="T12">
                  <a:pos x="T4" y="T5"/>
                </a:cxn>
                <a:cxn ang="T13">
                  <a:pos x="T6" y="T7"/>
                </a:cxn>
                <a:cxn ang="T14">
                  <a:pos x="T8" y="T9"/>
                </a:cxn>
              </a:cxnLst>
              <a:rect l="T15" t="T16" r="T17" b="T18"/>
              <a:pathLst>
                <a:path w="44" h="47">
                  <a:moveTo>
                    <a:pt x="14" y="0"/>
                  </a:moveTo>
                  <a:lnTo>
                    <a:pt x="44" y="13"/>
                  </a:lnTo>
                  <a:lnTo>
                    <a:pt x="29" y="47"/>
                  </a:lnTo>
                  <a:lnTo>
                    <a:pt x="0" y="34"/>
                  </a:lnTo>
                  <a:lnTo>
                    <a:pt x="14" y="0"/>
                  </a:lnTo>
                  <a:close/>
                </a:path>
              </a:pathLst>
            </a:custGeom>
            <a:solidFill>
              <a:srgbClr val="000000"/>
            </a:solidFill>
            <a:ln w="9525">
              <a:noFill/>
              <a:round/>
              <a:headEnd/>
              <a:tailEnd/>
            </a:ln>
          </p:spPr>
          <p:txBody>
            <a:bodyPr/>
            <a:lstStyle/>
            <a:p>
              <a:endParaRPr lang="en-US"/>
            </a:p>
          </p:txBody>
        </p:sp>
        <p:sp>
          <p:nvSpPr>
            <p:cNvPr id="84103" name="Freeform 419"/>
            <p:cNvSpPr>
              <a:spLocks/>
            </p:cNvSpPr>
            <p:nvPr/>
          </p:nvSpPr>
          <p:spPr bwMode="auto">
            <a:xfrm>
              <a:off x="5792" y="3066"/>
              <a:ext cx="43" cy="47"/>
            </a:xfrm>
            <a:custGeom>
              <a:avLst/>
              <a:gdLst>
                <a:gd name="T0" fmla="*/ 12 w 43"/>
                <a:gd name="T1" fmla="*/ 0 h 47"/>
                <a:gd name="T2" fmla="*/ 43 w 43"/>
                <a:gd name="T3" fmla="*/ 12 h 47"/>
                <a:gd name="T4" fmla="*/ 30 w 43"/>
                <a:gd name="T5" fmla="*/ 47 h 47"/>
                <a:gd name="T6" fmla="*/ 0 w 43"/>
                <a:gd name="T7" fmla="*/ 34 h 47"/>
                <a:gd name="T8" fmla="*/ 12 w 43"/>
                <a:gd name="T9" fmla="*/ 0 h 47"/>
                <a:gd name="T10" fmla="*/ 0 60000 65536"/>
                <a:gd name="T11" fmla="*/ 0 60000 65536"/>
                <a:gd name="T12" fmla="*/ 0 60000 65536"/>
                <a:gd name="T13" fmla="*/ 0 60000 65536"/>
                <a:gd name="T14" fmla="*/ 0 60000 65536"/>
                <a:gd name="T15" fmla="*/ 0 w 43"/>
                <a:gd name="T16" fmla="*/ 0 h 47"/>
                <a:gd name="T17" fmla="*/ 43 w 43"/>
                <a:gd name="T18" fmla="*/ 47 h 47"/>
              </a:gdLst>
              <a:ahLst/>
              <a:cxnLst>
                <a:cxn ang="T10">
                  <a:pos x="T0" y="T1"/>
                </a:cxn>
                <a:cxn ang="T11">
                  <a:pos x="T2" y="T3"/>
                </a:cxn>
                <a:cxn ang="T12">
                  <a:pos x="T4" y="T5"/>
                </a:cxn>
                <a:cxn ang="T13">
                  <a:pos x="T6" y="T7"/>
                </a:cxn>
                <a:cxn ang="T14">
                  <a:pos x="T8" y="T9"/>
                </a:cxn>
              </a:cxnLst>
              <a:rect l="T15" t="T16" r="T17" b="T18"/>
              <a:pathLst>
                <a:path w="43" h="47">
                  <a:moveTo>
                    <a:pt x="12" y="0"/>
                  </a:moveTo>
                  <a:lnTo>
                    <a:pt x="43" y="12"/>
                  </a:lnTo>
                  <a:lnTo>
                    <a:pt x="30" y="47"/>
                  </a:lnTo>
                  <a:lnTo>
                    <a:pt x="0" y="34"/>
                  </a:lnTo>
                  <a:lnTo>
                    <a:pt x="12" y="0"/>
                  </a:lnTo>
                  <a:close/>
                </a:path>
              </a:pathLst>
            </a:custGeom>
            <a:solidFill>
              <a:srgbClr val="000000"/>
            </a:solidFill>
            <a:ln w="9525">
              <a:noFill/>
              <a:round/>
              <a:headEnd/>
              <a:tailEnd/>
            </a:ln>
          </p:spPr>
          <p:txBody>
            <a:bodyPr/>
            <a:lstStyle/>
            <a:p>
              <a:endParaRPr lang="en-US"/>
            </a:p>
          </p:txBody>
        </p:sp>
        <p:sp>
          <p:nvSpPr>
            <p:cNvPr id="84104" name="Freeform 418"/>
            <p:cNvSpPr>
              <a:spLocks/>
            </p:cNvSpPr>
            <p:nvPr/>
          </p:nvSpPr>
          <p:spPr bwMode="auto">
            <a:xfrm>
              <a:off x="5822" y="3078"/>
              <a:ext cx="55" cy="51"/>
            </a:xfrm>
            <a:custGeom>
              <a:avLst/>
              <a:gdLst>
                <a:gd name="T0" fmla="*/ 13 w 55"/>
                <a:gd name="T1" fmla="*/ 0 h 51"/>
                <a:gd name="T2" fmla="*/ 55 w 55"/>
                <a:gd name="T3" fmla="*/ 16 h 51"/>
                <a:gd name="T4" fmla="*/ 42 w 55"/>
                <a:gd name="T5" fmla="*/ 51 h 51"/>
                <a:gd name="T6" fmla="*/ 0 w 55"/>
                <a:gd name="T7" fmla="*/ 35 h 51"/>
                <a:gd name="T8" fmla="*/ 13 w 55"/>
                <a:gd name="T9" fmla="*/ 0 h 51"/>
                <a:gd name="T10" fmla="*/ 0 60000 65536"/>
                <a:gd name="T11" fmla="*/ 0 60000 65536"/>
                <a:gd name="T12" fmla="*/ 0 60000 65536"/>
                <a:gd name="T13" fmla="*/ 0 60000 65536"/>
                <a:gd name="T14" fmla="*/ 0 60000 65536"/>
                <a:gd name="T15" fmla="*/ 0 w 55"/>
                <a:gd name="T16" fmla="*/ 0 h 51"/>
                <a:gd name="T17" fmla="*/ 55 w 55"/>
                <a:gd name="T18" fmla="*/ 51 h 51"/>
              </a:gdLst>
              <a:ahLst/>
              <a:cxnLst>
                <a:cxn ang="T10">
                  <a:pos x="T0" y="T1"/>
                </a:cxn>
                <a:cxn ang="T11">
                  <a:pos x="T2" y="T3"/>
                </a:cxn>
                <a:cxn ang="T12">
                  <a:pos x="T4" y="T5"/>
                </a:cxn>
                <a:cxn ang="T13">
                  <a:pos x="T6" y="T7"/>
                </a:cxn>
                <a:cxn ang="T14">
                  <a:pos x="T8" y="T9"/>
                </a:cxn>
              </a:cxnLst>
              <a:rect l="T15" t="T16" r="T17" b="T18"/>
              <a:pathLst>
                <a:path w="55" h="51">
                  <a:moveTo>
                    <a:pt x="13" y="0"/>
                  </a:moveTo>
                  <a:lnTo>
                    <a:pt x="55" y="16"/>
                  </a:lnTo>
                  <a:lnTo>
                    <a:pt x="42" y="51"/>
                  </a:lnTo>
                  <a:lnTo>
                    <a:pt x="0" y="35"/>
                  </a:lnTo>
                  <a:lnTo>
                    <a:pt x="13" y="0"/>
                  </a:lnTo>
                  <a:close/>
                </a:path>
              </a:pathLst>
            </a:custGeom>
            <a:solidFill>
              <a:srgbClr val="000000"/>
            </a:solidFill>
            <a:ln w="9525">
              <a:noFill/>
              <a:round/>
              <a:headEnd/>
              <a:tailEnd/>
            </a:ln>
          </p:spPr>
          <p:txBody>
            <a:bodyPr/>
            <a:lstStyle/>
            <a:p>
              <a:endParaRPr lang="en-US"/>
            </a:p>
          </p:txBody>
        </p:sp>
        <p:sp>
          <p:nvSpPr>
            <p:cNvPr id="84105" name="Freeform 417"/>
            <p:cNvSpPr>
              <a:spLocks/>
            </p:cNvSpPr>
            <p:nvPr/>
          </p:nvSpPr>
          <p:spPr bwMode="auto">
            <a:xfrm>
              <a:off x="5864" y="3094"/>
              <a:ext cx="55" cy="51"/>
            </a:xfrm>
            <a:custGeom>
              <a:avLst/>
              <a:gdLst>
                <a:gd name="T0" fmla="*/ 13 w 55"/>
                <a:gd name="T1" fmla="*/ 0 h 51"/>
                <a:gd name="T2" fmla="*/ 55 w 55"/>
                <a:gd name="T3" fmla="*/ 17 h 51"/>
                <a:gd name="T4" fmla="*/ 42 w 55"/>
                <a:gd name="T5" fmla="*/ 51 h 51"/>
                <a:gd name="T6" fmla="*/ 0 w 55"/>
                <a:gd name="T7" fmla="*/ 35 h 51"/>
                <a:gd name="T8" fmla="*/ 13 w 55"/>
                <a:gd name="T9" fmla="*/ 0 h 51"/>
                <a:gd name="T10" fmla="*/ 0 60000 65536"/>
                <a:gd name="T11" fmla="*/ 0 60000 65536"/>
                <a:gd name="T12" fmla="*/ 0 60000 65536"/>
                <a:gd name="T13" fmla="*/ 0 60000 65536"/>
                <a:gd name="T14" fmla="*/ 0 60000 65536"/>
                <a:gd name="T15" fmla="*/ 0 w 55"/>
                <a:gd name="T16" fmla="*/ 0 h 51"/>
                <a:gd name="T17" fmla="*/ 55 w 55"/>
                <a:gd name="T18" fmla="*/ 51 h 51"/>
              </a:gdLst>
              <a:ahLst/>
              <a:cxnLst>
                <a:cxn ang="T10">
                  <a:pos x="T0" y="T1"/>
                </a:cxn>
                <a:cxn ang="T11">
                  <a:pos x="T2" y="T3"/>
                </a:cxn>
                <a:cxn ang="T12">
                  <a:pos x="T4" y="T5"/>
                </a:cxn>
                <a:cxn ang="T13">
                  <a:pos x="T6" y="T7"/>
                </a:cxn>
                <a:cxn ang="T14">
                  <a:pos x="T8" y="T9"/>
                </a:cxn>
              </a:cxnLst>
              <a:rect l="T15" t="T16" r="T17" b="T18"/>
              <a:pathLst>
                <a:path w="55" h="51">
                  <a:moveTo>
                    <a:pt x="13" y="0"/>
                  </a:moveTo>
                  <a:lnTo>
                    <a:pt x="55" y="17"/>
                  </a:lnTo>
                  <a:lnTo>
                    <a:pt x="42" y="51"/>
                  </a:lnTo>
                  <a:lnTo>
                    <a:pt x="0" y="35"/>
                  </a:lnTo>
                  <a:lnTo>
                    <a:pt x="13" y="0"/>
                  </a:lnTo>
                  <a:close/>
                </a:path>
              </a:pathLst>
            </a:custGeom>
            <a:solidFill>
              <a:srgbClr val="000000"/>
            </a:solidFill>
            <a:ln w="9525">
              <a:noFill/>
              <a:round/>
              <a:headEnd/>
              <a:tailEnd/>
            </a:ln>
          </p:spPr>
          <p:txBody>
            <a:bodyPr/>
            <a:lstStyle/>
            <a:p>
              <a:endParaRPr lang="en-US"/>
            </a:p>
          </p:txBody>
        </p:sp>
        <p:sp>
          <p:nvSpPr>
            <p:cNvPr id="84106" name="Freeform 416"/>
            <p:cNvSpPr>
              <a:spLocks/>
            </p:cNvSpPr>
            <p:nvPr/>
          </p:nvSpPr>
          <p:spPr bwMode="auto">
            <a:xfrm>
              <a:off x="5906" y="3111"/>
              <a:ext cx="55" cy="50"/>
            </a:xfrm>
            <a:custGeom>
              <a:avLst/>
              <a:gdLst>
                <a:gd name="T0" fmla="*/ 13 w 55"/>
                <a:gd name="T1" fmla="*/ 0 h 50"/>
                <a:gd name="T2" fmla="*/ 55 w 55"/>
                <a:gd name="T3" fmla="*/ 16 h 50"/>
                <a:gd name="T4" fmla="*/ 42 w 55"/>
                <a:gd name="T5" fmla="*/ 50 h 50"/>
                <a:gd name="T6" fmla="*/ 0 w 55"/>
                <a:gd name="T7" fmla="*/ 34 h 50"/>
                <a:gd name="T8" fmla="*/ 13 w 55"/>
                <a:gd name="T9" fmla="*/ 0 h 50"/>
                <a:gd name="T10" fmla="*/ 0 60000 65536"/>
                <a:gd name="T11" fmla="*/ 0 60000 65536"/>
                <a:gd name="T12" fmla="*/ 0 60000 65536"/>
                <a:gd name="T13" fmla="*/ 0 60000 65536"/>
                <a:gd name="T14" fmla="*/ 0 60000 65536"/>
                <a:gd name="T15" fmla="*/ 0 w 55"/>
                <a:gd name="T16" fmla="*/ 0 h 50"/>
                <a:gd name="T17" fmla="*/ 55 w 55"/>
                <a:gd name="T18" fmla="*/ 50 h 50"/>
              </a:gdLst>
              <a:ahLst/>
              <a:cxnLst>
                <a:cxn ang="T10">
                  <a:pos x="T0" y="T1"/>
                </a:cxn>
                <a:cxn ang="T11">
                  <a:pos x="T2" y="T3"/>
                </a:cxn>
                <a:cxn ang="T12">
                  <a:pos x="T4" y="T5"/>
                </a:cxn>
                <a:cxn ang="T13">
                  <a:pos x="T6" y="T7"/>
                </a:cxn>
                <a:cxn ang="T14">
                  <a:pos x="T8" y="T9"/>
                </a:cxn>
              </a:cxnLst>
              <a:rect l="T15" t="T16" r="T17" b="T18"/>
              <a:pathLst>
                <a:path w="55" h="50">
                  <a:moveTo>
                    <a:pt x="13" y="0"/>
                  </a:moveTo>
                  <a:lnTo>
                    <a:pt x="55" y="16"/>
                  </a:lnTo>
                  <a:lnTo>
                    <a:pt x="42" y="50"/>
                  </a:lnTo>
                  <a:lnTo>
                    <a:pt x="0" y="34"/>
                  </a:lnTo>
                  <a:lnTo>
                    <a:pt x="13" y="0"/>
                  </a:lnTo>
                  <a:close/>
                </a:path>
              </a:pathLst>
            </a:custGeom>
            <a:solidFill>
              <a:srgbClr val="000000"/>
            </a:solidFill>
            <a:ln w="9525">
              <a:noFill/>
              <a:round/>
              <a:headEnd/>
              <a:tailEnd/>
            </a:ln>
          </p:spPr>
          <p:txBody>
            <a:bodyPr/>
            <a:lstStyle/>
            <a:p>
              <a:endParaRPr lang="en-US"/>
            </a:p>
          </p:txBody>
        </p:sp>
        <p:sp>
          <p:nvSpPr>
            <p:cNvPr id="84107" name="Freeform 415"/>
            <p:cNvSpPr>
              <a:spLocks/>
            </p:cNvSpPr>
            <p:nvPr/>
          </p:nvSpPr>
          <p:spPr bwMode="auto">
            <a:xfrm>
              <a:off x="5948" y="3127"/>
              <a:ext cx="94" cy="65"/>
            </a:xfrm>
            <a:custGeom>
              <a:avLst/>
              <a:gdLst>
                <a:gd name="T0" fmla="*/ 13 w 94"/>
                <a:gd name="T1" fmla="*/ 0 h 65"/>
                <a:gd name="T2" fmla="*/ 94 w 94"/>
                <a:gd name="T3" fmla="*/ 31 h 65"/>
                <a:gd name="T4" fmla="*/ 82 w 94"/>
                <a:gd name="T5" fmla="*/ 65 h 65"/>
                <a:gd name="T6" fmla="*/ 0 w 94"/>
                <a:gd name="T7" fmla="*/ 34 h 65"/>
                <a:gd name="T8" fmla="*/ 13 w 94"/>
                <a:gd name="T9" fmla="*/ 0 h 65"/>
                <a:gd name="T10" fmla="*/ 0 60000 65536"/>
                <a:gd name="T11" fmla="*/ 0 60000 65536"/>
                <a:gd name="T12" fmla="*/ 0 60000 65536"/>
                <a:gd name="T13" fmla="*/ 0 60000 65536"/>
                <a:gd name="T14" fmla="*/ 0 60000 65536"/>
                <a:gd name="T15" fmla="*/ 0 w 94"/>
                <a:gd name="T16" fmla="*/ 0 h 65"/>
                <a:gd name="T17" fmla="*/ 94 w 94"/>
                <a:gd name="T18" fmla="*/ 65 h 65"/>
              </a:gdLst>
              <a:ahLst/>
              <a:cxnLst>
                <a:cxn ang="T10">
                  <a:pos x="T0" y="T1"/>
                </a:cxn>
                <a:cxn ang="T11">
                  <a:pos x="T2" y="T3"/>
                </a:cxn>
                <a:cxn ang="T12">
                  <a:pos x="T4" y="T5"/>
                </a:cxn>
                <a:cxn ang="T13">
                  <a:pos x="T6" y="T7"/>
                </a:cxn>
                <a:cxn ang="T14">
                  <a:pos x="T8" y="T9"/>
                </a:cxn>
              </a:cxnLst>
              <a:rect l="T15" t="T16" r="T17" b="T18"/>
              <a:pathLst>
                <a:path w="94" h="65">
                  <a:moveTo>
                    <a:pt x="13" y="0"/>
                  </a:moveTo>
                  <a:lnTo>
                    <a:pt x="94" y="31"/>
                  </a:lnTo>
                  <a:lnTo>
                    <a:pt x="82" y="65"/>
                  </a:lnTo>
                  <a:lnTo>
                    <a:pt x="0" y="34"/>
                  </a:lnTo>
                  <a:lnTo>
                    <a:pt x="13" y="0"/>
                  </a:lnTo>
                  <a:close/>
                </a:path>
              </a:pathLst>
            </a:custGeom>
            <a:solidFill>
              <a:srgbClr val="000000"/>
            </a:solidFill>
            <a:ln w="9525">
              <a:noFill/>
              <a:round/>
              <a:headEnd/>
              <a:tailEnd/>
            </a:ln>
          </p:spPr>
          <p:txBody>
            <a:bodyPr/>
            <a:lstStyle/>
            <a:p>
              <a:endParaRPr lang="en-US"/>
            </a:p>
          </p:txBody>
        </p:sp>
        <p:sp>
          <p:nvSpPr>
            <p:cNvPr id="84108" name="Freeform 414"/>
            <p:cNvSpPr>
              <a:spLocks/>
            </p:cNvSpPr>
            <p:nvPr/>
          </p:nvSpPr>
          <p:spPr bwMode="auto">
            <a:xfrm>
              <a:off x="6166" y="3207"/>
              <a:ext cx="54" cy="50"/>
            </a:xfrm>
            <a:custGeom>
              <a:avLst/>
              <a:gdLst>
                <a:gd name="T0" fmla="*/ 12 w 54"/>
                <a:gd name="T1" fmla="*/ 0 h 50"/>
                <a:gd name="T2" fmla="*/ 54 w 54"/>
                <a:gd name="T3" fmla="*/ 15 h 50"/>
                <a:gd name="T4" fmla="*/ 42 w 54"/>
                <a:gd name="T5" fmla="*/ 50 h 50"/>
                <a:gd name="T6" fmla="*/ 0 w 54"/>
                <a:gd name="T7" fmla="*/ 35 h 50"/>
                <a:gd name="T8" fmla="*/ 12 w 54"/>
                <a:gd name="T9" fmla="*/ 0 h 50"/>
                <a:gd name="T10" fmla="*/ 0 60000 65536"/>
                <a:gd name="T11" fmla="*/ 0 60000 65536"/>
                <a:gd name="T12" fmla="*/ 0 60000 65536"/>
                <a:gd name="T13" fmla="*/ 0 60000 65536"/>
                <a:gd name="T14" fmla="*/ 0 60000 65536"/>
                <a:gd name="T15" fmla="*/ 0 w 54"/>
                <a:gd name="T16" fmla="*/ 0 h 50"/>
                <a:gd name="T17" fmla="*/ 54 w 54"/>
                <a:gd name="T18" fmla="*/ 50 h 50"/>
              </a:gdLst>
              <a:ahLst/>
              <a:cxnLst>
                <a:cxn ang="T10">
                  <a:pos x="T0" y="T1"/>
                </a:cxn>
                <a:cxn ang="T11">
                  <a:pos x="T2" y="T3"/>
                </a:cxn>
                <a:cxn ang="T12">
                  <a:pos x="T4" y="T5"/>
                </a:cxn>
                <a:cxn ang="T13">
                  <a:pos x="T6" y="T7"/>
                </a:cxn>
                <a:cxn ang="T14">
                  <a:pos x="T8" y="T9"/>
                </a:cxn>
              </a:cxnLst>
              <a:rect l="T15" t="T16" r="T17" b="T18"/>
              <a:pathLst>
                <a:path w="54" h="50">
                  <a:moveTo>
                    <a:pt x="12" y="0"/>
                  </a:moveTo>
                  <a:lnTo>
                    <a:pt x="54" y="15"/>
                  </a:lnTo>
                  <a:lnTo>
                    <a:pt x="42" y="50"/>
                  </a:lnTo>
                  <a:lnTo>
                    <a:pt x="0" y="35"/>
                  </a:lnTo>
                  <a:lnTo>
                    <a:pt x="12" y="0"/>
                  </a:lnTo>
                  <a:close/>
                </a:path>
              </a:pathLst>
            </a:custGeom>
            <a:solidFill>
              <a:srgbClr val="000000"/>
            </a:solidFill>
            <a:ln w="9525">
              <a:noFill/>
              <a:round/>
              <a:headEnd/>
              <a:tailEnd/>
            </a:ln>
          </p:spPr>
          <p:txBody>
            <a:bodyPr/>
            <a:lstStyle/>
            <a:p>
              <a:endParaRPr lang="en-US"/>
            </a:p>
          </p:txBody>
        </p:sp>
        <p:sp>
          <p:nvSpPr>
            <p:cNvPr id="84109" name="Freeform 413"/>
            <p:cNvSpPr>
              <a:spLocks/>
            </p:cNvSpPr>
            <p:nvPr/>
          </p:nvSpPr>
          <p:spPr bwMode="auto">
            <a:xfrm>
              <a:off x="6208" y="3222"/>
              <a:ext cx="101" cy="68"/>
            </a:xfrm>
            <a:custGeom>
              <a:avLst/>
              <a:gdLst>
                <a:gd name="T0" fmla="*/ 12 w 101"/>
                <a:gd name="T1" fmla="*/ 0 h 68"/>
                <a:gd name="T2" fmla="*/ 101 w 101"/>
                <a:gd name="T3" fmla="*/ 33 h 68"/>
                <a:gd name="T4" fmla="*/ 89 w 101"/>
                <a:gd name="T5" fmla="*/ 68 h 68"/>
                <a:gd name="T6" fmla="*/ 0 w 101"/>
                <a:gd name="T7" fmla="*/ 35 h 68"/>
                <a:gd name="T8" fmla="*/ 12 w 101"/>
                <a:gd name="T9" fmla="*/ 0 h 68"/>
                <a:gd name="T10" fmla="*/ 0 60000 65536"/>
                <a:gd name="T11" fmla="*/ 0 60000 65536"/>
                <a:gd name="T12" fmla="*/ 0 60000 65536"/>
                <a:gd name="T13" fmla="*/ 0 60000 65536"/>
                <a:gd name="T14" fmla="*/ 0 60000 65536"/>
                <a:gd name="T15" fmla="*/ 0 w 101"/>
                <a:gd name="T16" fmla="*/ 0 h 68"/>
                <a:gd name="T17" fmla="*/ 101 w 101"/>
                <a:gd name="T18" fmla="*/ 68 h 68"/>
              </a:gdLst>
              <a:ahLst/>
              <a:cxnLst>
                <a:cxn ang="T10">
                  <a:pos x="T0" y="T1"/>
                </a:cxn>
                <a:cxn ang="T11">
                  <a:pos x="T2" y="T3"/>
                </a:cxn>
                <a:cxn ang="T12">
                  <a:pos x="T4" y="T5"/>
                </a:cxn>
                <a:cxn ang="T13">
                  <a:pos x="T6" y="T7"/>
                </a:cxn>
                <a:cxn ang="T14">
                  <a:pos x="T8" y="T9"/>
                </a:cxn>
              </a:cxnLst>
              <a:rect l="T15" t="T16" r="T17" b="T18"/>
              <a:pathLst>
                <a:path w="101" h="68">
                  <a:moveTo>
                    <a:pt x="12" y="0"/>
                  </a:moveTo>
                  <a:lnTo>
                    <a:pt x="101" y="33"/>
                  </a:lnTo>
                  <a:lnTo>
                    <a:pt x="89" y="68"/>
                  </a:lnTo>
                  <a:lnTo>
                    <a:pt x="0" y="35"/>
                  </a:lnTo>
                  <a:lnTo>
                    <a:pt x="12" y="0"/>
                  </a:lnTo>
                  <a:close/>
                </a:path>
              </a:pathLst>
            </a:custGeom>
            <a:solidFill>
              <a:srgbClr val="000000"/>
            </a:solidFill>
            <a:ln w="9525">
              <a:noFill/>
              <a:round/>
              <a:headEnd/>
              <a:tailEnd/>
            </a:ln>
          </p:spPr>
          <p:txBody>
            <a:bodyPr/>
            <a:lstStyle/>
            <a:p>
              <a:endParaRPr lang="en-US"/>
            </a:p>
          </p:txBody>
        </p:sp>
        <p:sp>
          <p:nvSpPr>
            <p:cNvPr id="84110" name="Freeform 412"/>
            <p:cNvSpPr>
              <a:spLocks/>
            </p:cNvSpPr>
            <p:nvPr/>
          </p:nvSpPr>
          <p:spPr bwMode="auto">
            <a:xfrm>
              <a:off x="6297" y="3255"/>
              <a:ext cx="99" cy="66"/>
            </a:xfrm>
            <a:custGeom>
              <a:avLst/>
              <a:gdLst>
                <a:gd name="T0" fmla="*/ 12 w 99"/>
                <a:gd name="T1" fmla="*/ 0 h 66"/>
                <a:gd name="T2" fmla="*/ 99 w 99"/>
                <a:gd name="T3" fmla="*/ 32 h 66"/>
                <a:gd name="T4" fmla="*/ 87 w 99"/>
                <a:gd name="T5" fmla="*/ 66 h 66"/>
                <a:gd name="T6" fmla="*/ 0 w 99"/>
                <a:gd name="T7" fmla="*/ 35 h 66"/>
                <a:gd name="T8" fmla="*/ 12 w 99"/>
                <a:gd name="T9" fmla="*/ 0 h 66"/>
                <a:gd name="T10" fmla="*/ 0 60000 65536"/>
                <a:gd name="T11" fmla="*/ 0 60000 65536"/>
                <a:gd name="T12" fmla="*/ 0 60000 65536"/>
                <a:gd name="T13" fmla="*/ 0 60000 65536"/>
                <a:gd name="T14" fmla="*/ 0 60000 65536"/>
                <a:gd name="T15" fmla="*/ 0 w 99"/>
                <a:gd name="T16" fmla="*/ 0 h 66"/>
                <a:gd name="T17" fmla="*/ 99 w 99"/>
                <a:gd name="T18" fmla="*/ 66 h 66"/>
              </a:gdLst>
              <a:ahLst/>
              <a:cxnLst>
                <a:cxn ang="T10">
                  <a:pos x="T0" y="T1"/>
                </a:cxn>
                <a:cxn ang="T11">
                  <a:pos x="T2" y="T3"/>
                </a:cxn>
                <a:cxn ang="T12">
                  <a:pos x="T4" y="T5"/>
                </a:cxn>
                <a:cxn ang="T13">
                  <a:pos x="T6" y="T7"/>
                </a:cxn>
                <a:cxn ang="T14">
                  <a:pos x="T8" y="T9"/>
                </a:cxn>
              </a:cxnLst>
              <a:rect l="T15" t="T16" r="T17" b="T18"/>
              <a:pathLst>
                <a:path w="99" h="66">
                  <a:moveTo>
                    <a:pt x="12" y="0"/>
                  </a:moveTo>
                  <a:lnTo>
                    <a:pt x="99" y="32"/>
                  </a:lnTo>
                  <a:lnTo>
                    <a:pt x="87" y="66"/>
                  </a:lnTo>
                  <a:lnTo>
                    <a:pt x="0" y="35"/>
                  </a:lnTo>
                  <a:lnTo>
                    <a:pt x="12" y="0"/>
                  </a:lnTo>
                  <a:close/>
                </a:path>
              </a:pathLst>
            </a:custGeom>
            <a:solidFill>
              <a:srgbClr val="000000"/>
            </a:solidFill>
            <a:ln w="9525">
              <a:noFill/>
              <a:round/>
              <a:headEnd/>
              <a:tailEnd/>
            </a:ln>
          </p:spPr>
          <p:txBody>
            <a:bodyPr/>
            <a:lstStyle/>
            <a:p>
              <a:endParaRPr lang="en-US"/>
            </a:p>
          </p:txBody>
        </p:sp>
        <p:sp>
          <p:nvSpPr>
            <p:cNvPr id="84111" name="Freeform 411"/>
            <p:cNvSpPr>
              <a:spLocks/>
            </p:cNvSpPr>
            <p:nvPr/>
          </p:nvSpPr>
          <p:spPr bwMode="auto">
            <a:xfrm>
              <a:off x="6384" y="3287"/>
              <a:ext cx="33" cy="42"/>
            </a:xfrm>
            <a:custGeom>
              <a:avLst/>
              <a:gdLst>
                <a:gd name="T0" fmla="*/ 13 w 33"/>
                <a:gd name="T1" fmla="*/ 0 h 42"/>
                <a:gd name="T2" fmla="*/ 33 w 33"/>
                <a:gd name="T3" fmla="*/ 7 h 42"/>
                <a:gd name="T4" fmla="*/ 21 w 33"/>
                <a:gd name="T5" fmla="*/ 42 h 42"/>
                <a:gd name="T6" fmla="*/ 0 w 33"/>
                <a:gd name="T7" fmla="*/ 34 h 42"/>
                <a:gd name="T8" fmla="*/ 13 w 33"/>
                <a:gd name="T9" fmla="*/ 0 h 42"/>
                <a:gd name="T10" fmla="*/ 0 60000 65536"/>
                <a:gd name="T11" fmla="*/ 0 60000 65536"/>
                <a:gd name="T12" fmla="*/ 0 60000 65536"/>
                <a:gd name="T13" fmla="*/ 0 60000 65536"/>
                <a:gd name="T14" fmla="*/ 0 60000 65536"/>
                <a:gd name="T15" fmla="*/ 0 w 33"/>
                <a:gd name="T16" fmla="*/ 0 h 42"/>
                <a:gd name="T17" fmla="*/ 33 w 33"/>
                <a:gd name="T18" fmla="*/ 42 h 42"/>
              </a:gdLst>
              <a:ahLst/>
              <a:cxnLst>
                <a:cxn ang="T10">
                  <a:pos x="T0" y="T1"/>
                </a:cxn>
                <a:cxn ang="T11">
                  <a:pos x="T2" y="T3"/>
                </a:cxn>
                <a:cxn ang="T12">
                  <a:pos x="T4" y="T5"/>
                </a:cxn>
                <a:cxn ang="T13">
                  <a:pos x="T6" y="T7"/>
                </a:cxn>
                <a:cxn ang="T14">
                  <a:pos x="T8" y="T9"/>
                </a:cxn>
              </a:cxnLst>
              <a:rect l="T15" t="T16" r="T17" b="T18"/>
              <a:pathLst>
                <a:path w="33" h="42">
                  <a:moveTo>
                    <a:pt x="13" y="0"/>
                  </a:moveTo>
                  <a:lnTo>
                    <a:pt x="33" y="7"/>
                  </a:lnTo>
                  <a:lnTo>
                    <a:pt x="21" y="42"/>
                  </a:lnTo>
                  <a:lnTo>
                    <a:pt x="0" y="34"/>
                  </a:lnTo>
                  <a:lnTo>
                    <a:pt x="13" y="0"/>
                  </a:lnTo>
                  <a:close/>
                </a:path>
              </a:pathLst>
            </a:custGeom>
            <a:solidFill>
              <a:srgbClr val="000000"/>
            </a:solidFill>
            <a:ln w="9525">
              <a:noFill/>
              <a:round/>
              <a:headEnd/>
              <a:tailEnd/>
            </a:ln>
          </p:spPr>
          <p:txBody>
            <a:bodyPr/>
            <a:lstStyle/>
            <a:p>
              <a:endParaRPr lang="en-US"/>
            </a:p>
          </p:txBody>
        </p:sp>
        <p:sp>
          <p:nvSpPr>
            <p:cNvPr id="84112" name="Freeform 410"/>
            <p:cNvSpPr>
              <a:spLocks/>
            </p:cNvSpPr>
            <p:nvPr/>
          </p:nvSpPr>
          <p:spPr bwMode="auto">
            <a:xfrm>
              <a:off x="6541" y="3344"/>
              <a:ext cx="30" cy="42"/>
            </a:xfrm>
            <a:custGeom>
              <a:avLst/>
              <a:gdLst>
                <a:gd name="T0" fmla="*/ 12 w 30"/>
                <a:gd name="T1" fmla="*/ 0 h 42"/>
                <a:gd name="T2" fmla="*/ 30 w 30"/>
                <a:gd name="T3" fmla="*/ 7 h 42"/>
                <a:gd name="T4" fmla="*/ 18 w 30"/>
                <a:gd name="T5" fmla="*/ 42 h 42"/>
                <a:gd name="T6" fmla="*/ 0 w 30"/>
                <a:gd name="T7" fmla="*/ 36 h 42"/>
                <a:gd name="T8" fmla="*/ 12 w 30"/>
                <a:gd name="T9" fmla="*/ 0 h 42"/>
                <a:gd name="T10" fmla="*/ 0 60000 65536"/>
                <a:gd name="T11" fmla="*/ 0 60000 65536"/>
                <a:gd name="T12" fmla="*/ 0 60000 65536"/>
                <a:gd name="T13" fmla="*/ 0 60000 65536"/>
                <a:gd name="T14" fmla="*/ 0 60000 65536"/>
                <a:gd name="T15" fmla="*/ 0 w 30"/>
                <a:gd name="T16" fmla="*/ 0 h 42"/>
                <a:gd name="T17" fmla="*/ 30 w 30"/>
                <a:gd name="T18" fmla="*/ 42 h 42"/>
              </a:gdLst>
              <a:ahLst/>
              <a:cxnLst>
                <a:cxn ang="T10">
                  <a:pos x="T0" y="T1"/>
                </a:cxn>
                <a:cxn ang="T11">
                  <a:pos x="T2" y="T3"/>
                </a:cxn>
                <a:cxn ang="T12">
                  <a:pos x="T4" y="T5"/>
                </a:cxn>
                <a:cxn ang="T13">
                  <a:pos x="T6" y="T7"/>
                </a:cxn>
                <a:cxn ang="T14">
                  <a:pos x="T8" y="T9"/>
                </a:cxn>
              </a:cxnLst>
              <a:rect l="T15" t="T16" r="T17" b="T18"/>
              <a:pathLst>
                <a:path w="30" h="42">
                  <a:moveTo>
                    <a:pt x="12" y="0"/>
                  </a:moveTo>
                  <a:lnTo>
                    <a:pt x="30" y="7"/>
                  </a:lnTo>
                  <a:lnTo>
                    <a:pt x="18" y="42"/>
                  </a:lnTo>
                  <a:lnTo>
                    <a:pt x="0" y="36"/>
                  </a:lnTo>
                  <a:lnTo>
                    <a:pt x="12" y="0"/>
                  </a:lnTo>
                  <a:close/>
                </a:path>
              </a:pathLst>
            </a:custGeom>
            <a:solidFill>
              <a:srgbClr val="000000"/>
            </a:solidFill>
            <a:ln w="9525">
              <a:noFill/>
              <a:round/>
              <a:headEnd/>
              <a:tailEnd/>
            </a:ln>
          </p:spPr>
          <p:txBody>
            <a:bodyPr/>
            <a:lstStyle/>
            <a:p>
              <a:endParaRPr lang="en-US"/>
            </a:p>
          </p:txBody>
        </p:sp>
        <p:sp>
          <p:nvSpPr>
            <p:cNvPr id="84113" name="Freeform 409"/>
            <p:cNvSpPr>
              <a:spLocks/>
            </p:cNvSpPr>
            <p:nvPr/>
          </p:nvSpPr>
          <p:spPr bwMode="auto">
            <a:xfrm>
              <a:off x="6559" y="3351"/>
              <a:ext cx="96" cy="67"/>
            </a:xfrm>
            <a:custGeom>
              <a:avLst/>
              <a:gdLst>
                <a:gd name="T0" fmla="*/ 12 w 96"/>
                <a:gd name="T1" fmla="*/ 0 h 67"/>
                <a:gd name="T2" fmla="*/ 96 w 96"/>
                <a:gd name="T3" fmla="*/ 32 h 67"/>
                <a:gd name="T4" fmla="*/ 84 w 96"/>
                <a:gd name="T5" fmla="*/ 67 h 67"/>
                <a:gd name="T6" fmla="*/ 0 w 96"/>
                <a:gd name="T7" fmla="*/ 34 h 67"/>
                <a:gd name="T8" fmla="*/ 12 w 96"/>
                <a:gd name="T9" fmla="*/ 0 h 67"/>
                <a:gd name="T10" fmla="*/ 0 60000 65536"/>
                <a:gd name="T11" fmla="*/ 0 60000 65536"/>
                <a:gd name="T12" fmla="*/ 0 60000 65536"/>
                <a:gd name="T13" fmla="*/ 0 60000 65536"/>
                <a:gd name="T14" fmla="*/ 0 60000 65536"/>
                <a:gd name="T15" fmla="*/ 0 w 96"/>
                <a:gd name="T16" fmla="*/ 0 h 67"/>
                <a:gd name="T17" fmla="*/ 96 w 96"/>
                <a:gd name="T18" fmla="*/ 67 h 67"/>
              </a:gdLst>
              <a:ahLst/>
              <a:cxnLst>
                <a:cxn ang="T10">
                  <a:pos x="T0" y="T1"/>
                </a:cxn>
                <a:cxn ang="T11">
                  <a:pos x="T2" y="T3"/>
                </a:cxn>
                <a:cxn ang="T12">
                  <a:pos x="T4" y="T5"/>
                </a:cxn>
                <a:cxn ang="T13">
                  <a:pos x="T6" y="T7"/>
                </a:cxn>
                <a:cxn ang="T14">
                  <a:pos x="T8" y="T9"/>
                </a:cxn>
              </a:cxnLst>
              <a:rect l="T15" t="T16" r="T17" b="T18"/>
              <a:pathLst>
                <a:path w="96" h="67">
                  <a:moveTo>
                    <a:pt x="12" y="0"/>
                  </a:moveTo>
                  <a:lnTo>
                    <a:pt x="96" y="32"/>
                  </a:lnTo>
                  <a:lnTo>
                    <a:pt x="84" y="67"/>
                  </a:lnTo>
                  <a:lnTo>
                    <a:pt x="0" y="34"/>
                  </a:lnTo>
                  <a:lnTo>
                    <a:pt x="12" y="0"/>
                  </a:lnTo>
                  <a:close/>
                </a:path>
              </a:pathLst>
            </a:custGeom>
            <a:solidFill>
              <a:srgbClr val="000000"/>
            </a:solidFill>
            <a:ln w="9525">
              <a:noFill/>
              <a:round/>
              <a:headEnd/>
              <a:tailEnd/>
            </a:ln>
          </p:spPr>
          <p:txBody>
            <a:bodyPr/>
            <a:lstStyle/>
            <a:p>
              <a:endParaRPr lang="en-US"/>
            </a:p>
          </p:txBody>
        </p:sp>
        <p:sp>
          <p:nvSpPr>
            <p:cNvPr id="84114" name="Freeform 408"/>
            <p:cNvSpPr>
              <a:spLocks/>
            </p:cNvSpPr>
            <p:nvPr/>
          </p:nvSpPr>
          <p:spPr bwMode="auto">
            <a:xfrm>
              <a:off x="6643" y="3383"/>
              <a:ext cx="54" cy="51"/>
            </a:xfrm>
            <a:custGeom>
              <a:avLst/>
              <a:gdLst>
                <a:gd name="T0" fmla="*/ 12 w 54"/>
                <a:gd name="T1" fmla="*/ 0 h 51"/>
                <a:gd name="T2" fmla="*/ 54 w 54"/>
                <a:gd name="T3" fmla="*/ 16 h 51"/>
                <a:gd name="T4" fmla="*/ 42 w 54"/>
                <a:gd name="T5" fmla="*/ 51 h 51"/>
                <a:gd name="T6" fmla="*/ 0 w 54"/>
                <a:gd name="T7" fmla="*/ 35 h 51"/>
                <a:gd name="T8" fmla="*/ 12 w 54"/>
                <a:gd name="T9" fmla="*/ 0 h 51"/>
                <a:gd name="T10" fmla="*/ 0 60000 65536"/>
                <a:gd name="T11" fmla="*/ 0 60000 65536"/>
                <a:gd name="T12" fmla="*/ 0 60000 65536"/>
                <a:gd name="T13" fmla="*/ 0 60000 65536"/>
                <a:gd name="T14" fmla="*/ 0 60000 65536"/>
                <a:gd name="T15" fmla="*/ 0 w 54"/>
                <a:gd name="T16" fmla="*/ 0 h 51"/>
                <a:gd name="T17" fmla="*/ 54 w 54"/>
                <a:gd name="T18" fmla="*/ 51 h 51"/>
              </a:gdLst>
              <a:ahLst/>
              <a:cxnLst>
                <a:cxn ang="T10">
                  <a:pos x="T0" y="T1"/>
                </a:cxn>
                <a:cxn ang="T11">
                  <a:pos x="T2" y="T3"/>
                </a:cxn>
                <a:cxn ang="T12">
                  <a:pos x="T4" y="T5"/>
                </a:cxn>
                <a:cxn ang="T13">
                  <a:pos x="T6" y="T7"/>
                </a:cxn>
                <a:cxn ang="T14">
                  <a:pos x="T8" y="T9"/>
                </a:cxn>
              </a:cxnLst>
              <a:rect l="T15" t="T16" r="T17" b="T18"/>
              <a:pathLst>
                <a:path w="54" h="51">
                  <a:moveTo>
                    <a:pt x="12" y="0"/>
                  </a:moveTo>
                  <a:lnTo>
                    <a:pt x="54" y="16"/>
                  </a:lnTo>
                  <a:lnTo>
                    <a:pt x="42" y="51"/>
                  </a:lnTo>
                  <a:lnTo>
                    <a:pt x="0" y="35"/>
                  </a:lnTo>
                  <a:lnTo>
                    <a:pt x="12" y="0"/>
                  </a:lnTo>
                  <a:close/>
                </a:path>
              </a:pathLst>
            </a:custGeom>
            <a:solidFill>
              <a:srgbClr val="000000"/>
            </a:solidFill>
            <a:ln w="9525">
              <a:noFill/>
              <a:round/>
              <a:headEnd/>
              <a:tailEnd/>
            </a:ln>
          </p:spPr>
          <p:txBody>
            <a:bodyPr/>
            <a:lstStyle/>
            <a:p>
              <a:endParaRPr lang="en-US"/>
            </a:p>
          </p:txBody>
        </p:sp>
        <p:sp>
          <p:nvSpPr>
            <p:cNvPr id="84115" name="Freeform 407"/>
            <p:cNvSpPr>
              <a:spLocks/>
            </p:cNvSpPr>
            <p:nvPr/>
          </p:nvSpPr>
          <p:spPr bwMode="auto">
            <a:xfrm>
              <a:off x="6685" y="3399"/>
              <a:ext cx="53" cy="51"/>
            </a:xfrm>
            <a:custGeom>
              <a:avLst/>
              <a:gdLst>
                <a:gd name="T0" fmla="*/ 12 w 53"/>
                <a:gd name="T1" fmla="*/ 0 h 51"/>
                <a:gd name="T2" fmla="*/ 53 w 53"/>
                <a:gd name="T3" fmla="*/ 17 h 51"/>
                <a:gd name="T4" fmla="*/ 40 w 53"/>
                <a:gd name="T5" fmla="*/ 51 h 51"/>
                <a:gd name="T6" fmla="*/ 0 w 53"/>
                <a:gd name="T7" fmla="*/ 35 h 51"/>
                <a:gd name="T8" fmla="*/ 12 w 53"/>
                <a:gd name="T9" fmla="*/ 0 h 51"/>
                <a:gd name="T10" fmla="*/ 0 60000 65536"/>
                <a:gd name="T11" fmla="*/ 0 60000 65536"/>
                <a:gd name="T12" fmla="*/ 0 60000 65536"/>
                <a:gd name="T13" fmla="*/ 0 60000 65536"/>
                <a:gd name="T14" fmla="*/ 0 60000 65536"/>
                <a:gd name="T15" fmla="*/ 0 w 53"/>
                <a:gd name="T16" fmla="*/ 0 h 51"/>
                <a:gd name="T17" fmla="*/ 53 w 53"/>
                <a:gd name="T18" fmla="*/ 51 h 51"/>
              </a:gdLst>
              <a:ahLst/>
              <a:cxnLst>
                <a:cxn ang="T10">
                  <a:pos x="T0" y="T1"/>
                </a:cxn>
                <a:cxn ang="T11">
                  <a:pos x="T2" y="T3"/>
                </a:cxn>
                <a:cxn ang="T12">
                  <a:pos x="T4" y="T5"/>
                </a:cxn>
                <a:cxn ang="T13">
                  <a:pos x="T6" y="T7"/>
                </a:cxn>
                <a:cxn ang="T14">
                  <a:pos x="T8" y="T9"/>
                </a:cxn>
              </a:cxnLst>
              <a:rect l="T15" t="T16" r="T17" b="T18"/>
              <a:pathLst>
                <a:path w="53" h="51">
                  <a:moveTo>
                    <a:pt x="12" y="0"/>
                  </a:moveTo>
                  <a:lnTo>
                    <a:pt x="53" y="17"/>
                  </a:lnTo>
                  <a:lnTo>
                    <a:pt x="40" y="51"/>
                  </a:lnTo>
                  <a:lnTo>
                    <a:pt x="0" y="35"/>
                  </a:lnTo>
                  <a:lnTo>
                    <a:pt x="12" y="0"/>
                  </a:lnTo>
                  <a:close/>
                </a:path>
              </a:pathLst>
            </a:custGeom>
            <a:solidFill>
              <a:srgbClr val="000000"/>
            </a:solidFill>
            <a:ln w="9525">
              <a:noFill/>
              <a:round/>
              <a:headEnd/>
              <a:tailEnd/>
            </a:ln>
          </p:spPr>
          <p:txBody>
            <a:bodyPr/>
            <a:lstStyle/>
            <a:p>
              <a:endParaRPr lang="en-US"/>
            </a:p>
          </p:txBody>
        </p:sp>
        <p:sp>
          <p:nvSpPr>
            <p:cNvPr id="84116" name="Freeform 406"/>
            <p:cNvSpPr>
              <a:spLocks/>
            </p:cNvSpPr>
            <p:nvPr/>
          </p:nvSpPr>
          <p:spPr bwMode="auto">
            <a:xfrm>
              <a:off x="1456" y="3630"/>
              <a:ext cx="66" cy="686"/>
            </a:xfrm>
            <a:custGeom>
              <a:avLst/>
              <a:gdLst>
                <a:gd name="T0" fmla="*/ 0 w 66"/>
                <a:gd name="T1" fmla="*/ 0 h 686"/>
                <a:gd name="T2" fmla="*/ 2 w 66"/>
                <a:gd name="T3" fmla="*/ 22 h 686"/>
                <a:gd name="T4" fmla="*/ 3 w 66"/>
                <a:gd name="T5" fmla="*/ 45 h 686"/>
                <a:gd name="T6" fmla="*/ 6 w 66"/>
                <a:gd name="T7" fmla="*/ 69 h 686"/>
                <a:gd name="T8" fmla="*/ 7 w 66"/>
                <a:gd name="T9" fmla="*/ 94 h 686"/>
                <a:gd name="T10" fmla="*/ 9 w 66"/>
                <a:gd name="T11" fmla="*/ 120 h 686"/>
                <a:gd name="T12" fmla="*/ 10 w 66"/>
                <a:gd name="T13" fmla="*/ 146 h 686"/>
                <a:gd name="T14" fmla="*/ 13 w 66"/>
                <a:gd name="T15" fmla="*/ 199 h 686"/>
                <a:gd name="T16" fmla="*/ 16 w 66"/>
                <a:gd name="T17" fmla="*/ 255 h 686"/>
                <a:gd name="T18" fmla="*/ 19 w 66"/>
                <a:gd name="T19" fmla="*/ 310 h 686"/>
                <a:gd name="T20" fmla="*/ 22 w 66"/>
                <a:gd name="T21" fmla="*/ 365 h 686"/>
                <a:gd name="T22" fmla="*/ 24 w 66"/>
                <a:gd name="T23" fmla="*/ 392 h 686"/>
                <a:gd name="T24" fmla="*/ 25 w 66"/>
                <a:gd name="T25" fmla="*/ 418 h 686"/>
                <a:gd name="T26" fmla="*/ 27 w 66"/>
                <a:gd name="T27" fmla="*/ 443 h 686"/>
                <a:gd name="T28" fmla="*/ 29 w 66"/>
                <a:gd name="T29" fmla="*/ 469 h 686"/>
                <a:gd name="T30" fmla="*/ 30 w 66"/>
                <a:gd name="T31" fmla="*/ 493 h 686"/>
                <a:gd name="T32" fmla="*/ 32 w 66"/>
                <a:gd name="T33" fmla="*/ 517 h 686"/>
                <a:gd name="T34" fmla="*/ 34 w 66"/>
                <a:gd name="T35" fmla="*/ 539 h 686"/>
                <a:gd name="T36" fmla="*/ 36 w 66"/>
                <a:gd name="T37" fmla="*/ 560 h 686"/>
                <a:gd name="T38" fmla="*/ 39 w 66"/>
                <a:gd name="T39" fmla="*/ 580 h 686"/>
                <a:gd name="T40" fmla="*/ 41 w 66"/>
                <a:gd name="T41" fmla="*/ 599 h 686"/>
                <a:gd name="T42" fmla="*/ 43 w 66"/>
                <a:gd name="T43" fmla="*/ 616 h 686"/>
                <a:gd name="T44" fmla="*/ 46 w 66"/>
                <a:gd name="T45" fmla="*/ 632 h 686"/>
                <a:gd name="T46" fmla="*/ 48 w 66"/>
                <a:gd name="T47" fmla="*/ 646 h 686"/>
                <a:gd name="T48" fmla="*/ 51 w 66"/>
                <a:gd name="T49" fmla="*/ 657 h 686"/>
                <a:gd name="T50" fmla="*/ 55 w 66"/>
                <a:gd name="T51" fmla="*/ 668 h 686"/>
                <a:gd name="T52" fmla="*/ 58 w 66"/>
                <a:gd name="T53" fmla="*/ 676 h 686"/>
                <a:gd name="T54" fmla="*/ 62 w 66"/>
                <a:gd name="T55" fmla="*/ 682 h 686"/>
                <a:gd name="T56" fmla="*/ 63 w 66"/>
                <a:gd name="T57" fmla="*/ 684 h 686"/>
                <a:gd name="T58" fmla="*/ 66 w 66"/>
                <a:gd name="T59" fmla="*/ 686 h 6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686"/>
                <a:gd name="T92" fmla="*/ 66 w 66"/>
                <a:gd name="T93" fmla="*/ 686 h 6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686">
                  <a:moveTo>
                    <a:pt x="0" y="0"/>
                  </a:moveTo>
                  <a:lnTo>
                    <a:pt x="2" y="22"/>
                  </a:lnTo>
                  <a:lnTo>
                    <a:pt x="3" y="45"/>
                  </a:lnTo>
                  <a:lnTo>
                    <a:pt x="6" y="69"/>
                  </a:lnTo>
                  <a:lnTo>
                    <a:pt x="7" y="94"/>
                  </a:lnTo>
                  <a:lnTo>
                    <a:pt x="9" y="120"/>
                  </a:lnTo>
                  <a:lnTo>
                    <a:pt x="10" y="146"/>
                  </a:lnTo>
                  <a:lnTo>
                    <a:pt x="13" y="199"/>
                  </a:lnTo>
                  <a:lnTo>
                    <a:pt x="16" y="255"/>
                  </a:lnTo>
                  <a:lnTo>
                    <a:pt x="19" y="310"/>
                  </a:lnTo>
                  <a:lnTo>
                    <a:pt x="22" y="365"/>
                  </a:lnTo>
                  <a:lnTo>
                    <a:pt x="24" y="392"/>
                  </a:lnTo>
                  <a:lnTo>
                    <a:pt x="25" y="418"/>
                  </a:lnTo>
                  <a:lnTo>
                    <a:pt x="27" y="443"/>
                  </a:lnTo>
                  <a:lnTo>
                    <a:pt x="29" y="469"/>
                  </a:lnTo>
                  <a:lnTo>
                    <a:pt x="30" y="493"/>
                  </a:lnTo>
                  <a:lnTo>
                    <a:pt x="32" y="517"/>
                  </a:lnTo>
                  <a:lnTo>
                    <a:pt x="34" y="539"/>
                  </a:lnTo>
                  <a:lnTo>
                    <a:pt x="36" y="560"/>
                  </a:lnTo>
                  <a:lnTo>
                    <a:pt x="39" y="580"/>
                  </a:lnTo>
                  <a:lnTo>
                    <a:pt x="41" y="599"/>
                  </a:lnTo>
                  <a:lnTo>
                    <a:pt x="43" y="616"/>
                  </a:lnTo>
                  <a:lnTo>
                    <a:pt x="46" y="632"/>
                  </a:lnTo>
                  <a:lnTo>
                    <a:pt x="48" y="646"/>
                  </a:lnTo>
                  <a:lnTo>
                    <a:pt x="51" y="657"/>
                  </a:lnTo>
                  <a:lnTo>
                    <a:pt x="55" y="668"/>
                  </a:lnTo>
                  <a:lnTo>
                    <a:pt x="58" y="676"/>
                  </a:lnTo>
                  <a:lnTo>
                    <a:pt x="62" y="682"/>
                  </a:lnTo>
                  <a:lnTo>
                    <a:pt x="63" y="684"/>
                  </a:lnTo>
                  <a:lnTo>
                    <a:pt x="66" y="686"/>
                  </a:lnTo>
                </a:path>
              </a:pathLst>
            </a:custGeom>
            <a:noFill/>
            <a:ln w="22860">
              <a:solidFill>
                <a:srgbClr val="000000"/>
              </a:solidFill>
              <a:round/>
              <a:headEnd/>
              <a:tailEnd/>
            </a:ln>
          </p:spPr>
          <p:txBody>
            <a:bodyPr/>
            <a:lstStyle/>
            <a:p>
              <a:endParaRPr lang="en-US"/>
            </a:p>
          </p:txBody>
        </p:sp>
        <p:sp>
          <p:nvSpPr>
            <p:cNvPr id="84117" name="Freeform 405"/>
            <p:cNvSpPr>
              <a:spLocks/>
            </p:cNvSpPr>
            <p:nvPr/>
          </p:nvSpPr>
          <p:spPr bwMode="auto">
            <a:xfrm>
              <a:off x="1522" y="3802"/>
              <a:ext cx="184" cy="515"/>
            </a:xfrm>
            <a:custGeom>
              <a:avLst/>
              <a:gdLst>
                <a:gd name="T0" fmla="*/ 0 w 184"/>
                <a:gd name="T1" fmla="*/ 514 h 515"/>
                <a:gd name="T2" fmla="*/ 2 w 184"/>
                <a:gd name="T3" fmla="*/ 515 h 515"/>
                <a:gd name="T4" fmla="*/ 3 w 184"/>
                <a:gd name="T5" fmla="*/ 515 h 515"/>
                <a:gd name="T6" fmla="*/ 6 w 184"/>
                <a:gd name="T7" fmla="*/ 515 h 515"/>
                <a:gd name="T8" fmla="*/ 7 w 184"/>
                <a:gd name="T9" fmla="*/ 515 h 515"/>
                <a:gd name="T10" fmla="*/ 11 w 184"/>
                <a:gd name="T11" fmla="*/ 512 h 515"/>
                <a:gd name="T12" fmla="*/ 15 w 184"/>
                <a:gd name="T13" fmla="*/ 506 h 515"/>
                <a:gd name="T14" fmla="*/ 18 w 184"/>
                <a:gd name="T15" fmla="*/ 499 h 515"/>
                <a:gd name="T16" fmla="*/ 22 w 184"/>
                <a:gd name="T17" fmla="*/ 490 h 515"/>
                <a:gd name="T18" fmla="*/ 26 w 184"/>
                <a:gd name="T19" fmla="*/ 479 h 515"/>
                <a:gd name="T20" fmla="*/ 30 w 184"/>
                <a:gd name="T21" fmla="*/ 467 h 515"/>
                <a:gd name="T22" fmla="*/ 33 w 184"/>
                <a:gd name="T23" fmla="*/ 453 h 515"/>
                <a:gd name="T24" fmla="*/ 37 w 184"/>
                <a:gd name="T25" fmla="*/ 437 h 515"/>
                <a:gd name="T26" fmla="*/ 41 w 184"/>
                <a:gd name="T27" fmla="*/ 421 h 515"/>
                <a:gd name="T28" fmla="*/ 45 w 184"/>
                <a:gd name="T29" fmla="*/ 404 h 515"/>
                <a:gd name="T30" fmla="*/ 49 w 184"/>
                <a:gd name="T31" fmla="*/ 385 h 515"/>
                <a:gd name="T32" fmla="*/ 54 w 184"/>
                <a:gd name="T33" fmla="*/ 365 h 515"/>
                <a:gd name="T34" fmla="*/ 58 w 184"/>
                <a:gd name="T35" fmla="*/ 345 h 515"/>
                <a:gd name="T36" fmla="*/ 63 w 184"/>
                <a:gd name="T37" fmla="*/ 324 h 515"/>
                <a:gd name="T38" fmla="*/ 73 w 184"/>
                <a:gd name="T39" fmla="*/ 281 h 515"/>
                <a:gd name="T40" fmla="*/ 84 w 184"/>
                <a:gd name="T41" fmla="*/ 236 h 515"/>
                <a:gd name="T42" fmla="*/ 97 w 184"/>
                <a:gd name="T43" fmla="*/ 191 h 515"/>
                <a:gd name="T44" fmla="*/ 111 w 184"/>
                <a:gd name="T45" fmla="*/ 148 h 515"/>
                <a:gd name="T46" fmla="*/ 118 w 184"/>
                <a:gd name="T47" fmla="*/ 126 h 515"/>
                <a:gd name="T48" fmla="*/ 126 w 184"/>
                <a:gd name="T49" fmla="*/ 105 h 515"/>
                <a:gd name="T50" fmla="*/ 135 w 184"/>
                <a:gd name="T51" fmla="*/ 85 h 515"/>
                <a:gd name="T52" fmla="*/ 144 w 184"/>
                <a:gd name="T53" fmla="*/ 67 h 515"/>
                <a:gd name="T54" fmla="*/ 153 w 184"/>
                <a:gd name="T55" fmla="*/ 48 h 515"/>
                <a:gd name="T56" fmla="*/ 162 w 184"/>
                <a:gd name="T57" fmla="*/ 31 h 515"/>
                <a:gd name="T58" fmla="*/ 173 w 184"/>
                <a:gd name="T59" fmla="*/ 15 h 515"/>
                <a:gd name="T60" fmla="*/ 184 w 184"/>
                <a:gd name="T61" fmla="*/ 0 h 5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4"/>
                <a:gd name="T94" fmla="*/ 0 h 515"/>
                <a:gd name="T95" fmla="*/ 184 w 184"/>
                <a:gd name="T96" fmla="*/ 515 h 5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4" h="515">
                  <a:moveTo>
                    <a:pt x="0" y="514"/>
                  </a:moveTo>
                  <a:lnTo>
                    <a:pt x="2" y="515"/>
                  </a:lnTo>
                  <a:lnTo>
                    <a:pt x="3" y="515"/>
                  </a:lnTo>
                  <a:lnTo>
                    <a:pt x="6" y="515"/>
                  </a:lnTo>
                  <a:lnTo>
                    <a:pt x="7" y="515"/>
                  </a:lnTo>
                  <a:lnTo>
                    <a:pt x="11" y="512"/>
                  </a:lnTo>
                  <a:lnTo>
                    <a:pt x="15" y="506"/>
                  </a:lnTo>
                  <a:lnTo>
                    <a:pt x="18" y="499"/>
                  </a:lnTo>
                  <a:lnTo>
                    <a:pt x="22" y="490"/>
                  </a:lnTo>
                  <a:lnTo>
                    <a:pt x="26" y="479"/>
                  </a:lnTo>
                  <a:lnTo>
                    <a:pt x="30" y="467"/>
                  </a:lnTo>
                  <a:lnTo>
                    <a:pt x="33" y="453"/>
                  </a:lnTo>
                  <a:lnTo>
                    <a:pt x="37" y="437"/>
                  </a:lnTo>
                  <a:lnTo>
                    <a:pt x="41" y="421"/>
                  </a:lnTo>
                  <a:lnTo>
                    <a:pt x="45" y="404"/>
                  </a:lnTo>
                  <a:lnTo>
                    <a:pt x="49" y="385"/>
                  </a:lnTo>
                  <a:lnTo>
                    <a:pt x="54" y="365"/>
                  </a:lnTo>
                  <a:lnTo>
                    <a:pt x="58" y="345"/>
                  </a:lnTo>
                  <a:lnTo>
                    <a:pt x="63" y="324"/>
                  </a:lnTo>
                  <a:lnTo>
                    <a:pt x="73" y="281"/>
                  </a:lnTo>
                  <a:lnTo>
                    <a:pt x="84" y="236"/>
                  </a:lnTo>
                  <a:lnTo>
                    <a:pt x="97" y="191"/>
                  </a:lnTo>
                  <a:lnTo>
                    <a:pt x="111" y="148"/>
                  </a:lnTo>
                  <a:lnTo>
                    <a:pt x="118" y="126"/>
                  </a:lnTo>
                  <a:lnTo>
                    <a:pt x="126" y="105"/>
                  </a:lnTo>
                  <a:lnTo>
                    <a:pt x="135" y="85"/>
                  </a:lnTo>
                  <a:lnTo>
                    <a:pt x="144" y="67"/>
                  </a:lnTo>
                  <a:lnTo>
                    <a:pt x="153" y="48"/>
                  </a:lnTo>
                  <a:lnTo>
                    <a:pt x="162" y="31"/>
                  </a:lnTo>
                  <a:lnTo>
                    <a:pt x="173" y="15"/>
                  </a:lnTo>
                  <a:lnTo>
                    <a:pt x="184" y="0"/>
                  </a:lnTo>
                </a:path>
              </a:pathLst>
            </a:custGeom>
            <a:noFill/>
            <a:ln w="22860">
              <a:solidFill>
                <a:srgbClr val="000000"/>
              </a:solidFill>
              <a:round/>
              <a:headEnd/>
              <a:tailEnd/>
            </a:ln>
          </p:spPr>
          <p:txBody>
            <a:bodyPr/>
            <a:lstStyle/>
            <a:p>
              <a:endParaRPr lang="en-US"/>
            </a:p>
          </p:txBody>
        </p:sp>
        <p:sp>
          <p:nvSpPr>
            <p:cNvPr id="84118" name="Freeform 404"/>
            <p:cNvSpPr>
              <a:spLocks/>
            </p:cNvSpPr>
            <p:nvPr/>
          </p:nvSpPr>
          <p:spPr bwMode="auto">
            <a:xfrm>
              <a:off x="1706" y="3419"/>
              <a:ext cx="529" cy="383"/>
            </a:xfrm>
            <a:custGeom>
              <a:avLst/>
              <a:gdLst>
                <a:gd name="T0" fmla="*/ 0 w 529"/>
                <a:gd name="T1" fmla="*/ 383 h 383"/>
                <a:gd name="T2" fmla="*/ 12 w 529"/>
                <a:gd name="T3" fmla="*/ 370 h 383"/>
                <a:gd name="T4" fmla="*/ 24 w 529"/>
                <a:gd name="T5" fmla="*/ 354 h 383"/>
                <a:gd name="T6" fmla="*/ 37 w 529"/>
                <a:gd name="T7" fmla="*/ 339 h 383"/>
                <a:gd name="T8" fmla="*/ 51 w 529"/>
                <a:gd name="T9" fmla="*/ 323 h 383"/>
                <a:gd name="T10" fmla="*/ 65 w 529"/>
                <a:gd name="T11" fmla="*/ 307 h 383"/>
                <a:gd name="T12" fmla="*/ 80 w 529"/>
                <a:gd name="T13" fmla="*/ 291 h 383"/>
                <a:gd name="T14" fmla="*/ 111 w 529"/>
                <a:gd name="T15" fmla="*/ 258 h 383"/>
                <a:gd name="T16" fmla="*/ 144 w 529"/>
                <a:gd name="T17" fmla="*/ 224 h 383"/>
                <a:gd name="T18" fmla="*/ 177 w 529"/>
                <a:gd name="T19" fmla="*/ 192 h 383"/>
                <a:gd name="T20" fmla="*/ 213 w 529"/>
                <a:gd name="T21" fmla="*/ 159 h 383"/>
                <a:gd name="T22" fmla="*/ 249 w 529"/>
                <a:gd name="T23" fmla="*/ 129 h 383"/>
                <a:gd name="T24" fmla="*/ 267 w 529"/>
                <a:gd name="T25" fmla="*/ 115 h 383"/>
                <a:gd name="T26" fmla="*/ 285 w 529"/>
                <a:gd name="T27" fmla="*/ 100 h 383"/>
                <a:gd name="T28" fmla="*/ 304 w 529"/>
                <a:gd name="T29" fmla="*/ 87 h 383"/>
                <a:gd name="T30" fmla="*/ 322 w 529"/>
                <a:gd name="T31" fmla="*/ 75 h 383"/>
                <a:gd name="T32" fmla="*/ 341 w 529"/>
                <a:gd name="T33" fmla="*/ 62 h 383"/>
                <a:gd name="T34" fmla="*/ 359 w 529"/>
                <a:gd name="T35" fmla="*/ 51 h 383"/>
                <a:gd name="T36" fmla="*/ 378 w 529"/>
                <a:gd name="T37" fmla="*/ 41 h 383"/>
                <a:gd name="T38" fmla="*/ 396 w 529"/>
                <a:gd name="T39" fmla="*/ 32 h 383"/>
                <a:gd name="T40" fmla="*/ 413 w 529"/>
                <a:gd name="T41" fmla="*/ 24 h 383"/>
                <a:gd name="T42" fmla="*/ 431 w 529"/>
                <a:gd name="T43" fmla="*/ 17 h 383"/>
                <a:gd name="T44" fmla="*/ 448 w 529"/>
                <a:gd name="T45" fmla="*/ 10 h 383"/>
                <a:gd name="T46" fmla="*/ 465 w 529"/>
                <a:gd name="T47" fmla="*/ 7 h 383"/>
                <a:gd name="T48" fmla="*/ 482 w 529"/>
                <a:gd name="T49" fmla="*/ 3 h 383"/>
                <a:gd name="T50" fmla="*/ 498 w 529"/>
                <a:gd name="T51" fmla="*/ 1 h 383"/>
                <a:gd name="T52" fmla="*/ 514 w 529"/>
                <a:gd name="T53" fmla="*/ 0 h 383"/>
                <a:gd name="T54" fmla="*/ 529 w 529"/>
                <a:gd name="T55" fmla="*/ 2 h 3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9"/>
                <a:gd name="T85" fmla="*/ 0 h 383"/>
                <a:gd name="T86" fmla="*/ 529 w 529"/>
                <a:gd name="T87" fmla="*/ 383 h 38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9" h="383">
                  <a:moveTo>
                    <a:pt x="0" y="383"/>
                  </a:moveTo>
                  <a:lnTo>
                    <a:pt x="12" y="370"/>
                  </a:lnTo>
                  <a:lnTo>
                    <a:pt x="24" y="354"/>
                  </a:lnTo>
                  <a:lnTo>
                    <a:pt x="37" y="339"/>
                  </a:lnTo>
                  <a:lnTo>
                    <a:pt x="51" y="323"/>
                  </a:lnTo>
                  <a:lnTo>
                    <a:pt x="65" y="307"/>
                  </a:lnTo>
                  <a:lnTo>
                    <a:pt x="80" y="291"/>
                  </a:lnTo>
                  <a:lnTo>
                    <a:pt x="111" y="258"/>
                  </a:lnTo>
                  <a:lnTo>
                    <a:pt x="144" y="224"/>
                  </a:lnTo>
                  <a:lnTo>
                    <a:pt x="177" y="192"/>
                  </a:lnTo>
                  <a:lnTo>
                    <a:pt x="213" y="159"/>
                  </a:lnTo>
                  <a:lnTo>
                    <a:pt x="249" y="129"/>
                  </a:lnTo>
                  <a:lnTo>
                    <a:pt x="267" y="115"/>
                  </a:lnTo>
                  <a:lnTo>
                    <a:pt x="285" y="100"/>
                  </a:lnTo>
                  <a:lnTo>
                    <a:pt x="304" y="87"/>
                  </a:lnTo>
                  <a:lnTo>
                    <a:pt x="322" y="75"/>
                  </a:lnTo>
                  <a:lnTo>
                    <a:pt x="341" y="62"/>
                  </a:lnTo>
                  <a:lnTo>
                    <a:pt x="359" y="51"/>
                  </a:lnTo>
                  <a:lnTo>
                    <a:pt x="378" y="41"/>
                  </a:lnTo>
                  <a:lnTo>
                    <a:pt x="396" y="32"/>
                  </a:lnTo>
                  <a:lnTo>
                    <a:pt x="413" y="24"/>
                  </a:lnTo>
                  <a:lnTo>
                    <a:pt x="431" y="17"/>
                  </a:lnTo>
                  <a:lnTo>
                    <a:pt x="448" y="10"/>
                  </a:lnTo>
                  <a:lnTo>
                    <a:pt x="465" y="7"/>
                  </a:lnTo>
                  <a:lnTo>
                    <a:pt x="482" y="3"/>
                  </a:lnTo>
                  <a:lnTo>
                    <a:pt x="498" y="1"/>
                  </a:lnTo>
                  <a:lnTo>
                    <a:pt x="514" y="0"/>
                  </a:lnTo>
                  <a:lnTo>
                    <a:pt x="529" y="2"/>
                  </a:lnTo>
                </a:path>
              </a:pathLst>
            </a:custGeom>
            <a:noFill/>
            <a:ln w="22860">
              <a:solidFill>
                <a:srgbClr val="000000"/>
              </a:solidFill>
              <a:round/>
              <a:headEnd/>
              <a:tailEnd/>
            </a:ln>
          </p:spPr>
          <p:txBody>
            <a:bodyPr/>
            <a:lstStyle/>
            <a:p>
              <a:endParaRPr lang="en-US"/>
            </a:p>
          </p:txBody>
        </p:sp>
        <p:sp>
          <p:nvSpPr>
            <p:cNvPr id="84119" name="Freeform 403"/>
            <p:cNvSpPr>
              <a:spLocks/>
            </p:cNvSpPr>
            <p:nvPr/>
          </p:nvSpPr>
          <p:spPr bwMode="auto">
            <a:xfrm>
              <a:off x="2235" y="3421"/>
              <a:ext cx="437" cy="507"/>
            </a:xfrm>
            <a:custGeom>
              <a:avLst/>
              <a:gdLst>
                <a:gd name="T0" fmla="*/ 0 w 437"/>
                <a:gd name="T1" fmla="*/ 0 h 507"/>
                <a:gd name="T2" fmla="*/ 15 w 437"/>
                <a:gd name="T3" fmla="*/ 3 h 507"/>
                <a:gd name="T4" fmla="*/ 30 w 437"/>
                <a:gd name="T5" fmla="*/ 8 h 507"/>
                <a:gd name="T6" fmla="*/ 45 w 437"/>
                <a:gd name="T7" fmla="*/ 15 h 507"/>
                <a:gd name="T8" fmla="*/ 60 w 437"/>
                <a:gd name="T9" fmla="*/ 23 h 507"/>
                <a:gd name="T10" fmla="*/ 75 w 437"/>
                <a:gd name="T11" fmla="*/ 33 h 507"/>
                <a:gd name="T12" fmla="*/ 90 w 437"/>
                <a:gd name="T13" fmla="*/ 44 h 507"/>
                <a:gd name="T14" fmla="*/ 105 w 437"/>
                <a:gd name="T15" fmla="*/ 57 h 507"/>
                <a:gd name="T16" fmla="*/ 120 w 437"/>
                <a:gd name="T17" fmla="*/ 71 h 507"/>
                <a:gd name="T18" fmla="*/ 135 w 437"/>
                <a:gd name="T19" fmla="*/ 86 h 507"/>
                <a:gd name="T20" fmla="*/ 149 w 437"/>
                <a:gd name="T21" fmla="*/ 103 h 507"/>
                <a:gd name="T22" fmla="*/ 163 w 437"/>
                <a:gd name="T23" fmla="*/ 120 h 507"/>
                <a:gd name="T24" fmla="*/ 178 w 437"/>
                <a:gd name="T25" fmla="*/ 138 h 507"/>
                <a:gd name="T26" fmla="*/ 192 w 437"/>
                <a:gd name="T27" fmla="*/ 157 h 507"/>
                <a:gd name="T28" fmla="*/ 207 w 437"/>
                <a:gd name="T29" fmla="*/ 176 h 507"/>
                <a:gd name="T30" fmla="*/ 234 w 437"/>
                <a:gd name="T31" fmla="*/ 216 h 507"/>
                <a:gd name="T32" fmla="*/ 262 w 437"/>
                <a:gd name="T33" fmla="*/ 258 h 507"/>
                <a:gd name="T34" fmla="*/ 289 w 437"/>
                <a:gd name="T35" fmla="*/ 300 h 507"/>
                <a:gd name="T36" fmla="*/ 315 w 437"/>
                <a:gd name="T37" fmla="*/ 340 h 507"/>
                <a:gd name="T38" fmla="*/ 328 w 437"/>
                <a:gd name="T39" fmla="*/ 361 h 507"/>
                <a:gd name="T40" fmla="*/ 341 w 437"/>
                <a:gd name="T41" fmla="*/ 380 h 507"/>
                <a:gd name="T42" fmla="*/ 354 w 437"/>
                <a:gd name="T43" fmla="*/ 399 h 507"/>
                <a:gd name="T44" fmla="*/ 366 w 437"/>
                <a:gd name="T45" fmla="*/ 417 h 507"/>
                <a:gd name="T46" fmla="*/ 378 w 437"/>
                <a:gd name="T47" fmla="*/ 435 h 507"/>
                <a:gd name="T48" fmla="*/ 390 w 437"/>
                <a:gd name="T49" fmla="*/ 452 h 507"/>
                <a:gd name="T50" fmla="*/ 402 w 437"/>
                <a:gd name="T51" fmla="*/ 467 h 507"/>
                <a:gd name="T52" fmla="*/ 414 w 437"/>
                <a:gd name="T53" fmla="*/ 481 h 507"/>
                <a:gd name="T54" fmla="*/ 426 w 437"/>
                <a:gd name="T55" fmla="*/ 495 h 507"/>
                <a:gd name="T56" fmla="*/ 437 w 437"/>
                <a:gd name="T57" fmla="*/ 507 h 5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7"/>
                <a:gd name="T88" fmla="*/ 0 h 507"/>
                <a:gd name="T89" fmla="*/ 437 w 437"/>
                <a:gd name="T90" fmla="*/ 507 h 50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7" h="507">
                  <a:moveTo>
                    <a:pt x="0" y="0"/>
                  </a:moveTo>
                  <a:lnTo>
                    <a:pt x="15" y="3"/>
                  </a:lnTo>
                  <a:lnTo>
                    <a:pt x="30" y="8"/>
                  </a:lnTo>
                  <a:lnTo>
                    <a:pt x="45" y="15"/>
                  </a:lnTo>
                  <a:lnTo>
                    <a:pt x="60" y="23"/>
                  </a:lnTo>
                  <a:lnTo>
                    <a:pt x="75" y="33"/>
                  </a:lnTo>
                  <a:lnTo>
                    <a:pt x="90" y="44"/>
                  </a:lnTo>
                  <a:lnTo>
                    <a:pt x="105" y="57"/>
                  </a:lnTo>
                  <a:lnTo>
                    <a:pt x="120" y="71"/>
                  </a:lnTo>
                  <a:lnTo>
                    <a:pt x="135" y="86"/>
                  </a:lnTo>
                  <a:lnTo>
                    <a:pt x="149" y="103"/>
                  </a:lnTo>
                  <a:lnTo>
                    <a:pt x="163" y="120"/>
                  </a:lnTo>
                  <a:lnTo>
                    <a:pt x="178" y="138"/>
                  </a:lnTo>
                  <a:lnTo>
                    <a:pt x="192" y="157"/>
                  </a:lnTo>
                  <a:lnTo>
                    <a:pt x="207" y="176"/>
                  </a:lnTo>
                  <a:lnTo>
                    <a:pt x="234" y="216"/>
                  </a:lnTo>
                  <a:lnTo>
                    <a:pt x="262" y="258"/>
                  </a:lnTo>
                  <a:lnTo>
                    <a:pt x="289" y="300"/>
                  </a:lnTo>
                  <a:lnTo>
                    <a:pt x="315" y="340"/>
                  </a:lnTo>
                  <a:lnTo>
                    <a:pt x="328" y="361"/>
                  </a:lnTo>
                  <a:lnTo>
                    <a:pt x="341" y="380"/>
                  </a:lnTo>
                  <a:lnTo>
                    <a:pt x="354" y="399"/>
                  </a:lnTo>
                  <a:lnTo>
                    <a:pt x="366" y="417"/>
                  </a:lnTo>
                  <a:lnTo>
                    <a:pt x="378" y="435"/>
                  </a:lnTo>
                  <a:lnTo>
                    <a:pt x="390" y="452"/>
                  </a:lnTo>
                  <a:lnTo>
                    <a:pt x="402" y="467"/>
                  </a:lnTo>
                  <a:lnTo>
                    <a:pt x="414" y="481"/>
                  </a:lnTo>
                  <a:lnTo>
                    <a:pt x="426" y="495"/>
                  </a:lnTo>
                  <a:lnTo>
                    <a:pt x="437" y="507"/>
                  </a:lnTo>
                </a:path>
              </a:pathLst>
            </a:custGeom>
            <a:noFill/>
            <a:ln w="22860">
              <a:solidFill>
                <a:srgbClr val="000000"/>
              </a:solidFill>
              <a:round/>
              <a:headEnd/>
              <a:tailEnd/>
            </a:ln>
          </p:spPr>
          <p:txBody>
            <a:bodyPr/>
            <a:lstStyle/>
            <a:p>
              <a:endParaRPr lang="en-US"/>
            </a:p>
          </p:txBody>
        </p:sp>
        <p:sp>
          <p:nvSpPr>
            <p:cNvPr id="84120" name="Freeform 402"/>
            <p:cNvSpPr>
              <a:spLocks/>
            </p:cNvSpPr>
            <p:nvPr/>
          </p:nvSpPr>
          <p:spPr bwMode="auto">
            <a:xfrm>
              <a:off x="2672" y="3928"/>
              <a:ext cx="278" cy="257"/>
            </a:xfrm>
            <a:custGeom>
              <a:avLst/>
              <a:gdLst>
                <a:gd name="T0" fmla="*/ 0 w 278"/>
                <a:gd name="T1" fmla="*/ 0 h 257"/>
                <a:gd name="T2" fmla="*/ 6 w 278"/>
                <a:gd name="T3" fmla="*/ 6 h 257"/>
                <a:gd name="T4" fmla="*/ 12 w 278"/>
                <a:gd name="T5" fmla="*/ 13 h 257"/>
                <a:gd name="T6" fmla="*/ 19 w 278"/>
                <a:gd name="T7" fmla="*/ 23 h 257"/>
                <a:gd name="T8" fmla="*/ 27 w 278"/>
                <a:gd name="T9" fmla="*/ 32 h 257"/>
                <a:gd name="T10" fmla="*/ 34 w 278"/>
                <a:gd name="T11" fmla="*/ 44 h 257"/>
                <a:gd name="T12" fmla="*/ 43 w 278"/>
                <a:gd name="T13" fmla="*/ 55 h 257"/>
                <a:gd name="T14" fmla="*/ 52 w 278"/>
                <a:gd name="T15" fmla="*/ 67 h 257"/>
                <a:gd name="T16" fmla="*/ 61 w 278"/>
                <a:gd name="T17" fmla="*/ 81 h 257"/>
                <a:gd name="T18" fmla="*/ 80 w 278"/>
                <a:gd name="T19" fmla="*/ 108 h 257"/>
                <a:gd name="T20" fmla="*/ 100 w 278"/>
                <a:gd name="T21" fmla="*/ 136 h 257"/>
                <a:gd name="T22" fmla="*/ 121 w 278"/>
                <a:gd name="T23" fmla="*/ 164 h 257"/>
                <a:gd name="T24" fmla="*/ 132 w 278"/>
                <a:gd name="T25" fmla="*/ 177 h 257"/>
                <a:gd name="T26" fmla="*/ 142 w 278"/>
                <a:gd name="T27" fmla="*/ 189 h 257"/>
                <a:gd name="T28" fmla="*/ 153 w 278"/>
                <a:gd name="T29" fmla="*/ 202 h 257"/>
                <a:gd name="T30" fmla="*/ 163 w 278"/>
                <a:gd name="T31" fmla="*/ 213 h 257"/>
                <a:gd name="T32" fmla="*/ 173 w 278"/>
                <a:gd name="T33" fmla="*/ 223 h 257"/>
                <a:gd name="T34" fmla="*/ 184 w 278"/>
                <a:gd name="T35" fmla="*/ 233 h 257"/>
                <a:gd name="T36" fmla="*/ 193 w 278"/>
                <a:gd name="T37" fmla="*/ 240 h 257"/>
                <a:gd name="T38" fmla="*/ 203 w 278"/>
                <a:gd name="T39" fmla="*/ 247 h 257"/>
                <a:gd name="T40" fmla="*/ 213 w 278"/>
                <a:gd name="T41" fmla="*/ 253 h 257"/>
                <a:gd name="T42" fmla="*/ 222 w 278"/>
                <a:gd name="T43" fmla="*/ 256 h 257"/>
                <a:gd name="T44" fmla="*/ 230 w 278"/>
                <a:gd name="T45" fmla="*/ 257 h 257"/>
                <a:gd name="T46" fmla="*/ 239 w 278"/>
                <a:gd name="T47" fmla="*/ 257 h 257"/>
                <a:gd name="T48" fmla="*/ 247 w 278"/>
                <a:gd name="T49" fmla="*/ 255 h 257"/>
                <a:gd name="T50" fmla="*/ 251 w 278"/>
                <a:gd name="T51" fmla="*/ 254 h 257"/>
                <a:gd name="T52" fmla="*/ 254 w 278"/>
                <a:gd name="T53" fmla="*/ 251 h 257"/>
                <a:gd name="T54" fmla="*/ 257 w 278"/>
                <a:gd name="T55" fmla="*/ 248 h 257"/>
                <a:gd name="T56" fmla="*/ 261 w 278"/>
                <a:gd name="T57" fmla="*/ 244 h 257"/>
                <a:gd name="T58" fmla="*/ 264 w 278"/>
                <a:gd name="T59" fmla="*/ 240 h 257"/>
                <a:gd name="T60" fmla="*/ 267 w 278"/>
                <a:gd name="T61" fmla="*/ 235 h 257"/>
                <a:gd name="T62" fmla="*/ 270 w 278"/>
                <a:gd name="T63" fmla="*/ 230 h 257"/>
                <a:gd name="T64" fmla="*/ 272 w 278"/>
                <a:gd name="T65" fmla="*/ 223 h 257"/>
                <a:gd name="T66" fmla="*/ 275 w 278"/>
                <a:gd name="T67" fmla="*/ 217 h 257"/>
                <a:gd name="T68" fmla="*/ 278 w 278"/>
                <a:gd name="T69" fmla="*/ 209 h 2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8"/>
                <a:gd name="T106" fmla="*/ 0 h 257"/>
                <a:gd name="T107" fmla="*/ 278 w 278"/>
                <a:gd name="T108" fmla="*/ 257 h 2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8" h="257">
                  <a:moveTo>
                    <a:pt x="0" y="0"/>
                  </a:moveTo>
                  <a:lnTo>
                    <a:pt x="6" y="6"/>
                  </a:lnTo>
                  <a:lnTo>
                    <a:pt x="12" y="13"/>
                  </a:lnTo>
                  <a:lnTo>
                    <a:pt x="19" y="23"/>
                  </a:lnTo>
                  <a:lnTo>
                    <a:pt x="27" y="32"/>
                  </a:lnTo>
                  <a:lnTo>
                    <a:pt x="34" y="44"/>
                  </a:lnTo>
                  <a:lnTo>
                    <a:pt x="43" y="55"/>
                  </a:lnTo>
                  <a:lnTo>
                    <a:pt x="52" y="67"/>
                  </a:lnTo>
                  <a:lnTo>
                    <a:pt x="61" y="81"/>
                  </a:lnTo>
                  <a:lnTo>
                    <a:pt x="80" y="108"/>
                  </a:lnTo>
                  <a:lnTo>
                    <a:pt x="100" y="136"/>
                  </a:lnTo>
                  <a:lnTo>
                    <a:pt x="121" y="164"/>
                  </a:lnTo>
                  <a:lnTo>
                    <a:pt x="132" y="177"/>
                  </a:lnTo>
                  <a:lnTo>
                    <a:pt x="142" y="189"/>
                  </a:lnTo>
                  <a:lnTo>
                    <a:pt x="153" y="202"/>
                  </a:lnTo>
                  <a:lnTo>
                    <a:pt x="163" y="213"/>
                  </a:lnTo>
                  <a:lnTo>
                    <a:pt x="173" y="223"/>
                  </a:lnTo>
                  <a:lnTo>
                    <a:pt x="184" y="233"/>
                  </a:lnTo>
                  <a:lnTo>
                    <a:pt x="193" y="240"/>
                  </a:lnTo>
                  <a:lnTo>
                    <a:pt x="203" y="247"/>
                  </a:lnTo>
                  <a:lnTo>
                    <a:pt x="213" y="253"/>
                  </a:lnTo>
                  <a:lnTo>
                    <a:pt x="222" y="256"/>
                  </a:lnTo>
                  <a:lnTo>
                    <a:pt x="230" y="257"/>
                  </a:lnTo>
                  <a:lnTo>
                    <a:pt x="239" y="257"/>
                  </a:lnTo>
                  <a:lnTo>
                    <a:pt x="247" y="255"/>
                  </a:lnTo>
                  <a:lnTo>
                    <a:pt x="251" y="254"/>
                  </a:lnTo>
                  <a:lnTo>
                    <a:pt x="254" y="251"/>
                  </a:lnTo>
                  <a:lnTo>
                    <a:pt x="257" y="248"/>
                  </a:lnTo>
                  <a:lnTo>
                    <a:pt x="261" y="244"/>
                  </a:lnTo>
                  <a:lnTo>
                    <a:pt x="264" y="240"/>
                  </a:lnTo>
                  <a:lnTo>
                    <a:pt x="267" y="235"/>
                  </a:lnTo>
                  <a:lnTo>
                    <a:pt x="270" y="230"/>
                  </a:lnTo>
                  <a:lnTo>
                    <a:pt x="272" y="223"/>
                  </a:lnTo>
                  <a:lnTo>
                    <a:pt x="275" y="217"/>
                  </a:lnTo>
                  <a:lnTo>
                    <a:pt x="278" y="209"/>
                  </a:lnTo>
                </a:path>
              </a:pathLst>
            </a:custGeom>
            <a:noFill/>
            <a:ln w="22860">
              <a:solidFill>
                <a:srgbClr val="000000"/>
              </a:solidFill>
              <a:round/>
              <a:headEnd/>
              <a:tailEnd/>
            </a:ln>
          </p:spPr>
          <p:txBody>
            <a:bodyPr/>
            <a:lstStyle/>
            <a:p>
              <a:endParaRPr lang="en-US"/>
            </a:p>
          </p:txBody>
        </p:sp>
        <p:sp>
          <p:nvSpPr>
            <p:cNvPr id="84121" name="Freeform 401"/>
            <p:cNvSpPr>
              <a:spLocks/>
            </p:cNvSpPr>
            <p:nvPr/>
          </p:nvSpPr>
          <p:spPr bwMode="auto">
            <a:xfrm>
              <a:off x="2950" y="1856"/>
              <a:ext cx="317" cy="2281"/>
            </a:xfrm>
            <a:custGeom>
              <a:avLst/>
              <a:gdLst>
                <a:gd name="T0" fmla="*/ 0 w 317"/>
                <a:gd name="T1" fmla="*/ 2281 h 2281"/>
                <a:gd name="T2" fmla="*/ 4 w 317"/>
                <a:gd name="T3" fmla="*/ 2264 h 2281"/>
                <a:gd name="T4" fmla="*/ 9 w 317"/>
                <a:gd name="T5" fmla="*/ 2245 h 2281"/>
                <a:gd name="T6" fmla="*/ 14 w 317"/>
                <a:gd name="T7" fmla="*/ 2224 h 2281"/>
                <a:gd name="T8" fmla="*/ 18 w 317"/>
                <a:gd name="T9" fmla="*/ 2202 h 2281"/>
                <a:gd name="T10" fmla="*/ 24 w 317"/>
                <a:gd name="T11" fmla="*/ 2179 h 2281"/>
                <a:gd name="T12" fmla="*/ 28 w 317"/>
                <a:gd name="T13" fmla="*/ 2153 h 2281"/>
                <a:gd name="T14" fmla="*/ 33 w 317"/>
                <a:gd name="T15" fmla="*/ 2126 h 2281"/>
                <a:gd name="T16" fmla="*/ 38 w 317"/>
                <a:gd name="T17" fmla="*/ 2099 h 2281"/>
                <a:gd name="T18" fmla="*/ 43 w 317"/>
                <a:gd name="T19" fmla="*/ 2069 h 2281"/>
                <a:gd name="T20" fmla="*/ 48 w 317"/>
                <a:gd name="T21" fmla="*/ 2038 h 2281"/>
                <a:gd name="T22" fmla="*/ 53 w 317"/>
                <a:gd name="T23" fmla="*/ 2006 h 2281"/>
                <a:gd name="T24" fmla="*/ 58 w 317"/>
                <a:gd name="T25" fmla="*/ 1973 h 2281"/>
                <a:gd name="T26" fmla="*/ 63 w 317"/>
                <a:gd name="T27" fmla="*/ 1939 h 2281"/>
                <a:gd name="T28" fmla="*/ 69 w 317"/>
                <a:gd name="T29" fmla="*/ 1903 h 2281"/>
                <a:gd name="T30" fmla="*/ 73 w 317"/>
                <a:gd name="T31" fmla="*/ 1867 h 2281"/>
                <a:gd name="T32" fmla="*/ 78 w 317"/>
                <a:gd name="T33" fmla="*/ 1829 h 2281"/>
                <a:gd name="T34" fmla="*/ 84 w 317"/>
                <a:gd name="T35" fmla="*/ 1791 h 2281"/>
                <a:gd name="T36" fmla="*/ 89 w 317"/>
                <a:gd name="T37" fmla="*/ 1752 h 2281"/>
                <a:gd name="T38" fmla="*/ 94 w 317"/>
                <a:gd name="T39" fmla="*/ 1712 h 2281"/>
                <a:gd name="T40" fmla="*/ 99 w 317"/>
                <a:gd name="T41" fmla="*/ 1672 h 2281"/>
                <a:gd name="T42" fmla="*/ 105 w 317"/>
                <a:gd name="T43" fmla="*/ 1630 h 2281"/>
                <a:gd name="T44" fmla="*/ 110 w 317"/>
                <a:gd name="T45" fmla="*/ 1588 h 2281"/>
                <a:gd name="T46" fmla="*/ 120 w 317"/>
                <a:gd name="T47" fmla="*/ 1502 h 2281"/>
                <a:gd name="T48" fmla="*/ 131 w 317"/>
                <a:gd name="T49" fmla="*/ 1414 h 2281"/>
                <a:gd name="T50" fmla="*/ 141 w 317"/>
                <a:gd name="T51" fmla="*/ 1326 h 2281"/>
                <a:gd name="T52" fmla="*/ 152 w 317"/>
                <a:gd name="T53" fmla="*/ 1236 h 2281"/>
                <a:gd name="T54" fmla="*/ 162 w 317"/>
                <a:gd name="T55" fmla="*/ 1146 h 2281"/>
                <a:gd name="T56" fmla="*/ 173 w 317"/>
                <a:gd name="T57" fmla="*/ 1055 h 2281"/>
                <a:gd name="T58" fmla="*/ 183 w 317"/>
                <a:gd name="T59" fmla="*/ 966 h 2281"/>
                <a:gd name="T60" fmla="*/ 194 w 317"/>
                <a:gd name="T61" fmla="*/ 876 h 2281"/>
                <a:gd name="T62" fmla="*/ 204 w 317"/>
                <a:gd name="T63" fmla="*/ 789 h 2281"/>
                <a:gd name="T64" fmla="*/ 214 w 317"/>
                <a:gd name="T65" fmla="*/ 702 h 2281"/>
                <a:gd name="T66" fmla="*/ 219 w 317"/>
                <a:gd name="T67" fmla="*/ 661 h 2281"/>
                <a:gd name="T68" fmla="*/ 224 w 317"/>
                <a:gd name="T69" fmla="*/ 619 h 2281"/>
                <a:gd name="T70" fmla="*/ 229 w 317"/>
                <a:gd name="T71" fmla="*/ 578 h 2281"/>
                <a:gd name="T72" fmla="*/ 234 w 317"/>
                <a:gd name="T73" fmla="*/ 538 h 2281"/>
                <a:gd name="T74" fmla="*/ 239 w 317"/>
                <a:gd name="T75" fmla="*/ 499 h 2281"/>
                <a:gd name="T76" fmla="*/ 244 w 317"/>
                <a:gd name="T77" fmla="*/ 459 h 2281"/>
                <a:gd name="T78" fmla="*/ 249 w 317"/>
                <a:gd name="T79" fmla="*/ 422 h 2281"/>
                <a:gd name="T80" fmla="*/ 254 w 317"/>
                <a:gd name="T81" fmla="*/ 385 h 2281"/>
                <a:gd name="T82" fmla="*/ 258 w 317"/>
                <a:gd name="T83" fmla="*/ 349 h 2281"/>
                <a:gd name="T84" fmla="*/ 264 w 317"/>
                <a:gd name="T85" fmla="*/ 315 h 2281"/>
                <a:gd name="T86" fmla="*/ 268 w 317"/>
                <a:gd name="T87" fmla="*/ 281 h 2281"/>
                <a:gd name="T88" fmla="*/ 273 w 317"/>
                <a:gd name="T89" fmla="*/ 248 h 2281"/>
                <a:gd name="T90" fmla="*/ 277 w 317"/>
                <a:gd name="T91" fmla="*/ 217 h 2281"/>
                <a:gd name="T92" fmla="*/ 282 w 317"/>
                <a:gd name="T93" fmla="*/ 187 h 2281"/>
                <a:gd name="T94" fmla="*/ 287 w 317"/>
                <a:gd name="T95" fmla="*/ 159 h 2281"/>
                <a:gd name="T96" fmla="*/ 291 w 317"/>
                <a:gd name="T97" fmla="*/ 132 h 2281"/>
                <a:gd name="T98" fmla="*/ 295 w 317"/>
                <a:gd name="T99" fmla="*/ 105 h 2281"/>
                <a:gd name="T100" fmla="*/ 300 w 317"/>
                <a:gd name="T101" fmla="*/ 82 h 2281"/>
                <a:gd name="T102" fmla="*/ 304 w 317"/>
                <a:gd name="T103" fmla="*/ 58 h 2281"/>
                <a:gd name="T104" fmla="*/ 309 w 317"/>
                <a:gd name="T105" fmla="*/ 37 h 2281"/>
                <a:gd name="T106" fmla="*/ 312 w 317"/>
                <a:gd name="T107" fmla="*/ 18 h 2281"/>
                <a:gd name="T108" fmla="*/ 317 w 317"/>
                <a:gd name="T109" fmla="*/ 0 h 22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7"/>
                <a:gd name="T166" fmla="*/ 0 h 2281"/>
                <a:gd name="T167" fmla="*/ 317 w 317"/>
                <a:gd name="T168" fmla="*/ 2281 h 22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7" h="2281">
                  <a:moveTo>
                    <a:pt x="0" y="2281"/>
                  </a:moveTo>
                  <a:lnTo>
                    <a:pt x="4" y="2264"/>
                  </a:lnTo>
                  <a:lnTo>
                    <a:pt x="9" y="2245"/>
                  </a:lnTo>
                  <a:lnTo>
                    <a:pt x="14" y="2224"/>
                  </a:lnTo>
                  <a:lnTo>
                    <a:pt x="18" y="2202"/>
                  </a:lnTo>
                  <a:lnTo>
                    <a:pt x="24" y="2179"/>
                  </a:lnTo>
                  <a:lnTo>
                    <a:pt x="28" y="2153"/>
                  </a:lnTo>
                  <a:lnTo>
                    <a:pt x="33" y="2126"/>
                  </a:lnTo>
                  <a:lnTo>
                    <a:pt x="38" y="2099"/>
                  </a:lnTo>
                  <a:lnTo>
                    <a:pt x="43" y="2069"/>
                  </a:lnTo>
                  <a:lnTo>
                    <a:pt x="48" y="2038"/>
                  </a:lnTo>
                  <a:lnTo>
                    <a:pt x="53" y="2006"/>
                  </a:lnTo>
                  <a:lnTo>
                    <a:pt x="58" y="1973"/>
                  </a:lnTo>
                  <a:lnTo>
                    <a:pt x="63" y="1939"/>
                  </a:lnTo>
                  <a:lnTo>
                    <a:pt x="69" y="1903"/>
                  </a:lnTo>
                  <a:lnTo>
                    <a:pt x="73" y="1867"/>
                  </a:lnTo>
                  <a:lnTo>
                    <a:pt x="78" y="1829"/>
                  </a:lnTo>
                  <a:lnTo>
                    <a:pt x="84" y="1791"/>
                  </a:lnTo>
                  <a:lnTo>
                    <a:pt x="89" y="1752"/>
                  </a:lnTo>
                  <a:lnTo>
                    <a:pt x="94" y="1712"/>
                  </a:lnTo>
                  <a:lnTo>
                    <a:pt x="99" y="1672"/>
                  </a:lnTo>
                  <a:lnTo>
                    <a:pt x="105" y="1630"/>
                  </a:lnTo>
                  <a:lnTo>
                    <a:pt x="110" y="1588"/>
                  </a:lnTo>
                  <a:lnTo>
                    <a:pt x="120" y="1502"/>
                  </a:lnTo>
                  <a:lnTo>
                    <a:pt x="131" y="1414"/>
                  </a:lnTo>
                  <a:lnTo>
                    <a:pt x="141" y="1326"/>
                  </a:lnTo>
                  <a:lnTo>
                    <a:pt x="152" y="1236"/>
                  </a:lnTo>
                  <a:lnTo>
                    <a:pt x="162" y="1146"/>
                  </a:lnTo>
                  <a:lnTo>
                    <a:pt x="173" y="1055"/>
                  </a:lnTo>
                  <a:lnTo>
                    <a:pt x="183" y="966"/>
                  </a:lnTo>
                  <a:lnTo>
                    <a:pt x="194" y="876"/>
                  </a:lnTo>
                  <a:lnTo>
                    <a:pt x="204" y="789"/>
                  </a:lnTo>
                  <a:lnTo>
                    <a:pt x="214" y="702"/>
                  </a:lnTo>
                  <a:lnTo>
                    <a:pt x="219" y="661"/>
                  </a:lnTo>
                  <a:lnTo>
                    <a:pt x="224" y="619"/>
                  </a:lnTo>
                  <a:lnTo>
                    <a:pt x="229" y="578"/>
                  </a:lnTo>
                  <a:lnTo>
                    <a:pt x="234" y="538"/>
                  </a:lnTo>
                  <a:lnTo>
                    <a:pt x="239" y="499"/>
                  </a:lnTo>
                  <a:lnTo>
                    <a:pt x="244" y="459"/>
                  </a:lnTo>
                  <a:lnTo>
                    <a:pt x="249" y="422"/>
                  </a:lnTo>
                  <a:lnTo>
                    <a:pt x="254" y="385"/>
                  </a:lnTo>
                  <a:lnTo>
                    <a:pt x="258" y="349"/>
                  </a:lnTo>
                  <a:lnTo>
                    <a:pt x="264" y="315"/>
                  </a:lnTo>
                  <a:lnTo>
                    <a:pt x="268" y="281"/>
                  </a:lnTo>
                  <a:lnTo>
                    <a:pt x="273" y="248"/>
                  </a:lnTo>
                  <a:lnTo>
                    <a:pt x="277" y="217"/>
                  </a:lnTo>
                  <a:lnTo>
                    <a:pt x="282" y="187"/>
                  </a:lnTo>
                  <a:lnTo>
                    <a:pt x="287" y="159"/>
                  </a:lnTo>
                  <a:lnTo>
                    <a:pt x="291" y="132"/>
                  </a:lnTo>
                  <a:lnTo>
                    <a:pt x="295" y="105"/>
                  </a:lnTo>
                  <a:lnTo>
                    <a:pt x="300" y="82"/>
                  </a:lnTo>
                  <a:lnTo>
                    <a:pt x="304" y="58"/>
                  </a:lnTo>
                  <a:lnTo>
                    <a:pt x="309" y="37"/>
                  </a:lnTo>
                  <a:lnTo>
                    <a:pt x="312" y="18"/>
                  </a:lnTo>
                  <a:lnTo>
                    <a:pt x="317" y="0"/>
                  </a:lnTo>
                </a:path>
              </a:pathLst>
            </a:custGeom>
            <a:noFill/>
            <a:ln w="22860">
              <a:solidFill>
                <a:srgbClr val="000000"/>
              </a:solidFill>
              <a:round/>
              <a:headEnd/>
              <a:tailEnd/>
            </a:ln>
          </p:spPr>
          <p:txBody>
            <a:bodyPr/>
            <a:lstStyle/>
            <a:p>
              <a:endParaRPr lang="en-US"/>
            </a:p>
          </p:txBody>
        </p:sp>
        <p:sp>
          <p:nvSpPr>
            <p:cNvPr id="84122" name="Freeform 400"/>
            <p:cNvSpPr>
              <a:spLocks/>
            </p:cNvSpPr>
            <p:nvPr/>
          </p:nvSpPr>
          <p:spPr bwMode="auto">
            <a:xfrm>
              <a:off x="3267" y="1816"/>
              <a:ext cx="212" cy="169"/>
            </a:xfrm>
            <a:custGeom>
              <a:avLst/>
              <a:gdLst>
                <a:gd name="T0" fmla="*/ 0 w 212"/>
                <a:gd name="T1" fmla="*/ 40 h 169"/>
                <a:gd name="T2" fmla="*/ 3 w 212"/>
                <a:gd name="T3" fmla="*/ 30 h 169"/>
                <a:gd name="T4" fmla="*/ 7 w 212"/>
                <a:gd name="T5" fmla="*/ 21 h 169"/>
                <a:gd name="T6" fmla="*/ 10 w 212"/>
                <a:gd name="T7" fmla="*/ 14 h 169"/>
                <a:gd name="T8" fmla="*/ 14 w 212"/>
                <a:gd name="T9" fmla="*/ 8 h 169"/>
                <a:gd name="T10" fmla="*/ 19 w 212"/>
                <a:gd name="T11" fmla="*/ 4 h 169"/>
                <a:gd name="T12" fmla="*/ 24 w 212"/>
                <a:gd name="T13" fmla="*/ 2 h 169"/>
                <a:gd name="T14" fmla="*/ 29 w 212"/>
                <a:gd name="T15" fmla="*/ 0 h 169"/>
                <a:gd name="T16" fmla="*/ 35 w 212"/>
                <a:gd name="T17" fmla="*/ 0 h 169"/>
                <a:gd name="T18" fmla="*/ 41 w 212"/>
                <a:gd name="T19" fmla="*/ 2 h 169"/>
                <a:gd name="T20" fmla="*/ 47 w 212"/>
                <a:gd name="T21" fmla="*/ 4 h 169"/>
                <a:gd name="T22" fmla="*/ 53 w 212"/>
                <a:gd name="T23" fmla="*/ 7 h 169"/>
                <a:gd name="T24" fmla="*/ 60 w 212"/>
                <a:gd name="T25" fmla="*/ 12 h 169"/>
                <a:gd name="T26" fmla="*/ 67 w 212"/>
                <a:gd name="T27" fmla="*/ 16 h 169"/>
                <a:gd name="T28" fmla="*/ 74 w 212"/>
                <a:gd name="T29" fmla="*/ 23 h 169"/>
                <a:gd name="T30" fmla="*/ 81 w 212"/>
                <a:gd name="T31" fmla="*/ 30 h 169"/>
                <a:gd name="T32" fmla="*/ 88 w 212"/>
                <a:gd name="T33" fmla="*/ 37 h 169"/>
                <a:gd name="T34" fmla="*/ 103 w 212"/>
                <a:gd name="T35" fmla="*/ 53 h 169"/>
                <a:gd name="T36" fmla="*/ 119 w 212"/>
                <a:gd name="T37" fmla="*/ 70 h 169"/>
                <a:gd name="T38" fmla="*/ 135 w 212"/>
                <a:gd name="T39" fmla="*/ 88 h 169"/>
                <a:gd name="T40" fmla="*/ 151 w 212"/>
                <a:gd name="T41" fmla="*/ 107 h 169"/>
                <a:gd name="T42" fmla="*/ 166 w 212"/>
                <a:gd name="T43" fmla="*/ 125 h 169"/>
                <a:gd name="T44" fmla="*/ 181 w 212"/>
                <a:gd name="T45" fmla="*/ 141 h 169"/>
                <a:gd name="T46" fmla="*/ 190 w 212"/>
                <a:gd name="T47" fmla="*/ 149 h 169"/>
                <a:gd name="T48" fmla="*/ 197 w 212"/>
                <a:gd name="T49" fmla="*/ 156 h 169"/>
                <a:gd name="T50" fmla="*/ 204 w 212"/>
                <a:gd name="T51" fmla="*/ 162 h 169"/>
                <a:gd name="T52" fmla="*/ 212 w 212"/>
                <a:gd name="T53" fmla="*/ 169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2"/>
                <a:gd name="T82" fmla="*/ 0 h 169"/>
                <a:gd name="T83" fmla="*/ 212 w 212"/>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2" h="169">
                  <a:moveTo>
                    <a:pt x="0" y="40"/>
                  </a:moveTo>
                  <a:lnTo>
                    <a:pt x="3" y="30"/>
                  </a:lnTo>
                  <a:lnTo>
                    <a:pt x="7" y="21"/>
                  </a:lnTo>
                  <a:lnTo>
                    <a:pt x="10" y="14"/>
                  </a:lnTo>
                  <a:lnTo>
                    <a:pt x="14" y="8"/>
                  </a:lnTo>
                  <a:lnTo>
                    <a:pt x="19" y="4"/>
                  </a:lnTo>
                  <a:lnTo>
                    <a:pt x="24" y="2"/>
                  </a:lnTo>
                  <a:lnTo>
                    <a:pt x="29" y="0"/>
                  </a:lnTo>
                  <a:lnTo>
                    <a:pt x="35" y="0"/>
                  </a:lnTo>
                  <a:lnTo>
                    <a:pt x="41" y="2"/>
                  </a:lnTo>
                  <a:lnTo>
                    <a:pt x="47" y="4"/>
                  </a:lnTo>
                  <a:lnTo>
                    <a:pt x="53" y="7"/>
                  </a:lnTo>
                  <a:lnTo>
                    <a:pt x="60" y="12"/>
                  </a:lnTo>
                  <a:lnTo>
                    <a:pt x="67" y="16"/>
                  </a:lnTo>
                  <a:lnTo>
                    <a:pt x="74" y="23"/>
                  </a:lnTo>
                  <a:lnTo>
                    <a:pt x="81" y="30"/>
                  </a:lnTo>
                  <a:lnTo>
                    <a:pt x="88" y="37"/>
                  </a:lnTo>
                  <a:lnTo>
                    <a:pt x="103" y="53"/>
                  </a:lnTo>
                  <a:lnTo>
                    <a:pt x="119" y="70"/>
                  </a:lnTo>
                  <a:lnTo>
                    <a:pt x="135" y="88"/>
                  </a:lnTo>
                  <a:lnTo>
                    <a:pt x="151" y="107"/>
                  </a:lnTo>
                  <a:lnTo>
                    <a:pt x="166" y="125"/>
                  </a:lnTo>
                  <a:lnTo>
                    <a:pt x="181" y="141"/>
                  </a:lnTo>
                  <a:lnTo>
                    <a:pt x="190" y="149"/>
                  </a:lnTo>
                  <a:lnTo>
                    <a:pt x="197" y="156"/>
                  </a:lnTo>
                  <a:lnTo>
                    <a:pt x="204" y="162"/>
                  </a:lnTo>
                  <a:lnTo>
                    <a:pt x="212" y="169"/>
                  </a:lnTo>
                </a:path>
              </a:pathLst>
            </a:custGeom>
            <a:noFill/>
            <a:ln w="22860">
              <a:solidFill>
                <a:srgbClr val="000000"/>
              </a:solidFill>
              <a:round/>
              <a:headEnd/>
              <a:tailEnd/>
            </a:ln>
          </p:spPr>
          <p:txBody>
            <a:bodyPr/>
            <a:lstStyle/>
            <a:p>
              <a:endParaRPr lang="en-US"/>
            </a:p>
          </p:txBody>
        </p:sp>
        <p:sp>
          <p:nvSpPr>
            <p:cNvPr id="84123" name="Freeform 399"/>
            <p:cNvSpPr>
              <a:spLocks/>
            </p:cNvSpPr>
            <p:nvPr/>
          </p:nvSpPr>
          <p:spPr bwMode="auto">
            <a:xfrm>
              <a:off x="3479" y="1985"/>
              <a:ext cx="1123" cy="909"/>
            </a:xfrm>
            <a:custGeom>
              <a:avLst/>
              <a:gdLst>
                <a:gd name="T0" fmla="*/ 0 w 1123"/>
                <a:gd name="T1" fmla="*/ 0 h 909"/>
                <a:gd name="T2" fmla="*/ 10 w 1123"/>
                <a:gd name="T3" fmla="*/ 8 h 909"/>
                <a:gd name="T4" fmla="*/ 22 w 1123"/>
                <a:gd name="T5" fmla="*/ 17 h 909"/>
                <a:gd name="T6" fmla="*/ 34 w 1123"/>
                <a:gd name="T7" fmla="*/ 27 h 909"/>
                <a:gd name="T8" fmla="*/ 46 w 1123"/>
                <a:gd name="T9" fmla="*/ 37 h 909"/>
                <a:gd name="T10" fmla="*/ 60 w 1123"/>
                <a:gd name="T11" fmla="*/ 47 h 909"/>
                <a:gd name="T12" fmla="*/ 73 w 1123"/>
                <a:gd name="T13" fmla="*/ 58 h 909"/>
                <a:gd name="T14" fmla="*/ 102 w 1123"/>
                <a:gd name="T15" fmla="*/ 81 h 909"/>
                <a:gd name="T16" fmla="*/ 134 w 1123"/>
                <a:gd name="T17" fmla="*/ 106 h 909"/>
                <a:gd name="T18" fmla="*/ 166 w 1123"/>
                <a:gd name="T19" fmla="*/ 132 h 909"/>
                <a:gd name="T20" fmla="*/ 201 w 1123"/>
                <a:gd name="T21" fmla="*/ 161 h 909"/>
                <a:gd name="T22" fmla="*/ 237 w 1123"/>
                <a:gd name="T23" fmla="*/ 190 h 909"/>
                <a:gd name="T24" fmla="*/ 275 w 1123"/>
                <a:gd name="T25" fmla="*/ 220 h 909"/>
                <a:gd name="T26" fmla="*/ 313 w 1123"/>
                <a:gd name="T27" fmla="*/ 252 h 909"/>
                <a:gd name="T28" fmla="*/ 353 w 1123"/>
                <a:gd name="T29" fmla="*/ 285 h 909"/>
                <a:gd name="T30" fmla="*/ 393 w 1123"/>
                <a:gd name="T31" fmla="*/ 317 h 909"/>
                <a:gd name="T32" fmla="*/ 434 w 1123"/>
                <a:gd name="T33" fmla="*/ 351 h 909"/>
                <a:gd name="T34" fmla="*/ 476 w 1123"/>
                <a:gd name="T35" fmla="*/ 385 h 909"/>
                <a:gd name="T36" fmla="*/ 560 w 1123"/>
                <a:gd name="T37" fmla="*/ 454 h 909"/>
                <a:gd name="T38" fmla="*/ 644 w 1123"/>
                <a:gd name="T39" fmla="*/ 522 h 909"/>
                <a:gd name="T40" fmla="*/ 685 w 1123"/>
                <a:gd name="T41" fmla="*/ 556 h 909"/>
                <a:gd name="T42" fmla="*/ 727 w 1123"/>
                <a:gd name="T43" fmla="*/ 590 h 909"/>
                <a:gd name="T44" fmla="*/ 767 w 1123"/>
                <a:gd name="T45" fmla="*/ 623 h 909"/>
                <a:gd name="T46" fmla="*/ 807 w 1123"/>
                <a:gd name="T47" fmla="*/ 655 h 909"/>
                <a:gd name="T48" fmla="*/ 846 w 1123"/>
                <a:gd name="T49" fmla="*/ 687 h 909"/>
                <a:gd name="T50" fmla="*/ 883 w 1123"/>
                <a:gd name="T51" fmla="*/ 718 h 909"/>
                <a:gd name="T52" fmla="*/ 919 w 1123"/>
                <a:gd name="T53" fmla="*/ 747 h 909"/>
                <a:gd name="T54" fmla="*/ 955 w 1123"/>
                <a:gd name="T55" fmla="*/ 775 h 909"/>
                <a:gd name="T56" fmla="*/ 988 w 1123"/>
                <a:gd name="T57" fmla="*/ 801 h 909"/>
                <a:gd name="T58" fmla="*/ 1019 w 1123"/>
                <a:gd name="T59" fmla="*/ 827 h 909"/>
                <a:gd name="T60" fmla="*/ 1048 w 1123"/>
                <a:gd name="T61" fmla="*/ 850 h 909"/>
                <a:gd name="T62" fmla="*/ 1063 w 1123"/>
                <a:gd name="T63" fmla="*/ 861 h 909"/>
                <a:gd name="T64" fmla="*/ 1076 w 1123"/>
                <a:gd name="T65" fmla="*/ 871 h 909"/>
                <a:gd name="T66" fmla="*/ 1089 w 1123"/>
                <a:gd name="T67" fmla="*/ 881 h 909"/>
                <a:gd name="T68" fmla="*/ 1101 w 1123"/>
                <a:gd name="T69" fmla="*/ 891 h 909"/>
                <a:gd name="T70" fmla="*/ 1112 w 1123"/>
                <a:gd name="T71" fmla="*/ 900 h 909"/>
                <a:gd name="T72" fmla="*/ 1123 w 1123"/>
                <a:gd name="T73" fmla="*/ 909 h 9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3"/>
                <a:gd name="T112" fmla="*/ 0 h 909"/>
                <a:gd name="T113" fmla="*/ 1123 w 1123"/>
                <a:gd name="T114" fmla="*/ 909 h 9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3" h="909">
                  <a:moveTo>
                    <a:pt x="0" y="0"/>
                  </a:moveTo>
                  <a:lnTo>
                    <a:pt x="10" y="8"/>
                  </a:lnTo>
                  <a:lnTo>
                    <a:pt x="22" y="17"/>
                  </a:lnTo>
                  <a:lnTo>
                    <a:pt x="34" y="27"/>
                  </a:lnTo>
                  <a:lnTo>
                    <a:pt x="46" y="37"/>
                  </a:lnTo>
                  <a:lnTo>
                    <a:pt x="60" y="47"/>
                  </a:lnTo>
                  <a:lnTo>
                    <a:pt x="73" y="58"/>
                  </a:lnTo>
                  <a:lnTo>
                    <a:pt x="102" y="81"/>
                  </a:lnTo>
                  <a:lnTo>
                    <a:pt x="134" y="106"/>
                  </a:lnTo>
                  <a:lnTo>
                    <a:pt x="166" y="132"/>
                  </a:lnTo>
                  <a:lnTo>
                    <a:pt x="201" y="161"/>
                  </a:lnTo>
                  <a:lnTo>
                    <a:pt x="237" y="190"/>
                  </a:lnTo>
                  <a:lnTo>
                    <a:pt x="275" y="220"/>
                  </a:lnTo>
                  <a:lnTo>
                    <a:pt x="313" y="252"/>
                  </a:lnTo>
                  <a:lnTo>
                    <a:pt x="353" y="285"/>
                  </a:lnTo>
                  <a:lnTo>
                    <a:pt x="393" y="317"/>
                  </a:lnTo>
                  <a:lnTo>
                    <a:pt x="434" y="351"/>
                  </a:lnTo>
                  <a:lnTo>
                    <a:pt x="476" y="385"/>
                  </a:lnTo>
                  <a:lnTo>
                    <a:pt x="560" y="454"/>
                  </a:lnTo>
                  <a:lnTo>
                    <a:pt x="644" y="522"/>
                  </a:lnTo>
                  <a:lnTo>
                    <a:pt x="685" y="556"/>
                  </a:lnTo>
                  <a:lnTo>
                    <a:pt x="727" y="590"/>
                  </a:lnTo>
                  <a:lnTo>
                    <a:pt x="767" y="623"/>
                  </a:lnTo>
                  <a:lnTo>
                    <a:pt x="807" y="655"/>
                  </a:lnTo>
                  <a:lnTo>
                    <a:pt x="846" y="687"/>
                  </a:lnTo>
                  <a:lnTo>
                    <a:pt x="883" y="718"/>
                  </a:lnTo>
                  <a:lnTo>
                    <a:pt x="919" y="747"/>
                  </a:lnTo>
                  <a:lnTo>
                    <a:pt x="955" y="775"/>
                  </a:lnTo>
                  <a:lnTo>
                    <a:pt x="988" y="801"/>
                  </a:lnTo>
                  <a:lnTo>
                    <a:pt x="1019" y="827"/>
                  </a:lnTo>
                  <a:lnTo>
                    <a:pt x="1048" y="850"/>
                  </a:lnTo>
                  <a:lnTo>
                    <a:pt x="1063" y="861"/>
                  </a:lnTo>
                  <a:lnTo>
                    <a:pt x="1076" y="871"/>
                  </a:lnTo>
                  <a:lnTo>
                    <a:pt x="1089" y="881"/>
                  </a:lnTo>
                  <a:lnTo>
                    <a:pt x="1101" y="891"/>
                  </a:lnTo>
                  <a:lnTo>
                    <a:pt x="1112" y="900"/>
                  </a:lnTo>
                  <a:lnTo>
                    <a:pt x="1123" y="909"/>
                  </a:lnTo>
                </a:path>
              </a:pathLst>
            </a:custGeom>
            <a:noFill/>
            <a:ln w="22860">
              <a:solidFill>
                <a:srgbClr val="000000"/>
              </a:solidFill>
              <a:round/>
              <a:headEnd/>
              <a:tailEnd/>
            </a:ln>
          </p:spPr>
          <p:txBody>
            <a:bodyPr/>
            <a:lstStyle/>
            <a:p>
              <a:endParaRPr lang="en-US"/>
            </a:p>
          </p:txBody>
        </p:sp>
        <p:sp>
          <p:nvSpPr>
            <p:cNvPr id="84124" name="Freeform 398"/>
            <p:cNvSpPr>
              <a:spLocks/>
            </p:cNvSpPr>
            <p:nvPr/>
          </p:nvSpPr>
          <p:spPr bwMode="auto">
            <a:xfrm>
              <a:off x="4602" y="2894"/>
              <a:ext cx="238" cy="134"/>
            </a:xfrm>
            <a:custGeom>
              <a:avLst/>
              <a:gdLst>
                <a:gd name="T0" fmla="*/ 0 w 238"/>
                <a:gd name="T1" fmla="*/ 0 h 134"/>
                <a:gd name="T2" fmla="*/ 20 w 238"/>
                <a:gd name="T3" fmla="*/ 14 h 134"/>
                <a:gd name="T4" fmla="*/ 39 w 238"/>
                <a:gd name="T5" fmla="*/ 27 h 134"/>
                <a:gd name="T6" fmla="*/ 57 w 238"/>
                <a:gd name="T7" fmla="*/ 40 h 134"/>
                <a:gd name="T8" fmla="*/ 74 w 238"/>
                <a:gd name="T9" fmla="*/ 50 h 134"/>
                <a:gd name="T10" fmla="*/ 91 w 238"/>
                <a:gd name="T11" fmla="*/ 60 h 134"/>
                <a:gd name="T12" fmla="*/ 106 w 238"/>
                <a:gd name="T13" fmla="*/ 68 h 134"/>
                <a:gd name="T14" fmla="*/ 121 w 238"/>
                <a:gd name="T15" fmla="*/ 76 h 134"/>
                <a:gd name="T16" fmla="*/ 136 w 238"/>
                <a:gd name="T17" fmla="*/ 83 h 134"/>
                <a:gd name="T18" fmla="*/ 163 w 238"/>
                <a:gd name="T19" fmla="*/ 95 h 134"/>
                <a:gd name="T20" fmla="*/ 188 w 238"/>
                <a:gd name="T21" fmla="*/ 108 h 134"/>
                <a:gd name="T22" fmla="*/ 214 w 238"/>
                <a:gd name="T23" fmla="*/ 120 h 134"/>
                <a:gd name="T24" fmla="*/ 226 w 238"/>
                <a:gd name="T25" fmla="*/ 127 h 134"/>
                <a:gd name="T26" fmla="*/ 238 w 238"/>
                <a:gd name="T27" fmla="*/ 134 h 1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34"/>
                <a:gd name="T44" fmla="*/ 238 w 238"/>
                <a:gd name="T45" fmla="*/ 134 h 1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34">
                  <a:moveTo>
                    <a:pt x="0" y="0"/>
                  </a:moveTo>
                  <a:lnTo>
                    <a:pt x="20" y="14"/>
                  </a:lnTo>
                  <a:lnTo>
                    <a:pt x="39" y="27"/>
                  </a:lnTo>
                  <a:lnTo>
                    <a:pt x="57" y="40"/>
                  </a:lnTo>
                  <a:lnTo>
                    <a:pt x="74" y="50"/>
                  </a:lnTo>
                  <a:lnTo>
                    <a:pt x="91" y="60"/>
                  </a:lnTo>
                  <a:lnTo>
                    <a:pt x="106" y="68"/>
                  </a:lnTo>
                  <a:lnTo>
                    <a:pt x="121" y="76"/>
                  </a:lnTo>
                  <a:lnTo>
                    <a:pt x="136" y="83"/>
                  </a:lnTo>
                  <a:lnTo>
                    <a:pt x="163" y="95"/>
                  </a:lnTo>
                  <a:lnTo>
                    <a:pt x="188" y="108"/>
                  </a:lnTo>
                  <a:lnTo>
                    <a:pt x="214" y="120"/>
                  </a:lnTo>
                  <a:lnTo>
                    <a:pt x="226" y="127"/>
                  </a:lnTo>
                  <a:lnTo>
                    <a:pt x="238" y="134"/>
                  </a:lnTo>
                </a:path>
              </a:pathLst>
            </a:custGeom>
            <a:noFill/>
            <a:ln w="22860">
              <a:solidFill>
                <a:srgbClr val="000000"/>
              </a:solidFill>
              <a:round/>
              <a:headEnd/>
              <a:tailEnd/>
            </a:ln>
          </p:spPr>
          <p:txBody>
            <a:bodyPr/>
            <a:lstStyle/>
            <a:p>
              <a:endParaRPr lang="en-US"/>
            </a:p>
          </p:txBody>
        </p:sp>
        <p:sp>
          <p:nvSpPr>
            <p:cNvPr id="84125" name="Freeform 397"/>
            <p:cNvSpPr>
              <a:spLocks/>
            </p:cNvSpPr>
            <p:nvPr/>
          </p:nvSpPr>
          <p:spPr bwMode="auto">
            <a:xfrm>
              <a:off x="4840" y="3028"/>
              <a:ext cx="595" cy="373"/>
            </a:xfrm>
            <a:custGeom>
              <a:avLst/>
              <a:gdLst>
                <a:gd name="T0" fmla="*/ 0 w 595"/>
                <a:gd name="T1" fmla="*/ 0 h 373"/>
                <a:gd name="T2" fmla="*/ 13 w 595"/>
                <a:gd name="T3" fmla="*/ 8 h 373"/>
                <a:gd name="T4" fmla="*/ 27 w 595"/>
                <a:gd name="T5" fmla="*/ 17 h 373"/>
                <a:gd name="T6" fmla="*/ 53 w 595"/>
                <a:gd name="T7" fmla="*/ 36 h 373"/>
                <a:gd name="T8" fmla="*/ 80 w 595"/>
                <a:gd name="T9" fmla="*/ 57 h 373"/>
                <a:gd name="T10" fmla="*/ 108 w 595"/>
                <a:gd name="T11" fmla="*/ 79 h 373"/>
                <a:gd name="T12" fmla="*/ 136 w 595"/>
                <a:gd name="T13" fmla="*/ 103 h 373"/>
                <a:gd name="T14" fmla="*/ 166 w 595"/>
                <a:gd name="T15" fmla="*/ 129 h 373"/>
                <a:gd name="T16" fmla="*/ 198 w 595"/>
                <a:gd name="T17" fmla="*/ 154 h 373"/>
                <a:gd name="T18" fmla="*/ 231 w 595"/>
                <a:gd name="T19" fmla="*/ 181 h 373"/>
                <a:gd name="T20" fmla="*/ 249 w 595"/>
                <a:gd name="T21" fmla="*/ 194 h 373"/>
                <a:gd name="T22" fmla="*/ 267 w 595"/>
                <a:gd name="T23" fmla="*/ 207 h 373"/>
                <a:gd name="T24" fmla="*/ 286 w 595"/>
                <a:gd name="T25" fmla="*/ 220 h 373"/>
                <a:gd name="T26" fmla="*/ 305 w 595"/>
                <a:gd name="T27" fmla="*/ 233 h 373"/>
                <a:gd name="T28" fmla="*/ 325 w 595"/>
                <a:gd name="T29" fmla="*/ 246 h 373"/>
                <a:gd name="T30" fmla="*/ 345 w 595"/>
                <a:gd name="T31" fmla="*/ 259 h 373"/>
                <a:gd name="T32" fmla="*/ 367 w 595"/>
                <a:gd name="T33" fmla="*/ 272 h 373"/>
                <a:gd name="T34" fmla="*/ 389 w 595"/>
                <a:gd name="T35" fmla="*/ 284 h 373"/>
                <a:gd name="T36" fmla="*/ 412 w 595"/>
                <a:gd name="T37" fmla="*/ 296 h 373"/>
                <a:gd name="T38" fmla="*/ 436 w 595"/>
                <a:gd name="T39" fmla="*/ 309 h 373"/>
                <a:gd name="T40" fmla="*/ 460 w 595"/>
                <a:gd name="T41" fmla="*/ 320 h 373"/>
                <a:gd name="T42" fmla="*/ 485 w 595"/>
                <a:gd name="T43" fmla="*/ 331 h 373"/>
                <a:gd name="T44" fmla="*/ 511 w 595"/>
                <a:gd name="T45" fmla="*/ 343 h 373"/>
                <a:gd name="T46" fmla="*/ 538 w 595"/>
                <a:gd name="T47" fmla="*/ 353 h 373"/>
                <a:gd name="T48" fmla="*/ 566 w 595"/>
                <a:gd name="T49" fmla="*/ 363 h 373"/>
                <a:gd name="T50" fmla="*/ 595 w 595"/>
                <a:gd name="T51" fmla="*/ 373 h 3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5"/>
                <a:gd name="T79" fmla="*/ 0 h 373"/>
                <a:gd name="T80" fmla="*/ 595 w 595"/>
                <a:gd name="T81" fmla="*/ 373 h 3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5" h="373">
                  <a:moveTo>
                    <a:pt x="0" y="0"/>
                  </a:moveTo>
                  <a:lnTo>
                    <a:pt x="13" y="8"/>
                  </a:lnTo>
                  <a:lnTo>
                    <a:pt x="27" y="17"/>
                  </a:lnTo>
                  <a:lnTo>
                    <a:pt x="53" y="36"/>
                  </a:lnTo>
                  <a:lnTo>
                    <a:pt x="80" y="57"/>
                  </a:lnTo>
                  <a:lnTo>
                    <a:pt x="108" y="79"/>
                  </a:lnTo>
                  <a:lnTo>
                    <a:pt x="136" y="103"/>
                  </a:lnTo>
                  <a:lnTo>
                    <a:pt x="166" y="129"/>
                  </a:lnTo>
                  <a:lnTo>
                    <a:pt x="198" y="154"/>
                  </a:lnTo>
                  <a:lnTo>
                    <a:pt x="231" y="181"/>
                  </a:lnTo>
                  <a:lnTo>
                    <a:pt x="249" y="194"/>
                  </a:lnTo>
                  <a:lnTo>
                    <a:pt x="267" y="207"/>
                  </a:lnTo>
                  <a:lnTo>
                    <a:pt x="286" y="220"/>
                  </a:lnTo>
                  <a:lnTo>
                    <a:pt x="305" y="233"/>
                  </a:lnTo>
                  <a:lnTo>
                    <a:pt x="325" y="246"/>
                  </a:lnTo>
                  <a:lnTo>
                    <a:pt x="345" y="259"/>
                  </a:lnTo>
                  <a:lnTo>
                    <a:pt x="367" y="272"/>
                  </a:lnTo>
                  <a:lnTo>
                    <a:pt x="389" y="284"/>
                  </a:lnTo>
                  <a:lnTo>
                    <a:pt x="412" y="296"/>
                  </a:lnTo>
                  <a:lnTo>
                    <a:pt x="436" y="309"/>
                  </a:lnTo>
                  <a:lnTo>
                    <a:pt x="460" y="320"/>
                  </a:lnTo>
                  <a:lnTo>
                    <a:pt x="485" y="331"/>
                  </a:lnTo>
                  <a:lnTo>
                    <a:pt x="511" y="343"/>
                  </a:lnTo>
                  <a:lnTo>
                    <a:pt x="538" y="353"/>
                  </a:lnTo>
                  <a:lnTo>
                    <a:pt x="566" y="363"/>
                  </a:lnTo>
                  <a:lnTo>
                    <a:pt x="595" y="373"/>
                  </a:lnTo>
                </a:path>
              </a:pathLst>
            </a:custGeom>
            <a:noFill/>
            <a:ln w="22860">
              <a:solidFill>
                <a:srgbClr val="000000"/>
              </a:solidFill>
              <a:round/>
              <a:headEnd/>
              <a:tailEnd/>
            </a:ln>
          </p:spPr>
          <p:txBody>
            <a:bodyPr/>
            <a:lstStyle/>
            <a:p>
              <a:endParaRPr lang="en-US"/>
            </a:p>
          </p:txBody>
        </p:sp>
        <p:sp>
          <p:nvSpPr>
            <p:cNvPr id="84126" name="Freeform 396"/>
            <p:cNvSpPr>
              <a:spLocks/>
            </p:cNvSpPr>
            <p:nvPr/>
          </p:nvSpPr>
          <p:spPr bwMode="auto">
            <a:xfrm>
              <a:off x="5435" y="3401"/>
              <a:ext cx="1296" cy="229"/>
            </a:xfrm>
            <a:custGeom>
              <a:avLst/>
              <a:gdLst>
                <a:gd name="T0" fmla="*/ 0 w 1296"/>
                <a:gd name="T1" fmla="*/ 0 h 229"/>
                <a:gd name="T2" fmla="*/ 30 w 1296"/>
                <a:gd name="T3" fmla="*/ 9 h 229"/>
                <a:gd name="T4" fmla="*/ 62 w 1296"/>
                <a:gd name="T5" fmla="*/ 18 h 229"/>
                <a:gd name="T6" fmla="*/ 95 w 1296"/>
                <a:gd name="T7" fmla="*/ 27 h 229"/>
                <a:gd name="T8" fmla="*/ 129 w 1296"/>
                <a:gd name="T9" fmla="*/ 35 h 229"/>
                <a:gd name="T10" fmla="*/ 164 w 1296"/>
                <a:gd name="T11" fmla="*/ 44 h 229"/>
                <a:gd name="T12" fmla="*/ 200 w 1296"/>
                <a:gd name="T13" fmla="*/ 52 h 229"/>
                <a:gd name="T14" fmla="*/ 237 w 1296"/>
                <a:gd name="T15" fmla="*/ 59 h 229"/>
                <a:gd name="T16" fmla="*/ 275 w 1296"/>
                <a:gd name="T17" fmla="*/ 67 h 229"/>
                <a:gd name="T18" fmla="*/ 314 w 1296"/>
                <a:gd name="T19" fmla="*/ 75 h 229"/>
                <a:gd name="T20" fmla="*/ 354 w 1296"/>
                <a:gd name="T21" fmla="*/ 82 h 229"/>
                <a:gd name="T22" fmla="*/ 393 w 1296"/>
                <a:gd name="T23" fmla="*/ 89 h 229"/>
                <a:gd name="T24" fmla="*/ 435 w 1296"/>
                <a:gd name="T25" fmla="*/ 96 h 229"/>
                <a:gd name="T26" fmla="*/ 477 w 1296"/>
                <a:gd name="T27" fmla="*/ 103 h 229"/>
                <a:gd name="T28" fmla="*/ 519 w 1296"/>
                <a:gd name="T29" fmla="*/ 110 h 229"/>
                <a:gd name="T30" fmla="*/ 604 w 1296"/>
                <a:gd name="T31" fmla="*/ 123 h 229"/>
                <a:gd name="T32" fmla="*/ 691 w 1296"/>
                <a:gd name="T33" fmla="*/ 137 h 229"/>
                <a:gd name="T34" fmla="*/ 779 w 1296"/>
                <a:gd name="T35" fmla="*/ 150 h 229"/>
                <a:gd name="T36" fmla="*/ 868 w 1296"/>
                <a:gd name="T37" fmla="*/ 162 h 229"/>
                <a:gd name="T38" fmla="*/ 955 w 1296"/>
                <a:gd name="T39" fmla="*/ 175 h 229"/>
                <a:gd name="T40" fmla="*/ 1043 w 1296"/>
                <a:gd name="T41" fmla="*/ 188 h 229"/>
                <a:gd name="T42" fmla="*/ 1130 w 1296"/>
                <a:gd name="T43" fmla="*/ 201 h 229"/>
                <a:gd name="T44" fmla="*/ 1214 w 1296"/>
                <a:gd name="T45" fmla="*/ 215 h 229"/>
                <a:gd name="T46" fmla="*/ 1256 w 1296"/>
                <a:gd name="T47" fmla="*/ 222 h 229"/>
                <a:gd name="T48" fmla="*/ 1296 w 1296"/>
                <a:gd name="T49" fmla="*/ 229 h 2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6"/>
                <a:gd name="T76" fmla="*/ 0 h 229"/>
                <a:gd name="T77" fmla="*/ 1296 w 1296"/>
                <a:gd name="T78" fmla="*/ 229 h 2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6" h="229">
                  <a:moveTo>
                    <a:pt x="0" y="0"/>
                  </a:moveTo>
                  <a:lnTo>
                    <a:pt x="30" y="9"/>
                  </a:lnTo>
                  <a:lnTo>
                    <a:pt x="62" y="18"/>
                  </a:lnTo>
                  <a:lnTo>
                    <a:pt x="95" y="27"/>
                  </a:lnTo>
                  <a:lnTo>
                    <a:pt x="129" y="35"/>
                  </a:lnTo>
                  <a:lnTo>
                    <a:pt x="164" y="44"/>
                  </a:lnTo>
                  <a:lnTo>
                    <a:pt x="200" y="52"/>
                  </a:lnTo>
                  <a:lnTo>
                    <a:pt x="237" y="59"/>
                  </a:lnTo>
                  <a:lnTo>
                    <a:pt x="275" y="67"/>
                  </a:lnTo>
                  <a:lnTo>
                    <a:pt x="314" y="75"/>
                  </a:lnTo>
                  <a:lnTo>
                    <a:pt x="354" y="82"/>
                  </a:lnTo>
                  <a:lnTo>
                    <a:pt x="393" y="89"/>
                  </a:lnTo>
                  <a:lnTo>
                    <a:pt x="435" y="96"/>
                  </a:lnTo>
                  <a:lnTo>
                    <a:pt x="477" y="103"/>
                  </a:lnTo>
                  <a:lnTo>
                    <a:pt x="519" y="110"/>
                  </a:lnTo>
                  <a:lnTo>
                    <a:pt x="604" y="123"/>
                  </a:lnTo>
                  <a:lnTo>
                    <a:pt x="691" y="137"/>
                  </a:lnTo>
                  <a:lnTo>
                    <a:pt x="779" y="150"/>
                  </a:lnTo>
                  <a:lnTo>
                    <a:pt x="868" y="162"/>
                  </a:lnTo>
                  <a:lnTo>
                    <a:pt x="955" y="175"/>
                  </a:lnTo>
                  <a:lnTo>
                    <a:pt x="1043" y="188"/>
                  </a:lnTo>
                  <a:lnTo>
                    <a:pt x="1130" y="201"/>
                  </a:lnTo>
                  <a:lnTo>
                    <a:pt x="1214" y="215"/>
                  </a:lnTo>
                  <a:lnTo>
                    <a:pt x="1256" y="222"/>
                  </a:lnTo>
                  <a:lnTo>
                    <a:pt x="1296" y="229"/>
                  </a:lnTo>
                </a:path>
              </a:pathLst>
            </a:custGeom>
            <a:noFill/>
            <a:ln w="22860">
              <a:solidFill>
                <a:srgbClr val="000000"/>
              </a:solidFill>
              <a:round/>
              <a:headEnd/>
              <a:tailEnd/>
            </a:ln>
          </p:spPr>
          <p:txBody>
            <a:bodyPr/>
            <a:lstStyle/>
            <a:p>
              <a:endParaRPr lang="en-US"/>
            </a:p>
          </p:txBody>
        </p:sp>
        <p:sp>
          <p:nvSpPr>
            <p:cNvPr id="84127" name="Rectangle 395"/>
            <p:cNvSpPr>
              <a:spLocks noChangeArrowheads="1"/>
            </p:cNvSpPr>
            <p:nvPr/>
          </p:nvSpPr>
          <p:spPr bwMode="auto">
            <a:xfrm>
              <a:off x="1192" y="4762"/>
              <a:ext cx="118" cy="256"/>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0</a:t>
              </a:r>
              <a:endParaRPr lang="en-GB"/>
            </a:p>
          </p:txBody>
        </p:sp>
        <p:sp>
          <p:nvSpPr>
            <p:cNvPr id="84128" name="Rectangle 394"/>
            <p:cNvSpPr>
              <a:spLocks noChangeArrowheads="1"/>
            </p:cNvSpPr>
            <p:nvPr/>
          </p:nvSpPr>
          <p:spPr bwMode="auto">
            <a:xfrm>
              <a:off x="1193" y="4102"/>
              <a:ext cx="116" cy="25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a:t>
              </a:r>
              <a:endParaRPr lang="en-GB"/>
            </a:p>
          </p:txBody>
        </p:sp>
        <p:sp>
          <p:nvSpPr>
            <p:cNvPr id="84129" name="Rectangle 393"/>
            <p:cNvSpPr>
              <a:spLocks noChangeArrowheads="1"/>
            </p:cNvSpPr>
            <p:nvPr/>
          </p:nvSpPr>
          <p:spPr bwMode="auto">
            <a:xfrm>
              <a:off x="1192" y="3444"/>
              <a:ext cx="118"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2</a:t>
              </a:r>
              <a:endParaRPr lang="en-GB"/>
            </a:p>
          </p:txBody>
        </p:sp>
        <p:sp>
          <p:nvSpPr>
            <p:cNvPr id="84130" name="Rectangle 392"/>
            <p:cNvSpPr>
              <a:spLocks noChangeArrowheads="1"/>
            </p:cNvSpPr>
            <p:nvPr/>
          </p:nvSpPr>
          <p:spPr bwMode="auto">
            <a:xfrm>
              <a:off x="1192" y="2781"/>
              <a:ext cx="118"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3</a:t>
              </a:r>
              <a:endParaRPr lang="en-GB"/>
            </a:p>
          </p:txBody>
        </p:sp>
        <p:sp>
          <p:nvSpPr>
            <p:cNvPr id="84131" name="Rectangle 391"/>
            <p:cNvSpPr>
              <a:spLocks noChangeArrowheads="1"/>
            </p:cNvSpPr>
            <p:nvPr/>
          </p:nvSpPr>
          <p:spPr bwMode="auto">
            <a:xfrm>
              <a:off x="1193" y="2122"/>
              <a:ext cx="116" cy="25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4</a:t>
              </a:r>
              <a:endParaRPr lang="en-GB"/>
            </a:p>
          </p:txBody>
        </p:sp>
        <p:sp>
          <p:nvSpPr>
            <p:cNvPr id="84132" name="Rectangle 390"/>
            <p:cNvSpPr>
              <a:spLocks noChangeArrowheads="1"/>
            </p:cNvSpPr>
            <p:nvPr/>
          </p:nvSpPr>
          <p:spPr bwMode="auto">
            <a:xfrm>
              <a:off x="1192" y="1462"/>
              <a:ext cx="118" cy="256"/>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5</a:t>
              </a:r>
              <a:endParaRPr lang="en-GB"/>
            </a:p>
          </p:txBody>
        </p:sp>
        <p:sp>
          <p:nvSpPr>
            <p:cNvPr id="84133" name="Rectangle 389"/>
            <p:cNvSpPr>
              <a:spLocks noChangeArrowheads="1"/>
            </p:cNvSpPr>
            <p:nvPr/>
          </p:nvSpPr>
          <p:spPr bwMode="auto">
            <a:xfrm>
              <a:off x="1193" y="802"/>
              <a:ext cx="116" cy="253"/>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6</a:t>
              </a:r>
              <a:endParaRPr lang="en-GB"/>
            </a:p>
          </p:txBody>
        </p:sp>
        <p:sp>
          <p:nvSpPr>
            <p:cNvPr id="84134" name="Rectangle 388"/>
            <p:cNvSpPr>
              <a:spLocks noChangeArrowheads="1"/>
            </p:cNvSpPr>
            <p:nvPr/>
          </p:nvSpPr>
          <p:spPr bwMode="auto">
            <a:xfrm>
              <a:off x="1193" y="147"/>
              <a:ext cx="116" cy="25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7</a:t>
              </a:r>
              <a:endParaRPr lang="en-GB"/>
            </a:p>
          </p:txBody>
        </p:sp>
        <p:sp>
          <p:nvSpPr>
            <p:cNvPr id="84135" name="Rectangle 387"/>
            <p:cNvSpPr>
              <a:spLocks noChangeArrowheads="1"/>
            </p:cNvSpPr>
            <p:nvPr/>
          </p:nvSpPr>
          <p:spPr bwMode="auto">
            <a:xfrm>
              <a:off x="1392" y="5058"/>
              <a:ext cx="117" cy="252"/>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0</a:t>
              </a:r>
              <a:endParaRPr lang="en-GB"/>
            </a:p>
          </p:txBody>
        </p:sp>
        <p:sp>
          <p:nvSpPr>
            <p:cNvPr id="84136" name="Rectangle 386"/>
            <p:cNvSpPr>
              <a:spLocks noChangeArrowheads="1"/>
            </p:cNvSpPr>
            <p:nvPr/>
          </p:nvSpPr>
          <p:spPr bwMode="auto">
            <a:xfrm>
              <a:off x="1820" y="5058"/>
              <a:ext cx="353"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a:t>
              </a:r>
              <a:endParaRPr lang="en-GB"/>
            </a:p>
          </p:txBody>
        </p:sp>
        <p:sp>
          <p:nvSpPr>
            <p:cNvPr id="84137" name="Rectangle 385"/>
            <p:cNvSpPr>
              <a:spLocks noChangeArrowheads="1"/>
            </p:cNvSpPr>
            <p:nvPr/>
          </p:nvSpPr>
          <p:spPr bwMode="auto">
            <a:xfrm>
              <a:off x="2346" y="5058"/>
              <a:ext cx="353"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200</a:t>
              </a:r>
              <a:endParaRPr lang="en-GB"/>
            </a:p>
          </p:txBody>
        </p:sp>
        <p:sp>
          <p:nvSpPr>
            <p:cNvPr id="84138" name="Rectangle 384"/>
            <p:cNvSpPr>
              <a:spLocks noChangeArrowheads="1"/>
            </p:cNvSpPr>
            <p:nvPr/>
          </p:nvSpPr>
          <p:spPr bwMode="auto">
            <a:xfrm>
              <a:off x="2877" y="5058"/>
              <a:ext cx="353"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300</a:t>
              </a:r>
              <a:endParaRPr lang="en-GB"/>
            </a:p>
          </p:txBody>
        </p:sp>
        <p:sp>
          <p:nvSpPr>
            <p:cNvPr id="84139" name="Rectangle 383"/>
            <p:cNvSpPr>
              <a:spLocks noChangeArrowheads="1"/>
            </p:cNvSpPr>
            <p:nvPr/>
          </p:nvSpPr>
          <p:spPr bwMode="auto">
            <a:xfrm>
              <a:off x="3408" y="5058"/>
              <a:ext cx="353"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400</a:t>
              </a:r>
              <a:endParaRPr lang="en-GB"/>
            </a:p>
          </p:txBody>
        </p:sp>
        <p:sp>
          <p:nvSpPr>
            <p:cNvPr id="84140" name="Rectangle 382"/>
            <p:cNvSpPr>
              <a:spLocks noChangeArrowheads="1"/>
            </p:cNvSpPr>
            <p:nvPr/>
          </p:nvSpPr>
          <p:spPr bwMode="auto">
            <a:xfrm>
              <a:off x="3936" y="5058"/>
              <a:ext cx="353"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500</a:t>
              </a:r>
              <a:endParaRPr lang="en-GB"/>
            </a:p>
          </p:txBody>
        </p:sp>
        <p:sp>
          <p:nvSpPr>
            <p:cNvPr id="84141" name="Rectangle 381"/>
            <p:cNvSpPr>
              <a:spLocks noChangeArrowheads="1"/>
            </p:cNvSpPr>
            <p:nvPr/>
          </p:nvSpPr>
          <p:spPr bwMode="auto">
            <a:xfrm>
              <a:off x="4462" y="5058"/>
              <a:ext cx="353"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600</a:t>
              </a:r>
              <a:endParaRPr lang="en-GB"/>
            </a:p>
          </p:txBody>
        </p:sp>
        <p:sp>
          <p:nvSpPr>
            <p:cNvPr id="84142" name="Rectangle 380"/>
            <p:cNvSpPr>
              <a:spLocks noChangeArrowheads="1"/>
            </p:cNvSpPr>
            <p:nvPr/>
          </p:nvSpPr>
          <p:spPr bwMode="auto">
            <a:xfrm>
              <a:off x="4993" y="5058"/>
              <a:ext cx="353"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700</a:t>
              </a:r>
              <a:endParaRPr lang="en-GB"/>
            </a:p>
          </p:txBody>
        </p:sp>
        <p:sp>
          <p:nvSpPr>
            <p:cNvPr id="84143" name="Rectangle 379"/>
            <p:cNvSpPr>
              <a:spLocks noChangeArrowheads="1"/>
            </p:cNvSpPr>
            <p:nvPr/>
          </p:nvSpPr>
          <p:spPr bwMode="auto">
            <a:xfrm>
              <a:off x="5523" y="5058"/>
              <a:ext cx="353"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800</a:t>
              </a:r>
              <a:endParaRPr lang="en-GB"/>
            </a:p>
          </p:txBody>
        </p:sp>
        <p:sp>
          <p:nvSpPr>
            <p:cNvPr id="84144" name="Rectangle 378"/>
            <p:cNvSpPr>
              <a:spLocks noChangeArrowheads="1"/>
            </p:cNvSpPr>
            <p:nvPr/>
          </p:nvSpPr>
          <p:spPr bwMode="auto">
            <a:xfrm>
              <a:off x="6051" y="5058"/>
              <a:ext cx="353"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900</a:t>
              </a:r>
              <a:endParaRPr lang="en-GB"/>
            </a:p>
          </p:txBody>
        </p:sp>
        <p:sp>
          <p:nvSpPr>
            <p:cNvPr id="84145" name="Rectangle 377"/>
            <p:cNvSpPr>
              <a:spLocks noChangeArrowheads="1"/>
            </p:cNvSpPr>
            <p:nvPr/>
          </p:nvSpPr>
          <p:spPr bwMode="auto">
            <a:xfrm>
              <a:off x="6531" y="5058"/>
              <a:ext cx="471" cy="255"/>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1000</a:t>
              </a:r>
              <a:endParaRPr lang="en-GB"/>
            </a:p>
          </p:txBody>
        </p:sp>
        <p:sp>
          <p:nvSpPr>
            <p:cNvPr id="84146" name="Rectangle 376"/>
            <p:cNvSpPr>
              <a:spLocks noChangeArrowheads="1"/>
            </p:cNvSpPr>
            <p:nvPr/>
          </p:nvSpPr>
          <p:spPr bwMode="auto">
            <a:xfrm>
              <a:off x="3561" y="5397"/>
              <a:ext cx="932" cy="191"/>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Time (msec)</a:t>
              </a:r>
              <a:endParaRPr lang="en-GB"/>
            </a:p>
          </p:txBody>
        </p:sp>
      </p:grpSp>
      <p:sp>
        <p:nvSpPr>
          <p:cNvPr id="83977" name="Rectangle 766"/>
          <p:cNvSpPr>
            <a:spLocks noChangeArrowheads="1"/>
          </p:cNvSpPr>
          <p:nvPr/>
        </p:nvSpPr>
        <p:spPr bwMode="auto">
          <a:xfrm>
            <a:off x="0" y="5270500"/>
            <a:ext cx="9144000" cy="0"/>
          </a:xfrm>
          <a:prstGeom prst="rect">
            <a:avLst/>
          </a:prstGeom>
          <a:noFill/>
          <a:ln w="9525">
            <a:noFill/>
            <a:miter lim="800000"/>
            <a:headEnd/>
            <a:tailEnd/>
          </a:ln>
        </p:spPr>
        <p:txBody>
          <a:bodyPr wrap="none" anchor="ctr">
            <a:spAutoFit/>
          </a:bodyPr>
          <a:lstStyle/>
          <a:p>
            <a:pPr eaLnBrk="0" hangingPunct="0"/>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3 - Ορθογώνιο"/>
          <p:cNvSpPr>
            <a:spLocks noChangeArrowheads="1"/>
          </p:cNvSpPr>
          <p:nvPr/>
        </p:nvSpPr>
        <p:spPr bwMode="auto">
          <a:xfrm>
            <a:off x="928688" y="357188"/>
            <a:ext cx="7500937" cy="5940425"/>
          </a:xfrm>
          <a:prstGeom prst="rect">
            <a:avLst/>
          </a:prstGeom>
          <a:noFill/>
          <a:ln w="9525">
            <a:noFill/>
            <a:miter lim="800000"/>
            <a:headEnd/>
            <a:tailEnd/>
          </a:ln>
        </p:spPr>
        <p:txBody>
          <a:bodyPr>
            <a:spAutoFit/>
          </a:bodyPr>
          <a:lstStyle/>
          <a:p>
            <a:pPr algn="just">
              <a:lnSpc>
                <a:spcPct val="150000"/>
              </a:lnSpc>
            </a:pPr>
            <a:endParaRPr lang="en-US" sz="2000">
              <a:solidFill>
                <a:srgbClr val="D9DDFD"/>
              </a:solidFill>
              <a:latin typeface="Palatino Linotype" pitchFamily="18" charset="0"/>
              <a:cs typeface="Times New Roman" pitchFamily="18" charset="0"/>
            </a:endParaRPr>
          </a:p>
          <a:p>
            <a:pPr algn="just">
              <a:lnSpc>
                <a:spcPct val="150000"/>
              </a:lnSpc>
            </a:pPr>
            <a:endParaRPr lang="en-US" sz="2000">
              <a:solidFill>
                <a:srgbClr val="D9DDFD"/>
              </a:solidFill>
              <a:latin typeface="Palatino Linotype" pitchFamily="18" charset="0"/>
              <a:cs typeface="Times New Roman" pitchFamily="18" charset="0"/>
            </a:endParaRPr>
          </a:p>
          <a:p>
            <a:pPr algn="just"/>
            <a:endParaRPr lang="en-US" sz="2000">
              <a:solidFill>
                <a:srgbClr val="D9DDFD"/>
              </a:solidFill>
              <a:latin typeface="Palatino Linotype" pitchFamily="18" charset="0"/>
              <a:cs typeface="Times New Roman" pitchFamily="18" charset="0"/>
            </a:endParaRPr>
          </a:p>
          <a:p>
            <a:pPr algn="just"/>
            <a:endParaRPr lang="en-US" sz="2000">
              <a:solidFill>
                <a:srgbClr val="D9DDFD"/>
              </a:solidFill>
              <a:latin typeface="Palatino Linotype" pitchFamily="18" charset="0"/>
              <a:cs typeface="Times New Roman" pitchFamily="18" charset="0"/>
            </a:endParaRPr>
          </a:p>
          <a:p>
            <a:pPr algn="just"/>
            <a:r>
              <a:rPr lang="en-US" sz="2000">
                <a:solidFill>
                  <a:srgbClr val="D9DDFD"/>
                </a:solidFill>
                <a:latin typeface="Palatino Linotype" pitchFamily="18" charset="0"/>
                <a:cs typeface="Times New Roman" pitchFamily="18" charset="0"/>
              </a:rPr>
              <a:t>"Bioengineering" means the application of various disciplines of Engineering in living beings.</a:t>
            </a:r>
          </a:p>
          <a:p>
            <a:pPr algn="just"/>
            <a:endParaRPr lang="en-US" sz="2000">
              <a:solidFill>
                <a:srgbClr val="D9DDFD"/>
              </a:solidFill>
              <a:latin typeface="Palatino Linotype" pitchFamily="18" charset="0"/>
              <a:cs typeface="Times New Roman" pitchFamily="18" charset="0"/>
            </a:endParaRPr>
          </a:p>
          <a:p>
            <a:pPr algn="just"/>
            <a:r>
              <a:rPr lang="en-US" sz="2000">
                <a:solidFill>
                  <a:srgbClr val="D9DDFD"/>
                </a:solidFill>
                <a:latin typeface="Palatino Linotype" pitchFamily="18" charset="0"/>
                <a:cs typeface="Times New Roman" pitchFamily="18" charset="0"/>
              </a:rPr>
              <a:t>The Computational Fluid Dynamics approach has become very popular in recent years in Bioengineering Science with particular emphasis in Biomedical Engineering.</a:t>
            </a:r>
          </a:p>
          <a:p>
            <a:pPr algn="just"/>
            <a:endParaRPr lang="en-US" sz="2000">
              <a:solidFill>
                <a:srgbClr val="D9DDFD"/>
              </a:solidFill>
              <a:latin typeface="Palatino Linotype" pitchFamily="18" charset="0"/>
              <a:cs typeface="Times New Roman" pitchFamily="18" charset="0"/>
            </a:endParaRPr>
          </a:p>
          <a:p>
            <a:pPr algn="just"/>
            <a:r>
              <a:rPr lang="en-US" sz="2000">
                <a:solidFill>
                  <a:srgbClr val="D9DDFD"/>
                </a:solidFill>
                <a:latin typeface="Palatino Linotype" pitchFamily="18" charset="0"/>
                <a:cs typeface="Times New Roman" pitchFamily="18" charset="0"/>
              </a:rPr>
              <a:t>Computational Cardiovascular Mechanics is the science that deals with the computational analysis of the cardiovascular system and specifically with the diagnosis and treatment of cardiovascular disease.</a:t>
            </a:r>
          </a:p>
          <a:p>
            <a:pPr algn="just"/>
            <a:endParaRPr lang="en-US" sz="2000">
              <a:solidFill>
                <a:srgbClr val="D9DDFD"/>
              </a:solidFill>
              <a:latin typeface="Palatino Linotype" pitchFamily="18" charset="0"/>
              <a:cs typeface="Times New Roman" pitchFamily="18" charset="0"/>
            </a:endParaRPr>
          </a:p>
          <a:p>
            <a:pPr algn="just"/>
            <a:r>
              <a:rPr lang="en-US" sz="2000">
                <a:latin typeface="Palatino Linotype" pitchFamily="18" charset="0"/>
              </a:rPr>
              <a:t>Computational Fluid Dynamics is part of Computational Mechanics</a:t>
            </a:r>
            <a:endParaRPr lang="en-US" sz="2000">
              <a:solidFill>
                <a:srgbClr val="FFFF00"/>
              </a:solidFill>
              <a:latin typeface="Times New Roman" pitchFamily="18" charset="0"/>
              <a:cs typeface="Times New Roman" pitchFamily="18" charset="0"/>
            </a:endParaRPr>
          </a:p>
        </p:txBody>
      </p:sp>
      <p:sp>
        <p:nvSpPr>
          <p:cNvPr id="3" name="3 - Τίτλος"/>
          <p:cNvSpPr txBox="1">
            <a:spLocks/>
          </p:cNvSpPr>
          <p:nvPr/>
        </p:nvSpPr>
        <p:spPr>
          <a:xfrm>
            <a:off x="428625" y="942975"/>
            <a:ext cx="8388350" cy="914400"/>
          </a:xfrm>
          <a:prstGeom prst="rect">
            <a:avLst/>
          </a:prstGeom>
        </p:spPr>
        <p:txBody>
          <a:bodyPr/>
          <a:lstStyle/>
          <a:p>
            <a:pPr fontAlgn="auto">
              <a:spcAft>
                <a:spcPts val="0"/>
              </a:spcAft>
              <a:defRPr/>
            </a:pPr>
            <a:r>
              <a:rPr lang="en-US" sz="2800" spc="-100" dirty="0">
                <a:solidFill>
                  <a:schemeClr val="tx2">
                    <a:satMod val="200000"/>
                  </a:schemeClr>
                </a:solidFill>
                <a:latin typeface="Palatino Linotype" pitchFamily="18" charset="0"/>
                <a:ea typeface="+mj-ea"/>
                <a:cs typeface="+mj-cs"/>
              </a:rPr>
              <a:t>         </a:t>
            </a:r>
            <a:r>
              <a:rPr lang="en-US" sz="2800" dirty="0">
                <a:solidFill>
                  <a:srgbClr val="D9DDFD"/>
                </a:solidFill>
                <a:latin typeface="Palatino Linotype" pitchFamily="18" charset="0"/>
                <a:cs typeface="Times New Roman" pitchFamily="18" charset="0"/>
              </a:rPr>
              <a:t>Computational Cardiovascular Mechanics </a:t>
            </a:r>
            <a:endParaRPr lang="en-US" sz="2800" spc="-100" dirty="0">
              <a:solidFill>
                <a:schemeClr val="tx2">
                  <a:satMod val="200000"/>
                </a:schemeClr>
              </a:solidFill>
              <a:latin typeface="Palatino Linotype" pitchFamily="18" charset="0"/>
              <a:ea typeface="+mj-ea"/>
              <a:cs typeface="+mj-cs"/>
            </a:endParaRPr>
          </a:p>
          <a:p>
            <a:pPr fontAlgn="auto">
              <a:spcAft>
                <a:spcPts val="0"/>
              </a:spcAft>
              <a:defRPr/>
            </a:pPr>
            <a:endParaRPr lang="el-GR" sz="2000" spc="-100" dirty="0">
              <a:solidFill>
                <a:schemeClr val="tx2">
                  <a:satMod val="200000"/>
                </a:schemeClr>
              </a:solidFill>
              <a:latin typeface="Palatino Linotype" pitchFamily="18"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Rectangle 2"/>
          <p:cNvSpPr>
            <a:spLocks noGrp="1"/>
          </p:cNvSpPr>
          <p:nvPr>
            <p:ph type="title" idx="4294967295"/>
          </p:nvPr>
        </p:nvSpPr>
        <p:spPr bwMode="auto">
          <a:xfrm>
            <a:off x="9715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altLang="ja-JP" sz="3600" dirty="0" smtClean="0">
                <a:latin typeface="Times New Roman" pitchFamily="18" charset="0"/>
                <a:ea typeface="ＭＳ Ｐゴシック" charset="-128"/>
              </a:rPr>
              <a:t>Maximum Wall</a:t>
            </a:r>
            <a:r>
              <a:rPr lang="en-US" sz="3600" dirty="0" smtClean="0">
                <a:latin typeface="Times New Roman" pitchFamily="18" charset="0"/>
              </a:rPr>
              <a:t> Shear Stress (N/m2)</a:t>
            </a:r>
            <a:br>
              <a:rPr lang="en-US" sz="3600" dirty="0" smtClean="0">
                <a:latin typeface="Times New Roman" pitchFamily="18" charset="0"/>
              </a:rPr>
            </a:br>
            <a:endParaRPr lang="en-US" sz="3600" dirty="0" smtClean="0">
              <a:latin typeface="Times New Roman" pitchFamily="18" charset="0"/>
            </a:endParaRPr>
          </a:p>
        </p:txBody>
      </p:sp>
      <p:sp>
        <p:nvSpPr>
          <p:cNvPr id="84995" name="Rectangle 3"/>
          <p:cNvSpPr>
            <a:spLocks noChangeArrowheads="1"/>
          </p:cNvSpPr>
          <p:nvPr/>
        </p:nvSpPr>
        <p:spPr bwMode="auto">
          <a:xfrm>
            <a:off x="971550" y="836613"/>
            <a:ext cx="6762750" cy="2289175"/>
          </a:xfrm>
          <a:prstGeom prst="rect">
            <a:avLst/>
          </a:prstGeom>
          <a:noFill/>
          <a:ln w="9525">
            <a:noFill/>
            <a:miter lim="800000"/>
            <a:headEnd/>
            <a:tailEnd/>
          </a:ln>
        </p:spPr>
        <p:txBody>
          <a:bodyPr anchor="ctr">
            <a:spAutoFit/>
          </a:bodyPr>
          <a:lstStyle/>
          <a:p>
            <a:pPr algn="ctr" eaLnBrk="0" hangingPunct="0"/>
            <a:r>
              <a:rPr lang="en-GB" altLang="ja-JP" sz="3600" i="1">
                <a:solidFill>
                  <a:schemeClr val="tx2"/>
                </a:solidFill>
                <a:latin typeface="Times New Roman" pitchFamily="18" charset="0"/>
                <a:ea typeface="ＭＳ Ｐゴシック" pitchFamily="34" charset="-128"/>
              </a:rPr>
              <a:t>    D1-S1</a:t>
            </a:r>
            <a:r>
              <a:rPr lang="en-GB" sz="3600" i="1">
                <a:solidFill>
                  <a:schemeClr val="tx2"/>
                </a:solidFill>
                <a:latin typeface="Times New Roman" pitchFamily="18" charset="0"/>
                <a:cs typeface="Times New Roman" pitchFamily="18" charset="0"/>
              </a:rPr>
              <a:t> bifurcation, </a:t>
            </a:r>
            <a:endParaRPr lang="en-GB" altLang="ja-JP" sz="3600" i="1">
              <a:solidFill>
                <a:schemeClr val="tx2"/>
              </a:solidFill>
              <a:latin typeface="Times New Roman" pitchFamily="18" charset="0"/>
              <a:ea typeface="ＭＳ Ｐゴシック" pitchFamily="34" charset="-128"/>
              <a:cs typeface="Times New Roman" pitchFamily="18" charset="0"/>
            </a:endParaRPr>
          </a:p>
          <a:p>
            <a:pPr eaLnBrk="0" hangingPunct="0"/>
            <a:r>
              <a:rPr lang="en-GB" altLang="ja-JP" sz="3600" i="1">
                <a:solidFill>
                  <a:schemeClr val="tx2"/>
                </a:solidFill>
                <a:latin typeface="Times New Roman" pitchFamily="18" charset="0"/>
                <a:ea typeface="ＭＳ Ｐゴシック" pitchFamily="34" charset="-128"/>
              </a:rPr>
              <a:t>                FD</a:t>
            </a:r>
            <a:r>
              <a:rPr lang="en-GB" sz="3600" i="1">
                <a:solidFill>
                  <a:schemeClr val="tx2"/>
                </a:solidFill>
                <a:latin typeface="Times New Roman" pitchFamily="18" charset="0"/>
                <a:cs typeface="Times New Roman" pitchFamily="18" charset="0"/>
              </a:rPr>
              <a:t>: dashes,  </a:t>
            </a:r>
            <a:endParaRPr lang="en-GB" altLang="ja-JP" sz="3600" i="1">
              <a:solidFill>
                <a:schemeClr val="tx2"/>
              </a:solidFill>
              <a:latin typeface="Times New Roman" pitchFamily="18" charset="0"/>
              <a:ea typeface="ＭＳ Ｐゴシック" pitchFamily="34" charset="-128"/>
            </a:endParaRPr>
          </a:p>
          <a:p>
            <a:pP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LW: continuous lines</a:t>
            </a:r>
            <a:endParaRPr lang="en-US" sz="3600">
              <a:solidFill>
                <a:schemeClr val="tx2"/>
              </a:solidFill>
              <a:latin typeface="Times New Roman" pitchFamily="18" charset="0"/>
            </a:endParaRPr>
          </a:p>
          <a:p>
            <a:pPr algn="ctr" eaLnBrk="0" hangingPunct="0"/>
            <a:r>
              <a:rPr lang="en-GB" sz="3600">
                <a:latin typeface="Times New Roman" pitchFamily="18" charset="0"/>
                <a:cs typeface="Times New Roman" pitchFamily="18" charset="0"/>
              </a:rPr>
              <a:t>        </a:t>
            </a:r>
            <a:endParaRPr lang="en-GB" sz="3600">
              <a:latin typeface="Times New Roman" pitchFamily="18" charset="0"/>
            </a:endParaRPr>
          </a:p>
        </p:txBody>
      </p:sp>
      <p:sp>
        <p:nvSpPr>
          <p:cNvPr id="84996" name="Rectangle 4"/>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84997" name="Rectangle 5"/>
          <p:cNvSpPr>
            <a:spLocks noChangeArrowheads="1"/>
          </p:cNvSpPr>
          <p:nvPr/>
        </p:nvSpPr>
        <p:spPr bwMode="auto">
          <a:xfrm>
            <a:off x="0" y="1651000"/>
            <a:ext cx="9144000" cy="0"/>
          </a:xfrm>
          <a:prstGeom prst="rect">
            <a:avLst/>
          </a:prstGeom>
          <a:noFill/>
          <a:ln w="9525">
            <a:noFill/>
            <a:miter lim="800000"/>
            <a:headEnd/>
            <a:tailEnd/>
          </a:ln>
        </p:spPr>
        <p:txBody>
          <a:bodyPr wrap="none" anchor="ctr">
            <a:spAutoFit/>
          </a:bodyPr>
          <a:lstStyle/>
          <a:p>
            <a:endParaRPr lang="en-US"/>
          </a:p>
        </p:txBody>
      </p:sp>
      <p:sp>
        <p:nvSpPr>
          <p:cNvPr id="84998" name="Rectangle 6"/>
          <p:cNvSpPr>
            <a:spLocks noChangeArrowheads="1"/>
          </p:cNvSpPr>
          <p:nvPr/>
        </p:nvSpPr>
        <p:spPr bwMode="auto">
          <a:xfrm>
            <a:off x="0" y="4946650"/>
            <a:ext cx="3432175" cy="260350"/>
          </a:xfrm>
          <a:prstGeom prst="rect">
            <a:avLst/>
          </a:prstGeom>
          <a:noFill/>
          <a:ln w="9525">
            <a:noFill/>
            <a:miter lim="800000"/>
            <a:headEnd/>
            <a:tailEnd/>
          </a:ln>
        </p:spPr>
        <p:txBody>
          <a:bodyPr wrap="none" anchor="ctr">
            <a:spAutoFit/>
          </a:bodyPr>
          <a:lstStyle/>
          <a:p>
            <a:pPr eaLnBrk="0" hangingPunct="0">
              <a:tabLst>
                <a:tab pos="3248025" algn="l"/>
              </a:tabLst>
            </a:pPr>
            <a:r>
              <a:rPr lang="en-GB" sz="1100" b="1" i="1">
                <a:cs typeface="Times New Roman" pitchFamily="18" charset="0"/>
              </a:rPr>
              <a:t>	</a:t>
            </a:r>
            <a:endParaRPr lang="en-GB"/>
          </a:p>
        </p:txBody>
      </p:sp>
      <p:sp>
        <p:nvSpPr>
          <p:cNvPr id="84999" name="Rectangle 7"/>
          <p:cNvSpPr>
            <a:spLocks noChangeArrowheads="1"/>
          </p:cNvSpPr>
          <p:nvPr/>
        </p:nvSpPr>
        <p:spPr bwMode="auto">
          <a:xfrm>
            <a:off x="0" y="1563688"/>
            <a:ext cx="9144000" cy="0"/>
          </a:xfrm>
          <a:prstGeom prst="rect">
            <a:avLst/>
          </a:prstGeom>
          <a:noFill/>
          <a:ln w="9525">
            <a:noFill/>
            <a:miter lim="800000"/>
            <a:headEnd/>
            <a:tailEnd/>
          </a:ln>
        </p:spPr>
        <p:txBody>
          <a:bodyPr wrap="none" anchor="ctr">
            <a:spAutoFit/>
          </a:bodyPr>
          <a:lstStyle/>
          <a:p>
            <a:endParaRPr lang="en-US"/>
          </a:p>
        </p:txBody>
      </p:sp>
      <p:sp>
        <p:nvSpPr>
          <p:cNvPr id="85000" name="Rectangle 414"/>
          <p:cNvSpPr>
            <a:spLocks noChangeArrowheads="1"/>
          </p:cNvSpPr>
          <p:nvPr/>
        </p:nvSpPr>
        <p:spPr bwMode="auto">
          <a:xfrm>
            <a:off x="0" y="5294313"/>
            <a:ext cx="9144000" cy="0"/>
          </a:xfrm>
          <a:prstGeom prst="rect">
            <a:avLst/>
          </a:prstGeom>
          <a:noFill/>
          <a:ln w="9525">
            <a:noFill/>
            <a:miter lim="800000"/>
            <a:headEnd/>
            <a:tailEnd/>
          </a:ln>
        </p:spPr>
        <p:txBody>
          <a:bodyPr wrap="none" anchor="ctr">
            <a:spAutoFit/>
          </a:bodyPr>
          <a:lstStyle/>
          <a:p>
            <a:pPr eaLnBrk="0" hangingPunct="0"/>
            <a:endParaRPr lang="en-US"/>
          </a:p>
        </p:txBody>
      </p:sp>
      <p:grpSp>
        <p:nvGrpSpPr>
          <p:cNvPr id="85001" name="Group 415"/>
          <p:cNvGrpSpPr>
            <a:grpSpLocks noChangeAspect="1"/>
          </p:cNvGrpSpPr>
          <p:nvPr/>
        </p:nvGrpSpPr>
        <p:grpSpPr bwMode="auto">
          <a:xfrm>
            <a:off x="1258888" y="2492375"/>
            <a:ext cx="6589712" cy="4132263"/>
            <a:chOff x="0" y="0"/>
            <a:chExt cx="8993" cy="5638"/>
          </a:xfrm>
        </p:grpSpPr>
        <p:sp>
          <p:nvSpPr>
            <p:cNvPr id="85005" name="AutoShape 792"/>
            <p:cNvSpPr>
              <a:spLocks noChangeAspect="1" noChangeArrowheads="1" noTextEdit="1"/>
            </p:cNvSpPr>
            <p:nvPr/>
          </p:nvSpPr>
          <p:spPr bwMode="auto">
            <a:xfrm>
              <a:off x="0" y="0"/>
              <a:ext cx="8993" cy="5638"/>
            </a:xfrm>
            <a:prstGeom prst="rect">
              <a:avLst/>
            </a:prstGeom>
            <a:noFill/>
            <a:ln w="9525">
              <a:noFill/>
              <a:miter lim="800000"/>
              <a:headEnd/>
              <a:tailEnd/>
            </a:ln>
          </p:spPr>
          <p:txBody>
            <a:bodyPr/>
            <a:lstStyle/>
            <a:p>
              <a:endParaRPr lang="el-GR"/>
            </a:p>
          </p:txBody>
        </p:sp>
        <p:grpSp>
          <p:nvGrpSpPr>
            <p:cNvPr id="85006" name="Group 591"/>
            <p:cNvGrpSpPr>
              <a:grpSpLocks/>
            </p:cNvGrpSpPr>
            <p:nvPr/>
          </p:nvGrpSpPr>
          <p:grpSpPr bwMode="auto">
            <a:xfrm>
              <a:off x="49" y="49"/>
              <a:ext cx="8895" cy="5541"/>
              <a:chOff x="49" y="49"/>
              <a:chExt cx="8895" cy="5541"/>
            </a:xfrm>
          </p:grpSpPr>
          <p:sp>
            <p:nvSpPr>
              <p:cNvPr id="85182" name="Rectangle 791"/>
              <p:cNvSpPr>
                <a:spLocks noChangeArrowheads="1"/>
              </p:cNvSpPr>
              <p:nvPr/>
            </p:nvSpPr>
            <p:spPr bwMode="auto">
              <a:xfrm>
                <a:off x="49" y="49"/>
                <a:ext cx="8895" cy="5541"/>
              </a:xfrm>
              <a:prstGeom prst="rect">
                <a:avLst/>
              </a:prstGeom>
              <a:solidFill>
                <a:srgbClr val="FFFFFF"/>
              </a:solidFill>
              <a:ln w="9525">
                <a:noFill/>
                <a:miter lim="800000"/>
                <a:headEnd/>
                <a:tailEnd/>
              </a:ln>
            </p:spPr>
            <p:txBody>
              <a:bodyPr/>
              <a:lstStyle/>
              <a:p>
                <a:endParaRPr lang="en-US"/>
              </a:p>
            </p:txBody>
          </p:sp>
          <p:sp>
            <p:nvSpPr>
              <p:cNvPr id="85183" name="Rectangle 790"/>
              <p:cNvSpPr>
                <a:spLocks noChangeArrowheads="1"/>
              </p:cNvSpPr>
              <p:nvPr/>
            </p:nvSpPr>
            <p:spPr bwMode="auto">
              <a:xfrm>
                <a:off x="1618" y="300"/>
                <a:ext cx="5627" cy="4167"/>
              </a:xfrm>
              <a:prstGeom prst="rect">
                <a:avLst/>
              </a:prstGeom>
              <a:solidFill>
                <a:srgbClr val="FFFFFF"/>
              </a:solidFill>
              <a:ln w="9525">
                <a:noFill/>
                <a:miter lim="800000"/>
                <a:headEnd/>
                <a:tailEnd/>
              </a:ln>
            </p:spPr>
            <p:txBody>
              <a:bodyPr/>
              <a:lstStyle/>
              <a:p>
                <a:endParaRPr lang="en-US"/>
              </a:p>
            </p:txBody>
          </p:sp>
          <p:sp>
            <p:nvSpPr>
              <p:cNvPr id="85184" name="Line 789"/>
              <p:cNvSpPr>
                <a:spLocks noChangeShapeType="1"/>
              </p:cNvSpPr>
              <p:nvPr/>
            </p:nvSpPr>
            <p:spPr bwMode="auto">
              <a:xfrm>
                <a:off x="1618" y="4004"/>
                <a:ext cx="5627" cy="1"/>
              </a:xfrm>
              <a:prstGeom prst="line">
                <a:avLst/>
              </a:prstGeom>
              <a:noFill/>
              <a:ln w="0">
                <a:solidFill>
                  <a:srgbClr val="000000"/>
                </a:solidFill>
                <a:round/>
                <a:headEnd/>
                <a:tailEnd/>
              </a:ln>
            </p:spPr>
            <p:txBody>
              <a:bodyPr/>
              <a:lstStyle/>
              <a:p>
                <a:endParaRPr lang="el-GR"/>
              </a:p>
            </p:txBody>
          </p:sp>
          <p:sp>
            <p:nvSpPr>
              <p:cNvPr id="85185" name="Line 788"/>
              <p:cNvSpPr>
                <a:spLocks noChangeShapeType="1"/>
              </p:cNvSpPr>
              <p:nvPr/>
            </p:nvSpPr>
            <p:spPr bwMode="auto">
              <a:xfrm>
                <a:off x="1618" y="3541"/>
                <a:ext cx="5627" cy="1"/>
              </a:xfrm>
              <a:prstGeom prst="line">
                <a:avLst/>
              </a:prstGeom>
              <a:noFill/>
              <a:ln w="0">
                <a:solidFill>
                  <a:srgbClr val="000000"/>
                </a:solidFill>
                <a:round/>
                <a:headEnd/>
                <a:tailEnd/>
              </a:ln>
            </p:spPr>
            <p:txBody>
              <a:bodyPr/>
              <a:lstStyle/>
              <a:p>
                <a:endParaRPr lang="el-GR"/>
              </a:p>
            </p:txBody>
          </p:sp>
          <p:sp>
            <p:nvSpPr>
              <p:cNvPr id="85186" name="Line 787"/>
              <p:cNvSpPr>
                <a:spLocks noChangeShapeType="1"/>
              </p:cNvSpPr>
              <p:nvPr/>
            </p:nvSpPr>
            <p:spPr bwMode="auto">
              <a:xfrm>
                <a:off x="1618" y="3078"/>
                <a:ext cx="5627" cy="1"/>
              </a:xfrm>
              <a:prstGeom prst="line">
                <a:avLst/>
              </a:prstGeom>
              <a:noFill/>
              <a:ln w="0">
                <a:solidFill>
                  <a:srgbClr val="000000"/>
                </a:solidFill>
                <a:round/>
                <a:headEnd/>
                <a:tailEnd/>
              </a:ln>
            </p:spPr>
            <p:txBody>
              <a:bodyPr/>
              <a:lstStyle/>
              <a:p>
                <a:endParaRPr lang="el-GR"/>
              </a:p>
            </p:txBody>
          </p:sp>
          <p:sp>
            <p:nvSpPr>
              <p:cNvPr id="85187" name="Line 786"/>
              <p:cNvSpPr>
                <a:spLocks noChangeShapeType="1"/>
              </p:cNvSpPr>
              <p:nvPr/>
            </p:nvSpPr>
            <p:spPr bwMode="auto">
              <a:xfrm>
                <a:off x="1618" y="2615"/>
                <a:ext cx="5627" cy="1"/>
              </a:xfrm>
              <a:prstGeom prst="line">
                <a:avLst/>
              </a:prstGeom>
              <a:noFill/>
              <a:ln w="0">
                <a:solidFill>
                  <a:srgbClr val="000000"/>
                </a:solidFill>
                <a:round/>
                <a:headEnd/>
                <a:tailEnd/>
              </a:ln>
            </p:spPr>
            <p:txBody>
              <a:bodyPr/>
              <a:lstStyle/>
              <a:p>
                <a:endParaRPr lang="el-GR"/>
              </a:p>
            </p:txBody>
          </p:sp>
          <p:sp>
            <p:nvSpPr>
              <p:cNvPr id="85188" name="Line 785"/>
              <p:cNvSpPr>
                <a:spLocks noChangeShapeType="1"/>
              </p:cNvSpPr>
              <p:nvPr/>
            </p:nvSpPr>
            <p:spPr bwMode="auto">
              <a:xfrm>
                <a:off x="1618" y="2152"/>
                <a:ext cx="5627" cy="1"/>
              </a:xfrm>
              <a:prstGeom prst="line">
                <a:avLst/>
              </a:prstGeom>
              <a:noFill/>
              <a:ln w="0">
                <a:solidFill>
                  <a:srgbClr val="000000"/>
                </a:solidFill>
                <a:round/>
                <a:headEnd/>
                <a:tailEnd/>
              </a:ln>
            </p:spPr>
            <p:txBody>
              <a:bodyPr/>
              <a:lstStyle/>
              <a:p>
                <a:endParaRPr lang="el-GR"/>
              </a:p>
            </p:txBody>
          </p:sp>
          <p:sp>
            <p:nvSpPr>
              <p:cNvPr id="85189" name="Line 784"/>
              <p:cNvSpPr>
                <a:spLocks noChangeShapeType="1"/>
              </p:cNvSpPr>
              <p:nvPr/>
            </p:nvSpPr>
            <p:spPr bwMode="auto">
              <a:xfrm>
                <a:off x="1618" y="1688"/>
                <a:ext cx="5627" cy="1"/>
              </a:xfrm>
              <a:prstGeom prst="line">
                <a:avLst/>
              </a:prstGeom>
              <a:noFill/>
              <a:ln w="0">
                <a:solidFill>
                  <a:srgbClr val="000000"/>
                </a:solidFill>
                <a:round/>
                <a:headEnd/>
                <a:tailEnd/>
              </a:ln>
            </p:spPr>
            <p:txBody>
              <a:bodyPr/>
              <a:lstStyle/>
              <a:p>
                <a:endParaRPr lang="el-GR"/>
              </a:p>
            </p:txBody>
          </p:sp>
          <p:sp>
            <p:nvSpPr>
              <p:cNvPr id="85190" name="Line 783"/>
              <p:cNvSpPr>
                <a:spLocks noChangeShapeType="1"/>
              </p:cNvSpPr>
              <p:nvPr/>
            </p:nvSpPr>
            <p:spPr bwMode="auto">
              <a:xfrm>
                <a:off x="1618" y="1226"/>
                <a:ext cx="5627" cy="1"/>
              </a:xfrm>
              <a:prstGeom prst="line">
                <a:avLst/>
              </a:prstGeom>
              <a:noFill/>
              <a:ln w="0">
                <a:solidFill>
                  <a:srgbClr val="000000"/>
                </a:solidFill>
                <a:round/>
                <a:headEnd/>
                <a:tailEnd/>
              </a:ln>
            </p:spPr>
            <p:txBody>
              <a:bodyPr/>
              <a:lstStyle/>
              <a:p>
                <a:endParaRPr lang="el-GR"/>
              </a:p>
            </p:txBody>
          </p:sp>
          <p:sp>
            <p:nvSpPr>
              <p:cNvPr id="85191" name="Line 782"/>
              <p:cNvSpPr>
                <a:spLocks noChangeShapeType="1"/>
              </p:cNvSpPr>
              <p:nvPr/>
            </p:nvSpPr>
            <p:spPr bwMode="auto">
              <a:xfrm>
                <a:off x="1618" y="762"/>
                <a:ext cx="5627" cy="1"/>
              </a:xfrm>
              <a:prstGeom prst="line">
                <a:avLst/>
              </a:prstGeom>
              <a:noFill/>
              <a:ln w="0">
                <a:solidFill>
                  <a:srgbClr val="000000"/>
                </a:solidFill>
                <a:round/>
                <a:headEnd/>
                <a:tailEnd/>
              </a:ln>
            </p:spPr>
            <p:txBody>
              <a:bodyPr/>
              <a:lstStyle/>
              <a:p>
                <a:endParaRPr lang="el-GR"/>
              </a:p>
            </p:txBody>
          </p:sp>
          <p:sp>
            <p:nvSpPr>
              <p:cNvPr id="85192" name="Line 781"/>
              <p:cNvSpPr>
                <a:spLocks noChangeShapeType="1"/>
              </p:cNvSpPr>
              <p:nvPr/>
            </p:nvSpPr>
            <p:spPr bwMode="auto">
              <a:xfrm>
                <a:off x="1618" y="300"/>
                <a:ext cx="5627" cy="1"/>
              </a:xfrm>
              <a:prstGeom prst="line">
                <a:avLst/>
              </a:prstGeom>
              <a:noFill/>
              <a:ln w="0">
                <a:solidFill>
                  <a:srgbClr val="000000"/>
                </a:solidFill>
                <a:round/>
                <a:headEnd/>
                <a:tailEnd/>
              </a:ln>
            </p:spPr>
            <p:txBody>
              <a:bodyPr/>
              <a:lstStyle/>
              <a:p>
                <a:endParaRPr lang="el-GR"/>
              </a:p>
            </p:txBody>
          </p:sp>
          <p:sp>
            <p:nvSpPr>
              <p:cNvPr id="85193" name="Line 780"/>
              <p:cNvSpPr>
                <a:spLocks noChangeShapeType="1"/>
              </p:cNvSpPr>
              <p:nvPr/>
            </p:nvSpPr>
            <p:spPr bwMode="auto">
              <a:xfrm>
                <a:off x="2181" y="300"/>
                <a:ext cx="1" cy="4167"/>
              </a:xfrm>
              <a:prstGeom prst="line">
                <a:avLst/>
              </a:prstGeom>
              <a:noFill/>
              <a:ln w="0">
                <a:solidFill>
                  <a:srgbClr val="000000"/>
                </a:solidFill>
                <a:round/>
                <a:headEnd/>
                <a:tailEnd/>
              </a:ln>
            </p:spPr>
            <p:txBody>
              <a:bodyPr/>
              <a:lstStyle/>
              <a:p>
                <a:endParaRPr lang="el-GR"/>
              </a:p>
            </p:txBody>
          </p:sp>
          <p:sp>
            <p:nvSpPr>
              <p:cNvPr id="85194" name="Line 779"/>
              <p:cNvSpPr>
                <a:spLocks noChangeShapeType="1"/>
              </p:cNvSpPr>
              <p:nvPr/>
            </p:nvSpPr>
            <p:spPr bwMode="auto">
              <a:xfrm>
                <a:off x="2744" y="300"/>
                <a:ext cx="1" cy="4167"/>
              </a:xfrm>
              <a:prstGeom prst="line">
                <a:avLst/>
              </a:prstGeom>
              <a:noFill/>
              <a:ln w="0">
                <a:solidFill>
                  <a:srgbClr val="000000"/>
                </a:solidFill>
                <a:round/>
                <a:headEnd/>
                <a:tailEnd/>
              </a:ln>
            </p:spPr>
            <p:txBody>
              <a:bodyPr/>
              <a:lstStyle/>
              <a:p>
                <a:endParaRPr lang="el-GR"/>
              </a:p>
            </p:txBody>
          </p:sp>
          <p:sp>
            <p:nvSpPr>
              <p:cNvPr id="85195" name="Line 778"/>
              <p:cNvSpPr>
                <a:spLocks noChangeShapeType="1"/>
              </p:cNvSpPr>
              <p:nvPr/>
            </p:nvSpPr>
            <p:spPr bwMode="auto">
              <a:xfrm>
                <a:off x="3306" y="300"/>
                <a:ext cx="1" cy="4167"/>
              </a:xfrm>
              <a:prstGeom prst="line">
                <a:avLst/>
              </a:prstGeom>
              <a:noFill/>
              <a:ln w="0">
                <a:solidFill>
                  <a:srgbClr val="000000"/>
                </a:solidFill>
                <a:round/>
                <a:headEnd/>
                <a:tailEnd/>
              </a:ln>
            </p:spPr>
            <p:txBody>
              <a:bodyPr/>
              <a:lstStyle/>
              <a:p>
                <a:endParaRPr lang="el-GR"/>
              </a:p>
            </p:txBody>
          </p:sp>
          <p:sp>
            <p:nvSpPr>
              <p:cNvPr id="85196" name="Line 777"/>
              <p:cNvSpPr>
                <a:spLocks noChangeShapeType="1"/>
              </p:cNvSpPr>
              <p:nvPr/>
            </p:nvSpPr>
            <p:spPr bwMode="auto">
              <a:xfrm>
                <a:off x="3869" y="300"/>
                <a:ext cx="1" cy="4167"/>
              </a:xfrm>
              <a:prstGeom prst="line">
                <a:avLst/>
              </a:prstGeom>
              <a:noFill/>
              <a:ln w="0">
                <a:solidFill>
                  <a:srgbClr val="000000"/>
                </a:solidFill>
                <a:round/>
                <a:headEnd/>
                <a:tailEnd/>
              </a:ln>
            </p:spPr>
            <p:txBody>
              <a:bodyPr/>
              <a:lstStyle/>
              <a:p>
                <a:endParaRPr lang="el-GR"/>
              </a:p>
            </p:txBody>
          </p:sp>
          <p:sp>
            <p:nvSpPr>
              <p:cNvPr id="85197" name="Line 776"/>
              <p:cNvSpPr>
                <a:spLocks noChangeShapeType="1"/>
              </p:cNvSpPr>
              <p:nvPr/>
            </p:nvSpPr>
            <p:spPr bwMode="auto">
              <a:xfrm>
                <a:off x="4432" y="300"/>
                <a:ext cx="1" cy="4167"/>
              </a:xfrm>
              <a:prstGeom prst="line">
                <a:avLst/>
              </a:prstGeom>
              <a:noFill/>
              <a:ln w="0">
                <a:solidFill>
                  <a:srgbClr val="000000"/>
                </a:solidFill>
                <a:round/>
                <a:headEnd/>
                <a:tailEnd/>
              </a:ln>
            </p:spPr>
            <p:txBody>
              <a:bodyPr/>
              <a:lstStyle/>
              <a:p>
                <a:endParaRPr lang="el-GR"/>
              </a:p>
            </p:txBody>
          </p:sp>
          <p:sp>
            <p:nvSpPr>
              <p:cNvPr id="85198" name="Line 775"/>
              <p:cNvSpPr>
                <a:spLocks noChangeShapeType="1"/>
              </p:cNvSpPr>
              <p:nvPr/>
            </p:nvSpPr>
            <p:spPr bwMode="auto">
              <a:xfrm>
                <a:off x="4994" y="300"/>
                <a:ext cx="1" cy="4167"/>
              </a:xfrm>
              <a:prstGeom prst="line">
                <a:avLst/>
              </a:prstGeom>
              <a:noFill/>
              <a:ln w="0">
                <a:solidFill>
                  <a:srgbClr val="000000"/>
                </a:solidFill>
                <a:round/>
                <a:headEnd/>
                <a:tailEnd/>
              </a:ln>
            </p:spPr>
            <p:txBody>
              <a:bodyPr/>
              <a:lstStyle/>
              <a:p>
                <a:endParaRPr lang="el-GR"/>
              </a:p>
            </p:txBody>
          </p:sp>
          <p:sp>
            <p:nvSpPr>
              <p:cNvPr id="85199" name="Line 774"/>
              <p:cNvSpPr>
                <a:spLocks noChangeShapeType="1"/>
              </p:cNvSpPr>
              <p:nvPr/>
            </p:nvSpPr>
            <p:spPr bwMode="auto">
              <a:xfrm>
                <a:off x="5557" y="300"/>
                <a:ext cx="1" cy="4167"/>
              </a:xfrm>
              <a:prstGeom prst="line">
                <a:avLst/>
              </a:prstGeom>
              <a:noFill/>
              <a:ln w="0">
                <a:solidFill>
                  <a:srgbClr val="000000"/>
                </a:solidFill>
                <a:round/>
                <a:headEnd/>
                <a:tailEnd/>
              </a:ln>
            </p:spPr>
            <p:txBody>
              <a:bodyPr/>
              <a:lstStyle/>
              <a:p>
                <a:endParaRPr lang="el-GR"/>
              </a:p>
            </p:txBody>
          </p:sp>
          <p:sp>
            <p:nvSpPr>
              <p:cNvPr id="85200" name="Line 773"/>
              <p:cNvSpPr>
                <a:spLocks noChangeShapeType="1"/>
              </p:cNvSpPr>
              <p:nvPr/>
            </p:nvSpPr>
            <p:spPr bwMode="auto">
              <a:xfrm>
                <a:off x="6120" y="300"/>
                <a:ext cx="1" cy="4167"/>
              </a:xfrm>
              <a:prstGeom prst="line">
                <a:avLst/>
              </a:prstGeom>
              <a:noFill/>
              <a:ln w="0">
                <a:solidFill>
                  <a:srgbClr val="000000"/>
                </a:solidFill>
                <a:round/>
                <a:headEnd/>
                <a:tailEnd/>
              </a:ln>
            </p:spPr>
            <p:txBody>
              <a:bodyPr/>
              <a:lstStyle/>
              <a:p>
                <a:endParaRPr lang="el-GR"/>
              </a:p>
            </p:txBody>
          </p:sp>
          <p:sp>
            <p:nvSpPr>
              <p:cNvPr id="85201" name="Line 772"/>
              <p:cNvSpPr>
                <a:spLocks noChangeShapeType="1"/>
              </p:cNvSpPr>
              <p:nvPr/>
            </p:nvSpPr>
            <p:spPr bwMode="auto">
              <a:xfrm>
                <a:off x="6683" y="300"/>
                <a:ext cx="1" cy="4167"/>
              </a:xfrm>
              <a:prstGeom prst="line">
                <a:avLst/>
              </a:prstGeom>
              <a:noFill/>
              <a:ln w="0">
                <a:solidFill>
                  <a:srgbClr val="000000"/>
                </a:solidFill>
                <a:round/>
                <a:headEnd/>
                <a:tailEnd/>
              </a:ln>
            </p:spPr>
            <p:txBody>
              <a:bodyPr/>
              <a:lstStyle/>
              <a:p>
                <a:endParaRPr lang="el-GR"/>
              </a:p>
            </p:txBody>
          </p:sp>
          <p:sp>
            <p:nvSpPr>
              <p:cNvPr id="85202" name="Line 771"/>
              <p:cNvSpPr>
                <a:spLocks noChangeShapeType="1"/>
              </p:cNvSpPr>
              <p:nvPr/>
            </p:nvSpPr>
            <p:spPr bwMode="auto">
              <a:xfrm>
                <a:off x="7245" y="300"/>
                <a:ext cx="1" cy="4167"/>
              </a:xfrm>
              <a:prstGeom prst="line">
                <a:avLst/>
              </a:prstGeom>
              <a:noFill/>
              <a:ln w="0">
                <a:solidFill>
                  <a:srgbClr val="000000"/>
                </a:solidFill>
                <a:round/>
                <a:headEnd/>
                <a:tailEnd/>
              </a:ln>
            </p:spPr>
            <p:txBody>
              <a:bodyPr/>
              <a:lstStyle/>
              <a:p>
                <a:endParaRPr lang="el-GR"/>
              </a:p>
            </p:txBody>
          </p:sp>
          <p:sp>
            <p:nvSpPr>
              <p:cNvPr id="85203" name="Rectangle 770"/>
              <p:cNvSpPr>
                <a:spLocks noChangeArrowheads="1"/>
              </p:cNvSpPr>
              <p:nvPr/>
            </p:nvSpPr>
            <p:spPr bwMode="auto">
              <a:xfrm>
                <a:off x="1618" y="300"/>
                <a:ext cx="5627" cy="4167"/>
              </a:xfrm>
              <a:prstGeom prst="rect">
                <a:avLst/>
              </a:prstGeom>
              <a:noFill/>
              <a:ln w="0">
                <a:solidFill>
                  <a:srgbClr val="000000"/>
                </a:solidFill>
                <a:miter lim="800000"/>
                <a:headEnd/>
                <a:tailEnd/>
              </a:ln>
            </p:spPr>
            <p:txBody>
              <a:bodyPr/>
              <a:lstStyle/>
              <a:p>
                <a:endParaRPr lang="en-US"/>
              </a:p>
            </p:txBody>
          </p:sp>
          <p:sp>
            <p:nvSpPr>
              <p:cNvPr id="85204" name="Line 769"/>
              <p:cNvSpPr>
                <a:spLocks noChangeShapeType="1"/>
              </p:cNvSpPr>
              <p:nvPr/>
            </p:nvSpPr>
            <p:spPr bwMode="auto">
              <a:xfrm>
                <a:off x="1618" y="300"/>
                <a:ext cx="1" cy="4167"/>
              </a:xfrm>
              <a:prstGeom prst="line">
                <a:avLst/>
              </a:prstGeom>
              <a:noFill/>
              <a:ln w="0">
                <a:solidFill>
                  <a:srgbClr val="808080"/>
                </a:solidFill>
                <a:round/>
                <a:headEnd/>
                <a:tailEnd/>
              </a:ln>
            </p:spPr>
            <p:txBody>
              <a:bodyPr/>
              <a:lstStyle/>
              <a:p>
                <a:endParaRPr lang="el-GR"/>
              </a:p>
            </p:txBody>
          </p:sp>
          <p:sp>
            <p:nvSpPr>
              <p:cNvPr id="85205" name="Line 768"/>
              <p:cNvSpPr>
                <a:spLocks noChangeShapeType="1"/>
              </p:cNvSpPr>
              <p:nvPr/>
            </p:nvSpPr>
            <p:spPr bwMode="auto">
              <a:xfrm>
                <a:off x="1558" y="4467"/>
                <a:ext cx="60" cy="1"/>
              </a:xfrm>
              <a:prstGeom prst="line">
                <a:avLst/>
              </a:prstGeom>
              <a:noFill/>
              <a:ln w="0">
                <a:solidFill>
                  <a:srgbClr val="808080"/>
                </a:solidFill>
                <a:round/>
                <a:headEnd/>
                <a:tailEnd/>
              </a:ln>
            </p:spPr>
            <p:txBody>
              <a:bodyPr/>
              <a:lstStyle/>
              <a:p>
                <a:endParaRPr lang="el-GR"/>
              </a:p>
            </p:txBody>
          </p:sp>
          <p:sp>
            <p:nvSpPr>
              <p:cNvPr id="85206" name="Line 767"/>
              <p:cNvSpPr>
                <a:spLocks noChangeShapeType="1"/>
              </p:cNvSpPr>
              <p:nvPr/>
            </p:nvSpPr>
            <p:spPr bwMode="auto">
              <a:xfrm>
                <a:off x="1558" y="4004"/>
                <a:ext cx="60" cy="1"/>
              </a:xfrm>
              <a:prstGeom prst="line">
                <a:avLst/>
              </a:prstGeom>
              <a:noFill/>
              <a:ln w="0">
                <a:solidFill>
                  <a:srgbClr val="808080"/>
                </a:solidFill>
                <a:round/>
                <a:headEnd/>
                <a:tailEnd/>
              </a:ln>
            </p:spPr>
            <p:txBody>
              <a:bodyPr/>
              <a:lstStyle/>
              <a:p>
                <a:endParaRPr lang="el-GR"/>
              </a:p>
            </p:txBody>
          </p:sp>
          <p:sp>
            <p:nvSpPr>
              <p:cNvPr id="85207" name="Line 766"/>
              <p:cNvSpPr>
                <a:spLocks noChangeShapeType="1"/>
              </p:cNvSpPr>
              <p:nvPr/>
            </p:nvSpPr>
            <p:spPr bwMode="auto">
              <a:xfrm>
                <a:off x="1558" y="3541"/>
                <a:ext cx="60" cy="1"/>
              </a:xfrm>
              <a:prstGeom prst="line">
                <a:avLst/>
              </a:prstGeom>
              <a:noFill/>
              <a:ln w="0">
                <a:solidFill>
                  <a:srgbClr val="808080"/>
                </a:solidFill>
                <a:round/>
                <a:headEnd/>
                <a:tailEnd/>
              </a:ln>
            </p:spPr>
            <p:txBody>
              <a:bodyPr/>
              <a:lstStyle/>
              <a:p>
                <a:endParaRPr lang="el-GR"/>
              </a:p>
            </p:txBody>
          </p:sp>
          <p:sp>
            <p:nvSpPr>
              <p:cNvPr id="85208" name="Line 765"/>
              <p:cNvSpPr>
                <a:spLocks noChangeShapeType="1"/>
              </p:cNvSpPr>
              <p:nvPr/>
            </p:nvSpPr>
            <p:spPr bwMode="auto">
              <a:xfrm>
                <a:off x="1558" y="3078"/>
                <a:ext cx="60" cy="1"/>
              </a:xfrm>
              <a:prstGeom prst="line">
                <a:avLst/>
              </a:prstGeom>
              <a:noFill/>
              <a:ln w="0">
                <a:solidFill>
                  <a:srgbClr val="808080"/>
                </a:solidFill>
                <a:round/>
                <a:headEnd/>
                <a:tailEnd/>
              </a:ln>
            </p:spPr>
            <p:txBody>
              <a:bodyPr/>
              <a:lstStyle/>
              <a:p>
                <a:endParaRPr lang="el-GR"/>
              </a:p>
            </p:txBody>
          </p:sp>
          <p:sp>
            <p:nvSpPr>
              <p:cNvPr id="85209" name="Line 764"/>
              <p:cNvSpPr>
                <a:spLocks noChangeShapeType="1"/>
              </p:cNvSpPr>
              <p:nvPr/>
            </p:nvSpPr>
            <p:spPr bwMode="auto">
              <a:xfrm>
                <a:off x="1558" y="2615"/>
                <a:ext cx="60" cy="1"/>
              </a:xfrm>
              <a:prstGeom prst="line">
                <a:avLst/>
              </a:prstGeom>
              <a:noFill/>
              <a:ln w="0">
                <a:solidFill>
                  <a:srgbClr val="808080"/>
                </a:solidFill>
                <a:round/>
                <a:headEnd/>
                <a:tailEnd/>
              </a:ln>
            </p:spPr>
            <p:txBody>
              <a:bodyPr/>
              <a:lstStyle/>
              <a:p>
                <a:endParaRPr lang="el-GR"/>
              </a:p>
            </p:txBody>
          </p:sp>
          <p:sp>
            <p:nvSpPr>
              <p:cNvPr id="85210" name="Line 763"/>
              <p:cNvSpPr>
                <a:spLocks noChangeShapeType="1"/>
              </p:cNvSpPr>
              <p:nvPr/>
            </p:nvSpPr>
            <p:spPr bwMode="auto">
              <a:xfrm>
                <a:off x="1558" y="2152"/>
                <a:ext cx="60" cy="1"/>
              </a:xfrm>
              <a:prstGeom prst="line">
                <a:avLst/>
              </a:prstGeom>
              <a:noFill/>
              <a:ln w="0">
                <a:solidFill>
                  <a:srgbClr val="808080"/>
                </a:solidFill>
                <a:round/>
                <a:headEnd/>
                <a:tailEnd/>
              </a:ln>
            </p:spPr>
            <p:txBody>
              <a:bodyPr/>
              <a:lstStyle/>
              <a:p>
                <a:endParaRPr lang="el-GR"/>
              </a:p>
            </p:txBody>
          </p:sp>
          <p:sp>
            <p:nvSpPr>
              <p:cNvPr id="85211" name="Line 762"/>
              <p:cNvSpPr>
                <a:spLocks noChangeShapeType="1"/>
              </p:cNvSpPr>
              <p:nvPr/>
            </p:nvSpPr>
            <p:spPr bwMode="auto">
              <a:xfrm>
                <a:off x="1558" y="1688"/>
                <a:ext cx="60" cy="1"/>
              </a:xfrm>
              <a:prstGeom prst="line">
                <a:avLst/>
              </a:prstGeom>
              <a:noFill/>
              <a:ln w="0">
                <a:solidFill>
                  <a:srgbClr val="808080"/>
                </a:solidFill>
                <a:round/>
                <a:headEnd/>
                <a:tailEnd/>
              </a:ln>
            </p:spPr>
            <p:txBody>
              <a:bodyPr/>
              <a:lstStyle/>
              <a:p>
                <a:endParaRPr lang="el-GR"/>
              </a:p>
            </p:txBody>
          </p:sp>
          <p:sp>
            <p:nvSpPr>
              <p:cNvPr id="85212" name="Line 761"/>
              <p:cNvSpPr>
                <a:spLocks noChangeShapeType="1"/>
              </p:cNvSpPr>
              <p:nvPr/>
            </p:nvSpPr>
            <p:spPr bwMode="auto">
              <a:xfrm>
                <a:off x="1558" y="1226"/>
                <a:ext cx="60" cy="1"/>
              </a:xfrm>
              <a:prstGeom prst="line">
                <a:avLst/>
              </a:prstGeom>
              <a:noFill/>
              <a:ln w="0">
                <a:solidFill>
                  <a:srgbClr val="808080"/>
                </a:solidFill>
                <a:round/>
                <a:headEnd/>
                <a:tailEnd/>
              </a:ln>
            </p:spPr>
            <p:txBody>
              <a:bodyPr/>
              <a:lstStyle/>
              <a:p>
                <a:endParaRPr lang="el-GR"/>
              </a:p>
            </p:txBody>
          </p:sp>
          <p:sp>
            <p:nvSpPr>
              <p:cNvPr id="85213" name="Line 760"/>
              <p:cNvSpPr>
                <a:spLocks noChangeShapeType="1"/>
              </p:cNvSpPr>
              <p:nvPr/>
            </p:nvSpPr>
            <p:spPr bwMode="auto">
              <a:xfrm>
                <a:off x="1558" y="762"/>
                <a:ext cx="60" cy="1"/>
              </a:xfrm>
              <a:prstGeom prst="line">
                <a:avLst/>
              </a:prstGeom>
              <a:noFill/>
              <a:ln w="0">
                <a:solidFill>
                  <a:srgbClr val="808080"/>
                </a:solidFill>
                <a:round/>
                <a:headEnd/>
                <a:tailEnd/>
              </a:ln>
            </p:spPr>
            <p:txBody>
              <a:bodyPr/>
              <a:lstStyle/>
              <a:p>
                <a:endParaRPr lang="el-GR"/>
              </a:p>
            </p:txBody>
          </p:sp>
          <p:sp>
            <p:nvSpPr>
              <p:cNvPr id="85214" name="Line 759"/>
              <p:cNvSpPr>
                <a:spLocks noChangeShapeType="1"/>
              </p:cNvSpPr>
              <p:nvPr/>
            </p:nvSpPr>
            <p:spPr bwMode="auto">
              <a:xfrm>
                <a:off x="1558" y="300"/>
                <a:ext cx="60" cy="1"/>
              </a:xfrm>
              <a:prstGeom prst="line">
                <a:avLst/>
              </a:prstGeom>
              <a:noFill/>
              <a:ln w="0">
                <a:solidFill>
                  <a:srgbClr val="808080"/>
                </a:solidFill>
                <a:round/>
                <a:headEnd/>
                <a:tailEnd/>
              </a:ln>
            </p:spPr>
            <p:txBody>
              <a:bodyPr/>
              <a:lstStyle/>
              <a:p>
                <a:endParaRPr lang="el-GR"/>
              </a:p>
            </p:txBody>
          </p:sp>
          <p:sp>
            <p:nvSpPr>
              <p:cNvPr id="85215" name="Line 758"/>
              <p:cNvSpPr>
                <a:spLocks noChangeShapeType="1"/>
              </p:cNvSpPr>
              <p:nvPr/>
            </p:nvSpPr>
            <p:spPr bwMode="auto">
              <a:xfrm>
                <a:off x="1618" y="4467"/>
                <a:ext cx="5627" cy="1"/>
              </a:xfrm>
              <a:prstGeom prst="line">
                <a:avLst/>
              </a:prstGeom>
              <a:noFill/>
              <a:ln w="0">
                <a:solidFill>
                  <a:srgbClr val="808080"/>
                </a:solidFill>
                <a:round/>
                <a:headEnd/>
                <a:tailEnd/>
              </a:ln>
            </p:spPr>
            <p:txBody>
              <a:bodyPr/>
              <a:lstStyle/>
              <a:p>
                <a:endParaRPr lang="el-GR"/>
              </a:p>
            </p:txBody>
          </p:sp>
          <p:sp>
            <p:nvSpPr>
              <p:cNvPr id="85216" name="Line 757"/>
              <p:cNvSpPr>
                <a:spLocks noChangeShapeType="1"/>
              </p:cNvSpPr>
              <p:nvPr/>
            </p:nvSpPr>
            <p:spPr bwMode="auto">
              <a:xfrm flipV="1">
                <a:off x="1618" y="4467"/>
                <a:ext cx="1" cy="60"/>
              </a:xfrm>
              <a:prstGeom prst="line">
                <a:avLst/>
              </a:prstGeom>
              <a:noFill/>
              <a:ln w="0">
                <a:solidFill>
                  <a:srgbClr val="808080"/>
                </a:solidFill>
                <a:round/>
                <a:headEnd/>
                <a:tailEnd/>
              </a:ln>
            </p:spPr>
            <p:txBody>
              <a:bodyPr/>
              <a:lstStyle/>
              <a:p>
                <a:endParaRPr lang="el-GR"/>
              </a:p>
            </p:txBody>
          </p:sp>
          <p:sp>
            <p:nvSpPr>
              <p:cNvPr id="85217" name="Line 756"/>
              <p:cNvSpPr>
                <a:spLocks noChangeShapeType="1"/>
              </p:cNvSpPr>
              <p:nvPr/>
            </p:nvSpPr>
            <p:spPr bwMode="auto">
              <a:xfrm flipV="1">
                <a:off x="2181" y="4467"/>
                <a:ext cx="1" cy="60"/>
              </a:xfrm>
              <a:prstGeom prst="line">
                <a:avLst/>
              </a:prstGeom>
              <a:noFill/>
              <a:ln w="0">
                <a:solidFill>
                  <a:srgbClr val="808080"/>
                </a:solidFill>
                <a:round/>
                <a:headEnd/>
                <a:tailEnd/>
              </a:ln>
            </p:spPr>
            <p:txBody>
              <a:bodyPr/>
              <a:lstStyle/>
              <a:p>
                <a:endParaRPr lang="el-GR"/>
              </a:p>
            </p:txBody>
          </p:sp>
          <p:sp>
            <p:nvSpPr>
              <p:cNvPr id="85218" name="Line 755"/>
              <p:cNvSpPr>
                <a:spLocks noChangeShapeType="1"/>
              </p:cNvSpPr>
              <p:nvPr/>
            </p:nvSpPr>
            <p:spPr bwMode="auto">
              <a:xfrm flipV="1">
                <a:off x="2744" y="4467"/>
                <a:ext cx="1" cy="60"/>
              </a:xfrm>
              <a:prstGeom prst="line">
                <a:avLst/>
              </a:prstGeom>
              <a:noFill/>
              <a:ln w="0">
                <a:solidFill>
                  <a:srgbClr val="808080"/>
                </a:solidFill>
                <a:round/>
                <a:headEnd/>
                <a:tailEnd/>
              </a:ln>
            </p:spPr>
            <p:txBody>
              <a:bodyPr/>
              <a:lstStyle/>
              <a:p>
                <a:endParaRPr lang="el-GR"/>
              </a:p>
            </p:txBody>
          </p:sp>
          <p:sp>
            <p:nvSpPr>
              <p:cNvPr id="85219" name="Line 754"/>
              <p:cNvSpPr>
                <a:spLocks noChangeShapeType="1"/>
              </p:cNvSpPr>
              <p:nvPr/>
            </p:nvSpPr>
            <p:spPr bwMode="auto">
              <a:xfrm flipV="1">
                <a:off x="3306" y="4467"/>
                <a:ext cx="1" cy="60"/>
              </a:xfrm>
              <a:prstGeom prst="line">
                <a:avLst/>
              </a:prstGeom>
              <a:noFill/>
              <a:ln w="0">
                <a:solidFill>
                  <a:srgbClr val="808080"/>
                </a:solidFill>
                <a:round/>
                <a:headEnd/>
                <a:tailEnd/>
              </a:ln>
            </p:spPr>
            <p:txBody>
              <a:bodyPr/>
              <a:lstStyle/>
              <a:p>
                <a:endParaRPr lang="el-GR"/>
              </a:p>
            </p:txBody>
          </p:sp>
          <p:sp>
            <p:nvSpPr>
              <p:cNvPr id="85220" name="Line 753"/>
              <p:cNvSpPr>
                <a:spLocks noChangeShapeType="1"/>
              </p:cNvSpPr>
              <p:nvPr/>
            </p:nvSpPr>
            <p:spPr bwMode="auto">
              <a:xfrm flipV="1">
                <a:off x="3869" y="4467"/>
                <a:ext cx="1" cy="60"/>
              </a:xfrm>
              <a:prstGeom prst="line">
                <a:avLst/>
              </a:prstGeom>
              <a:noFill/>
              <a:ln w="0">
                <a:solidFill>
                  <a:srgbClr val="808080"/>
                </a:solidFill>
                <a:round/>
                <a:headEnd/>
                <a:tailEnd/>
              </a:ln>
            </p:spPr>
            <p:txBody>
              <a:bodyPr/>
              <a:lstStyle/>
              <a:p>
                <a:endParaRPr lang="el-GR"/>
              </a:p>
            </p:txBody>
          </p:sp>
          <p:sp>
            <p:nvSpPr>
              <p:cNvPr id="85221" name="Line 752"/>
              <p:cNvSpPr>
                <a:spLocks noChangeShapeType="1"/>
              </p:cNvSpPr>
              <p:nvPr/>
            </p:nvSpPr>
            <p:spPr bwMode="auto">
              <a:xfrm flipV="1">
                <a:off x="4432" y="4467"/>
                <a:ext cx="1" cy="60"/>
              </a:xfrm>
              <a:prstGeom prst="line">
                <a:avLst/>
              </a:prstGeom>
              <a:noFill/>
              <a:ln w="0">
                <a:solidFill>
                  <a:srgbClr val="808080"/>
                </a:solidFill>
                <a:round/>
                <a:headEnd/>
                <a:tailEnd/>
              </a:ln>
            </p:spPr>
            <p:txBody>
              <a:bodyPr/>
              <a:lstStyle/>
              <a:p>
                <a:endParaRPr lang="el-GR"/>
              </a:p>
            </p:txBody>
          </p:sp>
          <p:sp>
            <p:nvSpPr>
              <p:cNvPr id="85222" name="Line 751"/>
              <p:cNvSpPr>
                <a:spLocks noChangeShapeType="1"/>
              </p:cNvSpPr>
              <p:nvPr/>
            </p:nvSpPr>
            <p:spPr bwMode="auto">
              <a:xfrm flipV="1">
                <a:off x="4994" y="4467"/>
                <a:ext cx="1" cy="60"/>
              </a:xfrm>
              <a:prstGeom prst="line">
                <a:avLst/>
              </a:prstGeom>
              <a:noFill/>
              <a:ln w="0">
                <a:solidFill>
                  <a:srgbClr val="808080"/>
                </a:solidFill>
                <a:round/>
                <a:headEnd/>
                <a:tailEnd/>
              </a:ln>
            </p:spPr>
            <p:txBody>
              <a:bodyPr/>
              <a:lstStyle/>
              <a:p>
                <a:endParaRPr lang="el-GR"/>
              </a:p>
            </p:txBody>
          </p:sp>
          <p:sp>
            <p:nvSpPr>
              <p:cNvPr id="85223" name="Line 750"/>
              <p:cNvSpPr>
                <a:spLocks noChangeShapeType="1"/>
              </p:cNvSpPr>
              <p:nvPr/>
            </p:nvSpPr>
            <p:spPr bwMode="auto">
              <a:xfrm flipV="1">
                <a:off x="5557" y="4467"/>
                <a:ext cx="1" cy="60"/>
              </a:xfrm>
              <a:prstGeom prst="line">
                <a:avLst/>
              </a:prstGeom>
              <a:noFill/>
              <a:ln w="0">
                <a:solidFill>
                  <a:srgbClr val="808080"/>
                </a:solidFill>
                <a:round/>
                <a:headEnd/>
                <a:tailEnd/>
              </a:ln>
            </p:spPr>
            <p:txBody>
              <a:bodyPr/>
              <a:lstStyle/>
              <a:p>
                <a:endParaRPr lang="el-GR"/>
              </a:p>
            </p:txBody>
          </p:sp>
          <p:sp>
            <p:nvSpPr>
              <p:cNvPr id="85224" name="Line 749"/>
              <p:cNvSpPr>
                <a:spLocks noChangeShapeType="1"/>
              </p:cNvSpPr>
              <p:nvPr/>
            </p:nvSpPr>
            <p:spPr bwMode="auto">
              <a:xfrm flipV="1">
                <a:off x="6120" y="4467"/>
                <a:ext cx="1" cy="60"/>
              </a:xfrm>
              <a:prstGeom prst="line">
                <a:avLst/>
              </a:prstGeom>
              <a:noFill/>
              <a:ln w="0">
                <a:solidFill>
                  <a:srgbClr val="808080"/>
                </a:solidFill>
                <a:round/>
                <a:headEnd/>
                <a:tailEnd/>
              </a:ln>
            </p:spPr>
            <p:txBody>
              <a:bodyPr/>
              <a:lstStyle/>
              <a:p>
                <a:endParaRPr lang="el-GR"/>
              </a:p>
            </p:txBody>
          </p:sp>
          <p:sp>
            <p:nvSpPr>
              <p:cNvPr id="85225" name="Line 748"/>
              <p:cNvSpPr>
                <a:spLocks noChangeShapeType="1"/>
              </p:cNvSpPr>
              <p:nvPr/>
            </p:nvSpPr>
            <p:spPr bwMode="auto">
              <a:xfrm flipV="1">
                <a:off x="6683" y="4467"/>
                <a:ext cx="1" cy="60"/>
              </a:xfrm>
              <a:prstGeom prst="line">
                <a:avLst/>
              </a:prstGeom>
              <a:noFill/>
              <a:ln w="0">
                <a:solidFill>
                  <a:srgbClr val="808080"/>
                </a:solidFill>
                <a:round/>
                <a:headEnd/>
                <a:tailEnd/>
              </a:ln>
            </p:spPr>
            <p:txBody>
              <a:bodyPr/>
              <a:lstStyle/>
              <a:p>
                <a:endParaRPr lang="el-GR"/>
              </a:p>
            </p:txBody>
          </p:sp>
          <p:sp>
            <p:nvSpPr>
              <p:cNvPr id="85226" name="Line 747"/>
              <p:cNvSpPr>
                <a:spLocks noChangeShapeType="1"/>
              </p:cNvSpPr>
              <p:nvPr/>
            </p:nvSpPr>
            <p:spPr bwMode="auto">
              <a:xfrm flipV="1">
                <a:off x="7245" y="4467"/>
                <a:ext cx="1" cy="60"/>
              </a:xfrm>
              <a:prstGeom prst="line">
                <a:avLst/>
              </a:prstGeom>
              <a:noFill/>
              <a:ln w="0">
                <a:solidFill>
                  <a:srgbClr val="808080"/>
                </a:solidFill>
                <a:round/>
                <a:headEnd/>
                <a:tailEnd/>
              </a:ln>
            </p:spPr>
            <p:txBody>
              <a:bodyPr/>
              <a:lstStyle/>
              <a:p>
                <a:endParaRPr lang="el-GR"/>
              </a:p>
            </p:txBody>
          </p:sp>
          <p:sp>
            <p:nvSpPr>
              <p:cNvPr id="85227" name="Freeform 746"/>
              <p:cNvSpPr>
                <a:spLocks/>
              </p:cNvSpPr>
              <p:nvPr/>
            </p:nvSpPr>
            <p:spPr bwMode="auto">
              <a:xfrm>
                <a:off x="1615" y="2814"/>
                <a:ext cx="37" cy="39"/>
              </a:xfrm>
              <a:custGeom>
                <a:avLst/>
                <a:gdLst>
                  <a:gd name="T0" fmla="*/ 34 w 37"/>
                  <a:gd name="T1" fmla="*/ 0 h 39"/>
                  <a:gd name="T2" fmla="*/ 37 w 37"/>
                  <a:gd name="T3" fmla="*/ 37 h 39"/>
                  <a:gd name="T4" fmla="*/ 2 w 37"/>
                  <a:gd name="T5" fmla="*/ 39 h 39"/>
                  <a:gd name="T6" fmla="*/ 0 w 37"/>
                  <a:gd name="T7" fmla="*/ 2 h 39"/>
                  <a:gd name="T8" fmla="*/ 34 w 37"/>
                  <a:gd name="T9" fmla="*/ 0 h 39"/>
                  <a:gd name="T10" fmla="*/ 0 60000 65536"/>
                  <a:gd name="T11" fmla="*/ 0 60000 65536"/>
                  <a:gd name="T12" fmla="*/ 0 60000 65536"/>
                  <a:gd name="T13" fmla="*/ 0 60000 65536"/>
                  <a:gd name="T14" fmla="*/ 0 60000 65536"/>
                  <a:gd name="T15" fmla="*/ 0 w 37"/>
                  <a:gd name="T16" fmla="*/ 0 h 39"/>
                  <a:gd name="T17" fmla="*/ 37 w 37"/>
                  <a:gd name="T18" fmla="*/ 39 h 39"/>
                </a:gdLst>
                <a:ahLst/>
                <a:cxnLst>
                  <a:cxn ang="T10">
                    <a:pos x="T0" y="T1"/>
                  </a:cxn>
                  <a:cxn ang="T11">
                    <a:pos x="T2" y="T3"/>
                  </a:cxn>
                  <a:cxn ang="T12">
                    <a:pos x="T4" y="T5"/>
                  </a:cxn>
                  <a:cxn ang="T13">
                    <a:pos x="T6" y="T7"/>
                  </a:cxn>
                  <a:cxn ang="T14">
                    <a:pos x="T8" y="T9"/>
                  </a:cxn>
                </a:cxnLst>
                <a:rect l="T15" t="T16" r="T17" b="T18"/>
                <a:pathLst>
                  <a:path w="37" h="39">
                    <a:moveTo>
                      <a:pt x="34" y="0"/>
                    </a:moveTo>
                    <a:lnTo>
                      <a:pt x="37" y="37"/>
                    </a:lnTo>
                    <a:lnTo>
                      <a:pt x="2" y="39"/>
                    </a:lnTo>
                    <a:lnTo>
                      <a:pt x="0" y="2"/>
                    </a:lnTo>
                    <a:lnTo>
                      <a:pt x="34" y="0"/>
                    </a:lnTo>
                    <a:close/>
                  </a:path>
                </a:pathLst>
              </a:custGeom>
              <a:solidFill>
                <a:srgbClr val="000000"/>
              </a:solidFill>
              <a:ln w="9525">
                <a:noFill/>
                <a:round/>
                <a:headEnd/>
                <a:tailEnd/>
              </a:ln>
            </p:spPr>
            <p:txBody>
              <a:bodyPr/>
              <a:lstStyle/>
              <a:p>
                <a:endParaRPr lang="en-US"/>
              </a:p>
            </p:txBody>
          </p:sp>
          <p:sp>
            <p:nvSpPr>
              <p:cNvPr id="85228" name="Freeform 745"/>
              <p:cNvSpPr>
                <a:spLocks/>
              </p:cNvSpPr>
              <p:nvPr/>
            </p:nvSpPr>
            <p:spPr bwMode="auto">
              <a:xfrm>
                <a:off x="1617" y="2851"/>
                <a:ext cx="37" cy="40"/>
              </a:xfrm>
              <a:custGeom>
                <a:avLst/>
                <a:gdLst>
                  <a:gd name="T0" fmla="*/ 35 w 37"/>
                  <a:gd name="T1" fmla="*/ 0 h 40"/>
                  <a:gd name="T2" fmla="*/ 37 w 37"/>
                  <a:gd name="T3" fmla="*/ 38 h 40"/>
                  <a:gd name="T4" fmla="*/ 2 w 37"/>
                  <a:gd name="T5" fmla="*/ 40 h 40"/>
                  <a:gd name="T6" fmla="*/ 0 w 37"/>
                  <a:gd name="T7" fmla="*/ 2 h 40"/>
                  <a:gd name="T8" fmla="*/ 35 w 37"/>
                  <a:gd name="T9" fmla="*/ 0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35" y="0"/>
                    </a:moveTo>
                    <a:lnTo>
                      <a:pt x="37" y="38"/>
                    </a:lnTo>
                    <a:lnTo>
                      <a:pt x="2" y="40"/>
                    </a:lnTo>
                    <a:lnTo>
                      <a:pt x="0" y="2"/>
                    </a:lnTo>
                    <a:lnTo>
                      <a:pt x="35" y="0"/>
                    </a:lnTo>
                    <a:close/>
                  </a:path>
                </a:pathLst>
              </a:custGeom>
              <a:solidFill>
                <a:srgbClr val="000000"/>
              </a:solidFill>
              <a:ln w="9525">
                <a:noFill/>
                <a:round/>
                <a:headEnd/>
                <a:tailEnd/>
              </a:ln>
            </p:spPr>
            <p:txBody>
              <a:bodyPr/>
              <a:lstStyle/>
              <a:p>
                <a:endParaRPr lang="en-US"/>
              </a:p>
            </p:txBody>
          </p:sp>
          <p:sp>
            <p:nvSpPr>
              <p:cNvPr id="85229" name="Freeform 744"/>
              <p:cNvSpPr>
                <a:spLocks/>
              </p:cNvSpPr>
              <p:nvPr/>
            </p:nvSpPr>
            <p:spPr bwMode="auto">
              <a:xfrm>
                <a:off x="1619" y="2889"/>
                <a:ext cx="36" cy="42"/>
              </a:xfrm>
              <a:custGeom>
                <a:avLst/>
                <a:gdLst>
                  <a:gd name="T0" fmla="*/ 35 w 36"/>
                  <a:gd name="T1" fmla="*/ 0 h 42"/>
                  <a:gd name="T2" fmla="*/ 36 w 36"/>
                  <a:gd name="T3" fmla="*/ 40 h 42"/>
                  <a:gd name="T4" fmla="*/ 1 w 36"/>
                  <a:gd name="T5" fmla="*/ 42 h 42"/>
                  <a:gd name="T6" fmla="*/ 0 w 36"/>
                  <a:gd name="T7" fmla="*/ 2 h 42"/>
                  <a:gd name="T8" fmla="*/ 35 w 36"/>
                  <a:gd name="T9" fmla="*/ 0 h 42"/>
                  <a:gd name="T10" fmla="*/ 0 60000 65536"/>
                  <a:gd name="T11" fmla="*/ 0 60000 65536"/>
                  <a:gd name="T12" fmla="*/ 0 60000 65536"/>
                  <a:gd name="T13" fmla="*/ 0 60000 65536"/>
                  <a:gd name="T14" fmla="*/ 0 60000 65536"/>
                  <a:gd name="T15" fmla="*/ 0 w 36"/>
                  <a:gd name="T16" fmla="*/ 0 h 42"/>
                  <a:gd name="T17" fmla="*/ 36 w 36"/>
                  <a:gd name="T18" fmla="*/ 42 h 42"/>
                </a:gdLst>
                <a:ahLst/>
                <a:cxnLst>
                  <a:cxn ang="T10">
                    <a:pos x="T0" y="T1"/>
                  </a:cxn>
                  <a:cxn ang="T11">
                    <a:pos x="T2" y="T3"/>
                  </a:cxn>
                  <a:cxn ang="T12">
                    <a:pos x="T4" y="T5"/>
                  </a:cxn>
                  <a:cxn ang="T13">
                    <a:pos x="T6" y="T7"/>
                  </a:cxn>
                  <a:cxn ang="T14">
                    <a:pos x="T8" y="T9"/>
                  </a:cxn>
                </a:cxnLst>
                <a:rect l="T15" t="T16" r="T17" b="T18"/>
                <a:pathLst>
                  <a:path w="36" h="42">
                    <a:moveTo>
                      <a:pt x="35" y="0"/>
                    </a:moveTo>
                    <a:lnTo>
                      <a:pt x="36" y="40"/>
                    </a:lnTo>
                    <a:lnTo>
                      <a:pt x="1" y="42"/>
                    </a:lnTo>
                    <a:lnTo>
                      <a:pt x="0" y="2"/>
                    </a:lnTo>
                    <a:lnTo>
                      <a:pt x="35" y="0"/>
                    </a:lnTo>
                    <a:close/>
                  </a:path>
                </a:pathLst>
              </a:custGeom>
              <a:solidFill>
                <a:srgbClr val="000000"/>
              </a:solidFill>
              <a:ln w="9525">
                <a:noFill/>
                <a:round/>
                <a:headEnd/>
                <a:tailEnd/>
              </a:ln>
            </p:spPr>
            <p:txBody>
              <a:bodyPr/>
              <a:lstStyle/>
              <a:p>
                <a:endParaRPr lang="en-US"/>
              </a:p>
            </p:txBody>
          </p:sp>
          <p:sp>
            <p:nvSpPr>
              <p:cNvPr id="85230" name="Freeform 743"/>
              <p:cNvSpPr>
                <a:spLocks/>
              </p:cNvSpPr>
              <p:nvPr/>
            </p:nvSpPr>
            <p:spPr bwMode="auto">
              <a:xfrm>
                <a:off x="1620" y="2929"/>
                <a:ext cx="38" cy="43"/>
              </a:xfrm>
              <a:custGeom>
                <a:avLst/>
                <a:gdLst>
                  <a:gd name="T0" fmla="*/ 35 w 38"/>
                  <a:gd name="T1" fmla="*/ 0 h 43"/>
                  <a:gd name="T2" fmla="*/ 38 w 38"/>
                  <a:gd name="T3" fmla="*/ 40 h 43"/>
                  <a:gd name="T4" fmla="*/ 3 w 38"/>
                  <a:gd name="T5" fmla="*/ 43 h 43"/>
                  <a:gd name="T6" fmla="*/ 0 w 38"/>
                  <a:gd name="T7" fmla="*/ 2 h 43"/>
                  <a:gd name="T8" fmla="*/ 35 w 38"/>
                  <a:gd name="T9" fmla="*/ 0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35" y="0"/>
                    </a:moveTo>
                    <a:lnTo>
                      <a:pt x="38" y="40"/>
                    </a:lnTo>
                    <a:lnTo>
                      <a:pt x="3" y="43"/>
                    </a:lnTo>
                    <a:lnTo>
                      <a:pt x="0" y="2"/>
                    </a:lnTo>
                    <a:lnTo>
                      <a:pt x="35" y="0"/>
                    </a:lnTo>
                    <a:close/>
                  </a:path>
                </a:pathLst>
              </a:custGeom>
              <a:solidFill>
                <a:srgbClr val="000000"/>
              </a:solidFill>
              <a:ln w="9525">
                <a:noFill/>
                <a:round/>
                <a:headEnd/>
                <a:tailEnd/>
              </a:ln>
            </p:spPr>
            <p:txBody>
              <a:bodyPr/>
              <a:lstStyle/>
              <a:p>
                <a:endParaRPr lang="en-US"/>
              </a:p>
            </p:txBody>
          </p:sp>
          <p:sp>
            <p:nvSpPr>
              <p:cNvPr id="85231" name="Freeform 742"/>
              <p:cNvSpPr>
                <a:spLocks/>
              </p:cNvSpPr>
              <p:nvPr/>
            </p:nvSpPr>
            <p:spPr bwMode="auto">
              <a:xfrm>
                <a:off x="1623" y="2970"/>
                <a:ext cx="36" cy="44"/>
              </a:xfrm>
              <a:custGeom>
                <a:avLst/>
                <a:gdLst>
                  <a:gd name="T0" fmla="*/ 35 w 36"/>
                  <a:gd name="T1" fmla="*/ 0 h 44"/>
                  <a:gd name="T2" fmla="*/ 36 w 36"/>
                  <a:gd name="T3" fmla="*/ 42 h 44"/>
                  <a:gd name="T4" fmla="*/ 1 w 36"/>
                  <a:gd name="T5" fmla="*/ 44 h 44"/>
                  <a:gd name="T6" fmla="*/ 0 w 36"/>
                  <a:gd name="T7" fmla="*/ 2 h 44"/>
                  <a:gd name="T8" fmla="*/ 35 w 36"/>
                  <a:gd name="T9" fmla="*/ 0 h 44"/>
                  <a:gd name="T10" fmla="*/ 0 60000 65536"/>
                  <a:gd name="T11" fmla="*/ 0 60000 65536"/>
                  <a:gd name="T12" fmla="*/ 0 60000 65536"/>
                  <a:gd name="T13" fmla="*/ 0 60000 65536"/>
                  <a:gd name="T14" fmla="*/ 0 60000 65536"/>
                  <a:gd name="T15" fmla="*/ 0 w 36"/>
                  <a:gd name="T16" fmla="*/ 0 h 44"/>
                  <a:gd name="T17" fmla="*/ 36 w 36"/>
                  <a:gd name="T18" fmla="*/ 44 h 44"/>
                </a:gdLst>
                <a:ahLst/>
                <a:cxnLst>
                  <a:cxn ang="T10">
                    <a:pos x="T0" y="T1"/>
                  </a:cxn>
                  <a:cxn ang="T11">
                    <a:pos x="T2" y="T3"/>
                  </a:cxn>
                  <a:cxn ang="T12">
                    <a:pos x="T4" y="T5"/>
                  </a:cxn>
                  <a:cxn ang="T13">
                    <a:pos x="T6" y="T7"/>
                  </a:cxn>
                  <a:cxn ang="T14">
                    <a:pos x="T8" y="T9"/>
                  </a:cxn>
                </a:cxnLst>
                <a:rect l="T15" t="T16" r="T17" b="T18"/>
                <a:pathLst>
                  <a:path w="36" h="44">
                    <a:moveTo>
                      <a:pt x="35" y="0"/>
                    </a:moveTo>
                    <a:lnTo>
                      <a:pt x="36" y="42"/>
                    </a:lnTo>
                    <a:lnTo>
                      <a:pt x="1" y="44"/>
                    </a:lnTo>
                    <a:lnTo>
                      <a:pt x="0" y="2"/>
                    </a:lnTo>
                    <a:lnTo>
                      <a:pt x="35" y="0"/>
                    </a:lnTo>
                    <a:close/>
                  </a:path>
                </a:pathLst>
              </a:custGeom>
              <a:solidFill>
                <a:srgbClr val="000000"/>
              </a:solidFill>
              <a:ln w="9525">
                <a:noFill/>
                <a:round/>
                <a:headEnd/>
                <a:tailEnd/>
              </a:ln>
            </p:spPr>
            <p:txBody>
              <a:bodyPr/>
              <a:lstStyle/>
              <a:p>
                <a:endParaRPr lang="en-US"/>
              </a:p>
            </p:txBody>
          </p:sp>
          <p:sp>
            <p:nvSpPr>
              <p:cNvPr id="85232" name="Freeform 741"/>
              <p:cNvSpPr>
                <a:spLocks/>
              </p:cNvSpPr>
              <p:nvPr/>
            </p:nvSpPr>
            <p:spPr bwMode="auto">
              <a:xfrm>
                <a:off x="1624" y="3012"/>
                <a:ext cx="37" cy="44"/>
              </a:xfrm>
              <a:custGeom>
                <a:avLst/>
                <a:gdLst>
                  <a:gd name="T0" fmla="*/ 35 w 37"/>
                  <a:gd name="T1" fmla="*/ 0 h 44"/>
                  <a:gd name="T2" fmla="*/ 37 w 37"/>
                  <a:gd name="T3" fmla="*/ 43 h 44"/>
                  <a:gd name="T4" fmla="*/ 2 w 37"/>
                  <a:gd name="T5" fmla="*/ 44 h 44"/>
                  <a:gd name="T6" fmla="*/ 0 w 37"/>
                  <a:gd name="T7" fmla="*/ 2 h 44"/>
                  <a:gd name="T8" fmla="*/ 35 w 37"/>
                  <a:gd name="T9" fmla="*/ 0 h 44"/>
                  <a:gd name="T10" fmla="*/ 0 60000 65536"/>
                  <a:gd name="T11" fmla="*/ 0 60000 65536"/>
                  <a:gd name="T12" fmla="*/ 0 60000 65536"/>
                  <a:gd name="T13" fmla="*/ 0 60000 65536"/>
                  <a:gd name="T14" fmla="*/ 0 60000 65536"/>
                  <a:gd name="T15" fmla="*/ 0 w 37"/>
                  <a:gd name="T16" fmla="*/ 0 h 44"/>
                  <a:gd name="T17" fmla="*/ 37 w 37"/>
                  <a:gd name="T18" fmla="*/ 44 h 44"/>
                </a:gdLst>
                <a:ahLst/>
                <a:cxnLst>
                  <a:cxn ang="T10">
                    <a:pos x="T0" y="T1"/>
                  </a:cxn>
                  <a:cxn ang="T11">
                    <a:pos x="T2" y="T3"/>
                  </a:cxn>
                  <a:cxn ang="T12">
                    <a:pos x="T4" y="T5"/>
                  </a:cxn>
                  <a:cxn ang="T13">
                    <a:pos x="T6" y="T7"/>
                  </a:cxn>
                  <a:cxn ang="T14">
                    <a:pos x="T8" y="T9"/>
                  </a:cxn>
                </a:cxnLst>
                <a:rect l="T15" t="T16" r="T17" b="T18"/>
                <a:pathLst>
                  <a:path w="37" h="44">
                    <a:moveTo>
                      <a:pt x="35" y="0"/>
                    </a:moveTo>
                    <a:lnTo>
                      <a:pt x="37" y="43"/>
                    </a:lnTo>
                    <a:lnTo>
                      <a:pt x="2" y="44"/>
                    </a:lnTo>
                    <a:lnTo>
                      <a:pt x="0" y="2"/>
                    </a:lnTo>
                    <a:lnTo>
                      <a:pt x="35" y="0"/>
                    </a:lnTo>
                    <a:close/>
                  </a:path>
                </a:pathLst>
              </a:custGeom>
              <a:solidFill>
                <a:srgbClr val="000000"/>
              </a:solidFill>
              <a:ln w="9525">
                <a:noFill/>
                <a:round/>
                <a:headEnd/>
                <a:tailEnd/>
              </a:ln>
            </p:spPr>
            <p:txBody>
              <a:bodyPr/>
              <a:lstStyle/>
              <a:p>
                <a:endParaRPr lang="en-US"/>
              </a:p>
            </p:txBody>
          </p:sp>
          <p:sp>
            <p:nvSpPr>
              <p:cNvPr id="85233" name="Rectangle 740"/>
              <p:cNvSpPr>
                <a:spLocks noChangeArrowheads="1"/>
              </p:cNvSpPr>
              <p:nvPr/>
            </p:nvSpPr>
            <p:spPr bwMode="auto">
              <a:xfrm>
                <a:off x="1626" y="3055"/>
                <a:ext cx="35" cy="5"/>
              </a:xfrm>
              <a:prstGeom prst="rect">
                <a:avLst/>
              </a:prstGeom>
              <a:solidFill>
                <a:srgbClr val="000000"/>
              </a:solidFill>
              <a:ln w="9525">
                <a:noFill/>
                <a:miter lim="800000"/>
                <a:headEnd/>
                <a:tailEnd/>
              </a:ln>
            </p:spPr>
            <p:txBody>
              <a:bodyPr/>
              <a:lstStyle/>
              <a:p>
                <a:endParaRPr lang="en-US"/>
              </a:p>
            </p:txBody>
          </p:sp>
          <p:sp>
            <p:nvSpPr>
              <p:cNvPr id="85234" name="Freeform 739"/>
              <p:cNvSpPr>
                <a:spLocks/>
              </p:cNvSpPr>
              <p:nvPr/>
            </p:nvSpPr>
            <p:spPr bwMode="auto">
              <a:xfrm>
                <a:off x="1631" y="3199"/>
                <a:ext cx="36" cy="34"/>
              </a:xfrm>
              <a:custGeom>
                <a:avLst/>
                <a:gdLst>
                  <a:gd name="T0" fmla="*/ 35 w 36"/>
                  <a:gd name="T1" fmla="*/ 0 h 34"/>
                  <a:gd name="T2" fmla="*/ 36 w 36"/>
                  <a:gd name="T3" fmla="*/ 34 h 34"/>
                  <a:gd name="T4" fmla="*/ 1 w 36"/>
                  <a:gd name="T5" fmla="*/ 34 h 34"/>
                  <a:gd name="T6" fmla="*/ 0 w 36"/>
                  <a:gd name="T7" fmla="*/ 1 h 34"/>
                  <a:gd name="T8" fmla="*/ 35 w 36"/>
                  <a:gd name="T9" fmla="*/ 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5" y="0"/>
                    </a:moveTo>
                    <a:lnTo>
                      <a:pt x="36" y="34"/>
                    </a:lnTo>
                    <a:lnTo>
                      <a:pt x="1" y="34"/>
                    </a:lnTo>
                    <a:lnTo>
                      <a:pt x="0" y="1"/>
                    </a:lnTo>
                    <a:lnTo>
                      <a:pt x="35" y="0"/>
                    </a:lnTo>
                    <a:close/>
                  </a:path>
                </a:pathLst>
              </a:custGeom>
              <a:solidFill>
                <a:srgbClr val="000000"/>
              </a:solidFill>
              <a:ln w="9525">
                <a:noFill/>
                <a:round/>
                <a:headEnd/>
                <a:tailEnd/>
              </a:ln>
            </p:spPr>
            <p:txBody>
              <a:bodyPr/>
              <a:lstStyle/>
              <a:p>
                <a:endParaRPr lang="en-US"/>
              </a:p>
            </p:txBody>
          </p:sp>
          <p:sp>
            <p:nvSpPr>
              <p:cNvPr id="85235" name="Freeform 738"/>
              <p:cNvSpPr>
                <a:spLocks/>
              </p:cNvSpPr>
              <p:nvPr/>
            </p:nvSpPr>
            <p:spPr bwMode="auto">
              <a:xfrm>
                <a:off x="1632" y="3233"/>
                <a:ext cx="39" cy="91"/>
              </a:xfrm>
              <a:custGeom>
                <a:avLst/>
                <a:gdLst>
                  <a:gd name="T0" fmla="*/ 35 w 39"/>
                  <a:gd name="T1" fmla="*/ 0 h 91"/>
                  <a:gd name="T2" fmla="*/ 39 w 39"/>
                  <a:gd name="T3" fmla="*/ 89 h 91"/>
                  <a:gd name="T4" fmla="*/ 4 w 39"/>
                  <a:gd name="T5" fmla="*/ 91 h 91"/>
                  <a:gd name="T6" fmla="*/ 0 w 39"/>
                  <a:gd name="T7" fmla="*/ 1 h 91"/>
                  <a:gd name="T8" fmla="*/ 35 w 39"/>
                  <a:gd name="T9" fmla="*/ 0 h 91"/>
                  <a:gd name="T10" fmla="*/ 0 60000 65536"/>
                  <a:gd name="T11" fmla="*/ 0 60000 65536"/>
                  <a:gd name="T12" fmla="*/ 0 60000 65536"/>
                  <a:gd name="T13" fmla="*/ 0 60000 65536"/>
                  <a:gd name="T14" fmla="*/ 0 60000 65536"/>
                  <a:gd name="T15" fmla="*/ 0 w 39"/>
                  <a:gd name="T16" fmla="*/ 0 h 91"/>
                  <a:gd name="T17" fmla="*/ 39 w 39"/>
                  <a:gd name="T18" fmla="*/ 91 h 91"/>
                </a:gdLst>
                <a:ahLst/>
                <a:cxnLst>
                  <a:cxn ang="T10">
                    <a:pos x="T0" y="T1"/>
                  </a:cxn>
                  <a:cxn ang="T11">
                    <a:pos x="T2" y="T3"/>
                  </a:cxn>
                  <a:cxn ang="T12">
                    <a:pos x="T4" y="T5"/>
                  </a:cxn>
                  <a:cxn ang="T13">
                    <a:pos x="T6" y="T7"/>
                  </a:cxn>
                  <a:cxn ang="T14">
                    <a:pos x="T8" y="T9"/>
                  </a:cxn>
                </a:cxnLst>
                <a:rect l="T15" t="T16" r="T17" b="T18"/>
                <a:pathLst>
                  <a:path w="39" h="91">
                    <a:moveTo>
                      <a:pt x="35" y="0"/>
                    </a:moveTo>
                    <a:lnTo>
                      <a:pt x="39" y="89"/>
                    </a:lnTo>
                    <a:lnTo>
                      <a:pt x="4" y="91"/>
                    </a:lnTo>
                    <a:lnTo>
                      <a:pt x="0" y="1"/>
                    </a:lnTo>
                    <a:lnTo>
                      <a:pt x="35" y="0"/>
                    </a:lnTo>
                    <a:close/>
                  </a:path>
                </a:pathLst>
              </a:custGeom>
              <a:solidFill>
                <a:srgbClr val="000000"/>
              </a:solidFill>
              <a:ln w="9525">
                <a:noFill/>
                <a:round/>
                <a:headEnd/>
                <a:tailEnd/>
              </a:ln>
            </p:spPr>
            <p:txBody>
              <a:bodyPr/>
              <a:lstStyle/>
              <a:p>
                <a:endParaRPr lang="en-US"/>
              </a:p>
            </p:txBody>
          </p:sp>
          <p:sp>
            <p:nvSpPr>
              <p:cNvPr id="85236" name="Freeform 737"/>
              <p:cNvSpPr>
                <a:spLocks/>
              </p:cNvSpPr>
              <p:nvPr/>
            </p:nvSpPr>
            <p:spPr bwMode="auto">
              <a:xfrm>
                <a:off x="1636" y="3322"/>
                <a:ext cx="38" cy="91"/>
              </a:xfrm>
              <a:custGeom>
                <a:avLst/>
                <a:gdLst>
                  <a:gd name="T0" fmla="*/ 35 w 38"/>
                  <a:gd name="T1" fmla="*/ 0 h 91"/>
                  <a:gd name="T2" fmla="*/ 38 w 38"/>
                  <a:gd name="T3" fmla="*/ 89 h 91"/>
                  <a:gd name="T4" fmla="*/ 3 w 38"/>
                  <a:gd name="T5" fmla="*/ 91 h 91"/>
                  <a:gd name="T6" fmla="*/ 0 w 38"/>
                  <a:gd name="T7" fmla="*/ 2 h 91"/>
                  <a:gd name="T8" fmla="*/ 35 w 38"/>
                  <a:gd name="T9" fmla="*/ 0 h 91"/>
                  <a:gd name="T10" fmla="*/ 0 60000 65536"/>
                  <a:gd name="T11" fmla="*/ 0 60000 65536"/>
                  <a:gd name="T12" fmla="*/ 0 60000 65536"/>
                  <a:gd name="T13" fmla="*/ 0 60000 65536"/>
                  <a:gd name="T14" fmla="*/ 0 60000 65536"/>
                  <a:gd name="T15" fmla="*/ 0 w 38"/>
                  <a:gd name="T16" fmla="*/ 0 h 91"/>
                  <a:gd name="T17" fmla="*/ 38 w 38"/>
                  <a:gd name="T18" fmla="*/ 91 h 91"/>
                </a:gdLst>
                <a:ahLst/>
                <a:cxnLst>
                  <a:cxn ang="T10">
                    <a:pos x="T0" y="T1"/>
                  </a:cxn>
                  <a:cxn ang="T11">
                    <a:pos x="T2" y="T3"/>
                  </a:cxn>
                  <a:cxn ang="T12">
                    <a:pos x="T4" y="T5"/>
                  </a:cxn>
                  <a:cxn ang="T13">
                    <a:pos x="T6" y="T7"/>
                  </a:cxn>
                  <a:cxn ang="T14">
                    <a:pos x="T8" y="T9"/>
                  </a:cxn>
                </a:cxnLst>
                <a:rect l="T15" t="T16" r="T17" b="T18"/>
                <a:pathLst>
                  <a:path w="38" h="91">
                    <a:moveTo>
                      <a:pt x="35" y="0"/>
                    </a:moveTo>
                    <a:lnTo>
                      <a:pt x="38" y="89"/>
                    </a:lnTo>
                    <a:lnTo>
                      <a:pt x="3" y="91"/>
                    </a:lnTo>
                    <a:lnTo>
                      <a:pt x="0" y="2"/>
                    </a:lnTo>
                    <a:lnTo>
                      <a:pt x="35" y="0"/>
                    </a:lnTo>
                    <a:close/>
                  </a:path>
                </a:pathLst>
              </a:custGeom>
              <a:solidFill>
                <a:srgbClr val="000000"/>
              </a:solidFill>
              <a:ln w="9525">
                <a:noFill/>
                <a:round/>
                <a:headEnd/>
                <a:tailEnd/>
              </a:ln>
            </p:spPr>
            <p:txBody>
              <a:bodyPr/>
              <a:lstStyle/>
              <a:p>
                <a:endParaRPr lang="en-US"/>
              </a:p>
            </p:txBody>
          </p:sp>
          <p:sp>
            <p:nvSpPr>
              <p:cNvPr id="85237" name="Freeform 736"/>
              <p:cNvSpPr>
                <a:spLocks/>
              </p:cNvSpPr>
              <p:nvPr/>
            </p:nvSpPr>
            <p:spPr bwMode="auto">
              <a:xfrm>
                <a:off x="1639" y="3411"/>
                <a:ext cx="36" cy="34"/>
              </a:xfrm>
              <a:custGeom>
                <a:avLst/>
                <a:gdLst>
                  <a:gd name="T0" fmla="*/ 35 w 36"/>
                  <a:gd name="T1" fmla="*/ 0 h 34"/>
                  <a:gd name="T2" fmla="*/ 36 w 36"/>
                  <a:gd name="T3" fmla="*/ 33 h 34"/>
                  <a:gd name="T4" fmla="*/ 1 w 36"/>
                  <a:gd name="T5" fmla="*/ 34 h 34"/>
                  <a:gd name="T6" fmla="*/ 0 w 36"/>
                  <a:gd name="T7" fmla="*/ 2 h 34"/>
                  <a:gd name="T8" fmla="*/ 35 w 36"/>
                  <a:gd name="T9" fmla="*/ 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5" y="0"/>
                    </a:moveTo>
                    <a:lnTo>
                      <a:pt x="36" y="33"/>
                    </a:lnTo>
                    <a:lnTo>
                      <a:pt x="1" y="34"/>
                    </a:lnTo>
                    <a:lnTo>
                      <a:pt x="0" y="2"/>
                    </a:lnTo>
                    <a:lnTo>
                      <a:pt x="35" y="0"/>
                    </a:lnTo>
                    <a:close/>
                  </a:path>
                </a:pathLst>
              </a:custGeom>
              <a:solidFill>
                <a:srgbClr val="000000"/>
              </a:solidFill>
              <a:ln w="9525">
                <a:noFill/>
                <a:round/>
                <a:headEnd/>
                <a:tailEnd/>
              </a:ln>
            </p:spPr>
            <p:txBody>
              <a:bodyPr/>
              <a:lstStyle/>
              <a:p>
                <a:endParaRPr lang="en-US"/>
              </a:p>
            </p:txBody>
          </p:sp>
          <p:sp>
            <p:nvSpPr>
              <p:cNvPr id="85238" name="Freeform 735"/>
              <p:cNvSpPr>
                <a:spLocks/>
              </p:cNvSpPr>
              <p:nvPr/>
            </p:nvSpPr>
            <p:spPr bwMode="auto">
              <a:xfrm>
                <a:off x="1646" y="3584"/>
                <a:ext cx="36" cy="39"/>
              </a:xfrm>
              <a:custGeom>
                <a:avLst/>
                <a:gdLst>
                  <a:gd name="T0" fmla="*/ 35 w 36"/>
                  <a:gd name="T1" fmla="*/ 0 h 39"/>
                  <a:gd name="T2" fmla="*/ 36 w 36"/>
                  <a:gd name="T3" fmla="*/ 38 h 39"/>
                  <a:gd name="T4" fmla="*/ 1 w 36"/>
                  <a:gd name="T5" fmla="*/ 39 h 39"/>
                  <a:gd name="T6" fmla="*/ 0 w 36"/>
                  <a:gd name="T7" fmla="*/ 1 h 39"/>
                  <a:gd name="T8" fmla="*/ 35 w 36"/>
                  <a:gd name="T9" fmla="*/ 0 h 39"/>
                  <a:gd name="T10" fmla="*/ 0 60000 65536"/>
                  <a:gd name="T11" fmla="*/ 0 60000 65536"/>
                  <a:gd name="T12" fmla="*/ 0 60000 65536"/>
                  <a:gd name="T13" fmla="*/ 0 60000 65536"/>
                  <a:gd name="T14" fmla="*/ 0 60000 65536"/>
                  <a:gd name="T15" fmla="*/ 0 w 36"/>
                  <a:gd name="T16" fmla="*/ 0 h 39"/>
                  <a:gd name="T17" fmla="*/ 36 w 36"/>
                  <a:gd name="T18" fmla="*/ 39 h 39"/>
                </a:gdLst>
                <a:ahLst/>
                <a:cxnLst>
                  <a:cxn ang="T10">
                    <a:pos x="T0" y="T1"/>
                  </a:cxn>
                  <a:cxn ang="T11">
                    <a:pos x="T2" y="T3"/>
                  </a:cxn>
                  <a:cxn ang="T12">
                    <a:pos x="T4" y="T5"/>
                  </a:cxn>
                  <a:cxn ang="T13">
                    <a:pos x="T6" y="T7"/>
                  </a:cxn>
                  <a:cxn ang="T14">
                    <a:pos x="T8" y="T9"/>
                  </a:cxn>
                </a:cxnLst>
                <a:rect l="T15" t="T16" r="T17" b="T18"/>
                <a:pathLst>
                  <a:path w="36" h="39">
                    <a:moveTo>
                      <a:pt x="35" y="0"/>
                    </a:moveTo>
                    <a:lnTo>
                      <a:pt x="36" y="38"/>
                    </a:lnTo>
                    <a:lnTo>
                      <a:pt x="1" y="39"/>
                    </a:lnTo>
                    <a:lnTo>
                      <a:pt x="0" y="1"/>
                    </a:lnTo>
                    <a:lnTo>
                      <a:pt x="35" y="0"/>
                    </a:lnTo>
                    <a:close/>
                  </a:path>
                </a:pathLst>
              </a:custGeom>
              <a:solidFill>
                <a:srgbClr val="000000"/>
              </a:solidFill>
              <a:ln w="9525">
                <a:noFill/>
                <a:round/>
                <a:headEnd/>
                <a:tailEnd/>
              </a:ln>
            </p:spPr>
            <p:txBody>
              <a:bodyPr/>
              <a:lstStyle/>
              <a:p>
                <a:endParaRPr lang="en-US"/>
              </a:p>
            </p:txBody>
          </p:sp>
          <p:sp>
            <p:nvSpPr>
              <p:cNvPr id="85239" name="Freeform 734"/>
              <p:cNvSpPr>
                <a:spLocks/>
              </p:cNvSpPr>
              <p:nvPr/>
            </p:nvSpPr>
            <p:spPr bwMode="auto">
              <a:xfrm>
                <a:off x="1647" y="3621"/>
                <a:ext cx="37" cy="42"/>
              </a:xfrm>
              <a:custGeom>
                <a:avLst/>
                <a:gdLst>
                  <a:gd name="T0" fmla="*/ 35 w 37"/>
                  <a:gd name="T1" fmla="*/ 0 h 42"/>
                  <a:gd name="T2" fmla="*/ 37 w 37"/>
                  <a:gd name="T3" fmla="*/ 39 h 42"/>
                  <a:gd name="T4" fmla="*/ 2 w 37"/>
                  <a:gd name="T5" fmla="*/ 42 h 42"/>
                  <a:gd name="T6" fmla="*/ 0 w 37"/>
                  <a:gd name="T7" fmla="*/ 2 h 42"/>
                  <a:gd name="T8" fmla="*/ 35 w 37"/>
                  <a:gd name="T9" fmla="*/ 0 h 42"/>
                  <a:gd name="T10" fmla="*/ 0 60000 65536"/>
                  <a:gd name="T11" fmla="*/ 0 60000 65536"/>
                  <a:gd name="T12" fmla="*/ 0 60000 65536"/>
                  <a:gd name="T13" fmla="*/ 0 60000 65536"/>
                  <a:gd name="T14" fmla="*/ 0 60000 65536"/>
                  <a:gd name="T15" fmla="*/ 0 w 37"/>
                  <a:gd name="T16" fmla="*/ 0 h 42"/>
                  <a:gd name="T17" fmla="*/ 37 w 37"/>
                  <a:gd name="T18" fmla="*/ 42 h 42"/>
                </a:gdLst>
                <a:ahLst/>
                <a:cxnLst>
                  <a:cxn ang="T10">
                    <a:pos x="T0" y="T1"/>
                  </a:cxn>
                  <a:cxn ang="T11">
                    <a:pos x="T2" y="T3"/>
                  </a:cxn>
                  <a:cxn ang="T12">
                    <a:pos x="T4" y="T5"/>
                  </a:cxn>
                  <a:cxn ang="T13">
                    <a:pos x="T6" y="T7"/>
                  </a:cxn>
                  <a:cxn ang="T14">
                    <a:pos x="T8" y="T9"/>
                  </a:cxn>
                </a:cxnLst>
                <a:rect l="T15" t="T16" r="T17" b="T18"/>
                <a:pathLst>
                  <a:path w="37" h="42">
                    <a:moveTo>
                      <a:pt x="35" y="0"/>
                    </a:moveTo>
                    <a:lnTo>
                      <a:pt x="37" y="39"/>
                    </a:lnTo>
                    <a:lnTo>
                      <a:pt x="2" y="42"/>
                    </a:lnTo>
                    <a:lnTo>
                      <a:pt x="0" y="2"/>
                    </a:lnTo>
                    <a:lnTo>
                      <a:pt x="35" y="0"/>
                    </a:lnTo>
                    <a:close/>
                  </a:path>
                </a:pathLst>
              </a:custGeom>
              <a:solidFill>
                <a:srgbClr val="000000"/>
              </a:solidFill>
              <a:ln w="9525">
                <a:noFill/>
                <a:round/>
                <a:headEnd/>
                <a:tailEnd/>
              </a:ln>
            </p:spPr>
            <p:txBody>
              <a:bodyPr/>
              <a:lstStyle/>
              <a:p>
                <a:endParaRPr lang="en-US"/>
              </a:p>
            </p:txBody>
          </p:sp>
          <p:sp>
            <p:nvSpPr>
              <p:cNvPr id="85240" name="Freeform 733"/>
              <p:cNvSpPr>
                <a:spLocks/>
              </p:cNvSpPr>
              <p:nvPr/>
            </p:nvSpPr>
            <p:spPr bwMode="auto">
              <a:xfrm>
                <a:off x="1649" y="3660"/>
                <a:ext cx="38" cy="40"/>
              </a:xfrm>
              <a:custGeom>
                <a:avLst/>
                <a:gdLst>
                  <a:gd name="T0" fmla="*/ 35 w 38"/>
                  <a:gd name="T1" fmla="*/ 0 h 40"/>
                  <a:gd name="T2" fmla="*/ 38 w 38"/>
                  <a:gd name="T3" fmla="*/ 37 h 40"/>
                  <a:gd name="T4" fmla="*/ 3 w 38"/>
                  <a:gd name="T5" fmla="*/ 40 h 40"/>
                  <a:gd name="T6" fmla="*/ 0 w 38"/>
                  <a:gd name="T7" fmla="*/ 3 h 40"/>
                  <a:gd name="T8" fmla="*/ 35 w 38"/>
                  <a:gd name="T9" fmla="*/ 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35" y="0"/>
                    </a:moveTo>
                    <a:lnTo>
                      <a:pt x="38" y="37"/>
                    </a:lnTo>
                    <a:lnTo>
                      <a:pt x="3" y="40"/>
                    </a:lnTo>
                    <a:lnTo>
                      <a:pt x="0" y="3"/>
                    </a:lnTo>
                    <a:lnTo>
                      <a:pt x="35" y="0"/>
                    </a:lnTo>
                    <a:close/>
                  </a:path>
                </a:pathLst>
              </a:custGeom>
              <a:solidFill>
                <a:srgbClr val="000000"/>
              </a:solidFill>
              <a:ln w="9525">
                <a:noFill/>
                <a:round/>
                <a:headEnd/>
                <a:tailEnd/>
              </a:ln>
            </p:spPr>
            <p:txBody>
              <a:bodyPr/>
              <a:lstStyle/>
              <a:p>
                <a:endParaRPr lang="en-US"/>
              </a:p>
            </p:txBody>
          </p:sp>
          <p:sp>
            <p:nvSpPr>
              <p:cNvPr id="85241" name="Freeform 732"/>
              <p:cNvSpPr>
                <a:spLocks/>
              </p:cNvSpPr>
              <p:nvPr/>
            </p:nvSpPr>
            <p:spPr bwMode="auto">
              <a:xfrm>
                <a:off x="1652" y="3697"/>
                <a:ext cx="37" cy="38"/>
              </a:xfrm>
              <a:custGeom>
                <a:avLst/>
                <a:gdLst>
                  <a:gd name="T0" fmla="*/ 35 w 37"/>
                  <a:gd name="T1" fmla="*/ 0 h 38"/>
                  <a:gd name="T2" fmla="*/ 37 w 37"/>
                  <a:gd name="T3" fmla="*/ 36 h 38"/>
                  <a:gd name="T4" fmla="*/ 2 w 37"/>
                  <a:gd name="T5" fmla="*/ 38 h 38"/>
                  <a:gd name="T6" fmla="*/ 0 w 37"/>
                  <a:gd name="T7" fmla="*/ 3 h 38"/>
                  <a:gd name="T8" fmla="*/ 35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35" y="0"/>
                    </a:moveTo>
                    <a:lnTo>
                      <a:pt x="37" y="36"/>
                    </a:lnTo>
                    <a:lnTo>
                      <a:pt x="2" y="38"/>
                    </a:lnTo>
                    <a:lnTo>
                      <a:pt x="0" y="3"/>
                    </a:lnTo>
                    <a:lnTo>
                      <a:pt x="35" y="0"/>
                    </a:lnTo>
                    <a:close/>
                  </a:path>
                </a:pathLst>
              </a:custGeom>
              <a:solidFill>
                <a:srgbClr val="000000"/>
              </a:solidFill>
              <a:ln w="9525">
                <a:noFill/>
                <a:round/>
                <a:headEnd/>
                <a:tailEnd/>
              </a:ln>
            </p:spPr>
            <p:txBody>
              <a:bodyPr/>
              <a:lstStyle/>
              <a:p>
                <a:endParaRPr lang="en-US"/>
              </a:p>
            </p:txBody>
          </p:sp>
          <p:sp>
            <p:nvSpPr>
              <p:cNvPr id="85242" name="Freeform 731"/>
              <p:cNvSpPr>
                <a:spLocks/>
              </p:cNvSpPr>
              <p:nvPr/>
            </p:nvSpPr>
            <p:spPr bwMode="auto">
              <a:xfrm>
                <a:off x="1654" y="3733"/>
                <a:ext cx="37" cy="37"/>
              </a:xfrm>
              <a:custGeom>
                <a:avLst/>
                <a:gdLst>
                  <a:gd name="T0" fmla="*/ 35 w 37"/>
                  <a:gd name="T1" fmla="*/ 0 h 37"/>
                  <a:gd name="T2" fmla="*/ 37 w 37"/>
                  <a:gd name="T3" fmla="*/ 34 h 37"/>
                  <a:gd name="T4" fmla="*/ 2 w 37"/>
                  <a:gd name="T5" fmla="*/ 37 h 37"/>
                  <a:gd name="T6" fmla="*/ 0 w 37"/>
                  <a:gd name="T7" fmla="*/ 2 h 37"/>
                  <a:gd name="T8" fmla="*/ 35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35" y="0"/>
                    </a:moveTo>
                    <a:lnTo>
                      <a:pt x="37" y="34"/>
                    </a:lnTo>
                    <a:lnTo>
                      <a:pt x="2" y="37"/>
                    </a:lnTo>
                    <a:lnTo>
                      <a:pt x="0" y="2"/>
                    </a:lnTo>
                    <a:lnTo>
                      <a:pt x="35" y="0"/>
                    </a:lnTo>
                    <a:close/>
                  </a:path>
                </a:pathLst>
              </a:custGeom>
              <a:solidFill>
                <a:srgbClr val="000000"/>
              </a:solidFill>
              <a:ln w="9525">
                <a:noFill/>
                <a:round/>
                <a:headEnd/>
                <a:tailEnd/>
              </a:ln>
            </p:spPr>
            <p:txBody>
              <a:bodyPr/>
              <a:lstStyle/>
              <a:p>
                <a:endParaRPr lang="en-US"/>
              </a:p>
            </p:txBody>
          </p:sp>
          <p:sp>
            <p:nvSpPr>
              <p:cNvPr id="85243" name="Freeform 730"/>
              <p:cNvSpPr>
                <a:spLocks/>
              </p:cNvSpPr>
              <p:nvPr/>
            </p:nvSpPr>
            <p:spPr bwMode="auto">
              <a:xfrm>
                <a:off x="1656" y="3767"/>
                <a:ext cx="38" cy="35"/>
              </a:xfrm>
              <a:custGeom>
                <a:avLst/>
                <a:gdLst>
                  <a:gd name="T0" fmla="*/ 35 w 38"/>
                  <a:gd name="T1" fmla="*/ 0 h 35"/>
                  <a:gd name="T2" fmla="*/ 38 w 38"/>
                  <a:gd name="T3" fmla="*/ 33 h 35"/>
                  <a:gd name="T4" fmla="*/ 3 w 38"/>
                  <a:gd name="T5" fmla="*/ 35 h 35"/>
                  <a:gd name="T6" fmla="*/ 0 w 38"/>
                  <a:gd name="T7" fmla="*/ 3 h 35"/>
                  <a:gd name="T8" fmla="*/ 35 w 38"/>
                  <a:gd name="T9" fmla="*/ 0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35" y="0"/>
                    </a:moveTo>
                    <a:lnTo>
                      <a:pt x="38" y="33"/>
                    </a:lnTo>
                    <a:lnTo>
                      <a:pt x="3" y="35"/>
                    </a:lnTo>
                    <a:lnTo>
                      <a:pt x="0" y="3"/>
                    </a:lnTo>
                    <a:lnTo>
                      <a:pt x="35" y="0"/>
                    </a:lnTo>
                    <a:close/>
                  </a:path>
                </a:pathLst>
              </a:custGeom>
              <a:solidFill>
                <a:srgbClr val="000000"/>
              </a:solidFill>
              <a:ln w="9525">
                <a:noFill/>
                <a:round/>
                <a:headEnd/>
                <a:tailEnd/>
              </a:ln>
            </p:spPr>
            <p:txBody>
              <a:bodyPr/>
              <a:lstStyle/>
              <a:p>
                <a:endParaRPr lang="en-US"/>
              </a:p>
            </p:txBody>
          </p:sp>
          <p:sp>
            <p:nvSpPr>
              <p:cNvPr id="85244" name="Freeform 729"/>
              <p:cNvSpPr>
                <a:spLocks/>
              </p:cNvSpPr>
              <p:nvPr/>
            </p:nvSpPr>
            <p:spPr bwMode="auto">
              <a:xfrm>
                <a:off x="1659" y="3800"/>
                <a:ext cx="36" cy="17"/>
              </a:xfrm>
              <a:custGeom>
                <a:avLst/>
                <a:gdLst>
                  <a:gd name="T0" fmla="*/ 35 w 36"/>
                  <a:gd name="T1" fmla="*/ 0 h 17"/>
                  <a:gd name="T2" fmla="*/ 36 w 36"/>
                  <a:gd name="T3" fmla="*/ 16 h 17"/>
                  <a:gd name="T4" fmla="*/ 1 w 36"/>
                  <a:gd name="T5" fmla="*/ 17 h 17"/>
                  <a:gd name="T6" fmla="*/ 0 w 36"/>
                  <a:gd name="T7" fmla="*/ 2 h 17"/>
                  <a:gd name="T8" fmla="*/ 35 w 36"/>
                  <a:gd name="T9" fmla="*/ 0 h 17"/>
                  <a:gd name="T10" fmla="*/ 0 60000 65536"/>
                  <a:gd name="T11" fmla="*/ 0 60000 65536"/>
                  <a:gd name="T12" fmla="*/ 0 60000 65536"/>
                  <a:gd name="T13" fmla="*/ 0 60000 65536"/>
                  <a:gd name="T14" fmla="*/ 0 60000 65536"/>
                  <a:gd name="T15" fmla="*/ 0 w 36"/>
                  <a:gd name="T16" fmla="*/ 0 h 17"/>
                  <a:gd name="T17" fmla="*/ 36 w 36"/>
                  <a:gd name="T18" fmla="*/ 17 h 17"/>
                </a:gdLst>
                <a:ahLst/>
                <a:cxnLst>
                  <a:cxn ang="T10">
                    <a:pos x="T0" y="T1"/>
                  </a:cxn>
                  <a:cxn ang="T11">
                    <a:pos x="T2" y="T3"/>
                  </a:cxn>
                  <a:cxn ang="T12">
                    <a:pos x="T4" y="T5"/>
                  </a:cxn>
                  <a:cxn ang="T13">
                    <a:pos x="T6" y="T7"/>
                  </a:cxn>
                  <a:cxn ang="T14">
                    <a:pos x="T8" y="T9"/>
                  </a:cxn>
                </a:cxnLst>
                <a:rect l="T15" t="T16" r="T17" b="T18"/>
                <a:pathLst>
                  <a:path w="36" h="17">
                    <a:moveTo>
                      <a:pt x="35" y="0"/>
                    </a:moveTo>
                    <a:lnTo>
                      <a:pt x="36" y="16"/>
                    </a:lnTo>
                    <a:lnTo>
                      <a:pt x="1" y="17"/>
                    </a:lnTo>
                    <a:lnTo>
                      <a:pt x="0" y="2"/>
                    </a:lnTo>
                    <a:lnTo>
                      <a:pt x="35" y="0"/>
                    </a:lnTo>
                    <a:close/>
                  </a:path>
                </a:pathLst>
              </a:custGeom>
              <a:solidFill>
                <a:srgbClr val="000000"/>
              </a:solidFill>
              <a:ln w="9525">
                <a:noFill/>
                <a:round/>
                <a:headEnd/>
                <a:tailEnd/>
              </a:ln>
            </p:spPr>
            <p:txBody>
              <a:bodyPr/>
              <a:lstStyle/>
              <a:p>
                <a:endParaRPr lang="en-US"/>
              </a:p>
            </p:txBody>
          </p:sp>
          <p:sp>
            <p:nvSpPr>
              <p:cNvPr id="85245" name="Freeform 728"/>
              <p:cNvSpPr>
                <a:spLocks/>
              </p:cNvSpPr>
              <p:nvPr/>
            </p:nvSpPr>
            <p:spPr bwMode="auto">
              <a:xfrm>
                <a:off x="1660" y="3814"/>
                <a:ext cx="36" cy="17"/>
              </a:xfrm>
              <a:custGeom>
                <a:avLst/>
                <a:gdLst>
                  <a:gd name="T0" fmla="*/ 35 w 36"/>
                  <a:gd name="T1" fmla="*/ 0 h 17"/>
                  <a:gd name="T2" fmla="*/ 36 w 36"/>
                  <a:gd name="T3" fmla="*/ 13 h 17"/>
                  <a:gd name="T4" fmla="*/ 1 w 36"/>
                  <a:gd name="T5" fmla="*/ 17 h 17"/>
                  <a:gd name="T6" fmla="*/ 0 w 36"/>
                  <a:gd name="T7" fmla="*/ 4 h 17"/>
                  <a:gd name="T8" fmla="*/ 35 w 36"/>
                  <a:gd name="T9" fmla="*/ 0 h 17"/>
                  <a:gd name="T10" fmla="*/ 0 60000 65536"/>
                  <a:gd name="T11" fmla="*/ 0 60000 65536"/>
                  <a:gd name="T12" fmla="*/ 0 60000 65536"/>
                  <a:gd name="T13" fmla="*/ 0 60000 65536"/>
                  <a:gd name="T14" fmla="*/ 0 60000 65536"/>
                  <a:gd name="T15" fmla="*/ 0 w 36"/>
                  <a:gd name="T16" fmla="*/ 0 h 17"/>
                  <a:gd name="T17" fmla="*/ 36 w 36"/>
                  <a:gd name="T18" fmla="*/ 17 h 17"/>
                </a:gdLst>
                <a:ahLst/>
                <a:cxnLst>
                  <a:cxn ang="T10">
                    <a:pos x="T0" y="T1"/>
                  </a:cxn>
                  <a:cxn ang="T11">
                    <a:pos x="T2" y="T3"/>
                  </a:cxn>
                  <a:cxn ang="T12">
                    <a:pos x="T4" y="T5"/>
                  </a:cxn>
                  <a:cxn ang="T13">
                    <a:pos x="T6" y="T7"/>
                  </a:cxn>
                  <a:cxn ang="T14">
                    <a:pos x="T8" y="T9"/>
                  </a:cxn>
                </a:cxnLst>
                <a:rect l="T15" t="T16" r="T17" b="T18"/>
                <a:pathLst>
                  <a:path w="36" h="17">
                    <a:moveTo>
                      <a:pt x="35" y="0"/>
                    </a:moveTo>
                    <a:lnTo>
                      <a:pt x="36" y="13"/>
                    </a:lnTo>
                    <a:lnTo>
                      <a:pt x="1" y="17"/>
                    </a:lnTo>
                    <a:lnTo>
                      <a:pt x="0" y="4"/>
                    </a:lnTo>
                    <a:lnTo>
                      <a:pt x="35" y="0"/>
                    </a:lnTo>
                    <a:close/>
                  </a:path>
                </a:pathLst>
              </a:custGeom>
              <a:solidFill>
                <a:srgbClr val="000000"/>
              </a:solidFill>
              <a:ln w="9525">
                <a:noFill/>
                <a:round/>
                <a:headEnd/>
                <a:tailEnd/>
              </a:ln>
            </p:spPr>
            <p:txBody>
              <a:bodyPr/>
              <a:lstStyle/>
              <a:p>
                <a:endParaRPr lang="en-US"/>
              </a:p>
            </p:txBody>
          </p:sp>
          <p:sp>
            <p:nvSpPr>
              <p:cNvPr id="85246" name="Freeform 727"/>
              <p:cNvSpPr>
                <a:spLocks/>
              </p:cNvSpPr>
              <p:nvPr/>
            </p:nvSpPr>
            <p:spPr bwMode="auto">
              <a:xfrm>
                <a:off x="1687" y="3961"/>
                <a:ext cx="34" cy="19"/>
              </a:xfrm>
              <a:custGeom>
                <a:avLst/>
                <a:gdLst>
                  <a:gd name="T0" fmla="*/ 32 w 34"/>
                  <a:gd name="T1" fmla="*/ 0 h 19"/>
                  <a:gd name="T2" fmla="*/ 34 w 34"/>
                  <a:gd name="T3" fmla="*/ 4 h 19"/>
                  <a:gd name="T4" fmla="*/ 3 w 34"/>
                  <a:gd name="T5" fmla="*/ 19 h 19"/>
                  <a:gd name="T6" fmla="*/ 0 w 34"/>
                  <a:gd name="T7" fmla="*/ 15 h 19"/>
                  <a:gd name="T8" fmla="*/ 32 w 34"/>
                  <a:gd name="T9" fmla="*/ 0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32" y="0"/>
                    </a:moveTo>
                    <a:lnTo>
                      <a:pt x="34" y="4"/>
                    </a:lnTo>
                    <a:lnTo>
                      <a:pt x="3" y="19"/>
                    </a:lnTo>
                    <a:lnTo>
                      <a:pt x="0" y="15"/>
                    </a:lnTo>
                    <a:lnTo>
                      <a:pt x="32" y="0"/>
                    </a:lnTo>
                    <a:close/>
                  </a:path>
                </a:pathLst>
              </a:custGeom>
              <a:solidFill>
                <a:srgbClr val="000000"/>
              </a:solidFill>
              <a:ln w="9525">
                <a:noFill/>
                <a:round/>
                <a:headEnd/>
                <a:tailEnd/>
              </a:ln>
            </p:spPr>
            <p:txBody>
              <a:bodyPr/>
              <a:lstStyle/>
              <a:p>
                <a:endParaRPr lang="en-US"/>
              </a:p>
            </p:txBody>
          </p:sp>
          <p:sp>
            <p:nvSpPr>
              <p:cNvPr id="85247" name="Freeform 726"/>
              <p:cNvSpPr>
                <a:spLocks/>
              </p:cNvSpPr>
              <p:nvPr/>
            </p:nvSpPr>
            <p:spPr bwMode="auto">
              <a:xfrm>
                <a:off x="1690" y="3963"/>
                <a:ext cx="32" cy="22"/>
              </a:xfrm>
              <a:custGeom>
                <a:avLst/>
                <a:gdLst>
                  <a:gd name="T0" fmla="*/ 30 w 32"/>
                  <a:gd name="T1" fmla="*/ 0 h 22"/>
                  <a:gd name="T2" fmla="*/ 32 w 32"/>
                  <a:gd name="T3" fmla="*/ 4 h 22"/>
                  <a:gd name="T4" fmla="*/ 2 w 32"/>
                  <a:gd name="T5" fmla="*/ 22 h 22"/>
                  <a:gd name="T6" fmla="*/ 0 w 32"/>
                  <a:gd name="T7" fmla="*/ 19 h 22"/>
                  <a:gd name="T8" fmla="*/ 30 w 32"/>
                  <a:gd name="T9" fmla="*/ 0 h 22"/>
                  <a:gd name="T10" fmla="*/ 0 60000 65536"/>
                  <a:gd name="T11" fmla="*/ 0 60000 65536"/>
                  <a:gd name="T12" fmla="*/ 0 60000 65536"/>
                  <a:gd name="T13" fmla="*/ 0 60000 65536"/>
                  <a:gd name="T14" fmla="*/ 0 60000 65536"/>
                  <a:gd name="T15" fmla="*/ 0 w 32"/>
                  <a:gd name="T16" fmla="*/ 0 h 22"/>
                  <a:gd name="T17" fmla="*/ 32 w 32"/>
                  <a:gd name="T18" fmla="*/ 22 h 22"/>
                </a:gdLst>
                <a:ahLst/>
                <a:cxnLst>
                  <a:cxn ang="T10">
                    <a:pos x="T0" y="T1"/>
                  </a:cxn>
                  <a:cxn ang="T11">
                    <a:pos x="T2" y="T3"/>
                  </a:cxn>
                  <a:cxn ang="T12">
                    <a:pos x="T4" y="T5"/>
                  </a:cxn>
                  <a:cxn ang="T13">
                    <a:pos x="T6" y="T7"/>
                  </a:cxn>
                  <a:cxn ang="T14">
                    <a:pos x="T8" y="T9"/>
                  </a:cxn>
                </a:cxnLst>
                <a:rect l="T15" t="T16" r="T17" b="T18"/>
                <a:pathLst>
                  <a:path w="32" h="22">
                    <a:moveTo>
                      <a:pt x="30" y="0"/>
                    </a:moveTo>
                    <a:lnTo>
                      <a:pt x="32" y="4"/>
                    </a:lnTo>
                    <a:lnTo>
                      <a:pt x="2" y="22"/>
                    </a:lnTo>
                    <a:lnTo>
                      <a:pt x="0" y="19"/>
                    </a:lnTo>
                    <a:lnTo>
                      <a:pt x="30" y="0"/>
                    </a:lnTo>
                    <a:close/>
                  </a:path>
                </a:pathLst>
              </a:custGeom>
              <a:solidFill>
                <a:srgbClr val="000000"/>
              </a:solidFill>
              <a:ln w="9525">
                <a:noFill/>
                <a:round/>
                <a:headEnd/>
                <a:tailEnd/>
              </a:ln>
            </p:spPr>
            <p:txBody>
              <a:bodyPr/>
              <a:lstStyle/>
              <a:p>
                <a:endParaRPr lang="en-US"/>
              </a:p>
            </p:txBody>
          </p:sp>
          <p:sp>
            <p:nvSpPr>
              <p:cNvPr id="85248" name="Freeform 725"/>
              <p:cNvSpPr>
                <a:spLocks/>
              </p:cNvSpPr>
              <p:nvPr/>
            </p:nvSpPr>
            <p:spPr bwMode="auto">
              <a:xfrm>
                <a:off x="1692" y="3966"/>
                <a:ext cx="31" cy="22"/>
              </a:xfrm>
              <a:custGeom>
                <a:avLst/>
                <a:gdLst>
                  <a:gd name="T0" fmla="*/ 30 w 31"/>
                  <a:gd name="T1" fmla="*/ 0 h 22"/>
                  <a:gd name="T2" fmla="*/ 31 w 31"/>
                  <a:gd name="T3" fmla="*/ 3 h 22"/>
                  <a:gd name="T4" fmla="*/ 2 w 31"/>
                  <a:gd name="T5" fmla="*/ 22 h 22"/>
                  <a:gd name="T6" fmla="*/ 0 w 31"/>
                  <a:gd name="T7" fmla="*/ 20 h 22"/>
                  <a:gd name="T8" fmla="*/ 30 w 31"/>
                  <a:gd name="T9" fmla="*/ 0 h 22"/>
                  <a:gd name="T10" fmla="*/ 0 60000 65536"/>
                  <a:gd name="T11" fmla="*/ 0 60000 65536"/>
                  <a:gd name="T12" fmla="*/ 0 60000 65536"/>
                  <a:gd name="T13" fmla="*/ 0 60000 65536"/>
                  <a:gd name="T14" fmla="*/ 0 60000 65536"/>
                  <a:gd name="T15" fmla="*/ 0 w 31"/>
                  <a:gd name="T16" fmla="*/ 0 h 22"/>
                  <a:gd name="T17" fmla="*/ 31 w 31"/>
                  <a:gd name="T18" fmla="*/ 22 h 22"/>
                </a:gdLst>
                <a:ahLst/>
                <a:cxnLst>
                  <a:cxn ang="T10">
                    <a:pos x="T0" y="T1"/>
                  </a:cxn>
                  <a:cxn ang="T11">
                    <a:pos x="T2" y="T3"/>
                  </a:cxn>
                  <a:cxn ang="T12">
                    <a:pos x="T4" y="T5"/>
                  </a:cxn>
                  <a:cxn ang="T13">
                    <a:pos x="T6" y="T7"/>
                  </a:cxn>
                  <a:cxn ang="T14">
                    <a:pos x="T8" y="T9"/>
                  </a:cxn>
                </a:cxnLst>
                <a:rect l="T15" t="T16" r="T17" b="T18"/>
                <a:pathLst>
                  <a:path w="31" h="22">
                    <a:moveTo>
                      <a:pt x="30" y="0"/>
                    </a:moveTo>
                    <a:lnTo>
                      <a:pt x="31" y="3"/>
                    </a:lnTo>
                    <a:lnTo>
                      <a:pt x="2" y="22"/>
                    </a:lnTo>
                    <a:lnTo>
                      <a:pt x="0" y="20"/>
                    </a:lnTo>
                    <a:lnTo>
                      <a:pt x="30" y="0"/>
                    </a:lnTo>
                    <a:close/>
                  </a:path>
                </a:pathLst>
              </a:custGeom>
              <a:solidFill>
                <a:srgbClr val="000000"/>
              </a:solidFill>
              <a:ln w="9525">
                <a:noFill/>
                <a:round/>
                <a:headEnd/>
                <a:tailEnd/>
              </a:ln>
            </p:spPr>
            <p:txBody>
              <a:bodyPr/>
              <a:lstStyle/>
              <a:p>
                <a:endParaRPr lang="en-US"/>
              </a:p>
            </p:txBody>
          </p:sp>
          <p:sp>
            <p:nvSpPr>
              <p:cNvPr id="85249" name="Freeform 724"/>
              <p:cNvSpPr>
                <a:spLocks/>
              </p:cNvSpPr>
              <p:nvPr/>
            </p:nvSpPr>
            <p:spPr bwMode="auto">
              <a:xfrm>
                <a:off x="1696" y="3966"/>
                <a:ext cx="27" cy="27"/>
              </a:xfrm>
              <a:custGeom>
                <a:avLst/>
                <a:gdLst>
                  <a:gd name="T0" fmla="*/ 25 w 27"/>
                  <a:gd name="T1" fmla="*/ 0 h 27"/>
                  <a:gd name="T2" fmla="*/ 27 w 27"/>
                  <a:gd name="T3" fmla="*/ 3 h 27"/>
                  <a:gd name="T4" fmla="*/ 2 w 27"/>
                  <a:gd name="T5" fmla="*/ 27 h 27"/>
                  <a:gd name="T6" fmla="*/ 0 w 27"/>
                  <a:gd name="T7" fmla="*/ 25 h 27"/>
                  <a:gd name="T8" fmla="*/ 25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25" y="0"/>
                    </a:moveTo>
                    <a:lnTo>
                      <a:pt x="27" y="3"/>
                    </a:lnTo>
                    <a:lnTo>
                      <a:pt x="2" y="27"/>
                    </a:lnTo>
                    <a:lnTo>
                      <a:pt x="0" y="25"/>
                    </a:lnTo>
                    <a:lnTo>
                      <a:pt x="25" y="0"/>
                    </a:lnTo>
                    <a:close/>
                  </a:path>
                </a:pathLst>
              </a:custGeom>
              <a:solidFill>
                <a:srgbClr val="000000"/>
              </a:solidFill>
              <a:ln w="9525">
                <a:noFill/>
                <a:round/>
                <a:headEnd/>
                <a:tailEnd/>
              </a:ln>
            </p:spPr>
            <p:txBody>
              <a:bodyPr/>
              <a:lstStyle/>
              <a:p>
                <a:endParaRPr lang="en-US"/>
              </a:p>
            </p:txBody>
          </p:sp>
          <p:sp>
            <p:nvSpPr>
              <p:cNvPr id="85250" name="Freeform 723"/>
              <p:cNvSpPr>
                <a:spLocks/>
              </p:cNvSpPr>
              <p:nvPr/>
            </p:nvSpPr>
            <p:spPr bwMode="auto">
              <a:xfrm>
                <a:off x="1701" y="3966"/>
                <a:ext cx="22" cy="31"/>
              </a:xfrm>
              <a:custGeom>
                <a:avLst/>
                <a:gdLst>
                  <a:gd name="T0" fmla="*/ 20 w 22"/>
                  <a:gd name="T1" fmla="*/ 0 h 31"/>
                  <a:gd name="T2" fmla="*/ 22 w 22"/>
                  <a:gd name="T3" fmla="*/ 2 h 31"/>
                  <a:gd name="T4" fmla="*/ 2 w 22"/>
                  <a:gd name="T5" fmla="*/ 31 h 31"/>
                  <a:gd name="T6" fmla="*/ 0 w 22"/>
                  <a:gd name="T7" fmla="*/ 30 h 31"/>
                  <a:gd name="T8" fmla="*/ 20 w 22"/>
                  <a:gd name="T9" fmla="*/ 0 h 31"/>
                  <a:gd name="T10" fmla="*/ 0 60000 65536"/>
                  <a:gd name="T11" fmla="*/ 0 60000 65536"/>
                  <a:gd name="T12" fmla="*/ 0 60000 65536"/>
                  <a:gd name="T13" fmla="*/ 0 60000 65536"/>
                  <a:gd name="T14" fmla="*/ 0 60000 65536"/>
                  <a:gd name="T15" fmla="*/ 0 w 22"/>
                  <a:gd name="T16" fmla="*/ 0 h 31"/>
                  <a:gd name="T17" fmla="*/ 22 w 22"/>
                  <a:gd name="T18" fmla="*/ 31 h 31"/>
                </a:gdLst>
                <a:ahLst/>
                <a:cxnLst>
                  <a:cxn ang="T10">
                    <a:pos x="T0" y="T1"/>
                  </a:cxn>
                  <a:cxn ang="T11">
                    <a:pos x="T2" y="T3"/>
                  </a:cxn>
                  <a:cxn ang="T12">
                    <a:pos x="T4" y="T5"/>
                  </a:cxn>
                  <a:cxn ang="T13">
                    <a:pos x="T6" y="T7"/>
                  </a:cxn>
                  <a:cxn ang="T14">
                    <a:pos x="T8" y="T9"/>
                  </a:cxn>
                </a:cxnLst>
                <a:rect l="T15" t="T16" r="T17" b="T18"/>
                <a:pathLst>
                  <a:path w="22" h="31">
                    <a:moveTo>
                      <a:pt x="20" y="0"/>
                    </a:moveTo>
                    <a:lnTo>
                      <a:pt x="22" y="2"/>
                    </a:lnTo>
                    <a:lnTo>
                      <a:pt x="2" y="31"/>
                    </a:lnTo>
                    <a:lnTo>
                      <a:pt x="0" y="30"/>
                    </a:lnTo>
                    <a:lnTo>
                      <a:pt x="20" y="0"/>
                    </a:lnTo>
                    <a:close/>
                  </a:path>
                </a:pathLst>
              </a:custGeom>
              <a:solidFill>
                <a:srgbClr val="000000"/>
              </a:solidFill>
              <a:ln w="9525">
                <a:noFill/>
                <a:round/>
                <a:headEnd/>
                <a:tailEnd/>
              </a:ln>
            </p:spPr>
            <p:txBody>
              <a:bodyPr/>
              <a:lstStyle/>
              <a:p>
                <a:endParaRPr lang="en-US"/>
              </a:p>
            </p:txBody>
          </p:sp>
          <p:sp>
            <p:nvSpPr>
              <p:cNvPr id="85251" name="Freeform 722"/>
              <p:cNvSpPr>
                <a:spLocks/>
              </p:cNvSpPr>
              <p:nvPr/>
            </p:nvSpPr>
            <p:spPr bwMode="auto">
              <a:xfrm>
                <a:off x="1708" y="3966"/>
                <a:ext cx="13" cy="34"/>
              </a:xfrm>
              <a:custGeom>
                <a:avLst/>
                <a:gdLst>
                  <a:gd name="T0" fmla="*/ 11 w 13"/>
                  <a:gd name="T1" fmla="*/ 0 h 34"/>
                  <a:gd name="T2" fmla="*/ 13 w 13"/>
                  <a:gd name="T3" fmla="*/ 0 h 34"/>
                  <a:gd name="T4" fmla="*/ 2 w 13"/>
                  <a:gd name="T5" fmla="*/ 34 h 34"/>
                  <a:gd name="T6" fmla="*/ 0 w 13"/>
                  <a:gd name="T7" fmla="*/ 33 h 34"/>
                  <a:gd name="T8" fmla="*/ 11 w 13"/>
                  <a:gd name="T9" fmla="*/ 0 h 34"/>
                  <a:gd name="T10" fmla="*/ 0 60000 65536"/>
                  <a:gd name="T11" fmla="*/ 0 60000 65536"/>
                  <a:gd name="T12" fmla="*/ 0 60000 65536"/>
                  <a:gd name="T13" fmla="*/ 0 60000 65536"/>
                  <a:gd name="T14" fmla="*/ 0 60000 65536"/>
                  <a:gd name="T15" fmla="*/ 0 w 13"/>
                  <a:gd name="T16" fmla="*/ 0 h 34"/>
                  <a:gd name="T17" fmla="*/ 13 w 13"/>
                  <a:gd name="T18" fmla="*/ 34 h 34"/>
                </a:gdLst>
                <a:ahLst/>
                <a:cxnLst>
                  <a:cxn ang="T10">
                    <a:pos x="T0" y="T1"/>
                  </a:cxn>
                  <a:cxn ang="T11">
                    <a:pos x="T2" y="T3"/>
                  </a:cxn>
                  <a:cxn ang="T12">
                    <a:pos x="T4" y="T5"/>
                  </a:cxn>
                  <a:cxn ang="T13">
                    <a:pos x="T6" y="T7"/>
                  </a:cxn>
                  <a:cxn ang="T14">
                    <a:pos x="T8" y="T9"/>
                  </a:cxn>
                </a:cxnLst>
                <a:rect l="T15" t="T16" r="T17" b="T18"/>
                <a:pathLst>
                  <a:path w="13" h="34">
                    <a:moveTo>
                      <a:pt x="11" y="0"/>
                    </a:moveTo>
                    <a:lnTo>
                      <a:pt x="13" y="0"/>
                    </a:lnTo>
                    <a:lnTo>
                      <a:pt x="2" y="34"/>
                    </a:lnTo>
                    <a:lnTo>
                      <a:pt x="0" y="33"/>
                    </a:lnTo>
                    <a:lnTo>
                      <a:pt x="11" y="0"/>
                    </a:lnTo>
                    <a:close/>
                  </a:path>
                </a:pathLst>
              </a:custGeom>
              <a:solidFill>
                <a:srgbClr val="000000"/>
              </a:solidFill>
              <a:ln w="9525">
                <a:noFill/>
                <a:round/>
                <a:headEnd/>
                <a:tailEnd/>
              </a:ln>
            </p:spPr>
            <p:txBody>
              <a:bodyPr/>
              <a:lstStyle/>
              <a:p>
                <a:endParaRPr lang="en-US"/>
              </a:p>
            </p:txBody>
          </p:sp>
          <p:sp>
            <p:nvSpPr>
              <p:cNvPr id="85252" name="Rectangle 721"/>
              <p:cNvSpPr>
                <a:spLocks noChangeArrowheads="1"/>
              </p:cNvSpPr>
              <p:nvPr/>
            </p:nvSpPr>
            <p:spPr bwMode="auto">
              <a:xfrm>
                <a:off x="1715" y="3966"/>
                <a:ext cx="2" cy="35"/>
              </a:xfrm>
              <a:prstGeom prst="rect">
                <a:avLst/>
              </a:prstGeom>
              <a:solidFill>
                <a:srgbClr val="000000"/>
              </a:solidFill>
              <a:ln w="9525">
                <a:noFill/>
                <a:miter lim="800000"/>
                <a:headEnd/>
                <a:tailEnd/>
              </a:ln>
            </p:spPr>
            <p:txBody>
              <a:bodyPr/>
              <a:lstStyle/>
              <a:p>
                <a:endParaRPr lang="en-US"/>
              </a:p>
            </p:txBody>
          </p:sp>
          <p:sp>
            <p:nvSpPr>
              <p:cNvPr id="85253" name="Freeform 720"/>
              <p:cNvSpPr>
                <a:spLocks/>
              </p:cNvSpPr>
              <p:nvPr/>
            </p:nvSpPr>
            <p:spPr bwMode="auto">
              <a:xfrm>
                <a:off x="1711" y="3966"/>
                <a:ext cx="13" cy="34"/>
              </a:xfrm>
              <a:custGeom>
                <a:avLst/>
                <a:gdLst>
                  <a:gd name="T0" fmla="*/ 0 w 13"/>
                  <a:gd name="T1" fmla="*/ 0 h 34"/>
                  <a:gd name="T2" fmla="*/ 2 w 13"/>
                  <a:gd name="T3" fmla="*/ 0 h 34"/>
                  <a:gd name="T4" fmla="*/ 13 w 13"/>
                  <a:gd name="T5" fmla="*/ 33 h 34"/>
                  <a:gd name="T6" fmla="*/ 11 w 13"/>
                  <a:gd name="T7" fmla="*/ 34 h 34"/>
                  <a:gd name="T8" fmla="*/ 0 w 13"/>
                  <a:gd name="T9" fmla="*/ 0 h 34"/>
                  <a:gd name="T10" fmla="*/ 0 60000 65536"/>
                  <a:gd name="T11" fmla="*/ 0 60000 65536"/>
                  <a:gd name="T12" fmla="*/ 0 60000 65536"/>
                  <a:gd name="T13" fmla="*/ 0 60000 65536"/>
                  <a:gd name="T14" fmla="*/ 0 60000 65536"/>
                  <a:gd name="T15" fmla="*/ 0 w 13"/>
                  <a:gd name="T16" fmla="*/ 0 h 34"/>
                  <a:gd name="T17" fmla="*/ 13 w 13"/>
                  <a:gd name="T18" fmla="*/ 34 h 34"/>
                </a:gdLst>
                <a:ahLst/>
                <a:cxnLst>
                  <a:cxn ang="T10">
                    <a:pos x="T0" y="T1"/>
                  </a:cxn>
                  <a:cxn ang="T11">
                    <a:pos x="T2" y="T3"/>
                  </a:cxn>
                  <a:cxn ang="T12">
                    <a:pos x="T4" y="T5"/>
                  </a:cxn>
                  <a:cxn ang="T13">
                    <a:pos x="T6" y="T7"/>
                  </a:cxn>
                  <a:cxn ang="T14">
                    <a:pos x="T8" y="T9"/>
                  </a:cxn>
                </a:cxnLst>
                <a:rect l="T15" t="T16" r="T17" b="T18"/>
                <a:pathLst>
                  <a:path w="13" h="34">
                    <a:moveTo>
                      <a:pt x="0" y="0"/>
                    </a:moveTo>
                    <a:lnTo>
                      <a:pt x="2" y="0"/>
                    </a:lnTo>
                    <a:lnTo>
                      <a:pt x="13" y="33"/>
                    </a:lnTo>
                    <a:lnTo>
                      <a:pt x="11" y="34"/>
                    </a:lnTo>
                    <a:lnTo>
                      <a:pt x="0" y="0"/>
                    </a:lnTo>
                    <a:close/>
                  </a:path>
                </a:pathLst>
              </a:custGeom>
              <a:solidFill>
                <a:srgbClr val="000000"/>
              </a:solidFill>
              <a:ln w="9525">
                <a:noFill/>
                <a:round/>
                <a:headEnd/>
                <a:tailEnd/>
              </a:ln>
            </p:spPr>
            <p:txBody>
              <a:bodyPr/>
              <a:lstStyle/>
              <a:p>
                <a:endParaRPr lang="en-US"/>
              </a:p>
            </p:txBody>
          </p:sp>
          <p:sp>
            <p:nvSpPr>
              <p:cNvPr id="85254" name="Freeform 719"/>
              <p:cNvSpPr>
                <a:spLocks/>
              </p:cNvSpPr>
              <p:nvPr/>
            </p:nvSpPr>
            <p:spPr bwMode="auto">
              <a:xfrm>
                <a:off x="1713" y="3965"/>
                <a:ext cx="13" cy="34"/>
              </a:xfrm>
              <a:custGeom>
                <a:avLst/>
                <a:gdLst>
                  <a:gd name="T0" fmla="*/ 0 w 13"/>
                  <a:gd name="T1" fmla="*/ 1 h 34"/>
                  <a:gd name="T2" fmla="*/ 2 w 13"/>
                  <a:gd name="T3" fmla="*/ 0 h 34"/>
                  <a:gd name="T4" fmla="*/ 13 w 13"/>
                  <a:gd name="T5" fmla="*/ 33 h 34"/>
                  <a:gd name="T6" fmla="*/ 11 w 13"/>
                  <a:gd name="T7" fmla="*/ 34 h 34"/>
                  <a:gd name="T8" fmla="*/ 0 w 13"/>
                  <a:gd name="T9" fmla="*/ 1 h 34"/>
                  <a:gd name="T10" fmla="*/ 0 60000 65536"/>
                  <a:gd name="T11" fmla="*/ 0 60000 65536"/>
                  <a:gd name="T12" fmla="*/ 0 60000 65536"/>
                  <a:gd name="T13" fmla="*/ 0 60000 65536"/>
                  <a:gd name="T14" fmla="*/ 0 60000 65536"/>
                  <a:gd name="T15" fmla="*/ 0 w 13"/>
                  <a:gd name="T16" fmla="*/ 0 h 34"/>
                  <a:gd name="T17" fmla="*/ 13 w 13"/>
                  <a:gd name="T18" fmla="*/ 34 h 34"/>
                </a:gdLst>
                <a:ahLst/>
                <a:cxnLst>
                  <a:cxn ang="T10">
                    <a:pos x="T0" y="T1"/>
                  </a:cxn>
                  <a:cxn ang="T11">
                    <a:pos x="T2" y="T3"/>
                  </a:cxn>
                  <a:cxn ang="T12">
                    <a:pos x="T4" y="T5"/>
                  </a:cxn>
                  <a:cxn ang="T13">
                    <a:pos x="T6" y="T7"/>
                  </a:cxn>
                  <a:cxn ang="T14">
                    <a:pos x="T8" y="T9"/>
                  </a:cxn>
                </a:cxnLst>
                <a:rect l="T15" t="T16" r="T17" b="T18"/>
                <a:pathLst>
                  <a:path w="13" h="34">
                    <a:moveTo>
                      <a:pt x="0" y="1"/>
                    </a:moveTo>
                    <a:lnTo>
                      <a:pt x="2" y="0"/>
                    </a:lnTo>
                    <a:lnTo>
                      <a:pt x="13" y="33"/>
                    </a:lnTo>
                    <a:lnTo>
                      <a:pt x="11" y="34"/>
                    </a:lnTo>
                    <a:lnTo>
                      <a:pt x="0" y="1"/>
                    </a:lnTo>
                    <a:close/>
                  </a:path>
                </a:pathLst>
              </a:custGeom>
              <a:solidFill>
                <a:srgbClr val="000000"/>
              </a:solidFill>
              <a:ln w="9525">
                <a:noFill/>
                <a:round/>
                <a:headEnd/>
                <a:tailEnd/>
              </a:ln>
            </p:spPr>
            <p:txBody>
              <a:bodyPr/>
              <a:lstStyle/>
              <a:p>
                <a:endParaRPr lang="en-US"/>
              </a:p>
            </p:txBody>
          </p:sp>
          <p:sp>
            <p:nvSpPr>
              <p:cNvPr id="85255" name="Freeform 718"/>
              <p:cNvSpPr>
                <a:spLocks/>
              </p:cNvSpPr>
              <p:nvPr/>
            </p:nvSpPr>
            <p:spPr bwMode="auto">
              <a:xfrm>
                <a:off x="1706" y="3969"/>
                <a:ext cx="31" cy="22"/>
              </a:xfrm>
              <a:custGeom>
                <a:avLst/>
                <a:gdLst>
                  <a:gd name="T0" fmla="*/ 0 w 31"/>
                  <a:gd name="T1" fmla="*/ 2 h 22"/>
                  <a:gd name="T2" fmla="*/ 2 w 31"/>
                  <a:gd name="T3" fmla="*/ 0 h 22"/>
                  <a:gd name="T4" fmla="*/ 31 w 31"/>
                  <a:gd name="T5" fmla="*/ 20 h 22"/>
                  <a:gd name="T6" fmla="*/ 29 w 31"/>
                  <a:gd name="T7" fmla="*/ 22 h 22"/>
                  <a:gd name="T8" fmla="*/ 0 w 31"/>
                  <a:gd name="T9" fmla="*/ 2 h 22"/>
                  <a:gd name="T10" fmla="*/ 0 60000 65536"/>
                  <a:gd name="T11" fmla="*/ 0 60000 65536"/>
                  <a:gd name="T12" fmla="*/ 0 60000 65536"/>
                  <a:gd name="T13" fmla="*/ 0 60000 65536"/>
                  <a:gd name="T14" fmla="*/ 0 60000 65536"/>
                  <a:gd name="T15" fmla="*/ 0 w 31"/>
                  <a:gd name="T16" fmla="*/ 0 h 22"/>
                  <a:gd name="T17" fmla="*/ 31 w 31"/>
                  <a:gd name="T18" fmla="*/ 22 h 22"/>
                </a:gdLst>
                <a:ahLst/>
                <a:cxnLst>
                  <a:cxn ang="T10">
                    <a:pos x="T0" y="T1"/>
                  </a:cxn>
                  <a:cxn ang="T11">
                    <a:pos x="T2" y="T3"/>
                  </a:cxn>
                  <a:cxn ang="T12">
                    <a:pos x="T4" y="T5"/>
                  </a:cxn>
                  <a:cxn ang="T13">
                    <a:pos x="T6" y="T7"/>
                  </a:cxn>
                  <a:cxn ang="T14">
                    <a:pos x="T8" y="T9"/>
                  </a:cxn>
                </a:cxnLst>
                <a:rect l="T15" t="T16" r="T17" b="T18"/>
                <a:pathLst>
                  <a:path w="31" h="22">
                    <a:moveTo>
                      <a:pt x="0" y="2"/>
                    </a:moveTo>
                    <a:lnTo>
                      <a:pt x="2" y="0"/>
                    </a:lnTo>
                    <a:lnTo>
                      <a:pt x="31" y="20"/>
                    </a:lnTo>
                    <a:lnTo>
                      <a:pt x="29" y="22"/>
                    </a:lnTo>
                    <a:lnTo>
                      <a:pt x="0" y="2"/>
                    </a:lnTo>
                    <a:close/>
                  </a:path>
                </a:pathLst>
              </a:custGeom>
              <a:solidFill>
                <a:srgbClr val="000000"/>
              </a:solidFill>
              <a:ln w="9525">
                <a:noFill/>
                <a:round/>
                <a:headEnd/>
                <a:tailEnd/>
              </a:ln>
            </p:spPr>
            <p:txBody>
              <a:bodyPr/>
              <a:lstStyle/>
              <a:p>
                <a:endParaRPr lang="en-US"/>
              </a:p>
            </p:txBody>
          </p:sp>
          <p:sp>
            <p:nvSpPr>
              <p:cNvPr id="85256" name="Freeform 717"/>
              <p:cNvSpPr>
                <a:spLocks/>
              </p:cNvSpPr>
              <p:nvPr/>
            </p:nvSpPr>
            <p:spPr bwMode="auto">
              <a:xfrm>
                <a:off x="1710" y="3965"/>
                <a:ext cx="27" cy="27"/>
              </a:xfrm>
              <a:custGeom>
                <a:avLst/>
                <a:gdLst>
                  <a:gd name="T0" fmla="*/ 0 w 27"/>
                  <a:gd name="T1" fmla="*/ 2 h 27"/>
                  <a:gd name="T2" fmla="*/ 2 w 27"/>
                  <a:gd name="T3" fmla="*/ 0 h 27"/>
                  <a:gd name="T4" fmla="*/ 27 w 27"/>
                  <a:gd name="T5" fmla="*/ 25 h 27"/>
                  <a:gd name="T6" fmla="*/ 25 w 27"/>
                  <a:gd name="T7" fmla="*/ 27 h 27"/>
                  <a:gd name="T8" fmla="*/ 0 w 27"/>
                  <a:gd name="T9" fmla="*/ 2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0" y="2"/>
                    </a:moveTo>
                    <a:lnTo>
                      <a:pt x="2" y="0"/>
                    </a:lnTo>
                    <a:lnTo>
                      <a:pt x="27" y="25"/>
                    </a:lnTo>
                    <a:lnTo>
                      <a:pt x="25" y="27"/>
                    </a:lnTo>
                    <a:lnTo>
                      <a:pt x="0" y="2"/>
                    </a:lnTo>
                    <a:close/>
                  </a:path>
                </a:pathLst>
              </a:custGeom>
              <a:solidFill>
                <a:srgbClr val="000000"/>
              </a:solidFill>
              <a:ln w="9525">
                <a:noFill/>
                <a:round/>
                <a:headEnd/>
                <a:tailEnd/>
              </a:ln>
            </p:spPr>
            <p:txBody>
              <a:bodyPr/>
              <a:lstStyle/>
              <a:p>
                <a:endParaRPr lang="en-US"/>
              </a:p>
            </p:txBody>
          </p:sp>
          <p:sp>
            <p:nvSpPr>
              <p:cNvPr id="85257" name="Freeform 716"/>
              <p:cNvSpPr>
                <a:spLocks/>
              </p:cNvSpPr>
              <p:nvPr/>
            </p:nvSpPr>
            <p:spPr bwMode="auto">
              <a:xfrm>
                <a:off x="1711" y="3963"/>
                <a:ext cx="30" cy="25"/>
              </a:xfrm>
              <a:custGeom>
                <a:avLst/>
                <a:gdLst>
                  <a:gd name="T0" fmla="*/ 0 w 30"/>
                  <a:gd name="T1" fmla="*/ 3 h 25"/>
                  <a:gd name="T2" fmla="*/ 2 w 30"/>
                  <a:gd name="T3" fmla="*/ 0 h 25"/>
                  <a:gd name="T4" fmla="*/ 30 w 30"/>
                  <a:gd name="T5" fmla="*/ 22 h 25"/>
                  <a:gd name="T6" fmla="*/ 27 w 30"/>
                  <a:gd name="T7" fmla="*/ 25 h 25"/>
                  <a:gd name="T8" fmla="*/ 0 w 30"/>
                  <a:gd name="T9" fmla="*/ 3 h 25"/>
                  <a:gd name="T10" fmla="*/ 0 60000 65536"/>
                  <a:gd name="T11" fmla="*/ 0 60000 65536"/>
                  <a:gd name="T12" fmla="*/ 0 60000 65536"/>
                  <a:gd name="T13" fmla="*/ 0 60000 65536"/>
                  <a:gd name="T14" fmla="*/ 0 60000 65536"/>
                  <a:gd name="T15" fmla="*/ 0 w 30"/>
                  <a:gd name="T16" fmla="*/ 0 h 25"/>
                  <a:gd name="T17" fmla="*/ 30 w 30"/>
                  <a:gd name="T18" fmla="*/ 25 h 25"/>
                </a:gdLst>
                <a:ahLst/>
                <a:cxnLst>
                  <a:cxn ang="T10">
                    <a:pos x="T0" y="T1"/>
                  </a:cxn>
                  <a:cxn ang="T11">
                    <a:pos x="T2" y="T3"/>
                  </a:cxn>
                  <a:cxn ang="T12">
                    <a:pos x="T4" y="T5"/>
                  </a:cxn>
                  <a:cxn ang="T13">
                    <a:pos x="T6" y="T7"/>
                  </a:cxn>
                  <a:cxn ang="T14">
                    <a:pos x="T8" y="T9"/>
                  </a:cxn>
                </a:cxnLst>
                <a:rect l="T15" t="T16" r="T17" b="T18"/>
                <a:pathLst>
                  <a:path w="30" h="25">
                    <a:moveTo>
                      <a:pt x="0" y="3"/>
                    </a:moveTo>
                    <a:lnTo>
                      <a:pt x="2" y="0"/>
                    </a:lnTo>
                    <a:lnTo>
                      <a:pt x="30" y="22"/>
                    </a:lnTo>
                    <a:lnTo>
                      <a:pt x="27" y="25"/>
                    </a:lnTo>
                    <a:lnTo>
                      <a:pt x="0" y="3"/>
                    </a:lnTo>
                    <a:close/>
                  </a:path>
                </a:pathLst>
              </a:custGeom>
              <a:solidFill>
                <a:srgbClr val="000000"/>
              </a:solidFill>
              <a:ln w="9525">
                <a:noFill/>
                <a:round/>
                <a:headEnd/>
                <a:tailEnd/>
              </a:ln>
            </p:spPr>
            <p:txBody>
              <a:bodyPr/>
              <a:lstStyle/>
              <a:p>
                <a:endParaRPr lang="en-US"/>
              </a:p>
            </p:txBody>
          </p:sp>
          <p:sp>
            <p:nvSpPr>
              <p:cNvPr id="85258" name="Freeform 715"/>
              <p:cNvSpPr>
                <a:spLocks/>
              </p:cNvSpPr>
              <p:nvPr/>
            </p:nvSpPr>
            <p:spPr bwMode="auto">
              <a:xfrm>
                <a:off x="1710" y="3964"/>
                <a:ext cx="34" cy="17"/>
              </a:xfrm>
              <a:custGeom>
                <a:avLst/>
                <a:gdLst>
                  <a:gd name="T0" fmla="*/ 0 w 34"/>
                  <a:gd name="T1" fmla="*/ 4 h 17"/>
                  <a:gd name="T2" fmla="*/ 1 w 34"/>
                  <a:gd name="T3" fmla="*/ 0 h 17"/>
                  <a:gd name="T4" fmla="*/ 34 w 34"/>
                  <a:gd name="T5" fmla="*/ 13 h 17"/>
                  <a:gd name="T6" fmla="*/ 33 w 34"/>
                  <a:gd name="T7" fmla="*/ 17 h 17"/>
                  <a:gd name="T8" fmla="*/ 0 w 34"/>
                  <a:gd name="T9" fmla="*/ 4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0" y="4"/>
                    </a:moveTo>
                    <a:lnTo>
                      <a:pt x="1" y="0"/>
                    </a:lnTo>
                    <a:lnTo>
                      <a:pt x="34" y="13"/>
                    </a:lnTo>
                    <a:lnTo>
                      <a:pt x="33" y="17"/>
                    </a:lnTo>
                    <a:lnTo>
                      <a:pt x="0" y="4"/>
                    </a:lnTo>
                    <a:close/>
                  </a:path>
                </a:pathLst>
              </a:custGeom>
              <a:solidFill>
                <a:srgbClr val="000000"/>
              </a:solidFill>
              <a:ln w="9525">
                <a:noFill/>
                <a:round/>
                <a:headEnd/>
                <a:tailEnd/>
              </a:ln>
            </p:spPr>
            <p:txBody>
              <a:bodyPr/>
              <a:lstStyle/>
              <a:p>
                <a:endParaRPr lang="en-US"/>
              </a:p>
            </p:txBody>
          </p:sp>
          <p:sp>
            <p:nvSpPr>
              <p:cNvPr id="85259" name="Freeform 714"/>
              <p:cNvSpPr>
                <a:spLocks/>
              </p:cNvSpPr>
              <p:nvPr/>
            </p:nvSpPr>
            <p:spPr bwMode="auto">
              <a:xfrm>
                <a:off x="1712" y="3958"/>
                <a:ext cx="34" cy="20"/>
              </a:xfrm>
              <a:custGeom>
                <a:avLst/>
                <a:gdLst>
                  <a:gd name="T0" fmla="*/ 0 w 34"/>
                  <a:gd name="T1" fmla="*/ 5 h 20"/>
                  <a:gd name="T2" fmla="*/ 2 w 34"/>
                  <a:gd name="T3" fmla="*/ 0 h 20"/>
                  <a:gd name="T4" fmla="*/ 34 w 34"/>
                  <a:gd name="T5" fmla="*/ 16 h 20"/>
                  <a:gd name="T6" fmla="*/ 32 w 34"/>
                  <a:gd name="T7" fmla="*/ 20 h 20"/>
                  <a:gd name="T8" fmla="*/ 0 w 34"/>
                  <a:gd name="T9" fmla="*/ 5 h 20"/>
                  <a:gd name="T10" fmla="*/ 0 60000 65536"/>
                  <a:gd name="T11" fmla="*/ 0 60000 65536"/>
                  <a:gd name="T12" fmla="*/ 0 60000 65536"/>
                  <a:gd name="T13" fmla="*/ 0 60000 65536"/>
                  <a:gd name="T14" fmla="*/ 0 60000 65536"/>
                  <a:gd name="T15" fmla="*/ 0 w 34"/>
                  <a:gd name="T16" fmla="*/ 0 h 20"/>
                  <a:gd name="T17" fmla="*/ 34 w 34"/>
                  <a:gd name="T18" fmla="*/ 20 h 20"/>
                </a:gdLst>
                <a:ahLst/>
                <a:cxnLst>
                  <a:cxn ang="T10">
                    <a:pos x="T0" y="T1"/>
                  </a:cxn>
                  <a:cxn ang="T11">
                    <a:pos x="T2" y="T3"/>
                  </a:cxn>
                  <a:cxn ang="T12">
                    <a:pos x="T4" y="T5"/>
                  </a:cxn>
                  <a:cxn ang="T13">
                    <a:pos x="T6" y="T7"/>
                  </a:cxn>
                  <a:cxn ang="T14">
                    <a:pos x="T8" y="T9"/>
                  </a:cxn>
                </a:cxnLst>
                <a:rect l="T15" t="T16" r="T17" b="T18"/>
                <a:pathLst>
                  <a:path w="34" h="20">
                    <a:moveTo>
                      <a:pt x="0" y="5"/>
                    </a:moveTo>
                    <a:lnTo>
                      <a:pt x="2" y="0"/>
                    </a:lnTo>
                    <a:lnTo>
                      <a:pt x="34" y="16"/>
                    </a:lnTo>
                    <a:lnTo>
                      <a:pt x="32" y="20"/>
                    </a:lnTo>
                    <a:lnTo>
                      <a:pt x="0" y="5"/>
                    </a:lnTo>
                    <a:close/>
                  </a:path>
                </a:pathLst>
              </a:custGeom>
              <a:solidFill>
                <a:srgbClr val="000000"/>
              </a:solidFill>
              <a:ln w="9525">
                <a:noFill/>
                <a:round/>
                <a:headEnd/>
                <a:tailEnd/>
              </a:ln>
            </p:spPr>
            <p:txBody>
              <a:bodyPr/>
              <a:lstStyle/>
              <a:p>
                <a:endParaRPr lang="en-US"/>
              </a:p>
            </p:txBody>
          </p:sp>
          <p:sp>
            <p:nvSpPr>
              <p:cNvPr id="85260" name="Freeform 713"/>
              <p:cNvSpPr>
                <a:spLocks/>
              </p:cNvSpPr>
              <p:nvPr/>
            </p:nvSpPr>
            <p:spPr bwMode="auto">
              <a:xfrm>
                <a:off x="1714" y="3949"/>
                <a:ext cx="37" cy="24"/>
              </a:xfrm>
              <a:custGeom>
                <a:avLst/>
                <a:gdLst>
                  <a:gd name="T0" fmla="*/ 0 w 37"/>
                  <a:gd name="T1" fmla="*/ 10 h 24"/>
                  <a:gd name="T2" fmla="*/ 5 w 37"/>
                  <a:gd name="T3" fmla="*/ 0 h 24"/>
                  <a:gd name="T4" fmla="*/ 37 w 37"/>
                  <a:gd name="T5" fmla="*/ 14 h 24"/>
                  <a:gd name="T6" fmla="*/ 32 w 37"/>
                  <a:gd name="T7" fmla="*/ 24 h 24"/>
                  <a:gd name="T8" fmla="*/ 0 w 37"/>
                  <a:gd name="T9" fmla="*/ 10 h 24"/>
                  <a:gd name="T10" fmla="*/ 0 60000 65536"/>
                  <a:gd name="T11" fmla="*/ 0 60000 65536"/>
                  <a:gd name="T12" fmla="*/ 0 60000 65536"/>
                  <a:gd name="T13" fmla="*/ 0 60000 65536"/>
                  <a:gd name="T14" fmla="*/ 0 60000 65536"/>
                  <a:gd name="T15" fmla="*/ 0 w 37"/>
                  <a:gd name="T16" fmla="*/ 0 h 24"/>
                  <a:gd name="T17" fmla="*/ 37 w 37"/>
                  <a:gd name="T18" fmla="*/ 24 h 24"/>
                </a:gdLst>
                <a:ahLst/>
                <a:cxnLst>
                  <a:cxn ang="T10">
                    <a:pos x="T0" y="T1"/>
                  </a:cxn>
                  <a:cxn ang="T11">
                    <a:pos x="T2" y="T3"/>
                  </a:cxn>
                  <a:cxn ang="T12">
                    <a:pos x="T4" y="T5"/>
                  </a:cxn>
                  <a:cxn ang="T13">
                    <a:pos x="T6" y="T7"/>
                  </a:cxn>
                  <a:cxn ang="T14">
                    <a:pos x="T8" y="T9"/>
                  </a:cxn>
                </a:cxnLst>
                <a:rect l="T15" t="T16" r="T17" b="T18"/>
                <a:pathLst>
                  <a:path w="37" h="24">
                    <a:moveTo>
                      <a:pt x="0" y="10"/>
                    </a:moveTo>
                    <a:lnTo>
                      <a:pt x="5" y="0"/>
                    </a:lnTo>
                    <a:lnTo>
                      <a:pt x="37" y="14"/>
                    </a:lnTo>
                    <a:lnTo>
                      <a:pt x="32" y="24"/>
                    </a:lnTo>
                    <a:lnTo>
                      <a:pt x="0" y="10"/>
                    </a:lnTo>
                    <a:close/>
                  </a:path>
                </a:pathLst>
              </a:custGeom>
              <a:solidFill>
                <a:srgbClr val="000000"/>
              </a:solidFill>
              <a:ln w="9525">
                <a:noFill/>
                <a:round/>
                <a:headEnd/>
                <a:tailEnd/>
              </a:ln>
            </p:spPr>
            <p:txBody>
              <a:bodyPr/>
              <a:lstStyle/>
              <a:p>
                <a:endParaRPr lang="en-US"/>
              </a:p>
            </p:txBody>
          </p:sp>
          <p:sp>
            <p:nvSpPr>
              <p:cNvPr id="85261" name="Freeform 712"/>
              <p:cNvSpPr>
                <a:spLocks/>
              </p:cNvSpPr>
              <p:nvPr/>
            </p:nvSpPr>
            <p:spPr bwMode="auto">
              <a:xfrm>
                <a:off x="1718" y="3939"/>
                <a:ext cx="37" cy="22"/>
              </a:xfrm>
              <a:custGeom>
                <a:avLst/>
                <a:gdLst>
                  <a:gd name="T0" fmla="*/ 0 w 37"/>
                  <a:gd name="T1" fmla="*/ 12 h 22"/>
                  <a:gd name="T2" fmla="*/ 4 w 37"/>
                  <a:gd name="T3" fmla="*/ 0 h 22"/>
                  <a:gd name="T4" fmla="*/ 37 w 37"/>
                  <a:gd name="T5" fmla="*/ 11 h 22"/>
                  <a:gd name="T6" fmla="*/ 34 w 37"/>
                  <a:gd name="T7" fmla="*/ 22 h 22"/>
                  <a:gd name="T8" fmla="*/ 0 w 37"/>
                  <a:gd name="T9" fmla="*/ 12 h 22"/>
                  <a:gd name="T10" fmla="*/ 0 60000 65536"/>
                  <a:gd name="T11" fmla="*/ 0 60000 65536"/>
                  <a:gd name="T12" fmla="*/ 0 60000 65536"/>
                  <a:gd name="T13" fmla="*/ 0 60000 65536"/>
                  <a:gd name="T14" fmla="*/ 0 60000 65536"/>
                  <a:gd name="T15" fmla="*/ 0 w 37"/>
                  <a:gd name="T16" fmla="*/ 0 h 22"/>
                  <a:gd name="T17" fmla="*/ 37 w 37"/>
                  <a:gd name="T18" fmla="*/ 22 h 22"/>
                </a:gdLst>
                <a:ahLst/>
                <a:cxnLst>
                  <a:cxn ang="T10">
                    <a:pos x="T0" y="T1"/>
                  </a:cxn>
                  <a:cxn ang="T11">
                    <a:pos x="T2" y="T3"/>
                  </a:cxn>
                  <a:cxn ang="T12">
                    <a:pos x="T4" y="T5"/>
                  </a:cxn>
                  <a:cxn ang="T13">
                    <a:pos x="T6" y="T7"/>
                  </a:cxn>
                  <a:cxn ang="T14">
                    <a:pos x="T8" y="T9"/>
                  </a:cxn>
                </a:cxnLst>
                <a:rect l="T15" t="T16" r="T17" b="T18"/>
                <a:pathLst>
                  <a:path w="37" h="22">
                    <a:moveTo>
                      <a:pt x="0" y="12"/>
                    </a:moveTo>
                    <a:lnTo>
                      <a:pt x="4" y="0"/>
                    </a:lnTo>
                    <a:lnTo>
                      <a:pt x="37" y="11"/>
                    </a:lnTo>
                    <a:lnTo>
                      <a:pt x="34" y="22"/>
                    </a:lnTo>
                    <a:lnTo>
                      <a:pt x="0" y="12"/>
                    </a:lnTo>
                    <a:close/>
                  </a:path>
                </a:pathLst>
              </a:custGeom>
              <a:solidFill>
                <a:srgbClr val="000000"/>
              </a:solidFill>
              <a:ln w="9525">
                <a:noFill/>
                <a:round/>
                <a:headEnd/>
                <a:tailEnd/>
              </a:ln>
            </p:spPr>
            <p:txBody>
              <a:bodyPr/>
              <a:lstStyle/>
              <a:p>
                <a:endParaRPr lang="en-US"/>
              </a:p>
            </p:txBody>
          </p:sp>
          <p:sp>
            <p:nvSpPr>
              <p:cNvPr id="85262" name="Freeform 711"/>
              <p:cNvSpPr>
                <a:spLocks/>
              </p:cNvSpPr>
              <p:nvPr/>
            </p:nvSpPr>
            <p:spPr bwMode="auto">
              <a:xfrm>
                <a:off x="1722" y="3926"/>
                <a:ext cx="38" cy="24"/>
              </a:xfrm>
              <a:custGeom>
                <a:avLst/>
                <a:gdLst>
                  <a:gd name="T0" fmla="*/ 0 w 38"/>
                  <a:gd name="T1" fmla="*/ 13 h 24"/>
                  <a:gd name="T2" fmla="*/ 4 w 38"/>
                  <a:gd name="T3" fmla="*/ 0 h 24"/>
                  <a:gd name="T4" fmla="*/ 38 w 38"/>
                  <a:gd name="T5" fmla="*/ 10 h 24"/>
                  <a:gd name="T6" fmla="*/ 33 w 38"/>
                  <a:gd name="T7" fmla="*/ 24 h 24"/>
                  <a:gd name="T8" fmla="*/ 0 w 38"/>
                  <a:gd name="T9" fmla="*/ 13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0" y="13"/>
                    </a:moveTo>
                    <a:lnTo>
                      <a:pt x="4" y="0"/>
                    </a:lnTo>
                    <a:lnTo>
                      <a:pt x="38" y="10"/>
                    </a:lnTo>
                    <a:lnTo>
                      <a:pt x="33" y="24"/>
                    </a:lnTo>
                    <a:lnTo>
                      <a:pt x="0" y="13"/>
                    </a:lnTo>
                    <a:close/>
                  </a:path>
                </a:pathLst>
              </a:custGeom>
              <a:solidFill>
                <a:srgbClr val="000000"/>
              </a:solidFill>
              <a:ln w="9525">
                <a:noFill/>
                <a:round/>
                <a:headEnd/>
                <a:tailEnd/>
              </a:ln>
            </p:spPr>
            <p:txBody>
              <a:bodyPr/>
              <a:lstStyle/>
              <a:p>
                <a:endParaRPr lang="en-US"/>
              </a:p>
            </p:txBody>
          </p:sp>
          <p:sp>
            <p:nvSpPr>
              <p:cNvPr id="85263" name="Freeform 710"/>
              <p:cNvSpPr>
                <a:spLocks/>
              </p:cNvSpPr>
              <p:nvPr/>
            </p:nvSpPr>
            <p:spPr bwMode="auto">
              <a:xfrm>
                <a:off x="1726" y="3910"/>
                <a:ext cx="38" cy="25"/>
              </a:xfrm>
              <a:custGeom>
                <a:avLst/>
                <a:gdLst>
                  <a:gd name="T0" fmla="*/ 0 w 38"/>
                  <a:gd name="T1" fmla="*/ 16 h 25"/>
                  <a:gd name="T2" fmla="*/ 4 w 38"/>
                  <a:gd name="T3" fmla="*/ 0 h 25"/>
                  <a:gd name="T4" fmla="*/ 38 w 38"/>
                  <a:gd name="T5" fmla="*/ 10 h 25"/>
                  <a:gd name="T6" fmla="*/ 34 w 38"/>
                  <a:gd name="T7" fmla="*/ 25 h 25"/>
                  <a:gd name="T8" fmla="*/ 0 w 38"/>
                  <a:gd name="T9" fmla="*/ 16 h 25"/>
                  <a:gd name="T10" fmla="*/ 0 60000 65536"/>
                  <a:gd name="T11" fmla="*/ 0 60000 65536"/>
                  <a:gd name="T12" fmla="*/ 0 60000 65536"/>
                  <a:gd name="T13" fmla="*/ 0 60000 65536"/>
                  <a:gd name="T14" fmla="*/ 0 60000 65536"/>
                  <a:gd name="T15" fmla="*/ 0 w 38"/>
                  <a:gd name="T16" fmla="*/ 0 h 25"/>
                  <a:gd name="T17" fmla="*/ 38 w 38"/>
                  <a:gd name="T18" fmla="*/ 25 h 25"/>
                </a:gdLst>
                <a:ahLst/>
                <a:cxnLst>
                  <a:cxn ang="T10">
                    <a:pos x="T0" y="T1"/>
                  </a:cxn>
                  <a:cxn ang="T11">
                    <a:pos x="T2" y="T3"/>
                  </a:cxn>
                  <a:cxn ang="T12">
                    <a:pos x="T4" y="T5"/>
                  </a:cxn>
                  <a:cxn ang="T13">
                    <a:pos x="T6" y="T7"/>
                  </a:cxn>
                  <a:cxn ang="T14">
                    <a:pos x="T8" y="T9"/>
                  </a:cxn>
                </a:cxnLst>
                <a:rect l="T15" t="T16" r="T17" b="T18"/>
                <a:pathLst>
                  <a:path w="38" h="25">
                    <a:moveTo>
                      <a:pt x="0" y="16"/>
                    </a:moveTo>
                    <a:lnTo>
                      <a:pt x="4" y="0"/>
                    </a:lnTo>
                    <a:lnTo>
                      <a:pt x="38" y="10"/>
                    </a:lnTo>
                    <a:lnTo>
                      <a:pt x="34" y="25"/>
                    </a:lnTo>
                    <a:lnTo>
                      <a:pt x="0" y="16"/>
                    </a:lnTo>
                    <a:close/>
                  </a:path>
                </a:pathLst>
              </a:custGeom>
              <a:solidFill>
                <a:srgbClr val="000000"/>
              </a:solidFill>
              <a:ln w="9525">
                <a:noFill/>
                <a:round/>
                <a:headEnd/>
                <a:tailEnd/>
              </a:ln>
            </p:spPr>
            <p:txBody>
              <a:bodyPr/>
              <a:lstStyle/>
              <a:p>
                <a:endParaRPr lang="en-US"/>
              </a:p>
            </p:txBody>
          </p:sp>
          <p:sp>
            <p:nvSpPr>
              <p:cNvPr id="85264" name="Freeform 709"/>
              <p:cNvSpPr>
                <a:spLocks/>
              </p:cNvSpPr>
              <p:nvPr/>
            </p:nvSpPr>
            <p:spPr bwMode="auto">
              <a:xfrm>
                <a:off x="1730" y="3894"/>
                <a:ext cx="38" cy="25"/>
              </a:xfrm>
              <a:custGeom>
                <a:avLst/>
                <a:gdLst>
                  <a:gd name="T0" fmla="*/ 0 w 38"/>
                  <a:gd name="T1" fmla="*/ 18 h 25"/>
                  <a:gd name="T2" fmla="*/ 3 w 38"/>
                  <a:gd name="T3" fmla="*/ 0 h 25"/>
                  <a:gd name="T4" fmla="*/ 38 w 38"/>
                  <a:gd name="T5" fmla="*/ 8 h 25"/>
                  <a:gd name="T6" fmla="*/ 34 w 38"/>
                  <a:gd name="T7" fmla="*/ 25 h 25"/>
                  <a:gd name="T8" fmla="*/ 0 w 38"/>
                  <a:gd name="T9" fmla="*/ 18 h 25"/>
                  <a:gd name="T10" fmla="*/ 0 60000 65536"/>
                  <a:gd name="T11" fmla="*/ 0 60000 65536"/>
                  <a:gd name="T12" fmla="*/ 0 60000 65536"/>
                  <a:gd name="T13" fmla="*/ 0 60000 65536"/>
                  <a:gd name="T14" fmla="*/ 0 60000 65536"/>
                  <a:gd name="T15" fmla="*/ 0 w 38"/>
                  <a:gd name="T16" fmla="*/ 0 h 25"/>
                  <a:gd name="T17" fmla="*/ 38 w 38"/>
                  <a:gd name="T18" fmla="*/ 25 h 25"/>
                </a:gdLst>
                <a:ahLst/>
                <a:cxnLst>
                  <a:cxn ang="T10">
                    <a:pos x="T0" y="T1"/>
                  </a:cxn>
                  <a:cxn ang="T11">
                    <a:pos x="T2" y="T3"/>
                  </a:cxn>
                  <a:cxn ang="T12">
                    <a:pos x="T4" y="T5"/>
                  </a:cxn>
                  <a:cxn ang="T13">
                    <a:pos x="T6" y="T7"/>
                  </a:cxn>
                  <a:cxn ang="T14">
                    <a:pos x="T8" y="T9"/>
                  </a:cxn>
                </a:cxnLst>
                <a:rect l="T15" t="T16" r="T17" b="T18"/>
                <a:pathLst>
                  <a:path w="38" h="25">
                    <a:moveTo>
                      <a:pt x="0" y="18"/>
                    </a:moveTo>
                    <a:lnTo>
                      <a:pt x="3" y="0"/>
                    </a:lnTo>
                    <a:lnTo>
                      <a:pt x="38" y="8"/>
                    </a:lnTo>
                    <a:lnTo>
                      <a:pt x="34" y="25"/>
                    </a:lnTo>
                    <a:lnTo>
                      <a:pt x="0" y="18"/>
                    </a:lnTo>
                    <a:close/>
                  </a:path>
                </a:pathLst>
              </a:custGeom>
              <a:solidFill>
                <a:srgbClr val="000000"/>
              </a:solidFill>
              <a:ln w="9525">
                <a:noFill/>
                <a:round/>
                <a:headEnd/>
                <a:tailEnd/>
              </a:ln>
            </p:spPr>
            <p:txBody>
              <a:bodyPr/>
              <a:lstStyle/>
              <a:p>
                <a:endParaRPr lang="en-US"/>
              </a:p>
            </p:txBody>
          </p:sp>
          <p:sp>
            <p:nvSpPr>
              <p:cNvPr id="85265" name="Freeform 708"/>
              <p:cNvSpPr>
                <a:spLocks/>
              </p:cNvSpPr>
              <p:nvPr/>
            </p:nvSpPr>
            <p:spPr bwMode="auto">
              <a:xfrm>
                <a:off x="1734" y="3875"/>
                <a:ext cx="39" cy="27"/>
              </a:xfrm>
              <a:custGeom>
                <a:avLst/>
                <a:gdLst>
                  <a:gd name="T0" fmla="*/ 0 w 39"/>
                  <a:gd name="T1" fmla="*/ 18 h 27"/>
                  <a:gd name="T2" fmla="*/ 5 w 39"/>
                  <a:gd name="T3" fmla="*/ 0 h 27"/>
                  <a:gd name="T4" fmla="*/ 39 w 39"/>
                  <a:gd name="T5" fmla="*/ 9 h 27"/>
                  <a:gd name="T6" fmla="*/ 34 w 39"/>
                  <a:gd name="T7" fmla="*/ 27 h 27"/>
                  <a:gd name="T8" fmla="*/ 0 w 39"/>
                  <a:gd name="T9" fmla="*/ 18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0" y="18"/>
                    </a:moveTo>
                    <a:lnTo>
                      <a:pt x="5" y="0"/>
                    </a:lnTo>
                    <a:lnTo>
                      <a:pt x="39" y="9"/>
                    </a:lnTo>
                    <a:lnTo>
                      <a:pt x="34" y="27"/>
                    </a:lnTo>
                    <a:lnTo>
                      <a:pt x="0" y="18"/>
                    </a:lnTo>
                    <a:close/>
                  </a:path>
                </a:pathLst>
              </a:custGeom>
              <a:solidFill>
                <a:srgbClr val="000000"/>
              </a:solidFill>
              <a:ln w="9525">
                <a:noFill/>
                <a:round/>
                <a:headEnd/>
                <a:tailEnd/>
              </a:ln>
            </p:spPr>
            <p:txBody>
              <a:bodyPr/>
              <a:lstStyle/>
              <a:p>
                <a:endParaRPr lang="en-US"/>
              </a:p>
            </p:txBody>
          </p:sp>
          <p:sp>
            <p:nvSpPr>
              <p:cNvPr id="85266" name="Freeform 707"/>
              <p:cNvSpPr>
                <a:spLocks/>
              </p:cNvSpPr>
              <p:nvPr/>
            </p:nvSpPr>
            <p:spPr bwMode="auto">
              <a:xfrm>
                <a:off x="1738" y="3856"/>
                <a:ext cx="39" cy="27"/>
              </a:xfrm>
              <a:custGeom>
                <a:avLst/>
                <a:gdLst>
                  <a:gd name="T0" fmla="*/ 0 w 39"/>
                  <a:gd name="T1" fmla="*/ 20 h 27"/>
                  <a:gd name="T2" fmla="*/ 5 w 39"/>
                  <a:gd name="T3" fmla="*/ 0 h 27"/>
                  <a:gd name="T4" fmla="*/ 39 w 39"/>
                  <a:gd name="T5" fmla="*/ 7 h 27"/>
                  <a:gd name="T6" fmla="*/ 35 w 39"/>
                  <a:gd name="T7" fmla="*/ 27 h 27"/>
                  <a:gd name="T8" fmla="*/ 0 w 39"/>
                  <a:gd name="T9" fmla="*/ 20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0" y="20"/>
                    </a:moveTo>
                    <a:lnTo>
                      <a:pt x="5" y="0"/>
                    </a:lnTo>
                    <a:lnTo>
                      <a:pt x="39" y="7"/>
                    </a:lnTo>
                    <a:lnTo>
                      <a:pt x="35" y="27"/>
                    </a:lnTo>
                    <a:lnTo>
                      <a:pt x="0" y="20"/>
                    </a:lnTo>
                    <a:close/>
                  </a:path>
                </a:pathLst>
              </a:custGeom>
              <a:solidFill>
                <a:srgbClr val="000000"/>
              </a:solidFill>
              <a:ln w="9525">
                <a:noFill/>
                <a:round/>
                <a:headEnd/>
                <a:tailEnd/>
              </a:ln>
            </p:spPr>
            <p:txBody>
              <a:bodyPr/>
              <a:lstStyle/>
              <a:p>
                <a:endParaRPr lang="en-US"/>
              </a:p>
            </p:txBody>
          </p:sp>
          <p:sp>
            <p:nvSpPr>
              <p:cNvPr id="85267" name="Freeform 706"/>
              <p:cNvSpPr>
                <a:spLocks/>
              </p:cNvSpPr>
              <p:nvPr/>
            </p:nvSpPr>
            <p:spPr bwMode="auto">
              <a:xfrm>
                <a:off x="1743" y="3834"/>
                <a:ext cx="39" cy="29"/>
              </a:xfrm>
              <a:custGeom>
                <a:avLst/>
                <a:gdLst>
                  <a:gd name="T0" fmla="*/ 0 w 39"/>
                  <a:gd name="T1" fmla="*/ 21 h 29"/>
                  <a:gd name="T2" fmla="*/ 5 w 39"/>
                  <a:gd name="T3" fmla="*/ 0 h 29"/>
                  <a:gd name="T4" fmla="*/ 39 w 39"/>
                  <a:gd name="T5" fmla="*/ 8 h 29"/>
                  <a:gd name="T6" fmla="*/ 34 w 39"/>
                  <a:gd name="T7" fmla="*/ 29 h 29"/>
                  <a:gd name="T8" fmla="*/ 0 w 39"/>
                  <a:gd name="T9" fmla="*/ 21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21"/>
                    </a:moveTo>
                    <a:lnTo>
                      <a:pt x="5" y="0"/>
                    </a:lnTo>
                    <a:lnTo>
                      <a:pt x="39" y="8"/>
                    </a:lnTo>
                    <a:lnTo>
                      <a:pt x="34" y="29"/>
                    </a:lnTo>
                    <a:lnTo>
                      <a:pt x="0" y="21"/>
                    </a:lnTo>
                    <a:close/>
                  </a:path>
                </a:pathLst>
              </a:custGeom>
              <a:solidFill>
                <a:srgbClr val="000000"/>
              </a:solidFill>
              <a:ln w="9525">
                <a:noFill/>
                <a:round/>
                <a:headEnd/>
                <a:tailEnd/>
              </a:ln>
            </p:spPr>
            <p:txBody>
              <a:bodyPr/>
              <a:lstStyle/>
              <a:p>
                <a:endParaRPr lang="en-US"/>
              </a:p>
            </p:txBody>
          </p:sp>
          <p:sp>
            <p:nvSpPr>
              <p:cNvPr id="85268" name="Freeform 705"/>
              <p:cNvSpPr>
                <a:spLocks/>
              </p:cNvSpPr>
              <p:nvPr/>
            </p:nvSpPr>
            <p:spPr bwMode="auto">
              <a:xfrm>
                <a:off x="1748" y="3811"/>
                <a:ext cx="39" cy="31"/>
              </a:xfrm>
              <a:custGeom>
                <a:avLst/>
                <a:gdLst>
                  <a:gd name="T0" fmla="*/ 0 w 39"/>
                  <a:gd name="T1" fmla="*/ 23 h 31"/>
                  <a:gd name="T2" fmla="*/ 5 w 39"/>
                  <a:gd name="T3" fmla="*/ 0 h 31"/>
                  <a:gd name="T4" fmla="*/ 39 w 39"/>
                  <a:gd name="T5" fmla="*/ 8 h 31"/>
                  <a:gd name="T6" fmla="*/ 34 w 39"/>
                  <a:gd name="T7" fmla="*/ 31 h 31"/>
                  <a:gd name="T8" fmla="*/ 0 w 39"/>
                  <a:gd name="T9" fmla="*/ 23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0" y="23"/>
                    </a:moveTo>
                    <a:lnTo>
                      <a:pt x="5" y="0"/>
                    </a:lnTo>
                    <a:lnTo>
                      <a:pt x="39" y="8"/>
                    </a:lnTo>
                    <a:lnTo>
                      <a:pt x="34" y="31"/>
                    </a:lnTo>
                    <a:lnTo>
                      <a:pt x="0" y="23"/>
                    </a:lnTo>
                    <a:close/>
                  </a:path>
                </a:pathLst>
              </a:custGeom>
              <a:solidFill>
                <a:srgbClr val="000000"/>
              </a:solidFill>
              <a:ln w="9525">
                <a:noFill/>
                <a:round/>
                <a:headEnd/>
                <a:tailEnd/>
              </a:ln>
            </p:spPr>
            <p:txBody>
              <a:bodyPr/>
              <a:lstStyle/>
              <a:p>
                <a:endParaRPr lang="en-US"/>
              </a:p>
            </p:txBody>
          </p:sp>
          <p:sp>
            <p:nvSpPr>
              <p:cNvPr id="85269" name="Freeform 704"/>
              <p:cNvSpPr>
                <a:spLocks/>
              </p:cNvSpPr>
              <p:nvPr/>
            </p:nvSpPr>
            <p:spPr bwMode="auto">
              <a:xfrm>
                <a:off x="1753" y="3789"/>
                <a:ext cx="39" cy="30"/>
              </a:xfrm>
              <a:custGeom>
                <a:avLst/>
                <a:gdLst>
                  <a:gd name="T0" fmla="*/ 0 w 39"/>
                  <a:gd name="T1" fmla="*/ 23 h 30"/>
                  <a:gd name="T2" fmla="*/ 5 w 39"/>
                  <a:gd name="T3" fmla="*/ 0 h 30"/>
                  <a:gd name="T4" fmla="*/ 39 w 39"/>
                  <a:gd name="T5" fmla="*/ 7 h 30"/>
                  <a:gd name="T6" fmla="*/ 34 w 39"/>
                  <a:gd name="T7" fmla="*/ 30 h 30"/>
                  <a:gd name="T8" fmla="*/ 0 w 39"/>
                  <a:gd name="T9" fmla="*/ 23 h 30"/>
                  <a:gd name="T10" fmla="*/ 0 60000 65536"/>
                  <a:gd name="T11" fmla="*/ 0 60000 65536"/>
                  <a:gd name="T12" fmla="*/ 0 60000 65536"/>
                  <a:gd name="T13" fmla="*/ 0 60000 65536"/>
                  <a:gd name="T14" fmla="*/ 0 60000 65536"/>
                  <a:gd name="T15" fmla="*/ 0 w 39"/>
                  <a:gd name="T16" fmla="*/ 0 h 30"/>
                  <a:gd name="T17" fmla="*/ 39 w 39"/>
                  <a:gd name="T18" fmla="*/ 30 h 30"/>
                </a:gdLst>
                <a:ahLst/>
                <a:cxnLst>
                  <a:cxn ang="T10">
                    <a:pos x="T0" y="T1"/>
                  </a:cxn>
                  <a:cxn ang="T11">
                    <a:pos x="T2" y="T3"/>
                  </a:cxn>
                  <a:cxn ang="T12">
                    <a:pos x="T4" y="T5"/>
                  </a:cxn>
                  <a:cxn ang="T13">
                    <a:pos x="T6" y="T7"/>
                  </a:cxn>
                  <a:cxn ang="T14">
                    <a:pos x="T8" y="T9"/>
                  </a:cxn>
                </a:cxnLst>
                <a:rect l="T15" t="T16" r="T17" b="T18"/>
                <a:pathLst>
                  <a:path w="39" h="30">
                    <a:moveTo>
                      <a:pt x="0" y="23"/>
                    </a:moveTo>
                    <a:lnTo>
                      <a:pt x="5" y="0"/>
                    </a:lnTo>
                    <a:lnTo>
                      <a:pt x="39" y="7"/>
                    </a:lnTo>
                    <a:lnTo>
                      <a:pt x="34" y="30"/>
                    </a:lnTo>
                    <a:lnTo>
                      <a:pt x="0" y="23"/>
                    </a:lnTo>
                    <a:close/>
                  </a:path>
                </a:pathLst>
              </a:custGeom>
              <a:solidFill>
                <a:srgbClr val="000000"/>
              </a:solidFill>
              <a:ln w="9525">
                <a:noFill/>
                <a:round/>
                <a:headEnd/>
                <a:tailEnd/>
              </a:ln>
            </p:spPr>
            <p:txBody>
              <a:bodyPr/>
              <a:lstStyle/>
              <a:p>
                <a:endParaRPr lang="en-US"/>
              </a:p>
            </p:txBody>
          </p:sp>
          <p:sp>
            <p:nvSpPr>
              <p:cNvPr id="85270" name="Freeform 703"/>
              <p:cNvSpPr>
                <a:spLocks/>
              </p:cNvSpPr>
              <p:nvPr/>
            </p:nvSpPr>
            <p:spPr bwMode="auto">
              <a:xfrm>
                <a:off x="1758" y="3764"/>
                <a:ext cx="40" cy="32"/>
              </a:xfrm>
              <a:custGeom>
                <a:avLst/>
                <a:gdLst>
                  <a:gd name="T0" fmla="*/ 0 w 40"/>
                  <a:gd name="T1" fmla="*/ 24 h 32"/>
                  <a:gd name="T2" fmla="*/ 6 w 40"/>
                  <a:gd name="T3" fmla="*/ 0 h 32"/>
                  <a:gd name="T4" fmla="*/ 40 w 40"/>
                  <a:gd name="T5" fmla="*/ 8 h 32"/>
                  <a:gd name="T6" fmla="*/ 34 w 40"/>
                  <a:gd name="T7" fmla="*/ 32 h 32"/>
                  <a:gd name="T8" fmla="*/ 0 w 40"/>
                  <a:gd name="T9" fmla="*/ 24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0" y="24"/>
                    </a:moveTo>
                    <a:lnTo>
                      <a:pt x="6" y="0"/>
                    </a:lnTo>
                    <a:lnTo>
                      <a:pt x="40" y="8"/>
                    </a:lnTo>
                    <a:lnTo>
                      <a:pt x="34" y="32"/>
                    </a:lnTo>
                    <a:lnTo>
                      <a:pt x="0" y="24"/>
                    </a:lnTo>
                    <a:close/>
                  </a:path>
                </a:pathLst>
              </a:custGeom>
              <a:solidFill>
                <a:srgbClr val="000000"/>
              </a:solidFill>
              <a:ln w="9525">
                <a:noFill/>
                <a:round/>
                <a:headEnd/>
                <a:tailEnd/>
              </a:ln>
            </p:spPr>
            <p:txBody>
              <a:bodyPr/>
              <a:lstStyle/>
              <a:p>
                <a:endParaRPr lang="en-US"/>
              </a:p>
            </p:txBody>
          </p:sp>
          <p:sp>
            <p:nvSpPr>
              <p:cNvPr id="85271" name="Freeform 702"/>
              <p:cNvSpPr>
                <a:spLocks/>
              </p:cNvSpPr>
              <p:nvPr/>
            </p:nvSpPr>
            <p:spPr bwMode="auto">
              <a:xfrm>
                <a:off x="1764" y="3758"/>
                <a:ext cx="36" cy="15"/>
              </a:xfrm>
              <a:custGeom>
                <a:avLst/>
                <a:gdLst>
                  <a:gd name="T0" fmla="*/ 0 w 36"/>
                  <a:gd name="T1" fmla="*/ 6 h 15"/>
                  <a:gd name="T2" fmla="*/ 1 w 36"/>
                  <a:gd name="T3" fmla="*/ 0 h 15"/>
                  <a:gd name="T4" fmla="*/ 36 w 36"/>
                  <a:gd name="T5" fmla="*/ 9 h 15"/>
                  <a:gd name="T6" fmla="*/ 34 w 36"/>
                  <a:gd name="T7" fmla="*/ 15 h 15"/>
                  <a:gd name="T8" fmla="*/ 0 w 36"/>
                  <a:gd name="T9" fmla="*/ 6 h 15"/>
                  <a:gd name="T10" fmla="*/ 0 60000 65536"/>
                  <a:gd name="T11" fmla="*/ 0 60000 65536"/>
                  <a:gd name="T12" fmla="*/ 0 60000 65536"/>
                  <a:gd name="T13" fmla="*/ 0 60000 65536"/>
                  <a:gd name="T14" fmla="*/ 0 60000 65536"/>
                  <a:gd name="T15" fmla="*/ 0 w 36"/>
                  <a:gd name="T16" fmla="*/ 0 h 15"/>
                  <a:gd name="T17" fmla="*/ 36 w 36"/>
                  <a:gd name="T18" fmla="*/ 15 h 15"/>
                </a:gdLst>
                <a:ahLst/>
                <a:cxnLst>
                  <a:cxn ang="T10">
                    <a:pos x="T0" y="T1"/>
                  </a:cxn>
                  <a:cxn ang="T11">
                    <a:pos x="T2" y="T3"/>
                  </a:cxn>
                  <a:cxn ang="T12">
                    <a:pos x="T4" y="T5"/>
                  </a:cxn>
                  <a:cxn ang="T13">
                    <a:pos x="T6" y="T7"/>
                  </a:cxn>
                  <a:cxn ang="T14">
                    <a:pos x="T8" y="T9"/>
                  </a:cxn>
                </a:cxnLst>
                <a:rect l="T15" t="T16" r="T17" b="T18"/>
                <a:pathLst>
                  <a:path w="36" h="15">
                    <a:moveTo>
                      <a:pt x="0" y="6"/>
                    </a:moveTo>
                    <a:lnTo>
                      <a:pt x="1" y="0"/>
                    </a:lnTo>
                    <a:lnTo>
                      <a:pt x="36" y="9"/>
                    </a:lnTo>
                    <a:lnTo>
                      <a:pt x="34" y="15"/>
                    </a:lnTo>
                    <a:lnTo>
                      <a:pt x="0" y="6"/>
                    </a:lnTo>
                    <a:close/>
                  </a:path>
                </a:pathLst>
              </a:custGeom>
              <a:solidFill>
                <a:srgbClr val="000000"/>
              </a:solidFill>
              <a:ln w="9525">
                <a:noFill/>
                <a:round/>
                <a:headEnd/>
                <a:tailEnd/>
              </a:ln>
            </p:spPr>
            <p:txBody>
              <a:bodyPr/>
              <a:lstStyle/>
              <a:p>
                <a:endParaRPr lang="en-US"/>
              </a:p>
            </p:txBody>
          </p:sp>
          <p:sp>
            <p:nvSpPr>
              <p:cNvPr id="85272" name="Freeform 701"/>
              <p:cNvSpPr>
                <a:spLocks/>
              </p:cNvSpPr>
              <p:nvPr/>
            </p:nvSpPr>
            <p:spPr bwMode="auto">
              <a:xfrm>
                <a:off x="1801" y="3606"/>
                <a:ext cx="37" cy="23"/>
              </a:xfrm>
              <a:custGeom>
                <a:avLst/>
                <a:gdLst>
                  <a:gd name="T0" fmla="*/ 0 w 37"/>
                  <a:gd name="T1" fmla="*/ 14 h 23"/>
                  <a:gd name="T2" fmla="*/ 4 w 37"/>
                  <a:gd name="T3" fmla="*/ 0 h 23"/>
                  <a:gd name="T4" fmla="*/ 37 w 37"/>
                  <a:gd name="T5" fmla="*/ 9 h 23"/>
                  <a:gd name="T6" fmla="*/ 34 w 37"/>
                  <a:gd name="T7" fmla="*/ 23 h 23"/>
                  <a:gd name="T8" fmla="*/ 0 w 37"/>
                  <a:gd name="T9" fmla="*/ 14 h 23"/>
                  <a:gd name="T10" fmla="*/ 0 60000 65536"/>
                  <a:gd name="T11" fmla="*/ 0 60000 65536"/>
                  <a:gd name="T12" fmla="*/ 0 60000 65536"/>
                  <a:gd name="T13" fmla="*/ 0 60000 65536"/>
                  <a:gd name="T14" fmla="*/ 0 60000 65536"/>
                  <a:gd name="T15" fmla="*/ 0 w 37"/>
                  <a:gd name="T16" fmla="*/ 0 h 23"/>
                  <a:gd name="T17" fmla="*/ 37 w 37"/>
                  <a:gd name="T18" fmla="*/ 23 h 23"/>
                </a:gdLst>
                <a:ahLst/>
                <a:cxnLst>
                  <a:cxn ang="T10">
                    <a:pos x="T0" y="T1"/>
                  </a:cxn>
                  <a:cxn ang="T11">
                    <a:pos x="T2" y="T3"/>
                  </a:cxn>
                  <a:cxn ang="T12">
                    <a:pos x="T4" y="T5"/>
                  </a:cxn>
                  <a:cxn ang="T13">
                    <a:pos x="T6" y="T7"/>
                  </a:cxn>
                  <a:cxn ang="T14">
                    <a:pos x="T8" y="T9"/>
                  </a:cxn>
                </a:cxnLst>
                <a:rect l="T15" t="T16" r="T17" b="T18"/>
                <a:pathLst>
                  <a:path w="37" h="23">
                    <a:moveTo>
                      <a:pt x="0" y="14"/>
                    </a:moveTo>
                    <a:lnTo>
                      <a:pt x="4" y="0"/>
                    </a:lnTo>
                    <a:lnTo>
                      <a:pt x="37" y="9"/>
                    </a:lnTo>
                    <a:lnTo>
                      <a:pt x="34" y="23"/>
                    </a:lnTo>
                    <a:lnTo>
                      <a:pt x="0" y="14"/>
                    </a:lnTo>
                    <a:close/>
                  </a:path>
                </a:pathLst>
              </a:custGeom>
              <a:solidFill>
                <a:srgbClr val="000000"/>
              </a:solidFill>
              <a:ln w="9525">
                <a:noFill/>
                <a:round/>
                <a:headEnd/>
                <a:tailEnd/>
              </a:ln>
            </p:spPr>
            <p:txBody>
              <a:bodyPr/>
              <a:lstStyle/>
              <a:p>
                <a:endParaRPr lang="en-US"/>
              </a:p>
            </p:txBody>
          </p:sp>
          <p:sp>
            <p:nvSpPr>
              <p:cNvPr id="85273" name="Freeform 700"/>
              <p:cNvSpPr>
                <a:spLocks/>
              </p:cNvSpPr>
              <p:nvPr/>
            </p:nvSpPr>
            <p:spPr bwMode="auto">
              <a:xfrm>
                <a:off x="1805" y="3552"/>
                <a:ext cx="50" cy="64"/>
              </a:xfrm>
              <a:custGeom>
                <a:avLst/>
                <a:gdLst>
                  <a:gd name="T0" fmla="*/ 0 w 50"/>
                  <a:gd name="T1" fmla="*/ 54 h 64"/>
                  <a:gd name="T2" fmla="*/ 17 w 50"/>
                  <a:gd name="T3" fmla="*/ 0 h 64"/>
                  <a:gd name="T4" fmla="*/ 50 w 50"/>
                  <a:gd name="T5" fmla="*/ 11 h 64"/>
                  <a:gd name="T6" fmla="*/ 33 w 50"/>
                  <a:gd name="T7" fmla="*/ 64 h 64"/>
                  <a:gd name="T8" fmla="*/ 0 w 50"/>
                  <a:gd name="T9" fmla="*/ 54 h 64"/>
                  <a:gd name="T10" fmla="*/ 0 60000 65536"/>
                  <a:gd name="T11" fmla="*/ 0 60000 65536"/>
                  <a:gd name="T12" fmla="*/ 0 60000 65536"/>
                  <a:gd name="T13" fmla="*/ 0 60000 65536"/>
                  <a:gd name="T14" fmla="*/ 0 60000 65536"/>
                  <a:gd name="T15" fmla="*/ 0 w 50"/>
                  <a:gd name="T16" fmla="*/ 0 h 64"/>
                  <a:gd name="T17" fmla="*/ 50 w 50"/>
                  <a:gd name="T18" fmla="*/ 64 h 64"/>
                </a:gdLst>
                <a:ahLst/>
                <a:cxnLst>
                  <a:cxn ang="T10">
                    <a:pos x="T0" y="T1"/>
                  </a:cxn>
                  <a:cxn ang="T11">
                    <a:pos x="T2" y="T3"/>
                  </a:cxn>
                  <a:cxn ang="T12">
                    <a:pos x="T4" y="T5"/>
                  </a:cxn>
                  <a:cxn ang="T13">
                    <a:pos x="T6" y="T7"/>
                  </a:cxn>
                  <a:cxn ang="T14">
                    <a:pos x="T8" y="T9"/>
                  </a:cxn>
                </a:cxnLst>
                <a:rect l="T15" t="T16" r="T17" b="T18"/>
                <a:pathLst>
                  <a:path w="50" h="64">
                    <a:moveTo>
                      <a:pt x="0" y="54"/>
                    </a:moveTo>
                    <a:lnTo>
                      <a:pt x="17" y="0"/>
                    </a:lnTo>
                    <a:lnTo>
                      <a:pt x="50" y="11"/>
                    </a:lnTo>
                    <a:lnTo>
                      <a:pt x="33" y="64"/>
                    </a:lnTo>
                    <a:lnTo>
                      <a:pt x="0" y="54"/>
                    </a:lnTo>
                    <a:close/>
                  </a:path>
                </a:pathLst>
              </a:custGeom>
              <a:solidFill>
                <a:srgbClr val="000000"/>
              </a:solidFill>
              <a:ln w="9525">
                <a:noFill/>
                <a:round/>
                <a:headEnd/>
                <a:tailEnd/>
              </a:ln>
            </p:spPr>
            <p:txBody>
              <a:bodyPr/>
              <a:lstStyle/>
              <a:p>
                <a:endParaRPr lang="en-US"/>
              </a:p>
            </p:txBody>
          </p:sp>
          <p:sp>
            <p:nvSpPr>
              <p:cNvPr id="85274" name="Freeform 699"/>
              <p:cNvSpPr>
                <a:spLocks/>
              </p:cNvSpPr>
              <p:nvPr/>
            </p:nvSpPr>
            <p:spPr bwMode="auto">
              <a:xfrm>
                <a:off x="1822" y="3499"/>
                <a:ext cx="51" cy="64"/>
              </a:xfrm>
              <a:custGeom>
                <a:avLst/>
                <a:gdLst>
                  <a:gd name="T0" fmla="*/ 0 w 51"/>
                  <a:gd name="T1" fmla="*/ 53 h 64"/>
                  <a:gd name="T2" fmla="*/ 18 w 51"/>
                  <a:gd name="T3" fmla="*/ 0 h 64"/>
                  <a:gd name="T4" fmla="*/ 51 w 51"/>
                  <a:gd name="T5" fmla="*/ 12 h 64"/>
                  <a:gd name="T6" fmla="*/ 32 w 51"/>
                  <a:gd name="T7" fmla="*/ 64 h 64"/>
                  <a:gd name="T8" fmla="*/ 0 w 51"/>
                  <a:gd name="T9" fmla="*/ 53 h 64"/>
                  <a:gd name="T10" fmla="*/ 0 60000 65536"/>
                  <a:gd name="T11" fmla="*/ 0 60000 65536"/>
                  <a:gd name="T12" fmla="*/ 0 60000 65536"/>
                  <a:gd name="T13" fmla="*/ 0 60000 65536"/>
                  <a:gd name="T14" fmla="*/ 0 60000 65536"/>
                  <a:gd name="T15" fmla="*/ 0 w 51"/>
                  <a:gd name="T16" fmla="*/ 0 h 64"/>
                  <a:gd name="T17" fmla="*/ 51 w 51"/>
                  <a:gd name="T18" fmla="*/ 64 h 64"/>
                </a:gdLst>
                <a:ahLst/>
                <a:cxnLst>
                  <a:cxn ang="T10">
                    <a:pos x="T0" y="T1"/>
                  </a:cxn>
                  <a:cxn ang="T11">
                    <a:pos x="T2" y="T3"/>
                  </a:cxn>
                  <a:cxn ang="T12">
                    <a:pos x="T4" y="T5"/>
                  </a:cxn>
                  <a:cxn ang="T13">
                    <a:pos x="T6" y="T7"/>
                  </a:cxn>
                  <a:cxn ang="T14">
                    <a:pos x="T8" y="T9"/>
                  </a:cxn>
                </a:cxnLst>
                <a:rect l="T15" t="T16" r="T17" b="T18"/>
                <a:pathLst>
                  <a:path w="51" h="64">
                    <a:moveTo>
                      <a:pt x="0" y="53"/>
                    </a:moveTo>
                    <a:lnTo>
                      <a:pt x="18" y="0"/>
                    </a:lnTo>
                    <a:lnTo>
                      <a:pt x="51" y="12"/>
                    </a:lnTo>
                    <a:lnTo>
                      <a:pt x="32" y="64"/>
                    </a:lnTo>
                    <a:lnTo>
                      <a:pt x="0" y="53"/>
                    </a:lnTo>
                    <a:close/>
                  </a:path>
                </a:pathLst>
              </a:custGeom>
              <a:solidFill>
                <a:srgbClr val="000000"/>
              </a:solidFill>
              <a:ln w="9525">
                <a:noFill/>
                <a:round/>
                <a:headEnd/>
                <a:tailEnd/>
              </a:ln>
            </p:spPr>
            <p:txBody>
              <a:bodyPr/>
              <a:lstStyle/>
              <a:p>
                <a:endParaRPr lang="en-US"/>
              </a:p>
            </p:txBody>
          </p:sp>
          <p:sp>
            <p:nvSpPr>
              <p:cNvPr id="85275" name="Freeform 698"/>
              <p:cNvSpPr>
                <a:spLocks/>
              </p:cNvSpPr>
              <p:nvPr/>
            </p:nvSpPr>
            <p:spPr bwMode="auto">
              <a:xfrm>
                <a:off x="1840" y="3473"/>
                <a:ext cx="42" cy="38"/>
              </a:xfrm>
              <a:custGeom>
                <a:avLst/>
                <a:gdLst>
                  <a:gd name="T0" fmla="*/ 0 w 42"/>
                  <a:gd name="T1" fmla="*/ 26 h 38"/>
                  <a:gd name="T2" fmla="*/ 9 w 42"/>
                  <a:gd name="T3" fmla="*/ 0 h 38"/>
                  <a:gd name="T4" fmla="*/ 42 w 42"/>
                  <a:gd name="T5" fmla="*/ 12 h 38"/>
                  <a:gd name="T6" fmla="*/ 33 w 42"/>
                  <a:gd name="T7" fmla="*/ 38 h 38"/>
                  <a:gd name="T8" fmla="*/ 0 w 42"/>
                  <a:gd name="T9" fmla="*/ 26 h 38"/>
                  <a:gd name="T10" fmla="*/ 0 60000 65536"/>
                  <a:gd name="T11" fmla="*/ 0 60000 65536"/>
                  <a:gd name="T12" fmla="*/ 0 60000 65536"/>
                  <a:gd name="T13" fmla="*/ 0 60000 65536"/>
                  <a:gd name="T14" fmla="*/ 0 60000 65536"/>
                  <a:gd name="T15" fmla="*/ 0 w 42"/>
                  <a:gd name="T16" fmla="*/ 0 h 38"/>
                  <a:gd name="T17" fmla="*/ 42 w 42"/>
                  <a:gd name="T18" fmla="*/ 38 h 38"/>
                </a:gdLst>
                <a:ahLst/>
                <a:cxnLst>
                  <a:cxn ang="T10">
                    <a:pos x="T0" y="T1"/>
                  </a:cxn>
                  <a:cxn ang="T11">
                    <a:pos x="T2" y="T3"/>
                  </a:cxn>
                  <a:cxn ang="T12">
                    <a:pos x="T4" y="T5"/>
                  </a:cxn>
                  <a:cxn ang="T13">
                    <a:pos x="T6" y="T7"/>
                  </a:cxn>
                  <a:cxn ang="T14">
                    <a:pos x="T8" y="T9"/>
                  </a:cxn>
                </a:cxnLst>
                <a:rect l="T15" t="T16" r="T17" b="T18"/>
                <a:pathLst>
                  <a:path w="42" h="38">
                    <a:moveTo>
                      <a:pt x="0" y="26"/>
                    </a:moveTo>
                    <a:lnTo>
                      <a:pt x="9" y="0"/>
                    </a:lnTo>
                    <a:lnTo>
                      <a:pt x="42" y="12"/>
                    </a:lnTo>
                    <a:lnTo>
                      <a:pt x="33" y="38"/>
                    </a:lnTo>
                    <a:lnTo>
                      <a:pt x="0" y="26"/>
                    </a:lnTo>
                    <a:close/>
                  </a:path>
                </a:pathLst>
              </a:custGeom>
              <a:solidFill>
                <a:srgbClr val="000000"/>
              </a:solidFill>
              <a:ln w="9525">
                <a:noFill/>
                <a:round/>
                <a:headEnd/>
                <a:tailEnd/>
              </a:ln>
            </p:spPr>
            <p:txBody>
              <a:bodyPr/>
              <a:lstStyle/>
              <a:p>
                <a:endParaRPr lang="en-US"/>
              </a:p>
            </p:txBody>
          </p:sp>
          <p:sp>
            <p:nvSpPr>
              <p:cNvPr id="85276" name="Freeform 697"/>
              <p:cNvSpPr>
                <a:spLocks/>
              </p:cNvSpPr>
              <p:nvPr/>
            </p:nvSpPr>
            <p:spPr bwMode="auto">
              <a:xfrm>
                <a:off x="1850" y="3448"/>
                <a:ext cx="43" cy="38"/>
              </a:xfrm>
              <a:custGeom>
                <a:avLst/>
                <a:gdLst>
                  <a:gd name="T0" fmla="*/ 0 w 43"/>
                  <a:gd name="T1" fmla="*/ 24 h 38"/>
                  <a:gd name="T2" fmla="*/ 11 w 43"/>
                  <a:gd name="T3" fmla="*/ 0 h 38"/>
                  <a:gd name="T4" fmla="*/ 43 w 43"/>
                  <a:gd name="T5" fmla="*/ 13 h 38"/>
                  <a:gd name="T6" fmla="*/ 32 w 43"/>
                  <a:gd name="T7" fmla="*/ 38 h 38"/>
                  <a:gd name="T8" fmla="*/ 0 w 43"/>
                  <a:gd name="T9" fmla="*/ 24 h 38"/>
                  <a:gd name="T10" fmla="*/ 0 60000 65536"/>
                  <a:gd name="T11" fmla="*/ 0 60000 65536"/>
                  <a:gd name="T12" fmla="*/ 0 60000 65536"/>
                  <a:gd name="T13" fmla="*/ 0 60000 65536"/>
                  <a:gd name="T14" fmla="*/ 0 60000 65536"/>
                  <a:gd name="T15" fmla="*/ 0 w 43"/>
                  <a:gd name="T16" fmla="*/ 0 h 38"/>
                  <a:gd name="T17" fmla="*/ 43 w 43"/>
                  <a:gd name="T18" fmla="*/ 38 h 38"/>
                </a:gdLst>
                <a:ahLst/>
                <a:cxnLst>
                  <a:cxn ang="T10">
                    <a:pos x="T0" y="T1"/>
                  </a:cxn>
                  <a:cxn ang="T11">
                    <a:pos x="T2" y="T3"/>
                  </a:cxn>
                  <a:cxn ang="T12">
                    <a:pos x="T4" y="T5"/>
                  </a:cxn>
                  <a:cxn ang="T13">
                    <a:pos x="T6" y="T7"/>
                  </a:cxn>
                  <a:cxn ang="T14">
                    <a:pos x="T8" y="T9"/>
                  </a:cxn>
                </a:cxnLst>
                <a:rect l="T15" t="T16" r="T17" b="T18"/>
                <a:pathLst>
                  <a:path w="43" h="38">
                    <a:moveTo>
                      <a:pt x="0" y="24"/>
                    </a:moveTo>
                    <a:lnTo>
                      <a:pt x="11" y="0"/>
                    </a:lnTo>
                    <a:lnTo>
                      <a:pt x="43" y="13"/>
                    </a:lnTo>
                    <a:lnTo>
                      <a:pt x="32" y="38"/>
                    </a:lnTo>
                    <a:lnTo>
                      <a:pt x="0" y="24"/>
                    </a:lnTo>
                    <a:close/>
                  </a:path>
                </a:pathLst>
              </a:custGeom>
              <a:solidFill>
                <a:srgbClr val="000000"/>
              </a:solidFill>
              <a:ln w="9525">
                <a:noFill/>
                <a:round/>
                <a:headEnd/>
                <a:tailEnd/>
              </a:ln>
            </p:spPr>
            <p:txBody>
              <a:bodyPr/>
              <a:lstStyle/>
              <a:p>
                <a:endParaRPr lang="en-US"/>
              </a:p>
            </p:txBody>
          </p:sp>
          <p:sp>
            <p:nvSpPr>
              <p:cNvPr id="85277" name="Freeform 696"/>
              <p:cNvSpPr>
                <a:spLocks/>
              </p:cNvSpPr>
              <p:nvPr/>
            </p:nvSpPr>
            <p:spPr bwMode="auto">
              <a:xfrm>
                <a:off x="1861" y="3423"/>
                <a:ext cx="43" cy="39"/>
              </a:xfrm>
              <a:custGeom>
                <a:avLst/>
                <a:gdLst>
                  <a:gd name="T0" fmla="*/ 0 w 43"/>
                  <a:gd name="T1" fmla="*/ 25 h 39"/>
                  <a:gd name="T2" fmla="*/ 11 w 43"/>
                  <a:gd name="T3" fmla="*/ 0 h 39"/>
                  <a:gd name="T4" fmla="*/ 43 w 43"/>
                  <a:gd name="T5" fmla="*/ 15 h 39"/>
                  <a:gd name="T6" fmla="*/ 32 w 43"/>
                  <a:gd name="T7" fmla="*/ 39 h 39"/>
                  <a:gd name="T8" fmla="*/ 0 w 43"/>
                  <a:gd name="T9" fmla="*/ 25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0" y="25"/>
                    </a:moveTo>
                    <a:lnTo>
                      <a:pt x="11" y="0"/>
                    </a:lnTo>
                    <a:lnTo>
                      <a:pt x="43" y="15"/>
                    </a:lnTo>
                    <a:lnTo>
                      <a:pt x="32" y="39"/>
                    </a:lnTo>
                    <a:lnTo>
                      <a:pt x="0" y="25"/>
                    </a:lnTo>
                    <a:close/>
                  </a:path>
                </a:pathLst>
              </a:custGeom>
              <a:solidFill>
                <a:srgbClr val="000000"/>
              </a:solidFill>
              <a:ln w="9525">
                <a:noFill/>
                <a:round/>
                <a:headEnd/>
                <a:tailEnd/>
              </a:ln>
            </p:spPr>
            <p:txBody>
              <a:bodyPr/>
              <a:lstStyle/>
              <a:p>
                <a:endParaRPr lang="en-US"/>
              </a:p>
            </p:txBody>
          </p:sp>
          <p:sp>
            <p:nvSpPr>
              <p:cNvPr id="85278" name="Freeform 695"/>
              <p:cNvSpPr>
                <a:spLocks/>
              </p:cNvSpPr>
              <p:nvPr/>
            </p:nvSpPr>
            <p:spPr bwMode="auto">
              <a:xfrm>
                <a:off x="1872" y="3400"/>
                <a:ext cx="43" cy="39"/>
              </a:xfrm>
              <a:custGeom>
                <a:avLst/>
                <a:gdLst>
                  <a:gd name="T0" fmla="*/ 0 w 43"/>
                  <a:gd name="T1" fmla="*/ 23 h 39"/>
                  <a:gd name="T2" fmla="*/ 11 w 43"/>
                  <a:gd name="T3" fmla="*/ 0 h 39"/>
                  <a:gd name="T4" fmla="*/ 43 w 43"/>
                  <a:gd name="T5" fmla="*/ 16 h 39"/>
                  <a:gd name="T6" fmla="*/ 31 w 43"/>
                  <a:gd name="T7" fmla="*/ 39 h 39"/>
                  <a:gd name="T8" fmla="*/ 0 w 43"/>
                  <a:gd name="T9" fmla="*/ 23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0" y="23"/>
                    </a:moveTo>
                    <a:lnTo>
                      <a:pt x="11" y="0"/>
                    </a:lnTo>
                    <a:lnTo>
                      <a:pt x="43" y="16"/>
                    </a:lnTo>
                    <a:lnTo>
                      <a:pt x="31" y="39"/>
                    </a:lnTo>
                    <a:lnTo>
                      <a:pt x="0" y="23"/>
                    </a:lnTo>
                    <a:close/>
                  </a:path>
                </a:pathLst>
              </a:custGeom>
              <a:solidFill>
                <a:srgbClr val="000000"/>
              </a:solidFill>
              <a:ln w="9525">
                <a:noFill/>
                <a:round/>
                <a:headEnd/>
                <a:tailEnd/>
              </a:ln>
            </p:spPr>
            <p:txBody>
              <a:bodyPr/>
              <a:lstStyle/>
              <a:p>
                <a:endParaRPr lang="en-US"/>
              </a:p>
            </p:txBody>
          </p:sp>
          <p:sp>
            <p:nvSpPr>
              <p:cNvPr id="85279" name="Freeform 694"/>
              <p:cNvSpPr>
                <a:spLocks/>
              </p:cNvSpPr>
              <p:nvPr/>
            </p:nvSpPr>
            <p:spPr bwMode="auto">
              <a:xfrm>
                <a:off x="1884" y="3376"/>
                <a:ext cx="43" cy="40"/>
              </a:xfrm>
              <a:custGeom>
                <a:avLst/>
                <a:gdLst>
                  <a:gd name="T0" fmla="*/ 0 w 43"/>
                  <a:gd name="T1" fmla="*/ 23 h 40"/>
                  <a:gd name="T2" fmla="*/ 13 w 43"/>
                  <a:gd name="T3" fmla="*/ 0 h 40"/>
                  <a:gd name="T4" fmla="*/ 43 w 43"/>
                  <a:gd name="T5" fmla="*/ 17 h 40"/>
                  <a:gd name="T6" fmla="*/ 31 w 43"/>
                  <a:gd name="T7" fmla="*/ 40 h 40"/>
                  <a:gd name="T8" fmla="*/ 0 w 43"/>
                  <a:gd name="T9" fmla="*/ 23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0" y="23"/>
                    </a:moveTo>
                    <a:lnTo>
                      <a:pt x="13" y="0"/>
                    </a:lnTo>
                    <a:lnTo>
                      <a:pt x="43" y="17"/>
                    </a:lnTo>
                    <a:lnTo>
                      <a:pt x="31" y="40"/>
                    </a:lnTo>
                    <a:lnTo>
                      <a:pt x="0" y="23"/>
                    </a:lnTo>
                    <a:close/>
                  </a:path>
                </a:pathLst>
              </a:custGeom>
              <a:solidFill>
                <a:srgbClr val="000000"/>
              </a:solidFill>
              <a:ln w="9525">
                <a:noFill/>
                <a:round/>
                <a:headEnd/>
                <a:tailEnd/>
              </a:ln>
            </p:spPr>
            <p:txBody>
              <a:bodyPr/>
              <a:lstStyle/>
              <a:p>
                <a:endParaRPr lang="en-US"/>
              </a:p>
            </p:txBody>
          </p:sp>
          <p:sp>
            <p:nvSpPr>
              <p:cNvPr id="85280" name="Freeform 693"/>
              <p:cNvSpPr>
                <a:spLocks/>
              </p:cNvSpPr>
              <p:nvPr/>
            </p:nvSpPr>
            <p:spPr bwMode="auto">
              <a:xfrm>
                <a:off x="1896" y="3351"/>
                <a:ext cx="44" cy="42"/>
              </a:xfrm>
              <a:custGeom>
                <a:avLst/>
                <a:gdLst>
                  <a:gd name="T0" fmla="*/ 0 w 44"/>
                  <a:gd name="T1" fmla="*/ 26 h 42"/>
                  <a:gd name="T2" fmla="*/ 13 w 44"/>
                  <a:gd name="T3" fmla="*/ 0 h 42"/>
                  <a:gd name="T4" fmla="*/ 44 w 44"/>
                  <a:gd name="T5" fmla="*/ 16 h 42"/>
                  <a:gd name="T6" fmla="*/ 31 w 44"/>
                  <a:gd name="T7" fmla="*/ 42 h 42"/>
                  <a:gd name="T8" fmla="*/ 0 w 44"/>
                  <a:gd name="T9" fmla="*/ 26 h 42"/>
                  <a:gd name="T10" fmla="*/ 0 60000 65536"/>
                  <a:gd name="T11" fmla="*/ 0 60000 65536"/>
                  <a:gd name="T12" fmla="*/ 0 60000 65536"/>
                  <a:gd name="T13" fmla="*/ 0 60000 65536"/>
                  <a:gd name="T14" fmla="*/ 0 60000 65536"/>
                  <a:gd name="T15" fmla="*/ 0 w 44"/>
                  <a:gd name="T16" fmla="*/ 0 h 42"/>
                  <a:gd name="T17" fmla="*/ 44 w 44"/>
                  <a:gd name="T18" fmla="*/ 42 h 42"/>
                </a:gdLst>
                <a:ahLst/>
                <a:cxnLst>
                  <a:cxn ang="T10">
                    <a:pos x="T0" y="T1"/>
                  </a:cxn>
                  <a:cxn ang="T11">
                    <a:pos x="T2" y="T3"/>
                  </a:cxn>
                  <a:cxn ang="T12">
                    <a:pos x="T4" y="T5"/>
                  </a:cxn>
                  <a:cxn ang="T13">
                    <a:pos x="T6" y="T7"/>
                  </a:cxn>
                  <a:cxn ang="T14">
                    <a:pos x="T8" y="T9"/>
                  </a:cxn>
                </a:cxnLst>
                <a:rect l="T15" t="T16" r="T17" b="T18"/>
                <a:pathLst>
                  <a:path w="44" h="42">
                    <a:moveTo>
                      <a:pt x="0" y="26"/>
                    </a:moveTo>
                    <a:lnTo>
                      <a:pt x="13" y="0"/>
                    </a:lnTo>
                    <a:lnTo>
                      <a:pt x="44" y="16"/>
                    </a:lnTo>
                    <a:lnTo>
                      <a:pt x="31" y="42"/>
                    </a:lnTo>
                    <a:lnTo>
                      <a:pt x="0" y="26"/>
                    </a:lnTo>
                    <a:close/>
                  </a:path>
                </a:pathLst>
              </a:custGeom>
              <a:solidFill>
                <a:srgbClr val="000000"/>
              </a:solidFill>
              <a:ln w="9525">
                <a:noFill/>
                <a:round/>
                <a:headEnd/>
                <a:tailEnd/>
              </a:ln>
            </p:spPr>
            <p:txBody>
              <a:bodyPr/>
              <a:lstStyle/>
              <a:p>
                <a:endParaRPr lang="en-US"/>
              </a:p>
            </p:txBody>
          </p:sp>
          <p:sp>
            <p:nvSpPr>
              <p:cNvPr id="85281" name="Freeform 692"/>
              <p:cNvSpPr>
                <a:spLocks/>
              </p:cNvSpPr>
              <p:nvPr/>
            </p:nvSpPr>
            <p:spPr bwMode="auto">
              <a:xfrm>
                <a:off x="1909" y="3324"/>
                <a:ext cx="45" cy="43"/>
              </a:xfrm>
              <a:custGeom>
                <a:avLst/>
                <a:gdLst>
                  <a:gd name="T0" fmla="*/ 0 w 45"/>
                  <a:gd name="T1" fmla="*/ 27 h 43"/>
                  <a:gd name="T2" fmla="*/ 14 w 45"/>
                  <a:gd name="T3" fmla="*/ 0 h 43"/>
                  <a:gd name="T4" fmla="*/ 45 w 45"/>
                  <a:gd name="T5" fmla="*/ 16 h 43"/>
                  <a:gd name="T6" fmla="*/ 31 w 45"/>
                  <a:gd name="T7" fmla="*/ 43 h 43"/>
                  <a:gd name="T8" fmla="*/ 0 w 45"/>
                  <a:gd name="T9" fmla="*/ 27 h 43"/>
                  <a:gd name="T10" fmla="*/ 0 60000 65536"/>
                  <a:gd name="T11" fmla="*/ 0 60000 65536"/>
                  <a:gd name="T12" fmla="*/ 0 60000 65536"/>
                  <a:gd name="T13" fmla="*/ 0 60000 65536"/>
                  <a:gd name="T14" fmla="*/ 0 60000 65536"/>
                  <a:gd name="T15" fmla="*/ 0 w 45"/>
                  <a:gd name="T16" fmla="*/ 0 h 43"/>
                  <a:gd name="T17" fmla="*/ 45 w 45"/>
                  <a:gd name="T18" fmla="*/ 43 h 43"/>
                </a:gdLst>
                <a:ahLst/>
                <a:cxnLst>
                  <a:cxn ang="T10">
                    <a:pos x="T0" y="T1"/>
                  </a:cxn>
                  <a:cxn ang="T11">
                    <a:pos x="T2" y="T3"/>
                  </a:cxn>
                  <a:cxn ang="T12">
                    <a:pos x="T4" y="T5"/>
                  </a:cxn>
                  <a:cxn ang="T13">
                    <a:pos x="T6" y="T7"/>
                  </a:cxn>
                  <a:cxn ang="T14">
                    <a:pos x="T8" y="T9"/>
                  </a:cxn>
                </a:cxnLst>
                <a:rect l="T15" t="T16" r="T17" b="T18"/>
                <a:pathLst>
                  <a:path w="45" h="43">
                    <a:moveTo>
                      <a:pt x="0" y="27"/>
                    </a:moveTo>
                    <a:lnTo>
                      <a:pt x="14" y="0"/>
                    </a:lnTo>
                    <a:lnTo>
                      <a:pt x="45" y="16"/>
                    </a:lnTo>
                    <a:lnTo>
                      <a:pt x="31" y="43"/>
                    </a:lnTo>
                    <a:lnTo>
                      <a:pt x="0" y="27"/>
                    </a:lnTo>
                    <a:close/>
                  </a:path>
                </a:pathLst>
              </a:custGeom>
              <a:solidFill>
                <a:srgbClr val="000000"/>
              </a:solidFill>
              <a:ln w="9525">
                <a:noFill/>
                <a:round/>
                <a:headEnd/>
                <a:tailEnd/>
              </a:ln>
            </p:spPr>
            <p:txBody>
              <a:bodyPr/>
              <a:lstStyle/>
              <a:p>
                <a:endParaRPr lang="en-US"/>
              </a:p>
            </p:txBody>
          </p:sp>
          <p:sp>
            <p:nvSpPr>
              <p:cNvPr id="85282" name="Freeform 691"/>
              <p:cNvSpPr>
                <a:spLocks/>
              </p:cNvSpPr>
              <p:nvPr/>
            </p:nvSpPr>
            <p:spPr bwMode="auto">
              <a:xfrm>
                <a:off x="1923" y="3295"/>
                <a:ext cx="45" cy="45"/>
              </a:xfrm>
              <a:custGeom>
                <a:avLst/>
                <a:gdLst>
                  <a:gd name="T0" fmla="*/ 0 w 45"/>
                  <a:gd name="T1" fmla="*/ 29 h 45"/>
                  <a:gd name="T2" fmla="*/ 14 w 45"/>
                  <a:gd name="T3" fmla="*/ 0 h 45"/>
                  <a:gd name="T4" fmla="*/ 45 w 45"/>
                  <a:gd name="T5" fmla="*/ 16 h 45"/>
                  <a:gd name="T6" fmla="*/ 31 w 45"/>
                  <a:gd name="T7" fmla="*/ 45 h 45"/>
                  <a:gd name="T8" fmla="*/ 0 w 45"/>
                  <a:gd name="T9" fmla="*/ 29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0" y="29"/>
                    </a:moveTo>
                    <a:lnTo>
                      <a:pt x="14" y="0"/>
                    </a:lnTo>
                    <a:lnTo>
                      <a:pt x="45" y="16"/>
                    </a:lnTo>
                    <a:lnTo>
                      <a:pt x="31" y="45"/>
                    </a:lnTo>
                    <a:lnTo>
                      <a:pt x="0" y="29"/>
                    </a:lnTo>
                    <a:close/>
                  </a:path>
                </a:pathLst>
              </a:custGeom>
              <a:solidFill>
                <a:srgbClr val="000000"/>
              </a:solidFill>
              <a:ln w="9525">
                <a:noFill/>
                <a:round/>
                <a:headEnd/>
                <a:tailEnd/>
              </a:ln>
            </p:spPr>
            <p:txBody>
              <a:bodyPr/>
              <a:lstStyle/>
              <a:p>
                <a:endParaRPr lang="en-US"/>
              </a:p>
            </p:txBody>
          </p:sp>
          <p:sp>
            <p:nvSpPr>
              <p:cNvPr id="85283" name="Freeform 690"/>
              <p:cNvSpPr>
                <a:spLocks/>
              </p:cNvSpPr>
              <p:nvPr/>
            </p:nvSpPr>
            <p:spPr bwMode="auto">
              <a:xfrm>
                <a:off x="1937" y="3265"/>
                <a:ext cx="46" cy="46"/>
              </a:xfrm>
              <a:custGeom>
                <a:avLst/>
                <a:gdLst>
                  <a:gd name="T0" fmla="*/ 0 w 46"/>
                  <a:gd name="T1" fmla="*/ 30 h 46"/>
                  <a:gd name="T2" fmla="*/ 15 w 46"/>
                  <a:gd name="T3" fmla="*/ 0 h 46"/>
                  <a:gd name="T4" fmla="*/ 46 w 46"/>
                  <a:gd name="T5" fmla="*/ 16 h 46"/>
                  <a:gd name="T6" fmla="*/ 31 w 46"/>
                  <a:gd name="T7" fmla="*/ 46 h 46"/>
                  <a:gd name="T8" fmla="*/ 0 w 46"/>
                  <a:gd name="T9" fmla="*/ 3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0" y="30"/>
                    </a:moveTo>
                    <a:lnTo>
                      <a:pt x="15" y="0"/>
                    </a:lnTo>
                    <a:lnTo>
                      <a:pt x="46" y="16"/>
                    </a:lnTo>
                    <a:lnTo>
                      <a:pt x="31" y="46"/>
                    </a:lnTo>
                    <a:lnTo>
                      <a:pt x="0" y="30"/>
                    </a:lnTo>
                    <a:close/>
                  </a:path>
                </a:pathLst>
              </a:custGeom>
              <a:solidFill>
                <a:srgbClr val="000000"/>
              </a:solidFill>
              <a:ln w="9525">
                <a:noFill/>
                <a:round/>
                <a:headEnd/>
                <a:tailEnd/>
              </a:ln>
            </p:spPr>
            <p:txBody>
              <a:bodyPr/>
              <a:lstStyle/>
              <a:p>
                <a:endParaRPr lang="en-US"/>
              </a:p>
            </p:txBody>
          </p:sp>
          <p:sp>
            <p:nvSpPr>
              <p:cNvPr id="85284" name="Freeform 689"/>
              <p:cNvSpPr>
                <a:spLocks/>
              </p:cNvSpPr>
              <p:nvPr/>
            </p:nvSpPr>
            <p:spPr bwMode="auto">
              <a:xfrm>
                <a:off x="1952" y="3234"/>
                <a:ext cx="47" cy="47"/>
              </a:xfrm>
              <a:custGeom>
                <a:avLst/>
                <a:gdLst>
                  <a:gd name="T0" fmla="*/ 0 w 47"/>
                  <a:gd name="T1" fmla="*/ 31 h 47"/>
                  <a:gd name="T2" fmla="*/ 16 w 47"/>
                  <a:gd name="T3" fmla="*/ 0 h 47"/>
                  <a:gd name="T4" fmla="*/ 47 w 47"/>
                  <a:gd name="T5" fmla="*/ 16 h 47"/>
                  <a:gd name="T6" fmla="*/ 31 w 47"/>
                  <a:gd name="T7" fmla="*/ 47 h 47"/>
                  <a:gd name="T8" fmla="*/ 0 w 47"/>
                  <a:gd name="T9" fmla="*/ 31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31"/>
                    </a:moveTo>
                    <a:lnTo>
                      <a:pt x="16" y="0"/>
                    </a:lnTo>
                    <a:lnTo>
                      <a:pt x="47" y="16"/>
                    </a:lnTo>
                    <a:lnTo>
                      <a:pt x="31" y="47"/>
                    </a:lnTo>
                    <a:lnTo>
                      <a:pt x="0" y="31"/>
                    </a:lnTo>
                    <a:close/>
                  </a:path>
                </a:pathLst>
              </a:custGeom>
              <a:solidFill>
                <a:srgbClr val="000000"/>
              </a:solidFill>
              <a:ln w="9525">
                <a:noFill/>
                <a:round/>
                <a:headEnd/>
                <a:tailEnd/>
              </a:ln>
            </p:spPr>
            <p:txBody>
              <a:bodyPr/>
              <a:lstStyle/>
              <a:p>
                <a:endParaRPr lang="en-US"/>
              </a:p>
            </p:txBody>
          </p:sp>
          <p:sp>
            <p:nvSpPr>
              <p:cNvPr id="85285" name="Freeform 688"/>
              <p:cNvSpPr>
                <a:spLocks/>
              </p:cNvSpPr>
              <p:nvPr/>
            </p:nvSpPr>
            <p:spPr bwMode="auto">
              <a:xfrm>
                <a:off x="1968" y="3202"/>
                <a:ext cx="47" cy="47"/>
              </a:xfrm>
              <a:custGeom>
                <a:avLst/>
                <a:gdLst>
                  <a:gd name="T0" fmla="*/ 0 w 47"/>
                  <a:gd name="T1" fmla="*/ 32 h 47"/>
                  <a:gd name="T2" fmla="*/ 16 w 47"/>
                  <a:gd name="T3" fmla="*/ 0 h 47"/>
                  <a:gd name="T4" fmla="*/ 47 w 47"/>
                  <a:gd name="T5" fmla="*/ 15 h 47"/>
                  <a:gd name="T6" fmla="*/ 31 w 47"/>
                  <a:gd name="T7" fmla="*/ 47 h 47"/>
                  <a:gd name="T8" fmla="*/ 0 w 47"/>
                  <a:gd name="T9" fmla="*/ 32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0" y="32"/>
                    </a:moveTo>
                    <a:lnTo>
                      <a:pt x="16" y="0"/>
                    </a:lnTo>
                    <a:lnTo>
                      <a:pt x="47" y="15"/>
                    </a:lnTo>
                    <a:lnTo>
                      <a:pt x="31" y="47"/>
                    </a:lnTo>
                    <a:lnTo>
                      <a:pt x="0" y="32"/>
                    </a:lnTo>
                    <a:close/>
                  </a:path>
                </a:pathLst>
              </a:custGeom>
              <a:solidFill>
                <a:srgbClr val="000000"/>
              </a:solidFill>
              <a:ln w="9525">
                <a:noFill/>
                <a:round/>
                <a:headEnd/>
                <a:tailEnd/>
              </a:ln>
            </p:spPr>
            <p:txBody>
              <a:bodyPr/>
              <a:lstStyle/>
              <a:p>
                <a:endParaRPr lang="en-US"/>
              </a:p>
            </p:txBody>
          </p:sp>
          <p:sp>
            <p:nvSpPr>
              <p:cNvPr id="85286" name="Freeform 687"/>
              <p:cNvSpPr>
                <a:spLocks/>
              </p:cNvSpPr>
              <p:nvPr/>
            </p:nvSpPr>
            <p:spPr bwMode="auto">
              <a:xfrm>
                <a:off x="1984" y="3180"/>
                <a:ext cx="42" cy="37"/>
              </a:xfrm>
              <a:custGeom>
                <a:avLst/>
                <a:gdLst>
                  <a:gd name="T0" fmla="*/ 0 w 42"/>
                  <a:gd name="T1" fmla="*/ 22 h 37"/>
                  <a:gd name="T2" fmla="*/ 11 w 42"/>
                  <a:gd name="T3" fmla="*/ 0 h 37"/>
                  <a:gd name="T4" fmla="*/ 42 w 42"/>
                  <a:gd name="T5" fmla="*/ 15 h 37"/>
                  <a:gd name="T6" fmla="*/ 31 w 42"/>
                  <a:gd name="T7" fmla="*/ 37 h 37"/>
                  <a:gd name="T8" fmla="*/ 0 w 42"/>
                  <a:gd name="T9" fmla="*/ 22 h 37"/>
                  <a:gd name="T10" fmla="*/ 0 60000 65536"/>
                  <a:gd name="T11" fmla="*/ 0 60000 65536"/>
                  <a:gd name="T12" fmla="*/ 0 60000 65536"/>
                  <a:gd name="T13" fmla="*/ 0 60000 65536"/>
                  <a:gd name="T14" fmla="*/ 0 60000 65536"/>
                  <a:gd name="T15" fmla="*/ 0 w 42"/>
                  <a:gd name="T16" fmla="*/ 0 h 37"/>
                  <a:gd name="T17" fmla="*/ 42 w 42"/>
                  <a:gd name="T18" fmla="*/ 37 h 37"/>
                </a:gdLst>
                <a:ahLst/>
                <a:cxnLst>
                  <a:cxn ang="T10">
                    <a:pos x="T0" y="T1"/>
                  </a:cxn>
                  <a:cxn ang="T11">
                    <a:pos x="T2" y="T3"/>
                  </a:cxn>
                  <a:cxn ang="T12">
                    <a:pos x="T4" y="T5"/>
                  </a:cxn>
                  <a:cxn ang="T13">
                    <a:pos x="T6" y="T7"/>
                  </a:cxn>
                  <a:cxn ang="T14">
                    <a:pos x="T8" y="T9"/>
                  </a:cxn>
                </a:cxnLst>
                <a:rect l="T15" t="T16" r="T17" b="T18"/>
                <a:pathLst>
                  <a:path w="42" h="37">
                    <a:moveTo>
                      <a:pt x="0" y="22"/>
                    </a:moveTo>
                    <a:lnTo>
                      <a:pt x="11" y="0"/>
                    </a:lnTo>
                    <a:lnTo>
                      <a:pt x="42" y="15"/>
                    </a:lnTo>
                    <a:lnTo>
                      <a:pt x="31" y="37"/>
                    </a:lnTo>
                    <a:lnTo>
                      <a:pt x="0" y="22"/>
                    </a:lnTo>
                    <a:close/>
                  </a:path>
                </a:pathLst>
              </a:custGeom>
              <a:solidFill>
                <a:srgbClr val="000000"/>
              </a:solidFill>
              <a:ln w="9525">
                <a:noFill/>
                <a:round/>
                <a:headEnd/>
                <a:tailEnd/>
              </a:ln>
            </p:spPr>
            <p:txBody>
              <a:bodyPr/>
              <a:lstStyle/>
              <a:p>
                <a:endParaRPr lang="en-US"/>
              </a:p>
            </p:txBody>
          </p:sp>
          <p:sp>
            <p:nvSpPr>
              <p:cNvPr id="85287" name="Freeform 686"/>
              <p:cNvSpPr>
                <a:spLocks/>
              </p:cNvSpPr>
              <p:nvPr/>
            </p:nvSpPr>
            <p:spPr bwMode="auto">
              <a:xfrm>
                <a:off x="2059" y="3029"/>
                <a:ext cx="45" cy="42"/>
              </a:xfrm>
              <a:custGeom>
                <a:avLst/>
                <a:gdLst>
                  <a:gd name="T0" fmla="*/ 0 w 45"/>
                  <a:gd name="T1" fmla="*/ 26 h 42"/>
                  <a:gd name="T2" fmla="*/ 13 w 45"/>
                  <a:gd name="T3" fmla="*/ 0 h 42"/>
                  <a:gd name="T4" fmla="*/ 45 w 45"/>
                  <a:gd name="T5" fmla="*/ 16 h 42"/>
                  <a:gd name="T6" fmla="*/ 31 w 45"/>
                  <a:gd name="T7" fmla="*/ 42 h 42"/>
                  <a:gd name="T8" fmla="*/ 0 w 45"/>
                  <a:gd name="T9" fmla="*/ 26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0" y="26"/>
                    </a:moveTo>
                    <a:lnTo>
                      <a:pt x="13" y="0"/>
                    </a:lnTo>
                    <a:lnTo>
                      <a:pt x="45" y="16"/>
                    </a:lnTo>
                    <a:lnTo>
                      <a:pt x="31" y="42"/>
                    </a:lnTo>
                    <a:lnTo>
                      <a:pt x="0" y="26"/>
                    </a:lnTo>
                    <a:close/>
                  </a:path>
                </a:pathLst>
              </a:custGeom>
              <a:solidFill>
                <a:srgbClr val="000000"/>
              </a:solidFill>
              <a:ln w="9525">
                <a:noFill/>
                <a:round/>
                <a:headEnd/>
                <a:tailEnd/>
              </a:ln>
            </p:spPr>
            <p:txBody>
              <a:bodyPr/>
              <a:lstStyle/>
              <a:p>
                <a:endParaRPr lang="en-US"/>
              </a:p>
            </p:txBody>
          </p:sp>
          <p:sp>
            <p:nvSpPr>
              <p:cNvPr id="85288" name="Freeform 685"/>
              <p:cNvSpPr>
                <a:spLocks/>
              </p:cNvSpPr>
              <p:nvPr/>
            </p:nvSpPr>
            <p:spPr bwMode="auto">
              <a:xfrm>
                <a:off x="2073" y="2959"/>
                <a:ext cx="68" cy="86"/>
              </a:xfrm>
              <a:custGeom>
                <a:avLst/>
                <a:gdLst>
                  <a:gd name="T0" fmla="*/ 0 w 68"/>
                  <a:gd name="T1" fmla="*/ 70 h 86"/>
                  <a:gd name="T2" fmla="*/ 37 w 68"/>
                  <a:gd name="T3" fmla="*/ 0 h 86"/>
                  <a:gd name="T4" fmla="*/ 68 w 68"/>
                  <a:gd name="T5" fmla="*/ 16 h 86"/>
                  <a:gd name="T6" fmla="*/ 31 w 68"/>
                  <a:gd name="T7" fmla="*/ 86 h 86"/>
                  <a:gd name="T8" fmla="*/ 0 w 68"/>
                  <a:gd name="T9" fmla="*/ 70 h 86"/>
                  <a:gd name="T10" fmla="*/ 0 60000 65536"/>
                  <a:gd name="T11" fmla="*/ 0 60000 65536"/>
                  <a:gd name="T12" fmla="*/ 0 60000 65536"/>
                  <a:gd name="T13" fmla="*/ 0 60000 65536"/>
                  <a:gd name="T14" fmla="*/ 0 60000 65536"/>
                  <a:gd name="T15" fmla="*/ 0 w 68"/>
                  <a:gd name="T16" fmla="*/ 0 h 86"/>
                  <a:gd name="T17" fmla="*/ 68 w 68"/>
                  <a:gd name="T18" fmla="*/ 86 h 86"/>
                </a:gdLst>
                <a:ahLst/>
                <a:cxnLst>
                  <a:cxn ang="T10">
                    <a:pos x="T0" y="T1"/>
                  </a:cxn>
                  <a:cxn ang="T11">
                    <a:pos x="T2" y="T3"/>
                  </a:cxn>
                  <a:cxn ang="T12">
                    <a:pos x="T4" y="T5"/>
                  </a:cxn>
                  <a:cxn ang="T13">
                    <a:pos x="T6" y="T7"/>
                  </a:cxn>
                  <a:cxn ang="T14">
                    <a:pos x="T8" y="T9"/>
                  </a:cxn>
                </a:cxnLst>
                <a:rect l="T15" t="T16" r="T17" b="T18"/>
                <a:pathLst>
                  <a:path w="68" h="86">
                    <a:moveTo>
                      <a:pt x="0" y="70"/>
                    </a:moveTo>
                    <a:lnTo>
                      <a:pt x="37" y="0"/>
                    </a:lnTo>
                    <a:lnTo>
                      <a:pt x="68" y="16"/>
                    </a:lnTo>
                    <a:lnTo>
                      <a:pt x="31" y="86"/>
                    </a:lnTo>
                    <a:lnTo>
                      <a:pt x="0" y="70"/>
                    </a:lnTo>
                    <a:close/>
                  </a:path>
                </a:pathLst>
              </a:custGeom>
              <a:solidFill>
                <a:srgbClr val="000000"/>
              </a:solidFill>
              <a:ln w="9525">
                <a:noFill/>
                <a:round/>
                <a:headEnd/>
                <a:tailEnd/>
              </a:ln>
            </p:spPr>
            <p:txBody>
              <a:bodyPr/>
              <a:lstStyle/>
              <a:p>
                <a:endParaRPr lang="en-US"/>
              </a:p>
            </p:txBody>
          </p:sp>
          <p:sp>
            <p:nvSpPr>
              <p:cNvPr id="85289" name="Freeform 684"/>
              <p:cNvSpPr>
                <a:spLocks/>
              </p:cNvSpPr>
              <p:nvPr/>
            </p:nvSpPr>
            <p:spPr bwMode="auto">
              <a:xfrm>
                <a:off x="2110" y="2888"/>
                <a:ext cx="69" cy="87"/>
              </a:xfrm>
              <a:custGeom>
                <a:avLst/>
                <a:gdLst>
                  <a:gd name="T0" fmla="*/ 0 w 69"/>
                  <a:gd name="T1" fmla="*/ 70 h 87"/>
                  <a:gd name="T2" fmla="*/ 39 w 69"/>
                  <a:gd name="T3" fmla="*/ 0 h 87"/>
                  <a:gd name="T4" fmla="*/ 69 w 69"/>
                  <a:gd name="T5" fmla="*/ 17 h 87"/>
                  <a:gd name="T6" fmla="*/ 31 w 69"/>
                  <a:gd name="T7" fmla="*/ 87 h 87"/>
                  <a:gd name="T8" fmla="*/ 0 w 69"/>
                  <a:gd name="T9" fmla="*/ 70 h 87"/>
                  <a:gd name="T10" fmla="*/ 0 60000 65536"/>
                  <a:gd name="T11" fmla="*/ 0 60000 65536"/>
                  <a:gd name="T12" fmla="*/ 0 60000 65536"/>
                  <a:gd name="T13" fmla="*/ 0 60000 65536"/>
                  <a:gd name="T14" fmla="*/ 0 60000 65536"/>
                  <a:gd name="T15" fmla="*/ 0 w 69"/>
                  <a:gd name="T16" fmla="*/ 0 h 87"/>
                  <a:gd name="T17" fmla="*/ 69 w 69"/>
                  <a:gd name="T18" fmla="*/ 87 h 87"/>
                </a:gdLst>
                <a:ahLst/>
                <a:cxnLst>
                  <a:cxn ang="T10">
                    <a:pos x="T0" y="T1"/>
                  </a:cxn>
                  <a:cxn ang="T11">
                    <a:pos x="T2" y="T3"/>
                  </a:cxn>
                  <a:cxn ang="T12">
                    <a:pos x="T4" y="T5"/>
                  </a:cxn>
                  <a:cxn ang="T13">
                    <a:pos x="T6" y="T7"/>
                  </a:cxn>
                  <a:cxn ang="T14">
                    <a:pos x="T8" y="T9"/>
                  </a:cxn>
                </a:cxnLst>
                <a:rect l="T15" t="T16" r="T17" b="T18"/>
                <a:pathLst>
                  <a:path w="69" h="87">
                    <a:moveTo>
                      <a:pt x="0" y="70"/>
                    </a:moveTo>
                    <a:lnTo>
                      <a:pt x="39" y="0"/>
                    </a:lnTo>
                    <a:lnTo>
                      <a:pt x="69" y="17"/>
                    </a:lnTo>
                    <a:lnTo>
                      <a:pt x="31" y="87"/>
                    </a:lnTo>
                    <a:lnTo>
                      <a:pt x="0" y="70"/>
                    </a:lnTo>
                    <a:close/>
                  </a:path>
                </a:pathLst>
              </a:custGeom>
              <a:solidFill>
                <a:srgbClr val="000000"/>
              </a:solidFill>
              <a:ln w="9525">
                <a:noFill/>
                <a:round/>
                <a:headEnd/>
                <a:tailEnd/>
              </a:ln>
            </p:spPr>
            <p:txBody>
              <a:bodyPr/>
              <a:lstStyle/>
              <a:p>
                <a:endParaRPr lang="en-US"/>
              </a:p>
            </p:txBody>
          </p:sp>
          <p:sp>
            <p:nvSpPr>
              <p:cNvPr id="85290" name="Freeform 683"/>
              <p:cNvSpPr>
                <a:spLocks/>
              </p:cNvSpPr>
              <p:nvPr/>
            </p:nvSpPr>
            <p:spPr bwMode="auto">
              <a:xfrm>
                <a:off x="2149" y="2854"/>
                <a:ext cx="49" cy="51"/>
              </a:xfrm>
              <a:custGeom>
                <a:avLst/>
                <a:gdLst>
                  <a:gd name="T0" fmla="*/ 0 w 49"/>
                  <a:gd name="T1" fmla="*/ 34 h 51"/>
                  <a:gd name="T2" fmla="*/ 19 w 49"/>
                  <a:gd name="T3" fmla="*/ 0 h 51"/>
                  <a:gd name="T4" fmla="*/ 49 w 49"/>
                  <a:gd name="T5" fmla="*/ 18 h 51"/>
                  <a:gd name="T6" fmla="*/ 30 w 49"/>
                  <a:gd name="T7" fmla="*/ 51 h 51"/>
                  <a:gd name="T8" fmla="*/ 0 w 49"/>
                  <a:gd name="T9" fmla="*/ 34 h 51"/>
                  <a:gd name="T10" fmla="*/ 0 60000 65536"/>
                  <a:gd name="T11" fmla="*/ 0 60000 65536"/>
                  <a:gd name="T12" fmla="*/ 0 60000 65536"/>
                  <a:gd name="T13" fmla="*/ 0 60000 65536"/>
                  <a:gd name="T14" fmla="*/ 0 60000 65536"/>
                  <a:gd name="T15" fmla="*/ 0 w 49"/>
                  <a:gd name="T16" fmla="*/ 0 h 51"/>
                  <a:gd name="T17" fmla="*/ 49 w 49"/>
                  <a:gd name="T18" fmla="*/ 51 h 51"/>
                </a:gdLst>
                <a:ahLst/>
                <a:cxnLst>
                  <a:cxn ang="T10">
                    <a:pos x="T0" y="T1"/>
                  </a:cxn>
                  <a:cxn ang="T11">
                    <a:pos x="T2" y="T3"/>
                  </a:cxn>
                  <a:cxn ang="T12">
                    <a:pos x="T4" y="T5"/>
                  </a:cxn>
                  <a:cxn ang="T13">
                    <a:pos x="T6" y="T7"/>
                  </a:cxn>
                  <a:cxn ang="T14">
                    <a:pos x="T8" y="T9"/>
                  </a:cxn>
                </a:cxnLst>
                <a:rect l="T15" t="T16" r="T17" b="T18"/>
                <a:pathLst>
                  <a:path w="49" h="51">
                    <a:moveTo>
                      <a:pt x="0" y="34"/>
                    </a:moveTo>
                    <a:lnTo>
                      <a:pt x="19" y="0"/>
                    </a:lnTo>
                    <a:lnTo>
                      <a:pt x="49" y="18"/>
                    </a:lnTo>
                    <a:lnTo>
                      <a:pt x="30" y="51"/>
                    </a:lnTo>
                    <a:lnTo>
                      <a:pt x="0" y="34"/>
                    </a:lnTo>
                    <a:close/>
                  </a:path>
                </a:pathLst>
              </a:custGeom>
              <a:solidFill>
                <a:srgbClr val="000000"/>
              </a:solidFill>
              <a:ln w="9525">
                <a:noFill/>
                <a:round/>
                <a:headEnd/>
                <a:tailEnd/>
              </a:ln>
            </p:spPr>
            <p:txBody>
              <a:bodyPr/>
              <a:lstStyle/>
              <a:p>
                <a:endParaRPr lang="en-US"/>
              </a:p>
            </p:txBody>
          </p:sp>
          <p:sp>
            <p:nvSpPr>
              <p:cNvPr id="85291" name="Freeform 682"/>
              <p:cNvSpPr>
                <a:spLocks/>
              </p:cNvSpPr>
              <p:nvPr/>
            </p:nvSpPr>
            <p:spPr bwMode="auto">
              <a:xfrm>
                <a:off x="2168" y="2838"/>
                <a:ext cx="40" cy="34"/>
              </a:xfrm>
              <a:custGeom>
                <a:avLst/>
                <a:gdLst>
                  <a:gd name="T0" fmla="*/ 0 w 40"/>
                  <a:gd name="T1" fmla="*/ 16 h 34"/>
                  <a:gd name="T2" fmla="*/ 10 w 40"/>
                  <a:gd name="T3" fmla="*/ 0 h 34"/>
                  <a:gd name="T4" fmla="*/ 40 w 40"/>
                  <a:gd name="T5" fmla="*/ 18 h 34"/>
                  <a:gd name="T6" fmla="*/ 30 w 40"/>
                  <a:gd name="T7" fmla="*/ 34 h 34"/>
                  <a:gd name="T8" fmla="*/ 0 w 40"/>
                  <a:gd name="T9" fmla="*/ 16 h 34"/>
                  <a:gd name="T10" fmla="*/ 0 60000 65536"/>
                  <a:gd name="T11" fmla="*/ 0 60000 65536"/>
                  <a:gd name="T12" fmla="*/ 0 60000 65536"/>
                  <a:gd name="T13" fmla="*/ 0 60000 65536"/>
                  <a:gd name="T14" fmla="*/ 0 60000 65536"/>
                  <a:gd name="T15" fmla="*/ 0 w 40"/>
                  <a:gd name="T16" fmla="*/ 0 h 34"/>
                  <a:gd name="T17" fmla="*/ 40 w 40"/>
                  <a:gd name="T18" fmla="*/ 34 h 34"/>
                </a:gdLst>
                <a:ahLst/>
                <a:cxnLst>
                  <a:cxn ang="T10">
                    <a:pos x="T0" y="T1"/>
                  </a:cxn>
                  <a:cxn ang="T11">
                    <a:pos x="T2" y="T3"/>
                  </a:cxn>
                  <a:cxn ang="T12">
                    <a:pos x="T4" y="T5"/>
                  </a:cxn>
                  <a:cxn ang="T13">
                    <a:pos x="T6" y="T7"/>
                  </a:cxn>
                  <a:cxn ang="T14">
                    <a:pos x="T8" y="T9"/>
                  </a:cxn>
                </a:cxnLst>
                <a:rect l="T15" t="T16" r="T17" b="T18"/>
                <a:pathLst>
                  <a:path w="40" h="34">
                    <a:moveTo>
                      <a:pt x="0" y="16"/>
                    </a:moveTo>
                    <a:lnTo>
                      <a:pt x="10" y="0"/>
                    </a:lnTo>
                    <a:lnTo>
                      <a:pt x="40" y="18"/>
                    </a:lnTo>
                    <a:lnTo>
                      <a:pt x="30" y="34"/>
                    </a:lnTo>
                    <a:lnTo>
                      <a:pt x="0" y="16"/>
                    </a:lnTo>
                    <a:close/>
                  </a:path>
                </a:pathLst>
              </a:custGeom>
              <a:solidFill>
                <a:srgbClr val="000000"/>
              </a:solidFill>
              <a:ln w="9525">
                <a:noFill/>
                <a:round/>
                <a:headEnd/>
                <a:tailEnd/>
              </a:ln>
            </p:spPr>
            <p:txBody>
              <a:bodyPr/>
              <a:lstStyle/>
              <a:p>
                <a:endParaRPr lang="en-US"/>
              </a:p>
            </p:txBody>
          </p:sp>
          <p:sp>
            <p:nvSpPr>
              <p:cNvPr id="85292" name="Freeform 681"/>
              <p:cNvSpPr>
                <a:spLocks/>
              </p:cNvSpPr>
              <p:nvPr/>
            </p:nvSpPr>
            <p:spPr bwMode="auto">
              <a:xfrm>
                <a:off x="2253" y="2696"/>
                <a:ext cx="43" cy="40"/>
              </a:xfrm>
              <a:custGeom>
                <a:avLst/>
                <a:gdLst>
                  <a:gd name="T0" fmla="*/ 0 w 43"/>
                  <a:gd name="T1" fmla="*/ 20 h 40"/>
                  <a:gd name="T2" fmla="*/ 14 w 43"/>
                  <a:gd name="T3" fmla="*/ 0 h 40"/>
                  <a:gd name="T4" fmla="*/ 43 w 43"/>
                  <a:gd name="T5" fmla="*/ 19 h 40"/>
                  <a:gd name="T6" fmla="*/ 29 w 43"/>
                  <a:gd name="T7" fmla="*/ 40 h 40"/>
                  <a:gd name="T8" fmla="*/ 0 w 43"/>
                  <a:gd name="T9" fmla="*/ 20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0" y="20"/>
                    </a:moveTo>
                    <a:lnTo>
                      <a:pt x="14" y="0"/>
                    </a:lnTo>
                    <a:lnTo>
                      <a:pt x="43" y="19"/>
                    </a:lnTo>
                    <a:lnTo>
                      <a:pt x="29" y="40"/>
                    </a:lnTo>
                    <a:lnTo>
                      <a:pt x="0" y="20"/>
                    </a:lnTo>
                    <a:close/>
                  </a:path>
                </a:pathLst>
              </a:custGeom>
              <a:solidFill>
                <a:srgbClr val="000000"/>
              </a:solidFill>
              <a:ln w="9525">
                <a:noFill/>
                <a:round/>
                <a:headEnd/>
                <a:tailEnd/>
              </a:ln>
            </p:spPr>
            <p:txBody>
              <a:bodyPr/>
              <a:lstStyle/>
              <a:p>
                <a:endParaRPr lang="en-US"/>
              </a:p>
            </p:txBody>
          </p:sp>
          <p:sp>
            <p:nvSpPr>
              <p:cNvPr id="85293" name="Freeform 680"/>
              <p:cNvSpPr>
                <a:spLocks/>
              </p:cNvSpPr>
              <p:nvPr/>
            </p:nvSpPr>
            <p:spPr bwMode="auto">
              <a:xfrm>
                <a:off x="2267" y="2668"/>
                <a:ext cx="48" cy="47"/>
              </a:xfrm>
              <a:custGeom>
                <a:avLst/>
                <a:gdLst>
                  <a:gd name="T0" fmla="*/ 0 w 48"/>
                  <a:gd name="T1" fmla="*/ 28 h 47"/>
                  <a:gd name="T2" fmla="*/ 19 w 48"/>
                  <a:gd name="T3" fmla="*/ 0 h 47"/>
                  <a:gd name="T4" fmla="*/ 48 w 48"/>
                  <a:gd name="T5" fmla="*/ 19 h 47"/>
                  <a:gd name="T6" fmla="*/ 29 w 48"/>
                  <a:gd name="T7" fmla="*/ 47 h 47"/>
                  <a:gd name="T8" fmla="*/ 0 w 48"/>
                  <a:gd name="T9" fmla="*/ 28 h 47"/>
                  <a:gd name="T10" fmla="*/ 0 60000 65536"/>
                  <a:gd name="T11" fmla="*/ 0 60000 65536"/>
                  <a:gd name="T12" fmla="*/ 0 60000 65536"/>
                  <a:gd name="T13" fmla="*/ 0 60000 65536"/>
                  <a:gd name="T14" fmla="*/ 0 60000 65536"/>
                  <a:gd name="T15" fmla="*/ 0 w 48"/>
                  <a:gd name="T16" fmla="*/ 0 h 47"/>
                  <a:gd name="T17" fmla="*/ 48 w 48"/>
                  <a:gd name="T18" fmla="*/ 47 h 47"/>
                </a:gdLst>
                <a:ahLst/>
                <a:cxnLst>
                  <a:cxn ang="T10">
                    <a:pos x="T0" y="T1"/>
                  </a:cxn>
                  <a:cxn ang="T11">
                    <a:pos x="T2" y="T3"/>
                  </a:cxn>
                  <a:cxn ang="T12">
                    <a:pos x="T4" y="T5"/>
                  </a:cxn>
                  <a:cxn ang="T13">
                    <a:pos x="T6" y="T7"/>
                  </a:cxn>
                  <a:cxn ang="T14">
                    <a:pos x="T8" y="T9"/>
                  </a:cxn>
                </a:cxnLst>
                <a:rect l="T15" t="T16" r="T17" b="T18"/>
                <a:pathLst>
                  <a:path w="48" h="47">
                    <a:moveTo>
                      <a:pt x="0" y="28"/>
                    </a:moveTo>
                    <a:lnTo>
                      <a:pt x="19" y="0"/>
                    </a:lnTo>
                    <a:lnTo>
                      <a:pt x="48" y="19"/>
                    </a:lnTo>
                    <a:lnTo>
                      <a:pt x="29" y="47"/>
                    </a:lnTo>
                    <a:lnTo>
                      <a:pt x="0" y="28"/>
                    </a:lnTo>
                    <a:close/>
                  </a:path>
                </a:pathLst>
              </a:custGeom>
              <a:solidFill>
                <a:srgbClr val="000000"/>
              </a:solidFill>
              <a:ln w="9525">
                <a:noFill/>
                <a:round/>
                <a:headEnd/>
                <a:tailEnd/>
              </a:ln>
            </p:spPr>
            <p:txBody>
              <a:bodyPr/>
              <a:lstStyle/>
              <a:p>
                <a:endParaRPr lang="en-US"/>
              </a:p>
            </p:txBody>
          </p:sp>
          <p:sp>
            <p:nvSpPr>
              <p:cNvPr id="85294" name="Freeform 679"/>
              <p:cNvSpPr>
                <a:spLocks/>
              </p:cNvSpPr>
              <p:nvPr/>
            </p:nvSpPr>
            <p:spPr bwMode="auto">
              <a:xfrm>
                <a:off x="2287" y="2642"/>
                <a:ext cx="47" cy="46"/>
              </a:xfrm>
              <a:custGeom>
                <a:avLst/>
                <a:gdLst>
                  <a:gd name="T0" fmla="*/ 0 w 47"/>
                  <a:gd name="T1" fmla="*/ 25 h 46"/>
                  <a:gd name="T2" fmla="*/ 19 w 47"/>
                  <a:gd name="T3" fmla="*/ 0 h 46"/>
                  <a:gd name="T4" fmla="*/ 47 w 47"/>
                  <a:gd name="T5" fmla="*/ 21 h 46"/>
                  <a:gd name="T6" fmla="*/ 27 w 47"/>
                  <a:gd name="T7" fmla="*/ 46 h 46"/>
                  <a:gd name="T8" fmla="*/ 0 w 47"/>
                  <a:gd name="T9" fmla="*/ 25 h 46"/>
                  <a:gd name="T10" fmla="*/ 0 60000 65536"/>
                  <a:gd name="T11" fmla="*/ 0 60000 65536"/>
                  <a:gd name="T12" fmla="*/ 0 60000 65536"/>
                  <a:gd name="T13" fmla="*/ 0 60000 65536"/>
                  <a:gd name="T14" fmla="*/ 0 60000 65536"/>
                  <a:gd name="T15" fmla="*/ 0 w 47"/>
                  <a:gd name="T16" fmla="*/ 0 h 46"/>
                  <a:gd name="T17" fmla="*/ 47 w 47"/>
                  <a:gd name="T18" fmla="*/ 46 h 46"/>
                </a:gdLst>
                <a:ahLst/>
                <a:cxnLst>
                  <a:cxn ang="T10">
                    <a:pos x="T0" y="T1"/>
                  </a:cxn>
                  <a:cxn ang="T11">
                    <a:pos x="T2" y="T3"/>
                  </a:cxn>
                  <a:cxn ang="T12">
                    <a:pos x="T4" y="T5"/>
                  </a:cxn>
                  <a:cxn ang="T13">
                    <a:pos x="T6" y="T7"/>
                  </a:cxn>
                  <a:cxn ang="T14">
                    <a:pos x="T8" y="T9"/>
                  </a:cxn>
                </a:cxnLst>
                <a:rect l="T15" t="T16" r="T17" b="T18"/>
                <a:pathLst>
                  <a:path w="47" h="46">
                    <a:moveTo>
                      <a:pt x="0" y="25"/>
                    </a:moveTo>
                    <a:lnTo>
                      <a:pt x="19" y="0"/>
                    </a:lnTo>
                    <a:lnTo>
                      <a:pt x="47" y="21"/>
                    </a:lnTo>
                    <a:lnTo>
                      <a:pt x="27" y="46"/>
                    </a:lnTo>
                    <a:lnTo>
                      <a:pt x="0" y="25"/>
                    </a:lnTo>
                    <a:close/>
                  </a:path>
                </a:pathLst>
              </a:custGeom>
              <a:solidFill>
                <a:srgbClr val="000000"/>
              </a:solidFill>
              <a:ln w="9525">
                <a:noFill/>
                <a:round/>
                <a:headEnd/>
                <a:tailEnd/>
              </a:ln>
            </p:spPr>
            <p:txBody>
              <a:bodyPr/>
              <a:lstStyle/>
              <a:p>
                <a:endParaRPr lang="en-US"/>
              </a:p>
            </p:txBody>
          </p:sp>
          <p:sp>
            <p:nvSpPr>
              <p:cNvPr id="85295" name="Freeform 678"/>
              <p:cNvSpPr>
                <a:spLocks/>
              </p:cNvSpPr>
              <p:nvPr/>
            </p:nvSpPr>
            <p:spPr bwMode="auto">
              <a:xfrm>
                <a:off x="2306" y="2618"/>
                <a:ext cx="47" cy="45"/>
              </a:xfrm>
              <a:custGeom>
                <a:avLst/>
                <a:gdLst>
                  <a:gd name="T0" fmla="*/ 0 w 47"/>
                  <a:gd name="T1" fmla="*/ 24 h 45"/>
                  <a:gd name="T2" fmla="*/ 19 w 47"/>
                  <a:gd name="T3" fmla="*/ 0 h 45"/>
                  <a:gd name="T4" fmla="*/ 47 w 47"/>
                  <a:gd name="T5" fmla="*/ 21 h 45"/>
                  <a:gd name="T6" fmla="*/ 28 w 47"/>
                  <a:gd name="T7" fmla="*/ 45 h 45"/>
                  <a:gd name="T8" fmla="*/ 0 w 47"/>
                  <a:gd name="T9" fmla="*/ 24 h 45"/>
                  <a:gd name="T10" fmla="*/ 0 60000 65536"/>
                  <a:gd name="T11" fmla="*/ 0 60000 65536"/>
                  <a:gd name="T12" fmla="*/ 0 60000 65536"/>
                  <a:gd name="T13" fmla="*/ 0 60000 65536"/>
                  <a:gd name="T14" fmla="*/ 0 60000 65536"/>
                  <a:gd name="T15" fmla="*/ 0 w 47"/>
                  <a:gd name="T16" fmla="*/ 0 h 45"/>
                  <a:gd name="T17" fmla="*/ 47 w 47"/>
                  <a:gd name="T18" fmla="*/ 45 h 45"/>
                </a:gdLst>
                <a:ahLst/>
                <a:cxnLst>
                  <a:cxn ang="T10">
                    <a:pos x="T0" y="T1"/>
                  </a:cxn>
                  <a:cxn ang="T11">
                    <a:pos x="T2" y="T3"/>
                  </a:cxn>
                  <a:cxn ang="T12">
                    <a:pos x="T4" y="T5"/>
                  </a:cxn>
                  <a:cxn ang="T13">
                    <a:pos x="T6" y="T7"/>
                  </a:cxn>
                  <a:cxn ang="T14">
                    <a:pos x="T8" y="T9"/>
                  </a:cxn>
                </a:cxnLst>
                <a:rect l="T15" t="T16" r="T17" b="T18"/>
                <a:pathLst>
                  <a:path w="47" h="45">
                    <a:moveTo>
                      <a:pt x="0" y="24"/>
                    </a:moveTo>
                    <a:lnTo>
                      <a:pt x="19" y="0"/>
                    </a:lnTo>
                    <a:lnTo>
                      <a:pt x="47" y="21"/>
                    </a:lnTo>
                    <a:lnTo>
                      <a:pt x="28" y="45"/>
                    </a:lnTo>
                    <a:lnTo>
                      <a:pt x="0" y="24"/>
                    </a:lnTo>
                    <a:close/>
                  </a:path>
                </a:pathLst>
              </a:custGeom>
              <a:solidFill>
                <a:srgbClr val="000000"/>
              </a:solidFill>
              <a:ln w="9525">
                <a:noFill/>
                <a:round/>
                <a:headEnd/>
                <a:tailEnd/>
              </a:ln>
            </p:spPr>
            <p:txBody>
              <a:bodyPr/>
              <a:lstStyle/>
              <a:p>
                <a:endParaRPr lang="en-US"/>
              </a:p>
            </p:txBody>
          </p:sp>
          <p:sp>
            <p:nvSpPr>
              <p:cNvPr id="85296" name="Freeform 677"/>
              <p:cNvSpPr>
                <a:spLocks/>
              </p:cNvSpPr>
              <p:nvPr/>
            </p:nvSpPr>
            <p:spPr bwMode="auto">
              <a:xfrm>
                <a:off x="2325" y="2595"/>
                <a:ext cx="45" cy="44"/>
              </a:xfrm>
              <a:custGeom>
                <a:avLst/>
                <a:gdLst>
                  <a:gd name="T0" fmla="*/ 0 w 45"/>
                  <a:gd name="T1" fmla="*/ 22 h 44"/>
                  <a:gd name="T2" fmla="*/ 18 w 45"/>
                  <a:gd name="T3" fmla="*/ 0 h 44"/>
                  <a:gd name="T4" fmla="*/ 45 w 45"/>
                  <a:gd name="T5" fmla="*/ 23 h 44"/>
                  <a:gd name="T6" fmla="*/ 27 w 45"/>
                  <a:gd name="T7" fmla="*/ 44 h 44"/>
                  <a:gd name="T8" fmla="*/ 0 w 45"/>
                  <a:gd name="T9" fmla="*/ 22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0" y="22"/>
                    </a:moveTo>
                    <a:lnTo>
                      <a:pt x="18" y="0"/>
                    </a:lnTo>
                    <a:lnTo>
                      <a:pt x="45" y="23"/>
                    </a:lnTo>
                    <a:lnTo>
                      <a:pt x="27" y="44"/>
                    </a:lnTo>
                    <a:lnTo>
                      <a:pt x="0" y="22"/>
                    </a:lnTo>
                    <a:close/>
                  </a:path>
                </a:pathLst>
              </a:custGeom>
              <a:solidFill>
                <a:srgbClr val="000000"/>
              </a:solidFill>
              <a:ln w="9525">
                <a:noFill/>
                <a:round/>
                <a:headEnd/>
                <a:tailEnd/>
              </a:ln>
            </p:spPr>
            <p:txBody>
              <a:bodyPr/>
              <a:lstStyle/>
              <a:p>
                <a:endParaRPr lang="en-US"/>
              </a:p>
            </p:txBody>
          </p:sp>
          <p:sp>
            <p:nvSpPr>
              <p:cNvPr id="85297" name="Freeform 676"/>
              <p:cNvSpPr>
                <a:spLocks/>
              </p:cNvSpPr>
              <p:nvPr/>
            </p:nvSpPr>
            <p:spPr bwMode="auto">
              <a:xfrm>
                <a:off x="2344" y="2584"/>
                <a:ext cx="35" cy="34"/>
              </a:xfrm>
              <a:custGeom>
                <a:avLst/>
                <a:gdLst>
                  <a:gd name="T0" fmla="*/ 0 w 35"/>
                  <a:gd name="T1" fmla="*/ 10 h 34"/>
                  <a:gd name="T2" fmla="*/ 10 w 35"/>
                  <a:gd name="T3" fmla="*/ 0 h 34"/>
                  <a:gd name="T4" fmla="*/ 35 w 35"/>
                  <a:gd name="T5" fmla="*/ 24 h 34"/>
                  <a:gd name="T6" fmla="*/ 26 w 35"/>
                  <a:gd name="T7" fmla="*/ 34 h 34"/>
                  <a:gd name="T8" fmla="*/ 0 w 35"/>
                  <a:gd name="T9" fmla="*/ 10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0" y="10"/>
                    </a:moveTo>
                    <a:lnTo>
                      <a:pt x="10" y="0"/>
                    </a:lnTo>
                    <a:lnTo>
                      <a:pt x="35" y="24"/>
                    </a:lnTo>
                    <a:lnTo>
                      <a:pt x="26" y="34"/>
                    </a:lnTo>
                    <a:lnTo>
                      <a:pt x="0" y="10"/>
                    </a:lnTo>
                    <a:close/>
                  </a:path>
                </a:pathLst>
              </a:custGeom>
              <a:solidFill>
                <a:srgbClr val="000000"/>
              </a:solidFill>
              <a:ln w="9525">
                <a:noFill/>
                <a:round/>
                <a:headEnd/>
                <a:tailEnd/>
              </a:ln>
            </p:spPr>
            <p:txBody>
              <a:bodyPr/>
              <a:lstStyle/>
              <a:p>
                <a:endParaRPr lang="en-US"/>
              </a:p>
            </p:txBody>
          </p:sp>
          <p:sp>
            <p:nvSpPr>
              <p:cNvPr id="85298" name="Freeform 675"/>
              <p:cNvSpPr>
                <a:spLocks/>
              </p:cNvSpPr>
              <p:nvPr/>
            </p:nvSpPr>
            <p:spPr bwMode="auto">
              <a:xfrm>
                <a:off x="2354" y="2574"/>
                <a:ext cx="35" cy="34"/>
              </a:xfrm>
              <a:custGeom>
                <a:avLst/>
                <a:gdLst>
                  <a:gd name="T0" fmla="*/ 0 w 35"/>
                  <a:gd name="T1" fmla="*/ 10 h 34"/>
                  <a:gd name="T2" fmla="*/ 9 w 35"/>
                  <a:gd name="T3" fmla="*/ 0 h 34"/>
                  <a:gd name="T4" fmla="*/ 35 w 35"/>
                  <a:gd name="T5" fmla="*/ 24 h 34"/>
                  <a:gd name="T6" fmla="*/ 25 w 35"/>
                  <a:gd name="T7" fmla="*/ 34 h 34"/>
                  <a:gd name="T8" fmla="*/ 0 w 35"/>
                  <a:gd name="T9" fmla="*/ 10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0" y="10"/>
                    </a:moveTo>
                    <a:lnTo>
                      <a:pt x="9" y="0"/>
                    </a:lnTo>
                    <a:lnTo>
                      <a:pt x="35" y="24"/>
                    </a:lnTo>
                    <a:lnTo>
                      <a:pt x="25" y="34"/>
                    </a:lnTo>
                    <a:lnTo>
                      <a:pt x="0" y="10"/>
                    </a:lnTo>
                    <a:close/>
                  </a:path>
                </a:pathLst>
              </a:custGeom>
              <a:solidFill>
                <a:srgbClr val="000000"/>
              </a:solidFill>
              <a:ln w="9525">
                <a:noFill/>
                <a:round/>
                <a:headEnd/>
                <a:tailEnd/>
              </a:ln>
            </p:spPr>
            <p:txBody>
              <a:bodyPr/>
              <a:lstStyle/>
              <a:p>
                <a:endParaRPr lang="en-US"/>
              </a:p>
            </p:txBody>
          </p:sp>
          <p:sp>
            <p:nvSpPr>
              <p:cNvPr id="85299" name="Freeform 674"/>
              <p:cNvSpPr>
                <a:spLocks/>
              </p:cNvSpPr>
              <p:nvPr/>
            </p:nvSpPr>
            <p:spPr bwMode="auto">
              <a:xfrm>
                <a:off x="2364" y="2565"/>
                <a:ext cx="33" cy="34"/>
              </a:xfrm>
              <a:custGeom>
                <a:avLst/>
                <a:gdLst>
                  <a:gd name="T0" fmla="*/ 0 w 33"/>
                  <a:gd name="T1" fmla="*/ 9 h 34"/>
                  <a:gd name="T2" fmla="*/ 9 w 33"/>
                  <a:gd name="T3" fmla="*/ 0 h 34"/>
                  <a:gd name="T4" fmla="*/ 33 w 33"/>
                  <a:gd name="T5" fmla="*/ 25 h 34"/>
                  <a:gd name="T6" fmla="*/ 25 w 33"/>
                  <a:gd name="T7" fmla="*/ 34 h 34"/>
                  <a:gd name="T8" fmla="*/ 0 w 33"/>
                  <a:gd name="T9" fmla="*/ 9 h 34"/>
                  <a:gd name="T10" fmla="*/ 0 60000 65536"/>
                  <a:gd name="T11" fmla="*/ 0 60000 65536"/>
                  <a:gd name="T12" fmla="*/ 0 60000 65536"/>
                  <a:gd name="T13" fmla="*/ 0 60000 65536"/>
                  <a:gd name="T14" fmla="*/ 0 60000 65536"/>
                  <a:gd name="T15" fmla="*/ 0 w 33"/>
                  <a:gd name="T16" fmla="*/ 0 h 34"/>
                  <a:gd name="T17" fmla="*/ 33 w 33"/>
                  <a:gd name="T18" fmla="*/ 34 h 34"/>
                </a:gdLst>
                <a:ahLst/>
                <a:cxnLst>
                  <a:cxn ang="T10">
                    <a:pos x="T0" y="T1"/>
                  </a:cxn>
                  <a:cxn ang="T11">
                    <a:pos x="T2" y="T3"/>
                  </a:cxn>
                  <a:cxn ang="T12">
                    <a:pos x="T4" y="T5"/>
                  </a:cxn>
                  <a:cxn ang="T13">
                    <a:pos x="T6" y="T7"/>
                  </a:cxn>
                  <a:cxn ang="T14">
                    <a:pos x="T8" y="T9"/>
                  </a:cxn>
                </a:cxnLst>
                <a:rect l="T15" t="T16" r="T17" b="T18"/>
                <a:pathLst>
                  <a:path w="33" h="34">
                    <a:moveTo>
                      <a:pt x="0" y="9"/>
                    </a:moveTo>
                    <a:lnTo>
                      <a:pt x="9" y="0"/>
                    </a:lnTo>
                    <a:lnTo>
                      <a:pt x="33" y="25"/>
                    </a:lnTo>
                    <a:lnTo>
                      <a:pt x="25" y="34"/>
                    </a:lnTo>
                    <a:lnTo>
                      <a:pt x="0" y="9"/>
                    </a:lnTo>
                    <a:close/>
                  </a:path>
                </a:pathLst>
              </a:custGeom>
              <a:solidFill>
                <a:srgbClr val="000000"/>
              </a:solidFill>
              <a:ln w="9525">
                <a:noFill/>
                <a:round/>
                <a:headEnd/>
                <a:tailEnd/>
              </a:ln>
            </p:spPr>
            <p:txBody>
              <a:bodyPr/>
              <a:lstStyle/>
              <a:p>
                <a:endParaRPr lang="en-US"/>
              </a:p>
            </p:txBody>
          </p:sp>
          <p:sp>
            <p:nvSpPr>
              <p:cNvPr id="85300" name="Freeform 673"/>
              <p:cNvSpPr>
                <a:spLocks/>
              </p:cNvSpPr>
              <p:nvPr/>
            </p:nvSpPr>
            <p:spPr bwMode="auto">
              <a:xfrm>
                <a:off x="2373" y="2556"/>
                <a:ext cx="33" cy="34"/>
              </a:xfrm>
              <a:custGeom>
                <a:avLst/>
                <a:gdLst>
                  <a:gd name="T0" fmla="*/ 0 w 33"/>
                  <a:gd name="T1" fmla="*/ 8 h 34"/>
                  <a:gd name="T2" fmla="*/ 9 w 33"/>
                  <a:gd name="T3" fmla="*/ 0 h 34"/>
                  <a:gd name="T4" fmla="*/ 33 w 33"/>
                  <a:gd name="T5" fmla="*/ 25 h 34"/>
                  <a:gd name="T6" fmla="*/ 24 w 33"/>
                  <a:gd name="T7" fmla="*/ 34 h 34"/>
                  <a:gd name="T8" fmla="*/ 0 w 33"/>
                  <a:gd name="T9" fmla="*/ 8 h 34"/>
                  <a:gd name="T10" fmla="*/ 0 60000 65536"/>
                  <a:gd name="T11" fmla="*/ 0 60000 65536"/>
                  <a:gd name="T12" fmla="*/ 0 60000 65536"/>
                  <a:gd name="T13" fmla="*/ 0 60000 65536"/>
                  <a:gd name="T14" fmla="*/ 0 60000 65536"/>
                  <a:gd name="T15" fmla="*/ 0 w 33"/>
                  <a:gd name="T16" fmla="*/ 0 h 34"/>
                  <a:gd name="T17" fmla="*/ 33 w 33"/>
                  <a:gd name="T18" fmla="*/ 34 h 34"/>
                </a:gdLst>
                <a:ahLst/>
                <a:cxnLst>
                  <a:cxn ang="T10">
                    <a:pos x="T0" y="T1"/>
                  </a:cxn>
                  <a:cxn ang="T11">
                    <a:pos x="T2" y="T3"/>
                  </a:cxn>
                  <a:cxn ang="T12">
                    <a:pos x="T4" y="T5"/>
                  </a:cxn>
                  <a:cxn ang="T13">
                    <a:pos x="T6" y="T7"/>
                  </a:cxn>
                  <a:cxn ang="T14">
                    <a:pos x="T8" y="T9"/>
                  </a:cxn>
                </a:cxnLst>
                <a:rect l="T15" t="T16" r="T17" b="T18"/>
                <a:pathLst>
                  <a:path w="33" h="34">
                    <a:moveTo>
                      <a:pt x="0" y="8"/>
                    </a:moveTo>
                    <a:lnTo>
                      <a:pt x="9" y="0"/>
                    </a:lnTo>
                    <a:lnTo>
                      <a:pt x="33" y="25"/>
                    </a:lnTo>
                    <a:lnTo>
                      <a:pt x="24" y="34"/>
                    </a:lnTo>
                    <a:lnTo>
                      <a:pt x="0" y="8"/>
                    </a:lnTo>
                    <a:close/>
                  </a:path>
                </a:pathLst>
              </a:custGeom>
              <a:solidFill>
                <a:srgbClr val="000000"/>
              </a:solidFill>
              <a:ln w="9525">
                <a:noFill/>
                <a:round/>
                <a:headEnd/>
                <a:tailEnd/>
              </a:ln>
            </p:spPr>
            <p:txBody>
              <a:bodyPr/>
              <a:lstStyle/>
              <a:p>
                <a:endParaRPr lang="en-US"/>
              </a:p>
            </p:txBody>
          </p:sp>
          <p:sp>
            <p:nvSpPr>
              <p:cNvPr id="85301" name="Freeform 672"/>
              <p:cNvSpPr>
                <a:spLocks/>
              </p:cNvSpPr>
              <p:nvPr/>
            </p:nvSpPr>
            <p:spPr bwMode="auto">
              <a:xfrm>
                <a:off x="2383" y="2548"/>
                <a:ext cx="32" cy="33"/>
              </a:xfrm>
              <a:custGeom>
                <a:avLst/>
                <a:gdLst>
                  <a:gd name="T0" fmla="*/ 0 w 32"/>
                  <a:gd name="T1" fmla="*/ 8 h 33"/>
                  <a:gd name="T2" fmla="*/ 9 w 32"/>
                  <a:gd name="T3" fmla="*/ 0 h 33"/>
                  <a:gd name="T4" fmla="*/ 32 w 32"/>
                  <a:gd name="T5" fmla="*/ 25 h 33"/>
                  <a:gd name="T6" fmla="*/ 23 w 32"/>
                  <a:gd name="T7" fmla="*/ 33 h 33"/>
                  <a:gd name="T8" fmla="*/ 0 w 32"/>
                  <a:gd name="T9" fmla="*/ 8 h 33"/>
                  <a:gd name="T10" fmla="*/ 0 60000 65536"/>
                  <a:gd name="T11" fmla="*/ 0 60000 65536"/>
                  <a:gd name="T12" fmla="*/ 0 60000 65536"/>
                  <a:gd name="T13" fmla="*/ 0 60000 65536"/>
                  <a:gd name="T14" fmla="*/ 0 60000 65536"/>
                  <a:gd name="T15" fmla="*/ 0 w 32"/>
                  <a:gd name="T16" fmla="*/ 0 h 33"/>
                  <a:gd name="T17" fmla="*/ 32 w 32"/>
                  <a:gd name="T18" fmla="*/ 33 h 33"/>
                </a:gdLst>
                <a:ahLst/>
                <a:cxnLst>
                  <a:cxn ang="T10">
                    <a:pos x="T0" y="T1"/>
                  </a:cxn>
                  <a:cxn ang="T11">
                    <a:pos x="T2" y="T3"/>
                  </a:cxn>
                  <a:cxn ang="T12">
                    <a:pos x="T4" y="T5"/>
                  </a:cxn>
                  <a:cxn ang="T13">
                    <a:pos x="T6" y="T7"/>
                  </a:cxn>
                  <a:cxn ang="T14">
                    <a:pos x="T8" y="T9"/>
                  </a:cxn>
                </a:cxnLst>
                <a:rect l="T15" t="T16" r="T17" b="T18"/>
                <a:pathLst>
                  <a:path w="32" h="33">
                    <a:moveTo>
                      <a:pt x="0" y="8"/>
                    </a:moveTo>
                    <a:lnTo>
                      <a:pt x="9" y="0"/>
                    </a:lnTo>
                    <a:lnTo>
                      <a:pt x="32" y="25"/>
                    </a:lnTo>
                    <a:lnTo>
                      <a:pt x="23" y="33"/>
                    </a:lnTo>
                    <a:lnTo>
                      <a:pt x="0" y="8"/>
                    </a:lnTo>
                    <a:close/>
                  </a:path>
                </a:pathLst>
              </a:custGeom>
              <a:solidFill>
                <a:srgbClr val="000000"/>
              </a:solidFill>
              <a:ln w="9525">
                <a:noFill/>
                <a:round/>
                <a:headEnd/>
                <a:tailEnd/>
              </a:ln>
            </p:spPr>
            <p:txBody>
              <a:bodyPr/>
              <a:lstStyle/>
              <a:p>
                <a:endParaRPr lang="en-US"/>
              </a:p>
            </p:txBody>
          </p:sp>
          <p:sp>
            <p:nvSpPr>
              <p:cNvPr id="85302" name="Freeform 671"/>
              <p:cNvSpPr>
                <a:spLocks/>
              </p:cNvSpPr>
              <p:nvPr/>
            </p:nvSpPr>
            <p:spPr bwMode="auto">
              <a:xfrm>
                <a:off x="2392" y="2540"/>
                <a:ext cx="30" cy="35"/>
              </a:xfrm>
              <a:custGeom>
                <a:avLst/>
                <a:gdLst>
                  <a:gd name="T0" fmla="*/ 0 w 30"/>
                  <a:gd name="T1" fmla="*/ 7 h 35"/>
                  <a:gd name="T2" fmla="*/ 9 w 30"/>
                  <a:gd name="T3" fmla="*/ 0 h 35"/>
                  <a:gd name="T4" fmla="*/ 30 w 30"/>
                  <a:gd name="T5" fmla="*/ 28 h 35"/>
                  <a:gd name="T6" fmla="*/ 21 w 30"/>
                  <a:gd name="T7" fmla="*/ 35 h 35"/>
                  <a:gd name="T8" fmla="*/ 0 w 30"/>
                  <a:gd name="T9" fmla="*/ 7 h 35"/>
                  <a:gd name="T10" fmla="*/ 0 60000 65536"/>
                  <a:gd name="T11" fmla="*/ 0 60000 65536"/>
                  <a:gd name="T12" fmla="*/ 0 60000 65536"/>
                  <a:gd name="T13" fmla="*/ 0 60000 65536"/>
                  <a:gd name="T14" fmla="*/ 0 60000 65536"/>
                  <a:gd name="T15" fmla="*/ 0 w 30"/>
                  <a:gd name="T16" fmla="*/ 0 h 35"/>
                  <a:gd name="T17" fmla="*/ 30 w 30"/>
                  <a:gd name="T18" fmla="*/ 35 h 35"/>
                </a:gdLst>
                <a:ahLst/>
                <a:cxnLst>
                  <a:cxn ang="T10">
                    <a:pos x="T0" y="T1"/>
                  </a:cxn>
                  <a:cxn ang="T11">
                    <a:pos x="T2" y="T3"/>
                  </a:cxn>
                  <a:cxn ang="T12">
                    <a:pos x="T4" y="T5"/>
                  </a:cxn>
                  <a:cxn ang="T13">
                    <a:pos x="T6" y="T7"/>
                  </a:cxn>
                  <a:cxn ang="T14">
                    <a:pos x="T8" y="T9"/>
                  </a:cxn>
                </a:cxnLst>
                <a:rect l="T15" t="T16" r="T17" b="T18"/>
                <a:pathLst>
                  <a:path w="30" h="35">
                    <a:moveTo>
                      <a:pt x="0" y="7"/>
                    </a:moveTo>
                    <a:lnTo>
                      <a:pt x="9" y="0"/>
                    </a:lnTo>
                    <a:lnTo>
                      <a:pt x="30" y="28"/>
                    </a:lnTo>
                    <a:lnTo>
                      <a:pt x="21" y="35"/>
                    </a:lnTo>
                    <a:lnTo>
                      <a:pt x="0" y="7"/>
                    </a:lnTo>
                    <a:close/>
                  </a:path>
                </a:pathLst>
              </a:custGeom>
              <a:solidFill>
                <a:srgbClr val="000000"/>
              </a:solidFill>
              <a:ln w="9525">
                <a:noFill/>
                <a:round/>
                <a:headEnd/>
                <a:tailEnd/>
              </a:ln>
            </p:spPr>
            <p:txBody>
              <a:bodyPr/>
              <a:lstStyle/>
              <a:p>
                <a:endParaRPr lang="en-US"/>
              </a:p>
            </p:txBody>
          </p:sp>
          <p:sp>
            <p:nvSpPr>
              <p:cNvPr id="85303" name="Freeform 670"/>
              <p:cNvSpPr>
                <a:spLocks/>
              </p:cNvSpPr>
              <p:nvPr/>
            </p:nvSpPr>
            <p:spPr bwMode="auto">
              <a:xfrm>
                <a:off x="2401" y="2534"/>
                <a:ext cx="30" cy="34"/>
              </a:xfrm>
              <a:custGeom>
                <a:avLst/>
                <a:gdLst>
                  <a:gd name="T0" fmla="*/ 0 w 30"/>
                  <a:gd name="T1" fmla="*/ 6 h 34"/>
                  <a:gd name="T2" fmla="*/ 9 w 30"/>
                  <a:gd name="T3" fmla="*/ 0 h 34"/>
                  <a:gd name="T4" fmla="*/ 30 w 30"/>
                  <a:gd name="T5" fmla="*/ 27 h 34"/>
                  <a:gd name="T6" fmla="*/ 21 w 30"/>
                  <a:gd name="T7" fmla="*/ 34 h 34"/>
                  <a:gd name="T8" fmla="*/ 0 w 30"/>
                  <a:gd name="T9" fmla="*/ 6 h 34"/>
                  <a:gd name="T10" fmla="*/ 0 60000 65536"/>
                  <a:gd name="T11" fmla="*/ 0 60000 65536"/>
                  <a:gd name="T12" fmla="*/ 0 60000 65536"/>
                  <a:gd name="T13" fmla="*/ 0 60000 65536"/>
                  <a:gd name="T14" fmla="*/ 0 60000 65536"/>
                  <a:gd name="T15" fmla="*/ 0 w 30"/>
                  <a:gd name="T16" fmla="*/ 0 h 34"/>
                  <a:gd name="T17" fmla="*/ 30 w 30"/>
                  <a:gd name="T18" fmla="*/ 34 h 34"/>
                </a:gdLst>
                <a:ahLst/>
                <a:cxnLst>
                  <a:cxn ang="T10">
                    <a:pos x="T0" y="T1"/>
                  </a:cxn>
                  <a:cxn ang="T11">
                    <a:pos x="T2" y="T3"/>
                  </a:cxn>
                  <a:cxn ang="T12">
                    <a:pos x="T4" y="T5"/>
                  </a:cxn>
                  <a:cxn ang="T13">
                    <a:pos x="T6" y="T7"/>
                  </a:cxn>
                  <a:cxn ang="T14">
                    <a:pos x="T8" y="T9"/>
                  </a:cxn>
                </a:cxnLst>
                <a:rect l="T15" t="T16" r="T17" b="T18"/>
                <a:pathLst>
                  <a:path w="30" h="34">
                    <a:moveTo>
                      <a:pt x="0" y="6"/>
                    </a:moveTo>
                    <a:lnTo>
                      <a:pt x="9" y="0"/>
                    </a:lnTo>
                    <a:lnTo>
                      <a:pt x="30" y="27"/>
                    </a:lnTo>
                    <a:lnTo>
                      <a:pt x="21" y="34"/>
                    </a:lnTo>
                    <a:lnTo>
                      <a:pt x="0" y="6"/>
                    </a:lnTo>
                    <a:close/>
                  </a:path>
                </a:pathLst>
              </a:custGeom>
              <a:solidFill>
                <a:srgbClr val="000000"/>
              </a:solidFill>
              <a:ln w="9525">
                <a:noFill/>
                <a:round/>
                <a:headEnd/>
                <a:tailEnd/>
              </a:ln>
            </p:spPr>
            <p:txBody>
              <a:bodyPr/>
              <a:lstStyle/>
              <a:p>
                <a:endParaRPr lang="en-US"/>
              </a:p>
            </p:txBody>
          </p:sp>
          <p:sp>
            <p:nvSpPr>
              <p:cNvPr id="85304" name="Freeform 669"/>
              <p:cNvSpPr>
                <a:spLocks/>
              </p:cNvSpPr>
              <p:nvPr/>
            </p:nvSpPr>
            <p:spPr bwMode="auto">
              <a:xfrm>
                <a:off x="2410" y="2527"/>
                <a:ext cx="29" cy="34"/>
              </a:xfrm>
              <a:custGeom>
                <a:avLst/>
                <a:gdLst>
                  <a:gd name="T0" fmla="*/ 0 w 29"/>
                  <a:gd name="T1" fmla="*/ 6 h 34"/>
                  <a:gd name="T2" fmla="*/ 8 w 29"/>
                  <a:gd name="T3" fmla="*/ 0 h 34"/>
                  <a:gd name="T4" fmla="*/ 29 w 29"/>
                  <a:gd name="T5" fmla="*/ 29 h 34"/>
                  <a:gd name="T6" fmla="*/ 21 w 29"/>
                  <a:gd name="T7" fmla="*/ 34 h 34"/>
                  <a:gd name="T8" fmla="*/ 0 w 29"/>
                  <a:gd name="T9" fmla="*/ 6 h 34"/>
                  <a:gd name="T10" fmla="*/ 0 60000 65536"/>
                  <a:gd name="T11" fmla="*/ 0 60000 65536"/>
                  <a:gd name="T12" fmla="*/ 0 60000 65536"/>
                  <a:gd name="T13" fmla="*/ 0 60000 65536"/>
                  <a:gd name="T14" fmla="*/ 0 60000 65536"/>
                  <a:gd name="T15" fmla="*/ 0 w 29"/>
                  <a:gd name="T16" fmla="*/ 0 h 34"/>
                  <a:gd name="T17" fmla="*/ 29 w 29"/>
                  <a:gd name="T18" fmla="*/ 34 h 34"/>
                </a:gdLst>
                <a:ahLst/>
                <a:cxnLst>
                  <a:cxn ang="T10">
                    <a:pos x="T0" y="T1"/>
                  </a:cxn>
                  <a:cxn ang="T11">
                    <a:pos x="T2" y="T3"/>
                  </a:cxn>
                  <a:cxn ang="T12">
                    <a:pos x="T4" y="T5"/>
                  </a:cxn>
                  <a:cxn ang="T13">
                    <a:pos x="T6" y="T7"/>
                  </a:cxn>
                  <a:cxn ang="T14">
                    <a:pos x="T8" y="T9"/>
                  </a:cxn>
                </a:cxnLst>
                <a:rect l="T15" t="T16" r="T17" b="T18"/>
                <a:pathLst>
                  <a:path w="29" h="34">
                    <a:moveTo>
                      <a:pt x="0" y="6"/>
                    </a:moveTo>
                    <a:lnTo>
                      <a:pt x="8" y="0"/>
                    </a:lnTo>
                    <a:lnTo>
                      <a:pt x="29" y="29"/>
                    </a:lnTo>
                    <a:lnTo>
                      <a:pt x="21" y="34"/>
                    </a:lnTo>
                    <a:lnTo>
                      <a:pt x="0" y="6"/>
                    </a:lnTo>
                    <a:close/>
                  </a:path>
                </a:pathLst>
              </a:custGeom>
              <a:solidFill>
                <a:srgbClr val="000000"/>
              </a:solidFill>
              <a:ln w="9525">
                <a:noFill/>
                <a:round/>
                <a:headEnd/>
                <a:tailEnd/>
              </a:ln>
            </p:spPr>
            <p:txBody>
              <a:bodyPr/>
              <a:lstStyle/>
              <a:p>
                <a:endParaRPr lang="en-US"/>
              </a:p>
            </p:txBody>
          </p:sp>
          <p:sp>
            <p:nvSpPr>
              <p:cNvPr id="85305" name="Freeform 668"/>
              <p:cNvSpPr>
                <a:spLocks/>
              </p:cNvSpPr>
              <p:nvPr/>
            </p:nvSpPr>
            <p:spPr bwMode="auto">
              <a:xfrm>
                <a:off x="2457" y="2506"/>
                <a:ext cx="18" cy="36"/>
              </a:xfrm>
              <a:custGeom>
                <a:avLst/>
                <a:gdLst>
                  <a:gd name="T0" fmla="*/ 0 w 18"/>
                  <a:gd name="T1" fmla="*/ 2 h 36"/>
                  <a:gd name="T2" fmla="*/ 8 w 18"/>
                  <a:gd name="T3" fmla="*/ 0 h 36"/>
                  <a:gd name="T4" fmla="*/ 18 w 18"/>
                  <a:gd name="T5" fmla="*/ 34 h 36"/>
                  <a:gd name="T6" fmla="*/ 10 w 18"/>
                  <a:gd name="T7" fmla="*/ 36 h 36"/>
                  <a:gd name="T8" fmla="*/ 0 w 18"/>
                  <a:gd name="T9" fmla="*/ 2 h 36"/>
                  <a:gd name="T10" fmla="*/ 0 60000 65536"/>
                  <a:gd name="T11" fmla="*/ 0 60000 65536"/>
                  <a:gd name="T12" fmla="*/ 0 60000 65536"/>
                  <a:gd name="T13" fmla="*/ 0 60000 65536"/>
                  <a:gd name="T14" fmla="*/ 0 60000 65536"/>
                  <a:gd name="T15" fmla="*/ 0 w 18"/>
                  <a:gd name="T16" fmla="*/ 0 h 36"/>
                  <a:gd name="T17" fmla="*/ 18 w 18"/>
                  <a:gd name="T18" fmla="*/ 36 h 36"/>
                </a:gdLst>
                <a:ahLst/>
                <a:cxnLst>
                  <a:cxn ang="T10">
                    <a:pos x="T0" y="T1"/>
                  </a:cxn>
                  <a:cxn ang="T11">
                    <a:pos x="T2" y="T3"/>
                  </a:cxn>
                  <a:cxn ang="T12">
                    <a:pos x="T4" y="T5"/>
                  </a:cxn>
                  <a:cxn ang="T13">
                    <a:pos x="T6" y="T7"/>
                  </a:cxn>
                  <a:cxn ang="T14">
                    <a:pos x="T8" y="T9"/>
                  </a:cxn>
                </a:cxnLst>
                <a:rect l="T15" t="T16" r="T17" b="T18"/>
                <a:pathLst>
                  <a:path w="18" h="36">
                    <a:moveTo>
                      <a:pt x="0" y="2"/>
                    </a:moveTo>
                    <a:lnTo>
                      <a:pt x="8" y="0"/>
                    </a:lnTo>
                    <a:lnTo>
                      <a:pt x="18" y="34"/>
                    </a:lnTo>
                    <a:lnTo>
                      <a:pt x="10" y="36"/>
                    </a:lnTo>
                    <a:lnTo>
                      <a:pt x="0" y="2"/>
                    </a:lnTo>
                    <a:close/>
                  </a:path>
                </a:pathLst>
              </a:custGeom>
              <a:solidFill>
                <a:srgbClr val="000000"/>
              </a:solidFill>
              <a:ln w="9525">
                <a:noFill/>
                <a:round/>
                <a:headEnd/>
                <a:tailEnd/>
              </a:ln>
            </p:spPr>
            <p:txBody>
              <a:bodyPr/>
              <a:lstStyle/>
              <a:p>
                <a:endParaRPr lang="en-US"/>
              </a:p>
            </p:txBody>
          </p:sp>
          <p:sp>
            <p:nvSpPr>
              <p:cNvPr id="85306" name="Freeform 667"/>
              <p:cNvSpPr>
                <a:spLocks/>
              </p:cNvSpPr>
              <p:nvPr/>
            </p:nvSpPr>
            <p:spPr bwMode="auto">
              <a:xfrm>
                <a:off x="2467" y="2504"/>
                <a:ext cx="14" cy="36"/>
              </a:xfrm>
              <a:custGeom>
                <a:avLst/>
                <a:gdLst>
                  <a:gd name="T0" fmla="*/ 0 w 14"/>
                  <a:gd name="T1" fmla="*/ 1 h 36"/>
                  <a:gd name="T2" fmla="*/ 8 w 14"/>
                  <a:gd name="T3" fmla="*/ 0 h 36"/>
                  <a:gd name="T4" fmla="*/ 14 w 14"/>
                  <a:gd name="T5" fmla="*/ 34 h 36"/>
                  <a:gd name="T6" fmla="*/ 6 w 14"/>
                  <a:gd name="T7" fmla="*/ 36 h 36"/>
                  <a:gd name="T8" fmla="*/ 0 w 14"/>
                  <a:gd name="T9" fmla="*/ 1 h 36"/>
                  <a:gd name="T10" fmla="*/ 0 60000 65536"/>
                  <a:gd name="T11" fmla="*/ 0 60000 65536"/>
                  <a:gd name="T12" fmla="*/ 0 60000 65536"/>
                  <a:gd name="T13" fmla="*/ 0 60000 65536"/>
                  <a:gd name="T14" fmla="*/ 0 60000 65536"/>
                  <a:gd name="T15" fmla="*/ 0 w 14"/>
                  <a:gd name="T16" fmla="*/ 0 h 36"/>
                  <a:gd name="T17" fmla="*/ 14 w 14"/>
                  <a:gd name="T18" fmla="*/ 36 h 36"/>
                </a:gdLst>
                <a:ahLst/>
                <a:cxnLst>
                  <a:cxn ang="T10">
                    <a:pos x="T0" y="T1"/>
                  </a:cxn>
                  <a:cxn ang="T11">
                    <a:pos x="T2" y="T3"/>
                  </a:cxn>
                  <a:cxn ang="T12">
                    <a:pos x="T4" y="T5"/>
                  </a:cxn>
                  <a:cxn ang="T13">
                    <a:pos x="T6" y="T7"/>
                  </a:cxn>
                  <a:cxn ang="T14">
                    <a:pos x="T8" y="T9"/>
                  </a:cxn>
                </a:cxnLst>
                <a:rect l="T15" t="T16" r="T17" b="T18"/>
                <a:pathLst>
                  <a:path w="14" h="36">
                    <a:moveTo>
                      <a:pt x="0" y="1"/>
                    </a:moveTo>
                    <a:lnTo>
                      <a:pt x="8" y="0"/>
                    </a:lnTo>
                    <a:lnTo>
                      <a:pt x="14" y="34"/>
                    </a:lnTo>
                    <a:lnTo>
                      <a:pt x="6" y="36"/>
                    </a:lnTo>
                    <a:lnTo>
                      <a:pt x="0" y="1"/>
                    </a:lnTo>
                    <a:close/>
                  </a:path>
                </a:pathLst>
              </a:custGeom>
              <a:solidFill>
                <a:srgbClr val="000000"/>
              </a:solidFill>
              <a:ln w="9525">
                <a:noFill/>
                <a:round/>
                <a:headEnd/>
                <a:tailEnd/>
              </a:ln>
            </p:spPr>
            <p:txBody>
              <a:bodyPr/>
              <a:lstStyle/>
              <a:p>
                <a:endParaRPr lang="en-US"/>
              </a:p>
            </p:txBody>
          </p:sp>
          <p:sp>
            <p:nvSpPr>
              <p:cNvPr id="85307" name="Freeform 666"/>
              <p:cNvSpPr>
                <a:spLocks/>
              </p:cNvSpPr>
              <p:nvPr/>
            </p:nvSpPr>
            <p:spPr bwMode="auto">
              <a:xfrm>
                <a:off x="2477" y="2503"/>
                <a:ext cx="11" cy="36"/>
              </a:xfrm>
              <a:custGeom>
                <a:avLst/>
                <a:gdLst>
                  <a:gd name="T0" fmla="*/ 0 w 11"/>
                  <a:gd name="T1" fmla="*/ 1 h 36"/>
                  <a:gd name="T2" fmla="*/ 8 w 11"/>
                  <a:gd name="T3" fmla="*/ 0 h 36"/>
                  <a:gd name="T4" fmla="*/ 11 w 11"/>
                  <a:gd name="T5" fmla="*/ 35 h 36"/>
                  <a:gd name="T6" fmla="*/ 3 w 11"/>
                  <a:gd name="T7" fmla="*/ 36 h 36"/>
                  <a:gd name="T8" fmla="*/ 0 w 11"/>
                  <a:gd name="T9" fmla="*/ 1 h 36"/>
                  <a:gd name="T10" fmla="*/ 0 60000 65536"/>
                  <a:gd name="T11" fmla="*/ 0 60000 65536"/>
                  <a:gd name="T12" fmla="*/ 0 60000 65536"/>
                  <a:gd name="T13" fmla="*/ 0 60000 65536"/>
                  <a:gd name="T14" fmla="*/ 0 60000 65536"/>
                  <a:gd name="T15" fmla="*/ 0 w 11"/>
                  <a:gd name="T16" fmla="*/ 0 h 36"/>
                  <a:gd name="T17" fmla="*/ 11 w 11"/>
                  <a:gd name="T18" fmla="*/ 36 h 36"/>
                </a:gdLst>
                <a:ahLst/>
                <a:cxnLst>
                  <a:cxn ang="T10">
                    <a:pos x="T0" y="T1"/>
                  </a:cxn>
                  <a:cxn ang="T11">
                    <a:pos x="T2" y="T3"/>
                  </a:cxn>
                  <a:cxn ang="T12">
                    <a:pos x="T4" y="T5"/>
                  </a:cxn>
                  <a:cxn ang="T13">
                    <a:pos x="T6" y="T7"/>
                  </a:cxn>
                  <a:cxn ang="T14">
                    <a:pos x="T8" y="T9"/>
                  </a:cxn>
                </a:cxnLst>
                <a:rect l="T15" t="T16" r="T17" b="T18"/>
                <a:pathLst>
                  <a:path w="11" h="36">
                    <a:moveTo>
                      <a:pt x="0" y="1"/>
                    </a:moveTo>
                    <a:lnTo>
                      <a:pt x="8" y="0"/>
                    </a:lnTo>
                    <a:lnTo>
                      <a:pt x="11" y="35"/>
                    </a:lnTo>
                    <a:lnTo>
                      <a:pt x="3" y="36"/>
                    </a:lnTo>
                    <a:lnTo>
                      <a:pt x="0" y="1"/>
                    </a:lnTo>
                    <a:close/>
                  </a:path>
                </a:pathLst>
              </a:custGeom>
              <a:solidFill>
                <a:srgbClr val="000000"/>
              </a:solidFill>
              <a:ln w="9525">
                <a:noFill/>
                <a:round/>
                <a:headEnd/>
                <a:tailEnd/>
              </a:ln>
            </p:spPr>
            <p:txBody>
              <a:bodyPr/>
              <a:lstStyle/>
              <a:p>
                <a:endParaRPr lang="en-US"/>
              </a:p>
            </p:txBody>
          </p:sp>
          <p:sp>
            <p:nvSpPr>
              <p:cNvPr id="85308" name="Freeform 665"/>
              <p:cNvSpPr>
                <a:spLocks/>
              </p:cNvSpPr>
              <p:nvPr/>
            </p:nvSpPr>
            <p:spPr bwMode="auto">
              <a:xfrm>
                <a:off x="2485" y="2502"/>
                <a:ext cx="11" cy="36"/>
              </a:xfrm>
              <a:custGeom>
                <a:avLst/>
                <a:gdLst>
                  <a:gd name="T0" fmla="*/ 0 w 11"/>
                  <a:gd name="T1" fmla="*/ 1 h 36"/>
                  <a:gd name="T2" fmla="*/ 8 w 11"/>
                  <a:gd name="T3" fmla="*/ 0 h 36"/>
                  <a:gd name="T4" fmla="*/ 11 w 11"/>
                  <a:gd name="T5" fmla="*/ 35 h 36"/>
                  <a:gd name="T6" fmla="*/ 3 w 11"/>
                  <a:gd name="T7" fmla="*/ 36 h 36"/>
                  <a:gd name="T8" fmla="*/ 0 w 11"/>
                  <a:gd name="T9" fmla="*/ 1 h 36"/>
                  <a:gd name="T10" fmla="*/ 0 60000 65536"/>
                  <a:gd name="T11" fmla="*/ 0 60000 65536"/>
                  <a:gd name="T12" fmla="*/ 0 60000 65536"/>
                  <a:gd name="T13" fmla="*/ 0 60000 65536"/>
                  <a:gd name="T14" fmla="*/ 0 60000 65536"/>
                  <a:gd name="T15" fmla="*/ 0 w 11"/>
                  <a:gd name="T16" fmla="*/ 0 h 36"/>
                  <a:gd name="T17" fmla="*/ 11 w 11"/>
                  <a:gd name="T18" fmla="*/ 36 h 36"/>
                </a:gdLst>
                <a:ahLst/>
                <a:cxnLst>
                  <a:cxn ang="T10">
                    <a:pos x="T0" y="T1"/>
                  </a:cxn>
                  <a:cxn ang="T11">
                    <a:pos x="T2" y="T3"/>
                  </a:cxn>
                  <a:cxn ang="T12">
                    <a:pos x="T4" y="T5"/>
                  </a:cxn>
                  <a:cxn ang="T13">
                    <a:pos x="T6" y="T7"/>
                  </a:cxn>
                  <a:cxn ang="T14">
                    <a:pos x="T8" y="T9"/>
                  </a:cxn>
                </a:cxnLst>
                <a:rect l="T15" t="T16" r="T17" b="T18"/>
                <a:pathLst>
                  <a:path w="11" h="36">
                    <a:moveTo>
                      <a:pt x="0" y="1"/>
                    </a:moveTo>
                    <a:lnTo>
                      <a:pt x="8" y="0"/>
                    </a:lnTo>
                    <a:lnTo>
                      <a:pt x="11" y="35"/>
                    </a:lnTo>
                    <a:lnTo>
                      <a:pt x="3" y="36"/>
                    </a:lnTo>
                    <a:lnTo>
                      <a:pt x="0" y="1"/>
                    </a:lnTo>
                    <a:close/>
                  </a:path>
                </a:pathLst>
              </a:custGeom>
              <a:solidFill>
                <a:srgbClr val="000000"/>
              </a:solidFill>
              <a:ln w="9525">
                <a:noFill/>
                <a:round/>
                <a:headEnd/>
                <a:tailEnd/>
              </a:ln>
            </p:spPr>
            <p:txBody>
              <a:bodyPr/>
              <a:lstStyle/>
              <a:p>
                <a:endParaRPr lang="en-US"/>
              </a:p>
            </p:txBody>
          </p:sp>
          <p:sp>
            <p:nvSpPr>
              <p:cNvPr id="85309" name="Freeform 664"/>
              <p:cNvSpPr>
                <a:spLocks/>
              </p:cNvSpPr>
              <p:nvPr/>
            </p:nvSpPr>
            <p:spPr bwMode="auto">
              <a:xfrm>
                <a:off x="2493" y="2502"/>
                <a:ext cx="11" cy="36"/>
              </a:xfrm>
              <a:custGeom>
                <a:avLst/>
                <a:gdLst>
                  <a:gd name="T0" fmla="*/ 3 w 11"/>
                  <a:gd name="T1" fmla="*/ 0 h 36"/>
                  <a:gd name="T2" fmla="*/ 11 w 11"/>
                  <a:gd name="T3" fmla="*/ 1 h 36"/>
                  <a:gd name="T4" fmla="*/ 8 w 11"/>
                  <a:gd name="T5" fmla="*/ 36 h 36"/>
                  <a:gd name="T6" fmla="*/ 0 w 11"/>
                  <a:gd name="T7" fmla="*/ 35 h 36"/>
                  <a:gd name="T8" fmla="*/ 3 w 11"/>
                  <a:gd name="T9" fmla="*/ 0 h 36"/>
                  <a:gd name="T10" fmla="*/ 0 60000 65536"/>
                  <a:gd name="T11" fmla="*/ 0 60000 65536"/>
                  <a:gd name="T12" fmla="*/ 0 60000 65536"/>
                  <a:gd name="T13" fmla="*/ 0 60000 65536"/>
                  <a:gd name="T14" fmla="*/ 0 60000 65536"/>
                  <a:gd name="T15" fmla="*/ 0 w 11"/>
                  <a:gd name="T16" fmla="*/ 0 h 36"/>
                  <a:gd name="T17" fmla="*/ 11 w 11"/>
                  <a:gd name="T18" fmla="*/ 36 h 36"/>
                </a:gdLst>
                <a:ahLst/>
                <a:cxnLst>
                  <a:cxn ang="T10">
                    <a:pos x="T0" y="T1"/>
                  </a:cxn>
                  <a:cxn ang="T11">
                    <a:pos x="T2" y="T3"/>
                  </a:cxn>
                  <a:cxn ang="T12">
                    <a:pos x="T4" y="T5"/>
                  </a:cxn>
                  <a:cxn ang="T13">
                    <a:pos x="T6" y="T7"/>
                  </a:cxn>
                  <a:cxn ang="T14">
                    <a:pos x="T8" y="T9"/>
                  </a:cxn>
                </a:cxnLst>
                <a:rect l="T15" t="T16" r="T17" b="T18"/>
                <a:pathLst>
                  <a:path w="11" h="36">
                    <a:moveTo>
                      <a:pt x="3" y="0"/>
                    </a:moveTo>
                    <a:lnTo>
                      <a:pt x="11" y="1"/>
                    </a:lnTo>
                    <a:lnTo>
                      <a:pt x="8" y="36"/>
                    </a:lnTo>
                    <a:lnTo>
                      <a:pt x="0" y="35"/>
                    </a:lnTo>
                    <a:lnTo>
                      <a:pt x="3" y="0"/>
                    </a:lnTo>
                    <a:close/>
                  </a:path>
                </a:pathLst>
              </a:custGeom>
              <a:solidFill>
                <a:srgbClr val="000000"/>
              </a:solidFill>
              <a:ln w="9525">
                <a:noFill/>
                <a:round/>
                <a:headEnd/>
                <a:tailEnd/>
              </a:ln>
            </p:spPr>
            <p:txBody>
              <a:bodyPr/>
              <a:lstStyle/>
              <a:p>
                <a:endParaRPr lang="en-US"/>
              </a:p>
            </p:txBody>
          </p:sp>
          <p:sp>
            <p:nvSpPr>
              <p:cNvPr id="85310" name="Freeform 663"/>
              <p:cNvSpPr>
                <a:spLocks/>
              </p:cNvSpPr>
              <p:nvPr/>
            </p:nvSpPr>
            <p:spPr bwMode="auto">
              <a:xfrm>
                <a:off x="2501" y="2503"/>
                <a:ext cx="11" cy="36"/>
              </a:xfrm>
              <a:custGeom>
                <a:avLst/>
                <a:gdLst>
                  <a:gd name="T0" fmla="*/ 3 w 11"/>
                  <a:gd name="T1" fmla="*/ 0 h 36"/>
                  <a:gd name="T2" fmla="*/ 11 w 11"/>
                  <a:gd name="T3" fmla="*/ 1 h 36"/>
                  <a:gd name="T4" fmla="*/ 8 w 11"/>
                  <a:gd name="T5" fmla="*/ 36 h 36"/>
                  <a:gd name="T6" fmla="*/ 0 w 11"/>
                  <a:gd name="T7" fmla="*/ 35 h 36"/>
                  <a:gd name="T8" fmla="*/ 3 w 11"/>
                  <a:gd name="T9" fmla="*/ 0 h 36"/>
                  <a:gd name="T10" fmla="*/ 0 60000 65536"/>
                  <a:gd name="T11" fmla="*/ 0 60000 65536"/>
                  <a:gd name="T12" fmla="*/ 0 60000 65536"/>
                  <a:gd name="T13" fmla="*/ 0 60000 65536"/>
                  <a:gd name="T14" fmla="*/ 0 60000 65536"/>
                  <a:gd name="T15" fmla="*/ 0 w 11"/>
                  <a:gd name="T16" fmla="*/ 0 h 36"/>
                  <a:gd name="T17" fmla="*/ 11 w 11"/>
                  <a:gd name="T18" fmla="*/ 36 h 36"/>
                </a:gdLst>
                <a:ahLst/>
                <a:cxnLst>
                  <a:cxn ang="T10">
                    <a:pos x="T0" y="T1"/>
                  </a:cxn>
                  <a:cxn ang="T11">
                    <a:pos x="T2" y="T3"/>
                  </a:cxn>
                  <a:cxn ang="T12">
                    <a:pos x="T4" y="T5"/>
                  </a:cxn>
                  <a:cxn ang="T13">
                    <a:pos x="T6" y="T7"/>
                  </a:cxn>
                  <a:cxn ang="T14">
                    <a:pos x="T8" y="T9"/>
                  </a:cxn>
                </a:cxnLst>
                <a:rect l="T15" t="T16" r="T17" b="T18"/>
                <a:pathLst>
                  <a:path w="11" h="36">
                    <a:moveTo>
                      <a:pt x="3" y="0"/>
                    </a:moveTo>
                    <a:lnTo>
                      <a:pt x="11" y="1"/>
                    </a:lnTo>
                    <a:lnTo>
                      <a:pt x="8" y="36"/>
                    </a:lnTo>
                    <a:lnTo>
                      <a:pt x="0" y="35"/>
                    </a:lnTo>
                    <a:lnTo>
                      <a:pt x="3" y="0"/>
                    </a:lnTo>
                    <a:close/>
                  </a:path>
                </a:pathLst>
              </a:custGeom>
              <a:solidFill>
                <a:srgbClr val="000000"/>
              </a:solidFill>
              <a:ln w="9525">
                <a:noFill/>
                <a:round/>
                <a:headEnd/>
                <a:tailEnd/>
              </a:ln>
            </p:spPr>
            <p:txBody>
              <a:bodyPr/>
              <a:lstStyle/>
              <a:p>
                <a:endParaRPr lang="en-US"/>
              </a:p>
            </p:txBody>
          </p:sp>
          <p:sp>
            <p:nvSpPr>
              <p:cNvPr id="85311" name="Freeform 662"/>
              <p:cNvSpPr>
                <a:spLocks/>
              </p:cNvSpPr>
              <p:nvPr/>
            </p:nvSpPr>
            <p:spPr bwMode="auto">
              <a:xfrm>
                <a:off x="2506" y="2505"/>
                <a:ext cx="17" cy="35"/>
              </a:xfrm>
              <a:custGeom>
                <a:avLst/>
                <a:gdLst>
                  <a:gd name="T0" fmla="*/ 9 w 17"/>
                  <a:gd name="T1" fmla="*/ 0 h 35"/>
                  <a:gd name="T2" fmla="*/ 17 w 17"/>
                  <a:gd name="T3" fmla="*/ 2 h 35"/>
                  <a:gd name="T4" fmla="*/ 8 w 17"/>
                  <a:gd name="T5" fmla="*/ 35 h 35"/>
                  <a:gd name="T6" fmla="*/ 0 w 17"/>
                  <a:gd name="T7" fmla="*/ 33 h 35"/>
                  <a:gd name="T8" fmla="*/ 9 w 17"/>
                  <a:gd name="T9" fmla="*/ 0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9" y="0"/>
                    </a:moveTo>
                    <a:lnTo>
                      <a:pt x="17" y="2"/>
                    </a:lnTo>
                    <a:lnTo>
                      <a:pt x="8" y="35"/>
                    </a:lnTo>
                    <a:lnTo>
                      <a:pt x="0" y="33"/>
                    </a:lnTo>
                    <a:lnTo>
                      <a:pt x="9" y="0"/>
                    </a:lnTo>
                    <a:close/>
                  </a:path>
                </a:pathLst>
              </a:custGeom>
              <a:solidFill>
                <a:srgbClr val="000000"/>
              </a:solidFill>
              <a:ln w="9525">
                <a:noFill/>
                <a:round/>
                <a:headEnd/>
                <a:tailEnd/>
              </a:ln>
            </p:spPr>
            <p:txBody>
              <a:bodyPr/>
              <a:lstStyle/>
              <a:p>
                <a:endParaRPr lang="en-US"/>
              </a:p>
            </p:txBody>
          </p:sp>
          <p:sp>
            <p:nvSpPr>
              <p:cNvPr id="85312" name="Freeform 661"/>
              <p:cNvSpPr>
                <a:spLocks/>
              </p:cNvSpPr>
              <p:nvPr/>
            </p:nvSpPr>
            <p:spPr bwMode="auto">
              <a:xfrm>
                <a:off x="2514" y="2507"/>
                <a:ext cx="17" cy="35"/>
              </a:xfrm>
              <a:custGeom>
                <a:avLst/>
                <a:gdLst>
                  <a:gd name="T0" fmla="*/ 9 w 17"/>
                  <a:gd name="T1" fmla="*/ 0 h 35"/>
                  <a:gd name="T2" fmla="*/ 17 w 17"/>
                  <a:gd name="T3" fmla="*/ 2 h 35"/>
                  <a:gd name="T4" fmla="*/ 8 w 17"/>
                  <a:gd name="T5" fmla="*/ 35 h 35"/>
                  <a:gd name="T6" fmla="*/ 0 w 17"/>
                  <a:gd name="T7" fmla="*/ 33 h 35"/>
                  <a:gd name="T8" fmla="*/ 9 w 17"/>
                  <a:gd name="T9" fmla="*/ 0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9" y="0"/>
                    </a:moveTo>
                    <a:lnTo>
                      <a:pt x="17" y="2"/>
                    </a:lnTo>
                    <a:lnTo>
                      <a:pt x="8" y="35"/>
                    </a:lnTo>
                    <a:lnTo>
                      <a:pt x="0" y="33"/>
                    </a:lnTo>
                    <a:lnTo>
                      <a:pt x="9" y="0"/>
                    </a:lnTo>
                    <a:close/>
                  </a:path>
                </a:pathLst>
              </a:custGeom>
              <a:solidFill>
                <a:srgbClr val="000000"/>
              </a:solidFill>
              <a:ln w="9525">
                <a:noFill/>
                <a:round/>
                <a:headEnd/>
                <a:tailEnd/>
              </a:ln>
            </p:spPr>
            <p:txBody>
              <a:bodyPr/>
              <a:lstStyle/>
              <a:p>
                <a:endParaRPr lang="en-US"/>
              </a:p>
            </p:txBody>
          </p:sp>
          <p:sp>
            <p:nvSpPr>
              <p:cNvPr id="85313" name="Freeform 660"/>
              <p:cNvSpPr>
                <a:spLocks/>
              </p:cNvSpPr>
              <p:nvPr/>
            </p:nvSpPr>
            <p:spPr bwMode="auto">
              <a:xfrm>
                <a:off x="2521" y="2509"/>
                <a:ext cx="19" cy="36"/>
              </a:xfrm>
              <a:custGeom>
                <a:avLst/>
                <a:gdLst>
                  <a:gd name="T0" fmla="*/ 11 w 19"/>
                  <a:gd name="T1" fmla="*/ 0 h 36"/>
                  <a:gd name="T2" fmla="*/ 19 w 19"/>
                  <a:gd name="T3" fmla="*/ 3 h 36"/>
                  <a:gd name="T4" fmla="*/ 8 w 19"/>
                  <a:gd name="T5" fmla="*/ 36 h 36"/>
                  <a:gd name="T6" fmla="*/ 0 w 19"/>
                  <a:gd name="T7" fmla="*/ 33 h 36"/>
                  <a:gd name="T8" fmla="*/ 11 w 19"/>
                  <a:gd name="T9" fmla="*/ 0 h 36"/>
                  <a:gd name="T10" fmla="*/ 0 60000 65536"/>
                  <a:gd name="T11" fmla="*/ 0 60000 65536"/>
                  <a:gd name="T12" fmla="*/ 0 60000 65536"/>
                  <a:gd name="T13" fmla="*/ 0 60000 65536"/>
                  <a:gd name="T14" fmla="*/ 0 60000 65536"/>
                  <a:gd name="T15" fmla="*/ 0 w 19"/>
                  <a:gd name="T16" fmla="*/ 0 h 36"/>
                  <a:gd name="T17" fmla="*/ 19 w 19"/>
                  <a:gd name="T18" fmla="*/ 36 h 36"/>
                </a:gdLst>
                <a:ahLst/>
                <a:cxnLst>
                  <a:cxn ang="T10">
                    <a:pos x="T0" y="T1"/>
                  </a:cxn>
                  <a:cxn ang="T11">
                    <a:pos x="T2" y="T3"/>
                  </a:cxn>
                  <a:cxn ang="T12">
                    <a:pos x="T4" y="T5"/>
                  </a:cxn>
                  <a:cxn ang="T13">
                    <a:pos x="T6" y="T7"/>
                  </a:cxn>
                  <a:cxn ang="T14">
                    <a:pos x="T8" y="T9"/>
                  </a:cxn>
                </a:cxnLst>
                <a:rect l="T15" t="T16" r="T17" b="T18"/>
                <a:pathLst>
                  <a:path w="19" h="36">
                    <a:moveTo>
                      <a:pt x="11" y="0"/>
                    </a:moveTo>
                    <a:lnTo>
                      <a:pt x="19" y="3"/>
                    </a:lnTo>
                    <a:lnTo>
                      <a:pt x="8" y="36"/>
                    </a:lnTo>
                    <a:lnTo>
                      <a:pt x="0" y="33"/>
                    </a:lnTo>
                    <a:lnTo>
                      <a:pt x="11" y="0"/>
                    </a:lnTo>
                    <a:close/>
                  </a:path>
                </a:pathLst>
              </a:custGeom>
              <a:solidFill>
                <a:srgbClr val="000000"/>
              </a:solidFill>
              <a:ln w="9525">
                <a:noFill/>
                <a:round/>
                <a:headEnd/>
                <a:tailEnd/>
              </a:ln>
            </p:spPr>
            <p:txBody>
              <a:bodyPr/>
              <a:lstStyle/>
              <a:p>
                <a:endParaRPr lang="en-US"/>
              </a:p>
            </p:txBody>
          </p:sp>
          <p:sp>
            <p:nvSpPr>
              <p:cNvPr id="85314" name="Freeform 659"/>
              <p:cNvSpPr>
                <a:spLocks/>
              </p:cNvSpPr>
              <p:nvPr/>
            </p:nvSpPr>
            <p:spPr bwMode="auto">
              <a:xfrm>
                <a:off x="2527" y="2513"/>
                <a:ext cx="23" cy="35"/>
              </a:xfrm>
              <a:custGeom>
                <a:avLst/>
                <a:gdLst>
                  <a:gd name="T0" fmla="*/ 15 w 23"/>
                  <a:gd name="T1" fmla="*/ 0 h 35"/>
                  <a:gd name="T2" fmla="*/ 23 w 23"/>
                  <a:gd name="T3" fmla="*/ 3 h 35"/>
                  <a:gd name="T4" fmla="*/ 7 w 23"/>
                  <a:gd name="T5" fmla="*/ 35 h 35"/>
                  <a:gd name="T6" fmla="*/ 0 w 23"/>
                  <a:gd name="T7" fmla="*/ 31 h 35"/>
                  <a:gd name="T8" fmla="*/ 15 w 23"/>
                  <a:gd name="T9" fmla="*/ 0 h 35"/>
                  <a:gd name="T10" fmla="*/ 0 60000 65536"/>
                  <a:gd name="T11" fmla="*/ 0 60000 65536"/>
                  <a:gd name="T12" fmla="*/ 0 60000 65536"/>
                  <a:gd name="T13" fmla="*/ 0 60000 65536"/>
                  <a:gd name="T14" fmla="*/ 0 60000 65536"/>
                  <a:gd name="T15" fmla="*/ 0 w 23"/>
                  <a:gd name="T16" fmla="*/ 0 h 35"/>
                  <a:gd name="T17" fmla="*/ 23 w 23"/>
                  <a:gd name="T18" fmla="*/ 35 h 35"/>
                </a:gdLst>
                <a:ahLst/>
                <a:cxnLst>
                  <a:cxn ang="T10">
                    <a:pos x="T0" y="T1"/>
                  </a:cxn>
                  <a:cxn ang="T11">
                    <a:pos x="T2" y="T3"/>
                  </a:cxn>
                  <a:cxn ang="T12">
                    <a:pos x="T4" y="T5"/>
                  </a:cxn>
                  <a:cxn ang="T13">
                    <a:pos x="T6" y="T7"/>
                  </a:cxn>
                  <a:cxn ang="T14">
                    <a:pos x="T8" y="T9"/>
                  </a:cxn>
                </a:cxnLst>
                <a:rect l="T15" t="T16" r="T17" b="T18"/>
                <a:pathLst>
                  <a:path w="23" h="35">
                    <a:moveTo>
                      <a:pt x="15" y="0"/>
                    </a:moveTo>
                    <a:lnTo>
                      <a:pt x="23" y="3"/>
                    </a:lnTo>
                    <a:lnTo>
                      <a:pt x="7" y="35"/>
                    </a:lnTo>
                    <a:lnTo>
                      <a:pt x="0" y="31"/>
                    </a:lnTo>
                    <a:lnTo>
                      <a:pt x="15" y="0"/>
                    </a:lnTo>
                    <a:close/>
                  </a:path>
                </a:pathLst>
              </a:custGeom>
              <a:solidFill>
                <a:srgbClr val="000000"/>
              </a:solidFill>
              <a:ln w="9525">
                <a:noFill/>
                <a:round/>
                <a:headEnd/>
                <a:tailEnd/>
              </a:ln>
            </p:spPr>
            <p:txBody>
              <a:bodyPr/>
              <a:lstStyle/>
              <a:p>
                <a:endParaRPr lang="en-US"/>
              </a:p>
            </p:txBody>
          </p:sp>
          <p:sp>
            <p:nvSpPr>
              <p:cNvPr id="85315" name="Freeform 658"/>
              <p:cNvSpPr>
                <a:spLocks/>
              </p:cNvSpPr>
              <p:nvPr/>
            </p:nvSpPr>
            <p:spPr bwMode="auto">
              <a:xfrm>
                <a:off x="2534" y="2516"/>
                <a:ext cx="32" cy="40"/>
              </a:xfrm>
              <a:custGeom>
                <a:avLst/>
                <a:gdLst>
                  <a:gd name="T0" fmla="*/ 16 w 32"/>
                  <a:gd name="T1" fmla="*/ 0 h 40"/>
                  <a:gd name="T2" fmla="*/ 32 w 32"/>
                  <a:gd name="T3" fmla="*/ 8 h 40"/>
                  <a:gd name="T4" fmla="*/ 16 w 32"/>
                  <a:gd name="T5" fmla="*/ 40 h 40"/>
                  <a:gd name="T6" fmla="*/ 0 w 32"/>
                  <a:gd name="T7" fmla="*/ 32 h 40"/>
                  <a:gd name="T8" fmla="*/ 16 w 32"/>
                  <a:gd name="T9" fmla="*/ 0 h 40"/>
                  <a:gd name="T10" fmla="*/ 0 60000 65536"/>
                  <a:gd name="T11" fmla="*/ 0 60000 65536"/>
                  <a:gd name="T12" fmla="*/ 0 60000 65536"/>
                  <a:gd name="T13" fmla="*/ 0 60000 65536"/>
                  <a:gd name="T14" fmla="*/ 0 60000 65536"/>
                  <a:gd name="T15" fmla="*/ 0 w 32"/>
                  <a:gd name="T16" fmla="*/ 0 h 40"/>
                  <a:gd name="T17" fmla="*/ 32 w 32"/>
                  <a:gd name="T18" fmla="*/ 40 h 40"/>
                </a:gdLst>
                <a:ahLst/>
                <a:cxnLst>
                  <a:cxn ang="T10">
                    <a:pos x="T0" y="T1"/>
                  </a:cxn>
                  <a:cxn ang="T11">
                    <a:pos x="T2" y="T3"/>
                  </a:cxn>
                  <a:cxn ang="T12">
                    <a:pos x="T4" y="T5"/>
                  </a:cxn>
                  <a:cxn ang="T13">
                    <a:pos x="T6" y="T7"/>
                  </a:cxn>
                  <a:cxn ang="T14">
                    <a:pos x="T8" y="T9"/>
                  </a:cxn>
                </a:cxnLst>
                <a:rect l="T15" t="T16" r="T17" b="T18"/>
                <a:pathLst>
                  <a:path w="32" h="40">
                    <a:moveTo>
                      <a:pt x="16" y="0"/>
                    </a:moveTo>
                    <a:lnTo>
                      <a:pt x="32" y="8"/>
                    </a:lnTo>
                    <a:lnTo>
                      <a:pt x="16" y="40"/>
                    </a:lnTo>
                    <a:lnTo>
                      <a:pt x="0" y="32"/>
                    </a:lnTo>
                    <a:lnTo>
                      <a:pt x="16" y="0"/>
                    </a:lnTo>
                    <a:close/>
                  </a:path>
                </a:pathLst>
              </a:custGeom>
              <a:solidFill>
                <a:srgbClr val="000000"/>
              </a:solidFill>
              <a:ln w="9525">
                <a:noFill/>
                <a:round/>
                <a:headEnd/>
                <a:tailEnd/>
              </a:ln>
            </p:spPr>
            <p:txBody>
              <a:bodyPr/>
              <a:lstStyle/>
              <a:p>
                <a:endParaRPr lang="en-US"/>
              </a:p>
            </p:txBody>
          </p:sp>
          <p:sp>
            <p:nvSpPr>
              <p:cNvPr id="85316" name="Freeform 657"/>
              <p:cNvSpPr>
                <a:spLocks/>
              </p:cNvSpPr>
              <p:nvPr/>
            </p:nvSpPr>
            <p:spPr bwMode="auto">
              <a:xfrm>
                <a:off x="2548" y="2526"/>
                <a:ext cx="35" cy="39"/>
              </a:xfrm>
              <a:custGeom>
                <a:avLst/>
                <a:gdLst>
                  <a:gd name="T0" fmla="*/ 19 w 35"/>
                  <a:gd name="T1" fmla="*/ 0 h 39"/>
                  <a:gd name="T2" fmla="*/ 35 w 35"/>
                  <a:gd name="T3" fmla="*/ 10 h 39"/>
                  <a:gd name="T4" fmla="*/ 16 w 35"/>
                  <a:gd name="T5" fmla="*/ 39 h 39"/>
                  <a:gd name="T6" fmla="*/ 0 w 35"/>
                  <a:gd name="T7" fmla="*/ 29 h 39"/>
                  <a:gd name="T8" fmla="*/ 19 w 35"/>
                  <a:gd name="T9" fmla="*/ 0 h 39"/>
                  <a:gd name="T10" fmla="*/ 0 60000 65536"/>
                  <a:gd name="T11" fmla="*/ 0 60000 65536"/>
                  <a:gd name="T12" fmla="*/ 0 60000 65536"/>
                  <a:gd name="T13" fmla="*/ 0 60000 65536"/>
                  <a:gd name="T14" fmla="*/ 0 60000 65536"/>
                  <a:gd name="T15" fmla="*/ 0 w 35"/>
                  <a:gd name="T16" fmla="*/ 0 h 39"/>
                  <a:gd name="T17" fmla="*/ 35 w 35"/>
                  <a:gd name="T18" fmla="*/ 39 h 39"/>
                </a:gdLst>
                <a:ahLst/>
                <a:cxnLst>
                  <a:cxn ang="T10">
                    <a:pos x="T0" y="T1"/>
                  </a:cxn>
                  <a:cxn ang="T11">
                    <a:pos x="T2" y="T3"/>
                  </a:cxn>
                  <a:cxn ang="T12">
                    <a:pos x="T4" y="T5"/>
                  </a:cxn>
                  <a:cxn ang="T13">
                    <a:pos x="T6" y="T7"/>
                  </a:cxn>
                  <a:cxn ang="T14">
                    <a:pos x="T8" y="T9"/>
                  </a:cxn>
                </a:cxnLst>
                <a:rect l="T15" t="T16" r="T17" b="T18"/>
                <a:pathLst>
                  <a:path w="35" h="39">
                    <a:moveTo>
                      <a:pt x="19" y="0"/>
                    </a:moveTo>
                    <a:lnTo>
                      <a:pt x="35" y="10"/>
                    </a:lnTo>
                    <a:lnTo>
                      <a:pt x="16" y="39"/>
                    </a:lnTo>
                    <a:lnTo>
                      <a:pt x="0" y="29"/>
                    </a:lnTo>
                    <a:lnTo>
                      <a:pt x="19" y="0"/>
                    </a:lnTo>
                    <a:close/>
                  </a:path>
                </a:pathLst>
              </a:custGeom>
              <a:solidFill>
                <a:srgbClr val="000000"/>
              </a:solidFill>
              <a:ln w="9525">
                <a:noFill/>
                <a:round/>
                <a:headEnd/>
                <a:tailEnd/>
              </a:ln>
            </p:spPr>
            <p:txBody>
              <a:bodyPr/>
              <a:lstStyle/>
              <a:p>
                <a:endParaRPr lang="en-US"/>
              </a:p>
            </p:txBody>
          </p:sp>
          <p:sp>
            <p:nvSpPr>
              <p:cNvPr id="85317" name="Freeform 656"/>
              <p:cNvSpPr>
                <a:spLocks/>
              </p:cNvSpPr>
              <p:nvPr/>
            </p:nvSpPr>
            <p:spPr bwMode="auto">
              <a:xfrm>
                <a:off x="2563" y="2537"/>
                <a:ext cx="37" cy="39"/>
              </a:xfrm>
              <a:custGeom>
                <a:avLst/>
                <a:gdLst>
                  <a:gd name="T0" fmla="*/ 22 w 37"/>
                  <a:gd name="T1" fmla="*/ 0 h 39"/>
                  <a:gd name="T2" fmla="*/ 37 w 37"/>
                  <a:gd name="T3" fmla="*/ 12 h 39"/>
                  <a:gd name="T4" fmla="*/ 15 w 37"/>
                  <a:gd name="T5" fmla="*/ 39 h 39"/>
                  <a:gd name="T6" fmla="*/ 0 w 37"/>
                  <a:gd name="T7" fmla="*/ 27 h 39"/>
                  <a:gd name="T8" fmla="*/ 22 w 37"/>
                  <a:gd name="T9" fmla="*/ 0 h 39"/>
                  <a:gd name="T10" fmla="*/ 0 60000 65536"/>
                  <a:gd name="T11" fmla="*/ 0 60000 65536"/>
                  <a:gd name="T12" fmla="*/ 0 60000 65536"/>
                  <a:gd name="T13" fmla="*/ 0 60000 65536"/>
                  <a:gd name="T14" fmla="*/ 0 60000 65536"/>
                  <a:gd name="T15" fmla="*/ 0 w 37"/>
                  <a:gd name="T16" fmla="*/ 0 h 39"/>
                  <a:gd name="T17" fmla="*/ 37 w 37"/>
                  <a:gd name="T18" fmla="*/ 39 h 39"/>
                </a:gdLst>
                <a:ahLst/>
                <a:cxnLst>
                  <a:cxn ang="T10">
                    <a:pos x="T0" y="T1"/>
                  </a:cxn>
                  <a:cxn ang="T11">
                    <a:pos x="T2" y="T3"/>
                  </a:cxn>
                  <a:cxn ang="T12">
                    <a:pos x="T4" y="T5"/>
                  </a:cxn>
                  <a:cxn ang="T13">
                    <a:pos x="T6" y="T7"/>
                  </a:cxn>
                  <a:cxn ang="T14">
                    <a:pos x="T8" y="T9"/>
                  </a:cxn>
                </a:cxnLst>
                <a:rect l="T15" t="T16" r="T17" b="T18"/>
                <a:pathLst>
                  <a:path w="37" h="39">
                    <a:moveTo>
                      <a:pt x="22" y="0"/>
                    </a:moveTo>
                    <a:lnTo>
                      <a:pt x="37" y="12"/>
                    </a:lnTo>
                    <a:lnTo>
                      <a:pt x="15" y="39"/>
                    </a:lnTo>
                    <a:lnTo>
                      <a:pt x="0" y="27"/>
                    </a:lnTo>
                    <a:lnTo>
                      <a:pt x="22" y="0"/>
                    </a:lnTo>
                    <a:close/>
                  </a:path>
                </a:pathLst>
              </a:custGeom>
              <a:solidFill>
                <a:srgbClr val="000000"/>
              </a:solidFill>
              <a:ln w="9525">
                <a:noFill/>
                <a:round/>
                <a:headEnd/>
                <a:tailEnd/>
              </a:ln>
            </p:spPr>
            <p:txBody>
              <a:bodyPr/>
              <a:lstStyle/>
              <a:p>
                <a:endParaRPr lang="en-US"/>
              </a:p>
            </p:txBody>
          </p:sp>
          <p:sp>
            <p:nvSpPr>
              <p:cNvPr id="85318" name="Freeform 655"/>
              <p:cNvSpPr>
                <a:spLocks/>
              </p:cNvSpPr>
              <p:nvPr/>
            </p:nvSpPr>
            <p:spPr bwMode="auto">
              <a:xfrm>
                <a:off x="2577" y="2550"/>
                <a:ext cx="40" cy="41"/>
              </a:xfrm>
              <a:custGeom>
                <a:avLst/>
                <a:gdLst>
                  <a:gd name="T0" fmla="*/ 24 w 40"/>
                  <a:gd name="T1" fmla="*/ 0 h 41"/>
                  <a:gd name="T2" fmla="*/ 40 w 40"/>
                  <a:gd name="T3" fmla="*/ 14 h 41"/>
                  <a:gd name="T4" fmla="*/ 16 w 40"/>
                  <a:gd name="T5" fmla="*/ 41 h 41"/>
                  <a:gd name="T6" fmla="*/ 0 w 40"/>
                  <a:gd name="T7" fmla="*/ 26 h 41"/>
                  <a:gd name="T8" fmla="*/ 24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4" y="0"/>
                    </a:moveTo>
                    <a:lnTo>
                      <a:pt x="40" y="14"/>
                    </a:lnTo>
                    <a:lnTo>
                      <a:pt x="16" y="41"/>
                    </a:lnTo>
                    <a:lnTo>
                      <a:pt x="0" y="26"/>
                    </a:lnTo>
                    <a:lnTo>
                      <a:pt x="24" y="0"/>
                    </a:lnTo>
                    <a:close/>
                  </a:path>
                </a:pathLst>
              </a:custGeom>
              <a:solidFill>
                <a:srgbClr val="000000"/>
              </a:solidFill>
              <a:ln w="9525">
                <a:noFill/>
                <a:round/>
                <a:headEnd/>
                <a:tailEnd/>
              </a:ln>
            </p:spPr>
            <p:txBody>
              <a:bodyPr/>
              <a:lstStyle/>
              <a:p>
                <a:endParaRPr lang="en-US"/>
              </a:p>
            </p:txBody>
          </p:sp>
          <p:sp>
            <p:nvSpPr>
              <p:cNvPr id="85319" name="Freeform 654"/>
              <p:cNvSpPr>
                <a:spLocks/>
              </p:cNvSpPr>
              <p:nvPr/>
            </p:nvSpPr>
            <p:spPr bwMode="auto">
              <a:xfrm>
                <a:off x="2593" y="2565"/>
                <a:ext cx="40" cy="40"/>
              </a:xfrm>
              <a:custGeom>
                <a:avLst/>
                <a:gdLst>
                  <a:gd name="T0" fmla="*/ 24 w 40"/>
                  <a:gd name="T1" fmla="*/ 0 h 40"/>
                  <a:gd name="T2" fmla="*/ 40 w 40"/>
                  <a:gd name="T3" fmla="*/ 15 h 40"/>
                  <a:gd name="T4" fmla="*/ 15 w 40"/>
                  <a:gd name="T5" fmla="*/ 40 h 40"/>
                  <a:gd name="T6" fmla="*/ 0 w 40"/>
                  <a:gd name="T7" fmla="*/ 25 h 40"/>
                  <a:gd name="T8" fmla="*/ 24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4" y="0"/>
                    </a:moveTo>
                    <a:lnTo>
                      <a:pt x="40" y="15"/>
                    </a:lnTo>
                    <a:lnTo>
                      <a:pt x="15" y="40"/>
                    </a:lnTo>
                    <a:lnTo>
                      <a:pt x="0" y="25"/>
                    </a:lnTo>
                    <a:lnTo>
                      <a:pt x="24" y="0"/>
                    </a:lnTo>
                    <a:close/>
                  </a:path>
                </a:pathLst>
              </a:custGeom>
              <a:solidFill>
                <a:srgbClr val="000000"/>
              </a:solidFill>
              <a:ln w="9525">
                <a:noFill/>
                <a:round/>
                <a:headEnd/>
                <a:tailEnd/>
              </a:ln>
            </p:spPr>
            <p:txBody>
              <a:bodyPr/>
              <a:lstStyle/>
              <a:p>
                <a:endParaRPr lang="en-US"/>
              </a:p>
            </p:txBody>
          </p:sp>
          <p:sp>
            <p:nvSpPr>
              <p:cNvPr id="85320" name="Freeform 653"/>
              <p:cNvSpPr>
                <a:spLocks/>
              </p:cNvSpPr>
              <p:nvPr/>
            </p:nvSpPr>
            <p:spPr bwMode="auto">
              <a:xfrm>
                <a:off x="2607" y="2581"/>
                <a:ext cx="42" cy="41"/>
              </a:xfrm>
              <a:custGeom>
                <a:avLst/>
                <a:gdLst>
                  <a:gd name="T0" fmla="*/ 26 w 42"/>
                  <a:gd name="T1" fmla="*/ 0 h 41"/>
                  <a:gd name="T2" fmla="*/ 42 w 42"/>
                  <a:gd name="T3" fmla="*/ 18 h 41"/>
                  <a:gd name="T4" fmla="*/ 16 w 42"/>
                  <a:gd name="T5" fmla="*/ 41 h 41"/>
                  <a:gd name="T6" fmla="*/ 0 w 42"/>
                  <a:gd name="T7" fmla="*/ 23 h 41"/>
                  <a:gd name="T8" fmla="*/ 26 w 42"/>
                  <a:gd name="T9" fmla="*/ 0 h 41"/>
                  <a:gd name="T10" fmla="*/ 0 60000 65536"/>
                  <a:gd name="T11" fmla="*/ 0 60000 65536"/>
                  <a:gd name="T12" fmla="*/ 0 60000 65536"/>
                  <a:gd name="T13" fmla="*/ 0 60000 65536"/>
                  <a:gd name="T14" fmla="*/ 0 60000 65536"/>
                  <a:gd name="T15" fmla="*/ 0 w 42"/>
                  <a:gd name="T16" fmla="*/ 0 h 41"/>
                  <a:gd name="T17" fmla="*/ 42 w 42"/>
                  <a:gd name="T18" fmla="*/ 41 h 41"/>
                </a:gdLst>
                <a:ahLst/>
                <a:cxnLst>
                  <a:cxn ang="T10">
                    <a:pos x="T0" y="T1"/>
                  </a:cxn>
                  <a:cxn ang="T11">
                    <a:pos x="T2" y="T3"/>
                  </a:cxn>
                  <a:cxn ang="T12">
                    <a:pos x="T4" y="T5"/>
                  </a:cxn>
                  <a:cxn ang="T13">
                    <a:pos x="T6" y="T7"/>
                  </a:cxn>
                  <a:cxn ang="T14">
                    <a:pos x="T8" y="T9"/>
                  </a:cxn>
                </a:cxnLst>
                <a:rect l="T15" t="T16" r="T17" b="T18"/>
                <a:pathLst>
                  <a:path w="42" h="41">
                    <a:moveTo>
                      <a:pt x="26" y="0"/>
                    </a:moveTo>
                    <a:lnTo>
                      <a:pt x="42" y="18"/>
                    </a:lnTo>
                    <a:lnTo>
                      <a:pt x="16" y="41"/>
                    </a:lnTo>
                    <a:lnTo>
                      <a:pt x="0" y="23"/>
                    </a:lnTo>
                    <a:lnTo>
                      <a:pt x="26" y="0"/>
                    </a:lnTo>
                    <a:close/>
                  </a:path>
                </a:pathLst>
              </a:custGeom>
              <a:solidFill>
                <a:srgbClr val="000000"/>
              </a:solidFill>
              <a:ln w="9525">
                <a:noFill/>
                <a:round/>
                <a:headEnd/>
                <a:tailEnd/>
              </a:ln>
            </p:spPr>
            <p:txBody>
              <a:bodyPr/>
              <a:lstStyle/>
              <a:p>
                <a:endParaRPr lang="en-US"/>
              </a:p>
            </p:txBody>
          </p:sp>
          <p:sp>
            <p:nvSpPr>
              <p:cNvPr id="85321" name="Freeform 652"/>
              <p:cNvSpPr>
                <a:spLocks/>
              </p:cNvSpPr>
              <p:nvPr/>
            </p:nvSpPr>
            <p:spPr bwMode="auto">
              <a:xfrm>
                <a:off x="2623" y="2599"/>
                <a:ext cx="42" cy="41"/>
              </a:xfrm>
              <a:custGeom>
                <a:avLst/>
                <a:gdLst>
                  <a:gd name="T0" fmla="*/ 27 w 42"/>
                  <a:gd name="T1" fmla="*/ 0 h 41"/>
                  <a:gd name="T2" fmla="*/ 42 w 42"/>
                  <a:gd name="T3" fmla="*/ 19 h 41"/>
                  <a:gd name="T4" fmla="*/ 15 w 42"/>
                  <a:gd name="T5" fmla="*/ 41 h 41"/>
                  <a:gd name="T6" fmla="*/ 0 w 42"/>
                  <a:gd name="T7" fmla="*/ 22 h 41"/>
                  <a:gd name="T8" fmla="*/ 27 w 42"/>
                  <a:gd name="T9" fmla="*/ 0 h 41"/>
                  <a:gd name="T10" fmla="*/ 0 60000 65536"/>
                  <a:gd name="T11" fmla="*/ 0 60000 65536"/>
                  <a:gd name="T12" fmla="*/ 0 60000 65536"/>
                  <a:gd name="T13" fmla="*/ 0 60000 65536"/>
                  <a:gd name="T14" fmla="*/ 0 60000 65536"/>
                  <a:gd name="T15" fmla="*/ 0 w 42"/>
                  <a:gd name="T16" fmla="*/ 0 h 41"/>
                  <a:gd name="T17" fmla="*/ 42 w 42"/>
                  <a:gd name="T18" fmla="*/ 41 h 41"/>
                </a:gdLst>
                <a:ahLst/>
                <a:cxnLst>
                  <a:cxn ang="T10">
                    <a:pos x="T0" y="T1"/>
                  </a:cxn>
                  <a:cxn ang="T11">
                    <a:pos x="T2" y="T3"/>
                  </a:cxn>
                  <a:cxn ang="T12">
                    <a:pos x="T4" y="T5"/>
                  </a:cxn>
                  <a:cxn ang="T13">
                    <a:pos x="T6" y="T7"/>
                  </a:cxn>
                  <a:cxn ang="T14">
                    <a:pos x="T8" y="T9"/>
                  </a:cxn>
                </a:cxnLst>
                <a:rect l="T15" t="T16" r="T17" b="T18"/>
                <a:pathLst>
                  <a:path w="42" h="41">
                    <a:moveTo>
                      <a:pt x="27" y="0"/>
                    </a:moveTo>
                    <a:lnTo>
                      <a:pt x="42" y="19"/>
                    </a:lnTo>
                    <a:lnTo>
                      <a:pt x="15" y="41"/>
                    </a:lnTo>
                    <a:lnTo>
                      <a:pt x="0" y="22"/>
                    </a:lnTo>
                    <a:lnTo>
                      <a:pt x="27" y="0"/>
                    </a:lnTo>
                    <a:close/>
                  </a:path>
                </a:pathLst>
              </a:custGeom>
              <a:solidFill>
                <a:srgbClr val="000000"/>
              </a:solidFill>
              <a:ln w="9525">
                <a:noFill/>
                <a:round/>
                <a:headEnd/>
                <a:tailEnd/>
              </a:ln>
            </p:spPr>
            <p:txBody>
              <a:bodyPr/>
              <a:lstStyle/>
              <a:p>
                <a:endParaRPr lang="en-US"/>
              </a:p>
            </p:txBody>
          </p:sp>
          <p:sp>
            <p:nvSpPr>
              <p:cNvPr id="85322" name="Freeform 651"/>
              <p:cNvSpPr>
                <a:spLocks/>
              </p:cNvSpPr>
              <p:nvPr/>
            </p:nvSpPr>
            <p:spPr bwMode="auto">
              <a:xfrm>
                <a:off x="2638" y="2618"/>
                <a:ext cx="39" cy="37"/>
              </a:xfrm>
              <a:custGeom>
                <a:avLst/>
                <a:gdLst>
                  <a:gd name="T0" fmla="*/ 27 w 39"/>
                  <a:gd name="T1" fmla="*/ 0 h 37"/>
                  <a:gd name="T2" fmla="*/ 39 w 39"/>
                  <a:gd name="T3" fmla="*/ 16 h 37"/>
                  <a:gd name="T4" fmla="*/ 12 w 39"/>
                  <a:gd name="T5" fmla="*/ 37 h 37"/>
                  <a:gd name="T6" fmla="*/ 0 w 39"/>
                  <a:gd name="T7" fmla="*/ 22 h 37"/>
                  <a:gd name="T8" fmla="*/ 27 w 39"/>
                  <a:gd name="T9" fmla="*/ 0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27" y="0"/>
                    </a:moveTo>
                    <a:lnTo>
                      <a:pt x="39" y="16"/>
                    </a:lnTo>
                    <a:lnTo>
                      <a:pt x="12" y="37"/>
                    </a:lnTo>
                    <a:lnTo>
                      <a:pt x="0" y="22"/>
                    </a:lnTo>
                    <a:lnTo>
                      <a:pt x="27" y="0"/>
                    </a:lnTo>
                    <a:close/>
                  </a:path>
                </a:pathLst>
              </a:custGeom>
              <a:solidFill>
                <a:srgbClr val="000000"/>
              </a:solidFill>
              <a:ln w="9525">
                <a:noFill/>
                <a:round/>
                <a:headEnd/>
                <a:tailEnd/>
              </a:ln>
            </p:spPr>
            <p:txBody>
              <a:bodyPr/>
              <a:lstStyle/>
              <a:p>
                <a:endParaRPr lang="en-US"/>
              </a:p>
            </p:txBody>
          </p:sp>
          <p:sp>
            <p:nvSpPr>
              <p:cNvPr id="85323" name="Freeform 650"/>
              <p:cNvSpPr>
                <a:spLocks/>
              </p:cNvSpPr>
              <p:nvPr/>
            </p:nvSpPr>
            <p:spPr bwMode="auto">
              <a:xfrm>
                <a:off x="2727" y="2755"/>
                <a:ext cx="57" cy="64"/>
              </a:xfrm>
              <a:custGeom>
                <a:avLst/>
                <a:gdLst>
                  <a:gd name="T0" fmla="*/ 30 w 57"/>
                  <a:gd name="T1" fmla="*/ 0 h 64"/>
                  <a:gd name="T2" fmla="*/ 57 w 57"/>
                  <a:gd name="T3" fmla="*/ 47 h 64"/>
                  <a:gd name="T4" fmla="*/ 27 w 57"/>
                  <a:gd name="T5" fmla="*/ 64 h 64"/>
                  <a:gd name="T6" fmla="*/ 0 w 57"/>
                  <a:gd name="T7" fmla="*/ 17 h 64"/>
                  <a:gd name="T8" fmla="*/ 30 w 57"/>
                  <a:gd name="T9" fmla="*/ 0 h 64"/>
                  <a:gd name="T10" fmla="*/ 0 60000 65536"/>
                  <a:gd name="T11" fmla="*/ 0 60000 65536"/>
                  <a:gd name="T12" fmla="*/ 0 60000 65536"/>
                  <a:gd name="T13" fmla="*/ 0 60000 65536"/>
                  <a:gd name="T14" fmla="*/ 0 60000 65536"/>
                  <a:gd name="T15" fmla="*/ 0 w 57"/>
                  <a:gd name="T16" fmla="*/ 0 h 64"/>
                  <a:gd name="T17" fmla="*/ 57 w 57"/>
                  <a:gd name="T18" fmla="*/ 64 h 64"/>
                </a:gdLst>
                <a:ahLst/>
                <a:cxnLst>
                  <a:cxn ang="T10">
                    <a:pos x="T0" y="T1"/>
                  </a:cxn>
                  <a:cxn ang="T11">
                    <a:pos x="T2" y="T3"/>
                  </a:cxn>
                  <a:cxn ang="T12">
                    <a:pos x="T4" y="T5"/>
                  </a:cxn>
                  <a:cxn ang="T13">
                    <a:pos x="T6" y="T7"/>
                  </a:cxn>
                  <a:cxn ang="T14">
                    <a:pos x="T8" y="T9"/>
                  </a:cxn>
                </a:cxnLst>
                <a:rect l="T15" t="T16" r="T17" b="T18"/>
                <a:pathLst>
                  <a:path w="57" h="64">
                    <a:moveTo>
                      <a:pt x="30" y="0"/>
                    </a:moveTo>
                    <a:lnTo>
                      <a:pt x="57" y="47"/>
                    </a:lnTo>
                    <a:lnTo>
                      <a:pt x="27" y="64"/>
                    </a:lnTo>
                    <a:lnTo>
                      <a:pt x="0" y="17"/>
                    </a:lnTo>
                    <a:lnTo>
                      <a:pt x="30" y="0"/>
                    </a:lnTo>
                    <a:close/>
                  </a:path>
                </a:pathLst>
              </a:custGeom>
              <a:solidFill>
                <a:srgbClr val="000000"/>
              </a:solidFill>
              <a:ln w="9525">
                <a:noFill/>
                <a:round/>
                <a:headEnd/>
                <a:tailEnd/>
              </a:ln>
            </p:spPr>
            <p:txBody>
              <a:bodyPr/>
              <a:lstStyle/>
              <a:p>
                <a:endParaRPr lang="en-US"/>
              </a:p>
            </p:txBody>
          </p:sp>
          <p:sp>
            <p:nvSpPr>
              <p:cNvPr id="85324" name="Freeform 649"/>
              <p:cNvSpPr>
                <a:spLocks/>
              </p:cNvSpPr>
              <p:nvPr/>
            </p:nvSpPr>
            <p:spPr bwMode="auto">
              <a:xfrm>
                <a:off x="2754" y="2802"/>
                <a:ext cx="58" cy="66"/>
              </a:xfrm>
              <a:custGeom>
                <a:avLst/>
                <a:gdLst>
                  <a:gd name="T0" fmla="*/ 30 w 58"/>
                  <a:gd name="T1" fmla="*/ 0 h 66"/>
                  <a:gd name="T2" fmla="*/ 58 w 58"/>
                  <a:gd name="T3" fmla="*/ 49 h 66"/>
                  <a:gd name="T4" fmla="*/ 27 w 58"/>
                  <a:gd name="T5" fmla="*/ 66 h 66"/>
                  <a:gd name="T6" fmla="*/ 0 w 58"/>
                  <a:gd name="T7" fmla="*/ 17 h 66"/>
                  <a:gd name="T8" fmla="*/ 30 w 58"/>
                  <a:gd name="T9" fmla="*/ 0 h 66"/>
                  <a:gd name="T10" fmla="*/ 0 60000 65536"/>
                  <a:gd name="T11" fmla="*/ 0 60000 65536"/>
                  <a:gd name="T12" fmla="*/ 0 60000 65536"/>
                  <a:gd name="T13" fmla="*/ 0 60000 65536"/>
                  <a:gd name="T14" fmla="*/ 0 60000 65536"/>
                  <a:gd name="T15" fmla="*/ 0 w 58"/>
                  <a:gd name="T16" fmla="*/ 0 h 66"/>
                  <a:gd name="T17" fmla="*/ 58 w 58"/>
                  <a:gd name="T18" fmla="*/ 66 h 66"/>
                </a:gdLst>
                <a:ahLst/>
                <a:cxnLst>
                  <a:cxn ang="T10">
                    <a:pos x="T0" y="T1"/>
                  </a:cxn>
                  <a:cxn ang="T11">
                    <a:pos x="T2" y="T3"/>
                  </a:cxn>
                  <a:cxn ang="T12">
                    <a:pos x="T4" y="T5"/>
                  </a:cxn>
                  <a:cxn ang="T13">
                    <a:pos x="T6" y="T7"/>
                  </a:cxn>
                  <a:cxn ang="T14">
                    <a:pos x="T8" y="T9"/>
                  </a:cxn>
                </a:cxnLst>
                <a:rect l="T15" t="T16" r="T17" b="T18"/>
                <a:pathLst>
                  <a:path w="58" h="66">
                    <a:moveTo>
                      <a:pt x="30" y="0"/>
                    </a:moveTo>
                    <a:lnTo>
                      <a:pt x="58" y="49"/>
                    </a:lnTo>
                    <a:lnTo>
                      <a:pt x="27" y="66"/>
                    </a:lnTo>
                    <a:lnTo>
                      <a:pt x="0" y="17"/>
                    </a:lnTo>
                    <a:lnTo>
                      <a:pt x="30" y="0"/>
                    </a:lnTo>
                    <a:close/>
                  </a:path>
                </a:pathLst>
              </a:custGeom>
              <a:solidFill>
                <a:srgbClr val="000000"/>
              </a:solidFill>
              <a:ln w="9525">
                <a:noFill/>
                <a:round/>
                <a:headEnd/>
                <a:tailEnd/>
              </a:ln>
            </p:spPr>
            <p:txBody>
              <a:bodyPr/>
              <a:lstStyle/>
              <a:p>
                <a:endParaRPr lang="en-US"/>
              </a:p>
            </p:txBody>
          </p:sp>
          <p:sp>
            <p:nvSpPr>
              <p:cNvPr id="85325" name="Freeform 648"/>
              <p:cNvSpPr>
                <a:spLocks/>
              </p:cNvSpPr>
              <p:nvPr/>
            </p:nvSpPr>
            <p:spPr bwMode="auto">
              <a:xfrm>
                <a:off x="2781" y="2851"/>
                <a:ext cx="59" cy="66"/>
              </a:xfrm>
              <a:custGeom>
                <a:avLst/>
                <a:gdLst>
                  <a:gd name="T0" fmla="*/ 31 w 59"/>
                  <a:gd name="T1" fmla="*/ 0 h 66"/>
                  <a:gd name="T2" fmla="*/ 59 w 59"/>
                  <a:gd name="T3" fmla="*/ 49 h 66"/>
                  <a:gd name="T4" fmla="*/ 28 w 59"/>
                  <a:gd name="T5" fmla="*/ 66 h 66"/>
                  <a:gd name="T6" fmla="*/ 0 w 59"/>
                  <a:gd name="T7" fmla="*/ 17 h 66"/>
                  <a:gd name="T8" fmla="*/ 31 w 59"/>
                  <a:gd name="T9" fmla="*/ 0 h 66"/>
                  <a:gd name="T10" fmla="*/ 0 60000 65536"/>
                  <a:gd name="T11" fmla="*/ 0 60000 65536"/>
                  <a:gd name="T12" fmla="*/ 0 60000 65536"/>
                  <a:gd name="T13" fmla="*/ 0 60000 65536"/>
                  <a:gd name="T14" fmla="*/ 0 60000 65536"/>
                  <a:gd name="T15" fmla="*/ 0 w 59"/>
                  <a:gd name="T16" fmla="*/ 0 h 66"/>
                  <a:gd name="T17" fmla="*/ 59 w 59"/>
                  <a:gd name="T18" fmla="*/ 66 h 66"/>
                </a:gdLst>
                <a:ahLst/>
                <a:cxnLst>
                  <a:cxn ang="T10">
                    <a:pos x="T0" y="T1"/>
                  </a:cxn>
                  <a:cxn ang="T11">
                    <a:pos x="T2" y="T3"/>
                  </a:cxn>
                  <a:cxn ang="T12">
                    <a:pos x="T4" y="T5"/>
                  </a:cxn>
                  <a:cxn ang="T13">
                    <a:pos x="T6" y="T7"/>
                  </a:cxn>
                  <a:cxn ang="T14">
                    <a:pos x="T8" y="T9"/>
                  </a:cxn>
                </a:cxnLst>
                <a:rect l="T15" t="T16" r="T17" b="T18"/>
                <a:pathLst>
                  <a:path w="59" h="66">
                    <a:moveTo>
                      <a:pt x="31" y="0"/>
                    </a:moveTo>
                    <a:lnTo>
                      <a:pt x="59" y="49"/>
                    </a:lnTo>
                    <a:lnTo>
                      <a:pt x="28" y="66"/>
                    </a:lnTo>
                    <a:lnTo>
                      <a:pt x="0" y="17"/>
                    </a:lnTo>
                    <a:lnTo>
                      <a:pt x="31" y="0"/>
                    </a:lnTo>
                    <a:close/>
                  </a:path>
                </a:pathLst>
              </a:custGeom>
              <a:solidFill>
                <a:srgbClr val="000000"/>
              </a:solidFill>
              <a:ln w="9525">
                <a:noFill/>
                <a:round/>
                <a:headEnd/>
                <a:tailEnd/>
              </a:ln>
            </p:spPr>
            <p:txBody>
              <a:bodyPr/>
              <a:lstStyle/>
              <a:p>
                <a:endParaRPr lang="en-US"/>
              </a:p>
            </p:txBody>
          </p:sp>
          <p:sp>
            <p:nvSpPr>
              <p:cNvPr id="85326" name="Freeform 647"/>
              <p:cNvSpPr>
                <a:spLocks/>
              </p:cNvSpPr>
              <p:nvPr/>
            </p:nvSpPr>
            <p:spPr bwMode="auto">
              <a:xfrm>
                <a:off x="2809" y="2900"/>
                <a:ext cx="44" cy="40"/>
              </a:xfrm>
              <a:custGeom>
                <a:avLst/>
                <a:gdLst>
                  <a:gd name="T0" fmla="*/ 31 w 44"/>
                  <a:gd name="T1" fmla="*/ 0 h 40"/>
                  <a:gd name="T2" fmla="*/ 44 w 44"/>
                  <a:gd name="T3" fmla="*/ 24 h 40"/>
                  <a:gd name="T4" fmla="*/ 13 w 44"/>
                  <a:gd name="T5" fmla="*/ 40 h 40"/>
                  <a:gd name="T6" fmla="*/ 0 w 44"/>
                  <a:gd name="T7" fmla="*/ 16 h 40"/>
                  <a:gd name="T8" fmla="*/ 31 w 44"/>
                  <a:gd name="T9" fmla="*/ 0 h 40"/>
                  <a:gd name="T10" fmla="*/ 0 60000 65536"/>
                  <a:gd name="T11" fmla="*/ 0 60000 65536"/>
                  <a:gd name="T12" fmla="*/ 0 60000 65536"/>
                  <a:gd name="T13" fmla="*/ 0 60000 65536"/>
                  <a:gd name="T14" fmla="*/ 0 60000 65536"/>
                  <a:gd name="T15" fmla="*/ 0 w 44"/>
                  <a:gd name="T16" fmla="*/ 0 h 40"/>
                  <a:gd name="T17" fmla="*/ 44 w 44"/>
                  <a:gd name="T18" fmla="*/ 40 h 40"/>
                </a:gdLst>
                <a:ahLst/>
                <a:cxnLst>
                  <a:cxn ang="T10">
                    <a:pos x="T0" y="T1"/>
                  </a:cxn>
                  <a:cxn ang="T11">
                    <a:pos x="T2" y="T3"/>
                  </a:cxn>
                  <a:cxn ang="T12">
                    <a:pos x="T4" y="T5"/>
                  </a:cxn>
                  <a:cxn ang="T13">
                    <a:pos x="T6" y="T7"/>
                  </a:cxn>
                  <a:cxn ang="T14">
                    <a:pos x="T8" y="T9"/>
                  </a:cxn>
                </a:cxnLst>
                <a:rect l="T15" t="T16" r="T17" b="T18"/>
                <a:pathLst>
                  <a:path w="44" h="40">
                    <a:moveTo>
                      <a:pt x="31" y="0"/>
                    </a:moveTo>
                    <a:lnTo>
                      <a:pt x="44" y="24"/>
                    </a:lnTo>
                    <a:lnTo>
                      <a:pt x="13" y="40"/>
                    </a:lnTo>
                    <a:lnTo>
                      <a:pt x="0" y="16"/>
                    </a:lnTo>
                    <a:lnTo>
                      <a:pt x="31" y="0"/>
                    </a:lnTo>
                    <a:close/>
                  </a:path>
                </a:pathLst>
              </a:custGeom>
              <a:solidFill>
                <a:srgbClr val="000000"/>
              </a:solidFill>
              <a:ln w="9525">
                <a:noFill/>
                <a:round/>
                <a:headEnd/>
                <a:tailEnd/>
              </a:ln>
            </p:spPr>
            <p:txBody>
              <a:bodyPr/>
              <a:lstStyle/>
              <a:p>
                <a:endParaRPr lang="en-US"/>
              </a:p>
            </p:txBody>
          </p:sp>
          <p:sp>
            <p:nvSpPr>
              <p:cNvPr id="85327" name="Freeform 646"/>
              <p:cNvSpPr>
                <a:spLocks/>
              </p:cNvSpPr>
              <p:nvPr/>
            </p:nvSpPr>
            <p:spPr bwMode="auto">
              <a:xfrm>
                <a:off x="2823" y="2923"/>
                <a:ext cx="44" cy="41"/>
              </a:xfrm>
              <a:custGeom>
                <a:avLst/>
                <a:gdLst>
                  <a:gd name="T0" fmla="*/ 30 w 44"/>
                  <a:gd name="T1" fmla="*/ 0 h 41"/>
                  <a:gd name="T2" fmla="*/ 44 w 44"/>
                  <a:gd name="T3" fmla="*/ 23 h 41"/>
                  <a:gd name="T4" fmla="*/ 14 w 44"/>
                  <a:gd name="T5" fmla="*/ 41 h 41"/>
                  <a:gd name="T6" fmla="*/ 0 w 44"/>
                  <a:gd name="T7" fmla="*/ 18 h 41"/>
                  <a:gd name="T8" fmla="*/ 30 w 44"/>
                  <a:gd name="T9" fmla="*/ 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30" y="0"/>
                    </a:moveTo>
                    <a:lnTo>
                      <a:pt x="44" y="23"/>
                    </a:lnTo>
                    <a:lnTo>
                      <a:pt x="14" y="41"/>
                    </a:lnTo>
                    <a:lnTo>
                      <a:pt x="0" y="18"/>
                    </a:lnTo>
                    <a:lnTo>
                      <a:pt x="30" y="0"/>
                    </a:lnTo>
                    <a:close/>
                  </a:path>
                </a:pathLst>
              </a:custGeom>
              <a:solidFill>
                <a:srgbClr val="000000"/>
              </a:solidFill>
              <a:ln w="9525">
                <a:noFill/>
                <a:round/>
                <a:headEnd/>
                <a:tailEnd/>
              </a:ln>
            </p:spPr>
            <p:txBody>
              <a:bodyPr/>
              <a:lstStyle/>
              <a:p>
                <a:endParaRPr lang="en-US"/>
              </a:p>
            </p:txBody>
          </p:sp>
          <p:sp>
            <p:nvSpPr>
              <p:cNvPr id="85328" name="Freeform 645"/>
              <p:cNvSpPr>
                <a:spLocks/>
              </p:cNvSpPr>
              <p:nvPr/>
            </p:nvSpPr>
            <p:spPr bwMode="auto">
              <a:xfrm>
                <a:off x="2836" y="2947"/>
                <a:ext cx="42" cy="38"/>
              </a:xfrm>
              <a:custGeom>
                <a:avLst/>
                <a:gdLst>
                  <a:gd name="T0" fmla="*/ 31 w 42"/>
                  <a:gd name="T1" fmla="*/ 0 h 38"/>
                  <a:gd name="T2" fmla="*/ 42 w 42"/>
                  <a:gd name="T3" fmla="*/ 21 h 38"/>
                  <a:gd name="T4" fmla="*/ 12 w 42"/>
                  <a:gd name="T5" fmla="*/ 38 h 38"/>
                  <a:gd name="T6" fmla="*/ 0 w 42"/>
                  <a:gd name="T7" fmla="*/ 17 h 38"/>
                  <a:gd name="T8" fmla="*/ 31 w 42"/>
                  <a:gd name="T9" fmla="*/ 0 h 38"/>
                  <a:gd name="T10" fmla="*/ 0 60000 65536"/>
                  <a:gd name="T11" fmla="*/ 0 60000 65536"/>
                  <a:gd name="T12" fmla="*/ 0 60000 65536"/>
                  <a:gd name="T13" fmla="*/ 0 60000 65536"/>
                  <a:gd name="T14" fmla="*/ 0 60000 65536"/>
                  <a:gd name="T15" fmla="*/ 0 w 42"/>
                  <a:gd name="T16" fmla="*/ 0 h 38"/>
                  <a:gd name="T17" fmla="*/ 42 w 42"/>
                  <a:gd name="T18" fmla="*/ 38 h 38"/>
                </a:gdLst>
                <a:ahLst/>
                <a:cxnLst>
                  <a:cxn ang="T10">
                    <a:pos x="T0" y="T1"/>
                  </a:cxn>
                  <a:cxn ang="T11">
                    <a:pos x="T2" y="T3"/>
                  </a:cxn>
                  <a:cxn ang="T12">
                    <a:pos x="T4" y="T5"/>
                  </a:cxn>
                  <a:cxn ang="T13">
                    <a:pos x="T6" y="T7"/>
                  </a:cxn>
                  <a:cxn ang="T14">
                    <a:pos x="T8" y="T9"/>
                  </a:cxn>
                </a:cxnLst>
                <a:rect l="T15" t="T16" r="T17" b="T18"/>
                <a:pathLst>
                  <a:path w="42" h="38">
                    <a:moveTo>
                      <a:pt x="31" y="0"/>
                    </a:moveTo>
                    <a:lnTo>
                      <a:pt x="42" y="21"/>
                    </a:lnTo>
                    <a:lnTo>
                      <a:pt x="12" y="38"/>
                    </a:lnTo>
                    <a:lnTo>
                      <a:pt x="0" y="17"/>
                    </a:lnTo>
                    <a:lnTo>
                      <a:pt x="31" y="0"/>
                    </a:lnTo>
                    <a:close/>
                  </a:path>
                </a:pathLst>
              </a:custGeom>
              <a:solidFill>
                <a:srgbClr val="000000"/>
              </a:solidFill>
              <a:ln w="9525">
                <a:noFill/>
                <a:round/>
                <a:headEnd/>
                <a:tailEnd/>
              </a:ln>
            </p:spPr>
            <p:txBody>
              <a:bodyPr/>
              <a:lstStyle/>
              <a:p>
                <a:endParaRPr lang="en-US"/>
              </a:p>
            </p:txBody>
          </p:sp>
          <p:sp>
            <p:nvSpPr>
              <p:cNvPr id="85329" name="Freeform 644"/>
              <p:cNvSpPr>
                <a:spLocks/>
              </p:cNvSpPr>
              <p:nvPr/>
            </p:nvSpPr>
            <p:spPr bwMode="auto">
              <a:xfrm>
                <a:off x="2913" y="3066"/>
                <a:ext cx="32" cy="27"/>
              </a:xfrm>
              <a:custGeom>
                <a:avLst/>
                <a:gdLst>
                  <a:gd name="T0" fmla="*/ 27 w 32"/>
                  <a:gd name="T1" fmla="*/ 0 h 27"/>
                  <a:gd name="T2" fmla="*/ 32 w 32"/>
                  <a:gd name="T3" fmla="*/ 6 h 27"/>
                  <a:gd name="T4" fmla="*/ 4 w 32"/>
                  <a:gd name="T5" fmla="*/ 27 h 27"/>
                  <a:gd name="T6" fmla="*/ 0 w 32"/>
                  <a:gd name="T7" fmla="*/ 22 h 27"/>
                  <a:gd name="T8" fmla="*/ 27 w 32"/>
                  <a:gd name="T9" fmla="*/ 0 h 27"/>
                  <a:gd name="T10" fmla="*/ 0 60000 65536"/>
                  <a:gd name="T11" fmla="*/ 0 60000 65536"/>
                  <a:gd name="T12" fmla="*/ 0 60000 65536"/>
                  <a:gd name="T13" fmla="*/ 0 60000 65536"/>
                  <a:gd name="T14" fmla="*/ 0 60000 65536"/>
                  <a:gd name="T15" fmla="*/ 0 w 32"/>
                  <a:gd name="T16" fmla="*/ 0 h 27"/>
                  <a:gd name="T17" fmla="*/ 32 w 32"/>
                  <a:gd name="T18" fmla="*/ 27 h 27"/>
                </a:gdLst>
                <a:ahLst/>
                <a:cxnLst>
                  <a:cxn ang="T10">
                    <a:pos x="T0" y="T1"/>
                  </a:cxn>
                  <a:cxn ang="T11">
                    <a:pos x="T2" y="T3"/>
                  </a:cxn>
                  <a:cxn ang="T12">
                    <a:pos x="T4" y="T5"/>
                  </a:cxn>
                  <a:cxn ang="T13">
                    <a:pos x="T6" y="T7"/>
                  </a:cxn>
                  <a:cxn ang="T14">
                    <a:pos x="T8" y="T9"/>
                  </a:cxn>
                </a:cxnLst>
                <a:rect l="T15" t="T16" r="T17" b="T18"/>
                <a:pathLst>
                  <a:path w="32" h="27">
                    <a:moveTo>
                      <a:pt x="27" y="0"/>
                    </a:moveTo>
                    <a:lnTo>
                      <a:pt x="32" y="6"/>
                    </a:lnTo>
                    <a:lnTo>
                      <a:pt x="4" y="27"/>
                    </a:lnTo>
                    <a:lnTo>
                      <a:pt x="0" y="22"/>
                    </a:lnTo>
                    <a:lnTo>
                      <a:pt x="27" y="0"/>
                    </a:lnTo>
                    <a:close/>
                  </a:path>
                </a:pathLst>
              </a:custGeom>
              <a:solidFill>
                <a:srgbClr val="000000"/>
              </a:solidFill>
              <a:ln w="9525">
                <a:noFill/>
                <a:round/>
                <a:headEnd/>
                <a:tailEnd/>
              </a:ln>
            </p:spPr>
            <p:txBody>
              <a:bodyPr/>
              <a:lstStyle/>
              <a:p>
                <a:endParaRPr lang="en-US"/>
              </a:p>
            </p:txBody>
          </p:sp>
          <p:sp>
            <p:nvSpPr>
              <p:cNvPr id="85330" name="Freeform 643"/>
              <p:cNvSpPr>
                <a:spLocks/>
              </p:cNvSpPr>
              <p:nvPr/>
            </p:nvSpPr>
            <p:spPr bwMode="auto">
              <a:xfrm>
                <a:off x="2916" y="3074"/>
                <a:ext cx="34" cy="24"/>
              </a:xfrm>
              <a:custGeom>
                <a:avLst/>
                <a:gdLst>
                  <a:gd name="T0" fmla="*/ 30 w 34"/>
                  <a:gd name="T1" fmla="*/ 0 h 24"/>
                  <a:gd name="T2" fmla="*/ 34 w 34"/>
                  <a:gd name="T3" fmla="*/ 7 h 24"/>
                  <a:gd name="T4" fmla="*/ 3 w 34"/>
                  <a:gd name="T5" fmla="*/ 24 h 24"/>
                  <a:gd name="T6" fmla="*/ 0 w 34"/>
                  <a:gd name="T7" fmla="*/ 17 h 24"/>
                  <a:gd name="T8" fmla="*/ 30 w 34"/>
                  <a:gd name="T9" fmla="*/ 0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30" y="0"/>
                    </a:moveTo>
                    <a:lnTo>
                      <a:pt x="34" y="7"/>
                    </a:lnTo>
                    <a:lnTo>
                      <a:pt x="3" y="24"/>
                    </a:lnTo>
                    <a:lnTo>
                      <a:pt x="0" y="17"/>
                    </a:lnTo>
                    <a:lnTo>
                      <a:pt x="30" y="0"/>
                    </a:lnTo>
                    <a:close/>
                  </a:path>
                </a:pathLst>
              </a:custGeom>
              <a:solidFill>
                <a:srgbClr val="000000"/>
              </a:solidFill>
              <a:ln w="9525">
                <a:noFill/>
                <a:round/>
                <a:headEnd/>
                <a:tailEnd/>
              </a:ln>
            </p:spPr>
            <p:txBody>
              <a:bodyPr/>
              <a:lstStyle/>
              <a:p>
                <a:endParaRPr lang="en-US"/>
              </a:p>
            </p:txBody>
          </p:sp>
          <p:sp>
            <p:nvSpPr>
              <p:cNvPr id="85331" name="Freeform 642"/>
              <p:cNvSpPr>
                <a:spLocks/>
              </p:cNvSpPr>
              <p:nvPr/>
            </p:nvSpPr>
            <p:spPr bwMode="auto">
              <a:xfrm>
                <a:off x="2919" y="3081"/>
                <a:ext cx="35" cy="25"/>
              </a:xfrm>
              <a:custGeom>
                <a:avLst/>
                <a:gdLst>
                  <a:gd name="T0" fmla="*/ 31 w 35"/>
                  <a:gd name="T1" fmla="*/ 0 h 25"/>
                  <a:gd name="T2" fmla="*/ 35 w 35"/>
                  <a:gd name="T3" fmla="*/ 8 h 25"/>
                  <a:gd name="T4" fmla="*/ 5 w 35"/>
                  <a:gd name="T5" fmla="*/ 25 h 25"/>
                  <a:gd name="T6" fmla="*/ 0 w 35"/>
                  <a:gd name="T7" fmla="*/ 17 h 25"/>
                  <a:gd name="T8" fmla="*/ 31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31" y="0"/>
                    </a:moveTo>
                    <a:lnTo>
                      <a:pt x="35" y="8"/>
                    </a:lnTo>
                    <a:lnTo>
                      <a:pt x="5" y="25"/>
                    </a:lnTo>
                    <a:lnTo>
                      <a:pt x="0" y="17"/>
                    </a:lnTo>
                    <a:lnTo>
                      <a:pt x="31" y="0"/>
                    </a:lnTo>
                    <a:close/>
                  </a:path>
                </a:pathLst>
              </a:custGeom>
              <a:solidFill>
                <a:srgbClr val="000000"/>
              </a:solidFill>
              <a:ln w="9525">
                <a:noFill/>
                <a:round/>
                <a:headEnd/>
                <a:tailEnd/>
              </a:ln>
            </p:spPr>
            <p:txBody>
              <a:bodyPr/>
              <a:lstStyle/>
              <a:p>
                <a:endParaRPr lang="en-US"/>
              </a:p>
            </p:txBody>
          </p:sp>
          <p:sp>
            <p:nvSpPr>
              <p:cNvPr id="85332" name="Freeform 641"/>
              <p:cNvSpPr>
                <a:spLocks/>
              </p:cNvSpPr>
              <p:nvPr/>
            </p:nvSpPr>
            <p:spPr bwMode="auto">
              <a:xfrm>
                <a:off x="2924" y="3089"/>
                <a:ext cx="35" cy="25"/>
              </a:xfrm>
              <a:custGeom>
                <a:avLst/>
                <a:gdLst>
                  <a:gd name="T0" fmla="*/ 30 w 35"/>
                  <a:gd name="T1" fmla="*/ 0 h 25"/>
                  <a:gd name="T2" fmla="*/ 35 w 35"/>
                  <a:gd name="T3" fmla="*/ 8 h 25"/>
                  <a:gd name="T4" fmla="*/ 4 w 35"/>
                  <a:gd name="T5" fmla="*/ 25 h 25"/>
                  <a:gd name="T6" fmla="*/ 0 w 35"/>
                  <a:gd name="T7" fmla="*/ 17 h 25"/>
                  <a:gd name="T8" fmla="*/ 30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30" y="0"/>
                    </a:moveTo>
                    <a:lnTo>
                      <a:pt x="35" y="8"/>
                    </a:lnTo>
                    <a:lnTo>
                      <a:pt x="4" y="25"/>
                    </a:lnTo>
                    <a:lnTo>
                      <a:pt x="0" y="17"/>
                    </a:lnTo>
                    <a:lnTo>
                      <a:pt x="30" y="0"/>
                    </a:lnTo>
                    <a:close/>
                  </a:path>
                </a:pathLst>
              </a:custGeom>
              <a:solidFill>
                <a:srgbClr val="000000"/>
              </a:solidFill>
              <a:ln w="9525">
                <a:noFill/>
                <a:round/>
                <a:headEnd/>
                <a:tailEnd/>
              </a:ln>
            </p:spPr>
            <p:txBody>
              <a:bodyPr/>
              <a:lstStyle/>
              <a:p>
                <a:endParaRPr lang="en-US"/>
              </a:p>
            </p:txBody>
          </p:sp>
          <p:sp>
            <p:nvSpPr>
              <p:cNvPr id="85333" name="Freeform 640"/>
              <p:cNvSpPr>
                <a:spLocks/>
              </p:cNvSpPr>
              <p:nvPr/>
            </p:nvSpPr>
            <p:spPr bwMode="auto">
              <a:xfrm>
                <a:off x="2928" y="3098"/>
                <a:ext cx="36" cy="24"/>
              </a:xfrm>
              <a:custGeom>
                <a:avLst/>
                <a:gdLst>
                  <a:gd name="T0" fmla="*/ 31 w 36"/>
                  <a:gd name="T1" fmla="*/ 0 h 24"/>
                  <a:gd name="T2" fmla="*/ 36 w 36"/>
                  <a:gd name="T3" fmla="*/ 8 h 24"/>
                  <a:gd name="T4" fmla="*/ 4 w 36"/>
                  <a:gd name="T5" fmla="*/ 24 h 24"/>
                  <a:gd name="T6" fmla="*/ 0 w 36"/>
                  <a:gd name="T7" fmla="*/ 15 h 24"/>
                  <a:gd name="T8" fmla="*/ 31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31" y="0"/>
                    </a:moveTo>
                    <a:lnTo>
                      <a:pt x="36" y="8"/>
                    </a:lnTo>
                    <a:lnTo>
                      <a:pt x="4" y="24"/>
                    </a:lnTo>
                    <a:lnTo>
                      <a:pt x="0" y="15"/>
                    </a:lnTo>
                    <a:lnTo>
                      <a:pt x="31" y="0"/>
                    </a:lnTo>
                    <a:close/>
                  </a:path>
                </a:pathLst>
              </a:custGeom>
              <a:solidFill>
                <a:srgbClr val="000000"/>
              </a:solidFill>
              <a:ln w="9525">
                <a:noFill/>
                <a:round/>
                <a:headEnd/>
                <a:tailEnd/>
              </a:ln>
            </p:spPr>
            <p:txBody>
              <a:bodyPr/>
              <a:lstStyle/>
              <a:p>
                <a:endParaRPr lang="en-US"/>
              </a:p>
            </p:txBody>
          </p:sp>
          <p:sp>
            <p:nvSpPr>
              <p:cNvPr id="85334" name="Freeform 639"/>
              <p:cNvSpPr>
                <a:spLocks/>
              </p:cNvSpPr>
              <p:nvPr/>
            </p:nvSpPr>
            <p:spPr bwMode="auto">
              <a:xfrm>
                <a:off x="2932" y="3107"/>
                <a:ext cx="36" cy="24"/>
              </a:xfrm>
              <a:custGeom>
                <a:avLst/>
                <a:gdLst>
                  <a:gd name="T0" fmla="*/ 32 w 36"/>
                  <a:gd name="T1" fmla="*/ 0 h 24"/>
                  <a:gd name="T2" fmla="*/ 36 w 36"/>
                  <a:gd name="T3" fmla="*/ 10 h 24"/>
                  <a:gd name="T4" fmla="*/ 4 w 36"/>
                  <a:gd name="T5" fmla="*/ 24 h 24"/>
                  <a:gd name="T6" fmla="*/ 0 w 36"/>
                  <a:gd name="T7" fmla="*/ 15 h 24"/>
                  <a:gd name="T8" fmla="*/ 32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32" y="0"/>
                    </a:moveTo>
                    <a:lnTo>
                      <a:pt x="36" y="10"/>
                    </a:lnTo>
                    <a:lnTo>
                      <a:pt x="4" y="24"/>
                    </a:lnTo>
                    <a:lnTo>
                      <a:pt x="0" y="15"/>
                    </a:lnTo>
                    <a:lnTo>
                      <a:pt x="32" y="0"/>
                    </a:lnTo>
                    <a:close/>
                  </a:path>
                </a:pathLst>
              </a:custGeom>
              <a:solidFill>
                <a:srgbClr val="000000"/>
              </a:solidFill>
              <a:ln w="9525">
                <a:noFill/>
                <a:round/>
                <a:headEnd/>
                <a:tailEnd/>
              </a:ln>
            </p:spPr>
            <p:txBody>
              <a:bodyPr/>
              <a:lstStyle/>
              <a:p>
                <a:endParaRPr lang="en-US"/>
              </a:p>
            </p:txBody>
          </p:sp>
          <p:sp>
            <p:nvSpPr>
              <p:cNvPr id="85335" name="Freeform 638"/>
              <p:cNvSpPr>
                <a:spLocks/>
              </p:cNvSpPr>
              <p:nvPr/>
            </p:nvSpPr>
            <p:spPr bwMode="auto">
              <a:xfrm>
                <a:off x="2936" y="3117"/>
                <a:ext cx="36" cy="24"/>
              </a:xfrm>
              <a:custGeom>
                <a:avLst/>
                <a:gdLst>
                  <a:gd name="T0" fmla="*/ 32 w 36"/>
                  <a:gd name="T1" fmla="*/ 0 h 24"/>
                  <a:gd name="T2" fmla="*/ 36 w 36"/>
                  <a:gd name="T3" fmla="*/ 10 h 24"/>
                  <a:gd name="T4" fmla="*/ 4 w 36"/>
                  <a:gd name="T5" fmla="*/ 24 h 24"/>
                  <a:gd name="T6" fmla="*/ 0 w 36"/>
                  <a:gd name="T7" fmla="*/ 14 h 24"/>
                  <a:gd name="T8" fmla="*/ 32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32" y="0"/>
                    </a:moveTo>
                    <a:lnTo>
                      <a:pt x="36" y="10"/>
                    </a:lnTo>
                    <a:lnTo>
                      <a:pt x="4" y="24"/>
                    </a:lnTo>
                    <a:lnTo>
                      <a:pt x="0" y="14"/>
                    </a:lnTo>
                    <a:lnTo>
                      <a:pt x="32" y="0"/>
                    </a:lnTo>
                    <a:close/>
                  </a:path>
                </a:pathLst>
              </a:custGeom>
              <a:solidFill>
                <a:srgbClr val="000000"/>
              </a:solidFill>
              <a:ln w="9525">
                <a:noFill/>
                <a:round/>
                <a:headEnd/>
                <a:tailEnd/>
              </a:ln>
            </p:spPr>
            <p:txBody>
              <a:bodyPr/>
              <a:lstStyle/>
              <a:p>
                <a:endParaRPr lang="en-US"/>
              </a:p>
            </p:txBody>
          </p:sp>
          <p:sp>
            <p:nvSpPr>
              <p:cNvPr id="85336" name="Freeform 637"/>
              <p:cNvSpPr>
                <a:spLocks/>
              </p:cNvSpPr>
              <p:nvPr/>
            </p:nvSpPr>
            <p:spPr bwMode="auto">
              <a:xfrm>
                <a:off x="2940" y="3128"/>
                <a:ext cx="38" cy="24"/>
              </a:xfrm>
              <a:custGeom>
                <a:avLst/>
                <a:gdLst>
                  <a:gd name="T0" fmla="*/ 33 w 38"/>
                  <a:gd name="T1" fmla="*/ 0 h 24"/>
                  <a:gd name="T2" fmla="*/ 38 w 38"/>
                  <a:gd name="T3" fmla="*/ 11 h 24"/>
                  <a:gd name="T4" fmla="*/ 5 w 38"/>
                  <a:gd name="T5" fmla="*/ 24 h 24"/>
                  <a:gd name="T6" fmla="*/ 0 w 38"/>
                  <a:gd name="T7" fmla="*/ 13 h 24"/>
                  <a:gd name="T8" fmla="*/ 33 w 38"/>
                  <a:gd name="T9" fmla="*/ 0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33" y="0"/>
                    </a:moveTo>
                    <a:lnTo>
                      <a:pt x="38" y="11"/>
                    </a:lnTo>
                    <a:lnTo>
                      <a:pt x="5" y="24"/>
                    </a:lnTo>
                    <a:lnTo>
                      <a:pt x="0" y="13"/>
                    </a:lnTo>
                    <a:lnTo>
                      <a:pt x="33" y="0"/>
                    </a:lnTo>
                    <a:close/>
                  </a:path>
                </a:pathLst>
              </a:custGeom>
              <a:solidFill>
                <a:srgbClr val="000000"/>
              </a:solidFill>
              <a:ln w="9525">
                <a:noFill/>
                <a:round/>
                <a:headEnd/>
                <a:tailEnd/>
              </a:ln>
            </p:spPr>
            <p:txBody>
              <a:bodyPr/>
              <a:lstStyle/>
              <a:p>
                <a:endParaRPr lang="en-US"/>
              </a:p>
            </p:txBody>
          </p:sp>
          <p:sp>
            <p:nvSpPr>
              <p:cNvPr id="85337" name="Freeform 636"/>
              <p:cNvSpPr>
                <a:spLocks/>
              </p:cNvSpPr>
              <p:nvPr/>
            </p:nvSpPr>
            <p:spPr bwMode="auto">
              <a:xfrm>
                <a:off x="2945" y="3138"/>
                <a:ext cx="41" cy="36"/>
              </a:xfrm>
              <a:custGeom>
                <a:avLst/>
                <a:gdLst>
                  <a:gd name="T0" fmla="*/ 32 w 41"/>
                  <a:gd name="T1" fmla="*/ 0 h 36"/>
                  <a:gd name="T2" fmla="*/ 41 w 41"/>
                  <a:gd name="T3" fmla="*/ 22 h 36"/>
                  <a:gd name="T4" fmla="*/ 9 w 41"/>
                  <a:gd name="T5" fmla="*/ 36 h 36"/>
                  <a:gd name="T6" fmla="*/ 0 w 41"/>
                  <a:gd name="T7" fmla="*/ 14 h 36"/>
                  <a:gd name="T8" fmla="*/ 32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32" y="0"/>
                    </a:moveTo>
                    <a:lnTo>
                      <a:pt x="41" y="22"/>
                    </a:lnTo>
                    <a:lnTo>
                      <a:pt x="9" y="36"/>
                    </a:lnTo>
                    <a:lnTo>
                      <a:pt x="0" y="14"/>
                    </a:lnTo>
                    <a:lnTo>
                      <a:pt x="32" y="0"/>
                    </a:lnTo>
                    <a:close/>
                  </a:path>
                </a:pathLst>
              </a:custGeom>
              <a:solidFill>
                <a:srgbClr val="000000"/>
              </a:solidFill>
              <a:ln w="9525">
                <a:noFill/>
                <a:round/>
                <a:headEnd/>
                <a:tailEnd/>
              </a:ln>
            </p:spPr>
            <p:txBody>
              <a:bodyPr/>
              <a:lstStyle/>
              <a:p>
                <a:endParaRPr lang="en-US"/>
              </a:p>
            </p:txBody>
          </p:sp>
          <p:sp>
            <p:nvSpPr>
              <p:cNvPr id="85338" name="Freeform 635"/>
              <p:cNvSpPr>
                <a:spLocks/>
              </p:cNvSpPr>
              <p:nvPr/>
            </p:nvSpPr>
            <p:spPr bwMode="auto">
              <a:xfrm>
                <a:off x="2954" y="3162"/>
                <a:ext cx="42" cy="36"/>
              </a:xfrm>
              <a:custGeom>
                <a:avLst/>
                <a:gdLst>
                  <a:gd name="T0" fmla="*/ 33 w 42"/>
                  <a:gd name="T1" fmla="*/ 0 h 36"/>
                  <a:gd name="T2" fmla="*/ 42 w 42"/>
                  <a:gd name="T3" fmla="*/ 25 h 36"/>
                  <a:gd name="T4" fmla="*/ 9 w 42"/>
                  <a:gd name="T5" fmla="*/ 36 h 36"/>
                  <a:gd name="T6" fmla="*/ 0 w 42"/>
                  <a:gd name="T7" fmla="*/ 12 h 36"/>
                  <a:gd name="T8" fmla="*/ 33 w 42"/>
                  <a:gd name="T9" fmla="*/ 0 h 36"/>
                  <a:gd name="T10" fmla="*/ 0 60000 65536"/>
                  <a:gd name="T11" fmla="*/ 0 60000 65536"/>
                  <a:gd name="T12" fmla="*/ 0 60000 65536"/>
                  <a:gd name="T13" fmla="*/ 0 60000 65536"/>
                  <a:gd name="T14" fmla="*/ 0 60000 65536"/>
                  <a:gd name="T15" fmla="*/ 0 w 42"/>
                  <a:gd name="T16" fmla="*/ 0 h 36"/>
                  <a:gd name="T17" fmla="*/ 42 w 42"/>
                  <a:gd name="T18" fmla="*/ 36 h 36"/>
                </a:gdLst>
                <a:ahLst/>
                <a:cxnLst>
                  <a:cxn ang="T10">
                    <a:pos x="T0" y="T1"/>
                  </a:cxn>
                  <a:cxn ang="T11">
                    <a:pos x="T2" y="T3"/>
                  </a:cxn>
                  <a:cxn ang="T12">
                    <a:pos x="T4" y="T5"/>
                  </a:cxn>
                  <a:cxn ang="T13">
                    <a:pos x="T6" y="T7"/>
                  </a:cxn>
                  <a:cxn ang="T14">
                    <a:pos x="T8" y="T9"/>
                  </a:cxn>
                </a:cxnLst>
                <a:rect l="T15" t="T16" r="T17" b="T18"/>
                <a:pathLst>
                  <a:path w="42" h="36">
                    <a:moveTo>
                      <a:pt x="33" y="0"/>
                    </a:moveTo>
                    <a:lnTo>
                      <a:pt x="42" y="25"/>
                    </a:lnTo>
                    <a:lnTo>
                      <a:pt x="9" y="36"/>
                    </a:lnTo>
                    <a:lnTo>
                      <a:pt x="0" y="12"/>
                    </a:lnTo>
                    <a:lnTo>
                      <a:pt x="33" y="0"/>
                    </a:lnTo>
                    <a:close/>
                  </a:path>
                </a:pathLst>
              </a:custGeom>
              <a:solidFill>
                <a:srgbClr val="000000"/>
              </a:solidFill>
              <a:ln w="9525">
                <a:noFill/>
                <a:round/>
                <a:headEnd/>
                <a:tailEnd/>
              </a:ln>
            </p:spPr>
            <p:txBody>
              <a:bodyPr/>
              <a:lstStyle/>
              <a:p>
                <a:endParaRPr lang="en-US"/>
              </a:p>
            </p:txBody>
          </p:sp>
          <p:sp>
            <p:nvSpPr>
              <p:cNvPr id="85339" name="Freeform 634"/>
              <p:cNvSpPr>
                <a:spLocks/>
              </p:cNvSpPr>
              <p:nvPr/>
            </p:nvSpPr>
            <p:spPr bwMode="auto">
              <a:xfrm>
                <a:off x="2963" y="3186"/>
                <a:ext cx="43" cy="39"/>
              </a:xfrm>
              <a:custGeom>
                <a:avLst/>
                <a:gdLst>
                  <a:gd name="T0" fmla="*/ 33 w 43"/>
                  <a:gd name="T1" fmla="*/ 0 h 39"/>
                  <a:gd name="T2" fmla="*/ 43 w 43"/>
                  <a:gd name="T3" fmla="*/ 27 h 39"/>
                  <a:gd name="T4" fmla="*/ 10 w 43"/>
                  <a:gd name="T5" fmla="*/ 39 h 39"/>
                  <a:gd name="T6" fmla="*/ 0 w 43"/>
                  <a:gd name="T7" fmla="*/ 12 h 39"/>
                  <a:gd name="T8" fmla="*/ 33 w 43"/>
                  <a:gd name="T9" fmla="*/ 0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33" y="0"/>
                    </a:moveTo>
                    <a:lnTo>
                      <a:pt x="43" y="27"/>
                    </a:lnTo>
                    <a:lnTo>
                      <a:pt x="10" y="39"/>
                    </a:lnTo>
                    <a:lnTo>
                      <a:pt x="0" y="12"/>
                    </a:lnTo>
                    <a:lnTo>
                      <a:pt x="33" y="0"/>
                    </a:lnTo>
                    <a:close/>
                  </a:path>
                </a:pathLst>
              </a:custGeom>
              <a:solidFill>
                <a:srgbClr val="000000"/>
              </a:solidFill>
              <a:ln w="9525">
                <a:noFill/>
                <a:round/>
                <a:headEnd/>
                <a:tailEnd/>
              </a:ln>
            </p:spPr>
            <p:txBody>
              <a:bodyPr/>
              <a:lstStyle/>
              <a:p>
                <a:endParaRPr lang="en-US"/>
              </a:p>
            </p:txBody>
          </p:sp>
          <p:sp>
            <p:nvSpPr>
              <p:cNvPr id="85340" name="Freeform 633"/>
              <p:cNvSpPr>
                <a:spLocks/>
              </p:cNvSpPr>
              <p:nvPr/>
            </p:nvSpPr>
            <p:spPr bwMode="auto">
              <a:xfrm>
                <a:off x="2973" y="3214"/>
                <a:ext cx="42" cy="39"/>
              </a:xfrm>
              <a:custGeom>
                <a:avLst/>
                <a:gdLst>
                  <a:gd name="T0" fmla="*/ 33 w 42"/>
                  <a:gd name="T1" fmla="*/ 0 h 39"/>
                  <a:gd name="T2" fmla="*/ 42 w 42"/>
                  <a:gd name="T3" fmla="*/ 27 h 39"/>
                  <a:gd name="T4" fmla="*/ 10 w 42"/>
                  <a:gd name="T5" fmla="*/ 39 h 39"/>
                  <a:gd name="T6" fmla="*/ 0 w 42"/>
                  <a:gd name="T7" fmla="*/ 11 h 39"/>
                  <a:gd name="T8" fmla="*/ 33 w 42"/>
                  <a:gd name="T9" fmla="*/ 0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33" y="0"/>
                    </a:moveTo>
                    <a:lnTo>
                      <a:pt x="42" y="27"/>
                    </a:lnTo>
                    <a:lnTo>
                      <a:pt x="10" y="39"/>
                    </a:lnTo>
                    <a:lnTo>
                      <a:pt x="0" y="11"/>
                    </a:lnTo>
                    <a:lnTo>
                      <a:pt x="33" y="0"/>
                    </a:lnTo>
                    <a:close/>
                  </a:path>
                </a:pathLst>
              </a:custGeom>
              <a:solidFill>
                <a:srgbClr val="000000"/>
              </a:solidFill>
              <a:ln w="9525">
                <a:noFill/>
                <a:round/>
                <a:headEnd/>
                <a:tailEnd/>
              </a:ln>
            </p:spPr>
            <p:txBody>
              <a:bodyPr/>
              <a:lstStyle/>
              <a:p>
                <a:endParaRPr lang="en-US"/>
              </a:p>
            </p:txBody>
          </p:sp>
          <p:sp>
            <p:nvSpPr>
              <p:cNvPr id="85341" name="Freeform 632"/>
              <p:cNvSpPr>
                <a:spLocks/>
              </p:cNvSpPr>
              <p:nvPr/>
            </p:nvSpPr>
            <p:spPr bwMode="auto">
              <a:xfrm>
                <a:off x="2982" y="3241"/>
                <a:ext cx="43" cy="40"/>
              </a:xfrm>
              <a:custGeom>
                <a:avLst/>
                <a:gdLst>
                  <a:gd name="T0" fmla="*/ 33 w 43"/>
                  <a:gd name="T1" fmla="*/ 0 h 40"/>
                  <a:gd name="T2" fmla="*/ 43 w 43"/>
                  <a:gd name="T3" fmla="*/ 29 h 40"/>
                  <a:gd name="T4" fmla="*/ 9 w 43"/>
                  <a:gd name="T5" fmla="*/ 40 h 40"/>
                  <a:gd name="T6" fmla="*/ 0 w 43"/>
                  <a:gd name="T7" fmla="*/ 11 h 40"/>
                  <a:gd name="T8" fmla="*/ 33 w 43"/>
                  <a:gd name="T9" fmla="*/ 0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33" y="0"/>
                    </a:moveTo>
                    <a:lnTo>
                      <a:pt x="43" y="29"/>
                    </a:lnTo>
                    <a:lnTo>
                      <a:pt x="9" y="40"/>
                    </a:lnTo>
                    <a:lnTo>
                      <a:pt x="0" y="11"/>
                    </a:lnTo>
                    <a:lnTo>
                      <a:pt x="33" y="0"/>
                    </a:lnTo>
                    <a:close/>
                  </a:path>
                </a:pathLst>
              </a:custGeom>
              <a:solidFill>
                <a:srgbClr val="000000"/>
              </a:solidFill>
              <a:ln w="9525">
                <a:noFill/>
                <a:round/>
                <a:headEnd/>
                <a:tailEnd/>
              </a:ln>
            </p:spPr>
            <p:txBody>
              <a:bodyPr/>
              <a:lstStyle/>
              <a:p>
                <a:endParaRPr lang="en-US"/>
              </a:p>
            </p:txBody>
          </p:sp>
          <p:sp>
            <p:nvSpPr>
              <p:cNvPr id="85342" name="Freeform 631"/>
              <p:cNvSpPr>
                <a:spLocks/>
              </p:cNvSpPr>
              <p:nvPr/>
            </p:nvSpPr>
            <p:spPr bwMode="auto">
              <a:xfrm>
                <a:off x="2992" y="3270"/>
                <a:ext cx="43" cy="41"/>
              </a:xfrm>
              <a:custGeom>
                <a:avLst/>
                <a:gdLst>
                  <a:gd name="T0" fmla="*/ 33 w 43"/>
                  <a:gd name="T1" fmla="*/ 0 h 41"/>
                  <a:gd name="T2" fmla="*/ 43 w 43"/>
                  <a:gd name="T3" fmla="*/ 30 h 41"/>
                  <a:gd name="T4" fmla="*/ 10 w 43"/>
                  <a:gd name="T5" fmla="*/ 41 h 41"/>
                  <a:gd name="T6" fmla="*/ 0 w 43"/>
                  <a:gd name="T7" fmla="*/ 11 h 41"/>
                  <a:gd name="T8" fmla="*/ 33 w 43"/>
                  <a:gd name="T9" fmla="*/ 0 h 41"/>
                  <a:gd name="T10" fmla="*/ 0 60000 65536"/>
                  <a:gd name="T11" fmla="*/ 0 60000 65536"/>
                  <a:gd name="T12" fmla="*/ 0 60000 65536"/>
                  <a:gd name="T13" fmla="*/ 0 60000 65536"/>
                  <a:gd name="T14" fmla="*/ 0 60000 65536"/>
                  <a:gd name="T15" fmla="*/ 0 w 43"/>
                  <a:gd name="T16" fmla="*/ 0 h 41"/>
                  <a:gd name="T17" fmla="*/ 43 w 43"/>
                  <a:gd name="T18" fmla="*/ 41 h 41"/>
                </a:gdLst>
                <a:ahLst/>
                <a:cxnLst>
                  <a:cxn ang="T10">
                    <a:pos x="T0" y="T1"/>
                  </a:cxn>
                  <a:cxn ang="T11">
                    <a:pos x="T2" y="T3"/>
                  </a:cxn>
                  <a:cxn ang="T12">
                    <a:pos x="T4" y="T5"/>
                  </a:cxn>
                  <a:cxn ang="T13">
                    <a:pos x="T6" y="T7"/>
                  </a:cxn>
                  <a:cxn ang="T14">
                    <a:pos x="T8" y="T9"/>
                  </a:cxn>
                </a:cxnLst>
                <a:rect l="T15" t="T16" r="T17" b="T18"/>
                <a:pathLst>
                  <a:path w="43" h="41">
                    <a:moveTo>
                      <a:pt x="33" y="0"/>
                    </a:moveTo>
                    <a:lnTo>
                      <a:pt x="43" y="30"/>
                    </a:lnTo>
                    <a:lnTo>
                      <a:pt x="10" y="41"/>
                    </a:lnTo>
                    <a:lnTo>
                      <a:pt x="0" y="11"/>
                    </a:lnTo>
                    <a:lnTo>
                      <a:pt x="33" y="0"/>
                    </a:lnTo>
                    <a:close/>
                  </a:path>
                </a:pathLst>
              </a:custGeom>
              <a:solidFill>
                <a:srgbClr val="000000"/>
              </a:solidFill>
              <a:ln w="9525">
                <a:noFill/>
                <a:round/>
                <a:headEnd/>
                <a:tailEnd/>
              </a:ln>
            </p:spPr>
            <p:txBody>
              <a:bodyPr/>
              <a:lstStyle/>
              <a:p>
                <a:endParaRPr lang="en-US"/>
              </a:p>
            </p:txBody>
          </p:sp>
          <p:sp>
            <p:nvSpPr>
              <p:cNvPr id="85343" name="Freeform 630"/>
              <p:cNvSpPr>
                <a:spLocks/>
              </p:cNvSpPr>
              <p:nvPr/>
            </p:nvSpPr>
            <p:spPr bwMode="auto">
              <a:xfrm>
                <a:off x="3003" y="3297"/>
                <a:ext cx="32" cy="17"/>
              </a:xfrm>
              <a:custGeom>
                <a:avLst/>
                <a:gdLst>
                  <a:gd name="T0" fmla="*/ 31 w 32"/>
                  <a:gd name="T1" fmla="*/ 0 h 17"/>
                  <a:gd name="T2" fmla="*/ 32 w 32"/>
                  <a:gd name="T3" fmla="*/ 2 h 17"/>
                  <a:gd name="T4" fmla="*/ 1 w 32"/>
                  <a:gd name="T5" fmla="*/ 17 h 17"/>
                  <a:gd name="T6" fmla="*/ 0 w 32"/>
                  <a:gd name="T7" fmla="*/ 16 h 17"/>
                  <a:gd name="T8" fmla="*/ 31 w 32"/>
                  <a:gd name="T9" fmla="*/ 0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31" y="0"/>
                    </a:moveTo>
                    <a:lnTo>
                      <a:pt x="32" y="2"/>
                    </a:lnTo>
                    <a:lnTo>
                      <a:pt x="1" y="17"/>
                    </a:lnTo>
                    <a:lnTo>
                      <a:pt x="0" y="16"/>
                    </a:lnTo>
                    <a:lnTo>
                      <a:pt x="31" y="0"/>
                    </a:lnTo>
                    <a:close/>
                  </a:path>
                </a:pathLst>
              </a:custGeom>
              <a:solidFill>
                <a:srgbClr val="000000"/>
              </a:solidFill>
              <a:ln w="9525">
                <a:noFill/>
                <a:round/>
                <a:headEnd/>
                <a:tailEnd/>
              </a:ln>
            </p:spPr>
            <p:txBody>
              <a:bodyPr/>
              <a:lstStyle/>
              <a:p>
                <a:endParaRPr lang="en-US"/>
              </a:p>
            </p:txBody>
          </p:sp>
          <p:sp>
            <p:nvSpPr>
              <p:cNvPr id="85344" name="Freeform 629"/>
              <p:cNvSpPr>
                <a:spLocks/>
              </p:cNvSpPr>
              <p:nvPr/>
            </p:nvSpPr>
            <p:spPr bwMode="auto">
              <a:xfrm>
                <a:off x="3048" y="3434"/>
                <a:ext cx="38" cy="27"/>
              </a:xfrm>
              <a:custGeom>
                <a:avLst/>
                <a:gdLst>
                  <a:gd name="T0" fmla="*/ 33 w 38"/>
                  <a:gd name="T1" fmla="*/ 0 h 27"/>
                  <a:gd name="T2" fmla="*/ 38 w 38"/>
                  <a:gd name="T3" fmla="*/ 15 h 27"/>
                  <a:gd name="T4" fmla="*/ 5 w 38"/>
                  <a:gd name="T5" fmla="*/ 27 h 27"/>
                  <a:gd name="T6" fmla="*/ 0 w 38"/>
                  <a:gd name="T7" fmla="*/ 12 h 27"/>
                  <a:gd name="T8" fmla="*/ 33 w 38"/>
                  <a:gd name="T9" fmla="*/ 0 h 27"/>
                  <a:gd name="T10" fmla="*/ 0 60000 65536"/>
                  <a:gd name="T11" fmla="*/ 0 60000 65536"/>
                  <a:gd name="T12" fmla="*/ 0 60000 65536"/>
                  <a:gd name="T13" fmla="*/ 0 60000 65536"/>
                  <a:gd name="T14" fmla="*/ 0 60000 65536"/>
                  <a:gd name="T15" fmla="*/ 0 w 38"/>
                  <a:gd name="T16" fmla="*/ 0 h 27"/>
                  <a:gd name="T17" fmla="*/ 38 w 38"/>
                  <a:gd name="T18" fmla="*/ 27 h 27"/>
                </a:gdLst>
                <a:ahLst/>
                <a:cxnLst>
                  <a:cxn ang="T10">
                    <a:pos x="T0" y="T1"/>
                  </a:cxn>
                  <a:cxn ang="T11">
                    <a:pos x="T2" y="T3"/>
                  </a:cxn>
                  <a:cxn ang="T12">
                    <a:pos x="T4" y="T5"/>
                  </a:cxn>
                  <a:cxn ang="T13">
                    <a:pos x="T6" y="T7"/>
                  </a:cxn>
                  <a:cxn ang="T14">
                    <a:pos x="T8" y="T9"/>
                  </a:cxn>
                </a:cxnLst>
                <a:rect l="T15" t="T16" r="T17" b="T18"/>
                <a:pathLst>
                  <a:path w="38" h="27">
                    <a:moveTo>
                      <a:pt x="33" y="0"/>
                    </a:moveTo>
                    <a:lnTo>
                      <a:pt x="38" y="15"/>
                    </a:lnTo>
                    <a:lnTo>
                      <a:pt x="5" y="27"/>
                    </a:lnTo>
                    <a:lnTo>
                      <a:pt x="0" y="12"/>
                    </a:lnTo>
                    <a:lnTo>
                      <a:pt x="33" y="0"/>
                    </a:lnTo>
                    <a:close/>
                  </a:path>
                </a:pathLst>
              </a:custGeom>
              <a:solidFill>
                <a:srgbClr val="000000"/>
              </a:solidFill>
              <a:ln w="9525">
                <a:noFill/>
                <a:round/>
                <a:headEnd/>
                <a:tailEnd/>
              </a:ln>
            </p:spPr>
            <p:txBody>
              <a:bodyPr/>
              <a:lstStyle/>
              <a:p>
                <a:endParaRPr lang="en-US"/>
              </a:p>
            </p:txBody>
          </p:sp>
          <p:sp>
            <p:nvSpPr>
              <p:cNvPr id="85345" name="Freeform 628"/>
              <p:cNvSpPr>
                <a:spLocks/>
              </p:cNvSpPr>
              <p:nvPr/>
            </p:nvSpPr>
            <p:spPr bwMode="auto">
              <a:xfrm>
                <a:off x="3053" y="3448"/>
                <a:ext cx="43" cy="40"/>
              </a:xfrm>
              <a:custGeom>
                <a:avLst/>
                <a:gdLst>
                  <a:gd name="T0" fmla="*/ 33 w 43"/>
                  <a:gd name="T1" fmla="*/ 0 h 40"/>
                  <a:gd name="T2" fmla="*/ 43 w 43"/>
                  <a:gd name="T3" fmla="*/ 28 h 40"/>
                  <a:gd name="T4" fmla="*/ 11 w 43"/>
                  <a:gd name="T5" fmla="*/ 40 h 40"/>
                  <a:gd name="T6" fmla="*/ 0 w 43"/>
                  <a:gd name="T7" fmla="*/ 13 h 40"/>
                  <a:gd name="T8" fmla="*/ 33 w 43"/>
                  <a:gd name="T9" fmla="*/ 0 h 40"/>
                  <a:gd name="T10" fmla="*/ 0 60000 65536"/>
                  <a:gd name="T11" fmla="*/ 0 60000 65536"/>
                  <a:gd name="T12" fmla="*/ 0 60000 65536"/>
                  <a:gd name="T13" fmla="*/ 0 60000 65536"/>
                  <a:gd name="T14" fmla="*/ 0 60000 65536"/>
                  <a:gd name="T15" fmla="*/ 0 w 43"/>
                  <a:gd name="T16" fmla="*/ 0 h 40"/>
                  <a:gd name="T17" fmla="*/ 43 w 43"/>
                  <a:gd name="T18" fmla="*/ 40 h 40"/>
                </a:gdLst>
                <a:ahLst/>
                <a:cxnLst>
                  <a:cxn ang="T10">
                    <a:pos x="T0" y="T1"/>
                  </a:cxn>
                  <a:cxn ang="T11">
                    <a:pos x="T2" y="T3"/>
                  </a:cxn>
                  <a:cxn ang="T12">
                    <a:pos x="T4" y="T5"/>
                  </a:cxn>
                  <a:cxn ang="T13">
                    <a:pos x="T6" y="T7"/>
                  </a:cxn>
                  <a:cxn ang="T14">
                    <a:pos x="T8" y="T9"/>
                  </a:cxn>
                </a:cxnLst>
                <a:rect l="T15" t="T16" r="T17" b="T18"/>
                <a:pathLst>
                  <a:path w="43" h="40">
                    <a:moveTo>
                      <a:pt x="33" y="0"/>
                    </a:moveTo>
                    <a:lnTo>
                      <a:pt x="43" y="28"/>
                    </a:lnTo>
                    <a:lnTo>
                      <a:pt x="11" y="40"/>
                    </a:lnTo>
                    <a:lnTo>
                      <a:pt x="0" y="13"/>
                    </a:lnTo>
                    <a:lnTo>
                      <a:pt x="33" y="0"/>
                    </a:lnTo>
                    <a:close/>
                  </a:path>
                </a:pathLst>
              </a:custGeom>
              <a:solidFill>
                <a:srgbClr val="000000"/>
              </a:solidFill>
              <a:ln w="9525">
                <a:noFill/>
                <a:round/>
                <a:headEnd/>
                <a:tailEnd/>
              </a:ln>
            </p:spPr>
            <p:txBody>
              <a:bodyPr/>
              <a:lstStyle/>
              <a:p>
                <a:endParaRPr lang="en-US"/>
              </a:p>
            </p:txBody>
          </p:sp>
          <p:sp>
            <p:nvSpPr>
              <p:cNvPr id="85346" name="Freeform 627"/>
              <p:cNvSpPr>
                <a:spLocks/>
              </p:cNvSpPr>
              <p:nvPr/>
            </p:nvSpPr>
            <p:spPr bwMode="auto">
              <a:xfrm>
                <a:off x="3064" y="3476"/>
                <a:ext cx="43" cy="39"/>
              </a:xfrm>
              <a:custGeom>
                <a:avLst/>
                <a:gdLst>
                  <a:gd name="T0" fmla="*/ 32 w 43"/>
                  <a:gd name="T1" fmla="*/ 0 h 39"/>
                  <a:gd name="T2" fmla="*/ 43 w 43"/>
                  <a:gd name="T3" fmla="*/ 27 h 39"/>
                  <a:gd name="T4" fmla="*/ 10 w 43"/>
                  <a:gd name="T5" fmla="*/ 39 h 39"/>
                  <a:gd name="T6" fmla="*/ 0 w 43"/>
                  <a:gd name="T7" fmla="*/ 12 h 39"/>
                  <a:gd name="T8" fmla="*/ 32 w 43"/>
                  <a:gd name="T9" fmla="*/ 0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32" y="0"/>
                    </a:moveTo>
                    <a:lnTo>
                      <a:pt x="43" y="27"/>
                    </a:lnTo>
                    <a:lnTo>
                      <a:pt x="10" y="39"/>
                    </a:lnTo>
                    <a:lnTo>
                      <a:pt x="0" y="12"/>
                    </a:lnTo>
                    <a:lnTo>
                      <a:pt x="32" y="0"/>
                    </a:lnTo>
                    <a:close/>
                  </a:path>
                </a:pathLst>
              </a:custGeom>
              <a:solidFill>
                <a:srgbClr val="000000"/>
              </a:solidFill>
              <a:ln w="9525">
                <a:noFill/>
                <a:round/>
                <a:headEnd/>
                <a:tailEnd/>
              </a:ln>
            </p:spPr>
            <p:txBody>
              <a:bodyPr/>
              <a:lstStyle/>
              <a:p>
                <a:endParaRPr lang="en-US"/>
              </a:p>
            </p:txBody>
          </p:sp>
          <p:sp>
            <p:nvSpPr>
              <p:cNvPr id="85347" name="Freeform 626"/>
              <p:cNvSpPr>
                <a:spLocks/>
              </p:cNvSpPr>
              <p:nvPr/>
            </p:nvSpPr>
            <p:spPr bwMode="auto">
              <a:xfrm>
                <a:off x="3074" y="3503"/>
                <a:ext cx="43" cy="39"/>
              </a:xfrm>
              <a:custGeom>
                <a:avLst/>
                <a:gdLst>
                  <a:gd name="T0" fmla="*/ 33 w 43"/>
                  <a:gd name="T1" fmla="*/ 0 h 39"/>
                  <a:gd name="T2" fmla="*/ 43 w 43"/>
                  <a:gd name="T3" fmla="*/ 26 h 39"/>
                  <a:gd name="T4" fmla="*/ 10 w 43"/>
                  <a:gd name="T5" fmla="*/ 39 h 39"/>
                  <a:gd name="T6" fmla="*/ 0 w 43"/>
                  <a:gd name="T7" fmla="*/ 12 h 39"/>
                  <a:gd name="T8" fmla="*/ 33 w 43"/>
                  <a:gd name="T9" fmla="*/ 0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33" y="0"/>
                    </a:moveTo>
                    <a:lnTo>
                      <a:pt x="43" y="26"/>
                    </a:lnTo>
                    <a:lnTo>
                      <a:pt x="10" y="39"/>
                    </a:lnTo>
                    <a:lnTo>
                      <a:pt x="0" y="12"/>
                    </a:lnTo>
                    <a:lnTo>
                      <a:pt x="33" y="0"/>
                    </a:lnTo>
                    <a:close/>
                  </a:path>
                </a:pathLst>
              </a:custGeom>
              <a:solidFill>
                <a:srgbClr val="000000"/>
              </a:solidFill>
              <a:ln w="9525">
                <a:noFill/>
                <a:round/>
                <a:headEnd/>
                <a:tailEnd/>
              </a:ln>
            </p:spPr>
            <p:txBody>
              <a:bodyPr/>
              <a:lstStyle/>
              <a:p>
                <a:endParaRPr lang="en-US"/>
              </a:p>
            </p:txBody>
          </p:sp>
          <p:sp>
            <p:nvSpPr>
              <p:cNvPr id="85348" name="Freeform 625"/>
              <p:cNvSpPr>
                <a:spLocks/>
              </p:cNvSpPr>
              <p:nvPr/>
            </p:nvSpPr>
            <p:spPr bwMode="auto">
              <a:xfrm>
                <a:off x="3084" y="3529"/>
                <a:ext cx="42" cy="37"/>
              </a:xfrm>
              <a:custGeom>
                <a:avLst/>
                <a:gdLst>
                  <a:gd name="T0" fmla="*/ 32 w 42"/>
                  <a:gd name="T1" fmla="*/ 0 h 37"/>
                  <a:gd name="T2" fmla="*/ 42 w 42"/>
                  <a:gd name="T3" fmla="*/ 23 h 37"/>
                  <a:gd name="T4" fmla="*/ 9 w 42"/>
                  <a:gd name="T5" fmla="*/ 37 h 37"/>
                  <a:gd name="T6" fmla="*/ 0 w 42"/>
                  <a:gd name="T7" fmla="*/ 13 h 37"/>
                  <a:gd name="T8" fmla="*/ 32 w 42"/>
                  <a:gd name="T9" fmla="*/ 0 h 37"/>
                  <a:gd name="T10" fmla="*/ 0 60000 65536"/>
                  <a:gd name="T11" fmla="*/ 0 60000 65536"/>
                  <a:gd name="T12" fmla="*/ 0 60000 65536"/>
                  <a:gd name="T13" fmla="*/ 0 60000 65536"/>
                  <a:gd name="T14" fmla="*/ 0 60000 65536"/>
                  <a:gd name="T15" fmla="*/ 0 w 42"/>
                  <a:gd name="T16" fmla="*/ 0 h 37"/>
                  <a:gd name="T17" fmla="*/ 42 w 42"/>
                  <a:gd name="T18" fmla="*/ 37 h 37"/>
                </a:gdLst>
                <a:ahLst/>
                <a:cxnLst>
                  <a:cxn ang="T10">
                    <a:pos x="T0" y="T1"/>
                  </a:cxn>
                  <a:cxn ang="T11">
                    <a:pos x="T2" y="T3"/>
                  </a:cxn>
                  <a:cxn ang="T12">
                    <a:pos x="T4" y="T5"/>
                  </a:cxn>
                  <a:cxn ang="T13">
                    <a:pos x="T6" y="T7"/>
                  </a:cxn>
                  <a:cxn ang="T14">
                    <a:pos x="T8" y="T9"/>
                  </a:cxn>
                </a:cxnLst>
                <a:rect l="T15" t="T16" r="T17" b="T18"/>
                <a:pathLst>
                  <a:path w="42" h="37">
                    <a:moveTo>
                      <a:pt x="32" y="0"/>
                    </a:moveTo>
                    <a:lnTo>
                      <a:pt x="42" y="23"/>
                    </a:lnTo>
                    <a:lnTo>
                      <a:pt x="9" y="37"/>
                    </a:lnTo>
                    <a:lnTo>
                      <a:pt x="0" y="13"/>
                    </a:lnTo>
                    <a:lnTo>
                      <a:pt x="32" y="0"/>
                    </a:lnTo>
                    <a:close/>
                  </a:path>
                </a:pathLst>
              </a:custGeom>
              <a:solidFill>
                <a:srgbClr val="000000"/>
              </a:solidFill>
              <a:ln w="9525">
                <a:noFill/>
                <a:round/>
                <a:headEnd/>
                <a:tailEnd/>
              </a:ln>
            </p:spPr>
            <p:txBody>
              <a:bodyPr/>
              <a:lstStyle/>
              <a:p>
                <a:endParaRPr lang="en-US"/>
              </a:p>
            </p:txBody>
          </p:sp>
          <p:sp>
            <p:nvSpPr>
              <p:cNvPr id="85349" name="Freeform 624"/>
              <p:cNvSpPr>
                <a:spLocks/>
              </p:cNvSpPr>
              <p:nvPr/>
            </p:nvSpPr>
            <p:spPr bwMode="auto">
              <a:xfrm>
                <a:off x="3093" y="3552"/>
                <a:ext cx="38" cy="25"/>
              </a:xfrm>
              <a:custGeom>
                <a:avLst/>
                <a:gdLst>
                  <a:gd name="T0" fmla="*/ 33 w 38"/>
                  <a:gd name="T1" fmla="*/ 0 h 25"/>
                  <a:gd name="T2" fmla="*/ 38 w 38"/>
                  <a:gd name="T3" fmla="*/ 11 h 25"/>
                  <a:gd name="T4" fmla="*/ 6 w 38"/>
                  <a:gd name="T5" fmla="*/ 25 h 25"/>
                  <a:gd name="T6" fmla="*/ 0 w 38"/>
                  <a:gd name="T7" fmla="*/ 14 h 25"/>
                  <a:gd name="T8" fmla="*/ 33 w 38"/>
                  <a:gd name="T9" fmla="*/ 0 h 25"/>
                  <a:gd name="T10" fmla="*/ 0 60000 65536"/>
                  <a:gd name="T11" fmla="*/ 0 60000 65536"/>
                  <a:gd name="T12" fmla="*/ 0 60000 65536"/>
                  <a:gd name="T13" fmla="*/ 0 60000 65536"/>
                  <a:gd name="T14" fmla="*/ 0 60000 65536"/>
                  <a:gd name="T15" fmla="*/ 0 w 38"/>
                  <a:gd name="T16" fmla="*/ 0 h 25"/>
                  <a:gd name="T17" fmla="*/ 38 w 38"/>
                  <a:gd name="T18" fmla="*/ 25 h 25"/>
                </a:gdLst>
                <a:ahLst/>
                <a:cxnLst>
                  <a:cxn ang="T10">
                    <a:pos x="T0" y="T1"/>
                  </a:cxn>
                  <a:cxn ang="T11">
                    <a:pos x="T2" y="T3"/>
                  </a:cxn>
                  <a:cxn ang="T12">
                    <a:pos x="T4" y="T5"/>
                  </a:cxn>
                  <a:cxn ang="T13">
                    <a:pos x="T6" y="T7"/>
                  </a:cxn>
                  <a:cxn ang="T14">
                    <a:pos x="T8" y="T9"/>
                  </a:cxn>
                </a:cxnLst>
                <a:rect l="T15" t="T16" r="T17" b="T18"/>
                <a:pathLst>
                  <a:path w="38" h="25">
                    <a:moveTo>
                      <a:pt x="33" y="0"/>
                    </a:moveTo>
                    <a:lnTo>
                      <a:pt x="38" y="11"/>
                    </a:lnTo>
                    <a:lnTo>
                      <a:pt x="6" y="25"/>
                    </a:lnTo>
                    <a:lnTo>
                      <a:pt x="0" y="14"/>
                    </a:lnTo>
                    <a:lnTo>
                      <a:pt x="33" y="0"/>
                    </a:lnTo>
                    <a:close/>
                  </a:path>
                </a:pathLst>
              </a:custGeom>
              <a:solidFill>
                <a:srgbClr val="000000"/>
              </a:solidFill>
              <a:ln w="9525">
                <a:noFill/>
                <a:round/>
                <a:headEnd/>
                <a:tailEnd/>
              </a:ln>
            </p:spPr>
            <p:txBody>
              <a:bodyPr/>
              <a:lstStyle/>
              <a:p>
                <a:endParaRPr lang="en-US"/>
              </a:p>
            </p:txBody>
          </p:sp>
          <p:sp>
            <p:nvSpPr>
              <p:cNvPr id="85350" name="Freeform 623"/>
              <p:cNvSpPr>
                <a:spLocks/>
              </p:cNvSpPr>
              <p:nvPr/>
            </p:nvSpPr>
            <p:spPr bwMode="auto">
              <a:xfrm>
                <a:off x="3099" y="3563"/>
                <a:ext cx="37" cy="25"/>
              </a:xfrm>
              <a:custGeom>
                <a:avLst/>
                <a:gdLst>
                  <a:gd name="T0" fmla="*/ 32 w 37"/>
                  <a:gd name="T1" fmla="*/ 0 h 25"/>
                  <a:gd name="T2" fmla="*/ 37 w 37"/>
                  <a:gd name="T3" fmla="*/ 10 h 25"/>
                  <a:gd name="T4" fmla="*/ 5 w 37"/>
                  <a:gd name="T5" fmla="*/ 25 h 25"/>
                  <a:gd name="T6" fmla="*/ 0 w 37"/>
                  <a:gd name="T7" fmla="*/ 15 h 25"/>
                  <a:gd name="T8" fmla="*/ 32 w 37"/>
                  <a:gd name="T9" fmla="*/ 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32" y="0"/>
                    </a:moveTo>
                    <a:lnTo>
                      <a:pt x="37" y="10"/>
                    </a:lnTo>
                    <a:lnTo>
                      <a:pt x="5" y="25"/>
                    </a:lnTo>
                    <a:lnTo>
                      <a:pt x="0" y="15"/>
                    </a:lnTo>
                    <a:lnTo>
                      <a:pt x="32" y="0"/>
                    </a:lnTo>
                    <a:close/>
                  </a:path>
                </a:pathLst>
              </a:custGeom>
              <a:solidFill>
                <a:srgbClr val="000000"/>
              </a:solidFill>
              <a:ln w="9525">
                <a:noFill/>
                <a:round/>
                <a:headEnd/>
                <a:tailEnd/>
              </a:ln>
            </p:spPr>
            <p:txBody>
              <a:bodyPr/>
              <a:lstStyle/>
              <a:p>
                <a:endParaRPr lang="en-US"/>
              </a:p>
            </p:txBody>
          </p:sp>
          <p:sp>
            <p:nvSpPr>
              <p:cNvPr id="85351" name="Freeform 622"/>
              <p:cNvSpPr>
                <a:spLocks/>
              </p:cNvSpPr>
              <p:nvPr/>
            </p:nvSpPr>
            <p:spPr bwMode="auto">
              <a:xfrm>
                <a:off x="3104" y="3573"/>
                <a:ext cx="37" cy="25"/>
              </a:xfrm>
              <a:custGeom>
                <a:avLst/>
                <a:gdLst>
                  <a:gd name="T0" fmla="*/ 32 w 37"/>
                  <a:gd name="T1" fmla="*/ 0 h 25"/>
                  <a:gd name="T2" fmla="*/ 37 w 37"/>
                  <a:gd name="T3" fmla="*/ 10 h 25"/>
                  <a:gd name="T4" fmla="*/ 5 w 37"/>
                  <a:gd name="T5" fmla="*/ 25 h 25"/>
                  <a:gd name="T6" fmla="*/ 0 w 37"/>
                  <a:gd name="T7" fmla="*/ 15 h 25"/>
                  <a:gd name="T8" fmla="*/ 32 w 37"/>
                  <a:gd name="T9" fmla="*/ 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32" y="0"/>
                    </a:moveTo>
                    <a:lnTo>
                      <a:pt x="37" y="10"/>
                    </a:lnTo>
                    <a:lnTo>
                      <a:pt x="5" y="25"/>
                    </a:lnTo>
                    <a:lnTo>
                      <a:pt x="0" y="15"/>
                    </a:lnTo>
                    <a:lnTo>
                      <a:pt x="32" y="0"/>
                    </a:lnTo>
                    <a:close/>
                  </a:path>
                </a:pathLst>
              </a:custGeom>
              <a:solidFill>
                <a:srgbClr val="000000"/>
              </a:solidFill>
              <a:ln w="9525">
                <a:noFill/>
                <a:round/>
                <a:headEnd/>
                <a:tailEnd/>
              </a:ln>
            </p:spPr>
            <p:txBody>
              <a:bodyPr/>
              <a:lstStyle/>
              <a:p>
                <a:endParaRPr lang="en-US"/>
              </a:p>
            </p:txBody>
          </p:sp>
          <p:sp>
            <p:nvSpPr>
              <p:cNvPr id="85352" name="Freeform 621"/>
              <p:cNvSpPr>
                <a:spLocks/>
              </p:cNvSpPr>
              <p:nvPr/>
            </p:nvSpPr>
            <p:spPr bwMode="auto">
              <a:xfrm>
                <a:off x="3109" y="3584"/>
                <a:ext cx="36" cy="24"/>
              </a:xfrm>
              <a:custGeom>
                <a:avLst/>
                <a:gdLst>
                  <a:gd name="T0" fmla="*/ 32 w 36"/>
                  <a:gd name="T1" fmla="*/ 0 h 24"/>
                  <a:gd name="T2" fmla="*/ 36 w 36"/>
                  <a:gd name="T3" fmla="*/ 9 h 24"/>
                  <a:gd name="T4" fmla="*/ 4 w 36"/>
                  <a:gd name="T5" fmla="*/ 24 h 24"/>
                  <a:gd name="T6" fmla="*/ 0 w 36"/>
                  <a:gd name="T7" fmla="*/ 14 h 24"/>
                  <a:gd name="T8" fmla="*/ 32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32" y="0"/>
                    </a:moveTo>
                    <a:lnTo>
                      <a:pt x="36" y="9"/>
                    </a:lnTo>
                    <a:lnTo>
                      <a:pt x="4" y="24"/>
                    </a:lnTo>
                    <a:lnTo>
                      <a:pt x="0" y="14"/>
                    </a:lnTo>
                    <a:lnTo>
                      <a:pt x="32" y="0"/>
                    </a:lnTo>
                    <a:close/>
                  </a:path>
                </a:pathLst>
              </a:custGeom>
              <a:solidFill>
                <a:srgbClr val="000000"/>
              </a:solidFill>
              <a:ln w="9525">
                <a:noFill/>
                <a:round/>
                <a:headEnd/>
                <a:tailEnd/>
              </a:ln>
            </p:spPr>
            <p:txBody>
              <a:bodyPr/>
              <a:lstStyle/>
              <a:p>
                <a:endParaRPr lang="en-US"/>
              </a:p>
            </p:txBody>
          </p:sp>
          <p:sp>
            <p:nvSpPr>
              <p:cNvPr id="85353" name="Freeform 620"/>
              <p:cNvSpPr>
                <a:spLocks/>
              </p:cNvSpPr>
              <p:nvPr/>
            </p:nvSpPr>
            <p:spPr bwMode="auto">
              <a:xfrm>
                <a:off x="3115" y="3592"/>
                <a:ext cx="35" cy="26"/>
              </a:xfrm>
              <a:custGeom>
                <a:avLst/>
                <a:gdLst>
                  <a:gd name="T0" fmla="*/ 29 w 35"/>
                  <a:gd name="T1" fmla="*/ 0 h 26"/>
                  <a:gd name="T2" fmla="*/ 35 w 35"/>
                  <a:gd name="T3" fmla="*/ 9 h 26"/>
                  <a:gd name="T4" fmla="*/ 5 w 35"/>
                  <a:gd name="T5" fmla="*/ 26 h 26"/>
                  <a:gd name="T6" fmla="*/ 0 w 35"/>
                  <a:gd name="T7" fmla="*/ 17 h 26"/>
                  <a:gd name="T8" fmla="*/ 29 w 35"/>
                  <a:gd name="T9" fmla="*/ 0 h 26"/>
                  <a:gd name="T10" fmla="*/ 0 60000 65536"/>
                  <a:gd name="T11" fmla="*/ 0 60000 65536"/>
                  <a:gd name="T12" fmla="*/ 0 60000 65536"/>
                  <a:gd name="T13" fmla="*/ 0 60000 65536"/>
                  <a:gd name="T14" fmla="*/ 0 60000 65536"/>
                  <a:gd name="T15" fmla="*/ 0 w 35"/>
                  <a:gd name="T16" fmla="*/ 0 h 26"/>
                  <a:gd name="T17" fmla="*/ 35 w 35"/>
                  <a:gd name="T18" fmla="*/ 26 h 26"/>
                </a:gdLst>
                <a:ahLst/>
                <a:cxnLst>
                  <a:cxn ang="T10">
                    <a:pos x="T0" y="T1"/>
                  </a:cxn>
                  <a:cxn ang="T11">
                    <a:pos x="T2" y="T3"/>
                  </a:cxn>
                  <a:cxn ang="T12">
                    <a:pos x="T4" y="T5"/>
                  </a:cxn>
                  <a:cxn ang="T13">
                    <a:pos x="T6" y="T7"/>
                  </a:cxn>
                  <a:cxn ang="T14">
                    <a:pos x="T8" y="T9"/>
                  </a:cxn>
                </a:cxnLst>
                <a:rect l="T15" t="T16" r="T17" b="T18"/>
                <a:pathLst>
                  <a:path w="35" h="26">
                    <a:moveTo>
                      <a:pt x="29" y="0"/>
                    </a:moveTo>
                    <a:lnTo>
                      <a:pt x="35" y="9"/>
                    </a:lnTo>
                    <a:lnTo>
                      <a:pt x="5" y="26"/>
                    </a:lnTo>
                    <a:lnTo>
                      <a:pt x="0" y="17"/>
                    </a:lnTo>
                    <a:lnTo>
                      <a:pt x="29" y="0"/>
                    </a:lnTo>
                    <a:close/>
                  </a:path>
                </a:pathLst>
              </a:custGeom>
              <a:solidFill>
                <a:srgbClr val="000000"/>
              </a:solidFill>
              <a:ln w="9525">
                <a:noFill/>
                <a:round/>
                <a:headEnd/>
                <a:tailEnd/>
              </a:ln>
            </p:spPr>
            <p:txBody>
              <a:bodyPr/>
              <a:lstStyle/>
              <a:p>
                <a:endParaRPr lang="en-US"/>
              </a:p>
            </p:txBody>
          </p:sp>
          <p:sp>
            <p:nvSpPr>
              <p:cNvPr id="85354" name="Freeform 619"/>
              <p:cNvSpPr>
                <a:spLocks/>
              </p:cNvSpPr>
              <p:nvPr/>
            </p:nvSpPr>
            <p:spPr bwMode="auto">
              <a:xfrm>
                <a:off x="3119" y="3601"/>
                <a:ext cx="35" cy="24"/>
              </a:xfrm>
              <a:custGeom>
                <a:avLst/>
                <a:gdLst>
                  <a:gd name="T0" fmla="*/ 31 w 35"/>
                  <a:gd name="T1" fmla="*/ 0 h 24"/>
                  <a:gd name="T2" fmla="*/ 35 w 35"/>
                  <a:gd name="T3" fmla="*/ 8 h 24"/>
                  <a:gd name="T4" fmla="*/ 4 w 35"/>
                  <a:gd name="T5" fmla="*/ 24 h 24"/>
                  <a:gd name="T6" fmla="*/ 0 w 35"/>
                  <a:gd name="T7" fmla="*/ 16 h 24"/>
                  <a:gd name="T8" fmla="*/ 31 w 35"/>
                  <a:gd name="T9" fmla="*/ 0 h 24"/>
                  <a:gd name="T10" fmla="*/ 0 60000 65536"/>
                  <a:gd name="T11" fmla="*/ 0 60000 65536"/>
                  <a:gd name="T12" fmla="*/ 0 60000 65536"/>
                  <a:gd name="T13" fmla="*/ 0 60000 65536"/>
                  <a:gd name="T14" fmla="*/ 0 60000 65536"/>
                  <a:gd name="T15" fmla="*/ 0 w 35"/>
                  <a:gd name="T16" fmla="*/ 0 h 24"/>
                  <a:gd name="T17" fmla="*/ 35 w 35"/>
                  <a:gd name="T18" fmla="*/ 24 h 24"/>
                </a:gdLst>
                <a:ahLst/>
                <a:cxnLst>
                  <a:cxn ang="T10">
                    <a:pos x="T0" y="T1"/>
                  </a:cxn>
                  <a:cxn ang="T11">
                    <a:pos x="T2" y="T3"/>
                  </a:cxn>
                  <a:cxn ang="T12">
                    <a:pos x="T4" y="T5"/>
                  </a:cxn>
                  <a:cxn ang="T13">
                    <a:pos x="T6" y="T7"/>
                  </a:cxn>
                  <a:cxn ang="T14">
                    <a:pos x="T8" y="T9"/>
                  </a:cxn>
                </a:cxnLst>
                <a:rect l="T15" t="T16" r="T17" b="T18"/>
                <a:pathLst>
                  <a:path w="35" h="24">
                    <a:moveTo>
                      <a:pt x="31" y="0"/>
                    </a:moveTo>
                    <a:lnTo>
                      <a:pt x="35" y="8"/>
                    </a:lnTo>
                    <a:lnTo>
                      <a:pt x="4" y="24"/>
                    </a:lnTo>
                    <a:lnTo>
                      <a:pt x="0" y="16"/>
                    </a:lnTo>
                    <a:lnTo>
                      <a:pt x="31" y="0"/>
                    </a:lnTo>
                    <a:close/>
                  </a:path>
                </a:pathLst>
              </a:custGeom>
              <a:solidFill>
                <a:srgbClr val="000000"/>
              </a:solidFill>
              <a:ln w="9525">
                <a:noFill/>
                <a:round/>
                <a:headEnd/>
                <a:tailEnd/>
              </a:ln>
            </p:spPr>
            <p:txBody>
              <a:bodyPr/>
              <a:lstStyle/>
              <a:p>
                <a:endParaRPr lang="en-US"/>
              </a:p>
            </p:txBody>
          </p:sp>
          <p:sp>
            <p:nvSpPr>
              <p:cNvPr id="85355" name="Freeform 618"/>
              <p:cNvSpPr>
                <a:spLocks/>
              </p:cNvSpPr>
              <p:nvPr/>
            </p:nvSpPr>
            <p:spPr bwMode="auto">
              <a:xfrm>
                <a:off x="3124" y="3608"/>
                <a:ext cx="34" cy="27"/>
              </a:xfrm>
              <a:custGeom>
                <a:avLst/>
                <a:gdLst>
                  <a:gd name="T0" fmla="*/ 29 w 34"/>
                  <a:gd name="T1" fmla="*/ 0 h 27"/>
                  <a:gd name="T2" fmla="*/ 34 w 34"/>
                  <a:gd name="T3" fmla="*/ 8 h 27"/>
                  <a:gd name="T4" fmla="*/ 5 w 34"/>
                  <a:gd name="T5" fmla="*/ 27 h 27"/>
                  <a:gd name="T6" fmla="*/ 0 w 34"/>
                  <a:gd name="T7" fmla="*/ 19 h 27"/>
                  <a:gd name="T8" fmla="*/ 29 w 34"/>
                  <a:gd name="T9" fmla="*/ 0 h 27"/>
                  <a:gd name="T10" fmla="*/ 0 60000 65536"/>
                  <a:gd name="T11" fmla="*/ 0 60000 65536"/>
                  <a:gd name="T12" fmla="*/ 0 60000 65536"/>
                  <a:gd name="T13" fmla="*/ 0 60000 65536"/>
                  <a:gd name="T14" fmla="*/ 0 60000 65536"/>
                  <a:gd name="T15" fmla="*/ 0 w 34"/>
                  <a:gd name="T16" fmla="*/ 0 h 27"/>
                  <a:gd name="T17" fmla="*/ 34 w 34"/>
                  <a:gd name="T18" fmla="*/ 27 h 27"/>
                </a:gdLst>
                <a:ahLst/>
                <a:cxnLst>
                  <a:cxn ang="T10">
                    <a:pos x="T0" y="T1"/>
                  </a:cxn>
                  <a:cxn ang="T11">
                    <a:pos x="T2" y="T3"/>
                  </a:cxn>
                  <a:cxn ang="T12">
                    <a:pos x="T4" y="T5"/>
                  </a:cxn>
                  <a:cxn ang="T13">
                    <a:pos x="T6" y="T7"/>
                  </a:cxn>
                  <a:cxn ang="T14">
                    <a:pos x="T8" y="T9"/>
                  </a:cxn>
                </a:cxnLst>
                <a:rect l="T15" t="T16" r="T17" b="T18"/>
                <a:pathLst>
                  <a:path w="34" h="27">
                    <a:moveTo>
                      <a:pt x="29" y="0"/>
                    </a:moveTo>
                    <a:lnTo>
                      <a:pt x="34" y="8"/>
                    </a:lnTo>
                    <a:lnTo>
                      <a:pt x="5" y="27"/>
                    </a:lnTo>
                    <a:lnTo>
                      <a:pt x="0" y="19"/>
                    </a:lnTo>
                    <a:lnTo>
                      <a:pt x="29" y="0"/>
                    </a:lnTo>
                    <a:close/>
                  </a:path>
                </a:pathLst>
              </a:custGeom>
              <a:solidFill>
                <a:srgbClr val="000000"/>
              </a:solidFill>
              <a:ln w="9525">
                <a:noFill/>
                <a:round/>
                <a:headEnd/>
                <a:tailEnd/>
              </a:ln>
            </p:spPr>
            <p:txBody>
              <a:bodyPr/>
              <a:lstStyle/>
              <a:p>
                <a:endParaRPr lang="en-US"/>
              </a:p>
            </p:txBody>
          </p:sp>
          <p:sp>
            <p:nvSpPr>
              <p:cNvPr id="85356" name="Freeform 617"/>
              <p:cNvSpPr>
                <a:spLocks/>
              </p:cNvSpPr>
              <p:nvPr/>
            </p:nvSpPr>
            <p:spPr bwMode="auto">
              <a:xfrm>
                <a:off x="3129" y="3615"/>
                <a:ext cx="34" cy="26"/>
              </a:xfrm>
              <a:custGeom>
                <a:avLst/>
                <a:gdLst>
                  <a:gd name="T0" fmla="*/ 29 w 34"/>
                  <a:gd name="T1" fmla="*/ 0 h 26"/>
                  <a:gd name="T2" fmla="*/ 34 w 34"/>
                  <a:gd name="T3" fmla="*/ 7 h 26"/>
                  <a:gd name="T4" fmla="*/ 5 w 34"/>
                  <a:gd name="T5" fmla="*/ 26 h 26"/>
                  <a:gd name="T6" fmla="*/ 0 w 34"/>
                  <a:gd name="T7" fmla="*/ 20 h 26"/>
                  <a:gd name="T8" fmla="*/ 29 w 34"/>
                  <a:gd name="T9" fmla="*/ 0 h 26"/>
                  <a:gd name="T10" fmla="*/ 0 60000 65536"/>
                  <a:gd name="T11" fmla="*/ 0 60000 65536"/>
                  <a:gd name="T12" fmla="*/ 0 60000 65536"/>
                  <a:gd name="T13" fmla="*/ 0 60000 65536"/>
                  <a:gd name="T14" fmla="*/ 0 60000 65536"/>
                  <a:gd name="T15" fmla="*/ 0 w 34"/>
                  <a:gd name="T16" fmla="*/ 0 h 26"/>
                  <a:gd name="T17" fmla="*/ 34 w 34"/>
                  <a:gd name="T18" fmla="*/ 26 h 26"/>
                </a:gdLst>
                <a:ahLst/>
                <a:cxnLst>
                  <a:cxn ang="T10">
                    <a:pos x="T0" y="T1"/>
                  </a:cxn>
                  <a:cxn ang="T11">
                    <a:pos x="T2" y="T3"/>
                  </a:cxn>
                  <a:cxn ang="T12">
                    <a:pos x="T4" y="T5"/>
                  </a:cxn>
                  <a:cxn ang="T13">
                    <a:pos x="T6" y="T7"/>
                  </a:cxn>
                  <a:cxn ang="T14">
                    <a:pos x="T8" y="T9"/>
                  </a:cxn>
                </a:cxnLst>
                <a:rect l="T15" t="T16" r="T17" b="T18"/>
                <a:pathLst>
                  <a:path w="34" h="26">
                    <a:moveTo>
                      <a:pt x="29" y="0"/>
                    </a:moveTo>
                    <a:lnTo>
                      <a:pt x="34" y="7"/>
                    </a:lnTo>
                    <a:lnTo>
                      <a:pt x="5" y="26"/>
                    </a:lnTo>
                    <a:lnTo>
                      <a:pt x="0" y="20"/>
                    </a:lnTo>
                    <a:lnTo>
                      <a:pt x="29" y="0"/>
                    </a:lnTo>
                    <a:close/>
                  </a:path>
                </a:pathLst>
              </a:custGeom>
              <a:solidFill>
                <a:srgbClr val="000000"/>
              </a:solidFill>
              <a:ln w="9525">
                <a:noFill/>
                <a:round/>
                <a:headEnd/>
                <a:tailEnd/>
              </a:ln>
            </p:spPr>
            <p:txBody>
              <a:bodyPr/>
              <a:lstStyle/>
              <a:p>
                <a:endParaRPr lang="en-US"/>
              </a:p>
            </p:txBody>
          </p:sp>
          <p:sp>
            <p:nvSpPr>
              <p:cNvPr id="85357" name="Freeform 616"/>
              <p:cNvSpPr>
                <a:spLocks/>
              </p:cNvSpPr>
              <p:nvPr/>
            </p:nvSpPr>
            <p:spPr bwMode="auto">
              <a:xfrm>
                <a:off x="3135" y="3620"/>
                <a:ext cx="31" cy="29"/>
              </a:xfrm>
              <a:custGeom>
                <a:avLst/>
                <a:gdLst>
                  <a:gd name="T0" fmla="*/ 26 w 31"/>
                  <a:gd name="T1" fmla="*/ 0 h 29"/>
                  <a:gd name="T2" fmla="*/ 31 w 31"/>
                  <a:gd name="T3" fmla="*/ 6 h 29"/>
                  <a:gd name="T4" fmla="*/ 5 w 31"/>
                  <a:gd name="T5" fmla="*/ 29 h 29"/>
                  <a:gd name="T6" fmla="*/ 0 w 31"/>
                  <a:gd name="T7" fmla="*/ 24 h 29"/>
                  <a:gd name="T8" fmla="*/ 26 w 31"/>
                  <a:gd name="T9" fmla="*/ 0 h 29"/>
                  <a:gd name="T10" fmla="*/ 0 60000 65536"/>
                  <a:gd name="T11" fmla="*/ 0 60000 65536"/>
                  <a:gd name="T12" fmla="*/ 0 60000 65536"/>
                  <a:gd name="T13" fmla="*/ 0 60000 65536"/>
                  <a:gd name="T14" fmla="*/ 0 60000 65536"/>
                  <a:gd name="T15" fmla="*/ 0 w 31"/>
                  <a:gd name="T16" fmla="*/ 0 h 29"/>
                  <a:gd name="T17" fmla="*/ 31 w 31"/>
                  <a:gd name="T18" fmla="*/ 29 h 29"/>
                </a:gdLst>
                <a:ahLst/>
                <a:cxnLst>
                  <a:cxn ang="T10">
                    <a:pos x="T0" y="T1"/>
                  </a:cxn>
                  <a:cxn ang="T11">
                    <a:pos x="T2" y="T3"/>
                  </a:cxn>
                  <a:cxn ang="T12">
                    <a:pos x="T4" y="T5"/>
                  </a:cxn>
                  <a:cxn ang="T13">
                    <a:pos x="T6" y="T7"/>
                  </a:cxn>
                  <a:cxn ang="T14">
                    <a:pos x="T8" y="T9"/>
                  </a:cxn>
                </a:cxnLst>
                <a:rect l="T15" t="T16" r="T17" b="T18"/>
                <a:pathLst>
                  <a:path w="31" h="29">
                    <a:moveTo>
                      <a:pt x="26" y="0"/>
                    </a:moveTo>
                    <a:lnTo>
                      <a:pt x="31" y="6"/>
                    </a:lnTo>
                    <a:lnTo>
                      <a:pt x="5" y="29"/>
                    </a:lnTo>
                    <a:lnTo>
                      <a:pt x="0" y="24"/>
                    </a:lnTo>
                    <a:lnTo>
                      <a:pt x="26" y="0"/>
                    </a:lnTo>
                    <a:close/>
                  </a:path>
                </a:pathLst>
              </a:custGeom>
              <a:solidFill>
                <a:srgbClr val="000000"/>
              </a:solidFill>
              <a:ln w="9525">
                <a:noFill/>
                <a:round/>
                <a:headEnd/>
                <a:tailEnd/>
              </a:ln>
            </p:spPr>
            <p:txBody>
              <a:bodyPr/>
              <a:lstStyle/>
              <a:p>
                <a:endParaRPr lang="en-US"/>
              </a:p>
            </p:txBody>
          </p:sp>
          <p:sp>
            <p:nvSpPr>
              <p:cNvPr id="85358" name="Freeform 615"/>
              <p:cNvSpPr>
                <a:spLocks/>
              </p:cNvSpPr>
              <p:nvPr/>
            </p:nvSpPr>
            <p:spPr bwMode="auto">
              <a:xfrm>
                <a:off x="3140" y="3626"/>
                <a:ext cx="31" cy="28"/>
              </a:xfrm>
              <a:custGeom>
                <a:avLst/>
                <a:gdLst>
                  <a:gd name="T0" fmla="*/ 26 w 31"/>
                  <a:gd name="T1" fmla="*/ 0 h 28"/>
                  <a:gd name="T2" fmla="*/ 31 w 31"/>
                  <a:gd name="T3" fmla="*/ 5 h 28"/>
                  <a:gd name="T4" fmla="*/ 4 w 31"/>
                  <a:gd name="T5" fmla="*/ 28 h 28"/>
                  <a:gd name="T6" fmla="*/ 0 w 31"/>
                  <a:gd name="T7" fmla="*/ 23 h 28"/>
                  <a:gd name="T8" fmla="*/ 26 w 31"/>
                  <a:gd name="T9" fmla="*/ 0 h 28"/>
                  <a:gd name="T10" fmla="*/ 0 60000 65536"/>
                  <a:gd name="T11" fmla="*/ 0 60000 65536"/>
                  <a:gd name="T12" fmla="*/ 0 60000 65536"/>
                  <a:gd name="T13" fmla="*/ 0 60000 65536"/>
                  <a:gd name="T14" fmla="*/ 0 60000 65536"/>
                  <a:gd name="T15" fmla="*/ 0 w 31"/>
                  <a:gd name="T16" fmla="*/ 0 h 28"/>
                  <a:gd name="T17" fmla="*/ 31 w 31"/>
                  <a:gd name="T18" fmla="*/ 28 h 28"/>
                </a:gdLst>
                <a:ahLst/>
                <a:cxnLst>
                  <a:cxn ang="T10">
                    <a:pos x="T0" y="T1"/>
                  </a:cxn>
                  <a:cxn ang="T11">
                    <a:pos x="T2" y="T3"/>
                  </a:cxn>
                  <a:cxn ang="T12">
                    <a:pos x="T4" y="T5"/>
                  </a:cxn>
                  <a:cxn ang="T13">
                    <a:pos x="T6" y="T7"/>
                  </a:cxn>
                  <a:cxn ang="T14">
                    <a:pos x="T8" y="T9"/>
                  </a:cxn>
                </a:cxnLst>
                <a:rect l="T15" t="T16" r="T17" b="T18"/>
                <a:pathLst>
                  <a:path w="31" h="28">
                    <a:moveTo>
                      <a:pt x="26" y="0"/>
                    </a:moveTo>
                    <a:lnTo>
                      <a:pt x="31" y="5"/>
                    </a:lnTo>
                    <a:lnTo>
                      <a:pt x="4" y="28"/>
                    </a:lnTo>
                    <a:lnTo>
                      <a:pt x="0" y="23"/>
                    </a:lnTo>
                    <a:lnTo>
                      <a:pt x="26" y="0"/>
                    </a:lnTo>
                    <a:close/>
                  </a:path>
                </a:pathLst>
              </a:custGeom>
              <a:solidFill>
                <a:srgbClr val="000000"/>
              </a:solidFill>
              <a:ln w="9525">
                <a:noFill/>
                <a:round/>
                <a:headEnd/>
                <a:tailEnd/>
              </a:ln>
            </p:spPr>
            <p:txBody>
              <a:bodyPr/>
              <a:lstStyle/>
              <a:p>
                <a:endParaRPr lang="en-US"/>
              </a:p>
            </p:txBody>
          </p:sp>
          <p:sp>
            <p:nvSpPr>
              <p:cNvPr id="85359" name="Freeform 614"/>
              <p:cNvSpPr>
                <a:spLocks/>
              </p:cNvSpPr>
              <p:nvPr/>
            </p:nvSpPr>
            <p:spPr bwMode="auto">
              <a:xfrm>
                <a:off x="3145" y="3630"/>
                <a:ext cx="29" cy="30"/>
              </a:xfrm>
              <a:custGeom>
                <a:avLst/>
                <a:gdLst>
                  <a:gd name="T0" fmla="*/ 25 w 29"/>
                  <a:gd name="T1" fmla="*/ 0 h 30"/>
                  <a:gd name="T2" fmla="*/ 29 w 29"/>
                  <a:gd name="T3" fmla="*/ 5 h 30"/>
                  <a:gd name="T4" fmla="*/ 5 w 29"/>
                  <a:gd name="T5" fmla="*/ 30 h 30"/>
                  <a:gd name="T6" fmla="*/ 0 w 29"/>
                  <a:gd name="T7" fmla="*/ 25 h 30"/>
                  <a:gd name="T8" fmla="*/ 25 w 29"/>
                  <a:gd name="T9" fmla="*/ 0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25" y="0"/>
                    </a:moveTo>
                    <a:lnTo>
                      <a:pt x="29" y="5"/>
                    </a:lnTo>
                    <a:lnTo>
                      <a:pt x="5" y="30"/>
                    </a:lnTo>
                    <a:lnTo>
                      <a:pt x="0" y="25"/>
                    </a:lnTo>
                    <a:lnTo>
                      <a:pt x="25" y="0"/>
                    </a:lnTo>
                    <a:close/>
                  </a:path>
                </a:pathLst>
              </a:custGeom>
              <a:solidFill>
                <a:srgbClr val="000000"/>
              </a:solidFill>
              <a:ln w="9525">
                <a:noFill/>
                <a:round/>
                <a:headEnd/>
                <a:tailEnd/>
              </a:ln>
            </p:spPr>
            <p:txBody>
              <a:bodyPr/>
              <a:lstStyle/>
              <a:p>
                <a:endParaRPr lang="en-US"/>
              </a:p>
            </p:txBody>
          </p:sp>
          <p:sp>
            <p:nvSpPr>
              <p:cNvPr id="85360" name="Freeform 613"/>
              <p:cNvSpPr>
                <a:spLocks/>
              </p:cNvSpPr>
              <p:nvPr/>
            </p:nvSpPr>
            <p:spPr bwMode="auto">
              <a:xfrm>
                <a:off x="3152" y="3633"/>
                <a:ext cx="25" cy="32"/>
              </a:xfrm>
              <a:custGeom>
                <a:avLst/>
                <a:gdLst>
                  <a:gd name="T0" fmla="*/ 20 w 25"/>
                  <a:gd name="T1" fmla="*/ 0 h 32"/>
                  <a:gd name="T2" fmla="*/ 25 w 25"/>
                  <a:gd name="T3" fmla="*/ 3 h 32"/>
                  <a:gd name="T4" fmla="*/ 5 w 25"/>
                  <a:gd name="T5" fmla="*/ 32 h 32"/>
                  <a:gd name="T6" fmla="*/ 0 w 25"/>
                  <a:gd name="T7" fmla="*/ 29 h 32"/>
                  <a:gd name="T8" fmla="*/ 20 w 25"/>
                  <a:gd name="T9" fmla="*/ 0 h 32"/>
                  <a:gd name="T10" fmla="*/ 0 60000 65536"/>
                  <a:gd name="T11" fmla="*/ 0 60000 65536"/>
                  <a:gd name="T12" fmla="*/ 0 60000 65536"/>
                  <a:gd name="T13" fmla="*/ 0 60000 65536"/>
                  <a:gd name="T14" fmla="*/ 0 60000 65536"/>
                  <a:gd name="T15" fmla="*/ 0 w 25"/>
                  <a:gd name="T16" fmla="*/ 0 h 32"/>
                  <a:gd name="T17" fmla="*/ 25 w 25"/>
                  <a:gd name="T18" fmla="*/ 32 h 32"/>
                </a:gdLst>
                <a:ahLst/>
                <a:cxnLst>
                  <a:cxn ang="T10">
                    <a:pos x="T0" y="T1"/>
                  </a:cxn>
                  <a:cxn ang="T11">
                    <a:pos x="T2" y="T3"/>
                  </a:cxn>
                  <a:cxn ang="T12">
                    <a:pos x="T4" y="T5"/>
                  </a:cxn>
                  <a:cxn ang="T13">
                    <a:pos x="T6" y="T7"/>
                  </a:cxn>
                  <a:cxn ang="T14">
                    <a:pos x="T8" y="T9"/>
                  </a:cxn>
                </a:cxnLst>
                <a:rect l="T15" t="T16" r="T17" b="T18"/>
                <a:pathLst>
                  <a:path w="25" h="32">
                    <a:moveTo>
                      <a:pt x="20" y="0"/>
                    </a:moveTo>
                    <a:lnTo>
                      <a:pt x="25" y="3"/>
                    </a:lnTo>
                    <a:lnTo>
                      <a:pt x="5" y="32"/>
                    </a:lnTo>
                    <a:lnTo>
                      <a:pt x="0" y="29"/>
                    </a:lnTo>
                    <a:lnTo>
                      <a:pt x="20" y="0"/>
                    </a:lnTo>
                    <a:close/>
                  </a:path>
                </a:pathLst>
              </a:custGeom>
              <a:solidFill>
                <a:srgbClr val="000000"/>
              </a:solidFill>
              <a:ln w="9525">
                <a:noFill/>
                <a:round/>
                <a:headEnd/>
                <a:tailEnd/>
              </a:ln>
            </p:spPr>
            <p:txBody>
              <a:bodyPr/>
              <a:lstStyle/>
              <a:p>
                <a:endParaRPr lang="en-US"/>
              </a:p>
            </p:txBody>
          </p:sp>
          <p:sp>
            <p:nvSpPr>
              <p:cNvPr id="85361" name="Freeform 612"/>
              <p:cNvSpPr>
                <a:spLocks/>
              </p:cNvSpPr>
              <p:nvPr/>
            </p:nvSpPr>
            <p:spPr bwMode="auto">
              <a:xfrm>
                <a:off x="3157" y="3636"/>
                <a:ext cx="24" cy="32"/>
              </a:xfrm>
              <a:custGeom>
                <a:avLst/>
                <a:gdLst>
                  <a:gd name="T0" fmla="*/ 20 w 24"/>
                  <a:gd name="T1" fmla="*/ 0 h 32"/>
                  <a:gd name="T2" fmla="*/ 24 w 24"/>
                  <a:gd name="T3" fmla="*/ 2 h 32"/>
                  <a:gd name="T4" fmla="*/ 4 w 24"/>
                  <a:gd name="T5" fmla="*/ 32 h 32"/>
                  <a:gd name="T6" fmla="*/ 0 w 24"/>
                  <a:gd name="T7" fmla="*/ 29 h 32"/>
                  <a:gd name="T8" fmla="*/ 20 w 24"/>
                  <a:gd name="T9" fmla="*/ 0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20" y="0"/>
                    </a:moveTo>
                    <a:lnTo>
                      <a:pt x="24" y="2"/>
                    </a:lnTo>
                    <a:lnTo>
                      <a:pt x="4" y="32"/>
                    </a:lnTo>
                    <a:lnTo>
                      <a:pt x="0" y="29"/>
                    </a:lnTo>
                    <a:lnTo>
                      <a:pt x="20" y="0"/>
                    </a:lnTo>
                    <a:close/>
                  </a:path>
                </a:pathLst>
              </a:custGeom>
              <a:solidFill>
                <a:srgbClr val="000000"/>
              </a:solidFill>
              <a:ln w="9525">
                <a:noFill/>
                <a:round/>
                <a:headEnd/>
                <a:tailEnd/>
              </a:ln>
            </p:spPr>
            <p:txBody>
              <a:bodyPr/>
              <a:lstStyle/>
              <a:p>
                <a:endParaRPr lang="en-US"/>
              </a:p>
            </p:txBody>
          </p:sp>
          <p:sp>
            <p:nvSpPr>
              <p:cNvPr id="85362" name="Freeform 611"/>
              <p:cNvSpPr>
                <a:spLocks/>
              </p:cNvSpPr>
              <p:nvPr/>
            </p:nvSpPr>
            <p:spPr bwMode="auto">
              <a:xfrm>
                <a:off x="3166" y="3636"/>
                <a:ext cx="15" cy="35"/>
              </a:xfrm>
              <a:custGeom>
                <a:avLst/>
                <a:gdLst>
                  <a:gd name="T0" fmla="*/ 11 w 15"/>
                  <a:gd name="T1" fmla="*/ 0 h 35"/>
                  <a:gd name="T2" fmla="*/ 15 w 15"/>
                  <a:gd name="T3" fmla="*/ 2 h 35"/>
                  <a:gd name="T4" fmla="*/ 4 w 15"/>
                  <a:gd name="T5" fmla="*/ 35 h 35"/>
                  <a:gd name="T6" fmla="*/ 0 w 15"/>
                  <a:gd name="T7" fmla="*/ 34 h 35"/>
                  <a:gd name="T8" fmla="*/ 11 w 15"/>
                  <a:gd name="T9" fmla="*/ 0 h 35"/>
                  <a:gd name="T10" fmla="*/ 0 60000 65536"/>
                  <a:gd name="T11" fmla="*/ 0 60000 65536"/>
                  <a:gd name="T12" fmla="*/ 0 60000 65536"/>
                  <a:gd name="T13" fmla="*/ 0 60000 65536"/>
                  <a:gd name="T14" fmla="*/ 0 60000 65536"/>
                  <a:gd name="T15" fmla="*/ 0 w 15"/>
                  <a:gd name="T16" fmla="*/ 0 h 35"/>
                  <a:gd name="T17" fmla="*/ 15 w 15"/>
                  <a:gd name="T18" fmla="*/ 35 h 35"/>
                </a:gdLst>
                <a:ahLst/>
                <a:cxnLst>
                  <a:cxn ang="T10">
                    <a:pos x="T0" y="T1"/>
                  </a:cxn>
                  <a:cxn ang="T11">
                    <a:pos x="T2" y="T3"/>
                  </a:cxn>
                  <a:cxn ang="T12">
                    <a:pos x="T4" y="T5"/>
                  </a:cxn>
                  <a:cxn ang="T13">
                    <a:pos x="T6" y="T7"/>
                  </a:cxn>
                  <a:cxn ang="T14">
                    <a:pos x="T8" y="T9"/>
                  </a:cxn>
                </a:cxnLst>
                <a:rect l="T15" t="T16" r="T17" b="T18"/>
                <a:pathLst>
                  <a:path w="15" h="35">
                    <a:moveTo>
                      <a:pt x="11" y="0"/>
                    </a:moveTo>
                    <a:lnTo>
                      <a:pt x="15" y="2"/>
                    </a:lnTo>
                    <a:lnTo>
                      <a:pt x="4" y="35"/>
                    </a:lnTo>
                    <a:lnTo>
                      <a:pt x="0" y="34"/>
                    </a:lnTo>
                    <a:lnTo>
                      <a:pt x="11" y="0"/>
                    </a:lnTo>
                    <a:close/>
                  </a:path>
                </a:pathLst>
              </a:custGeom>
              <a:solidFill>
                <a:srgbClr val="000000"/>
              </a:solidFill>
              <a:ln w="9525">
                <a:noFill/>
                <a:round/>
                <a:headEnd/>
                <a:tailEnd/>
              </a:ln>
            </p:spPr>
            <p:txBody>
              <a:bodyPr/>
              <a:lstStyle/>
              <a:p>
                <a:endParaRPr lang="en-US"/>
              </a:p>
            </p:txBody>
          </p:sp>
          <p:sp>
            <p:nvSpPr>
              <p:cNvPr id="85363" name="Freeform 610"/>
              <p:cNvSpPr>
                <a:spLocks/>
              </p:cNvSpPr>
              <p:nvPr/>
            </p:nvSpPr>
            <p:spPr bwMode="auto">
              <a:xfrm>
                <a:off x="3172" y="3637"/>
                <a:ext cx="10" cy="35"/>
              </a:xfrm>
              <a:custGeom>
                <a:avLst/>
                <a:gdLst>
                  <a:gd name="T0" fmla="*/ 6 w 10"/>
                  <a:gd name="T1" fmla="*/ 0 h 35"/>
                  <a:gd name="T2" fmla="*/ 10 w 10"/>
                  <a:gd name="T3" fmla="*/ 1 h 35"/>
                  <a:gd name="T4" fmla="*/ 5 w 10"/>
                  <a:gd name="T5" fmla="*/ 35 h 35"/>
                  <a:gd name="T6" fmla="*/ 0 w 10"/>
                  <a:gd name="T7" fmla="*/ 34 h 35"/>
                  <a:gd name="T8" fmla="*/ 6 w 10"/>
                  <a:gd name="T9" fmla="*/ 0 h 35"/>
                  <a:gd name="T10" fmla="*/ 0 60000 65536"/>
                  <a:gd name="T11" fmla="*/ 0 60000 65536"/>
                  <a:gd name="T12" fmla="*/ 0 60000 65536"/>
                  <a:gd name="T13" fmla="*/ 0 60000 65536"/>
                  <a:gd name="T14" fmla="*/ 0 60000 65536"/>
                  <a:gd name="T15" fmla="*/ 0 w 10"/>
                  <a:gd name="T16" fmla="*/ 0 h 35"/>
                  <a:gd name="T17" fmla="*/ 10 w 10"/>
                  <a:gd name="T18" fmla="*/ 35 h 35"/>
                </a:gdLst>
                <a:ahLst/>
                <a:cxnLst>
                  <a:cxn ang="T10">
                    <a:pos x="T0" y="T1"/>
                  </a:cxn>
                  <a:cxn ang="T11">
                    <a:pos x="T2" y="T3"/>
                  </a:cxn>
                  <a:cxn ang="T12">
                    <a:pos x="T4" y="T5"/>
                  </a:cxn>
                  <a:cxn ang="T13">
                    <a:pos x="T6" y="T7"/>
                  </a:cxn>
                  <a:cxn ang="T14">
                    <a:pos x="T8" y="T9"/>
                  </a:cxn>
                </a:cxnLst>
                <a:rect l="T15" t="T16" r="T17" b="T18"/>
                <a:pathLst>
                  <a:path w="10" h="35">
                    <a:moveTo>
                      <a:pt x="6" y="0"/>
                    </a:moveTo>
                    <a:lnTo>
                      <a:pt x="10" y="1"/>
                    </a:lnTo>
                    <a:lnTo>
                      <a:pt x="5" y="35"/>
                    </a:lnTo>
                    <a:lnTo>
                      <a:pt x="0" y="34"/>
                    </a:lnTo>
                    <a:lnTo>
                      <a:pt x="6" y="0"/>
                    </a:lnTo>
                    <a:close/>
                  </a:path>
                </a:pathLst>
              </a:custGeom>
              <a:solidFill>
                <a:srgbClr val="000000"/>
              </a:solidFill>
              <a:ln w="9525">
                <a:noFill/>
                <a:round/>
                <a:headEnd/>
                <a:tailEnd/>
              </a:ln>
            </p:spPr>
            <p:txBody>
              <a:bodyPr/>
              <a:lstStyle/>
              <a:p>
                <a:endParaRPr lang="en-US"/>
              </a:p>
            </p:txBody>
          </p:sp>
          <p:sp>
            <p:nvSpPr>
              <p:cNvPr id="85364" name="Rectangle 609"/>
              <p:cNvSpPr>
                <a:spLocks noChangeArrowheads="1"/>
              </p:cNvSpPr>
              <p:nvPr/>
            </p:nvSpPr>
            <p:spPr bwMode="auto">
              <a:xfrm>
                <a:off x="3179" y="3638"/>
                <a:ext cx="2" cy="35"/>
              </a:xfrm>
              <a:prstGeom prst="rect">
                <a:avLst/>
              </a:prstGeom>
              <a:solidFill>
                <a:srgbClr val="000000"/>
              </a:solidFill>
              <a:ln w="9525">
                <a:noFill/>
                <a:miter lim="800000"/>
                <a:headEnd/>
                <a:tailEnd/>
              </a:ln>
            </p:spPr>
            <p:txBody>
              <a:bodyPr/>
              <a:lstStyle/>
              <a:p>
                <a:endParaRPr lang="en-US"/>
              </a:p>
            </p:txBody>
          </p:sp>
          <p:sp>
            <p:nvSpPr>
              <p:cNvPr id="85365" name="Freeform 608"/>
              <p:cNvSpPr>
                <a:spLocks/>
              </p:cNvSpPr>
              <p:nvPr/>
            </p:nvSpPr>
            <p:spPr bwMode="auto">
              <a:xfrm>
                <a:off x="3204" y="3571"/>
                <a:ext cx="37" cy="18"/>
              </a:xfrm>
              <a:custGeom>
                <a:avLst/>
                <a:gdLst>
                  <a:gd name="T0" fmla="*/ 0 w 37"/>
                  <a:gd name="T1" fmla="*/ 11 h 18"/>
                  <a:gd name="T2" fmla="*/ 2 w 37"/>
                  <a:gd name="T3" fmla="*/ 0 h 18"/>
                  <a:gd name="T4" fmla="*/ 37 w 37"/>
                  <a:gd name="T5" fmla="*/ 8 h 18"/>
                  <a:gd name="T6" fmla="*/ 34 w 37"/>
                  <a:gd name="T7" fmla="*/ 18 h 18"/>
                  <a:gd name="T8" fmla="*/ 0 w 37"/>
                  <a:gd name="T9" fmla="*/ 11 h 18"/>
                  <a:gd name="T10" fmla="*/ 0 60000 65536"/>
                  <a:gd name="T11" fmla="*/ 0 60000 65536"/>
                  <a:gd name="T12" fmla="*/ 0 60000 65536"/>
                  <a:gd name="T13" fmla="*/ 0 60000 65536"/>
                  <a:gd name="T14" fmla="*/ 0 60000 65536"/>
                  <a:gd name="T15" fmla="*/ 0 w 37"/>
                  <a:gd name="T16" fmla="*/ 0 h 18"/>
                  <a:gd name="T17" fmla="*/ 37 w 37"/>
                  <a:gd name="T18" fmla="*/ 18 h 18"/>
                </a:gdLst>
                <a:ahLst/>
                <a:cxnLst>
                  <a:cxn ang="T10">
                    <a:pos x="T0" y="T1"/>
                  </a:cxn>
                  <a:cxn ang="T11">
                    <a:pos x="T2" y="T3"/>
                  </a:cxn>
                  <a:cxn ang="T12">
                    <a:pos x="T4" y="T5"/>
                  </a:cxn>
                  <a:cxn ang="T13">
                    <a:pos x="T6" y="T7"/>
                  </a:cxn>
                  <a:cxn ang="T14">
                    <a:pos x="T8" y="T9"/>
                  </a:cxn>
                </a:cxnLst>
                <a:rect l="T15" t="T16" r="T17" b="T18"/>
                <a:pathLst>
                  <a:path w="37" h="18">
                    <a:moveTo>
                      <a:pt x="0" y="11"/>
                    </a:moveTo>
                    <a:lnTo>
                      <a:pt x="2" y="0"/>
                    </a:lnTo>
                    <a:lnTo>
                      <a:pt x="37" y="8"/>
                    </a:lnTo>
                    <a:lnTo>
                      <a:pt x="34" y="18"/>
                    </a:lnTo>
                    <a:lnTo>
                      <a:pt x="0" y="11"/>
                    </a:lnTo>
                    <a:close/>
                  </a:path>
                </a:pathLst>
              </a:custGeom>
              <a:solidFill>
                <a:srgbClr val="000000"/>
              </a:solidFill>
              <a:ln w="9525">
                <a:noFill/>
                <a:round/>
                <a:headEnd/>
                <a:tailEnd/>
              </a:ln>
            </p:spPr>
            <p:txBody>
              <a:bodyPr/>
              <a:lstStyle/>
              <a:p>
                <a:endParaRPr lang="en-US"/>
              </a:p>
            </p:txBody>
          </p:sp>
          <p:sp>
            <p:nvSpPr>
              <p:cNvPr id="85366" name="Freeform 607"/>
              <p:cNvSpPr>
                <a:spLocks/>
              </p:cNvSpPr>
              <p:nvPr/>
            </p:nvSpPr>
            <p:spPr bwMode="auto">
              <a:xfrm>
                <a:off x="3207" y="3560"/>
                <a:ext cx="37" cy="19"/>
              </a:xfrm>
              <a:custGeom>
                <a:avLst/>
                <a:gdLst>
                  <a:gd name="T0" fmla="*/ 0 w 37"/>
                  <a:gd name="T1" fmla="*/ 11 h 19"/>
                  <a:gd name="T2" fmla="*/ 3 w 37"/>
                  <a:gd name="T3" fmla="*/ 0 h 19"/>
                  <a:gd name="T4" fmla="*/ 37 w 37"/>
                  <a:gd name="T5" fmla="*/ 8 h 19"/>
                  <a:gd name="T6" fmla="*/ 34 w 37"/>
                  <a:gd name="T7" fmla="*/ 19 h 19"/>
                  <a:gd name="T8" fmla="*/ 0 w 37"/>
                  <a:gd name="T9" fmla="*/ 11 h 19"/>
                  <a:gd name="T10" fmla="*/ 0 60000 65536"/>
                  <a:gd name="T11" fmla="*/ 0 60000 65536"/>
                  <a:gd name="T12" fmla="*/ 0 60000 65536"/>
                  <a:gd name="T13" fmla="*/ 0 60000 65536"/>
                  <a:gd name="T14" fmla="*/ 0 60000 65536"/>
                  <a:gd name="T15" fmla="*/ 0 w 37"/>
                  <a:gd name="T16" fmla="*/ 0 h 19"/>
                  <a:gd name="T17" fmla="*/ 37 w 37"/>
                  <a:gd name="T18" fmla="*/ 19 h 19"/>
                </a:gdLst>
                <a:ahLst/>
                <a:cxnLst>
                  <a:cxn ang="T10">
                    <a:pos x="T0" y="T1"/>
                  </a:cxn>
                  <a:cxn ang="T11">
                    <a:pos x="T2" y="T3"/>
                  </a:cxn>
                  <a:cxn ang="T12">
                    <a:pos x="T4" y="T5"/>
                  </a:cxn>
                  <a:cxn ang="T13">
                    <a:pos x="T6" y="T7"/>
                  </a:cxn>
                  <a:cxn ang="T14">
                    <a:pos x="T8" y="T9"/>
                  </a:cxn>
                </a:cxnLst>
                <a:rect l="T15" t="T16" r="T17" b="T18"/>
                <a:pathLst>
                  <a:path w="37" h="19">
                    <a:moveTo>
                      <a:pt x="0" y="11"/>
                    </a:moveTo>
                    <a:lnTo>
                      <a:pt x="3" y="0"/>
                    </a:lnTo>
                    <a:lnTo>
                      <a:pt x="37" y="8"/>
                    </a:lnTo>
                    <a:lnTo>
                      <a:pt x="34" y="19"/>
                    </a:lnTo>
                    <a:lnTo>
                      <a:pt x="0" y="11"/>
                    </a:lnTo>
                    <a:close/>
                  </a:path>
                </a:pathLst>
              </a:custGeom>
              <a:solidFill>
                <a:srgbClr val="000000"/>
              </a:solidFill>
              <a:ln w="9525">
                <a:noFill/>
                <a:round/>
                <a:headEnd/>
                <a:tailEnd/>
              </a:ln>
            </p:spPr>
            <p:txBody>
              <a:bodyPr/>
              <a:lstStyle/>
              <a:p>
                <a:endParaRPr lang="en-US"/>
              </a:p>
            </p:txBody>
          </p:sp>
          <p:sp>
            <p:nvSpPr>
              <p:cNvPr id="85367" name="Freeform 606"/>
              <p:cNvSpPr>
                <a:spLocks/>
              </p:cNvSpPr>
              <p:nvPr/>
            </p:nvSpPr>
            <p:spPr bwMode="auto">
              <a:xfrm>
                <a:off x="3209" y="3549"/>
                <a:ext cx="37" cy="18"/>
              </a:xfrm>
              <a:custGeom>
                <a:avLst/>
                <a:gdLst>
                  <a:gd name="T0" fmla="*/ 0 w 37"/>
                  <a:gd name="T1" fmla="*/ 11 h 18"/>
                  <a:gd name="T2" fmla="*/ 3 w 37"/>
                  <a:gd name="T3" fmla="*/ 0 h 18"/>
                  <a:gd name="T4" fmla="*/ 37 w 37"/>
                  <a:gd name="T5" fmla="*/ 6 h 18"/>
                  <a:gd name="T6" fmla="*/ 35 w 37"/>
                  <a:gd name="T7" fmla="*/ 18 h 18"/>
                  <a:gd name="T8" fmla="*/ 0 w 37"/>
                  <a:gd name="T9" fmla="*/ 11 h 18"/>
                  <a:gd name="T10" fmla="*/ 0 60000 65536"/>
                  <a:gd name="T11" fmla="*/ 0 60000 65536"/>
                  <a:gd name="T12" fmla="*/ 0 60000 65536"/>
                  <a:gd name="T13" fmla="*/ 0 60000 65536"/>
                  <a:gd name="T14" fmla="*/ 0 60000 65536"/>
                  <a:gd name="T15" fmla="*/ 0 w 37"/>
                  <a:gd name="T16" fmla="*/ 0 h 18"/>
                  <a:gd name="T17" fmla="*/ 37 w 37"/>
                  <a:gd name="T18" fmla="*/ 18 h 18"/>
                </a:gdLst>
                <a:ahLst/>
                <a:cxnLst>
                  <a:cxn ang="T10">
                    <a:pos x="T0" y="T1"/>
                  </a:cxn>
                  <a:cxn ang="T11">
                    <a:pos x="T2" y="T3"/>
                  </a:cxn>
                  <a:cxn ang="T12">
                    <a:pos x="T4" y="T5"/>
                  </a:cxn>
                  <a:cxn ang="T13">
                    <a:pos x="T6" y="T7"/>
                  </a:cxn>
                  <a:cxn ang="T14">
                    <a:pos x="T8" y="T9"/>
                  </a:cxn>
                </a:cxnLst>
                <a:rect l="T15" t="T16" r="T17" b="T18"/>
                <a:pathLst>
                  <a:path w="37" h="18">
                    <a:moveTo>
                      <a:pt x="0" y="11"/>
                    </a:moveTo>
                    <a:lnTo>
                      <a:pt x="3" y="0"/>
                    </a:lnTo>
                    <a:lnTo>
                      <a:pt x="37" y="6"/>
                    </a:lnTo>
                    <a:lnTo>
                      <a:pt x="35" y="18"/>
                    </a:lnTo>
                    <a:lnTo>
                      <a:pt x="0" y="11"/>
                    </a:lnTo>
                    <a:close/>
                  </a:path>
                </a:pathLst>
              </a:custGeom>
              <a:solidFill>
                <a:srgbClr val="000000"/>
              </a:solidFill>
              <a:ln w="9525">
                <a:noFill/>
                <a:round/>
                <a:headEnd/>
                <a:tailEnd/>
              </a:ln>
            </p:spPr>
            <p:txBody>
              <a:bodyPr/>
              <a:lstStyle/>
              <a:p>
                <a:endParaRPr lang="en-US"/>
              </a:p>
            </p:txBody>
          </p:sp>
          <p:sp>
            <p:nvSpPr>
              <p:cNvPr id="85368" name="Freeform 605"/>
              <p:cNvSpPr>
                <a:spLocks/>
              </p:cNvSpPr>
              <p:nvPr/>
            </p:nvSpPr>
            <p:spPr bwMode="auto">
              <a:xfrm>
                <a:off x="3212" y="3536"/>
                <a:ext cx="37" cy="21"/>
              </a:xfrm>
              <a:custGeom>
                <a:avLst/>
                <a:gdLst>
                  <a:gd name="T0" fmla="*/ 0 w 37"/>
                  <a:gd name="T1" fmla="*/ 12 h 21"/>
                  <a:gd name="T2" fmla="*/ 2 w 37"/>
                  <a:gd name="T3" fmla="*/ 0 h 21"/>
                  <a:gd name="T4" fmla="*/ 37 w 37"/>
                  <a:gd name="T5" fmla="*/ 9 h 21"/>
                  <a:gd name="T6" fmla="*/ 34 w 37"/>
                  <a:gd name="T7" fmla="*/ 21 h 21"/>
                  <a:gd name="T8" fmla="*/ 0 w 37"/>
                  <a:gd name="T9" fmla="*/ 12 h 21"/>
                  <a:gd name="T10" fmla="*/ 0 60000 65536"/>
                  <a:gd name="T11" fmla="*/ 0 60000 65536"/>
                  <a:gd name="T12" fmla="*/ 0 60000 65536"/>
                  <a:gd name="T13" fmla="*/ 0 60000 65536"/>
                  <a:gd name="T14" fmla="*/ 0 60000 65536"/>
                  <a:gd name="T15" fmla="*/ 0 w 37"/>
                  <a:gd name="T16" fmla="*/ 0 h 21"/>
                  <a:gd name="T17" fmla="*/ 37 w 37"/>
                  <a:gd name="T18" fmla="*/ 21 h 21"/>
                </a:gdLst>
                <a:ahLst/>
                <a:cxnLst>
                  <a:cxn ang="T10">
                    <a:pos x="T0" y="T1"/>
                  </a:cxn>
                  <a:cxn ang="T11">
                    <a:pos x="T2" y="T3"/>
                  </a:cxn>
                  <a:cxn ang="T12">
                    <a:pos x="T4" y="T5"/>
                  </a:cxn>
                  <a:cxn ang="T13">
                    <a:pos x="T6" y="T7"/>
                  </a:cxn>
                  <a:cxn ang="T14">
                    <a:pos x="T8" y="T9"/>
                  </a:cxn>
                </a:cxnLst>
                <a:rect l="T15" t="T16" r="T17" b="T18"/>
                <a:pathLst>
                  <a:path w="37" h="21">
                    <a:moveTo>
                      <a:pt x="0" y="12"/>
                    </a:moveTo>
                    <a:lnTo>
                      <a:pt x="2" y="0"/>
                    </a:lnTo>
                    <a:lnTo>
                      <a:pt x="37" y="9"/>
                    </a:lnTo>
                    <a:lnTo>
                      <a:pt x="34" y="21"/>
                    </a:lnTo>
                    <a:lnTo>
                      <a:pt x="0" y="12"/>
                    </a:lnTo>
                    <a:close/>
                  </a:path>
                </a:pathLst>
              </a:custGeom>
              <a:solidFill>
                <a:srgbClr val="000000"/>
              </a:solidFill>
              <a:ln w="9525">
                <a:noFill/>
                <a:round/>
                <a:headEnd/>
                <a:tailEnd/>
              </a:ln>
            </p:spPr>
            <p:txBody>
              <a:bodyPr/>
              <a:lstStyle/>
              <a:p>
                <a:endParaRPr lang="en-US"/>
              </a:p>
            </p:txBody>
          </p:sp>
          <p:sp>
            <p:nvSpPr>
              <p:cNvPr id="85369" name="Freeform 604"/>
              <p:cNvSpPr>
                <a:spLocks/>
              </p:cNvSpPr>
              <p:nvPr/>
            </p:nvSpPr>
            <p:spPr bwMode="auto">
              <a:xfrm>
                <a:off x="3214" y="3526"/>
                <a:ext cx="37" cy="18"/>
              </a:xfrm>
              <a:custGeom>
                <a:avLst/>
                <a:gdLst>
                  <a:gd name="T0" fmla="*/ 0 w 37"/>
                  <a:gd name="T1" fmla="*/ 12 h 18"/>
                  <a:gd name="T2" fmla="*/ 3 w 37"/>
                  <a:gd name="T3" fmla="*/ 0 h 18"/>
                  <a:gd name="T4" fmla="*/ 37 w 37"/>
                  <a:gd name="T5" fmla="*/ 5 h 18"/>
                  <a:gd name="T6" fmla="*/ 35 w 37"/>
                  <a:gd name="T7" fmla="*/ 18 h 18"/>
                  <a:gd name="T8" fmla="*/ 0 w 37"/>
                  <a:gd name="T9" fmla="*/ 12 h 18"/>
                  <a:gd name="T10" fmla="*/ 0 60000 65536"/>
                  <a:gd name="T11" fmla="*/ 0 60000 65536"/>
                  <a:gd name="T12" fmla="*/ 0 60000 65536"/>
                  <a:gd name="T13" fmla="*/ 0 60000 65536"/>
                  <a:gd name="T14" fmla="*/ 0 60000 65536"/>
                  <a:gd name="T15" fmla="*/ 0 w 37"/>
                  <a:gd name="T16" fmla="*/ 0 h 18"/>
                  <a:gd name="T17" fmla="*/ 37 w 37"/>
                  <a:gd name="T18" fmla="*/ 18 h 18"/>
                </a:gdLst>
                <a:ahLst/>
                <a:cxnLst>
                  <a:cxn ang="T10">
                    <a:pos x="T0" y="T1"/>
                  </a:cxn>
                  <a:cxn ang="T11">
                    <a:pos x="T2" y="T3"/>
                  </a:cxn>
                  <a:cxn ang="T12">
                    <a:pos x="T4" y="T5"/>
                  </a:cxn>
                  <a:cxn ang="T13">
                    <a:pos x="T6" y="T7"/>
                  </a:cxn>
                  <a:cxn ang="T14">
                    <a:pos x="T8" y="T9"/>
                  </a:cxn>
                </a:cxnLst>
                <a:rect l="T15" t="T16" r="T17" b="T18"/>
                <a:pathLst>
                  <a:path w="37" h="18">
                    <a:moveTo>
                      <a:pt x="0" y="12"/>
                    </a:moveTo>
                    <a:lnTo>
                      <a:pt x="3" y="0"/>
                    </a:lnTo>
                    <a:lnTo>
                      <a:pt x="37" y="5"/>
                    </a:lnTo>
                    <a:lnTo>
                      <a:pt x="35" y="18"/>
                    </a:lnTo>
                    <a:lnTo>
                      <a:pt x="0" y="12"/>
                    </a:lnTo>
                    <a:close/>
                  </a:path>
                </a:pathLst>
              </a:custGeom>
              <a:solidFill>
                <a:srgbClr val="000000"/>
              </a:solidFill>
              <a:ln w="9525">
                <a:noFill/>
                <a:round/>
                <a:headEnd/>
                <a:tailEnd/>
              </a:ln>
            </p:spPr>
            <p:txBody>
              <a:bodyPr/>
              <a:lstStyle/>
              <a:p>
                <a:endParaRPr lang="en-US"/>
              </a:p>
            </p:txBody>
          </p:sp>
          <p:sp>
            <p:nvSpPr>
              <p:cNvPr id="85370" name="Freeform 603"/>
              <p:cNvSpPr>
                <a:spLocks/>
              </p:cNvSpPr>
              <p:nvPr/>
            </p:nvSpPr>
            <p:spPr bwMode="auto">
              <a:xfrm>
                <a:off x="3217" y="3512"/>
                <a:ext cx="37" cy="20"/>
              </a:xfrm>
              <a:custGeom>
                <a:avLst/>
                <a:gdLst>
                  <a:gd name="T0" fmla="*/ 0 w 37"/>
                  <a:gd name="T1" fmla="*/ 13 h 20"/>
                  <a:gd name="T2" fmla="*/ 3 w 37"/>
                  <a:gd name="T3" fmla="*/ 0 h 20"/>
                  <a:gd name="T4" fmla="*/ 37 w 37"/>
                  <a:gd name="T5" fmla="*/ 7 h 20"/>
                  <a:gd name="T6" fmla="*/ 34 w 37"/>
                  <a:gd name="T7" fmla="*/ 20 h 20"/>
                  <a:gd name="T8" fmla="*/ 0 w 37"/>
                  <a:gd name="T9" fmla="*/ 13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13"/>
                    </a:moveTo>
                    <a:lnTo>
                      <a:pt x="3" y="0"/>
                    </a:lnTo>
                    <a:lnTo>
                      <a:pt x="37" y="7"/>
                    </a:lnTo>
                    <a:lnTo>
                      <a:pt x="34" y="20"/>
                    </a:lnTo>
                    <a:lnTo>
                      <a:pt x="0" y="13"/>
                    </a:lnTo>
                    <a:close/>
                  </a:path>
                </a:pathLst>
              </a:custGeom>
              <a:solidFill>
                <a:srgbClr val="000000"/>
              </a:solidFill>
              <a:ln w="9525">
                <a:noFill/>
                <a:round/>
                <a:headEnd/>
                <a:tailEnd/>
              </a:ln>
            </p:spPr>
            <p:txBody>
              <a:bodyPr/>
              <a:lstStyle/>
              <a:p>
                <a:endParaRPr lang="en-US"/>
              </a:p>
            </p:txBody>
          </p:sp>
          <p:sp>
            <p:nvSpPr>
              <p:cNvPr id="85371" name="Freeform 602"/>
              <p:cNvSpPr>
                <a:spLocks/>
              </p:cNvSpPr>
              <p:nvPr/>
            </p:nvSpPr>
            <p:spPr bwMode="auto">
              <a:xfrm>
                <a:off x="3220" y="3499"/>
                <a:ext cx="36" cy="18"/>
              </a:xfrm>
              <a:custGeom>
                <a:avLst/>
                <a:gdLst>
                  <a:gd name="T0" fmla="*/ 0 w 36"/>
                  <a:gd name="T1" fmla="*/ 13 h 18"/>
                  <a:gd name="T2" fmla="*/ 2 w 36"/>
                  <a:gd name="T3" fmla="*/ 0 h 18"/>
                  <a:gd name="T4" fmla="*/ 36 w 36"/>
                  <a:gd name="T5" fmla="*/ 5 h 18"/>
                  <a:gd name="T6" fmla="*/ 34 w 36"/>
                  <a:gd name="T7" fmla="*/ 18 h 18"/>
                  <a:gd name="T8" fmla="*/ 0 w 36"/>
                  <a:gd name="T9" fmla="*/ 13 h 18"/>
                  <a:gd name="T10" fmla="*/ 0 60000 65536"/>
                  <a:gd name="T11" fmla="*/ 0 60000 65536"/>
                  <a:gd name="T12" fmla="*/ 0 60000 65536"/>
                  <a:gd name="T13" fmla="*/ 0 60000 65536"/>
                  <a:gd name="T14" fmla="*/ 0 60000 65536"/>
                  <a:gd name="T15" fmla="*/ 0 w 36"/>
                  <a:gd name="T16" fmla="*/ 0 h 18"/>
                  <a:gd name="T17" fmla="*/ 36 w 36"/>
                  <a:gd name="T18" fmla="*/ 18 h 18"/>
                </a:gdLst>
                <a:ahLst/>
                <a:cxnLst>
                  <a:cxn ang="T10">
                    <a:pos x="T0" y="T1"/>
                  </a:cxn>
                  <a:cxn ang="T11">
                    <a:pos x="T2" y="T3"/>
                  </a:cxn>
                  <a:cxn ang="T12">
                    <a:pos x="T4" y="T5"/>
                  </a:cxn>
                  <a:cxn ang="T13">
                    <a:pos x="T6" y="T7"/>
                  </a:cxn>
                  <a:cxn ang="T14">
                    <a:pos x="T8" y="T9"/>
                  </a:cxn>
                </a:cxnLst>
                <a:rect l="T15" t="T16" r="T17" b="T18"/>
                <a:pathLst>
                  <a:path w="36" h="18">
                    <a:moveTo>
                      <a:pt x="0" y="13"/>
                    </a:moveTo>
                    <a:lnTo>
                      <a:pt x="2" y="0"/>
                    </a:lnTo>
                    <a:lnTo>
                      <a:pt x="36" y="5"/>
                    </a:lnTo>
                    <a:lnTo>
                      <a:pt x="34" y="18"/>
                    </a:lnTo>
                    <a:lnTo>
                      <a:pt x="0" y="13"/>
                    </a:lnTo>
                    <a:close/>
                  </a:path>
                </a:pathLst>
              </a:custGeom>
              <a:solidFill>
                <a:srgbClr val="000000"/>
              </a:solidFill>
              <a:ln w="9525">
                <a:noFill/>
                <a:round/>
                <a:headEnd/>
                <a:tailEnd/>
              </a:ln>
            </p:spPr>
            <p:txBody>
              <a:bodyPr/>
              <a:lstStyle/>
              <a:p>
                <a:endParaRPr lang="en-US"/>
              </a:p>
            </p:txBody>
          </p:sp>
          <p:sp>
            <p:nvSpPr>
              <p:cNvPr id="85372" name="Freeform 601"/>
              <p:cNvSpPr>
                <a:spLocks/>
              </p:cNvSpPr>
              <p:nvPr/>
            </p:nvSpPr>
            <p:spPr bwMode="auto">
              <a:xfrm>
                <a:off x="3222" y="3483"/>
                <a:ext cx="37" cy="21"/>
              </a:xfrm>
              <a:custGeom>
                <a:avLst/>
                <a:gdLst>
                  <a:gd name="T0" fmla="*/ 0 w 37"/>
                  <a:gd name="T1" fmla="*/ 15 h 21"/>
                  <a:gd name="T2" fmla="*/ 3 w 37"/>
                  <a:gd name="T3" fmla="*/ 0 h 21"/>
                  <a:gd name="T4" fmla="*/ 37 w 37"/>
                  <a:gd name="T5" fmla="*/ 7 h 21"/>
                  <a:gd name="T6" fmla="*/ 34 w 37"/>
                  <a:gd name="T7" fmla="*/ 21 h 21"/>
                  <a:gd name="T8" fmla="*/ 0 w 37"/>
                  <a:gd name="T9" fmla="*/ 15 h 21"/>
                  <a:gd name="T10" fmla="*/ 0 60000 65536"/>
                  <a:gd name="T11" fmla="*/ 0 60000 65536"/>
                  <a:gd name="T12" fmla="*/ 0 60000 65536"/>
                  <a:gd name="T13" fmla="*/ 0 60000 65536"/>
                  <a:gd name="T14" fmla="*/ 0 60000 65536"/>
                  <a:gd name="T15" fmla="*/ 0 w 37"/>
                  <a:gd name="T16" fmla="*/ 0 h 21"/>
                  <a:gd name="T17" fmla="*/ 37 w 37"/>
                  <a:gd name="T18" fmla="*/ 21 h 21"/>
                </a:gdLst>
                <a:ahLst/>
                <a:cxnLst>
                  <a:cxn ang="T10">
                    <a:pos x="T0" y="T1"/>
                  </a:cxn>
                  <a:cxn ang="T11">
                    <a:pos x="T2" y="T3"/>
                  </a:cxn>
                  <a:cxn ang="T12">
                    <a:pos x="T4" y="T5"/>
                  </a:cxn>
                  <a:cxn ang="T13">
                    <a:pos x="T6" y="T7"/>
                  </a:cxn>
                  <a:cxn ang="T14">
                    <a:pos x="T8" y="T9"/>
                  </a:cxn>
                </a:cxnLst>
                <a:rect l="T15" t="T16" r="T17" b="T18"/>
                <a:pathLst>
                  <a:path w="37" h="21">
                    <a:moveTo>
                      <a:pt x="0" y="15"/>
                    </a:moveTo>
                    <a:lnTo>
                      <a:pt x="3" y="0"/>
                    </a:lnTo>
                    <a:lnTo>
                      <a:pt x="37" y="7"/>
                    </a:lnTo>
                    <a:lnTo>
                      <a:pt x="34" y="21"/>
                    </a:lnTo>
                    <a:lnTo>
                      <a:pt x="0" y="15"/>
                    </a:lnTo>
                    <a:close/>
                  </a:path>
                </a:pathLst>
              </a:custGeom>
              <a:solidFill>
                <a:srgbClr val="000000"/>
              </a:solidFill>
              <a:ln w="9525">
                <a:noFill/>
                <a:round/>
                <a:headEnd/>
                <a:tailEnd/>
              </a:ln>
            </p:spPr>
            <p:txBody>
              <a:bodyPr/>
              <a:lstStyle/>
              <a:p>
                <a:endParaRPr lang="en-US"/>
              </a:p>
            </p:txBody>
          </p:sp>
          <p:sp>
            <p:nvSpPr>
              <p:cNvPr id="85373" name="Freeform 600"/>
              <p:cNvSpPr>
                <a:spLocks/>
              </p:cNvSpPr>
              <p:nvPr/>
            </p:nvSpPr>
            <p:spPr bwMode="auto">
              <a:xfrm>
                <a:off x="3225" y="3454"/>
                <a:ext cx="39" cy="36"/>
              </a:xfrm>
              <a:custGeom>
                <a:avLst/>
                <a:gdLst>
                  <a:gd name="T0" fmla="*/ 0 w 39"/>
                  <a:gd name="T1" fmla="*/ 30 h 36"/>
                  <a:gd name="T2" fmla="*/ 5 w 39"/>
                  <a:gd name="T3" fmla="*/ 0 h 36"/>
                  <a:gd name="T4" fmla="*/ 39 w 39"/>
                  <a:gd name="T5" fmla="*/ 6 h 36"/>
                  <a:gd name="T6" fmla="*/ 34 w 39"/>
                  <a:gd name="T7" fmla="*/ 36 h 36"/>
                  <a:gd name="T8" fmla="*/ 0 w 39"/>
                  <a:gd name="T9" fmla="*/ 30 h 36"/>
                  <a:gd name="T10" fmla="*/ 0 60000 65536"/>
                  <a:gd name="T11" fmla="*/ 0 60000 65536"/>
                  <a:gd name="T12" fmla="*/ 0 60000 65536"/>
                  <a:gd name="T13" fmla="*/ 0 60000 65536"/>
                  <a:gd name="T14" fmla="*/ 0 60000 65536"/>
                  <a:gd name="T15" fmla="*/ 0 w 39"/>
                  <a:gd name="T16" fmla="*/ 0 h 36"/>
                  <a:gd name="T17" fmla="*/ 39 w 39"/>
                  <a:gd name="T18" fmla="*/ 36 h 36"/>
                </a:gdLst>
                <a:ahLst/>
                <a:cxnLst>
                  <a:cxn ang="T10">
                    <a:pos x="T0" y="T1"/>
                  </a:cxn>
                  <a:cxn ang="T11">
                    <a:pos x="T2" y="T3"/>
                  </a:cxn>
                  <a:cxn ang="T12">
                    <a:pos x="T4" y="T5"/>
                  </a:cxn>
                  <a:cxn ang="T13">
                    <a:pos x="T6" y="T7"/>
                  </a:cxn>
                  <a:cxn ang="T14">
                    <a:pos x="T8" y="T9"/>
                  </a:cxn>
                </a:cxnLst>
                <a:rect l="T15" t="T16" r="T17" b="T18"/>
                <a:pathLst>
                  <a:path w="39" h="36">
                    <a:moveTo>
                      <a:pt x="0" y="30"/>
                    </a:moveTo>
                    <a:lnTo>
                      <a:pt x="5" y="0"/>
                    </a:lnTo>
                    <a:lnTo>
                      <a:pt x="39" y="6"/>
                    </a:lnTo>
                    <a:lnTo>
                      <a:pt x="34" y="36"/>
                    </a:lnTo>
                    <a:lnTo>
                      <a:pt x="0" y="30"/>
                    </a:lnTo>
                    <a:close/>
                  </a:path>
                </a:pathLst>
              </a:custGeom>
              <a:solidFill>
                <a:srgbClr val="000000"/>
              </a:solidFill>
              <a:ln w="9525">
                <a:noFill/>
                <a:round/>
                <a:headEnd/>
                <a:tailEnd/>
              </a:ln>
            </p:spPr>
            <p:txBody>
              <a:bodyPr/>
              <a:lstStyle/>
              <a:p>
                <a:endParaRPr lang="en-US"/>
              </a:p>
            </p:txBody>
          </p:sp>
          <p:sp>
            <p:nvSpPr>
              <p:cNvPr id="85374" name="Freeform 599"/>
              <p:cNvSpPr>
                <a:spLocks/>
              </p:cNvSpPr>
              <p:nvPr/>
            </p:nvSpPr>
            <p:spPr bwMode="auto">
              <a:xfrm>
                <a:off x="3230" y="3422"/>
                <a:ext cx="39" cy="38"/>
              </a:xfrm>
              <a:custGeom>
                <a:avLst/>
                <a:gdLst>
                  <a:gd name="T0" fmla="*/ 0 w 39"/>
                  <a:gd name="T1" fmla="*/ 32 h 38"/>
                  <a:gd name="T2" fmla="*/ 5 w 39"/>
                  <a:gd name="T3" fmla="*/ 0 h 38"/>
                  <a:gd name="T4" fmla="*/ 39 w 39"/>
                  <a:gd name="T5" fmla="*/ 6 h 38"/>
                  <a:gd name="T6" fmla="*/ 34 w 39"/>
                  <a:gd name="T7" fmla="*/ 38 h 38"/>
                  <a:gd name="T8" fmla="*/ 0 w 39"/>
                  <a:gd name="T9" fmla="*/ 32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0" y="32"/>
                    </a:moveTo>
                    <a:lnTo>
                      <a:pt x="5" y="0"/>
                    </a:lnTo>
                    <a:lnTo>
                      <a:pt x="39" y="6"/>
                    </a:lnTo>
                    <a:lnTo>
                      <a:pt x="34" y="38"/>
                    </a:lnTo>
                    <a:lnTo>
                      <a:pt x="0" y="32"/>
                    </a:lnTo>
                    <a:close/>
                  </a:path>
                </a:pathLst>
              </a:custGeom>
              <a:solidFill>
                <a:srgbClr val="000000"/>
              </a:solidFill>
              <a:ln w="9525">
                <a:noFill/>
                <a:round/>
                <a:headEnd/>
                <a:tailEnd/>
              </a:ln>
            </p:spPr>
            <p:txBody>
              <a:bodyPr/>
              <a:lstStyle/>
              <a:p>
                <a:endParaRPr lang="en-US"/>
              </a:p>
            </p:txBody>
          </p:sp>
          <p:sp>
            <p:nvSpPr>
              <p:cNvPr id="85375" name="Freeform 598"/>
              <p:cNvSpPr>
                <a:spLocks/>
              </p:cNvSpPr>
              <p:nvPr/>
            </p:nvSpPr>
            <p:spPr bwMode="auto">
              <a:xfrm>
                <a:off x="3235" y="3388"/>
                <a:ext cx="39" cy="39"/>
              </a:xfrm>
              <a:custGeom>
                <a:avLst/>
                <a:gdLst>
                  <a:gd name="T0" fmla="*/ 0 w 39"/>
                  <a:gd name="T1" fmla="*/ 34 h 39"/>
                  <a:gd name="T2" fmla="*/ 5 w 39"/>
                  <a:gd name="T3" fmla="*/ 0 h 39"/>
                  <a:gd name="T4" fmla="*/ 39 w 39"/>
                  <a:gd name="T5" fmla="*/ 5 h 39"/>
                  <a:gd name="T6" fmla="*/ 34 w 39"/>
                  <a:gd name="T7" fmla="*/ 39 h 39"/>
                  <a:gd name="T8" fmla="*/ 0 w 39"/>
                  <a:gd name="T9" fmla="*/ 34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0" y="34"/>
                    </a:moveTo>
                    <a:lnTo>
                      <a:pt x="5" y="0"/>
                    </a:lnTo>
                    <a:lnTo>
                      <a:pt x="39" y="5"/>
                    </a:lnTo>
                    <a:lnTo>
                      <a:pt x="34" y="39"/>
                    </a:lnTo>
                    <a:lnTo>
                      <a:pt x="0" y="34"/>
                    </a:lnTo>
                    <a:close/>
                  </a:path>
                </a:pathLst>
              </a:custGeom>
              <a:solidFill>
                <a:srgbClr val="000000"/>
              </a:solidFill>
              <a:ln w="9525">
                <a:noFill/>
                <a:round/>
                <a:headEnd/>
                <a:tailEnd/>
              </a:ln>
            </p:spPr>
            <p:txBody>
              <a:bodyPr/>
              <a:lstStyle/>
              <a:p>
                <a:endParaRPr lang="en-US"/>
              </a:p>
            </p:txBody>
          </p:sp>
          <p:sp>
            <p:nvSpPr>
              <p:cNvPr id="85376" name="Freeform 597"/>
              <p:cNvSpPr>
                <a:spLocks/>
              </p:cNvSpPr>
              <p:nvPr/>
            </p:nvSpPr>
            <p:spPr bwMode="auto">
              <a:xfrm>
                <a:off x="3240" y="3352"/>
                <a:ext cx="40" cy="41"/>
              </a:xfrm>
              <a:custGeom>
                <a:avLst/>
                <a:gdLst>
                  <a:gd name="T0" fmla="*/ 0 w 40"/>
                  <a:gd name="T1" fmla="*/ 36 h 41"/>
                  <a:gd name="T2" fmla="*/ 5 w 40"/>
                  <a:gd name="T3" fmla="*/ 0 h 41"/>
                  <a:gd name="T4" fmla="*/ 40 w 40"/>
                  <a:gd name="T5" fmla="*/ 5 h 41"/>
                  <a:gd name="T6" fmla="*/ 35 w 40"/>
                  <a:gd name="T7" fmla="*/ 41 h 41"/>
                  <a:gd name="T8" fmla="*/ 0 w 40"/>
                  <a:gd name="T9" fmla="*/ 36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0" y="36"/>
                    </a:moveTo>
                    <a:lnTo>
                      <a:pt x="5" y="0"/>
                    </a:lnTo>
                    <a:lnTo>
                      <a:pt x="40" y="5"/>
                    </a:lnTo>
                    <a:lnTo>
                      <a:pt x="35" y="41"/>
                    </a:lnTo>
                    <a:lnTo>
                      <a:pt x="0" y="36"/>
                    </a:lnTo>
                    <a:close/>
                  </a:path>
                </a:pathLst>
              </a:custGeom>
              <a:solidFill>
                <a:srgbClr val="000000"/>
              </a:solidFill>
              <a:ln w="9525">
                <a:noFill/>
                <a:round/>
                <a:headEnd/>
                <a:tailEnd/>
              </a:ln>
            </p:spPr>
            <p:txBody>
              <a:bodyPr/>
              <a:lstStyle/>
              <a:p>
                <a:endParaRPr lang="en-US"/>
              </a:p>
            </p:txBody>
          </p:sp>
          <p:sp>
            <p:nvSpPr>
              <p:cNvPr id="85377" name="Freeform 596"/>
              <p:cNvSpPr>
                <a:spLocks/>
              </p:cNvSpPr>
              <p:nvPr/>
            </p:nvSpPr>
            <p:spPr bwMode="auto">
              <a:xfrm>
                <a:off x="3245" y="3337"/>
                <a:ext cx="36" cy="20"/>
              </a:xfrm>
              <a:custGeom>
                <a:avLst/>
                <a:gdLst>
                  <a:gd name="T0" fmla="*/ 0 w 36"/>
                  <a:gd name="T1" fmla="*/ 15 h 20"/>
                  <a:gd name="T2" fmla="*/ 2 w 36"/>
                  <a:gd name="T3" fmla="*/ 0 h 20"/>
                  <a:gd name="T4" fmla="*/ 36 w 36"/>
                  <a:gd name="T5" fmla="*/ 6 h 20"/>
                  <a:gd name="T6" fmla="*/ 34 w 36"/>
                  <a:gd name="T7" fmla="*/ 20 h 20"/>
                  <a:gd name="T8" fmla="*/ 0 w 36"/>
                  <a:gd name="T9" fmla="*/ 15 h 20"/>
                  <a:gd name="T10" fmla="*/ 0 60000 65536"/>
                  <a:gd name="T11" fmla="*/ 0 60000 65536"/>
                  <a:gd name="T12" fmla="*/ 0 60000 65536"/>
                  <a:gd name="T13" fmla="*/ 0 60000 65536"/>
                  <a:gd name="T14" fmla="*/ 0 60000 65536"/>
                  <a:gd name="T15" fmla="*/ 0 w 36"/>
                  <a:gd name="T16" fmla="*/ 0 h 20"/>
                  <a:gd name="T17" fmla="*/ 36 w 36"/>
                  <a:gd name="T18" fmla="*/ 20 h 20"/>
                </a:gdLst>
                <a:ahLst/>
                <a:cxnLst>
                  <a:cxn ang="T10">
                    <a:pos x="T0" y="T1"/>
                  </a:cxn>
                  <a:cxn ang="T11">
                    <a:pos x="T2" y="T3"/>
                  </a:cxn>
                  <a:cxn ang="T12">
                    <a:pos x="T4" y="T5"/>
                  </a:cxn>
                  <a:cxn ang="T13">
                    <a:pos x="T6" y="T7"/>
                  </a:cxn>
                  <a:cxn ang="T14">
                    <a:pos x="T8" y="T9"/>
                  </a:cxn>
                </a:cxnLst>
                <a:rect l="T15" t="T16" r="T17" b="T18"/>
                <a:pathLst>
                  <a:path w="36" h="20">
                    <a:moveTo>
                      <a:pt x="0" y="15"/>
                    </a:moveTo>
                    <a:lnTo>
                      <a:pt x="2" y="0"/>
                    </a:lnTo>
                    <a:lnTo>
                      <a:pt x="36" y="6"/>
                    </a:lnTo>
                    <a:lnTo>
                      <a:pt x="34" y="20"/>
                    </a:lnTo>
                    <a:lnTo>
                      <a:pt x="0" y="15"/>
                    </a:lnTo>
                    <a:close/>
                  </a:path>
                </a:pathLst>
              </a:custGeom>
              <a:solidFill>
                <a:srgbClr val="000000"/>
              </a:solidFill>
              <a:ln w="9525">
                <a:noFill/>
                <a:round/>
                <a:headEnd/>
                <a:tailEnd/>
              </a:ln>
            </p:spPr>
            <p:txBody>
              <a:bodyPr/>
              <a:lstStyle/>
              <a:p>
                <a:endParaRPr lang="en-US"/>
              </a:p>
            </p:txBody>
          </p:sp>
          <p:sp>
            <p:nvSpPr>
              <p:cNvPr id="85378" name="Freeform 595"/>
              <p:cNvSpPr>
                <a:spLocks/>
              </p:cNvSpPr>
              <p:nvPr/>
            </p:nvSpPr>
            <p:spPr bwMode="auto">
              <a:xfrm>
                <a:off x="3265" y="3191"/>
                <a:ext cx="36" cy="11"/>
              </a:xfrm>
              <a:custGeom>
                <a:avLst/>
                <a:gdLst>
                  <a:gd name="T0" fmla="*/ 0 w 36"/>
                  <a:gd name="T1" fmla="*/ 7 h 11"/>
                  <a:gd name="T2" fmla="*/ 1 w 36"/>
                  <a:gd name="T3" fmla="*/ 0 h 11"/>
                  <a:gd name="T4" fmla="*/ 36 w 36"/>
                  <a:gd name="T5" fmla="*/ 4 h 11"/>
                  <a:gd name="T6" fmla="*/ 35 w 36"/>
                  <a:gd name="T7" fmla="*/ 11 h 11"/>
                  <a:gd name="T8" fmla="*/ 0 w 36"/>
                  <a:gd name="T9" fmla="*/ 7 h 11"/>
                  <a:gd name="T10" fmla="*/ 0 60000 65536"/>
                  <a:gd name="T11" fmla="*/ 0 60000 65536"/>
                  <a:gd name="T12" fmla="*/ 0 60000 65536"/>
                  <a:gd name="T13" fmla="*/ 0 60000 65536"/>
                  <a:gd name="T14" fmla="*/ 0 60000 65536"/>
                  <a:gd name="T15" fmla="*/ 0 w 36"/>
                  <a:gd name="T16" fmla="*/ 0 h 11"/>
                  <a:gd name="T17" fmla="*/ 36 w 36"/>
                  <a:gd name="T18" fmla="*/ 11 h 11"/>
                </a:gdLst>
                <a:ahLst/>
                <a:cxnLst>
                  <a:cxn ang="T10">
                    <a:pos x="T0" y="T1"/>
                  </a:cxn>
                  <a:cxn ang="T11">
                    <a:pos x="T2" y="T3"/>
                  </a:cxn>
                  <a:cxn ang="T12">
                    <a:pos x="T4" y="T5"/>
                  </a:cxn>
                  <a:cxn ang="T13">
                    <a:pos x="T6" y="T7"/>
                  </a:cxn>
                  <a:cxn ang="T14">
                    <a:pos x="T8" y="T9"/>
                  </a:cxn>
                </a:cxnLst>
                <a:rect l="T15" t="T16" r="T17" b="T18"/>
                <a:pathLst>
                  <a:path w="36" h="11">
                    <a:moveTo>
                      <a:pt x="0" y="7"/>
                    </a:moveTo>
                    <a:lnTo>
                      <a:pt x="1" y="0"/>
                    </a:lnTo>
                    <a:lnTo>
                      <a:pt x="36" y="4"/>
                    </a:lnTo>
                    <a:lnTo>
                      <a:pt x="35" y="11"/>
                    </a:lnTo>
                    <a:lnTo>
                      <a:pt x="0" y="7"/>
                    </a:lnTo>
                    <a:close/>
                  </a:path>
                </a:pathLst>
              </a:custGeom>
              <a:solidFill>
                <a:srgbClr val="000000"/>
              </a:solidFill>
              <a:ln w="9525">
                <a:noFill/>
                <a:round/>
                <a:headEnd/>
                <a:tailEnd/>
              </a:ln>
            </p:spPr>
            <p:txBody>
              <a:bodyPr/>
              <a:lstStyle/>
              <a:p>
                <a:endParaRPr lang="en-US"/>
              </a:p>
            </p:txBody>
          </p:sp>
          <p:sp>
            <p:nvSpPr>
              <p:cNvPr id="85379" name="Freeform 594"/>
              <p:cNvSpPr>
                <a:spLocks/>
              </p:cNvSpPr>
              <p:nvPr/>
            </p:nvSpPr>
            <p:spPr bwMode="auto">
              <a:xfrm>
                <a:off x="3266" y="3147"/>
                <a:ext cx="41" cy="48"/>
              </a:xfrm>
              <a:custGeom>
                <a:avLst/>
                <a:gdLst>
                  <a:gd name="T0" fmla="*/ 0 w 41"/>
                  <a:gd name="T1" fmla="*/ 44 h 48"/>
                  <a:gd name="T2" fmla="*/ 6 w 41"/>
                  <a:gd name="T3" fmla="*/ 0 h 48"/>
                  <a:gd name="T4" fmla="*/ 41 w 41"/>
                  <a:gd name="T5" fmla="*/ 4 h 48"/>
                  <a:gd name="T6" fmla="*/ 35 w 41"/>
                  <a:gd name="T7" fmla="*/ 48 h 48"/>
                  <a:gd name="T8" fmla="*/ 0 w 41"/>
                  <a:gd name="T9" fmla="*/ 44 h 48"/>
                  <a:gd name="T10" fmla="*/ 0 60000 65536"/>
                  <a:gd name="T11" fmla="*/ 0 60000 65536"/>
                  <a:gd name="T12" fmla="*/ 0 60000 65536"/>
                  <a:gd name="T13" fmla="*/ 0 60000 65536"/>
                  <a:gd name="T14" fmla="*/ 0 60000 65536"/>
                  <a:gd name="T15" fmla="*/ 0 w 41"/>
                  <a:gd name="T16" fmla="*/ 0 h 48"/>
                  <a:gd name="T17" fmla="*/ 41 w 41"/>
                  <a:gd name="T18" fmla="*/ 48 h 48"/>
                </a:gdLst>
                <a:ahLst/>
                <a:cxnLst>
                  <a:cxn ang="T10">
                    <a:pos x="T0" y="T1"/>
                  </a:cxn>
                  <a:cxn ang="T11">
                    <a:pos x="T2" y="T3"/>
                  </a:cxn>
                  <a:cxn ang="T12">
                    <a:pos x="T4" y="T5"/>
                  </a:cxn>
                  <a:cxn ang="T13">
                    <a:pos x="T6" y="T7"/>
                  </a:cxn>
                  <a:cxn ang="T14">
                    <a:pos x="T8" y="T9"/>
                  </a:cxn>
                </a:cxnLst>
                <a:rect l="T15" t="T16" r="T17" b="T18"/>
                <a:pathLst>
                  <a:path w="41" h="48">
                    <a:moveTo>
                      <a:pt x="0" y="44"/>
                    </a:moveTo>
                    <a:lnTo>
                      <a:pt x="6" y="0"/>
                    </a:lnTo>
                    <a:lnTo>
                      <a:pt x="41" y="4"/>
                    </a:lnTo>
                    <a:lnTo>
                      <a:pt x="35" y="48"/>
                    </a:lnTo>
                    <a:lnTo>
                      <a:pt x="0" y="44"/>
                    </a:lnTo>
                    <a:close/>
                  </a:path>
                </a:pathLst>
              </a:custGeom>
              <a:solidFill>
                <a:srgbClr val="000000"/>
              </a:solidFill>
              <a:ln w="9525">
                <a:noFill/>
                <a:round/>
                <a:headEnd/>
                <a:tailEnd/>
              </a:ln>
            </p:spPr>
            <p:txBody>
              <a:bodyPr/>
              <a:lstStyle/>
              <a:p>
                <a:endParaRPr lang="en-US"/>
              </a:p>
            </p:txBody>
          </p:sp>
          <p:sp>
            <p:nvSpPr>
              <p:cNvPr id="85380" name="Freeform 593"/>
              <p:cNvSpPr>
                <a:spLocks/>
              </p:cNvSpPr>
              <p:nvPr/>
            </p:nvSpPr>
            <p:spPr bwMode="auto">
              <a:xfrm>
                <a:off x="3272" y="3100"/>
                <a:ext cx="40" cy="50"/>
              </a:xfrm>
              <a:custGeom>
                <a:avLst/>
                <a:gdLst>
                  <a:gd name="T0" fmla="*/ 0 w 40"/>
                  <a:gd name="T1" fmla="*/ 47 h 50"/>
                  <a:gd name="T2" fmla="*/ 5 w 40"/>
                  <a:gd name="T3" fmla="*/ 0 h 50"/>
                  <a:gd name="T4" fmla="*/ 40 w 40"/>
                  <a:gd name="T5" fmla="*/ 4 h 50"/>
                  <a:gd name="T6" fmla="*/ 35 w 40"/>
                  <a:gd name="T7" fmla="*/ 50 h 50"/>
                  <a:gd name="T8" fmla="*/ 0 w 40"/>
                  <a:gd name="T9" fmla="*/ 47 h 50"/>
                  <a:gd name="T10" fmla="*/ 0 60000 65536"/>
                  <a:gd name="T11" fmla="*/ 0 60000 65536"/>
                  <a:gd name="T12" fmla="*/ 0 60000 65536"/>
                  <a:gd name="T13" fmla="*/ 0 60000 65536"/>
                  <a:gd name="T14" fmla="*/ 0 60000 65536"/>
                  <a:gd name="T15" fmla="*/ 0 w 40"/>
                  <a:gd name="T16" fmla="*/ 0 h 50"/>
                  <a:gd name="T17" fmla="*/ 40 w 40"/>
                  <a:gd name="T18" fmla="*/ 50 h 50"/>
                </a:gdLst>
                <a:ahLst/>
                <a:cxnLst>
                  <a:cxn ang="T10">
                    <a:pos x="T0" y="T1"/>
                  </a:cxn>
                  <a:cxn ang="T11">
                    <a:pos x="T2" y="T3"/>
                  </a:cxn>
                  <a:cxn ang="T12">
                    <a:pos x="T4" y="T5"/>
                  </a:cxn>
                  <a:cxn ang="T13">
                    <a:pos x="T6" y="T7"/>
                  </a:cxn>
                  <a:cxn ang="T14">
                    <a:pos x="T8" y="T9"/>
                  </a:cxn>
                </a:cxnLst>
                <a:rect l="T15" t="T16" r="T17" b="T18"/>
                <a:pathLst>
                  <a:path w="40" h="50">
                    <a:moveTo>
                      <a:pt x="0" y="47"/>
                    </a:moveTo>
                    <a:lnTo>
                      <a:pt x="5" y="0"/>
                    </a:lnTo>
                    <a:lnTo>
                      <a:pt x="40" y="4"/>
                    </a:lnTo>
                    <a:lnTo>
                      <a:pt x="35" y="50"/>
                    </a:lnTo>
                    <a:lnTo>
                      <a:pt x="0" y="47"/>
                    </a:lnTo>
                    <a:close/>
                  </a:path>
                </a:pathLst>
              </a:custGeom>
              <a:solidFill>
                <a:srgbClr val="000000"/>
              </a:solidFill>
              <a:ln w="9525">
                <a:noFill/>
                <a:round/>
                <a:headEnd/>
                <a:tailEnd/>
              </a:ln>
            </p:spPr>
            <p:txBody>
              <a:bodyPr/>
              <a:lstStyle/>
              <a:p>
                <a:endParaRPr lang="en-US"/>
              </a:p>
            </p:txBody>
          </p:sp>
          <p:sp>
            <p:nvSpPr>
              <p:cNvPr id="85381" name="Freeform 592"/>
              <p:cNvSpPr>
                <a:spLocks/>
              </p:cNvSpPr>
              <p:nvPr/>
            </p:nvSpPr>
            <p:spPr bwMode="auto">
              <a:xfrm>
                <a:off x="3277" y="3053"/>
                <a:ext cx="41" cy="51"/>
              </a:xfrm>
              <a:custGeom>
                <a:avLst/>
                <a:gdLst>
                  <a:gd name="T0" fmla="*/ 0 w 41"/>
                  <a:gd name="T1" fmla="*/ 47 h 51"/>
                  <a:gd name="T2" fmla="*/ 6 w 41"/>
                  <a:gd name="T3" fmla="*/ 0 h 51"/>
                  <a:gd name="T4" fmla="*/ 41 w 41"/>
                  <a:gd name="T5" fmla="*/ 4 h 51"/>
                  <a:gd name="T6" fmla="*/ 35 w 41"/>
                  <a:gd name="T7" fmla="*/ 51 h 51"/>
                  <a:gd name="T8" fmla="*/ 0 w 41"/>
                  <a:gd name="T9" fmla="*/ 47 h 51"/>
                  <a:gd name="T10" fmla="*/ 0 60000 65536"/>
                  <a:gd name="T11" fmla="*/ 0 60000 65536"/>
                  <a:gd name="T12" fmla="*/ 0 60000 65536"/>
                  <a:gd name="T13" fmla="*/ 0 60000 65536"/>
                  <a:gd name="T14" fmla="*/ 0 60000 65536"/>
                  <a:gd name="T15" fmla="*/ 0 w 41"/>
                  <a:gd name="T16" fmla="*/ 0 h 51"/>
                  <a:gd name="T17" fmla="*/ 41 w 41"/>
                  <a:gd name="T18" fmla="*/ 51 h 51"/>
                </a:gdLst>
                <a:ahLst/>
                <a:cxnLst>
                  <a:cxn ang="T10">
                    <a:pos x="T0" y="T1"/>
                  </a:cxn>
                  <a:cxn ang="T11">
                    <a:pos x="T2" y="T3"/>
                  </a:cxn>
                  <a:cxn ang="T12">
                    <a:pos x="T4" y="T5"/>
                  </a:cxn>
                  <a:cxn ang="T13">
                    <a:pos x="T6" y="T7"/>
                  </a:cxn>
                  <a:cxn ang="T14">
                    <a:pos x="T8" y="T9"/>
                  </a:cxn>
                </a:cxnLst>
                <a:rect l="T15" t="T16" r="T17" b="T18"/>
                <a:pathLst>
                  <a:path w="41" h="51">
                    <a:moveTo>
                      <a:pt x="0" y="47"/>
                    </a:moveTo>
                    <a:lnTo>
                      <a:pt x="6" y="0"/>
                    </a:lnTo>
                    <a:lnTo>
                      <a:pt x="41" y="4"/>
                    </a:lnTo>
                    <a:lnTo>
                      <a:pt x="35" y="51"/>
                    </a:lnTo>
                    <a:lnTo>
                      <a:pt x="0" y="47"/>
                    </a:lnTo>
                    <a:close/>
                  </a:path>
                </a:pathLst>
              </a:custGeom>
              <a:solidFill>
                <a:srgbClr val="000000"/>
              </a:solidFill>
              <a:ln w="9525">
                <a:noFill/>
                <a:round/>
                <a:headEnd/>
                <a:tailEnd/>
              </a:ln>
            </p:spPr>
            <p:txBody>
              <a:bodyPr/>
              <a:lstStyle/>
              <a:p>
                <a:endParaRPr lang="en-US"/>
              </a:p>
            </p:txBody>
          </p:sp>
        </p:grpSp>
        <p:sp>
          <p:nvSpPr>
            <p:cNvPr id="85007" name="Freeform 590"/>
            <p:cNvSpPr>
              <a:spLocks/>
            </p:cNvSpPr>
            <p:nvPr/>
          </p:nvSpPr>
          <p:spPr bwMode="auto">
            <a:xfrm>
              <a:off x="3283" y="3004"/>
              <a:ext cx="40" cy="52"/>
            </a:xfrm>
            <a:custGeom>
              <a:avLst/>
              <a:gdLst>
                <a:gd name="T0" fmla="*/ 0 w 40"/>
                <a:gd name="T1" fmla="*/ 49 h 52"/>
                <a:gd name="T2" fmla="*/ 5 w 40"/>
                <a:gd name="T3" fmla="*/ 0 h 52"/>
                <a:gd name="T4" fmla="*/ 40 w 40"/>
                <a:gd name="T5" fmla="*/ 3 h 52"/>
                <a:gd name="T6" fmla="*/ 35 w 40"/>
                <a:gd name="T7" fmla="*/ 52 h 52"/>
                <a:gd name="T8" fmla="*/ 0 w 40"/>
                <a:gd name="T9" fmla="*/ 49 h 52"/>
                <a:gd name="T10" fmla="*/ 0 60000 65536"/>
                <a:gd name="T11" fmla="*/ 0 60000 65536"/>
                <a:gd name="T12" fmla="*/ 0 60000 65536"/>
                <a:gd name="T13" fmla="*/ 0 60000 65536"/>
                <a:gd name="T14" fmla="*/ 0 60000 65536"/>
                <a:gd name="T15" fmla="*/ 0 w 40"/>
                <a:gd name="T16" fmla="*/ 0 h 52"/>
                <a:gd name="T17" fmla="*/ 40 w 40"/>
                <a:gd name="T18" fmla="*/ 52 h 52"/>
              </a:gdLst>
              <a:ahLst/>
              <a:cxnLst>
                <a:cxn ang="T10">
                  <a:pos x="T0" y="T1"/>
                </a:cxn>
                <a:cxn ang="T11">
                  <a:pos x="T2" y="T3"/>
                </a:cxn>
                <a:cxn ang="T12">
                  <a:pos x="T4" y="T5"/>
                </a:cxn>
                <a:cxn ang="T13">
                  <a:pos x="T6" y="T7"/>
                </a:cxn>
                <a:cxn ang="T14">
                  <a:pos x="T8" y="T9"/>
                </a:cxn>
              </a:cxnLst>
              <a:rect l="T15" t="T16" r="T17" b="T18"/>
              <a:pathLst>
                <a:path w="40" h="52">
                  <a:moveTo>
                    <a:pt x="0" y="49"/>
                  </a:moveTo>
                  <a:lnTo>
                    <a:pt x="5" y="0"/>
                  </a:lnTo>
                  <a:lnTo>
                    <a:pt x="40" y="3"/>
                  </a:lnTo>
                  <a:lnTo>
                    <a:pt x="35" y="52"/>
                  </a:lnTo>
                  <a:lnTo>
                    <a:pt x="0" y="49"/>
                  </a:lnTo>
                  <a:close/>
                </a:path>
              </a:pathLst>
            </a:custGeom>
            <a:solidFill>
              <a:srgbClr val="000000"/>
            </a:solidFill>
            <a:ln w="9525">
              <a:noFill/>
              <a:round/>
              <a:headEnd/>
              <a:tailEnd/>
            </a:ln>
          </p:spPr>
          <p:txBody>
            <a:bodyPr/>
            <a:lstStyle/>
            <a:p>
              <a:endParaRPr lang="en-US"/>
            </a:p>
          </p:txBody>
        </p:sp>
        <p:sp>
          <p:nvSpPr>
            <p:cNvPr id="85008" name="Freeform 589"/>
            <p:cNvSpPr>
              <a:spLocks/>
            </p:cNvSpPr>
            <p:nvPr/>
          </p:nvSpPr>
          <p:spPr bwMode="auto">
            <a:xfrm>
              <a:off x="3288" y="2954"/>
              <a:ext cx="41" cy="54"/>
            </a:xfrm>
            <a:custGeom>
              <a:avLst/>
              <a:gdLst>
                <a:gd name="T0" fmla="*/ 0 w 41"/>
                <a:gd name="T1" fmla="*/ 50 h 54"/>
                <a:gd name="T2" fmla="*/ 6 w 41"/>
                <a:gd name="T3" fmla="*/ 0 h 54"/>
                <a:gd name="T4" fmla="*/ 41 w 41"/>
                <a:gd name="T5" fmla="*/ 5 h 54"/>
                <a:gd name="T6" fmla="*/ 35 w 41"/>
                <a:gd name="T7" fmla="*/ 54 h 54"/>
                <a:gd name="T8" fmla="*/ 0 w 41"/>
                <a:gd name="T9" fmla="*/ 50 h 54"/>
                <a:gd name="T10" fmla="*/ 0 60000 65536"/>
                <a:gd name="T11" fmla="*/ 0 60000 65536"/>
                <a:gd name="T12" fmla="*/ 0 60000 65536"/>
                <a:gd name="T13" fmla="*/ 0 60000 65536"/>
                <a:gd name="T14" fmla="*/ 0 60000 65536"/>
                <a:gd name="T15" fmla="*/ 0 w 41"/>
                <a:gd name="T16" fmla="*/ 0 h 54"/>
                <a:gd name="T17" fmla="*/ 41 w 41"/>
                <a:gd name="T18" fmla="*/ 54 h 54"/>
              </a:gdLst>
              <a:ahLst/>
              <a:cxnLst>
                <a:cxn ang="T10">
                  <a:pos x="T0" y="T1"/>
                </a:cxn>
                <a:cxn ang="T11">
                  <a:pos x="T2" y="T3"/>
                </a:cxn>
                <a:cxn ang="T12">
                  <a:pos x="T4" y="T5"/>
                </a:cxn>
                <a:cxn ang="T13">
                  <a:pos x="T6" y="T7"/>
                </a:cxn>
                <a:cxn ang="T14">
                  <a:pos x="T8" y="T9"/>
                </a:cxn>
              </a:cxnLst>
              <a:rect l="T15" t="T16" r="T17" b="T18"/>
              <a:pathLst>
                <a:path w="41" h="54">
                  <a:moveTo>
                    <a:pt x="0" y="50"/>
                  </a:moveTo>
                  <a:lnTo>
                    <a:pt x="6" y="0"/>
                  </a:lnTo>
                  <a:lnTo>
                    <a:pt x="41" y="5"/>
                  </a:lnTo>
                  <a:lnTo>
                    <a:pt x="35" y="54"/>
                  </a:lnTo>
                  <a:lnTo>
                    <a:pt x="0" y="50"/>
                  </a:lnTo>
                  <a:close/>
                </a:path>
              </a:pathLst>
            </a:custGeom>
            <a:solidFill>
              <a:srgbClr val="000000"/>
            </a:solidFill>
            <a:ln w="9525">
              <a:noFill/>
              <a:round/>
              <a:headEnd/>
              <a:tailEnd/>
            </a:ln>
          </p:spPr>
          <p:txBody>
            <a:bodyPr/>
            <a:lstStyle/>
            <a:p>
              <a:endParaRPr lang="en-US"/>
            </a:p>
          </p:txBody>
        </p:sp>
        <p:sp>
          <p:nvSpPr>
            <p:cNvPr id="85009" name="Rectangle 588"/>
            <p:cNvSpPr>
              <a:spLocks noChangeArrowheads="1"/>
            </p:cNvSpPr>
            <p:nvPr/>
          </p:nvSpPr>
          <p:spPr bwMode="auto">
            <a:xfrm>
              <a:off x="3294" y="2956"/>
              <a:ext cx="35" cy="1"/>
            </a:xfrm>
            <a:prstGeom prst="rect">
              <a:avLst/>
            </a:prstGeom>
            <a:solidFill>
              <a:srgbClr val="000000"/>
            </a:solidFill>
            <a:ln w="9525">
              <a:noFill/>
              <a:miter lim="800000"/>
              <a:headEnd/>
              <a:tailEnd/>
            </a:ln>
          </p:spPr>
          <p:txBody>
            <a:bodyPr/>
            <a:lstStyle/>
            <a:p>
              <a:endParaRPr lang="en-US"/>
            </a:p>
          </p:txBody>
        </p:sp>
        <p:sp>
          <p:nvSpPr>
            <p:cNvPr id="85010" name="Freeform 587"/>
            <p:cNvSpPr>
              <a:spLocks/>
            </p:cNvSpPr>
            <p:nvPr/>
          </p:nvSpPr>
          <p:spPr bwMode="auto">
            <a:xfrm>
              <a:off x="3308" y="2798"/>
              <a:ext cx="37" cy="19"/>
            </a:xfrm>
            <a:custGeom>
              <a:avLst/>
              <a:gdLst>
                <a:gd name="T0" fmla="*/ 0 w 37"/>
                <a:gd name="T1" fmla="*/ 16 h 19"/>
                <a:gd name="T2" fmla="*/ 2 w 37"/>
                <a:gd name="T3" fmla="*/ 0 h 19"/>
                <a:gd name="T4" fmla="*/ 37 w 37"/>
                <a:gd name="T5" fmla="*/ 3 h 19"/>
                <a:gd name="T6" fmla="*/ 35 w 37"/>
                <a:gd name="T7" fmla="*/ 19 h 19"/>
                <a:gd name="T8" fmla="*/ 0 w 37"/>
                <a:gd name="T9" fmla="*/ 16 h 19"/>
                <a:gd name="T10" fmla="*/ 0 60000 65536"/>
                <a:gd name="T11" fmla="*/ 0 60000 65536"/>
                <a:gd name="T12" fmla="*/ 0 60000 65536"/>
                <a:gd name="T13" fmla="*/ 0 60000 65536"/>
                <a:gd name="T14" fmla="*/ 0 60000 65536"/>
                <a:gd name="T15" fmla="*/ 0 w 37"/>
                <a:gd name="T16" fmla="*/ 0 h 19"/>
                <a:gd name="T17" fmla="*/ 37 w 37"/>
                <a:gd name="T18" fmla="*/ 19 h 19"/>
              </a:gdLst>
              <a:ahLst/>
              <a:cxnLst>
                <a:cxn ang="T10">
                  <a:pos x="T0" y="T1"/>
                </a:cxn>
                <a:cxn ang="T11">
                  <a:pos x="T2" y="T3"/>
                </a:cxn>
                <a:cxn ang="T12">
                  <a:pos x="T4" y="T5"/>
                </a:cxn>
                <a:cxn ang="T13">
                  <a:pos x="T6" y="T7"/>
                </a:cxn>
                <a:cxn ang="T14">
                  <a:pos x="T8" y="T9"/>
                </a:cxn>
              </a:cxnLst>
              <a:rect l="T15" t="T16" r="T17" b="T18"/>
              <a:pathLst>
                <a:path w="37" h="19">
                  <a:moveTo>
                    <a:pt x="0" y="16"/>
                  </a:moveTo>
                  <a:lnTo>
                    <a:pt x="2" y="0"/>
                  </a:lnTo>
                  <a:lnTo>
                    <a:pt x="37" y="3"/>
                  </a:lnTo>
                  <a:lnTo>
                    <a:pt x="35" y="19"/>
                  </a:lnTo>
                  <a:lnTo>
                    <a:pt x="0" y="16"/>
                  </a:lnTo>
                  <a:close/>
                </a:path>
              </a:pathLst>
            </a:custGeom>
            <a:solidFill>
              <a:srgbClr val="000000"/>
            </a:solidFill>
            <a:ln w="9525">
              <a:noFill/>
              <a:round/>
              <a:headEnd/>
              <a:tailEnd/>
            </a:ln>
          </p:spPr>
          <p:txBody>
            <a:bodyPr/>
            <a:lstStyle/>
            <a:p>
              <a:endParaRPr lang="en-US"/>
            </a:p>
          </p:txBody>
        </p:sp>
        <p:sp>
          <p:nvSpPr>
            <p:cNvPr id="85011" name="Freeform 586"/>
            <p:cNvSpPr>
              <a:spLocks/>
            </p:cNvSpPr>
            <p:nvPr/>
          </p:nvSpPr>
          <p:spPr bwMode="auto">
            <a:xfrm>
              <a:off x="3310" y="2743"/>
              <a:ext cx="41" cy="58"/>
            </a:xfrm>
            <a:custGeom>
              <a:avLst/>
              <a:gdLst>
                <a:gd name="T0" fmla="*/ 0 w 41"/>
                <a:gd name="T1" fmla="*/ 55 h 58"/>
                <a:gd name="T2" fmla="*/ 6 w 41"/>
                <a:gd name="T3" fmla="*/ 0 h 58"/>
                <a:gd name="T4" fmla="*/ 41 w 41"/>
                <a:gd name="T5" fmla="*/ 4 h 58"/>
                <a:gd name="T6" fmla="*/ 35 w 41"/>
                <a:gd name="T7" fmla="*/ 58 h 58"/>
                <a:gd name="T8" fmla="*/ 0 w 41"/>
                <a:gd name="T9" fmla="*/ 55 h 58"/>
                <a:gd name="T10" fmla="*/ 0 60000 65536"/>
                <a:gd name="T11" fmla="*/ 0 60000 65536"/>
                <a:gd name="T12" fmla="*/ 0 60000 65536"/>
                <a:gd name="T13" fmla="*/ 0 60000 65536"/>
                <a:gd name="T14" fmla="*/ 0 60000 65536"/>
                <a:gd name="T15" fmla="*/ 0 w 41"/>
                <a:gd name="T16" fmla="*/ 0 h 58"/>
                <a:gd name="T17" fmla="*/ 41 w 41"/>
                <a:gd name="T18" fmla="*/ 58 h 58"/>
              </a:gdLst>
              <a:ahLst/>
              <a:cxnLst>
                <a:cxn ang="T10">
                  <a:pos x="T0" y="T1"/>
                </a:cxn>
                <a:cxn ang="T11">
                  <a:pos x="T2" y="T3"/>
                </a:cxn>
                <a:cxn ang="T12">
                  <a:pos x="T4" y="T5"/>
                </a:cxn>
                <a:cxn ang="T13">
                  <a:pos x="T6" y="T7"/>
                </a:cxn>
                <a:cxn ang="T14">
                  <a:pos x="T8" y="T9"/>
                </a:cxn>
              </a:cxnLst>
              <a:rect l="T15" t="T16" r="T17" b="T18"/>
              <a:pathLst>
                <a:path w="41" h="58">
                  <a:moveTo>
                    <a:pt x="0" y="55"/>
                  </a:moveTo>
                  <a:lnTo>
                    <a:pt x="6" y="0"/>
                  </a:lnTo>
                  <a:lnTo>
                    <a:pt x="41" y="4"/>
                  </a:lnTo>
                  <a:lnTo>
                    <a:pt x="35" y="58"/>
                  </a:lnTo>
                  <a:lnTo>
                    <a:pt x="0" y="55"/>
                  </a:lnTo>
                  <a:close/>
                </a:path>
              </a:pathLst>
            </a:custGeom>
            <a:solidFill>
              <a:srgbClr val="000000"/>
            </a:solidFill>
            <a:ln w="9525">
              <a:noFill/>
              <a:round/>
              <a:headEnd/>
              <a:tailEnd/>
            </a:ln>
          </p:spPr>
          <p:txBody>
            <a:bodyPr/>
            <a:lstStyle/>
            <a:p>
              <a:endParaRPr lang="en-US"/>
            </a:p>
          </p:txBody>
        </p:sp>
        <p:sp>
          <p:nvSpPr>
            <p:cNvPr id="85012" name="Freeform 585"/>
            <p:cNvSpPr>
              <a:spLocks/>
            </p:cNvSpPr>
            <p:nvPr/>
          </p:nvSpPr>
          <p:spPr bwMode="auto">
            <a:xfrm>
              <a:off x="3316" y="2687"/>
              <a:ext cx="41" cy="60"/>
            </a:xfrm>
            <a:custGeom>
              <a:avLst/>
              <a:gdLst>
                <a:gd name="T0" fmla="*/ 0 w 41"/>
                <a:gd name="T1" fmla="*/ 56 h 60"/>
                <a:gd name="T2" fmla="*/ 6 w 41"/>
                <a:gd name="T3" fmla="*/ 0 h 60"/>
                <a:gd name="T4" fmla="*/ 41 w 41"/>
                <a:gd name="T5" fmla="*/ 4 h 60"/>
                <a:gd name="T6" fmla="*/ 35 w 41"/>
                <a:gd name="T7" fmla="*/ 60 h 60"/>
                <a:gd name="T8" fmla="*/ 0 w 41"/>
                <a:gd name="T9" fmla="*/ 56 h 60"/>
                <a:gd name="T10" fmla="*/ 0 60000 65536"/>
                <a:gd name="T11" fmla="*/ 0 60000 65536"/>
                <a:gd name="T12" fmla="*/ 0 60000 65536"/>
                <a:gd name="T13" fmla="*/ 0 60000 65536"/>
                <a:gd name="T14" fmla="*/ 0 60000 65536"/>
                <a:gd name="T15" fmla="*/ 0 w 41"/>
                <a:gd name="T16" fmla="*/ 0 h 60"/>
                <a:gd name="T17" fmla="*/ 41 w 41"/>
                <a:gd name="T18" fmla="*/ 60 h 60"/>
              </a:gdLst>
              <a:ahLst/>
              <a:cxnLst>
                <a:cxn ang="T10">
                  <a:pos x="T0" y="T1"/>
                </a:cxn>
                <a:cxn ang="T11">
                  <a:pos x="T2" y="T3"/>
                </a:cxn>
                <a:cxn ang="T12">
                  <a:pos x="T4" y="T5"/>
                </a:cxn>
                <a:cxn ang="T13">
                  <a:pos x="T6" y="T7"/>
                </a:cxn>
                <a:cxn ang="T14">
                  <a:pos x="T8" y="T9"/>
                </a:cxn>
              </a:cxnLst>
              <a:rect l="T15" t="T16" r="T17" b="T18"/>
              <a:pathLst>
                <a:path w="41" h="60">
                  <a:moveTo>
                    <a:pt x="0" y="56"/>
                  </a:moveTo>
                  <a:lnTo>
                    <a:pt x="6" y="0"/>
                  </a:lnTo>
                  <a:lnTo>
                    <a:pt x="41" y="4"/>
                  </a:lnTo>
                  <a:lnTo>
                    <a:pt x="35" y="60"/>
                  </a:lnTo>
                  <a:lnTo>
                    <a:pt x="0" y="56"/>
                  </a:lnTo>
                  <a:close/>
                </a:path>
              </a:pathLst>
            </a:custGeom>
            <a:solidFill>
              <a:srgbClr val="000000"/>
            </a:solidFill>
            <a:ln w="9525">
              <a:noFill/>
              <a:round/>
              <a:headEnd/>
              <a:tailEnd/>
            </a:ln>
          </p:spPr>
          <p:txBody>
            <a:bodyPr/>
            <a:lstStyle/>
            <a:p>
              <a:endParaRPr lang="en-US"/>
            </a:p>
          </p:txBody>
        </p:sp>
        <p:sp>
          <p:nvSpPr>
            <p:cNvPr id="85013" name="Freeform 584"/>
            <p:cNvSpPr>
              <a:spLocks/>
            </p:cNvSpPr>
            <p:nvPr/>
          </p:nvSpPr>
          <p:spPr bwMode="auto">
            <a:xfrm>
              <a:off x="3322" y="2632"/>
              <a:ext cx="40" cy="59"/>
            </a:xfrm>
            <a:custGeom>
              <a:avLst/>
              <a:gdLst>
                <a:gd name="T0" fmla="*/ 0 w 40"/>
                <a:gd name="T1" fmla="*/ 56 h 59"/>
                <a:gd name="T2" fmla="*/ 5 w 40"/>
                <a:gd name="T3" fmla="*/ 0 h 59"/>
                <a:gd name="T4" fmla="*/ 40 w 40"/>
                <a:gd name="T5" fmla="*/ 3 h 59"/>
                <a:gd name="T6" fmla="*/ 35 w 40"/>
                <a:gd name="T7" fmla="*/ 59 h 59"/>
                <a:gd name="T8" fmla="*/ 0 w 40"/>
                <a:gd name="T9" fmla="*/ 56 h 59"/>
                <a:gd name="T10" fmla="*/ 0 60000 65536"/>
                <a:gd name="T11" fmla="*/ 0 60000 65536"/>
                <a:gd name="T12" fmla="*/ 0 60000 65536"/>
                <a:gd name="T13" fmla="*/ 0 60000 65536"/>
                <a:gd name="T14" fmla="*/ 0 60000 65536"/>
                <a:gd name="T15" fmla="*/ 0 w 40"/>
                <a:gd name="T16" fmla="*/ 0 h 59"/>
                <a:gd name="T17" fmla="*/ 40 w 40"/>
                <a:gd name="T18" fmla="*/ 59 h 59"/>
              </a:gdLst>
              <a:ahLst/>
              <a:cxnLst>
                <a:cxn ang="T10">
                  <a:pos x="T0" y="T1"/>
                </a:cxn>
                <a:cxn ang="T11">
                  <a:pos x="T2" y="T3"/>
                </a:cxn>
                <a:cxn ang="T12">
                  <a:pos x="T4" y="T5"/>
                </a:cxn>
                <a:cxn ang="T13">
                  <a:pos x="T6" y="T7"/>
                </a:cxn>
                <a:cxn ang="T14">
                  <a:pos x="T8" y="T9"/>
                </a:cxn>
              </a:cxnLst>
              <a:rect l="T15" t="T16" r="T17" b="T18"/>
              <a:pathLst>
                <a:path w="40" h="59">
                  <a:moveTo>
                    <a:pt x="0" y="56"/>
                  </a:moveTo>
                  <a:lnTo>
                    <a:pt x="5" y="0"/>
                  </a:lnTo>
                  <a:lnTo>
                    <a:pt x="40" y="3"/>
                  </a:lnTo>
                  <a:lnTo>
                    <a:pt x="35" y="59"/>
                  </a:lnTo>
                  <a:lnTo>
                    <a:pt x="0" y="56"/>
                  </a:lnTo>
                  <a:close/>
                </a:path>
              </a:pathLst>
            </a:custGeom>
            <a:solidFill>
              <a:srgbClr val="000000"/>
            </a:solidFill>
            <a:ln w="9525">
              <a:noFill/>
              <a:round/>
              <a:headEnd/>
              <a:tailEnd/>
            </a:ln>
          </p:spPr>
          <p:txBody>
            <a:bodyPr/>
            <a:lstStyle/>
            <a:p>
              <a:endParaRPr lang="en-US"/>
            </a:p>
          </p:txBody>
        </p:sp>
        <p:sp>
          <p:nvSpPr>
            <p:cNvPr id="85014" name="Freeform 583"/>
            <p:cNvSpPr>
              <a:spLocks/>
            </p:cNvSpPr>
            <p:nvPr/>
          </p:nvSpPr>
          <p:spPr bwMode="auto">
            <a:xfrm>
              <a:off x="3327" y="2575"/>
              <a:ext cx="40" cy="60"/>
            </a:xfrm>
            <a:custGeom>
              <a:avLst/>
              <a:gdLst>
                <a:gd name="T0" fmla="*/ 0 w 40"/>
                <a:gd name="T1" fmla="*/ 56 h 60"/>
                <a:gd name="T2" fmla="*/ 6 w 40"/>
                <a:gd name="T3" fmla="*/ 0 h 60"/>
                <a:gd name="T4" fmla="*/ 40 w 40"/>
                <a:gd name="T5" fmla="*/ 4 h 60"/>
                <a:gd name="T6" fmla="*/ 35 w 40"/>
                <a:gd name="T7" fmla="*/ 60 h 60"/>
                <a:gd name="T8" fmla="*/ 0 w 40"/>
                <a:gd name="T9" fmla="*/ 56 h 60"/>
                <a:gd name="T10" fmla="*/ 0 60000 65536"/>
                <a:gd name="T11" fmla="*/ 0 60000 65536"/>
                <a:gd name="T12" fmla="*/ 0 60000 65536"/>
                <a:gd name="T13" fmla="*/ 0 60000 65536"/>
                <a:gd name="T14" fmla="*/ 0 60000 65536"/>
                <a:gd name="T15" fmla="*/ 0 w 40"/>
                <a:gd name="T16" fmla="*/ 0 h 60"/>
                <a:gd name="T17" fmla="*/ 40 w 40"/>
                <a:gd name="T18" fmla="*/ 60 h 60"/>
              </a:gdLst>
              <a:ahLst/>
              <a:cxnLst>
                <a:cxn ang="T10">
                  <a:pos x="T0" y="T1"/>
                </a:cxn>
                <a:cxn ang="T11">
                  <a:pos x="T2" y="T3"/>
                </a:cxn>
                <a:cxn ang="T12">
                  <a:pos x="T4" y="T5"/>
                </a:cxn>
                <a:cxn ang="T13">
                  <a:pos x="T6" y="T7"/>
                </a:cxn>
                <a:cxn ang="T14">
                  <a:pos x="T8" y="T9"/>
                </a:cxn>
              </a:cxnLst>
              <a:rect l="T15" t="T16" r="T17" b="T18"/>
              <a:pathLst>
                <a:path w="40" h="60">
                  <a:moveTo>
                    <a:pt x="0" y="56"/>
                  </a:moveTo>
                  <a:lnTo>
                    <a:pt x="6" y="0"/>
                  </a:lnTo>
                  <a:lnTo>
                    <a:pt x="40" y="4"/>
                  </a:lnTo>
                  <a:lnTo>
                    <a:pt x="35" y="60"/>
                  </a:lnTo>
                  <a:lnTo>
                    <a:pt x="0" y="56"/>
                  </a:lnTo>
                  <a:close/>
                </a:path>
              </a:pathLst>
            </a:custGeom>
            <a:solidFill>
              <a:srgbClr val="000000"/>
            </a:solidFill>
            <a:ln w="9525">
              <a:noFill/>
              <a:round/>
              <a:headEnd/>
              <a:tailEnd/>
            </a:ln>
          </p:spPr>
          <p:txBody>
            <a:bodyPr/>
            <a:lstStyle/>
            <a:p>
              <a:endParaRPr lang="en-US"/>
            </a:p>
          </p:txBody>
        </p:sp>
        <p:sp>
          <p:nvSpPr>
            <p:cNvPr id="85015" name="Freeform 582"/>
            <p:cNvSpPr>
              <a:spLocks/>
            </p:cNvSpPr>
            <p:nvPr/>
          </p:nvSpPr>
          <p:spPr bwMode="auto">
            <a:xfrm>
              <a:off x="3333" y="2569"/>
              <a:ext cx="35" cy="10"/>
            </a:xfrm>
            <a:custGeom>
              <a:avLst/>
              <a:gdLst>
                <a:gd name="T0" fmla="*/ 0 w 35"/>
                <a:gd name="T1" fmla="*/ 6 h 10"/>
                <a:gd name="T2" fmla="*/ 0 w 35"/>
                <a:gd name="T3" fmla="*/ 0 h 10"/>
                <a:gd name="T4" fmla="*/ 35 w 35"/>
                <a:gd name="T5" fmla="*/ 3 h 10"/>
                <a:gd name="T6" fmla="*/ 34 w 35"/>
                <a:gd name="T7" fmla="*/ 10 h 10"/>
                <a:gd name="T8" fmla="*/ 0 w 35"/>
                <a:gd name="T9" fmla="*/ 6 h 10"/>
                <a:gd name="T10" fmla="*/ 0 60000 65536"/>
                <a:gd name="T11" fmla="*/ 0 60000 65536"/>
                <a:gd name="T12" fmla="*/ 0 60000 65536"/>
                <a:gd name="T13" fmla="*/ 0 60000 65536"/>
                <a:gd name="T14" fmla="*/ 0 60000 65536"/>
                <a:gd name="T15" fmla="*/ 0 w 35"/>
                <a:gd name="T16" fmla="*/ 0 h 10"/>
                <a:gd name="T17" fmla="*/ 35 w 35"/>
                <a:gd name="T18" fmla="*/ 10 h 10"/>
              </a:gdLst>
              <a:ahLst/>
              <a:cxnLst>
                <a:cxn ang="T10">
                  <a:pos x="T0" y="T1"/>
                </a:cxn>
                <a:cxn ang="T11">
                  <a:pos x="T2" y="T3"/>
                </a:cxn>
                <a:cxn ang="T12">
                  <a:pos x="T4" y="T5"/>
                </a:cxn>
                <a:cxn ang="T13">
                  <a:pos x="T6" y="T7"/>
                </a:cxn>
                <a:cxn ang="T14">
                  <a:pos x="T8" y="T9"/>
                </a:cxn>
              </a:cxnLst>
              <a:rect l="T15" t="T16" r="T17" b="T18"/>
              <a:pathLst>
                <a:path w="35" h="10">
                  <a:moveTo>
                    <a:pt x="0" y="6"/>
                  </a:moveTo>
                  <a:lnTo>
                    <a:pt x="0" y="0"/>
                  </a:lnTo>
                  <a:lnTo>
                    <a:pt x="35" y="3"/>
                  </a:lnTo>
                  <a:lnTo>
                    <a:pt x="34" y="10"/>
                  </a:lnTo>
                  <a:lnTo>
                    <a:pt x="0" y="6"/>
                  </a:lnTo>
                  <a:close/>
                </a:path>
              </a:pathLst>
            </a:custGeom>
            <a:solidFill>
              <a:srgbClr val="000000"/>
            </a:solidFill>
            <a:ln w="9525">
              <a:noFill/>
              <a:round/>
              <a:headEnd/>
              <a:tailEnd/>
            </a:ln>
          </p:spPr>
          <p:txBody>
            <a:bodyPr/>
            <a:lstStyle/>
            <a:p>
              <a:endParaRPr lang="en-US"/>
            </a:p>
          </p:txBody>
        </p:sp>
        <p:sp>
          <p:nvSpPr>
            <p:cNvPr id="85016" name="Freeform 581"/>
            <p:cNvSpPr>
              <a:spLocks/>
            </p:cNvSpPr>
            <p:nvPr/>
          </p:nvSpPr>
          <p:spPr bwMode="auto">
            <a:xfrm>
              <a:off x="3346" y="2342"/>
              <a:ext cx="44" cy="90"/>
            </a:xfrm>
            <a:custGeom>
              <a:avLst/>
              <a:gdLst>
                <a:gd name="T0" fmla="*/ 0 w 44"/>
                <a:gd name="T1" fmla="*/ 87 h 90"/>
                <a:gd name="T2" fmla="*/ 9 w 44"/>
                <a:gd name="T3" fmla="*/ 0 h 90"/>
                <a:gd name="T4" fmla="*/ 44 w 44"/>
                <a:gd name="T5" fmla="*/ 4 h 90"/>
                <a:gd name="T6" fmla="*/ 35 w 44"/>
                <a:gd name="T7" fmla="*/ 90 h 90"/>
                <a:gd name="T8" fmla="*/ 0 w 44"/>
                <a:gd name="T9" fmla="*/ 87 h 90"/>
                <a:gd name="T10" fmla="*/ 0 60000 65536"/>
                <a:gd name="T11" fmla="*/ 0 60000 65536"/>
                <a:gd name="T12" fmla="*/ 0 60000 65536"/>
                <a:gd name="T13" fmla="*/ 0 60000 65536"/>
                <a:gd name="T14" fmla="*/ 0 60000 65536"/>
                <a:gd name="T15" fmla="*/ 0 w 44"/>
                <a:gd name="T16" fmla="*/ 0 h 90"/>
                <a:gd name="T17" fmla="*/ 44 w 44"/>
                <a:gd name="T18" fmla="*/ 90 h 90"/>
              </a:gdLst>
              <a:ahLst/>
              <a:cxnLst>
                <a:cxn ang="T10">
                  <a:pos x="T0" y="T1"/>
                </a:cxn>
                <a:cxn ang="T11">
                  <a:pos x="T2" y="T3"/>
                </a:cxn>
                <a:cxn ang="T12">
                  <a:pos x="T4" y="T5"/>
                </a:cxn>
                <a:cxn ang="T13">
                  <a:pos x="T6" y="T7"/>
                </a:cxn>
                <a:cxn ang="T14">
                  <a:pos x="T8" y="T9"/>
                </a:cxn>
              </a:cxnLst>
              <a:rect l="T15" t="T16" r="T17" b="T18"/>
              <a:pathLst>
                <a:path w="44" h="90">
                  <a:moveTo>
                    <a:pt x="0" y="87"/>
                  </a:moveTo>
                  <a:lnTo>
                    <a:pt x="9" y="0"/>
                  </a:lnTo>
                  <a:lnTo>
                    <a:pt x="44" y="4"/>
                  </a:lnTo>
                  <a:lnTo>
                    <a:pt x="35" y="90"/>
                  </a:lnTo>
                  <a:lnTo>
                    <a:pt x="0" y="87"/>
                  </a:lnTo>
                  <a:close/>
                </a:path>
              </a:pathLst>
            </a:custGeom>
            <a:solidFill>
              <a:srgbClr val="000000"/>
            </a:solidFill>
            <a:ln w="9525">
              <a:noFill/>
              <a:round/>
              <a:headEnd/>
              <a:tailEnd/>
            </a:ln>
          </p:spPr>
          <p:txBody>
            <a:bodyPr/>
            <a:lstStyle/>
            <a:p>
              <a:endParaRPr lang="en-US"/>
            </a:p>
          </p:txBody>
        </p:sp>
        <p:sp>
          <p:nvSpPr>
            <p:cNvPr id="85017" name="Freeform 580"/>
            <p:cNvSpPr>
              <a:spLocks/>
            </p:cNvSpPr>
            <p:nvPr/>
          </p:nvSpPr>
          <p:spPr bwMode="auto">
            <a:xfrm>
              <a:off x="3355" y="2223"/>
              <a:ext cx="46" cy="123"/>
            </a:xfrm>
            <a:custGeom>
              <a:avLst/>
              <a:gdLst>
                <a:gd name="T0" fmla="*/ 0 w 46"/>
                <a:gd name="T1" fmla="*/ 120 h 123"/>
                <a:gd name="T2" fmla="*/ 11 w 46"/>
                <a:gd name="T3" fmla="*/ 0 h 123"/>
                <a:gd name="T4" fmla="*/ 46 w 46"/>
                <a:gd name="T5" fmla="*/ 3 h 123"/>
                <a:gd name="T6" fmla="*/ 35 w 46"/>
                <a:gd name="T7" fmla="*/ 123 h 123"/>
                <a:gd name="T8" fmla="*/ 0 w 46"/>
                <a:gd name="T9" fmla="*/ 120 h 123"/>
                <a:gd name="T10" fmla="*/ 0 60000 65536"/>
                <a:gd name="T11" fmla="*/ 0 60000 65536"/>
                <a:gd name="T12" fmla="*/ 0 60000 65536"/>
                <a:gd name="T13" fmla="*/ 0 60000 65536"/>
                <a:gd name="T14" fmla="*/ 0 60000 65536"/>
                <a:gd name="T15" fmla="*/ 0 w 46"/>
                <a:gd name="T16" fmla="*/ 0 h 123"/>
                <a:gd name="T17" fmla="*/ 46 w 46"/>
                <a:gd name="T18" fmla="*/ 123 h 123"/>
              </a:gdLst>
              <a:ahLst/>
              <a:cxnLst>
                <a:cxn ang="T10">
                  <a:pos x="T0" y="T1"/>
                </a:cxn>
                <a:cxn ang="T11">
                  <a:pos x="T2" y="T3"/>
                </a:cxn>
                <a:cxn ang="T12">
                  <a:pos x="T4" y="T5"/>
                </a:cxn>
                <a:cxn ang="T13">
                  <a:pos x="T6" y="T7"/>
                </a:cxn>
                <a:cxn ang="T14">
                  <a:pos x="T8" y="T9"/>
                </a:cxn>
              </a:cxnLst>
              <a:rect l="T15" t="T16" r="T17" b="T18"/>
              <a:pathLst>
                <a:path w="46" h="123">
                  <a:moveTo>
                    <a:pt x="0" y="120"/>
                  </a:moveTo>
                  <a:lnTo>
                    <a:pt x="11" y="0"/>
                  </a:lnTo>
                  <a:lnTo>
                    <a:pt x="46" y="3"/>
                  </a:lnTo>
                  <a:lnTo>
                    <a:pt x="35" y="123"/>
                  </a:lnTo>
                  <a:lnTo>
                    <a:pt x="0" y="120"/>
                  </a:lnTo>
                  <a:close/>
                </a:path>
              </a:pathLst>
            </a:custGeom>
            <a:solidFill>
              <a:srgbClr val="000000"/>
            </a:solidFill>
            <a:ln w="9525">
              <a:noFill/>
              <a:round/>
              <a:headEnd/>
              <a:tailEnd/>
            </a:ln>
          </p:spPr>
          <p:txBody>
            <a:bodyPr/>
            <a:lstStyle/>
            <a:p>
              <a:endParaRPr lang="en-US"/>
            </a:p>
          </p:txBody>
        </p:sp>
        <p:sp>
          <p:nvSpPr>
            <p:cNvPr id="85018" name="Freeform 579"/>
            <p:cNvSpPr>
              <a:spLocks/>
            </p:cNvSpPr>
            <p:nvPr/>
          </p:nvSpPr>
          <p:spPr bwMode="auto">
            <a:xfrm>
              <a:off x="3366" y="2184"/>
              <a:ext cx="39" cy="42"/>
            </a:xfrm>
            <a:custGeom>
              <a:avLst/>
              <a:gdLst>
                <a:gd name="T0" fmla="*/ 0 w 39"/>
                <a:gd name="T1" fmla="*/ 39 h 42"/>
                <a:gd name="T2" fmla="*/ 4 w 39"/>
                <a:gd name="T3" fmla="*/ 0 h 42"/>
                <a:gd name="T4" fmla="*/ 39 w 39"/>
                <a:gd name="T5" fmla="*/ 4 h 42"/>
                <a:gd name="T6" fmla="*/ 35 w 39"/>
                <a:gd name="T7" fmla="*/ 42 h 42"/>
                <a:gd name="T8" fmla="*/ 0 w 39"/>
                <a:gd name="T9" fmla="*/ 39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39"/>
                  </a:moveTo>
                  <a:lnTo>
                    <a:pt x="4" y="0"/>
                  </a:lnTo>
                  <a:lnTo>
                    <a:pt x="39" y="4"/>
                  </a:lnTo>
                  <a:lnTo>
                    <a:pt x="35" y="42"/>
                  </a:lnTo>
                  <a:lnTo>
                    <a:pt x="0" y="39"/>
                  </a:lnTo>
                  <a:close/>
                </a:path>
              </a:pathLst>
            </a:custGeom>
            <a:solidFill>
              <a:srgbClr val="000000"/>
            </a:solidFill>
            <a:ln w="9525">
              <a:noFill/>
              <a:round/>
              <a:headEnd/>
              <a:tailEnd/>
            </a:ln>
          </p:spPr>
          <p:txBody>
            <a:bodyPr/>
            <a:lstStyle/>
            <a:p>
              <a:endParaRPr lang="en-US"/>
            </a:p>
          </p:txBody>
        </p:sp>
        <p:sp>
          <p:nvSpPr>
            <p:cNvPr id="85019" name="Freeform 578"/>
            <p:cNvSpPr>
              <a:spLocks/>
            </p:cNvSpPr>
            <p:nvPr/>
          </p:nvSpPr>
          <p:spPr bwMode="auto">
            <a:xfrm>
              <a:off x="3383" y="1983"/>
              <a:ext cx="41" cy="65"/>
            </a:xfrm>
            <a:custGeom>
              <a:avLst/>
              <a:gdLst>
                <a:gd name="T0" fmla="*/ 0 w 41"/>
                <a:gd name="T1" fmla="*/ 62 h 65"/>
                <a:gd name="T2" fmla="*/ 6 w 41"/>
                <a:gd name="T3" fmla="*/ 0 h 65"/>
                <a:gd name="T4" fmla="*/ 41 w 41"/>
                <a:gd name="T5" fmla="*/ 3 h 65"/>
                <a:gd name="T6" fmla="*/ 35 w 41"/>
                <a:gd name="T7" fmla="*/ 65 h 65"/>
                <a:gd name="T8" fmla="*/ 0 w 41"/>
                <a:gd name="T9" fmla="*/ 62 h 65"/>
                <a:gd name="T10" fmla="*/ 0 60000 65536"/>
                <a:gd name="T11" fmla="*/ 0 60000 65536"/>
                <a:gd name="T12" fmla="*/ 0 60000 65536"/>
                <a:gd name="T13" fmla="*/ 0 60000 65536"/>
                <a:gd name="T14" fmla="*/ 0 60000 65536"/>
                <a:gd name="T15" fmla="*/ 0 w 41"/>
                <a:gd name="T16" fmla="*/ 0 h 65"/>
                <a:gd name="T17" fmla="*/ 41 w 41"/>
                <a:gd name="T18" fmla="*/ 65 h 65"/>
              </a:gdLst>
              <a:ahLst/>
              <a:cxnLst>
                <a:cxn ang="T10">
                  <a:pos x="T0" y="T1"/>
                </a:cxn>
                <a:cxn ang="T11">
                  <a:pos x="T2" y="T3"/>
                </a:cxn>
                <a:cxn ang="T12">
                  <a:pos x="T4" y="T5"/>
                </a:cxn>
                <a:cxn ang="T13">
                  <a:pos x="T6" y="T7"/>
                </a:cxn>
                <a:cxn ang="T14">
                  <a:pos x="T8" y="T9"/>
                </a:cxn>
              </a:cxnLst>
              <a:rect l="T15" t="T16" r="T17" b="T18"/>
              <a:pathLst>
                <a:path w="41" h="65">
                  <a:moveTo>
                    <a:pt x="0" y="62"/>
                  </a:moveTo>
                  <a:lnTo>
                    <a:pt x="6" y="0"/>
                  </a:lnTo>
                  <a:lnTo>
                    <a:pt x="41" y="3"/>
                  </a:lnTo>
                  <a:lnTo>
                    <a:pt x="35" y="65"/>
                  </a:lnTo>
                  <a:lnTo>
                    <a:pt x="0" y="62"/>
                  </a:lnTo>
                  <a:close/>
                </a:path>
              </a:pathLst>
            </a:custGeom>
            <a:solidFill>
              <a:srgbClr val="000000"/>
            </a:solidFill>
            <a:ln w="9525">
              <a:noFill/>
              <a:round/>
              <a:headEnd/>
              <a:tailEnd/>
            </a:ln>
          </p:spPr>
          <p:txBody>
            <a:bodyPr/>
            <a:lstStyle/>
            <a:p>
              <a:endParaRPr lang="en-US"/>
            </a:p>
          </p:txBody>
        </p:sp>
        <p:sp>
          <p:nvSpPr>
            <p:cNvPr id="85020" name="Freeform 577"/>
            <p:cNvSpPr>
              <a:spLocks/>
            </p:cNvSpPr>
            <p:nvPr/>
          </p:nvSpPr>
          <p:spPr bwMode="auto">
            <a:xfrm>
              <a:off x="3389" y="1863"/>
              <a:ext cx="46" cy="123"/>
            </a:xfrm>
            <a:custGeom>
              <a:avLst/>
              <a:gdLst>
                <a:gd name="T0" fmla="*/ 0 w 46"/>
                <a:gd name="T1" fmla="*/ 120 h 123"/>
                <a:gd name="T2" fmla="*/ 11 w 46"/>
                <a:gd name="T3" fmla="*/ 0 h 123"/>
                <a:gd name="T4" fmla="*/ 46 w 46"/>
                <a:gd name="T5" fmla="*/ 3 h 123"/>
                <a:gd name="T6" fmla="*/ 35 w 46"/>
                <a:gd name="T7" fmla="*/ 123 h 123"/>
                <a:gd name="T8" fmla="*/ 0 w 46"/>
                <a:gd name="T9" fmla="*/ 120 h 123"/>
                <a:gd name="T10" fmla="*/ 0 60000 65536"/>
                <a:gd name="T11" fmla="*/ 0 60000 65536"/>
                <a:gd name="T12" fmla="*/ 0 60000 65536"/>
                <a:gd name="T13" fmla="*/ 0 60000 65536"/>
                <a:gd name="T14" fmla="*/ 0 60000 65536"/>
                <a:gd name="T15" fmla="*/ 0 w 46"/>
                <a:gd name="T16" fmla="*/ 0 h 123"/>
                <a:gd name="T17" fmla="*/ 46 w 46"/>
                <a:gd name="T18" fmla="*/ 123 h 123"/>
              </a:gdLst>
              <a:ahLst/>
              <a:cxnLst>
                <a:cxn ang="T10">
                  <a:pos x="T0" y="T1"/>
                </a:cxn>
                <a:cxn ang="T11">
                  <a:pos x="T2" y="T3"/>
                </a:cxn>
                <a:cxn ang="T12">
                  <a:pos x="T4" y="T5"/>
                </a:cxn>
                <a:cxn ang="T13">
                  <a:pos x="T6" y="T7"/>
                </a:cxn>
                <a:cxn ang="T14">
                  <a:pos x="T8" y="T9"/>
                </a:cxn>
              </a:cxnLst>
              <a:rect l="T15" t="T16" r="T17" b="T18"/>
              <a:pathLst>
                <a:path w="46" h="123">
                  <a:moveTo>
                    <a:pt x="0" y="120"/>
                  </a:moveTo>
                  <a:lnTo>
                    <a:pt x="11" y="0"/>
                  </a:lnTo>
                  <a:lnTo>
                    <a:pt x="46" y="3"/>
                  </a:lnTo>
                  <a:lnTo>
                    <a:pt x="35" y="123"/>
                  </a:lnTo>
                  <a:lnTo>
                    <a:pt x="0" y="120"/>
                  </a:lnTo>
                  <a:close/>
                </a:path>
              </a:pathLst>
            </a:custGeom>
            <a:solidFill>
              <a:srgbClr val="000000"/>
            </a:solidFill>
            <a:ln w="9525">
              <a:noFill/>
              <a:round/>
              <a:headEnd/>
              <a:tailEnd/>
            </a:ln>
          </p:spPr>
          <p:txBody>
            <a:bodyPr/>
            <a:lstStyle/>
            <a:p>
              <a:endParaRPr lang="en-US"/>
            </a:p>
          </p:txBody>
        </p:sp>
        <p:sp>
          <p:nvSpPr>
            <p:cNvPr id="85021" name="Freeform 576"/>
            <p:cNvSpPr>
              <a:spLocks/>
            </p:cNvSpPr>
            <p:nvPr/>
          </p:nvSpPr>
          <p:spPr bwMode="auto">
            <a:xfrm>
              <a:off x="3400" y="1800"/>
              <a:ext cx="40" cy="66"/>
            </a:xfrm>
            <a:custGeom>
              <a:avLst/>
              <a:gdLst>
                <a:gd name="T0" fmla="*/ 0 w 40"/>
                <a:gd name="T1" fmla="*/ 63 h 66"/>
                <a:gd name="T2" fmla="*/ 5 w 40"/>
                <a:gd name="T3" fmla="*/ 0 h 66"/>
                <a:gd name="T4" fmla="*/ 40 w 40"/>
                <a:gd name="T5" fmla="*/ 3 h 66"/>
                <a:gd name="T6" fmla="*/ 35 w 40"/>
                <a:gd name="T7" fmla="*/ 66 h 66"/>
                <a:gd name="T8" fmla="*/ 0 w 40"/>
                <a:gd name="T9" fmla="*/ 63 h 66"/>
                <a:gd name="T10" fmla="*/ 0 60000 65536"/>
                <a:gd name="T11" fmla="*/ 0 60000 65536"/>
                <a:gd name="T12" fmla="*/ 0 60000 65536"/>
                <a:gd name="T13" fmla="*/ 0 60000 65536"/>
                <a:gd name="T14" fmla="*/ 0 60000 65536"/>
                <a:gd name="T15" fmla="*/ 0 w 40"/>
                <a:gd name="T16" fmla="*/ 0 h 66"/>
                <a:gd name="T17" fmla="*/ 40 w 40"/>
                <a:gd name="T18" fmla="*/ 66 h 66"/>
              </a:gdLst>
              <a:ahLst/>
              <a:cxnLst>
                <a:cxn ang="T10">
                  <a:pos x="T0" y="T1"/>
                </a:cxn>
                <a:cxn ang="T11">
                  <a:pos x="T2" y="T3"/>
                </a:cxn>
                <a:cxn ang="T12">
                  <a:pos x="T4" y="T5"/>
                </a:cxn>
                <a:cxn ang="T13">
                  <a:pos x="T6" y="T7"/>
                </a:cxn>
                <a:cxn ang="T14">
                  <a:pos x="T8" y="T9"/>
                </a:cxn>
              </a:cxnLst>
              <a:rect l="T15" t="T16" r="T17" b="T18"/>
              <a:pathLst>
                <a:path w="40" h="66">
                  <a:moveTo>
                    <a:pt x="0" y="63"/>
                  </a:moveTo>
                  <a:lnTo>
                    <a:pt x="5" y="0"/>
                  </a:lnTo>
                  <a:lnTo>
                    <a:pt x="40" y="3"/>
                  </a:lnTo>
                  <a:lnTo>
                    <a:pt x="35" y="66"/>
                  </a:lnTo>
                  <a:lnTo>
                    <a:pt x="0" y="63"/>
                  </a:lnTo>
                  <a:close/>
                </a:path>
              </a:pathLst>
            </a:custGeom>
            <a:solidFill>
              <a:srgbClr val="000000"/>
            </a:solidFill>
            <a:ln w="9525">
              <a:noFill/>
              <a:round/>
              <a:headEnd/>
              <a:tailEnd/>
            </a:ln>
          </p:spPr>
          <p:txBody>
            <a:bodyPr/>
            <a:lstStyle/>
            <a:p>
              <a:endParaRPr lang="en-US"/>
            </a:p>
          </p:txBody>
        </p:sp>
        <p:sp>
          <p:nvSpPr>
            <p:cNvPr id="85022" name="Freeform 575"/>
            <p:cNvSpPr>
              <a:spLocks/>
            </p:cNvSpPr>
            <p:nvPr/>
          </p:nvSpPr>
          <p:spPr bwMode="auto">
            <a:xfrm>
              <a:off x="3419" y="1626"/>
              <a:ext cx="37" cy="37"/>
            </a:xfrm>
            <a:custGeom>
              <a:avLst/>
              <a:gdLst>
                <a:gd name="T0" fmla="*/ 0 w 37"/>
                <a:gd name="T1" fmla="*/ 34 h 37"/>
                <a:gd name="T2" fmla="*/ 2 w 37"/>
                <a:gd name="T3" fmla="*/ 0 h 37"/>
                <a:gd name="T4" fmla="*/ 37 w 37"/>
                <a:gd name="T5" fmla="*/ 3 h 37"/>
                <a:gd name="T6" fmla="*/ 35 w 37"/>
                <a:gd name="T7" fmla="*/ 37 h 37"/>
                <a:gd name="T8" fmla="*/ 0 w 37"/>
                <a:gd name="T9" fmla="*/ 34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0" y="34"/>
                  </a:moveTo>
                  <a:lnTo>
                    <a:pt x="2" y="0"/>
                  </a:lnTo>
                  <a:lnTo>
                    <a:pt x="37" y="3"/>
                  </a:lnTo>
                  <a:lnTo>
                    <a:pt x="35" y="37"/>
                  </a:lnTo>
                  <a:lnTo>
                    <a:pt x="0" y="34"/>
                  </a:lnTo>
                  <a:close/>
                </a:path>
              </a:pathLst>
            </a:custGeom>
            <a:solidFill>
              <a:srgbClr val="000000"/>
            </a:solidFill>
            <a:ln w="9525">
              <a:noFill/>
              <a:round/>
              <a:headEnd/>
              <a:tailEnd/>
            </a:ln>
          </p:spPr>
          <p:txBody>
            <a:bodyPr/>
            <a:lstStyle/>
            <a:p>
              <a:endParaRPr lang="en-US"/>
            </a:p>
          </p:txBody>
        </p:sp>
        <p:sp>
          <p:nvSpPr>
            <p:cNvPr id="85023" name="Freeform 574"/>
            <p:cNvSpPr>
              <a:spLocks/>
            </p:cNvSpPr>
            <p:nvPr/>
          </p:nvSpPr>
          <p:spPr bwMode="auto">
            <a:xfrm>
              <a:off x="3421" y="1567"/>
              <a:ext cx="41" cy="62"/>
            </a:xfrm>
            <a:custGeom>
              <a:avLst/>
              <a:gdLst>
                <a:gd name="T0" fmla="*/ 0 w 41"/>
                <a:gd name="T1" fmla="*/ 59 h 62"/>
                <a:gd name="T2" fmla="*/ 6 w 41"/>
                <a:gd name="T3" fmla="*/ 0 h 62"/>
                <a:gd name="T4" fmla="*/ 41 w 41"/>
                <a:gd name="T5" fmla="*/ 3 h 62"/>
                <a:gd name="T6" fmla="*/ 35 w 41"/>
                <a:gd name="T7" fmla="*/ 62 h 62"/>
                <a:gd name="T8" fmla="*/ 0 w 41"/>
                <a:gd name="T9" fmla="*/ 59 h 62"/>
                <a:gd name="T10" fmla="*/ 0 60000 65536"/>
                <a:gd name="T11" fmla="*/ 0 60000 65536"/>
                <a:gd name="T12" fmla="*/ 0 60000 65536"/>
                <a:gd name="T13" fmla="*/ 0 60000 65536"/>
                <a:gd name="T14" fmla="*/ 0 60000 65536"/>
                <a:gd name="T15" fmla="*/ 0 w 41"/>
                <a:gd name="T16" fmla="*/ 0 h 62"/>
                <a:gd name="T17" fmla="*/ 41 w 41"/>
                <a:gd name="T18" fmla="*/ 62 h 62"/>
              </a:gdLst>
              <a:ahLst/>
              <a:cxnLst>
                <a:cxn ang="T10">
                  <a:pos x="T0" y="T1"/>
                </a:cxn>
                <a:cxn ang="T11">
                  <a:pos x="T2" y="T3"/>
                </a:cxn>
                <a:cxn ang="T12">
                  <a:pos x="T4" y="T5"/>
                </a:cxn>
                <a:cxn ang="T13">
                  <a:pos x="T6" y="T7"/>
                </a:cxn>
                <a:cxn ang="T14">
                  <a:pos x="T8" y="T9"/>
                </a:cxn>
              </a:cxnLst>
              <a:rect l="T15" t="T16" r="T17" b="T18"/>
              <a:pathLst>
                <a:path w="41" h="62">
                  <a:moveTo>
                    <a:pt x="0" y="59"/>
                  </a:moveTo>
                  <a:lnTo>
                    <a:pt x="6" y="0"/>
                  </a:lnTo>
                  <a:lnTo>
                    <a:pt x="41" y="3"/>
                  </a:lnTo>
                  <a:lnTo>
                    <a:pt x="35" y="62"/>
                  </a:lnTo>
                  <a:lnTo>
                    <a:pt x="0" y="59"/>
                  </a:lnTo>
                  <a:close/>
                </a:path>
              </a:pathLst>
            </a:custGeom>
            <a:solidFill>
              <a:srgbClr val="000000"/>
            </a:solidFill>
            <a:ln w="9525">
              <a:noFill/>
              <a:round/>
              <a:headEnd/>
              <a:tailEnd/>
            </a:ln>
          </p:spPr>
          <p:txBody>
            <a:bodyPr/>
            <a:lstStyle/>
            <a:p>
              <a:endParaRPr lang="en-US"/>
            </a:p>
          </p:txBody>
        </p:sp>
        <p:sp>
          <p:nvSpPr>
            <p:cNvPr id="85024" name="Freeform 573"/>
            <p:cNvSpPr>
              <a:spLocks/>
            </p:cNvSpPr>
            <p:nvPr/>
          </p:nvSpPr>
          <p:spPr bwMode="auto">
            <a:xfrm>
              <a:off x="3427" y="1509"/>
              <a:ext cx="40" cy="61"/>
            </a:xfrm>
            <a:custGeom>
              <a:avLst/>
              <a:gdLst>
                <a:gd name="T0" fmla="*/ 0 w 40"/>
                <a:gd name="T1" fmla="*/ 58 h 61"/>
                <a:gd name="T2" fmla="*/ 5 w 40"/>
                <a:gd name="T3" fmla="*/ 0 h 61"/>
                <a:gd name="T4" fmla="*/ 40 w 40"/>
                <a:gd name="T5" fmla="*/ 4 h 61"/>
                <a:gd name="T6" fmla="*/ 35 w 40"/>
                <a:gd name="T7" fmla="*/ 61 h 61"/>
                <a:gd name="T8" fmla="*/ 0 w 40"/>
                <a:gd name="T9" fmla="*/ 58 h 61"/>
                <a:gd name="T10" fmla="*/ 0 60000 65536"/>
                <a:gd name="T11" fmla="*/ 0 60000 65536"/>
                <a:gd name="T12" fmla="*/ 0 60000 65536"/>
                <a:gd name="T13" fmla="*/ 0 60000 65536"/>
                <a:gd name="T14" fmla="*/ 0 60000 65536"/>
                <a:gd name="T15" fmla="*/ 0 w 40"/>
                <a:gd name="T16" fmla="*/ 0 h 61"/>
                <a:gd name="T17" fmla="*/ 40 w 40"/>
                <a:gd name="T18" fmla="*/ 61 h 61"/>
              </a:gdLst>
              <a:ahLst/>
              <a:cxnLst>
                <a:cxn ang="T10">
                  <a:pos x="T0" y="T1"/>
                </a:cxn>
                <a:cxn ang="T11">
                  <a:pos x="T2" y="T3"/>
                </a:cxn>
                <a:cxn ang="T12">
                  <a:pos x="T4" y="T5"/>
                </a:cxn>
                <a:cxn ang="T13">
                  <a:pos x="T6" y="T7"/>
                </a:cxn>
                <a:cxn ang="T14">
                  <a:pos x="T8" y="T9"/>
                </a:cxn>
              </a:cxnLst>
              <a:rect l="T15" t="T16" r="T17" b="T18"/>
              <a:pathLst>
                <a:path w="40" h="61">
                  <a:moveTo>
                    <a:pt x="0" y="58"/>
                  </a:moveTo>
                  <a:lnTo>
                    <a:pt x="5" y="0"/>
                  </a:lnTo>
                  <a:lnTo>
                    <a:pt x="40" y="4"/>
                  </a:lnTo>
                  <a:lnTo>
                    <a:pt x="35" y="61"/>
                  </a:lnTo>
                  <a:lnTo>
                    <a:pt x="0" y="58"/>
                  </a:lnTo>
                  <a:close/>
                </a:path>
              </a:pathLst>
            </a:custGeom>
            <a:solidFill>
              <a:srgbClr val="000000"/>
            </a:solidFill>
            <a:ln w="9525">
              <a:noFill/>
              <a:round/>
              <a:headEnd/>
              <a:tailEnd/>
            </a:ln>
          </p:spPr>
          <p:txBody>
            <a:bodyPr/>
            <a:lstStyle/>
            <a:p>
              <a:endParaRPr lang="en-US"/>
            </a:p>
          </p:txBody>
        </p:sp>
        <p:sp>
          <p:nvSpPr>
            <p:cNvPr id="85025" name="Freeform 572"/>
            <p:cNvSpPr>
              <a:spLocks/>
            </p:cNvSpPr>
            <p:nvPr/>
          </p:nvSpPr>
          <p:spPr bwMode="auto">
            <a:xfrm>
              <a:off x="3432" y="1453"/>
              <a:ext cx="40" cy="60"/>
            </a:xfrm>
            <a:custGeom>
              <a:avLst/>
              <a:gdLst>
                <a:gd name="T0" fmla="*/ 0 w 40"/>
                <a:gd name="T1" fmla="*/ 57 h 60"/>
                <a:gd name="T2" fmla="*/ 5 w 40"/>
                <a:gd name="T3" fmla="*/ 0 h 60"/>
                <a:gd name="T4" fmla="*/ 40 w 40"/>
                <a:gd name="T5" fmla="*/ 3 h 60"/>
                <a:gd name="T6" fmla="*/ 35 w 40"/>
                <a:gd name="T7" fmla="*/ 60 h 60"/>
                <a:gd name="T8" fmla="*/ 0 w 40"/>
                <a:gd name="T9" fmla="*/ 57 h 60"/>
                <a:gd name="T10" fmla="*/ 0 60000 65536"/>
                <a:gd name="T11" fmla="*/ 0 60000 65536"/>
                <a:gd name="T12" fmla="*/ 0 60000 65536"/>
                <a:gd name="T13" fmla="*/ 0 60000 65536"/>
                <a:gd name="T14" fmla="*/ 0 60000 65536"/>
                <a:gd name="T15" fmla="*/ 0 w 40"/>
                <a:gd name="T16" fmla="*/ 0 h 60"/>
                <a:gd name="T17" fmla="*/ 40 w 40"/>
                <a:gd name="T18" fmla="*/ 60 h 60"/>
              </a:gdLst>
              <a:ahLst/>
              <a:cxnLst>
                <a:cxn ang="T10">
                  <a:pos x="T0" y="T1"/>
                </a:cxn>
                <a:cxn ang="T11">
                  <a:pos x="T2" y="T3"/>
                </a:cxn>
                <a:cxn ang="T12">
                  <a:pos x="T4" y="T5"/>
                </a:cxn>
                <a:cxn ang="T13">
                  <a:pos x="T6" y="T7"/>
                </a:cxn>
                <a:cxn ang="T14">
                  <a:pos x="T8" y="T9"/>
                </a:cxn>
              </a:cxnLst>
              <a:rect l="T15" t="T16" r="T17" b="T18"/>
              <a:pathLst>
                <a:path w="40" h="60">
                  <a:moveTo>
                    <a:pt x="0" y="57"/>
                  </a:moveTo>
                  <a:lnTo>
                    <a:pt x="5" y="0"/>
                  </a:lnTo>
                  <a:lnTo>
                    <a:pt x="40" y="3"/>
                  </a:lnTo>
                  <a:lnTo>
                    <a:pt x="35" y="60"/>
                  </a:lnTo>
                  <a:lnTo>
                    <a:pt x="0" y="57"/>
                  </a:lnTo>
                  <a:close/>
                </a:path>
              </a:pathLst>
            </a:custGeom>
            <a:solidFill>
              <a:srgbClr val="000000"/>
            </a:solidFill>
            <a:ln w="9525">
              <a:noFill/>
              <a:round/>
              <a:headEnd/>
              <a:tailEnd/>
            </a:ln>
          </p:spPr>
          <p:txBody>
            <a:bodyPr/>
            <a:lstStyle/>
            <a:p>
              <a:endParaRPr lang="en-US"/>
            </a:p>
          </p:txBody>
        </p:sp>
        <p:sp>
          <p:nvSpPr>
            <p:cNvPr id="85026" name="Freeform 571"/>
            <p:cNvSpPr>
              <a:spLocks/>
            </p:cNvSpPr>
            <p:nvPr/>
          </p:nvSpPr>
          <p:spPr bwMode="auto">
            <a:xfrm>
              <a:off x="3437" y="1414"/>
              <a:ext cx="39" cy="42"/>
            </a:xfrm>
            <a:custGeom>
              <a:avLst/>
              <a:gdLst>
                <a:gd name="T0" fmla="*/ 0 w 39"/>
                <a:gd name="T1" fmla="*/ 38 h 42"/>
                <a:gd name="T2" fmla="*/ 4 w 39"/>
                <a:gd name="T3" fmla="*/ 0 h 42"/>
                <a:gd name="T4" fmla="*/ 39 w 39"/>
                <a:gd name="T5" fmla="*/ 4 h 42"/>
                <a:gd name="T6" fmla="*/ 35 w 39"/>
                <a:gd name="T7" fmla="*/ 42 h 42"/>
                <a:gd name="T8" fmla="*/ 0 w 39"/>
                <a:gd name="T9" fmla="*/ 38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38"/>
                  </a:moveTo>
                  <a:lnTo>
                    <a:pt x="4" y="0"/>
                  </a:lnTo>
                  <a:lnTo>
                    <a:pt x="39" y="4"/>
                  </a:lnTo>
                  <a:lnTo>
                    <a:pt x="35" y="42"/>
                  </a:lnTo>
                  <a:lnTo>
                    <a:pt x="0" y="38"/>
                  </a:lnTo>
                  <a:close/>
                </a:path>
              </a:pathLst>
            </a:custGeom>
            <a:solidFill>
              <a:srgbClr val="000000"/>
            </a:solidFill>
            <a:ln w="9525">
              <a:noFill/>
              <a:round/>
              <a:headEnd/>
              <a:tailEnd/>
            </a:ln>
          </p:spPr>
          <p:txBody>
            <a:bodyPr/>
            <a:lstStyle/>
            <a:p>
              <a:endParaRPr lang="en-US"/>
            </a:p>
          </p:txBody>
        </p:sp>
        <p:sp>
          <p:nvSpPr>
            <p:cNvPr id="85027" name="Freeform 570"/>
            <p:cNvSpPr>
              <a:spLocks/>
            </p:cNvSpPr>
            <p:nvPr/>
          </p:nvSpPr>
          <p:spPr bwMode="auto">
            <a:xfrm>
              <a:off x="3455" y="1232"/>
              <a:ext cx="39" cy="46"/>
            </a:xfrm>
            <a:custGeom>
              <a:avLst/>
              <a:gdLst>
                <a:gd name="T0" fmla="*/ 0 w 39"/>
                <a:gd name="T1" fmla="*/ 43 h 46"/>
                <a:gd name="T2" fmla="*/ 4 w 39"/>
                <a:gd name="T3" fmla="*/ 0 h 46"/>
                <a:gd name="T4" fmla="*/ 39 w 39"/>
                <a:gd name="T5" fmla="*/ 4 h 46"/>
                <a:gd name="T6" fmla="*/ 35 w 39"/>
                <a:gd name="T7" fmla="*/ 46 h 46"/>
                <a:gd name="T8" fmla="*/ 0 w 39"/>
                <a:gd name="T9" fmla="*/ 43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43"/>
                  </a:moveTo>
                  <a:lnTo>
                    <a:pt x="4" y="0"/>
                  </a:lnTo>
                  <a:lnTo>
                    <a:pt x="39" y="4"/>
                  </a:lnTo>
                  <a:lnTo>
                    <a:pt x="35" y="46"/>
                  </a:lnTo>
                  <a:lnTo>
                    <a:pt x="0" y="43"/>
                  </a:lnTo>
                  <a:close/>
                </a:path>
              </a:pathLst>
            </a:custGeom>
            <a:solidFill>
              <a:srgbClr val="000000"/>
            </a:solidFill>
            <a:ln w="9525">
              <a:noFill/>
              <a:round/>
              <a:headEnd/>
              <a:tailEnd/>
            </a:ln>
          </p:spPr>
          <p:txBody>
            <a:bodyPr/>
            <a:lstStyle/>
            <a:p>
              <a:endParaRPr lang="en-US"/>
            </a:p>
          </p:txBody>
        </p:sp>
        <p:sp>
          <p:nvSpPr>
            <p:cNvPr id="85028" name="Freeform 569"/>
            <p:cNvSpPr>
              <a:spLocks/>
            </p:cNvSpPr>
            <p:nvPr/>
          </p:nvSpPr>
          <p:spPr bwMode="auto">
            <a:xfrm>
              <a:off x="3459" y="1180"/>
              <a:ext cx="40" cy="56"/>
            </a:xfrm>
            <a:custGeom>
              <a:avLst/>
              <a:gdLst>
                <a:gd name="T0" fmla="*/ 0 w 40"/>
                <a:gd name="T1" fmla="*/ 52 h 56"/>
                <a:gd name="T2" fmla="*/ 5 w 40"/>
                <a:gd name="T3" fmla="*/ 0 h 56"/>
                <a:gd name="T4" fmla="*/ 40 w 40"/>
                <a:gd name="T5" fmla="*/ 3 h 56"/>
                <a:gd name="T6" fmla="*/ 35 w 40"/>
                <a:gd name="T7" fmla="*/ 56 h 56"/>
                <a:gd name="T8" fmla="*/ 0 w 40"/>
                <a:gd name="T9" fmla="*/ 52 h 56"/>
                <a:gd name="T10" fmla="*/ 0 60000 65536"/>
                <a:gd name="T11" fmla="*/ 0 60000 65536"/>
                <a:gd name="T12" fmla="*/ 0 60000 65536"/>
                <a:gd name="T13" fmla="*/ 0 60000 65536"/>
                <a:gd name="T14" fmla="*/ 0 60000 65536"/>
                <a:gd name="T15" fmla="*/ 0 w 40"/>
                <a:gd name="T16" fmla="*/ 0 h 56"/>
                <a:gd name="T17" fmla="*/ 40 w 40"/>
                <a:gd name="T18" fmla="*/ 56 h 56"/>
              </a:gdLst>
              <a:ahLst/>
              <a:cxnLst>
                <a:cxn ang="T10">
                  <a:pos x="T0" y="T1"/>
                </a:cxn>
                <a:cxn ang="T11">
                  <a:pos x="T2" y="T3"/>
                </a:cxn>
                <a:cxn ang="T12">
                  <a:pos x="T4" y="T5"/>
                </a:cxn>
                <a:cxn ang="T13">
                  <a:pos x="T6" y="T7"/>
                </a:cxn>
                <a:cxn ang="T14">
                  <a:pos x="T8" y="T9"/>
                </a:cxn>
              </a:cxnLst>
              <a:rect l="T15" t="T16" r="T17" b="T18"/>
              <a:pathLst>
                <a:path w="40" h="56">
                  <a:moveTo>
                    <a:pt x="0" y="52"/>
                  </a:moveTo>
                  <a:lnTo>
                    <a:pt x="5" y="0"/>
                  </a:lnTo>
                  <a:lnTo>
                    <a:pt x="40" y="3"/>
                  </a:lnTo>
                  <a:lnTo>
                    <a:pt x="35" y="56"/>
                  </a:lnTo>
                  <a:lnTo>
                    <a:pt x="0" y="52"/>
                  </a:lnTo>
                  <a:close/>
                </a:path>
              </a:pathLst>
            </a:custGeom>
            <a:solidFill>
              <a:srgbClr val="000000"/>
            </a:solidFill>
            <a:ln w="9525">
              <a:noFill/>
              <a:round/>
              <a:headEnd/>
              <a:tailEnd/>
            </a:ln>
          </p:spPr>
          <p:txBody>
            <a:bodyPr/>
            <a:lstStyle/>
            <a:p>
              <a:endParaRPr lang="en-US"/>
            </a:p>
          </p:txBody>
        </p:sp>
        <p:sp>
          <p:nvSpPr>
            <p:cNvPr id="85029" name="Freeform 568"/>
            <p:cNvSpPr>
              <a:spLocks/>
            </p:cNvSpPr>
            <p:nvPr/>
          </p:nvSpPr>
          <p:spPr bwMode="auto">
            <a:xfrm>
              <a:off x="3464" y="1128"/>
              <a:ext cx="41" cy="55"/>
            </a:xfrm>
            <a:custGeom>
              <a:avLst/>
              <a:gdLst>
                <a:gd name="T0" fmla="*/ 0 w 41"/>
                <a:gd name="T1" fmla="*/ 52 h 55"/>
                <a:gd name="T2" fmla="*/ 6 w 41"/>
                <a:gd name="T3" fmla="*/ 0 h 55"/>
                <a:gd name="T4" fmla="*/ 41 w 41"/>
                <a:gd name="T5" fmla="*/ 4 h 55"/>
                <a:gd name="T6" fmla="*/ 35 w 41"/>
                <a:gd name="T7" fmla="*/ 55 h 55"/>
                <a:gd name="T8" fmla="*/ 0 w 41"/>
                <a:gd name="T9" fmla="*/ 52 h 55"/>
                <a:gd name="T10" fmla="*/ 0 60000 65536"/>
                <a:gd name="T11" fmla="*/ 0 60000 65536"/>
                <a:gd name="T12" fmla="*/ 0 60000 65536"/>
                <a:gd name="T13" fmla="*/ 0 60000 65536"/>
                <a:gd name="T14" fmla="*/ 0 60000 65536"/>
                <a:gd name="T15" fmla="*/ 0 w 41"/>
                <a:gd name="T16" fmla="*/ 0 h 55"/>
                <a:gd name="T17" fmla="*/ 41 w 41"/>
                <a:gd name="T18" fmla="*/ 55 h 55"/>
              </a:gdLst>
              <a:ahLst/>
              <a:cxnLst>
                <a:cxn ang="T10">
                  <a:pos x="T0" y="T1"/>
                </a:cxn>
                <a:cxn ang="T11">
                  <a:pos x="T2" y="T3"/>
                </a:cxn>
                <a:cxn ang="T12">
                  <a:pos x="T4" y="T5"/>
                </a:cxn>
                <a:cxn ang="T13">
                  <a:pos x="T6" y="T7"/>
                </a:cxn>
                <a:cxn ang="T14">
                  <a:pos x="T8" y="T9"/>
                </a:cxn>
              </a:cxnLst>
              <a:rect l="T15" t="T16" r="T17" b="T18"/>
              <a:pathLst>
                <a:path w="41" h="55">
                  <a:moveTo>
                    <a:pt x="0" y="52"/>
                  </a:moveTo>
                  <a:lnTo>
                    <a:pt x="6" y="0"/>
                  </a:lnTo>
                  <a:lnTo>
                    <a:pt x="41" y="4"/>
                  </a:lnTo>
                  <a:lnTo>
                    <a:pt x="35" y="55"/>
                  </a:lnTo>
                  <a:lnTo>
                    <a:pt x="0" y="52"/>
                  </a:lnTo>
                  <a:close/>
                </a:path>
              </a:pathLst>
            </a:custGeom>
            <a:solidFill>
              <a:srgbClr val="000000"/>
            </a:solidFill>
            <a:ln w="9525">
              <a:noFill/>
              <a:round/>
              <a:headEnd/>
              <a:tailEnd/>
            </a:ln>
          </p:spPr>
          <p:txBody>
            <a:bodyPr/>
            <a:lstStyle/>
            <a:p>
              <a:endParaRPr lang="en-US"/>
            </a:p>
          </p:txBody>
        </p:sp>
        <p:sp>
          <p:nvSpPr>
            <p:cNvPr id="85030" name="Freeform 567"/>
            <p:cNvSpPr>
              <a:spLocks/>
            </p:cNvSpPr>
            <p:nvPr/>
          </p:nvSpPr>
          <p:spPr bwMode="auto">
            <a:xfrm>
              <a:off x="3470" y="1078"/>
              <a:ext cx="40" cy="54"/>
            </a:xfrm>
            <a:custGeom>
              <a:avLst/>
              <a:gdLst>
                <a:gd name="T0" fmla="*/ 0 w 40"/>
                <a:gd name="T1" fmla="*/ 50 h 54"/>
                <a:gd name="T2" fmla="*/ 5 w 40"/>
                <a:gd name="T3" fmla="*/ 0 h 54"/>
                <a:gd name="T4" fmla="*/ 40 w 40"/>
                <a:gd name="T5" fmla="*/ 3 h 54"/>
                <a:gd name="T6" fmla="*/ 35 w 40"/>
                <a:gd name="T7" fmla="*/ 54 h 54"/>
                <a:gd name="T8" fmla="*/ 0 w 40"/>
                <a:gd name="T9" fmla="*/ 50 h 54"/>
                <a:gd name="T10" fmla="*/ 0 60000 65536"/>
                <a:gd name="T11" fmla="*/ 0 60000 65536"/>
                <a:gd name="T12" fmla="*/ 0 60000 65536"/>
                <a:gd name="T13" fmla="*/ 0 60000 65536"/>
                <a:gd name="T14" fmla="*/ 0 60000 65536"/>
                <a:gd name="T15" fmla="*/ 0 w 40"/>
                <a:gd name="T16" fmla="*/ 0 h 54"/>
                <a:gd name="T17" fmla="*/ 40 w 40"/>
                <a:gd name="T18" fmla="*/ 54 h 54"/>
              </a:gdLst>
              <a:ahLst/>
              <a:cxnLst>
                <a:cxn ang="T10">
                  <a:pos x="T0" y="T1"/>
                </a:cxn>
                <a:cxn ang="T11">
                  <a:pos x="T2" y="T3"/>
                </a:cxn>
                <a:cxn ang="T12">
                  <a:pos x="T4" y="T5"/>
                </a:cxn>
                <a:cxn ang="T13">
                  <a:pos x="T6" y="T7"/>
                </a:cxn>
                <a:cxn ang="T14">
                  <a:pos x="T8" y="T9"/>
                </a:cxn>
              </a:cxnLst>
              <a:rect l="T15" t="T16" r="T17" b="T18"/>
              <a:pathLst>
                <a:path w="40" h="54">
                  <a:moveTo>
                    <a:pt x="0" y="50"/>
                  </a:moveTo>
                  <a:lnTo>
                    <a:pt x="5" y="0"/>
                  </a:lnTo>
                  <a:lnTo>
                    <a:pt x="40" y="3"/>
                  </a:lnTo>
                  <a:lnTo>
                    <a:pt x="35" y="54"/>
                  </a:lnTo>
                  <a:lnTo>
                    <a:pt x="0" y="50"/>
                  </a:lnTo>
                  <a:close/>
                </a:path>
              </a:pathLst>
            </a:custGeom>
            <a:solidFill>
              <a:srgbClr val="000000"/>
            </a:solidFill>
            <a:ln w="9525">
              <a:noFill/>
              <a:round/>
              <a:headEnd/>
              <a:tailEnd/>
            </a:ln>
          </p:spPr>
          <p:txBody>
            <a:bodyPr/>
            <a:lstStyle/>
            <a:p>
              <a:endParaRPr lang="en-US"/>
            </a:p>
          </p:txBody>
        </p:sp>
        <p:sp>
          <p:nvSpPr>
            <p:cNvPr id="85031" name="Freeform 566"/>
            <p:cNvSpPr>
              <a:spLocks/>
            </p:cNvSpPr>
            <p:nvPr/>
          </p:nvSpPr>
          <p:spPr bwMode="auto">
            <a:xfrm>
              <a:off x="3475" y="1030"/>
              <a:ext cx="40" cy="51"/>
            </a:xfrm>
            <a:custGeom>
              <a:avLst/>
              <a:gdLst>
                <a:gd name="T0" fmla="*/ 0 w 40"/>
                <a:gd name="T1" fmla="*/ 48 h 51"/>
                <a:gd name="T2" fmla="*/ 5 w 40"/>
                <a:gd name="T3" fmla="*/ 0 h 51"/>
                <a:gd name="T4" fmla="*/ 40 w 40"/>
                <a:gd name="T5" fmla="*/ 3 h 51"/>
                <a:gd name="T6" fmla="*/ 35 w 40"/>
                <a:gd name="T7" fmla="*/ 51 h 51"/>
                <a:gd name="T8" fmla="*/ 0 w 40"/>
                <a:gd name="T9" fmla="*/ 48 h 51"/>
                <a:gd name="T10" fmla="*/ 0 60000 65536"/>
                <a:gd name="T11" fmla="*/ 0 60000 65536"/>
                <a:gd name="T12" fmla="*/ 0 60000 65536"/>
                <a:gd name="T13" fmla="*/ 0 60000 65536"/>
                <a:gd name="T14" fmla="*/ 0 60000 65536"/>
                <a:gd name="T15" fmla="*/ 0 w 40"/>
                <a:gd name="T16" fmla="*/ 0 h 51"/>
                <a:gd name="T17" fmla="*/ 40 w 40"/>
                <a:gd name="T18" fmla="*/ 51 h 51"/>
              </a:gdLst>
              <a:ahLst/>
              <a:cxnLst>
                <a:cxn ang="T10">
                  <a:pos x="T0" y="T1"/>
                </a:cxn>
                <a:cxn ang="T11">
                  <a:pos x="T2" y="T3"/>
                </a:cxn>
                <a:cxn ang="T12">
                  <a:pos x="T4" y="T5"/>
                </a:cxn>
                <a:cxn ang="T13">
                  <a:pos x="T6" y="T7"/>
                </a:cxn>
                <a:cxn ang="T14">
                  <a:pos x="T8" y="T9"/>
                </a:cxn>
              </a:cxnLst>
              <a:rect l="T15" t="T16" r="T17" b="T18"/>
              <a:pathLst>
                <a:path w="40" h="51">
                  <a:moveTo>
                    <a:pt x="0" y="48"/>
                  </a:moveTo>
                  <a:lnTo>
                    <a:pt x="5" y="0"/>
                  </a:lnTo>
                  <a:lnTo>
                    <a:pt x="40" y="3"/>
                  </a:lnTo>
                  <a:lnTo>
                    <a:pt x="35" y="51"/>
                  </a:lnTo>
                  <a:lnTo>
                    <a:pt x="0" y="48"/>
                  </a:lnTo>
                  <a:close/>
                </a:path>
              </a:pathLst>
            </a:custGeom>
            <a:solidFill>
              <a:srgbClr val="000000"/>
            </a:solidFill>
            <a:ln w="9525">
              <a:noFill/>
              <a:round/>
              <a:headEnd/>
              <a:tailEnd/>
            </a:ln>
          </p:spPr>
          <p:txBody>
            <a:bodyPr/>
            <a:lstStyle/>
            <a:p>
              <a:endParaRPr lang="en-US"/>
            </a:p>
          </p:txBody>
        </p:sp>
        <p:sp>
          <p:nvSpPr>
            <p:cNvPr id="85032" name="Rectangle 565"/>
            <p:cNvSpPr>
              <a:spLocks noChangeArrowheads="1"/>
            </p:cNvSpPr>
            <p:nvPr/>
          </p:nvSpPr>
          <p:spPr bwMode="auto">
            <a:xfrm>
              <a:off x="3495" y="891"/>
              <a:ext cx="35" cy="1"/>
            </a:xfrm>
            <a:prstGeom prst="rect">
              <a:avLst/>
            </a:prstGeom>
            <a:solidFill>
              <a:srgbClr val="000000"/>
            </a:solidFill>
            <a:ln w="9525">
              <a:noFill/>
              <a:miter lim="800000"/>
              <a:headEnd/>
              <a:tailEnd/>
            </a:ln>
          </p:spPr>
          <p:txBody>
            <a:bodyPr/>
            <a:lstStyle/>
            <a:p>
              <a:endParaRPr lang="en-US"/>
            </a:p>
          </p:txBody>
        </p:sp>
        <p:sp>
          <p:nvSpPr>
            <p:cNvPr id="85033" name="Freeform 564"/>
            <p:cNvSpPr>
              <a:spLocks/>
            </p:cNvSpPr>
            <p:nvPr/>
          </p:nvSpPr>
          <p:spPr bwMode="auto">
            <a:xfrm>
              <a:off x="3495" y="846"/>
              <a:ext cx="39" cy="47"/>
            </a:xfrm>
            <a:custGeom>
              <a:avLst/>
              <a:gdLst>
                <a:gd name="T0" fmla="*/ 0 w 39"/>
                <a:gd name="T1" fmla="*/ 43 h 47"/>
                <a:gd name="T2" fmla="*/ 4 w 39"/>
                <a:gd name="T3" fmla="*/ 0 h 47"/>
                <a:gd name="T4" fmla="*/ 39 w 39"/>
                <a:gd name="T5" fmla="*/ 4 h 47"/>
                <a:gd name="T6" fmla="*/ 35 w 39"/>
                <a:gd name="T7" fmla="*/ 47 h 47"/>
                <a:gd name="T8" fmla="*/ 0 w 39"/>
                <a:gd name="T9" fmla="*/ 43 h 47"/>
                <a:gd name="T10" fmla="*/ 0 60000 65536"/>
                <a:gd name="T11" fmla="*/ 0 60000 65536"/>
                <a:gd name="T12" fmla="*/ 0 60000 65536"/>
                <a:gd name="T13" fmla="*/ 0 60000 65536"/>
                <a:gd name="T14" fmla="*/ 0 60000 65536"/>
                <a:gd name="T15" fmla="*/ 0 w 39"/>
                <a:gd name="T16" fmla="*/ 0 h 47"/>
                <a:gd name="T17" fmla="*/ 39 w 39"/>
                <a:gd name="T18" fmla="*/ 47 h 47"/>
              </a:gdLst>
              <a:ahLst/>
              <a:cxnLst>
                <a:cxn ang="T10">
                  <a:pos x="T0" y="T1"/>
                </a:cxn>
                <a:cxn ang="T11">
                  <a:pos x="T2" y="T3"/>
                </a:cxn>
                <a:cxn ang="T12">
                  <a:pos x="T4" y="T5"/>
                </a:cxn>
                <a:cxn ang="T13">
                  <a:pos x="T6" y="T7"/>
                </a:cxn>
                <a:cxn ang="T14">
                  <a:pos x="T8" y="T9"/>
                </a:cxn>
              </a:cxnLst>
              <a:rect l="T15" t="T16" r="T17" b="T18"/>
              <a:pathLst>
                <a:path w="39" h="47">
                  <a:moveTo>
                    <a:pt x="0" y="43"/>
                  </a:moveTo>
                  <a:lnTo>
                    <a:pt x="4" y="0"/>
                  </a:lnTo>
                  <a:lnTo>
                    <a:pt x="39" y="4"/>
                  </a:lnTo>
                  <a:lnTo>
                    <a:pt x="35" y="47"/>
                  </a:lnTo>
                  <a:lnTo>
                    <a:pt x="0" y="43"/>
                  </a:lnTo>
                  <a:close/>
                </a:path>
              </a:pathLst>
            </a:custGeom>
            <a:solidFill>
              <a:srgbClr val="000000"/>
            </a:solidFill>
            <a:ln w="9525">
              <a:noFill/>
              <a:round/>
              <a:headEnd/>
              <a:tailEnd/>
            </a:ln>
          </p:spPr>
          <p:txBody>
            <a:bodyPr/>
            <a:lstStyle/>
            <a:p>
              <a:endParaRPr lang="en-US"/>
            </a:p>
          </p:txBody>
        </p:sp>
        <p:sp>
          <p:nvSpPr>
            <p:cNvPr id="85034" name="Freeform 563"/>
            <p:cNvSpPr>
              <a:spLocks/>
            </p:cNvSpPr>
            <p:nvPr/>
          </p:nvSpPr>
          <p:spPr bwMode="auto">
            <a:xfrm>
              <a:off x="3499" y="804"/>
              <a:ext cx="41" cy="46"/>
            </a:xfrm>
            <a:custGeom>
              <a:avLst/>
              <a:gdLst>
                <a:gd name="T0" fmla="*/ 0 w 41"/>
                <a:gd name="T1" fmla="*/ 42 h 46"/>
                <a:gd name="T2" fmla="*/ 6 w 41"/>
                <a:gd name="T3" fmla="*/ 0 h 46"/>
                <a:gd name="T4" fmla="*/ 41 w 41"/>
                <a:gd name="T5" fmla="*/ 4 h 46"/>
                <a:gd name="T6" fmla="*/ 35 w 41"/>
                <a:gd name="T7" fmla="*/ 46 h 46"/>
                <a:gd name="T8" fmla="*/ 0 w 41"/>
                <a:gd name="T9" fmla="*/ 42 h 46"/>
                <a:gd name="T10" fmla="*/ 0 60000 65536"/>
                <a:gd name="T11" fmla="*/ 0 60000 65536"/>
                <a:gd name="T12" fmla="*/ 0 60000 65536"/>
                <a:gd name="T13" fmla="*/ 0 60000 65536"/>
                <a:gd name="T14" fmla="*/ 0 60000 65536"/>
                <a:gd name="T15" fmla="*/ 0 w 41"/>
                <a:gd name="T16" fmla="*/ 0 h 46"/>
                <a:gd name="T17" fmla="*/ 41 w 41"/>
                <a:gd name="T18" fmla="*/ 46 h 46"/>
              </a:gdLst>
              <a:ahLst/>
              <a:cxnLst>
                <a:cxn ang="T10">
                  <a:pos x="T0" y="T1"/>
                </a:cxn>
                <a:cxn ang="T11">
                  <a:pos x="T2" y="T3"/>
                </a:cxn>
                <a:cxn ang="T12">
                  <a:pos x="T4" y="T5"/>
                </a:cxn>
                <a:cxn ang="T13">
                  <a:pos x="T6" y="T7"/>
                </a:cxn>
                <a:cxn ang="T14">
                  <a:pos x="T8" y="T9"/>
                </a:cxn>
              </a:cxnLst>
              <a:rect l="T15" t="T16" r="T17" b="T18"/>
              <a:pathLst>
                <a:path w="41" h="46">
                  <a:moveTo>
                    <a:pt x="0" y="42"/>
                  </a:moveTo>
                  <a:lnTo>
                    <a:pt x="6" y="0"/>
                  </a:lnTo>
                  <a:lnTo>
                    <a:pt x="41" y="4"/>
                  </a:lnTo>
                  <a:lnTo>
                    <a:pt x="35" y="46"/>
                  </a:lnTo>
                  <a:lnTo>
                    <a:pt x="0" y="42"/>
                  </a:lnTo>
                  <a:close/>
                </a:path>
              </a:pathLst>
            </a:custGeom>
            <a:solidFill>
              <a:srgbClr val="000000"/>
            </a:solidFill>
            <a:ln w="9525">
              <a:noFill/>
              <a:round/>
              <a:headEnd/>
              <a:tailEnd/>
            </a:ln>
          </p:spPr>
          <p:txBody>
            <a:bodyPr/>
            <a:lstStyle/>
            <a:p>
              <a:endParaRPr lang="en-US"/>
            </a:p>
          </p:txBody>
        </p:sp>
        <p:sp>
          <p:nvSpPr>
            <p:cNvPr id="85035" name="Freeform 562"/>
            <p:cNvSpPr>
              <a:spLocks/>
            </p:cNvSpPr>
            <p:nvPr/>
          </p:nvSpPr>
          <p:spPr bwMode="auto">
            <a:xfrm>
              <a:off x="3505" y="764"/>
              <a:ext cx="40" cy="44"/>
            </a:xfrm>
            <a:custGeom>
              <a:avLst/>
              <a:gdLst>
                <a:gd name="T0" fmla="*/ 0 w 40"/>
                <a:gd name="T1" fmla="*/ 40 h 44"/>
                <a:gd name="T2" fmla="*/ 5 w 40"/>
                <a:gd name="T3" fmla="*/ 0 h 44"/>
                <a:gd name="T4" fmla="*/ 40 w 40"/>
                <a:gd name="T5" fmla="*/ 4 h 44"/>
                <a:gd name="T6" fmla="*/ 35 w 40"/>
                <a:gd name="T7" fmla="*/ 44 h 44"/>
                <a:gd name="T8" fmla="*/ 0 w 40"/>
                <a:gd name="T9" fmla="*/ 40 h 44"/>
                <a:gd name="T10" fmla="*/ 0 60000 65536"/>
                <a:gd name="T11" fmla="*/ 0 60000 65536"/>
                <a:gd name="T12" fmla="*/ 0 60000 65536"/>
                <a:gd name="T13" fmla="*/ 0 60000 65536"/>
                <a:gd name="T14" fmla="*/ 0 60000 65536"/>
                <a:gd name="T15" fmla="*/ 0 w 40"/>
                <a:gd name="T16" fmla="*/ 0 h 44"/>
                <a:gd name="T17" fmla="*/ 40 w 40"/>
                <a:gd name="T18" fmla="*/ 44 h 44"/>
              </a:gdLst>
              <a:ahLst/>
              <a:cxnLst>
                <a:cxn ang="T10">
                  <a:pos x="T0" y="T1"/>
                </a:cxn>
                <a:cxn ang="T11">
                  <a:pos x="T2" y="T3"/>
                </a:cxn>
                <a:cxn ang="T12">
                  <a:pos x="T4" y="T5"/>
                </a:cxn>
                <a:cxn ang="T13">
                  <a:pos x="T6" y="T7"/>
                </a:cxn>
                <a:cxn ang="T14">
                  <a:pos x="T8" y="T9"/>
                </a:cxn>
              </a:cxnLst>
              <a:rect l="T15" t="T16" r="T17" b="T18"/>
              <a:pathLst>
                <a:path w="40" h="44">
                  <a:moveTo>
                    <a:pt x="0" y="40"/>
                  </a:moveTo>
                  <a:lnTo>
                    <a:pt x="5" y="0"/>
                  </a:lnTo>
                  <a:lnTo>
                    <a:pt x="40" y="4"/>
                  </a:lnTo>
                  <a:lnTo>
                    <a:pt x="35" y="44"/>
                  </a:lnTo>
                  <a:lnTo>
                    <a:pt x="0" y="40"/>
                  </a:lnTo>
                  <a:close/>
                </a:path>
              </a:pathLst>
            </a:custGeom>
            <a:solidFill>
              <a:srgbClr val="000000"/>
            </a:solidFill>
            <a:ln w="9525">
              <a:noFill/>
              <a:round/>
              <a:headEnd/>
              <a:tailEnd/>
            </a:ln>
          </p:spPr>
          <p:txBody>
            <a:bodyPr/>
            <a:lstStyle/>
            <a:p>
              <a:endParaRPr lang="en-US"/>
            </a:p>
          </p:txBody>
        </p:sp>
        <p:sp>
          <p:nvSpPr>
            <p:cNvPr id="85036" name="Freeform 561"/>
            <p:cNvSpPr>
              <a:spLocks/>
            </p:cNvSpPr>
            <p:nvPr/>
          </p:nvSpPr>
          <p:spPr bwMode="auto">
            <a:xfrm>
              <a:off x="3510" y="725"/>
              <a:ext cx="39" cy="42"/>
            </a:xfrm>
            <a:custGeom>
              <a:avLst/>
              <a:gdLst>
                <a:gd name="T0" fmla="*/ 0 w 39"/>
                <a:gd name="T1" fmla="*/ 39 h 42"/>
                <a:gd name="T2" fmla="*/ 4 w 39"/>
                <a:gd name="T3" fmla="*/ 0 h 42"/>
                <a:gd name="T4" fmla="*/ 39 w 39"/>
                <a:gd name="T5" fmla="*/ 4 h 42"/>
                <a:gd name="T6" fmla="*/ 35 w 39"/>
                <a:gd name="T7" fmla="*/ 42 h 42"/>
                <a:gd name="T8" fmla="*/ 0 w 39"/>
                <a:gd name="T9" fmla="*/ 39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39"/>
                  </a:moveTo>
                  <a:lnTo>
                    <a:pt x="4" y="0"/>
                  </a:lnTo>
                  <a:lnTo>
                    <a:pt x="39" y="4"/>
                  </a:lnTo>
                  <a:lnTo>
                    <a:pt x="35" y="42"/>
                  </a:lnTo>
                  <a:lnTo>
                    <a:pt x="0" y="39"/>
                  </a:lnTo>
                  <a:close/>
                </a:path>
              </a:pathLst>
            </a:custGeom>
            <a:solidFill>
              <a:srgbClr val="000000"/>
            </a:solidFill>
            <a:ln w="9525">
              <a:noFill/>
              <a:round/>
              <a:headEnd/>
              <a:tailEnd/>
            </a:ln>
          </p:spPr>
          <p:txBody>
            <a:bodyPr/>
            <a:lstStyle/>
            <a:p>
              <a:endParaRPr lang="en-US"/>
            </a:p>
          </p:txBody>
        </p:sp>
        <p:sp>
          <p:nvSpPr>
            <p:cNvPr id="85037" name="Freeform 560"/>
            <p:cNvSpPr>
              <a:spLocks/>
            </p:cNvSpPr>
            <p:nvPr/>
          </p:nvSpPr>
          <p:spPr bwMode="auto">
            <a:xfrm>
              <a:off x="3514" y="688"/>
              <a:ext cx="40" cy="41"/>
            </a:xfrm>
            <a:custGeom>
              <a:avLst/>
              <a:gdLst>
                <a:gd name="T0" fmla="*/ 0 w 40"/>
                <a:gd name="T1" fmla="*/ 36 h 41"/>
                <a:gd name="T2" fmla="*/ 5 w 40"/>
                <a:gd name="T3" fmla="*/ 0 h 41"/>
                <a:gd name="T4" fmla="*/ 40 w 40"/>
                <a:gd name="T5" fmla="*/ 5 h 41"/>
                <a:gd name="T6" fmla="*/ 35 w 40"/>
                <a:gd name="T7" fmla="*/ 41 h 41"/>
                <a:gd name="T8" fmla="*/ 0 w 40"/>
                <a:gd name="T9" fmla="*/ 36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0" y="36"/>
                  </a:moveTo>
                  <a:lnTo>
                    <a:pt x="5" y="0"/>
                  </a:lnTo>
                  <a:lnTo>
                    <a:pt x="40" y="5"/>
                  </a:lnTo>
                  <a:lnTo>
                    <a:pt x="35" y="41"/>
                  </a:lnTo>
                  <a:lnTo>
                    <a:pt x="0" y="36"/>
                  </a:lnTo>
                  <a:close/>
                </a:path>
              </a:pathLst>
            </a:custGeom>
            <a:solidFill>
              <a:srgbClr val="000000"/>
            </a:solidFill>
            <a:ln w="9525">
              <a:noFill/>
              <a:round/>
              <a:headEnd/>
              <a:tailEnd/>
            </a:ln>
          </p:spPr>
          <p:txBody>
            <a:bodyPr/>
            <a:lstStyle/>
            <a:p>
              <a:endParaRPr lang="en-US"/>
            </a:p>
          </p:txBody>
        </p:sp>
        <p:sp>
          <p:nvSpPr>
            <p:cNvPr id="85038" name="Freeform 559"/>
            <p:cNvSpPr>
              <a:spLocks/>
            </p:cNvSpPr>
            <p:nvPr/>
          </p:nvSpPr>
          <p:spPr bwMode="auto">
            <a:xfrm>
              <a:off x="3519" y="654"/>
              <a:ext cx="39" cy="39"/>
            </a:xfrm>
            <a:custGeom>
              <a:avLst/>
              <a:gdLst>
                <a:gd name="T0" fmla="*/ 0 w 39"/>
                <a:gd name="T1" fmla="*/ 35 h 39"/>
                <a:gd name="T2" fmla="*/ 4 w 39"/>
                <a:gd name="T3" fmla="*/ 0 h 39"/>
                <a:gd name="T4" fmla="*/ 39 w 39"/>
                <a:gd name="T5" fmla="*/ 5 h 39"/>
                <a:gd name="T6" fmla="*/ 35 w 39"/>
                <a:gd name="T7" fmla="*/ 39 h 39"/>
                <a:gd name="T8" fmla="*/ 0 w 39"/>
                <a:gd name="T9" fmla="*/ 35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0" y="35"/>
                  </a:moveTo>
                  <a:lnTo>
                    <a:pt x="4" y="0"/>
                  </a:lnTo>
                  <a:lnTo>
                    <a:pt x="39" y="5"/>
                  </a:lnTo>
                  <a:lnTo>
                    <a:pt x="35" y="39"/>
                  </a:lnTo>
                  <a:lnTo>
                    <a:pt x="0" y="35"/>
                  </a:lnTo>
                  <a:close/>
                </a:path>
              </a:pathLst>
            </a:custGeom>
            <a:solidFill>
              <a:srgbClr val="000000"/>
            </a:solidFill>
            <a:ln w="9525">
              <a:noFill/>
              <a:round/>
              <a:headEnd/>
              <a:tailEnd/>
            </a:ln>
          </p:spPr>
          <p:txBody>
            <a:bodyPr/>
            <a:lstStyle/>
            <a:p>
              <a:endParaRPr lang="en-US"/>
            </a:p>
          </p:txBody>
        </p:sp>
        <p:sp>
          <p:nvSpPr>
            <p:cNvPr id="85039" name="Freeform 558"/>
            <p:cNvSpPr>
              <a:spLocks/>
            </p:cNvSpPr>
            <p:nvPr/>
          </p:nvSpPr>
          <p:spPr bwMode="auto">
            <a:xfrm>
              <a:off x="3523" y="644"/>
              <a:ext cx="36" cy="15"/>
            </a:xfrm>
            <a:custGeom>
              <a:avLst/>
              <a:gdLst>
                <a:gd name="T0" fmla="*/ 0 w 36"/>
                <a:gd name="T1" fmla="*/ 10 h 15"/>
                <a:gd name="T2" fmla="*/ 2 w 36"/>
                <a:gd name="T3" fmla="*/ 0 h 15"/>
                <a:gd name="T4" fmla="*/ 36 w 36"/>
                <a:gd name="T5" fmla="*/ 5 h 15"/>
                <a:gd name="T6" fmla="*/ 35 w 36"/>
                <a:gd name="T7" fmla="*/ 15 h 15"/>
                <a:gd name="T8" fmla="*/ 0 w 36"/>
                <a:gd name="T9" fmla="*/ 10 h 15"/>
                <a:gd name="T10" fmla="*/ 0 60000 65536"/>
                <a:gd name="T11" fmla="*/ 0 60000 65536"/>
                <a:gd name="T12" fmla="*/ 0 60000 65536"/>
                <a:gd name="T13" fmla="*/ 0 60000 65536"/>
                <a:gd name="T14" fmla="*/ 0 60000 65536"/>
                <a:gd name="T15" fmla="*/ 0 w 36"/>
                <a:gd name="T16" fmla="*/ 0 h 15"/>
                <a:gd name="T17" fmla="*/ 36 w 36"/>
                <a:gd name="T18" fmla="*/ 15 h 15"/>
              </a:gdLst>
              <a:ahLst/>
              <a:cxnLst>
                <a:cxn ang="T10">
                  <a:pos x="T0" y="T1"/>
                </a:cxn>
                <a:cxn ang="T11">
                  <a:pos x="T2" y="T3"/>
                </a:cxn>
                <a:cxn ang="T12">
                  <a:pos x="T4" y="T5"/>
                </a:cxn>
                <a:cxn ang="T13">
                  <a:pos x="T6" y="T7"/>
                </a:cxn>
                <a:cxn ang="T14">
                  <a:pos x="T8" y="T9"/>
                </a:cxn>
              </a:cxnLst>
              <a:rect l="T15" t="T16" r="T17" b="T18"/>
              <a:pathLst>
                <a:path w="36" h="15">
                  <a:moveTo>
                    <a:pt x="0" y="10"/>
                  </a:moveTo>
                  <a:lnTo>
                    <a:pt x="2" y="0"/>
                  </a:lnTo>
                  <a:lnTo>
                    <a:pt x="36" y="5"/>
                  </a:lnTo>
                  <a:lnTo>
                    <a:pt x="35" y="15"/>
                  </a:lnTo>
                  <a:lnTo>
                    <a:pt x="0" y="10"/>
                  </a:lnTo>
                  <a:close/>
                </a:path>
              </a:pathLst>
            </a:custGeom>
            <a:solidFill>
              <a:srgbClr val="000000"/>
            </a:solidFill>
            <a:ln w="9525">
              <a:noFill/>
              <a:round/>
              <a:headEnd/>
              <a:tailEnd/>
            </a:ln>
          </p:spPr>
          <p:txBody>
            <a:bodyPr/>
            <a:lstStyle/>
            <a:p>
              <a:endParaRPr lang="en-US"/>
            </a:p>
          </p:txBody>
        </p:sp>
        <p:sp>
          <p:nvSpPr>
            <p:cNvPr id="85040" name="Freeform 557"/>
            <p:cNvSpPr>
              <a:spLocks/>
            </p:cNvSpPr>
            <p:nvPr/>
          </p:nvSpPr>
          <p:spPr bwMode="auto">
            <a:xfrm>
              <a:off x="3542" y="521"/>
              <a:ext cx="37" cy="20"/>
            </a:xfrm>
            <a:custGeom>
              <a:avLst/>
              <a:gdLst>
                <a:gd name="T0" fmla="*/ 0 w 37"/>
                <a:gd name="T1" fmla="*/ 13 h 20"/>
                <a:gd name="T2" fmla="*/ 3 w 37"/>
                <a:gd name="T3" fmla="*/ 0 h 20"/>
                <a:gd name="T4" fmla="*/ 37 w 37"/>
                <a:gd name="T5" fmla="*/ 7 h 20"/>
                <a:gd name="T6" fmla="*/ 34 w 37"/>
                <a:gd name="T7" fmla="*/ 20 h 20"/>
                <a:gd name="T8" fmla="*/ 0 w 37"/>
                <a:gd name="T9" fmla="*/ 13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13"/>
                  </a:moveTo>
                  <a:lnTo>
                    <a:pt x="3" y="0"/>
                  </a:lnTo>
                  <a:lnTo>
                    <a:pt x="37" y="7"/>
                  </a:lnTo>
                  <a:lnTo>
                    <a:pt x="34" y="20"/>
                  </a:lnTo>
                  <a:lnTo>
                    <a:pt x="0" y="13"/>
                  </a:lnTo>
                  <a:close/>
                </a:path>
              </a:pathLst>
            </a:custGeom>
            <a:solidFill>
              <a:srgbClr val="000000"/>
            </a:solidFill>
            <a:ln w="9525">
              <a:noFill/>
              <a:round/>
              <a:headEnd/>
              <a:tailEnd/>
            </a:ln>
          </p:spPr>
          <p:txBody>
            <a:bodyPr/>
            <a:lstStyle/>
            <a:p>
              <a:endParaRPr lang="en-US"/>
            </a:p>
          </p:txBody>
        </p:sp>
        <p:sp>
          <p:nvSpPr>
            <p:cNvPr id="85041" name="Freeform 556"/>
            <p:cNvSpPr>
              <a:spLocks/>
            </p:cNvSpPr>
            <p:nvPr/>
          </p:nvSpPr>
          <p:spPr bwMode="auto">
            <a:xfrm>
              <a:off x="3545" y="508"/>
              <a:ext cx="37" cy="20"/>
            </a:xfrm>
            <a:custGeom>
              <a:avLst/>
              <a:gdLst>
                <a:gd name="T0" fmla="*/ 0 w 37"/>
                <a:gd name="T1" fmla="*/ 13 h 20"/>
                <a:gd name="T2" fmla="*/ 3 w 37"/>
                <a:gd name="T3" fmla="*/ 0 h 20"/>
                <a:gd name="T4" fmla="*/ 37 w 37"/>
                <a:gd name="T5" fmla="*/ 7 h 20"/>
                <a:gd name="T6" fmla="*/ 34 w 37"/>
                <a:gd name="T7" fmla="*/ 20 h 20"/>
                <a:gd name="T8" fmla="*/ 0 w 37"/>
                <a:gd name="T9" fmla="*/ 13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13"/>
                  </a:moveTo>
                  <a:lnTo>
                    <a:pt x="3" y="0"/>
                  </a:lnTo>
                  <a:lnTo>
                    <a:pt x="37" y="7"/>
                  </a:lnTo>
                  <a:lnTo>
                    <a:pt x="34" y="20"/>
                  </a:lnTo>
                  <a:lnTo>
                    <a:pt x="0" y="13"/>
                  </a:lnTo>
                  <a:close/>
                </a:path>
              </a:pathLst>
            </a:custGeom>
            <a:solidFill>
              <a:srgbClr val="000000"/>
            </a:solidFill>
            <a:ln w="9525">
              <a:noFill/>
              <a:round/>
              <a:headEnd/>
              <a:tailEnd/>
            </a:ln>
          </p:spPr>
          <p:txBody>
            <a:bodyPr/>
            <a:lstStyle/>
            <a:p>
              <a:endParaRPr lang="en-US"/>
            </a:p>
          </p:txBody>
        </p:sp>
        <p:sp>
          <p:nvSpPr>
            <p:cNvPr id="85042" name="Freeform 555"/>
            <p:cNvSpPr>
              <a:spLocks/>
            </p:cNvSpPr>
            <p:nvPr/>
          </p:nvSpPr>
          <p:spPr bwMode="auto">
            <a:xfrm>
              <a:off x="3548" y="493"/>
              <a:ext cx="38" cy="24"/>
            </a:xfrm>
            <a:custGeom>
              <a:avLst/>
              <a:gdLst>
                <a:gd name="T0" fmla="*/ 0 w 38"/>
                <a:gd name="T1" fmla="*/ 13 h 24"/>
                <a:gd name="T2" fmla="*/ 5 w 38"/>
                <a:gd name="T3" fmla="*/ 0 h 24"/>
                <a:gd name="T4" fmla="*/ 38 w 38"/>
                <a:gd name="T5" fmla="*/ 11 h 24"/>
                <a:gd name="T6" fmla="*/ 34 w 38"/>
                <a:gd name="T7" fmla="*/ 24 h 24"/>
                <a:gd name="T8" fmla="*/ 0 w 38"/>
                <a:gd name="T9" fmla="*/ 13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0" y="13"/>
                  </a:moveTo>
                  <a:lnTo>
                    <a:pt x="5" y="0"/>
                  </a:lnTo>
                  <a:lnTo>
                    <a:pt x="38" y="11"/>
                  </a:lnTo>
                  <a:lnTo>
                    <a:pt x="34" y="24"/>
                  </a:lnTo>
                  <a:lnTo>
                    <a:pt x="0" y="13"/>
                  </a:lnTo>
                  <a:close/>
                </a:path>
              </a:pathLst>
            </a:custGeom>
            <a:solidFill>
              <a:srgbClr val="000000"/>
            </a:solidFill>
            <a:ln w="9525">
              <a:noFill/>
              <a:round/>
              <a:headEnd/>
              <a:tailEnd/>
            </a:ln>
          </p:spPr>
          <p:txBody>
            <a:bodyPr/>
            <a:lstStyle/>
            <a:p>
              <a:endParaRPr lang="en-US"/>
            </a:p>
          </p:txBody>
        </p:sp>
        <p:sp>
          <p:nvSpPr>
            <p:cNvPr id="85043" name="Freeform 554"/>
            <p:cNvSpPr>
              <a:spLocks/>
            </p:cNvSpPr>
            <p:nvPr/>
          </p:nvSpPr>
          <p:spPr bwMode="auto">
            <a:xfrm>
              <a:off x="3553" y="480"/>
              <a:ext cx="37" cy="24"/>
            </a:xfrm>
            <a:custGeom>
              <a:avLst/>
              <a:gdLst>
                <a:gd name="T0" fmla="*/ 0 w 37"/>
                <a:gd name="T1" fmla="*/ 13 h 24"/>
                <a:gd name="T2" fmla="*/ 4 w 37"/>
                <a:gd name="T3" fmla="*/ 0 h 24"/>
                <a:gd name="T4" fmla="*/ 37 w 37"/>
                <a:gd name="T5" fmla="*/ 12 h 24"/>
                <a:gd name="T6" fmla="*/ 32 w 37"/>
                <a:gd name="T7" fmla="*/ 24 h 24"/>
                <a:gd name="T8" fmla="*/ 0 w 37"/>
                <a:gd name="T9" fmla="*/ 13 h 24"/>
                <a:gd name="T10" fmla="*/ 0 60000 65536"/>
                <a:gd name="T11" fmla="*/ 0 60000 65536"/>
                <a:gd name="T12" fmla="*/ 0 60000 65536"/>
                <a:gd name="T13" fmla="*/ 0 60000 65536"/>
                <a:gd name="T14" fmla="*/ 0 60000 65536"/>
                <a:gd name="T15" fmla="*/ 0 w 37"/>
                <a:gd name="T16" fmla="*/ 0 h 24"/>
                <a:gd name="T17" fmla="*/ 37 w 37"/>
                <a:gd name="T18" fmla="*/ 24 h 24"/>
              </a:gdLst>
              <a:ahLst/>
              <a:cxnLst>
                <a:cxn ang="T10">
                  <a:pos x="T0" y="T1"/>
                </a:cxn>
                <a:cxn ang="T11">
                  <a:pos x="T2" y="T3"/>
                </a:cxn>
                <a:cxn ang="T12">
                  <a:pos x="T4" y="T5"/>
                </a:cxn>
                <a:cxn ang="T13">
                  <a:pos x="T6" y="T7"/>
                </a:cxn>
                <a:cxn ang="T14">
                  <a:pos x="T8" y="T9"/>
                </a:cxn>
              </a:cxnLst>
              <a:rect l="T15" t="T16" r="T17" b="T18"/>
              <a:pathLst>
                <a:path w="37" h="24">
                  <a:moveTo>
                    <a:pt x="0" y="13"/>
                  </a:moveTo>
                  <a:lnTo>
                    <a:pt x="4" y="0"/>
                  </a:lnTo>
                  <a:lnTo>
                    <a:pt x="37" y="12"/>
                  </a:lnTo>
                  <a:lnTo>
                    <a:pt x="32" y="24"/>
                  </a:lnTo>
                  <a:lnTo>
                    <a:pt x="0" y="13"/>
                  </a:lnTo>
                  <a:close/>
                </a:path>
              </a:pathLst>
            </a:custGeom>
            <a:solidFill>
              <a:srgbClr val="000000"/>
            </a:solidFill>
            <a:ln w="9525">
              <a:noFill/>
              <a:round/>
              <a:headEnd/>
              <a:tailEnd/>
            </a:ln>
          </p:spPr>
          <p:txBody>
            <a:bodyPr/>
            <a:lstStyle/>
            <a:p>
              <a:endParaRPr lang="en-US"/>
            </a:p>
          </p:txBody>
        </p:sp>
        <p:sp>
          <p:nvSpPr>
            <p:cNvPr id="85044" name="Freeform 553"/>
            <p:cNvSpPr>
              <a:spLocks/>
            </p:cNvSpPr>
            <p:nvPr/>
          </p:nvSpPr>
          <p:spPr bwMode="auto">
            <a:xfrm>
              <a:off x="3558" y="455"/>
              <a:ext cx="42" cy="38"/>
            </a:xfrm>
            <a:custGeom>
              <a:avLst/>
              <a:gdLst>
                <a:gd name="T0" fmla="*/ 0 w 42"/>
                <a:gd name="T1" fmla="*/ 24 h 38"/>
                <a:gd name="T2" fmla="*/ 10 w 42"/>
                <a:gd name="T3" fmla="*/ 0 h 38"/>
                <a:gd name="T4" fmla="*/ 42 w 42"/>
                <a:gd name="T5" fmla="*/ 14 h 38"/>
                <a:gd name="T6" fmla="*/ 32 w 42"/>
                <a:gd name="T7" fmla="*/ 38 h 38"/>
                <a:gd name="T8" fmla="*/ 0 w 42"/>
                <a:gd name="T9" fmla="*/ 24 h 38"/>
                <a:gd name="T10" fmla="*/ 0 60000 65536"/>
                <a:gd name="T11" fmla="*/ 0 60000 65536"/>
                <a:gd name="T12" fmla="*/ 0 60000 65536"/>
                <a:gd name="T13" fmla="*/ 0 60000 65536"/>
                <a:gd name="T14" fmla="*/ 0 60000 65536"/>
                <a:gd name="T15" fmla="*/ 0 w 42"/>
                <a:gd name="T16" fmla="*/ 0 h 38"/>
                <a:gd name="T17" fmla="*/ 42 w 42"/>
                <a:gd name="T18" fmla="*/ 38 h 38"/>
              </a:gdLst>
              <a:ahLst/>
              <a:cxnLst>
                <a:cxn ang="T10">
                  <a:pos x="T0" y="T1"/>
                </a:cxn>
                <a:cxn ang="T11">
                  <a:pos x="T2" y="T3"/>
                </a:cxn>
                <a:cxn ang="T12">
                  <a:pos x="T4" y="T5"/>
                </a:cxn>
                <a:cxn ang="T13">
                  <a:pos x="T6" y="T7"/>
                </a:cxn>
                <a:cxn ang="T14">
                  <a:pos x="T8" y="T9"/>
                </a:cxn>
              </a:cxnLst>
              <a:rect l="T15" t="T16" r="T17" b="T18"/>
              <a:pathLst>
                <a:path w="42" h="38">
                  <a:moveTo>
                    <a:pt x="0" y="24"/>
                  </a:moveTo>
                  <a:lnTo>
                    <a:pt x="10" y="0"/>
                  </a:lnTo>
                  <a:lnTo>
                    <a:pt x="42" y="14"/>
                  </a:lnTo>
                  <a:lnTo>
                    <a:pt x="32" y="38"/>
                  </a:lnTo>
                  <a:lnTo>
                    <a:pt x="0" y="24"/>
                  </a:lnTo>
                  <a:close/>
                </a:path>
              </a:pathLst>
            </a:custGeom>
            <a:solidFill>
              <a:srgbClr val="000000"/>
            </a:solidFill>
            <a:ln w="9525">
              <a:noFill/>
              <a:round/>
              <a:headEnd/>
              <a:tailEnd/>
            </a:ln>
          </p:spPr>
          <p:txBody>
            <a:bodyPr/>
            <a:lstStyle/>
            <a:p>
              <a:endParaRPr lang="en-US"/>
            </a:p>
          </p:txBody>
        </p:sp>
        <p:sp>
          <p:nvSpPr>
            <p:cNvPr id="85045" name="Freeform 552"/>
            <p:cNvSpPr>
              <a:spLocks/>
            </p:cNvSpPr>
            <p:nvPr/>
          </p:nvSpPr>
          <p:spPr bwMode="auto">
            <a:xfrm>
              <a:off x="3569" y="432"/>
              <a:ext cx="43" cy="39"/>
            </a:xfrm>
            <a:custGeom>
              <a:avLst/>
              <a:gdLst>
                <a:gd name="T0" fmla="*/ 0 w 43"/>
                <a:gd name="T1" fmla="*/ 22 h 39"/>
                <a:gd name="T2" fmla="*/ 12 w 43"/>
                <a:gd name="T3" fmla="*/ 0 h 39"/>
                <a:gd name="T4" fmla="*/ 43 w 43"/>
                <a:gd name="T5" fmla="*/ 18 h 39"/>
                <a:gd name="T6" fmla="*/ 30 w 43"/>
                <a:gd name="T7" fmla="*/ 39 h 39"/>
                <a:gd name="T8" fmla="*/ 0 w 43"/>
                <a:gd name="T9" fmla="*/ 22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0" y="22"/>
                  </a:moveTo>
                  <a:lnTo>
                    <a:pt x="12" y="0"/>
                  </a:lnTo>
                  <a:lnTo>
                    <a:pt x="43" y="18"/>
                  </a:lnTo>
                  <a:lnTo>
                    <a:pt x="30" y="39"/>
                  </a:lnTo>
                  <a:lnTo>
                    <a:pt x="0" y="22"/>
                  </a:lnTo>
                  <a:close/>
                </a:path>
              </a:pathLst>
            </a:custGeom>
            <a:solidFill>
              <a:srgbClr val="000000"/>
            </a:solidFill>
            <a:ln w="9525">
              <a:noFill/>
              <a:round/>
              <a:headEnd/>
              <a:tailEnd/>
            </a:ln>
          </p:spPr>
          <p:txBody>
            <a:bodyPr/>
            <a:lstStyle/>
            <a:p>
              <a:endParaRPr lang="en-US"/>
            </a:p>
          </p:txBody>
        </p:sp>
        <p:sp>
          <p:nvSpPr>
            <p:cNvPr id="85046" name="Freeform 551"/>
            <p:cNvSpPr>
              <a:spLocks/>
            </p:cNvSpPr>
            <p:nvPr/>
          </p:nvSpPr>
          <p:spPr bwMode="auto">
            <a:xfrm>
              <a:off x="3582" y="411"/>
              <a:ext cx="42" cy="39"/>
            </a:xfrm>
            <a:custGeom>
              <a:avLst/>
              <a:gdLst>
                <a:gd name="T0" fmla="*/ 0 w 42"/>
                <a:gd name="T1" fmla="*/ 20 h 39"/>
                <a:gd name="T2" fmla="*/ 13 w 42"/>
                <a:gd name="T3" fmla="*/ 0 h 39"/>
                <a:gd name="T4" fmla="*/ 42 w 42"/>
                <a:gd name="T5" fmla="*/ 19 h 39"/>
                <a:gd name="T6" fmla="*/ 29 w 42"/>
                <a:gd name="T7" fmla="*/ 39 h 39"/>
                <a:gd name="T8" fmla="*/ 0 w 42"/>
                <a:gd name="T9" fmla="*/ 20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0" y="20"/>
                  </a:moveTo>
                  <a:lnTo>
                    <a:pt x="13" y="0"/>
                  </a:lnTo>
                  <a:lnTo>
                    <a:pt x="42" y="19"/>
                  </a:lnTo>
                  <a:lnTo>
                    <a:pt x="29" y="39"/>
                  </a:lnTo>
                  <a:lnTo>
                    <a:pt x="0" y="20"/>
                  </a:lnTo>
                  <a:close/>
                </a:path>
              </a:pathLst>
            </a:custGeom>
            <a:solidFill>
              <a:srgbClr val="000000"/>
            </a:solidFill>
            <a:ln w="9525">
              <a:noFill/>
              <a:round/>
              <a:headEnd/>
              <a:tailEnd/>
            </a:ln>
          </p:spPr>
          <p:txBody>
            <a:bodyPr/>
            <a:lstStyle/>
            <a:p>
              <a:endParaRPr lang="en-US"/>
            </a:p>
          </p:txBody>
        </p:sp>
        <p:sp>
          <p:nvSpPr>
            <p:cNvPr id="85047" name="Freeform 550"/>
            <p:cNvSpPr>
              <a:spLocks/>
            </p:cNvSpPr>
            <p:nvPr/>
          </p:nvSpPr>
          <p:spPr bwMode="auto">
            <a:xfrm>
              <a:off x="3596" y="391"/>
              <a:ext cx="42" cy="40"/>
            </a:xfrm>
            <a:custGeom>
              <a:avLst/>
              <a:gdLst>
                <a:gd name="T0" fmla="*/ 0 w 42"/>
                <a:gd name="T1" fmla="*/ 18 h 40"/>
                <a:gd name="T2" fmla="*/ 15 w 42"/>
                <a:gd name="T3" fmla="*/ 0 h 40"/>
                <a:gd name="T4" fmla="*/ 42 w 42"/>
                <a:gd name="T5" fmla="*/ 22 h 40"/>
                <a:gd name="T6" fmla="*/ 27 w 42"/>
                <a:gd name="T7" fmla="*/ 40 h 40"/>
                <a:gd name="T8" fmla="*/ 0 w 42"/>
                <a:gd name="T9" fmla="*/ 18 h 40"/>
                <a:gd name="T10" fmla="*/ 0 60000 65536"/>
                <a:gd name="T11" fmla="*/ 0 60000 65536"/>
                <a:gd name="T12" fmla="*/ 0 60000 65536"/>
                <a:gd name="T13" fmla="*/ 0 60000 65536"/>
                <a:gd name="T14" fmla="*/ 0 60000 65536"/>
                <a:gd name="T15" fmla="*/ 0 w 42"/>
                <a:gd name="T16" fmla="*/ 0 h 40"/>
                <a:gd name="T17" fmla="*/ 42 w 42"/>
                <a:gd name="T18" fmla="*/ 40 h 40"/>
              </a:gdLst>
              <a:ahLst/>
              <a:cxnLst>
                <a:cxn ang="T10">
                  <a:pos x="T0" y="T1"/>
                </a:cxn>
                <a:cxn ang="T11">
                  <a:pos x="T2" y="T3"/>
                </a:cxn>
                <a:cxn ang="T12">
                  <a:pos x="T4" y="T5"/>
                </a:cxn>
                <a:cxn ang="T13">
                  <a:pos x="T6" y="T7"/>
                </a:cxn>
                <a:cxn ang="T14">
                  <a:pos x="T8" y="T9"/>
                </a:cxn>
              </a:cxnLst>
              <a:rect l="T15" t="T16" r="T17" b="T18"/>
              <a:pathLst>
                <a:path w="42" h="40">
                  <a:moveTo>
                    <a:pt x="0" y="18"/>
                  </a:moveTo>
                  <a:lnTo>
                    <a:pt x="15" y="0"/>
                  </a:lnTo>
                  <a:lnTo>
                    <a:pt x="42" y="22"/>
                  </a:lnTo>
                  <a:lnTo>
                    <a:pt x="27" y="40"/>
                  </a:lnTo>
                  <a:lnTo>
                    <a:pt x="0" y="18"/>
                  </a:lnTo>
                  <a:close/>
                </a:path>
              </a:pathLst>
            </a:custGeom>
            <a:solidFill>
              <a:srgbClr val="000000"/>
            </a:solidFill>
            <a:ln w="9525">
              <a:noFill/>
              <a:round/>
              <a:headEnd/>
              <a:tailEnd/>
            </a:ln>
          </p:spPr>
          <p:txBody>
            <a:bodyPr/>
            <a:lstStyle/>
            <a:p>
              <a:endParaRPr lang="en-US"/>
            </a:p>
          </p:txBody>
        </p:sp>
        <p:sp>
          <p:nvSpPr>
            <p:cNvPr id="85048" name="Freeform 549"/>
            <p:cNvSpPr>
              <a:spLocks/>
            </p:cNvSpPr>
            <p:nvPr/>
          </p:nvSpPr>
          <p:spPr bwMode="auto">
            <a:xfrm>
              <a:off x="3612" y="373"/>
              <a:ext cx="41" cy="41"/>
            </a:xfrm>
            <a:custGeom>
              <a:avLst/>
              <a:gdLst>
                <a:gd name="T0" fmla="*/ 0 w 41"/>
                <a:gd name="T1" fmla="*/ 17 h 41"/>
                <a:gd name="T2" fmla="*/ 16 w 41"/>
                <a:gd name="T3" fmla="*/ 0 h 41"/>
                <a:gd name="T4" fmla="*/ 41 w 41"/>
                <a:gd name="T5" fmla="*/ 24 h 41"/>
                <a:gd name="T6" fmla="*/ 25 w 41"/>
                <a:gd name="T7" fmla="*/ 41 h 41"/>
                <a:gd name="T8" fmla="*/ 0 w 41"/>
                <a:gd name="T9" fmla="*/ 17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17"/>
                  </a:moveTo>
                  <a:lnTo>
                    <a:pt x="16" y="0"/>
                  </a:lnTo>
                  <a:lnTo>
                    <a:pt x="41" y="24"/>
                  </a:lnTo>
                  <a:lnTo>
                    <a:pt x="25" y="41"/>
                  </a:lnTo>
                  <a:lnTo>
                    <a:pt x="0" y="17"/>
                  </a:lnTo>
                  <a:close/>
                </a:path>
              </a:pathLst>
            </a:custGeom>
            <a:solidFill>
              <a:srgbClr val="000000"/>
            </a:solidFill>
            <a:ln w="9525">
              <a:noFill/>
              <a:round/>
              <a:headEnd/>
              <a:tailEnd/>
            </a:ln>
          </p:spPr>
          <p:txBody>
            <a:bodyPr/>
            <a:lstStyle/>
            <a:p>
              <a:endParaRPr lang="en-US"/>
            </a:p>
          </p:txBody>
        </p:sp>
        <p:sp>
          <p:nvSpPr>
            <p:cNvPr id="85049" name="Freeform 548"/>
            <p:cNvSpPr>
              <a:spLocks/>
            </p:cNvSpPr>
            <p:nvPr/>
          </p:nvSpPr>
          <p:spPr bwMode="auto">
            <a:xfrm>
              <a:off x="3629" y="365"/>
              <a:ext cx="32" cy="34"/>
            </a:xfrm>
            <a:custGeom>
              <a:avLst/>
              <a:gdLst>
                <a:gd name="T0" fmla="*/ 0 w 32"/>
                <a:gd name="T1" fmla="*/ 7 h 34"/>
                <a:gd name="T2" fmla="*/ 8 w 32"/>
                <a:gd name="T3" fmla="*/ 0 h 34"/>
                <a:gd name="T4" fmla="*/ 32 w 32"/>
                <a:gd name="T5" fmla="*/ 26 h 34"/>
                <a:gd name="T6" fmla="*/ 23 w 32"/>
                <a:gd name="T7" fmla="*/ 34 h 34"/>
                <a:gd name="T8" fmla="*/ 0 w 32"/>
                <a:gd name="T9" fmla="*/ 7 h 34"/>
                <a:gd name="T10" fmla="*/ 0 60000 65536"/>
                <a:gd name="T11" fmla="*/ 0 60000 65536"/>
                <a:gd name="T12" fmla="*/ 0 60000 65536"/>
                <a:gd name="T13" fmla="*/ 0 60000 65536"/>
                <a:gd name="T14" fmla="*/ 0 60000 65536"/>
                <a:gd name="T15" fmla="*/ 0 w 32"/>
                <a:gd name="T16" fmla="*/ 0 h 34"/>
                <a:gd name="T17" fmla="*/ 32 w 32"/>
                <a:gd name="T18" fmla="*/ 34 h 34"/>
              </a:gdLst>
              <a:ahLst/>
              <a:cxnLst>
                <a:cxn ang="T10">
                  <a:pos x="T0" y="T1"/>
                </a:cxn>
                <a:cxn ang="T11">
                  <a:pos x="T2" y="T3"/>
                </a:cxn>
                <a:cxn ang="T12">
                  <a:pos x="T4" y="T5"/>
                </a:cxn>
                <a:cxn ang="T13">
                  <a:pos x="T6" y="T7"/>
                </a:cxn>
                <a:cxn ang="T14">
                  <a:pos x="T8" y="T9"/>
                </a:cxn>
              </a:cxnLst>
              <a:rect l="T15" t="T16" r="T17" b="T18"/>
              <a:pathLst>
                <a:path w="32" h="34">
                  <a:moveTo>
                    <a:pt x="0" y="7"/>
                  </a:moveTo>
                  <a:lnTo>
                    <a:pt x="8" y="0"/>
                  </a:lnTo>
                  <a:lnTo>
                    <a:pt x="32" y="26"/>
                  </a:lnTo>
                  <a:lnTo>
                    <a:pt x="23" y="34"/>
                  </a:lnTo>
                  <a:lnTo>
                    <a:pt x="0" y="7"/>
                  </a:lnTo>
                  <a:close/>
                </a:path>
              </a:pathLst>
            </a:custGeom>
            <a:solidFill>
              <a:srgbClr val="000000"/>
            </a:solidFill>
            <a:ln w="9525">
              <a:noFill/>
              <a:round/>
              <a:headEnd/>
              <a:tailEnd/>
            </a:ln>
          </p:spPr>
          <p:txBody>
            <a:bodyPr/>
            <a:lstStyle/>
            <a:p>
              <a:endParaRPr lang="en-US"/>
            </a:p>
          </p:txBody>
        </p:sp>
        <p:sp>
          <p:nvSpPr>
            <p:cNvPr id="85050" name="Freeform 547"/>
            <p:cNvSpPr>
              <a:spLocks/>
            </p:cNvSpPr>
            <p:nvPr/>
          </p:nvSpPr>
          <p:spPr bwMode="auto">
            <a:xfrm>
              <a:off x="3638" y="358"/>
              <a:ext cx="30" cy="34"/>
            </a:xfrm>
            <a:custGeom>
              <a:avLst/>
              <a:gdLst>
                <a:gd name="T0" fmla="*/ 0 w 30"/>
                <a:gd name="T1" fmla="*/ 6 h 34"/>
                <a:gd name="T2" fmla="*/ 9 w 30"/>
                <a:gd name="T3" fmla="*/ 0 h 34"/>
                <a:gd name="T4" fmla="*/ 30 w 30"/>
                <a:gd name="T5" fmla="*/ 27 h 34"/>
                <a:gd name="T6" fmla="*/ 21 w 30"/>
                <a:gd name="T7" fmla="*/ 34 h 34"/>
                <a:gd name="T8" fmla="*/ 0 w 30"/>
                <a:gd name="T9" fmla="*/ 6 h 34"/>
                <a:gd name="T10" fmla="*/ 0 60000 65536"/>
                <a:gd name="T11" fmla="*/ 0 60000 65536"/>
                <a:gd name="T12" fmla="*/ 0 60000 65536"/>
                <a:gd name="T13" fmla="*/ 0 60000 65536"/>
                <a:gd name="T14" fmla="*/ 0 60000 65536"/>
                <a:gd name="T15" fmla="*/ 0 w 30"/>
                <a:gd name="T16" fmla="*/ 0 h 34"/>
                <a:gd name="T17" fmla="*/ 30 w 30"/>
                <a:gd name="T18" fmla="*/ 34 h 34"/>
              </a:gdLst>
              <a:ahLst/>
              <a:cxnLst>
                <a:cxn ang="T10">
                  <a:pos x="T0" y="T1"/>
                </a:cxn>
                <a:cxn ang="T11">
                  <a:pos x="T2" y="T3"/>
                </a:cxn>
                <a:cxn ang="T12">
                  <a:pos x="T4" y="T5"/>
                </a:cxn>
                <a:cxn ang="T13">
                  <a:pos x="T6" y="T7"/>
                </a:cxn>
                <a:cxn ang="T14">
                  <a:pos x="T8" y="T9"/>
                </a:cxn>
              </a:cxnLst>
              <a:rect l="T15" t="T16" r="T17" b="T18"/>
              <a:pathLst>
                <a:path w="30" h="34">
                  <a:moveTo>
                    <a:pt x="0" y="6"/>
                  </a:moveTo>
                  <a:lnTo>
                    <a:pt x="9" y="0"/>
                  </a:lnTo>
                  <a:lnTo>
                    <a:pt x="30" y="27"/>
                  </a:lnTo>
                  <a:lnTo>
                    <a:pt x="21" y="34"/>
                  </a:lnTo>
                  <a:lnTo>
                    <a:pt x="0" y="6"/>
                  </a:lnTo>
                  <a:close/>
                </a:path>
              </a:pathLst>
            </a:custGeom>
            <a:solidFill>
              <a:srgbClr val="000000"/>
            </a:solidFill>
            <a:ln w="9525">
              <a:noFill/>
              <a:round/>
              <a:headEnd/>
              <a:tailEnd/>
            </a:ln>
          </p:spPr>
          <p:txBody>
            <a:bodyPr/>
            <a:lstStyle/>
            <a:p>
              <a:endParaRPr lang="en-US"/>
            </a:p>
          </p:txBody>
        </p:sp>
        <p:sp>
          <p:nvSpPr>
            <p:cNvPr id="85051" name="Freeform 546"/>
            <p:cNvSpPr>
              <a:spLocks/>
            </p:cNvSpPr>
            <p:nvPr/>
          </p:nvSpPr>
          <p:spPr bwMode="auto">
            <a:xfrm>
              <a:off x="3647" y="351"/>
              <a:ext cx="30" cy="34"/>
            </a:xfrm>
            <a:custGeom>
              <a:avLst/>
              <a:gdLst>
                <a:gd name="T0" fmla="*/ 0 w 30"/>
                <a:gd name="T1" fmla="*/ 7 h 34"/>
                <a:gd name="T2" fmla="*/ 8 w 30"/>
                <a:gd name="T3" fmla="*/ 0 h 34"/>
                <a:gd name="T4" fmla="*/ 30 w 30"/>
                <a:gd name="T5" fmla="*/ 27 h 34"/>
                <a:gd name="T6" fmla="*/ 22 w 30"/>
                <a:gd name="T7" fmla="*/ 34 h 34"/>
                <a:gd name="T8" fmla="*/ 0 w 30"/>
                <a:gd name="T9" fmla="*/ 7 h 34"/>
                <a:gd name="T10" fmla="*/ 0 60000 65536"/>
                <a:gd name="T11" fmla="*/ 0 60000 65536"/>
                <a:gd name="T12" fmla="*/ 0 60000 65536"/>
                <a:gd name="T13" fmla="*/ 0 60000 65536"/>
                <a:gd name="T14" fmla="*/ 0 60000 65536"/>
                <a:gd name="T15" fmla="*/ 0 w 30"/>
                <a:gd name="T16" fmla="*/ 0 h 34"/>
                <a:gd name="T17" fmla="*/ 30 w 30"/>
                <a:gd name="T18" fmla="*/ 34 h 34"/>
              </a:gdLst>
              <a:ahLst/>
              <a:cxnLst>
                <a:cxn ang="T10">
                  <a:pos x="T0" y="T1"/>
                </a:cxn>
                <a:cxn ang="T11">
                  <a:pos x="T2" y="T3"/>
                </a:cxn>
                <a:cxn ang="T12">
                  <a:pos x="T4" y="T5"/>
                </a:cxn>
                <a:cxn ang="T13">
                  <a:pos x="T6" y="T7"/>
                </a:cxn>
                <a:cxn ang="T14">
                  <a:pos x="T8" y="T9"/>
                </a:cxn>
              </a:cxnLst>
              <a:rect l="T15" t="T16" r="T17" b="T18"/>
              <a:pathLst>
                <a:path w="30" h="34">
                  <a:moveTo>
                    <a:pt x="0" y="7"/>
                  </a:moveTo>
                  <a:lnTo>
                    <a:pt x="8" y="0"/>
                  </a:lnTo>
                  <a:lnTo>
                    <a:pt x="30" y="27"/>
                  </a:lnTo>
                  <a:lnTo>
                    <a:pt x="22" y="34"/>
                  </a:lnTo>
                  <a:lnTo>
                    <a:pt x="0" y="7"/>
                  </a:lnTo>
                  <a:close/>
                </a:path>
              </a:pathLst>
            </a:custGeom>
            <a:solidFill>
              <a:srgbClr val="000000"/>
            </a:solidFill>
            <a:ln w="9525">
              <a:noFill/>
              <a:round/>
              <a:headEnd/>
              <a:tailEnd/>
            </a:ln>
          </p:spPr>
          <p:txBody>
            <a:bodyPr/>
            <a:lstStyle/>
            <a:p>
              <a:endParaRPr lang="en-US"/>
            </a:p>
          </p:txBody>
        </p:sp>
        <p:sp>
          <p:nvSpPr>
            <p:cNvPr id="85052" name="Freeform 545"/>
            <p:cNvSpPr>
              <a:spLocks/>
            </p:cNvSpPr>
            <p:nvPr/>
          </p:nvSpPr>
          <p:spPr bwMode="auto">
            <a:xfrm>
              <a:off x="3655" y="345"/>
              <a:ext cx="29" cy="35"/>
            </a:xfrm>
            <a:custGeom>
              <a:avLst/>
              <a:gdLst>
                <a:gd name="T0" fmla="*/ 0 w 29"/>
                <a:gd name="T1" fmla="*/ 6 h 35"/>
                <a:gd name="T2" fmla="*/ 9 w 29"/>
                <a:gd name="T3" fmla="*/ 0 h 35"/>
                <a:gd name="T4" fmla="*/ 29 w 29"/>
                <a:gd name="T5" fmla="*/ 29 h 35"/>
                <a:gd name="T6" fmla="*/ 20 w 29"/>
                <a:gd name="T7" fmla="*/ 35 h 35"/>
                <a:gd name="T8" fmla="*/ 0 w 29"/>
                <a:gd name="T9" fmla="*/ 6 h 35"/>
                <a:gd name="T10" fmla="*/ 0 60000 65536"/>
                <a:gd name="T11" fmla="*/ 0 60000 65536"/>
                <a:gd name="T12" fmla="*/ 0 60000 65536"/>
                <a:gd name="T13" fmla="*/ 0 60000 65536"/>
                <a:gd name="T14" fmla="*/ 0 60000 65536"/>
                <a:gd name="T15" fmla="*/ 0 w 29"/>
                <a:gd name="T16" fmla="*/ 0 h 35"/>
                <a:gd name="T17" fmla="*/ 29 w 29"/>
                <a:gd name="T18" fmla="*/ 35 h 35"/>
              </a:gdLst>
              <a:ahLst/>
              <a:cxnLst>
                <a:cxn ang="T10">
                  <a:pos x="T0" y="T1"/>
                </a:cxn>
                <a:cxn ang="T11">
                  <a:pos x="T2" y="T3"/>
                </a:cxn>
                <a:cxn ang="T12">
                  <a:pos x="T4" y="T5"/>
                </a:cxn>
                <a:cxn ang="T13">
                  <a:pos x="T6" y="T7"/>
                </a:cxn>
                <a:cxn ang="T14">
                  <a:pos x="T8" y="T9"/>
                </a:cxn>
              </a:cxnLst>
              <a:rect l="T15" t="T16" r="T17" b="T18"/>
              <a:pathLst>
                <a:path w="29" h="35">
                  <a:moveTo>
                    <a:pt x="0" y="6"/>
                  </a:moveTo>
                  <a:lnTo>
                    <a:pt x="9" y="0"/>
                  </a:lnTo>
                  <a:lnTo>
                    <a:pt x="29" y="29"/>
                  </a:lnTo>
                  <a:lnTo>
                    <a:pt x="20" y="35"/>
                  </a:lnTo>
                  <a:lnTo>
                    <a:pt x="0" y="6"/>
                  </a:lnTo>
                  <a:close/>
                </a:path>
              </a:pathLst>
            </a:custGeom>
            <a:solidFill>
              <a:srgbClr val="000000"/>
            </a:solidFill>
            <a:ln w="9525">
              <a:noFill/>
              <a:round/>
              <a:headEnd/>
              <a:tailEnd/>
            </a:ln>
          </p:spPr>
          <p:txBody>
            <a:bodyPr/>
            <a:lstStyle/>
            <a:p>
              <a:endParaRPr lang="en-US"/>
            </a:p>
          </p:txBody>
        </p:sp>
        <p:sp>
          <p:nvSpPr>
            <p:cNvPr id="85053" name="Freeform 544"/>
            <p:cNvSpPr>
              <a:spLocks/>
            </p:cNvSpPr>
            <p:nvPr/>
          </p:nvSpPr>
          <p:spPr bwMode="auto">
            <a:xfrm>
              <a:off x="3666" y="339"/>
              <a:ext cx="26" cy="35"/>
            </a:xfrm>
            <a:custGeom>
              <a:avLst/>
              <a:gdLst>
                <a:gd name="T0" fmla="*/ 0 w 26"/>
                <a:gd name="T1" fmla="*/ 5 h 35"/>
                <a:gd name="T2" fmla="*/ 8 w 26"/>
                <a:gd name="T3" fmla="*/ 0 h 35"/>
                <a:gd name="T4" fmla="*/ 26 w 26"/>
                <a:gd name="T5" fmla="*/ 30 h 35"/>
                <a:gd name="T6" fmla="*/ 17 w 26"/>
                <a:gd name="T7" fmla="*/ 35 h 35"/>
                <a:gd name="T8" fmla="*/ 0 w 26"/>
                <a:gd name="T9" fmla="*/ 5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0" y="5"/>
                  </a:moveTo>
                  <a:lnTo>
                    <a:pt x="8" y="0"/>
                  </a:lnTo>
                  <a:lnTo>
                    <a:pt x="26" y="30"/>
                  </a:lnTo>
                  <a:lnTo>
                    <a:pt x="17" y="35"/>
                  </a:lnTo>
                  <a:lnTo>
                    <a:pt x="0" y="5"/>
                  </a:lnTo>
                  <a:close/>
                </a:path>
              </a:pathLst>
            </a:custGeom>
            <a:solidFill>
              <a:srgbClr val="000000"/>
            </a:solidFill>
            <a:ln w="9525">
              <a:noFill/>
              <a:round/>
              <a:headEnd/>
              <a:tailEnd/>
            </a:ln>
          </p:spPr>
          <p:txBody>
            <a:bodyPr/>
            <a:lstStyle/>
            <a:p>
              <a:endParaRPr lang="en-US"/>
            </a:p>
          </p:txBody>
        </p:sp>
        <p:sp>
          <p:nvSpPr>
            <p:cNvPr id="85054" name="Freeform 543"/>
            <p:cNvSpPr>
              <a:spLocks/>
            </p:cNvSpPr>
            <p:nvPr/>
          </p:nvSpPr>
          <p:spPr bwMode="auto">
            <a:xfrm>
              <a:off x="3675" y="334"/>
              <a:ext cx="24" cy="35"/>
            </a:xfrm>
            <a:custGeom>
              <a:avLst/>
              <a:gdLst>
                <a:gd name="T0" fmla="*/ 0 w 24"/>
                <a:gd name="T1" fmla="*/ 4 h 35"/>
                <a:gd name="T2" fmla="*/ 9 w 24"/>
                <a:gd name="T3" fmla="*/ 0 h 35"/>
                <a:gd name="T4" fmla="*/ 24 w 24"/>
                <a:gd name="T5" fmla="*/ 31 h 35"/>
                <a:gd name="T6" fmla="*/ 15 w 24"/>
                <a:gd name="T7" fmla="*/ 35 h 35"/>
                <a:gd name="T8" fmla="*/ 0 w 24"/>
                <a:gd name="T9" fmla="*/ 4 h 35"/>
                <a:gd name="T10" fmla="*/ 0 60000 65536"/>
                <a:gd name="T11" fmla="*/ 0 60000 65536"/>
                <a:gd name="T12" fmla="*/ 0 60000 65536"/>
                <a:gd name="T13" fmla="*/ 0 60000 65536"/>
                <a:gd name="T14" fmla="*/ 0 60000 65536"/>
                <a:gd name="T15" fmla="*/ 0 w 24"/>
                <a:gd name="T16" fmla="*/ 0 h 35"/>
                <a:gd name="T17" fmla="*/ 24 w 24"/>
                <a:gd name="T18" fmla="*/ 35 h 35"/>
              </a:gdLst>
              <a:ahLst/>
              <a:cxnLst>
                <a:cxn ang="T10">
                  <a:pos x="T0" y="T1"/>
                </a:cxn>
                <a:cxn ang="T11">
                  <a:pos x="T2" y="T3"/>
                </a:cxn>
                <a:cxn ang="T12">
                  <a:pos x="T4" y="T5"/>
                </a:cxn>
                <a:cxn ang="T13">
                  <a:pos x="T6" y="T7"/>
                </a:cxn>
                <a:cxn ang="T14">
                  <a:pos x="T8" y="T9"/>
                </a:cxn>
              </a:cxnLst>
              <a:rect l="T15" t="T16" r="T17" b="T18"/>
              <a:pathLst>
                <a:path w="24" h="35">
                  <a:moveTo>
                    <a:pt x="0" y="4"/>
                  </a:moveTo>
                  <a:lnTo>
                    <a:pt x="9" y="0"/>
                  </a:lnTo>
                  <a:lnTo>
                    <a:pt x="24" y="31"/>
                  </a:lnTo>
                  <a:lnTo>
                    <a:pt x="15" y="35"/>
                  </a:lnTo>
                  <a:lnTo>
                    <a:pt x="0" y="4"/>
                  </a:lnTo>
                  <a:close/>
                </a:path>
              </a:pathLst>
            </a:custGeom>
            <a:solidFill>
              <a:srgbClr val="000000"/>
            </a:solidFill>
            <a:ln w="9525">
              <a:noFill/>
              <a:round/>
              <a:headEnd/>
              <a:tailEnd/>
            </a:ln>
          </p:spPr>
          <p:txBody>
            <a:bodyPr/>
            <a:lstStyle/>
            <a:p>
              <a:endParaRPr lang="en-US"/>
            </a:p>
          </p:txBody>
        </p:sp>
        <p:sp>
          <p:nvSpPr>
            <p:cNvPr id="85055" name="Freeform 542"/>
            <p:cNvSpPr>
              <a:spLocks/>
            </p:cNvSpPr>
            <p:nvPr/>
          </p:nvSpPr>
          <p:spPr bwMode="auto">
            <a:xfrm>
              <a:off x="3685" y="330"/>
              <a:ext cx="22" cy="36"/>
            </a:xfrm>
            <a:custGeom>
              <a:avLst/>
              <a:gdLst>
                <a:gd name="T0" fmla="*/ 0 w 22"/>
                <a:gd name="T1" fmla="*/ 4 h 36"/>
                <a:gd name="T2" fmla="*/ 9 w 22"/>
                <a:gd name="T3" fmla="*/ 0 h 36"/>
                <a:gd name="T4" fmla="*/ 22 w 22"/>
                <a:gd name="T5" fmla="*/ 32 h 36"/>
                <a:gd name="T6" fmla="*/ 13 w 22"/>
                <a:gd name="T7" fmla="*/ 36 h 36"/>
                <a:gd name="T8" fmla="*/ 0 w 22"/>
                <a:gd name="T9" fmla="*/ 4 h 36"/>
                <a:gd name="T10" fmla="*/ 0 60000 65536"/>
                <a:gd name="T11" fmla="*/ 0 60000 65536"/>
                <a:gd name="T12" fmla="*/ 0 60000 65536"/>
                <a:gd name="T13" fmla="*/ 0 60000 65536"/>
                <a:gd name="T14" fmla="*/ 0 60000 65536"/>
                <a:gd name="T15" fmla="*/ 0 w 22"/>
                <a:gd name="T16" fmla="*/ 0 h 36"/>
                <a:gd name="T17" fmla="*/ 22 w 22"/>
                <a:gd name="T18" fmla="*/ 36 h 36"/>
              </a:gdLst>
              <a:ahLst/>
              <a:cxnLst>
                <a:cxn ang="T10">
                  <a:pos x="T0" y="T1"/>
                </a:cxn>
                <a:cxn ang="T11">
                  <a:pos x="T2" y="T3"/>
                </a:cxn>
                <a:cxn ang="T12">
                  <a:pos x="T4" y="T5"/>
                </a:cxn>
                <a:cxn ang="T13">
                  <a:pos x="T6" y="T7"/>
                </a:cxn>
                <a:cxn ang="T14">
                  <a:pos x="T8" y="T9"/>
                </a:cxn>
              </a:cxnLst>
              <a:rect l="T15" t="T16" r="T17" b="T18"/>
              <a:pathLst>
                <a:path w="22" h="36">
                  <a:moveTo>
                    <a:pt x="0" y="4"/>
                  </a:moveTo>
                  <a:lnTo>
                    <a:pt x="9" y="0"/>
                  </a:lnTo>
                  <a:lnTo>
                    <a:pt x="22" y="32"/>
                  </a:lnTo>
                  <a:lnTo>
                    <a:pt x="13" y="36"/>
                  </a:lnTo>
                  <a:lnTo>
                    <a:pt x="0" y="4"/>
                  </a:lnTo>
                  <a:close/>
                </a:path>
              </a:pathLst>
            </a:custGeom>
            <a:solidFill>
              <a:srgbClr val="000000"/>
            </a:solidFill>
            <a:ln w="9525">
              <a:noFill/>
              <a:round/>
              <a:headEnd/>
              <a:tailEnd/>
            </a:ln>
          </p:spPr>
          <p:txBody>
            <a:bodyPr/>
            <a:lstStyle/>
            <a:p>
              <a:endParaRPr lang="en-US"/>
            </a:p>
          </p:txBody>
        </p:sp>
        <p:sp>
          <p:nvSpPr>
            <p:cNvPr id="85056" name="Freeform 541"/>
            <p:cNvSpPr>
              <a:spLocks/>
            </p:cNvSpPr>
            <p:nvPr/>
          </p:nvSpPr>
          <p:spPr bwMode="auto">
            <a:xfrm>
              <a:off x="3696" y="328"/>
              <a:ext cx="12" cy="35"/>
            </a:xfrm>
            <a:custGeom>
              <a:avLst/>
              <a:gdLst>
                <a:gd name="T0" fmla="*/ 0 w 12"/>
                <a:gd name="T1" fmla="*/ 1 h 35"/>
                <a:gd name="T2" fmla="*/ 3 w 12"/>
                <a:gd name="T3" fmla="*/ 0 h 35"/>
                <a:gd name="T4" fmla="*/ 12 w 12"/>
                <a:gd name="T5" fmla="*/ 34 h 35"/>
                <a:gd name="T6" fmla="*/ 9 w 12"/>
                <a:gd name="T7" fmla="*/ 35 h 35"/>
                <a:gd name="T8" fmla="*/ 0 w 12"/>
                <a:gd name="T9" fmla="*/ 1 h 35"/>
                <a:gd name="T10" fmla="*/ 0 60000 65536"/>
                <a:gd name="T11" fmla="*/ 0 60000 65536"/>
                <a:gd name="T12" fmla="*/ 0 60000 65536"/>
                <a:gd name="T13" fmla="*/ 0 60000 65536"/>
                <a:gd name="T14" fmla="*/ 0 60000 65536"/>
                <a:gd name="T15" fmla="*/ 0 w 12"/>
                <a:gd name="T16" fmla="*/ 0 h 35"/>
                <a:gd name="T17" fmla="*/ 12 w 12"/>
                <a:gd name="T18" fmla="*/ 35 h 35"/>
              </a:gdLst>
              <a:ahLst/>
              <a:cxnLst>
                <a:cxn ang="T10">
                  <a:pos x="T0" y="T1"/>
                </a:cxn>
                <a:cxn ang="T11">
                  <a:pos x="T2" y="T3"/>
                </a:cxn>
                <a:cxn ang="T12">
                  <a:pos x="T4" y="T5"/>
                </a:cxn>
                <a:cxn ang="T13">
                  <a:pos x="T6" y="T7"/>
                </a:cxn>
                <a:cxn ang="T14">
                  <a:pos x="T8" y="T9"/>
                </a:cxn>
              </a:cxnLst>
              <a:rect l="T15" t="T16" r="T17" b="T18"/>
              <a:pathLst>
                <a:path w="12" h="35">
                  <a:moveTo>
                    <a:pt x="0" y="1"/>
                  </a:moveTo>
                  <a:lnTo>
                    <a:pt x="3" y="0"/>
                  </a:lnTo>
                  <a:lnTo>
                    <a:pt x="12" y="34"/>
                  </a:lnTo>
                  <a:lnTo>
                    <a:pt x="9" y="35"/>
                  </a:lnTo>
                  <a:lnTo>
                    <a:pt x="0" y="1"/>
                  </a:lnTo>
                  <a:close/>
                </a:path>
              </a:pathLst>
            </a:custGeom>
            <a:solidFill>
              <a:srgbClr val="000000"/>
            </a:solidFill>
            <a:ln w="9525">
              <a:noFill/>
              <a:round/>
              <a:headEnd/>
              <a:tailEnd/>
            </a:ln>
          </p:spPr>
          <p:txBody>
            <a:bodyPr/>
            <a:lstStyle/>
            <a:p>
              <a:endParaRPr lang="en-US"/>
            </a:p>
          </p:txBody>
        </p:sp>
        <p:sp>
          <p:nvSpPr>
            <p:cNvPr id="85057" name="Freeform 540"/>
            <p:cNvSpPr>
              <a:spLocks/>
            </p:cNvSpPr>
            <p:nvPr/>
          </p:nvSpPr>
          <p:spPr bwMode="auto">
            <a:xfrm>
              <a:off x="3774" y="335"/>
              <a:ext cx="33" cy="37"/>
            </a:xfrm>
            <a:custGeom>
              <a:avLst/>
              <a:gdLst>
                <a:gd name="T0" fmla="*/ 21 w 33"/>
                <a:gd name="T1" fmla="*/ 0 h 37"/>
                <a:gd name="T2" fmla="*/ 33 w 33"/>
                <a:gd name="T3" fmla="*/ 9 h 37"/>
                <a:gd name="T4" fmla="*/ 12 w 33"/>
                <a:gd name="T5" fmla="*/ 37 h 37"/>
                <a:gd name="T6" fmla="*/ 0 w 33"/>
                <a:gd name="T7" fmla="*/ 28 h 37"/>
                <a:gd name="T8" fmla="*/ 21 w 33"/>
                <a:gd name="T9" fmla="*/ 0 h 37"/>
                <a:gd name="T10" fmla="*/ 0 60000 65536"/>
                <a:gd name="T11" fmla="*/ 0 60000 65536"/>
                <a:gd name="T12" fmla="*/ 0 60000 65536"/>
                <a:gd name="T13" fmla="*/ 0 60000 65536"/>
                <a:gd name="T14" fmla="*/ 0 60000 65536"/>
                <a:gd name="T15" fmla="*/ 0 w 33"/>
                <a:gd name="T16" fmla="*/ 0 h 37"/>
                <a:gd name="T17" fmla="*/ 33 w 33"/>
                <a:gd name="T18" fmla="*/ 37 h 37"/>
              </a:gdLst>
              <a:ahLst/>
              <a:cxnLst>
                <a:cxn ang="T10">
                  <a:pos x="T0" y="T1"/>
                </a:cxn>
                <a:cxn ang="T11">
                  <a:pos x="T2" y="T3"/>
                </a:cxn>
                <a:cxn ang="T12">
                  <a:pos x="T4" y="T5"/>
                </a:cxn>
                <a:cxn ang="T13">
                  <a:pos x="T6" y="T7"/>
                </a:cxn>
                <a:cxn ang="T14">
                  <a:pos x="T8" y="T9"/>
                </a:cxn>
              </a:cxnLst>
              <a:rect l="T15" t="T16" r="T17" b="T18"/>
              <a:pathLst>
                <a:path w="33" h="37">
                  <a:moveTo>
                    <a:pt x="21" y="0"/>
                  </a:moveTo>
                  <a:lnTo>
                    <a:pt x="33" y="9"/>
                  </a:lnTo>
                  <a:lnTo>
                    <a:pt x="12" y="37"/>
                  </a:lnTo>
                  <a:lnTo>
                    <a:pt x="0" y="28"/>
                  </a:lnTo>
                  <a:lnTo>
                    <a:pt x="21" y="0"/>
                  </a:lnTo>
                  <a:close/>
                </a:path>
              </a:pathLst>
            </a:custGeom>
            <a:solidFill>
              <a:srgbClr val="000000"/>
            </a:solidFill>
            <a:ln w="9525">
              <a:noFill/>
              <a:round/>
              <a:headEnd/>
              <a:tailEnd/>
            </a:ln>
          </p:spPr>
          <p:txBody>
            <a:bodyPr/>
            <a:lstStyle/>
            <a:p>
              <a:endParaRPr lang="en-US"/>
            </a:p>
          </p:txBody>
        </p:sp>
        <p:sp>
          <p:nvSpPr>
            <p:cNvPr id="85058" name="Freeform 539"/>
            <p:cNvSpPr>
              <a:spLocks/>
            </p:cNvSpPr>
            <p:nvPr/>
          </p:nvSpPr>
          <p:spPr bwMode="auto">
            <a:xfrm>
              <a:off x="3785" y="344"/>
              <a:ext cx="34" cy="36"/>
            </a:xfrm>
            <a:custGeom>
              <a:avLst/>
              <a:gdLst>
                <a:gd name="T0" fmla="*/ 22 w 34"/>
                <a:gd name="T1" fmla="*/ 0 h 36"/>
                <a:gd name="T2" fmla="*/ 34 w 34"/>
                <a:gd name="T3" fmla="*/ 9 h 36"/>
                <a:gd name="T4" fmla="*/ 12 w 34"/>
                <a:gd name="T5" fmla="*/ 36 h 36"/>
                <a:gd name="T6" fmla="*/ 0 w 34"/>
                <a:gd name="T7" fmla="*/ 27 h 36"/>
                <a:gd name="T8" fmla="*/ 22 w 34"/>
                <a:gd name="T9" fmla="*/ 0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22" y="0"/>
                  </a:moveTo>
                  <a:lnTo>
                    <a:pt x="34" y="9"/>
                  </a:lnTo>
                  <a:lnTo>
                    <a:pt x="12" y="36"/>
                  </a:lnTo>
                  <a:lnTo>
                    <a:pt x="0" y="27"/>
                  </a:lnTo>
                  <a:lnTo>
                    <a:pt x="22" y="0"/>
                  </a:lnTo>
                  <a:close/>
                </a:path>
              </a:pathLst>
            </a:custGeom>
            <a:solidFill>
              <a:srgbClr val="000000"/>
            </a:solidFill>
            <a:ln w="9525">
              <a:noFill/>
              <a:round/>
              <a:headEnd/>
              <a:tailEnd/>
            </a:ln>
          </p:spPr>
          <p:txBody>
            <a:bodyPr/>
            <a:lstStyle/>
            <a:p>
              <a:endParaRPr lang="en-US"/>
            </a:p>
          </p:txBody>
        </p:sp>
        <p:sp>
          <p:nvSpPr>
            <p:cNvPr id="85059" name="Freeform 538"/>
            <p:cNvSpPr>
              <a:spLocks/>
            </p:cNvSpPr>
            <p:nvPr/>
          </p:nvSpPr>
          <p:spPr bwMode="auto">
            <a:xfrm>
              <a:off x="3798" y="353"/>
              <a:ext cx="34" cy="38"/>
            </a:xfrm>
            <a:custGeom>
              <a:avLst/>
              <a:gdLst>
                <a:gd name="T0" fmla="*/ 21 w 34"/>
                <a:gd name="T1" fmla="*/ 0 h 38"/>
                <a:gd name="T2" fmla="*/ 34 w 34"/>
                <a:gd name="T3" fmla="*/ 11 h 38"/>
                <a:gd name="T4" fmla="*/ 13 w 34"/>
                <a:gd name="T5" fmla="*/ 38 h 38"/>
                <a:gd name="T6" fmla="*/ 0 w 34"/>
                <a:gd name="T7" fmla="*/ 28 h 38"/>
                <a:gd name="T8" fmla="*/ 21 w 34"/>
                <a:gd name="T9" fmla="*/ 0 h 38"/>
                <a:gd name="T10" fmla="*/ 0 60000 65536"/>
                <a:gd name="T11" fmla="*/ 0 60000 65536"/>
                <a:gd name="T12" fmla="*/ 0 60000 65536"/>
                <a:gd name="T13" fmla="*/ 0 60000 65536"/>
                <a:gd name="T14" fmla="*/ 0 60000 65536"/>
                <a:gd name="T15" fmla="*/ 0 w 34"/>
                <a:gd name="T16" fmla="*/ 0 h 38"/>
                <a:gd name="T17" fmla="*/ 34 w 34"/>
                <a:gd name="T18" fmla="*/ 38 h 38"/>
              </a:gdLst>
              <a:ahLst/>
              <a:cxnLst>
                <a:cxn ang="T10">
                  <a:pos x="T0" y="T1"/>
                </a:cxn>
                <a:cxn ang="T11">
                  <a:pos x="T2" y="T3"/>
                </a:cxn>
                <a:cxn ang="T12">
                  <a:pos x="T4" y="T5"/>
                </a:cxn>
                <a:cxn ang="T13">
                  <a:pos x="T6" y="T7"/>
                </a:cxn>
                <a:cxn ang="T14">
                  <a:pos x="T8" y="T9"/>
                </a:cxn>
              </a:cxnLst>
              <a:rect l="T15" t="T16" r="T17" b="T18"/>
              <a:pathLst>
                <a:path w="34" h="38">
                  <a:moveTo>
                    <a:pt x="21" y="0"/>
                  </a:moveTo>
                  <a:lnTo>
                    <a:pt x="34" y="11"/>
                  </a:lnTo>
                  <a:lnTo>
                    <a:pt x="13" y="38"/>
                  </a:lnTo>
                  <a:lnTo>
                    <a:pt x="0" y="28"/>
                  </a:lnTo>
                  <a:lnTo>
                    <a:pt x="21" y="0"/>
                  </a:lnTo>
                  <a:close/>
                </a:path>
              </a:pathLst>
            </a:custGeom>
            <a:solidFill>
              <a:srgbClr val="000000"/>
            </a:solidFill>
            <a:ln w="9525">
              <a:noFill/>
              <a:round/>
              <a:headEnd/>
              <a:tailEnd/>
            </a:ln>
          </p:spPr>
          <p:txBody>
            <a:bodyPr/>
            <a:lstStyle/>
            <a:p>
              <a:endParaRPr lang="en-US"/>
            </a:p>
          </p:txBody>
        </p:sp>
        <p:sp>
          <p:nvSpPr>
            <p:cNvPr id="85060" name="Freeform 537"/>
            <p:cNvSpPr>
              <a:spLocks/>
            </p:cNvSpPr>
            <p:nvPr/>
          </p:nvSpPr>
          <p:spPr bwMode="auto">
            <a:xfrm>
              <a:off x="3809" y="364"/>
              <a:ext cx="37" cy="38"/>
            </a:xfrm>
            <a:custGeom>
              <a:avLst/>
              <a:gdLst>
                <a:gd name="T0" fmla="*/ 24 w 37"/>
                <a:gd name="T1" fmla="*/ 0 h 38"/>
                <a:gd name="T2" fmla="*/ 37 w 37"/>
                <a:gd name="T3" fmla="*/ 12 h 38"/>
                <a:gd name="T4" fmla="*/ 13 w 37"/>
                <a:gd name="T5" fmla="*/ 38 h 38"/>
                <a:gd name="T6" fmla="*/ 0 w 37"/>
                <a:gd name="T7" fmla="*/ 27 h 38"/>
                <a:gd name="T8" fmla="*/ 24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24" y="0"/>
                  </a:moveTo>
                  <a:lnTo>
                    <a:pt x="37" y="12"/>
                  </a:lnTo>
                  <a:lnTo>
                    <a:pt x="13" y="38"/>
                  </a:lnTo>
                  <a:lnTo>
                    <a:pt x="0" y="27"/>
                  </a:lnTo>
                  <a:lnTo>
                    <a:pt x="24" y="0"/>
                  </a:lnTo>
                  <a:close/>
                </a:path>
              </a:pathLst>
            </a:custGeom>
            <a:solidFill>
              <a:srgbClr val="000000"/>
            </a:solidFill>
            <a:ln w="9525">
              <a:noFill/>
              <a:round/>
              <a:headEnd/>
              <a:tailEnd/>
            </a:ln>
          </p:spPr>
          <p:txBody>
            <a:bodyPr/>
            <a:lstStyle/>
            <a:p>
              <a:endParaRPr lang="en-US"/>
            </a:p>
          </p:txBody>
        </p:sp>
        <p:sp>
          <p:nvSpPr>
            <p:cNvPr id="85061" name="Freeform 536"/>
            <p:cNvSpPr>
              <a:spLocks/>
            </p:cNvSpPr>
            <p:nvPr/>
          </p:nvSpPr>
          <p:spPr bwMode="auto">
            <a:xfrm>
              <a:off x="3823" y="375"/>
              <a:ext cx="37" cy="40"/>
            </a:xfrm>
            <a:custGeom>
              <a:avLst/>
              <a:gdLst>
                <a:gd name="T0" fmla="*/ 23 w 37"/>
                <a:gd name="T1" fmla="*/ 0 h 40"/>
                <a:gd name="T2" fmla="*/ 37 w 37"/>
                <a:gd name="T3" fmla="*/ 13 h 40"/>
                <a:gd name="T4" fmla="*/ 15 w 37"/>
                <a:gd name="T5" fmla="*/ 40 h 40"/>
                <a:gd name="T6" fmla="*/ 0 w 37"/>
                <a:gd name="T7" fmla="*/ 27 h 40"/>
                <a:gd name="T8" fmla="*/ 23 w 37"/>
                <a:gd name="T9" fmla="*/ 0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23" y="0"/>
                  </a:moveTo>
                  <a:lnTo>
                    <a:pt x="37" y="13"/>
                  </a:lnTo>
                  <a:lnTo>
                    <a:pt x="15" y="40"/>
                  </a:lnTo>
                  <a:lnTo>
                    <a:pt x="0" y="27"/>
                  </a:lnTo>
                  <a:lnTo>
                    <a:pt x="23" y="0"/>
                  </a:lnTo>
                  <a:close/>
                </a:path>
              </a:pathLst>
            </a:custGeom>
            <a:solidFill>
              <a:srgbClr val="000000"/>
            </a:solidFill>
            <a:ln w="9525">
              <a:noFill/>
              <a:round/>
              <a:headEnd/>
              <a:tailEnd/>
            </a:ln>
          </p:spPr>
          <p:txBody>
            <a:bodyPr/>
            <a:lstStyle/>
            <a:p>
              <a:endParaRPr lang="en-US"/>
            </a:p>
          </p:txBody>
        </p:sp>
        <p:sp>
          <p:nvSpPr>
            <p:cNvPr id="85062" name="Freeform 535"/>
            <p:cNvSpPr>
              <a:spLocks/>
            </p:cNvSpPr>
            <p:nvPr/>
          </p:nvSpPr>
          <p:spPr bwMode="auto">
            <a:xfrm>
              <a:off x="3837" y="388"/>
              <a:ext cx="38" cy="40"/>
            </a:xfrm>
            <a:custGeom>
              <a:avLst/>
              <a:gdLst>
                <a:gd name="T0" fmla="*/ 23 w 38"/>
                <a:gd name="T1" fmla="*/ 0 h 40"/>
                <a:gd name="T2" fmla="*/ 38 w 38"/>
                <a:gd name="T3" fmla="*/ 14 h 40"/>
                <a:gd name="T4" fmla="*/ 14 w 38"/>
                <a:gd name="T5" fmla="*/ 40 h 40"/>
                <a:gd name="T6" fmla="*/ 0 w 38"/>
                <a:gd name="T7" fmla="*/ 27 h 40"/>
                <a:gd name="T8" fmla="*/ 23 w 38"/>
                <a:gd name="T9" fmla="*/ 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23" y="0"/>
                  </a:moveTo>
                  <a:lnTo>
                    <a:pt x="38" y="14"/>
                  </a:lnTo>
                  <a:lnTo>
                    <a:pt x="14" y="40"/>
                  </a:lnTo>
                  <a:lnTo>
                    <a:pt x="0" y="27"/>
                  </a:lnTo>
                  <a:lnTo>
                    <a:pt x="23" y="0"/>
                  </a:lnTo>
                  <a:close/>
                </a:path>
              </a:pathLst>
            </a:custGeom>
            <a:solidFill>
              <a:srgbClr val="000000"/>
            </a:solidFill>
            <a:ln w="9525">
              <a:noFill/>
              <a:round/>
              <a:headEnd/>
              <a:tailEnd/>
            </a:ln>
          </p:spPr>
          <p:txBody>
            <a:bodyPr/>
            <a:lstStyle/>
            <a:p>
              <a:endParaRPr lang="en-US"/>
            </a:p>
          </p:txBody>
        </p:sp>
        <p:sp>
          <p:nvSpPr>
            <p:cNvPr id="85063" name="Freeform 534"/>
            <p:cNvSpPr>
              <a:spLocks/>
            </p:cNvSpPr>
            <p:nvPr/>
          </p:nvSpPr>
          <p:spPr bwMode="auto">
            <a:xfrm>
              <a:off x="3852" y="402"/>
              <a:ext cx="38" cy="39"/>
            </a:xfrm>
            <a:custGeom>
              <a:avLst/>
              <a:gdLst>
                <a:gd name="T0" fmla="*/ 23 w 38"/>
                <a:gd name="T1" fmla="*/ 0 h 39"/>
                <a:gd name="T2" fmla="*/ 38 w 38"/>
                <a:gd name="T3" fmla="*/ 13 h 39"/>
                <a:gd name="T4" fmla="*/ 16 w 38"/>
                <a:gd name="T5" fmla="*/ 39 h 39"/>
                <a:gd name="T6" fmla="*/ 0 w 38"/>
                <a:gd name="T7" fmla="*/ 26 h 39"/>
                <a:gd name="T8" fmla="*/ 23 w 38"/>
                <a:gd name="T9" fmla="*/ 0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23" y="0"/>
                  </a:moveTo>
                  <a:lnTo>
                    <a:pt x="38" y="13"/>
                  </a:lnTo>
                  <a:lnTo>
                    <a:pt x="16" y="39"/>
                  </a:lnTo>
                  <a:lnTo>
                    <a:pt x="0" y="26"/>
                  </a:lnTo>
                  <a:lnTo>
                    <a:pt x="23" y="0"/>
                  </a:lnTo>
                  <a:close/>
                </a:path>
              </a:pathLst>
            </a:custGeom>
            <a:solidFill>
              <a:srgbClr val="000000"/>
            </a:solidFill>
            <a:ln w="9525">
              <a:noFill/>
              <a:round/>
              <a:headEnd/>
              <a:tailEnd/>
            </a:ln>
          </p:spPr>
          <p:txBody>
            <a:bodyPr/>
            <a:lstStyle/>
            <a:p>
              <a:endParaRPr lang="en-US"/>
            </a:p>
          </p:txBody>
        </p:sp>
        <p:sp>
          <p:nvSpPr>
            <p:cNvPr id="85064" name="Freeform 533"/>
            <p:cNvSpPr>
              <a:spLocks/>
            </p:cNvSpPr>
            <p:nvPr/>
          </p:nvSpPr>
          <p:spPr bwMode="auto">
            <a:xfrm>
              <a:off x="3867" y="415"/>
              <a:ext cx="39" cy="40"/>
            </a:xfrm>
            <a:custGeom>
              <a:avLst/>
              <a:gdLst>
                <a:gd name="T0" fmla="*/ 24 w 39"/>
                <a:gd name="T1" fmla="*/ 0 h 40"/>
                <a:gd name="T2" fmla="*/ 39 w 39"/>
                <a:gd name="T3" fmla="*/ 14 h 40"/>
                <a:gd name="T4" fmla="*/ 15 w 39"/>
                <a:gd name="T5" fmla="*/ 40 h 40"/>
                <a:gd name="T6" fmla="*/ 0 w 39"/>
                <a:gd name="T7" fmla="*/ 25 h 40"/>
                <a:gd name="T8" fmla="*/ 24 w 39"/>
                <a:gd name="T9" fmla="*/ 0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24" y="0"/>
                  </a:moveTo>
                  <a:lnTo>
                    <a:pt x="39" y="14"/>
                  </a:lnTo>
                  <a:lnTo>
                    <a:pt x="15" y="40"/>
                  </a:lnTo>
                  <a:lnTo>
                    <a:pt x="0" y="25"/>
                  </a:lnTo>
                  <a:lnTo>
                    <a:pt x="24" y="0"/>
                  </a:lnTo>
                  <a:close/>
                </a:path>
              </a:pathLst>
            </a:custGeom>
            <a:solidFill>
              <a:srgbClr val="000000"/>
            </a:solidFill>
            <a:ln w="9525">
              <a:noFill/>
              <a:round/>
              <a:headEnd/>
              <a:tailEnd/>
            </a:ln>
          </p:spPr>
          <p:txBody>
            <a:bodyPr/>
            <a:lstStyle/>
            <a:p>
              <a:endParaRPr lang="en-US"/>
            </a:p>
          </p:txBody>
        </p:sp>
        <p:sp>
          <p:nvSpPr>
            <p:cNvPr id="85065" name="Freeform 532"/>
            <p:cNvSpPr>
              <a:spLocks/>
            </p:cNvSpPr>
            <p:nvPr/>
          </p:nvSpPr>
          <p:spPr bwMode="auto">
            <a:xfrm>
              <a:off x="3882" y="429"/>
              <a:ext cx="40" cy="41"/>
            </a:xfrm>
            <a:custGeom>
              <a:avLst/>
              <a:gdLst>
                <a:gd name="T0" fmla="*/ 23 w 40"/>
                <a:gd name="T1" fmla="*/ 0 h 41"/>
                <a:gd name="T2" fmla="*/ 40 w 40"/>
                <a:gd name="T3" fmla="*/ 16 h 41"/>
                <a:gd name="T4" fmla="*/ 17 w 40"/>
                <a:gd name="T5" fmla="*/ 41 h 41"/>
                <a:gd name="T6" fmla="*/ 0 w 40"/>
                <a:gd name="T7" fmla="*/ 26 h 41"/>
                <a:gd name="T8" fmla="*/ 23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3" y="0"/>
                  </a:moveTo>
                  <a:lnTo>
                    <a:pt x="40" y="16"/>
                  </a:lnTo>
                  <a:lnTo>
                    <a:pt x="17" y="41"/>
                  </a:lnTo>
                  <a:lnTo>
                    <a:pt x="0" y="26"/>
                  </a:lnTo>
                  <a:lnTo>
                    <a:pt x="23" y="0"/>
                  </a:lnTo>
                  <a:close/>
                </a:path>
              </a:pathLst>
            </a:custGeom>
            <a:solidFill>
              <a:srgbClr val="000000"/>
            </a:solidFill>
            <a:ln w="9525">
              <a:noFill/>
              <a:round/>
              <a:headEnd/>
              <a:tailEnd/>
            </a:ln>
          </p:spPr>
          <p:txBody>
            <a:bodyPr/>
            <a:lstStyle/>
            <a:p>
              <a:endParaRPr lang="en-US"/>
            </a:p>
          </p:txBody>
        </p:sp>
        <p:sp>
          <p:nvSpPr>
            <p:cNvPr id="85066" name="Freeform 531"/>
            <p:cNvSpPr>
              <a:spLocks/>
            </p:cNvSpPr>
            <p:nvPr/>
          </p:nvSpPr>
          <p:spPr bwMode="auto">
            <a:xfrm>
              <a:off x="3899" y="445"/>
              <a:ext cx="41" cy="41"/>
            </a:xfrm>
            <a:custGeom>
              <a:avLst/>
              <a:gdLst>
                <a:gd name="T0" fmla="*/ 24 w 41"/>
                <a:gd name="T1" fmla="*/ 0 h 41"/>
                <a:gd name="T2" fmla="*/ 41 w 41"/>
                <a:gd name="T3" fmla="*/ 16 h 41"/>
                <a:gd name="T4" fmla="*/ 17 w 41"/>
                <a:gd name="T5" fmla="*/ 41 h 41"/>
                <a:gd name="T6" fmla="*/ 0 w 41"/>
                <a:gd name="T7" fmla="*/ 25 h 41"/>
                <a:gd name="T8" fmla="*/ 24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4" y="0"/>
                  </a:moveTo>
                  <a:lnTo>
                    <a:pt x="41" y="16"/>
                  </a:lnTo>
                  <a:lnTo>
                    <a:pt x="17" y="41"/>
                  </a:lnTo>
                  <a:lnTo>
                    <a:pt x="0" y="25"/>
                  </a:lnTo>
                  <a:lnTo>
                    <a:pt x="24" y="0"/>
                  </a:lnTo>
                  <a:close/>
                </a:path>
              </a:pathLst>
            </a:custGeom>
            <a:solidFill>
              <a:srgbClr val="000000"/>
            </a:solidFill>
            <a:ln w="9525">
              <a:noFill/>
              <a:round/>
              <a:headEnd/>
              <a:tailEnd/>
            </a:ln>
          </p:spPr>
          <p:txBody>
            <a:bodyPr/>
            <a:lstStyle/>
            <a:p>
              <a:endParaRPr lang="en-US"/>
            </a:p>
          </p:txBody>
        </p:sp>
        <p:sp>
          <p:nvSpPr>
            <p:cNvPr id="85067" name="Freeform 530"/>
            <p:cNvSpPr>
              <a:spLocks/>
            </p:cNvSpPr>
            <p:nvPr/>
          </p:nvSpPr>
          <p:spPr bwMode="auto">
            <a:xfrm>
              <a:off x="3915" y="461"/>
              <a:ext cx="41" cy="42"/>
            </a:xfrm>
            <a:custGeom>
              <a:avLst/>
              <a:gdLst>
                <a:gd name="T0" fmla="*/ 25 w 41"/>
                <a:gd name="T1" fmla="*/ 0 h 42"/>
                <a:gd name="T2" fmla="*/ 41 w 41"/>
                <a:gd name="T3" fmla="*/ 17 h 42"/>
                <a:gd name="T4" fmla="*/ 17 w 41"/>
                <a:gd name="T5" fmla="*/ 42 h 42"/>
                <a:gd name="T6" fmla="*/ 0 w 41"/>
                <a:gd name="T7" fmla="*/ 25 h 42"/>
                <a:gd name="T8" fmla="*/ 25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25" y="0"/>
                  </a:moveTo>
                  <a:lnTo>
                    <a:pt x="41" y="17"/>
                  </a:lnTo>
                  <a:lnTo>
                    <a:pt x="17" y="42"/>
                  </a:lnTo>
                  <a:lnTo>
                    <a:pt x="0" y="25"/>
                  </a:lnTo>
                  <a:lnTo>
                    <a:pt x="25" y="0"/>
                  </a:lnTo>
                  <a:close/>
                </a:path>
              </a:pathLst>
            </a:custGeom>
            <a:solidFill>
              <a:srgbClr val="000000"/>
            </a:solidFill>
            <a:ln w="9525">
              <a:noFill/>
              <a:round/>
              <a:headEnd/>
              <a:tailEnd/>
            </a:ln>
          </p:spPr>
          <p:txBody>
            <a:bodyPr/>
            <a:lstStyle/>
            <a:p>
              <a:endParaRPr lang="en-US"/>
            </a:p>
          </p:txBody>
        </p:sp>
        <p:sp>
          <p:nvSpPr>
            <p:cNvPr id="85068" name="Freeform 529"/>
            <p:cNvSpPr>
              <a:spLocks/>
            </p:cNvSpPr>
            <p:nvPr/>
          </p:nvSpPr>
          <p:spPr bwMode="auto">
            <a:xfrm>
              <a:off x="3932" y="477"/>
              <a:ext cx="43" cy="43"/>
            </a:xfrm>
            <a:custGeom>
              <a:avLst/>
              <a:gdLst>
                <a:gd name="T0" fmla="*/ 24 w 43"/>
                <a:gd name="T1" fmla="*/ 0 h 43"/>
                <a:gd name="T2" fmla="*/ 43 w 43"/>
                <a:gd name="T3" fmla="*/ 18 h 43"/>
                <a:gd name="T4" fmla="*/ 19 w 43"/>
                <a:gd name="T5" fmla="*/ 43 h 43"/>
                <a:gd name="T6" fmla="*/ 0 w 43"/>
                <a:gd name="T7" fmla="*/ 26 h 43"/>
                <a:gd name="T8" fmla="*/ 24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24" y="0"/>
                  </a:moveTo>
                  <a:lnTo>
                    <a:pt x="43" y="18"/>
                  </a:lnTo>
                  <a:lnTo>
                    <a:pt x="19" y="43"/>
                  </a:lnTo>
                  <a:lnTo>
                    <a:pt x="0" y="26"/>
                  </a:lnTo>
                  <a:lnTo>
                    <a:pt x="24" y="0"/>
                  </a:lnTo>
                  <a:close/>
                </a:path>
              </a:pathLst>
            </a:custGeom>
            <a:solidFill>
              <a:srgbClr val="000000"/>
            </a:solidFill>
            <a:ln w="9525">
              <a:noFill/>
              <a:round/>
              <a:headEnd/>
              <a:tailEnd/>
            </a:ln>
          </p:spPr>
          <p:txBody>
            <a:bodyPr/>
            <a:lstStyle/>
            <a:p>
              <a:endParaRPr lang="en-US"/>
            </a:p>
          </p:txBody>
        </p:sp>
        <p:sp>
          <p:nvSpPr>
            <p:cNvPr id="85069" name="Freeform 528"/>
            <p:cNvSpPr>
              <a:spLocks/>
            </p:cNvSpPr>
            <p:nvPr/>
          </p:nvSpPr>
          <p:spPr bwMode="auto">
            <a:xfrm>
              <a:off x="3950" y="496"/>
              <a:ext cx="32" cy="32"/>
            </a:xfrm>
            <a:custGeom>
              <a:avLst/>
              <a:gdLst>
                <a:gd name="T0" fmla="*/ 25 w 32"/>
                <a:gd name="T1" fmla="*/ 0 h 32"/>
                <a:gd name="T2" fmla="*/ 32 w 32"/>
                <a:gd name="T3" fmla="*/ 7 h 32"/>
                <a:gd name="T4" fmla="*/ 7 w 32"/>
                <a:gd name="T5" fmla="*/ 32 h 32"/>
                <a:gd name="T6" fmla="*/ 0 w 32"/>
                <a:gd name="T7" fmla="*/ 24 h 32"/>
                <a:gd name="T8" fmla="*/ 25 w 32"/>
                <a:gd name="T9" fmla="*/ 0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25" y="0"/>
                  </a:moveTo>
                  <a:lnTo>
                    <a:pt x="32" y="7"/>
                  </a:lnTo>
                  <a:lnTo>
                    <a:pt x="7" y="32"/>
                  </a:lnTo>
                  <a:lnTo>
                    <a:pt x="0" y="24"/>
                  </a:lnTo>
                  <a:lnTo>
                    <a:pt x="25" y="0"/>
                  </a:lnTo>
                  <a:close/>
                </a:path>
              </a:pathLst>
            </a:custGeom>
            <a:solidFill>
              <a:srgbClr val="000000"/>
            </a:solidFill>
            <a:ln w="9525">
              <a:noFill/>
              <a:round/>
              <a:headEnd/>
              <a:tailEnd/>
            </a:ln>
          </p:spPr>
          <p:txBody>
            <a:bodyPr/>
            <a:lstStyle/>
            <a:p>
              <a:endParaRPr lang="en-US"/>
            </a:p>
          </p:txBody>
        </p:sp>
        <p:sp>
          <p:nvSpPr>
            <p:cNvPr id="85070" name="Freeform 527"/>
            <p:cNvSpPr>
              <a:spLocks/>
            </p:cNvSpPr>
            <p:nvPr/>
          </p:nvSpPr>
          <p:spPr bwMode="auto">
            <a:xfrm>
              <a:off x="4057" y="603"/>
              <a:ext cx="33" cy="32"/>
            </a:xfrm>
            <a:custGeom>
              <a:avLst/>
              <a:gdLst>
                <a:gd name="T0" fmla="*/ 25 w 33"/>
                <a:gd name="T1" fmla="*/ 0 h 32"/>
                <a:gd name="T2" fmla="*/ 33 w 33"/>
                <a:gd name="T3" fmla="*/ 8 h 32"/>
                <a:gd name="T4" fmla="*/ 8 w 33"/>
                <a:gd name="T5" fmla="*/ 32 h 32"/>
                <a:gd name="T6" fmla="*/ 0 w 33"/>
                <a:gd name="T7" fmla="*/ 24 h 32"/>
                <a:gd name="T8" fmla="*/ 25 w 33"/>
                <a:gd name="T9" fmla="*/ 0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25" y="0"/>
                  </a:moveTo>
                  <a:lnTo>
                    <a:pt x="33" y="8"/>
                  </a:lnTo>
                  <a:lnTo>
                    <a:pt x="8" y="32"/>
                  </a:lnTo>
                  <a:lnTo>
                    <a:pt x="0" y="24"/>
                  </a:lnTo>
                  <a:lnTo>
                    <a:pt x="25" y="0"/>
                  </a:lnTo>
                  <a:close/>
                </a:path>
              </a:pathLst>
            </a:custGeom>
            <a:solidFill>
              <a:srgbClr val="000000"/>
            </a:solidFill>
            <a:ln w="9525">
              <a:noFill/>
              <a:round/>
              <a:headEnd/>
              <a:tailEnd/>
            </a:ln>
          </p:spPr>
          <p:txBody>
            <a:bodyPr/>
            <a:lstStyle/>
            <a:p>
              <a:endParaRPr lang="en-US"/>
            </a:p>
          </p:txBody>
        </p:sp>
        <p:sp>
          <p:nvSpPr>
            <p:cNvPr id="85071" name="Freeform 526"/>
            <p:cNvSpPr>
              <a:spLocks/>
            </p:cNvSpPr>
            <p:nvPr/>
          </p:nvSpPr>
          <p:spPr bwMode="auto">
            <a:xfrm>
              <a:off x="4065" y="611"/>
              <a:ext cx="66" cy="66"/>
            </a:xfrm>
            <a:custGeom>
              <a:avLst/>
              <a:gdLst>
                <a:gd name="T0" fmla="*/ 26 w 66"/>
                <a:gd name="T1" fmla="*/ 0 h 66"/>
                <a:gd name="T2" fmla="*/ 66 w 66"/>
                <a:gd name="T3" fmla="*/ 42 h 66"/>
                <a:gd name="T4" fmla="*/ 41 w 66"/>
                <a:gd name="T5" fmla="*/ 66 h 66"/>
                <a:gd name="T6" fmla="*/ 0 w 66"/>
                <a:gd name="T7" fmla="*/ 24 h 66"/>
                <a:gd name="T8" fmla="*/ 26 w 66"/>
                <a:gd name="T9" fmla="*/ 0 h 66"/>
                <a:gd name="T10" fmla="*/ 0 60000 65536"/>
                <a:gd name="T11" fmla="*/ 0 60000 65536"/>
                <a:gd name="T12" fmla="*/ 0 60000 65536"/>
                <a:gd name="T13" fmla="*/ 0 60000 65536"/>
                <a:gd name="T14" fmla="*/ 0 60000 65536"/>
                <a:gd name="T15" fmla="*/ 0 w 66"/>
                <a:gd name="T16" fmla="*/ 0 h 66"/>
                <a:gd name="T17" fmla="*/ 66 w 66"/>
                <a:gd name="T18" fmla="*/ 66 h 66"/>
              </a:gdLst>
              <a:ahLst/>
              <a:cxnLst>
                <a:cxn ang="T10">
                  <a:pos x="T0" y="T1"/>
                </a:cxn>
                <a:cxn ang="T11">
                  <a:pos x="T2" y="T3"/>
                </a:cxn>
                <a:cxn ang="T12">
                  <a:pos x="T4" y="T5"/>
                </a:cxn>
                <a:cxn ang="T13">
                  <a:pos x="T6" y="T7"/>
                </a:cxn>
                <a:cxn ang="T14">
                  <a:pos x="T8" y="T9"/>
                </a:cxn>
              </a:cxnLst>
              <a:rect l="T15" t="T16" r="T17" b="T18"/>
              <a:pathLst>
                <a:path w="66" h="66">
                  <a:moveTo>
                    <a:pt x="26" y="0"/>
                  </a:moveTo>
                  <a:lnTo>
                    <a:pt x="66" y="42"/>
                  </a:lnTo>
                  <a:lnTo>
                    <a:pt x="41" y="66"/>
                  </a:lnTo>
                  <a:lnTo>
                    <a:pt x="0" y="24"/>
                  </a:lnTo>
                  <a:lnTo>
                    <a:pt x="26" y="0"/>
                  </a:lnTo>
                  <a:close/>
                </a:path>
              </a:pathLst>
            </a:custGeom>
            <a:solidFill>
              <a:srgbClr val="000000"/>
            </a:solidFill>
            <a:ln w="9525">
              <a:noFill/>
              <a:round/>
              <a:headEnd/>
              <a:tailEnd/>
            </a:ln>
          </p:spPr>
          <p:txBody>
            <a:bodyPr/>
            <a:lstStyle/>
            <a:p>
              <a:endParaRPr lang="en-US"/>
            </a:p>
          </p:txBody>
        </p:sp>
        <p:sp>
          <p:nvSpPr>
            <p:cNvPr id="85072" name="Freeform 525"/>
            <p:cNvSpPr>
              <a:spLocks/>
            </p:cNvSpPr>
            <p:nvPr/>
          </p:nvSpPr>
          <p:spPr bwMode="auto">
            <a:xfrm>
              <a:off x="4106" y="653"/>
              <a:ext cx="68" cy="68"/>
            </a:xfrm>
            <a:custGeom>
              <a:avLst/>
              <a:gdLst>
                <a:gd name="T0" fmla="*/ 25 w 68"/>
                <a:gd name="T1" fmla="*/ 0 h 68"/>
                <a:gd name="T2" fmla="*/ 68 w 68"/>
                <a:gd name="T3" fmla="*/ 44 h 68"/>
                <a:gd name="T4" fmla="*/ 42 w 68"/>
                <a:gd name="T5" fmla="*/ 68 h 68"/>
                <a:gd name="T6" fmla="*/ 0 w 68"/>
                <a:gd name="T7" fmla="*/ 24 h 68"/>
                <a:gd name="T8" fmla="*/ 25 w 68"/>
                <a:gd name="T9" fmla="*/ 0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25" y="0"/>
                  </a:moveTo>
                  <a:lnTo>
                    <a:pt x="68" y="44"/>
                  </a:lnTo>
                  <a:lnTo>
                    <a:pt x="42" y="68"/>
                  </a:lnTo>
                  <a:lnTo>
                    <a:pt x="0" y="24"/>
                  </a:lnTo>
                  <a:lnTo>
                    <a:pt x="25" y="0"/>
                  </a:lnTo>
                  <a:close/>
                </a:path>
              </a:pathLst>
            </a:custGeom>
            <a:solidFill>
              <a:srgbClr val="000000"/>
            </a:solidFill>
            <a:ln w="9525">
              <a:noFill/>
              <a:round/>
              <a:headEnd/>
              <a:tailEnd/>
            </a:ln>
          </p:spPr>
          <p:txBody>
            <a:bodyPr/>
            <a:lstStyle/>
            <a:p>
              <a:endParaRPr lang="en-US"/>
            </a:p>
          </p:txBody>
        </p:sp>
        <p:sp>
          <p:nvSpPr>
            <p:cNvPr id="85073" name="Freeform 524"/>
            <p:cNvSpPr>
              <a:spLocks/>
            </p:cNvSpPr>
            <p:nvPr/>
          </p:nvSpPr>
          <p:spPr bwMode="auto">
            <a:xfrm>
              <a:off x="4148" y="697"/>
              <a:ext cx="69" cy="69"/>
            </a:xfrm>
            <a:custGeom>
              <a:avLst/>
              <a:gdLst>
                <a:gd name="T0" fmla="*/ 26 w 69"/>
                <a:gd name="T1" fmla="*/ 0 h 69"/>
                <a:gd name="T2" fmla="*/ 69 w 69"/>
                <a:gd name="T3" fmla="*/ 45 h 69"/>
                <a:gd name="T4" fmla="*/ 43 w 69"/>
                <a:gd name="T5" fmla="*/ 69 h 69"/>
                <a:gd name="T6" fmla="*/ 0 w 69"/>
                <a:gd name="T7" fmla="*/ 24 h 69"/>
                <a:gd name="T8" fmla="*/ 26 w 69"/>
                <a:gd name="T9" fmla="*/ 0 h 69"/>
                <a:gd name="T10" fmla="*/ 0 60000 65536"/>
                <a:gd name="T11" fmla="*/ 0 60000 65536"/>
                <a:gd name="T12" fmla="*/ 0 60000 65536"/>
                <a:gd name="T13" fmla="*/ 0 60000 65536"/>
                <a:gd name="T14" fmla="*/ 0 60000 65536"/>
                <a:gd name="T15" fmla="*/ 0 w 69"/>
                <a:gd name="T16" fmla="*/ 0 h 69"/>
                <a:gd name="T17" fmla="*/ 69 w 69"/>
                <a:gd name="T18" fmla="*/ 69 h 69"/>
              </a:gdLst>
              <a:ahLst/>
              <a:cxnLst>
                <a:cxn ang="T10">
                  <a:pos x="T0" y="T1"/>
                </a:cxn>
                <a:cxn ang="T11">
                  <a:pos x="T2" y="T3"/>
                </a:cxn>
                <a:cxn ang="T12">
                  <a:pos x="T4" y="T5"/>
                </a:cxn>
                <a:cxn ang="T13">
                  <a:pos x="T6" y="T7"/>
                </a:cxn>
                <a:cxn ang="T14">
                  <a:pos x="T8" y="T9"/>
                </a:cxn>
              </a:cxnLst>
              <a:rect l="T15" t="T16" r="T17" b="T18"/>
              <a:pathLst>
                <a:path w="69" h="69">
                  <a:moveTo>
                    <a:pt x="26" y="0"/>
                  </a:moveTo>
                  <a:lnTo>
                    <a:pt x="69" y="45"/>
                  </a:lnTo>
                  <a:lnTo>
                    <a:pt x="43" y="69"/>
                  </a:lnTo>
                  <a:lnTo>
                    <a:pt x="0" y="24"/>
                  </a:lnTo>
                  <a:lnTo>
                    <a:pt x="26" y="0"/>
                  </a:lnTo>
                  <a:close/>
                </a:path>
              </a:pathLst>
            </a:custGeom>
            <a:solidFill>
              <a:srgbClr val="000000"/>
            </a:solidFill>
            <a:ln w="9525">
              <a:noFill/>
              <a:round/>
              <a:headEnd/>
              <a:tailEnd/>
            </a:ln>
          </p:spPr>
          <p:txBody>
            <a:bodyPr/>
            <a:lstStyle/>
            <a:p>
              <a:endParaRPr lang="en-US"/>
            </a:p>
          </p:txBody>
        </p:sp>
        <p:sp>
          <p:nvSpPr>
            <p:cNvPr id="85074" name="Freeform 523"/>
            <p:cNvSpPr>
              <a:spLocks/>
            </p:cNvSpPr>
            <p:nvPr/>
          </p:nvSpPr>
          <p:spPr bwMode="auto">
            <a:xfrm>
              <a:off x="4191" y="742"/>
              <a:ext cx="62" cy="63"/>
            </a:xfrm>
            <a:custGeom>
              <a:avLst/>
              <a:gdLst>
                <a:gd name="T0" fmla="*/ 26 w 62"/>
                <a:gd name="T1" fmla="*/ 0 h 63"/>
                <a:gd name="T2" fmla="*/ 62 w 62"/>
                <a:gd name="T3" fmla="*/ 39 h 63"/>
                <a:gd name="T4" fmla="*/ 37 w 62"/>
                <a:gd name="T5" fmla="*/ 63 h 63"/>
                <a:gd name="T6" fmla="*/ 0 w 62"/>
                <a:gd name="T7" fmla="*/ 24 h 63"/>
                <a:gd name="T8" fmla="*/ 26 w 62"/>
                <a:gd name="T9" fmla="*/ 0 h 63"/>
                <a:gd name="T10" fmla="*/ 0 60000 65536"/>
                <a:gd name="T11" fmla="*/ 0 60000 65536"/>
                <a:gd name="T12" fmla="*/ 0 60000 65536"/>
                <a:gd name="T13" fmla="*/ 0 60000 65536"/>
                <a:gd name="T14" fmla="*/ 0 60000 65536"/>
                <a:gd name="T15" fmla="*/ 0 w 62"/>
                <a:gd name="T16" fmla="*/ 0 h 63"/>
                <a:gd name="T17" fmla="*/ 62 w 62"/>
                <a:gd name="T18" fmla="*/ 63 h 63"/>
              </a:gdLst>
              <a:ahLst/>
              <a:cxnLst>
                <a:cxn ang="T10">
                  <a:pos x="T0" y="T1"/>
                </a:cxn>
                <a:cxn ang="T11">
                  <a:pos x="T2" y="T3"/>
                </a:cxn>
                <a:cxn ang="T12">
                  <a:pos x="T4" y="T5"/>
                </a:cxn>
                <a:cxn ang="T13">
                  <a:pos x="T6" y="T7"/>
                </a:cxn>
                <a:cxn ang="T14">
                  <a:pos x="T8" y="T9"/>
                </a:cxn>
              </a:cxnLst>
              <a:rect l="T15" t="T16" r="T17" b="T18"/>
              <a:pathLst>
                <a:path w="62" h="63">
                  <a:moveTo>
                    <a:pt x="26" y="0"/>
                  </a:moveTo>
                  <a:lnTo>
                    <a:pt x="62" y="39"/>
                  </a:lnTo>
                  <a:lnTo>
                    <a:pt x="37" y="63"/>
                  </a:lnTo>
                  <a:lnTo>
                    <a:pt x="0" y="24"/>
                  </a:lnTo>
                  <a:lnTo>
                    <a:pt x="26" y="0"/>
                  </a:lnTo>
                  <a:close/>
                </a:path>
              </a:pathLst>
            </a:custGeom>
            <a:solidFill>
              <a:srgbClr val="000000"/>
            </a:solidFill>
            <a:ln w="9525">
              <a:noFill/>
              <a:round/>
              <a:headEnd/>
              <a:tailEnd/>
            </a:ln>
          </p:spPr>
          <p:txBody>
            <a:bodyPr/>
            <a:lstStyle/>
            <a:p>
              <a:endParaRPr lang="en-US"/>
            </a:p>
          </p:txBody>
        </p:sp>
        <p:sp>
          <p:nvSpPr>
            <p:cNvPr id="85075" name="Freeform 522"/>
            <p:cNvSpPr>
              <a:spLocks/>
            </p:cNvSpPr>
            <p:nvPr/>
          </p:nvSpPr>
          <p:spPr bwMode="auto">
            <a:xfrm>
              <a:off x="4325" y="884"/>
              <a:ext cx="69" cy="71"/>
            </a:xfrm>
            <a:custGeom>
              <a:avLst/>
              <a:gdLst>
                <a:gd name="T0" fmla="*/ 25 w 69"/>
                <a:gd name="T1" fmla="*/ 0 h 71"/>
                <a:gd name="T2" fmla="*/ 69 w 69"/>
                <a:gd name="T3" fmla="*/ 47 h 71"/>
                <a:gd name="T4" fmla="*/ 43 w 69"/>
                <a:gd name="T5" fmla="*/ 71 h 71"/>
                <a:gd name="T6" fmla="*/ 0 w 69"/>
                <a:gd name="T7" fmla="*/ 24 h 71"/>
                <a:gd name="T8" fmla="*/ 25 w 69"/>
                <a:gd name="T9" fmla="*/ 0 h 71"/>
                <a:gd name="T10" fmla="*/ 0 60000 65536"/>
                <a:gd name="T11" fmla="*/ 0 60000 65536"/>
                <a:gd name="T12" fmla="*/ 0 60000 65536"/>
                <a:gd name="T13" fmla="*/ 0 60000 65536"/>
                <a:gd name="T14" fmla="*/ 0 60000 65536"/>
                <a:gd name="T15" fmla="*/ 0 w 69"/>
                <a:gd name="T16" fmla="*/ 0 h 71"/>
                <a:gd name="T17" fmla="*/ 69 w 69"/>
                <a:gd name="T18" fmla="*/ 71 h 71"/>
              </a:gdLst>
              <a:ahLst/>
              <a:cxnLst>
                <a:cxn ang="T10">
                  <a:pos x="T0" y="T1"/>
                </a:cxn>
                <a:cxn ang="T11">
                  <a:pos x="T2" y="T3"/>
                </a:cxn>
                <a:cxn ang="T12">
                  <a:pos x="T4" y="T5"/>
                </a:cxn>
                <a:cxn ang="T13">
                  <a:pos x="T6" y="T7"/>
                </a:cxn>
                <a:cxn ang="T14">
                  <a:pos x="T8" y="T9"/>
                </a:cxn>
              </a:cxnLst>
              <a:rect l="T15" t="T16" r="T17" b="T18"/>
              <a:pathLst>
                <a:path w="69" h="71">
                  <a:moveTo>
                    <a:pt x="25" y="0"/>
                  </a:moveTo>
                  <a:lnTo>
                    <a:pt x="69" y="47"/>
                  </a:lnTo>
                  <a:lnTo>
                    <a:pt x="43" y="71"/>
                  </a:lnTo>
                  <a:lnTo>
                    <a:pt x="0" y="24"/>
                  </a:lnTo>
                  <a:lnTo>
                    <a:pt x="25" y="0"/>
                  </a:lnTo>
                  <a:close/>
                </a:path>
              </a:pathLst>
            </a:custGeom>
            <a:solidFill>
              <a:srgbClr val="000000"/>
            </a:solidFill>
            <a:ln w="9525">
              <a:noFill/>
              <a:round/>
              <a:headEnd/>
              <a:tailEnd/>
            </a:ln>
          </p:spPr>
          <p:txBody>
            <a:bodyPr/>
            <a:lstStyle/>
            <a:p>
              <a:endParaRPr lang="en-US"/>
            </a:p>
          </p:txBody>
        </p:sp>
        <p:sp>
          <p:nvSpPr>
            <p:cNvPr id="85076" name="Freeform 521"/>
            <p:cNvSpPr>
              <a:spLocks/>
            </p:cNvSpPr>
            <p:nvPr/>
          </p:nvSpPr>
          <p:spPr bwMode="auto">
            <a:xfrm>
              <a:off x="4368" y="931"/>
              <a:ext cx="115" cy="121"/>
            </a:xfrm>
            <a:custGeom>
              <a:avLst/>
              <a:gdLst>
                <a:gd name="T0" fmla="*/ 26 w 115"/>
                <a:gd name="T1" fmla="*/ 0 h 121"/>
                <a:gd name="T2" fmla="*/ 115 w 115"/>
                <a:gd name="T3" fmla="*/ 97 h 121"/>
                <a:gd name="T4" fmla="*/ 90 w 115"/>
                <a:gd name="T5" fmla="*/ 121 h 121"/>
                <a:gd name="T6" fmla="*/ 0 w 115"/>
                <a:gd name="T7" fmla="*/ 24 h 121"/>
                <a:gd name="T8" fmla="*/ 26 w 115"/>
                <a:gd name="T9" fmla="*/ 0 h 121"/>
                <a:gd name="T10" fmla="*/ 0 60000 65536"/>
                <a:gd name="T11" fmla="*/ 0 60000 65536"/>
                <a:gd name="T12" fmla="*/ 0 60000 65536"/>
                <a:gd name="T13" fmla="*/ 0 60000 65536"/>
                <a:gd name="T14" fmla="*/ 0 60000 65536"/>
                <a:gd name="T15" fmla="*/ 0 w 115"/>
                <a:gd name="T16" fmla="*/ 0 h 121"/>
                <a:gd name="T17" fmla="*/ 115 w 115"/>
                <a:gd name="T18" fmla="*/ 121 h 121"/>
              </a:gdLst>
              <a:ahLst/>
              <a:cxnLst>
                <a:cxn ang="T10">
                  <a:pos x="T0" y="T1"/>
                </a:cxn>
                <a:cxn ang="T11">
                  <a:pos x="T2" y="T3"/>
                </a:cxn>
                <a:cxn ang="T12">
                  <a:pos x="T4" y="T5"/>
                </a:cxn>
                <a:cxn ang="T13">
                  <a:pos x="T6" y="T7"/>
                </a:cxn>
                <a:cxn ang="T14">
                  <a:pos x="T8" y="T9"/>
                </a:cxn>
              </a:cxnLst>
              <a:rect l="T15" t="T16" r="T17" b="T18"/>
              <a:pathLst>
                <a:path w="115" h="121">
                  <a:moveTo>
                    <a:pt x="26" y="0"/>
                  </a:moveTo>
                  <a:lnTo>
                    <a:pt x="115" y="97"/>
                  </a:lnTo>
                  <a:lnTo>
                    <a:pt x="90" y="121"/>
                  </a:lnTo>
                  <a:lnTo>
                    <a:pt x="0" y="24"/>
                  </a:lnTo>
                  <a:lnTo>
                    <a:pt x="26" y="0"/>
                  </a:lnTo>
                  <a:close/>
                </a:path>
              </a:pathLst>
            </a:custGeom>
            <a:solidFill>
              <a:srgbClr val="000000"/>
            </a:solidFill>
            <a:ln w="9525">
              <a:noFill/>
              <a:round/>
              <a:headEnd/>
              <a:tailEnd/>
            </a:ln>
          </p:spPr>
          <p:txBody>
            <a:bodyPr/>
            <a:lstStyle/>
            <a:p>
              <a:endParaRPr lang="en-US"/>
            </a:p>
          </p:txBody>
        </p:sp>
        <p:sp>
          <p:nvSpPr>
            <p:cNvPr id="85077" name="Freeform 520"/>
            <p:cNvSpPr>
              <a:spLocks/>
            </p:cNvSpPr>
            <p:nvPr/>
          </p:nvSpPr>
          <p:spPr bwMode="auto">
            <a:xfrm>
              <a:off x="4458" y="1029"/>
              <a:ext cx="59" cy="60"/>
            </a:xfrm>
            <a:custGeom>
              <a:avLst/>
              <a:gdLst>
                <a:gd name="T0" fmla="*/ 25 w 59"/>
                <a:gd name="T1" fmla="*/ 0 h 60"/>
                <a:gd name="T2" fmla="*/ 59 w 59"/>
                <a:gd name="T3" fmla="*/ 36 h 60"/>
                <a:gd name="T4" fmla="*/ 33 w 59"/>
                <a:gd name="T5" fmla="*/ 60 h 60"/>
                <a:gd name="T6" fmla="*/ 0 w 59"/>
                <a:gd name="T7" fmla="*/ 23 h 60"/>
                <a:gd name="T8" fmla="*/ 25 w 59"/>
                <a:gd name="T9" fmla="*/ 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25" y="0"/>
                  </a:moveTo>
                  <a:lnTo>
                    <a:pt x="59" y="36"/>
                  </a:lnTo>
                  <a:lnTo>
                    <a:pt x="33" y="60"/>
                  </a:lnTo>
                  <a:lnTo>
                    <a:pt x="0" y="23"/>
                  </a:lnTo>
                  <a:lnTo>
                    <a:pt x="25" y="0"/>
                  </a:lnTo>
                  <a:close/>
                </a:path>
              </a:pathLst>
            </a:custGeom>
            <a:solidFill>
              <a:srgbClr val="000000"/>
            </a:solidFill>
            <a:ln w="9525">
              <a:noFill/>
              <a:round/>
              <a:headEnd/>
              <a:tailEnd/>
            </a:ln>
          </p:spPr>
          <p:txBody>
            <a:bodyPr/>
            <a:lstStyle/>
            <a:p>
              <a:endParaRPr lang="en-US"/>
            </a:p>
          </p:txBody>
        </p:sp>
        <p:sp>
          <p:nvSpPr>
            <p:cNvPr id="85078" name="Freeform 519"/>
            <p:cNvSpPr>
              <a:spLocks/>
            </p:cNvSpPr>
            <p:nvPr/>
          </p:nvSpPr>
          <p:spPr bwMode="auto">
            <a:xfrm>
              <a:off x="4585" y="1169"/>
              <a:ext cx="30" cy="24"/>
            </a:xfrm>
            <a:custGeom>
              <a:avLst/>
              <a:gdLst>
                <a:gd name="T0" fmla="*/ 28 w 30"/>
                <a:gd name="T1" fmla="*/ 0 h 24"/>
                <a:gd name="T2" fmla="*/ 30 w 30"/>
                <a:gd name="T3" fmla="*/ 3 h 24"/>
                <a:gd name="T4" fmla="*/ 3 w 30"/>
                <a:gd name="T5" fmla="*/ 24 h 24"/>
                <a:gd name="T6" fmla="*/ 0 w 30"/>
                <a:gd name="T7" fmla="*/ 21 h 24"/>
                <a:gd name="T8" fmla="*/ 28 w 30"/>
                <a:gd name="T9" fmla="*/ 0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28" y="0"/>
                  </a:moveTo>
                  <a:lnTo>
                    <a:pt x="30" y="3"/>
                  </a:lnTo>
                  <a:lnTo>
                    <a:pt x="3" y="24"/>
                  </a:lnTo>
                  <a:lnTo>
                    <a:pt x="0" y="21"/>
                  </a:lnTo>
                  <a:lnTo>
                    <a:pt x="28" y="0"/>
                  </a:lnTo>
                  <a:close/>
                </a:path>
              </a:pathLst>
            </a:custGeom>
            <a:solidFill>
              <a:srgbClr val="000000"/>
            </a:solidFill>
            <a:ln w="9525">
              <a:noFill/>
              <a:round/>
              <a:headEnd/>
              <a:tailEnd/>
            </a:ln>
          </p:spPr>
          <p:txBody>
            <a:bodyPr/>
            <a:lstStyle/>
            <a:p>
              <a:endParaRPr lang="en-US"/>
            </a:p>
          </p:txBody>
        </p:sp>
        <p:sp>
          <p:nvSpPr>
            <p:cNvPr id="85079" name="Freeform 518"/>
            <p:cNvSpPr>
              <a:spLocks/>
            </p:cNvSpPr>
            <p:nvPr/>
          </p:nvSpPr>
          <p:spPr bwMode="auto">
            <a:xfrm>
              <a:off x="4589" y="1170"/>
              <a:ext cx="68" cy="70"/>
            </a:xfrm>
            <a:custGeom>
              <a:avLst/>
              <a:gdLst>
                <a:gd name="T0" fmla="*/ 26 w 68"/>
                <a:gd name="T1" fmla="*/ 0 h 70"/>
                <a:gd name="T2" fmla="*/ 68 w 68"/>
                <a:gd name="T3" fmla="*/ 46 h 70"/>
                <a:gd name="T4" fmla="*/ 42 w 68"/>
                <a:gd name="T5" fmla="*/ 70 h 70"/>
                <a:gd name="T6" fmla="*/ 0 w 68"/>
                <a:gd name="T7" fmla="*/ 24 h 70"/>
                <a:gd name="T8" fmla="*/ 26 w 68"/>
                <a:gd name="T9" fmla="*/ 0 h 70"/>
                <a:gd name="T10" fmla="*/ 0 60000 65536"/>
                <a:gd name="T11" fmla="*/ 0 60000 65536"/>
                <a:gd name="T12" fmla="*/ 0 60000 65536"/>
                <a:gd name="T13" fmla="*/ 0 60000 65536"/>
                <a:gd name="T14" fmla="*/ 0 60000 65536"/>
                <a:gd name="T15" fmla="*/ 0 w 68"/>
                <a:gd name="T16" fmla="*/ 0 h 70"/>
                <a:gd name="T17" fmla="*/ 68 w 68"/>
                <a:gd name="T18" fmla="*/ 70 h 70"/>
              </a:gdLst>
              <a:ahLst/>
              <a:cxnLst>
                <a:cxn ang="T10">
                  <a:pos x="T0" y="T1"/>
                </a:cxn>
                <a:cxn ang="T11">
                  <a:pos x="T2" y="T3"/>
                </a:cxn>
                <a:cxn ang="T12">
                  <a:pos x="T4" y="T5"/>
                </a:cxn>
                <a:cxn ang="T13">
                  <a:pos x="T6" y="T7"/>
                </a:cxn>
                <a:cxn ang="T14">
                  <a:pos x="T8" y="T9"/>
                </a:cxn>
              </a:cxnLst>
              <a:rect l="T15" t="T16" r="T17" b="T18"/>
              <a:pathLst>
                <a:path w="68" h="70">
                  <a:moveTo>
                    <a:pt x="26" y="0"/>
                  </a:moveTo>
                  <a:lnTo>
                    <a:pt x="68" y="46"/>
                  </a:lnTo>
                  <a:lnTo>
                    <a:pt x="42" y="70"/>
                  </a:lnTo>
                  <a:lnTo>
                    <a:pt x="0" y="24"/>
                  </a:lnTo>
                  <a:lnTo>
                    <a:pt x="26" y="0"/>
                  </a:lnTo>
                  <a:close/>
                </a:path>
              </a:pathLst>
            </a:custGeom>
            <a:solidFill>
              <a:srgbClr val="000000"/>
            </a:solidFill>
            <a:ln w="9525">
              <a:noFill/>
              <a:round/>
              <a:headEnd/>
              <a:tailEnd/>
            </a:ln>
          </p:spPr>
          <p:txBody>
            <a:bodyPr/>
            <a:lstStyle/>
            <a:p>
              <a:endParaRPr lang="en-US"/>
            </a:p>
          </p:txBody>
        </p:sp>
        <p:sp>
          <p:nvSpPr>
            <p:cNvPr id="85080" name="Freeform 517"/>
            <p:cNvSpPr>
              <a:spLocks/>
            </p:cNvSpPr>
            <p:nvPr/>
          </p:nvSpPr>
          <p:spPr bwMode="auto">
            <a:xfrm>
              <a:off x="4631" y="1217"/>
              <a:ext cx="67" cy="68"/>
            </a:xfrm>
            <a:custGeom>
              <a:avLst/>
              <a:gdLst>
                <a:gd name="T0" fmla="*/ 26 w 67"/>
                <a:gd name="T1" fmla="*/ 0 h 68"/>
                <a:gd name="T2" fmla="*/ 67 w 67"/>
                <a:gd name="T3" fmla="*/ 45 h 68"/>
                <a:gd name="T4" fmla="*/ 42 w 67"/>
                <a:gd name="T5" fmla="*/ 68 h 68"/>
                <a:gd name="T6" fmla="*/ 0 w 67"/>
                <a:gd name="T7" fmla="*/ 23 h 68"/>
                <a:gd name="T8" fmla="*/ 26 w 67"/>
                <a:gd name="T9" fmla="*/ 0 h 68"/>
                <a:gd name="T10" fmla="*/ 0 60000 65536"/>
                <a:gd name="T11" fmla="*/ 0 60000 65536"/>
                <a:gd name="T12" fmla="*/ 0 60000 65536"/>
                <a:gd name="T13" fmla="*/ 0 60000 65536"/>
                <a:gd name="T14" fmla="*/ 0 60000 65536"/>
                <a:gd name="T15" fmla="*/ 0 w 67"/>
                <a:gd name="T16" fmla="*/ 0 h 68"/>
                <a:gd name="T17" fmla="*/ 67 w 67"/>
                <a:gd name="T18" fmla="*/ 68 h 68"/>
              </a:gdLst>
              <a:ahLst/>
              <a:cxnLst>
                <a:cxn ang="T10">
                  <a:pos x="T0" y="T1"/>
                </a:cxn>
                <a:cxn ang="T11">
                  <a:pos x="T2" y="T3"/>
                </a:cxn>
                <a:cxn ang="T12">
                  <a:pos x="T4" y="T5"/>
                </a:cxn>
                <a:cxn ang="T13">
                  <a:pos x="T6" y="T7"/>
                </a:cxn>
                <a:cxn ang="T14">
                  <a:pos x="T8" y="T9"/>
                </a:cxn>
              </a:cxnLst>
              <a:rect l="T15" t="T16" r="T17" b="T18"/>
              <a:pathLst>
                <a:path w="67" h="68">
                  <a:moveTo>
                    <a:pt x="26" y="0"/>
                  </a:moveTo>
                  <a:lnTo>
                    <a:pt x="67" y="45"/>
                  </a:lnTo>
                  <a:lnTo>
                    <a:pt x="42" y="68"/>
                  </a:lnTo>
                  <a:lnTo>
                    <a:pt x="0" y="23"/>
                  </a:lnTo>
                  <a:lnTo>
                    <a:pt x="26" y="0"/>
                  </a:lnTo>
                  <a:close/>
                </a:path>
              </a:pathLst>
            </a:custGeom>
            <a:solidFill>
              <a:srgbClr val="000000"/>
            </a:solidFill>
            <a:ln w="9525">
              <a:noFill/>
              <a:round/>
              <a:headEnd/>
              <a:tailEnd/>
            </a:ln>
          </p:spPr>
          <p:txBody>
            <a:bodyPr/>
            <a:lstStyle/>
            <a:p>
              <a:endParaRPr lang="en-US"/>
            </a:p>
          </p:txBody>
        </p:sp>
        <p:sp>
          <p:nvSpPr>
            <p:cNvPr id="85081" name="Freeform 516"/>
            <p:cNvSpPr>
              <a:spLocks/>
            </p:cNvSpPr>
            <p:nvPr/>
          </p:nvSpPr>
          <p:spPr bwMode="auto">
            <a:xfrm>
              <a:off x="4672" y="1262"/>
              <a:ext cx="66" cy="67"/>
            </a:xfrm>
            <a:custGeom>
              <a:avLst/>
              <a:gdLst>
                <a:gd name="T0" fmla="*/ 26 w 66"/>
                <a:gd name="T1" fmla="*/ 0 h 67"/>
                <a:gd name="T2" fmla="*/ 66 w 66"/>
                <a:gd name="T3" fmla="*/ 44 h 67"/>
                <a:gd name="T4" fmla="*/ 40 w 66"/>
                <a:gd name="T5" fmla="*/ 67 h 67"/>
                <a:gd name="T6" fmla="*/ 0 w 66"/>
                <a:gd name="T7" fmla="*/ 23 h 67"/>
                <a:gd name="T8" fmla="*/ 26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26" y="0"/>
                  </a:moveTo>
                  <a:lnTo>
                    <a:pt x="66" y="44"/>
                  </a:lnTo>
                  <a:lnTo>
                    <a:pt x="40" y="67"/>
                  </a:lnTo>
                  <a:lnTo>
                    <a:pt x="0" y="23"/>
                  </a:lnTo>
                  <a:lnTo>
                    <a:pt x="26" y="0"/>
                  </a:lnTo>
                  <a:close/>
                </a:path>
              </a:pathLst>
            </a:custGeom>
            <a:solidFill>
              <a:srgbClr val="000000"/>
            </a:solidFill>
            <a:ln w="9525">
              <a:noFill/>
              <a:round/>
              <a:headEnd/>
              <a:tailEnd/>
            </a:ln>
          </p:spPr>
          <p:txBody>
            <a:bodyPr/>
            <a:lstStyle/>
            <a:p>
              <a:endParaRPr lang="en-US"/>
            </a:p>
          </p:txBody>
        </p:sp>
        <p:sp>
          <p:nvSpPr>
            <p:cNvPr id="85082" name="Freeform 515"/>
            <p:cNvSpPr>
              <a:spLocks/>
            </p:cNvSpPr>
            <p:nvPr/>
          </p:nvSpPr>
          <p:spPr bwMode="auto">
            <a:xfrm>
              <a:off x="4712" y="1305"/>
              <a:ext cx="64" cy="66"/>
            </a:xfrm>
            <a:custGeom>
              <a:avLst/>
              <a:gdLst>
                <a:gd name="T0" fmla="*/ 26 w 64"/>
                <a:gd name="T1" fmla="*/ 0 h 66"/>
                <a:gd name="T2" fmla="*/ 64 w 64"/>
                <a:gd name="T3" fmla="*/ 42 h 66"/>
                <a:gd name="T4" fmla="*/ 39 w 64"/>
                <a:gd name="T5" fmla="*/ 66 h 66"/>
                <a:gd name="T6" fmla="*/ 0 w 64"/>
                <a:gd name="T7" fmla="*/ 24 h 66"/>
                <a:gd name="T8" fmla="*/ 26 w 64"/>
                <a:gd name="T9" fmla="*/ 0 h 66"/>
                <a:gd name="T10" fmla="*/ 0 60000 65536"/>
                <a:gd name="T11" fmla="*/ 0 60000 65536"/>
                <a:gd name="T12" fmla="*/ 0 60000 65536"/>
                <a:gd name="T13" fmla="*/ 0 60000 65536"/>
                <a:gd name="T14" fmla="*/ 0 60000 65536"/>
                <a:gd name="T15" fmla="*/ 0 w 64"/>
                <a:gd name="T16" fmla="*/ 0 h 66"/>
                <a:gd name="T17" fmla="*/ 64 w 64"/>
                <a:gd name="T18" fmla="*/ 66 h 66"/>
              </a:gdLst>
              <a:ahLst/>
              <a:cxnLst>
                <a:cxn ang="T10">
                  <a:pos x="T0" y="T1"/>
                </a:cxn>
                <a:cxn ang="T11">
                  <a:pos x="T2" y="T3"/>
                </a:cxn>
                <a:cxn ang="T12">
                  <a:pos x="T4" y="T5"/>
                </a:cxn>
                <a:cxn ang="T13">
                  <a:pos x="T6" y="T7"/>
                </a:cxn>
                <a:cxn ang="T14">
                  <a:pos x="T8" y="T9"/>
                </a:cxn>
              </a:cxnLst>
              <a:rect l="T15" t="T16" r="T17" b="T18"/>
              <a:pathLst>
                <a:path w="64" h="66">
                  <a:moveTo>
                    <a:pt x="26" y="0"/>
                  </a:moveTo>
                  <a:lnTo>
                    <a:pt x="64" y="42"/>
                  </a:lnTo>
                  <a:lnTo>
                    <a:pt x="39" y="66"/>
                  </a:lnTo>
                  <a:lnTo>
                    <a:pt x="0" y="24"/>
                  </a:lnTo>
                  <a:lnTo>
                    <a:pt x="26" y="0"/>
                  </a:lnTo>
                  <a:close/>
                </a:path>
              </a:pathLst>
            </a:custGeom>
            <a:solidFill>
              <a:srgbClr val="000000"/>
            </a:solidFill>
            <a:ln w="9525">
              <a:noFill/>
              <a:round/>
              <a:headEnd/>
              <a:tailEnd/>
            </a:ln>
          </p:spPr>
          <p:txBody>
            <a:bodyPr/>
            <a:lstStyle/>
            <a:p>
              <a:endParaRPr lang="en-US"/>
            </a:p>
          </p:txBody>
        </p:sp>
        <p:sp>
          <p:nvSpPr>
            <p:cNvPr id="85083" name="Freeform 514"/>
            <p:cNvSpPr>
              <a:spLocks/>
            </p:cNvSpPr>
            <p:nvPr/>
          </p:nvSpPr>
          <p:spPr bwMode="auto">
            <a:xfrm>
              <a:off x="4749" y="1348"/>
              <a:ext cx="30" cy="24"/>
            </a:xfrm>
            <a:custGeom>
              <a:avLst/>
              <a:gdLst>
                <a:gd name="T0" fmla="*/ 28 w 30"/>
                <a:gd name="T1" fmla="*/ 0 h 24"/>
                <a:gd name="T2" fmla="*/ 30 w 30"/>
                <a:gd name="T3" fmla="*/ 3 h 24"/>
                <a:gd name="T4" fmla="*/ 3 w 30"/>
                <a:gd name="T5" fmla="*/ 24 h 24"/>
                <a:gd name="T6" fmla="*/ 0 w 30"/>
                <a:gd name="T7" fmla="*/ 21 h 24"/>
                <a:gd name="T8" fmla="*/ 28 w 30"/>
                <a:gd name="T9" fmla="*/ 0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28" y="0"/>
                  </a:moveTo>
                  <a:lnTo>
                    <a:pt x="30" y="3"/>
                  </a:lnTo>
                  <a:lnTo>
                    <a:pt x="3" y="24"/>
                  </a:lnTo>
                  <a:lnTo>
                    <a:pt x="0" y="21"/>
                  </a:lnTo>
                  <a:lnTo>
                    <a:pt x="28" y="0"/>
                  </a:lnTo>
                  <a:close/>
                </a:path>
              </a:pathLst>
            </a:custGeom>
            <a:solidFill>
              <a:srgbClr val="000000"/>
            </a:solidFill>
            <a:ln w="9525">
              <a:noFill/>
              <a:round/>
              <a:headEnd/>
              <a:tailEnd/>
            </a:ln>
          </p:spPr>
          <p:txBody>
            <a:bodyPr/>
            <a:lstStyle/>
            <a:p>
              <a:endParaRPr lang="en-US"/>
            </a:p>
          </p:txBody>
        </p:sp>
        <p:sp>
          <p:nvSpPr>
            <p:cNvPr id="85084" name="Freeform 513"/>
            <p:cNvSpPr>
              <a:spLocks/>
            </p:cNvSpPr>
            <p:nvPr/>
          </p:nvSpPr>
          <p:spPr bwMode="auto">
            <a:xfrm>
              <a:off x="4849" y="1453"/>
              <a:ext cx="34" cy="31"/>
            </a:xfrm>
            <a:custGeom>
              <a:avLst/>
              <a:gdLst>
                <a:gd name="T0" fmla="*/ 27 w 34"/>
                <a:gd name="T1" fmla="*/ 0 h 31"/>
                <a:gd name="T2" fmla="*/ 34 w 34"/>
                <a:gd name="T3" fmla="*/ 8 h 31"/>
                <a:gd name="T4" fmla="*/ 8 w 34"/>
                <a:gd name="T5" fmla="*/ 31 h 31"/>
                <a:gd name="T6" fmla="*/ 0 w 34"/>
                <a:gd name="T7" fmla="*/ 23 h 31"/>
                <a:gd name="T8" fmla="*/ 27 w 34"/>
                <a:gd name="T9" fmla="*/ 0 h 31"/>
                <a:gd name="T10" fmla="*/ 0 60000 65536"/>
                <a:gd name="T11" fmla="*/ 0 60000 65536"/>
                <a:gd name="T12" fmla="*/ 0 60000 65536"/>
                <a:gd name="T13" fmla="*/ 0 60000 65536"/>
                <a:gd name="T14" fmla="*/ 0 60000 65536"/>
                <a:gd name="T15" fmla="*/ 0 w 34"/>
                <a:gd name="T16" fmla="*/ 0 h 31"/>
                <a:gd name="T17" fmla="*/ 34 w 34"/>
                <a:gd name="T18" fmla="*/ 31 h 31"/>
              </a:gdLst>
              <a:ahLst/>
              <a:cxnLst>
                <a:cxn ang="T10">
                  <a:pos x="T0" y="T1"/>
                </a:cxn>
                <a:cxn ang="T11">
                  <a:pos x="T2" y="T3"/>
                </a:cxn>
                <a:cxn ang="T12">
                  <a:pos x="T4" y="T5"/>
                </a:cxn>
                <a:cxn ang="T13">
                  <a:pos x="T6" y="T7"/>
                </a:cxn>
                <a:cxn ang="T14">
                  <a:pos x="T8" y="T9"/>
                </a:cxn>
              </a:cxnLst>
              <a:rect l="T15" t="T16" r="T17" b="T18"/>
              <a:pathLst>
                <a:path w="34" h="31">
                  <a:moveTo>
                    <a:pt x="27" y="0"/>
                  </a:moveTo>
                  <a:lnTo>
                    <a:pt x="34" y="8"/>
                  </a:lnTo>
                  <a:lnTo>
                    <a:pt x="8" y="31"/>
                  </a:lnTo>
                  <a:lnTo>
                    <a:pt x="0" y="23"/>
                  </a:lnTo>
                  <a:lnTo>
                    <a:pt x="27" y="0"/>
                  </a:lnTo>
                  <a:close/>
                </a:path>
              </a:pathLst>
            </a:custGeom>
            <a:solidFill>
              <a:srgbClr val="000000"/>
            </a:solidFill>
            <a:ln w="9525">
              <a:noFill/>
              <a:round/>
              <a:headEnd/>
              <a:tailEnd/>
            </a:ln>
          </p:spPr>
          <p:txBody>
            <a:bodyPr/>
            <a:lstStyle/>
            <a:p>
              <a:endParaRPr lang="en-US"/>
            </a:p>
          </p:txBody>
        </p:sp>
        <p:sp>
          <p:nvSpPr>
            <p:cNvPr id="85085" name="Freeform 512"/>
            <p:cNvSpPr>
              <a:spLocks/>
            </p:cNvSpPr>
            <p:nvPr/>
          </p:nvSpPr>
          <p:spPr bwMode="auto">
            <a:xfrm>
              <a:off x="4857" y="1460"/>
              <a:ext cx="42" cy="41"/>
            </a:xfrm>
            <a:custGeom>
              <a:avLst/>
              <a:gdLst>
                <a:gd name="T0" fmla="*/ 26 w 42"/>
                <a:gd name="T1" fmla="*/ 0 h 41"/>
                <a:gd name="T2" fmla="*/ 42 w 42"/>
                <a:gd name="T3" fmla="*/ 17 h 41"/>
                <a:gd name="T4" fmla="*/ 16 w 42"/>
                <a:gd name="T5" fmla="*/ 41 h 41"/>
                <a:gd name="T6" fmla="*/ 0 w 42"/>
                <a:gd name="T7" fmla="*/ 24 h 41"/>
                <a:gd name="T8" fmla="*/ 26 w 42"/>
                <a:gd name="T9" fmla="*/ 0 h 41"/>
                <a:gd name="T10" fmla="*/ 0 60000 65536"/>
                <a:gd name="T11" fmla="*/ 0 60000 65536"/>
                <a:gd name="T12" fmla="*/ 0 60000 65536"/>
                <a:gd name="T13" fmla="*/ 0 60000 65536"/>
                <a:gd name="T14" fmla="*/ 0 60000 65536"/>
                <a:gd name="T15" fmla="*/ 0 w 42"/>
                <a:gd name="T16" fmla="*/ 0 h 41"/>
                <a:gd name="T17" fmla="*/ 42 w 42"/>
                <a:gd name="T18" fmla="*/ 41 h 41"/>
              </a:gdLst>
              <a:ahLst/>
              <a:cxnLst>
                <a:cxn ang="T10">
                  <a:pos x="T0" y="T1"/>
                </a:cxn>
                <a:cxn ang="T11">
                  <a:pos x="T2" y="T3"/>
                </a:cxn>
                <a:cxn ang="T12">
                  <a:pos x="T4" y="T5"/>
                </a:cxn>
                <a:cxn ang="T13">
                  <a:pos x="T6" y="T7"/>
                </a:cxn>
                <a:cxn ang="T14">
                  <a:pos x="T8" y="T9"/>
                </a:cxn>
              </a:cxnLst>
              <a:rect l="T15" t="T16" r="T17" b="T18"/>
              <a:pathLst>
                <a:path w="42" h="41">
                  <a:moveTo>
                    <a:pt x="26" y="0"/>
                  </a:moveTo>
                  <a:lnTo>
                    <a:pt x="42" y="17"/>
                  </a:lnTo>
                  <a:lnTo>
                    <a:pt x="16" y="41"/>
                  </a:lnTo>
                  <a:lnTo>
                    <a:pt x="0" y="24"/>
                  </a:lnTo>
                  <a:lnTo>
                    <a:pt x="26" y="0"/>
                  </a:lnTo>
                  <a:close/>
                </a:path>
              </a:pathLst>
            </a:custGeom>
            <a:solidFill>
              <a:srgbClr val="000000"/>
            </a:solidFill>
            <a:ln w="9525">
              <a:noFill/>
              <a:round/>
              <a:headEnd/>
              <a:tailEnd/>
            </a:ln>
          </p:spPr>
          <p:txBody>
            <a:bodyPr/>
            <a:lstStyle/>
            <a:p>
              <a:endParaRPr lang="en-US"/>
            </a:p>
          </p:txBody>
        </p:sp>
        <p:sp>
          <p:nvSpPr>
            <p:cNvPr id="85086" name="Freeform 511"/>
            <p:cNvSpPr>
              <a:spLocks/>
            </p:cNvSpPr>
            <p:nvPr/>
          </p:nvSpPr>
          <p:spPr bwMode="auto">
            <a:xfrm>
              <a:off x="4873" y="1477"/>
              <a:ext cx="41" cy="40"/>
            </a:xfrm>
            <a:custGeom>
              <a:avLst/>
              <a:gdLst>
                <a:gd name="T0" fmla="*/ 26 w 41"/>
                <a:gd name="T1" fmla="*/ 0 h 40"/>
                <a:gd name="T2" fmla="*/ 41 w 41"/>
                <a:gd name="T3" fmla="*/ 16 h 40"/>
                <a:gd name="T4" fmla="*/ 16 w 41"/>
                <a:gd name="T5" fmla="*/ 40 h 40"/>
                <a:gd name="T6" fmla="*/ 0 w 41"/>
                <a:gd name="T7" fmla="*/ 24 h 40"/>
                <a:gd name="T8" fmla="*/ 26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6" y="0"/>
                  </a:moveTo>
                  <a:lnTo>
                    <a:pt x="41" y="16"/>
                  </a:lnTo>
                  <a:lnTo>
                    <a:pt x="16" y="40"/>
                  </a:lnTo>
                  <a:lnTo>
                    <a:pt x="0" y="24"/>
                  </a:lnTo>
                  <a:lnTo>
                    <a:pt x="26" y="0"/>
                  </a:lnTo>
                  <a:close/>
                </a:path>
              </a:pathLst>
            </a:custGeom>
            <a:solidFill>
              <a:srgbClr val="000000"/>
            </a:solidFill>
            <a:ln w="9525">
              <a:noFill/>
              <a:round/>
              <a:headEnd/>
              <a:tailEnd/>
            </a:ln>
          </p:spPr>
          <p:txBody>
            <a:bodyPr/>
            <a:lstStyle/>
            <a:p>
              <a:endParaRPr lang="en-US"/>
            </a:p>
          </p:txBody>
        </p:sp>
        <p:sp>
          <p:nvSpPr>
            <p:cNvPr id="85087" name="Freeform 510"/>
            <p:cNvSpPr>
              <a:spLocks/>
            </p:cNvSpPr>
            <p:nvPr/>
          </p:nvSpPr>
          <p:spPr bwMode="auto">
            <a:xfrm>
              <a:off x="4888" y="1494"/>
              <a:ext cx="41" cy="39"/>
            </a:xfrm>
            <a:custGeom>
              <a:avLst/>
              <a:gdLst>
                <a:gd name="T0" fmla="*/ 26 w 41"/>
                <a:gd name="T1" fmla="*/ 0 h 39"/>
                <a:gd name="T2" fmla="*/ 41 w 41"/>
                <a:gd name="T3" fmla="*/ 16 h 39"/>
                <a:gd name="T4" fmla="*/ 15 w 41"/>
                <a:gd name="T5" fmla="*/ 39 h 39"/>
                <a:gd name="T6" fmla="*/ 0 w 41"/>
                <a:gd name="T7" fmla="*/ 23 h 39"/>
                <a:gd name="T8" fmla="*/ 26 w 41"/>
                <a:gd name="T9" fmla="*/ 0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26" y="0"/>
                  </a:moveTo>
                  <a:lnTo>
                    <a:pt x="41" y="16"/>
                  </a:lnTo>
                  <a:lnTo>
                    <a:pt x="15" y="39"/>
                  </a:lnTo>
                  <a:lnTo>
                    <a:pt x="0" y="23"/>
                  </a:lnTo>
                  <a:lnTo>
                    <a:pt x="26" y="0"/>
                  </a:lnTo>
                  <a:close/>
                </a:path>
              </a:pathLst>
            </a:custGeom>
            <a:solidFill>
              <a:srgbClr val="000000"/>
            </a:solidFill>
            <a:ln w="9525">
              <a:noFill/>
              <a:round/>
              <a:headEnd/>
              <a:tailEnd/>
            </a:ln>
          </p:spPr>
          <p:txBody>
            <a:bodyPr/>
            <a:lstStyle/>
            <a:p>
              <a:endParaRPr lang="en-US"/>
            </a:p>
          </p:txBody>
        </p:sp>
        <p:sp>
          <p:nvSpPr>
            <p:cNvPr id="85088" name="Freeform 509"/>
            <p:cNvSpPr>
              <a:spLocks/>
            </p:cNvSpPr>
            <p:nvPr/>
          </p:nvSpPr>
          <p:spPr bwMode="auto">
            <a:xfrm>
              <a:off x="4903" y="1509"/>
              <a:ext cx="40" cy="40"/>
            </a:xfrm>
            <a:custGeom>
              <a:avLst/>
              <a:gdLst>
                <a:gd name="T0" fmla="*/ 25 w 40"/>
                <a:gd name="T1" fmla="*/ 0 h 40"/>
                <a:gd name="T2" fmla="*/ 40 w 40"/>
                <a:gd name="T3" fmla="*/ 15 h 40"/>
                <a:gd name="T4" fmla="*/ 15 w 40"/>
                <a:gd name="T5" fmla="*/ 40 h 40"/>
                <a:gd name="T6" fmla="*/ 0 w 40"/>
                <a:gd name="T7" fmla="*/ 25 h 40"/>
                <a:gd name="T8" fmla="*/ 25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5" y="0"/>
                  </a:moveTo>
                  <a:lnTo>
                    <a:pt x="40" y="15"/>
                  </a:lnTo>
                  <a:lnTo>
                    <a:pt x="15" y="40"/>
                  </a:lnTo>
                  <a:lnTo>
                    <a:pt x="0" y="25"/>
                  </a:lnTo>
                  <a:lnTo>
                    <a:pt x="25" y="0"/>
                  </a:lnTo>
                  <a:close/>
                </a:path>
              </a:pathLst>
            </a:custGeom>
            <a:solidFill>
              <a:srgbClr val="000000"/>
            </a:solidFill>
            <a:ln w="9525">
              <a:noFill/>
              <a:round/>
              <a:headEnd/>
              <a:tailEnd/>
            </a:ln>
          </p:spPr>
          <p:txBody>
            <a:bodyPr/>
            <a:lstStyle/>
            <a:p>
              <a:endParaRPr lang="en-US"/>
            </a:p>
          </p:txBody>
        </p:sp>
        <p:sp>
          <p:nvSpPr>
            <p:cNvPr id="85089" name="Freeform 508"/>
            <p:cNvSpPr>
              <a:spLocks/>
            </p:cNvSpPr>
            <p:nvPr/>
          </p:nvSpPr>
          <p:spPr bwMode="auto">
            <a:xfrm>
              <a:off x="4918" y="1524"/>
              <a:ext cx="38" cy="38"/>
            </a:xfrm>
            <a:custGeom>
              <a:avLst/>
              <a:gdLst>
                <a:gd name="T0" fmla="*/ 25 w 38"/>
                <a:gd name="T1" fmla="*/ 0 h 38"/>
                <a:gd name="T2" fmla="*/ 38 w 38"/>
                <a:gd name="T3" fmla="*/ 14 h 38"/>
                <a:gd name="T4" fmla="*/ 13 w 38"/>
                <a:gd name="T5" fmla="*/ 38 h 38"/>
                <a:gd name="T6" fmla="*/ 0 w 38"/>
                <a:gd name="T7" fmla="*/ 24 h 38"/>
                <a:gd name="T8" fmla="*/ 25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25" y="0"/>
                  </a:moveTo>
                  <a:lnTo>
                    <a:pt x="38" y="14"/>
                  </a:lnTo>
                  <a:lnTo>
                    <a:pt x="13" y="38"/>
                  </a:lnTo>
                  <a:lnTo>
                    <a:pt x="0" y="24"/>
                  </a:lnTo>
                  <a:lnTo>
                    <a:pt x="25" y="0"/>
                  </a:lnTo>
                  <a:close/>
                </a:path>
              </a:pathLst>
            </a:custGeom>
            <a:solidFill>
              <a:srgbClr val="000000"/>
            </a:solidFill>
            <a:ln w="9525">
              <a:noFill/>
              <a:round/>
              <a:headEnd/>
              <a:tailEnd/>
            </a:ln>
          </p:spPr>
          <p:txBody>
            <a:bodyPr/>
            <a:lstStyle/>
            <a:p>
              <a:endParaRPr lang="en-US"/>
            </a:p>
          </p:txBody>
        </p:sp>
        <p:sp>
          <p:nvSpPr>
            <p:cNvPr id="85090" name="Freeform 507"/>
            <p:cNvSpPr>
              <a:spLocks/>
            </p:cNvSpPr>
            <p:nvPr/>
          </p:nvSpPr>
          <p:spPr bwMode="auto">
            <a:xfrm>
              <a:off x="4931" y="1538"/>
              <a:ext cx="39" cy="37"/>
            </a:xfrm>
            <a:custGeom>
              <a:avLst/>
              <a:gdLst>
                <a:gd name="T0" fmla="*/ 25 w 39"/>
                <a:gd name="T1" fmla="*/ 0 h 37"/>
                <a:gd name="T2" fmla="*/ 39 w 39"/>
                <a:gd name="T3" fmla="*/ 13 h 37"/>
                <a:gd name="T4" fmla="*/ 13 w 39"/>
                <a:gd name="T5" fmla="*/ 37 h 37"/>
                <a:gd name="T6" fmla="*/ 0 w 39"/>
                <a:gd name="T7" fmla="*/ 24 h 37"/>
                <a:gd name="T8" fmla="*/ 25 w 39"/>
                <a:gd name="T9" fmla="*/ 0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25" y="0"/>
                  </a:moveTo>
                  <a:lnTo>
                    <a:pt x="39" y="13"/>
                  </a:lnTo>
                  <a:lnTo>
                    <a:pt x="13" y="37"/>
                  </a:lnTo>
                  <a:lnTo>
                    <a:pt x="0" y="24"/>
                  </a:lnTo>
                  <a:lnTo>
                    <a:pt x="25" y="0"/>
                  </a:lnTo>
                  <a:close/>
                </a:path>
              </a:pathLst>
            </a:custGeom>
            <a:solidFill>
              <a:srgbClr val="000000"/>
            </a:solidFill>
            <a:ln w="9525">
              <a:noFill/>
              <a:round/>
              <a:headEnd/>
              <a:tailEnd/>
            </a:ln>
          </p:spPr>
          <p:txBody>
            <a:bodyPr/>
            <a:lstStyle/>
            <a:p>
              <a:endParaRPr lang="en-US"/>
            </a:p>
          </p:txBody>
        </p:sp>
        <p:sp>
          <p:nvSpPr>
            <p:cNvPr id="85091" name="Freeform 506"/>
            <p:cNvSpPr>
              <a:spLocks/>
            </p:cNvSpPr>
            <p:nvPr/>
          </p:nvSpPr>
          <p:spPr bwMode="auto">
            <a:xfrm>
              <a:off x="4944" y="1551"/>
              <a:ext cx="37" cy="38"/>
            </a:xfrm>
            <a:custGeom>
              <a:avLst/>
              <a:gdLst>
                <a:gd name="T0" fmla="*/ 25 w 37"/>
                <a:gd name="T1" fmla="*/ 0 h 38"/>
                <a:gd name="T2" fmla="*/ 37 w 37"/>
                <a:gd name="T3" fmla="*/ 13 h 38"/>
                <a:gd name="T4" fmla="*/ 12 w 37"/>
                <a:gd name="T5" fmla="*/ 38 h 38"/>
                <a:gd name="T6" fmla="*/ 0 w 37"/>
                <a:gd name="T7" fmla="*/ 25 h 38"/>
                <a:gd name="T8" fmla="*/ 25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25" y="0"/>
                  </a:moveTo>
                  <a:lnTo>
                    <a:pt x="37" y="13"/>
                  </a:lnTo>
                  <a:lnTo>
                    <a:pt x="12" y="38"/>
                  </a:lnTo>
                  <a:lnTo>
                    <a:pt x="0" y="25"/>
                  </a:lnTo>
                  <a:lnTo>
                    <a:pt x="25" y="0"/>
                  </a:lnTo>
                  <a:close/>
                </a:path>
              </a:pathLst>
            </a:custGeom>
            <a:solidFill>
              <a:srgbClr val="000000"/>
            </a:solidFill>
            <a:ln w="9525">
              <a:noFill/>
              <a:round/>
              <a:headEnd/>
              <a:tailEnd/>
            </a:ln>
          </p:spPr>
          <p:txBody>
            <a:bodyPr/>
            <a:lstStyle/>
            <a:p>
              <a:endParaRPr lang="en-US"/>
            </a:p>
          </p:txBody>
        </p:sp>
        <p:sp>
          <p:nvSpPr>
            <p:cNvPr id="85092" name="Freeform 505"/>
            <p:cNvSpPr>
              <a:spLocks/>
            </p:cNvSpPr>
            <p:nvPr/>
          </p:nvSpPr>
          <p:spPr bwMode="auto">
            <a:xfrm>
              <a:off x="4956" y="1564"/>
              <a:ext cx="37" cy="36"/>
            </a:xfrm>
            <a:custGeom>
              <a:avLst/>
              <a:gdLst>
                <a:gd name="T0" fmla="*/ 25 w 37"/>
                <a:gd name="T1" fmla="*/ 0 h 36"/>
                <a:gd name="T2" fmla="*/ 37 w 37"/>
                <a:gd name="T3" fmla="*/ 11 h 36"/>
                <a:gd name="T4" fmla="*/ 12 w 37"/>
                <a:gd name="T5" fmla="*/ 36 h 36"/>
                <a:gd name="T6" fmla="*/ 0 w 37"/>
                <a:gd name="T7" fmla="*/ 25 h 36"/>
                <a:gd name="T8" fmla="*/ 25 w 37"/>
                <a:gd name="T9" fmla="*/ 0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25" y="0"/>
                  </a:moveTo>
                  <a:lnTo>
                    <a:pt x="37" y="11"/>
                  </a:lnTo>
                  <a:lnTo>
                    <a:pt x="12" y="36"/>
                  </a:lnTo>
                  <a:lnTo>
                    <a:pt x="0" y="25"/>
                  </a:lnTo>
                  <a:lnTo>
                    <a:pt x="25" y="0"/>
                  </a:lnTo>
                  <a:close/>
                </a:path>
              </a:pathLst>
            </a:custGeom>
            <a:solidFill>
              <a:srgbClr val="000000"/>
            </a:solidFill>
            <a:ln w="9525">
              <a:noFill/>
              <a:round/>
              <a:headEnd/>
              <a:tailEnd/>
            </a:ln>
          </p:spPr>
          <p:txBody>
            <a:bodyPr/>
            <a:lstStyle/>
            <a:p>
              <a:endParaRPr lang="en-US"/>
            </a:p>
          </p:txBody>
        </p:sp>
        <p:sp>
          <p:nvSpPr>
            <p:cNvPr id="85093" name="Freeform 504"/>
            <p:cNvSpPr>
              <a:spLocks/>
            </p:cNvSpPr>
            <p:nvPr/>
          </p:nvSpPr>
          <p:spPr bwMode="auto">
            <a:xfrm>
              <a:off x="4969" y="1575"/>
              <a:ext cx="45" cy="46"/>
            </a:xfrm>
            <a:custGeom>
              <a:avLst/>
              <a:gdLst>
                <a:gd name="T0" fmla="*/ 24 w 45"/>
                <a:gd name="T1" fmla="*/ 0 h 46"/>
                <a:gd name="T2" fmla="*/ 45 w 45"/>
                <a:gd name="T3" fmla="*/ 20 h 46"/>
                <a:gd name="T4" fmla="*/ 21 w 45"/>
                <a:gd name="T5" fmla="*/ 46 h 46"/>
                <a:gd name="T6" fmla="*/ 0 w 45"/>
                <a:gd name="T7" fmla="*/ 25 h 46"/>
                <a:gd name="T8" fmla="*/ 24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4" y="0"/>
                  </a:moveTo>
                  <a:lnTo>
                    <a:pt x="45" y="20"/>
                  </a:lnTo>
                  <a:lnTo>
                    <a:pt x="21" y="46"/>
                  </a:lnTo>
                  <a:lnTo>
                    <a:pt x="0" y="25"/>
                  </a:lnTo>
                  <a:lnTo>
                    <a:pt x="24" y="0"/>
                  </a:lnTo>
                  <a:close/>
                </a:path>
              </a:pathLst>
            </a:custGeom>
            <a:solidFill>
              <a:srgbClr val="000000"/>
            </a:solidFill>
            <a:ln w="9525">
              <a:noFill/>
              <a:round/>
              <a:headEnd/>
              <a:tailEnd/>
            </a:ln>
          </p:spPr>
          <p:txBody>
            <a:bodyPr/>
            <a:lstStyle/>
            <a:p>
              <a:endParaRPr lang="en-US"/>
            </a:p>
          </p:txBody>
        </p:sp>
        <p:sp>
          <p:nvSpPr>
            <p:cNvPr id="85094" name="Freeform 503"/>
            <p:cNvSpPr>
              <a:spLocks/>
            </p:cNvSpPr>
            <p:nvPr/>
          </p:nvSpPr>
          <p:spPr bwMode="auto">
            <a:xfrm>
              <a:off x="4990" y="1595"/>
              <a:ext cx="44" cy="45"/>
            </a:xfrm>
            <a:custGeom>
              <a:avLst/>
              <a:gdLst>
                <a:gd name="T0" fmla="*/ 24 w 44"/>
                <a:gd name="T1" fmla="*/ 0 h 45"/>
                <a:gd name="T2" fmla="*/ 44 w 44"/>
                <a:gd name="T3" fmla="*/ 19 h 45"/>
                <a:gd name="T4" fmla="*/ 20 w 44"/>
                <a:gd name="T5" fmla="*/ 45 h 45"/>
                <a:gd name="T6" fmla="*/ 0 w 44"/>
                <a:gd name="T7" fmla="*/ 26 h 45"/>
                <a:gd name="T8" fmla="*/ 24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4" y="0"/>
                  </a:moveTo>
                  <a:lnTo>
                    <a:pt x="44" y="19"/>
                  </a:lnTo>
                  <a:lnTo>
                    <a:pt x="20" y="45"/>
                  </a:lnTo>
                  <a:lnTo>
                    <a:pt x="0" y="26"/>
                  </a:lnTo>
                  <a:lnTo>
                    <a:pt x="24" y="0"/>
                  </a:lnTo>
                  <a:close/>
                </a:path>
              </a:pathLst>
            </a:custGeom>
            <a:solidFill>
              <a:srgbClr val="000000"/>
            </a:solidFill>
            <a:ln w="9525">
              <a:noFill/>
              <a:round/>
              <a:headEnd/>
              <a:tailEnd/>
            </a:ln>
          </p:spPr>
          <p:txBody>
            <a:bodyPr/>
            <a:lstStyle/>
            <a:p>
              <a:endParaRPr lang="en-US"/>
            </a:p>
          </p:txBody>
        </p:sp>
        <p:sp>
          <p:nvSpPr>
            <p:cNvPr id="85095" name="Freeform 502"/>
            <p:cNvSpPr>
              <a:spLocks/>
            </p:cNvSpPr>
            <p:nvPr/>
          </p:nvSpPr>
          <p:spPr bwMode="auto">
            <a:xfrm>
              <a:off x="5010" y="1614"/>
              <a:ext cx="43" cy="43"/>
            </a:xfrm>
            <a:custGeom>
              <a:avLst/>
              <a:gdLst>
                <a:gd name="T0" fmla="*/ 24 w 43"/>
                <a:gd name="T1" fmla="*/ 0 h 43"/>
                <a:gd name="T2" fmla="*/ 43 w 43"/>
                <a:gd name="T3" fmla="*/ 18 h 43"/>
                <a:gd name="T4" fmla="*/ 19 w 43"/>
                <a:gd name="T5" fmla="*/ 43 h 43"/>
                <a:gd name="T6" fmla="*/ 0 w 43"/>
                <a:gd name="T7" fmla="*/ 26 h 43"/>
                <a:gd name="T8" fmla="*/ 24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24" y="0"/>
                  </a:moveTo>
                  <a:lnTo>
                    <a:pt x="43" y="18"/>
                  </a:lnTo>
                  <a:lnTo>
                    <a:pt x="19" y="43"/>
                  </a:lnTo>
                  <a:lnTo>
                    <a:pt x="0" y="26"/>
                  </a:lnTo>
                  <a:lnTo>
                    <a:pt x="24" y="0"/>
                  </a:lnTo>
                  <a:close/>
                </a:path>
              </a:pathLst>
            </a:custGeom>
            <a:solidFill>
              <a:srgbClr val="000000"/>
            </a:solidFill>
            <a:ln w="9525">
              <a:noFill/>
              <a:round/>
              <a:headEnd/>
              <a:tailEnd/>
            </a:ln>
          </p:spPr>
          <p:txBody>
            <a:bodyPr/>
            <a:lstStyle/>
            <a:p>
              <a:endParaRPr lang="en-US"/>
            </a:p>
          </p:txBody>
        </p:sp>
        <p:sp>
          <p:nvSpPr>
            <p:cNvPr id="85096" name="Freeform 501"/>
            <p:cNvSpPr>
              <a:spLocks/>
            </p:cNvSpPr>
            <p:nvPr/>
          </p:nvSpPr>
          <p:spPr bwMode="auto">
            <a:xfrm>
              <a:off x="5030" y="1631"/>
              <a:ext cx="41" cy="42"/>
            </a:xfrm>
            <a:custGeom>
              <a:avLst/>
              <a:gdLst>
                <a:gd name="T0" fmla="*/ 23 w 41"/>
                <a:gd name="T1" fmla="*/ 0 h 42"/>
                <a:gd name="T2" fmla="*/ 41 w 41"/>
                <a:gd name="T3" fmla="*/ 15 h 42"/>
                <a:gd name="T4" fmla="*/ 18 w 41"/>
                <a:gd name="T5" fmla="*/ 42 h 42"/>
                <a:gd name="T6" fmla="*/ 0 w 41"/>
                <a:gd name="T7" fmla="*/ 27 h 42"/>
                <a:gd name="T8" fmla="*/ 23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23" y="0"/>
                  </a:moveTo>
                  <a:lnTo>
                    <a:pt x="41" y="15"/>
                  </a:lnTo>
                  <a:lnTo>
                    <a:pt x="18" y="42"/>
                  </a:lnTo>
                  <a:lnTo>
                    <a:pt x="0" y="27"/>
                  </a:lnTo>
                  <a:lnTo>
                    <a:pt x="23" y="0"/>
                  </a:lnTo>
                  <a:close/>
                </a:path>
              </a:pathLst>
            </a:custGeom>
            <a:solidFill>
              <a:srgbClr val="000000"/>
            </a:solidFill>
            <a:ln w="9525">
              <a:noFill/>
              <a:round/>
              <a:headEnd/>
              <a:tailEnd/>
            </a:ln>
          </p:spPr>
          <p:txBody>
            <a:bodyPr/>
            <a:lstStyle/>
            <a:p>
              <a:endParaRPr lang="en-US"/>
            </a:p>
          </p:txBody>
        </p:sp>
        <p:sp>
          <p:nvSpPr>
            <p:cNvPr id="85097" name="Freeform 500"/>
            <p:cNvSpPr>
              <a:spLocks/>
            </p:cNvSpPr>
            <p:nvPr/>
          </p:nvSpPr>
          <p:spPr bwMode="auto">
            <a:xfrm>
              <a:off x="5048" y="1647"/>
              <a:ext cx="40" cy="41"/>
            </a:xfrm>
            <a:custGeom>
              <a:avLst/>
              <a:gdLst>
                <a:gd name="T0" fmla="*/ 23 w 40"/>
                <a:gd name="T1" fmla="*/ 0 h 41"/>
                <a:gd name="T2" fmla="*/ 40 w 40"/>
                <a:gd name="T3" fmla="*/ 14 h 41"/>
                <a:gd name="T4" fmla="*/ 17 w 40"/>
                <a:gd name="T5" fmla="*/ 41 h 41"/>
                <a:gd name="T6" fmla="*/ 0 w 40"/>
                <a:gd name="T7" fmla="*/ 26 h 41"/>
                <a:gd name="T8" fmla="*/ 23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3" y="0"/>
                  </a:moveTo>
                  <a:lnTo>
                    <a:pt x="40" y="14"/>
                  </a:lnTo>
                  <a:lnTo>
                    <a:pt x="17" y="41"/>
                  </a:lnTo>
                  <a:lnTo>
                    <a:pt x="0" y="26"/>
                  </a:lnTo>
                  <a:lnTo>
                    <a:pt x="23" y="0"/>
                  </a:lnTo>
                  <a:close/>
                </a:path>
              </a:pathLst>
            </a:custGeom>
            <a:solidFill>
              <a:srgbClr val="000000"/>
            </a:solidFill>
            <a:ln w="9525">
              <a:noFill/>
              <a:round/>
              <a:headEnd/>
              <a:tailEnd/>
            </a:ln>
          </p:spPr>
          <p:txBody>
            <a:bodyPr/>
            <a:lstStyle/>
            <a:p>
              <a:endParaRPr lang="en-US"/>
            </a:p>
          </p:txBody>
        </p:sp>
        <p:sp>
          <p:nvSpPr>
            <p:cNvPr id="85098" name="Freeform 499"/>
            <p:cNvSpPr>
              <a:spLocks/>
            </p:cNvSpPr>
            <p:nvPr/>
          </p:nvSpPr>
          <p:spPr bwMode="auto">
            <a:xfrm>
              <a:off x="5065" y="1661"/>
              <a:ext cx="39" cy="41"/>
            </a:xfrm>
            <a:custGeom>
              <a:avLst/>
              <a:gdLst>
                <a:gd name="T0" fmla="*/ 22 w 39"/>
                <a:gd name="T1" fmla="*/ 0 h 41"/>
                <a:gd name="T2" fmla="*/ 39 w 39"/>
                <a:gd name="T3" fmla="*/ 13 h 41"/>
                <a:gd name="T4" fmla="*/ 17 w 39"/>
                <a:gd name="T5" fmla="*/ 41 h 41"/>
                <a:gd name="T6" fmla="*/ 0 w 39"/>
                <a:gd name="T7" fmla="*/ 27 h 41"/>
                <a:gd name="T8" fmla="*/ 22 w 39"/>
                <a:gd name="T9" fmla="*/ 0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22" y="0"/>
                  </a:moveTo>
                  <a:lnTo>
                    <a:pt x="39" y="13"/>
                  </a:lnTo>
                  <a:lnTo>
                    <a:pt x="17" y="41"/>
                  </a:lnTo>
                  <a:lnTo>
                    <a:pt x="0" y="27"/>
                  </a:lnTo>
                  <a:lnTo>
                    <a:pt x="22" y="0"/>
                  </a:lnTo>
                  <a:close/>
                </a:path>
              </a:pathLst>
            </a:custGeom>
            <a:solidFill>
              <a:srgbClr val="000000"/>
            </a:solidFill>
            <a:ln w="9525">
              <a:noFill/>
              <a:round/>
              <a:headEnd/>
              <a:tailEnd/>
            </a:ln>
          </p:spPr>
          <p:txBody>
            <a:bodyPr/>
            <a:lstStyle/>
            <a:p>
              <a:endParaRPr lang="en-US"/>
            </a:p>
          </p:txBody>
        </p:sp>
        <p:sp>
          <p:nvSpPr>
            <p:cNvPr id="85099" name="Freeform 498"/>
            <p:cNvSpPr>
              <a:spLocks/>
            </p:cNvSpPr>
            <p:nvPr/>
          </p:nvSpPr>
          <p:spPr bwMode="auto">
            <a:xfrm>
              <a:off x="5083" y="1674"/>
              <a:ext cx="37" cy="40"/>
            </a:xfrm>
            <a:custGeom>
              <a:avLst/>
              <a:gdLst>
                <a:gd name="T0" fmla="*/ 21 w 37"/>
                <a:gd name="T1" fmla="*/ 0 h 40"/>
                <a:gd name="T2" fmla="*/ 37 w 37"/>
                <a:gd name="T3" fmla="*/ 12 h 40"/>
                <a:gd name="T4" fmla="*/ 16 w 37"/>
                <a:gd name="T5" fmla="*/ 40 h 40"/>
                <a:gd name="T6" fmla="*/ 0 w 37"/>
                <a:gd name="T7" fmla="*/ 28 h 40"/>
                <a:gd name="T8" fmla="*/ 21 w 37"/>
                <a:gd name="T9" fmla="*/ 0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21" y="0"/>
                  </a:moveTo>
                  <a:lnTo>
                    <a:pt x="37" y="12"/>
                  </a:lnTo>
                  <a:lnTo>
                    <a:pt x="16" y="40"/>
                  </a:lnTo>
                  <a:lnTo>
                    <a:pt x="0" y="28"/>
                  </a:lnTo>
                  <a:lnTo>
                    <a:pt x="21" y="0"/>
                  </a:lnTo>
                  <a:close/>
                </a:path>
              </a:pathLst>
            </a:custGeom>
            <a:solidFill>
              <a:srgbClr val="000000"/>
            </a:solidFill>
            <a:ln w="9525">
              <a:noFill/>
              <a:round/>
              <a:headEnd/>
              <a:tailEnd/>
            </a:ln>
          </p:spPr>
          <p:txBody>
            <a:bodyPr/>
            <a:lstStyle/>
            <a:p>
              <a:endParaRPr lang="en-US"/>
            </a:p>
          </p:txBody>
        </p:sp>
        <p:sp>
          <p:nvSpPr>
            <p:cNvPr id="85100" name="Freeform 497"/>
            <p:cNvSpPr>
              <a:spLocks/>
            </p:cNvSpPr>
            <p:nvPr/>
          </p:nvSpPr>
          <p:spPr bwMode="auto">
            <a:xfrm>
              <a:off x="5099" y="1686"/>
              <a:ext cx="35" cy="39"/>
            </a:xfrm>
            <a:custGeom>
              <a:avLst/>
              <a:gdLst>
                <a:gd name="T0" fmla="*/ 20 w 35"/>
                <a:gd name="T1" fmla="*/ 0 h 39"/>
                <a:gd name="T2" fmla="*/ 35 w 35"/>
                <a:gd name="T3" fmla="*/ 10 h 39"/>
                <a:gd name="T4" fmla="*/ 15 w 35"/>
                <a:gd name="T5" fmla="*/ 39 h 39"/>
                <a:gd name="T6" fmla="*/ 0 w 35"/>
                <a:gd name="T7" fmla="*/ 28 h 39"/>
                <a:gd name="T8" fmla="*/ 20 w 35"/>
                <a:gd name="T9" fmla="*/ 0 h 39"/>
                <a:gd name="T10" fmla="*/ 0 60000 65536"/>
                <a:gd name="T11" fmla="*/ 0 60000 65536"/>
                <a:gd name="T12" fmla="*/ 0 60000 65536"/>
                <a:gd name="T13" fmla="*/ 0 60000 65536"/>
                <a:gd name="T14" fmla="*/ 0 60000 65536"/>
                <a:gd name="T15" fmla="*/ 0 w 35"/>
                <a:gd name="T16" fmla="*/ 0 h 39"/>
                <a:gd name="T17" fmla="*/ 35 w 35"/>
                <a:gd name="T18" fmla="*/ 39 h 39"/>
              </a:gdLst>
              <a:ahLst/>
              <a:cxnLst>
                <a:cxn ang="T10">
                  <a:pos x="T0" y="T1"/>
                </a:cxn>
                <a:cxn ang="T11">
                  <a:pos x="T2" y="T3"/>
                </a:cxn>
                <a:cxn ang="T12">
                  <a:pos x="T4" y="T5"/>
                </a:cxn>
                <a:cxn ang="T13">
                  <a:pos x="T6" y="T7"/>
                </a:cxn>
                <a:cxn ang="T14">
                  <a:pos x="T8" y="T9"/>
                </a:cxn>
              </a:cxnLst>
              <a:rect l="T15" t="T16" r="T17" b="T18"/>
              <a:pathLst>
                <a:path w="35" h="39">
                  <a:moveTo>
                    <a:pt x="20" y="0"/>
                  </a:moveTo>
                  <a:lnTo>
                    <a:pt x="35" y="10"/>
                  </a:lnTo>
                  <a:lnTo>
                    <a:pt x="15" y="39"/>
                  </a:lnTo>
                  <a:lnTo>
                    <a:pt x="0" y="28"/>
                  </a:lnTo>
                  <a:lnTo>
                    <a:pt x="20" y="0"/>
                  </a:lnTo>
                  <a:close/>
                </a:path>
              </a:pathLst>
            </a:custGeom>
            <a:solidFill>
              <a:srgbClr val="000000"/>
            </a:solidFill>
            <a:ln w="9525">
              <a:noFill/>
              <a:round/>
              <a:headEnd/>
              <a:tailEnd/>
            </a:ln>
          </p:spPr>
          <p:txBody>
            <a:bodyPr/>
            <a:lstStyle/>
            <a:p>
              <a:endParaRPr lang="en-US"/>
            </a:p>
          </p:txBody>
        </p:sp>
        <p:sp>
          <p:nvSpPr>
            <p:cNvPr id="85101" name="Freeform 496"/>
            <p:cNvSpPr>
              <a:spLocks/>
            </p:cNvSpPr>
            <p:nvPr/>
          </p:nvSpPr>
          <p:spPr bwMode="auto">
            <a:xfrm>
              <a:off x="5114" y="1697"/>
              <a:ext cx="36" cy="39"/>
            </a:xfrm>
            <a:custGeom>
              <a:avLst/>
              <a:gdLst>
                <a:gd name="T0" fmla="*/ 21 w 36"/>
                <a:gd name="T1" fmla="*/ 0 h 39"/>
                <a:gd name="T2" fmla="*/ 36 w 36"/>
                <a:gd name="T3" fmla="*/ 11 h 39"/>
                <a:gd name="T4" fmla="*/ 15 w 36"/>
                <a:gd name="T5" fmla="*/ 39 h 39"/>
                <a:gd name="T6" fmla="*/ 0 w 36"/>
                <a:gd name="T7" fmla="*/ 28 h 39"/>
                <a:gd name="T8" fmla="*/ 21 w 36"/>
                <a:gd name="T9" fmla="*/ 0 h 39"/>
                <a:gd name="T10" fmla="*/ 0 60000 65536"/>
                <a:gd name="T11" fmla="*/ 0 60000 65536"/>
                <a:gd name="T12" fmla="*/ 0 60000 65536"/>
                <a:gd name="T13" fmla="*/ 0 60000 65536"/>
                <a:gd name="T14" fmla="*/ 0 60000 65536"/>
                <a:gd name="T15" fmla="*/ 0 w 36"/>
                <a:gd name="T16" fmla="*/ 0 h 39"/>
                <a:gd name="T17" fmla="*/ 36 w 36"/>
                <a:gd name="T18" fmla="*/ 39 h 39"/>
              </a:gdLst>
              <a:ahLst/>
              <a:cxnLst>
                <a:cxn ang="T10">
                  <a:pos x="T0" y="T1"/>
                </a:cxn>
                <a:cxn ang="T11">
                  <a:pos x="T2" y="T3"/>
                </a:cxn>
                <a:cxn ang="T12">
                  <a:pos x="T4" y="T5"/>
                </a:cxn>
                <a:cxn ang="T13">
                  <a:pos x="T6" y="T7"/>
                </a:cxn>
                <a:cxn ang="T14">
                  <a:pos x="T8" y="T9"/>
                </a:cxn>
              </a:cxnLst>
              <a:rect l="T15" t="T16" r="T17" b="T18"/>
              <a:pathLst>
                <a:path w="36" h="39">
                  <a:moveTo>
                    <a:pt x="21" y="0"/>
                  </a:moveTo>
                  <a:lnTo>
                    <a:pt x="36" y="11"/>
                  </a:lnTo>
                  <a:lnTo>
                    <a:pt x="15" y="39"/>
                  </a:lnTo>
                  <a:lnTo>
                    <a:pt x="0" y="28"/>
                  </a:lnTo>
                  <a:lnTo>
                    <a:pt x="21" y="0"/>
                  </a:lnTo>
                  <a:close/>
                </a:path>
              </a:pathLst>
            </a:custGeom>
            <a:solidFill>
              <a:srgbClr val="000000"/>
            </a:solidFill>
            <a:ln w="9525">
              <a:noFill/>
              <a:round/>
              <a:headEnd/>
              <a:tailEnd/>
            </a:ln>
          </p:spPr>
          <p:txBody>
            <a:bodyPr/>
            <a:lstStyle/>
            <a:p>
              <a:endParaRPr lang="en-US"/>
            </a:p>
          </p:txBody>
        </p:sp>
        <p:sp>
          <p:nvSpPr>
            <p:cNvPr id="85102" name="Freeform 495"/>
            <p:cNvSpPr>
              <a:spLocks/>
            </p:cNvSpPr>
            <p:nvPr/>
          </p:nvSpPr>
          <p:spPr bwMode="auto">
            <a:xfrm>
              <a:off x="5129" y="1707"/>
              <a:ext cx="34" cy="39"/>
            </a:xfrm>
            <a:custGeom>
              <a:avLst/>
              <a:gdLst>
                <a:gd name="T0" fmla="*/ 20 w 34"/>
                <a:gd name="T1" fmla="*/ 0 h 39"/>
                <a:gd name="T2" fmla="*/ 34 w 34"/>
                <a:gd name="T3" fmla="*/ 11 h 39"/>
                <a:gd name="T4" fmla="*/ 13 w 34"/>
                <a:gd name="T5" fmla="*/ 39 h 39"/>
                <a:gd name="T6" fmla="*/ 0 w 34"/>
                <a:gd name="T7" fmla="*/ 29 h 39"/>
                <a:gd name="T8" fmla="*/ 20 w 34"/>
                <a:gd name="T9" fmla="*/ 0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20" y="0"/>
                  </a:moveTo>
                  <a:lnTo>
                    <a:pt x="34" y="11"/>
                  </a:lnTo>
                  <a:lnTo>
                    <a:pt x="13" y="39"/>
                  </a:lnTo>
                  <a:lnTo>
                    <a:pt x="0" y="29"/>
                  </a:lnTo>
                  <a:lnTo>
                    <a:pt x="20" y="0"/>
                  </a:lnTo>
                  <a:close/>
                </a:path>
              </a:pathLst>
            </a:custGeom>
            <a:solidFill>
              <a:srgbClr val="000000"/>
            </a:solidFill>
            <a:ln w="9525">
              <a:noFill/>
              <a:round/>
              <a:headEnd/>
              <a:tailEnd/>
            </a:ln>
          </p:spPr>
          <p:txBody>
            <a:bodyPr/>
            <a:lstStyle/>
            <a:p>
              <a:endParaRPr lang="en-US"/>
            </a:p>
          </p:txBody>
        </p:sp>
        <p:sp>
          <p:nvSpPr>
            <p:cNvPr id="85103" name="Freeform 494"/>
            <p:cNvSpPr>
              <a:spLocks/>
            </p:cNvSpPr>
            <p:nvPr/>
          </p:nvSpPr>
          <p:spPr bwMode="auto">
            <a:xfrm>
              <a:off x="5142" y="1718"/>
              <a:ext cx="40" cy="42"/>
            </a:xfrm>
            <a:custGeom>
              <a:avLst/>
              <a:gdLst>
                <a:gd name="T0" fmla="*/ 21 w 40"/>
                <a:gd name="T1" fmla="*/ 0 h 42"/>
                <a:gd name="T2" fmla="*/ 40 w 40"/>
                <a:gd name="T3" fmla="*/ 13 h 42"/>
                <a:gd name="T4" fmla="*/ 19 w 40"/>
                <a:gd name="T5" fmla="*/ 42 h 42"/>
                <a:gd name="T6" fmla="*/ 0 w 40"/>
                <a:gd name="T7" fmla="*/ 28 h 42"/>
                <a:gd name="T8" fmla="*/ 21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21" y="0"/>
                  </a:moveTo>
                  <a:lnTo>
                    <a:pt x="40" y="13"/>
                  </a:lnTo>
                  <a:lnTo>
                    <a:pt x="19" y="42"/>
                  </a:lnTo>
                  <a:lnTo>
                    <a:pt x="0" y="28"/>
                  </a:lnTo>
                  <a:lnTo>
                    <a:pt x="21" y="0"/>
                  </a:lnTo>
                  <a:close/>
                </a:path>
              </a:pathLst>
            </a:custGeom>
            <a:solidFill>
              <a:srgbClr val="000000"/>
            </a:solidFill>
            <a:ln w="9525">
              <a:noFill/>
              <a:round/>
              <a:headEnd/>
              <a:tailEnd/>
            </a:ln>
          </p:spPr>
          <p:txBody>
            <a:bodyPr/>
            <a:lstStyle/>
            <a:p>
              <a:endParaRPr lang="en-US"/>
            </a:p>
          </p:txBody>
        </p:sp>
        <p:sp>
          <p:nvSpPr>
            <p:cNvPr id="85104" name="Freeform 493"/>
            <p:cNvSpPr>
              <a:spLocks/>
            </p:cNvSpPr>
            <p:nvPr/>
          </p:nvSpPr>
          <p:spPr bwMode="auto">
            <a:xfrm>
              <a:off x="5222" y="1782"/>
              <a:ext cx="38" cy="39"/>
            </a:xfrm>
            <a:custGeom>
              <a:avLst/>
              <a:gdLst>
                <a:gd name="T0" fmla="*/ 24 w 38"/>
                <a:gd name="T1" fmla="*/ 0 h 39"/>
                <a:gd name="T2" fmla="*/ 38 w 38"/>
                <a:gd name="T3" fmla="*/ 14 h 39"/>
                <a:gd name="T4" fmla="*/ 14 w 38"/>
                <a:gd name="T5" fmla="*/ 39 h 39"/>
                <a:gd name="T6" fmla="*/ 0 w 38"/>
                <a:gd name="T7" fmla="*/ 26 h 39"/>
                <a:gd name="T8" fmla="*/ 24 w 38"/>
                <a:gd name="T9" fmla="*/ 0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24" y="0"/>
                  </a:moveTo>
                  <a:lnTo>
                    <a:pt x="38" y="14"/>
                  </a:lnTo>
                  <a:lnTo>
                    <a:pt x="14" y="39"/>
                  </a:lnTo>
                  <a:lnTo>
                    <a:pt x="0" y="26"/>
                  </a:lnTo>
                  <a:lnTo>
                    <a:pt x="24" y="0"/>
                  </a:lnTo>
                  <a:close/>
                </a:path>
              </a:pathLst>
            </a:custGeom>
            <a:solidFill>
              <a:srgbClr val="000000"/>
            </a:solidFill>
            <a:ln w="9525">
              <a:noFill/>
              <a:round/>
              <a:headEnd/>
              <a:tailEnd/>
            </a:ln>
          </p:spPr>
          <p:txBody>
            <a:bodyPr/>
            <a:lstStyle/>
            <a:p>
              <a:endParaRPr lang="en-US"/>
            </a:p>
          </p:txBody>
        </p:sp>
        <p:sp>
          <p:nvSpPr>
            <p:cNvPr id="85105" name="Freeform 492"/>
            <p:cNvSpPr>
              <a:spLocks/>
            </p:cNvSpPr>
            <p:nvPr/>
          </p:nvSpPr>
          <p:spPr bwMode="auto">
            <a:xfrm>
              <a:off x="5236" y="1796"/>
              <a:ext cx="38" cy="38"/>
            </a:xfrm>
            <a:custGeom>
              <a:avLst/>
              <a:gdLst>
                <a:gd name="T0" fmla="*/ 24 w 38"/>
                <a:gd name="T1" fmla="*/ 0 h 38"/>
                <a:gd name="T2" fmla="*/ 38 w 38"/>
                <a:gd name="T3" fmla="*/ 13 h 38"/>
                <a:gd name="T4" fmla="*/ 14 w 38"/>
                <a:gd name="T5" fmla="*/ 38 h 38"/>
                <a:gd name="T6" fmla="*/ 0 w 38"/>
                <a:gd name="T7" fmla="*/ 25 h 38"/>
                <a:gd name="T8" fmla="*/ 24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24" y="0"/>
                  </a:moveTo>
                  <a:lnTo>
                    <a:pt x="38" y="13"/>
                  </a:lnTo>
                  <a:lnTo>
                    <a:pt x="14" y="38"/>
                  </a:lnTo>
                  <a:lnTo>
                    <a:pt x="0" y="25"/>
                  </a:lnTo>
                  <a:lnTo>
                    <a:pt x="24" y="0"/>
                  </a:lnTo>
                  <a:close/>
                </a:path>
              </a:pathLst>
            </a:custGeom>
            <a:solidFill>
              <a:srgbClr val="000000"/>
            </a:solidFill>
            <a:ln w="9525">
              <a:noFill/>
              <a:round/>
              <a:headEnd/>
              <a:tailEnd/>
            </a:ln>
          </p:spPr>
          <p:txBody>
            <a:bodyPr/>
            <a:lstStyle/>
            <a:p>
              <a:endParaRPr lang="en-US"/>
            </a:p>
          </p:txBody>
        </p:sp>
        <p:sp>
          <p:nvSpPr>
            <p:cNvPr id="85106" name="Freeform 491"/>
            <p:cNvSpPr>
              <a:spLocks/>
            </p:cNvSpPr>
            <p:nvPr/>
          </p:nvSpPr>
          <p:spPr bwMode="auto">
            <a:xfrm>
              <a:off x="5249" y="1809"/>
              <a:ext cx="39" cy="39"/>
            </a:xfrm>
            <a:custGeom>
              <a:avLst/>
              <a:gdLst>
                <a:gd name="T0" fmla="*/ 25 w 39"/>
                <a:gd name="T1" fmla="*/ 0 h 39"/>
                <a:gd name="T2" fmla="*/ 39 w 39"/>
                <a:gd name="T3" fmla="*/ 15 h 39"/>
                <a:gd name="T4" fmla="*/ 14 w 39"/>
                <a:gd name="T5" fmla="*/ 39 h 39"/>
                <a:gd name="T6" fmla="*/ 0 w 39"/>
                <a:gd name="T7" fmla="*/ 24 h 39"/>
                <a:gd name="T8" fmla="*/ 25 w 39"/>
                <a:gd name="T9" fmla="*/ 0 h 39"/>
                <a:gd name="T10" fmla="*/ 0 60000 65536"/>
                <a:gd name="T11" fmla="*/ 0 60000 65536"/>
                <a:gd name="T12" fmla="*/ 0 60000 65536"/>
                <a:gd name="T13" fmla="*/ 0 60000 65536"/>
                <a:gd name="T14" fmla="*/ 0 60000 65536"/>
                <a:gd name="T15" fmla="*/ 0 w 39"/>
                <a:gd name="T16" fmla="*/ 0 h 39"/>
                <a:gd name="T17" fmla="*/ 39 w 39"/>
                <a:gd name="T18" fmla="*/ 39 h 39"/>
              </a:gdLst>
              <a:ahLst/>
              <a:cxnLst>
                <a:cxn ang="T10">
                  <a:pos x="T0" y="T1"/>
                </a:cxn>
                <a:cxn ang="T11">
                  <a:pos x="T2" y="T3"/>
                </a:cxn>
                <a:cxn ang="T12">
                  <a:pos x="T4" y="T5"/>
                </a:cxn>
                <a:cxn ang="T13">
                  <a:pos x="T6" y="T7"/>
                </a:cxn>
                <a:cxn ang="T14">
                  <a:pos x="T8" y="T9"/>
                </a:cxn>
              </a:cxnLst>
              <a:rect l="T15" t="T16" r="T17" b="T18"/>
              <a:pathLst>
                <a:path w="39" h="39">
                  <a:moveTo>
                    <a:pt x="25" y="0"/>
                  </a:moveTo>
                  <a:lnTo>
                    <a:pt x="39" y="15"/>
                  </a:lnTo>
                  <a:lnTo>
                    <a:pt x="14" y="39"/>
                  </a:lnTo>
                  <a:lnTo>
                    <a:pt x="0" y="24"/>
                  </a:lnTo>
                  <a:lnTo>
                    <a:pt x="25" y="0"/>
                  </a:lnTo>
                  <a:close/>
                </a:path>
              </a:pathLst>
            </a:custGeom>
            <a:solidFill>
              <a:srgbClr val="000000"/>
            </a:solidFill>
            <a:ln w="9525">
              <a:noFill/>
              <a:round/>
              <a:headEnd/>
              <a:tailEnd/>
            </a:ln>
          </p:spPr>
          <p:txBody>
            <a:bodyPr/>
            <a:lstStyle/>
            <a:p>
              <a:endParaRPr lang="en-US"/>
            </a:p>
          </p:txBody>
        </p:sp>
        <p:sp>
          <p:nvSpPr>
            <p:cNvPr id="85107" name="Freeform 490"/>
            <p:cNvSpPr>
              <a:spLocks/>
            </p:cNvSpPr>
            <p:nvPr/>
          </p:nvSpPr>
          <p:spPr bwMode="auto">
            <a:xfrm>
              <a:off x="5263" y="1824"/>
              <a:ext cx="40" cy="39"/>
            </a:xfrm>
            <a:custGeom>
              <a:avLst/>
              <a:gdLst>
                <a:gd name="T0" fmla="*/ 25 w 40"/>
                <a:gd name="T1" fmla="*/ 0 h 39"/>
                <a:gd name="T2" fmla="*/ 40 w 40"/>
                <a:gd name="T3" fmla="*/ 15 h 39"/>
                <a:gd name="T4" fmla="*/ 14 w 40"/>
                <a:gd name="T5" fmla="*/ 39 h 39"/>
                <a:gd name="T6" fmla="*/ 0 w 40"/>
                <a:gd name="T7" fmla="*/ 24 h 39"/>
                <a:gd name="T8" fmla="*/ 25 w 40"/>
                <a:gd name="T9" fmla="*/ 0 h 39"/>
                <a:gd name="T10" fmla="*/ 0 60000 65536"/>
                <a:gd name="T11" fmla="*/ 0 60000 65536"/>
                <a:gd name="T12" fmla="*/ 0 60000 65536"/>
                <a:gd name="T13" fmla="*/ 0 60000 65536"/>
                <a:gd name="T14" fmla="*/ 0 60000 65536"/>
                <a:gd name="T15" fmla="*/ 0 w 40"/>
                <a:gd name="T16" fmla="*/ 0 h 39"/>
                <a:gd name="T17" fmla="*/ 40 w 40"/>
                <a:gd name="T18" fmla="*/ 39 h 39"/>
              </a:gdLst>
              <a:ahLst/>
              <a:cxnLst>
                <a:cxn ang="T10">
                  <a:pos x="T0" y="T1"/>
                </a:cxn>
                <a:cxn ang="T11">
                  <a:pos x="T2" y="T3"/>
                </a:cxn>
                <a:cxn ang="T12">
                  <a:pos x="T4" y="T5"/>
                </a:cxn>
                <a:cxn ang="T13">
                  <a:pos x="T6" y="T7"/>
                </a:cxn>
                <a:cxn ang="T14">
                  <a:pos x="T8" y="T9"/>
                </a:cxn>
              </a:cxnLst>
              <a:rect l="T15" t="T16" r="T17" b="T18"/>
              <a:pathLst>
                <a:path w="40" h="39">
                  <a:moveTo>
                    <a:pt x="25" y="0"/>
                  </a:moveTo>
                  <a:lnTo>
                    <a:pt x="40" y="15"/>
                  </a:lnTo>
                  <a:lnTo>
                    <a:pt x="14" y="39"/>
                  </a:lnTo>
                  <a:lnTo>
                    <a:pt x="0" y="24"/>
                  </a:lnTo>
                  <a:lnTo>
                    <a:pt x="25" y="0"/>
                  </a:lnTo>
                  <a:close/>
                </a:path>
              </a:pathLst>
            </a:custGeom>
            <a:solidFill>
              <a:srgbClr val="000000"/>
            </a:solidFill>
            <a:ln w="9525">
              <a:noFill/>
              <a:round/>
              <a:headEnd/>
              <a:tailEnd/>
            </a:ln>
          </p:spPr>
          <p:txBody>
            <a:bodyPr/>
            <a:lstStyle/>
            <a:p>
              <a:endParaRPr lang="en-US"/>
            </a:p>
          </p:txBody>
        </p:sp>
        <p:sp>
          <p:nvSpPr>
            <p:cNvPr id="85108" name="Freeform 489"/>
            <p:cNvSpPr>
              <a:spLocks/>
            </p:cNvSpPr>
            <p:nvPr/>
          </p:nvSpPr>
          <p:spPr bwMode="auto">
            <a:xfrm>
              <a:off x="5276" y="1840"/>
              <a:ext cx="41" cy="39"/>
            </a:xfrm>
            <a:custGeom>
              <a:avLst/>
              <a:gdLst>
                <a:gd name="T0" fmla="*/ 27 w 41"/>
                <a:gd name="T1" fmla="*/ 0 h 39"/>
                <a:gd name="T2" fmla="*/ 41 w 41"/>
                <a:gd name="T3" fmla="*/ 16 h 39"/>
                <a:gd name="T4" fmla="*/ 14 w 41"/>
                <a:gd name="T5" fmla="*/ 39 h 39"/>
                <a:gd name="T6" fmla="*/ 0 w 41"/>
                <a:gd name="T7" fmla="*/ 23 h 39"/>
                <a:gd name="T8" fmla="*/ 27 w 41"/>
                <a:gd name="T9" fmla="*/ 0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27" y="0"/>
                  </a:moveTo>
                  <a:lnTo>
                    <a:pt x="41" y="16"/>
                  </a:lnTo>
                  <a:lnTo>
                    <a:pt x="14" y="39"/>
                  </a:lnTo>
                  <a:lnTo>
                    <a:pt x="0" y="23"/>
                  </a:lnTo>
                  <a:lnTo>
                    <a:pt x="27" y="0"/>
                  </a:lnTo>
                  <a:close/>
                </a:path>
              </a:pathLst>
            </a:custGeom>
            <a:solidFill>
              <a:srgbClr val="000000"/>
            </a:solidFill>
            <a:ln w="9525">
              <a:noFill/>
              <a:round/>
              <a:headEnd/>
              <a:tailEnd/>
            </a:ln>
          </p:spPr>
          <p:txBody>
            <a:bodyPr/>
            <a:lstStyle/>
            <a:p>
              <a:endParaRPr lang="en-US"/>
            </a:p>
          </p:txBody>
        </p:sp>
        <p:sp>
          <p:nvSpPr>
            <p:cNvPr id="85109" name="Freeform 488"/>
            <p:cNvSpPr>
              <a:spLocks/>
            </p:cNvSpPr>
            <p:nvPr/>
          </p:nvSpPr>
          <p:spPr bwMode="auto">
            <a:xfrm>
              <a:off x="5290" y="1856"/>
              <a:ext cx="41" cy="39"/>
            </a:xfrm>
            <a:custGeom>
              <a:avLst/>
              <a:gdLst>
                <a:gd name="T0" fmla="*/ 27 w 41"/>
                <a:gd name="T1" fmla="*/ 0 h 39"/>
                <a:gd name="T2" fmla="*/ 41 w 41"/>
                <a:gd name="T3" fmla="*/ 17 h 39"/>
                <a:gd name="T4" fmla="*/ 15 w 41"/>
                <a:gd name="T5" fmla="*/ 39 h 39"/>
                <a:gd name="T6" fmla="*/ 0 w 41"/>
                <a:gd name="T7" fmla="*/ 23 h 39"/>
                <a:gd name="T8" fmla="*/ 27 w 41"/>
                <a:gd name="T9" fmla="*/ 0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27" y="0"/>
                  </a:moveTo>
                  <a:lnTo>
                    <a:pt x="41" y="17"/>
                  </a:lnTo>
                  <a:lnTo>
                    <a:pt x="15" y="39"/>
                  </a:lnTo>
                  <a:lnTo>
                    <a:pt x="0" y="23"/>
                  </a:lnTo>
                  <a:lnTo>
                    <a:pt x="27" y="0"/>
                  </a:lnTo>
                  <a:close/>
                </a:path>
              </a:pathLst>
            </a:custGeom>
            <a:solidFill>
              <a:srgbClr val="000000"/>
            </a:solidFill>
            <a:ln w="9525">
              <a:noFill/>
              <a:round/>
              <a:headEnd/>
              <a:tailEnd/>
            </a:ln>
          </p:spPr>
          <p:txBody>
            <a:bodyPr/>
            <a:lstStyle/>
            <a:p>
              <a:endParaRPr lang="en-US"/>
            </a:p>
          </p:txBody>
        </p:sp>
        <p:sp>
          <p:nvSpPr>
            <p:cNvPr id="85110" name="Freeform 487"/>
            <p:cNvSpPr>
              <a:spLocks/>
            </p:cNvSpPr>
            <p:nvPr/>
          </p:nvSpPr>
          <p:spPr bwMode="auto">
            <a:xfrm>
              <a:off x="5305" y="1873"/>
              <a:ext cx="41" cy="40"/>
            </a:xfrm>
            <a:custGeom>
              <a:avLst/>
              <a:gdLst>
                <a:gd name="T0" fmla="*/ 27 w 41"/>
                <a:gd name="T1" fmla="*/ 0 h 40"/>
                <a:gd name="T2" fmla="*/ 41 w 41"/>
                <a:gd name="T3" fmla="*/ 17 h 40"/>
                <a:gd name="T4" fmla="*/ 14 w 41"/>
                <a:gd name="T5" fmla="*/ 40 h 40"/>
                <a:gd name="T6" fmla="*/ 0 w 41"/>
                <a:gd name="T7" fmla="*/ 22 h 40"/>
                <a:gd name="T8" fmla="*/ 2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7" y="0"/>
                  </a:moveTo>
                  <a:lnTo>
                    <a:pt x="41" y="17"/>
                  </a:lnTo>
                  <a:lnTo>
                    <a:pt x="14" y="40"/>
                  </a:lnTo>
                  <a:lnTo>
                    <a:pt x="0" y="22"/>
                  </a:lnTo>
                  <a:lnTo>
                    <a:pt x="27" y="0"/>
                  </a:lnTo>
                  <a:close/>
                </a:path>
              </a:pathLst>
            </a:custGeom>
            <a:solidFill>
              <a:srgbClr val="000000"/>
            </a:solidFill>
            <a:ln w="9525">
              <a:noFill/>
              <a:round/>
              <a:headEnd/>
              <a:tailEnd/>
            </a:ln>
          </p:spPr>
          <p:txBody>
            <a:bodyPr/>
            <a:lstStyle/>
            <a:p>
              <a:endParaRPr lang="en-US"/>
            </a:p>
          </p:txBody>
        </p:sp>
        <p:sp>
          <p:nvSpPr>
            <p:cNvPr id="85111" name="Freeform 486"/>
            <p:cNvSpPr>
              <a:spLocks/>
            </p:cNvSpPr>
            <p:nvPr/>
          </p:nvSpPr>
          <p:spPr bwMode="auto">
            <a:xfrm>
              <a:off x="5319" y="1890"/>
              <a:ext cx="42" cy="41"/>
            </a:xfrm>
            <a:custGeom>
              <a:avLst/>
              <a:gdLst>
                <a:gd name="T0" fmla="*/ 27 w 42"/>
                <a:gd name="T1" fmla="*/ 0 h 41"/>
                <a:gd name="T2" fmla="*/ 42 w 42"/>
                <a:gd name="T3" fmla="*/ 18 h 41"/>
                <a:gd name="T4" fmla="*/ 16 w 42"/>
                <a:gd name="T5" fmla="*/ 41 h 41"/>
                <a:gd name="T6" fmla="*/ 0 w 42"/>
                <a:gd name="T7" fmla="*/ 24 h 41"/>
                <a:gd name="T8" fmla="*/ 27 w 42"/>
                <a:gd name="T9" fmla="*/ 0 h 41"/>
                <a:gd name="T10" fmla="*/ 0 60000 65536"/>
                <a:gd name="T11" fmla="*/ 0 60000 65536"/>
                <a:gd name="T12" fmla="*/ 0 60000 65536"/>
                <a:gd name="T13" fmla="*/ 0 60000 65536"/>
                <a:gd name="T14" fmla="*/ 0 60000 65536"/>
                <a:gd name="T15" fmla="*/ 0 w 42"/>
                <a:gd name="T16" fmla="*/ 0 h 41"/>
                <a:gd name="T17" fmla="*/ 42 w 42"/>
                <a:gd name="T18" fmla="*/ 41 h 41"/>
              </a:gdLst>
              <a:ahLst/>
              <a:cxnLst>
                <a:cxn ang="T10">
                  <a:pos x="T0" y="T1"/>
                </a:cxn>
                <a:cxn ang="T11">
                  <a:pos x="T2" y="T3"/>
                </a:cxn>
                <a:cxn ang="T12">
                  <a:pos x="T4" y="T5"/>
                </a:cxn>
                <a:cxn ang="T13">
                  <a:pos x="T6" y="T7"/>
                </a:cxn>
                <a:cxn ang="T14">
                  <a:pos x="T8" y="T9"/>
                </a:cxn>
              </a:cxnLst>
              <a:rect l="T15" t="T16" r="T17" b="T18"/>
              <a:pathLst>
                <a:path w="42" h="41">
                  <a:moveTo>
                    <a:pt x="27" y="0"/>
                  </a:moveTo>
                  <a:lnTo>
                    <a:pt x="42" y="18"/>
                  </a:lnTo>
                  <a:lnTo>
                    <a:pt x="16" y="41"/>
                  </a:lnTo>
                  <a:lnTo>
                    <a:pt x="0" y="24"/>
                  </a:lnTo>
                  <a:lnTo>
                    <a:pt x="27" y="0"/>
                  </a:lnTo>
                  <a:close/>
                </a:path>
              </a:pathLst>
            </a:custGeom>
            <a:solidFill>
              <a:srgbClr val="000000"/>
            </a:solidFill>
            <a:ln w="9525">
              <a:noFill/>
              <a:round/>
              <a:headEnd/>
              <a:tailEnd/>
            </a:ln>
          </p:spPr>
          <p:txBody>
            <a:bodyPr/>
            <a:lstStyle/>
            <a:p>
              <a:endParaRPr lang="en-US"/>
            </a:p>
          </p:txBody>
        </p:sp>
        <p:sp>
          <p:nvSpPr>
            <p:cNvPr id="85112" name="Freeform 485"/>
            <p:cNvSpPr>
              <a:spLocks/>
            </p:cNvSpPr>
            <p:nvPr/>
          </p:nvSpPr>
          <p:spPr bwMode="auto">
            <a:xfrm>
              <a:off x="5335" y="1908"/>
              <a:ext cx="57" cy="60"/>
            </a:xfrm>
            <a:custGeom>
              <a:avLst/>
              <a:gdLst>
                <a:gd name="T0" fmla="*/ 27 w 57"/>
                <a:gd name="T1" fmla="*/ 0 h 60"/>
                <a:gd name="T2" fmla="*/ 57 w 57"/>
                <a:gd name="T3" fmla="*/ 37 h 60"/>
                <a:gd name="T4" fmla="*/ 30 w 57"/>
                <a:gd name="T5" fmla="*/ 60 h 60"/>
                <a:gd name="T6" fmla="*/ 0 w 57"/>
                <a:gd name="T7" fmla="*/ 22 h 60"/>
                <a:gd name="T8" fmla="*/ 27 w 57"/>
                <a:gd name="T9" fmla="*/ 0 h 60"/>
                <a:gd name="T10" fmla="*/ 0 60000 65536"/>
                <a:gd name="T11" fmla="*/ 0 60000 65536"/>
                <a:gd name="T12" fmla="*/ 0 60000 65536"/>
                <a:gd name="T13" fmla="*/ 0 60000 65536"/>
                <a:gd name="T14" fmla="*/ 0 60000 65536"/>
                <a:gd name="T15" fmla="*/ 0 w 57"/>
                <a:gd name="T16" fmla="*/ 0 h 60"/>
                <a:gd name="T17" fmla="*/ 57 w 57"/>
                <a:gd name="T18" fmla="*/ 60 h 60"/>
              </a:gdLst>
              <a:ahLst/>
              <a:cxnLst>
                <a:cxn ang="T10">
                  <a:pos x="T0" y="T1"/>
                </a:cxn>
                <a:cxn ang="T11">
                  <a:pos x="T2" y="T3"/>
                </a:cxn>
                <a:cxn ang="T12">
                  <a:pos x="T4" y="T5"/>
                </a:cxn>
                <a:cxn ang="T13">
                  <a:pos x="T6" y="T7"/>
                </a:cxn>
                <a:cxn ang="T14">
                  <a:pos x="T8" y="T9"/>
                </a:cxn>
              </a:cxnLst>
              <a:rect l="T15" t="T16" r="T17" b="T18"/>
              <a:pathLst>
                <a:path w="57" h="60">
                  <a:moveTo>
                    <a:pt x="27" y="0"/>
                  </a:moveTo>
                  <a:lnTo>
                    <a:pt x="57" y="37"/>
                  </a:lnTo>
                  <a:lnTo>
                    <a:pt x="30" y="60"/>
                  </a:lnTo>
                  <a:lnTo>
                    <a:pt x="0" y="22"/>
                  </a:lnTo>
                  <a:lnTo>
                    <a:pt x="27" y="0"/>
                  </a:lnTo>
                  <a:close/>
                </a:path>
              </a:pathLst>
            </a:custGeom>
            <a:solidFill>
              <a:srgbClr val="000000"/>
            </a:solidFill>
            <a:ln w="9525">
              <a:noFill/>
              <a:round/>
              <a:headEnd/>
              <a:tailEnd/>
            </a:ln>
          </p:spPr>
          <p:txBody>
            <a:bodyPr/>
            <a:lstStyle/>
            <a:p>
              <a:endParaRPr lang="en-US"/>
            </a:p>
          </p:txBody>
        </p:sp>
        <p:sp>
          <p:nvSpPr>
            <p:cNvPr id="85113" name="Freeform 484"/>
            <p:cNvSpPr>
              <a:spLocks/>
            </p:cNvSpPr>
            <p:nvPr/>
          </p:nvSpPr>
          <p:spPr bwMode="auto">
            <a:xfrm>
              <a:off x="5365" y="1945"/>
              <a:ext cx="47" cy="46"/>
            </a:xfrm>
            <a:custGeom>
              <a:avLst/>
              <a:gdLst>
                <a:gd name="T0" fmla="*/ 27 w 47"/>
                <a:gd name="T1" fmla="*/ 0 h 46"/>
                <a:gd name="T2" fmla="*/ 47 w 47"/>
                <a:gd name="T3" fmla="*/ 23 h 46"/>
                <a:gd name="T4" fmla="*/ 20 w 47"/>
                <a:gd name="T5" fmla="*/ 46 h 46"/>
                <a:gd name="T6" fmla="*/ 0 w 47"/>
                <a:gd name="T7" fmla="*/ 23 h 46"/>
                <a:gd name="T8" fmla="*/ 27 w 47"/>
                <a:gd name="T9" fmla="*/ 0 h 46"/>
                <a:gd name="T10" fmla="*/ 0 60000 65536"/>
                <a:gd name="T11" fmla="*/ 0 60000 65536"/>
                <a:gd name="T12" fmla="*/ 0 60000 65536"/>
                <a:gd name="T13" fmla="*/ 0 60000 65536"/>
                <a:gd name="T14" fmla="*/ 0 60000 65536"/>
                <a:gd name="T15" fmla="*/ 0 w 47"/>
                <a:gd name="T16" fmla="*/ 0 h 46"/>
                <a:gd name="T17" fmla="*/ 47 w 47"/>
                <a:gd name="T18" fmla="*/ 46 h 46"/>
              </a:gdLst>
              <a:ahLst/>
              <a:cxnLst>
                <a:cxn ang="T10">
                  <a:pos x="T0" y="T1"/>
                </a:cxn>
                <a:cxn ang="T11">
                  <a:pos x="T2" y="T3"/>
                </a:cxn>
                <a:cxn ang="T12">
                  <a:pos x="T4" y="T5"/>
                </a:cxn>
                <a:cxn ang="T13">
                  <a:pos x="T6" y="T7"/>
                </a:cxn>
                <a:cxn ang="T14">
                  <a:pos x="T8" y="T9"/>
                </a:cxn>
              </a:cxnLst>
              <a:rect l="T15" t="T16" r="T17" b="T18"/>
              <a:pathLst>
                <a:path w="47" h="46">
                  <a:moveTo>
                    <a:pt x="27" y="0"/>
                  </a:moveTo>
                  <a:lnTo>
                    <a:pt x="47" y="23"/>
                  </a:lnTo>
                  <a:lnTo>
                    <a:pt x="20" y="46"/>
                  </a:lnTo>
                  <a:lnTo>
                    <a:pt x="0" y="23"/>
                  </a:lnTo>
                  <a:lnTo>
                    <a:pt x="27" y="0"/>
                  </a:lnTo>
                  <a:close/>
                </a:path>
              </a:pathLst>
            </a:custGeom>
            <a:solidFill>
              <a:srgbClr val="000000"/>
            </a:solidFill>
            <a:ln w="9525">
              <a:noFill/>
              <a:round/>
              <a:headEnd/>
              <a:tailEnd/>
            </a:ln>
          </p:spPr>
          <p:txBody>
            <a:bodyPr/>
            <a:lstStyle/>
            <a:p>
              <a:endParaRPr lang="en-US"/>
            </a:p>
          </p:txBody>
        </p:sp>
        <p:sp>
          <p:nvSpPr>
            <p:cNvPr id="85114" name="Freeform 483"/>
            <p:cNvSpPr>
              <a:spLocks/>
            </p:cNvSpPr>
            <p:nvPr/>
          </p:nvSpPr>
          <p:spPr bwMode="auto">
            <a:xfrm>
              <a:off x="5478" y="2074"/>
              <a:ext cx="34" cy="33"/>
            </a:xfrm>
            <a:custGeom>
              <a:avLst/>
              <a:gdLst>
                <a:gd name="T0" fmla="*/ 25 w 34"/>
                <a:gd name="T1" fmla="*/ 0 h 33"/>
                <a:gd name="T2" fmla="*/ 34 w 34"/>
                <a:gd name="T3" fmla="*/ 9 h 33"/>
                <a:gd name="T4" fmla="*/ 8 w 34"/>
                <a:gd name="T5" fmla="*/ 33 h 33"/>
                <a:gd name="T6" fmla="*/ 0 w 34"/>
                <a:gd name="T7" fmla="*/ 24 h 33"/>
                <a:gd name="T8" fmla="*/ 25 w 34"/>
                <a:gd name="T9" fmla="*/ 0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25" y="0"/>
                  </a:moveTo>
                  <a:lnTo>
                    <a:pt x="34" y="9"/>
                  </a:lnTo>
                  <a:lnTo>
                    <a:pt x="8" y="33"/>
                  </a:lnTo>
                  <a:lnTo>
                    <a:pt x="0" y="24"/>
                  </a:lnTo>
                  <a:lnTo>
                    <a:pt x="25" y="0"/>
                  </a:lnTo>
                  <a:close/>
                </a:path>
              </a:pathLst>
            </a:custGeom>
            <a:solidFill>
              <a:srgbClr val="000000"/>
            </a:solidFill>
            <a:ln w="9525">
              <a:noFill/>
              <a:round/>
              <a:headEnd/>
              <a:tailEnd/>
            </a:ln>
          </p:spPr>
          <p:txBody>
            <a:bodyPr/>
            <a:lstStyle/>
            <a:p>
              <a:endParaRPr lang="en-US"/>
            </a:p>
          </p:txBody>
        </p:sp>
        <p:sp>
          <p:nvSpPr>
            <p:cNvPr id="85115" name="Freeform 482"/>
            <p:cNvSpPr>
              <a:spLocks/>
            </p:cNvSpPr>
            <p:nvPr/>
          </p:nvSpPr>
          <p:spPr bwMode="auto">
            <a:xfrm>
              <a:off x="5486" y="2084"/>
              <a:ext cx="45" cy="45"/>
            </a:xfrm>
            <a:custGeom>
              <a:avLst/>
              <a:gdLst>
                <a:gd name="T0" fmla="*/ 26 w 45"/>
                <a:gd name="T1" fmla="*/ 0 h 45"/>
                <a:gd name="T2" fmla="*/ 45 w 45"/>
                <a:gd name="T3" fmla="*/ 21 h 45"/>
                <a:gd name="T4" fmla="*/ 19 w 45"/>
                <a:gd name="T5" fmla="*/ 45 h 45"/>
                <a:gd name="T6" fmla="*/ 0 w 45"/>
                <a:gd name="T7" fmla="*/ 23 h 45"/>
                <a:gd name="T8" fmla="*/ 26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6" y="0"/>
                  </a:moveTo>
                  <a:lnTo>
                    <a:pt x="45" y="21"/>
                  </a:lnTo>
                  <a:lnTo>
                    <a:pt x="19" y="45"/>
                  </a:lnTo>
                  <a:lnTo>
                    <a:pt x="0" y="23"/>
                  </a:lnTo>
                  <a:lnTo>
                    <a:pt x="26" y="0"/>
                  </a:lnTo>
                  <a:close/>
                </a:path>
              </a:pathLst>
            </a:custGeom>
            <a:solidFill>
              <a:srgbClr val="000000"/>
            </a:solidFill>
            <a:ln w="9525">
              <a:noFill/>
              <a:round/>
              <a:headEnd/>
              <a:tailEnd/>
            </a:ln>
          </p:spPr>
          <p:txBody>
            <a:bodyPr/>
            <a:lstStyle/>
            <a:p>
              <a:endParaRPr lang="en-US"/>
            </a:p>
          </p:txBody>
        </p:sp>
        <p:sp>
          <p:nvSpPr>
            <p:cNvPr id="85116" name="Freeform 481"/>
            <p:cNvSpPr>
              <a:spLocks/>
            </p:cNvSpPr>
            <p:nvPr/>
          </p:nvSpPr>
          <p:spPr bwMode="auto">
            <a:xfrm>
              <a:off x="5505" y="2105"/>
              <a:ext cx="46" cy="44"/>
            </a:xfrm>
            <a:custGeom>
              <a:avLst/>
              <a:gdLst>
                <a:gd name="T0" fmla="*/ 26 w 46"/>
                <a:gd name="T1" fmla="*/ 0 h 44"/>
                <a:gd name="T2" fmla="*/ 46 w 46"/>
                <a:gd name="T3" fmla="*/ 20 h 44"/>
                <a:gd name="T4" fmla="*/ 20 w 46"/>
                <a:gd name="T5" fmla="*/ 44 h 44"/>
                <a:gd name="T6" fmla="*/ 0 w 46"/>
                <a:gd name="T7" fmla="*/ 24 h 44"/>
                <a:gd name="T8" fmla="*/ 26 w 46"/>
                <a:gd name="T9" fmla="*/ 0 h 44"/>
                <a:gd name="T10" fmla="*/ 0 60000 65536"/>
                <a:gd name="T11" fmla="*/ 0 60000 65536"/>
                <a:gd name="T12" fmla="*/ 0 60000 65536"/>
                <a:gd name="T13" fmla="*/ 0 60000 65536"/>
                <a:gd name="T14" fmla="*/ 0 60000 65536"/>
                <a:gd name="T15" fmla="*/ 0 w 46"/>
                <a:gd name="T16" fmla="*/ 0 h 44"/>
                <a:gd name="T17" fmla="*/ 46 w 46"/>
                <a:gd name="T18" fmla="*/ 44 h 44"/>
              </a:gdLst>
              <a:ahLst/>
              <a:cxnLst>
                <a:cxn ang="T10">
                  <a:pos x="T0" y="T1"/>
                </a:cxn>
                <a:cxn ang="T11">
                  <a:pos x="T2" y="T3"/>
                </a:cxn>
                <a:cxn ang="T12">
                  <a:pos x="T4" y="T5"/>
                </a:cxn>
                <a:cxn ang="T13">
                  <a:pos x="T6" y="T7"/>
                </a:cxn>
                <a:cxn ang="T14">
                  <a:pos x="T8" y="T9"/>
                </a:cxn>
              </a:cxnLst>
              <a:rect l="T15" t="T16" r="T17" b="T18"/>
              <a:pathLst>
                <a:path w="46" h="44">
                  <a:moveTo>
                    <a:pt x="26" y="0"/>
                  </a:moveTo>
                  <a:lnTo>
                    <a:pt x="46" y="20"/>
                  </a:lnTo>
                  <a:lnTo>
                    <a:pt x="20" y="44"/>
                  </a:lnTo>
                  <a:lnTo>
                    <a:pt x="0" y="24"/>
                  </a:lnTo>
                  <a:lnTo>
                    <a:pt x="26" y="0"/>
                  </a:lnTo>
                  <a:close/>
                </a:path>
              </a:pathLst>
            </a:custGeom>
            <a:solidFill>
              <a:srgbClr val="000000"/>
            </a:solidFill>
            <a:ln w="9525">
              <a:noFill/>
              <a:round/>
              <a:headEnd/>
              <a:tailEnd/>
            </a:ln>
          </p:spPr>
          <p:txBody>
            <a:bodyPr/>
            <a:lstStyle/>
            <a:p>
              <a:endParaRPr lang="en-US"/>
            </a:p>
          </p:txBody>
        </p:sp>
        <p:sp>
          <p:nvSpPr>
            <p:cNvPr id="85117" name="Freeform 480"/>
            <p:cNvSpPr>
              <a:spLocks/>
            </p:cNvSpPr>
            <p:nvPr/>
          </p:nvSpPr>
          <p:spPr bwMode="auto">
            <a:xfrm>
              <a:off x="5525" y="2125"/>
              <a:ext cx="45" cy="45"/>
            </a:xfrm>
            <a:custGeom>
              <a:avLst/>
              <a:gdLst>
                <a:gd name="T0" fmla="*/ 25 w 45"/>
                <a:gd name="T1" fmla="*/ 0 h 45"/>
                <a:gd name="T2" fmla="*/ 45 w 45"/>
                <a:gd name="T3" fmla="*/ 20 h 45"/>
                <a:gd name="T4" fmla="*/ 20 w 45"/>
                <a:gd name="T5" fmla="*/ 45 h 45"/>
                <a:gd name="T6" fmla="*/ 0 w 45"/>
                <a:gd name="T7" fmla="*/ 25 h 45"/>
                <a:gd name="T8" fmla="*/ 25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5" y="0"/>
                  </a:moveTo>
                  <a:lnTo>
                    <a:pt x="45" y="20"/>
                  </a:lnTo>
                  <a:lnTo>
                    <a:pt x="20" y="45"/>
                  </a:lnTo>
                  <a:lnTo>
                    <a:pt x="0" y="25"/>
                  </a:lnTo>
                  <a:lnTo>
                    <a:pt x="25" y="0"/>
                  </a:lnTo>
                  <a:close/>
                </a:path>
              </a:pathLst>
            </a:custGeom>
            <a:solidFill>
              <a:srgbClr val="000000"/>
            </a:solidFill>
            <a:ln w="9525">
              <a:noFill/>
              <a:round/>
              <a:headEnd/>
              <a:tailEnd/>
            </a:ln>
          </p:spPr>
          <p:txBody>
            <a:bodyPr/>
            <a:lstStyle/>
            <a:p>
              <a:endParaRPr lang="en-US"/>
            </a:p>
          </p:txBody>
        </p:sp>
        <p:sp>
          <p:nvSpPr>
            <p:cNvPr id="85118" name="Freeform 479"/>
            <p:cNvSpPr>
              <a:spLocks/>
            </p:cNvSpPr>
            <p:nvPr/>
          </p:nvSpPr>
          <p:spPr bwMode="auto">
            <a:xfrm>
              <a:off x="5546" y="2145"/>
              <a:ext cx="45" cy="46"/>
            </a:xfrm>
            <a:custGeom>
              <a:avLst/>
              <a:gdLst>
                <a:gd name="T0" fmla="*/ 24 w 45"/>
                <a:gd name="T1" fmla="*/ 0 h 46"/>
                <a:gd name="T2" fmla="*/ 45 w 45"/>
                <a:gd name="T3" fmla="*/ 20 h 46"/>
                <a:gd name="T4" fmla="*/ 21 w 45"/>
                <a:gd name="T5" fmla="*/ 46 h 46"/>
                <a:gd name="T6" fmla="*/ 0 w 45"/>
                <a:gd name="T7" fmla="*/ 25 h 46"/>
                <a:gd name="T8" fmla="*/ 24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4" y="0"/>
                  </a:moveTo>
                  <a:lnTo>
                    <a:pt x="45" y="20"/>
                  </a:lnTo>
                  <a:lnTo>
                    <a:pt x="21" y="46"/>
                  </a:lnTo>
                  <a:lnTo>
                    <a:pt x="0" y="25"/>
                  </a:lnTo>
                  <a:lnTo>
                    <a:pt x="24" y="0"/>
                  </a:lnTo>
                  <a:close/>
                </a:path>
              </a:pathLst>
            </a:custGeom>
            <a:solidFill>
              <a:srgbClr val="000000"/>
            </a:solidFill>
            <a:ln w="9525">
              <a:noFill/>
              <a:round/>
              <a:headEnd/>
              <a:tailEnd/>
            </a:ln>
          </p:spPr>
          <p:txBody>
            <a:bodyPr/>
            <a:lstStyle/>
            <a:p>
              <a:endParaRPr lang="en-US"/>
            </a:p>
          </p:txBody>
        </p:sp>
        <p:sp>
          <p:nvSpPr>
            <p:cNvPr id="85119" name="Freeform 478"/>
            <p:cNvSpPr>
              <a:spLocks/>
            </p:cNvSpPr>
            <p:nvPr/>
          </p:nvSpPr>
          <p:spPr bwMode="auto">
            <a:xfrm>
              <a:off x="5567" y="2165"/>
              <a:ext cx="46" cy="46"/>
            </a:xfrm>
            <a:custGeom>
              <a:avLst/>
              <a:gdLst>
                <a:gd name="T0" fmla="*/ 24 w 46"/>
                <a:gd name="T1" fmla="*/ 0 h 46"/>
                <a:gd name="T2" fmla="*/ 46 w 46"/>
                <a:gd name="T3" fmla="*/ 20 h 46"/>
                <a:gd name="T4" fmla="*/ 22 w 46"/>
                <a:gd name="T5" fmla="*/ 46 h 46"/>
                <a:gd name="T6" fmla="*/ 0 w 46"/>
                <a:gd name="T7" fmla="*/ 26 h 46"/>
                <a:gd name="T8" fmla="*/ 24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24" y="0"/>
                  </a:moveTo>
                  <a:lnTo>
                    <a:pt x="46" y="20"/>
                  </a:lnTo>
                  <a:lnTo>
                    <a:pt x="22" y="46"/>
                  </a:lnTo>
                  <a:lnTo>
                    <a:pt x="0" y="26"/>
                  </a:lnTo>
                  <a:lnTo>
                    <a:pt x="24" y="0"/>
                  </a:lnTo>
                  <a:close/>
                </a:path>
              </a:pathLst>
            </a:custGeom>
            <a:solidFill>
              <a:srgbClr val="000000"/>
            </a:solidFill>
            <a:ln w="9525">
              <a:noFill/>
              <a:round/>
              <a:headEnd/>
              <a:tailEnd/>
            </a:ln>
          </p:spPr>
          <p:txBody>
            <a:bodyPr/>
            <a:lstStyle/>
            <a:p>
              <a:endParaRPr lang="en-US"/>
            </a:p>
          </p:txBody>
        </p:sp>
        <p:sp>
          <p:nvSpPr>
            <p:cNvPr id="85120" name="Freeform 477"/>
            <p:cNvSpPr>
              <a:spLocks/>
            </p:cNvSpPr>
            <p:nvPr/>
          </p:nvSpPr>
          <p:spPr bwMode="auto">
            <a:xfrm>
              <a:off x="5589" y="2185"/>
              <a:ext cx="46" cy="47"/>
            </a:xfrm>
            <a:custGeom>
              <a:avLst/>
              <a:gdLst>
                <a:gd name="T0" fmla="*/ 23 w 46"/>
                <a:gd name="T1" fmla="*/ 0 h 47"/>
                <a:gd name="T2" fmla="*/ 46 w 46"/>
                <a:gd name="T3" fmla="*/ 21 h 47"/>
                <a:gd name="T4" fmla="*/ 23 w 46"/>
                <a:gd name="T5" fmla="*/ 47 h 47"/>
                <a:gd name="T6" fmla="*/ 0 w 46"/>
                <a:gd name="T7" fmla="*/ 27 h 47"/>
                <a:gd name="T8" fmla="*/ 23 w 46"/>
                <a:gd name="T9" fmla="*/ 0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23" y="0"/>
                  </a:moveTo>
                  <a:lnTo>
                    <a:pt x="46" y="21"/>
                  </a:lnTo>
                  <a:lnTo>
                    <a:pt x="23" y="47"/>
                  </a:lnTo>
                  <a:lnTo>
                    <a:pt x="0" y="27"/>
                  </a:lnTo>
                  <a:lnTo>
                    <a:pt x="23" y="0"/>
                  </a:lnTo>
                  <a:close/>
                </a:path>
              </a:pathLst>
            </a:custGeom>
            <a:solidFill>
              <a:srgbClr val="000000"/>
            </a:solidFill>
            <a:ln w="9525">
              <a:noFill/>
              <a:round/>
              <a:headEnd/>
              <a:tailEnd/>
            </a:ln>
          </p:spPr>
          <p:txBody>
            <a:bodyPr/>
            <a:lstStyle/>
            <a:p>
              <a:endParaRPr lang="en-US"/>
            </a:p>
          </p:txBody>
        </p:sp>
        <p:sp>
          <p:nvSpPr>
            <p:cNvPr id="85121" name="Freeform 476"/>
            <p:cNvSpPr>
              <a:spLocks/>
            </p:cNvSpPr>
            <p:nvPr/>
          </p:nvSpPr>
          <p:spPr bwMode="auto">
            <a:xfrm>
              <a:off x="5612" y="2205"/>
              <a:ext cx="46" cy="47"/>
            </a:xfrm>
            <a:custGeom>
              <a:avLst/>
              <a:gdLst>
                <a:gd name="T0" fmla="*/ 22 w 46"/>
                <a:gd name="T1" fmla="*/ 0 h 47"/>
                <a:gd name="T2" fmla="*/ 46 w 46"/>
                <a:gd name="T3" fmla="*/ 20 h 47"/>
                <a:gd name="T4" fmla="*/ 25 w 46"/>
                <a:gd name="T5" fmla="*/ 47 h 47"/>
                <a:gd name="T6" fmla="*/ 0 w 46"/>
                <a:gd name="T7" fmla="*/ 27 h 47"/>
                <a:gd name="T8" fmla="*/ 22 w 46"/>
                <a:gd name="T9" fmla="*/ 0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22" y="0"/>
                  </a:moveTo>
                  <a:lnTo>
                    <a:pt x="46" y="20"/>
                  </a:lnTo>
                  <a:lnTo>
                    <a:pt x="25" y="47"/>
                  </a:lnTo>
                  <a:lnTo>
                    <a:pt x="0" y="27"/>
                  </a:lnTo>
                  <a:lnTo>
                    <a:pt x="22" y="0"/>
                  </a:lnTo>
                  <a:close/>
                </a:path>
              </a:pathLst>
            </a:custGeom>
            <a:solidFill>
              <a:srgbClr val="000000"/>
            </a:solidFill>
            <a:ln w="9525">
              <a:noFill/>
              <a:round/>
              <a:headEnd/>
              <a:tailEnd/>
            </a:ln>
          </p:spPr>
          <p:txBody>
            <a:bodyPr/>
            <a:lstStyle/>
            <a:p>
              <a:endParaRPr lang="en-US"/>
            </a:p>
          </p:txBody>
        </p:sp>
        <p:sp>
          <p:nvSpPr>
            <p:cNvPr id="85122" name="Freeform 475"/>
            <p:cNvSpPr>
              <a:spLocks/>
            </p:cNvSpPr>
            <p:nvPr/>
          </p:nvSpPr>
          <p:spPr bwMode="auto">
            <a:xfrm>
              <a:off x="5637" y="2225"/>
              <a:ext cx="45" cy="46"/>
            </a:xfrm>
            <a:custGeom>
              <a:avLst/>
              <a:gdLst>
                <a:gd name="T0" fmla="*/ 22 w 45"/>
                <a:gd name="T1" fmla="*/ 0 h 46"/>
                <a:gd name="T2" fmla="*/ 45 w 45"/>
                <a:gd name="T3" fmla="*/ 19 h 46"/>
                <a:gd name="T4" fmla="*/ 22 w 45"/>
                <a:gd name="T5" fmla="*/ 46 h 46"/>
                <a:gd name="T6" fmla="*/ 0 w 45"/>
                <a:gd name="T7" fmla="*/ 27 h 46"/>
                <a:gd name="T8" fmla="*/ 22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2" y="0"/>
                  </a:moveTo>
                  <a:lnTo>
                    <a:pt x="45" y="19"/>
                  </a:lnTo>
                  <a:lnTo>
                    <a:pt x="22" y="46"/>
                  </a:lnTo>
                  <a:lnTo>
                    <a:pt x="0" y="27"/>
                  </a:lnTo>
                  <a:lnTo>
                    <a:pt x="22" y="0"/>
                  </a:lnTo>
                  <a:close/>
                </a:path>
              </a:pathLst>
            </a:custGeom>
            <a:solidFill>
              <a:srgbClr val="000000"/>
            </a:solidFill>
            <a:ln w="9525">
              <a:noFill/>
              <a:round/>
              <a:headEnd/>
              <a:tailEnd/>
            </a:ln>
          </p:spPr>
          <p:txBody>
            <a:bodyPr/>
            <a:lstStyle/>
            <a:p>
              <a:endParaRPr lang="en-US"/>
            </a:p>
          </p:txBody>
        </p:sp>
        <p:sp>
          <p:nvSpPr>
            <p:cNvPr id="85123" name="Freeform 474"/>
            <p:cNvSpPr>
              <a:spLocks/>
            </p:cNvSpPr>
            <p:nvPr/>
          </p:nvSpPr>
          <p:spPr bwMode="auto">
            <a:xfrm>
              <a:off x="5777" y="2323"/>
              <a:ext cx="38" cy="42"/>
            </a:xfrm>
            <a:custGeom>
              <a:avLst/>
              <a:gdLst>
                <a:gd name="T0" fmla="*/ 18 w 38"/>
                <a:gd name="T1" fmla="*/ 0 h 42"/>
                <a:gd name="T2" fmla="*/ 38 w 38"/>
                <a:gd name="T3" fmla="*/ 12 h 42"/>
                <a:gd name="T4" fmla="*/ 21 w 38"/>
                <a:gd name="T5" fmla="*/ 42 h 42"/>
                <a:gd name="T6" fmla="*/ 0 w 38"/>
                <a:gd name="T7" fmla="*/ 31 h 42"/>
                <a:gd name="T8" fmla="*/ 18 w 38"/>
                <a:gd name="T9" fmla="*/ 0 h 42"/>
                <a:gd name="T10" fmla="*/ 0 60000 65536"/>
                <a:gd name="T11" fmla="*/ 0 60000 65536"/>
                <a:gd name="T12" fmla="*/ 0 60000 65536"/>
                <a:gd name="T13" fmla="*/ 0 60000 65536"/>
                <a:gd name="T14" fmla="*/ 0 60000 65536"/>
                <a:gd name="T15" fmla="*/ 0 w 38"/>
                <a:gd name="T16" fmla="*/ 0 h 42"/>
                <a:gd name="T17" fmla="*/ 38 w 38"/>
                <a:gd name="T18" fmla="*/ 42 h 42"/>
              </a:gdLst>
              <a:ahLst/>
              <a:cxnLst>
                <a:cxn ang="T10">
                  <a:pos x="T0" y="T1"/>
                </a:cxn>
                <a:cxn ang="T11">
                  <a:pos x="T2" y="T3"/>
                </a:cxn>
                <a:cxn ang="T12">
                  <a:pos x="T4" y="T5"/>
                </a:cxn>
                <a:cxn ang="T13">
                  <a:pos x="T6" y="T7"/>
                </a:cxn>
                <a:cxn ang="T14">
                  <a:pos x="T8" y="T9"/>
                </a:cxn>
              </a:cxnLst>
              <a:rect l="T15" t="T16" r="T17" b="T18"/>
              <a:pathLst>
                <a:path w="38" h="42">
                  <a:moveTo>
                    <a:pt x="18" y="0"/>
                  </a:moveTo>
                  <a:lnTo>
                    <a:pt x="38" y="12"/>
                  </a:lnTo>
                  <a:lnTo>
                    <a:pt x="21" y="42"/>
                  </a:lnTo>
                  <a:lnTo>
                    <a:pt x="0" y="31"/>
                  </a:lnTo>
                  <a:lnTo>
                    <a:pt x="18" y="0"/>
                  </a:lnTo>
                  <a:close/>
                </a:path>
              </a:pathLst>
            </a:custGeom>
            <a:solidFill>
              <a:srgbClr val="000000"/>
            </a:solidFill>
            <a:ln w="9525">
              <a:noFill/>
              <a:round/>
              <a:headEnd/>
              <a:tailEnd/>
            </a:ln>
          </p:spPr>
          <p:txBody>
            <a:bodyPr/>
            <a:lstStyle/>
            <a:p>
              <a:endParaRPr lang="en-US"/>
            </a:p>
          </p:txBody>
        </p:sp>
        <p:sp>
          <p:nvSpPr>
            <p:cNvPr id="85124" name="Freeform 473"/>
            <p:cNvSpPr>
              <a:spLocks/>
            </p:cNvSpPr>
            <p:nvPr/>
          </p:nvSpPr>
          <p:spPr bwMode="auto">
            <a:xfrm>
              <a:off x="5798" y="2335"/>
              <a:ext cx="47" cy="47"/>
            </a:xfrm>
            <a:custGeom>
              <a:avLst/>
              <a:gdLst>
                <a:gd name="T0" fmla="*/ 17 w 47"/>
                <a:gd name="T1" fmla="*/ 0 h 47"/>
                <a:gd name="T2" fmla="*/ 47 w 47"/>
                <a:gd name="T3" fmla="*/ 17 h 47"/>
                <a:gd name="T4" fmla="*/ 30 w 47"/>
                <a:gd name="T5" fmla="*/ 47 h 47"/>
                <a:gd name="T6" fmla="*/ 0 w 47"/>
                <a:gd name="T7" fmla="*/ 30 h 47"/>
                <a:gd name="T8" fmla="*/ 17 w 47"/>
                <a:gd name="T9" fmla="*/ 0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17" y="0"/>
                  </a:moveTo>
                  <a:lnTo>
                    <a:pt x="47" y="17"/>
                  </a:lnTo>
                  <a:lnTo>
                    <a:pt x="30" y="47"/>
                  </a:lnTo>
                  <a:lnTo>
                    <a:pt x="0" y="30"/>
                  </a:lnTo>
                  <a:lnTo>
                    <a:pt x="17" y="0"/>
                  </a:lnTo>
                  <a:close/>
                </a:path>
              </a:pathLst>
            </a:custGeom>
            <a:solidFill>
              <a:srgbClr val="000000"/>
            </a:solidFill>
            <a:ln w="9525">
              <a:noFill/>
              <a:round/>
              <a:headEnd/>
              <a:tailEnd/>
            </a:ln>
          </p:spPr>
          <p:txBody>
            <a:bodyPr/>
            <a:lstStyle/>
            <a:p>
              <a:endParaRPr lang="en-US"/>
            </a:p>
          </p:txBody>
        </p:sp>
        <p:sp>
          <p:nvSpPr>
            <p:cNvPr id="85125" name="Freeform 472"/>
            <p:cNvSpPr>
              <a:spLocks/>
            </p:cNvSpPr>
            <p:nvPr/>
          </p:nvSpPr>
          <p:spPr bwMode="auto">
            <a:xfrm>
              <a:off x="5828" y="2352"/>
              <a:ext cx="47" cy="47"/>
            </a:xfrm>
            <a:custGeom>
              <a:avLst/>
              <a:gdLst>
                <a:gd name="T0" fmla="*/ 16 w 47"/>
                <a:gd name="T1" fmla="*/ 0 h 47"/>
                <a:gd name="T2" fmla="*/ 47 w 47"/>
                <a:gd name="T3" fmla="*/ 16 h 47"/>
                <a:gd name="T4" fmla="*/ 31 w 47"/>
                <a:gd name="T5" fmla="*/ 47 h 47"/>
                <a:gd name="T6" fmla="*/ 0 w 47"/>
                <a:gd name="T7" fmla="*/ 31 h 47"/>
                <a:gd name="T8" fmla="*/ 16 w 47"/>
                <a:gd name="T9" fmla="*/ 0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16" y="0"/>
                  </a:moveTo>
                  <a:lnTo>
                    <a:pt x="47" y="16"/>
                  </a:lnTo>
                  <a:lnTo>
                    <a:pt x="31" y="47"/>
                  </a:lnTo>
                  <a:lnTo>
                    <a:pt x="0" y="31"/>
                  </a:lnTo>
                  <a:lnTo>
                    <a:pt x="16" y="0"/>
                  </a:lnTo>
                  <a:close/>
                </a:path>
              </a:pathLst>
            </a:custGeom>
            <a:solidFill>
              <a:srgbClr val="000000"/>
            </a:solidFill>
            <a:ln w="9525">
              <a:noFill/>
              <a:round/>
              <a:headEnd/>
              <a:tailEnd/>
            </a:ln>
          </p:spPr>
          <p:txBody>
            <a:bodyPr/>
            <a:lstStyle/>
            <a:p>
              <a:endParaRPr lang="en-US"/>
            </a:p>
          </p:txBody>
        </p:sp>
        <p:sp>
          <p:nvSpPr>
            <p:cNvPr id="85126" name="Freeform 471"/>
            <p:cNvSpPr>
              <a:spLocks/>
            </p:cNvSpPr>
            <p:nvPr/>
          </p:nvSpPr>
          <p:spPr bwMode="auto">
            <a:xfrm>
              <a:off x="5860" y="2368"/>
              <a:ext cx="47" cy="47"/>
            </a:xfrm>
            <a:custGeom>
              <a:avLst/>
              <a:gdLst>
                <a:gd name="T0" fmla="*/ 15 w 47"/>
                <a:gd name="T1" fmla="*/ 0 h 47"/>
                <a:gd name="T2" fmla="*/ 47 w 47"/>
                <a:gd name="T3" fmla="*/ 16 h 47"/>
                <a:gd name="T4" fmla="*/ 32 w 47"/>
                <a:gd name="T5" fmla="*/ 47 h 47"/>
                <a:gd name="T6" fmla="*/ 0 w 47"/>
                <a:gd name="T7" fmla="*/ 31 h 47"/>
                <a:gd name="T8" fmla="*/ 15 w 47"/>
                <a:gd name="T9" fmla="*/ 0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15" y="0"/>
                  </a:moveTo>
                  <a:lnTo>
                    <a:pt x="47" y="16"/>
                  </a:lnTo>
                  <a:lnTo>
                    <a:pt x="32" y="47"/>
                  </a:lnTo>
                  <a:lnTo>
                    <a:pt x="0" y="31"/>
                  </a:lnTo>
                  <a:lnTo>
                    <a:pt x="15" y="0"/>
                  </a:lnTo>
                  <a:close/>
                </a:path>
              </a:pathLst>
            </a:custGeom>
            <a:solidFill>
              <a:srgbClr val="000000"/>
            </a:solidFill>
            <a:ln w="9525">
              <a:noFill/>
              <a:round/>
              <a:headEnd/>
              <a:tailEnd/>
            </a:ln>
          </p:spPr>
          <p:txBody>
            <a:bodyPr/>
            <a:lstStyle/>
            <a:p>
              <a:endParaRPr lang="en-US"/>
            </a:p>
          </p:txBody>
        </p:sp>
        <p:sp>
          <p:nvSpPr>
            <p:cNvPr id="85127" name="Freeform 470"/>
            <p:cNvSpPr>
              <a:spLocks/>
            </p:cNvSpPr>
            <p:nvPr/>
          </p:nvSpPr>
          <p:spPr bwMode="auto">
            <a:xfrm>
              <a:off x="5892" y="2384"/>
              <a:ext cx="48" cy="47"/>
            </a:xfrm>
            <a:custGeom>
              <a:avLst/>
              <a:gdLst>
                <a:gd name="T0" fmla="*/ 14 w 48"/>
                <a:gd name="T1" fmla="*/ 0 h 47"/>
                <a:gd name="T2" fmla="*/ 48 w 48"/>
                <a:gd name="T3" fmla="*/ 15 h 47"/>
                <a:gd name="T4" fmla="*/ 33 w 48"/>
                <a:gd name="T5" fmla="*/ 47 h 47"/>
                <a:gd name="T6" fmla="*/ 0 w 48"/>
                <a:gd name="T7" fmla="*/ 32 h 47"/>
                <a:gd name="T8" fmla="*/ 14 w 48"/>
                <a:gd name="T9" fmla="*/ 0 h 47"/>
                <a:gd name="T10" fmla="*/ 0 60000 65536"/>
                <a:gd name="T11" fmla="*/ 0 60000 65536"/>
                <a:gd name="T12" fmla="*/ 0 60000 65536"/>
                <a:gd name="T13" fmla="*/ 0 60000 65536"/>
                <a:gd name="T14" fmla="*/ 0 60000 65536"/>
                <a:gd name="T15" fmla="*/ 0 w 48"/>
                <a:gd name="T16" fmla="*/ 0 h 47"/>
                <a:gd name="T17" fmla="*/ 48 w 48"/>
                <a:gd name="T18" fmla="*/ 47 h 47"/>
              </a:gdLst>
              <a:ahLst/>
              <a:cxnLst>
                <a:cxn ang="T10">
                  <a:pos x="T0" y="T1"/>
                </a:cxn>
                <a:cxn ang="T11">
                  <a:pos x="T2" y="T3"/>
                </a:cxn>
                <a:cxn ang="T12">
                  <a:pos x="T4" y="T5"/>
                </a:cxn>
                <a:cxn ang="T13">
                  <a:pos x="T6" y="T7"/>
                </a:cxn>
                <a:cxn ang="T14">
                  <a:pos x="T8" y="T9"/>
                </a:cxn>
              </a:cxnLst>
              <a:rect l="T15" t="T16" r="T17" b="T18"/>
              <a:pathLst>
                <a:path w="48" h="47">
                  <a:moveTo>
                    <a:pt x="14" y="0"/>
                  </a:moveTo>
                  <a:lnTo>
                    <a:pt x="48" y="15"/>
                  </a:lnTo>
                  <a:lnTo>
                    <a:pt x="33" y="47"/>
                  </a:lnTo>
                  <a:lnTo>
                    <a:pt x="0" y="32"/>
                  </a:lnTo>
                  <a:lnTo>
                    <a:pt x="14" y="0"/>
                  </a:lnTo>
                  <a:close/>
                </a:path>
              </a:pathLst>
            </a:custGeom>
            <a:solidFill>
              <a:srgbClr val="000000"/>
            </a:solidFill>
            <a:ln w="9525">
              <a:noFill/>
              <a:round/>
              <a:headEnd/>
              <a:tailEnd/>
            </a:ln>
          </p:spPr>
          <p:txBody>
            <a:bodyPr/>
            <a:lstStyle/>
            <a:p>
              <a:endParaRPr lang="en-US"/>
            </a:p>
          </p:txBody>
        </p:sp>
        <p:sp>
          <p:nvSpPr>
            <p:cNvPr id="85128" name="Freeform 469"/>
            <p:cNvSpPr>
              <a:spLocks/>
            </p:cNvSpPr>
            <p:nvPr/>
          </p:nvSpPr>
          <p:spPr bwMode="auto">
            <a:xfrm>
              <a:off x="5926" y="2399"/>
              <a:ext cx="49" cy="47"/>
            </a:xfrm>
            <a:custGeom>
              <a:avLst/>
              <a:gdLst>
                <a:gd name="T0" fmla="*/ 14 w 49"/>
                <a:gd name="T1" fmla="*/ 0 h 47"/>
                <a:gd name="T2" fmla="*/ 49 w 49"/>
                <a:gd name="T3" fmla="*/ 15 h 47"/>
                <a:gd name="T4" fmla="*/ 35 w 49"/>
                <a:gd name="T5" fmla="*/ 47 h 47"/>
                <a:gd name="T6" fmla="*/ 0 w 49"/>
                <a:gd name="T7" fmla="*/ 32 h 47"/>
                <a:gd name="T8" fmla="*/ 14 w 49"/>
                <a:gd name="T9" fmla="*/ 0 h 47"/>
                <a:gd name="T10" fmla="*/ 0 60000 65536"/>
                <a:gd name="T11" fmla="*/ 0 60000 65536"/>
                <a:gd name="T12" fmla="*/ 0 60000 65536"/>
                <a:gd name="T13" fmla="*/ 0 60000 65536"/>
                <a:gd name="T14" fmla="*/ 0 60000 65536"/>
                <a:gd name="T15" fmla="*/ 0 w 49"/>
                <a:gd name="T16" fmla="*/ 0 h 47"/>
                <a:gd name="T17" fmla="*/ 49 w 49"/>
                <a:gd name="T18" fmla="*/ 47 h 47"/>
              </a:gdLst>
              <a:ahLst/>
              <a:cxnLst>
                <a:cxn ang="T10">
                  <a:pos x="T0" y="T1"/>
                </a:cxn>
                <a:cxn ang="T11">
                  <a:pos x="T2" y="T3"/>
                </a:cxn>
                <a:cxn ang="T12">
                  <a:pos x="T4" y="T5"/>
                </a:cxn>
                <a:cxn ang="T13">
                  <a:pos x="T6" y="T7"/>
                </a:cxn>
                <a:cxn ang="T14">
                  <a:pos x="T8" y="T9"/>
                </a:cxn>
              </a:cxnLst>
              <a:rect l="T15" t="T16" r="T17" b="T18"/>
              <a:pathLst>
                <a:path w="49" h="47">
                  <a:moveTo>
                    <a:pt x="14" y="0"/>
                  </a:moveTo>
                  <a:lnTo>
                    <a:pt x="49" y="15"/>
                  </a:lnTo>
                  <a:lnTo>
                    <a:pt x="35" y="47"/>
                  </a:lnTo>
                  <a:lnTo>
                    <a:pt x="0" y="32"/>
                  </a:lnTo>
                  <a:lnTo>
                    <a:pt x="14" y="0"/>
                  </a:lnTo>
                  <a:close/>
                </a:path>
              </a:pathLst>
            </a:custGeom>
            <a:solidFill>
              <a:srgbClr val="000000"/>
            </a:solidFill>
            <a:ln w="9525">
              <a:noFill/>
              <a:round/>
              <a:headEnd/>
              <a:tailEnd/>
            </a:ln>
          </p:spPr>
          <p:txBody>
            <a:bodyPr/>
            <a:lstStyle/>
            <a:p>
              <a:endParaRPr lang="en-US"/>
            </a:p>
          </p:txBody>
        </p:sp>
        <p:sp>
          <p:nvSpPr>
            <p:cNvPr id="85129" name="Freeform 468"/>
            <p:cNvSpPr>
              <a:spLocks/>
            </p:cNvSpPr>
            <p:nvPr/>
          </p:nvSpPr>
          <p:spPr bwMode="auto">
            <a:xfrm>
              <a:off x="5961" y="2414"/>
              <a:ext cx="49" cy="47"/>
            </a:xfrm>
            <a:custGeom>
              <a:avLst/>
              <a:gdLst>
                <a:gd name="T0" fmla="*/ 13 w 49"/>
                <a:gd name="T1" fmla="*/ 0 h 47"/>
                <a:gd name="T2" fmla="*/ 49 w 49"/>
                <a:gd name="T3" fmla="*/ 15 h 47"/>
                <a:gd name="T4" fmla="*/ 36 w 49"/>
                <a:gd name="T5" fmla="*/ 47 h 47"/>
                <a:gd name="T6" fmla="*/ 0 w 49"/>
                <a:gd name="T7" fmla="*/ 32 h 47"/>
                <a:gd name="T8" fmla="*/ 13 w 49"/>
                <a:gd name="T9" fmla="*/ 0 h 47"/>
                <a:gd name="T10" fmla="*/ 0 60000 65536"/>
                <a:gd name="T11" fmla="*/ 0 60000 65536"/>
                <a:gd name="T12" fmla="*/ 0 60000 65536"/>
                <a:gd name="T13" fmla="*/ 0 60000 65536"/>
                <a:gd name="T14" fmla="*/ 0 60000 65536"/>
                <a:gd name="T15" fmla="*/ 0 w 49"/>
                <a:gd name="T16" fmla="*/ 0 h 47"/>
                <a:gd name="T17" fmla="*/ 49 w 49"/>
                <a:gd name="T18" fmla="*/ 47 h 47"/>
              </a:gdLst>
              <a:ahLst/>
              <a:cxnLst>
                <a:cxn ang="T10">
                  <a:pos x="T0" y="T1"/>
                </a:cxn>
                <a:cxn ang="T11">
                  <a:pos x="T2" y="T3"/>
                </a:cxn>
                <a:cxn ang="T12">
                  <a:pos x="T4" y="T5"/>
                </a:cxn>
                <a:cxn ang="T13">
                  <a:pos x="T6" y="T7"/>
                </a:cxn>
                <a:cxn ang="T14">
                  <a:pos x="T8" y="T9"/>
                </a:cxn>
              </a:cxnLst>
              <a:rect l="T15" t="T16" r="T17" b="T18"/>
              <a:pathLst>
                <a:path w="49" h="47">
                  <a:moveTo>
                    <a:pt x="13" y="0"/>
                  </a:moveTo>
                  <a:lnTo>
                    <a:pt x="49" y="15"/>
                  </a:lnTo>
                  <a:lnTo>
                    <a:pt x="36" y="47"/>
                  </a:lnTo>
                  <a:lnTo>
                    <a:pt x="0" y="32"/>
                  </a:lnTo>
                  <a:lnTo>
                    <a:pt x="13" y="0"/>
                  </a:lnTo>
                  <a:close/>
                </a:path>
              </a:pathLst>
            </a:custGeom>
            <a:solidFill>
              <a:srgbClr val="000000"/>
            </a:solidFill>
            <a:ln w="9525">
              <a:noFill/>
              <a:round/>
              <a:headEnd/>
              <a:tailEnd/>
            </a:ln>
          </p:spPr>
          <p:txBody>
            <a:bodyPr/>
            <a:lstStyle/>
            <a:p>
              <a:endParaRPr lang="en-US"/>
            </a:p>
          </p:txBody>
        </p:sp>
        <p:sp>
          <p:nvSpPr>
            <p:cNvPr id="85130" name="Freeform 467"/>
            <p:cNvSpPr>
              <a:spLocks/>
            </p:cNvSpPr>
            <p:nvPr/>
          </p:nvSpPr>
          <p:spPr bwMode="auto">
            <a:xfrm>
              <a:off x="5997" y="2428"/>
              <a:ext cx="51" cy="47"/>
            </a:xfrm>
            <a:custGeom>
              <a:avLst/>
              <a:gdLst>
                <a:gd name="T0" fmla="*/ 13 w 51"/>
                <a:gd name="T1" fmla="*/ 0 h 47"/>
                <a:gd name="T2" fmla="*/ 51 w 51"/>
                <a:gd name="T3" fmla="*/ 15 h 47"/>
                <a:gd name="T4" fmla="*/ 38 w 51"/>
                <a:gd name="T5" fmla="*/ 47 h 47"/>
                <a:gd name="T6" fmla="*/ 0 w 51"/>
                <a:gd name="T7" fmla="*/ 33 h 47"/>
                <a:gd name="T8" fmla="*/ 13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13" y="0"/>
                  </a:moveTo>
                  <a:lnTo>
                    <a:pt x="51" y="15"/>
                  </a:lnTo>
                  <a:lnTo>
                    <a:pt x="38" y="47"/>
                  </a:lnTo>
                  <a:lnTo>
                    <a:pt x="0" y="33"/>
                  </a:lnTo>
                  <a:lnTo>
                    <a:pt x="13" y="0"/>
                  </a:lnTo>
                  <a:close/>
                </a:path>
              </a:pathLst>
            </a:custGeom>
            <a:solidFill>
              <a:srgbClr val="000000"/>
            </a:solidFill>
            <a:ln w="9525">
              <a:noFill/>
              <a:round/>
              <a:headEnd/>
              <a:tailEnd/>
            </a:ln>
          </p:spPr>
          <p:txBody>
            <a:bodyPr/>
            <a:lstStyle/>
            <a:p>
              <a:endParaRPr lang="en-US"/>
            </a:p>
          </p:txBody>
        </p:sp>
        <p:sp>
          <p:nvSpPr>
            <p:cNvPr id="85131" name="Freeform 466"/>
            <p:cNvSpPr>
              <a:spLocks/>
            </p:cNvSpPr>
            <p:nvPr/>
          </p:nvSpPr>
          <p:spPr bwMode="auto">
            <a:xfrm>
              <a:off x="6035" y="2443"/>
              <a:ext cx="51" cy="47"/>
            </a:xfrm>
            <a:custGeom>
              <a:avLst/>
              <a:gdLst>
                <a:gd name="T0" fmla="*/ 13 w 51"/>
                <a:gd name="T1" fmla="*/ 0 h 47"/>
                <a:gd name="T2" fmla="*/ 51 w 51"/>
                <a:gd name="T3" fmla="*/ 14 h 47"/>
                <a:gd name="T4" fmla="*/ 38 w 51"/>
                <a:gd name="T5" fmla="*/ 47 h 47"/>
                <a:gd name="T6" fmla="*/ 0 w 51"/>
                <a:gd name="T7" fmla="*/ 32 h 47"/>
                <a:gd name="T8" fmla="*/ 13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13" y="0"/>
                  </a:moveTo>
                  <a:lnTo>
                    <a:pt x="51" y="14"/>
                  </a:lnTo>
                  <a:lnTo>
                    <a:pt x="38" y="47"/>
                  </a:lnTo>
                  <a:lnTo>
                    <a:pt x="0" y="32"/>
                  </a:lnTo>
                  <a:lnTo>
                    <a:pt x="13" y="0"/>
                  </a:lnTo>
                  <a:close/>
                </a:path>
              </a:pathLst>
            </a:custGeom>
            <a:solidFill>
              <a:srgbClr val="000000"/>
            </a:solidFill>
            <a:ln w="9525">
              <a:noFill/>
              <a:round/>
              <a:headEnd/>
              <a:tailEnd/>
            </a:ln>
          </p:spPr>
          <p:txBody>
            <a:bodyPr/>
            <a:lstStyle/>
            <a:p>
              <a:endParaRPr lang="en-US"/>
            </a:p>
          </p:txBody>
        </p:sp>
        <p:sp>
          <p:nvSpPr>
            <p:cNvPr id="85132" name="Freeform 465"/>
            <p:cNvSpPr>
              <a:spLocks/>
            </p:cNvSpPr>
            <p:nvPr/>
          </p:nvSpPr>
          <p:spPr bwMode="auto">
            <a:xfrm>
              <a:off x="6073" y="2457"/>
              <a:ext cx="28" cy="39"/>
            </a:xfrm>
            <a:custGeom>
              <a:avLst/>
              <a:gdLst>
                <a:gd name="T0" fmla="*/ 12 w 28"/>
                <a:gd name="T1" fmla="*/ 0 h 39"/>
                <a:gd name="T2" fmla="*/ 28 w 28"/>
                <a:gd name="T3" fmla="*/ 6 h 39"/>
                <a:gd name="T4" fmla="*/ 16 w 28"/>
                <a:gd name="T5" fmla="*/ 39 h 39"/>
                <a:gd name="T6" fmla="*/ 0 w 28"/>
                <a:gd name="T7" fmla="*/ 33 h 39"/>
                <a:gd name="T8" fmla="*/ 12 w 28"/>
                <a:gd name="T9" fmla="*/ 0 h 39"/>
                <a:gd name="T10" fmla="*/ 0 60000 65536"/>
                <a:gd name="T11" fmla="*/ 0 60000 65536"/>
                <a:gd name="T12" fmla="*/ 0 60000 65536"/>
                <a:gd name="T13" fmla="*/ 0 60000 65536"/>
                <a:gd name="T14" fmla="*/ 0 60000 65536"/>
                <a:gd name="T15" fmla="*/ 0 w 28"/>
                <a:gd name="T16" fmla="*/ 0 h 39"/>
                <a:gd name="T17" fmla="*/ 28 w 28"/>
                <a:gd name="T18" fmla="*/ 39 h 39"/>
              </a:gdLst>
              <a:ahLst/>
              <a:cxnLst>
                <a:cxn ang="T10">
                  <a:pos x="T0" y="T1"/>
                </a:cxn>
                <a:cxn ang="T11">
                  <a:pos x="T2" y="T3"/>
                </a:cxn>
                <a:cxn ang="T12">
                  <a:pos x="T4" y="T5"/>
                </a:cxn>
                <a:cxn ang="T13">
                  <a:pos x="T6" y="T7"/>
                </a:cxn>
                <a:cxn ang="T14">
                  <a:pos x="T8" y="T9"/>
                </a:cxn>
              </a:cxnLst>
              <a:rect l="T15" t="T16" r="T17" b="T18"/>
              <a:pathLst>
                <a:path w="28" h="39">
                  <a:moveTo>
                    <a:pt x="12" y="0"/>
                  </a:moveTo>
                  <a:lnTo>
                    <a:pt x="28" y="6"/>
                  </a:lnTo>
                  <a:lnTo>
                    <a:pt x="16" y="39"/>
                  </a:lnTo>
                  <a:lnTo>
                    <a:pt x="0" y="33"/>
                  </a:lnTo>
                  <a:lnTo>
                    <a:pt x="12" y="0"/>
                  </a:lnTo>
                  <a:close/>
                </a:path>
              </a:pathLst>
            </a:custGeom>
            <a:solidFill>
              <a:srgbClr val="000000"/>
            </a:solidFill>
            <a:ln w="9525">
              <a:noFill/>
              <a:round/>
              <a:headEnd/>
              <a:tailEnd/>
            </a:ln>
          </p:spPr>
          <p:txBody>
            <a:bodyPr/>
            <a:lstStyle/>
            <a:p>
              <a:endParaRPr lang="en-US"/>
            </a:p>
          </p:txBody>
        </p:sp>
        <p:sp>
          <p:nvSpPr>
            <p:cNvPr id="85133" name="Freeform 464"/>
            <p:cNvSpPr>
              <a:spLocks/>
            </p:cNvSpPr>
            <p:nvPr/>
          </p:nvSpPr>
          <p:spPr bwMode="auto">
            <a:xfrm>
              <a:off x="6222" y="2508"/>
              <a:ext cx="26" cy="38"/>
            </a:xfrm>
            <a:custGeom>
              <a:avLst/>
              <a:gdLst>
                <a:gd name="T0" fmla="*/ 12 w 26"/>
                <a:gd name="T1" fmla="*/ 0 h 38"/>
                <a:gd name="T2" fmla="*/ 26 w 26"/>
                <a:gd name="T3" fmla="*/ 5 h 38"/>
                <a:gd name="T4" fmla="*/ 14 w 26"/>
                <a:gd name="T5" fmla="*/ 38 h 38"/>
                <a:gd name="T6" fmla="*/ 0 w 26"/>
                <a:gd name="T7" fmla="*/ 33 h 38"/>
                <a:gd name="T8" fmla="*/ 12 w 26"/>
                <a:gd name="T9" fmla="*/ 0 h 38"/>
                <a:gd name="T10" fmla="*/ 0 60000 65536"/>
                <a:gd name="T11" fmla="*/ 0 60000 65536"/>
                <a:gd name="T12" fmla="*/ 0 60000 65536"/>
                <a:gd name="T13" fmla="*/ 0 60000 65536"/>
                <a:gd name="T14" fmla="*/ 0 60000 65536"/>
                <a:gd name="T15" fmla="*/ 0 w 26"/>
                <a:gd name="T16" fmla="*/ 0 h 38"/>
                <a:gd name="T17" fmla="*/ 26 w 26"/>
                <a:gd name="T18" fmla="*/ 38 h 38"/>
              </a:gdLst>
              <a:ahLst/>
              <a:cxnLst>
                <a:cxn ang="T10">
                  <a:pos x="T0" y="T1"/>
                </a:cxn>
                <a:cxn ang="T11">
                  <a:pos x="T2" y="T3"/>
                </a:cxn>
                <a:cxn ang="T12">
                  <a:pos x="T4" y="T5"/>
                </a:cxn>
                <a:cxn ang="T13">
                  <a:pos x="T6" y="T7"/>
                </a:cxn>
                <a:cxn ang="T14">
                  <a:pos x="T8" y="T9"/>
                </a:cxn>
              </a:cxnLst>
              <a:rect l="T15" t="T16" r="T17" b="T18"/>
              <a:pathLst>
                <a:path w="26" h="38">
                  <a:moveTo>
                    <a:pt x="12" y="0"/>
                  </a:moveTo>
                  <a:lnTo>
                    <a:pt x="26" y="5"/>
                  </a:lnTo>
                  <a:lnTo>
                    <a:pt x="14" y="38"/>
                  </a:lnTo>
                  <a:lnTo>
                    <a:pt x="0" y="33"/>
                  </a:lnTo>
                  <a:lnTo>
                    <a:pt x="12" y="0"/>
                  </a:lnTo>
                  <a:close/>
                </a:path>
              </a:pathLst>
            </a:custGeom>
            <a:solidFill>
              <a:srgbClr val="000000"/>
            </a:solidFill>
            <a:ln w="9525">
              <a:noFill/>
              <a:round/>
              <a:headEnd/>
              <a:tailEnd/>
            </a:ln>
          </p:spPr>
          <p:txBody>
            <a:bodyPr/>
            <a:lstStyle/>
            <a:p>
              <a:endParaRPr lang="en-US"/>
            </a:p>
          </p:txBody>
        </p:sp>
        <p:sp>
          <p:nvSpPr>
            <p:cNvPr id="85134" name="Freeform 463"/>
            <p:cNvSpPr>
              <a:spLocks/>
            </p:cNvSpPr>
            <p:nvPr/>
          </p:nvSpPr>
          <p:spPr bwMode="auto">
            <a:xfrm>
              <a:off x="6237" y="2513"/>
              <a:ext cx="53" cy="47"/>
            </a:xfrm>
            <a:custGeom>
              <a:avLst/>
              <a:gdLst>
                <a:gd name="T0" fmla="*/ 10 w 53"/>
                <a:gd name="T1" fmla="*/ 0 h 47"/>
                <a:gd name="T2" fmla="*/ 53 w 53"/>
                <a:gd name="T3" fmla="*/ 13 h 47"/>
                <a:gd name="T4" fmla="*/ 43 w 53"/>
                <a:gd name="T5" fmla="*/ 47 h 47"/>
                <a:gd name="T6" fmla="*/ 0 w 53"/>
                <a:gd name="T7" fmla="*/ 34 h 47"/>
                <a:gd name="T8" fmla="*/ 10 w 53"/>
                <a:gd name="T9" fmla="*/ 0 h 47"/>
                <a:gd name="T10" fmla="*/ 0 60000 65536"/>
                <a:gd name="T11" fmla="*/ 0 60000 65536"/>
                <a:gd name="T12" fmla="*/ 0 60000 65536"/>
                <a:gd name="T13" fmla="*/ 0 60000 65536"/>
                <a:gd name="T14" fmla="*/ 0 60000 65536"/>
                <a:gd name="T15" fmla="*/ 0 w 53"/>
                <a:gd name="T16" fmla="*/ 0 h 47"/>
                <a:gd name="T17" fmla="*/ 53 w 53"/>
                <a:gd name="T18" fmla="*/ 47 h 47"/>
              </a:gdLst>
              <a:ahLst/>
              <a:cxnLst>
                <a:cxn ang="T10">
                  <a:pos x="T0" y="T1"/>
                </a:cxn>
                <a:cxn ang="T11">
                  <a:pos x="T2" y="T3"/>
                </a:cxn>
                <a:cxn ang="T12">
                  <a:pos x="T4" y="T5"/>
                </a:cxn>
                <a:cxn ang="T13">
                  <a:pos x="T6" y="T7"/>
                </a:cxn>
                <a:cxn ang="T14">
                  <a:pos x="T8" y="T9"/>
                </a:cxn>
              </a:cxnLst>
              <a:rect l="T15" t="T16" r="T17" b="T18"/>
              <a:pathLst>
                <a:path w="53" h="47">
                  <a:moveTo>
                    <a:pt x="10" y="0"/>
                  </a:moveTo>
                  <a:lnTo>
                    <a:pt x="53" y="13"/>
                  </a:lnTo>
                  <a:lnTo>
                    <a:pt x="43" y="47"/>
                  </a:lnTo>
                  <a:lnTo>
                    <a:pt x="0" y="34"/>
                  </a:lnTo>
                  <a:lnTo>
                    <a:pt x="10" y="0"/>
                  </a:lnTo>
                  <a:close/>
                </a:path>
              </a:pathLst>
            </a:custGeom>
            <a:solidFill>
              <a:srgbClr val="000000"/>
            </a:solidFill>
            <a:ln w="9525">
              <a:noFill/>
              <a:round/>
              <a:headEnd/>
              <a:tailEnd/>
            </a:ln>
          </p:spPr>
          <p:txBody>
            <a:bodyPr/>
            <a:lstStyle/>
            <a:p>
              <a:endParaRPr lang="en-US"/>
            </a:p>
          </p:txBody>
        </p:sp>
        <p:sp>
          <p:nvSpPr>
            <p:cNvPr id="85135" name="Freeform 462"/>
            <p:cNvSpPr>
              <a:spLocks/>
            </p:cNvSpPr>
            <p:nvPr/>
          </p:nvSpPr>
          <p:spPr bwMode="auto">
            <a:xfrm>
              <a:off x="6280" y="2526"/>
              <a:ext cx="54" cy="48"/>
            </a:xfrm>
            <a:custGeom>
              <a:avLst/>
              <a:gdLst>
                <a:gd name="T0" fmla="*/ 10 w 54"/>
                <a:gd name="T1" fmla="*/ 0 h 48"/>
                <a:gd name="T2" fmla="*/ 54 w 54"/>
                <a:gd name="T3" fmla="*/ 14 h 48"/>
                <a:gd name="T4" fmla="*/ 44 w 54"/>
                <a:gd name="T5" fmla="*/ 48 h 48"/>
                <a:gd name="T6" fmla="*/ 0 w 54"/>
                <a:gd name="T7" fmla="*/ 34 h 48"/>
                <a:gd name="T8" fmla="*/ 10 w 54"/>
                <a:gd name="T9" fmla="*/ 0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10" y="0"/>
                  </a:moveTo>
                  <a:lnTo>
                    <a:pt x="54" y="14"/>
                  </a:lnTo>
                  <a:lnTo>
                    <a:pt x="44" y="48"/>
                  </a:lnTo>
                  <a:lnTo>
                    <a:pt x="0" y="34"/>
                  </a:lnTo>
                  <a:lnTo>
                    <a:pt x="10" y="0"/>
                  </a:lnTo>
                  <a:close/>
                </a:path>
              </a:pathLst>
            </a:custGeom>
            <a:solidFill>
              <a:srgbClr val="000000"/>
            </a:solidFill>
            <a:ln w="9525">
              <a:noFill/>
              <a:round/>
              <a:headEnd/>
              <a:tailEnd/>
            </a:ln>
          </p:spPr>
          <p:txBody>
            <a:bodyPr/>
            <a:lstStyle/>
            <a:p>
              <a:endParaRPr lang="en-US"/>
            </a:p>
          </p:txBody>
        </p:sp>
        <p:sp>
          <p:nvSpPr>
            <p:cNvPr id="85136" name="Freeform 461"/>
            <p:cNvSpPr>
              <a:spLocks/>
            </p:cNvSpPr>
            <p:nvPr/>
          </p:nvSpPr>
          <p:spPr bwMode="auto">
            <a:xfrm>
              <a:off x="6324" y="2540"/>
              <a:ext cx="55" cy="47"/>
            </a:xfrm>
            <a:custGeom>
              <a:avLst/>
              <a:gdLst>
                <a:gd name="T0" fmla="*/ 10 w 55"/>
                <a:gd name="T1" fmla="*/ 0 h 47"/>
                <a:gd name="T2" fmla="*/ 55 w 55"/>
                <a:gd name="T3" fmla="*/ 13 h 47"/>
                <a:gd name="T4" fmla="*/ 44 w 55"/>
                <a:gd name="T5" fmla="*/ 47 h 47"/>
                <a:gd name="T6" fmla="*/ 0 w 55"/>
                <a:gd name="T7" fmla="*/ 34 h 47"/>
                <a:gd name="T8" fmla="*/ 10 w 55"/>
                <a:gd name="T9" fmla="*/ 0 h 47"/>
                <a:gd name="T10" fmla="*/ 0 60000 65536"/>
                <a:gd name="T11" fmla="*/ 0 60000 65536"/>
                <a:gd name="T12" fmla="*/ 0 60000 65536"/>
                <a:gd name="T13" fmla="*/ 0 60000 65536"/>
                <a:gd name="T14" fmla="*/ 0 60000 65536"/>
                <a:gd name="T15" fmla="*/ 0 w 55"/>
                <a:gd name="T16" fmla="*/ 0 h 47"/>
                <a:gd name="T17" fmla="*/ 55 w 55"/>
                <a:gd name="T18" fmla="*/ 47 h 47"/>
              </a:gdLst>
              <a:ahLst/>
              <a:cxnLst>
                <a:cxn ang="T10">
                  <a:pos x="T0" y="T1"/>
                </a:cxn>
                <a:cxn ang="T11">
                  <a:pos x="T2" y="T3"/>
                </a:cxn>
                <a:cxn ang="T12">
                  <a:pos x="T4" y="T5"/>
                </a:cxn>
                <a:cxn ang="T13">
                  <a:pos x="T6" y="T7"/>
                </a:cxn>
                <a:cxn ang="T14">
                  <a:pos x="T8" y="T9"/>
                </a:cxn>
              </a:cxnLst>
              <a:rect l="T15" t="T16" r="T17" b="T18"/>
              <a:pathLst>
                <a:path w="55" h="47">
                  <a:moveTo>
                    <a:pt x="10" y="0"/>
                  </a:moveTo>
                  <a:lnTo>
                    <a:pt x="55" y="13"/>
                  </a:lnTo>
                  <a:lnTo>
                    <a:pt x="44" y="47"/>
                  </a:lnTo>
                  <a:lnTo>
                    <a:pt x="0" y="34"/>
                  </a:lnTo>
                  <a:lnTo>
                    <a:pt x="10" y="0"/>
                  </a:lnTo>
                  <a:close/>
                </a:path>
              </a:pathLst>
            </a:custGeom>
            <a:solidFill>
              <a:srgbClr val="000000"/>
            </a:solidFill>
            <a:ln w="9525">
              <a:noFill/>
              <a:round/>
              <a:headEnd/>
              <a:tailEnd/>
            </a:ln>
          </p:spPr>
          <p:txBody>
            <a:bodyPr/>
            <a:lstStyle/>
            <a:p>
              <a:endParaRPr lang="en-US"/>
            </a:p>
          </p:txBody>
        </p:sp>
        <p:sp>
          <p:nvSpPr>
            <p:cNvPr id="85137" name="Freeform 460"/>
            <p:cNvSpPr>
              <a:spLocks/>
            </p:cNvSpPr>
            <p:nvPr/>
          </p:nvSpPr>
          <p:spPr bwMode="auto">
            <a:xfrm>
              <a:off x="6369" y="2553"/>
              <a:ext cx="55" cy="47"/>
            </a:xfrm>
            <a:custGeom>
              <a:avLst/>
              <a:gdLst>
                <a:gd name="T0" fmla="*/ 10 w 55"/>
                <a:gd name="T1" fmla="*/ 0 h 47"/>
                <a:gd name="T2" fmla="*/ 55 w 55"/>
                <a:gd name="T3" fmla="*/ 14 h 47"/>
                <a:gd name="T4" fmla="*/ 45 w 55"/>
                <a:gd name="T5" fmla="*/ 47 h 47"/>
                <a:gd name="T6" fmla="*/ 0 w 55"/>
                <a:gd name="T7" fmla="*/ 34 h 47"/>
                <a:gd name="T8" fmla="*/ 10 w 55"/>
                <a:gd name="T9" fmla="*/ 0 h 47"/>
                <a:gd name="T10" fmla="*/ 0 60000 65536"/>
                <a:gd name="T11" fmla="*/ 0 60000 65536"/>
                <a:gd name="T12" fmla="*/ 0 60000 65536"/>
                <a:gd name="T13" fmla="*/ 0 60000 65536"/>
                <a:gd name="T14" fmla="*/ 0 60000 65536"/>
                <a:gd name="T15" fmla="*/ 0 w 55"/>
                <a:gd name="T16" fmla="*/ 0 h 47"/>
                <a:gd name="T17" fmla="*/ 55 w 55"/>
                <a:gd name="T18" fmla="*/ 47 h 47"/>
              </a:gdLst>
              <a:ahLst/>
              <a:cxnLst>
                <a:cxn ang="T10">
                  <a:pos x="T0" y="T1"/>
                </a:cxn>
                <a:cxn ang="T11">
                  <a:pos x="T2" y="T3"/>
                </a:cxn>
                <a:cxn ang="T12">
                  <a:pos x="T4" y="T5"/>
                </a:cxn>
                <a:cxn ang="T13">
                  <a:pos x="T6" y="T7"/>
                </a:cxn>
                <a:cxn ang="T14">
                  <a:pos x="T8" y="T9"/>
                </a:cxn>
              </a:cxnLst>
              <a:rect l="T15" t="T16" r="T17" b="T18"/>
              <a:pathLst>
                <a:path w="55" h="47">
                  <a:moveTo>
                    <a:pt x="10" y="0"/>
                  </a:moveTo>
                  <a:lnTo>
                    <a:pt x="55" y="14"/>
                  </a:lnTo>
                  <a:lnTo>
                    <a:pt x="45" y="47"/>
                  </a:lnTo>
                  <a:lnTo>
                    <a:pt x="0" y="34"/>
                  </a:lnTo>
                  <a:lnTo>
                    <a:pt x="10" y="0"/>
                  </a:lnTo>
                  <a:close/>
                </a:path>
              </a:pathLst>
            </a:custGeom>
            <a:solidFill>
              <a:srgbClr val="000000"/>
            </a:solidFill>
            <a:ln w="9525">
              <a:noFill/>
              <a:round/>
              <a:headEnd/>
              <a:tailEnd/>
            </a:ln>
          </p:spPr>
          <p:txBody>
            <a:bodyPr/>
            <a:lstStyle/>
            <a:p>
              <a:endParaRPr lang="en-US"/>
            </a:p>
          </p:txBody>
        </p:sp>
        <p:sp>
          <p:nvSpPr>
            <p:cNvPr id="85138" name="Freeform 459"/>
            <p:cNvSpPr>
              <a:spLocks/>
            </p:cNvSpPr>
            <p:nvPr/>
          </p:nvSpPr>
          <p:spPr bwMode="auto">
            <a:xfrm>
              <a:off x="6414" y="2567"/>
              <a:ext cx="56" cy="46"/>
            </a:xfrm>
            <a:custGeom>
              <a:avLst/>
              <a:gdLst>
                <a:gd name="T0" fmla="*/ 10 w 56"/>
                <a:gd name="T1" fmla="*/ 0 h 46"/>
                <a:gd name="T2" fmla="*/ 56 w 56"/>
                <a:gd name="T3" fmla="*/ 13 h 46"/>
                <a:gd name="T4" fmla="*/ 46 w 56"/>
                <a:gd name="T5" fmla="*/ 46 h 46"/>
                <a:gd name="T6" fmla="*/ 0 w 56"/>
                <a:gd name="T7" fmla="*/ 33 h 46"/>
                <a:gd name="T8" fmla="*/ 10 w 56"/>
                <a:gd name="T9" fmla="*/ 0 h 46"/>
                <a:gd name="T10" fmla="*/ 0 60000 65536"/>
                <a:gd name="T11" fmla="*/ 0 60000 65536"/>
                <a:gd name="T12" fmla="*/ 0 60000 65536"/>
                <a:gd name="T13" fmla="*/ 0 60000 65536"/>
                <a:gd name="T14" fmla="*/ 0 60000 65536"/>
                <a:gd name="T15" fmla="*/ 0 w 56"/>
                <a:gd name="T16" fmla="*/ 0 h 46"/>
                <a:gd name="T17" fmla="*/ 56 w 56"/>
                <a:gd name="T18" fmla="*/ 46 h 46"/>
              </a:gdLst>
              <a:ahLst/>
              <a:cxnLst>
                <a:cxn ang="T10">
                  <a:pos x="T0" y="T1"/>
                </a:cxn>
                <a:cxn ang="T11">
                  <a:pos x="T2" y="T3"/>
                </a:cxn>
                <a:cxn ang="T12">
                  <a:pos x="T4" y="T5"/>
                </a:cxn>
                <a:cxn ang="T13">
                  <a:pos x="T6" y="T7"/>
                </a:cxn>
                <a:cxn ang="T14">
                  <a:pos x="T8" y="T9"/>
                </a:cxn>
              </a:cxnLst>
              <a:rect l="T15" t="T16" r="T17" b="T18"/>
              <a:pathLst>
                <a:path w="56" h="46">
                  <a:moveTo>
                    <a:pt x="10" y="0"/>
                  </a:moveTo>
                  <a:lnTo>
                    <a:pt x="56" y="13"/>
                  </a:lnTo>
                  <a:lnTo>
                    <a:pt x="46" y="46"/>
                  </a:lnTo>
                  <a:lnTo>
                    <a:pt x="0" y="33"/>
                  </a:lnTo>
                  <a:lnTo>
                    <a:pt x="10" y="0"/>
                  </a:lnTo>
                  <a:close/>
                </a:path>
              </a:pathLst>
            </a:custGeom>
            <a:solidFill>
              <a:srgbClr val="000000"/>
            </a:solidFill>
            <a:ln w="9525">
              <a:noFill/>
              <a:round/>
              <a:headEnd/>
              <a:tailEnd/>
            </a:ln>
          </p:spPr>
          <p:txBody>
            <a:bodyPr/>
            <a:lstStyle/>
            <a:p>
              <a:endParaRPr lang="en-US"/>
            </a:p>
          </p:txBody>
        </p:sp>
        <p:sp>
          <p:nvSpPr>
            <p:cNvPr id="85139" name="Freeform 458"/>
            <p:cNvSpPr>
              <a:spLocks/>
            </p:cNvSpPr>
            <p:nvPr/>
          </p:nvSpPr>
          <p:spPr bwMode="auto">
            <a:xfrm>
              <a:off x="6595" y="2617"/>
              <a:ext cx="12" cy="35"/>
            </a:xfrm>
            <a:custGeom>
              <a:avLst/>
              <a:gdLst>
                <a:gd name="T0" fmla="*/ 9 w 12"/>
                <a:gd name="T1" fmla="*/ 0 h 35"/>
                <a:gd name="T2" fmla="*/ 12 w 12"/>
                <a:gd name="T3" fmla="*/ 1 h 35"/>
                <a:gd name="T4" fmla="*/ 3 w 12"/>
                <a:gd name="T5" fmla="*/ 35 h 35"/>
                <a:gd name="T6" fmla="*/ 0 w 12"/>
                <a:gd name="T7" fmla="*/ 34 h 35"/>
                <a:gd name="T8" fmla="*/ 9 w 12"/>
                <a:gd name="T9" fmla="*/ 0 h 35"/>
                <a:gd name="T10" fmla="*/ 0 60000 65536"/>
                <a:gd name="T11" fmla="*/ 0 60000 65536"/>
                <a:gd name="T12" fmla="*/ 0 60000 65536"/>
                <a:gd name="T13" fmla="*/ 0 60000 65536"/>
                <a:gd name="T14" fmla="*/ 0 60000 65536"/>
                <a:gd name="T15" fmla="*/ 0 w 12"/>
                <a:gd name="T16" fmla="*/ 0 h 35"/>
                <a:gd name="T17" fmla="*/ 12 w 12"/>
                <a:gd name="T18" fmla="*/ 35 h 35"/>
              </a:gdLst>
              <a:ahLst/>
              <a:cxnLst>
                <a:cxn ang="T10">
                  <a:pos x="T0" y="T1"/>
                </a:cxn>
                <a:cxn ang="T11">
                  <a:pos x="T2" y="T3"/>
                </a:cxn>
                <a:cxn ang="T12">
                  <a:pos x="T4" y="T5"/>
                </a:cxn>
                <a:cxn ang="T13">
                  <a:pos x="T6" y="T7"/>
                </a:cxn>
                <a:cxn ang="T14">
                  <a:pos x="T8" y="T9"/>
                </a:cxn>
              </a:cxnLst>
              <a:rect l="T15" t="T16" r="T17" b="T18"/>
              <a:pathLst>
                <a:path w="12" h="35">
                  <a:moveTo>
                    <a:pt x="9" y="0"/>
                  </a:moveTo>
                  <a:lnTo>
                    <a:pt x="12" y="1"/>
                  </a:lnTo>
                  <a:lnTo>
                    <a:pt x="3" y="35"/>
                  </a:lnTo>
                  <a:lnTo>
                    <a:pt x="0" y="34"/>
                  </a:lnTo>
                  <a:lnTo>
                    <a:pt x="9" y="0"/>
                  </a:lnTo>
                  <a:close/>
                </a:path>
              </a:pathLst>
            </a:custGeom>
            <a:solidFill>
              <a:srgbClr val="000000"/>
            </a:solidFill>
            <a:ln w="9525">
              <a:noFill/>
              <a:round/>
              <a:headEnd/>
              <a:tailEnd/>
            </a:ln>
          </p:spPr>
          <p:txBody>
            <a:bodyPr/>
            <a:lstStyle/>
            <a:p>
              <a:endParaRPr lang="en-US"/>
            </a:p>
          </p:txBody>
        </p:sp>
        <p:sp>
          <p:nvSpPr>
            <p:cNvPr id="85140" name="Freeform 457"/>
            <p:cNvSpPr>
              <a:spLocks/>
            </p:cNvSpPr>
            <p:nvPr/>
          </p:nvSpPr>
          <p:spPr bwMode="auto">
            <a:xfrm>
              <a:off x="6598" y="2618"/>
              <a:ext cx="102" cy="59"/>
            </a:xfrm>
            <a:custGeom>
              <a:avLst/>
              <a:gdLst>
                <a:gd name="T0" fmla="*/ 9 w 102"/>
                <a:gd name="T1" fmla="*/ 0 h 59"/>
                <a:gd name="T2" fmla="*/ 102 w 102"/>
                <a:gd name="T3" fmla="*/ 25 h 59"/>
                <a:gd name="T4" fmla="*/ 93 w 102"/>
                <a:gd name="T5" fmla="*/ 59 h 59"/>
                <a:gd name="T6" fmla="*/ 0 w 102"/>
                <a:gd name="T7" fmla="*/ 34 h 59"/>
                <a:gd name="T8" fmla="*/ 9 w 102"/>
                <a:gd name="T9" fmla="*/ 0 h 59"/>
                <a:gd name="T10" fmla="*/ 0 60000 65536"/>
                <a:gd name="T11" fmla="*/ 0 60000 65536"/>
                <a:gd name="T12" fmla="*/ 0 60000 65536"/>
                <a:gd name="T13" fmla="*/ 0 60000 65536"/>
                <a:gd name="T14" fmla="*/ 0 60000 65536"/>
                <a:gd name="T15" fmla="*/ 0 w 102"/>
                <a:gd name="T16" fmla="*/ 0 h 59"/>
                <a:gd name="T17" fmla="*/ 102 w 102"/>
                <a:gd name="T18" fmla="*/ 59 h 59"/>
              </a:gdLst>
              <a:ahLst/>
              <a:cxnLst>
                <a:cxn ang="T10">
                  <a:pos x="T0" y="T1"/>
                </a:cxn>
                <a:cxn ang="T11">
                  <a:pos x="T2" y="T3"/>
                </a:cxn>
                <a:cxn ang="T12">
                  <a:pos x="T4" y="T5"/>
                </a:cxn>
                <a:cxn ang="T13">
                  <a:pos x="T6" y="T7"/>
                </a:cxn>
                <a:cxn ang="T14">
                  <a:pos x="T8" y="T9"/>
                </a:cxn>
              </a:cxnLst>
              <a:rect l="T15" t="T16" r="T17" b="T18"/>
              <a:pathLst>
                <a:path w="102" h="59">
                  <a:moveTo>
                    <a:pt x="9" y="0"/>
                  </a:moveTo>
                  <a:lnTo>
                    <a:pt x="102" y="25"/>
                  </a:lnTo>
                  <a:lnTo>
                    <a:pt x="93" y="59"/>
                  </a:lnTo>
                  <a:lnTo>
                    <a:pt x="0" y="34"/>
                  </a:lnTo>
                  <a:lnTo>
                    <a:pt x="9" y="0"/>
                  </a:lnTo>
                  <a:close/>
                </a:path>
              </a:pathLst>
            </a:custGeom>
            <a:solidFill>
              <a:srgbClr val="000000"/>
            </a:solidFill>
            <a:ln w="9525">
              <a:noFill/>
              <a:round/>
              <a:headEnd/>
              <a:tailEnd/>
            </a:ln>
          </p:spPr>
          <p:txBody>
            <a:bodyPr/>
            <a:lstStyle/>
            <a:p>
              <a:endParaRPr lang="en-US"/>
            </a:p>
          </p:txBody>
        </p:sp>
        <p:sp>
          <p:nvSpPr>
            <p:cNvPr id="85141" name="Freeform 456"/>
            <p:cNvSpPr>
              <a:spLocks/>
            </p:cNvSpPr>
            <p:nvPr/>
          </p:nvSpPr>
          <p:spPr bwMode="auto">
            <a:xfrm>
              <a:off x="6691" y="2643"/>
              <a:ext cx="104" cy="59"/>
            </a:xfrm>
            <a:custGeom>
              <a:avLst/>
              <a:gdLst>
                <a:gd name="T0" fmla="*/ 10 w 104"/>
                <a:gd name="T1" fmla="*/ 0 h 59"/>
                <a:gd name="T2" fmla="*/ 104 w 104"/>
                <a:gd name="T3" fmla="*/ 26 h 59"/>
                <a:gd name="T4" fmla="*/ 94 w 104"/>
                <a:gd name="T5" fmla="*/ 59 h 59"/>
                <a:gd name="T6" fmla="*/ 0 w 104"/>
                <a:gd name="T7" fmla="*/ 34 h 59"/>
                <a:gd name="T8" fmla="*/ 10 w 104"/>
                <a:gd name="T9" fmla="*/ 0 h 59"/>
                <a:gd name="T10" fmla="*/ 0 60000 65536"/>
                <a:gd name="T11" fmla="*/ 0 60000 65536"/>
                <a:gd name="T12" fmla="*/ 0 60000 65536"/>
                <a:gd name="T13" fmla="*/ 0 60000 65536"/>
                <a:gd name="T14" fmla="*/ 0 60000 65536"/>
                <a:gd name="T15" fmla="*/ 0 w 104"/>
                <a:gd name="T16" fmla="*/ 0 h 59"/>
                <a:gd name="T17" fmla="*/ 104 w 104"/>
                <a:gd name="T18" fmla="*/ 59 h 59"/>
              </a:gdLst>
              <a:ahLst/>
              <a:cxnLst>
                <a:cxn ang="T10">
                  <a:pos x="T0" y="T1"/>
                </a:cxn>
                <a:cxn ang="T11">
                  <a:pos x="T2" y="T3"/>
                </a:cxn>
                <a:cxn ang="T12">
                  <a:pos x="T4" y="T5"/>
                </a:cxn>
                <a:cxn ang="T13">
                  <a:pos x="T6" y="T7"/>
                </a:cxn>
                <a:cxn ang="T14">
                  <a:pos x="T8" y="T9"/>
                </a:cxn>
              </a:cxnLst>
              <a:rect l="T15" t="T16" r="T17" b="T18"/>
              <a:pathLst>
                <a:path w="104" h="59">
                  <a:moveTo>
                    <a:pt x="10" y="0"/>
                  </a:moveTo>
                  <a:lnTo>
                    <a:pt x="104" y="26"/>
                  </a:lnTo>
                  <a:lnTo>
                    <a:pt x="94" y="59"/>
                  </a:lnTo>
                  <a:lnTo>
                    <a:pt x="0" y="34"/>
                  </a:lnTo>
                  <a:lnTo>
                    <a:pt x="10" y="0"/>
                  </a:lnTo>
                  <a:close/>
                </a:path>
              </a:pathLst>
            </a:custGeom>
            <a:solidFill>
              <a:srgbClr val="000000"/>
            </a:solidFill>
            <a:ln w="9525">
              <a:noFill/>
              <a:round/>
              <a:headEnd/>
              <a:tailEnd/>
            </a:ln>
          </p:spPr>
          <p:txBody>
            <a:bodyPr/>
            <a:lstStyle/>
            <a:p>
              <a:endParaRPr lang="en-US"/>
            </a:p>
          </p:txBody>
        </p:sp>
        <p:sp>
          <p:nvSpPr>
            <p:cNvPr id="85142" name="Freeform 455"/>
            <p:cNvSpPr>
              <a:spLocks/>
            </p:cNvSpPr>
            <p:nvPr/>
          </p:nvSpPr>
          <p:spPr bwMode="auto">
            <a:xfrm>
              <a:off x="6785" y="2669"/>
              <a:ext cx="57" cy="46"/>
            </a:xfrm>
            <a:custGeom>
              <a:avLst/>
              <a:gdLst>
                <a:gd name="T0" fmla="*/ 10 w 57"/>
                <a:gd name="T1" fmla="*/ 0 h 46"/>
                <a:gd name="T2" fmla="*/ 57 w 57"/>
                <a:gd name="T3" fmla="*/ 13 h 46"/>
                <a:gd name="T4" fmla="*/ 48 w 57"/>
                <a:gd name="T5" fmla="*/ 46 h 46"/>
                <a:gd name="T6" fmla="*/ 0 w 57"/>
                <a:gd name="T7" fmla="*/ 33 h 46"/>
                <a:gd name="T8" fmla="*/ 10 w 57"/>
                <a:gd name="T9" fmla="*/ 0 h 46"/>
                <a:gd name="T10" fmla="*/ 0 60000 65536"/>
                <a:gd name="T11" fmla="*/ 0 60000 65536"/>
                <a:gd name="T12" fmla="*/ 0 60000 65536"/>
                <a:gd name="T13" fmla="*/ 0 60000 65536"/>
                <a:gd name="T14" fmla="*/ 0 60000 65536"/>
                <a:gd name="T15" fmla="*/ 0 w 57"/>
                <a:gd name="T16" fmla="*/ 0 h 46"/>
                <a:gd name="T17" fmla="*/ 57 w 57"/>
                <a:gd name="T18" fmla="*/ 46 h 46"/>
              </a:gdLst>
              <a:ahLst/>
              <a:cxnLst>
                <a:cxn ang="T10">
                  <a:pos x="T0" y="T1"/>
                </a:cxn>
                <a:cxn ang="T11">
                  <a:pos x="T2" y="T3"/>
                </a:cxn>
                <a:cxn ang="T12">
                  <a:pos x="T4" y="T5"/>
                </a:cxn>
                <a:cxn ang="T13">
                  <a:pos x="T6" y="T7"/>
                </a:cxn>
                <a:cxn ang="T14">
                  <a:pos x="T8" y="T9"/>
                </a:cxn>
              </a:cxnLst>
              <a:rect l="T15" t="T16" r="T17" b="T18"/>
              <a:pathLst>
                <a:path w="57" h="46">
                  <a:moveTo>
                    <a:pt x="10" y="0"/>
                  </a:moveTo>
                  <a:lnTo>
                    <a:pt x="57" y="13"/>
                  </a:lnTo>
                  <a:lnTo>
                    <a:pt x="48" y="46"/>
                  </a:lnTo>
                  <a:lnTo>
                    <a:pt x="0" y="33"/>
                  </a:lnTo>
                  <a:lnTo>
                    <a:pt x="10" y="0"/>
                  </a:lnTo>
                  <a:close/>
                </a:path>
              </a:pathLst>
            </a:custGeom>
            <a:solidFill>
              <a:srgbClr val="000000"/>
            </a:solidFill>
            <a:ln w="9525">
              <a:noFill/>
              <a:round/>
              <a:headEnd/>
              <a:tailEnd/>
            </a:ln>
          </p:spPr>
          <p:txBody>
            <a:bodyPr/>
            <a:lstStyle/>
            <a:p>
              <a:endParaRPr lang="en-US"/>
            </a:p>
          </p:txBody>
        </p:sp>
        <p:sp>
          <p:nvSpPr>
            <p:cNvPr id="85143" name="Freeform 454"/>
            <p:cNvSpPr>
              <a:spLocks/>
            </p:cNvSpPr>
            <p:nvPr/>
          </p:nvSpPr>
          <p:spPr bwMode="auto">
            <a:xfrm>
              <a:off x="6970" y="2718"/>
              <a:ext cx="10" cy="35"/>
            </a:xfrm>
            <a:custGeom>
              <a:avLst/>
              <a:gdLst>
                <a:gd name="T0" fmla="*/ 6 w 10"/>
                <a:gd name="T1" fmla="*/ 0 h 35"/>
                <a:gd name="T2" fmla="*/ 10 w 10"/>
                <a:gd name="T3" fmla="*/ 1 h 35"/>
                <a:gd name="T4" fmla="*/ 3 w 10"/>
                <a:gd name="T5" fmla="*/ 35 h 35"/>
                <a:gd name="T6" fmla="*/ 0 w 10"/>
                <a:gd name="T7" fmla="*/ 34 h 35"/>
                <a:gd name="T8" fmla="*/ 6 w 10"/>
                <a:gd name="T9" fmla="*/ 0 h 35"/>
                <a:gd name="T10" fmla="*/ 0 60000 65536"/>
                <a:gd name="T11" fmla="*/ 0 60000 65536"/>
                <a:gd name="T12" fmla="*/ 0 60000 65536"/>
                <a:gd name="T13" fmla="*/ 0 60000 65536"/>
                <a:gd name="T14" fmla="*/ 0 60000 65536"/>
                <a:gd name="T15" fmla="*/ 0 w 10"/>
                <a:gd name="T16" fmla="*/ 0 h 35"/>
                <a:gd name="T17" fmla="*/ 10 w 10"/>
                <a:gd name="T18" fmla="*/ 35 h 35"/>
              </a:gdLst>
              <a:ahLst/>
              <a:cxnLst>
                <a:cxn ang="T10">
                  <a:pos x="T0" y="T1"/>
                </a:cxn>
                <a:cxn ang="T11">
                  <a:pos x="T2" y="T3"/>
                </a:cxn>
                <a:cxn ang="T12">
                  <a:pos x="T4" y="T5"/>
                </a:cxn>
                <a:cxn ang="T13">
                  <a:pos x="T6" y="T7"/>
                </a:cxn>
                <a:cxn ang="T14">
                  <a:pos x="T8" y="T9"/>
                </a:cxn>
              </a:cxnLst>
              <a:rect l="T15" t="T16" r="T17" b="T18"/>
              <a:pathLst>
                <a:path w="10" h="35">
                  <a:moveTo>
                    <a:pt x="6" y="0"/>
                  </a:moveTo>
                  <a:lnTo>
                    <a:pt x="10" y="1"/>
                  </a:lnTo>
                  <a:lnTo>
                    <a:pt x="3" y="35"/>
                  </a:lnTo>
                  <a:lnTo>
                    <a:pt x="0" y="34"/>
                  </a:lnTo>
                  <a:lnTo>
                    <a:pt x="6" y="0"/>
                  </a:lnTo>
                  <a:close/>
                </a:path>
              </a:pathLst>
            </a:custGeom>
            <a:solidFill>
              <a:srgbClr val="000000"/>
            </a:solidFill>
            <a:ln w="9525">
              <a:noFill/>
              <a:round/>
              <a:headEnd/>
              <a:tailEnd/>
            </a:ln>
          </p:spPr>
          <p:txBody>
            <a:bodyPr/>
            <a:lstStyle/>
            <a:p>
              <a:endParaRPr lang="en-US"/>
            </a:p>
          </p:txBody>
        </p:sp>
        <p:sp>
          <p:nvSpPr>
            <p:cNvPr id="85144" name="Freeform 453"/>
            <p:cNvSpPr>
              <a:spLocks/>
            </p:cNvSpPr>
            <p:nvPr/>
          </p:nvSpPr>
          <p:spPr bwMode="auto">
            <a:xfrm>
              <a:off x="6972" y="2720"/>
              <a:ext cx="101" cy="59"/>
            </a:xfrm>
            <a:custGeom>
              <a:avLst/>
              <a:gdLst>
                <a:gd name="T0" fmla="*/ 9 w 101"/>
                <a:gd name="T1" fmla="*/ 0 h 59"/>
                <a:gd name="T2" fmla="*/ 101 w 101"/>
                <a:gd name="T3" fmla="*/ 25 h 59"/>
                <a:gd name="T4" fmla="*/ 92 w 101"/>
                <a:gd name="T5" fmla="*/ 59 h 59"/>
                <a:gd name="T6" fmla="*/ 0 w 101"/>
                <a:gd name="T7" fmla="*/ 33 h 59"/>
                <a:gd name="T8" fmla="*/ 9 w 101"/>
                <a:gd name="T9" fmla="*/ 0 h 59"/>
                <a:gd name="T10" fmla="*/ 0 60000 65536"/>
                <a:gd name="T11" fmla="*/ 0 60000 65536"/>
                <a:gd name="T12" fmla="*/ 0 60000 65536"/>
                <a:gd name="T13" fmla="*/ 0 60000 65536"/>
                <a:gd name="T14" fmla="*/ 0 60000 65536"/>
                <a:gd name="T15" fmla="*/ 0 w 101"/>
                <a:gd name="T16" fmla="*/ 0 h 59"/>
                <a:gd name="T17" fmla="*/ 101 w 101"/>
                <a:gd name="T18" fmla="*/ 59 h 59"/>
              </a:gdLst>
              <a:ahLst/>
              <a:cxnLst>
                <a:cxn ang="T10">
                  <a:pos x="T0" y="T1"/>
                </a:cxn>
                <a:cxn ang="T11">
                  <a:pos x="T2" y="T3"/>
                </a:cxn>
                <a:cxn ang="T12">
                  <a:pos x="T4" y="T5"/>
                </a:cxn>
                <a:cxn ang="T13">
                  <a:pos x="T6" y="T7"/>
                </a:cxn>
                <a:cxn ang="T14">
                  <a:pos x="T8" y="T9"/>
                </a:cxn>
              </a:cxnLst>
              <a:rect l="T15" t="T16" r="T17" b="T18"/>
              <a:pathLst>
                <a:path w="101" h="59">
                  <a:moveTo>
                    <a:pt x="9" y="0"/>
                  </a:moveTo>
                  <a:lnTo>
                    <a:pt x="101" y="25"/>
                  </a:lnTo>
                  <a:lnTo>
                    <a:pt x="92" y="59"/>
                  </a:lnTo>
                  <a:lnTo>
                    <a:pt x="0" y="33"/>
                  </a:lnTo>
                  <a:lnTo>
                    <a:pt x="9" y="0"/>
                  </a:lnTo>
                  <a:close/>
                </a:path>
              </a:pathLst>
            </a:custGeom>
            <a:solidFill>
              <a:srgbClr val="000000"/>
            </a:solidFill>
            <a:ln w="9525">
              <a:noFill/>
              <a:round/>
              <a:headEnd/>
              <a:tailEnd/>
            </a:ln>
          </p:spPr>
          <p:txBody>
            <a:bodyPr/>
            <a:lstStyle/>
            <a:p>
              <a:endParaRPr lang="en-US"/>
            </a:p>
          </p:txBody>
        </p:sp>
        <p:sp>
          <p:nvSpPr>
            <p:cNvPr id="85145" name="Freeform 452"/>
            <p:cNvSpPr>
              <a:spLocks/>
            </p:cNvSpPr>
            <p:nvPr/>
          </p:nvSpPr>
          <p:spPr bwMode="auto">
            <a:xfrm>
              <a:off x="7064" y="2745"/>
              <a:ext cx="54" cy="47"/>
            </a:xfrm>
            <a:custGeom>
              <a:avLst/>
              <a:gdLst>
                <a:gd name="T0" fmla="*/ 9 w 54"/>
                <a:gd name="T1" fmla="*/ 0 h 47"/>
                <a:gd name="T2" fmla="*/ 54 w 54"/>
                <a:gd name="T3" fmla="*/ 13 h 47"/>
                <a:gd name="T4" fmla="*/ 45 w 54"/>
                <a:gd name="T5" fmla="*/ 47 h 47"/>
                <a:gd name="T6" fmla="*/ 0 w 54"/>
                <a:gd name="T7" fmla="*/ 34 h 47"/>
                <a:gd name="T8" fmla="*/ 9 w 54"/>
                <a:gd name="T9" fmla="*/ 0 h 47"/>
                <a:gd name="T10" fmla="*/ 0 60000 65536"/>
                <a:gd name="T11" fmla="*/ 0 60000 65536"/>
                <a:gd name="T12" fmla="*/ 0 60000 65536"/>
                <a:gd name="T13" fmla="*/ 0 60000 65536"/>
                <a:gd name="T14" fmla="*/ 0 60000 65536"/>
                <a:gd name="T15" fmla="*/ 0 w 54"/>
                <a:gd name="T16" fmla="*/ 0 h 47"/>
                <a:gd name="T17" fmla="*/ 54 w 54"/>
                <a:gd name="T18" fmla="*/ 47 h 47"/>
              </a:gdLst>
              <a:ahLst/>
              <a:cxnLst>
                <a:cxn ang="T10">
                  <a:pos x="T0" y="T1"/>
                </a:cxn>
                <a:cxn ang="T11">
                  <a:pos x="T2" y="T3"/>
                </a:cxn>
                <a:cxn ang="T12">
                  <a:pos x="T4" y="T5"/>
                </a:cxn>
                <a:cxn ang="T13">
                  <a:pos x="T6" y="T7"/>
                </a:cxn>
                <a:cxn ang="T14">
                  <a:pos x="T8" y="T9"/>
                </a:cxn>
              </a:cxnLst>
              <a:rect l="T15" t="T16" r="T17" b="T18"/>
              <a:pathLst>
                <a:path w="54" h="47">
                  <a:moveTo>
                    <a:pt x="9" y="0"/>
                  </a:moveTo>
                  <a:lnTo>
                    <a:pt x="54" y="13"/>
                  </a:lnTo>
                  <a:lnTo>
                    <a:pt x="45" y="47"/>
                  </a:lnTo>
                  <a:lnTo>
                    <a:pt x="0" y="34"/>
                  </a:lnTo>
                  <a:lnTo>
                    <a:pt x="9" y="0"/>
                  </a:lnTo>
                  <a:close/>
                </a:path>
              </a:pathLst>
            </a:custGeom>
            <a:solidFill>
              <a:srgbClr val="000000"/>
            </a:solidFill>
            <a:ln w="9525">
              <a:noFill/>
              <a:round/>
              <a:headEnd/>
              <a:tailEnd/>
            </a:ln>
          </p:spPr>
          <p:txBody>
            <a:bodyPr/>
            <a:lstStyle/>
            <a:p>
              <a:endParaRPr lang="en-US"/>
            </a:p>
          </p:txBody>
        </p:sp>
        <p:sp>
          <p:nvSpPr>
            <p:cNvPr id="85146" name="Freeform 451"/>
            <p:cNvSpPr>
              <a:spLocks/>
            </p:cNvSpPr>
            <p:nvPr/>
          </p:nvSpPr>
          <p:spPr bwMode="auto">
            <a:xfrm>
              <a:off x="7108" y="2758"/>
              <a:ext cx="55" cy="47"/>
            </a:xfrm>
            <a:custGeom>
              <a:avLst/>
              <a:gdLst>
                <a:gd name="T0" fmla="*/ 10 w 55"/>
                <a:gd name="T1" fmla="*/ 0 h 47"/>
                <a:gd name="T2" fmla="*/ 55 w 55"/>
                <a:gd name="T3" fmla="*/ 13 h 47"/>
                <a:gd name="T4" fmla="*/ 45 w 55"/>
                <a:gd name="T5" fmla="*/ 47 h 47"/>
                <a:gd name="T6" fmla="*/ 0 w 55"/>
                <a:gd name="T7" fmla="*/ 34 h 47"/>
                <a:gd name="T8" fmla="*/ 10 w 55"/>
                <a:gd name="T9" fmla="*/ 0 h 47"/>
                <a:gd name="T10" fmla="*/ 0 60000 65536"/>
                <a:gd name="T11" fmla="*/ 0 60000 65536"/>
                <a:gd name="T12" fmla="*/ 0 60000 65536"/>
                <a:gd name="T13" fmla="*/ 0 60000 65536"/>
                <a:gd name="T14" fmla="*/ 0 60000 65536"/>
                <a:gd name="T15" fmla="*/ 0 w 55"/>
                <a:gd name="T16" fmla="*/ 0 h 47"/>
                <a:gd name="T17" fmla="*/ 55 w 55"/>
                <a:gd name="T18" fmla="*/ 47 h 47"/>
              </a:gdLst>
              <a:ahLst/>
              <a:cxnLst>
                <a:cxn ang="T10">
                  <a:pos x="T0" y="T1"/>
                </a:cxn>
                <a:cxn ang="T11">
                  <a:pos x="T2" y="T3"/>
                </a:cxn>
                <a:cxn ang="T12">
                  <a:pos x="T4" y="T5"/>
                </a:cxn>
                <a:cxn ang="T13">
                  <a:pos x="T6" y="T7"/>
                </a:cxn>
                <a:cxn ang="T14">
                  <a:pos x="T8" y="T9"/>
                </a:cxn>
              </a:cxnLst>
              <a:rect l="T15" t="T16" r="T17" b="T18"/>
              <a:pathLst>
                <a:path w="55" h="47">
                  <a:moveTo>
                    <a:pt x="10" y="0"/>
                  </a:moveTo>
                  <a:lnTo>
                    <a:pt x="55" y="13"/>
                  </a:lnTo>
                  <a:lnTo>
                    <a:pt x="45" y="47"/>
                  </a:lnTo>
                  <a:lnTo>
                    <a:pt x="0" y="34"/>
                  </a:lnTo>
                  <a:lnTo>
                    <a:pt x="10" y="0"/>
                  </a:lnTo>
                  <a:close/>
                </a:path>
              </a:pathLst>
            </a:custGeom>
            <a:solidFill>
              <a:srgbClr val="000000"/>
            </a:solidFill>
            <a:ln w="9525">
              <a:noFill/>
              <a:round/>
              <a:headEnd/>
              <a:tailEnd/>
            </a:ln>
          </p:spPr>
          <p:txBody>
            <a:bodyPr/>
            <a:lstStyle/>
            <a:p>
              <a:endParaRPr lang="en-US"/>
            </a:p>
          </p:txBody>
        </p:sp>
        <p:sp>
          <p:nvSpPr>
            <p:cNvPr id="85147" name="Freeform 450"/>
            <p:cNvSpPr>
              <a:spLocks/>
            </p:cNvSpPr>
            <p:nvPr/>
          </p:nvSpPr>
          <p:spPr bwMode="auto">
            <a:xfrm>
              <a:off x="7153" y="2771"/>
              <a:ext cx="54" cy="48"/>
            </a:xfrm>
            <a:custGeom>
              <a:avLst/>
              <a:gdLst>
                <a:gd name="T0" fmla="*/ 10 w 54"/>
                <a:gd name="T1" fmla="*/ 0 h 48"/>
                <a:gd name="T2" fmla="*/ 54 w 54"/>
                <a:gd name="T3" fmla="*/ 14 h 48"/>
                <a:gd name="T4" fmla="*/ 43 w 54"/>
                <a:gd name="T5" fmla="*/ 48 h 48"/>
                <a:gd name="T6" fmla="*/ 0 w 54"/>
                <a:gd name="T7" fmla="*/ 34 h 48"/>
                <a:gd name="T8" fmla="*/ 10 w 54"/>
                <a:gd name="T9" fmla="*/ 0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10" y="0"/>
                  </a:moveTo>
                  <a:lnTo>
                    <a:pt x="54" y="14"/>
                  </a:lnTo>
                  <a:lnTo>
                    <a:pt x="43" y="48"/>
                  </a:lnTo>
                  <a:lnTo>
                    <a:pt x="0" y="34"/>
                  </a:lnTo>
                  <a:lnTo>
                    <a:pt x="10" y="0"/>
                  </a:lnTo>
                  <a:close/>
                </a:path>
              </a:pathLst>
            </a:custGeom>
            <a:solidFill>
              <a:srgbClr val="000000"/>
            </a:solidFill>
            <a:ln w="9525">
              <a:noFill/>
              <a:round/>
              <a:headEnd/>
              <a:tailEnd/>
            </a:ln>
          </p:spPr>
          <p:txBody>
            <a:bodyPr/>
            <a:lstStyle/>
            <a:p>
              <a:endParaRPr lang="en-US"/>
            </a:p>
          </p:txBody>
        </p:sp>
        <p:sp>
          <p:nvSpPr>
            <p:cNvPr id="85148" name="Freeform 449"/>
            <p:cNvSpPr>
              <a:spLocks/>
            </p:cNvSpPr>
            <p:nvPr/>
          </p:nvSpPr>
          <p:spPr bwMode="auto">
            <a:xfrm>
              <a:off x="7197" y="2784"/>
              <a:ext cx="18" cy="37"/>
            </a:xfrm>
            <a:custGeom>
              <a:avLst/>
              <a:gdLst>
                <a:gd name="T0" fmla="*/ 9 w 18"/>
                <a:gd name="T1" fmla="*/ 0 h 37"/>
                <a:gd name="T2" fmla="*/ 18 w 18"/>
                <a:gd name="T3" fmla="*/ 3 h 37"/>
                <a:gd name="T4" fmla="*/ 9 w 18"/>
                <a:gd name="T5" fmla="*/ 37 h 37"/>
                <a:gd name="T6" fmla="*/ 0 w 18"/>
                <a:gd name="T7" fmla="*/ 35 h 37"/>
                <a:gd name="T8" fmla="*/ 9 w 18"/>
                <a:gd name="T9" fmla="*/ 0 h 37"/>
                <a:gd name="T10" fmla="*/ 0 60000 65536"/>
                <a:gd name="T11" fmla="*/ 0 60000 65536"/>
                <a:gd name="T12" fmla="*/ 0 60000 65536"/>
                <a:gd name="T13" fmla="*/ 0 60000 65536"/>
                <a:gd name="T14" fmla="*/ 0 60000 65536"/>
                <a:gd name="T15" fmla="*/ 0 w 18"/>
                <a:gd name="T16" fmla="*/ 0 h 37"/>
                <a:gd name="T17" fmla="*/ 18 w 18"/>
                <a:gd name="T18" fmla="*/ 37 h 37"/>
              </a:gdLst>
              <a:ahLst/>
              <a:cxnLst>
                <a:cxn ang="T10">
                  <a:pos x="T0" y="T1"/>
                </a:cxn>
                <a:cxn ang="T11">
                  <a:pos x="T2" y="T3"/>
                </a:cxn>
                <a:cxn ang="T12">
                  <a:pos x="T4" y="T5"/>
                </a:cxn>
                <a:cxn ang="T13">
                  <a:pos x="T6" y="T7"/>
                </a:cxn>
                <a:cxn ang="T14">
                  <a:pos x="T8" y="T9"/>
                </a:cxn>
              </a:cxnLst>
              <a:rect l="T15" t="T16" r="T17" b="T18"/>
              <a:pathLst>
                <a:path w="18" h="37">
                  <a:moveTo>
                    <a:pt x="9" y="0"/>
                  </a:moveTo>
                  <a:lnTo>
                    <a:pt x="18" y="3"/>
                  </a:lnTo>
                  <a:lnTo>
                    <a:pt x="9" y="37"/>
                  </a:lnTo>
                  <a:lnTo>
                    <a:pt x="0" y="35"/>
                  </a:lnTo>
                  <a:lnTo>
                    <a:pt x="9" y="0"/>
                  </a:lnTo>
                  <a:close/>
                </a:path>
              </a:pathLst>
            </a:custGeom>
            <a:solidFill>
              <a:srgbClr val="000000"/>
            </a:solidFill>
            <a:ln w="9525">
              <a:noFill/>
              <a:round/>
              <a:headEnd/>
              <a:tailEnd/>
            </a:ln>
          </p:spPr>
          <p:txBody>
            <a:bodyPr/>
            <a:lstStyle/>
            <a:p>
              <a:endParaRPr lang="en-US"/>
            </a:p>
          </p:txBody>
        </p:sp>
        <p:sp>
          <p:nvSpPr>
            <p:cNvPr id="85149" name="Freeform 448"/>
            <p:cNvSpPr>
              <a:spLocks/>
            </p:cNvSpPr>
            <p:nvPr/>
          </p:nvSpPr>
          <p:spPr bwMode="auto">
            <a:xfrm>
              <a:off x="1632" y="2824"/>
              <a:ext cx="71" cy="1139"/>
            </a:xfrm>
            <a:custGeom>
              <a:avLst/>
              <a:gdLst>
                <a:gd name="T0" fmla="*/ 0 w 71"/>
                <a:gd name="T1" fmla="*/ 0 h 1139"/>
                <a:gd name="T2" fmla="*/ 2 w 71"/>
                <a:gd name="T3" fmla="*/ 37 h 1139"/>
                <a:gd name="T4" fmla="*/ 4 w 71"/>
                <a:gd name="T5" fmla="*/ 75 h 1139"/>
                <a:gd name="T6" fmla="*/ 6 w 71"/>
                <a:gd name="T7" fmla="*/ 113 h 1139"/>
                <a:gd name="T8" fmla="*/ 8 w 71"/>
                <a:gd name="T9" fmla="*/ 154 h 1139"/>
                <a:gd name="T10" fmla="*/ 9 w 71"/>
                <a:gd name="T11" fmla="*/ 195 h 1139"/>
                <a:gd name="T12" fmla="*/ 12 w 71"/>
                <a:gd name="T13" fmla="*/ 237 h 1139"/>
                <a:gd name="T14" fmla="*/ 13 w 71"/>
                <a:gd name="T15" fmla="*/ 280 h 1139"/>
                <a:gd name="T16" fmla="*/ 15 w 71"/>
                <a:gd name="T17" fmla="*/ 323 h 1139"/>
                <a:gd name="T18" fmla="*/ 17 w 71"/>
                <a:gd name="T19" fmla="*/ 411 h 1139"/>
                <a:gd name="T20" fmla="*/ 21 w 71"/>
                <a:gd name="T21" fmla="*/ 500 h 1139"/>
                <a:gd name="T22" fmla="*/ 24 w 71"/>
                <a:gd name="T23" fmla="*/ 587 h 1139"/>
                <a:gd name="T24" fmla="*/ 26 w 71"/>
                <a:gd name="T25" fmla="*/ 630 h 1139"/>
                <a:gd name="T26" fmla="*/ 28 w 71"/>
                <a:gd name="T27" fmla="*/ 672 h 1139"/>
                <a:gd name="T28" fmla="*/ 29 w 71"/>
                <a:gd name="T29" fmla="*/ 714 h 1139"/>
                <a:gd name="T30" fmla="*/ 31 w 71"/>
                <a:gd name="T31" fmla="*/ 755 h 1139"/>
                <a:gd name="T32" fmla="*/ 33 w 71"/>
                <a:gd name="T33" fmla="*/ 794 h 1139"/>
                <a:gd name="T34" fmla="*/ 35 w 71"/>
                <a:gd name="T35" fmla="*/ 832 h 1139"/>
                <a:gd name="T36" fmla="*/ 37 w 71"/>
                <a:gd name="T37" fmla="*/ 869 h 1139"/>
                <a:gd name="T38" fmla="*/ 39 w 71"/>
                <a:gd name="T39" fmla="*/ 904 h 1139"/>
                <a:gd name="T40" fmla="*/ 42 w 71"/>
                <a:gd name="T41" fmla="*/ 938 h 1139"/>
                <a:gd name="T42" fmla="*/ 44 w 71"/>
                <a:gd name="T43" fmla="*/ 970 h 1139"/>
                <a:gd name="T44" fmla="*/ 47 w 71"/>
                <a:gd name="T45" fmla="*/ 1000 h 1139"/>
                <a:gd name="T46" fmla="*/ 48 w 71"/>
                <a:gd name="T47" fmla="*/ 1013 h 1139"/>
                <a:gd name="T48" fmla="*/ 50 w 71"/>
                <a:gd name="T49" fmla="*/ 1027 h 1139"/>
                <a:gd name="T50" fmla="*/ 51 w 71"/>
                <a:gd name="T51" fmla="*/ 1040 h 1139"/>
                <a:gd name="T52" fmla="*/ 52 w 71"/>
                <a:gd name="T53" fmla="*/ 1053 h 1139"/>
                <a:gd name="T54" fmla="*/ 54 w 71"/>
                <a:gd name="T55" fmla="*/ 1064 h 1139"/>
                <a:gd name="T56" fmla="*/ 56 w 71"/>
                <a:gd name="T57" fmla="*/ 1075 h 1139"/>
                <a:gd name="T58" fmla="*/ 58 w 71"/>
                <a:gd name="T59" fmla="*/ 1086 h 1139"/>
                <a:gd name="T60" fmla="*/ 59 w 71"/>
                <a:gd name="T61" fmla="*/ 1096 h 1139"/>
                <a:gd name="T62" fmla="*/ 61 w 71"/>
                <a:gd name="T63" fmla="*/ 1104 h 1139"/>
                <a:gd name="T64" fmla="*/ 63 w 71"/>
                <a:gd name="T65" fmla="*/ 1113 h 1139"/>
                <a:gd name="T66" fmla="*/ 65 w 71"/>
                <a:gd name="T67" fmla="*/ 1121 h 1139"/>
                <a:gd name="T68" fmla="*/ 66 w 71"/>
                <a:gd name="T69" fmla="*/ 1128 h 1139"/>
                <a:gd name="T70" fmla="*/ 69 w 71"/>
                <a:gd name="T71" fmla="*/ 1134 h 1139"/>
                <a:gd name="T72" fmla="*/ 71 w 71"/>
                <a:gd name="T73" fmla="*/ 1139 h 11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1139"/>
                <a:gd name="T113" fmla="*/ 71 w 71"/>
                <a:gd name="T114" fmla="*/ 1139 h 11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1139">
                  <a:moveTo>
                    <a:pt x="0" y="0"/>
                  </a:moveTo>
                  <a:lnTo>
                    <a:pt x="2" y="37"/>
                  </a:lnTo>
                  <a:lnTo>
                    <a:pt x="4" y="75"/>
                  </a:lnTo>
                  <a:lnTo>
                    <a:pt x="6" y="113"/>
                  </a:lnTo>
                  <a:lnTo>
                    <a:pt x="8" y="154"/>
                  </a:lnTo>
                  <a:lnTo>
                    <a:pt x="9" y="195"/>
                  </a:lnTo>
                  <a:lnTo>
                    <a:pt x="12" y="237"/>
                  </a:lnTo>
                  <a:lnTo>
                    <a:pt x="13" y="280"/>
                  </a:lnTo>
                  <a:lnTo>
                    <a:pt x="15" y="323"/>
                  </a:lnTo>
                  <a:lnTo>
                    <a:pt x="17" y="411"/>
                  </a:lnTo>
                  <a:lnTo>
                    <a:pt x="21" y="500"/>
                  </a:lnTo>
                  <a:lnTo>
                    <a:pt x="24" y="587"/>
                  </a:lnTo>
                  <a:lnTo>
                    <a:pt x="26" y="630"/>
                  </a:lnTo>
                  <a:lnTo>
                    <a:pt x="28" y="672"/>
                  </a:lnTo>
                  <a:lnTo>
                    <a:pt x="29" y="714"/>
                  </a:lnTo>
                  <a:lnTo>
                    <a:pt x="31" y="755"/>
                  </a:lnTo>
                  <a:lnTo>
                    <a:pt x="33" y="794"/>
                  </a:lnTo>
                  <a:lnTo>
                    <a:pt x="35" y="832"/>
                  </a:lnTo>
                  <a:lnTo>
                    <a:pt x="37" y="869"/>
                  </a:lnTo>
                  <a:lnTo>
                    <a:pt x="39" y="904"/>
                  </a:lnTo>
                  <a:lnTo>
                    <a:pt x="42" y="938"/>
                  </a:lnTo>
                  <a:lnTo>
                    <a:pt x="44" y="970"/>
                  </a:lnTo>
                  <a:lnTo>
                    <a:pt x="47" y="1000"/>
                  </a:lnTo>
                  <a:lnTo>
                    <a:pt x="48" y="1013"/>
                  </a:lnTo>
                  <a:lnTo>
                    <a:pt x="50" y="1027"/>
                  </a:lnTo>
                  <a:lnTo>
                    <a:pt x="51" y="1040"/>
                  </a:lnTo>
                  <a:lnTo>
                    <a:pt x="52" y="1053"/>
                  </a:lnTo>
                  <a:lnTo>
                    <a:pt x="54" y="1064"/>
                  </a:lnTo>
                  <a:lnTo>
                    <a:pt x="56" y="1075"/>
                  </a:lnTo>
                  <a:lnTo>
                    <a:pt x="58" y="1086"/>
                  </a:lnTo>
                  <a:lnTo>
                    <a:pt x="59" y="1096"/>
                  </a:lnTo>
                  <a:lnTo>
                    <a:pt x="61" y="1104"/>
                  </a:lnTo>
                  <a:lnTo>
                    <a:pt x="63" y="1113"/>
                  </a:lnTo>
                  <a:lnTo>
                    <a:pt x="65" y="1121"/>
                  </a:lnTo>
                  <a:lnTo>
                    <a:pt x="66" y="1128"/>
                  </a:lnTo>
                  <a:lnTo>
                    <a:pt x="69" y="1134"/>
                  </a:lnTo>
                  <a:lnTo>
                    <a:pt x="71" y="1139"/>
                  </a:lnTo>
                </a:path>
              </a:pathLst>
            </a:custGeom>
            <a:noFill/>
            <a:ln w="22225">
              <a:solidFill>
                <a:srgbClr val="000000"/>
              </a:solidFill>
              <a:round/>
              <a:headEnd/>
              <a:tailEnd/>
            </a:ln>
          </p:spPr>
          <p:txBody>
            <a:bodyPr/>
            <a:lstStyle/>
            <a:p>
              <a:endParaRPr lang="en-US"/>
            </a:p>
          </p:txBody>
        </p:sp>
        <p:sp>
          <p:nvSpPr>
            <p:cNvPr id="85150" name="Freeform 447"/>
            <p:cNvSpPr>
              <a:spLocks/>
            </p:cNvSpPr>
            <p:nvPr/>
          </p:nvSpPr>
          <p:spPr bwMode="auto">
            <a:xfrm>
              <a:off x="1703" y="3466"/>
              <a:ext cx="196" cy="514"/>
            </a:xfrm>
            <a:custGeom>
              <a:avLst/>
              <a:gdLst>
                <a:gd name="T0" fmla="*/ 0 w 196"/>
                <a:gd name="T1" fmla="*/ 497 h 514"/>
                <a:gd name="T2" fmla="*/ 2 w 196"/>
                <a:gd name="T3" fmla="*/ 502 h 514"/>
                <a:gd name="T4" fmla="*/ 4 w 196"/>
                <a:gd name="T5" fmla="*/ 506 h 514"/>
                <a:gd name="T6" fmla="*/ 6 w 196"/>
                <a:gd name="T7" fmla="*/ 509 h 514"/>
                <a:gd name="T8" fmla="*/ 8 w 196"/>
                <a:gd name="T9" fmla="*/ 511 h 514"/>
                <a:gd name="T10" fmla="*/ 10 w 196"/>
                <a:gd name="T11" fmla="*/ 513 h 514"/>
                <a:gd name="T12" fmla="*/ 12 w 196"/>
                <a:gd name="T13" fmla="*/ 514 h 514"/>
                <a:gd name="T14" fmla="*/ 14 w 196"/>
                <a:gd name="T15" fmla="*/ 514 h 514"/>
                <a:gd name="T16" fmla="*/ 16 w 196"/>
                <a:gd name="T17" fmla="*/ 513 h 514"/>
                <a:gd name="T18" fmla="*/ 18 w 196"/>
                <a:gd name="T19" fmla="*/ 513 h 514"/>
                <a:gd name="T20" fmla="*/ 19 w 196"/>
                <a:gd name="T21" fmla="*/ 511 h 514"/>
                <a:gd name="T22" fmla="*/ 22 w 196"/>
                <a:gd name="T23" fmla="*/ 509 h 514"/>
                <a:gd name="T24" fmla="*/ 24 w 196"/>
                <a:gd name="T25" fmla="*/ 506 h 514"/>
                <a:gd name="T26" fmla="*/ 25 w 196"/>
                <a:gd name="T27" fmla="*/ 503 h 514"/>
                <a:gd name="T28" fmla="*/ 27 w 196"/>
                <a:gd name="T29" fmla="*/ 499 h 514"/>
                <a:gd name="T30" fmla="*/ 32 w 196"/>
                <a:gd name="T31" fmla="*/ 489 h 514"/>
                <a:gd name="T32" fmla="*/ 35 w 196"/>
                <a:gd name="T33" fmla="*/ 478 h 514"/>
                <a:gd name="T34" fmla="*/ 40 w 196"/>
                <a:gd name="T35" fmla="*/ 464 h 514"/>
                <a:gd name="T36" fmla="*/ 44 w 196"/>
                <a:gd name="T37" fmla="*/ 449 h 514"/>
                <a:gd name="T38" fmla="*/ 48 w 196"/>
                <a:gd name="T39" fmla="*/ 433 h 514"/>
                <a:gd name="T40" fmla="*/ 53 w 196"/>
                <a:gd name="T41" fmla="*/ 414 h 514"/>
                <a:gd name="T42" fmla="*/ 57 w 196"/>
                <a:gd name="T43" fmla="*/ 395 h 514"/>
                <a:gd name="T44" fmla="*/ 62 w 196"/>
                <a:gd name="T45" fmla="*/ 375 h 514"/>
                <a:gd name="T46" fmla="*/ 67 w 196"/>
                <a:gd name="T47" fmla="*/ 354 h 514"/>
                <a:gd name="T48" fmla="*/ 73 w 196"/>
                <a:gd name="T49" fmla="*/ 331 h 514"/>
                <a:gd name="T50" fmla="*/ 78 w 196"/>
                <a:gd name="T51" fmla="*/ 309 h 514"/>
                <a:gd name="T52" fmla="*/ 90 w 196"/>
                <a:gd name="T53" fmla="*/ 261 h 514"/>
                <a:gd name="T54" fmla="*/ 104 w 196"/>
                <a:gd name="T55" fmla="*/ 213 h 514"/>
                <a:gd name="T56" fmla="*/ 119 w 196"/>
                <a:gd name="T57" fmla="*/ 166 h 514"/>
                <a:gd name="T58" fmla="*/ 127 w 196"/>
                <a:gd name="T59" fmla="*/ 142 h 514"/>
                <a:gd name="T60" fmla="*/ 135 w 196"/>
                <a:gd name="T61" fmla="*/ 119 h 514"/>
                <a:gd name="T62" fmla="*/ 144 w 196"/>
                <a:gd name="T63" fmla="*/ 97 h 514"/>
                <a:gd name="T64" fmla="*/ 153 w 196"/>
                <a:gd name="T65" fmla="*/ 76 h 514"/>
                <a:gd name="T66" fmla="*/ 163 w 196"/>
                <a:gd name="T67" fmla="*/ 54 h 514"/>
                <a:gd name="T68" fmla="*/ 174 w 196"/>
                <a:gd name="T69" fmla="*/ 35 h 514"/>
                <a:gd name="T70" fmla="*/ 185 w 196"/>
                <a:gd name="T71" fmla="*/ 17 h 514"/>
                <a:gd name="T72" fmla="*/ 196 w 196"/>
                <a:gd name="T73" fmla="*/ 0 h 5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514"/>
                <a:gd name="T113" fmla="*/ 196 w 196"/>
                <a:gd name="T114" fmla="*/ 514 h 5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514">
                  <a:moveTo>
                    <a:pt x="0" y="497"/>
                  </a:moveTo>
                  <a:lnTo>
                    <a:pt x="2" y="502"/>
                  </a:lnTo>
                  <a:lnTo>
                    <a:pt x="4" y="506"/>
                  </a:lnTo>
                  <a:lnTo>
                    <a:pt x="6" y="509"/>
                  </a:lnTo>
                  <a:lnTo>
                    <a:pt x="8" y="511"/>
                  </a:lnTo>
                  <a:lnTo>
                    <a:pt x="10" y="513"/>
                  </a:lnTo>
                  <a:lnTo>
                    <a:pt x="12" y="514"/>
                  </a:lnTo>
                  <a:lnTo>
                    <a:pt x="14" y="514"/>
                  </a:lnTo>
                  <a:lnTo>
                    <a:pt x="16" y="513"/>
                  </a:lnTo>
                  <a:lnTo>
                    <a:pt x="18" y="513"/>
                  </a:lnTo>
                  <a:lnTo>
                    <a:pt x="19" y="511"/>
                  </a:lnTo>
                  <a:lnTo>
                    <a:pt x="22" y="509"/>
                  </a:lnTo>
                  <a:lnTo>
                    <a:pt x="24" y="506"/>
                  </a:lnTo>
                  <a:lnTo>
                    <a:pt x="25" y="503"/>
                  </a:lnTo>
                  <a:lnTo>
                    <a:pt x="27" y="499"/>
                  </a:lnTo>
                  <a:lnTo>
                    <a:pt x="32" y="489"/>
                  </a:lnTo>
                  <a:lnTo>
                    <a:pt x="35" y="478"/>
                  </a:lnTo>
                  <a:lnTo>
                    <a:pt x="40" y="464"/>
                  </a:lnTo>
                  <a:lnTo>
                    <a:pt x="44" y="449"/>
                  </a:lnTo>
                  <a:lnTo>
                    <a:pt x="48" y="433"/>
                  </a:lnTo>
                  <a:lnTo>
                    <a:pt x="53" y="414"/>
                  </a:lnTo>
                  <a:lnTo>
                    <a:pt x="57" y="395"/>
                  </a:lnTo>
                  <a:lnTo>
                    <a:pt x="62" y="375"/>
                  </a:lnTo>
                  <a:lnTo>
                    <a:pt x="67" y="354"/>
                  </a:lnTo>
                  <a:lnTo>
                    <a:pt x="73" y="331"/>
                  </a:lnTo>
                  <a:lnTo>
                    <a:pt x="78" y="309"/>
                  </a:lnTo>
                  <a:lnTo>
                    <a:pt x="90" y="261"/>
                  </a:lnTo>
                  <a:lnTo>
                    <a:pt x="104" y="213"/>
                  </a:lnTo>
                  <a:lnTo>
                    <a:pt x="119" y="166"/>
                  </a:lnTo>
                  <a:lnTo>
                    <a:pt x="127" y="142"/>
                  </a:lnTo>
                  <a:lnTo>
                    <a:pt x="135" y="119"/>
                  </a:lnTo>
                  <a:lnTo>
                    <a:pt x="144" y="97"/>
                  </a:lnTo>
                  <a:lnTo>
                    <a:pt x="153" y="76"/>
                  </a:lnTo>
                  <a:lnTo>
                    <a:pt x="163" y="54"/>
                  </a:lnTo>
                  <a:lnTo>
                    <a:pt x="174" y="35"/>
                  </a:lnTo>
                  <a:lnTo>
                    <a:pt x="185" y="17"/>
                  </a:lnTo>
                  <a:lnTo>
                    <a:pt x="196" y="0"/>
                  </a:lnTo>
                </a:path>
              </a:pathLst>
            </a:custGeom>
            <a:noFill/>
            <a:ln w="22225">
              <a:solidFill>
                <a:srgbClr val="000000"/>
              </a:solidFill>
              <a:round/>
              <a:headEnd/>
              <a:tailEnd/>
            </a:ln>
          </p:spPr>
          <p:txBody>
            <a:bodyPr/>
            <a:lstStyle/>
            <a:p>
              <a:endParaRPr lang="en-US"/>
            </a:p>
          </p:txBody>
        </p:sp>
        <p:sp>
          <p:nvSpPr>
            <p:cNvPr id="85151" name="Freeform 446"/>
            <p:cNvSpPr>
              <a:spLocks/>
            </p:cNvSpPr>
            <p:nvPr/>
          </p:nvSpPr>
          <p:spPr bwMode="auto">
            <a:xfrm>
              <a:off x="1899" y="2925"/>
              <a:ext cx="563" cy="541"/>
            </a:xfrm>
            <a:custGeom>
              <a:avLst/>
              <a:gdLst>
                <a:gd name="T0" fmla="*/ 0 w 563"/>
                <a:gd name="T1" fmla="*/ 541 h 541"/>
                <a:gd name="T2" fmla="*/ 13 w 563"/>
                <a:gd name="T3" fmla="*/ 524 h 541"/>
                <a:gd name="T4" fmla="*/ 26 w 563"/>
                <a:gd name="T5" fmla="*/ 507 h 541"/>
                <a:gd name="T6" fmla="*/ 40 w 563"/>
                <a:gd name="T7" fmla="*/ 488 h 541"/>
                <a:gd name="T8" fmla="*/ 54 w 563"/>
                <a:gd name="T9" fmla="*/ 469 h 541"/>
                <a:gd name="T10" fmla="*/ 69 w 563"/>
                <a:gd name="T11" fmla="*/ 448 h 541"/>
                <a:gd name="T12" fmla="*/ 85 w 563"/>
                <a:gd name="T13" fmla="*/ 428 h 541"/>
                <a:gd name="T14" fmla="*/ 101 w 563"/>
                <a:gd name="T15" fmla="*/ 407 h 541"/>
                <a:gd name="T16" fmla="*/ 118 w 563"/>
                <a:gd name="T17" fmla="*/ 386 h 541"/>
                <a:gd name="T18" fmla="*/ 153 w 563"/>
                <a:gd name="T19" fmla="*/ 341 h 541"/>
                <a:gd name="T20" fmla="*/ 189 w 563"/>
                <a:gd name="T21" fmla="*/ 297 h 541"/>
                <a:gd name="T22" fmla="*/ 226 w 563"/>
                <a:gd name="T23" fmla="*/ 254 h 541"/>
                <a:gd name="T24" fmla="*/ 265 w 563"/>
                <a:gd name="T25" fmla="*/ 211 h 541"/>
                <a:gd name="T26" fmla="*/ 285 w 563"/>
                <a:gd name="T27" fmla="*/ 190 h 541"/>
                <a:gd name="T28" fmla="*/ 304 w 563"/>
                <a:gd name="T29" fmla="*/ 170 h 541"/>
                <a:gd name="T30" fmla="*/ 323 w 563"/>
                <a:gd name="T31" fmla="*/ 150 h 541"/>
                <a:gd name="T32" fmla="*/ 343 w 563"/>
                <a:gd name="T33" fmla="*/ 131 h 541"/>
                <a:gd name="T34" fmla="*/ 363 w 563"/>
                <a:gd name="T35" fmla="*/ 114 h 541"/>
                <a:gd name="T36" fmla="*/ 382 w 563"/>
                <a:gd name="T37" fmla="*/ 97 h 541"/>
                <a:gd name="T38" fmla="*/ 401 w 563"/>
                <a:gd name="T39" fmla="*/ 81 h 541"/>
                <a:gd name="T40" fmla="*/ 421 w 563"/>
                <a:gd name="T41" fmla="*/ 66 h 541"/>
                <a:gd name="T42" fmla="*/ 440 w 563"/>
                <a:gd name="T43" fmla="*/ 53 h 541"/>
                <a:gd name="T44" fmla="*/ 458 w 563"/>
                <a:gd name="T45" fmla="*/ 40 h 541"/>
                <a:gd name="T46" fmla="*/ 477 w 563"/>
                <a:gd name="T47" fmla="*/ 29 h 541"/>
                <a:gd name="T48" fmla="*/ 495 w 563"/>
                <a:gd name="T49" fmla="*/ 20 h 541"/>
                <a:gd name="T50" fmla="*/ 513 w 563"/>
                <a:gd name="T51" fmla="*/ 12 h 541"/>
                <a:gd name="T52" fmla="*/ 530 w 563"/>
                <a:gd name="T53" fmla="*/ 7 h 541"/>
                <a:gd name="T54" fmla="*/ 547 w 563"/>
                <a:gd name="T55" fmla="*/ 2 h 541"/>
                <a:gd name="T56" fmla="*/ 563 w 563"/>
                <a:gd name="T57" fmla="*/ 0 h 5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3"/>
                <a:gd name="T88" fmla="*/ 0 h 541"/>
                <a:gd name="T89" fmla="*/ 563 w 563"/>
                <a:gd name="T90" fmla="*/ 541 h 54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3" h="541">
                  <a:moveTo>
                    <a:pt x="0" y="541"/>
                  </a:moveTo>
                  <a:lnTo>
                    <a:pt x="13" y="524"/>
                  </a:lnTo>
                  <a:lnTo>
                    <a:pt x="26" y="507"/>
                  </a:lnTo>
                  <a:lnTo>
                    <a:pt x="40" y="488"/>
                  </a:lnTo>
                  <a:lnTo>
                    <a:pt x="54" y="469"/>
                  </a:lnTo>
                  <a:lnTo>
                    <a:pt x="69" y="448"/>
                  </a:lnTo>
                  <a:lnTo>
                    <a:pt x="85" y="428"/>
                  </a:lnTo>
                  <a:lnTo>
                    <a:pt x="101" y="407"/>
                  </a:lnTo>
                  <a:lnTo>
                    <a:pt x="118" y="386"/>
                  </a:lnTo>
                  <a:lnTo>
                    <a:pt x="153" y="341"/>
                  </a:lnTo>
                  <a:lnTo>
                    <a:pt x="189" y="297"/>
                  </a:lnTo>
                  <a:lnTo>
                    <a:pt x="226" y="254"/>
                  </a:lnTo>
                  <a:lnTo>
                    <a:pt x="265" y="211"/>
                  </a:lnTo>
                  <a:lnTo>
                    <a:pt x="285" y="190"/>
                  </a:lnTo>
                  <a:lnTo>
                    <a:pt x="304" y="170"/>
                  </a:lnTo>
                  <a:lnTo>
                    <a:pt x="323" y="150"/>
                  </a:lnTo>
                  <a:lnTo>
                    <a:pt x="343" y="131"/>
                  </a:lnTo>
                  <a:lnTo>
                    <a:pt x="363" y="114"/>
                  </a:lnTo>
                  <a:lnTo>
                    <a:pt x="382" y="97"/>
                  </a:lnTo>
                  <a:lnTo>
                    <a:pt x="401" y="81"/>
                  </a:lnTo>
                  <a:lnTo>
                    <a:pt x="421" y="66"/>
                  </a:lnTo>
                  <a:lnTo>
                    <a:pt x="440" y="53"/>
                  </a:lnTo>
                  <a:lnTo>
                    <a:pt x="458" y="40"/>
                  </a:lnTo>
                  <a:lnTo>
                    <a:pt x="477" y="29"/>
                  </a:lnTo>
                  <a:lnTo>
                    <a:pt x="495" y="20"/>
                  </a:lnTo>
                  <a:lnTo>
                    <a:pt x="513" y="12"/>
                  </a:lnTo>
                  <a:lnTo>
                    <a:pt x="530" y="7"/>
                  </a:lnTo>
                  <a:lnTo>
                    <a:pt x="547" y="2"/>
                  </a:lnTo>
                  <a:lnTo>
                    <a:pt x="563" y="0"/>
                  </a:lnTo>
                </a:path>
              </a:pathLst>
            </a:custGeom>
            <a:noFill/>
            <a:ln w="22225">
              <a:solidFill>
                <a:srgbClr val="000000"/>
              </a:solidFill>
              <a:round/>
              <a:headEnd/>
              <a:tailEnd/>
            </a:ln>
          </p:spPr>
          <p:txBody>
            <a:bodyPr/>
            <a:lstStyle/>
            <a:p>
              <a:endParaRPr lang="en-US"/>
            </a:p>
          </p:txBody>
        </p:sp>
        <p:sp>
          <p:nvSpPr>
            <p:cNvPr id="85152" name="Freeform 445"/>
            <p:cNvSpPr>
              <a:spLocks/>
            </p:cNvSpPr>
            <p:nvPr/>
          </p:nvSpPr>
          <p:spPr bwMode="auto">
            <a:xfrm>
              <a:off x="2462" y="2925"/>
              <a:ext cx="465" cy="458"/>
            </a:xfrm>
            <a:custGeom>
              <a:avLst/>
              <a:gdLst>
                <a:gd name="T0" fmla="*/ 0 w 465"/>
                <a:gd name="T1" fmla="*/ 0 h 458"/>
                <a:gd name="T2" fmla="*/ 16 w 465"/>
                <a:gd name="T3" fmla="*/ 0 h 458"/>
                <a:gd name="T4" fmla="*/ 32 w 465"/>
                <a:gd name="T5" fmla="*/ 2 h 458"/>
                <a:gd name="T6" fmla="*/ 48 w 465"/>
                <a:gd name="T7" fmla="*/ 5 h 458"/>
                <a:gd name="T8" fmla="*/ 64 w 465"/>
                <a:gd name="T9" fmla="*/ 10 h 458"/>
                <a:gd name="T10" fmla="*/ 80 w 465"/>
                <a:gd name="T11" fmla="*/ 18 h 458"/>
                <a:gd name="T12" fmla="*/ 96 w 465"/>
                <a:gd name="T13" fmla="*/ 26 h 458"/>
                <a:gd name="T14" fmla="*/ 112 w 465"/>
                <a:gd name="T15" fmla="*/ 36 h 458"/>
                <a:gd name="T16" fmla="*/ 127 w 465"/>
                <a:gd name="T17" fmla="*/ 47 h 458"/>
                <a:gd name="T18" fmla="*/ 143 w 465"/>
                <a:gd name="T19" fmla="*/ 61 h 458"/>
                <a:gd name="T20" fmla="*/ 158 w 465"/>
                <a:gd name="T21" fmla="*/ 74 h 458"/>
                <a:gd name="T22" fmla="*/ 174 w 465"/>
                <a:gd name="T23" fmla="*/ 89 h 458"/>
                <a:gd name="T24" fmla="*/ 189 w 465"/>
                <a:gd name="T25" fmla="*/ 105 h 458"/>
                <a:gd name="T26" fmla="*/ 204 w 465"/>
                <a:gd name="T27" fmla="*/ 122 h 458"/>
                <a:gd name="T28" fmla="*/ 220 w 465"/>
                <a:gd name="T29" fmla="*/ 139 h 458"/>
                <a:gd name="T30" fmla="*/ 234 w 465"/>
                <a:gd name="T31" fmla="*/ 157 h 458"/>
                <a:gd name="T32" fmla="*/ 249 w 465"/>
                <a:gd name="T33" fmla="*/ 176 h 458"/>
                <a:gd name="T34" fmla="*/ 279 w 465"/>
                <a:gd name="T35" fmla="*/ 214 h 458"/>
                <a:gd name="T36" fmla="*/ 307 w 465"/>
                <a:gd name="T37" fmla="*/ 253 h 458"/>
                <a:gd name="T38" fmla="*/ 336 w 465"/>
                <a:gd name="T39" fmla="*/ 292 h 458"/>
                <a:gd name="T40" fmla="*/ 362 w 465"/>
                <a:gd name="T41" fmla="*/ 330 h 458"/>
                <a:gd name="T42" fmla="*/ 376 w 465"/>
                <a:gd name="T43" fmla="*/ 348 h 458"/>
                <a:gd name="T44" fmla="*/ 389 w 465"/>
                <a:gd name="T45" fmla="*/ 367 h 458"/>
                <a:gd name="T46" fmla="*/ 403 w 465"/>
                <a:gd name="T47" fmla="*/ 384 h 458"/>
                <a:gd name="T48" fmla="*/ 415 w 465"/>
                <a:gd name="T49" fmla="*/ 401 h 458"/>
                <a:gd name="T50" fmla="*/ 428 w 465"/>
                <a:gd name="T51" fmla="*/ 417 h 458"/>
                <a:gd name="T52" fmla="*/ 440 w 465"/>
                <a:gd name="T53" fmla="*/ 431 h 458"/>
                <a:gd name="T54" fmla="*/ 453 w 465"/>
                <a:gd name="T55" fmla="*/ 445 h 458"/>
                <a:gd name="T56" fmla="*/ 465 w 465"/>
                <a:gd name="T57" fmla="*/ 458 h 4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65"/>
                <a:gd name="T88" fmla="*/ 0 h 458"/>
                <a:gd name="T89" fmla="*/ 465 w 465"/>
                <a:gd name="T90" fmla="*/ 458 h 4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65" h="458">
                  <a:moveTo>
                    <a:pt x="0" y="0"/>
                  </a:moveTo>
                  <a:lnTo>
                    <a:pt x="16" y="0"/>
                  </a:lnTo>
                  <a:lnTo>
                    <a:pt x="32" y="2"/>
                  </a:lnTo>
                  <a:lnTo>
                    <a:pt x="48" y="5"/>
                  </a:lnTo>
                  <a:lnTo>
                    <a:pt x="64" y="10"/>
                  </a:lnTo>
                  <a:lnTo>
                    <a:pt x="80" y="18"/>
                  </a:lnTo>
                  <a:lnTo>
                    <a:pt x="96" y="26"/>
                  </a:lnTo>
                  <a:lnTo>
                    <a:pt x="112" y="36"/>
                  </a:lnTo>
                  <a:lnTo>
                    <a:pt x="127" y="47"/>
                  </a:lnTo>
                  <a:lnTo>
                    <a:pt x="143" y="61"/>
                  </a:lnTo>
                  <a:lnTo>
                    <a:pt x="158" y="74"/>
                  </a:lnTo>
                  <a:lnTo>
                    <a:pt x="174" y="89"/>
                  </a:lnTo>
                  <a:lnTo>
                    <a:pt x="189" y="105"/>
                  </a:lnTo>
                  <a:lnTo>
                    <a:pt x="204" y="122"/>
                  </a:lnTo>
                  <a:lnTo>
                    <a:pt x="220" y="139"/>
                  </a:lnTo>
                  <a:lnTo>
                    <a:pt x="234" y="157"/>
                  </a:lnTo>
                  <a:lnTo>
                    <a:pt x="249" y="176"/>
                  </a:lnTo>
                  <a:lnTo>
                    <a:pt x="279" y="214"/>
                  </a:lnTo>
                  <a:lnTo>
                    <a:pt x="307" y="253"/>
                  </a:lnTo>
                  <a:lnTo>
                    <a:pt x="336" y="292"/>
                  </a:lnTo>
                  <a:lnTo>
                    <a:pt x="362" y="330"/>
                  </a:lnTo>
                  <a:lnTo>
                    <a:pt x="376" y="348"/>
                  </a:lnTo>
                  <a:lnTo>
                    <a:pt x="389" y="367"/>
                  </a:lnTo>
                  <a:lnTo>
                    <a:pt x="403" y="384"/>
                  </a:lnTo>
                  <a:lnTo>
                    <a:pt x="415" y="401"/>
                  </a:lnTo>
                  <a:lnTo>
                    <a:pt x="428" y="417"/>
                  </a:lnTo>
                  <a:lnTo>
                    <a:pt x="440" y="431"/>
                  </a:lnTo>
                  <a:lnTo>
                    <a:pt x="453" y="445"/>
                  </a:lnTo>
                  <a:lnTo>
                    <a:pt x="465" y="458"/>
                  </a:lnTo>
                </a:path>
              </a:pathLst>
            </a:custGeom>
            <a:noFill/>
            <a:ln w="22225">
              <a:solidFill>
                <a:srgbClr val="000000"/>
              </a:solidFill>
              <a:round/>
              <a:headEnd/>
              <a:tailEnd/>
            </a:ln>
          </p:spPr>
          <p:txBody>
            <a:bodyPr/>
            <a:lstStyle/>
            <a:p>
              <a:endParaRPr lang="en-US"/>
            </a:p>
          </p:txBody>
        </p:sp>
        <p:sp>
          <p:nvSpPr>
            <p:cNvPr id="85153" name="Freeform 444"/>
            <p:cNvSpPr>
              <a:spLocks/>
            </p:cNvSpPr>
            <p:nvPr/>
          </p:nvSpPr>
          <p:spPr bwMode="auto">
            <a:xfrm>
              <a:off x="2927" y="3383"/>
              <a:ext cx="295" cy="376"/>
            </a:xfrm>
            <a:custGeom>
              <a:avLst/>
              <a:gdLst>
                <a:gd name="T0" fmla="*/ 0 w 295"/>
                <a:gd name="T1" fmla="*/ 0 h 376"/>
                <a:gd name="T2" fmla="*/ 3 w 295"/>
                <a:gd name="T3" fmla="*/ 4 h 376"/>
                <a:gd name="T4" fmla="*/ 7 w 295"/>
                <a:gd name="T5" fmla="*/ 8 h 376"/>
                <a:gd name="T6" fmla="*/ 14 w 295"/>
                <a:gd name="T7" fmla="*/ 19 h 376"/>
                <a:gd name="T8" fmla="*/ 22 w 295"/>
                <a:gd name="T9" fmla="*/ 30 h 376"/>
                <a:gd name="T10" fmla="*/ 31 w 295"/>
                <a:gd name="T11" fmla="*/ 44 h 376"/>
                <a:gd name="T12" fmla="*/ 40 w 295"/>
                <a:gd name="T13" fmla="*/ 59 h 376"/>
                <a:gd name="T14" fmla="*/ 48 w 295"/>
                <a:gd name="T15" fmla="*/ 75 h 376"/>
                <a:gd name="T16" fmla="*/ 58 w 295"/>
                <a:gd name="T17" fmla="*/ 93 h 376"/>
                <a:gd name="T18" fmla="*/ 68 w 295"/>
                <a:gd name="T19" fmla="*/ 111 h 376"/>
                <a:gd name="T20" fmla="*/ 78 w 295"/>
                <a:gd name="T21" fmla="*/ 130 h 376"/>
                <a:gd name="T22" fmla="*/ 88 w 295"/>
                <a:gd name="T23" fmla="*/ 150 h 376"/>
                <a:gd name="T24" fmla="*/ 109 w 295"/>
                <a:gd name="T25" fmla="*/ 190 h 376"/>
                <a:gd name="T26" fmla="*/ 130 w 295"/>
                <a:gd name="T27" fmla="*/ 229 h 376"/>
                <a:gd name="T28" fmla="*/ 141 w 295"/>
                <a:gd name="T29" fmla="*/ 248 h 376"/>
                <a:gd name="T30" fmla="*/ 152 w 295"/>
                <a:gd name="T31" fmla="*/ 267 h 376"/>
                <a:gd name="T32" fmla="*/ 162 w 295"/>
                <a:gd name="T33" fmla="*/ 285 h 376"/>
                <a:gd name="T34" fmla="*/ 173 w 295"/>
                <a:gd name="T35" fmla="*/ 301 h 376"/>
                <a:gd name="T36" fmla="*/ 183 w 295"/>
                <a:gd name="T37" fmla="*/ 317 h 376"/>
                <a:gd name="T38" fmla="*/ 194 w 295"/>
                <a:gd name="T39" fmla="*/ 331 h 376"/>
                <a:gd name="T40" fmla="*/ 204 w 295"/>
                <a:gd name="T41" fmla="*/ 344 h 376"/>
                <a:gd name="T42" fmla="*/ 214 w 295"/>
                <a:gd name="T43" fmla="*/ 355 h 376"/>
                <a:gd name="T44" fmla="*/ 224 w 295"/>
                <a:gd name="T45" fmla="*/ 363 h 376"/>
                <a:gd name="T46" fmla="*/ 228 w 295"/>
                <a:gd name="T47" fmla="*/ 367 h 376"/>
                <a:gd name="T48" fmla="*/ 233 w 295"/>
                <a:gd name="T49" fmla="*/ 370 h 376"/>
                <a:gd name="T50" fmla="*/ 238 w 295"/>
                <a:gd name="T51" fmla="*/ 372 h 376"/>
                <a:gd name="T52" fmla="*/ 242 w 295"/>
                <a:gd name="T53" fmla="*/ 374 h 376"/>
                <a:gd name="T54" fmla="*/ 247 w 295"/>
                <a:gd name="T55" fmla="*/ 375 h 376"/>
                <a:gd name="T56" fmla="*/ 251 w 295"/>
                <a:gd name="T57" fmla="*/ 376 h 376"/>
                <a:gd name="T58" fmla="*/ 255 w 295"/>
                <a:gd name="T59" fmla="*/ 375 h 376"/>
                <a:gd name="T60" fmla="*/ 260 w 295"/>
                <a:gd name="T61" fmla="*/ 374 h 376"/>
                <a:gd name="T62" fmla="*/ 263 w 295"/>
                <a:gd name="T63" fmla="*/ 373 h 376"/>
                <a:gd name="T64" fmla="*/ 268 w 295"/>
                <a:gd name="T65" fmla="*/ 371 h 376"/>
                <a:gd name="T66" fmla="*/ 271 w 295"/>
                <a:gd name="T67" fmla="*/ 367 h 376"/>
                <a:gd name="T68" fmla="*/ 275 w 295"/>
                <a:gd name="T69" fmla="*/ 363 h 376"/>
                <a:gd name="T70" fmla="*/ 279 w 295"/>
                <a:gd name="T71" fmla="*/ 358 h 376"/>
                <a:gd name="T72" fmla="*/ 282 w 295"/>
                <a:gd name="T73" fmla="*/ 352 h 376"/>
                <a:gd name="T74" fmla="*/ 285 w 295"/>
                <a:gd name="T75" fmla="*/ 346 h 376"/>
                <a:gd name="T76" fmla="*/ 289 w 295"/>
                <a:gd name="T77" fmla="*/ 339 h 376"/>
                <a:gd name="T78" fmla="*/ 292 w 295"/>
                <a:gd name="T79" fmla="*/ 331 h 376"/>
                <a:gd name="T80" fmla="*/ 295 w 295"/>
                <a:gd name="T81" fmla="*/ 321 h 3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5"/>
                <a:gd name="T124" fmla="*/ 0 h 376"/>
                <a:gd name="T125" fmla="*/ 295 w 295"/>
                <a:gd name="T126" fmla="*/ 376 h 3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5" h="376">
                  <a:moveTo>
                    <a:pt x="0" y="0"/>
                  </a:moveTo>
                  <a:lnTo>
                    <a:pt x="3" y="4"/>
                  </a:lnTo>
                  <a:lnTo>
                    <a:pt x="7" y="8"/>
                  </a:lnTo>
                  <a:lnTo>
                    <a:pt x="14" y="19"/>
                  </a:lnTo>
                  <a:lnTo>
                    <a:pt x="22" y="30"/>
                  </a:lnTo>
                  <a:lnTo>
                    <a:pt x="31" y="44"/>
                  </a:lnTo>
                  <a:lnTo>
                    <a:pt x="40" y="59"/>
                  </a:lnTo>
                  <a:lnTo>
                    <a:pt x="48" y="75"/>
                  </a:lnTo>
                  <a:lnTo>
                    <a:pt x="58" y="93"/>
                  </a:lnTo>
                  <a:lnTo>
                    <a:pt x="68" y="111"/>
                  </a:lnTo>
                  <a:lnTo>
                    <a:pt x="78" y="130"/>
                  </a:lnTo>
                  <a:lnTo>
                    <a:pt x="88" y="150"/>
                  </a:lnTo>
                  <a:lnTo>
                    <a:pt x="109" y="190"/>
                  </a:lnTo>
                  <a:lnTo>
                    <a:pt x="130" y="229"/>
                  </a:lnTo>
                  <a:lnTo>
                    <a:pt x="141" y="248"/>
                  </a:lnTo>
                  <a:lnTo>
                    <a:pt x="152" y="267"/>
                  </a:lnTo>
                  <a:lnTo>
                    <a:pt x="162" y="285"/>
                  </a:lnTo>
                  <a:lnTo>
                    <a:pt x="173" y="301"/>
                  </a:lnTo>
                  <a:lnTo>
                    <a:pt x="183" y="317"/>
                  </a:lnTo>
                  <a:lnTo>
                    <a:pt x="194" y="331"/>
                  </a:lnTo>
                  <a:lnTo>
                    <a:pt x="204" y="344"/>
                  </a:lnTo>
                  <a:lnTo>
                    <a:pt x="214" y="355"/>
                  </a:lnTo>
                  <a:lnTo>
                    <a:pt x="224" y="363"/>
                  </a:lnTo>
                  <a:lnTo>
                    <a:pt x="228" y="367"/>
                  </a:lnTo>
                  <a:lnTo>
                    <a:pt x="233" y="370"/>
                  </a:lnTo>
                  <a:lnTo>
                    <a:pt x="238" y="372"/>
                  </a:lnTo>
                  <a:lnTo>
                    <a:pt x="242" y="374"/>
                  </a:lnTo>
                  <a:lnTo>
                    <a:pt x="247" y="375"/>
                  </a:lnTo>
                  <a:lnTo>
                    <a:pt x="251" y="376"/>
                  </a:lnTo>
                  <a:lnTo>
                    <a:pt x="255" y="375"/>
                  </a:lnTo>
                  <a:lnTo>
                    <a:pt x="260" y="374"/>
                  </a:lnTo>
                  <a:lnTo>
                    <a:pt x="263" y="373"/>
                  </a:lnTo>
                  <a:lnTo>
                    <a:pt x="268" y="371"/>
                  </a:lnTo>
                  <a:lnTo>
                    <a:pt x="271" y="367"/>
                  </a:lnTo>
                  <a:lnTo>
                    <a:pt x="275" y="363"/>
                  </a:lnTo>
                  <a:lnTo>
                    <a:pt x="279" y="358"/>
                  </a:lnTo>
                  <a:lnTo>
                    <a:pt x="282" y="352"/>
                  </a:lnTo>
                  <a:lnTo>
                    <a:pt x="285" y="346"/>
                  </a:lnTo>
                  <a:lnTo>
                    <a:pt x="289" y="339"/>
                  </a:lnTo>
                  <a:lnTo>
                    <a:pt x="292" y="331"/>
                  </a:lnTo>
                  <a:lnTo>
                    <a:pt x="295" y="321"/>
                  </a:lnTo>
                </a:path>
              </a:pathLst>
            </a:custGeom>
            <a:noFill/>
            <a:ln w="22225">
              <a:solidFill>
                <a:srgbClr val="000000"/>
              </a:solidFill>
              <a:round/>
              <a:headEnd/>
              <a:tailEnd/>
            </a:ln>
          </p:spPr>
          <p:txBody>
            <a:bodyPr/>
            <a:lstStyle/>
            <a:p>
              <a:endParaRPr lang="en-US"/>
            </a:p>
          </p:txBody>
        </p:sp>
        <p:sp>
          <p:nvSpPr>
            <p:cNvPr id="85154" name="Freeform 443"/>
            <p:cNvSpPr>
              <a:spLocks/>
            </p:cNvSpPr>
            <p:nvPr/>
          </p:nvSpPr>
          <p:spPr bwMode="auto">
            <a:xfrm>
              <a:off x="3222" y="1190"/>
              <a:ext cx="337" cy="2514"/>
            </a:xfrm>
            <a:custGeom>
              <a:avLst/>
              <a:gdLst>
                <a:gd name="T0" fmla="*/ 0 w 337"/>
                <a:gd name="T1" fmla="*/ 2514 h 2514"/>
                <a:gd name="T2" fmla="*/ 5 w 337"/>
                <a:gd name="T3" fmla="*/ 2496 h 2514"/>
                <a:gd name="T4" fmla="*/ 10 w 337"/>
                <a:gd name="T5" fmla="*/ 2476 h 2514"/>
                <a:gd name="T6" fmla="*/ 15 w 337"/>
                <a:gd name="T7" fmla="*/ 2454 h 2514"/>
                <a:gd name="T8" fmla="*/ 20 w 337"/>
                <a:gd name="T9" fmla="*/ 2430 h 2514"/>
                <a:gd name="T10" fmla="*/ 25 w 337"/>
                <a:gd name="T11" fmla="*/ 2405 h 2514"/>
                <a:gd name="T12" fmla="*/ 30 w 337"/>
                <a:gd name="T13" fmla="*/ 2378 h 2514"/>
                <a:gd name="T14" fmla="*/ 35 w 337"/>
                <a:gd name="T15" fmla="*/ 2349 h 2514"/>
                <a:gd name="T16" fmla="*/ 41 w 337"/>
                <a:gd name="T17" fmla="*/ 2319 h 2514"/>
                <a:gd name="T18" fmla="*/ 46 w 337"/>
                <a:gd name="T19" fmla="*/ 2287 h 2514"/>
                <a:gd name="T20" fmla="*/ 51 w 337"/>
                <a:gd name="T21" fmla="*/ 2253 h 2514"/>
                <a:gd name="T22" fmla="*/ 57 w 337"/>
                <a:gd name="T23" fmla="*/ 2219 h 2514"/>
                <a:gd name="T24" fmla="*/ 62 w 337"/>
                <a:gd name="T25" fmla="*/ 2182 h 2514"/>
                <a:gd name="T26" fmla="*/ 68 w 337"/>
                <a:gd name="T27" fmla="*/ 2145 h 2514"/>
                <a:gd name="T28" fmla="*/ 73 w 337"/>
                <a:gd name="T29" fmla="*/ 2107 h 2514"/>
                <a:gd name="T30" fmla="*/ 78 w 337"/>
                <a:gd name="T31" fmla="*/ 2067 h 2514"/>
                <a:gd name="T32" fmla="*/ 84 w 337"/>
                <a:gd name="T33" fmla="*/ 2027 h 2514"/>
                <a:gd name="T34" fmla="*/ 89 w 337"/>
                <a:gd name="T35" fmla="*/ 1985 h 2514"/>
                <a:gd name="T36" fmla="*/ 94 w 337"/>
                <a:gd name="T37" fmla="*/ 1942 h 2514"/>
                <a:gd name="T38" fmla="*/ 100 w 337"/>
                <a:gd name="T39" fmla="*/ 1899 h 2514"/>
                <a:gd name="T40" fmla="*/ 105 w 337"/>
                <a:gd name="T41" fmla="*/ 1855 h 2514"/>
                <a:gd name="T42" fmla="*/ 111 w 337"/>
                <a:gd name="T43" fmla="*/ 1809 h 2514"/>
                <a:gd name="T44" fmla="*/ 117 w 337"/>
                <a:gd name="T45" fmla="*/ 1763 h 2514"/>
                <a:gd name="T46" fmla="*/ 122 w 337"/>
                <a:gd name="T47" fmla="*/ 1717 h 2514"/>
                <a:gd name="T48" fmla="*/ 128 w 337"/>
                <a:gd name="T49" fmla="*/ 1669 h 2514"/>
                <a:gd name="T50" fmla="*/ 139 w 337"/>
                <a:gd name="T51" fmla="*/ 1574 h 2514"/>
                <a:gd name="T52" fmla="*/ 151 w 337"/>
                <a:gd name="T53" fmla="*/ 1477 h 2514"/>
                <a:gd name="T54" fmla="*/ 162 w 337"/>
                <a:gd name="T55" fmla="*/ 1378 h 2514"/>
                <a:gd name="T56" fmla="*/ 172 w 337"/>
                <a:gd name="T57" fmla="*/ 1279 h 2514"/>
                <a:gd name="T58" fmla="*/ 184 w 337"/>
                <a:gd name="T59" fmla="*/ 1180 h 2514"/>
                <a:gd name="T60" fmla="*/ 195 w 337"/>
                <a:gd name="T61" fmla="*/ 1081 h 2514"/>
                <a:gd name="T62" fmla="*/ 206 w 337"/>
                <a:gd name="T63" fmla="*/ 982 h 2514"/>
                <a:gd name="T64" fmla="*/ 217 w 337"/>
                <a:gd name="T65" fmla="*/ 885 h 2514"/>
                <a:gd name="T66" fmla="*/ 222 w 337"/>
                <a:gd name="T67" fmla="*/ 838 h 2514"/>
                <a:gd name="T68" fmla="*/ 228 w 337"/>
                <a:gd name="T69" fmla="*/ 791 h 2514"/>
                <a:gd name="T70" fmla="*/ 233 w 337"/>
                <a:gd name="T71" fmla="*/ 743 h 2514"/>
                <a:gd name="T72" fmla="*/ 239 w 337"/>
                <a:gd name="T73" fmla="*/ 697 h 2514"/>
                <a:gd name="T74" fmla="*/ 244 w 337"/>
                <a:gd name="T75" fmla="*/ 652 h 2514"/>
                <a:gd name="T76" fmla="*/ 249 w 337"/>
                <a:gd name="T77" fmla="*/ 607 h 2514"/>
                <a:gd name="T78" fmla="*/ 255 w 337"/>
                <a:gd name="T79" fmla="*/ 563 h 2514"/>
                <a:gd name="T80" fmla="*/ 260 w 337"/>
                <a:gd name="T81" fmla="*/ 520 h 2514"/>
                <a:gd name="T82" fmla="*/ 265 w 337"/>
                <a:gd name="T83" fmla="*/ 478 h 2514"/>
                <a:gd name="T84" fmla="*/ 270 w 337"/>
                <a:gd name="T85" fmla="*/ 437 h 2514"/>
                <a:gd name="T86" fmla="*/ 275 w 337"/>
                <a:gd name="T87" fmla="*/ 397 h 2514"/>
                <a:gd name="T88" fmla="*/ 280 w 337"/>
                <a:gd name="T89" fmla="*/ 359 h 2514"/>
                <a:gd name="T90" fmla="*/ 285 w 337"/>
                <a:gd name="T91" fmla="*/ 321 h 2514"/>
                <a:gd name="T92" fmla="*/ 291 w 337"/>
                <a:gd name="T93" fmla="*/ 284 h 2514"/>
                <a:gd name="T94" fmla="*/ 295 w 337"/>
                <a:gd name="T95" fmla="*/ 248 h 2514"/>
                <a:gd name="T96" fmla="*/ 300 w 337"/>
                <a:gd name="T97" fmla="*/ 215 h 2514"/>
                <a:gd name="T98" fmla="*/ 305 w 337"/>
                <a:gd name="T99" fmla="*/ 182 h 2514"/>
                <a:gd name="T100" fmla="*/ 309 w 337"/>
                <a:gd name="T101" fmla="*/ 152 h 2514"/>
                <a:gd name="T102" fmla="*/ 315 w 337"/>
                <a:gd name="T103" fmla="*/ 122 h 2514"/>
                <a:gd name="T104" fmla="*/ 319 w 337"/>
                <a:gd name="T105" fmla="*/ 94 h 2514"/>
                <a:gd name="T106" fmla="*/ 324 w 337"/>
                <a:gd name="T107" fmla="*/ 68 h 2514"/>
                <a:gd name="T108" fmla="*/ 328 w 337"/>
                <a:gd name="T109" fmla="*/ 44 h 2514"/>
                <a:gd name="T110" fmla="*/ 333 w 337"/>
                <a:gd name="T111" fmla="*/ 21 h 2514"/>
                <a:gd name="T112" fmla="*/ 337 w 337"/>
                <a:gd name="T113" fmla="*/ 0 h 25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7"/>
                <a:gd name="T172" fmla="*/ 0 h 2514"/>
                <a:gd name="T173" fmla="*/ 337 w 337"/>
                <a:gd name="T174" fmla="*/ 2514 h 25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7" h="2514">
                  <a:moveTo>
                    <a:pt x="0" y="2514"/>
                  </a:moveTo>
                  <a:lnTo>
                    <a:pt x="5" y="2496"/>
                  </a:lnTo>
                  <a:lnTo>
                    <a:pt x="10" y="2476"/>
                  </a:lnTo>
                  <a:lnTo>
                    <a:pt x="15" y="2454"/>
                  </a:lnTo>
                  <a:lnTo>
                    <a:pt x="20" y="2430"/>
                  </a:lnTo>
                  <a:lnTo>
                    <a:pt x="25" y="2405"/>
                  </a:lnTo>
                  <a:lnTo>
                    <a:pt x="30" y="2378"/>
                  </a:lnTo>
                  <a:lnTo>
                    <a:pt x="35" y="2349"/>
                  </a:lnTo>
                  <a:lnTo>
                    <a:pt x="41" y="2319"/>
                  </a:lnTo>
                  <a:lnTo>
                    <a:pt x="46" y="2287"/>
                  </a:lnTo>
                  <a:lnTo>
                    <a:pt x="51" y="2253"/>
                  </a:lnTo>
                  <a:lnTo>
                    <a:pt x="57" y="2219"/>
                  </a:lnTo>
                  <a:lnTo>
                    <a:pt x="62" y="2182"/>
                  </a:lnTo>
                  <a:lnTo>
                    <a:pt x="68" y="2145"/>
                  </a:lnTo>
                  <a:lnTo>
                    <a:pt x="73" y="2107"/>
                  </a:lnTo>
                  <a:lnTo>
                    <a:pt x="78" y="2067"/>
                  </a:lnTo>
                  <a:lnTo>
                    <a:pt x="84" y="2027"/>
                  </a:lnTo>
                  <a:lnTo>
                    <a:pt x="89" y="1985"/>
                  </a:lnTo>
                  <a:lnTo>
                    <a:pt x="94" y="1942"/>
                  </a:lnTo>
                  <a:lnTo>
                    <a:pt x="100" y="1899"/>
                  </a:lnTo>
                  <a:lnTo>
                    <a:pt x="105" y="1855"/>
                  </a:lnTo>
                  <a:lnTo>
                    <a:pt x="111" y="1809"/>
                  </a:lnTo>
                  <a:lnTo>
                    <a:pt x="117" y="1763"/>
                  </a:lnTo>
                  <a:lnTo>
                    <a:pt x="122" y="1717"/>
                  </a:lnTo>
                  <a:lnTo>
                    <a:pt x="128" y="1669"/>
                  </a:lnTo>
                  <a:lnTo>
                    <a:pt x="139" y="1574"/>
                  </a:lnTo>
                  <a:lnTo>
                    <a:pt x="151" y="1477"/>
                  </a:lnTo>
                  <a:lnTo>
                    <a:pt x="162" y="1378"/>
                  </a:lnTo>
                  <a:lnTo>
                    <a:pt x="172" y="1279"/>
                  </a:lnTo>
                  <a:lnTo>
                    <a:pt x="184" y="1180"/>
                  </a:lnTo>
                  <a:lnTo>
                    <a:pt x="195" y="1081"/>
                  </a:lnTo>
                  <a:lnTo>
                    <a:pt x="206" y="982"/>
                  </a:lnTo>
                  <a:lnTo>
                    <a:pt x="217" y="885"/>
                  </a:lnTo>
                  <a:lnTo>
                    <a:pt x="222" y="838"/>
                  </a:lnTo>
                  <a:lnTo>
                    <a:pt x="228" y="791"/>
                  </a:lnTo>
                  <a:lnTo>
                    <a:pt x="233" y="743"/>
                  </a:lnTo>
                  <a:lnTo>
                    <a:pt x="239" y="697"/>
                  </a:lnTo>
                  <a:lnTo>
                    <a:pt x="244" y="652"/>
                  </a:lnTo>
                  <a:lnTo>
                    <a:pt x="249" y="607"/>
                  </a:lnTo>
                  <a:lnTo>
                    <a:pt x="255" y="563"/>
                  </a:lnTo>
                  <a:lnTo>
                    <a:pt x="260" y="520"/>
                  </a:lnTo>
                  <a:lnTo>
                    <a:pt x="265" y="478"/>
                  </a:lnTo>
                  <a:lnTo>
                    <a:pt x="270" y="437"/>
                  </a:lnTo>
                  <a:lnTo>
                    <a:pt x="275" y="397"/>
                  </a:lnTo>
                  <a:lnTo>
                    <a:pt x="280" y="359"/>
                  </a:lnTo>
                  <a:lnTo>
                    <a:pt x="285" y="321"/>
                  </a:lnTo>
                  <a:lnTo>
                    <a:pt x="291" y="284"/>
                  </a:lnTo>
                  <a:lnTo>
                    <a:pt x="295" y="248"/>
                  </a:lnTo>
                  <a:lnTo>
                    <a:pt x="300" y="215"/>
                  </a:lnTo>
                  <a:lnTo>
                    <a:pt x="305" y="182"/>
                  </a:lnTo>
                  <a:lnTo>
                    <a:pt x="309" y="152"/>
                  </a:lnTo>
                  <a:lnTo>
                    <a:pt x="315" y="122"/>
                  </a:lnTo>
                  <a:lnTo>
                    <a:pt x="319" y="94"/>
                  </a:lnTo>
                  <a:lnTo>
                    <a:pt x="324" y="68"/>
                  </a:lnTo>
                  <a:lnTo>
                    <a:pt x="328" y="44"/>
                  </a:lnTo>
                  <a:lnTo>
                    <a:pt x="333" y="21"/>
                  </a:lnTo>
                  <a:lnTo>
                    <a:pt x="337" y="0"/>
                  </a:lnTo>
                </a:path>
              </a:pathLst>
            </a:custGeom>
            <a:noFill/>
            <a:ln w="22225">
              <a:solidFill>
                <a:srgbClr val="000000"/>
              </a:solidFill>
              <a:round/>
              <a:headEnd/>
              <a:tailEnd/>
            </a:ln>
          </p:spPr>
          <p:txBody>
            <a:bodyPr/>
            <a:lstStyle/>
            <a:p>
              <a:endParaRPr lang="en-US"/>
            </a:p>
          </p:txBody>
        </p:sp>
        <p:sp>
          <p:nvSpPr>
            <p:cNvPr id="85155" name="Freeform 442"/>
            <p:cNvSpPr>
              <a:spLocks/>
            </p:cNvSpPr>
            <p:nvPr/>
          </p:nvSpPr>
          <p:spPr bwMode="auto">
            <a:xfrm>
              <a:off x="3559" y="1115"/>
              <a:ext cx="225" cy="75"/>
            </a:xfrm>
            <a:custGeom>
              <a:avLst/>
              <a:gdLst>
                <a:gd name="T0" fmla="*/ 0 w 225"/>
                <a:gd name="T1" fmla="*/ 75 h 75"/>
                <a:gd name="T2" fmla="*/ 3 w 225"/>
                <a:gd name="T3" fmla="*/ 65 h 75"/>
                <a:gd name="T4" fmla="*/ 6 w 225"/>
                <a:gd name="T5" fmla="*/ 56 h 75"/>
                <a:gd name="T6" fmla="*/ 10 w 225"/>
                <a:gd name="T7" fmla="*/ 47 h 75"/>
                <a:gd name="T8" fmla="*/ 14 w 225"/>
                <a:gd name="T9" fmla="*/ 40 h 75"/>
                <a:gd name="T10" fmla="*/ 19 w 225"/>
                <a:gd name="T11" fmla="*/ 33 h 75"/>
                <a:gd name="T12" fmla="*/ 25 w 225"/>
                <a:gd name="T13" fmla="*/ 27 h 75"/>
                <a:gd name="T14" fmla="*/ 31 w 225"/>
                <a:gd name="T15" fmla="*/ 21 h 75"/>
                <a:gd name="T16" fmla="*/ 37 w 225"/>
                <a:gd name="T17" fmla="*/ 17 h 75"/>
                <a:gd name="T18" fmla="*/ 44 w 225"/>
                <a:gd name="T19" fmla="*/ 12 h 75"/>
                <a:gd name="T20" fmla="*/ 50 w 225"/>
                <a:gd name="T21" fmla="*/ 9 h 75"/>
                <a:gd name="T22" fmla="*/ 59 w 225"/>
                <a:gd name="T23" fmla="*/ 6 h 75"/>
                <a:gd name="T24" fmla="*/ 66 w 225"/>
                <a:gd name="T25" fmla="*/ 4 h 75"/>
                <a:gd name="T26" fmla="*/ 74 w 225"/>
                <a:gd name="T27" fmla="*/ 2 h 75"/>
                <a:gd name="T28" fmla="*/ 82 w 225"/>
                <a:gd name="T29" fmla="*/ 1 h 75"/>
                <a:gd name="T30" fmla="*/ 99 w 225"/>
                <a:gd name="T31" fmla="*/ 0 h 75"/>
                <a:gd name="T32" fmla="*/ 116 w 225"/>
                <a:gd name="T33" fmla="*/ 1 h 75"/>
                <a:gd name="T34" fmla="*/ 134 w 225"/>
                <a:gd name="T35" fmla="*/ 4 h 75"/>
                <a:gd name="T36" fmla="*/ 150 w 225"/>
                <a:gd name="T37" fmla="*/ 7 h 75"/>
                <a:gd name="T38" fmla="*/ 168 w 225"/>
                <a:gd name="T39" fmla="*/ 12 h 75"/>
                <a:gd name="T40" fmla="*/ 184 w 225"/>
                <a:gd name="T41" fmla="*/ 19 h 75"/>
                <a:gd name="T42" fmla="*/ 199 w 225"/>
                <a:gd name="T43" fmla="*/ 26 h 75"/>
                <a:gd name="T44" fmla="*/ 213 w 225"/>
                <a:gd name="T45" fmla="*/ 34 h 75"/>
                <a:gd name="T46" fmla="*/ 225 w 225"/>
                <a:gd name="T47" fmla="*/ 42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5"/>
                <a:gd name="T73" fmla="*/ 0 h 75"/>
                <a:gd name="T74" fmla="*/ 225 w 225"/>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5" h="75">
                  <a:moveTo>
                    <a:pt x="0" y="75"/>
                  </a:moveTo>
                  <a:lnTo>
                    <a:pt x="3" y="65"/>
                  </a:lnTo>
                  <a:lnTo>
                    <a:pt x="6" y="56"/>
                  </a:lnTo>
                  <a:lnTo>
                    <a:pt x="10" y="47"/>
                  </a:lnTo>
                  <a:lnTo>
                    <a:pt x="14" y="40"/>
                  </a:lnTo>
                  <a:lnTo>
                    <a:pt x="19" y="33"/>
                  </a:lnTo>
                  <a:lnTo>
                    <a:pt x="25" y="27"/>
                  </a:lnTo>
                  <a:lnTo>
                    <a:pt x="31" y="21"/>
                  </a:lnTo>
                  <a:lnTo>
                    <a:pt x="37" y="17"/>
                  </a:lnTo>
                  <a:lnTo>
                    <a:pt x="44" y="12"/>
                  </a:lnTo>
                  <a:lnTo>
                    <a:pt x="50" y="9"/>
                  </a:lnTo>
                  <a:lnTo>
                    <a:pt x="59" y="6"/>
                  </a:lnTo>
                  <a:lnTo>
                    <a:pt x="66" y="4"/>
                  </a:lnTo>
                  <a:lnTo>
                    <a:pt x="74" y="2"/>
                  </a:lnTo>
                  <a:lnTo>
                    <a:pt x="82" y="1"/>
                  </a:lnTo>
                  <a:lnTo>
                    <a:pt x="99" y="0"/>
                  </a:lnTo>
                  <a:lnTo>
                    <a:pt x="116" y="1"/>
                  </a:lnTo>
                  <a:lnTo>
                    <a:pt x="134" y="4"/>
                  </a:lnTo>
                  <a:lnTo>
                    <a:pt x="150" y="7"/>
                  </a:lnTo>
                  <a:lnTo>
                    <a:pt x="168" y="12"/>
                  </a:lnTo>
                  <a:lnTo>
                    <a:pt x="184" y="19"/>
                  </a:lnTo>
                  <a:lnTo>
                    <a:pt x="199" y="26"/>
                  </a:lnTo>
                  <a:lnTo>
                    <a:pt x="213" y="34"/>
                  </a:lnTo>
                  <a:lnTo>
                    <a:pt x="225" y="42"/>
                  </a:lnTo>
                </a:path>
              </a:pathLst>
            </a:custGeom>
            <a:noFill/>
            <a:ln w="22225">
              <a:solidFill>
                <a:srgbClr val="000000"/>
              </a:solidFill>
              <a:round/>
              <a:headEnd/>
              <a:tailEnd/>
            </a:ln>
          </p:spPr>
          <p:txBody>
            <a:bodyPr/>
            <a:lstStyle/>
            <a:p>
              <a:endParaRPr lang="en-US"/>
            </a:p>
          </p:txBody>
        </p:sp>
        <p:sp>
          <p:nvSpPr>
            <p:cNvPr id="85156" name="Freeform 441"/>
            <p:cNvSpPr>
              <a:spLocks/>
            </p:cNvSpPr>
            <p:nvPr/>
          </p:nvSpPr>
          <p:spPr bwMode="auto">
            <a:xfrm>
              <a:off x="3784" y="1157"/>
              <a:ext cx="1197" cy="1072"/>
            </a:xfrm>
            <a:custGeom>
              <a:avLst/>
              <a:gdLst>
                <a:gd name="T0" fmla="*/ 0 w 1197"/>
                <a:gd name="T1" fmla="*/ 0 h 1072"/>
                <a:gd name="T2" fmla="*/ 12 w 1197"/>
                <a:gd name="T3" fmla="*/ 9 h 1072"/>
                <a:gd name="T4" fmla="*/ 24 w 1197"/>
                <a:gd name="T5" fmla="*/ 18 h 1072"/>
                <a:gd name="T6" fmla="*/ 37 w 1197"/>
                <a:gd name="T7" fmla="*/ 28 h 1072"/>
                <a:gd name="T8" fmla="*/ 50 w 1197"/>
                <a:gd name="T9" fmla="*/ 39 h 1072"/>
                <a:gd name="T10" fmla="*/ 65 w 1197"/>
                <a:gd name="T11" fmla="*/ 50 h 1072"/>
                <a:gd name="T12" fmla="*/ 79 w 1197"/>
                <a:gd name="T13" fmla="*/ 61 h 1072"/>
                <a:gd name="T14" fmla="*/ 94 w 1197"/>
                <a:gd name="T15" fmla="*/ 75 h 1072"/>
                <a:gd name="T16" fmla="*/ 110 w 1197"/>
                <a:gd name="T17" fmla="*/ 88 h 1072"/>
                <a:gd name="T18" fmla="*/ 127 w 1197"/>
                <a:gd name="T19" fmla="*/ 101 h 1072"/>
                <a:gd name="T20" fmla="*/ 143 w 1197"/>
                <a:gd name="T21" fmla="*/ 115 h 1072"/>
                <a:gd name="T22" fmla="*/ 178 w 1197"/>
                <a:gd name="T23" fmla="*/ 146 h 1072"/>
                <a:gd name="T24" fmla="*/ 215 w 1197"/>
                <a:gd name="T25" fmla="*/ 178 h 1072"/>
                <a:gd name="T26" fmla="*/ 253 w 1197"/>
                <a:gd name="T27" fmla="*/ 212 h 1072"/>
                <a:gd name="T28" fmla="*/ 293 w 1197"/>
                <a:gd name="T29" fmla="*/ 247 h 1072"/>
                <a:gd name="T30" fmla="*/ 334 w 1197"/>
                <a:gd name="T31" fmla="*/ 284 h 1072"/>
                <a:gd name="T32" fmla="*/ 377 w 1197"/>
                <a:gd name="T33" fmla="*/ 322 h 1072"/>
                <a:gd name="T34" fmla="*/ 420 w 1197"/>
                <a:gd name="T35" fmla="*/ 361 h 1072"/>
                <a:gd name="T36" fmla="*/ 463 w 1197"/>
                <a:gd name="T37" fmla="*/ 401 h 1072"/>
                <a:gd name="T38" fmla="*/ 507 w 1197"/>
                <a:gd name="T39" fmla="*/ 442 h 1072"/>
                <a:gd name="T40" fmla="*/ 597 w 1197"/>
                <a:gd name="T41" fmla="*/ 524 h 1072"/>
                <a:gd name="T42" fmla="*/ 686 w 1197"/>
                <a:gd name="T43" fmla="*/ 606 h 1072"/>
                <a:gd name="T44" fmla="*/ 731 w 1197"/>
                <a:gd name="T45" fmla="*/ 647 h 1072"/>
                <a:gd name="T46" fmla="*/ 775 w 1197"/>
                <a:gd name="T47" fmla="*/ 688 h 1072"/>
                <a:gd name="T48" fmla="*/ 818 w 1197"/>
                <a:gd name="T49" fmla="*/ 728 h 1072"/>
                <a:gd name="T50" fmla="*/ 860 w 1197"/>
                <a:gd name="T51" fmla="*/ 767 h 1072"/>
                <a:gd name="T52" fmla="*/ 901 w 1197"/>
                <a:gd name="T53" fmla="*/ 805 h 1072"/>
                <a:gd name="T54" fmla="*/ 941 w 1197"/>
                <a:gd name="T55" fmla="*/ 842 h 1072"/>
                <a:gd name="T56" fmla="*/ 979 w 1197"/>
                <a:gd name="T57" fmla="*/ 878 h 1072"/>
                <a:gd name="T58" fmla="*/ 1017 w 1197"/>
                <a:gd name="T59" fmla="*/ 912 h 1072"/>
                <a:gd name="T60" fmla="*/ 1052 w 1197"/>
                <a:gd name="T61" fmla="*/ 944 h 1072"/>
                <a:gd name="T62" fmla="*/ 1086 w 1197"/>
                <a:gd name="T63" fmla="*/ 974 h 1072"/>
                <a:gd name="T64" fmla="*/ 1102 w 1197"/>
                <a:gd name="T65" fmla="*/ 988 h 1072"/>
                <a:gd name="T66" fmla="*/ 1117 w 1197"/>
                <a:gd name="T67" fmla="*/ 1002 h 1072"/>
                <a:gd name="T68" fmla="*/ 1132 w 1197"/>
                <a:gd name="T69" fmla="*/ 1015 h 1072"/>
                <a:gd name="T70" fmla="*/ 1146 w 1197"/>
                <a:gd name="T71" fmla="*/ 1028 h 1072"/>
                <a:gd name="T72" fmla="*/ 1159 w 1197"/>
                <a:gd name="T73" fmla="*/ 1040 h 1072"/>
                <a:gd name="T74" fmla="*/ 1172 w 1197"/>
                <a:gd name="T75" fmla="*/ 1052 h 1072"/>
                <a:gd name="T76" fmla="*/ 1185 w 1197"/>
                <a:gd name="T77" fmla="*/ 1062 h 1072"/>
                <a:gd name="T78" fmla="*/ 1197 w 1197"/>
                <a:gd name="T79" fmla="*/ 1072 h 10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7"/>
                <a:gd name="T121" fmla="*/ 0 h 1072"/>
                <a:gd name="T122" fmla="*/ 1197 w 1197"/>
                <a:gd name="T123" fmla="*/ 1072 h 10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7" h="1072">
                  <a:moveTo>
                    <a:pt x="0" y="0"/>
                  </a:moveTo>
                  <a:lnTo>
                    <a:pt x="12" y="9"/>
                  </a:lnTo>
                  <a:lnTo>
                    <a:pt x="24" y="18"/>
                  </a:lnTo>
                  <a:lnTo>
                    <a:pt x="37" y="28"/>
                  </a:lnTo>
                  <a:lnTo>
                    <a:pt x="50" y="39"/>
                  </a:lnTo>
                  <a:lnTo>
                    <a:pt x="65" y="50"/>
                  </a:lnTo>
                  <a:lnTo>
                    <a:pt x="79" y="61"/>
                  </a:lnTo>
                  <a:lnTo>
                    <a:pt x="94" y="75"/>
                  </a:lnTo>
                  <a:lnTo>
                    <a:pt x="110" y="88"/>
                  </a:lnTo>
                  <a:lnTo>
                    <a:pt x="127" y="101"/>
                  </a:lnTo>
                  <a:lnTo>
                    <a:pt x="143" y="115"/>
                  </a:lnTo>
                  <a:lnTo>
                    <a:pt x="178" y="146"/>
                  </a:lnTo>
                  <a:lnTo>
                    <a:pt x="215" y="178"/>
                  </a:lnTo>
                  <a:lnTo>
                    <a:pt x="253" y="212"/>
                  </a:lnTo>
                  <a:lnTo>
                    <a:pt x="293" y="247"/>
                  </a:lnTo>
                  <a:lnTo>
                    <a:pt x="334" y="284"/>
                  </a:lnTo>
                  <a:lnTo>
                    <a:pt x="377" y="322"/>
                  </a:lnTo>
                  <a:lnTo>
                    <a:pt x="420" y="361"/>
                  </a:lnTo>
                  <a:lnTo>
                    <a:pt x="463" y="401"/>
                  </a:lnTo>
                  <a:lnTo>
                    <a:pt x="507" y="442"/>
                  </a:lnTo>
                  <a:lnTo>
                    <a:pt x="597" y="524"/>
                  </a:lnTo>
                  <a:lnTo>
                    <a:pt x="686" y="606"/>
                  </a:lnTo>
                  <a:lnTo>
                    <a:pt x="731" y="647"/>
                  </a:lnTo>
                  <a:lnTo>
                    <a:pt x="775" y="688"/>
                  </a:lnTo>
                  <a:lnTo>
                    <a:pt x="818" y="728"/>
                  </a:lnTo>
                  <a:lnTo>
                    <a:pt x="860" y="767"/>
                  </a:lnTo>
                  <a:lnTo>
                    <a:pt x="901" y="805"/>
                  </a:lnTo>
                  <a:lnTo>
                    <a:pt x="941" y="842"/>
                  </a:lnTo>
                  <a:lnTo>
                    <a:pt x="979" y="878"/>
                  </a:lnTo>
                  <a:lnTo>
                    <a:pt x="1017" y="912"/>
                  </a:lnTo>
                  <a:lnTo>
                    <a:pt x="1052" y="944"/>
                  </a:lnTo>
                  <a:lnTo>
                    <a:pt x="1086" y="974"/>
                  </a:lnTo>
                  <a:lnTo>
                    <a:pt x="1102" y="988"/>
                  </a:lnTo>
                  <a:lnTo>
                    <a:pt x="1117" y="1002"/>
                  </a:lnTo>
                  <a:lnTo>
                    <a:pt x="1132" y="1015"/>
                  </a:lnTo>
                  <a:lnTo>
                    <a:pt x="1146" y="1028"/>
                  </a:lnTo>
                  <a:lnTo>
                    <a:pt x="1159" y="1040"/>
                  </a:lnTo>
                  <a:lnTo>
                    <a:pt x="1172" y="1052"/>
                  </a:lnTo>
                  <a:lnTo>
                    <a:pt x="1185" y="1062"/>
                  </a:lnTo>
                  <a:lnTo>
                    <a:pt x="1197" y="1072"/>
                  </a:lnTo>
                </a:path>
              </a:pathLst>
            </a:custGeom>
            <a:noFill/>
            <a:ln w="22225">
              <a:solidFill>
                <a:srgbClr val="000000"/>
              </a:solidFill>
              <a:round/>
              <a:headEnd/>
              <a:tailEnd/>
            </a:ln>
          </p:spPr>
          <p:txBody>
            <a:bodyPr/>
            <a:lstStyle/>
            <a:p>
              <a:endParaRPr lang="en-US"/>
            </a:p>
          </p:txBody>
        </p:sp>
        <p:sp>
          <p:nvSpPr>
            <p:cNvPr id="85157" name="Freeform 440"/>
            <p:cNvSpPr>
              <a:spLocks/>
            </p:cNvSpPr>
            <p:nvPr/>
          </p:nvSpPr>
          <p:spPr bwMode="auto">
            <a:xfrm>
              <a:off x="4981" y="2229"/>
              <a:ext cx="252" cy="163"/>
            </a:xfrm>
            <a:custGeom>
              <a:avLst/>
              <a:gdLst>
                <a:gd name="T0" fmla="*/ 0 w 252"/>
                <a:gd name="T1" fmla="*/ 0 h 163"/>
                <a:gd name="T2" fmla="*/ 21 w 252"/>
                <a:gd name="T3" fmla="*/ 18 h 163"/>
                <a:gd name="T4" fmla="*/ 40 w 252"/>
                <a:gd name="T5" fmla="*/ 33 h 163"/>
                <a:gd name="T6" fmla="*/ 59 w 252"/>
                <a:gd name="T7" fmla="*/ 47 h 163"/>
                <a:gd name="T8" fmla="*/ 78 w 252"/>
                <a:gd name="T9" fmla="*/ 60 h 163"/>
                <a:gd name="T10" fmla="*/ 95 w 252"/>
                <a:gd name="T11" fmla="*/ 72 h 163"/>
                <a:gd name="T12" fmla="*/ 112 w 252"/>
                <a:gd name="T13" fmla="*/ 82 h 163"/>
                <a:gd name="T14" fmla="*/ 127 w 252"/>
                <a:gd name="T15" fmla="*/ 91 h 163"/>
                <a:gd name="T16" fmla="*/ 142 w 252"/>
                <a:gd name="T17" fmla="*/ 100 h 163"/>
                <a:gd name="T18" fmla="*/ 158 w 252"/>
                <a:gd name="T19" fmla="*/ 108 h 163"/>
                <a:gd name="T20" fmla="*/ 172 w 252"/>
                <a:gd name="T21" fmla="*/ 116 h 163"/>
                <a:gd name="T22" fmla="*/ 199 w 252"/>
                <a:gd name="T23" fmla="*/ 131 h 163"/>
                <a:gd name="T24" fmla="*/ 226 w 252"/>
                <a:gd name="T25" fmla="*/ 146 h 163"/>
                <a:gd name="T26" fmla="*/ 239 w 252"/>
                <a:gd name="T27" fmla="*/ 155 h 163"/>
                <a:gd name="T28" fmla="*/ 252 w 252"/>
                <a:gd name="T29" fmla="*/ 163 h 1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2"/>
                <a:gd name="T46" fmla="*/ 0 h 163"/>
                <a:gd name="T47" fmla="*/ 252 w 252"/>
                <a:gd name="T48" fmla="*/ 163 h 1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2" h="163">
                  <a:moveTo>
                    <a:pt x="0" y="0"/>
                  </a:moveTo>
                  <a:lnTo>
                    <a:pt x="21" y="18"/>
                  </a:lnTo>
                  <a:lnTo>
                    <a:pt x="40" y="33"/>
                  </a:lnTo>
                  <a:lnTo>
                    <a:pt x="59" y="47"/>
                  </a:lnTo>
                  <a:lnTo>
                    <a:pt x="78" y="60"/>
                  </a:lnTo>
                  <a:lnTo>
                    <a:pt x="95" y="72"/>
                  </a:lnTo>
                  <a:lnTo>
                    <a:pt x="112" y="82"/>
                  </a:lnTo>
                  <a:lnTo>
                    <a:pt x="127" y="91"/>
                  </a:lnTo>
                  <a:lnTo>
                    <a:pt x="142" y="100"/>
                  </a:lnTo>
                  <a:lnTo>
                    <a:pt x="158" y="108"/>
                  </a:lnTo>
                  <a:lnTo>
                    <a:pt x="172" y="116"/>
                  </a:lnTo>
                  <a:lnTo>
                    <a:pt x="199" y="131"/>
                  </a:lnTo>
                  <a:lnTo>
                    <a:pt x="226" y="146"/>
                  </a:lnTo>
                  <a:lnTo>
                    <a:pt x="239" y="155"/>
                  </a:lnTo>
                  <a:lnTo>
                    <a:pt x="252" y="163"/>
                  </a:lnTo>
                </a:path>
              </a:pathLst>
            </a:custGeom>
            <a:noFill/>
            <a:ln w="22225">
              <a:solidFill>
                <a:srgbClr val="000000"/>
              </a:solidFill>
              <a:round/>
              <a:headEnd/>
              <a:tailEnd/>
            </a:ln>
          </p:spPr>
          <p:txBody>
            <a:bodyPr/>
            <a:lstStyle/>
            <a:p>
              <a:endParaRPr lang="en-US"/>
            </a:p>
          </p:txBody>
        </p:sp>
        <p:sp>
          <p:nvSpPr>
            <p:cNvPr id="85158" name="Freeform 439"/>
            <p:cNvSpPr>
              <a:spLocks/>
            </p:cNvSpPr>
            <p:nvPr/>
          </p:nvSpPr>
          <p:spPr bwMode="auto">
            <a:xfrm>
              <a:off x="5233" y="2392"/>
              <a:ext cx="634" cy="461"/>
            </a:xfrm>
            <a:custGeom>
              <a:avLst/>
              <a:gdLst>
                <a:gd name="T0" fmla="*/ 0 w 634"/>
                <a:gd name="T1" fmla="*/ 0 h 461"/>
                <a:gd name="T2" fmla="*/ 14 w 634"/>
                <a:gd name="T3" fmla="*/ 11 h 461"/>
                <a:gd name="T4" fmla="*/ 28 w 634"/>
                <a:gd name="T5" fmla="*/ 22 h 461"/>
                <a:gd name="T6" fmla="*/ 42 w 634"/>
                <a:gd name="T7" fmla="*/ 34 h 461"/>
                <a:gd name="T8" fmla="*/ 57 w 634"/>
                <a:gd name="T9" fmla="*/ 47 h 461"/>
                <a:gd name="T10" fmla="*/ 70 w 634"/>
                <a:gd name="T11" fmla="*/ 61 h 461"/>
                <a:gd name="T12" fmla="*/ 85 w 634"/>
                <a:gd name="T13" fmla="*/ 75 h 461"/>
                <a:gd name="T14" fmla="*/ 100 w 634"/>
                <a:gd name="T15" fmla="*/ 91 h 461"/>
                <a:gd name="T16" fmla="*/ 115 w 634"/>
                <a:gd name="T17" fmla="*/ 106 h 461"/>
                <a:gd name="T18" fmla="*/ 146 w 634"/>
                <a:gd name="T19" fmla="*/ 139 h 461"/>
                <a:gd name="T20" fmla="*/ 178 w 634"/>
                <a:gd name="T21" fmla="*/ 173 h 461"/>
                <a:gd name="T22" fmla="*/ 211 w 634"/>
                <a:gd name="T23" fmla="*/ 207 h 461"/>
                <a:gd name="T24" fmla="*/ 229 w 634"/>
                <a:gd name="T25" fmla="*/ 225 h 461"/>
                <a:gd name="T26" fmla="*/ 247 w 634"/>
                <a:gd name="T27" fmla="*/ 242 h 461"/>
                <a:gd name="T28" fmla="*/ 266 w 634"/>
                <a:gd name="T29" fmla="*/ 260 h 461"/>
                <a:gd name="T30" fmla="*/ 285 w 634"/>
                <a:gd name="T31" fmla="*/ 277 h 461"/>
                <a:gd name="T32" fmla="*/ 304 w 634"/>
                <a:gd name="T33" fmla="*/ 294 h 461"/>
                <a:gd name="T34" fmla="*/ 325 w 634"/>
                <a:gd name="T35" fmla="*/ 311 h 461"/>
                <a:gd name="T36" fmla="*/ 346 w 634"/>
                <a:gd name="T37" fmla="*/ 328 h 461"/>
                <a:gd name="T38" fmla="*/ 368 w 634"/>
                <a:gd name="T39" fmla="*/ 343 h 461"/>
                <a:gd name="T40" fmla="*/ 390 w 634"/>
                <a:gd name="T41" fmla="*/ 358 h 461"/>
                <a:gd name="T42" fmla="*/ 414 w 634"/>
                <a:gd name="T43" fmla="*/ 373 h 461"/>
                <a:gd name="T44" fmla="*/ 439 w 634"/>
                <a:gd name="T45" fmla="*/ 387 h 461"/>
                <a:gd name="T46" fmla="*/ 463 w 634"/>
                <a:gd name="T47" fmla="*/ 400 h 461"/>
                <a:gd name="T48" fmla="*/ 490 w 634"/>
                <a:gd name="T49" fmla="*/ 413 h 461"/>
                <a:gd name="T50" fmla="*/ 517 w 634"/>
                <a:gd name="T51" fmla="*/ 424 h 461"/>
                <a:gd name="T52" fmla="*/ 544 w 634"/>
                <a:gd name="T53" fmla="*/ 435 h 461"/>
                <a:gd name="T54" fmla="*/ 573 w 634"/>
                <a:gd name="T55" fmla="*/ 445 h 461"/>
                <a:gd name="T56" fmla="*/ 603 w 634"/>
                <a:gd name="T57" fmla="*/ 454 h 461"/>
                <a:gd name="T58" fmla="*/ 634 w 634"/>
                <a:gd name="T59" fmla="*/ 461 h 4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4"/>
                <a:gd name="T91" fmla="*/ 0 h 461"/>
                <a:gd name="T92" fmla="*/ 634 w 634"/>
                <a:gd name="T93" fmla="*/ 461 h 4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4" h="461">
                  <a:moveTo>
                    <a:pt x="0" y="0"/>
                  </a:moveTo>
                  <a:lnTo>
                    <a:pt x="14" y="11"/>
                  </a:lnTo>
                  <a:lnTo>
                    <a:pt x="28" y="22"/>
                  </a:lnTo>
                  <a:lnTo>
                    <a:pt x="42" y="34"/>
                  </a:lnTo>
                  <a:lnTo>
                    <a:pt x="57" y="47"/>
                  </a:lnTo>
                  <a:lnTo>
                    <a:pt x="70" y="61"/>
                  </a:lnTo>
                  <a:lnTo>
                    <a:pt x="85" y="75"/>
                  </a:lnTo>
                  <a:lnTo>
                    <a:pt x="100" y="91"/>
                  </a:lnTo>
                  <a:lnTo>
                    <a:pt x="115" y="106"/>
                  </a:lnTo>
                  <a:lnTo>
                    <a:pt x="146" y="139"/>
                  </a:lnTo>
                  <a:lnTo>
                    <a:pt x="178" y="173"/>
                  </a:lnTo>
                  <a:lnTo>
                    <a:pt x="211" y="207"/>
                  </a:lnTo>
                  <a:lnTo>
                    <a:pt x="229" y="225"/>
                  </a:lnTo>
                  <a:lnTo>
                    <a:pt x="247" y="242"/>
                  </a:lnTo>
                  <a:lnTo>
                    <a:pt x="266" y="260"/>
                  </a:lnTo>
                  <a:lnTo>
                    <a:pt x="285" y="277"/>
                  </a:lnTo>
                  <a:lnTo>
                    <a:pt x="304" y="294"/>
                  </a:lnTo>
                  <a:lnTo>
                    <a:pt x="325" y="311"/>
                  </a:lnTo>
                  <a:lnTo>
                    <a:pt x="346" y="328"/>
                  </a:lnTo>
                  <a:lnTo>
                    <a:pt x="368" y="343"/>
                  </a:lnTo>
                  <a:lnTo>
                    <a:pt x="390" y="358"/>
                  </a:lnTo>
                  <a:lnTo>
                    <a:pt x="414" y="373"/>
                  </a:lnTo>
                  <a:lnTo>
                    <a:pt x="439" y="387"/>
                  </a:lnTo>
                  <a:lnTo>
                    <a:pt x="463" y="400"/>
                  </a:lnTo>
                  <a:lnTo>
                    <a:pt x="490" y="413"/>
                  </a:lnTo>
                  <a:lnTo>
                    <a:pt x="517" y="424"/>
                  </a:lnTo>
                  <a:lnTo>
                    <a:pt x="544" y="435"/>
                  </a:lnTo>
                  <a:lnTo>
                    <a:pt x="573" y="445"/>
                  </a:lnTo>
                  <a:lnTo>
                    <a:pt x="603" y="454"/>
                  </a:lnTo>
                  <a:lnTo>
                    <a:pt x="634" y="461"/>
                  </a:lnTo>
                </a:path>
              </a:pathLst>
            </a:custGeom>
            <a:noFill/>
            <a:ln w="22225">
              <a:solidFill>
                <a:srgbClr val="000000"/>
              </a:solidFill>
              <a:round/>
              <a:headEnd/>
              <a:tailEnd/>
            </a:ln>
          </p:spPr>
          <p:txBody>
            <a:bodyPr/>
            <a:lstStyle/>
            <a:p>
              <a:endParaRPr lang="en-US"/>
            </a:p>
          </p:txBody>
        </p:sp>
        <p:sp>
          <p:nvSpPr>
            <p:cNvPr id="85159" name="Freeform 438"/>
            <p:cNvSpPr>
              <a:spLocks/>
            </p:cNvSpPr>
            <p:nvPr/>
          </p:nvSpPr>
          <p:spPr bwMode="auto">
            <a:xfrm>
              <a:off x="5867" y="2824"/>
              <a:ext cx="1378" cy="57"/>
            </a:xfrm>
            <a:custGeom>
              <a:avLst/>
              <a:gdLst>
                <a:gd name="T0" fmla="*/ 0 w 1378"/>
                <a:gd name="T1" fmla="*/ 29 h 57"/>
                <a:gd name="T2" fmla="*/ 32 w 1378"/>
                <a:gd name="T3" fmla="*/ 35 h 57"/>
                <a:gd name="T4" fmla="*/ 65 w 1378"/>
                <a:gd name="T5" fmla="*/ 41 h 57"/>
                <a:gd name="T6" fmla="*/ 100 w 1378"/>
                <a:gd name="T7" fmla="*/ 45 h 57"/>
                <a:gd name="T8" fmla="*/ 136 w 1378"/>
                <a:gd name="T9" fmla="*/ 49 h 57"/>
                <a:gd name="T10" fmla="*/ 174 w 1378"/>
                <a:gd name="T11" fmla="*/ 51 h 57"/>
                <a:gd name="T12" fmla="*/ 212 w 1378"/>
                <a:gd name="T13" fmla="*/ 54 h 57"/>
                <a:gd name="T14" fmla="*/ 251 w 1378"/>
                <a:gd name="T15" fmla="*/ 55 h 57"/>
                <a:gd name="T16" fmla="*/ 292 w 1378"/>
                <a:gd name="T17" fmla="*/ 56 h 57"/>
                <a:gd name="T18" fmla="*/ 334 w 1378"/>
                <a:gd name="T19" fmla="*/ 57 h 57"/>
                <a:gd name="T20" fmla="*/ 375 w 1378"/>
                <a:gd name="T21" fmla="*/ 56 h 57"/>
                <a:gd name="T22" fmla="*/ 418 w 1378"/>
                <a:gd name="T23" fmla="*/ 55 h 57"/>
                <a:gd name="T24" fmla="*/ 462 w 1378"/>
                <a:gd name="T25" fmla="*/ 54 h 57"/>
                <a:gd name="T26" fmla="*/ 506 w 1378"/>
                <a:gd name="T27" fmla="*/ 52 h 57"/>
                <a:gd name="T28" fmla="*/ 552 w 1378"/>
                <a:gd name="T29" fmla="*/ 50 h 57"/>
                <a:gd name="T30" fmla="*/ 643 w 1378"/>
                <a:gd name="T31" fmla="*/ 45 h 57"/>
                <a:gd name="T32" fmla="*/ 735 w 1378"/>
                <a:gd name="T33" fmla="*/ 39 h 57"/>
                <a:gd name="T34" fmla="*/ 829 w 1378"/>
                <a:gd name="T35" fmla="*/ 33 h 57"/>
                <a:gd name="T36" fmla="*/ 923 w 1378"/>
                <a:gd name="T37" fmla="*/ 26 h 57"/>
                <a:gd name="T38" fmla="*/ 1016 w 1378"/>
                <a:gd name="T39" fmla="*/ 19 h 57"/>
                <a:gd name="T40" fmla="*/ 1109 w 1378"/>
                <a:gd name="T41" fmla="*/ 13 h 57"/>
                <a:gd name="T42" fmla="*/ 1201 w 1378"/>
                <a:gd name="T43" fmla="*/ 7 h 57"/>
                <a:gd name="T44" fmla="*/ 1246 w 1378"/>
                <a:gd name="T45" fmla="*/ 5 h 57"/>
                <a:gd name="T46" fmla="*/ 1291 w 1378"/>
                <a:gd name="T47" fmla="*/ 3 h 57"/>
                <a:gd name="T48" fmla="*/ 1334 w 1378"/>
                <a:gd name="T49" fmla="*/ 2 h 57"/>
                <a:gd name="T50" fmla="*/ 1378 w 1378"/>
                <a:gd name="T51" fmla="*/ 0 h 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78"/>
                <a:gd name="T79" fmla="*/ 0 h 57"/>
                <a:gd name="T80" fmla="*/ 1378 w 1378"/>
                <a:gd name="T81" fmla="*/ 57 h 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78" h="57">
                  <a:moveTo>
                    <a:pt x="0" y="29"/>
                  </a:moveTo>
                  <a:lnTo>
                    <a:pt x="32" y="35"/>
                  </a:lnTo>
                  <a:lnTo>
                    <a:pt x="65" y="41"/>
                  </a:lnTo>
                  <a:lnTo>
                    <a:pt x="100" y="45"/>
                  </a:lnTo>
                  <a:lnTo>
                    <a:pt x="136" y="49"/>
                  </a:lnTo>
                  <a:lnTo>
                    <a:pt x="174" y="51"/>
                  </a:lnTo>
                  <a:lnTo>
                    <a:pt x="212" y="54"/>
                  </a:lnTo>
                  <a:lnTo>
                    <a:pt x="251" y="55"/>
                  </a:lnTo>
                  <a:lnTo>
                    <a:pt x="292" y="56"/>
                  </a:lnTo>
                  <a:lnTo>
                    <a:pt x="334" y="57"/>
                  </a:lnTo>
                  <a:lnTo>
                    <a:pt x="375" y="56"/>
                  </a:lnTo>
                  <a:lnTo>
                    <a:pt x="418" y="55"/>
                  </a:lnTo>
                  <a:lnTo>
                    <a:pt x="462" y="54"/>
                  </a:lnTo>
                  <a:lnTo>
                    <a:pt x="506" y="52"/>
                  </a:lnTo>
                  <a:lnTo>
                    <a:pt x="552" y="50"/>
                  </a:lnTo>
                  <a:lnTo>
                    <a:pt x="643" y="45"/>
                  </a:lnTo>
                  <a:lnTo>
                    <a:pt x="735" y="39"/>
                  </a:lnTo>
                  <a:lnTo>
                    <a:pt x="829" y="33"/>
                  </a:lnTo>
                  <a:lnTo>
                    <a:pt x="923" y="26"/>
                  </a:lnTo>
                  <a:lnTo>
                    <a:pt x="1016" y="19"/>
                  </a:lnTo>
                  <a:lnTo>
                    <a:pt x="1109" y="13"/>
                  </a:lnTo>
                  <a:lnTo>
                    <a:pt x="1201" y="7"/>
                  </a:lnTo>
                  <a:lnTo>
                    <a:pt x="1246" y="5"/>
                  </a:lnTo>
                  <a:lnTo>
                    <a:pt x="1291" y="3"/>
                  </a:lnTo>
                  <a:lnTo>
                    <a:pt x="1334" y="2"/>
                  </a:lnTo>
                  <a:lnTo>
                    <a:pt x="1378" y="0"/>
                  </a:lnTo>
                </a:path>
              </a:pathLst>
            </a:custGeom>
            <a:noFill/>
            <a:ln w="22225">
              <a:solidFill>
                <a:srgbClr val="000000"/>
              </a:solidFill>
              <a:round/>
              <a:headEnd/>
              <a:tailEnd/>
            </a:ln>
          </p:spPr>
          <p:txBody>
            <a:bodyPr/>
            <a:lstStyle/>
            <a:p>
              <a:endParaRPr lang="en-US"/>
            </a:p>
          </p:txBody>
        </p:sp>
        <p:sp>
          <p:nvSpPr>
            <p:cNvPr id="85160" name="Rectangle 437"/>
            <p:cNvSpPr>
              <a:spLocks noChangeArrowheads="1"/>
            </p:cNvSpPr>
            <p:nvPr/>
          </p:nvSpPr>
          <p:spPr bwMode="auto">
            <a:xfrm>
              <a:off x="1374" y="4358"/>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0</a:t>
              </a:r>
              <a:endParaRPr lang="en-GB"/>
            </a:p>
          </p:txBody>
        </p:sp>
        <p:sp>
          <p:nvSpPr>
            <p:cNvPr id="85161" name="Rectangle 436"/>
            <p:cNvSpPr>
              <a:spLocks noChangeArrowheads="1"/>
            </p:cNvSpPr>
            <p:nvPr/>
          </p:nvSpPr>
          <p:spPr bwMode="auto">
            <a:xfrm>
              <a:off x="1374" y="3894"/>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a:t>
              </a:r>
              <a:endParaRPr lang="en-GB"/>
            </a:p>
          </p:txBody>
        </p:sp>
        <p:sp>
          <p:nvSpPr>
            <p:cNvPr id="85162" name="Rectangle 435"/>
            <p:cNvSpPr>
              <a:spLocks noChangeArrowheads="1"/>
            </p:cNvSpPr>
            <p:nvPr/>
          </p:nvSpPr>
          <p:spPr bwMode="auto">
            <a:xfrm>
              <a:off x="1374" y="3433"/>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2</a:t>
              </a:r>
              <a:endParaRPr lang="en-GB"/>
            </a:p>
          </p:txBody>
        </p:sp>
        <p:sp>
          <p:nvSpPr>
            <p:cNvPr id="85163" name="Rectangle 434"/>
            <p:cNvSpPr>
              <a:spLocks noChangeArrowheads="1"/>
            </p:cNvSpPr>
            <p:nvPr/>
          </p:nvSpPr>
          <p:spPr bwMode="auto">
            <a:xfrm>
              <a:off x="1374" y="2967"/>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3</a:t>
              </a:r>
              <a:endParaRPr lang="en-GB"/>
            </a:p>
          </p:txBody>
        </p:sp>
        <p:sp>
          <p:nvSpPr>
            <p:cNvPr id="85164" name="Rectangle 433"/>
            <p:cNvSpPr>
              <a:spLocks noChangeArrowheads="1"/>
            </p:cNvSpPr>
            <p:nvPr/>
          </p:nvSpPr>
          <p:spPr bwMode="auto">
            <a:xfrm>
              <a:off x="1374" y="2504"/>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4</a:t>
              </a:r>
              <a:endParaRPr lang="en-GB"/>
            </a:p>
          </p:txBody>
        </p:sp>
        <p:sp>
          <p:nvSpPr>
            <p:cNvPr id="85165" name="Rectangle 432"/>
            <p:cNvSpPr>
              <a:spLocks noChangeArrowheads="1"/>
            </p:cNvSpPr>
            <p:nvPr/>
          </p:nvSpPr>
          <p:spPr bwMode="auto">
            <a:xfrm>
              <a:off x="1374" y="2045"/>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5</a:t>
              </a:r>
              <a:endParaRPr lang="en-GB"/>
            </a:p>
          </p:txBody>
        </p:sp>
        <p:sp>
          <p:nvSpPr>
            <p:cNvPr id="85166" name="Rectangle 431"/>
            <p:cNvSpPr>
              <a:spLocks noChangeArrowheads="1"/>
            </p:cNvSpPr>
            <p:nvPr/>
          </p:nvSpPr>
          <p:spPr bwMode="auto">
            <a:xfrm>
              <a:off x="1374" y="1579"/>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6</a:t>
              </a:r>
              <a:endParaRPr lang="en-GB"/>
            </a:p>
          </p:txBody>
        </p:sp>
        <p:sp>
          <p:nvSpPr>
            <p:cNvPr id="85167" name="Rectangle 430"/>
            <p:cNvSpPr>
              <a:spLocks noChangeArrowheads="1"/>
            </p:cNvSpPr>
            <p:nvPr/>
          </p:nvSpPr>
          <p:spPr bwMode="auto">
            <a:xfrm>
              <a:off x="1374" y="1115"/>
              <a:ext cx="114" cy="250"/>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7</a:t>
              </a:r>
              <a:endParaRPr lang="en-GB"/>
            </a:p>
          </p:txBody>
        </p:sp>
        <p:sp>
          <p:nvSpPr>
            <p:cNvPr id="85168" name="Rectangle 429"/>
            <p:cNvSpPr>
              <a:spLocks noChangeArrowheads="1"/>
            </p:cNvSpPr>
            <p:nvPr/>
          </p:nvSpPr>
          <p:spPr bwMode="auto">
            <a:xfrm>
              <a:off x="1374" y="652"/>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8</a:t>
              </a:r>
              <a:endParaRPr lang="en-GB"/>
            </a:p>
          </p:txBody>
        </p:sp>
        <p:sp>
          <p:nvSpPr>
            <p:cNvPr id="85169" name="Rectangle 428"/>
            <p:cNvSpPr>
              <a:spLocks noChangeArrowheads="1"/>
            </p:cNvSpPr>
            <p:nvPr/>
          </p:nvSpPr>
          <p:spPr bwMode="auto">
            <a:xfrm>
              <a:off x="1374" y="191"/>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9</a:t>
              </a:r>
              <a:endParaRPr lang="en-GB"/>
            </a:p>
          </p:txBody>
        </p:sp>
        <p:sp>
          <p:nvSpPr>
            <p:cNvPr id="85170" name="Rectangle 427"/>
            <p:cNvSpPr>
              <a:spLocks noChangeArrowheads="1"/>
            </p:cNvSpPr>
            <p:nvPr/>
          </p:nvSpPr>
          <p:spPr bwMode="auto">
            <a:xfrm>
              <a:off x="1569" y="4637"/>
              <a:ext cx="11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0</a:t>
              </a:r>
              <a:endParaRPr lang="en-GB"/>
            </a:p>
          </p:txBody>
        </p:sp>
        <p:sp>
          <p:nvSpPr>
            <p:cNvPr id="85171" name="Rectangle 426"/>
            <p:cNvSpPr>
              <a:spLocks noChangeArrowheads="1"/>
            </p:cNvSpPr>
            <p:nvPr/>
          </p:nvSpPr>
          <p:spPr bwMode="auto">
            <a:xfrm>
              <a:off x="2036" y="4637"/>
              <a:ext cx="345"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a:t>
              </a:r>
              <a:endParaRPr lang="en-GB"/>
            </a:p>
          </p:txBody>
        </p:sp>
        <p:sp>
          <p:nvSpPr>
            <p:cNvPr id="85172" name="Rectangle 425"/>
            <p:cNvSpPr>
              <a:spLocks noChangeArrowheads="1"/>
            </p:cNvSpPr>
            <p:nvPr/>
          </p:nvSpPr>
          <p:spPr bwMode="auto">
            <a:xfrm>
              <a:off x="2598" y="4637"/>
              <a:ext cx="34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200</a:t>
              </a:r>
              <a:endParaRPr lang="en-GB"/>
            </a:p>
          </p:txBody>
        </p:sp>
        <p:sp>
          <p:nvSpPr>
            <p:cNvPr id="85173" name="Rectangle 424"/>
            <p:cNvSpPr>
              <a:spLocks noChangeArrowheads="1"/>
            </p:cNvSpPr>
            <p:nvPr/>
          </p:nvSpPr>
          <p:spPr bwMode="auto">
            <a:xfrm>
              <a:off x="3161" y="4637"/>
              <a:ext cx="34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300</a:t>
              </a:r>
              <a:endParaRPr lang="en-GB"/>
            </a:p>
          </p:txBody>
        </p:sp>
        <p:sp>
          <p:nvSpPr>
            <p:cNvPr id="85174" name="Rectangle 423"/>
            <p:cNvSpPr>
              <a:spLocks noChangeArrowheads="1"/>
            </p:cNvSpPr>
            <p:nvPr/>
          </p:nvSpPr>
          <p:spPr bwMode="auto">
            <a:xfrm>
              <a:off x="3724" y="4637"/>
              <a:ext cx="345"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400</a:t>
              </a:r>
              <a:endParaRPr lang="en-GB"/>
            </a:p>
          </p:txBody>
        </p:sp>
        <p:sp>
          <p:nvSpPr>
            <p:cNvPr id="85175" name="Rectangle 422"/>
            <p:cNvSpPr>
              <a:spLocks noChangeArrowheads="1"/>
            </p:cNvSpPr>
            <p:nvPr/>
          </p:nvSpPr>
          <p:spPr bwMode="auto">
            <a:xfrm>
              <a:off x="4285" y="4637"/>
              <a:ext cx="345"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500</a:t>
              </a:r>
              <a:endParaRPr lang="en-GB"/>
            </a:p>
          </p:txBody>
        </p:sp>
        <p:sp>
          <p:nvSpPr>
            <p:cNvPr id="85176" name="Rectangle 421"/>
            <p:cNvSpPr>
              <a:spLocks noChangeArrowheads="1"/>
            </p:cNvSpPr>
            <p:nvPr/>
          </p:nvSpPr>
          <p:spPr bwMode="auto">
            <a:xfrm>
              <a:off x="4846" y="4637"/>
              <a:ext cx="345"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600</a:t>
              </a:r>
              <a:endParaRPr lang="en-GB"/>
            </a:p>
          </p:txBody>
        </p:sp>
        <p:sp>
          <p:nvSpPr>
            <p:cNvPr id="85177" name="Rectangle 420"/>
            <p:cNvSpPr>
              <a:spLocks noChangeArrowheads="1"/>
            </p:cNvSpPr>
            <p:nvPr/>
          </p:nvSpPr>
          <p:spPr bwMode="auto">
            <a:xfrm>
              <a:off x="5410" y="4637"/>
              <a:ext cx="34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700</a:t>
              </a:r>
              <a:endParaRPr lang="en-GB"/>
            </a:p>
          </p:txBody>
        </p:sp>
        <p:sp>
          <p:nvSpPr>
            <p:cNvPr id="85178" name="Rectangle 419"/>
            <p:cNvSpPr>
              <a:spLocks noChangeArrowheads="1"/>
            </p:cNvSpPr>
            <p:nvPr/>
          </p:nvSpPr>
          <p:spPr bwMode="auto">
            <a:xfrm>
              <a:off x="5973" y="4637"/>
              <a:ext cx="344"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800</a:t>
              </a:r>
              <a:endParaRPr lang="en-GB"/>
            </a:p>
          </p:txBody>
        </p:sp>
        <p:sp>
          <p:nvSpPr>
            <p:cNvPr id="85179" name="Rectangle 418"/>
            <p:cNvSpPr>
              <a:spLocks noChangeArrowheads="1"/>
            </p:cNvSpPr>
            <p:nvPr/>
          </p:nvSpPr>
          <p:spPr bwMode="auto">
            <a:xfrm>
              <a:off x="6534" y="4637"/>
              <a:ext cx="345"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900</a:t>
              </a:r>
              <a:endParaRPr lang="en-GB"/>
            </a:p>
          </p:txBody>
        </p:sp>
        <p:sp>
          <p:nvSpPr>
            <p:cNvPr id="85180" name="Rectangle 417"/>
            <p:cNvSpPr>
              <a:spLocks noChangeArrowheads="1"/>
            </p:cNvSpPr>
            <p:nvPr/>
          </p:nvSpPr>
          <p:spPr bwMode="auto">
            <a:xfrm>
              <a:off x="7052" y="4637"/>
              <a:ext cx="459" cy="249"/>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1000</a:t>
              </a:r>
              <a:endParaRPr lang="en-GB"/>
            </a:p>
          </p:txBody>
        </p:sp>
        <p:sp>
          <p:nvSpPr>
            <p:cNvPr id="85181" name="Rectangle 416"/>
            <p:cNvSpPr>
              <a:spLocks noChangeArrowheads="1"/>
            </p:cNvSpPr>
            <p:nvPr/>
          </p:nvSpPr>
          <p:spPr bwMode="auto">
            <a:xfrm>
              <a:off x="3921" y="4958"/>
              <a:ext cx="910" cy="186"/>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Time (msec)</a:t>
              </a:r>
              <a:endParaRPr lang="en-GB"/>
            </a:p>
          </p:txBody>
        </p:sp>
      </p:grpSp>
      <p:sp>
        <p:nvSpPr>
          <p:cNvPr id="85002" name="Rectangle 793"/>
          <p:cNvSpPr>
            <a:spLocks noChangeArrowheads="1"/>
          </p:cNvSpPr>
          <p:nvPr/>
        </p:nvSpPr>
        <p:spPr bwMode="auto">
          <a:xfrm rot="-5400000">
            <a:off x="185738" y="2025650"/>
            <a:ext cx="908050" cy="13652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max WSS (N/m2)</a:t>
            </a:r>
            <a:endParaRPr lang="en-GB"/>
          </a:p>
        </p:txBody>
      </p:sp>
      <p:sp>
        <p:nvSpPr>
          <p:cNvPr id="85003" name="Rectangle 794"/>
          <p:cNvSpPr>
            <a:spLocks noChangeArrowheads="1"/>
          </p:cNvSpPr>
          <p:nvPr/>
        </p:nvSpPr>
        <p:spPr bwMode="auto">
          <a:xfrm>
            <a:off x="0" y="1639888"/>
            <a:ext cx="9144000" cy="0"/>
          </a:xfrm>
          <a:prstGeom prst="rect">
            <a:avLst/>
          </a:prstGeom>
          <a:noFill/>
          <a:ln w="9525">
            <a:noFill/>
            <a:miter lim="800000"/>
            <a:headEnd/>
            <a:tailEnd/>
          </a:ln>
        </p:spPr>
        <p:txBody>
          <a:bodyPr wrap="none" anchor="ctr">
            <a:spAutoFit/>
          </a:bodyPr>
          <a:lstStyle/>
          <a:p>
            <a:endParaRPr lang="en-US"/>
          </a:p>
        </p:txBody>
      </p:sp>
      <p:sp>
        <p:nvSpPr>
          <p:cNvPr id="85004" name="Rectangle 796"/>
          <p:cNvSpPr>
            <a:spLocks noChangeArrowheads="1"/>
          </p:cNvSpPr>
          <p:nvPr/>
        </p:nvSpPr>
        <p:spPr bwMode="auto">
          <a:xfrm>
            <a:off x="0" y="1639888"/>
            <a:ext cx="9144000" cy="0"/>
          </a:xfrm>
          <a:prstGeom prst="rect">
            <a:avLst/>
          </a:prstGeom>
          <a:noFill/>
          <a:ln w="9525">
            <a:noFill/>
            <a:miter lim="800000"/>
            <a:headEnd/>
            <a:tailEnd/>
          </a:ln>
        </p:spPr>
        <p:txBody>
          <a:bodyPr wrap="none" anchor="ctr">
            <a:spAutoFit/>
          </a:bodyPr>
          <a:lstStyle/>
          <a:p>
            <a:pPr eaLnBrk="0" hangingPunct="0"/>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latin typeface="Times New Roman" pitchFamily="18" charset="0"/>
              </a:rPr>
              <a:t>     Wall Shear Stress </a:t>
            </a:r>
            <a:r>
              <a:rPr lang="en-US" altLang="ja-JP" sz="3600" smtClean="0">
                <a:latin typeface="Times New Roman" pitchFamily="18" charset="0"/>
                <a:ea typeface="ＭＳ Ｐゴシック" charset="-128"/>
              </a:rPr>
              <a:t>Gradient </a:t>
            </a:r>
            <a:r>
              <a:rPr lang="en-US" sz="3600" smtClean="0">
                <a:latin typeface="Times New Roman" pitchFamily="18" charset="0"/>
              </a:rPr>
              <a:t>(N/m</a:t>
            </a:r>
            <a:r>
              <a:rPr lang="en-US" altLang="ja-JP" sz="3600" smtClean="0">
                <a:latin typeface="Times New Roman" pitchFamily="18" charset="0"/>
                <a:ea typeface="ＭＳ Ｐゴシック" charset="-128"/>
              </a:rPr>
              <a:t>3</a:t>
            </a:r>
            <a:r>
              <a:rPr lang="en-US" sz="3600" smtClean="0">
                <a:latin typeface="Times New Roman" pitchFamily="18" charset="0"/>
              </a:rPr>
              <a:t>)</a:t>
            </a:r>
            <a:br>
              <a:rPr lang="en-US" sz="3600" smtClean="0">
                <a:latin typeface="Times New Roman" pitchFamily="18" charset="0"/>
              </a:rPr>
            </a:br>
            <a:r>
              <a:rPr lang="en-US" sz="3600" smtClean="0">
                <a:latin typeface="Times New Roman" pitchFamily="18" charset="0"/>
              </a:rPr>
              <a:t>Time </a:t>
            </a:r>
            <a:r>
              <a:rPr lang="en-GB" sz="3600" smtClean="0">
                <a:latin typeface="Times New Roman" pitchFamily="18" charset="0"/>
              </a:rPr>
              <a:t>point A (15.0 msec)</a:t>
            </a:r>
            <a:endParaRPr lang="en-US" sz="3600" smtClean="0">
              <a:latin typeface="Times New Roman" pitchFamily="18" charset="0"/>
            </a:endParaRPr>
          </a:p>
        </p:txBody>
      </p:sp>
      <p:pic>
        <p:nvPicPr>
          <p:cNvPr id="86019" name="Picture 4" descr="wssg b"/>
          <p:cNvPicPr>
            <a:picLocks noChangeAspect="1" noChangeArrowheads="1"/>
          </p:cNvPicPr>
          <p:nvPr/>
        </p:nvPicPr>
        <p:blipFill>
          <a:blip r:embed="rId3"/>
          <a:srcRect/>
          <a:stretch>
            <a:fillRect/>
          </a:stretch>
        </p:blipFill>
        <p:spPr bwMode="auto">
          <a:xfrm>
            <a:off x="1258888" y="1390650"/>
            <a:ext cx="6408737" cy="51990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t>  </a:t>
            </a:r>
            <a:r>
              <a:rPr lang="en-US" sz="3600" smtClean="0">
                <a:latin typeface="Times New Roman" pitchFamily="18" charset="0"/>
              </a:rPr>
              <a:t>Wall Shear Stress </a:t>
            </a:r>
            <a:r>
              <a:rPr lang="en-US" altLang="ja-JP" sz="3600" smtClean="0">
                <a:latin typeface="Times New Roman" pitchFamily="18" charset="0"/>
                <a:ea typeface="ＭＳ Ｐゴシック" charset="-128"/>
              </a:rPr>
              <a:t>Gradient </a:t>
            </a:r>
            <a:r>
              <a:rPr lang="en-US" sz="3600" smtClean="0">
                <a:latin typeface="Times New Roman" pitchFamily="18" charset="0"/>
              </a:rPr>
              <a:t>(N/m</a:t>
            </a:r>
            <a:r>
              <a:rPr lang="en-US" altLang="ja-JP" sz="3600" smtClean="0">
                <a:latin typeface="Times New Roman" pitchFamily="18" charset="0"/>
                <a:ea typeface="ＭＳ Ｐゴシック" charset="-128"/>
              </a:rPr>
              <a:t>3</a:t>
            </a:r>
            <a:r>
              <a:rPr lang="en-US" sz="3600" smtClean="0">
                <a:latin typeface="Times New Roman" pitchFamily="18" charset="0"/>
              </a:rPr>
              <a:t>) </a:t>
            </a:r>
            <a:br>
              <a:rPr lang="en-US" sz="3600" smtClean="0">
                <a:latin typeface="Times New Roman" pitchFamily="18" charset="0"/>
              </a:rPr>
            </a:br>
            <a:r>
              <a:rPr lang="en-US" sz="3600" smtClean="0">
                <a:latin typeface="Times New Roman" pitchFamily="18" charset="0"/>
              </a:rPr>
              <a:t>Time </a:t>
            </a:r>
            <a:r>
              <a:rPr lang="en-GB" sz="3600" smtClean="0">
                <a:latin typeface="Times New Roman" pitchFamily="18" charset="0"/>
              </a:rPr>
              <a:t>point B (150.0 msec)</a:t>
            </a:r>
            <a:endParaRPr lang="en-US" sz="3600" smtClean="0">
              <a:latin typeface="Times New Roman" pitchFamily="18" charset="0"/>
            </a:endParaRPr>
          </a:p>
        </p:txBody>
      </p:sp>
      <p:pic>
        <p:nvPicPr>
          <p:cNvPr id="87043" name="Picture 4" descr="wssg C"/>
          <p:cNvPicPr>
            <a:picLocks noChangeAspect="1" noChangeArrowheads="1"/>
          </p:cNvPicPr>
          <p:nvPr/>
        </p:nvPicPr>
        <p:blipFill>
          <a:blip r:embed="rId3"/>
          <a:srcRect/>
          <a:stretch>
            <a:fillRect/>
          </a:stretch>
        </p:blipFill>
        <p:spPr bwMode="auto">
          <a:xfrm>
            <a:off x="1331913" y="1412875"/>
            <a:ext cx="6408737" cy="51990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t>  </a:t>
            </a:r>
            <a:r>
              <a:rPr lang="en-US" sz="3600" smtClean="0">
                <a:latin typeface="Times New Roman" pitchFamily="18" charset="0"/>
              </a:rPr>
              <a:t>Wall Shear Stress </a:t>
            </a:r>
            <a:r>
              <a:rPr lang="en-US" altLang="ja-JP" sz="3600" smtClean="0">
                <a:latin typeface="Times New Roman" pitchFamily="18" charset="0"/>
                <a:ea typeface="ＭＳ Ｐゴシック" charset="-128"/>
              </a:rPr>
              <a:t>Gradient </a:t>
            </a:r>
            <a:r>
              <a:rPr lang="en-US" sz="3600" smtClean="0">
                <a:latin typeface="Times New Roman" pitchFamily="18" charset="0"/>
              </a:rPr>
              <a:t>(N/m</a:t>
            </a:r>
            <a:r>
              <a:rPr lang="en-US" altLang="ja-JP" sz="3600" smtClean="0">
                <a:latin typeface="Times New Roman" pitchFamily="18" charset="0"/>
                <a:ea typeface="ＭＳ Ｐゴシック" charset="-128"/>
              </a:rPr>
              <a:t>3</a:t>
            </a:r>
            <a:r>
              <a:rPr lang="en-US" sz="3600" smtClean="0">
                <a:latin typeface="Times New Roman" pitchFamily="18" charset="0"/>
              </a:rPr>
              <a:t>) </a:t>
            </a:r>
            <a:br>
              <a:rPr lang="en-US" sz="3600" smtClean="0">
                <a:latin typeface="Times New Roman" pitchFamily="18" charset="0"/>
              </a:rPr>
            </a:br>
            <a:r>
              <a:rPr lang="en-US" sz="3600" smtClean="0">
                <a:latin typeface="Times New Roman" pitchFamily="18" charset="0"/>
              </a:rPr>
              <a:t>Time </a:t>
            </a:r>
            <a:r>
              <a:rPr lang="en-GB" sz="3600" smtClean="0">
                <a:latin typeface="Times New Roman" pitchFamily="18" charset="0"/>
              </a:rPr>
              <a:t>point C (285.0 msec)</a:t>
            </a:r>
            <a:endParaRPr lang="en-US" sz="3600" smtClean="0">
              <a:latin typeface="Times New Roman" pitchFamily="18" charset="0"/>
            </a:endParaRPr>
          </a:p>
        </p:txBody>
      </p:sp>
      <p:pic>
        <p:nvPicPr>
          <p:cNvPr id="88067" name="Picture 4" descr="wssg d"/>
          <p:cNvPicPr>
            <a:picLocks noChangeAspect="1" noChangeArrowheads="1"/>
          </p:cNvPicPr>
          <p:nvPr/>
        </p:nvPicPr>
        <p:blipFill>
          <a:blip r:embed="rId3"/>
          <a:srcRect/>
          <a:stretch>
            <a:fillRect/>
          </a:stretch>
        </p:blipFill>
        <p:spPr bwMode="auto">
          <a:xfrm>
            <a:off x="1187450" y="1268413"/>
            <a:ext cx="6624638" cy="53736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latin typeface="Times New Roman" pitchFamily="18" charset="0"/>
              </a:rPr>
              <a:t>     Wall Shear Stress </a:t>
            </a:r>
            <a:r>
              <a:rPr lang="en-US" altLang="ja-JP" sz="3600" smtClean="0">
                <a:latin typeface="Times New Roman" pitchFamily="18" charset="0"/>
                <a:ea typeface="ＭＳ Ｐゴシック" charset="-128"/>
              </a:rPr>
              <a:t>Gradient </a:t>
            </a:r>
            <a:r>
              <a:rPr lang="en-US" sz="3600" smtClean="0">
                <a:latin typeface="Times New Roman" pitchFamily="18" charset="0"/>
              </a:rPr>
              <a:t>(N/m</a:t>
            </a:r>
            <a:r>
              <a:rPr lang="en-US" altLang="ja-JP" sz="3600" smtClean="0">
                <a:latin typeface="Times New Roman" pitchFamily="18" charset="0"/>
                <a:ea typeface="ＭＳ Ｐゴシック" charset="-128"/>
              </a:rPr>
              <a:t>3</a:t>
            </a:r>
            <a:r>
              <a:rPr lang="en-US" sz="3600" smtClean="0">
                <a:latin typeface="Times New Roman" pitchFamily="18" charset="0"/>
              </a:rPr>
              <a:t>) Time </a:t>
            </a:r>
            <a:r>
              <a:rPr lang="en-GB" sz="3600" smtClean="0">
                <a:latin typeface="Times New Roman" pitchFamily="18" charset="0"/>
              </a:rPr>
              <a:t>point D (385.0 msec)</a:t>
            </a:r>
            <a:endParaRPr lang="en-US" sz="3600" smtClean="0">
              <a:latin typeface="Times New Roman" pitchFamily="18" charset="0"/>
            </a:endParaRPr>
          </a:p>
        </p:txBody>
      </p:sp>
      <p:pic>
        <p:nvPicPr>
          <p:cNvPr id="89091" name="Picture 4" descr="wssg 155"/>
          <p:cNvPicPr>
            <a:picLocks noChangeAspect="1" noChangeArrowheads="1"/>
          </p:cNvPicPr>
          <p:nvPr/>
        </p:nvPicPr>
        <p:blipFill>
          <a:blip r:embed="rId3"/>
          <a:srcRect/>
          <a:stretch>
            <a:fillRect/>
          </a:stretch>
        </p:blipFill>
        <p:spPr bwMode="auto">
          <a:xfrm>
            <a:off x="1403350" y="1412875"/>
            <a:ext cx="6408738" cy="51974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5" name="Rectangle 3"/>
          <p:cNvSpPr>
            <a:spLocks noGrp="1"/>
          </p:cNvSpPr>
          <p:nvPr>
            <p:ph type="title" idx="4294967295"/>
          </p:nvPr>
        </p:nvSpPr>
        <p:spPr bwMode="auto">
          <a:xfrm>
            <a:off x="539750" y="115888"/>
            <a:ext cx="7416800" cy="1223962"/>
          </a:xfrm>
        </p:spPr>
        <p:txBody>
          <a:bodyPr wrap="square" lIns="91440" tIns="45720" rIns="91440" bIns="45720" numCol="1" anchorCtr="0" compatLnSpc="1">
            <a:prstTxWarp prst="textNoShape">
              <a:avLst/>
            </a:prstTxWarp>
          </a:bodyPr>
          <a:lstStyle/>
          <a:p>
            <a:pPr marL="685800" indent="-685800" algn="ctr">
              <a:defRPr/>
            </a:pPr>
            <a:r>
              <a:rPr lang="en-US" sz="3600" smtClean="0"/>
              <a:t>  </a:t>
            </a:r>
            <a:r>
              <a:rPr lang="en-US" sz="3600" smtClean="0">
                <a:latin typeface="Times New Roman" pitchFamily="18" charset="0"/>
              </a:rPr>
              <a:t>Wall Shear Stress </a:t>
            </a:r>
            <a:r>
              <a:rPr lang="en-US" altLang="ja-JP" sz="3600" smtClean="0">
                <a:latin typeface="Times New Roman" pitchFamily="18" charset="0"/>
                <a:ea typeface="ＭＳ Ｐゴシック" charset="-128"/>
              </a:rPr>
              <a:t>Gradient </a:t>
            </a:r>
            <a:r>
              <a:rPr lang="en-US" sz="3600" smtClean="0">
                <a:latin typeface="Times New Roman" pitchFamily="18" charset="0"/>
              </a:rPr>
              <a:t>(N/m</a:t>
            </a:r>
            <a:r>
              <a:rPr lang="en-US" altLang="ja-JP" sz="3600" smtClean="0">
                <a:latin typeface="Times New Roman" pitchFamily="18" charset="0"/>
                <a:ea typeface="ＭＳ Ｐゴシック" charset="-128"/>
              </a:rPr>
              <a:t>3</a:t>
            </a:r>
            <a:r>
              <a:rPr lang="en-US" sz="3600" smtClean="0">
                <a:latin typeface="Times New Roman" pitchFamily="18" charset="0"/>
              </a:rPr>
              <a:t>) </a:t>
            </a:r>
            <a:br>
              <a:rPr lang="en-US" sz="3600" smtClean="0">
                <a:latin typeface="Times New Roman" pitchFamily="18" charset="0"/>
              </a:rPr>
            </a:br>
            <a:r>
              <a:rPr lang="en-US" sz="3600" smtClean="0">
                <a:latin typeface="Times New Roman" pitchFamily="18" charset="0"/>
              </a:rPr>
              <a:t>Time </a:t>
            </a:r>
            <a:r>
              <a:rPr lang="en-GB" sz="3600" smtClean="0">
                <a:latin typeface="Times New Roman" pitchFamily="18" charset="0"/>
              </a:rPr>
              <a:t>point E (642.5 msec)</a:t>
            </a:r>
            <a:endParaRPr lang="en-US" sz="3600" smtClean="0">
              <a:latin typeface="Times New Roman" pitchFamily="18" charset="0"/>
            </a:endParaRPr>
          </a:p>
        </p:txBody>
      </p:sp>
      <p:pic>
        <p:nvPicPr>
          <p:cNvPr id="90115" name="Picture 4"/>
          <p:cNvPicPr>
            <a:picLocks noChangeAspect="1" noChangeArrowheads="1"/>
          </p:cNvPicPr>
          <p:nvPr/>
        </p:nvPicPr>
        <p:blipFill>
          <a:blip r:embed="rId3"/>
          <a:srcRect/>
          <a:stretch>
            <a:fillRect/>
          </a:stretch>
        </p:blipFill>
        <p:spPr bwMode="auto">
          <a:xfrm>
            <a:off x="1258888" y="1268413"/>
            <a:ext cx="6553200" cy="53165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p:cNvSpPr>
          <p:nvPr>
            <p:ph type="title" idx="4294967295"/>
          </p:nvPr>
        </p:nvSpPr>
        <p:spPr bwMode="auto">
          <a:xfrm>
            <a:off x="0" y="0"/>
            <a:ext cx="8820150" cy="1223963"/>
          </a:xfrm>
        </p:spPr>
        <p:txBody>
          <a:bodyPr wrap="square" lIns="91440" tIns="45720" rIns="91440" bIns="45720" numCol="1" anchorCtr="0" compatLnSpc="1">
            <a:prstTxWarp prst="textNoShape">
              <a:avLst/>
            </a:prstTxWarp>
          </a:bodyPr>
          <a:lstStyle/>
          <a:p>
            <a:pPr marL="685800" indent="-685800" algn="ctr">
              <a:defRPr/>
            </a:pPr>
            <a:r>
              <a:rPr lang="en-US" altLang="ja-JP" sz="3600" smtClean="0">
                <a:latin typeface="Times New Roman" pitchFamily="18" charset="0"/>
                <a:ea typeface="ＭＳ Ｐゴシック" charset="-128"/>
              </a:rPr>
              <a:t>Minimum Wall</a:t>
            </a:r>
            <a:r>
              <a:rPr lang="en-US" sz="3600" smtClean="0">
                <a:latin typeface="Times New Roman" pitchFamily="18" charset="0"/>
              </a:rPr>
              <a:t> Shear Stress </a:t>
            </a:r>
            <a:r>
              <a:rPr lang="en-US" altLang="ja-JP" sz="3600" smtClean="0">
                <a:latin typeface="Times New Roman" pitchFamily="18" charset="0"/>
                <a:ea typeface="ＭＳ Ｐゴシック" charset="-128"/>
              </a:rPr>
              <a:t>Gradient </a:t>
            </a:r>
            <a:r>
              <a:rPr lang="en-US" sz="3600" smtClean="0">
                <a:latin typeface="Times New Roman" pitchFamily="18" charset="0"/>
              </a:rPr>
              <a:t>(N/m</a:t>
            </a:r>
            <a:r>
              <a:rPr lang="en-US" altLang="ja-JP" sz="3600" smtClean="0">
                <a:latin typeface="Times New Roman" pitchFamily="18" charset="0"/>
                <a:ea typeface="ＭＳ Ｐゴシック" charset="-128"/>
              </a:rPr>
              <a:t>3</a:t>
            </a:r>
            <a:r>
              <a:rPr lang="en-US" sz="3600" smtClean="0">
                <a:latin typeface="Times New Roman" pitchFamily="18" charset="0"/>
              </a:rPr>
              <a:t>) </a:t>
            </a:r>
            <a:br>
              <a:rPr lang="en-US" sz="3600" smtClean="0">
                <a:latin typeface="Times New Roman" pitchFamily="18" charset="0"/>
              </a:rPr>
            </a:br>
            <a:endParaRPr lang="en-US" sz="3600" smtClean="0">
              <a:latin typeface="Times New Roman" pitchFamily="18" charset="0"/>
            </a:endParaRPr>
          </a:p>
        </p:txBody>
      </p:sp>
      <p:sp>
        <p:nvSpPr>
          <p:cNvPr id="91139" name="Rectangle 3"/>
          <p:cNvSpPr>
            <a:spLocks noChangeArrowheads="1"/>
          </p:cNvSpPr>
          <p:nvPr/>
        </p:nvSpPr>
        <p:spPr bwMode="auto">
          <a:xfrm>
            <a:off x="971550" y="836613"/>
            <a:ext cx="6762750" cy="2289175"/>
          </a:xfrm>
          <a:prstGeom prst="rect">
            <a:avLst/>
          </a:prstGeom>
          <a:noFill/>
          <a:ln w="9525">
            <a:noFill/>
            <a:miter lim="800000"/>
            <a:headEnd/>
            <a:tailEnd/>
          </a:ln>
        </p:spPr>
        <p:txBody>
          <a:bodyPr anchor="ctr">
            <a:spAutoFit/>
          </a:bodyPr>
          <a:lstStyle/>
          <a:p>
            <a:pPr algn="ct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Main bifurcation, </a:t>
            </a:r>
            <a:endParaRPr lang="en-GB" altLang="ja-JP" sz="3600" i="1">
              <a:solidFill>
                <a:schemeClr val="tx2"/>
              </a:solidFill>
              <a:latin typeface="Times New Roman" pitchFamily="18" charset="0"/>
              <a:ea typeface="ＭＳ Ｐゴシック" pitchFamily="34" charset="-128"/>
              <a:cs typeface="Times New Roman" pitchFamily="18" charset="0"/>
            </a:endParaRPr>
          </a:p>
          <a:p>
            <a:pPr eaLnBrk="0" hangingPunct="0"/>
            <a:r>
              <a:rPr lang="en-GB" altLang="ja-JP" sz="3600" i="1">
                <a:solidFill>
                  <a:schemeClr val="tx2"/>
                </a:solidFill>
                <a:latin typeface="Times New Roman" pitchFamily="18" charset="0"/>
                <a:ea typeface="ＭＳ Ｐゴシック" pitchFamily="34" charset="-128"/>
              </a:rPr>
              <a:t>                FD</a:t>
            </a:r>
            <a:r>
              <a:rPr lang="en-GB" sz="3600" i="1">
                <a:solidFill>
                  <a:schemeClr val="tx2"/>
                </a:solidFill>
                <a:latin typeface="Times New Roman" pitchFamily="18" charset="0"/>
                <a:cs typeface="Times New Roman" pitchFamily="18" charset="0"/>
              </a:rPr>
              <a:t>: dashes,  </a:t>
            </a:r>
            <a:endParaRPr lang="en-GB" altLang="ja-JP" sz="3600" i="1">
              <a:solidFill>
                <a:schemeClr val="tx2"/>
              </a:solidFill>
              <a:latin typeface="Times New Roman" pitchFamily="18" charset="0"/>
              <a:ea typeface="ＭＳ Ｐゴシック" pitchFamily="34" charset="-128"/>
            </a:endParaRPr>
          </a:p>
          <a:p>
            <a:pP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LW: continuous lines</a:t>
            </a:r>
            <a:endParaRPr lang="en-US" sz="3600">
              <a:solidFill>
                <a:schemeClr val="tx2"/>
              </a:solidFill>
              <a:latin typeface="Times New Roman" pitchFamily="18" charset="0"/>
            </a:endParaRPr>
          </a:p>
          <a:p>
            <a:pPr algn="ctr" eaLnBrk="0" hangingPunct="0"/>
            <a:r>
              <a:rPr lang="en-GB" sz="3600">
                <a:latin typeface="Times New Roman" pitchFamily="18" charset="0"/>
                <a:cs typeface="Times New Roman" pitchFamily="18" charset="0"/>
              </a:rPr>
              <a:t>        </a:t>
            </a:r>
            <a:endParaRPr lang="en-GB" sz="3600">
              <a:latin typeface="Times New Roman" pitchFamily="18" charset="0"/>
            </a:endParaRPr>
          </a:p>
        </p:txBody>
      </p:sp>
      <p:sp>
        <p:nvSpPr>
          <p:cNvPr id="91140" name="Rectangle 162"/>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91141" name="Rectangle 527"/>
          <p:cNvSpPr>
            <a:spLocks noChangeArrowheads="1"/>
          </p:cNvSpPr>
          <p:nvPr/>
        </p:nvSpPr>
        <p:spPr bwMode="auto">
          <a:xfrm>
            <a:off x="0" y="1101725"/>
            <a:ext cx="9144000" cy="0"/>
          </a:xfrm>
          <a:prstGeom prst="rect">
            <a:avLst/>
          </a:prstGeom>
          <a:noFill/>
          <a:ln w="9525">
            <a:noFill/>
            <a:miter lim="800000"/>
            <a:headEnd/>
            <a:tailEnd/>
          </a:ln>
        </p:spPr>
        <p:txBody>
          <a:bodyPr wrap="none" anchor="ctr">
            <a:spAutoFit/>
          </a:bodyPr>
          <a:lstStyle/>
          <a:p>
            <a:endParaRPr lang="en-US"/>
          </a:p>
        </p:txBody>
      </p:sp>
      <p:grpSp>
        <p:nvGrpSpPr>
          <p:cNvPr id="91142" name="Group 163"/>
          <p:cNvGrpSpPr>
            <a:grpSpLocks noChangeAspect="1"/>
          </p:cNvGrpSpPr>
          <p:nvPr/>
        </p:nvGrpSpPr>
        <p:grpSpPr bwMode="auto">
          <a:xfrm>
            <a:off x="1403350" y="1827213"/>
            <a:ext cx="6156325" cy="4860925"/>
            <a:chOff x="0" y="-809"/>
            <a:chExt cx="7431" cy="5866"/>
          </a:xfrm>
        </p:grpSpPr>
        <p:sp>
          <p:nvSpPr>
            <p:cNvPr id="91144" name="AutoShape 526"/>
            <p:cNvSpPr>
              <a:spLocks noChangeAspect="1" noChangeArrowheads="1" noTextEdit="1"/>
            </p:cNvSpPr>
            <p:nvPr/>
          </p:nvSpPr>
          <p:spPr bwMode="auto">
            <a:xfrm>
              <a:off x="0" y="0"/>
              <a:ext cx="7431" cy="5057"/>
            </a:xfrm>
            <a:prstGeom prst="rect">
              <a:avLst/>
            </a:prstGeom>
            <a:noFill/>
            <a:ln w="9525">
              <a:noFill/>
              <a:miter lim="800000"/>
              <a:headEnd/>
              <a:tailEnd/>
            </a:ln>
          </p:spPr>
          <p:txBody>
            <a:bodyPr/>
            <a:lstStyle/>
            <a:p>
              <a:endParaRPr lang="el-GR"/>
            </a:p>
          </p:txBody>
        </p:sp>
        <p:grpSp>
          <p:nvGrpSpPr>
            <p:cNvPr id="91145" name="Group 325"/>
            <p:cNvGrpSpPr>
              <a:grpSpLocks/>
            </p:cNvGrpSpPr>
            <p:nvPr/>
          </p:nvGrpSpPr>
          <p:grpSpPr bwMode="auto">
            <a:xfrm>
              <a:off x="51" y="55"/>
              <a:ext cx="7329" cy="4890"/>
              <a:chOff x="51" y="55"/>
              <a:chExt cx="7329" cy="4890"/>
            </a:xfrm>
          </p:grpSpPr>
          <p:sp>
            <p:nvSpPr>
              <p:cNvPr id="91307" name="Rectangle 525"/>
              <p:cNvSpPr>
                <a:spLocks noChangeArrowheads="1"/>
              </p:cNvSpPr>
              <p:nvPr/>
            </p:nvSpPr>
            <p:spPr bwMode="auto">
              <a:xfrm>
                <a:off x="51" y="55"/>
                <a:ext cx="7329" cy="4890"/>
              </a:xfrm>
              <a:prstGeom prst="rect">
                <a:avLst/>
              </a:prstGeom>
              <a:solidFill>
                <a:srgbClr val="FFFFFF"/>
              </a:solidFill>
              <a:ln w="9525">
                <a:noFill/>
                <a:miter lim="800000"/>
                <a:headEnd/>
                <a:tailEnd/>
              </a:ln>
            </p:spPr>
            <p:txBody>
              <a:bodyPr/>
              <a:lstStyle/>
              <a:p>
                <a:endParaRPr lang="en-US"/>
              </a:p>
            </p:txBody>
          </p:sp>
          <p:sp>
            <p:nvSpPr>
              <p:cNvPr id="91308" name="Rectangle 524"/>
              <p:cNvSpPr>
                <a:spLocks noChangeArrowheads="1"/>
              </p:cNvSpPr>
              <p:nvPr/>
            </p:nvSpPr>
            <p:spPr bwMode="auto">
              <a:xfrm>
                <a:off x="1130" y="558"/>
                <a:ext cx="5540" cy="3599"/>
              </a:xfrm>
              <a:prstGeom prst="rect">
                <a:avLst/>
              </a:prstGeom>
              <a:solidFill>
                <a:srgbClr val="FFFFFF"/>
              </a:solidFill>
              <a:ln w="9525">
                <a:noFill/>
                <a:miter lim="800000"/>
                <a:headEnd/>
                <a:tailEnd/>
              </a:ln>
            </p:spPr>
            <p:txBody>
              <a:bodyPr/>
              <a:lstStyle/>
              <a:p>
                <a:endParaRPr lang="en-US"/>
              </a:p>
            </p:txBody>
          </p:sp>
          <p:sp>
            <p:nvSpPr>
              <p:cNvPr id="91309" name="Line 523"/>
              <p:cNvSpPr>
                <a:spLocks noChangeShapeType="1"/>
              </p:cNvSpPr>
              <p:nvPr/>
            </p:nvSpPr>
            <p:spPr bwMode="auto">
              <a:xfrm>
                <a:off x="1130" y="3797"/>
                <a:ext cx="5540" cy="1"/>
              </a:xfrm>
              <a:prstGeom prst="line">
                <a:avLst/>
              </a:prstGeom>
              <a:noFill/>
              <a:ln w="0">
                <a:solidFill>
                  <a:srgbClr val="000000"/>
                </a:solidFill>
                <a:round/>
                <a:headEnd/>
                <a:tailEnd/>
              </a:ln>
            </p:spPr>
            <p:txBody>
              <a:bodyPr/>
              <a:lstStyle/>
              <a:p>
                <a:endParaRPr lang="el-GR"/>
              </a:p>
            </p:txBody>
          </p:sp>
          <p:sp>
            <p:nvSpPr>
              <p:cNvPr id="91310" name="Line 522"/>
              <p:cNvSpPr>
                <a:spLocks noChangeShapeType="1"/>
              </p:cNvSpPr>
              <p:nvPr/>
            </p:nvSpPr>
            <p:spPr bwMode="auto">
              <a:xfrm>
                <a:off x="1130" y="3437"/>
                <a:ext cx="5540" cy="1"/>
              </a:xfrm>
              <a:prstGeom prst="line">
                <a:avLst/>
              </a:prstGeom>
              <a:noFill/>
              <a:ln w="0">
                <a:solidFill>
                  <a:srgbClr val="000000"/>
                </a:solidFill>
                <a:round/>
                <a:headEnd/>
                <a:tailEnd/>
              </a:ln>
            </p:spPr>
            <p:txBody>
              <a:bodyPr/>
              <a:lstStyle/>
              <a:p>
                <a:endParaRPr lang="el-GR"/>
              </a:p>
            </p:txBody>
          </p:sp>
          <p:sp>
            <p:nvSpPr>
              <p:cNvPr id="91311" name="Line 521"/>
              <p:cNvSpPr>
                <a:spLocks noChangeShapeType="1"/>
              </p:cNvSpPr>
              <p:nvPr/>
            </p:nvSpPr>
            <p:spPr bwMode="auto">
              <a:xfrm>
                <a:off x="1130" y="3077"/>
                <a:ext cx="5540" cy="1"/>
              </a:xfrm>
              <a:prstGeom prst="line">
                <a:avLst/>
              </a:prstGeom>
              <a:noFill/>
              <a:ln w="0">
                <a:solidFill>
                  <a:srgbClr val="000000"/>
                </a:solidFill>
                <a:round/>
                <a:headEnd/>
                <a:tailEnd/>
              </a:ln>
            </p:spPr>
            <p:txBody>
              <a:bodyPr/>
              <a:lstStyle/>
              <a:p>
                <a:endParaRPr lang="el-GR"/>
              </a:p>
            </p:txBody>
          </p:sp>
          <p:sp>
            <p:nvSpPr>
              <p:cNvPr id="91312" name="Line 520"/>
              <p:cNvSpPr>
                <a:spLocks noChangeShapeType="1"/>
              </p:cNvSpPr>
              <p:nvPr/>
            </p:nvSpPr>
            <p:spPr bwMode="auto">
              <a:xfrm>
                <a:off x="1130" y="2717"/>
                <a:ext cx="5540" cy="1"/>
              </a:xfrm>
              <a:prstGeom prst="line">
                <a:avLst/>
              </a:prstGeom>
              <a:noFill/>
              <a:ln w="0">
                <a:solidFill>
                  <a:srgbClr val="000000"/>
                </a:solidFill>
                <a:round/>
                <a:headEnd/>
                <a:tailEnd/>
              </a:ln>
            </p:spPr>
            <p:txBody>
              <a:bodyPr/>
              <a:lstStyle/>
              <a:p>
                <a:endParaRPr lang="el-GR"/>
              </a:p>
            </p:txBody>
          </p:sp>
          <p:sp>
            <p:nvSpPr>
              <p:cNvPr id="91313" name="Line 519"/>
              <p:cNvSpPr>
                <a:spLocks noChangeShapeType="1"/>
              </p:cNvSpPr>
              <p:nvPr/>
            </p:nvSpPr>
            <p:spPr bwMode="auto">
              <a:xfrm>
                <a:off x="1130" y="2357"/>
                <a:ext cx="5540" cy="1"/>
              </a:xfrm>
              <a:prstGeom prst="line">
                <a:avLst/>
              </a:prstGeom>
              <a:noFill/>
              <a:ln w="0">
                <a:solidFill>
                  <a:srgbClr val="000000"/>
                </a:solidFill>
                <a:round/>
                <a:headEnd/>
                <a:tailEnd/>
              </a:ln>
            </p:spPr>
            <p:txBody>
              <a:bodyPr/>
              <a:lstStyle/>
              <a:p>
                <a:endParaRPr lang="el-GR"/>
              </a:p>
            </p:txBody>
          </p:sp>
          <p:sp>
            <p:nvSpPr>
              <p:cNvPr id="91314" name="Line 518"/>
              <p:cNvSpPr>
                <a:spLocks noChangeShapeType="1"/>
              </p:cNvSpPr>
              <p:nvPr/>
            </p:nvSpPr>
            <p:spPr bwMode="auto">
              <a:xfrm>
                <a:off x="1130" y="1997"/>
                <a:ext cx="5540" cy="1"/>
              </a:xfrm>
              <a:prstGeom prst="line">
                <a:avLst/>
              </a:prstGeom>
              <a:noFill/>
              <a:ln w="0">
                <a:solidFill>
                  <a:srgbClr val="000000"/>
                </a:solidFill>
                <a:round/>
                <a:headEnd/>
                <a:tailEnd/>
              </a:ln>
            </p:spPr>
            <p:txBody>
              <a:bodyPr/>
              <a:lstStyle/>
              <a:p>
                <a:endParaRPr lang="el-GR"/>
              </a:p>
            </p:txBody>
          </p:sp>
          <p:sp>
            <p:nvSpPr>
              <p:cNvPr id="91315" name="Line 517"/>
              <p:cNvSpPr>
                <a:spLocks noChangeShapeType="1"/>
              </p:cNvSpPr>
              <p:nvPr/>
            </p:nvSpPr>
            <p:spPr bwMode="auto">
              <a:xfrm>
                <a:off x="1130" y="1637"/>
                <a:ext cx="5540" cy="1"/>
              </a:xfrm>
              <a:prstGeom prst="line">
                <a:avLst/>
              </a:prstGeom>
              <a:noFill/>
              <a:ln w="0">
                <a:solidFill>
                  <a:srgbClr val="000000"/>
                </a:solidFill>
                <a:round/>
                <a:headEnd/>
                <a:tailEnd/>
              </a:ln>
            </p:spPr>
            <p:txBody>
              <a:bodyPr/>
              <a:lstStyle/>
              <a:p>
                <a:endParaRPr lang="el-GR"/>
              </a:p>
            </p:txBody>
          </p:sp>
          <p:sp>
            <p:nvSpPr>
              <p:cNvPr id="91316" name="Line 516"/>
              <p:cNvSpPr>
                <a:spLocks noChangeShapeType="1"/>
              </p:cNvSpPr>
              <p:nvPr/>
            </p:nvSpPr>
            <p:spPr bwMode="auto">
              <a:xfrm>
                <a:off x="1130" y="1278"/>
                <a:ext cx="5540" cy="1"/>
              </a:xfrm>
              <a:prstGeom prst="line">
                <a:avLst/>
              </a:prstGeom>
              <a:noFill/>
              <a:ln w="0">
                <a:solidFill>
                  <a:srgbClr val="000000"/>
                </a:solidFill>
                <a:round/>
                <a:headEnd/>
                <a:tailEnd/>
              </a:ln>
            </p:spPr>
            <p:txBody>
              <a:bodyPr/>
              <a:lstStyle/>
              <a:p>
                <a:endParaRPr lang="el-GR"/>
              </a:p>
            </p:txBody>
          </p:sp>
          <p:sp>
            <p:nvSpPr>
              <p:cNvPr id="91317" name="Line 515"/>
              <p:cNvSpPr>
                <a:spLocks noChangeShapeType="1"/>
              </p:cNvSpPr>
              <p:nvPr/>
            </p:nvSpPr>
            <p:spPr bwMode="auto">
              <a:xfrm>
                <a:off x="1130" y="918"/>
                <a:ext cx="5540" cy="1"/>
              </a:xfrm>
              <a:prstGeom prst="line">
                <a:avLst/>
              </a:prstGeom>
              <a:noFill/>
              <a:ln w="0">
                <a:solidFill>
                  <a:srgbClr val="000000"/>
                </a:solidFill>
                <a:round/>
                <a:headEnd/>
                <a:tailEnd/>
              </a:ln>
            </p:spPr>
            <p:txBody>
              <a:bodyPr/>
              <a:lstStyle/>
              <a:p>
                <a:endParaRPr lang="el-GR"/>
              </a:p>
            </p:txBody>
          </p:sp>
          <p:sp>
            <p:nvSpPr>
              <p:cNvPr id="91318" name="Line 514"/>
              <p:cNvSpPr>
                <a:spLocks noChangeShapeType="1"/>
              </p:cNvSpPr>
              <p:nvPr/>
            </p:nvSpPr>
            <p:spPr bwMode="auto">
              <a:xfrm>
                <a:off x="1130" y="558"/>
                <a:ext cx="5540" cy="1"/>
              </a:xfrm>
              <a:prstGeom prst="line">
                <a:avLst/>
              </a:prstGeom>
              <a:noFill/>
              <a:ln w="0">
                <a:solidFill>
                  <a:srgbClr val="000000"/>
                </a:solidFill>
                <a:round/>
                <a:headEnd/>
                <a:tailEnd/>
              </a:ln>
            </p:spPr>
            <p:txBody>
              <a:bodyPr/>
              <a:lstStyle/>
              <a:p>
                <a:endParaRPr lang="el-GR"/>
              </a:p>
            </p:txBody>
          </p:sp>
          <p:sp>
            <p:nvSpPr>
              <p:cNvPr id="91319" name="Line 513"/>
              <p:cNvSpPr>
                <a:spLocks noChangeShapeType="1"/>
              </p:cNvSpPr>
              <p:nvPr/>
            </p:nvSpPr>
            <p:spPr bwMode="auto">
              <a:xfrm>
                <a:off x="1684" y="558"/>
                <a:ext cx="1" cy="3599"/>
              </a:xfrm>
              <a:prstGeom prst="line">
                <a:avLst/>
              </a:prstGeom>
              <a:noFill/>
              <a:ln w="0">
                <a:solidFill>
                  <a:srgbClr val="000000"/>
                </a:solidFill>
                <a:round/>
                <a:headEnd/>
                <a:tailEnd/>
              </a:ln>
            </p:spPr>
            <p:txBody>
              <a:bodyPr/>
              <a:lstStyle/>
              <a:p>
                <a:endParaRPr lang="el-GR"/>
              </a:p>
            </p:txBody>
          </p:sp>
          <p:sp>
            <p:nvSpPr>
              <p:cNvPr id="91320" name="Line 512"/>
              <p:cNvSpPr>
                <a:spLocks noChangeShapeType="1"/>
              </p:cNvSpPr>
              <p:nvPr/>
            </p:nvSpPr>
            <p:spPr bwMode="auto">
              <a:xfrm>
                <a:off x="2238" y="558"/>
                <a:ext cx="1" cy="3599"/>
              </a:xfrm>
              <a:prstGeom prst="line">
                <a:avLst/>
              </a:prstGeom>
              <a:noFill/>
              <a:ln w="0">
                <a:solidFill>
                  <a:srgbClr val="000000"/>
                </a:solidFill>
                <a:round/>
                <a:headEnd/>
                <a:tailEnd/>
              </a:ln>
            </p:spPr>
            <p:txBody>
              <a:bodyPr/>
              <a:lstStyle/>
              <a:p>
                <a:endParaRPr lang="el-GR"/>
              </a:p>
            </p:txBody>
          </p:sp>
          <p:sp>
            <p:nvSpPr>
              <p:cNvPr id="91321" name="Line 511"/>
              <p:cNvSpPr>
                <a:spLocks noChangeShapeType="1"/>
              </p:cNvSpPr>
              <p:nvPr/>
            </p:nvSpPr>
            <p:spPr bwMode="auto">
              <a:xfrm>
                <a:off x="2792" y="558"/>
                <a:ext cx="1" cy="3599"/>
              </a:xfrm>
              <a:prstGeom prst="line">
                <a:avLst/>
              </a:prstGeom>
              <a:noFill/>
              <a:ln w="0">
                <a:solidFill>
                  <a:srgbClr val="000000"/>
                </a:solidFill>
                <a:round/>
                <a:headEnd/>
                <a:tailEnd/>
              </a:ln>
            </p:spPr>
            <p:txBody>
              <a:bodyPr/>
              <a:lstStyle/>
              <a:p>
                <a:endParaRPr lang="el-GR"/>
              </a:p>
            </p:txBody>
          </p:sp>
          <p:sp>
            <p:nvSpPr>
              <p:cNvPr id="91322" name="Line 510"/>
              <p:cNvSpPr>
                <a:spLocks noChangeShapeType="1"/>
              </p:cNvSpPr>
              <p:nvPr/>
            </p:nvSpPr>
            <p:spPr bwMode="auto">
              <a:xfrm>
                <a:off x="3346" y="558"/>
                <a:ext cx="1" cy="3599"/>
              </a:xfrm>
              <a:prstGeom prst="line">
                <a:avLst/>
              </a:prstGeom>
              <a:noFill/>
              <a:ln w="0">
                <a:solidFill>
                  <a:srgbClr val="000000"/>
                </a:solidFill>
                <a:round/>
                <a:headEnd/>
                <a:tailEnd/>
              </a:ln>
            </p:spPr>
            <p:txBody>
              <a:bodyPr/>
              <a:lstStyle/>
              <a:p>
                <a:endParaRPr lang="el-GR"/>
              </a:p>
            </p:txBody>
          </p:sp>
          <p:sp>
            <p:nvSpPr>
              <p:cNvPr id="91323" name="Line 509"/>
              <p:cNvSpPr>
                <a:spLocks noChangeShapeType="1"/>
              </p:cNvSpPr>
              <p:nvPr/>
            </p:nvSpPr>
            <p:spPr bwMode="auto">
              <a:xfrm>
                <a:off x="3900" y="558"/>
                <a:ext cx="1" cy="3599"/>
              </a:xfrm>
              <a:prstGeom prst="line">
                <a:avLst/>
              </a:prstGeom>
              <a:noFill/>
              <a:ln w="0">
                <a:solidFill>
                  <a:srgbClr val="000000"/>
                </a:solidFill>
                <a:round/>
                <a:headEnd/>
                <a:tailEnd/>
              </a:ln>
            </p:spPr>
            <p:txBody>
              <a:bodyPr/>
              <a:lstStyle/>
              <a:p>
                <a:endParaRPr lang="el-GR"/>
              </a:p>
            </p:txBody>
          </p:sp>
          <p:sp>
            <p:nvSpPr>
              <p:cNvPr id="91324" name="Line 508"/>
              <p:cNvSpPr>
                <a:spLocks noChangeShapeType="1"/>
              </p:cNvSpPr>
              <p:nvPr/>
            </p:nvSpPr>
            <p:spPr bwMode="auto">
              <a:xfrm>
                <a:off x="4454" y="558"/>
                <a:ext cx="1" cy="3599"/>
              </a:xfrm>
              <a:prstGeom prst="line">
                <a:avLst/>
              </a:prstGeom>
              <a:noFill/>
              <a:ln w="0">
                <a:solidFill>
                  <a:srgbClr val="000000"/>
                </a:solidFill>
                <a:round/>
                <a:headEnd/>
                <a:tailEnd/>
              </a:ln>
            </p:spPr>
            <p:txBody>
              <a:bodyPr/>
              <a:lstStyle/>
              <a:p>
                <a:endParaRPr lang="el-GR"/>
              </a:p>
            </p:txBody>
          </p:sp>
          <p:sp>
            <p:nvSpPr>
              <p:cNvPr id="91325" name="Line 507"/>
              <p:cNvSpPr>
                <a:spLocks noChangeShapeType="1"/>
              </p:cNvSpPr>
              <p:nvPr/>
            </p:nvSpPr>
            <p:spPr bwMode="auto">
              <a:xfrm>
                <a:off x="5008" y="558"/>
                <a:ext cx="1" cy="3599"/>
              </a:xfrm>
              <a:prstGeom prst="line">
                <a:avLst/>
              </a:prstGeom>
              <a:noFill/>
              <a:ln w="0">
                <a:solidFill>
                  <a:srgbClr val="000000"/>
                </a:solidFill>
                <a:round/>
                <a:headEnd/>
                <a:tailEnd/>
              </a:ln>
            </p:spPr>
            <p:txBody>
              <a:bodyPr/>
              <a:lstStyle/>
              <a:p>
                <a:endParaRPr lang="el-GR"/>
              </a:p>
            </p:txBody>
          </p:sp>
          <p:sp>
            <p:nvSpPr>
              <p:cNvPr id="91326" name="Line 506"/>
              <p:cNvSpPr>
                <a:spLocks noChangeShapeType="1"/>
              </p:cNvSpPr>
              <p:nvPr/>
            </p:nvSpPr>
            <p:spPr bwMode="auto">
              <a:xfrm>
                <a:off x="5563" y="558"/>
                <a:ext cx="1" cy="3599"/>
              </a:xfrm>
              <a:prstGeom prst="line">
                <a:avLst/>
              </a:prstGeom>
              <a:noFill/>
              <a:ln w="0">
                <a:solidFill>
                  <a:srgbClr val="000000"/>
                </a:solidFill>
                <a:round/>
                <a:headEnd/>
                <a:tailEnd/>
              </a:ln>
            </p:spPr>
            <p:txBody>
              <a:bodyPr/>
              <a:lstStyle/>
              <a:p>
                <a:endParaRPr lang="el-GR"/>
              </a:p>
            </p:txBody>
          </p:sp>
          <p:sp>
            <p:nvSpPr>
              <p:cNvPr id="91327" name="Line 505"/>
              <p:cNvSpPr>
                <a:spLocks noChangeShapeType="1"/>
              </p:cNvSpPr>
              <p:nvPr/>
            </p:nvSpPr>
            <p:spPr bwMode="auto">
              <a:xfrm>
                <a:off x="6117" y="558"/>
                <a:ext cx="1" cy="3599"/>
              </a:xfrm>
              <a:prstGeom prst="line">
                <a:avLst/>
              </a:prstGeom>
              <a:noFill/>
              <a:ln w="0">
                <a:solidFill>
                  <a:srgbClr val="000000"/>
                </a:solidFill>
                <a:round/>
                <a:headEnd/>
                <a:tailEnd/>
              </a:ln>
            </p:spPr>
            <p:txBody>
              <a:bodyPr/>
              <a:lstStyle/>
              <a:p>
                <a:endParaRPr lang="el-GR"/>
              </a:p>
            </p:txBody>
          </p:sp>
          <p:sp>
            <p:nvSpPr>
              <p:cNvPr id="91328" name="Line 504"/>
              <p:cNvSpPr>
                <a:spLocks noChangeShapeType="1"/>
              </p:cNvSpPr>
              <p:nvPr/>
            </p:nvSpPr>
            <p:spPr bwMode="auto">
              <a:xfrm>
                <a:off x="6670" y="558"/>
                <a:ext cx="1" cy="3599"/>
              </a:xfrm>
              <a:prstGeom prst="line">
                <a:avLst/>
              </a:prstGeom>
              <a:noFill/>
              <a:ln w="0">
                <a:solidFill>
                  <a:srgbClr val="000000"/>
                </a:solidFill>
                <a:round/>
                <a:headEnd/>
                <a:tailEnd/>
              </a:ln>
            </p:spPr>
            <p:txBody>
              <a:bodyPr/>
              <a:lstStyle/>
              <a:p>
                <a:endParaRPr lang="el-GR"/>
              </a:p>
            </p:txBody>
          </p:sp>
          <p:sp>
            <p:nvSpPr>
              <p:cNvPr id="91329" name="Line 503"/>
              <p:cNvSpPr>
                <a:spLocks noChangeShapeType="1"/>
              </p:cNvSpPr>
              <p:nvPr/>
            </p:nvSpPr>
            <p:spPr bwMode="auto">
              <a:xfrm>
                <a:off x="1130" y="558"/>
                <a:ext cx="1" cy="3599"/>
              </a:xfrm>
              <a:prstGeom prst="line">
                <a:avLst/>
              </a:prstGeom>
              <a:noFill/>
              <a:ln w="0">
                <a:solidFill>
                  <a:srgbClr val="808080"/>
                </a:solidFill>
                <a:round/>
                <a:headEnd/>
                <a:tailEnd/>
              </a:ln>
            </p:spPr>
            <p:txBody>
              <a:bodyPr/>
              <a:lstStyle/>
              <a:p>
                <a:endParaRPr lang="el-GR"/>
              </a:p>
            </p:txBody>
          </p:sp>
          <p:sp>
            <p:nvSpPr>
              <p:cNvPr id="91330" name="Line 502"/>
              <p:cNvSpPr>
                <a:spLocks noChangeShapeType="1"/>
              </p:cNvSpPr>
              <p:nvPr/>
            </p:nvSpPr>
            <p:spPr bwMode="auto">
              <a:xfrm>
                <a:off x="1066" y="4157"/>
                <a:ext cx="64" cy="1"/>
              </a:xfrm>
              <a:prstGeom prst="line">
                <a:avLst/>
              </a:prstGeom>
              <a:noFill/>
              <a:ln w="0">
                <a:solidFill>
                  <a:srgbClr val="808080"/>
                </a:solidFill>
                <a:round/>
                <a:headEnd/>
                <a:tailEnd/>
              </a:ln>
            </p:spPr>
            <p:txBody>
              <a:bodyPr/>
              <a:lstStyle/>
              <a:p>
                <a:endParaRPr lang="el-GR"/>
              </a:p>
            </p:txBody>
          </p:sp>
          <p:sp>
            <p:nvSpPr>
              <p:cNvPr id="91331" name="Line 501"/>
              <p:cNvSpPr>
                <a:spLocks noChangeShapeType="1"/>
              </p:cNvSpPr>
              <p:nvPr/>
            </p:nvSpPr>
            <p:spPr bwMode="auto">
              <a:xfrm>
                <a:off x="1066" y="3797"/>
                <a:ext cx="64" cy="1"/>
              </a:xfrm>
              <a:prstGeom prst="line">
                <a:avLst/>
              </a:prstGeom>
              <a:noFill/>
              <a:ln w="0">
                <a:solidFill>
                  <a:srgbClr val="808080"/>
                </a:solidFill>
                <a:round/>
                <a:headEnd/>
                <a:tailEnd/>
              </a:ln>
            </p:spPr>
            <p:txBody>
              <a:bodyPr/>
              <a:lstStyle/>
              <a:p>
                <a:endParaRPr lang="el-GR"/>
              </a:p>
            </p:txBody>
          </p:sp>
          <p:sp>
            <p:nvSpPr>
              <p:cNvPr id="91332" name="Line 500"/>
              <p:cNvSpPr>
                <a:spLocks noChangeShapeType="1"/>
              </p:cNvSpPr>
              <p:nvPr/>
            </p:nvSpPr>
            <p:spPr bwMode="auto">
              <a:xfrm>
                <a:off x="1066" y="3437"/>
                <a:ext cx="64" cy="1"/>
              </a:xfrm>
              <a:prstGeom prst="line">
                <a:avLst/>
              </a:prstGeom>
              <a:noFill/>
              <a:ln w="0">
                <a:solidFill>
                  <a:srgbClr val="808080"/>
                </a:solidFill>
                <a:round/>
                <a:headEnd/>
                <a:tailEnd/>
              </a:ln>
            </p:spPr>
            <p:txBody>
              <a:bodyPr/>
              <a:lstStyle/>
              <a:p>
                <a:endParaRPr lang="el-GR"/>
              </a:p>
            </p:txBody>
          </p:sp>
          <p:sp>
            <p:nvSpPr>
              <p:cNvPr id="91333" name="Line 499"/>
              <p:cNvSpPr>
                <a:spLocks noChangeShapeType="1"/>
              </p:cNvSpPr>
              <p:nvPr/>
            </p:nvSpPr>
            <p:spPr bwMode="auto">
              <a:xfrm>
                <a:off x="1066" y="3077"/>
                <a:ext cx="64" cy="1"/>
              </a:xfrm>
              <a:prstGeom prst="line">
                <a:avLst/>
              </a:prstGeom>
              <a:noFill/>
              <a:ln w="0">
                <a:solidFill>
                  <a:srgbClr val="808080"/>
                </a:solidFill>
                <a:round/>
                <a:headEnd/>
                <a:tailEnd/>
              </a:ln>
            </p:spPr>
            <p:txBody>
              <a:bodyPr/>
              <a:lstStyle/>
              <a:p>
                <a:endParaRPr lang="el-GR"/>
              </a:p>
            </p:txBody>
          </p:sp>
          <p:sp>
            <p:nvSpPr>
              <p:cNvPr id="91334" name="Line 498"/>
              <p:cNvSpPr>
                <a:spLocks noChangeShapeType="1"/>
              </p:cNvSpPr>
              <p:nvPr/>
            </p:nvSpPr>
            <p:spPr bwMode="auto">
              <a:xfrm>
                <a:off x="1066" y="2717"/>
                <a:ext cx="64" cy="1"/>
              </a:xfrm>
              <a:prstGeom prst="line">
                <a:avLst/>
              </a:prstGeom>
              <a:noFill/>
              <a:ln w="0">
                <a:solidFill>
                  <a:srgbClr val="808080"/>
                </a:solidFill>
                <a:round/>
                <a:headEnd/>
                <a:tailEnd/>
              </a:ln>
            </p:spPr>
            <p:txBody>
              <a:bodyPr/>
              <a:lstStyle/>
              <a:p>
                <a:endParaRPr lang="el-GR"/>
              </a:p>
            </p:txBody>
          </p:sp>
          <p:sp>
            <p:nvSpPr>
              <p:cNvPr id="91335" name="Line 497"/>
              <p:cNvSpPr>
                <a:spLocks noChangeShapeType="1"/>
              </p:cNvSpPr>
              <p:nvPr/>
            </p:nvSpPr>
            <p:spPr bwMode="auto">
              <a:xfrm>
                <a:off x="1066" y="2357"/>
                <a:ext cx="64" cy="1"/>
              </a:xfrm>
              <a:prstGeom prst="line">
                <a:avLst/>
              </a:prstGeom>
              <a:noFill/>
              <a:ln w="0">
                <a:solidFill>
                  <a:srgbClr val="808080"/>
                </a:solidFill>
                <a:round/>
                <a:headEnd/>
                <a:tailEnd/>
              </a:ln>
            </p:spPr>
            <p:txBody>
              <a:bodyPr/>
              <a:lstStyle/>
              <a:p>
                <a:endParaRPr lang="el-GR"/>
              </a:p>
            </p:txBody>
          </p:sp>
          <p:sp>
            <p:nvSpPr>
              <p:cNvPr id="91336" name="Line 496"/>
              <p:cNvSpPr>
                <a:spLocks noChangeShapeType="1"/>
              </p:cNvSpPr>
              <p:nvPr/>
            </p:nvSpPr>
            <p:spPr bwMode="auto">
              <a:xfrm>
                <a:off x="1066" y="1997"/>
                <a:ext cx="64" cy="1"/>
              </a:xfrm>
              <a:prstGeom prst="line">
                <a:avLst/>
              </a:prstGeom>
              <a:noFill/>
              <a:ln w="0">
                <a:solidFill>
                  <a:srgbClr val="808080"/>
                </a:solidFill>
                <a:round/>
                <a:headEnd/>
                <a:tailEnd/>
              </a:ln>
            </p:spPr>
            <p:txBody>
              <a:bodyPr/>
              <a:lstStyle/>
              <a:p>
                <a:endParaRPr lang="el-GR"/>
              </a:p>
            </p:txBody>
          </p:sp>
          <p:sp>
            <p:nvSpPr>
              <p:cNvPr id="91337" name="Line 495"/>
              <p:cNvSpPr>
                <a:spLocks noChangeShapeType="1"/>
              </p:cNvSpPr>
              <p:nvPr/>
            </p:nvSpPr>
            <p:spPr bwMode="auto">
              <a:xfrm>
                <a:off x="1066" y="1637"/>
                <a:ext cx="64" cy="1"/>
              </a:xfrm>
              <a:prstGeom prst="line">
                <a:avLst/>
              </a:prstGeom>
              <a:noFill/>
              <a:ln w="0">
                <a:solidFill>
                  <a:srgbClr val="808080"/>
                </a:solidFill>
                <a:round/>
                <a:headEnd/>
                <a:tailEnd/>
              </a:ln>
            </p:spPr>
            <p:txBody>
              <a:bodyPr/>
              <a:lstStyle/>
              <a:p>
                <a:endParaRPr lang="el-GR"/>
              </a:p>
            </p:txBody>
          </p:sp>
          <p:sp>
            <p:nvSpPr>
              <p:cNvPr id="91338" name="Line 494"/>
              <p:cNvSpPr>
                <a:spLocks noChangeShapeType="1"/>
              </p:cNvSpPr>
              <p:nvPr/>
            </p:nvSpPr>
            <p:spPr bwMode="auto">
              <a:xfrm>
                <a:off x="1066" y="1278"/>
                <a:ext cx="64" cy="1"/>
              </a:xfrm>
              <a:prstGeom prst="line">
                <a:avLst/>
              </a:prstGeom>
              <a:noFill/>
              <a:ln w="0">
                <a:solidFill>
                  <a:srgbClr val="808080"/>
                </a:solidFill>
                <a:round/>
                <a:headEnd/>
                <a:tailEnd/>
              </a:ln>
            </p:spPr>
            <p:txBody>
              <a:bodyPr/>
              <a:lstStyle/>
              <a:p>
                <a:endParaRPr lang="el-GR"/>
              </a:p>
            </p:txBody>
          </p:sp>
          <p:sp>
            <p:nvSpPr>
              <p:cNvPr id="91339" name="Line 493"/>
              <p:cNvSpPr>
                <a:spLocks noChangeShapeType="1"/>
              </p:cNvSpPr>
              <p:nvPr/>
            </p:nvSpPr>
            <p:spPr bwMode="auto">
              <a:xfrm>
                <a:off x="1066" y="918"/>
                <a:ext cx="64" cy="1"/>
              </a:xfrm>
              <a:prstGeom prst="line">
                <a:avLst/>
              </a:prstGeom>
              <a:noFill/>
              <a:ln w="0">
                <a:solidFill>
                  <a:srgbClr val="808080"/>
                </a:solidFill>
                <a:round/>
                <a:headEnd/>
                <a:tailEnd/>
              </a:ln>
            </p:spPr>
            <p:txBody>
              <a:bodyPr/>
              <a:lstStyle/>
              <a:p>
                <a:endParaRPr lang="el-GR"/>
              </a:p>
            </p:txBody>
          </p:sp>
          <p:sp>
            <p:nvSpPr>
              <p:cNvPr id="91340" name="Line 492"/>
              <p:cNvSpPr>
                <a:spLocks noChangeShapeType="1"/>
              </p:cNvSpPr>
              <p:nvPr/>
            </p:nvSpPr>
            <p:spPr bwMode="auto">
              <a:xfrm>
                <a:off x="1066" y="558"/>
                <a:ext cx="64" cy="1"/>
              </a:xfrm>
              <a:prstGeom prst="line">
                <a:avLst/>
              </a:prstGeom>
              <a:noFill/>
              <a:ln w="0">
                <a:solidFill>
                  <a:srgbClr val="808080"/>
                </a:solidFill>
                <a:round/>
                <a:headEnd/>
                <a:tailEnd/>
              </a:ln>
            </p:spPr>
            <p:txBody>
              <a:bodyPr/>
              <a:lstStyle/>
              <a:p>
                <a:endParaRPr lang="el-GR"/>
              </a:p>
            </p:txBody>
          </p:sp>
          <p:sp>
            <p:nvSpPr>
              <p:cNvPr id="91341" name="Line 491"/>
              <p:cNvSpPr>
                <a:spLocks noChangeShapeType="1"/>
              </p:cNvSpPr>
              <p:nvPr/>
            </p:nvSpPr>
            <p:spPr bwMode="auto">
              <a:xfrm>
                <a:off x="1130" y="4157"/>
                <a:ext cx="5540" cy="1"/>
              </a:xfrm>
              <a:prstGeom prst="line">
                <a:avLst/>
              </a:prstGeom>
              <a:noFill/>
              <a:ln w="0">
                <a:solidFill>
                  <a:srgbClr val="808080"/>
                </a:solidFill>
                <a:round/>
                <a:headEnd/>
                <a:tailEnd/>
              </a:ln>
            </p:spPr>
            <p:txBody>
              <a:bodyPr/>
              <a:lstStyle/>
              <a:p>
                <a:endParaRPr lang="el-GR"/>
              </a:p>
            </p:txBody>
          </p:sp>
          <p:sp>
            <p:nvSpPr>
              <p:cNvPr id="91342" name="Line 490"/>
              <p:cNvSpPr>
                <a:spLocks noChangeShapeType="1"/>
              </p:cNvSpPr>
              <p:nvPr/>
            </p:nvSpPr>
            <p:spPr bwMode="auto">
              <a:xfrm flipV="1">
                <a:off x="1130" y="4157"/>
                <a:ext cx="1" cy="67"/>
              </a:xfrm>
              <a:prstGeom prst="line">
                <a:avLst/>
              </a:prstGeom>
              <a:noFill/>
              <a:ln w="0">
                <a:solidFill>
                  <a:srgbClr val="808080"/>
                </a:solidFill>
                <a:round/>
                <a:headEnd/>
                <a:tailEnd/>
              </a:ln>
            </p:spPr>
            <p:txBody>
              <a:bodyPr/>
              <a:lstStyle/>
              <a:p>
                <a:endParaRPr lang="el-GR"/>
              </a:p>
            </p:txBody>
          </p:sp>
          <p:sp>
            <p:nvSpPr>
              <p:cNvPr id="91343" name="Line 489"/>
              <p:cNvSpPr>
                <a:spLocks noChangeShapeType="1"/>
              </p:cNvSpPr>
              <p:nvPr/>
            </p:nvSpPr>
            <p:spPr bwMode="auto">
              <a:xfrm flipV="1">
                <a:off x="1684" y="4157"/>
                <a:ext cx="1" cy="67"/>
              </a:xfrm>
              <a:prstGeom prst="line">
                <a:avLst/>
              </a:prstGeom>
              <a:noFill/>
              <a:ln w="0">
                <a:solidFill>
                  <a:srgbClr val="808080"/>
                </a:solidFill>
                <a:round/>
                <a:headEnd/>
                <a:tailEnd/>
              </a:ln>
            </p:spPr>
            <p:txBody>
              <a:bodyPr/>
              <a:lstStyle/>
              <a:p>
                <a:endParaRPr lang="el-GR"/>
              </a:p>
            </p:txBody>
          </p:sp>
          <p:sp>
            <p:nvSpPr>
              <p:cNvPr id="91344" name="Line 488"/>
              <p:cNvSpPr>
                <a:spLocks noChangeShapeType="1"/>
              </p:cNvSpPr>
              <p:nvPr/>
            </p:nvSpPr>
            <p:spPr bwMode="auto">
              <a:xfrm flipV="1">
                <a:off x="2238" y="4157"/>
                <a:ext cx="1" cy="67"/>
              </a:xfrm>
              <a:prstGeom prst="line">
                <a:avLst/>
              </a:prstGeom>
              <a:noFill/>
              <a:ln w="0">
                <a:solidFill>
                  <a:srgbClr val="808080"/>
                </a:solidFill>
                <a:round/>
                <a:headEnd/>
                <a:tailEnd/>
              </a:ln>
            </p:spPr>
            <p:txBody>
              <a:bodyPr/>
              <a:lstStyle/>
              <a:p>
                <a:endParaRPr lang="el-GR"/>
              </a:p>
            </p:txBody>
          </p:sp>
          <p:sp>
            <p:nvSpPr>
              <p:cNvPr id="91345" name="Line 487"/>
              <p:cNvSpPr>
                <a:spLocks noChangeShapeType="1"/>
              </p:cNvSpPr>
              <p:nvPr/>
            </p:nvSpPr>
            <p:spPr bwMode="auto">
              <a:xfrm flipV="1">
                <a:off x="2792" y="4157"/>
                <a:ext cx="1" cy="67"/>
              </a:xfrm>
              <a:prstGeom prst="line">
                <a:avLst/>
              </a:prstGeom>
              <a:noFill/>
              <a:ln w="0">
                <a:solidFill>
                  <a:srgbClr val="808080"/>
                </a:solidFill>
                <a:round/>
                <a:headEnd/>
                <a:tailEnd/>
              </a:ln>
            </p:spPr>
            <p:txBody>
              <a:bodyPr/>
              <a:lstStyle/>
              <a:p>
                <a:endParaRPr lang="el-GR"/>
              </a:p>
            </p:txBody>
          </p:sp>
          <p:sp>
            <p:nvSpPr>
              <p:cNvPr id="91346" name="Line 486"/>
              <p:cNvSpPr>
                <a:spLocks noChangeShapeType="1"/>
              </p:cNvSpPr>
              <p:nvPr/>
            </p:nvSpPr>
            <p:spPr bwMode="auto">
              <a:xfrm flipV="1">
                <a:off x="3346" y="4157"/>
                <a:ext cx="1" cy="67"/>
              </a:xfrm>
              <a:prstGeom prst="line">
                <a:avLst/>
              </a:prstGeom>
              <a:noFill/>
              <a:ln w="0">
                <a:solidFill>
                  <a:srgbClr val="808080"/>
                </a:solidFill>
                <a:round/>
                <a:headEnd/>
                <a:tailEnd/>
              </a:ln>
            </p:spPr>
            <p:txBody>
              <a:bodyPr/>
              <a:lstStyle/>
              <a:p>
                <a:endParaRPr lang="el-GR"/>
              </a:p>
            </p:txBody>
          </p:sp>
          <p:sp>
            <p:nvSpPr>
              <p:cNvPr id="91347" name="Line 485"/>
              <p:cNvSpPr>
                <a:spLocks noChangeShapeType="1"/>
              </p:cNvSpPr>
              <p:nvPr/>
            </p:nvSpPr>
            <p:spPr bwMode="auto">
              <a:xfrm flipV="1">
                <a:off x="3900" y="4157"/>
                <a:ext cx="1" cy="67"/>
              </a:xfrm>
              <a:prstGeom prst="line">
                <a:avLst/>
              </a:prstGeom>
              <a:noFill/>
              <a:ln w="0">
                <a:solidFill>
                  <a:srgbClr val="808080"/>
                </a:solidFill>
                <a:round/>
                <a:headEnd/>
                <a:tailEnd/>
              </a:ln>
            </p:spPr>
            <p:txBody>
              <a:bodyPr/>
              <a:lstStyle/>
              <a:p>
                <a:endParaRPr lang="el-GR"/>
              </a:p>
            </p:txBody>
          </p:sp>
          <p:sp>
            <p:nvSpPr>
              <p:cNvPr id="91348" name="Line 484"/>
              <p:cNvSpPr>
                <a:spLocks noChangeShapeType="1"/>
              </p:cNvSpPr>
              <p:nvPr/>
            </p:nvSpPr>
            <p:spPr bwMode="auto">
              <a:xfrm flipV="1">
                <a:off x="4454" y="4157"/>
                <a:ext cx="1" cy="67"/>
              </a:xfrm>
              <a:prstGeom prst="line">
                <a:avLst/>
              </a:prstGeom>
              <a:noFill/>
              <a:ln w="0">
                <a:solidFill>
                  <a:srgbClr val="808080"/>
                </a:solidFill>
                <a:round/>
                <a:headEnd/>
                <a:tailEnd/>
              </a:ln>
            </p:spPr>
            <p:txBody>
              <a:bodyPr/>
              <a:lstStyle/>
              <a:p>
                <a:endParaRPr lang="el-GR"/>
              </a:p>
            </p:txBody>
          </p:sp>
          <p:sp>
            <p:nvSpPr>
              <p:cNvPr id="91349" name="Line 483"/>
              <p:cNvSpPr>
                <a:spLocks noChangeShapeType="1"/>
              </p:cNvSpPr>
              <p:nvPr/>
            </p:nvSpPr>
            <p:spPr bwMode="auto">
              <a:xfrm flipV="1">
                <a:off x="5008" y="4157"/>
                <a:ext cx="1" cy="67"/>
              </a:xfrm>
              <a:prstGeom prst="line">
                <a:avLst/>
              </a:prstGeom>
              <a:noFill/>
              <a:ln w="0">
                <a:solidFill>
                  <a:srgbClr val="808080"/>
                </a:solidFill>
                <a:round/>
                <a:headEnd/>
                <a:tailEnd/>
              </a:ln>
            </p:spPr>
            <p:txBody>
              <a:bodyPr/>
              <a:lstStyle/>
              <a:p>
                <a:endParaRPr lang="el-GR"/>
              </a:p>
            </p:txBody>
          </p:sp>
          <p:sp>
            <p:nvSpPr>
              <p:cNvPr id="91350" name="Line 482"/>
              <p:cNvSpPr>
                <a:spLocks noChangeShapeType="1"/>
              </p:cNvSpPr>
              <p:nvPr/>
            </p:nvSpPr>
            <p:spPr bwMode="auto">
              <a:xfrm flipV="1">
                <a:off x="5563" y="4157"/>
                <a:ext cx="1" cy="67"/>
              </a:xfrm>
              <a:prstGeom prst="line">
                <a:avLst/>
              </a:prstGeom>
              <a:noFill/>
              <a:ln w="0">
                <a:solidFill>
                  <a:srgbClr val="808080"/>
                </a:solidFill>
                <a:round/>
                <a:headEnd/>
                <a:tailEnd/>
              </a:ln>
            </p:spPr>
            <p:txBody>
              <a:bodyPr/>
              <a:lstStyle/>
              <a:p>
                <a:endParaRPr lang="el-GR"/>
              </a:p>
            </p:txBody>
          </p:sp>
          <p:sp>
            <p:nvSpPr>
              <p:cNvPr id="91351" name="Line 481"/>
              <p:cNvSpPr>
                <a:spLocks noChangeShapeType="1"/>
              </p:cNvSpPr>
              <p:nvPr/>
            </p:nvSpPr>
            <p:spPr bwMode="auto">
              <a:xfrm flipV="1">
                <a:off x="6117" y="4157"/>
                <a:ext cx="1" cy="67"/>
              </a:xfrm>
              <a:prstGeom prst="line">
                <a:avLst/>
              </a:prstGeom>
              <a:noFill/>
              <a:ln w="0">
                <a:solidFill>
                  <a:srgbClr val="808080"/>
                </a:solidFill>
                <a:round/>
                <a:headEnd/>
                <a:tailEnd/>
              </a:ln>
            </p:spPr>
            <p:txBody>
              <a:bodyPr/>
              <a:lstStyle/>
              <a:p>
                <a:endParaRPr lang="el-GR"/>
              </a:p>
            </p:txBody>
          </p:sp>
          <p:sp>
            <p:nvSpPr>
              <p:cNvPr id="91352" name="Line 480"/>
              <p:cNvSpPr>
                <a:spLocks noChangeShapeType="1"/>
              </p:cNvSpPr>
              <p:nvPr/>
            </p:nvSpPr>
            <p:spPr bwMode="auto">
              <a:xfrm flipV="1">
                <a:off x="6670" y="4157"/>
                <a:ext cx="1" cy="67"/>
              </a:xfrm>
              <a:prstGeom prst="line">
                <a:avLst/>
              </a:prstGeom>
              <a:noFill/>
              <a:ln w="0">
                <a:solidFill>
                  <a:srgbClr val="808080"/>
                </a:solidFill>
                <a:round/>
                <a:headEnd/>
                <a:tailEnd/>
              </a:ln>
            </p:spPr>
            <p:txBody>
              <a:bodyPr/>
              <a:lstStyle/>
              <a:p>
                <a:endParaRPr lang="el-GR"/>
              </a:p>
            </p:txBody>
          </p:sp>
          <p:sp>
            <p:nvSpPr>
              <p:cNvPr id="91353" name="Freeform 479"/>
              <p:cNvSpPr>
                <a:spLocks/>
              </p:cNvSpPr>
              <p:nvPr/>
            </p:nvSpPr>
            <p:spPr bwMode="auto">
              <a:xfrm>
                <a:off x="1125" y="3388"/>
                <a:ext cx="39" cy="26"/>
              </a:xfrm>
              <a:custGeom>
                <a:avLst/>
                <a:gdLst>
                  <a:gd name="T0" fmla="*/ 37 w 39"/>
                  <a:gd name="T1" fmla="*/ 0 h 26"/>
                  <a:gd name="T2" fmla="*/ 39 w 39"/>
                  <a:gd name="T3" fmla="*/ 22 h 26"/>
                  <a:gd name="T4" fmla="*/ 3 w 39"/>
                  <a:gd name="T5" fmla="*/ 26 h 26"/>
                  <a:gd name="T6" fmla="*/ 0 w 39"/>
                  <a:gd name="T7" fmla="*/ 4 h 26"/>
                  <a:gd name="T8" fmla="*/ 37 w 39"/>
                  <a:gd name="T9" fmla="*/ 0 h 26"/>
                  <a:gd name="T10" fmla="*/ 0 60000 65536"/>
                  <a:gd name="T11" fmla="*/ 0 60000 65536"/>
                  <a:gd name="T12" fmla="*/ 0 60000 65536"/>
                  <a:gd name="T13" fmla="*/ 0 60000 65536"/>
                  <a:gd name="T14" fmla="*/ 0 60000 65536"/>
                  <a:gd name="T15" fmla="*/ 0 w 39"/>
                  <a:gd name="T16" fmla="*/ 0 h 26"/>
                  <a:gd name="T17" fmla="*/ 39 w 39"/>
                  <a:gd name="T18" fmla="*/ 26 h 26"/>
                </a:gdLst>
                <a:ahLst/>
                <a:cxnLst>
                  <a:cxn ang="T10">
                    <a:pos x="T0" y="T1"/>
                  </a:cxn>
                  <a:cxn ang="T11">
                    <a:pos x="T2" y="T3"/>
                  </a:cxn>
                  <a:cxn ang="T12">
                    <a:pos x="T4" y="T5"/>
                  </a:cxn>
                  <a:cxn ang="T13">
                    <a:pos x="T6" y="T7"/>
                  </a:cxn>
                  <a:cxn ang="T14">
                    <a:pos x="T8" y="T9"/>
                  </a:cxn>
                </a:cxnLst>
                <a:rect l="T15" t="T16" r="T17" b="T18"/>
                <a:pathLst>
                  <a:path w="39" h="26">
                    <a:moveTo>
                      <a:pt x="37" y="0"/>
                    </a:moveTo>
                    <a:lnTo>
                      <a:pt x="39" y="22"/>
                    </a:lnTo>
                    <a:lnTo>
                      <a:pt x="3" y="26"/>
                    </a:lnTo>
                    <a:lnTo>
                      <a:pt x="0" y="4"/>
                    </a:lnTo>
                    <a:lnTo>
                      <a:pt x="37" y="0"/>
                    </a:lnTo>
                    <a:close/>
                  </a:path>
                </a:pathLst>
              </a:custGeom>
              <a:solidFill>
                <a:srgbClr val="000000"/>
              </a:solidFill>
              <a:ln w="9525">
                <a:noFill/>
                <a:round/>
                <a:headEnd/>
                <a:tailEnd/>
              </a:ln>
            </p:spPr>
            <p:txBody>
              <a:bodyPr/>
              <a:lstStyle/>
              <a:p>
                <a:endParaRPr lang="en-US"/>
              </a:p>
            </p:txBody>
          </p:sp>
          <p:sp>
            <p:nvSpPr>
              <p:cNvPr id="91354" name="Freeform 478"/>
              <p:cNvSpPr>
                <a:spLocks/>
              </p:cNvSpPr>
              <p:nvPr/>
            </p:nvSpPr>
            <p:spPr bwMode="auto">
              <a:xfrm>
                <a:off x="1128" y="3411"/>
                <a:ext cx="38" cy="25"/>
              </a:xfrm>
              <a:custGeom>
                <a:avLst/>
                <a:gdLst>
                  <a:gd name="T0" fmla="*/ 36 w 38"/>
                  <a:gd name="T1" fmla="*/ 0 h 25"/>
                  <a:gd name="T2" fmla="*/ 38 w 38"/>
                  <a:gd name="T3" fmla="*/ 22 h 25"/>
                  <a:gd name="T4" fmla="*/ 1 w 38"/>
                  <a:gd name="T5" fmla="*/ 25 h 25"/>
                  <a:gd name="T6" fmla="*/ 0 w 38"/>
                  <a:gd name="T7" fmla="*/ 2 h 25"/>
                  <a:gd name="T8" fmla="*/ 36 w 38"/>
                  <a:gd name="T9" fmla="*/ 0 h 25"/>
                  <a:gd name="T10" fmla="*/ 0 60000 65536"/>
                  <a:gd name="T11" fmla="*/ 0 60000 65536"/>
                  <a:gd name="T12" fmla="*/ 0 60000 65536"/>
                  <a:gd name="T13" fmla="*/ 0 60000 65536"/>
                  <a:gd name="T14" fmla="*/ 0 60000 65536"/>
                  <a:gd name="T15" fmla="*/ 0 w 38"/>
                  <a:gd name="T16" fmla="*/ 0 h 25"/>
                  <a:gd name="T17" fmla="*/ 38 w 38"/>
                  <a:gd name="T18" fmla="*/ 25 h 25"/>
                </a:gdLst>
                <a:ahLst/>
                <a:cxnLst>
                  <a:cxn ang="T10">
                    <a:pos x="T0" y="T1"/>
                  </a:cxn>
                  <a:cxn ang="T11">
                    <a:pos x="T2" y="T3"/>
                  </a:cxn>
                  <a:cxn ang="T12">
                    <a:pos x="T4" y="T5"/>
                  </a:cxn>
                  <a:cxn ang="T13">
                    <a:pos x="T6" y="T7"/>
                  </a:cxn>
                  <a:cxn ang="T14">
                    <a:pos x="T8" y="T9"/>
                  </a:cxn>
                </a:cxnLst>
                <a:rect l="T15" t="T16" r="T17" b="T18"/>
                <a:pathLst>
                  <a:path w="38" h="25">
                    <a:moveTo>
                      <a:pt x="36" y="0"/>
                    </a:moveTo>
                    <a:lnTo>
                      <a:pt x="38" y="22"/>
                    </a:lnTo>
                    <a:lnTo>
                      <a:pt x="1" y="25"/>
                    </a:lnTo>
                    <a:lnTo>
                      <a:pt x="0" y="2"/>
                    </a:lnTo>
                    <a:lnTo>
                      <a:pt x="36" y="0"/>
                    </a:lnTo>
                    <a:close/>
                  </a:path>
                </a:pathLst>
              </a:custGeom>
              <a:solidFill>
                <a:srgbClr val="000000"/>
              </a:solidFill>
              <a:ln w="9525">
                <a:noFill/>
                <a:round/>
                <a:headEnd/>
                <a:tailEnd/>
              </a:ln>
            </p:spPr>
            <p:txBody>
              <a:bodyPr/>
              <a:lstStyle/>
              <a:p>
                <a:endParaRPr lang="en-US"/>
              </a:p>
            </p:txBody>
          </p:sp>
          <p:sp>
            <p:nvSpPr>
              <p:cNvPr id="91355" name="Freeform 477"/>
              <p:cNvSpPr>
                <a:spLocks/>
              </p:cNvSpPr>
              <p:nvPr/>
            </p:nvSpPr>
            <p:spPr bwMode="auto">
              <a:xfrm>
                <a:off x="1129" y="3433"/>
                <a:ext cx="41" cy="51"/>
              </a:xfrm>
              <a:custGeom>
                <a:avLst/>
                <a:gdLst>
                  <a:gd name="T0" fmla="*/ 37 w 41"/>
                  <a:gd name="T1" fmla="*/ 0 h 51"/>
                  <a:gd name="T2" fmla="*/ 41 w 41"/>
                  <a:gd name="T3" fmla="*/ 48 h 51"/>
                  <a:gd name="T4" fmla="*/ 4 w 41"/>
                  <a:gd name="T5" fmla="*/ 51 h 51"/>
                  <a:gd name="T6" fmla="*/ 0 w 41"/>
                  <a:gd name="T7" fmla="*/ 4 h 51"/>
                  <a:gd name="T8" fmla="*/ 37 w 41"/>
                  <a:gd name="T9" fmla="*/ 0 h 51"/>
                  <a:gd name="T10" fmla="*/ 0 60000 65536"/>
                  <a:gd name="T11" fmla="*/ 0 60000 65536"/>
                  <a:gd name="T12" fmla="*/ 0 60000 65536"/>
                  <a:gd name="T13" fmla="*/ 0 60000 65536"/>
                  <a:gd name="T14" fmla="*/ 0 60000 65536"/>
                  <a:gd name="T15" fmla="*/ 0 w 41"/>
                  <a:gd name="T16" fmla="*/ 0 h 51"/>
                  <a:gd name="T17" fmla="*/ 41 w 41"/>
                  <a:gd name="T18" fmla="*/ 51 h 51"/>
                </a:gdLst>
                <a:ahLst/>
                <a:cxnLst>
                  <a:cxn ang="T10">
                    <a:pos x="T0" y="T1"/>
                  </a:cxn>
                  <a:cxn ang="T11">
                    <a:pos x="T2" y="T3"/>
                  </a:cxn>
                  <a:cxn ang="T12">
                    <a:pos x="T4" y="T5"/>
                  </a:cxn>
                  <a:cxn ang="T13">
                    <a:pos x="T6" y="T7"/>
                  </a:cxn>
                  <a:cxn ang="T14">
                    <a:pos x="T8" y="T9"/>
                  </a:cxn>
                </a:cxnLst>
                <a:rect l="T15" t="T16" r="T17" b="T18"/>
                <a:pathLst>
                  <a:path w="41" h="51">
                    <a:moveTo>
                      <a:pt x="37" y="0"/>
                    </a:moveTo>
                    <a:lnTo>
                      <a:pt x="41" y="48"/>
                    </a:lnTo>
                    <a:lnTo>
                      <a:pt x="4" y="51"/>
                    </a:lnTo>
                    <a:lnTo>
                      <a:pt x="0" y="4"/>
                    </a:lnTo>
                    <a:lnTo>
                      <a:pt x="37" y="0"/>
                    </a:lnTo>
                    <a:close/>
                  </a:path>
                </a:pathLst>
              </a:custGeom>
              <a:solidFill>
                <a:srgbClr val="000000"/>
              </a:solidFill>
              <a:ln w="9525">
                <a:noFill/>
                <a:round/>
                <a:headEnd/>
                <a:tailEnd/>
              </a:ln>
            </p:spPr>
            <p:txBody>
              <a:bodyPr/>
              <a:lstStyle/>
              <a:p>
                <a:endParaRPr lang="en-US"/>
              </a:p>
            </p:txBody>
          </p:sp>
          <p:sp>
            <p:nvSpPr>
              <p:cNvPr id="91356" name="Freeform 476"/>
              <p:cNvSpPr>
                <a:spLocks/>
              </p:cNvSpPr>
              <p:nvPr/>
            </p:nvSpPr>
            <p:spPr bwMode="auto">
              <a:xfrm>
                <a:off x="1133" y="3481"/>
                <a:ext cx="41" cy="53"/>
              </a:xfrm>
              <a:custGeom>
                <a:avLst/>
                <a:gdLst>
                  <a:gd name="T0" fmla="*/ 37 w 41"/>
                  <a:gd name="T1" fmla="*/ 0 h 53"/>
                  <a:gd name="T2" fmla="*/ 41 w 41"/>
                  <a:gd name="T3" fmla="*/ 49 h 53"/>
                  <a:gd name="T4" fmla="*/ 4 w 41"/>
                  <a:gd name="T5" fmla="*/ 53 h 53"/>
                  <a:gd name="T6" fmla="*/ 0 w 41"/>
                  <a:gd name="T7" fmla="*/ 3 h 53"/>
                  <a:gd name="T8" fmla="*/ 37 w 41"/>
                  <a:gd name="T9" fmla="*/ 0 h 53"/>
                  <a:gd name="T10" fmla="*/ 0 60000 65536"/>
                  <a:gd name="T11" fmla="*/ 0 60000 65536"/>
                  <a:gd name="T12" fmla="*/ 0 60000 65536"/>
                  <a:gd name="T13" fmla="*/ 0 60000 65536"/>
                  <a:gd name="T14" fmla="*/ 0 60000 65536"/>
                  <a:gd name="T15" fmla="*/ 0 w 41"/>
                  <a:gd name="T16" fmla="*/ 0 h 53"/>
                  <a:gd name="T17" fmla="*/ 41 w 41"/>
                  <a:gd name="T18" fmla="*/ 53 h 53"/>
                </a:gdLst>
                <a:ahLst/>
                <a:cxnLst>
                  <a:cxn ang="T10">
                    <a:pos x="T0" y="T1"/>
                  </a:cxn>
                  <a:cxn ang="T11">
                    <a:pos x="T2" y="T3"/>
                  </a:cxn>
                  <a:cxn ang="T12">
                    <a:pos x="T4" y="T5"/>
                  </a:cxn>
                  <a:cxn ang="T13">
                    <a:pos x="T6" y="T7"/>
                  </a:cxn>
                  <a:cxn ang="T14">
                    <a:pos x="T8" y="T9"/>
                  </a:cxn>
                </a:cxnLst>
                <a:rect l="T15" t="T16" r="T17" b="T18"/>
                <a:pathLst>
                  <a:path w="41" h="53">
                    <a:moveTo>
                      <a:pt x="37" y="0"/>
                    </a:moveTo>
                    <a:lnTo>
                      <a:pt x="41" y="49"/>
                    </a:lnTo>
                    <a:lnTo>
                      <a:pt x="4" y="53"/>
                    </a:lnTo>
                    <a:lnTo>
                      <a:pt x="0" y="3"/>
                    </a:lnTo>
                    <a:lnTo>
                      <a:pt x="37" y="0"/>
                    </a:lnTo>
                    <a:close/>
                  </a:path>
                </a:pathLst>
              </a:custGeom>
              <a:solidFill>
                <a:srgbClr val="000000"/>
              </a:solidFill>
              <a:ln w="9525">
                <a:noFill/>
                <a:round/>
                <a:headEnd/>
                <a:tailEnd/>
              </a:ln>
            </p:spPr>
            <p:txBody>
              <a:bodyPr/>
              <a:lstStyle/>
              <a:p>
                <a:endParaRPr lang="en-US"/>
              </a:p>
            </p:txBody>
          </p:sp>
          <p:sp>
            <p:nvSpPr>
              <p:cNvPr id="91357" name="Freeform 475"/>
              <p:cNvSpPr>
                <a:spLocks/>
              </p:cNvSpPr>
              <p:nvPr/>
            </p:nvSpPr>
            <p:spPr bwMode="auto">
              <a:xfrm>
                <a:off x="1137" y="3530"/>
                <a:ext cx="40" cy="53"/>
              </a:xfrm>
              <a:custGeom>
                <a:avLst/>
                <a:gdLst>
                  <a:gd name="T0" fmla="*/ 37 w 40"/>
                  <a:gd name="T1" fmla="*/ 0 h 53"/>
                  <a:gd name="T2" fmla="*/ 40 w 40"/>
                  <a:gd name="T3" fmla="*/ 50 h 53"/>
                  <a:gd name="T4" fmla="*/ 3 w 40"/>
                  <a:gd name="T5" fmla="*/ 53 h 53"/>
                  <a:gd name="T6" fmla="*/ 0 w 40"/>
                  <a:gd name="T7" fmla="*/ 3 h 53"/>
                  <a:gd name="T8" fmla="*/ 37 w 40"/>
                  <a:gd name="T9" fmla="*/ 0 h 53"/>
                  <a:gd name="T10" fmla="*/ 0 60000 65536"/>
                  <a:gd name="T11" fmla="*/ 0 60000 65536"/>
                  <a:gd name="T12" fmla="*/ 0 60000 65536"/>
                  <a:gd name="T13" fmla="*/ 0 60000 65536"/>
                  <a:gd name="T14" fmla="*/ 0 60000 65536"/>
                  <a:gd name="T15" fmla="*/ 0 w 40"/>
                  <a:gd name="T16" fmla="*/ 0 h 53"/>
                  <a:gd name="T17" fmla="*/ 40 w 40"/>
                  <a:gd name="T18" fmla="*/ 53 h 53"/>
                </a:gdLst>
                <a:ahLst/>
                <a:cxnLst>
                  <a:cxn ang="T10">
                    <a:pos x="T0" y="T1"/>
                  </a:cxn>
                  <a:cxn ang="T11">
                    <a:pos x="T2" y="T3"/>
                  </a:cxn>
                  <a:cxn ang="T12">
                    <a:pos x="T4" y="T5"/>
                  </a:cxn>
                  <a:cxn ang="T13">
                    <a:pos x="T6" y="T7"/>
                  </a:cxn>
                  <a:cxn ang="T14">
                    <a:pos x="T8" y="T9"/>
                  </a:cxn>
                </a:cxnLst>
                <a:rect l="T15" t="T16" r="T17" b="T18"/>
                <a:pathLst>
                  <a:path w="40" h="53">
                    <a:moveTo>
                      <a:pt x="37" y="0"/>
                    </a:moveTo>
                    <a:lnTo>
                      <a:pt x="40" y="50"/>
                    </a:lnTo>
                    <a:lnTo>
                      <a:pt x="3" y="53"/>
                    </a:lnTo>
                    <a:lnTo>
                      <a:pt x="0" y="3"/>
                    </a:lnTo>
                    <a:lnTo>
                      <a:pt x="37" y="0"/>
                    </a:lnTo>
                    <a:close/>
                  </a:path>
                </a:pathLst>
              </a:custGeom>
              <a:solidFill>
                <a:srgbClr val="000000"/>
              </a:solidFill>
              <a:ln w="9525">
                <a:noFill/>
                <a:round/>
                <a:headEnd/>
                <a:tailEnd/>
              </a:ln>
            </p:spPr>
            <p:txBody>
              <a:bodyPr/>
              <a:lstStyle/>
              <a:p>
                <a:endParaRPr lang="en-US"/>
              </a:p>
            </p:txBody>
          </p:sp>
          <p:sp>
            <p:nvSpPr>
              <p:cNvPr id="91358" name="Freeform 474"/>
              <p:cNvSpPr>
                <a:spLocks/>
              </p:cNvSpPr>
              <p:nvPr/>
            </p:nvSpPr>
            <p:spPr bwMode="auto">
              <a:xfrm>
                <a:off x="1140" y="3580"/>
                <a:ext cx="40" cy="54"/>
              </a:xfrm>
              <a:custGeom>
                <a:avLst/>
                <a:gdLst>
                  <a:gd name="T0" fmla="*/ 37 w 40"/>
                  <a:gd name="T1" fmla="*/ 0 h 54"/>
                  <a:gd name="T2" fmla="*/ 40 w 40"/>
                  <a:gd name="T3" fmla="*/ 51 h 54"/>
                  <a:gd name="T4" fmla="*/ 3 w 40"/>
                  <a:gd name="T5" fmla="*/ 54 h 54"/>
                  <a:gd name="T6" fmla="*/ 0 w 40"/>
                  <a:gd name="T7" fmla="*/ 3 h 54"/>
                  <a:gd name="T8" fmla="*/ 37 w 40"/>
                  <a:gd name="T9" fmla="*/ 0 h 54"/>
                  <a:gd name="T10" fmla="*/ 0 60000 65536"/>
                  <a:gd name="T11" fmla="*/ 0 60000 65536"/>
                  <a:gd name="T12" fmla="*/ 0 60000 65536"/>
                  <a:gd name="T13" fmla="*/ 0 60000 65536"/>
                  <a:gd name="T14" fmla="*/ 0 60000 65536"/>
                  <a:gd name="T15" fmla="*/ 0 w 40"/>
                  <a:gd name="T16" fmla="*/ 0 h 54"/>
                  <a:gd name="T17" fmla="*/ 40 w 40"/>
                  <a:gd name="T18" fmla="*/ 54 h 54"/>
                </a:gdLst>
                <a:ahLst/>
                <a:cxnLst>
                  <a:cxn ang="T10">
                    <a:pos x="T0" y="T1"/>
                  </a:cxn>
                  <a:cxn ang="T11">
                    <a:pos x="T2" y="T3"/>
                  </a:cxn>
                  <a:cxn ang="T12">
                    <a:pos x="T4" y="T5"/>
                  </a:cxn>
                  <a:cxn ang="T13">
                    <a:pos x="T6" y="T7"/>
                  </a:cxn>
                  <a:cxn ang="T14">
                    <a:pos x="T8" y="T9"/>
                  </a:cxn>
                </a:cxnLst>
                <a:rect l="T15" t="T16" r="T17" b="T18"/>
                <a:pathLst>
                  <a:path w="40" h="54">
                    <a:moveTo>
                      <a:pt x="37" y="0"/>
                    </a:moveTo>
                    <a:lnTo>
                      <a:pt x="40" y="51"/>
                    </a:lnTo>
                    <a:lnTo>
                      <a:pt x="3" y="54"/>
                    </a:lnTo>
                    <a:lnTo>
                      <a:pt x="0" y="3"/>
                    </a:lnTo>
                    <a:lnTo>
                      <a:pt x="37" y="0"/>
                    </a:lnTo>
                    <a:close/>
                  </a:path>
                </a:pathLst>
              </a:custGeom>
              <a:solidFill>
                <a:srgbClr val="000000"/>
              </a:solidFill>
              <a:ln w="9525">
                <a:noFill/>
                <a:round/>
                <a:headEnd/>
                <a:tailEnd/>
              </a:ln>
            </p:spPr>
            <p:txBody>
              <a:bodyPr/>
              <a:lstStyle/>
              <a:p>
                <a:endParaRPr lang="en-US"/>
              </a:p>
            </p:txBody>
          </p:sp>
          <p:sp>
            <p:nvSpPr>
              <p:cNvPr id="91359" name="Freeform 473"/>
              <p:cNvSpPr>
                <a:spLocks/>
              </p:cNvSpPr>
              <p:nvPr/>
            </p:nvSpPr>
            <p:spPr bwMode="auto">
              <a:xfrm>
                <a:off x="1143" y="3631"/>
                <a:ext cx="38" cy="34"/>
              </a:xfrm>
              <a:custGeom>
                <a:avLst/>
                <a:gdLst>
                  <a:gd name="T0" fmla="*/ 37 w 38"/>
                  <a:gd name="T1" fmla="*/ 0 h 34"/>
                  <a:gd name="T2" fmla="*/ 38 w 38"/>
                  <a:gd name="T3" fmla="*/ 31 h 34"/>
                  <a:gd name="T4" fmla="*/ 1 w 38"/>
                  <a:gd name="T5" fmla="*/ 34 h 34"/>
                  <a:gd name="T6" fmla="*/ 0 w 38"/>
                  <a:gd name="T7" fmla="*/ 3 h 34"/>
                  <a:gd name="T8" fmla="*/ 37 w 38"/>
                  <a:gd name="T9" fmla="*/ 0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37" y="0"/>
                    </a:moveTo>
                    <a:lnTo>
                      <a:pt x="38" y="31"/>
                    </a:lnTo>
                    <a:lnTo>
                      <a:pt x="1" y="34"/>
                    </a:lnTo>
                    <a:lnTo>
                      <a:pt x="0" y="3"/>
                    </a:lnTo>
                    <a:lnTo>
                      <a:pt x="37" y="0"/>
                    </a:lnTo>
                    <a:close/>
                  </a:path>
                </a:pathLst>
              </a:custGeom>
              <a:solidFill>
                <a:srgbClr val="000000"/>
              </a:solidFill>
              <a:ln w="9525">
                <a:noFill/>
                <a:round/>
                <a:headEnd/>
                <a:tailEnd/>
              </a:ln>
            </p:spPr>
            <p:txBody>
              <a:bodyPr/>
              <a:lstStyle/>
              <a:p>
                <a:endParaRPr lang="en-US"/>
              </a:p>
            </p:txBody>
          </p:sp>
          <p:sp>
            <p:nvSpPr>
              <p:cNvPr id="91360" name="Freeform 472"/>
              <p:cNvSpPr>
                <a:spLocks/>
              </p:cNvSpPr>
              <p:nvPr/>
            </p:nvSpPr>
            <p:spPr bwMode="auto">
              <a:xfrm>
                <a:off x="1155" y="3819"/>
                <a:ext cx="38" cy="15"/>
              </a:xfrm>
              <a:custGeom>
                <a:avLst/>
                <a:gdLst>
                  <a:gd name="T0" fmla="*/ 37 w 38"/>
                  <a:gd name="T1" fmla="*/ 0 h 15"/>
                  <a:gd name="T2" fmla="*/ 38 w 38"/>
                  <a:gd name="T3" fmla="*/ 13 h 15"/>
                  <a:gd name="T4" fmla="*/ 1 w 38"/>
                  <a:gd name="T5" fmla="*/ 15 h 15"/>
                  <a:gd name="T6" fmla="*/ 0 w 38"/>
                  <a:gd name="T7" fmla="*/ 2 h 15"/>
                  <a:gd name="T8" fmla="*/ 37 w 38"/>
                  <a:gd name="T9" fmla="*/ 0 h 15"/>
                  <a:gd name="T10" fmla="*/ 0 60000 65536"/>
                  <a:gd name="T11" fmla="*/ 0 60000 65536"/>
                  <a:gd name="T12" fmla="*/ 0 60000 65536"/>
                  <a:gd name="T13" fmla="*/ 0 60000 65536"/>
                  <a:gd name="T14" fmla="*/ 0 60000 65536"/>
                  <a:gd name="T15" fmla="*/ 0 w 38"/>
                  <a:gd name="T16" fmla="*/ 0 h 15"/>
                  <a:gd name="T17" fmla="*/ 38 w 38"/>
                  <a:gd name="T18" fmla="*/ 15 h 15"/>
                </a:gdLst>
                <a:ahLst/>
                <a:cxnLst>
                  <a:cxn ang="T10">
                    <a:pos x="T0" y="T1"/>
                  </a:cxn>
                  <a:cxn ang="T11">
                    <a:pos x="T2" y="T3"/>
                  </a:cxn>
                  <a:cxn ang="T12">
                    <a:pos x="T4" y="T5"/>
                  </a:cxn>
                  <a:cxn ang="T13">
                    <a:pos x="T6" y="T7"/>
                  </a:cxn>
                  <a:cxn ang="T14">
                    <a:pos x="T8" y="T9"/>
                  </a:cxn>
                </a:cxnLst>
                <a:rect l="T15" t="T16" r="T17" b="T18"/>
                <a:pathLst>
                  <a:path w="38" h="15">
                    <a:moveTo>
                      <a:pt x="37" y="0"/>
                    </a:moveTo>
                    <a:lnTo>
                      <a:pt x="38" y="13"/>
                    </a:lnTo>
                    <a:lnTo>
                      <a:pt x="1" y="15"/>
                    </a:lnTo>
                    <a:lnTo>
                      <a:pt x="0" y="2"/>
                    </a:lnTo>
                    <a:lnTo>
                      <a:pt x="37" y="0"/>
                    </a:lnTo>
                    <a:close/>
                  </a:path>
                </a:pathLst>
              </a:custGeom>
              <a:solidFill>
                <a:srgbClr val="000000"/>
              </a:solidFill>
              <a:ln w="9525">
                <a:noFill/>
                <a:round/>
                <a:headEnd/>
                <a:tailEnd/>
              </a:ln>
            </p:spPr>
            <p:txBody>
              <a:bodyPr/>
              <a:lstStyle/>
              <a:p>
                <a:endParaRPr lang="en-US"/>
              </a:p>
            </p:txBody>
          </p:sp>
          <p:sp>
            <p:nvSpPr>
              <p:cNvPr id="91361" name="Freeform 471"/>
              <p:cNvSpPr>
                <a:spLocks/>
              </p:cNvSpPr>
              <p:nvPr/>
            </p:nvSpPr>
            <p:spPr bwMode="auto">
              <a:xfrm>
                <a:off x="1156" y="3832"/>
                <a:ext cx="38" cy="26"/>
              </a:xfrm>
              <a:custGeom>
                <a:avLst/>
                <a:gdLst>
                  <a:gd name="T0" fmla="*/ 37 w 38"/>
                  <a:gd name="T1" fmla="*/ 0 h 26"/>
                  <a:gd name="T2" fmla="*/ 38 w 38"/>
                  <a:gd name="T3" fmla="*/ 23 h 26"/>
                  <a:gd name="T4" fmla="*/ 2 w 38"/>
                  <a:gd name="T5" fmla="*/ 26 h 26"/>
                  <a:gd name="T6" fmla="*/ 0 w 38"/>
                  <a:gd name="T7" fmla="*/ 2 h 26"/>
                  <a:gd name="T8" fmla="*/ 37 w 38"/>
                  <a:gd name="T9" fmla="*/ 0 h 26"/>
                  <a:gd name="T10" fmla="*/ 0 60000 65536"/>
                  <a:gd name="T11" fmla="*/ 0 60000 65536"/>
                  <a:gd name="T12" fmla="*/ 0 60000 65536"/>
                  <a:gd name="T13" fmla="*/ 0 60000 65536"/>
                  <a:gd name="T14" fmla="*/ 0 60000 65536"/>
                  <a:gd name="T15" fmla="*/ 0 w 38"/>
                  <a:gd name="T16" fmla="*/ 0 h 26"/>
                  <a:gd name="T17" fmla="*/ 38 w 38"/>
                  <a:gd name="T18" fmla="*/ 26 h 26"/>
                </a:gdLst>
                <a:ahLst/>
                <a:cxnLst>
                  <a:cxn ang="T10">
                    <a:pos x="T0" y="T1"/>
                  </a:cxn>
                  <a:cxn ang="T11">
                    <a:pos x="T2" y="T3"/>
                  </a:cxn>
                  <a:cxn ang="T12">
                    <a:pos x="T4" y="T5"/>
                  </a:cxn>
                  <a:cxn ang="T13">
                    <a:pos x="T6" y="T7"/>
                  </a:cxn>
                  <a:cxn ang="T14">
                    <a:pos x="T8" y="T9"/>
                  </a:cxn>
                </a:cxnLst>
                <a:rect l="T15" t="T16" r="T17" b="T18"/>
                <a:pathLst>
                  <a:path w="38" h="26">
                    <a:moveTo>
                      <a:pt x="37" y="0"/>
                    </a:moveTo>
                    <a:lnTo>
                      <a:pt x="38" y="23"/>
                    </a:lnTo>
                    <a:lnTo>
                      <a:pt x="2" y="26"/>
                    </a:lnTo>
                    <a:lnTo>
                      <a:pt x="0" y="2"/>
                    </a:lnTo>
                    <a:lnTo>
                      <a:pt x="37" y="0"/>
                    </a:lnTo>
                    <a:close/>
                  </a:path>
                </a:pathLst>
              </a:custGeom>
              <a:solidFill>
                <a:srgbClr val="000000"/>
              </a:solidFill>
              <a:ln w="9525">
                <a:noFill/>
                <a:round/>
                <a:headEnd/>
                <a:tailEnd/>
              </a:ln>
            </p:spPr>
            <p:txBody>
              <a:bodyPr/>
              <a:lstStyle/>
              <a:p>
                <a:endParaRPr lang="en-US"/>
              </a:p>
            </p:txBody>
          </p:sp>
          <p:sp>
            <p:nvSpPr>
              <p:cNvPr id="91362" name="Freeform 470"/>
              <p:cNvSpPr>
                <a:spLocks/>
              </p:cNvSpPr>
              <p:nvPr/>
            </p:nvSpPr>
            <p:spPr bwMode="auto">
              <a:xfrm>
                <a:off x="1158" y="3855"/>
                <a:ext cx="39" cy="27"/>
              </a:xfrm>
              <a:custGeom>
                <a:avLst/>
                <a:gdLst>
                  <a:gd name="T0" fmla="*/ 36 w 39"/>
                  <a:gd name="T1" fmla="*/ 0 h 27"/>
                  <a:gd name="T2" fmla="*/ 39 w 39"/>
                  <a:gd name="T3" fmla="*/ 23 h 27"/>
                  <a:gd name="T4" fmla="*/ 2 w 39"/>
                  <a:gd name="T5" fmla="*/ 27 h 27"/>
                  <a:gd name="T6" fmla="*/ 0 w 39"/>
                  <a:gd name="T7" fmla="*/ 4 h 27"/>
                  <a:gd name="T8" fmla="*/ 36 w 39"/>
                  <a:gd name="T9" fmla="*/ 0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36" y="0"/>
                    </a:moveTo>
                    <a:lnTo>
                      <a:pt x="39" y="23"/>
                    </a:lnTo>
                    <a:lnTo>
                      <a:pt x="2" y="27"/>
                    </a:lnTo>
                    <a:lnTo>
                      <a:pt x="0" y="4"/>
                    </a:lnTo>
                    <a:lnTo>
                      <a:pt x="36" y="0"/>
                    </a:lnTo>
                    <a:close/>
                  </a:path>
                </a:pathLst>
              </a:custGeom>
              <a:solidFill>
                <a:srgbClr val="000000"/>
              </a:solidFill>
              <a:ln w="9525">
                <a:noFill/>
                <a:round/>
                <a:headEnd/>
                <a:tailEnd/>
              </a:ln>
            </p:spPr>
            <p:txBody>
              <a:bodyPr/>
              <a:lstStyle/>
              <a:p>
                <a:endParaRPr lang="en-US"/>
              </a:p>
            </p:txBody>
          </p:sp>
          <p:sp>
            <p:nvSpPr>
              <p:cNvPr id="91363" name="Freeform 469"/>
              <p:cNvSpPr>
                <a:spLocks/>
              </p:cNvSpPr>
              <p:nvPr/>
            </p:nvSpPr>
            <p:spPr bwMode="auto">
              <a:xfrm>
                <a:off x="1160" y="3878"/>
                <a:ext cx="39" cy="26"/>
              </a:xfrm>
              <a:custGeom>
                <a:avLst/>
                <a:gdLst>
                  <a:gd name="T0" fmla="*/ 37 w 39"/>
                  <a:gd name="T1" fmla="*/ 0 h 26"/>
                  <a:gd name="T2" fmla="*/ 39 w 39"/>
                  <a:gd name="T3" fmla="*/ 22 h 26"/>
                  <a:gd name="T4" fmla="*/ 2 w 39"/>
                  <a:gd name="T5" fmla="*/ 26 h 26"/>
                  <a:gd name="T6" fmla="*/ 0 w 39"/>
                  <a:gd name="T7" fmla="*/ 4 h 26"/>
                  <a:gd name="T8" fmla="*/ 37 w 39"/>
                  <a:gd name="T9" fmla="*/ 0 h 26"/>
                  <a:gd name="T10" fmla="*/ 0 60000 65536"/>
                  <a:gd name="T11" fmla="*/ 0 60000 65536"/>
                  <a:gd name="T12" fmla="*/ 0 60000 65536"/>
                  <a:gd name="T13" fmla="*/ 0 60000 65536"/>
                  <a:gd name="T14" fmla="*/ 0 60000 65536"/>
                  <a:gd name="T15" fmla="*/ 0 w 39"/>
                  <a:gd name="T16" fmla="*/ 0 h 26"/>
                  <a:gd name="T17" fmla="*/ 39 w 39"/>
                  <a:gd name="T18" fmla="*/ 26 h 26"/>
                </a:gdLst>
                <a:ahLst/>
                <a:cxnLst>
                  <a:cxn ang="T10">
                    <a:pos x="T0" y="T1"/>
                  </a:cxn>
                  <a:cxn ang="T11">
                    <a:pos x="T2" y="T3"/>
                  </a:cxn>
                  <a:cxn ang="T12">
                    <a:pos x="T4" y="T5"/>
                  </a:cxn>
                  <a:cxn ang="T13">
                    <a:pos x="T6" y="T7"/>
                  </a:cxn>
                  <a:cxn ang="T14">
                    <a:pos x="T8" y="T9"/>
                  </a:cxn>
                </a:cxnLst>
                <a:rect l="T15" t="T16" r="T17" b="T18"/>
                <a:pathLst>
                  <a:path w="39" h="26">
                    <a:moveTo>
                      <a:pt x="37" y="0"/>
                    </a:moveTo>
                    <a:lnTo>
                      <a:pt x="39" y="22"/>
                    </a:lnTo>
                    <a:lnTo>
                      <a:pt x="2" y="26"/>
                    </a:lnTo>
                    <a:lnTo>
                      <a:pt x="0" y="4"/>
                    </a:lnTo>
                    <a:lnTo>
                      <a:pt x="37" y="0"/>
                    </a:lnTo>
                    <a:close/>
                  </a:path>
                </a:pathLst>
              </a:custGeom>
              <a:solidFill>
                <a:srgbClr val="000000"/>
              </a:solidFill>
              <a:ln w="9525">
                <a:noFill/>
                <a:round/>
                <a:headEnd/>
                <a:tailEnd/>
              </a:ln>
            </p:spPr>
            <p:txBody>
              <a:bodyPr/>
              <a:lstStyle/>
              <a:p>
                <a:endParaRPr lang="en-US"/>
              </a:p>
            </p:txBody>
          </p:sp>
          <p:sp>
            <p:nvSpPr>
              <p:cNvPr id="91364" name="Freeform 468"/>
              <p:cNvSpPr>
                <a:spLocks/>
              </p:cNvSpPr>
              <p:nvPr/>
            </p:nvSpPr>
            <p:spPr bwMode="auto">
              <a:xfrm>
                <a:off x="1162" y="3900"/>
                <a:ext cx="39" cy="26"/>
              </a:xfrm>
              <a:custGeom>
                <a:avLst/>
                <a:gdLst>
                  <a:gd name="T0" fmla="*/ 37 w 39"/>
                  <a:gd name="T1" fmla="*/ 0 h 26"/>
                  <a:gd name="T2" fmla="*/ 39 w 39"/>
                  <a:gd name="T3" fmla="*/ 22 h 26"/>
                  <a:gd name="T4" fmla="*/ 2 w 39"/>
                  <a:gd name="T5" fmla="*/ 26 h 26"/>
                  <a:gd name="T6" fmla="*/ 0 w 39"/>
                  <a:gd name="T7" fmla="*/ 4 h 26"/>
                  <a:gd name="T8" fmla="*/ 37 w 39"/>
                  <a:gd name="T9" fmla="*/ 0 h 26"/>
                  <a:gd name="T10" fmla="*/ 0 60000 65536"/>
                  <a:gd name="T11" fmla="*/ 0 60000 65536"/>
                  <a:gd name="T12" fmla="*/ 0 60000 65536"/>
                  <a:gd name="T13" fmla="*/ 0 60000 65536"/>
                  <a:gd name="T14" fmla="*/ 0 60000 65536"/>
                  <a:gd name="T15" fmla="*/ 0 w 39"/>
                  <a:gd name="T16" fmla="*/ 0 h 26"/>
                  <a:gd name="T17" fmla="*/ 39 w 39"/>
                  <a:gd name="T18" fmla="*/ 26 h 26"/>
                </a:gdLst>
                <a:ahLst/>
                <a:cxnLst>
                  <a:cxn ang="T10">
                    <a:pos x="T0" y="T1"/>
                  </a:cxn>
                  <a:cxn ang="T11">
                    <a:pos x="T2" y="T3"/>
                  </a:cxn>
                  <a:cxn ang="T12">
                    <a:pos x="T4" y="T5"/>
                  </a:cxn>
                  <a:cxn ang="T13">
                    <a:pos x="T6" y="T7"/>
                  </a:cxn>
                  <a:cxn ang="T14">
                    <a:pos x="T8" y="T9"/>
                  </a:cxn>
                </a:cxnLst>
                <a:rect l="T15" t="T16" r="T17" b="T18"/>
                <a:pathLst>
                  <a:path w="39" h="26">
                    <a:moveTo>
                      <a:pt x="37" y="0"/>
                    </a:moveTo>
                    <a:lnTo>
                      <a:pt x="39" y="22"/>
                    </a:lnTo>
                    <a:lnTo>
                      <a:pt x="2" y="26"/>
                    </a:lnTo>
                    <a:lnTo>
                      <a:pt x="0" y="4"/>
                    </a:lnTo>
                    <a:lnTo>
                      <a:pt x="37" y="0"/>
                    </a:lnTo>
                    <a:close/>
                  </a:path>
                </a:pathLst>
              </a:custGeom>
              <a:solidFill>
                <a:srgbClr val="000000"/>
              </a:solidFill>
              <a:ln w="9525">
                <a:noFill/>
                <a:round/>
                <a:headEnd/>
                <a:tailEnd/>
              </a:ln>
            </p:spPr>
            <p:txBody>
              <a:bodyPr/>
              <a:lstStyle/>
              <a:p>
                <a:endParaRPr lang="en-US"/>
              </a:p>
            </p:txBody>
          </p:sp>
          <p:sp>
            <p:nvSpPr>
              <p:cNvPr id="91365" name="Freeform 467"/>
              <p:cNvSpPr>
                <a:spLocks/>
              </p:cNvSpPr>
              <p:nvPr/>
            </p:nvSpPr>
            <p:spPr bwMode="auto">
              <a:xfrm>
                <a:off x="1164" y="3922"/>
                <a:ext cx="39" cy="26"/>
              </a:xfrm>
              <a:custGeom>
                <a:avLst/>
                <a:gdLst>
                  <a:gd name="T0" fmla="*/ 37 w 39"/>
                  <a:gd name="T1" fmla="*/ 0 h 26"/>
                  <a:gd name="T2" fmla="*/ 39 w 39"/>
                  <a:gd name="T3" fmla="*/ 21 h 26"/>
                  <a:gd name="T4" fmla="*/ 3 w 39"/>
                  <a:gd name="T5" fmla="*/ 26 h 26"/>
                  <a:gd name="T6" fmla="*/ 0 w 39"/>
                  <a:gd name="T7" fmla="*/ 5 h 26"/>
                  <a:gd name="T8" fmla="*/ 37 w 39"/>
                  <a:gd name="T9" fmla="*/ 0 h 26"/>
                  <a:gd name="T10" fmla="*/ 0 60000 65536"/>
                  <a:gd name="T11" fmla="*/ 0 60000 65536"/>
                  <a:gd name="T12" fmla="*/ 0 60000 65536"/>
                  <a:gd name="T13" fmla="*/ 0 60000 65536"/>
                  <a:gd name="T14" fmla="*/ 0 60000 65536"/>
                  <a:gd name="T15" fmla="*/ 0 w 39"/>
                  <a:gd name="T16" fmla="*/ 0 h 26"/>
                  <a:gd name="T17" fmla="*/ 39 w 39"/>
                  <a:gd name="T18" fmla="*/ 26 h 26"/>
                </a:gdLst>
                <a:ahLst/>
                <a:cxnLst>
                  <a:cxn ang="T10">
                    <a:pos x="T0" y="T1"/>
                  </a:cxn>
                  <a:cxn ang="T11">
                    <a:pos x="T2" y="T3"/>
                  </a:cxn>
                  <a:cxn ang="T12">
                    <a:pos x="T4" y="T5"/>
                  </a:cxn>
                  <a:cxn ang="T13">
                    <a:pos x="T6" y="T7"/>
                  </a:cxn>
                  <a:cxn ang="T14">
                    <a:pos x="T8" y="T9"/>
                  </a:cxn>
                </a:cxnLst>
                <a:rect l="T15" t="T16" r="T17" b="T18"/>
                <a:pathLst>
                  <a:path w="39" h="26">
                    <a:moveTo>
                      <a:pt x="37" y="0"/>
                    </a:moveTo>
                    <a:lnTo>
                      <a:pt x="39" y="21"/>
                    </a:lnTo>
                    <a:lnTo>
                      <a:pt x="3" y="26"/>
                    </a:lnTo>
                    <a:lnTo>
                      <a:pt x="0" y="5"/>
                    </a:lnTo>
                    <a:lnTo>
                      <a:pt x="37" y="0"/>
                    </a:lnTo>
                    <a:close/>
                  </a:path>
                </a:pathLst>
              </a:custGeom>
              <a:solidFill>
                <a:srgbClr val="000000"/>
              </a:solidFill>
              <a:ln w="9525">
                <a:noFill/>
                <a:round/>
                <a:headEnd/>
                <a:tailEnd/>
              </a:ln>
            </p:spPr>
            <p:txBody>
              <a:bodyPr/>
              <a:lstStyle/>
              <a:p>
                <a:endParaRPr lang="en-US"/>
              </a:p>
            </p:txBody>
          </p:sp>
          <p:sp>
            <p:nvSpPr>
              <p:cNvPr id="91366" name="Freeform 466"/>
              <p:cNvSpPr>
                <a:spLocks/>
              </p:cNvSpPr>
              <p:nvPr/>
            </p:nvSpPr>
            <p:spPr bwMode="auto">
              <a:xfrm>
                <a:off x="1167" y="3943"/>
                <a:ext cx="39" cy="25"/>
              </a:xfrm>
              <a:custGeom>
                <a:avLst/>
                <a:gdLst>
                  <a:gd name="T0" fmla="*/ 36 w 39"/>
                  <a:gd name="T1" fmla="*/ 0 h 25"/>
                  <a:gd name="T2" fmla="*/ 39 w 39"/>
                  <a:gd name="T3" fmla="*/ 20 h 25"/>
                  <a:gd name="T4" fmla="*/ 2 w 39"/>
                  <a:gd name="T5" fmla="*/ 25 h 25"/>
                  <a:gd name="T6" fmla="*/ 0 w 39"/>
                  <a:gd name="T7" fmla="*/ 5 h 25"/>
                  <a:gd name="T8" fmla="*/ 36 w 39"/>
                  <a:gd name="T9" fmla="*/ 0 h 25"/>
                  <a:gd name="T10" fmla="*/ 0 60000 65536"/>
                  <a:gd name="T11" fmla="*/ 0 60000 65536"/>
                  <a:gd name="T12" fmla="*/ 0 60000 65536"/>
                  <a:gd name="T13" fmla="*/ 0 60000 65536"/>
                  <a:gd name="T14" fmla="*/ 0 60000 65536"/>
                  <a:gd name="T15" fmla="*/ 0 w 39"/>
                  <a:gd name="T16" fmla="*/ 0 h 25"/>
                  <a:gd name="T17" fmla="*/ 39 w 39"/>
                  <a:gd name="T18" fmla="*/ 25 h 25"/>
                </a:gdLst>
                <a:ahLst/>
                <a:cxnLst>
                  <a:cxn ang="T10">
                    <a:pos x="T0" y="T1"/>
                  </a:cxn>
                  <a:cxn ang="T11">
                    <a:pos x="T2" y="T3"/>
                  </a:cxn>
                  <a:cxn ang="T12">
                    <a:pos x="T4" y="T5"/>
                  </a:cxn>
                  <a:cxn ang="T13">
                    <a:pos x="T6" y="T7"/>
                  </a:cxn>
                  <a:cxn ang="T14">
                    <a:pos x="T8" y="T9"/>
                  </a:cxn>
                </a:cxnLst>
                <a:rect l="T15" t="T16" r="T17" b="T18"/>
                <a:pathLst>
                  <a:path w="39" h="25">
                    <a:moveTo>
                      <a:pt x="36" y="0"/>
                    </a:moveTo>
                    <a:lnTo>
                      <a:pt x="39" y="20"/>
                    </a:lnTo>
                    <a:lnTo>
                      <a:pt x="2" y="25"/>
                    </a:lnTo>
                    <a:lnTo>
                      <a:pt x="0" y="5"/>
                    </a:lnTo>
                    <a:lnTo>
                      <a:pt x="36" y="0"/>
                    </a:lnTo>
                    <a:close/>
                  </a:path>
                </a:pathLst>
              </a:custGeom>
              <a:solidFill>
                <a:srgbClr val="000000"/>
              </a:solidFill>
              <a:ln w="9525">
                <a:noFill/>
                <a:round/>
                <a:headEnd/>
                <a:tailEnd/>
              </a:ln>
            </p:spPr>
            <p:txBody>
              <a:bodyPr/>
              <a:lstStyle/>
              <a:p>
                <a:endParaRPr lang="en-US"/>
              </a:p>
            </p:txBody>
          </p:sp>
          <p:sp>
            <p:nvSpPr>
              <p:cNvPr id="91367" name="Freeform 465"/>
              <p:cNvSpPr>
                <a:spLocks/>
              </p:cNvSpPr>
              <p:nvPr/>
            </p:nvSpPr>
            <p:spPr bwMode="auto">
              <a:xfrm>
                <a:off x="1169" y="3963"/>
                <a:ext cx="39" cy="24"/>
              </a:xfrm>
              <a:custGeom>
                <a:avLst/>
                <a:gdLst>
                  <a:gd name="T0" fmla="*/ 37 w 39"/>
                  <a:gd name="T1" fmla="*/ 0 h 24"/>
                  <a:gd name="T2" fmla="*/ 39 w 39"/>
                  <a:gd name="T3" fmla="*/ 20 h 24"/>
                  <a:gd name="T4" fmla="*/ 2 w 39"/>
                  <a:gd name="T5" fmla="*/ 24 h 24"/>
                  <a:gd name="T6" fmla="*/ 0 w 39"/>
                  <a:gd name="T7" fmla="*/ 5 h 24"/>
                  <a:gd name="T8" fmla="*/ 37 w 39"/>
                  <a:gd name="T9" fmla="*/ 0 h 24"/>
                  <a:gd name="T10" fmla="*/ 0 60000 65536"/>
                  <a:gd name="T11" fmla="*/ 0 60000 65536"/>
                  <a:gd name="T12" fmla="*/ 0 60000 65536"/>
                  <a:gd name="T13" fmla="*/ 0 60000 65536"/>
                  <a:gd name="T14" fmla="*/ 0 60000 65536"/>
                  <a:gd name="T15" fmla="*/ 0 w 39"/>
                  <a:gd name="T16" fmla="*/ 0 h 24"/>
                  <a:gd name="T17" fmla="*/ 39 w 39"/>
                  <a:gd name="T18" fmla="*/ 24 h 24"/>
                </a:gdLst>
                <a:ahLst/>
                <a:cxnLst>
                  <a:cxn ang="T10">
                    <a:pos x="T0" y="T1"/>
                  </a:cxn>
                  <a:cxn ang="T11">
                    <a:pos x="T2" y="T3"/>
                  </a:cxn>
                  <a:cxn ang="T12">
                    <a:pos x="T4" y="T5"/>
                  </a:cxn>
                  <a:cxn ang="T13">
                    <a:pos x="T6" y="T7"/>
                  </a:cxn>
                  <a:cxn ang="T14">
                    <a:pos x="T8" y="T9"/>
                  </a:cxn>
                </a:cxnLst>
                <a:rect l="T15" t="T16" r="T17" b="T18"/>
                <a:pathLst>
                  <a:path w="39" h="24">
                    <a:moveTo>
                      <a:pt x="37" y="0"/>
                    </a:moveTo>
                    <a:lnTo>
                      <a:pt x="39" y="20"/>
                    </a:lnTo>
                    <a:lnTo>
                      <a:pt x="2" y="24"/>
                    </a:lnTo>
                    <a:lnTo>
                      <a:pt x="0" y="5"/>
                    </a:lnTo>
                    <a:lnTo>
                      <a:pt x="37" y="0"/>
                    </a:lnTo>
                    <a:close/>
                  </a:path>
                </a:pathLst>
              </a:custGeom>
              <a:solidFill>
                <a:srgbClr val="000000"/>
              </a:solidFill>
              <a:ln w="9525">
                <a:noFill/>
                <a:round/>
                <a:headEnd/>
                <a:tailEnd/>
              </a:ln>
            </p:spPr>
            <p:txBody>
              <a:bodyPr/>
              <a:lstStyle/>
              <a:p>
                <a:endParaRPr lang="en-US"/>
              </a:p>
            </p:txBody>
          </p:sp>
          <p:sp>
            <p:nvSpPr>
              <p:cNvPr id="91368" name="Freeform 464"/>
              <p:cNvSpPr>
                <a:spLocks/>
              </p:cNvSpPr>
              <p:nvPr/>
            </p:nvSpPr>
            <p:spPr bwMode="auto">
              <a:xfrm>
                <a:off x="1172" y="3982"/>
                <a:ext cx="39" cy="25"/>
              </a:xfrm>
              <a:custGeom>
                <a:avLst/>
                <a:gdLst>
                  <a:gd name="T0" fmla="*/ 36 w 39"/>
                  <a:gd name="T1" fmla="*/ 0 h 25"/>
                  <a:gd name="T2" fmla="*/ 39 w 39"/>
                  <a:gd name="T3" fmla="*/ 18 h 25"/>
                  <a:gd name="T4" fmla="*/ 3 w 39"/>
                  <a:gd name="T5" fmla="*/ 25 h 25"/>
                  <a:gd name="T6" fmla="*/ 0 w 39"/>
                  <a:gd name="T7" fmla="*/ 6 h 25"/>
                  <a:gd name="T8" fmla="*/ 36 w 39"/>
                  <a:gd name="T9" fmla="*/ 0 h 25"/>
                  <a:gd name="T10" fmla="*/ 0 60000 65536"/>
                  <a:gd name="T11" fmla="*/ 0 60000 65536"/>
                  <a:gd name="T12" fmla="*/ 0 60000 65536"/>
                  <a:gd name="T13" fmla="*/ 0 60000 65536"/>
                  <a:gd name="T14" fmla="*/ 0 60000 65536"/>
                  <a:gd name="T15" fmla="*/ 0 w 39"/>
                  <a:gd name="T16" fmla="*/ 0 h 25"/>
                  <a:gd name="T17" fmla="*/ 39 w 39"/>
                  <a:gd name="T18" fmla="*/ 25 h 25"/>
                </a:gdLst>
                <a:ahLst/>
                <a:cxnLst>
                  <a:cxn ang="T10">
                    <a:pos x="T0" y="T1"/>
                  </a:cxn>
                  <a:cxn ang="T11">
                    <a:pos x="T2" y="T3"/>
                  </a:cxn>
                  <a:cxn ang="T12">
                    <a:pos x="T4" y="T5"/>
                  </a:cxn>
                  <a:cxn ang="T13">
                    <a:pos x="T6" y="T7"/>
                  </a:cxn>
                  <a:cxn ang="T14">
                    <a:pos x="T8" y="T9"/>
                  </a:cxn>
                </a:cxnLst>
                <a:rect l="T15" t="T16" r="T17" b="T18"/>
                <a:pathLst>
                  <a:path w="39" h="25">
                    <a:moveTo>
                      <a:pt x="36" y="0"/>
                    </a:moveTo>
                    <a:lnTo>
                      <a:pt x="39" y="18"/>
                    </a:lnTo>
                    <a:lnTo>
                      <a:pt x="3" y="25"/>
                    </a:lnTo>
                    <a:lnTo>
                      <a:pt x="0" y="6"/>
                    </a:lnTo>
                    <a:lnTo>
                      <a:pt x="36" y="0"/>
                    </a:lnTo>
                    <a:close/>
                  </a:path>
                </a:pathLst>
              </a:custGeom>
              <a:solidFill>
                <a:srgbClr val="000000"/>
              </a:solidFill>
              <a:ln w="9525">
                <a:noFill/>
                <a:round/>
                <a:headEnd/>
                <a:tailEnd/>
              </a:ln>
            </p:spPr>
            <p:txBody>
              <a:bodyPr/>
              <a:lstStyle/>
              <a:p>
                <a:endParaRPr lang="en-US"/>
              </a:p>
            </p:txBody>
          </p:sp>
          <p:sp>
            <p:nvSpPr>
              <p:cNvPr id="91369" name="Freeform 463"/>
              <p:cNvSpPr>
                <a:spLocks/>
              </p:cNvSpPr>
              <p:nvPr/>
            </p:nvSpPr>
            <p:spPr bwMode="auto">
              <a:xfrm>
                <a:off x="1175" y="4000"/>
                <a:ext cx="39" cy="24"/>
              </a:xfrm>
              <a:custGeom>
                <a:avLst/>
                <a:gdLst>
                  <a:gd name="T0" fmla="*/ 36 w 39"/>
                  <a:gd name="T1" fmla="*/ 0 h 24"/>
                  <a:gd name="T2" fmla="*/ 39 w 39"/>
                  <a:gd name="T3" fmla="*/ 17 h 24"/>
                  <a:gd name="T4" fmla="*/ 3 w 39"/>
                  <a:gd name="T5" fmla="*/ 24 h 24"/>
                  <a:gd name="T6" fmla="*/ 0 w 39"/>
                  <a:gd name="T7" fmla="*/ 7 h 24"/>
                  <a:gd name="T8" fmla="*/ 36 w 39"/>
                  <a:gd name="T9" fmla="*/ 0 h 24"/>
                  <a:gd name="T10" fmla="*/ 0 60000 65536"/>
                  <a:gd name="T11" fmla="*/ 0 60000 65536"/>
                  <a:gd name="T12" fmla="*/ 0 60000 65536"/>
                  <a:gd name="T13" fmla="*/ 0 60000 65536"/>
                  <a:gd name="T14" fmla="*/ 0 60000 65536"/>
                  <a:gd name="T15" fmla="*/ 0 w 39"/>
                  <a:gd name="T16" fmla="*/ 0 h 24"/>
                  <a:gd name="T17" fmla="*/ 39 w 39"/>
                  <a:gd name="T18" fmla="*/ 24 h 24"/>
                </a:gdLst>
                <a:ahLst/>
                <a:cxnLst>
                  <a:cxn ang="T10">
                    <a:pos x="T0" y="T1"/>
                  </a:cxn>
                  <a:cxn ang="T11">
                    <a:pos x="T2" y="T3"/>
                  </a:cxn>
                  <a:cxn ang="T12">
                    <a:pos x="T4" y="T5"/>
                  </a:cxn>
                  <a:cxn ang="T13">
                    <a:pos x="T6" y="T7"/>
                  </a:cxn>
                  <a:cxn ang="T14">
                    <a:pos x="T8" y="T9"/>
                  </a:cxn>
                </a:cxnLst>
                <a:rect l="T15" t="T16" r="T17" b="T18"/>
                <a:pathLst>
                  <a:path w="39" h="24">
                    <a:moveTo>
                      <a:pt x="36" y="0"/>
                    </a:moveTo>
                    <a:lnTo>
                      <a:pt x="39" y="17"/>
                    </a:lnTo>
                    <a:lnTo>
                      <a:pt x="3" y="24"/>
                    </a:lnTo>
                    <a:lnTo>
                      <a:pt x="0" y="7"/>
                    </a:lnTo>
                    <a:lnTo>
                      <a:pt x="36" y="0"/>
                    </a:lnTo>
                    <a:close/>
                  </a:path>
                </a:pathLst>
              </a:custGeom>
              <a:solidFill>
                <a:srgbClr val="000000"/>
              </a:solidFill>
              <a:ln w="9525">
                <a:noFill/>
                <a:round/>
                <a:headEnd/>
                <a:tailEnd/>
              </a:ln>
            </p:spPr>
            <p:txBody>
              <a:bodyPr/>
              <a:lstStyle/>
              <a:p>
                <a:endParaRPr lang="en-US"/>
              </a:p>
            </p:txBody>
          </p:sp>
          <p:sp>
            <p:nvSpPr>
              <p:cNvPr id="91370" name="Freeform 462"/>
              <p:cNvSpPr>
                <a:spLocks/>
              </p:cNvSpPr>
              <p:nvPr/>
            </p:nvSpPr>
            <p:spPr bwMode="auto">
              <a:xfrm>
                <a:off x="1178" y="4017"/>
                <a:ext cx="39" cy="23"/>
              </a:xfrm>
              <a:custGeom>
                <a:avLst/>
                <a:gdLst>
                  <a:gd name="T0" fmla="*/ 36 w 39"/>
                  <a:gd name="T1" fmla="*/ 0 h 23"/>
                  <a:gd name="T2" fmla="*/ 39 w 39"/>
                  <a:gd name="T3" fmla="*/ 16 h 23"/>
                  <a:gd name="T4" fmla="*/ 3 w 39"/>
                  <a:gd name="T5" fmla="*/ 23 h 23"/>
                  <a:gd name="T6" fmla="*/ 0 w 39"/>
                  <a:gd name="T7" fmla="*/ 7 h 23"/>
                  <a:gd name="T8" fmla="*/ 36 w 39"/>
                  <a:gd name="T9" fmla="*/ 0 h 23"/>
                  <a:gd name="T10" fmla="*/ 0 60000 65536"/>
                  <a:gd name="T11" fmla="*/ 0 60000 65536"/>
                  <a:gd name="T12" fmla="*/ 0 60000 65536"/>
                  <a:gd name="T13" fmla="*/ 0 60000 65536"/>
                  <a:gd name="T14" fmla="*/ 0 60000 65536"/>
                  <a:gd name="T15" fmla="*/ 0 w 39"/>
                  <a:gd name="T16" fmla="*/ 0 h 23"/>
                  <a:gd name="T17" fmla="*/ 39 w 39"/>
                  <a:gd name="T18" fmla="*/ 23 h 23"/>
                </a:gdLst>
                <a:ahLst/>
                <a:cxnLst>
                  <a:cxn ang="T10">
                    <a:pos x="T0" y="T1"/>
                  </a:cxn>
                  <a:cxn ang="T11">
                    <a:pos x="T2" y="T3"/>
                  </a:cxn>
                  <a:cxn ang="T12">
                    <a:pos x="T4" y="T5"/>
                  </a:cxn>
                  <a:cxn ang="T13">
                    <a:pos x="T6" y="T7"/>
                  </a:cxn>
                  <a:cxn ang="T14">
                    <a:pos x="T8" y="T9"/>
                  </a:cxn>
                </a:cxnLst>
                <a:rect l="T15" t="T16" r="T17" b="T18"/>
                <a:pathLst>
                  <a:path w="39" h="23">
                    <a:moveTo>
                      <a:pt x="36" y="0"/>
                    </a:moveTo>
                    <a:lnTo>
                      <a:pt x="39" y="16"/>
                    </a:lnTo>
                    <a:lnTo>
                      <a:pt x="3" y="23"/>
                    </a:lnTo>
                    <a:lnTo>
                      <a:pt x="0" y="7"/>
                    </a:lnTo>
                    <a:lnTo>
                      <a:pt x="36" y="0"/>
                    </a:lnTo>
                    <a:close/>
                  </a:path>
                </a:pathLst>
              </a:custGeom>
              <a:solidFill>
                <a:srgbClr val="000000"/>
              </a:solidFill>
              <a:ln w="9525">
                <a:noFill/>
                <a:round/>
                <a:headEnd/>
                <a:tailEnd/>
              </a:ln>
            </p:spPr>
            <p:txBody>
              <a:bodyPr/>
              <a:lstStyle/>
              <a:p>
                <a:endParaRPr lang="en-US"/>
              </a:p>
            </p:txBody>
          </p:sp>
          <p:sp>
            <p:nvSpPr>
              <p:cNvPr id="91371" name="Freeform 461"/>
              <p:cNvSpPr>
                <a:spLocks/>
              </p:cNvSpPr>
              <p:nvPr/>
            </p:nvSpPr>
            <p:spPr bwMode="auto">
              <a:xfrm>
                <a:off x="1181" y="4033"/>
                <a:ext cx="39" cy="24"/>
              </a:xfrm>
              <a:custGeom>
                <a:avLst/>
                <a:gdLst>
                  <a:gd name="T0" fmla="*/ 36 w 39"/>
                  <a:gd name="T1" fmla="*/ 0 h 24"/>
                  <a:gd name="T2" fmla="*/ 39 w 39"/>
                  <a:gd name="T3" fmla="*/ 15 h 24"/>
                  <a:gd name="T4" fmla="*/ 3 w 39"/>
                  <a:gd name="T5" fmla="*/ 24 h 24"/>
                  <a:gd name="T6" fmla="*/ 0 w 39"/>
                  <a:gd name="T7" fmla="*/ 8 h 24"/>
                  <a:gd name="T8" fmla="*/ 36 w 39"/>
                  <a:gd name="T9" fmla="*/ 0 h 24"/>
                  <a:gd name="T10" fmla="*/ 0 60000 65536"/>
                  <a:gd name="T11" fmla="*/ 0 60000 65536"/>
                  <a:gd name="T12" fmla="*/ 0 60000 65536"/>
                  <a:gd name="T13" fmla="*/ 0 60000 65536"/>
                  <a:gd name="T14" fmla="*/ 0 60000 65536"/>
                  <a:gd name="T15" fmla="*/ 0 w 39"/>
                  <a:gd name="T16" fmla="*/ 0 h 24"/>
                  <a:gd name="T17" fmla="*/ 39 w 39"/>
                  <a:gd name="T18" fmla="*/ 24 h 24"/>
                </a:gdLst>
                <a:ahLst/>
                <a:cxnLst>
                  <a:cxn ang="T10">
                    <a:pos x="T0" y="T1"/>
                  </a:cxn>
                  <a:cxn ang="T11">
                    <a:pos x="T2" y="T3"/>
                  </a:cxn>
                  <a:cxn ang="T12">
                    <a:pos x="T4" y="T5"/>
                  </a:cxn>
                  <a:cxn ang="T13">
                    <a:pos x="T6" y="T7"/>
                  </a:cxn>
                  <a:cxn ang="T14">
                    <a:pos x="T8" y="T9"/>
                  </a:cxn>
                </a:cxnLst>
                <a:rect l="T15" t="T16" r="T17" b="T18"/>
                <a:pathLst>
                  <a:path w="39" h="24">
                    <a:moveTo>
                      <a:pt x="36" y="0"/>
                    </a:moveTo>
                    <a:lnTo>
                      <a:pt x="39" y="15"/>
                    </a:lnTo>
                    <a:lnTo>
                      <a:pt x="3" y="24"/>
                    </a:lnTo>
                    <a:lnTo>
                      <a:pt x="0" y="8"/>
                    </a:lnTo>
                    <a:lnTo>
                      <a:pt x="36" y="0"/>
                    </a:lnTo>
                    <a:close/>
                  </a:path>
                </a:pathLst>
              </a:custGeom>
              <a:solidFill>
                <a:srgbClr val="000000"/>
              </a:solidFill>
              <a:ln w="9525">
                <a:noFill/>
                <a:round/>
                <a:headEnd/>
                <a:tailEnd/>
              </a:ln>
            </p:spPr>
            <p:txBody>
              <a:bodyPr/>
              <a:lstStyle/>
              <a:p>
                <a:endParaRPr lang="en-US"/>
              </a:p>
            </p:txBody>
          </p:sp>
          <p:sp>
            <p:nvSpPr>
              <p:cNvPr id="91372" name="Freeform 460"/>
              <p:cNvSpPr>
                <a:spLocks/>
              </p:cNvSpPr>
              <p:nvPr/>
            </p:nvSpPr>
            <p:spPr bwMode="auto">
              <a:xfrm>
                <a:off x="1184" y="4047"/>
                <a:ext cx="39" cy="25"/>
              </a:xfrm>
              <a:custGeom>
                <a:avLst/>
                <a:gdLst>
                  <a:gd name="T0" fmla="*/ 35 w 39"/>
                  <a:gd name="T1" fmla="*/ 0 h 25"/>
                  <a:gd name="T2" fmla="*/ 39 w 39"/>
                  <a:gd name="T3" fmla="*/ 14 h 25"/>
                  <a:gd name="T4" fmla="*/ 4 w 39"/>
                  <a:gd name="T5" fmla="*/ 25 h 25"/>
                  <a:gd name="T6" fmla="*/ 0 w 39"/>
                  <a:gd name="T7" fmla="*/ 11 h 25"/>
                  <a:gd name="T8" fmla="*/ 35 w 39"/>
                  <a:gd name="T9" fmla="*/ 0 h 25"/>
                  <a:gd name="T10" fmla="*/ 0 60000 65536"/>
                  <a:gd name="T11" fmla="*/ 0 60000 65536"/>
                  <a:gd name="T12" fmla="*/ 0 60000 65536"/>
                  <a:gd name="T13" fmla="*/ 0 60000 65536"/>
                  <a:gd name="T14" fmla="*/ 0 60000 65536"/>
                  <a:gd name="T15" fmla="*/ 0 w 39"/>
                  <a:gd name="T16" fmla="*/ 0 h 25"/>
                  <a:gd name="T17" fmla="*/ 39 w 39"/>
                  <a:gd name="T18" fmla="*/ 25 h 25"/>
                </a:gdLst>
                <a:ahLst/>
                <a:cxnLst>
                  <a:cxn ang="T10">
                    <a:pos x="T0" y="T1"/>
                  </a:cxn>
                  <a:cxn ang="T11">
                    <a:pos x="T2" y="T3"/>
                  </a:cxn>
                  <a:cxn ang="T12">
                    <a:pos x="T4" y="T5"/>
                  </a:cxn>
                  <a:cxn ang="T13">
                    <a:pos x="T6" y="T7"/>
                  </a:cxn>
                  <a:cxn ang="T14">
                    <a:pos x="T8" y="T9"/>
                  </a:cxn>
                </a:cxnLst>
                <a:rect l="T15" t="T16" r="T17" b="T18"/>
                <a:pathLst>
                  <a:path w="39" h="25">
                    <a:moveTo>
                      <a:pt x="35" y="0"/>
                    </a:moveTo>
                    <a:lnTo>
                      <a:pt x="39" y="14"/>
                    </a:lnTo>
                    <a:lnTo>
                      <a:pt x="4" y="25"/>
                    </a:lnTo>
                    <a:lnTo>
                      <a:pt x="0" y="11"/>
                    </a:lnTo>
                    <a:lnTo>
                      <a:pt x="35" y="0"/>
                    </a:lnTo>
                    <a:close/>
                  </a:path>
                </a:pathLst>
              </a:custGeom>
              <a:solidFill>
                <a:srgbClr val="000000"/>
              </a:solidFill>
              <a:ln w="9525">
                <a:noFill/>
                <a:round/>
                <a:headEnd/>
                <a:tailEnd/>
              </a:ln>
            </p:spPr>
            <p:txBody>
              <a:bodyPr/>
              <a:lstStyle/>
              <a:p>
                <a:endParaRPr lang="en-US"/>
              </a:p>
            </p:txBody>
          </p:sp>
          <p:sp>
            <p:nvSpPr>
              <p:cNvPr id="91373" name="Freeform 459"/>
              <p:cNvSpPr>
                <a:spLocks/>
              </p:cNvSpPr>
              <p:nvPr/>
            </p:nvSpPr>
            <p:spPr bwMode="auto">
              <a:xfrm>
                <a:off x="1188" y="4060"/>
                <a:ext cx="39" cy="24"/>
              </a:xfrm>
              <a:custGeom>
                <a:avLst/>
                <a:gdLst>
                  <a:gd name="T0" fmla="*/ 35 w 39"/>
                  <a:gd name="T1" fmla="*/ 0 h 24"/>
                  <a:gd name="T2" fmla="*/ 39 w 39"/>
                  <a:gd name="T3" fmla="*/ 12 h 24"/>
                  <a:gd name="T4" fmla="*/ 4 w 39"/>
                  <a:gd name="T5" fmla="*/ 24 h 24"/>
                  <a:gd name="T6" fmla="*/ 0 w 39"/>
                  <a:gd name="T7" fmla="*/ 12 h 24"/>
                  <a:gd name="T8" fmla="*/ 35 w 39"/>
                  <a:gd name="T9" fmla="*/ 0 h 24"/>
                  <a:gd name="T10" fmla="*/ 0 60000 65536"/>
                  <a:gd name="T11" fmla="*/ 0 60000 65536"/>
                  <a:gd name="T12" fmla="*/ 0 60000 65536"/>
                  <a:gd name="T13" fmla="*/ 0 60000 65536"/>
                  <a:gd name="T14" fmla="*/ 0 60000 65536"/>
                  <a:gd name="T15" fmla="*/ 0 w 39"/>
                  <a:gd name="T16" fmla="*/ 0 h 24"/>
                  <a:gd name="T17" fmla="*/ 39 w 39"/>
                  <a:gd name="T18" fmla="*/ 24 h 24"/>
                </a:gdLst>
                <a:ahLst/>
                <a:cxnLst>
                  <a:cxn ang="T10">
                    <a:pos x="T0" y="T1"/>
                  </a:cxn>
                  <a:cxn ang="T11">
                    <a:pos x="T2" y="T3"/>
                  </a:cxn>
                  <a:cxn ang="T12">
                    <a:pos x="T4" y="T5"/>
                  </a:cxn>
                  <a:cxn ang="T13">
                    <a:pos x="T6" y="T7"/>
                  </a:cxn>
                  <a:cxn ang="T14">
                    <a:pos x="T8" y="T9"/>
                  </a:cxn>
                </a:cxnLst>
                <a:rect l="T15" t="T16" r="T17" b="T18"/>
                <a:pathLst>
                  <a:path w="39" h="24">
                    <a:moveTo>
                      <a:pt x="35" y="0"/>
                    </a:moveTo>
                    <a:lnTo>
                      <a:pt x="39" y="12"/>
                    </a:lnTo>
                    <a:lnTo>
                      <a:pt x="4" y="24"/>
                    </a:lnTo>
                    <a:lnTo>
                      <a:pt x="0" y="12"/>
                    </a:lnTo>
                    <a:lnTo>
                      <a:pt x="35" y="0"/>
                    </a:lnTo>
                    <a:close/>
                  </a:path>
                </a:pathLst>
              </a:custGeom>
              <a:solidFill>
                <a:srgbClr val="000000"/>
              </a:solidFill>
              <a:ln w="9525">
                <a:noFill/>
                <a:round/>
                <a:headEnd/>
                <a:tailEnd/>
              </a:ln>
            </p:spPr>
            <p:txBody>
              <a:bodyPr/>
              <a:lstStyle/>
              <a:p>
                <a:endParaRPr lang="en-US"/>
              </a:p>
            </p:txBody>
          </p:sp>
          <p:sp>
            <p:nvSpPr>
              <p:cNvPr id="91374" name="Freeform 458"/>
              <p:cNvSpPr>
                <a:spLocks/>
              </p:cNvSpPr>
              <p:nvPr/>
            </p:nvSpPr>
            <p:spPr bwMode="auto">
              <a:xfrm>
                <a:off x="1193" y="4072"/>
                <a:ext cx="38" cy="25"/>
              </a:xfrm>
              <a:custGeom>
                <a:avLst/>
                <a:gdLst>
                  <a:gd name="T0" fmla="*/ 34 w 38"/>
                  <a:gd name="T1" fmla="*/ 0 h 25"/>
                  <a:gd name="T2" fmla="*/ 38 w 38"/>
                  <a:gd name="T3" fmla="*/ 12 h 25"/>
                  <a:gd name="T4" fmla="*/ 4 w 38"/>
                  <a:gd name="T5" fmla="*/ 25 h 25"/>
                  <a:gd name="T6" fmla="*/ 0 w 38"/>
                  <a:gd name="T7" fmla="*/ 13 h 25"/>
                  <a:gd name="T8" fmla="*/ 34 w 38"/>
                  <a:gd name="T9" fmla="*/ 0 h 25"/>
                  <a:gd name="T10" fmla="*/ 0 60000 65536"/>
                  <a:gd name="T11" fmla="*/ 0 60000 65536"/>
                  <a:gd name="T12" fmla="*/ 0 60000 65536"/>
                  <a:gd name="T13" fmla="*/ 0 60000 65536"/>
                  <a:gd name="T14" fmla="*/ 0 60000 65536"/>
                  <a:gd name="T15" fmla="*/ 0 w 38"/>
                  <a:gd name="T16" fmla="*/ 0 h 25"/>
                  <a:gd name="T17" fmla="*/ 38 w 38"/>
                  <a:gd name="T18" fmla="*/ 25 h 25"/>
                </a:gdLst>
                <a:ahLst/>
                <a:cxnLst>
                  <a:cxn ang="T10">
                    <a:pos x="T0" y="T1"/>
                  </a:cxn>
                  <a:cxn ang="T11">
                    <a:pos x="T2" y="T3"/>
                  </a:cxn>
                  <a:cxn ang="T12">
                    <a:pos x="T4" y="T5"/>
                  </a:cxn>
                  <a:cxn ang="T13">
                    <a:pos x="T6" y="T7"/>
                  </a:cxn>
                  <a:cxn ang="T14">
                    <a:pos x="T8" y="T9"/>
                  </a:cxn>
                </a:cxnLst>
                <a:rect l="T15" t="T16" r="T17" b="T18"/>
                <a:pathLst>
                  <a:path w="38" h="25">
                    <a:moveTo>
                      <a:pt x="34" y="0"/>
                    </a:moveTo>
                    <a:lnTo>
                      <a:pt x="38" y="12"/>
                    </a:lnTo>
                    <a:lnTo>
                      <a:pt x="4" y="25"/>
                    </a:lnTo>
                    <a:lnTo>
                      <a:pt x="0" y="13"/>
                    </a:lnTo>
                    <a:lnTo>
                      <a:pt x="34" y="0"/>
                    </a:lnTo>
                    <a:close/>
                  </a:path>
                </a:pathLst>
              </a:custGeom>
              <a:solidFill>
                <a:srgbClr val="000000"/>
              </a:solidFill>
              <a:ln w="9525">
                <a:noFill/>
                <a:round/>
                <a:headEnd/>
                <a:tailEnd/>
              </a:ln>
            </p:spPr>
            <p:txBody>
              <a:bodyPr/>
              <a:lstStyle/>
              <a:p>
                <a:endParaRPr lang="en-US"/>
              </a:p>
            </p:txBody>
          </p:sp>
          <p:sp>
            <p:nvSpPr>
              <p:cNvPr id="91375" name="Freeform 457"/>
              <p:cNvSpPr>
                <a:spLocks/>
              </p:cNvSpPr>
              <p:nvPr/>
            </p:nvSpPr>
            <p:spPr bwMode="auto">
              <a:xfrm>
                <a:off x="1197" y="4082"/>
                <a:ext cx="36" cy="23"/>
              </a:xfrm>
              <a:custGeom>
                <a:avLst/>
                <a:gdLst>
                  <a:gd name="T0" fmla="*/ 33 w 36"/>
                  <a:gd name="T1" fmla="*/ 0 h 23"/>
                  <a:gd name="T2" fmla="*/ 36 w 36"/>
                  <a:gd name="T3" fmla="*/ 7 h 23"/>
                  <a:gd name="T4" fmla="*/ 3 w 36"/>
                  <a:gd name="T5" fmla="*/ 23 h 23"/>
                  <a:gd name="T6" fmla="*/ 0 w 36"/>
                  <a:gd name="T7" fmla="*/ 15 h 23"/>
                  <a:gd name="T8" fmla="*/ 33 w 36"/>
                  <a:gd name="T9" fmla="*/ 0 h 23"/>
                  <a:gd name="T10" fmla="*/ 0 60000 65536"/>
                  <a:gd name="T11" fmla="*/ 0 60000 65536"/>
                  <a:gd name="T12" fmla="*/ 0 60000 65536"/>
                  <a:gd name="T13" fmla="*/ 0 60000 65536"/>
                  <a:gd name="T14" fmla="*/ 0 60000 65536"/>
                  <a:gd name="T15" fmla="*/ 0 w 36"/>
                  <a:gd name="T16" fmla="*/ 0 h 23"/>
                  <a:gd name="T17" fmla="*/ 36 w 36"/>
                  <a:gd name="T18" fmla="*/ 23 h 23"/>
                </a:gdLst>
                <a:ahLst/>
                <a:cxnLst>
                  <a:cxn ang="T10">
                    <a:pos x="T0" y="T1"/>
                  </a:cxn>
                  <a:cxn ang="T11">
                    <a:pos x="T2" y="T3"/>
                  </a:cxn>
                  <a:cxn ang="T12">
                    <a:pos x="T4" y="T5"/>
                  </a:cxn>
                  <a:cxn ang="T13">
                    <a:pos x="T6" y="T7"/>
                  </a:cxn>
                  <a:cxn ang="T14">
                    <a:pos x="T8" y="T9"/>
                  </a:cxn>
                </a:cxnLst>
                <a:rect l="T15" t="T16" r="T17" b="T18"/>
                <a:pathLst>
                  <a:path w="36" h="23">
                    <a:moveTo>
                      <a:pt x="33" y="0"/>
                    </a:moveTo>
                    <a:lnTo>
                      <a:pt x="36" y="7"/>
                    </a:lnTo>
                    <a:lnTo>
                      <a:pt x="3" y="23"/>
                    </a:lnTo>
                    <a:lnTo>
                      <a:pt x="0" y="15"/>
                    </a:lnTo>
                    <a:lnTo>
                      <a:pt x="33" y="0"/>
                    </a:lnTo>
                    <a:close/>
                  </a:path>
                </a:pathLst>
              </a:custGeom>
              <a:solidFill>
                <a:srgbClr val="000000"/>
              </a:solidFill>
              <a:ln w="9525">
                <a:noFill/>
                <a:round/>
                <a:headEnd/>
                <a:tailEnd/>
              </a:ln>
            </p:spPr>
            <p:txBody>
              <a:bodyPr/>
              <a:lstStyle/>
              <a:p>
                <a:endParaRPr lang="en-US"/>
              </a:p>
            </p:txBody>
          </p:sp>
          <p:sp>
            <p:nvSpPr>
              <p:cNvPr id="91376" name="Freeform 456"/>
              <p:cNvSpPr>
                <a:spLocks/>
              </p:cNvSpPr>
              <p:nvPr/>
            </p:nvSpPr>
            <p:spPr bwMode="auto">
              <a:xfrm>
                <a:off x="1201" y="4087"/>
                <a:ext cx="35" cy="27"/>
              </a:xfrm>
              <a:custGeom>
                <a:avLst/>
                <a:gdLst>
                  <a:gd name="T0" fmla="*/ 31 w 35"/>
                  <a:gd name="T1" fmla="*/ 0 h 27"/>
                  <a:gd name="T2" fmla="*/ 35 w 35"/>
                  <a:gd name="T3" fmla="*/ 6 h 27"/>
                  <a:gd name="T4" fmla="*/ 4 w 35"/>
                  <a:gd name="T5" fmla="*/ 27 h 27"/>
                  <a:gd name="T6" fmla="*/ 0 w 35"/>
                  <a:gd name="T7" fmla="*/ 20 h 27"/>
                  <a:gd name="T8" fmla="*/ 31 w 35"/>
                  <a:gd name="T9" fmla="*/ 0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31" y="0"/>
                    </a:moveTo>
                    <a:lnTo>
                      <a:pt x="35" y="6"/>
                    </a:lnTo>
                    <a:lnTo>
                      <a:pt x="4" y="27"/>
                    </a:lnTo>
                    <a:lnTo>
                      <a:pt x="0" y="20"/>
                    </a:lnTo>
                    <a:lnTo>
                      <a:pt x="31" y="0"/>
                    </a:lnTo>
                    <a:close/>
                  </a:path>
                </a:pathLst>
              </a:custGeom>
              <a:solidFill>
                <a:srgbClr val="000000"/>
              </a:solidFill>
              <a:ln w="9525">
                <a:noFill/>
                <a:round/>
                <a:headEnd/>
                <a:tailEnd/>
              </a:ln>
            </p:spPr>
            <p:txBody>
              <a:bodyPr/>
              <a:lstStyle/>
              <a:p>
                <a:endParaRPr lang="en-US"/>
              </a:p>
            </p:txBody>
          </p:sp>
          <p:sp>
            <p:nvSpPr>
              <p:cNvPr id="91377" name="Freeform 455"/>
              <p:cNvSpPr>
                <a:spLocks/>
              </p:cNvSpPr>
              <p:nvPr/>
            </p:nvSpPr>
            <p:spPr bwMode="auto">
              <a:xfrm>
                <a:off x="1204" y="4094"/>
                <a:ext cx="35" cy="25"/>
              </a:xfrm>
              <a:custGeom>
                <a:avLst/>
                <a:gdLst>
                  <a:gd name="T0" fmla="*/ 32 w 35"/>
                  <a:gd name="T1" fmla="*/ 0 h 25"/>
                  <a:gd name="T2" fmla="*/ 35 w 35"/>
                  <a:gd name="T3" fmla="*/ 6 h 25"/>
                  <a:gd name="T4" fmla="*/ 3 w 35"/>
                  <a:gd name="T5" fmla="*/ 25 h 25"/>
                  <a:gd name="T6" fmla="*/ 0 w 35"/>
                  <a:gd name="T7" fmla="*/ 20 h 25"/>
                  <a:gd name="T8" fmla="*/ 32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32" y="0"/>
                    </a:moveTo>
                    <a:lnTo>
                      <a:pt x="35" y="6"/>
                    </a:lnTo>
                    <a:lnTo>
                      <a:pt x="3" y="25"/>
                    </a:lnTo>
                    <a:lnTo>
                      <a:pt x="0" y="20"/>
                    </a:lnTo>
                    <a:lnTo>
                      <a:pt x="32" y="0"/>
                    </a:lnTo>
                    <a:close/>
                  </a:path>
                </a:pathLst>
              </a:custGeom>
              <a:solidFill>
                <a:srgbClr val="000000"/>
              </a:solidFill>
              <a:ln w="9525">
                <a:noFill/>
                <a:round/>
                <a:headEnd/>
                <a:tailEnd/>
              </a:ln>
            </p:spPr>
            <p:txBody>
              <a:bodyPr/>
              <a:lstStyle/>
              <a:p>
                <a:endParaRPr lang="en-US"/>
              </a:p>
            </p:txBody>
          </p:sp>
          <p:sp>
            <p:nvSpPr>
              <p:cNvPr id="91378" name="Freeform 454"/>
              <p:cNvSpPr>
                <a:spLocks/>
              </p:cNvSpPr>
              <p:nvPr/>
            </p:nvSpPr>
            <p:spPr bwMode="auto">
              <a:xfrm>
                <a:off x="1210" y="4097"/>
                <a:ext cx="32" cy="30"/>
              </a:xfrm>
              <a:custGeom>
                <a:avLst/>
                <a:gdLst>
                  <a:gd name="T0" fmla="*/ 28 w 32"/>
                  <a:gd name="T1" fmla="*/ 0 h 30"/>
                  <a:gd name="T2" fmla="*/ 32 w 32"/>
                  <a:gd name="T3" fmla="*/ 4 h 30"/>
                  <a:gd name="T4" fmla="*/ 3 w 32"/>
                  <a:gd name="T5" fmla="*/ 30 h 30"/>
                  <a:gd name="T6" fmla="*/ 0 w 32"/>
                  <a:gd name="T7" fmla="*/ 25 h 30"/>
                  <a:gd name="T8" fmla="*/ 28 w 32"/>
                  <a:gd name="T9" fmla="*/ 0 h 30"/>
                  <a:gd name="T10" fmla="*/ 0 60000 65536"/>
                  <a:gd name="T11" fmla="*/ 0 60000 65536"/>
                  <a:gd name="T12" fmla="*/ 0 60000 65536"/>
                  <a:gd name="T13" fmla="*/ 0 60000 65536"/>
                  <a:gd name="T14" fmla="*/ 0 60000 65536"/>
                  <a:gd name="T15" fmla="*/ 0 w 32"/>
                  <a:gd name="T16" fmla="*/ 0 h 30"/>
                  <a:gd name="T17" fmla="*/ 32 w 32"/>
                  <a:gd name="T18" fmla="*/ 30 h 30"/>
                </a:gdLst>
                <a:ahLst/>
                <a:cxnLst>
                  <a:cxn ang="T10">
                    <a:pos x="T0" y="T1"/>
                  </a:cxn>
                  <a:cxn ang="T11">
                    <a:pos x="T2" y="T3"/>
                  </a:cxn>
                  <a:cxn ang="T12">
                    <a:pos x="T4" y="T5"/>
                  </a:cxn>
                  <a:cxn ang="T13">
                    <a:pos x="T6" y="T7"/>
                  </a:cxn>
                  <a:cxn ang="T14">
                    <a:pos x="T8" y="T9"/>
                  </a:cxn>
                </a:cxnLst>
                <a:rect l="T15" t="T16" r="T17" b="T18"/>
                <a:pathLst>
                  <a:path w="32" h="30">
                    <a:moveTo>
                      <a:pt x="28" y="0"/>
                    </a:moveTo>
                    <a:lnTo>
                      <a:pt x="32" y="4"/>
                    </a:lnTo>
                    <a:lnTo>
                      <a:pt x="3" y="30"/>
                    </a:lnTo>
                    <a:lnTo>
                      <a:pt x="0" y="25"/>
                    </a:lnTo>
                    <a:lnTo>
                      <a:pt x="28" y="0"/>
                    </a:lnTo>
                    <a:close/>
                  </a:path>
                </a:pathLst>
              </a:custGeom>
              <a:solidFill>
                <a:srgbClr val="000000"/>
              </a:solidFill>
              <a:ln w="9525">
                <a:noFill/>
                <a:round/>
                <a:headEnd/>
                <a:tailEnd/>
              </a:ln>
            </p:spPr>
            <p:txBody>
              <a:bodyPr/>
              <a:lstStyle/>
              <a:p>
                <a:endParaRPr lang="en-US"/>
              </a:p>
            </p:txBody>
          </p:sp>
          <p:sp>
            <p:nvSpPr>
              <p:cNvPr id="91379" name="Freeform 453"/>
              <p:cNvSpPr>
                <a:spLocks/>
              </p:cNvSpPr>
              <p:nvPr/>
            </p:nvSpPr>
            <p:spPr bwMode="auto">
              <a:xfrm>
                <a:off x="1214" y="4101"/>
                <a:ext cx="30" cy="31"/>
              </a:xfrm>
              <a:custGeom>
                <a:avLst/>
                <a:gdLst>
                  <a:gd name="T0" fmla="*/ 26 w 30"/>
                  <a:gd name="T1" fmla="*/ 0 h 31"/>
                  <a:gd name="T2" fmla="*/ 30 w 30"/>
                  <a:gd name="T3" fmla="*/ 4 h 31"/>
                  <a:gd name="T4" fmla="*/ 4 w 30"/>
                  <a:gd name="T5" fmla="*/ 31 h 31"/>
                  <a:gd name="T6" fmla="*/ 0 w 30"/>
                  <a:gd name="T7" fmla="*/ 27 h 31"/>
                  <a:gd name="T8" fmla="*/ 26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6" y="0"/>
                    </a:moveTo>
                    <a:lnTo>
                      <a:pt x="30" y="4"/>
                    </a:lnTo>
                    <a:lnTo>
                      <a:pt x="4" y="31"/>
                    </a:lnTo>
                    <a:lnTo>
                      <a:pt x="0" y="27"/>
                    </a:lnTo>
                    <a:lnTo>
                      <a:pt x="26" y="0"/>
                    </a:lnTo>
                    <a:close/>
                  </a:path>
                </a:pathLst>
              </a:custGeom>
              <a:solidFill>
                <a:srgbClr val="000000"/>
              </a:solidFill>
              <a:ln w="9525">
                <a:noFill/>
                <a:round/>
                <a:headEnd/>
                <a:tailEnd/>
              </a:ln>
            </p:spPr>
            <p:txBody>
              <a:bodyPr/>
              <a:lstStyle/>
              <a:p>
                <a:endParaRPr lang="en-US"/>
              </a:p>
            </p:txBody>
          </p:sp>
          <p:sp>
            <p:nvSpPr>
              <p:cNvPr id="91380" name="Freeform 452"/>
              <p:cNvSpPr>
                <a:spLocks/>
              </p:cNvSpPr>
              <p:nvPr/>
            </p:nvSpPr>
            <p:spPr bwMode="auto">
              <a:xfrm>
                <a:off x="1221" y="4102"/>
                <a:ext cx="25" cy="36"/>
              </a:xfrm>
              <a:custGeom>
                <a:avLst/>
                <a:gdLst>
                  <a:gd name="T0" fmla="*/ 21 w 25"/>
                  <a:gd name="T1" fmla="*/ 0 h 36"/>
                  <a:gd name="T2" fmla="*/ 25 w 25"/>
                  <a:gd name="T3" fmla="*/ 4 h 36"/>
                  <a:gd name="T4" fmla="*/ 5 w 25"/>
                  <a:gd name="T5" fmla="*/ 36 h 36"/>
                  <a:gd name="T6" fmla="*/ 0 w 25"/>
                  <a:gd name="T7" fmla="*/ 33 h 36"/>
                  <a:gd name="T8" fmla="*/ 21 w 25"/>
                  <a:gd name="T9" fmla="*/ 0 h 36"/>
                  <a:gd name="T10" fmla="*/ 0 60000 65536"/>
                  <a:gd name="T11" fmla="*/ 0 60000 65536"/>
                  <a:gd name="T12" fmla="*/ 0 60000 65536"/>
                  <a:gd name="T13" fmla="*/ 0 60000 65536"/>
                  <a:gd name="T14" fmla="*/ 0 60000 65536"/>
                  <a:gd name="T15" fmla="*/ 0 w 25"/>
                  <a:gd name="T16" fmla="*/ 0 h 36"/>
                  <a:gd name="T17" fmla="*/ 25 w 25"/>
                  <a:gd name="T18" fmla="*/ 36 h 36"/>
                </a:gdLst>
                <a:ahLst/>
                <a:cxnLst>
                  <a:cxn ang="T10">
                    <a:pos x="T0" y="T1"/>
                  </a:cxn>
                  <a:cxn ang="T11">
                    <a:pos x="T2" y="T3"/>
                  </a:cxn>
                  <a:cxn ang="T12">
                    <a:pos x="T4" y="T5"/>
                  </a:cxn>
                  <a:cxn ang="T13">
                    <a:pos x="T6" y="T7"/>
                  </a:cxn>
                  <a:cxn ang="T14">
                    <a:pos x="T8" y="T9"/>
                  </a:cxn>
                </a:cxnLst>
                <a:rect l="T15" t="T16" r="T17" b="T18"/>
                <a:pathLst>
                  <a:path w="25" h="36">
                    <a:moveTo>
                      <a:pt x="21" y="0"/>
                    </a:moveTo>
                    <a:lnTo>
                      <a:pt x="25" y="4"/>
                    </a:lnTo>
                    <a:lnTo>
                      <a:pt x="5" y="36"/>
                    </a:lnTo>
                    <a:lnTo>
                      <a:pt x="0" y="33"/>
                    </a:lnTo>
                    <a:lnTo>
                      <a:pt x="21" y="0"/>
                    </a:lnTo>
                    <a:close/>
                  </a:path>
                </a:pathLst>
              </a:custGeom>
              <a:solidFill>
                <a:srgbClr val="000000"/>
              </a:solidFill>
              <a:ln w="9525">
                <a:noFill/>
                <a:round/>
                <a:headEnd/>
                <a:tailEnd/>
              </a:ln>
            </p:spPr>
            <p:txBody>
              <a:bodyPr/>
              <a:lstStyle/>
              <a:p>
                <a:endParaRPr lang="en-US"/>
              </a:p>
            </p:txBody>
          </p:sp>
          <p:sp>
            <p:nvSpPr>
              <p:cNvPr id="91381" name="Freeform 451"/>
              <p:cNvSpPr>
                <a:spLocks/>
              </p:cNvSpPr>
              <p:nvPr/>
            </p:nvSpPr>
            <p:spPr bwMode="auto">
              <a:xfrm>
                <a:off x="1224" y="4106"/>
                <a:ext cx="27" cy="34"/>
              </a:xfrm>
              <a:custGeom>
                <a:avLst/>
                <a:gdLst>
                  <a:gd name="T0" fmla="*/ 23 w 27"/>
                  <a:gd name="T1" fmla="*/ 0 h 34"/>
                  <a:gd name="T2" fmla="*/ 27 w 27"/>
                  <a:gd name="T3" fmla="*/ 4 h 34"/>
                  <a:gd name="T4" fmla="*/ 4 w 27"/>
                  <a:gd name="T5" fmla="*/ 34 h 34"/>
                  <a:gd name="T6" fmla="*/ 0 w 27"/>
                  <a:gd name="T7" fmla="*/ 30 h 34"/>
                  <a:gd name="T8" fmla="*/ 23 w 27"/>
                  <a:gd name="T9" fmla="*/ 0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23" y="0"/>
                    </a:moveTo>
                    <a:lnTo>
                      <a:pt x="27" y="4"/>
                    </a:lnTo>
                    <a:lnTo>
                      <a:pt x="4" y="34"/>
                    </a:lnTo>
                    <a:lnTo>
                      <a:pt x="0" y="30"/>
                    </a:lnTo>
                    <a:lnTo>
                      <a:pt x="23" y="0"/>
                    </a:lnTo>
                    <a:close/>
                  </a:path>
                </a:pathLst>
              </a:custGeom>
              <a:solidFill>
                <a:srgbClr val="000000"/>
              </a:solidFill>
              <a:ln w="9525">
                <a:noFill/>
                <a:round/>
                <a:headEnd/>
                <a:tailEnd/>
              </a:ln>
            </p:spPr>
            <p:txBody>
              <a:bodyPr/>
              <a:lstStyle/>
              <a:p>
                <a:endParaRPr lang="en-US"/>
              </a:p>
            </p:txBody>
          </p:sp>
          <p:sp>
            <p:nvSpPr>
              <p:cNvPr id="91382" name="Freeform 450"/>
              <p:cNvSpPr>
                <a:spLocks/>
              </p:cNvSpPr>
              <p:nvPr/>
            </p:nvSpPr>
            <p:spPr bwMode="auto">
              <a:xfrm>
                <a:off x="1234" y="4106"/>
                <a:ext cx="16" cy="39"/>
              </a:xfrm>
              <a:custGeom>
                <a:avLst/>
                <a:gdLst>
                  <a:gd name="T0" fmla="*/ 11 w 16"/>
                  <a:gd name="T1" fmla="*/ 0 h 39"/>
                  <a:gd name="T2" fmla="*/ 16 w 16"/>
                  <a:gd name="T3" fmla="*/ 2 h 39"/>
                  <a:gd name="T4" fmla="*/ 5 w 16"/>
                  <a:gd name="T5" fmla="*/ 39 h 39"/>
                  <a:gd name="T6" fmla="*/ 0 w 16"/>
                  <a:gd name="T7" fmla="*/ 38 h 39"/>
                  <a:gd name="T8" fmla="*/ 11 w 16"/>
                  <a:gd name="T9" fmla="*/ 0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11" y="0"/>
                    </a:moveTo>
                    <a:lnTo>
                      <a:pt x="16" y="2"/>
                    </a:lnTo>
                    <a:lnTo>
                      <a:pt x="5" y="39"/>
                    </a:lnTo>
                    <a:lnTo>
                      <a:pt x="0" y="38"/>
                    </a:lnTo>
                    <a:lnTo>
                      <a:pt x="11" y="0"/>
                    </a:lnTo>
                    <a:close/>
                  </a:path>
                </a:pathLst>
              </a:custGeom>
              <a:solidFill>
                <a:srgbClr val="000000"/>
              </a:solidFill>
              <a:ln w="9525">
                <a:noFill/>
                <a:round/>
                <a:headEnd/>
                <a:tailEnd/>
              </a:ln>
            </p:spPr>
            <p:txBody>
              <a:bodyPr/>
              <a:lstStyle/>
              <a:p>
                <a:endParaRPr lang="en-US"/>
              </a:p>
            </p:txBody>
          </p:sp>
          <p:sp>
            <p:nvSpPr>
              <p:cNvPr id="91383" name="Freeform 449"/>
              <p:cNvSpPr>
                <a:spLocks/>
              </p:cNvSpPr>
              <p:nvPr/>
            </p:nvSpPr>
            <p:spPr bwMode="auto">
              <a:xfrm>
                <a:off x="1239" y="4108"/>
                <a:ext cx="16" cy="39"/>
              </a:xfrm>
              <a:custGeom>
                <a:avLst/>
                <a:gdLst>
                  <a:gd name="T0" fmla="*/ 10 w 16"/>
                  <a:gd name="T1" fmla="*/ 0 h 39"/>
                  <a:gd name="T2" fmla="*/ 16 w 16"/>
                  <a:gd name="T3" fmla="*/ 2 h 39"/>
                  <a:gd name="T4" fmla="*/ 6 w 16"/>
                  <a:gd name="T5" fmla="*/ 39 h 39"/>
                  <a:gd name="T6" fmla="*/ 0 w 16"/>
                  <a:gd name="T7" fmla="*/ 37 h 39"/>
                  <a:gd name="T8" fmla="*/ 10 w 16"/>
                  <a:gd name="T9" fmla="*/ 0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10" y="0"/>
                    </a:moveTo>
                    <a:lnTo>
                      <a:pt x="16" y="2"/>
                    </a:lnTo>
                    <a:lnTo>
                      <a:pt x="6" y="39"/>
                    </a:lnTo>
                    <a:lnTo>
                      <a:pt x="0" y="37"/>
                    </a:lnTo>
                    <a:lnTo>
                      <a:pt x="10" y="0"/>
                    </a:lnTo>
                    <a:close/>
                  </a:path>
                </a:pathLst>
              </a:custGeom>
              <a:solidFill>
                <a:srgbClr val="000000"/>
              </a:solidFill>
              <a:ln w="9525">
                <a:noFill/>
                <a:round/>
                <a:headEnd/>
                <a:tailEnd/>
              </a:ln>
            </p:spPr>
            <p:txBody>
              <a:bodyPr/>
              <a:lstStyle/>
              <a:p>
                <a:endParaRPr lang="en-US"/>
              </a:p>
            </p:txBody>
          </p:sp>
          <p:sp>
            <p:nvSpPr>
              <p:cNvPr id="91384" name="Freeform 448"/>
              <p:cNvSpPr>
                <a:spLocks/>
              </p:cNvSpPr>
              <p:nvPr/>
            </p:nvSpPr>
            <p:spPr bwMode="auto">
              <a:xfrm>
                <a:off x="1246" y="4109"/>
                <a:ext cx="11" cy="39"/>
              </a:xfrm>
              <a:custGeom>
                <a:avLst/>
                <a:gdLst>
                  <a:gd name="T0" fmla="*/ 6 w 11"/>
                  <a:gd name="T1" fmla="*/ 0 h 39"/>
                  <a:gd name="T2" fmla="*/ 11 w 11"/>
                  <a:gd name="T3" fmla="*/ 1 h 39"/>
                  <a:gd name="T4" fmla="*/ 5 w 11"/>
                  <a:gd name="T5" fmla="*/ 39 h 39"/>
                  <a:gd name="T6" fmla="*/ 0 w 11"/>
                  <a:gd name="T7" fmla="*/ 38 h 39"/>
                  <a:gd name="T8" fmla="*/ 6 w 11"/>
                  <a:gd name="T9" fmla="*/ 0 h 39"/>
                  <a:gd name="T10" fmla="*/ 0 60000 65536"/>
                  <a:gd name="T11" fmla="*/ 0 60000 65536"/>
                  <a:gd name="T12" fmla="*/ 0 60000 65536"/>
                  <a:gd name="T13" fmla="*/ 0 60000 65536"/>
                  <a:gd name="T14" fmla="*/ 0 60000 65536"/>
                  <a:gd name="T15" fmla="*/ 0 w 11"/>
                  <a:gd name="T16" fmla="*/ 0 h 39"/>
                  <a:gd name="T17" fmla="*/ 11 w 11"/>
                  <a:gd name="T18" fmla="*/ 39 h 39"/>
                </a:gdLst>
                <a:ahLst/>
                <a:cxnLst>
                  <a:cxn ang="T10">
                    <a:pos x="T0" y="T1"/>
                  </a:cxn>
                  <a:cxn ang="T11">
                    <a:pos x="T2" y="T3"/>
                  </a:cxn>
                  <a:cxn ang="T12">
                    <a:pos x="T4" y="T5"/>
                  </a:cxn>
                  <a:cxn ang="T13">
                    <a:pos x="T6" y="T7"/>
                  </a:cxn>
                  <a:cxn ang="T14">
                    <a:pos x="T8" y="T9"/>
                  </a:cxn>
                </a:cxnLst>
                <a:rect l="T15" t="T16" r="T17" b="T18"/>
                <a:pathLst>
                  <a:path w="11" h="39">
                    <a:moveTo>
                      <a:pt x="6" y="0"/>
                    </a:moveTo>
                    <a:lnTo>
                      <a:pt x="11" y="1"/>
                    </a:lnTo>
                    <a:lnTo>
                      <a:pt x="5" y="39"/>
                    </a:lnTo>
                    <a:lnTo>
                      <a:pt x="0" y="38"/>
                    </a:lnTo>
                    <a:lnTo>
                      <a:pt x="6" y="0"/>
                    </a:lnTo>
                    <a:close/>
                  </a:path>
                </a:pathLst>
              </a:custGeom>
              <a:solidFill>
                <a:srgbClr val="000000"/>
              </a:solidFill>
              <a:ln w="9525">
                <a:noFill/>
                <a:round/>
                <a:headEnd/>
                <a:tailEnd/>
              </a:ln>
            </p:spPr>
            <p:txBody>
              <a:bodyPr/>
              <a:lstStyle/>
              <a:p>
                <a:endParaRPr lang="en-US"/>
              </a:p>
            </p:txBody>
          </p:sp>
          <p:sp>
            <p:nvSpPr>
              <p:cNvPr id="91385" name="Rectangle 447"/>
              <p:cNvSpPr>
                <a:spLocks noChangeArrowheads="1"/>
              </p:cNvSpPr>
              <p:nvPr/>
            </p:nvSpPr>
            <p:spPr bwMode="auto">
              <a:xfrm>
                <a:off x="1254" y="4110"/>
                <a:ext cx="11" cy="39"/>
              </a:xfrm>
              <a:prstGeom prst="rect">
                <a:avLst/>
              </a:prstGeom>
              <a:solidFill>
                <a:srgbClr val="000000"/>
              </a:solidFill>
              <a:ln w="9525">
                <a:noFill/>
                <a:miter lim="800000"/>
                <a:headEnd/>
                <a:tailEnd/>
              </a:ln>
            </p:spPr>
            <p:txBody>
              <a:bodyPr/>
              <a:lstStyle/>
              <a:p>
                <a:endParaRPr lang="en-US"/>
              </a:p>
            </p:txBody>
          </p:sp>
          <p:sp>
            <p:nvSpPr>
              <p:cNvPr id="91386" name="Freeform 446"/>
              <p:cNvSpPr>
                <a:spLocks/>
              </p:cNvSpPr>
              <p:nvPr/>
            </p:nvSpPr>
            <p:spPr bwMode="auto">
              <a:xfrm>
                <a:off x="1261" y="4107"/>
                <a:ext cx="18" cy="41"/>
              </a:xfrm>
              <a:custGeom>
                <a:avLst/>
                <a:gdLst>
                  <a:gd name="T0" fmla="*/ 0 w 18"/>
                  <a:gd name="T1" fmla="*/ 3 h 41"/>
                  <a:gd name="T2" fmla="*/ 11 w 18"/>
                  <a:gd name="T3" fmla="*/ 0 h 41"/>
                  <a:gd name="T4" fmla="*/ 18 w 18"/>
                  <a:gd name="T5" fmla="*/ 38 h 41"/>
                  <a:gd name="T6" fmla="*/ 7 w 18"/>
                  <a:gd name="T7" fmla="*/ 41 h 41"/>
                  <a:gd name="T8" fmla="*/ 0 w 18"/>
                  <a:gd name="T9" fmla="*/ 3 h 41"/>
                  <a:gd name="T10" fmla="*/ 0 60000 65536"/>
                  <a:gd name="T11" fmla="*/ 0 60000 65536"/>
                  <a:gd name="T12" fmla="*/ 0 60000 65536"/>
                  <a:gd name="T13" fmla="*/ 0 60000 65536"/>
                  <a:gd name="T14" fmla="*/ 0 60000 65536"/>
                  <a:gd name="T15" fmla="*/ 0 w 18"/>
                  <a:gd name="T16" fmla="*/ 0 h 41"/>
                  <a:gd name="T17" fmla="*/ 18 w 18"/>
                  <a:gd name="T18" fmla="*/ 41 h 41"/>
                </a:gdLst>
                <a:ahLst/>
                <a:cxnLst>
                  <a:cxn ang="T10">
                    <a:pos x="T0" y="T1"/>
                  </a:cxn>
                  <a:cxn ang="T11">
                    <a:pos x="T2" y="T3"/>
                  </a:cxn>
                  <a:cxn ang="T12">
                    <a:pos x="T4" y="T5"/>
                  </a:cxn>
                  <a:cxn ang="T13">
                    <a:pos x="T6" y="T7"/>
                  </a:cxn>
                  <a:cxn ang="T14">
                    <a:pos x="T8" y="T9"/>
                  </a:cxn>
                </a:cxnLst>
                <a:rect l="T15" t="T16" r="T17" b="T18"/>
                <a:pathLst>
                  <a:path w="18" h="41">
                    <a:moveTo>
                      <a:pt x="0" y="3"/>
                    </a:moveTo>
                    <a:lnTo>
                      <a:pt x="11" y="0"/>
                    </a:lnTo>
                    <a:lnTo>
                      <a:pt x="18" y="38"/>
                    </a:lnTo>
                    <a:lnTo>
                      <a:pt x="7" y="41"/>
                    </a:lnTo>
                    <a:lnTo>
                      <a:pt x="0" y="3"/>
                    </a:lnTo>
                    <a:close/>
                  </a:path>
                </a:pathLst>
              </a:custGeom>
              <a:solidFill>
                <a:srgbClr val="000000"/>
              </a:solidFill>
              <a:ln w="9525">
                <a:noFill/>
                <a:round/>
                <a:headEnd/>
                <a:tailEnd/>
              </a:ln>
            </p:spPr>
            <p:txBody>
              <a:bodyPr/>
              <a:lstStyle/>
              <a:p>
                <a:endParaRPr lang="en-US"/>
              </a:p>
            </p:txBody>
          </p:sp>
          <p:sp>
            <p:nvSpPr>
              <p:cNvPr id="91387" name="Freeform 445"/>
              <p:cNvSpPr>
                <a:spLocks/>
              </p:cNvSpPr>
              <p:nvPr/>
            </p:nvSpPr>
            <p:spPr bwMode="auto">
              <a:xfrm>
                <a:off x="1271" y="4105"/>
                <a:ext cx="21" cy="40"/>
              </a:xfrm>
              <a:custGeom>
                <a:avLst/>
                <a:gdLst>
                  <a:gd name="T0" fmla="*/ 0 w 21"/>
                  <a:gd name="T1" fmla="*/ 3 h 40"/>
                  <a:gd name="T2" fmla="*/ 12 w 21"/>
                  <a:gd name="T3" fmla="*/ 0 h 40"/>
                  <a:gd name="T4" fmla="*/ 21 w 21"/>
                  <a:gd name="T5" fmla="*/ 37 h 40"/>
                  <a:gd name="T6" fmla="*/ 10 w 21"/>
                  <a:gd name="T7" fmla="*/ 40 h 40"/>
                  <a:gd name="T8" fmla="*/ 0 w 21"/>
                  <a:gd name="T9" fmla="*/ 3 h 40"/>
                  <a:gd name="T10" fmla="*/ 0 60000 65536"/>
                  <a:gd name="T11" fmla="*/ 0 60000 65536"/>
                  <a:gd name="T12" fmla="*/ 0 60000 65536"/>
                  <a:gd name="T13" fmla="*/ 0 60000 65536"/>
                  <a:gd name="T14" fmla="*/ 0 60000 65536"/>
                  <a:gd name="T15" fmla="*/ 0 w 21"/>
                  <a:gd name="T16" fmla="*/ 0 h 40"/>
                  <a:gd name="T17" fmla="*/ 21 w 21"/>
                  <a:gd name="T18" fmla="*/ 40 h 40"/>
                </a:gdLst>
                <a:ahLst/>
                <a:cxnLst>
                  <a:cxn ang="T10">
                    <a:pos x="T0" y="T1"/>
                  </a:cxn>
                  <a:cxn ang="T11">
                    <a:pos x="T2" y="T3"/>
                  </a:cxn>
                  <a:cxn ang="T12">
                    <a:pos x="T4" y="T5"/>
                  </a:cxn>
                  <a:cxn ang="T13">
                    <a:pos x="T6" y="T7"/>
                  </a:cxn>
                  <a:cxn ang="T14">
                    <a:pos x="T8" y="T9"/>
                  </a:cxn>
                </a:cxnLst>
                <a:rect l="T15" t="T16" r="T17" b="T18"/>
                <a:pathLst>
                  <a:path w="21" h="40">
                    <a:moveTo>
                      <a:pt x="0" y="3"/>
                    </a:moveTo>
                    <a:lnTo>
                      <a:pt x="12" y="0"/>
                    </a:lnTo>
                    <a:lnTo>
                      <a:pt x="21" y="37"/>
                    </a:lnTo>
                    <a:lnTo>
                      <a:pt x="10" y="40"/>
                    </a:lnTo>
                    <a:lnTo>
                      <a:pt x="0" y="3"/>
                    </a:lnTo>
                    <a:close/>
                  </a:path>
                </a:pathLst>
              </a:custGeom>
              <a:solidFill>
                <a:srgbClr val="000000"/>
              </a:solidFill>
              <a:ln w="9525">
                <a:noFill/>
                <a:round/>
                <a:headEnd/>
                <a:tailEnd/>
              </a:ln>
            </p:spPr>
            <p:txBody>
              <a:bodyPr/>
              <a:lstStyle/>
              <a:p>
                <a:endParaRPr lang="en-US"/>
              </a:p>
            </p:txBody>
          </p:sp>
          <p:sp>
            <p:nvSpPr>
              <p:cNvPr id="91388" name="Freeform 444"/>
              <p:cNvSpPr>
                <a:spLocks/>
              </p:cNvSpPr>
              <p:nvPr/>
            </p:nvSpPr>
            <p:spPr bwMode="auto">
              <a:xfrm>
                <a:off x="1281" y="4100"/>
                <a:ext cx="26" cy="41"/>
              </a:xfrm>
              <a:custGeom>
                <a:avLst/>
                <a:gdLst>
                  <a:gd name="T0" fmla="*/ 0 w 26"/>
                  <a:gd name="T1" fmla="*/ 5 h 41"/>
                  <a:gd name="T2" fmla="*/ 13 w 26"/>
                  <a:gd name="T3" fmla="*/ 0 h 41"/>
                  <a:gd name="T4" fmla="*/ 26 w 26"/>
                  <a:gd name="T5" fmla="*/ 36 h 41"/>
                  <a:gd name="T6" fmla="*/ 13 w 26"/>
                  <a:gd name="T7" fmla="*/ 41 h 41"/>
                  <a:gd name="T8" fmla="*/ 0 w 26"/>
                  <a:gd name="T9" fmla="*/ 5 h 41"/>
                  <a:gd name="T10" fmla="*/ 0 60000 65536"/>
                  <a:gd name="T11" fmla="*/ 0 60000 65536"/>
                  <a:gd name="T12" fmla="*/ 0 60000 65536"/>
                  <a:gd name="T13" fmla="*/ 0 60000 65536"/>
                  <a:gd name="T14" fmla="*/ 0 60000 65536"/>
                  <a:gd name="T15" fmla="*/ 0 w 26"/>
                  <a:gd name="T16" fmla="*/ 0 h 41"/>
                  <a:gd name="T17" fmla="*/ 26 w 26"/>
                  <a:gd name="T18" fmla="*/ 41 h 41"/>
                </a:gdLst>
                <a:ahLst/>
                <a:cxnLst>
                  <a:cxn ang="T10">
                    <a:pos x="T0" y="T1"/>
                  </a:cxn>
                  <a:cxn ang="T11">
                    <a:pos x="T2" y="T3"/>
                  </a:cxn>
                  <a:cxn ang="T12">
                    <a:pos x="T4" y="T5"/>
                  </a:cxn>
                  <a:cxn ang="T13">
                    <a:pos x="T6" y="T7"/>
                  </a:cxn>
                  <a:cxn ang="T14">
                    <a:pos x="T8" y="T9"/>
                  </a:cxn>
                </a:cxnLst>
                <a:rect l="T15" t="T16" r="T17" b="T18"/>
                <a:pathLst>
                  <a:path w="26" h="41">
                    <a:moveTo>
                      <a:pt x="0" y="5"/>
                    </a:moveTo>
                    <a:lnTo>
                      <a:pt x="13" y="0"/>
                    </a:lnTo>
                    <a:lnTo>
                      <a:pt x="26" y="36"/>
                    </a:lnTo>
                    <a:lnTo>
                      <a:pt x="13" y="41"/>
                    </a:lnTo>
                    <a:lnTo>
                      <a:pt x="0" y="5"/>
                    </a:lnTo>
                    <a:close/>
                  </a:path>
                </a:pathLst>
              </a:custGeom>
              <a:solidFill>
                <a:srgbClr val="000000"/>
              </a:solidFill>
              <a:ln w="9525">
                <a:noFill/>
                <a:round/>
                <a:headEnd/>
                <a:tailEnd/>
              </a:ln>
            </p:spPr>
            <p:txBody>
              <a:bodyPr/>
              <a:lstStyle/>
              <a:p>
                <a:endParaRPr lang="en-US"/>
              </a:p>
            </p:txBody>
          </p:sp>
          <p:sp>
            <p:nvSpPr>
              <p:cNvPr id="91389" name="Freeform 443"/>
              <p:cNvSpPr>
                <a:spLocks/>
              </p:cNvSpPr>
              <p:nvPr/>
            </p:nvSpPr>
            <p:spPr bwMode="auto">
              <a:xfrm>
                <a:off x="1293" y="4094"/>
                <a:ext cx="28" cy="42"/>
              </a:xfrm>
              <a:custGeom>
                <a:avLst/>
                <a:gdLst>
                  <a:gd name="T0" fmla="*/ 0 w 28"/>
                  <a:gd name="T1" fmla="*/ 7 h 42"/>
                  <a:gd name="T2" fmla="*/ 13 w 28"/>
                  <a:gd name="T3" fmla="*/ 0 h 42"/>
                  <a:gd name="T4" fmla="*/ 28 w 28"/>
                  <a:gd name="T5" fmla="*/ 35 h 42"/>
                  <a:gd name="T6" fmla="*/ 15 w 28"/>
                  <a:gd name="T7" fmla="*/ 42 h 42"/>
                  <a:gd name="T8" fmla="*/ 0 w 28"/>
                  <a:gd name="T9" fmla="*/ 7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0" y="7"/>
                    </a:moveTo>
                    <a:lnTo>
                      <a:pt x="13" y="0"/>
                    </a:lnTo>
                    <a:lnTo>
                      <a:pt x="28" y="35"/>
                    </a:lnTo>
                    <a:lnTo>
                      <a:pt x="15" y="42"/>
                    </a:lnTo>
                    <a:lnTo>
                      <a:pt x="0" y="7"/>
                    </a:lnTo>
                    <a:close/>
                  </a:path>
                </a:pathLst>
              </a:custGeom>
              <a:solidFill>
                <a:srgbClr val="000000"/>
              </a:solidFill>
              <a:ln w="9525">
                <a:noFill/>
                <a:round/>
                <a:headEnd/>
                <a:tailEnd/>
              </a:ln>
            </p:spPr>
            <p:txBody>
              <a:bodyPr/>
              <a:lstStyle/>
              <a:p>
                <a:endParaRPr lang="en-US"/>
              </a:p>
            </p:txBody>
          </p:sp>
          <p:sp>
            <p:nvSpPr>
              <p:cNvPr id="91390" name="Freeform 442"/>
              <p:cNvSpPr>
                <a:spLocks/>
              </p:cNvSpPr>
              <p:nvPr/>
            </p:nvSpPr>
            <p:spPr bwMode="auto">
              <a:xfrm>
                <a:off x="1306" y="4088"/>
                <a:ext cx="28" cy="42"/>
              </a:xfrm>
              <a:custGeom>
                <a:avLst/>
                <a:gdLst>
                  <a:gd name="T0" fmla="*/ 0 w 28"/>
                  <a:gd name="T1" fmla="*/ 6 h 42"/>
                  <a:gd name="T2" fmla="*/ 14 w 28"/>
                  <a:gd name="T3" fmla="*/ 0 h 42"/>
                  <a:gd name="T4" fmla="*/ 28 w 28"/>
                  <a:gd name="T5" fmla="*/ 35 h 42"/>
                  <a:gd name="T6" fmla="*/ 14 w 28"/>
                  <a:gd name="T7" fmla="*/ 42 h 42"/>
                  <a:gd name="T8" fmla="*/ 0 w 28"/>
                  <a:gd name="T9" fmla="*/ 6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0" y="6"/>
                    </a:moveTo>
                    <a:lnTo>
                      <a:pt x="14" y="0"/>
                    </a:lnTo>
                    <a:lnTo>
                      <a:pt x="28" y="35"/>
                    </a:lnTo>
                    <a:lnTo>
                      <a:pt x="14" y="42"/>
                    </a:lnTo>
                    <a:lnTo>
                      <a:pt x="0" y="6"/>
                    </a:lnTo>
                    <a:close/>
                  </a:path>
                </a:pathLst>
              </a:custGeom>
              <a:solidFill>
                <a:srgbClr val="000000"/>
              </a:solidFill>
              <a:ln w="9525">
                <a:noFill/>
                <a:round/>
                <a:headEnd/>
                <a:tailEnd/>
              </a:ln>
            </p:spPr>
            <p:txBody>
              <a:bodyPr/>
              <a:lstStyle/>
              <a:p>
                <a:endParaRPr lang="en-US"/>
              </a:p>
            </p:txBody>
          </p:sp>
          <p:sp>
            <p:nvSpPr>
              <p:cNvPr id="91391" name="Freeform 441"/>
              <p:cNvSpPr>
                <a:spLocks/>
              </p:cNvSpPr>
              <p:nvPr/>
            </p:nvSpPr>
            <p:spPr bwMode="auto">
              <a:xfrm>
                <a:off x="1320" y="4080"/>
                <a:ext cx="30" cy="43"/>
              </a:xfrm>
              <a:custGeom>
                <a:avLst/>
                <a:gdLst>
                  <a:gd name="T0" fmla="*/ 0 w 30"/>
                  <a:gd name="T1" fmla="*/ 8 h 43"/>
                  <a:gd name="T2" fmla="*/ 15 w 30"/>
                  <a:gd name="T3" fmla="*/ 0 h 43"/>
                  <a:gd name="T4" fmla="*/ 30 w 30"/>
                  <a:gd name="T5" fmla="*/ 36 h 43"/>
                  <a:gd name="T6" fmla="*/ 15 w 30"/>
                  <a:gd name="T7" fmla="*/ 43 h 43"/>
                  <a:gd name="T8" fmla="*/ 0 w 30"/>
                  <a:gd name="T9" fmla="*/ 8 h 43"/>
                  <a:gd name="T10" fmla="*/ 0 60000 65536"/>
                  <a:gd name="T11" fmla="*/ 0 60000 65536"/>
                  <a:gd name="T12" fmla="*/ 0 60000 65536"/>
                  <a:gd name="T13" fmla="*/ 0 60000 65536"/>
                  <a:gd name="T14" fmla="*/ 0 60000 65536"/>
                  <a:gd name="T15" fmla="*/ 0 w 30"/>
                  <a:gd name="T16" fmla="*/ 0 h 43"/>
                  <a:gd name="T17" fmla="*/ 30 w 30"/>
                  <a:gd name="T18" fmla="*/ 43 h 43"/>
                </a:gdLst>
                <a:ahLst/>
                <a:cxnLst>
                  <a:cxn ang="T10">
                    <a:pos x="T0" y="T1"/>
                  </a:cxn>
                  <a:cxn ang="T11">
                    <a:pos x="T2" y="T3"/>
                  </a:cxn>
                  <a:cxn ang="T12">
                    <a:pos x="T4" y="T5"/>
                  </a:cxn>
                  <a:cxn ang="T13">
                    <a:pos x="T6" y="T7"/>
                  </a:cxn>
                  <a:cxn ang="T14">
                    <a:pos x="T8" y="T9"/>
                  </a:cxn>
                </a:cxnLst>
                <a:rect l="T15" t="T16" r="T17" b="T18"/>
                <a:pathLst>
                  <a:path w="30" h="43">
                    <a:moveTo>
                      <a:pt x="0" y="8"/>
                    </a:moveTo>
                    <a:lnTo>
                      <a:pt x="15" y="0"/>
                    </a:lnTo>
                    <a:lnTo>
                      <a:pt x="30" y="36"/>
                    </a:lnTo>
                    <a:lnTo>
                      <a:pt x="15" y="43"/>
                    </a:lnTo>
                    <a:lnTo>
                      <a:pt x="0" y="8"/>
                    </a:lnTo>
                    <a:close/>
                  </a:path>
                </a:pathLst>
              </a:custGeom>
              <a:solidFill>
                <a:srgbClr val="000000"/>
              </a:solidFill>
              <a:ln w="9525">
                <a:noFill/>
                <a:round/>
                <a:headEnd/>
                <a:tailEnd/>
              </a:ln>
            </p:spPr>
            <p:txBody>
              <a:bodyPr/>
              <a:lstStyle/>
              <a:p>
                <a:endParaRPr lang="en-US"/>
              </a:p>
            </p:txBody>
          </p:sp>
          <p:sp>
            <p:nvSpPr>
              <p:cNvPr id="91392" name="Freeform 440"/>
              <p:cNvSpPr>
                <a:spLocks/>
              </p:cNvSpPr>
              <p:nvPr/>
            </p:nvSpPr>
            <p:spPr bwMode="auto">
              <a:xfrm>
                <a:off x="1334" y="4072"/>
                <a:ext cx="32" cy="43"/>
              </a:xfrm>
              <a:custGeom>
                <a:avLst/>
                <a:gdLst>
                  <a:gd name="T0" fmla="*/ 0 w 32"/>
                  <a:gd name="T1" fmla="*/ 8 h 43"/>
                  <a:gd name="T2" fmla="*/ 16 w 32"/>
                  <a:gd name="T3" fmla="*/ 0 h 43"/>
                  <a:gd name="T4" fmla="*/ 32 w 32"/>
                  <a:gd name="T5" fmla="*/ 35 h 43"/>
                  <a:gd name="T6" fmla="*/ 16 w 32"/>
                  <a:gd name="T7" fmla="*/ 43 h 43"/>
                  <a:gd name="T8" fmla="*/ 0 w 32"/>
                  <a:gd name="T9" fmla="*/ 8 h 43"/>
                  <a:gd name="T10" fmla="*/ 0 60000 65536"/>
                  <a:gd name="T11" fmla="*/ 0 60000 65536"/>
                  <a:gd name="T12" fmla="*/ 0 60000 65536"/>
                  <a:gd name="T13" fmla="*/ 0 60000 65536"/>
                  <a:gd name="T14" fmla="*/ 0 60000 65536"/>
                  <a:gd name="T15" fmla="*/ 0 w 32"/>
                  <a:gd name="T16" fmla="*/ 0 h 43"/>
                  <a:gd name="T17" fmla="*/ 32 w 32"/>
                  <a:gd name="T18" fmla="*/ 43 h 43"/>
                </a:gdLst>
                <a:ahLst/>
                <a:cxnLst>
                  <a:cxn ang="T10">
                    <a:pos x="T0" y="T1"/>
                  </a:cxn>
                  <a:cxn ang="T11">
                    <a:pos x="T2" y="T3"/>
                  </a:cxn>
                  <a:cxn ang="T12">
                    <a:pos x="T4" y="T5"/>
                  </a:cxn>
                  <a:cxn ang="T13">
                    <a:pos x="T6" y="T7"/>
                  </a:cxn>
                  <a:cxn ang="T14">
                    <a:pos x="T8" y="T9"/>
                  </a:cxn>
                </a:cxnLst>
                <a:rect l="T15" t="T16" r="T17" b="T18"/>
                <a:pathLst>
                  <a:path w="32" h="43">
                    <a:moveTo>
                      <a:pt x="0" y="8"/>
                    </a:moveTo>
                    <a:lnTo>
                      <a:pt x="16" y="0"/>
                    </a:lnTo>
                    <a:lnTo>
                      <a:pt x="32" y="35"/>
                    </a:lnTo>
                    <a:lnTo>
                      <a:pt x="16" y="43"/>
                    </a:lnTo>
                    <a:lnTo>
                      <a:pt x="0" y="8"/>
                    </a:lnTo>
                    <a:close/>
                  </a:path>
                </a:pathLst>
              </a:custGeom>
              <a:solidFill>
                <a:srgbClr val="000000"/>
              </a:solidFill>
              <a:ln w="9525">
                <a:noFill/>
                <a:round/>
                <a:headEnd/>
                <a:tailEnd/>
              </a:ln>
            </p:spPr>
            <p:txBody>
              <a:bodyPr/>
              <a:lstStyle/>
              <a:p>
                <a:endParaRPr lang="en-US"/>
              </a:p>
            </p:txBody>
          </p:sp>
          <p:sp>
            <p:nvSpPr>
              <p:cNvPr id="91393" name="Freeform 439"/>
              <p:cNvSpPr>
                <a:spLocks/>
              </p:cNvSpPr>
              <p:nvPr/>
            </p:nvSpPr>
            <p:spPr bwMode="auto">
              <a:xfrm>
                <a:off x="1350" y="4065"/>
                <a:ext cx="31" cy="43"/>
              </a:xfrm>
              <a:custGeom>
                <a:avLst/>
                <a:gdLst>
                  <a:gd name="T0" fmla="*/ 0 w 31"/>
                  <a:gd name="T1" fmla="*/ 7 h 43"/>
                  <a:gd name="T2" fmla="*/ 16 w 31"/>
                  <a:gd name="T3" fmla="*/ 0 h 43"/>
                  <a:gd name="T4" fmla="*/ 31 w 31"/>
                  <a:gd name="T5" fmla="*/ 36 h 43"/>
                  <a:gd name="T6" fmla="*/ 16 w 31"/>
                  <a:gd name="T7" fmla="*/ 43 h 43"/>
                  <a:gd name="T8" fmla="*/ 0 w 31"/>
                  <a:gd name="T9" fmla="*/ 7 h 43"/>
                  <a:gd name="T10" fmla="*/ 0 60000 65536"/>
                  <a:gd name="T11" fmla="*/ 0 60000 65536"/>
                  <a:gd name="T12" fmla="*/ 0 60000 65536"/>
                  <a:gd name="T13" fmla="*/ 0 60000 65536"/>
                  <a:gd name="T14" fmla="*/ 0 60000 65536"/>
                  <a:gd name="T15" fmla="*/ 0 w 31"/>
                  <a:gd name="T16" fmla="*/ 0 h 43"/>
                  <a:gd name="T17" fmla="*/ 31 w 31"/>
                  <a:gd name="T18" fmla="*/ 43 h 43"/>
                </a:gdLst>
                <a:ahLst/>
                <a:cxnLst>
                  <a:cxn ang="T10">
                    <a:pos x="T0" y="T1"/>
                  </a:cxn>
                  <a:cxn ang="T11">
                    <a:pos x="T2" y="T3"/>
                  </a:cxn>
                  <a:cxn ang="T12">
                    <a:pos x="T4" y="T5"/>
                  </a:cxn>
                  <a:cxn ang="T13">
                    <a:pos x="T6" y="T7"/>
                  </a:cxn>
                  <a:cxn ang="T14">
                    <a:pos x="T8" y="T9"/>
                  </a:cxn>
                </a:cxnLst>
                <a:rect l="T15" t="T16" r="T17" b="T18"/>
                <a:pathLst>
                  <a:path w="31" h="43">
                    <a:moveTo>
                      <a:pt x="0" y="7"/>
                    </a:moveTo>
                    <a:lnTo>
                      <a:pt x="16" y="0"/>
                    </a:lnTo>
                    <a:lnTo>
                      <a:pt x="31" y="36"/>
                    </a:lnTo>
                    <a:lnTo>
                      <a:pt x="16" y="43"/>
                    </a:lnTo>
                    <a:lnTo>
                      <a:pt x="0" y="7"/>
                    </a:lnTo>
                    <a:close/>
                  </a:path>
                </a:pathLst>
              </a:custGeom>
              <a:solidFill>
                <a:srgbClr val="000000"/>
              </a:solidFill>
              <a:ln w="9525">
                <a:noFill/>
                <a:round/>
                <a:headEnd/>
                <a:tailEnd/>
              </a:ln>
            </p:spPr>
            <p:txBody>
              <a:bodyPr/>
              <a:lstStyle/>
              <a:p>
                <a:endParaRPr lang="en-US"/>
              </a:p>
            </p:txBody>
          </p:sp>
          <p:sp>
            <p:nvSpPr>
              <p:cNvPr id="91394" name="Freeform 438"/>
              <p:cNvSpPr>
                <a:spLocks/>
              </p:cNvSpPr>
              <p:nvPr/>
            </p:nvSpPr>
            <p:spPr bwMode="auto">
              <a:xfrm>
                <a:off x="1366" y="4057"/>
                <a:ext cx="31" cy="44"/>
              </a:xfrm>
              <a:custGeom>
                <a:avLst/>
                <a:gdLst>
                  <a:gd name="T0" fmla="*/ 0 w 31"/>
                  <a:gd name="T1" fmla="*/ 8 h 44"/>
                  <a:gd name="T2" fmla="*/ 17 w 31"/>
                  <a:gd name="T3" fmla="*/ 0 h 44"/>
                  <a:gd name="T4" fmla="*/ 31 w 31"/>
                  <a:gd name="T5" fmla="*/ 36 h 44"/>
                  <a:gd name="T6" fmla="*/ 14 w 31"/>
                  <a:gd name="T7" fmla="*/ 44 h 44"/>
                  <a:gd name="T8" fmla="*/ 0 w 31"/>
                  <a:gd name="T9" fmla="*/ 8 h 44"/>
                  <a:gd name="T10" fmla="*/ 0 60000 65536"/>
                  <a:gd name="T11" fmla="*/ 0 60000 65536"/>
                  <a:gd name="T12" fmla="*/ 0 60000 65536"/>
                  <a:gd name="T13" fmla="*/ 0 60000 65536"/>
                  <a:gd name="T14" fmla="*/ 0 60000 65536"/>
                  <a:gd name="T15" fmla="*/ 0 w 31"/>
                  <a:gd name="T16" fmla="*/ 0 h 44"/>
                  <a:gd name="T17" fmla="*/ 31 w 31"/>
                  <a:gd name="T18" fmla="*/ 44 h 44"/>
                </a:gdLst>
                <a:ahLst/>
                <a:cxnLst>
                  <a:cxn ang="T10">
                    <a:pos x="T0" y="T1"/>
                  </a:cxn>
                  <a:cxn ang="T11">
                    <a:pos x="T2" y="T3"/>
                  </a:cxn>
                  <a:cxn ang="T12">
                    <a:pos x="T4" y="T5"/>
                  </a:cxn>
                  <a:cxn ang="T13">
                    <a:pos x="T6" y="T7"/>
                  </a:cxn>
                  <a:cxn ang="T14">
                    <a:pos x="T8" y="T9"/>
                  </a:cxn>
                </a:cxnLst>
                <a:rect l="T15" t="T16" r="T17" b="T18"/>
                <a:pathLst>
                  <a:path w="31" h="44">
                    <a:moveTo>
                      <a:pt x="0" y="8"/>
                    </a:moveTo>
                    <a:lnTo>
                      <a:pt x="17" y="0"/>
                    </a:lnTo>
                    <a:lnTo>
                      <a:pt x="31" y="36"/>
                    </a:lnTo>
                    <a:lnTo>
                      <a:pt x="14" y="44"/>
                    </a:lnTo>
                    <a:lnTo>
                      <a:pt x="0" y="8"/>
                    </a:lnTo>
                    <a:close/>
                  </a:path>
                </a:pathLst>
              </a:custGeom>
              <a:solidFill>
                <a:srgbClr val="000000"/>
              </a:solidFill>
              <a:ln w="9525">
                <a:noFill/>
                <a:round/>
                <a:headEnd/>
                <a:tailEnd/>
              </a:ln>
            </p:spPr>
            <p:txBody>
              <a:bodyPr/>
              <a:lstStyle/>
              <a:p>
                <a:endParaRPr lang="en-US"/>
              </a:p>
            </p:txBody>
          </p:sp>
          <p:sp>
            <p:nvSpPr>
              <p:cNvPr id="91395" name="Freeform 437"/>
              <p:cNvSpPr>
                <a:spLocks/>
              </p:cNvSpPr>
              <p:nvPr/>
            </p:nvSpPr>
            <p:spPr bwMode="auto">
              <a:xfrm>
                <a:off x="1384" y="4050"/>
                <a:ext cx="29" cy="43"/>
              </a:xfrm>
              <a:custGeom>
                <a:avLst/>
                <a:gdLst>
                  <a:gd name="T0" fmla="*/ 0 w 29"/>
                  <a:gd name="T1" fmla="*/ 7 h 43"/>
                  <a:gd name="T2" fmla="*/ 17 w 29"/>
                  <a:gd name="T3" fmla="*/ 0 h 43"/>
                  <a:gd name="T4" fmla="*/ 29 w 29"/>
                  <a:gd name="T5" fmla="*/ 37 h 43"/>
                  <a:gd name="T6" fmla="*/ 12 w 29"/>
                  <a:gd name="T7" fmla="*/ 43 h 43"/>
                  <a:gd name="T8" fmla="*/ 0 w 29"/>
                  <a:gd name="T9" fmla="*/ 7 h 43"/>
                  <a:gd name="T10" fmla="*/ 0 60000 65536"/>
                  <a:gd name="T11" fmla="*/ 0 60000 65536"/>
                  <a:gd name="T12" fmla="*/ 0 60000 65536"/>
                  <a:gd name="T13" fmla="*/ 0 60000 65536"/>
                  <a:gd name="T14" fmla="*/ 0 60000 65536"/>
                  <a:gd name="T15" fmla="*/ 0 w 29"/>
                  <a:gd name="T16" fmla="*/ 0 h 43"/>
                  <a:gd name="T17" fmla="*/ 29 w 29"/>
                  <a:gd name="T18" fmla="*/ 43 h 43"/>
                </a:gdLst>
                <a:ahLst/>
                <a:cxnLst>
                  <a:cxn ang="T10">
                    <a:pos x="T0" y="T1"/>
                  </a:cxn>
                  <a:cxn ang="T11">
                    <a:pos x="T2" y="T3"/>
                  </a:cxn>
                  <a:cxn ang="T12">
                    <a:pos x="T4" y="T5"/>
                  </a:cxn>
                  <a:cxn ang="T13">
                    <a:pos x="T6" y="T7"/>
                  </a:cxn>
                  <a:cxn ang="T14">
                    <a:pos x="T8" y="T9"/>
                  </a:cxn>
                </a:cxnLst>
                <a:rect l="T15" t="T16" r="T17" b="T18"/>
                <a:pathLst>
                  <a:path w="29" h="43">
                    <a:moveTo>
                      <a:pt x="0" y="7"/>
                    </a:moveTo>
                    <a:lnTo>
                      <a:pt x="17" y="0"/>
                    </a:lnTo>
                    <a:lnTo>
                      <a:pt x="29" y="37"/>
                    </a:lnTo>
                    <a:lnTo>
                      <a:pt x="12" y="43"/>
                    </a:lnTo>
                    <a:lnTo>
                      <a:pt x="0" y="7"/>
                    </a:lnTo>
                    <a:close/>
                  </a:path>
                </a:pathLst>
              </a:custGeom>
              <a:solidFill>
                <a:srgbClr val="000000"/>
              </a:solidFill>
              <a:ln w="9525">
                <a:noFill/>
                <a:round/>
                <a:headEnd/>
                <a:tailEnd/>
              </a:ln>
            </p:spPr>
            <p:txBody>
              <a:bodyPr/>
              <a:lstStyle/>
              <a:p>
                <a:endParaRPr lang="en-US"/>
              </a:p>
            </p:txBody>
          </p:sp>
          <p:sp>
            <p:nvSpPr>
              <p:cNvPr id="91396" name="Freeform 436"/>
              <p:cNvSpPr>
                <a:spLocks/>
              </p:cNvSpPr>
              <p:nvPr/>
            </p:nvSpPr>
            <p:spPr bwMode="auto">
              <a:xfrm>
                <a:off x="1402" y="4046"/>
                <a:ext cx="23" cy="42"/>
              </a:xfrm>
              <a:custGeom>
                <a:avLst/>
                <a:gdLst>
                  <a:gd name="T0" fmla="*/ 0 w 23"/>
                  <a:gd name="T1" fmla="*/ 4 h 42"/>
                  <a:gd name="T2" fmla="*/ 12 w 23"/>
                  <a:gd name="T3" fmla="*/ 0 h 42"/>
                  <a:gd name="T4" fmla="*/ 23 w 23"/>
                  <a:gd name="T5" fmla="*/ 38 h 42"/>
                  <a:gd name="T6" fmla="*/ 10 w 23"/>
                  <a:gd name="T7" fmla="*/ 42 h 42"/>
                  <a:gd name="T8" fmla="*/ 0 w 23"/>
                  <a:gd name="T9" fmla="*/ 4 h 42"/>
                  <a:gd name="T10" fmla="*/ 0 60000 65536"/>
                  <a:gd name="T11" fmla="*/ 0 60000 65536"/>
                  <a:gd name="T12" fmla="*/ 0 60000 65536"/>
                  <a:gd name="T13" fmla="*/ 0 60000 65536"/>
                  <a:gd name="T14" fmla="*/ 0 60000 65536"/>
                  <a:gd name="T15" fmla="*/ 0 w 23"/>
                  <a:gd name="T16" fmla="*/ 0 h 42"/>
                  <a:gd name="T17" fmla="*/ 23 w 23"/>
                  <a:gd name="T18" fmla="*/ 42 h 42"/>
                </a:gdLst>
                <a:ahLst/>
                <a:cxnLst>
                  <a:cxn ang="T10">
                    <a:pos x="T0" y="T1"/>
                  </a:cxn>
                  <a:cxn ang="T11">
                    <a:pos x="T2" y="T3"/>
                  </a:cxn>
                  <a:cxn ang="T12">
                    <a:pos x="T4" y="T5"/>
                  </a:cxn>
                  <a:cxn ang="T13">
                    <a:pos x="T6" y="T7"/>
                  </a:cxn>
                  <a:cxn ang="T14">
                    <a:pos x="T8" y="T9"/>
                  </a:cxn>
                </a:cxnLst>
                <a:rect l="T15" t="T16" r="T17" b="T18"/>
                <a:pathLst>
                  <a:path w="23" h="42">
                    <a:moveTo>
                      <a:pt x="0" y="4"/>
                    </a:moveTo>
                    <a:lnTo>
                      <a:pt x="12" y="0"/>
                    </a:lnTo>
                    <a:lnTo>
                      <a:pt x="23" y="38"/>
                    </a:lnTo>
                    <a:lnTo>
                      <a:pt x="10" y="42"/>
                    </a:lnTo>
                    <a:lnTo>
                      <a:pt x="0" y="4"/>
                    </a:lnTo>
                    <a:close/>
                  </a:path>
                </a:pathLst>
              </a:custGeom>
              <a:solidFill>
                <a:srgbClr val="000000"/>
              </a:solidFill>
              <a:ln w="9525">
                <a:noFill/>
                <a:round/>
                <a:headEnd/>
                <a:tailEnd/>
              </a:ln>
            </p:spPr>
            <p:txBody>
              <a:bodyPr/>
              <a:lstStyle/>
              <a:p>
                <a:endParaRPr lang="en-US"/>
              </a:p>
            </p:txBody>
          </p:sp>
          <p:sp>
            <p:nvSpPr>
              <p:cNvPr id="91397" name="Freeform 435"/>
              <p:cNvSpPr>
                <a:spLocks/>
              </p:cNvSpPr>
              <p:nvPr/>
            </p:nvSpPr>
            <p:spPr bwMode="auto">
              <a:xfrm>
                <a:off x="1413" y="4041"/>
                <a:ext cx="25" cy="42"/>
              </a:xfrm>
              <a:custGeom>
                <a:avLst/>
                <a:gdLst>
                  <a:gd name="T0" fmla="*/ 0 w 25"/>
                  <a:gd name="T1" fmla="*/ 5 h 42"/>
                  <a:gd name="T2" fmla="*/ 13 w 25"/>
                  <a:gd name="T3" fmla="*/ 0 h 42"/>
                  <a:gd name="T4" fmla="*/ 25 w 25"/>
                  <a:gd name="T5" fmla="*/ 37 h 42"/>
                  <a:gd name="T6" fmla="*/ 12 w 25"/>
                  <a:gd name="T7" fmla="*/ 42 h 42"/>
                  <a:gd name="T8" fmla="*/ 0 w 25"/>
                  <a:gd name="T9" fmla="*/ 5 h 42"/>
                  <a:gd name="T10" fmla="*/ 0 60000 65536"/>
                  <a:gd name="T11" fmla="*/ 0 60000 65536"/>
                  <a:gd name="T12" fmla="*/ 0 60000 65536"/>
                  <a:gd name="T13" fmla="*/ 0 60000 65536"/>
                  <a:gd name="T14" fmla="*/ 0 60000 65536"/>
                  <a:gd name="T15" fmla="*/ 0 w 25"/>
                  <a:gd name="T16" fmla="*/ 0 h 42"/>
                  <a:gd name="T17" fmla="*/ 25 w 25"/>
                  <a:gd name="T18" fmla="*/ 42 h 42"/>
                </a:gdLst>
                <a:ahLst/>
                <a:cxnLst>
                  <a:cxn ang="T10">
                    <a:pos x="T0" y="T1"/>
                  </a:cxn>
                  <a:cxn ang="T11">
                    <a:pos x="T2" y="T3"/>
                  </a:cxn>
                  <a:cxn ang="T12">
                    <a:pos x="T4" y="T5"/>
                  </a:cxn>
                  <a:cxn ang="T13">
                    <a:pos x="T6" y="T7"/>
                  </a:cxn>
                  <a:cxn ang="T14">
                    <a:pos x="T8" y="T9"/>
                  </a:cxn>
                </a:cxnLst>
                <a:rect l="T15" t="T16" r="T17" b="T18"/>
                <a:pathLst>
                  <a:path w="25" h="42">
                    <a:moveTo>
                      <a:pt x="0" y="5"/>
                    </a:moveTo>
                    <a:lnTo>
                      <a:pt x="13" y="0"/>
                    </a:lnTo>
                    <a:lnTo>
                      <a:pt x="25" y="37"/>
                    </a:lnTo>
                    <a:lnTo>
                      <a:pt x="12" y="42"/>
                    </a:lnTo>
                    <a:lnTo>
                      <a:pt x="0" y="5"/>
                    </a:lnTo>
                    <a:close/>
                  </a:path>
                </a:pathLst>
              </a:custGeom>
              <a:solidFill>
                <a:srgbClr val="000000"/>
              </a:solidFill>
              <a:ln w="9525">
                <a:noFill/>
                <a:round/>
                <a:headEnd/>
                <a:tailEnd/>
              </a:ln>
            </p:spPr>
            <p:txBody>
              <a:bodyPr/>
              <a:lstStyle/>
              <a:p>
                <a:endParaRPr lang="en-US"/>
              </a:p>
            </p:txBody>
          </p:sp>
          <p:sp>
            <p:nvSpPr>
              <p:cNvPr id="91398" name="Freeform 434"/>
              <p:cNvSpPr>
                <a:spLocks/>
              </p:cNvSpPr>
              <p:nvPr/>
            </p:nvSpPr>
            <p:spPr bwMode="auto">
              <a:xfrm>
                <a:off x="1425" y="4036"/>
                <a:ext cx="27" cy="42"/>
              </a:xfrm>
              <a:custGeom>
                <a:avLst/>
                <a:gdLst>
                  <a:gd name="T0" fmla="*/ 0 w 27"/>
                  <a:gd name="T1" fmla="*/ 6 h 42"/>
                  <a:gd name="T2" fmla="*/ 13 w 27"/>
                  <a:gd name="T3" fmla="*/ 0 h 42"/>
                  <a:gd name="T4" fmla="*/ 27 w 27"/>
                  <a:gd name="T5" fmla="*/ 36 h 42"/>
                  <a:gd name="T6" fmla="*/ 14 w 27"/>
                  <a:gd name="T7" fmla="*/ 42 h 42"/>
                  <a:gd name="T8" fmla="*/ 0 w 27"/>
                  <a:gd name="T9" fmla="*/ 6 h 42"/>
                  <a:gd name="T10" fmla="*/ 0 60000 65536"/>
                  <a:gd name="T11" fmla="*/ 0 60000 65536"/>
                  <a:gd name="T12" fmla="*/ 0 60000 65536"/>
                  <a:gd name="T13" fmla="*/ 0 60000 65536"/>
                  <a:gd name="T14" fmla="*/ 0 60000 65536"/>
                  <a:gd name="T15" fmla="*/ 0 w 27"/>
                  <a:gd name="T16" fmla="*/ 0 h 42"/>
                  <a:gd name="T17" fmla="*/ 27 w 27"/>
                  <a:gd name="T18" fmla="*/ 42 h 42"/>
                </a:gdLst>
                <a:ahLst/>
                <a:cxnLst>
                  <a:cxn ang="T10">
                    <a:pos x="T0" y="T1"/>
                  </a:cxn>
                  <a:cxn ang="T11">
                    <a:pos x="T2" y="T3"/>
                  </a:cxn>
                  <a:cxn ang="T12">
                    <a:pos x="T4" y="T5"/>
                  </a:cxn>
                  <a:cxn ang="T13">
                    <a:pos x="T6" y="T7"/>
                  </a:cxn>
                  <a:cxn ang="T14">
                    <a:pos x="T8" y="T9"/>
                  </a:cxn>
                </a:cxnLst>
                <a:rect l="T15" t="T16" r="T17" b="T18"/>
                <a:pathLst>
                  <a:path w="27" h="42">
                    <a:moveTo>
                      <a:pt x="0" y="6"/>
                    </a:moveTo>
                    <a:lnTo>
                      <a:pt x="13" y="0"/>
                    </a:lnTo>
                    <a:lnTo>
                      <a:pt x="27" y="36"/>
                    </a:lnTo>
                    <a:lnTo>
                      <a:pt x="14" y="42"/>
                    </a:lnTo>
                    <a:lnTo>
                      <a:pt x="0" y="6"/>
                    </a:lnTo>
                    <a:close/>
                  </a:path>
                </a:pathLst>
              </a:custGeom>
              <a:solidFill>
                <a:srgbClr val="000000"/>
              </a:solidFill>
              <a:ln w="9525">
                <a:noFill/>
                <a:round/>
                <a:headEnd/>
                <a:tailEnd/>
              </a:ln>
            </p:spPr>
            <p:txBody>
              <a:bodyPr/>
              <a:lstStyle/>
              <a:p>
                <a:endParaRPr lang="en-US"/>
              </a:p>
            </p:txBody>
          </p:sp>
          <p:sp>
            <p:nvSpPr>
              <p:cNvPr id="91399" name="Freeform 433"/>
              <p:cNvSpPr>
                <a:spLocks/>
              </p:cNvSpPr>
              <p:nvPr/>
            </p:nvSpPr>
            <p:spPr bwMode="auto">
              <a:xfrm>
                <a:off x="1440" y="4031"/>
                <a:ext cx="25" cy="42"/>
              </a:xfrm>
              <a:custGeom>
                <a:avLst/>
                <a:gdLst>
                  <a:gd name="T0" fmla="*/ 0 w 25"/>
                  <a:gd name="T1" fmla="*/ 4 h 42"/>
                  <a:gd name="T2" fmla="*/ 14 w 25"/>
                  <a:gd name="T3" fmla="*/ 0 h 42"/>
                  <a:gd name="T4" fmla="*/ 25 w 25"/>
                  <a:gd name="T5" fmla="*/ 37 h 42"/>
                  <a:gd name="T6" fmla="*/ 11 w 25"/>
                  <a:gd name="T7" fmla="*/ 42 h 42"/>
                  <a:gd name="T8" fmla="*/ 0 w 25"/>
                  <a:gd name="T9" fmla="*/ 4 h 42"/>
                  <a:gd name="T10" fmla="*/ 0 60000 65536"/>
                  <a:gd name="T11" fmla="*/ 0 60000 65536"/>
                  <a:gd name="T12" fmla="*/ 0 60000 65536"/>
                  <a:gd name="T13" fmla="*/ 0 60000 65536"/>
                  <a:gd name="T14" fmla="*/ 0 60000 65536"/>
                  <a:gd name="T15" fmla="*/ 0 w 25"/>
                  <a:gd name="T16" fmla="*/ 0 h 42"/>
                  <a:gd name="T17" fmla="*/ 25 w 25"/>
                  <a:gd name="T18" fmla="*/ 42 h 42"/>
                </a:gdLst>
                <a:ahLst/>
                <a:cxnLst>
                  <a:cxn ang="T10">
                    <a:pos x="T0" y="T1"/>
                  </a:cxn>
                  <a:cxn ang="T11">
                    <a:pos x="T2" y="T3"/>
                  </a:cxn>
                  <a:cxn ang="T12">
                    <a:pos x="T4" y="T5"/>
                  </a:cxn>
                  <a:cxn ang="T13">
                    <a:pos x="T6" y="T7"/>
                  </a:cxn>
                  <a:cxn ang="T14">
                    <a:pos x="T8" y="T9"/>
                  </a:cxn>
                </a:cxnLst>
                <a:rect l="T15" t="T16" r="T17" b="T18"/>
                <a:pathLst>
                  <a:path w="25" h="42">
                    <a:moveTo>
                      <a:pt x="0" y="4"/>
                    </a:moveTo>
                    <a:lnTo>
                      <a:pt x="14" y="0"/>
                    </a:lnTo>
                    <a:lnTo>
                      <a:pt x="25" y="37"/>
                    </a:lnTo>
                    <a:lnTo>
                      <a:pt x="11" y="42"/>
                    </a:lnTo>
                    <a:lnTo>
                      <a:pt x="0" y="4"/>
                    </a:lnTo>
                    <a:close/>
                  </a:path>
                </a:pathLst>
              </a:custGeom>
              <a:solidFill>
                <a:srgbClr val="000000"/>
              </a:solidFill>
              <a:ln w="9525">
                <a:noFill/>
                <a:round/>
                <a:headEnd/>
                <a:tailEnd/>
              </a:ln>
            </p:spPr>
            <p:txBody>
              <a:bodyPr/>
              <a:lstStyle/>
              <a:p>
                <a:endParaRPr lang="en-US"/>
              </a:p>
            </p:txBody>
          </p:sp>
          <p:sp>
            <p:nvSpPr>
              <p:cNvPr id="91400" name="Freeform 432"/>
              <p:cNvSpPr>
                <a:spLocks/>
              </p:cNvSpPr>
              <p:nvPr/>
            </p:nvSpPr>
            <p:spPr bwMode="auto">
              <a:xfrm>
                <a:off x="1453" y="4025"/>
                <a:ext cx="27" cy="42"/>
              </a:xfrm>
              <a:custGeom>
                <a:avLst/>
                <a:gdLst>
                  <a:gd name="T0" fmla="*/ 0 w 27"/>
                  <a:gd name="T1" fmla="*/ 6 h 42"/>
                  <a:gd name="T2" fmla="*/ 14 w 27"/>
                  <a:gd name="T3" fmla="*/ 0 h 42"/>
                  <a:gd name="T4" fmla="*/ 27 w 27"/>
                  <a:gd name="T5" fmla="*/ 37 h 42"/>
                  <a:gd name="T6" fmla="*/ 13 w 27"/>
                  <a:gd name="T7" fmla="*/ 42 h 42"/>
                  <a:gd name="T8" fmla="*/ 0 w 27"/>
                  <a:gd name="T9" fmla="*/ 6 h 42"/>
                  <a:gd name="T10" fmla="*/ 0 60000 65536"/>
                  <a:gd name="T11" fmla="*/ 0 60000 65536"/>
                  <a:gd name="T12" fmla="*/ 0 60000 65536"/>
                  <a:gd name="T13" fmla="*/ 0 60000 65536"/>
                  <a:gd name="T14" fmla="*/ 0 60000 65536"/>
                  <a:gd name="T15" fmla="*/ 0 w 27"/>
                  <a:gd name="T16" fmla="*/ 0 h 42"/>
                  <a:gd name="T17" fmla="*/ 27 w 27"/>
                  <a:gd name="T18" fmla="*/ 42 h 42"/>
                </a:gdLst>
                <a:ahLst/>
                <a:cxnLst>
                  <a:cxn ang="T10">
                    <a:pos x="T0" y="T1"/>
                  </a:cxn>
                  <a:cxn ang="T11">
                    <a:pos x="T2" y="T3"/>
                  </a:cxn>
                  <a:cxn ang="T12">
                    <a:pos x="T4" y="T5"/>
                  </a:cxn>
                  <a:cxn ang="T13">
                    <a:pos x="T6" y="T7"/>
                  </a:cxn>
                  <a:cxn ang="T14">
                    <a:pos x="T8" y="T9"/>
                  </a:cxn>
                </a:cxnLst>
                <a:rect l="T15" t="T16" r="T17" b="T18"/>
                <a:pathLst>
                  <a:path w="27" h="42">
                    <a:moveTo>
                      <a:pt x="0" y="6"/>
                    </a:moveTo>
                    <a:lnTo>
                      <a:pt x="14" y="0"/>
                    </a:lnTo>
                    <a:lnTo>
                      <a:pt x="27" y="37"/>
                    </a:lnTo>
                    <a:lnTo>
                      <a:pt x="13" y="42"/>
                    </a:lnTo>
                    <a:lnTo>
                      <a:pt x="0" y="6"/>
                    </a:lnTo>
                    <a:close/>
                  </a:path>
                </a:pathLst>
              </a:custGeom>
              <a:solidFill>
                <a:srgbClr val="000000"/>
              </a:solidFill>
              <a:ln w="9525">
                <a:noFill/>
                <a:round/>
                <a:headEnd/>
                <a:tailEnd/>
              </a:ln>
            </p:spPr>
            <p:txBody>
              <a:bodyPr/>
              <a:lstStyle/>
              <a:p>
                <a:endParaRPr lang="en-US"/>
              </a:p>
            </p:txBody>
          </p:sp>
          <p:sp>
            <p:nvSpPr>
              <p:cNvPr id="91401" name="Freeform 431"/>
              <p:cNvSpPr>
                <a:spLocks/>
              </p:cNvSpPr>
              <p:nvPr/>
            </p:nvSpPr>
            <p:spPr bwMode="auto">
              <a:xfrm>
                <a:off x="1467" y="4018"/>
                <a:ext cx="29" cy="44"/>
              </a:xfrm>
              <a:custGeom>
                <a:avLst/>
                <a:gdLst>
                  <a:gd name="T0" fmla="*/ 0 w 29"/>
                  <a:gd name="T1" fmla="*/ 7 h 44"/>
                  <a:gd name="T2" fmla="*/ 16 w 29"/>
                  <a:gd name="T3" fmla="*/ 0 h 44"/>
                  <a:gd name="T4" fmla="*/ 29 w 29"/>
                  <a:gd name="T5" fmla="*/ 37 h 44"/>
                  <a:gd name="T6" fmla="*/ 14 w 29"/>
                  <a:gd name="T7" fmla="*/ 44 h 44"/>
                  <a:gd name="T8" fmla="*/ 0 w 29"/>
                  <a:gd name="T9" fmla="*/ 7 h 44"/>
                  <a:gd name="T10" fmla="*/ 0 60000 65536"/>
                  <a:gd name="T11" fmla="*/ 0 60000 65536"/>
                  <a:gd name="T12" fmla="*/ 0 60000 65536"/>
                  <a:gd name="T13" fmla="*/ 0 60000 65536"/>
                  <a:gd name="T14" fmla="*/ 0 60000 65536"/>
                  <a:gd name="T15" fmla="*/ 0 w 29"/>
                  <a:gd name="T16" fmla="*/ 0 h 44"/>
                  <a:gd name="T17" fmla="*/ 29 w 29"/>
                  <a:gd name="T18" fmla="*/ 44 h 44"/>
                </a:gdLst>
                <a:ahLst/>
                <a:cxnLst>
                  <a:cxn ang="T10">
                    <a:pos x="T0" y="T1"/>
                  </a:cxn>
                  <a:cxn ang="T11">
                    <a:pos x="T2" y="T3"/>
                  </a:cxn>
                  <a:cxn ang="T12">
                    <a:pos x="T4" y="T5"/>
                  </a:cxn>
                  <a:cxn ang="T13">
                    <a:pos x="T6" y="T7"/>
                  </a:cxn>
                  <a:cxn ang="T14">
                    <a:pos x="T8" y="T9"/>
                  </a:cxn>
                </a:cxnLst>
                <a:rect l="T15" t="T16" r="T17" b="T18"/>
                <a:pathLst>
                  <a:path w="29" h="44">
                    <a:moveTo>
                      <a:pt x="0" y="7"/>
                    </a:moveTo>
                    <a:lnTo>
                      <a:pt x="16" y="0"/>
                    </a:lnTo>
                    <a:lnTo>
                      <a:pt x="29" y="37"/>
                    </a:lnTo>
                    <a:lnTo>
                      <a:pt x="14" y="44"/>
                    </a:lnTo>
                    <a:lnTo>
                      <a:pt x="0" y="7"/>
                    </a:lnTo>
                    <a:close/>
                  </a:path>
                </a:pathLst>
              </a:custGeom>
              <a:solidFill>
                <a:srgbClr val="000000"/>
              </a:solidFill>
              <a:ln w="9525">
                <a:noFill/>
                <a:round/>
                <a:headEnd/>
                <a:tailEnd/>
              </a:ln>
            </p:spPr>
            <p:txBody>
              <a:bodyPr/>
              <a:lstStyle/>
              <a:p>
                <a:endParaRPr lang="en-US"/>
              </a:p>
            </p:txBody>
          </p:sp>
          <p:sp>
            <p:nvSpPr>
              <p:cNvPr id="91402" name="Freeform 430"/>
              <p:cNvSpPr>
                <a:spLocks/>
              </p:cNvSpPr>
              <p:nvPr/>
            </p:nvSpPr>
            <p:spPr bwMode="auto">
              <a:xfrm>
                <a:off x="1483" y="4005"/>
                <a:ext cx="46" cy="50"/>
              </a:xfrm>
              <a:custGeom>
                <a:avLst/>
                <a:gdLst>
                  <a:gd name="T0" fmla="*/ 0 w 46"/>
                  <a:gd name="T1" fmla="*/ 13 h 50"/>
                  <a:gd name="T2" fmla="*/ 33 w 46"/>
                  <a:gd name="T3" fmla="*/ 0 h 50"/>
                  <a:gd name="T4" fmla="*/ 46 w 46"/>
                  <a:gd name="T5" fmla="*/ 37 h 50"/>
                  <a:gd name="T6" fmla="*/ 13 w 46"/>
                  <a:gd name="T7" fmla="*/ 50 h 50"/>
                  <a:gd name="T8" fmla="*/ 0 w 46"/>
                  <a:gd name="T9" fmla="*/ 13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0" y="13"/>
                    </a:moveTo>
                    <a:lnTo>
                      <a:pt x="33" y="0"/>
                    </a:lnTo>
                    <a:lnTo>
                      <a:pt x="46" y="37"/>
                    </a:lnTo>
                    <a:lnTo>
                      <a:pt x="13" y="50"/>
                    </a:lnTo>
                    <a:lnTo>
                      <a:pt x="0" y="13"/>
                    </a:lnTo>
                    <a:close/>
                  </a:path>
                </a:pathLst>
              </a:custGeom>
              <a:solidFill>
                <a:srgbClr val="000000"/>
              </a:solidFill>
              <a:ln w="9525">
                <a:noFill/>
                <a:round/>
                <a:headEnd/>
                <a:tailEnd/>
              </a:ln>
            </p:spPr>
            <p:txBody>
              <a:bodyPr/>
              <a:lstStyle/>
              <a:p>
                <a:endParaRPr lang="en-US"/>
              </a:p>
            </p:txBody>
          </p:sp>
          <p:sp>
            <p:nvSpPr>
              <p:cNvPr id="91403" name="Freeform 429"/>
              <p:cNvSpPr>
                <a:spLocks/>
              </p:cNvSpPr>
              <p:nvPr/>
            </p:nvSpPr>
            <p:spPr bwMode="auto">
              <a:xfrm>
                <a:off x="1516" y="3991"/>
                <a:ext cx="47" cy="51"/>
              </a:xfrm>
              <a:custGeom>
                <a:avLst/>
                <a:gdLst>
                  <a:gd name="T0" fmla="*/ 0 w 47"/>
                  <a:gd name="T1" fmla="*/ 14 h 51"/>
                  <a:gd name="T2" fmla="*/ 34 w 47"/>
                  <a:gd name="T3" fmla="*/ 0 h 51"/>
                  <a:gd name="T4" fmla="*/ 47 w 47"/>
                  <a:gd name="T5" fmla="*/ 37 h 51"/>
                  <a:gd name="T6" fmla="*/ 13 w 47"/>
                  <a:gd name="T7" fmla="*/ 51 h 51"/>
                  <a:gd name="T8" fmla="*/ 0 w 47"/>
                  <a:gd name="T9" fmla="*/ 14 h 51"/>
                  <a:gd name="T10" fmla="*/ 0 60000 65536"/>
                  <a:gd name="T11" fmla="*/ 0 60000 65536"/>
                  <a:gd name="T12" fmla="*/ 0 60000 65536"/>
                  <a:gd name="T13" fmla="*/ 0 60000 65536"/>
                  <a:gd name="T14" fmla="*/ 0 60000 65536"/>
                  <a:gd name="T15" fmla="*/ 0 w 47"/>
                  <a:gd name="T16" fmla="*/ 0 h 51"/>
                  <a:gd name="T17" fmla="*/ 47 w 47"/>
                  <a:gd name="T18" fmla="*/ 51 h 51"/>
                </a:gdLst>
                <a:ahLst/>
                <a:cxnLst>
                  <a:cxn ang="T10">
                    <a:pos x="T0" y="T1"/>
                  </a:cxn>
                  <a:cxn ang="T11">
                    <a:pos x="T2" y="T3"/>
                  </a:cxn>
                  <a:cxn ang="T12">
                    <a:pos x="T4" y="T5"/>
                  </a:cxn>
                  <a:cxn ang="T13">
                    <a:pos x="T6" y="T7"/>
                  </a:cxn>
                  <a:cxn ang="T14">
                    <a:pos x="T8" y="T9"/>
                  </a:cxn>
                </a:cxnLst>
                <a:rect l="T15" t="T16" r="T17" b="T18"/>
                <a:pathLst>
                  <a:path w="47" h="51">
                    <a:moveTo>
                      <a:pt x="0" y="14"/>
                    </a:moveTo>
                    <a:lnTo>
                      <a:pt x="34" y="0"/>
                    </a:lnTo>
                    <a:lnTo>
                      <a:pt x="47" y="37"/>
                    </a:lnTo>
                    <a:lnTo>
                      <a:pt x="13" y="51"/>
                    </a:lnTo>
                    <a:lnTo>
                      <a:pt x="0" y="14"/>
                    </a:lnTo>
                    <a:close/>
                  </a:path>
                </a:pathLst>
              </a:custGeom>
              <a:solidFill>
                <a:srgbClr val="000000"/>
              </a:solidFill>
              <a:ln w="9525">
                <a:noFill/>
                <a:round/>
                <a:headEnd/>
                <a:tailEnd/>
              </a:ln>
            </p:spPr>
            <p:txBody>
              <a:bodyPr/>
              <a:lstStyle/>
              <a:p>
                <a:endParaRPr lang="en-US"/>
              </a:p>
            </p:txBody>
          </p:sp>
          <p:sp>
            <p:nvSpPr>
              <p:cNvPr id="91404" name="Freeform 428"/>
              <p:cNvSpPr>
                <a:spLocks/>
              </p:cNvSpPr>
              <p:nvPr/>
            </p:nvSpPr>
            <p:spPr bwMode="auto">
              <a:xfrm>
                <a:off x="1550" y="3976"/>
                <a:ext cx="50" cy="52"/>
              </a:xfrm>
              <a:custGeom>
                <a:avLst/>
                <a:gdLst>
                  <a:gd name="T0" fmla="*/ 0 w 50"/>
                  <a:gd name="T1" fmla="*/ 15 h 52"/>
                  <a:gd name="T2" fmla="*/ 36 w 50"/>
                  <a:gd name="T3" fmla="*/ 0 h 52"/>
                  <a:gd name="T4" fmla="*/ 50 w 50"/>
                  <a:gd name="T5" fmla="*/ 37 h 52"/>
                  <a:gd name="T6" fmla="*/ 14 w 50"/>
                  <a:gd name="T7" fmla="*/ 52 h 52"/>
                  <a:gd name="T8" fmla="*/ 0 w 50"/>
                  <a:gd name="T9" fmla="*/ 15 h 52"/>
                  <a:gd name="T10" fmla="*/ 0 60000 65536"/>
                  <a:gd name="T11" fmla="*/ 0 60000 65536"/>
                  <a:gd name="T12" fmla="*/ 0 60000 65536"/>
                  <a:gd name="T13" fmla="*/ 0 60000 65536"/>
                  <a:gd name="T14" fmla="*/ 0 60000 65536"/>
                  <a:gd name="T15" fmla="*/ 0 w 50"/>
                  <a:gd name="T16" fmla="*/ 0 h 52"/>
                  <a:gd name="T17" fmla="*/ 50 w 50"/>
                  <a:gd name="T18" fmla="*/ 52 h 52"/>
                </a:gdLst>
                <a:ahLst/>
                <a:cxnLst>
                  <a:cxn ang="T10">
                    <a:pos x="T0" y="T1"/>
                  </a:cxn>
                  <a:cxn ang="T11">
                    <a:pos x="T2" y="T3"/>
                  </a:cxn>
                  <a:cxn ang="T12">
                    <a:pos x="T4" y="T5"/>
                  </a:cxn>
                  <a:cxn ang="T13">
                    <a:pos x="T6" y="T7"/>
                  </a:cxn>
                  <a:cxn ang="T14">
                    <a:pos x="T8" y="T9"/>
                  </a:cxn>
                </a:cxnLst>
                <a:rect l="T15" t="T16" r="T17" b="T18"/>
                <a:pathLst>
                  <a:path w="50" h="52">
                    <a:moveTo>
                      <a:pt x="0" y="15"/>
                    </a:moveTo>
                    <a:lnTo>
                      <a:pt x="36" y="0"/>
                    </a:lnTo>
                    <a:lnTo>
                      <a:pt x="50" y="37"/>
                    </a:lnTo>
                    <a:lnTo>
                      <a:pt x="14" y="52"/>
                    </a:lnTo>
                    <a:lnTo>
                      <a:pt x="0" y="15"/>
                    </a:lnTo>
                    <a:close/>
                  </a:path>
                </a:pathLst>
              </a:custGeom>
              <a:solidFill>
                <a:srgbClr val="000000"/>
              </a:solidFill>
              <a:ln w="9525">
                <a:noFill/>
                <a:round/>
                <a:headEnd/>
                <a:tailEnd/>
              </a:ln>
            </p:spPr>
            <p:txBody>
              <a:bodyPr/>
              <a:lstStyle/>
              <a:p>
                <a:endParaRPr lang="en-US"/>
              </a:p>
            </p:txBody>
          </p:sp>
          <p:sp>
            <p:nvSpPr>
              <p:cNvPr id="91405" name="Freeform 427"/>
              <p:cNvSpPr>
                <a:spLocks/>
              </p:cNvSpPr>
              <p:nvPr/>
            </p:nvSpPr>
            <p:spPr bwMode="auto">
              <a:xfrm>
                <a:off x="1586" y="3961"/>
                <a:ext cx="50" cy="52"/>
              </a:xfrm>
              <a:custGeom>
                <a:avLst/>
                <a:gdLst>
                  <a:gd name="T0" fmla="*/ 0 w 50"/>
                  <a:gd name="T1" fmla="*/ 15 h 52"/>
                  <a:gd name="T2" fmla="*/ 37 w 50"/>
                  <a:gd name="T3" fmla="*/ 0 h 52"/>
                  <a:gd name="T4" fmla="*/ 50 w 50"/>
                  <a:gd name="T5" fmla="*/ 36 h 52"/>
                  <a:gd name="T6" fmla="*/ 14 w 50"/>
                  <a:gd name="T7" fmla="*/ 52 h 52"/>
                  <a:gd name="T8" fmla="*/ 0 w 50"/>
                  <a:gd name="T9" fmla="*/ 15 h 52"/>
                  <a:gd name="T10" fmla="*/ 0 60000 65536"/>
                  <a:gd name="T11" fmla="*/ 0 60000 65536"/>
                  <a:gd name="T12" fmla="*/ 0 60000 65536"/>
                  <a:gd name="T13" fmla="*/ 0 60000 65536"/>
                  <a:gd name="T14" fmla="*/ 0 60000 65536"/>
                  <a:gd name="T15" fmla="*/ 0 w 50"/>
                  <a:gd name="T16" fmla="*/ 0 h 52"/>
                  <a:gd name="T17" fmla="*/ 50 w 50"/>
                  <a:gd name="T18" fmla="*/ 52 h 52"/>
                </a:gdLst>
                <a:ahLst/>
                <a:cxnLst>
                  <a:cxn ang="T10">
                    <a:pos x="T0" y="T1"/>
                  </a:cxn>
                  <a:cxn ang="T11">
                    <a:pos x="T2" y="T3"/>
                  </a:cxn>
                  <a:cxn ang="T12">
                    <a:pos x="T4" y="T5"/>
                  </a:cxn>
                  <a:cxn ang="T13">
                    <a:pos x="T6" y="T7"/>
                  </a:cxn>
                  <a:cxn ang="T14">
                    <a:pos x="T8" y="T9"/>
                  </a:cxn>
                </a:cxnLst>
                <a:rect l="T15" t="T16" r="T17" b="T18"/>
                <a:pathLst>
                  <a:path w="50" h="52">
                    <a:moveTo>
                      <a:pt x="0" y="15"/>
                    </a:moveTo>
                    <a:lnTo>
                      <a:pt x="37" y="0"/>
                    </a:lnTo>
                    <a:lnTo>
                      <a:pt x="50" y="36"/>
                    </a:lnTo>
                    <a:lnTo>
                      <a:pt x="14" y="52"/>
                    </a:lnTo>
                    <a:lnTo>
                      <a:pt x="0" y="15"/>
                    </a:lnTo>
                    <a:close/>
                  </a:path>
                </a:pathLst>
              </a:custGeom>
              <a:solidFill>
                <a:srgbClr val="000000"/>
              </a:solidFill>
              <a:ln w="9525">
                <a:noFill/>
                <a:round/>
                <a:headEnd/>
                <a:tailEnd/>
              </a:ln>
            </p:spPr>
            <p:txBody>
              <a:bodyPr/>
              <a:lstStyle/>
              <a:p>
                <a:endParaRPr lang="en-US"/>
              </a:p>
            </p:txBody>
          </p:sp>
          <p:sp>
            <p:nvSpPr>
              <p:cNvPr id="91406" name="Freeform 426"/>
              <p:cNvSpPr>
                <a:spLocks/>
              </p:cNvSpPr>
              <p:nvPr/>
            </p:nvSpPr>
            <p:spPr bwMode="auto">
              <a:xfrm>
                <a:off x="1622" y="3952"/>
                <a:ext cx="36" cy="45"/>
              </a:xfrm>
              <a:custGeom>
                <a:avLst/>
                <a:gdLst>
                  <a:gd name="T0" fmla="*/ 0 w 36"/>
                  <a:gd name="T1" fmla="*/ 9 h 45"/>
                  <a:gd name="T2" fmla="*/ 21 w 36"/>
                  <a:gd name="T3" fmla="*/ 0 h 45"/>
                  <a:gd name="T4" fmla="*/ 36 w 36"/>
                  <a:gd name="T5" fmla="*/ 35 h 45"/>
                  <a:gd name="T6" fmla="*/ 14 w 36"/>
                  <a:gd name="T7" fmla="*/ 45 h 45"/>
                  <a:gd name="T8" fmla="*/ 0 w 36"/>
                  <a:gd name="T9" fmla="*/ 9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9"/>
                    </a:moveTo>
                    <a:lnTo>
                      <a:pt x="21" y="0"/>
                    </a:lnTo>
                    <a:lnTo>
                      <a:pt x="36" y="35"/>
                    </a:lnTo>
                    <a:lnTo>
                      <a:pt x="14" y="45"/>
                    </a:lnTo>
                    <a:lnTo>
                      <a:pt x="0" y="9"/>
                    </a:lnTo>
                    <a:close/>
                  </a:path>
                </a:pathLst>
              </a:custGeom>
              <a:solidFill>
                <a:srgbClr val="000000"/>
              </a:solidFill>
              <a:ln w="9525">
                <a:noFill/>
                <a:round/>
                <a:headEnd/>
                <a:tailEnd/>
              </a:ln>
            </p:spPr>
            <p:txBody>
              <a:bodyPr/>
              <a:lstStyle/>
              <a:p>
                <a:endParaRPr lang="en-US"/>
              </a:p>
            </p:txBody>
          </p:sp>
          <p:sp>
            <p:nvSpPr>
              <p:cNvPr id="91407" name="Freeform 425"/>
              <p:cNvSpPr>
                <a:spLocks/>
              </p:cNvSpPr>
              <p:nvPr/>
            </p:nvSpPr>
            <p:spPr bwMode="auto">
              <a:xfrm>
                <a:off x="1779" y="3874"/>
                <a:ext cx="49" cy="52"/>
              </a:xfrm>
              <a:custGeom>
                <a:avLst/>
                <a:gdLst>
                  <a:gd name="T0" fmla="*/ 0 w 49"/>
                  <a:gd name="T1" fmla="*/ 16 h 52"/>
                  <a:gd name="T2" fmla="*/ 34 w 49"/>
                  <a:gd name="T3" fmla="*/ 0 h 52"/>
                  <a:gd name="T4" fmla="*/ 49 w 49"/>
                  <a:gd name="T5" fmla="*/ 36 h 52"/>
                  <a:gd name="T6" fmla="*/ 16 w 49"/>
                  <a:gd name="T7" fmla="*/ 52 h 52"/>
                  <a:gd name="T8" fmla="*/ 0 w 49"/>
                  <a:gd name="T9" fmla="*/ 16 h 52"/>
                  <a:gd name="T10" fmla="*/ 0 60000 65536"/>
                  <a:gd name="T11" fmla="*/ 0 60000 65536"/>
                  <a:gd name="T12" fmla="*/ 0 60000 65536"/>
                  <a:gd name="T13" fmla="*/ 0 60000 65536"/>
                  <a:gd name="T14" fmla="*/ 0 60000 65536"/>
                  <a:gd name="T15" fmla="*/ 0 w 49"/>
                  <a:gd name="T16" fmla="*/ 0 h 52"/>
                  <a:gd name="T17" fmla="*/ 49 w 49"/>
                  <a:gd name="T18" fmla="*/ 52 h 52"/>
                </a:gdLst>
                <a:ahLst/>
                <a:cxnLst>
                  <a:cxn ang="T10">
                    <a:pos x="T0" y="T1"/>
                  </a:cxn>
                  <a:cxn ang="T11">
                    <a:pos x="T2" y="T3"/>
                  </a:cxn>
                  <a:cxn ang="T12">
                    <a:pos x="T4" y="T5"/>
                  </a:cxn>
                  <a:cxn ang="T13">
                    <a:pos x="T6" y="T7"/>
                  </a:cxn>
                  <a:cxn ang="T14">
                    <a:pos x="T8" y="T9"/>
                  </a:cxn>
                </a:cxnLst>
                <a:rect l="T15" t="T16" r="T17" b="T18"/>
                <a:pathLst>
                  <a:path w="49" h="52">
                    <a:moveTo>
                      <a:pt x="0" y="16"/>
                    </a:moveTo>
                    <a:lnTo>
                      <a:pt x="34" y="0"/>
                    </a:lnTo>
                    <a:lnTo>
                      <a:pt x="49" y="36"/>
                    </a:lnTo>
                    <a:lnTo>
                      <a:pt x="16" y="52"/>
                    </a:lnTo>
                    <a:lnTo>
                      <a:pt x="0" y="16"/>
                    </a:lnTo>
                    <a:close/>
                  </a:path>
                </a:pathLst>
              </a:custGeom>
              <a:solidFill>
                <a:srgbClr val="000000"/>
              </a:solidFill>
              <a:ln w="9525">
                <a:noFill/>
                <a:round/>
                <a:headEnd/>
                <a:tailEnd/>
              </a:ln>
            </p:spPr>
            <p:txBody>
              <a:bodyPr/>
              <a:lstStyle/>
              <a:p>
                <a:endParaRPr lang="en-US"/>
              </a:p>
            </p:txBody>
          </p:sp>
          <p:sp>
            <p:nvSpPr>
              <p:cNvPr id="91408" name="Freeform 424"/>
              <p:cNvSpPr>
                <a:spLocks/>
              </p:cNvSpPr>
              <p:nvPr/>
            </p:nvSpPr>
            <p:spPr bwMode="auto">
              <a:xfrm>
                <a:off x="1813" y="3856"/>
                <a:ext cx="52" cy="54"/>
              </a:xfrm>
              <a:custGeom>
                <a:avLst/>
                <a:gdLst>
                  <a:gd name="T0" fmla="*/ 0 w 52"/>
                  <a:gd name="T1" fmla="*/ 18 h 54"/>
                  <a:gd name="T2" fmla="*/ 37 w 52"/>
                  <a:gd name="T3" fmla="*/ 0 h 54"/>
                  <a:gd name="T4" fmla="*/ 52 w 52"/>
                  <a:gd name="T5" fmla="*/ 36 h 54"/>
                  <a:gd name="T6" fmla="*/ 15 w 52"/>
                  <a:gd name="T7" fmla="*/ 54 h 54"/>
                  <a:gd name="T8" fmla="*/ 0 w 52"/>
                  <a:gd name="T9" fmla="*/ 18 h 54"/>
                  <a:gd name="T10" fmla="*/ 0 60000 65536"/>
                  <a:gd name="T11" fmla="*/ 0 60000 65536"/>
                  <a:gd name="T12" fmla="*/ 0 60000 65536"/>
                  <a:gd name="T13" fmla="*/ 0 60000 65536"/>
                  <a:gd name="T14" fmla="*/ 0 60000 65536"/>
                  <a:gd name="T15" fmla="*/ 0 w 52"/>
                  <a:gd name="T16" fmla="*/ 0 h 54"/>
                  <a:gd name="T17" fmla="*/ 52 w 52"/>
                  <a:gd name="T18" fmla="*/ 54 h 54"/>
                </a:gdLst>
                <a:ahLst/>
                <a:cxnLst>
                  <a:cxn ang="T10">
                    <a:pos x="T0" y="T1"/>
                  </a:cxn>
                  <a:cxn ang="T11">
                    <a:pos x="T2" y="T3"/>
                  </a:cxn>
                  <a:cxn ang="T12">
                    <a:pos x="T4" y="T5"/>
                  </a:cxn>
                  <a:cxn ang="T13">
                    <a:pos x="T6" y="T7"/>
                  </a:cxn>
                  <a:cxn ang="T14">
                    <a:pos x="T8" y="T9"/>
                  </a:cxn>
                </a:cxnLst>
                <a:rect l="T15" t="T16" r="T17" b="T18"/>
                <a:pathLst>
                  <a:path w="52" h="54">
                    <a:moveTo>
                      <a:pt x="0" y="18"/>
                    </a:moveTo>
                    <a:lnTo>
                      <a:pt x="37" y="0"/>
                    </a:lnTo>
                    <a:lnTo>
                      <a:pt x="52" y="36"/>
                    </a:lnTo>
                    <a:lnTo>
                      <a:pt x="15" y="54"/>
                    </a:lnTo>
                    <a:lnTo>
                      <a:pt x="0" y="18"/>
                    </a:lnTo>
                    <a:close/>
                  </a:path>
                </a:pathLst>
              </a:custGeom>
              <a:solidFill>
                <a:srgbClr val="000000"/>
              </a:solidFill>
              <a:ln w="9525">
                <a:noFill/>
                <a:round/>
                <a:headEnd/>
                <a:tailEnd/>
              </a:ln>
            </p:spPr>
            <p:txBody>
              <a:bodyPr/>
              <a:lstStyle/>
              <a:p>
                <a:endParaRPr lang="en-US"/>
              </a:p>
            </p:txBody>
          </p:sp>
          <p:sp>
            <p:nvSpPr>
              <p:cNvPr id="91409" name="Freeform 423"/>
              <p:cNvSpPr>
                <a:spLocks/>
              </p:cNvSpPr>
              <p:nvPr/>
            </p:nvSpPr>
            <p:spPr bwMode="auto">
              <a:xfrm>
                <a:off x="1850" y="3839"/>
                <a:ext cx="51" cy="53"/>
              </a:xfrm>
              <a:custGeom>
                <a:avLst/>
                <a:gdLst>
                  <a:gd name="T0" fmla="*/ 0 w 51"/>
                  <a:gd name="T1" fmla="*/ 17 h 53"/>
                  <a:gd name="T2" fmla="*/ 36 w 51"/>
                  <a:gd name="T3" fmla="*/ 0 h 53"/>
                  <a:gd name="T4" fmla="*/ 51 w 51"/>
                  <a:gd name="T5" fmla="*/ 36 h 53"/>
                  <a:gd name="T6" fmla="*/ 15 w 51"/>
                  <a:gd name="T7" fmla="*/ 53 h 53"/>
                  <a:gd name="T8" fmla="*/ 0 w 51"/>
                  <a:gd name="T9" fmla="*/ 17 h 53"/>
                  <a:gd name="T10" fmla="*/ 0 60000 65536"/>
                  <a:gd name="T11" fmla="*/ 0 60000 65536"/>
                  <a:gd name="T12" fmla="*/ 0 60000 65536"/>
                  <a:gd name="T13" fmla="*/ 0 60000 65536"/>
                  <a:gd name="T14" fmla="*/ 0 60000 65536"/>
                  <a:gd name="T15" fmla="*/ 0 w 51"/>
                  <a:gd name="T16" fmla="*/ 0 h 53"/>
                  <a:gd name="T17" fmla="*/ 51 w 51"/>
                  <a:gd name="T18" fmla="*/ 53 h 53"/>
                </a:gdLst>
                <a:ahLst/>
                <a:cxnLst>
                  <a:cxn ang="T10">
                    <a:pos x="T0" y="T1"/>
                  </a:cxn>
                  <a:cxn ang="T11">
                    <a:pos x="T2" y="T3"/>
                  </a:cxn>
                  <a:cxn ang="T12">
                    <a:pos x="T4" y="T5"/>
                  </a:cxn>
                  <a:cxn ang="T13">
                    <a:pos x="T6" y="T7"/>
                  </a:cxn>
                  <a:cxn ang="T14">
                    <a:pos x="T8" y="T9"/>
                  </a:cxn>
                </a:cxnLst>
                <a:rect l="T15" t="T16" r="T17" b="T18"/>
                <a:pathLst>
                  <a:path w="51" h="53">
                    <a:moveTo>
                      <a:pt x="0" y="17"/>
                    </a:moveTo>
                    <a:lnTo>
                      <a:pt x="36" y="0"/>
                    </a:lnTo>
                    <a:lnTo>
                      <a:pt x="51" y="36"/>
                    </a:lnTo>
                    <a:lnTo>
                      <a:pt x="15" y="53"/>
                    </a:lnTo>
                    <a:lnTo>
                      <a:pt x="0" y="17"/>
                    </a:lnTo>
                    <a:close/>
                  </a:path>
                </a:pathLst>
              </a:custGeom>
              <a:solidFill>
                <a:srgbClr val="000000"/>
              </a:solidFill>
              <a:ln w="9525">
                <a:noFill/>
                <a:round/>
                <a:headEnd/>
                <a:tailEnd/>
              </a:ln>
            </p:spPr>
            <p:txBody>
              <a:bodyPr/>
              <a:lstStyle/>
              <a:p>
                <a:endParaRPr lang="en-US"/>
              </a:p>
            </p:txBody>
          </p:sp>
          <p:sp>
            <p:nvSpPr>
              <p:cNvPr id="91410" name="Freeform 422"/>
              <p:cNvSpPr>
                <a:spLocks/>
              </p:cNvSpPr>
              <p:nvPr/>
            </p:nvSpPr>
            <p:spPr bwMode="auto">
              <a:xfrm>
                <a:off x="1885" y="3821"/>
                <a:ext cx="51" cy="53"/>
              </a:xfrm>
              <a:custGeom>
                <a:avLst/>
                <a:gdLst>
                  <a:gd name="T0" fmla="*/ 0 w 51"/>
                  <a:gd name="T1" fmla="*/ 18 h 53"/>
                  <a:gd name="T2" fmla="*/ 34 w 51"/>
                  <a:gd name="T3" fmla="*/ 0 h 53"/>
                  <a:gd name="T4" fmla="*/ 51 w 51"/>
                  <a:gd name="T5" fmla="*/ 35 h 53"/>
                  <a:gd name="T6" fmla="*/ 16 w 51"/>
                  <a:gd name="T7" fmla="*/ 53 h 53"/>
                  <a:gd name="T8" fmla="*/ 0 w 51"/>
                  <a:gd name="T9" fmla="*/ 18 h 53"/>
                  <a:gd name="T10" fmla="*/ 0 60000 65536"/>
                  <a:gd name="T11" fmla="*/ 0 60000 65536"/>
                  <a:gd name="T12" fmla="*/ 0 60000 65536"/>
                  <a:gd name="T13" fmla="*/ 0 60000 65536"/>
                  <a:gd name="T14" fmla="*/ 0 60000 65536"/>
                  <a:gd name="T15" fmla="*/ 0 w 51"/>
                  <a:gd name="T16" fmla="*/ 0 h 53"/>
                  <a:gd name="T17" fmla="*/ 51 w 51"/>
                  <a:gd name="T18" fmla="*/ 53 h 53"/>
                </a:gdLst>
                <a:ahLst/>
                <a:cxnLst>
                  <a:cxn ang="T10">
                    <a:pos x="T0" y="T1"/>
                  </a:cxn>
                  <a:cxn ang="T11">
                    <a:pos x="T2" y="T3"/>
                  </a:cxn>
                  <a:cxn ang="T12">
                    <a:pos x="T4" y="T5"/>
                  </a:cxn>
                  <a:cxn ang="T13">
                    <a:pos x="T6" y="T7"/>
                  </a:cxn>
                  <a:cxn ang="T14">
                    <a:pos x="T8" y="T9"/>
                  </a:cxn>
                </a:cxnLst>
                <a:rect l="T15" t="T16" r="T17" b="T18"/>
                <a:pathLst>
                  <a:path w="51" h="53">
                    <a:moveTo>
                      <a:pt x="0" y="18"/>
                    </a:moveTo>
                    <a:lnTo>
                      <a:pt x="34" y="0"/>
                    </a:lnTo>
                    <a:lnTo>
                      <a:pt x="51" y="35"/>
                    </a:lnTo>
                    <a:lnTo>
                      <a:pt x="16" y="53"/>
                    </a:lnTo>
                    <a:lnTo>
                      <a:pt x="0" y="18"/>
                    </a:lnTo>
                    <a:close/>
                  </a:path>
                </a:pathLst>
              </a:custGeom>
              <a:solidFill>
                <a:srgbClr val="000000"/>
              </a:solidFill>
              <a:ln w="9525">
                <a:noFill/>
                <a:round/>
                <a:headEnd/>
                <a:tailEnd/>
              </a:ln>
            </p:spPr>
            <p:txBody>
              <a:bodyPr/>
              <a:lstStyle/>
              <a:p>
                <a:endParaRPr lang="en-US"/>
              </a:p>
            </p:txBody>
          </p:sp>
          <p:sp>
            <p:nvSpPr>
              <p:cNvPr id="91411" name="Freeform 421"/>
              <p:cNvSpPr>
                <a:spLocks/>
              </p:cNvSpPr>
              <p:nvPr/>
            </p:nvSpPr>
            <p:spPr bwMode="auto">
              <a:xfrm>
                <a:off x="1919" y="3804"/>
                <a:ext cx="49" cy="52"/>
              </a:xfrm>
              <a:custGeom>
                <a:avLst/>
                <a:gdLst>
                  <a:gd name="T0" fmla="*/ 0 w 49"/>
                  <a:gd name="T1" fmla="*/ 17 h 52"/>
                  <a:gd name="T2" fmla="*/ 33 w 49"/>
                  <a:gd name="T3" fmla="*/ 0 h 52"/>
                  <a:gd name="T4" fmla="*/ 49 w 49"/>
                  <a:gd name="T5" fmla="*/ 35 h 52"/>
                  <a:gd name="T6" fmla="*/ 17 w 49"/>
                  <a:gd name="T7" fmla="*/ 52 h 52"/>
                  <a:gd name="T8" fmla="*/ 0 w 49"/>
                  <a:gd name="T9" fmla="*/ 17 h 52"/>
                  <a:gd name="T10" fmla="*/ 0 60000 65536"/>
                  <a:gd name="T11" fmla="*/ 0 60000 65536"/>
                  <a:gd name="T12" fmla="*/ 0 60000 65536"/>
                  <a:gd name="T13" fmla="*/ 0 60000 65536"/>
                  <a:gd name="T14" fmla="*/ 0 60000 65536"/>
                  <a:gd name="T15" fmla="*/ 0 w 49"/>
                  <a:gd name="T16" fmla="*/ 0 h 52"/>
                  <a:gd name="T17" fmla="*/ 49 w 49"/>
                  <a:gd name="T18" fmla="*/ 52 h 52"/>
                </a:gdLst>
                <a:ahLst/>
                <a:cxnLst>
                  <a:cxn ang="T10">
                    <a:pos x="T0" y="T1"/>
                  </a:cxn>
                  <a:cxn ang="T11">
                    <a:pos x="T2" y="T3"/>
                  </a:cxn>
                  <a:cxn ang="T12">
                    <a:pos x="T4" y="T5"/>
                  </a:cxn>
                  <a:cxn ang="T13">
                    <a:pos x="T6" y="T7"/>
                  </a:cxn>
                  <a:cxn ang="T14">
                    <a:pos x="T8" y="T9"/>
                  </a:cxn>
                </a:cxnLst>
                <a:rect l="T15" t="T16" r="T17" b="T18"/>
                <a:pathLst>
                  <a:path w="49" h="52">
                    <a:moveTo>
                      <a:pt x="0" y="17"/>
                    </a:moveTo>
                    <a:lnTo>
                      <a:pt x="33" y="0"/>
                    </a:lnTo>
                    <a:lnTo>
                      <a:pt x="49" y="35"/>
                    </a:lnTo>
                    <a:lnTo>
                      <a:pt x="17" y="52"/>
                    </a:lnTo>
                    <a:lnTo>
                      <a:pt x="0" y="17"/>
                    </a:lnTo>
                    <a:close/>
                  </a:path>
                </a:pathLst>
              </a:custGeom>
              <a:solidFill>
                <a:srgbClr val="000000"/>
              </a:solidFill>
              <a:ln w="9525">
                <a:noFill/>
                <a:round/>
                <a:headEnd/>
                <a:tailEnd/>
              </a:ln>
            </p:spPr>
            <p:txBody>
              <a:bodyPr/>
              <a:lstStyle/>
              <a:p>
                <a:endParaRPr lang="en-US"/>
              </a:p>
            </p:txBody>
          </p:sp>
          <p:sp>
            <p:nvSpPr>
              <p:cNvPr id="91412" name="Freeform 420"/>
              <p:cNvSpPr>
                <a:spLocks/>
              </p:cNvSpPr>
              <p:nvPr/>
            </p:nvSpPr>
            <p:spPr bwMode="auto">
              <a:xfrm>
                <a:off x="1952" y="3795"/>
                <a:ext cx="33" cy="44"/>
              </a:xfrm>
              <a:custGeom>
                <a:avLst/>
                <a:gdLst>
                  <a:gd name="T0" fmla="*/ 0 w 33"/>
                  <a:gd name="T1" fmla="*/ 9 h 44"/>
                  <a:gd name="T2" fmla="*/ 16 w 33"/>
                  <a:gd name="T3" fmla="*/ 0 h 44"/>
                  <a:gd name="T4" fmla="*/ 33 w 33"/>
                  <a:gd name="T5" fmla="*/ 35 h 44"/>
                  <a:gd name="T6" fmla="*/ 17 w 33"/>
                  <a:gd name="T7" fmla="*/ 44 h 44"/>
                  <a:gd name="T8" fmla="*/ 0 w 33"/>
                  <a:gd name="T9" fmla="*/ 9 h 44"/>
                  <a:gd name="T10" fmla="*/ 0 60000 65536"/>
                  <a:gd name="T11" fmla="*/ 0 60000 65536"/>
                  <a:gd name="T12" fmla="*/ 0 60000 65536"/>
                  <a:gd name="T13" fmla="*/ 0 60000 65536"/>
                  <a:gd name="T14" fmla="*/ 0 60000 65536"/>
                  <a:gd name="T15" fmla="*/ 0 w 33"/>
                  <a:gd name="T16" fmla="*/ 0 h 44"/>
                  <a:gd name="T17" fmla="*/ 33 w 33"/>
                  <a:gd name="T18" fmla="*/ 44 h 44"/>
                </a:gdLst>
                <a:ahLst/>
                <a:cxnLst>
                  <a:cxn ang="T10">
                    <a:pos x="T0" y="T1"/>
                  </a:cxn>
                  <a:cxn ang="T11">
                    <a:pos x="T2" y="T3"/>
                  </a:cxn>
                  <a:cxn ang="T12">
                    <a:pos x="T4" y="T5"/>
                  </a:cxn>
                  <a:cxn ang="T13">
                    <a:pos x="T6" y="T7"/>
                  </a:cxn>
                  <a:cxn ang="T14">
                    <a:pos x="T8" y="T9"/>
                  </a:cxn>
                </a:cxnLst>
                <a:rect l="T15" t="T16" r="T17" b="T18"/>
                <a:pathLst>
                  <a:path w="33" h="44">
                    <a:moveTo>
                      <a:pt x="0" y="9"/>
                    </a:moveTo>
                    <a:lnTo>
                      <a:pt x="16" y="0"/>
                    </a:lnTo>
                    <a:lnTo>
                      <a:pt x="33" y="35"/>
                    </a:lnTo>
                    <a:lnTo>
                      <a:pt x="17" y="44"/>
                    </a:lnTo>
                    <a:lnTo>
                      <a:pt x="0" y="9"/>
                    </a:lnTo>
                    <a:close/>
                  </a:path>
                </a:pathLst>
              </a:custGeom>
              <a:solidFill>
                <a:srgbClr val="000000"/>
              </a:solidFill>
              <a:ln w="9525">
                <a:noFill/>
                <a:round/>
                <a:headEnd/>
                <a:tailEnd/>
              </a:ln>
            </p:spPr>
            <p:txBody>
              <a:bodyPr/>
              <a:lstStyle/>
              <a:p>
                <a:endParaRPr lang="en-US"/>
              </a:p>
            </p:txBody>
          </p:sp>
          <p:sp>
            <p:nvSpPr>
              <p:cNvPr id="91413" name="Freeform 419"/>
              <p:cNvSpPr>
                <a:spLocks/>
              </p:cNvSpPr>
              <p:nvPr/>
            </p:nvSpPr>
            <p:spPr bwMode="auto">
              <a:xfrm>
                <a:off x="1967" y="3786"/>
                <a:ext cx="34" cy="43"/>
              </a:xfrm>
              <a:custGeom>
                <a:avLst/>
                <a:gdLst>
                  <a:gd name="T0" fmla="*/ 0 w 34"/>
                  <a:gd name="T1" fmla="*/ 10 h 43"/>
                  <a:gd name="T2" fmla="*/ 15 w 34"/>
                  <a:gd name="T3" fmla="*/ 0 h 43"/>
                  <a:gd name="T4" fmla="*/ 34 w 34"/>
                  <a:gd name="T5" fmla="*/ 34 h 43"/>
                  <a:gd name="T6" fmla="*/ 19 w 34"/>
                  <a:gd name="T7" fmla="*/ 43 h 43"/>
                  <a:gd name="T8" fmla="*/ 0 w 34"/>
                  <a:gd name="T9" fmla="*/ 10 h 43"/>
                  <a:gd name="T10" fmla="*/ 0 60000 65536"/>
                  <a:gd name="T11" fmla="*/ 0 60000 65536"/>
                  <a:gd name="T12" fmla="*/ 0 60000 65536"/>
                  <a:gd name="T13" fmla="*/ 0 60000 65536"/>
                  <a:gd name="T14" fmla="*/ 0 60000 65536"/>
                  <a:gd name="T15" fmla="*/ 0 w 34"/>
                  <a:gd name="T16" fmla="*/ 0 h 43"/>
                  <a:gd name="T17" fmla="*/ 34 w 34"/>
                  <a:gd name="T18" fmla="*/ 43 h 43"/>
                </a:gdLst>
                <a:ahLst/>
                <a:cxnLst>
                  <a:cxn ang="T10">
                    <a:pos x="T0" y="T1"/>
                  </a:cxn>
                  <a:cxn ang="T11">
                    <a:pos x="T2" y="T3"/>
                  </a:cxn>
                  <a:cxn ang="T12">
                    <a:pos x="T4" y="T5"/>
                  </a:cxn>
                  <a:cxn ang="T13">
                    <a:pos x="T6" y="T7"/>
                  </a:cxn>
                  <a:cxn ang="T14">
                    <a:pos x="T8" y="T9"/>
                  </a:cxn>
                </a:cxnLst>
                <a:rect l="T15" t="T16" r="T17" b="T18"/>
                <a:pathLst>
                  <a:path w="34" h="43">
                    <a:moveTo>
                      <a:pt x="0" y="10"/>
                    </a:moveTo>
                    <a:lnTo>
                      <a:pt x="15" y="0"/>
                    </a:lnTo>
                    <a:lnTo>
                      <a:pt x="34" y="34"/>
                    </a:lnTo>
                    <a:lnTo>
                      <a:pt x="19" y="43"/>
                    </a:lnTo>
                    <a:lnTo>
                      <a:pt x="0" y="10"/>
                    </a:lnTo>
                    <a:close/>
                  </a:path>
                </a:pathLst>
              </a:custGeom>
              <a:solidFill>
                <a:srgbClr val="000000"/>
              </a:solidFill>
              <a:ln w="9525">
                <a:noFill/>
                <a:round/>
                <a:headEnd/>
                <a:tailEnd/>
              </a:ln>
            </p:spPr>
            <p:txBody>
              <a:bodyPr/>
              <a:lstStyle/>
              <a:p>
                <a:endParaRPr lang="en-US"/>
              </a:p>
            </p:txBody>
          </p:sp>
          <p:sp>
            <p:nvSpPr>
              <p:cNvPr id="91414" name="Freeform 418"/>
              <p:cNvSpPr>
                <a:spLocks/>
              </p:cNvSpPr>
              <p:nvPr/>
            </p:nvSpPr>
            <p:spPr bwMode="auto">
              <a:xfrm>
                <a:off x="1982" y="3776"/>
                <a:ext cx="35" cy="44"/>
              </a:xfrm>
              <a:custGeom>
                <a:avLst/>
                <a:gdLst>
                  <a:gd name="T0" fmla="*/ 0 w 35"/>
                  <a:gd name="T1" fmla="*/ 10 h 44"/>
                  <a:gd name="T2" fmla="*/ 16 w 35"/>
                  <a:gd name="T3" fmla="*/ 0 h 44"/>
                  <a:gd name="T4" fmla="*/ 35 w 35"/>
                  <a:gd name="T5" fmla="*/ 33 h 44"/>
                  <a:gd name="T6" fmla="*/ 19 w 35"/>
                  <a:gd name="T7" fmla="*/ 44 h 44"/>
                  <a:gd name="T8" fmla="*/ 0 w 35"/>
                  <a:gd name="T9" fmla="*/ 10 h 44"/>
                  <a:gd name="T10" fmla="*/ 0 60000 65536"/>
                  <a:gd name="T11" fmla="*/ 0 60000 65536"/>
                  <a:gd name="T12" fmla="*/ 0 60000 65536"/>
                  <a:gd name="T13" fmla="*/ 0 60000 65536"/>
                  <a:gd name="T14" fmla="*/ 0 60000 65536"/>
                  <a:gd name="T15" fmla="*/ 0 w 35"/>
                  <a:gd name="T16" fmla="*/ 0 h 44"/>
                  <a:gd name="T17" fmla="*/ 35 w 35"/>
                  <a:gd name="T18" fmla="*/ 44 h 44"/>
                </a:gdLst>
                <a:ahLst/>
                <a:cxnLst>
                  <a:cxn ang="T10">
                    <a:pos x="T0" y="T1"/>
                  </a:cxn>
                  <a:cxn ang="T11">
                    <a:pos x="T2" y="T3"/>
                  </a:cxn>
                  <a:cxn ang="T12">
                    <a:pos x="T4" y="T5"/>
                  </a:cxn>
                  <a:cxn ang="T13">
                    <a:pos x="T6" y="T7"/>
                  </a:cxn>
                  <a:cxn ang="T14">
                    <a:pos x="T8" y="T9"/>
                  </a:cxn>
                </a:cxnLst>
                <a:rect l="T15" t="T16" r="T17" b="T18"/>
                <a:pathLst>
                  <a:path w="35" h="44">
                    <a:moveTo>
                      <a:pt x="0" y="10"/>
                    </a:moveTo>
                    <a:lnTo>
                      <a:pt x="16" y="0"/>
                    </a:lnTo>
                    <a:lnTo>
                      <a:pt x="35" y="33"/>
                    </a:lnTo>
                    <a:lnTo>
                      <a:pt x="19" y="44"/>
                    </a:lnTo>
                    <a:lnTo>
                      <a:pt x="0" y="10"/>
                    </a:lnTo>
                    <a:close/>
                  </a:path>
                </a:pathLst>
              </a:custGeom>
              <a:solidFill>
                <a:srgbClr val="000000"/>
              </a:solidFill>
              <a:ln w="9525">
                <a:noFill/>
                <a:round/>
                <a:headEnd/>
                <a:tailEnd/>
              </a:ln>
            </p:spPr>
            <p:txBody>
              <a:bodyPr/>
              <a:lstStyle/>
              <a:p>
                <a:endParaRPr lang="en-US"/>
              </a:p>
            </p:txBody>
          </p:sp>
          <p:sp>
            <p:nvSpPr>
              <p:cNvPr id="91415" name="Freeform 417"/>
              <p:cNvSpPr>
                <a:spLocks/>
              </p:cNvSpPr>
              <p:nvPr/>
            </p:nvSpPr>
            <p:spPr bwMode="auto">
              <a:xfrm>
                <a:off x="1998" y="3766"/>
                <a:ext cx="35" cy="43"/>
              </a:xfrm>
              <a:custGeom>
                <a:avLst/>
                <a:gdLst>
                  <a:gd name="T0" fmla="*/ 0 w 35"/>
                  <a:gd name="T1" fmla="*/ 10 h 43"/>
                  <a:gd name="T2" fmla="*/ 16 w 35"/>
                  <a:gd name="T3" fmla="*/ 0 h 43"/>
                  <a:gd name="T4" fmla="*/ 35 w 35"/>
                  <a:gd name="T5" fmla="*/ 32 h 43"/>
                  <a:gd name="T6" fmla="*/ 20 w 35"/>
                  <a:gd name="T7" fmla="*/ 43 h 43"/>
                  <a:gd name="T8" fmla="*/ 0 w 35"/>
                  <a:gd name="T9" fmla="*/ 10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0" y="10"/>
                    </a:moveTo>
                    <a:lnTo>
                      <a:pt x="16" y="0"/>
                    </a:lnTo>
                    <a:lnTo>
                      <a:pt x="35" y="32"/>
                    </a:lnTo>
                    <a:lnTo>
                      <a:pt x="20" y="43"/>
                    </a:lnTo>
                    <a:lnTo>
                      <a:pt x="0" y="10"/>
                    </a:lnTo>
                    <a:close/>
                  </a:path>
                </a:pathLst>
              </a:custGeom>
              <a:solidFill>
                <a:srgbClr val="000000"/>
              </a:solidFill>
              <a:ln w="9525">
                <a:noFill/>
                <a:round/>
                <a:headEnd/>
                <a:tailEnd/>
              </a:ln>
            </p:spPr>
            <p:txBody>
              <a:bodyPr/>
              <a:lstStyle/>
              <a:p>
                <a:endParaRPr lang="en-US"/>
              </a:p>
            </p:txBody>
          </p:sp>
          <p:sp>
            <p:nvSpPr>
              <p:cNvPr id="91416" name="Freeform 416"/>
              <p:cNvSpPr>
                <a:spLocks/>
              </p:cNvSpPr>
              <p:nvPr/>
            </p:nvSpPr>
            <p:spPr bwMode="auto">
              <a:xfrm>
                <a:off x="2013" y="3741"/>
                <a:ext cx="53" cy="57"/>
              </a:xfrm>
              <a:custGeom>
                <a:avLst/>
                <a:gdLst>
                  <a:gd name="T0" fmla="*/ 0 w 53"/>
                  <a:gd name="T1" fmla="*/ 25 h 57"/>
                  <a:gd name="T2" fmla="*/ 31 w 53"/>
                  <a:gd name="T3" fmla="*/ 0 h 57"/>
                  <a:gd name="T4" fmla="*/ 53 w 53"/>
                  <a:gd name="T5" fmla="*/ 32 h 57"/>
                  <a:gd name="T6" fmla="*/ 21 w 53"/>
                  <a:gd name="T7" fmla="*/ 57 h 57"/>
                  <a:gd name="T8" fmla="*/ 0 w 53"/>
                  <a:gd name="T9" fmla="*/ 25 h 57"/>
                  <a:gd name="T10" fmla="*/ 0 60000 65536"/>
                  <a:gd name="T11" fmla="*/ 0 60000 65536"/>
                  <a:gd name="T12" fmla="*/ 0 60000 65536"/>
                  <a:gd name="T13" fmla="*/ 0 60000 65536"/>
                  <a:gd name="T14" fmla="*/ 0 60000 65536"/>
                  <a:gd name="T15" fmla="*/ 0 w 53"/>
                  <a:gd name="T16" fmla="*/ 0 h 57"/>
                  <a:gd name="T17" fmla="*/ 53 w 53"/>
                  <a:gd name="T18" fmla="*/ 57 h 57"/>
                </a:gdLst>
                <a:ahLst/>
                <a:cxnLst>
                  <a:cxn ang="T10">
                    <a:pos x="T0" y="T1"/>
                  </a:cxn>
                  <a:cxn ang="T11">
                    <a:pos x="T2" y="T3"/>
                  </a:cxn>
                  <a:cxn ang="T12">
                    <a:pos x="T4" y="T5"/>
                  </a:cxn>
                  <a:cxn ang="T13">
                    <a:pos x="T6" y="T7"/>
                  </a:cxn>
                  <a:cxn ang="T14">
                    <a:pos x="T8" y="T9"/>
                  </a:cxn>
                </a:cxnLst>
                <a:rect l="T15" t="T16" r="T17" b="T18"/>
                <a:pathLst>
                  <a:path w="53" h="57">
                    <a:moveTo>
                      <a:pt x="0" y="25"/>
                    </a:moveTo>
                    <a:lnTo>
                      <a:pt x="31" y="0"/>
                    </a:lnTo>
                    <a:lnTo>
                      <a:pt x="53" y="32"/>
                    </a:lnTo>
                    <a:lnTo>
                      <a:pt x="21" y="57"/>
                    </a:lnTo>
                    <a:lnTo>
                      <a:pt x="0" y="25"/>
                    </a:lnTo>
                    <a:close/>
                  </a:path>
                </a:pathLst>
              </a:custGeom>
              <a:solidFill>
                <a:srgbClr val="000000"/>
              </a:solidFill>
              <a:ln w="9525">
                <a:noFill/>
                <a:round/>
                <a:headEnd/>
                <a:tailEnd/>
              </a:ln>
            </p:spPr>
            <p:txBody>
              <a:bodyPr/>
              <a:lstStyle/>
              <a:p>
                <a:endParaRPr lang="en-US"/>
              </a:p>
            </p:txBody>
          </p:sp>
          <p:sp>
            <p:nvSpPr>
              <p:cNvPr id="91417" name="Freeform 415"/>
              <p:cNvSpPr>
                <a:spLocks/>
              </p:cNvSpPr>
              <p:nvPr/>
            </p:nvSpPr>
            <p:spPr bwMode="auto">
              <a:xfrm>
                <a:off x="2043" y="3717"/>
                <a:ext cx="53" cy="56"/>
              </a:xfrm>
              <a:custGeom>
                <a:avLst/>
                <a:gdLst>
                  <a:gd name="T0" fmla="*/ 0 w 53"/>
                  <a:gd name="T1" fmla="*/ 25 h 56"/>
                  <a:gd name="T2" fmla="*/ 31 w 53"/>
                  <a:gd name="T3" fmla="*/ 0 h 56"/>
                  <a:gd name="T4" fmla="*/ 53 w 53"/>
                  <a:gd name="T5" fmla="*/ 31 h 56"/>
                  <a:gd name="T6" fmla="*/ 23 w 53"/>
                  <a:gd name="T7" fmla="*/ 56 h 56"/>
                  <a:gd name="T8" fmla="*/ 0 w 53"/>
                  <a:gd name="T9" fmla="*/ 25 h 56"/>
                  <a:gd name="T10" fmla="*/ 0 60000 65536"/>
                  <a:gd name="T11" fmla="*/ 0 60000 65536"/>
                  <a:gd name="T12" fmla="*/ 0 60000 65536"/>
                  <a:gd name="T13" fmla="*/ 0 60000 65536"/>
                  <a:gd name="T14" fmla="*/ 0 60000 65536"/>
                  <a:gd name="T15" fmla="*/ 0 w 53"/>
                  <a:gd name="T16" fmla="*/ 0 h 56"/>
                  <a:gd name="T17" fmla="*/ 53 w 53"/>
                  <a:gd name="T18" fmla="*/ 56 h 56"/>
                </a:gdLst>
                <a:ahLst/>
                <a:cxnLst>
                  <a:cxn ang="T10">
                    <a:pos x="T0" y="T1"/>
                  </a:cxn>
                  <a:cxn ang="T11">
                    <a:pos x="T2" y="T3"/>
                  </a:cxn>
                  <a:cxn ang="T12">
                    <a:pos x="T4" y="T5"/>
                  </a:cxn>
                  <a:cxn ang="T13">
                    <a:pos x="T6" y="T7"/>
                  </a:cxn>
                  <a:cxn ang="T14">
                    <a:pos x="T8" y="T9"/>
                  </a:cxn>
                </a:cxnLst>
                <a:rect l="T15" t="T16" r="T17" b="T18"/>
                <a:pathLst>
                  <a:path w="53" h="56">
                    <a:moveTo>
                      <a:pt x="0" y="25"/>
                    </a:moveTo>
                    <a:lnTo>
                      <a:pt x="31" y="0"/>
                    </a:lnTo>
                    <a:lnTo>
                      <a:pt x="53" y="31"/>
                    </a:lnTo>
                    <a:lnTo>
                      <a:pt x="23" y="56"/>
                    </a:lnTo>
                    <a:lnTo>
                      <a:pt x="0" y="25"/>
                    </a:lnTo>
                    <a:close/>
                  </a:path>
                </a:pathLst>
              </a:custGeom>
              <a:solidFill>
                <a:srgbClr val="000000"/>
              </a:solidFill>
              <a:ln w="9525">
                <a:noFill/>
                <a:round/>
                <a:headEnd/>
                <a:tailEnd/>
              </a:ln>
            </p:spPr>
            <p:txBody>
              <a:bodyPr/>
              <a:lstStyle/>
              <a:p>
                <a:endParaRPr lang="en-US"/>
              </a:p>
            </p:txBody>
          </p:sp>
          <p:sp>
            <p:nvSpPr>
              <p:cNvPr id="91418" name="Freeform 414"/>
              <p:cNvSpPr>
                <a:spLocks/>
              </p:cNvSpPr>
              <p:nvPr/>
            </p:nvSpPr>
            <p:spPr bwMode="auto">
              <a:xfrm>
                <a:off x="2074" y="3691"/>
                <a:ext cx="54" cy="56"/>
              </a:xfrm>
              <a:custGeom>
                <a:avLst/>
                <a:gdLst>
                  <a:gd name="T0" fmla="*/ 0 w 54"/>
                  <a:gd name="T1" fmla="*/ 26 h 56"/>
                  <a:gd name="T2" fmla="*/ 31 w 54"/>
                  <a:gd name="T3" fmla="*/ 0 h 56"/>
                  <a:gd name="T4" fmla="*/ 54 w 54"/>
                  <a:gd name="T5" fmla="*/ 30 h 56"/>
                  <a:gd name="T6" fmla="*/ 23 w 54"/>
                  <a:gd name="T7" fmla="*/ 56 h 56"/>
                  <a:gd name="T8" fmla="*/ 0 w 54"/>
                  <a:gd name="T9" fmla="*/ 26 h 56"/>
                  <a:gd name="T10" fmla="*/ 0 60000 65536"/>
                  <a:gd name="T11" fmla="*/ 0 60000 65536"/>
                  <a:gd name="T12" fmla="*/ 0 60000 65536"/>
                  <a:gd name="T13" fmla="*/ 0 60000 65536"/>
                  <a:gd name="T14" fmla="*/ 0 60000 65536"/>
                  <a:gd name="T15" fmla="*/ 0 w 54"/>
                  <a:gd name="T16" fmla="*/ 0 h 56"/>
                  <a:gd name="T17" fmla="*/ 54 w 54"/>
                  <a:gd name="T18" fmla="*/ 56 h 56"/>
                </a:gdLst>
                <a:ahLst/>
                <a:cxnLst>
                  <a:cxn ang="T10">
                    <a:pos x="T0" y="T1"/>
                  </a:cxn>
                  <a:cxn ang="T11">
                    <a:pos x="T2" y="T3"/>
                  </a:cxn>
                  <a:cxn ang="T12">
                    <a:pos x="T4" y="T5"/>
                  </a:cxn>
                  <a:cxn ang="T13">
                    <a:pos x="T6" y="T7"/>
                  </a:cxn>
                  <a:cxn ang="T14">
                    <a:pos x="T8" y="T9"/>
                  </a:cxn>
                </a:cxnLst>
                <a:rect l="T15" t="T16" r="T17" b="T18"/>
                <a:pathLst>
                  <a:path w="54" h="56">
                    <a:moveTo>
                      <a:pt x="0" y="26"/>
                    </a:moveTo>
                    <a:lnTo>
                      <a:pt x="31" y="0"/>
                    </a:lnTo>
                    <a:lnTo>
                      <a:pt x="54" y="30"/>
                    </a:lnTo>
                    <a:lnTo>
                      <a:pt x="23" y="56"/>
                    </a:lnTo>
                    <a:lnTo>
                      <a:pt x="0" y="26"/>
                    </a:lnTo>
                    <a:close/>
                  </a:path>
                </a:pathLst>
              </a:custGeom>
              <a:solidFill>
                <a:srgbClr val="000000"/>
              </a:solidFill>
              <a:ln w="9525">
                <a:noFill/>
                <a:round/>
                <a:headEnd/>
                <a:tailEnd/>
              </a:ln>
            </p:spPr>
            <p:txBody>
              <a:bodyPr/>
              <a:lstStyle/>
              <a:p>
                <a:endParaRPr lang="en-US"/>
              </a:p>
            </p:txBody>
          </p:sp>
          <p:sp>
            <p:nvSpPr>
              <p:cNvPr id="91419" name="Freeform 413"/>
              <p:cNvSpPr>
                <a:spLocks/>
              </p:cNvSpPr>
              <p:nvPr/>
            </p:nvSpPr>
            <p:spPr bwMode="auto">
              <a:xfrm>
                <a:off x="2104" y="3663"/>
                <a:ext cx="54" cy="58"/>
              </a:xfrm>
              <a:custGeom>
                <a:avLst/>
                <a:gdLst>
                  <a:gd name="T0" fmla="*/ 0 w 54"/>
                  <a:gd name="T1" fmla="*/ 28 h 58"/>
                  <a:gd name="T2" fmla="*/ 30 w 54"/>
                  <a:gd name="T3" fmla="*/ 0 h 58"/>
                  <a:gd name="T4" fmla="*/ 54 w 54"/>
                  <a:gd name="T5" fmla="*/ 30 h 58"/>
                  <a:gd name="T6" fmla="*/ 24 w 54"/>
                  <a:gd name="T7" fmla="*/ 58 h 58"/>
                  <a:gd name="T8" fmla="*/ 0 w 54"/>
                  <a:gd name="T9" fmla="*/ 28 h 58"/>
                  <a:gd name="T10" fmla="*/ 0 60000 65536"/>
                  <a:gd name="T11" fmla="*/ 0 60000 65536"/>
                  <a:gd name="T12" fmla="*/ 0 60000 65536"/>
                  <a:gd name="T13" fmla="*/ 0 60000 65536"/>
                  <a:gd name="T14" fmla="*/ 0 60000 65536"/>
                  <a:gd name="T15" fmla="*/ 0 w 54"/>
                  <a:gd name="T16" fmla="*/ 0 h 58"/>
                  <a:gd name="T17" fmla="*/ 54 w 54"/>
                  <a:gd name="T18" fmla="*/ 58 h 58"/>
                </a:gdLst>
                <a:ahLst/>
                <a:cxnLst>
                  <a:cxn ang="T10">
                    <a:pos x="T0" y="T1"/>
                  </a:cxn>
                  <a:cxn ang="T11">
                    <a:pos x="T2" y="T3"/>
                  </a:cxn>
                  <a:cxn ang="T12">
                    <a:pos x="T4" y="T5"/>
                  </a:cxn>
                  <a:cxn ang="T13">
                    <a:pos x="T6" y="T7"/>
                  </a:cxn>
                  <a:cxn ang="T14">
                    <a:pos x="T8" y="T9"/>
                  </a:cxn>
                </a:cxnLst>
                <a:rect l="T15" t="T16" r="T17" b="T18"/>
                <a:pathLst>
                  <a:path w="54" h="58">
                    <a:moveTo>
                      <a:pt x="0" y="28"/>
                    </a:moveTo>
                    <a:lnTo>
                      <a:pt x="30" y="0"/>
                    </a:lnTo>
                    <a:lnTo>
                      <a:pt x="54" y="30"/>
                    </a:lnTo>
                    <a:lnTo>
                      <a:pt x="24" y="58"/>
                    </a:lnTo>
                    <a:lnTo>
                      <a:pt x="0" y="28"/>
                    </a:lnTo>
                    <a:close/>
                  </a:path>
                </a:pathLst>
              </a:custGeom>
              <a:solidFill>
                <a:srgbClr val="000000"/>
              </a:solidFill>
              <a:ln w="9525">
                <a:noFill/>
                <a:round/>
                <a:headEnd/>
                <a:tailEnd/>
              </a:ln>
            </p:spPr>
            <p:txBody>
              <a:bodyPr/>
              <a:lstStyle/>
              <a:p>
                <a:endParaRPr lang="en-US"/>
              </a:p>
            </p:txBody>
          </p:sp>
          <p:sp>
            <p:nvSpPr>
              <p:cNvPr id="91420" name="Freeform 412"/>
              <p:cNvSpPr>
                <a:spLocks/>
              </p:cNvSpPr>
              <p:nvPr/>
            </p:nvSpPr>
            <p:spPr bwMode="auto">
              <a:xfrm>
                <a:off x="2134" y="3642"/>
                <a:ext cx="48" cy="51"/>
              </a:xfrm>
              <a:custGeom>
                <a:avLst/>
                <a:gdLst>
                  <a:gd name="T0" fmla="*/ 0 w 48"/>
                  <a:gd name="T1" fmla="*/ 21 h 51"/>
                  <a:gd name="T2" fmla="*/ 24 w 48"/>
                  <a:gd name="T3" fmla="*/ 0 h 51"/>
                  <a:gd name="T4" fmla="*/ 48 w 48"/>
                  <a:gd name="T5" fmla="*/ 30 h 51"/>
                  <a:gd name="T6" fmla="*/ 24 w 48"/>
                  <a:gd name="T7" fmla="*/ 51 h 51"/>
                  <a:gd name="T8" fmla="*/ 0 w 48"/>
                  <a:gd name="T9" fmla="*/ 21 h 51"/>
                  <a:gd name="T10" fmla="*/ 0 60000 65536"/>
                  <a:gd name="T11" fmla="*/ 0 60000 65536"/>
                  <a:gd name="T12" fmla="*/ 0 60000 65536"/>
                  <a:gd name="T13" fmla="*/ 0 60000 65536"/>
                  <a:gd name="T14" fmla="*/ 0 60000 65536"/>
                  <a:gd name="T15" fmla="*/ 0 w 48"/>
                  <a:gd name="T16" fmla="*/ 0 h 51"/>
                  <a:gd name="T17" fmla="*/ 48 w 48"/>
                  <a:gd name="T18" fmla="*/ 51 h 51"/>
                </a:gdLst>
                <a:ahLst/>
                <a:cxnLst>
                  <a:cxn ang="T10">
                    <a:pos x="T0" y="T1"/>
                  </a:cxn>
                  <a:cxn ang="T11">
                    <a:pos x="T2" y="T3"/>
                  </a:cxn>
                  <a:cxn ang="T12">
                    <a:pos x="T4" y="T5"/>
                  </a:cxn>
                  <a:cxn ang="T13">
                    <a:pos x="T6" y="T7"/>
                  </a:cxn>
                  <a:cxn ang="T14">
                    <a:pos x="T8" y="T9"/>
                  </a:cxn>
                </a:cxnLst>
                <a:rect l="T15" t="T16" r="T17" b="T18"/>
                <a:pathLst>
                  <a:path w="48" h="51">
                    <a:moveTo>
                      <a:pt x="0" y="21"/>
                    </a:moveTo>
                    <a:lnTo>
                      <a:pt x="24" y="0"/>
                    </a:lnTo>
                    <a:lnTo>
                      <a:pt x="48" y="30"/>
                    </a:lnTo>
                    <a:lnTo>
                      <a:pt x="24" y="51"/>
                    </a:lnTo>
                    <a:lnTo>
                      <a:pt x="0" y="21"/>
                    </a:lnTo>
                    <a:close/>
                  </a:path>
                </a:pathLst>
              </a:custGeom>
              <a:solidFill>
                <a:srgbClr val="000000"/>
              </a:solidFill>
              <a:ln w="9525">
                <a:noFill/>
                <a:round/>
                <a:headEnd/>
                <a:tailEnd/>
              </a:ln>
            </p:spPr>
            <p:txBody>
              <a:bodyPr/>
              <a:lstStyle/>
              <a:p>
                <a:endParaRPr lang="en-US"/>
              </a:p>
            </p:txBody>
          </p:sp>
          <p:sp>
            <p:nvSpPr>
              <p:cNvPr id="91421" name="Freeform 411"/>
              <p:cNvSpPr>
                <a:spLocks/>
              </p:cNvSpPr>
              <p:nvPr/>
            </p:nvSpPr>
            <p:spPr bwMode="auto">
              <a:xfrm>
                <a:off x="2281" y="3543"/>
                <a:ext cx="17" cy="35"/>
              </a:xfrm>
              <a:custGeom>
                <a:avLst/>
                <a:gdLst>
                  <a:gd name="T0" fmla="*/ 0 w 17"/>
                  <a:gd name="T1" fmla="*/ 0 h 35"/>
                  <a:gd name="T2" fmla="*/ 1 w 17"/>
                  <a:gd name="T3" fmla="*/ 0 h 35"/>
                  <a:gd name="T4" fmla="*/ 17 w 17"/>
                  <a:gd name="T5" fmla="*/ 35 h 35"/>
                  <a:gd name="T6" fmla="*/ 16 w 17"/>
                  <a:gd name="T7" fmla="*/ 35 h 35"/>
                  <a:gd name="T8" fmla="*/ 0 w 17"/>
                  <a:gd name="T9" fmla="*/ 0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0"/>
                    </a:moveTo>
                    <a:lnTo>
                      <a:pt x="1" y="0"/>
                    </a:lnTo>
                    <a:lnTo>
                      <a:pt x="17" y="35"/>
                    </a:lnTo>
                    <a:lnTo>
                      <a:pt x="16" y="35"/>
                    </a:lnTo>
                    <a:lnTo>
                      <a:pt x="0" y="0"/>
                    </a:lnTo>
                    <a:close/>
                  </a:path>
                </a:pathLst>
              </a:custGeom>
              <a:solidFill>
                <a:srgbClr val="000000"/>
              </a:solidFill>
              <a:ln w="9525">
                <a:noFill/>
                <a:round/>
                <a:headEnd/>
                <a:tailEnd/>
              </a:ln>
            </p:spPr>
            <p:txBody>
              <a:bodyPr/>
              <a:lstStyle/>
              <a:p>
                <a:endParaRPr lang="en-US"/>
              </a:p>
            </p:txBody>
          </p:sp>
          <p:sp>
            <p:nvSpPr>
              <p:cNvPr id="91422" name="Freeform 410"/>
              <p:cNvSpPr>
                <a:spLocks/>
              </p:cNvSpPr>
              <p:nvPr/>
            </p:nvSpPr>
            <p:spPr bwMode="auto">
              <a:xfrm>
                <a:off x="2281" y="3535"/>
                <a:ext cx="32" cy="43"/>
              </a:xfrm>
              <a:custGeom>
                <a:avLst/>
                <a:gdLst>
                  <a:gd name="T0" fmla="*/ 0 w 32"/>
                  <a:gd name="T1" fmla="*/ 8 h 43"/>
                  <a:gd name="T2" fmla="*/ 14 w 32"/>
                  <a:gd name="T3" fmla="*/ 0 h 43"/>
                  <a:gd name="T4" fmla="*/ 32 w 32"/>
                  <a:gd name="T5" fmla="*/ 35 h 43"/>
                  <a:gd name="T6" fmla="*/ 18 w 32"/>
                  <a:gd name="T7" fmla="*/ 43 h 43"/>
                  <a:gd name="T8" fmla="*/ 0 w 32"/>
                  <a:gd name="T9" fmla="*/ 8 h 43"/>
                  <a:gd name="T10" fmla="*/ 0 60000 65536"/>
                  <a:gd name="T11" fmla="*/ 0 60000 65536"/>
                  <a:gd name="T12" fmla="*/ 0 60000 65536"/>
                  <a:gd name="T13" fmla="*/ 0 60000 65536"/>
                  <a:gd name="T14" fmla="*/ 0 60000 65536"/>
                  <a:gd name="T15" fmla="*/ 0 w 32"/>
                  <a:gd name="T16" fmla="*/ 0 h 43"/>
                  <a:gd name="T17" fmla="*/ 32 w 32"/>
                  <a:gd name="T18" fmla="*/ 43 h 43"/>
                </a:gdLst>
                <a:ahLst/>
                <a:cxnLst>
                  <a:cxn ang="T10">
                    <a:pos x="T0" y="T1"/>
                  </a:cxn>
                  <a:cxn ang="T11">
                    <a:pos x="T2" y="T3"/>
                  </a:cxn>
                  <a:cxn ang="T12">
                    <a:pos x="T4" y="T5"/>
                  </a:cxn>
                  <a:cxn ang="T13">
                    <a:pos x="T6" y="T7"/>
                  </a:cxn>
                  <a:cxn ang="T14">
                    <a:pos x="T8" y="T9"/>
                  </a:cxn>
                </a:cxnLst>
                <a:rect l="T15" t="T16" r="T17" b="T18"/>
                <a:pathLst>
                  <a:path w="32" h="43">
                    <a:moveTo>
                      <a:pt x="0" y="8"/>
                    </a:moveTo>
                    <a:lnTo>
                      <a:pt x="14" y="0"/>
                    </a:lnTo>
                    <a:lnTo>
                      <a:pt x="32" y="35"/>
                    </a:lnTo>
                    <a:lnTo>
                      <a:pt x="18" y="43"/>
                    </a:lnTo>
                    <a:lnTo>
                      <a:pt x="0" y="8"/>
                    </a:lnTo>
                    <a:close/>
                  </a:path>
                </a:pathLst>
              </a:custGeom>
              <a:solidFill>
                <a:srgbClr val="000000"/>
              </a:solidFill>
              <a:ln w="9525">
                <a:noFill/>
                <a:round/>
                <a:headEnd/>
                <a:tailEnd/>
              </a:ln>
            </p:spPr>
            <p:txBody>
              <a:bodyPr/>
              <a:lstStyle/>
              <a:p>
                <a:endParaRPr lang="en-US"/>
              </a:p>
            </p:txBody>
          </p:sp>
          <p:sp>
            <p:nvSpPr>
              <p:cNvPr id="91423" name="Freeform 409"/>
              <p:cNvSpPr>
                <a:spLocks/>
              </p:cNvSpPr>
              <p:nvPr/>
            </p:nvSpPr>
            <p:spPr bwMode="auto">
              <a:xfrm>
                <a:off x="2296" y="3527"/>
                <a:ext cx="30" cy="43"/>
              </a:xfrm>
              <a:custGeom>
                <a:avLst/>
                <a:gdLst>
                  <a:gd name="T0" fmla="*/ 0 w 30"/>
                  <a:gd name="T1" fmla="*/ 7 h 43"/>
                  <a:gd name="T2" fmla="*/ 14 w 30"/>
                  <a:gd name="T3" fmla="*/ 0 h 43"/>
                  <a:gd name="T4" fmla="*/ 30 w 30"/>
                  <a:gd name="T5" fmla="*/ 35 h 43"/>
                  <a:gd name="T6" fmla="*/ 16 w 30"/>
                  <a:gd name="T7" fmla="*/ 43 h 43"/>
                  <a:gd name="T8" fmla="*/ 0 w 30"/>
                  <a:gd name="T9" fmla="*/ 7 h 43"/>
                  <a:gd name="T10" fmla="*/ 0 60000 65536"/>
                  <a:gd name="T11" fmla="*/ 0 60000 65536"/>
                  <a:gd name="T12" fmla="*/ 0 60000 65536"/>
                  <a:gd name="T13" fmla="*/ 0 60000 65536"/>
                  <a:gd name="T14" fmla="*/ 0 60000 65536"/>
                  <a:gd name="T15" fmla="*/ 0 w 30"/>
                  <a:gd name="T16" fmla="*/ 0 h 43"/>
                  <a:gd name="T17" fmla="*/ 30 w 30"/>
                  <a:gd name="T18" fmla="*/ 43 h 43"/>
                </a:gdLst>
                <a:ahLst/>
                <a:cxnLst>
                  <a:cxn ang="T10">
                    <a:pos x="T0" y="T1"/>
                  </a:cxn>
                  <a:cxn ang="T11">
                    <a:pos x="T2" y="T3"/>
                  </a:cxn>
                  <a:cxn ang="T12">
                    <a:pos x="T4" y="T5"/>
                  </a:cxn>
                  <a:cxn ang="T13">
                    <a:pos x="T6" y="T7"/>
                  </a:cxn>
                  <a:cxn ang="T14">
                    <a:pos x="T8" y="T9"/>
                  </a:cxn>
                </a:cxnLst>
                <a:rect l="T15" t="T16" r="T17" b="T18"/>
                <a:pathLst>
                  <a:path w="30" h="43">
                    <a:moveTo>
                      <a:pt x="0" y="7"/>
                    </a:moveTo>
                    <a:lnTo>
                      <a:pt x="14" y="0"/>
                    </a:lnTo>
                    <a:lnTo>
                      <a:pt x="30" y="35"/>
                    </a:lnTo>
                    <a:lnTo>
                      <a:pt x="16" y="43"/>
                    </a:lnTo>
                    <a:lnTo>
                      <a:pt x="0" y="7"/>
                    </a:lnTo>
                    <a:close/>
                  </a:path>
                </a:pathLst>
              </a:custGeom>
              <a:solidFill>
                <a:srgbClr val="000000"/>
              </a:solidFill>
              <a:ln w="9525">
                <a:noFill/>
                <a:round/>
                <a:headEnd/>
                <a:tailEnd/>
              </a:ln>
            </p:spPr>
            <p:txBody>
              <a:bodyPr/>
              <a:lstStyle/>
              <a:p>
                <a:endParaRPr lang="en-US"/>
              </a:p>
            </p:txBody>
          </p:sp>
          <p:sp>
            <p:nvSpPr>
              <p:cNvPr id="91424" name="Freeform 408"/>
              <p:cNvSpPr>
                <a:spLocks/>
              </p:cNvSpPr>
              <p:nvPr/>
            </p:nvSpPr>
            <p:spPr bwMode="auto">
              <a:xfrm>
                <a:off x="2310" y="3521"/>
                <a:ext cx="29" cy="41"/>
              </a:xfrm>
              <a:custGeom>
                <a:avLst/>
                <a:gdLst>
                  <a:gd name="T0" fmla="*/ 0 w 29"/>
                  <a:gd name="T1" fmla="*/ 6 h 41"/>
                  <a:gd name="T2" fmla="*/ 13 w 29"/>
                  <a:gd name="T3" fmla="*/ 0 h 41"/>
                  <a:gd name="T4" fmla="*/ 29 w 29"/>
                  <a:gd name="T5" fmla="*/ 35 h 41"/>
                  <a:gd name="T6" fmla="*/ 16 w 29"/>
                  <a:gd name="T7" fmla="*/ 41 h 41"/>
                  <a:gd name="T8" fmla="*/ 0 w 29"/>
                  <a:gd name="T9" fmla="*/ 6 h 41"/>
                  <a:gd name="T10" fmla="*/ 0 60000 65536"/>
                  <a:gd name="T11" fmla="*/ 0 60000 65536"/>
                  <a:gd name="T12" fmla="*/ 0 60000 65536"/>
                  <a:gd name="T13" fmla="*/ 0 60000 65536"/>
                  <a:gd name="T14" fmla="*/ 0 60000 65536"/>
                  <a:gd name="T15" fmla="*/ 0 w 29"/>
                  <a:gd name="T16" fmla="*/ 0 h 41"/>
                  <a:gd name="T17" fmla="*/ 29 w 29"/>
                  <a:gd name="T18" fmla="*/ 41 h 41"/>
                </a:gdLst>
                <a:ahLst/>
                <a:cxnLst>
                  <a:cxn ang="T10">
                    <a:pos x="T0" y="T1"/>
                  </a:cxn>
                  <a:cxn ang="T11">
                    <a:pos x="T2" y="T3"/>
                  </a:cxn>
                  <a:cxn ang="T12">
                    <a:pos x="T4" y="T5"/>
                  </a:cxn>
                  <a:cxn ang="T13">
                    <a:pos x="T6" y="T7"/>
                  </a:cxn>
                  <a:cxn ang="T14">
                    <a:pos x="T8" y="T9"/>
                  </a:cxn>
                </a:cxnLst>
                <a:rect l="T15" t="T16" r="T17" b="T18"/>
                <a:pathLst>
                  <a:path w="29" h="41">
                    <a:moveTo>
                      <a:pt x="0" y="6"/>
                    </a:moveTo>
                    <a:lnTo>
                      <a:pt x="13" y="0"/>
                    </a:lnTo>
                    <a:lnTo>
                      <a:pt x="29" y="35"/>
                    </a:lnTo>
                    <a:lnTo>
                      <a:pt x="16" y="41"/>
                    </a:lnTo>
                    <a:lnTo>
                      <a:pt x="0" y="6"/>
                    </a:lnTo>
                    <a:close/>
                  </a:path>
                </a:pathLst>
              </a:custGeom>
              <a:solidFill>
                <a:srgbClr val="000000"/>
              </a:solidFill>
              <a:ln w="9525">
                <a:noFill/>
                <a:round/>
                <a:headEnd/>
                <a:tailEnd/>
              </a:ln>
            </p:spPr>
            <p:txBody>
              <a:bodyPr/>
              <a:lstStyle/>
              <a:p>
                <a:endParaRPr lang="en-US"/>
              </a:p>
            </p:txBody>
          </p:sp>
          <p:sp>
            <p:nvSpPr>
              <p:cNvPr id="91425" name="Freeform 407"/>
              <p:cNvSpPr>
                <a:spLocks/>
              </p:cNvSpPr>
              <p:nvPr/>
            </p:nvSpPr>
            <p:spPr bwMode="auto">
              <a:xfrm>
                <a:off x="2324" y="3515"/>
                <a:ext cx="27" cy="41"/>
              </a:xfrm>
              <a:custGeom>
                <a:avLst/>
                <a:gdLst>
                  <a:gd name="T0" fmla="*/ 0 w 27"/>
                  <a:gd name="T1" fmla="*/ 6 h 41"/>
                  <a:gd name="T2" fmla="*/ 13 w 27"/>
                  <a:gd name="T3" fmla="*/ 0 h 41"/>
                  <a:gd name="T4" fmla="*/ 27 w 27"/>
                  <a:gd name="T5" fmla="*/ 36 h 41"/>
                  <a:gd name="T6" fmla="*/ 14 w 27"/>
                  <a:gd name="T7" fmla="*/ 41 h 41"/>
                  <a:gd name="T8" fmla="*/ 0 w 27"/>
                  <a:gd name="T9" fmla="*/ 6 h 41"/>
                  <a:gd name="T10" fmla="*/ 0 60000 65536"/>
                  <a:gd name="T11" fmla="*/ 0 60000 65536"/>
                  <a:gd name="T12" fmla="*/ 0 60000 65536"/>
                  <a:gd name="T13" fmla="*/ 0 60000 65536"/>
                  <a:gd name="T14" fmla="*/ 0 60000 65536"/>
                  <a:gd name="T15" fmla="*/ 0 w 27"/>
                  <a:gd name="T16" fmla="*/ 0 h 41"/>
                  <a:gd name="T17" fmla="*/ 27 w 27"/>
                  <a:gd name="T18" fmla="*/ 41 h 41"/>
                </a:gdLst>
                <a:ahLst/>
                <a:cxnLst>
                  <a:cxn ang="T10">
                    <a:pos x="T0" y="T1"/>
                  </a:cxn>
                  <a:cxn ang="T11">
                    <a:pos x="T2" y="T3"/>
                  </a:cxn>
                  <a:cxn ang="T12">
                    <a:pos x="T4" y="T5"/>
                  </a:cxn>
                  <a:cxn ang="T13">
                    <a:pos x="T6" y="T7"/>
                  </a:cxn>
                  <a:cxn ang="T14">
                    <a:pos x="T8" y="T9"/>
                  </a:cxn>
                </a:cxnLst>
                <a:rect l="T15" t="T16" r="T17" b="T18"/>
                <a:pathLst>
                  <a:path w="27" h="41">
                    <a:moveTo>
                      <a:pt x="0" y="6"/>
                    </a:moveTo>
                    <a:lnTo>
                      <a:pt x="13" y="0"/>
                    </a:lnTo>
                    <a:lnTo>
                      <a:pt x="27" y="36"/>
                    </a:lnTo>
                    <a:lnTo>
                      <a:pt x="14" y="41"/>
                    </a:lnTo>
                    <a:lnTo>
                      <a:pt x="0" y="6"/>
                    </a:lnTo>
                    <a:close/>
                  </a:path>
                </a:pathLst>
              </a:custGeom>
              <a:solidFill>
                <a:srgbClr val="000000"/>
              </a:solidFill>
              <a:ln w="9525">
                <a:noFill/>
                <a:round/>
                <a:headEnd/>
                <a:tailEnd/>
              </a:ln>
            </p:spPr>
            <p:txBody>
              <a:bodyPr/>
              <a:lstStyle/>
              <a:p>
                <a:endParaRPr lang="en-US"/>
              </a:p>
            </p:txBody>
          </p:sp>
          <p:sp>
            <p:nvSpPr>
              <p:cNvPr id="91426" name="Freeform 406"/>
              <p:cNvSpPr>
                <a:spLocks/>
              </p:cNvSpPr>
              <p:nvPr/>
            </p:nvSpPr>
            <p:spPr bwMode="auto">
              <a:xfrm>
                <a:off x="2339" y="3510"/>
                <a:ext cx="23" cy="42"/>
              </a:xfrm>
              <a:custGeom>
                <a:avLst/>
                <a:gdLst>
                  <a:gd name="T0" fmla="*/ 0 w 23"/>
                  <a:gd name="T1" fmla="*/ 4 h 42"/>
                  <a:gd name="T2" fmla="*/ 13 w 23"/>
                  <a:gd name="T3" fmla="*/ 0 h 42"/>
                  <a:gd name="T4" fmla="*/ 23 w 23"/>
                  <a:gd name="T5" fmla="*/ 38 h 42"/>
                  <a:gd name="T6" fmla="*/ 10 w 23"/>
                  <a:gd name="T7" fmla="*/ 42 h 42"/>
                  <a:gd name="T8" fmla="*/ 0 w 23"/>
                  <a:gd name="T9" fmla="*/ 4 h 42"/>
                  <a:gd name="T10" fmla="*/ 0 60000 65536"/>
                  <a:gd name="T11" fmla="*/ 0 60000 65536"/>
                  <a:gd name="T12" fmla="*/ 0 60000 65536"/>
                  <a:gd name="T13" fmla="*/ 0 60000 65536"/>
                  <a:gd name="T14" fmla="*/ 0 60000 65536"/>
                  <a:gd name="T15" fmla="*/ 0 w 23"/>
                  <a:gd name="T16" fmla="*/ 0 h 42"/>
                  <a:gd name="T17" fmla="*/ 23 w 23"/>
                  <a:gd name="T18" fmla="*/ 42 h 42"/>
                </a:gdLst>
                <a:ahLst/>
                <a:cxnLst>
                  <a:cxn ang="T10">
                    <a:pos x="T0" y="T1"/>
                  </a:cxn>
                  <a:cxn ang="T11">
                    <a:pos x="T2" y="T3"/>
                  </a:cxn>
                  <a:cxn ang="T12">
                    <a:pos x="T4" y="T5"/>
                  </a:cxn>
                  <a:cxn ang="T13">
                    <a:pos x="T6" y="T7"/>
                  </a:cxn>
                  <a:cxn ang="T14">
                    <a:pos x="T8" y="T9"/>
                  </a:cxn>
                </a:cxnLst>
                <a:rect l="T15" t="T16" r="T17" b="T18"/>
                <a:pathLst>
                  <a:path w="23" h="42">
                    <a:moveTo>
                      <a:pt x="0" y="4"/>
                    </a:moveTo>
                    <a:lnTo>
                      <a:pt x="13" y="0"/>
                    </a:lnTo>
                    <a:lnTo>
                      <a:pt x="23" y="38"/>
                    </a:lnTo>
                    <a:lnTo>
                      <a:pt x="10" y="42"/>
                    </a:lnTo>
                    <a:lnTo>
                      <a:pt x="0" y="4"/>
                    </a:lnTo>
                    <a:close/>
                  </a:path>
                </a:pathLst>
              </a:custGeom>
              <a:solidFill>
                <a:srgbClr val="000000"/>
              </a:solidFill>
              <a:ln w="9525">
                <a:noFill/>
                <a:round/>
                <a:headEnd/>
                <a:tailEnd/>
              </a:ln>
            </p:spPr>
            <p:txBody>
              <a:bodyPr/>
              <a:lstStyle/>
              <a:p>
                <a:endParaRPr lang="en-US"/>
              </a:p>
            </p:txBody>
          </p:sp>
          <p:sp>
            <p:nvSpPr>
              <p:cNvPr id="91427" name="Freeform 405"/>
              <p:cNvSpPr>
                <a:spLocks/>
              </p:cNvSpPr>
              <p:nvPr/>
            </p:nvSpPr>
            <p:spPr bwMode="auto">
              <a:xfrm>
                <a:off x="2353" y="3506"/>
                <a:ext cx="21" cy="42"/>
              </a:xfrm>
              <a:custGeom>
                <a:avLst/>
                <a:gdLst>
                  <a:gd name="T0" fmla="*/ 0 w 21"/>
                  <a:gd name="T1" fmla="*/ 3 h 42"/>
                  <a:gd name="T2" fmla="*/ 13 w 21"/>
                  <a:gd name="T3" fmla="*/ 0 h 42"/>
                  <a:gd name="T4" fmla="*/ 21 w 21"/>
                  <a:gd name="T5" fmla="*/ 38 h 42"/>
                  <a:gd name="T6" fmla="*/ 8 w 21"/>
                  <a:gd name="T7" fmla="*/ 42 h 42"/>
                  <a:gd name="T8" fmla="*/ 0 w 21"/>
                  <a:gd name="T9" fmla="*/ 3 h 42"/>
                  <a:gd name="T10" fmla="*/ 0 60000 65536"/>
                  <a:gd name="T11" fmla="*/ 0 60000 65536"/>
                  <a:gd name="T12" fmla="*/ 0 60000 65536"/>
                  <a:gd name="T13" fmla="*/ 0 60000 65536"/>
                  <a:gd name="T14" fmla="*/ 0 60000 65536"/>
                  <a:gd name="T15" fmla="*/ 0 w 21"/>
                  <a:gd name="T16" fmla="*/ 0 h 42"/>
                  <a:gd name="T17" fmla="*/ 21 w 21"/>
                  <a:gd name="T18" fmla="*/ 42 h 42"/>
                </a:gdLst>
                <a:ahLst/>
                <a:cxnLst>
                  <a:cxn ang="T10">
                    <a:pos x="T0" y="T1"/>
                  </a:cxn>
                  <a:cxn ang="T11">
                    <a:pos x="T2" y="T3"/>
                  </a:cxn>
                  <a:cxn ang="T12">
                    <a:pos x="T4" y="T5"/>
                  </a:cxn>
                  <a:cxn ang="T13">
                    <a:pos x="T6" y="T7"/>
                  </a:cxn>
                  <a:cxn ang="T14">
                    <a:pos x="T8" y="T9"/>
                  </a:cxn>
                </a:cxnLst>
                <a:rect l="T15" t="T16" r="T17" b="T18"/>
                <a:pathLst>
                  <a:path w="21" h="42">
                    <a:moveTo>
                      <a:pt x="0" y="3"/>
                    </a:moveTo>
                    <a:lnTo>
                      <a:pt x="13" y="0"/>
                    </a:lnTo>
                    <a:lnTo>
                      <a:pt x="21" y="38"/>
                    </a:lnTo>
                    <a:lnTo>
                      <a:pt x="8" y="42"/>
                    </a:lnTo>
                    <a:lnTo>
                      <a:pt x="0" y="3"/>
                    </a:lnTo>
                    <a:close/>
                  </a:path>
                </a:pathLst>
              </a:custGeom>
              <a:solidFill>
                <a:srgbClr val="000000"/>
              </a:solidFill>
              <a:ln w="9525">
                <a:noFill/>
                <a:round/>
                <a:headEnd/>
                <a:tailEnd/>
              </a:ln>
            </p:spPr>
            <p:txBody>
              <a:bodyPr/>
              <a:lstStyle/>
              <a:p>
                <a:endParaRPr lang="en-US"/>
              </a:p>
            </p:txBody>
          </p:sp>
          <p:sp>
            <p:nvSpPr>
              <p:cNvPr id="91428" name="Freeform 404"/>
              <p:cNvSpPr>
                <a:spLocks/>
              </p:cNvSpPr>
              <p:nvPr/>
            </p:nvSpPr>
            <p:spPr bwMode="auto">
              <a:xfrm>
                <a:off x="2368" y="3504"/>
                <a:ext cx="17" cy="41"/>
              </a:xfrm>
              <a:custGeom>
                <a:avLst/>
                <a:gdLst>
                  <a:gd name="T0" fmla="*/ 0 w 17"/>
                  <a:gd name="T1" fmla="*/ 2 h 41"/>
                  <a:gd name="T2" fmla="*/ 12 w 17"/>
                  <a:gd name="T3" fmla="*/ 0 h 41"/>
                  <a:gd name="T4" fmla="*/ 17 w 17"/>
                  <a:gd name="T5" fmla="*/ 39 h 41"/>
                  <a:gd name="T6" fmla="*/ 4 w 17"/>
                  <a:gd name="T7" fmla="*/ 41 h 41"/>
                  <a:gd name="T8" fmla="*/ 0 w 17"/>
                  <a:gd name="T9" fmla="*/ 2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0" y="2"/>
                    </a:moveTo>
                    <a:lnTo>
                      <a:pt x="12" y="0"/>
                    </a:lnTo>
                    <a:lnTo>
                      <a:pt x="17" y="39"/>
                    </a:lnTo>
                    <a:lnTo>
                      <a:pt x="4" y="41"/>
                    </a:lnTo>
                    <a:lnTo>
                      <a:pt x="0" y="2"/>
                    </a:lnTo>
                    <a:close/>
                  </a:path>
                </a:pathLst>
              </a:custGeom>
              <a:solidFill>
                <a:srgbClr val="000000"/>
              </a:solidFill>
              <a:ln w="9525">
                <a:noFill/>
                <a:round/>
                <a:headEnd/>
                <a:tailEnd/>
              </a:ln>
            </p:spPr>
            <p:txBody>
              <a:bodyPr/>
              <a:lstStyle/>
              <a:p>
                <a:endParaRPr lang="en-US"/>
              </a:p>
            </p:txBody>
          </p:sp>
          <p:sp>
            <p:nvSpPr>
              <p:cNvPr id="91429" name="Rectangle 403"/>
              <p:cNvSpPr>
                <a:spLocks noChangeArrowheads="1"/>
              </p:cNvSpPr>
              <p:nvPr/>
            </p:nvSpPr>
            <p:spPr bwMode="auto">
              <a:xfrm>
                <a:off x="2382" y="3504"/>
                <a:ext cx="13" cy="39"/>
              </a:xfrm>
              <a:prstGeom prst="rect">
                <a:avLst/>
              </a:prstGeom>
              <a:solidFill>
                <a:srgbClr val="000000"/>
              </a:solidFill>
              <a:ln w="9525">
                <a:noFill/>
                <a:miter lim="800000"/>
                <a:headEnd/>
                <a:tailEnd/>
              </a:ln>
            </p:spPr>
            <p:txBody>
              <a:bodyPr/>
              <a:lstStyle/>
              <a:p>
                <a:endParaRPr lang="en-US"/>
              </a:p>
            </p:txBody>
          </p:sp>
          <p:sp>
            <p:nvSpPr>
              <p:cNvPr id="91430" name="Freeform 402"/>
              <p:cNvSpPr>
                <a:spLocks/>
              </p:cNvSpPr>
              <p:nvPr/>
            </p:nvSpPr>
            <p:spPr bwMode="auto">
              <a:xfrm>
                <a:off x="2394" y="3504"/>
                <a:ext cx="14" cy="40"/>
              </a:xfrm>
              <a:custGeom>
                <a:avLst/>
                <a:gdLst>
                  <a:gd name="T0" fmla="*/ 2 w 14"/>
                  <a:gd name="T1" fmla="*/ 0 h 40"/>
                  <a:gd name="T2" fmla="*/ 14 w 14"/>
                  <a:gd name="T3" fmla="*/ 1 h 40"/>
                  <a:gd name="T4" fmla="*/ 12 w 14"/>
                  <a:gd name="T5" fmla="*/ 40 h 40"/>
                  <a:gd name="T6" fmla="*/ 0 w 14"/>
                  <a:gd name="T7" fmla="*/ 39 h 40"/>
                  <a:gd name="T8" fmla="*/ 2 w 14"/>
                  <a:gd name="T9" fmla="*/ 0 h 40"/>
                  <a:gd name="T10" fmla="*/ 0 60000 65536"/>
                  <a:gd name="T11" fmla="*/ 0 60000 65536"/>
                  <a:gd name="T12" fmla="*/ 0 60000 65536"/>
                  <a:gd name="T13" fmla="*/ 0 60000 65536"/>
                  <a:gd name="T14" fmla="*/ 0 60000 65536"/>
                  <a:gd name="T15" fmla="*/ 0 w 14"/>
                  <a:gd name="T16" fmla="*/ 0 h 40"/>
                  <a:gd name="T17" fmla="*/ 14 w 14"/>
                  <a:gd name="T18" fmla="*/ 40 h 40"/>
                </a:gdLst>
                <a:ahLst/>
                <a:cxnLst>
                  <a:cxn ang="T10">
                    <a:pos x="T0" y="T1"/>
                  </a:cxn>
                  <a:cxn ang="T11">
                    <a:pos x="T2" y="T3"/>
                  </a:cxn>
                  <a:cxn ang="T12">
                    <a:pos x="T4" y="T5"/>
                  </a:cxn>
                  <a:cxn ang="T13">
                    <a:pos x="T6" y="T7"/>
                  </a:cxn>
                  <a:cxn ang="T14">
                    <a:pos x="T8" y="T9"/>
                  </a:cxn>
                </a:cxnLst>
                <a:rect l="T15" t="T16" r="T17" b="T18"/>
                <a:pathLst>
                  <a:path w="14" h="40">
                    <a:moveTo>
                      <a:pt x="2" y="0"/>
                    </a:moveTo>
                    <a:lnTo>
                      <a:pt x="14" y="1"/>
                    </a:lnTo>
                    <a:lnTo>
                      <a:pt x="12" y="40"/>
                    </a:lnTo>
                    <a:lnTo>
                      <a:pt x="0" y="39"/>
                    </a:lnTo>
                    <a:lnTo>
                      <a:pt x="2" y="0"/>
                    </a:lnTo>
                    <a:close/>
                  </a:path>
                </a:pathLst>
              </a:custGeom>
              <a:solidFill>
                <a:srgbClr val="000000"/>
              </a:solidFill>
              <a:ln w="9525">
                <a:noFill/>
                <a:round/>
                <a:headEnd/>
                <a:tailEnd/>
              </a:ln>
            </p:spPr>
            <p:txBody>
              <a:bodyPr/>
              <a:lstStyle/>
              <a:p>
                <a:endParaRPr lang="en-US"/>
              </a:p>
            </p:txBody>
          </p:sp>
          <p:sp>
            <p:nvSpPr>
              <p:cNvPr id="91431" name="Freeform 401"/>
              <p:cNvSpPr>
                <a:spLocks/>
              </p:cNvSpPr>
              <p:nvPr/>
            </p:nvSpPr>
            <p:spPr bwMode="auto">
              <a:xfrm>
                <a:off x="2402" y="3506"/>
                <a:ext cx="21" cy="41"/>
              </a:xfrm>
              <a:custGeom>
                <a:avLst/>
                <a:gdLst>
                  <a:gd name="T0" fmla="*/ 9 w 21"/>
                  <a:gd name="T1" fmla="*/ 0 h 41"/>
                  <a:gd name="T2" fmla="*/ 21 w 21"/>
                  <a:gd name="T3" fmla="*/ 3 h 41"/>
                  <a:gd name="T4" fmla="*/ 12 w 21"/>
                  <a:gd name="T5" fmla="*/ 41 h 41"/>
                  <a:gd name="T6" fmla="*/ 0 w 21"/>
                  <a:gd name="T7" fmla="*/ 37 h 41"/>
                  <a:gd name="T8" fmla="*/ 9 w 21"/>
                  <a:gd name="T9" fmla="*/ 0 h 41"/>
                  <a:gd name="T10" fmla="*/ 0 60000 65536"/>
                  <a:gd name="T11" fmla="*/ 0 60000 65536"/>
                  <a:gd name="T12" fmla="*/ 0 60000 65536"/>
                  <a:gd name="T13" fmla="*/ 0 60000 65536"/>
                  <a:gd name="T14" fmla="*/ 0 60000 65536"/>
                  <a:gd name="T15" fmla="*/ 0 w 21"/>
                  <a:gd name="T16" fmla="*/ 0 h 41"/>
                  <a:gd name="T17" fmla="*/ 21 w 21"/>
                  <a:gd name="T18" fmla="*/ 41 h 41"/>
                </a:gdLst>
                <a:ahLst/>
                <a:cxnLst>
                  <a:cxn ang="T10">
                    <a:pos x="T0" y="T1"/>
                  </a:cxn>
                  <a:cxn ang="T11">
                    <a:pos x="T2" y="T3"/>
                  </a:cxn>
                  <a:cxn ang="T12">
                    <a:pos x="T4" y="T5"/>
                  </a:cxn>
                  <a:cxn ang="T13">
                    <a:pos x="T6" y="T7"/>
                  </a:cxn>
                  <a:cxn ang="T14">
                    <a:pos x="T8" y="T9"/>
                  </a:cxn>
                </a:cxnLst>
                <a:rect l="T15" t="T16" r="T17" b="T18"/>
                <a:pathLst>
                  <a:path w="21" h="41">
                    <a:moveTo>
                      <a:pt x="9" y="0"/>
                    </a:moveTo>
                    <a:lnTo>
                      <a:pt x="21" y="3"/>
                    </a:lnTo>
                    <a:lnTo>
                      <a:pt x="12" y="41"/>
                    </a:lnTo>
                    <a:lnTo>
                      <a:pt x="0" y="37"/>
                    </a:lnTo>
                    <a:lnTo>
                      <a:pt x="9" y="0"/>
                    </a:lnTo>
                    <a:close/>
                  </a:path>
                </a:pathLst>
              </a:custGeom>
              <a:solidFill>
                <a:srgbClr val="000000"/>
              </a:solidFill>
              <a:ln w="9525">
                <a:noFill/>
                <a:round/>
                <a:headEnd/>
                <a:tailEnd/>
              </a:ln>
            </p:spPr>
            <p:txBody>
              <a:bodyPr/>
              <a:lstStyle/>
              <a:p>
                <a:endParaRPr lang="en-US"/>
              </a:p>
            </p:txBody>
          </p:sp>
          <p:sp>
            <p:nvSpPr>
              <p:cNvPr id="91432" name="Freeform 400"/>
              <p:cNvSpPr>
                <a:spLocks/>
              </p:cNvSpPr>
              <p:nvPr/>
            </p:nvSpPr>
            <p:spPr bwMode="auto">
              <a:xfrm>
                <a:off x="2411" y="3509"/>
                <a:ext cx="26" cy="42"/>
              </a:xfrm>
              <a:custGeom>
                <a:avLst/>
                <a:gdLst>
                  <a:gd name="T0" fmla="*/ 14 w 26"/>
                  <a:gd name="T1" fmla="*/ 0 h 42"/>
                  <a:gd name="T2" fmla="*/ 26 w 26"/>
                  <a:gd name="T3" fmla="*/ 5 h 42"/>
                  <a:gd name="T4" fmla="*/ 12 w 26"/>
                  <a:gd name="T5" fmla="*/ 42 h 42"/>
                  <a:gd name="T6" fmla="*/ 0 w 26"/>
                  <a:gd name="T7" fmla="*/ 37 h 42"/>
                  <a:gd name="T8" fmla="*/ 14 w 26"/>
                  <a:gd name="T9" fmla="*/ 0 h 42"/>
                  <a:gd name="T10" fmla="*/ 0 60000 65536"/>
                  <a:gd name="T11" fmla="*/ 0 60000 65536"/>
                  <a:gd name="T12" fmla="*/ 0 60000 65536"/>
                  <a:gd name="T13" fmla="*/ 0 60000 65536"/>
                  <a:gd name="T14" fmla="*/ 0 60000 65536"/>
                  <a:gd name="T15" fmla="*/ 0 w 26"/>
                  <a:gd name="T16" fmla="*/ 0 h 42"/>
                  <a:gd name="T17" fmla="*/ 26 w 26"/>
                  <a:gd name="T18" fmla="*/ 42 h 42"/>
                </a:gdLst>
                <a:ahLst/>
                <a:cxnLst>
                  <a:cxn ang="T10">
                    <a:pos x="T0" y="T1"/>
                  </a:cxn>
                  <a:cxn ang="T11">
                    <a:pos x="T2" y="T3"/>
                  </a:cxn>
                  <a:cxn ang="T12">
                    <a:pos x="T4" y="T5"/>
                  </a:cxn>
                  <a:cxn ang="T13">
                    <a:pos x="T6" y="T7"/>
                  </a:cxn>
                  <a:cxn ang="T14">
                    <a:pos x="T8" y="T9"/>
                  </a:cxn>
                </a:cxnLst>
                <a:rect l="T15" t="T16" r="T17" b="T18"/>
                <a:pathLst>
                  <a:path w="26" h="42">
                    <a:moveTo>
                      <a:pt x="14" y="0"/>
                    </a:moveTo>
                    <a:lnTo>
                      <a:pt x="26" y="5"/>
                    </a:lnTo>
                    <a:lnTo>
                      <a:pt x="12" y="42"/>
                    </a:lnTo>
                    <a:lnTo>
                      <a:pt x="0" y="37"/>
                    </a:lnTo>
                    <a:lnTo>
                      <a:pt x="14" y="0"/>
                    </a:lnTo>
                    <a:close/>
                  </a:path>
                </a:pathLst>
              </a:custGeom>
              <a:solidFill>
                <a:srgbClr val="000000"/>
              </a:solidFill>
              <a:ln w="9525">
                <a:noFill/>
                <a:round/>
                <a:headEnd/>
                <a:tailEnd/>
              </a:ln>
            </p:spPr>
            <p:txBody>
              <a:bodyPr/>
              <a:lstStyle/>
              <a:p>
                <a:endParaRPr lang="en-US"/>
              </a:p>
            </p:txBody>
          </p:sp>
          <p:sp>
            <p:nvSpPr>
              <p:cNvPr id="91433" name="Freeform 399"/>
              <p:cNvSpPr>
                <a:spLocks/>
              </p:cNvSpPr>
              <p:nvPr/>
            </p:nvSpPr>
            <p:spPr bwMode="auto">
              <a:xfrm>
                <a:off x="2421" y="3516"/>
                <a:ext cx="29" cy="40"/>
              </a:xfrm>
              <a:custGeom>
                <a:avLst/>
                <a:gdLst>
                  <a:gd name="T0" fmla="*/ 18 w 29"/>
                  <a:gd name="T1" fmla="*/ 0 h 40"/>
                  <a:gd name="T2" fmla="*/ 29 w 29"/>
                  <a:gd name="T3" fmla="*/ 6 h 40"/>
                  <a:gd name="T4" fmla="*/ 12 w 29"/>
                  <a:gd name="T5" fmla="*/ 40 h 40"/>
                  <a:gd name="T6" fmla="*/ 0 w 29"/>
                  <a:gd name="T7" fmla="*/ 34 h 40"/>
                  <a:gd name="T8" fmla="*/ 18 w 29"/>
                  <a:gd name="T9" fmla="*/ 0 h 40"/>
                  <a:gd name="T10" fmla="*/ 0 60000 65536"/>
                  <a:gd name="T11" fmla="*/ 0 60000 65536"/>
                  <a:gd name="T12" fmla="*/ 0 60000 65536"/>
                  <a:gd name="T13" fmla="*/ 0 60000 65536"/>
                  <a:gd name="T14" fmla="*/ 0 60000 65536"/>
                  <a:gd name="T15" fmla="*/ 0 w 29"/>
                  <a:gd name="T16" fmla="*/ 0 h 40"/>
                  <a:gd name="T17" fmla="*/ 29 w 29"/>
                  <a:gd name="T18" fmla="*/ 40 h 40"/>
                </a:gdLst>
                <a:ahLst/>
                <a:cxnLst>
                  <a:cxn ang="T10">
                    <a:pos x="T0" y="T1"/>
                  </a:cxn>
                  <a:cxn ang="T11">
                    <a:pos x="T2" y="T3"/>
                  </a:cxn>
                  <a:cxn ang="T12">
                    <a:pos x="T4" y="T5"/>
                  </a:cxn>
                  <a:cxn ang="T13">
                    <a:pos x="T6" y="T7"/>
                  </a:cxn>
                  <a:cxn ang="T14">
                    <a:pos x="T8" y="T9"/>
                  </a:cxn>
                </a:cxnLst>
                <a:rect l="T15" t="T16" r="T17" b="T18"/>
                <a:pathLst>
                  <a:path w="29" h="40">
                    <a:moveTo>
                      <a:pt x="18" y="0"/>
                    </a:moveTo>
                    <a:lnTo>
                      <a:pt x="29" y="6"/>
                    </a:lnTo>
                    <a:lnTo>
                      <a:pt x="12" y="40"/>
                    </a:lnTo>
                    <a:lnTo>
                      <a:pt x="0" y="34"/>
                    </a:lnTo>
                    <a:lnTo>
                      <a:pt x="18" y="0"/>
                    </a:lnTo>
                    <a:close/>
                  </a:path>
                </a:pathLst>
              </a:custGeom>
              <a:solidFill>
                <a:srgbClr val="000000"/>
              </a:solidFill>
              <a:ln w="9525">
                <a:noFill/>
                <a:round/>
                <a:headEnd/>
                <a:tailEnd/>
              </a:ln>
            </p:spPr>
            <p:txBody>
              <a:bodyPr/>
              <a:lstStyle/>
              <a:p>
                <a:endParaRPr lang="en-US"/>
              </a:p>
            </p:txBody>
          </p:sp>
          <p:sp>
            <p:nvSpPr>
              <p:cNvPr id="91434" name="Freeform 398"/>
              <p:cNvSpPr>
                <a:spLocks/>
              </p:cNvSpPr>
              <p:nvPr/>
            </p:nvSpPr>
            <p:spPr bwMode="auto">
              <a:xfrm>
                <a:off x="2430" y="3524"/>
                <a:ext cx="33" cy="40"/>
              </a:xfrm>
              <a:custGeom>
                <a:avLst/>
                <a:gdLst>
                  <a:gd name="T0" fmla="*/ 23 w 33"/>
                  <a:gd name="T1" fmla="*/ 0 h 40"/>
                  <a:gd name="T2" fmla="*/ 33 w 33"/>
                  <a:gd name="T3" fmla="*/ 9 h 40"/>
                  <a:gd name="T4" fmla="*/ 10 w 33"/>
                  <a:gd name="T5" fmla="*/ 40 h 40"/>
                  <a:gd name="T6" fmla="*/ 0 w 33"/>
                  <a:gd name="T7" fmla="*/ 31 h 40"/>
                  <a:gd name="T8" fmla="*/ 23 w 33"/>
                  <a:gd name="T9" fmla="*/ 0 h 40"/>
                  <a:gd name="T10" fmla="*/ 0 60000 65536"/>
                  <a:gd name="T11" fmla="*/ 0 60000 65536"/>
                  <a:gd name="T12" fmla="*/ 0 60000 65536"/>
                  <a:gd name="T13" fmla="*/ 0 60000 65536"/>
                  <a:gd name="T14" fmla="*/ 0 60000 65536"/>
                  <a:gd name="T15" fmla="*/ 0 w 33"/>
                  <a:gd name="T16" fmla="*/ 0 h 40"/>
                  <a:gd name="T17" fmla="*/ 33 w 33"/>
                  <a:gd name="T18" fmla="*/ 40 h 40"/>
                </a:gdLst>
                <a:ahLst/>
                <a:cxnLst>
                  <a:cxn ang="T10">
                    <a:pos x="T0" y="T1"/>
                  </a:cxn>
                  <a:cxn ang="T11">
                    <a:pos x="T2" y="T3"/>
                  </a:cxn>
                  <a:cxn ang="T12">
                    <a:pos x="T4" y="T5"/>
                  </a:cxn>
                  <a:cxn ang="T13">
                    <a:pos x="T6" y="T7"/>
                  </a:cxn>
                  <a:cxn ang="T14">
                    <a:pos x="T8" y="T9"/>
                  </a:cxn>
                </a:cxnLst>
                <a:rect l="T15" t="T16" r="T17" b="T18"/>
                <a:pathLst>
                  <a:path w="33" h="40">
                    <a:moveTo>
                      <a:pt x="23" y="0"/>
                    </a:moveTo>
                    <a:lnTo>
                      <a:pt x="33" y="9"/>
                    </a:lnTo>
                    <a:lnTo>
                      <a:pt x="10" y="40"/>
                    </a:lnTo>
                    <a:lnTo>
                      <a:pt x="0" y="31"/>
                    </a:lnTo>
                    <a:lnTo>
                      <a:pt x="23" y="0"/>
                    </a:lnTo>
                    <a:close/>
                  </a:path>
                </a:pathLst>
              </a:custGeom>
              <a:solidFill>
                <a:srgbClr val="000000"/>
              </a:solidFill>
              <a:ln w="9525">
                <a:noFill/>
                <a:round/>
                <a:headEnd/>
                <a:tailEnd/>
              </a:ln>
            </p:spPr>
            <p:txBody>
              <a:bodyPr/>
              <a:lstStyle/>
              <a:p>
                <a:endParaRPr lang="en-US"/>
              </a:p>
            </p:txBody>
          </p:sp>
          <p:sp>
            <p:nvSpPr>
              <p:cNvPr id="91435" name="Freeform 397"/>
              <p:cNvSpPr>
                <a:spLocks/>
              </p:cNvSpPr>
              <p:nvPr/>
            </p:nvSpPr>
            <p:spPr bwMode="auto">
              <a:xfrm>
                <a:off x="2440" y="3534"/>
                <a:ext cx="36" cy="39"/>
              </a:xfrm>
              <a:custGeom>
                <a:avLst/>
                <a:gdLst>
                  <a:gd name="T0" fmla="*/ 25 w 36"/>
                  <a:gd name="T1" fmla="*/ 0 h 39"/>
                  <a:gd name="T2" fmla="*/ 36 w 36"/>
                  <a:gd name="T3" fmla="*/ 10 h 39"/>
                  <a:gd name="T4" fmla="*/ 10 w 36"/>
                  <a:gd name="T5" fmla="*/ 39 h 39"/>
                  <a:gd name="T6" fmla="*/ 0 w 36"/>
                  <a:gd name="T7" fmla="*/ 28 h 39"/>
                  <a:gd name="T8" fmla="*/ 25 w 36"/>
                  <a:gd name="T9" fmla="*/ 0 h 39"/>
                  <a:gd name="T10" fmla="*/ 0 60000 65536"/>
                  <a:gd name="T11" fmla="*/ 0 60000 65536"/>
                  <a:gd name="T12" fmla="*/ 0 60000 65536"/>
                  <a:gd name="T13" fmla="*/ 0 60000 65536"/>
                  <a:gd name="T14" fmla="*/ 0 60000 65536"/>
                  <a:gd name="T15" fmla="*/ 0 w 36"/>
                  <a:gd name="T16" fmla="*/ 0 h 39"/>
                  <a:gd name="T17" fmla="*/ 36 w 36"/>
                  <a:gd name="T18" fmla="*/ 39 h 39"/>
                </a:gdLst>
                <a:ahLst/>
                <a:cxnLst>
                  <a:cxn ang="T10">
                    <a:pos x="T0" y="T1"/>
                  </a:cxn>
                  <a:cxn ang="T11">
                    <a:pos x="T2" y="T3"/>
                  </a:cxn>
                  <a:cxn ang="T12">
                    <a:pos x="T4" y="T5"/>
                  </a:cxn>
                  <a:cxn ang="T13">
                    <a:pos x="T6" y="T7"/>
                  </a:cxn>
                  <a:cxn ang="T14">
                    <a:pos x="T8" y="T9"/>
                  </a:cxn>
                </a:cxnLst>
                <a:rect l="T15" t="T16" r="T17" b="T18"/>
                <a:pathLst>
                  <a:path w="36" h="39">
                    <a:moveTo>
                      <a:pt x="25" y="0"/>
                    </a:moveTo>
                    <a:lnTo>
                      <a:pt x="36" y="10"/>
                    </a:lnTo>
                    <a:lnTo>
                      <a:pt x="10" y="39"/>
                    </a:lnTo>
                    <a:lnTo>
                      <a:pt x="0" y="28"/>
                    </a:lnTo>
                    <a:lnTo>
                      <a:pt x="25" y="0"/>
                    </a:lnTo>
                    <a:close/>
                  </a:path>
                </a:pathLst>
              </a:custGeom>
              <a:solidFill>
                <a:srgbClr val="000000"/>
              </a:solidFill>
              <a:ln w="9525">
                <a:noFill/>
                <a:round/>
                <a:headEnd/>
                <a:tailEnd/>
              </a:ln>
            </p:spPr>
            <p:txBody>
              <a:bodyPr/>
              <a:lstStyle/>
              <a:p>
                <a:endParaRPr lang="en-US"/>
              </a:p>
            </p:txBody>
          </p:sp>
          <p:sp>
            <p:nvSpPr>
              <p:cNvPr id="91436" name="Freeform 396"/>
              <p:cNvSpPr>
                <a:spLocks/>
              </p:cNvSpPr>
              <p:nvPr/>
            </p:nvSpPr>
            <p:spPr bwMode="auto">
              <a:xfrm>
                <a:off x="2449" y="3547"/>
                <a:ext cx="38" cy="37"/>
              </a:xfrm>
              <a:custGeom>
                <a:avLst/>
                <a:gdLst>
                  <a:gd name="T0" fmla="*/ 28 w 38"/>
                  <a:gd name="T1" fmla="*/ 0 h 37"/>
                  <a:gd name="T2" fmla="*/ 38 w 38"/>
                  <a:gd name="T3" fmla="*/ 13 h 37"/>
                  <a:gd name="T4" fmla="*/ 10 w 38"/>
                  <a:gd name="T5" fmla="*/ 37 h 37"/>
                  <a:gd name="T6" fmla="*/ 0 w 38"/>
                  <a:gd name="T7" fmla="*/ 24 h 37"/>
                  <a:gd name="T8" fmla="*/ 28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28" y="0"/>
                    </a:moveTo>
                    <a:lnTo>
                      <a:pt x="38" y="13"/>
                    </a:lnTo>
                    <a:lnTo>
                      <a:pt x="10" y="37"/>
                    </a:lnTo>
                    <a:lnTo>
                      <a:pt x="0" y="24"/>
                    </a:lnTo>
                    <a:lnTo>
                      <a:pt x="28" y="0"/>
                    </a:lnTo>
                    <a:close/>
                  </a:path>
                </a:pathLst>
              </a:custGeom>
              <a:solidFill>
                <a:srgbClr val="000000"/>
              </a:solidFill>
              <a:ln w="9525">
                <a:noFill/>
                <a:round/>
                <a:headEnd/>
                <a:tailEnd/>
              </a:ln>
            </p:spPr>
            <p:txBody>
              <a:bodyPr/>
              <a:lstStyle/>
              <a:p>
                <a:endParaRPr lang="en-US"/>
              </a:p>
            </p:txBody>
          </p:sp>
          <p:sp>
            <p:nvSpPr>
              <p:cNvPr id="91437" name="Freeform 395"/>
              <p:cNvSpPr>
                <a:spLocks/>
              </p:cNvSpPr>
              <p:nvPr/>
            </p:nvSpPr>
            <p:spPr bwMode="auto">
              <a:xfrm>
                <a:off x="2458" y="3560"/>
                <a:ext cx="39" cy="37"/>
              </a:xfrm>
              <a:custGeom>
                <a:avLst/>
                <a:gdLst>
                  <a:gd name="T0" fmla="*/ 29 w 39"/>
                  <a:gd name="T1" fmla="*/ 0 h 37"/>
                  <a:gd name="T2" fmla="*/ 39 w 39"/>
                  <a:gd name="T3" fmla="*/ 14 h 37"/>
                  <a:gd name="T4" fmla="*/ 10 w 39"/>
                  <a:gd name="T5" fmla="*/ 37 h 37"/>
                  <a:gd name="T6" fmla="*/ 0 w 39"/>
                  <a:gd name="T7" fmla="*/ 23 h 37"/>
                  <a:gd name="T8" fmla="*/ 29 w 39"/>
                  <a:gd name="T9" fmla="*/ 0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29" y="0"/>
                    </a:moveTo>
                    <a:lnTo>
                      <a:pt x="39" y="14"/>
                    </a:lnTo>
                    <a:lnTo>
                      <a:pt x="10" y="37"/>
                    </a:lnTo>
                    <a:lnTo>
                      <a:pt x="0" y="23"/>
                    </a:lnTo>
                    <a:lnTo>
                      <a:pt x="29" y="0"/>
                    </a:lnTo>
                    <a:close/>
                  </a:path>
                </a:pathLst>
              </a:custGeom>
              <a:solidFill>
                <a:srgbClr val="000000"/>
              </a:solidFill>
              <a:ln w="9525">
                <a:noFill/>
                <a:round/>
                <a:headEnd/>
                <a:tailEnd/>
              </a:ln>
            </p:spPr>
            <p:txBody>
              <a:bodyPr/>
              <a:lstStyle/>
              <a:p>
                <a:endParaRPr lang="en-US"/>
              </a:p>
            </p:txBody>
          </p:sp>
          <p:sp>
            <p:nvSpPr>
              <p:cNvPr id="91438" name="Freeform 394"/>
              <p:cNvSpPr>
                <a:spLocks/>
              </p:cNvSpPr>
              <p:nvPr/>
            </p:nvSpPr>
            <p:spPr bwMode="auto">
              <a:xfrm>
                <a:off x="2467" y="3574"/>
                <a:ext cx="41" cy="38"/>
              </a:xfrm>
              <a:custGeom>
                <a:avLst/>
                <a:gdLst>
                  <a:gd name="T0" fmla="*/ 31 w 41"/>
                  <a:gd name="T1" fmla="*/ 0 h 38"/>
                  <a:gd name="T2" fmla="*/ 41 w 41"/>
                  <a:gd name="T3" fmla="*/ 16 h 38"/>
                  <a:gd name="T4" fmla="*/ 10 w 41"/>
                  <a:gd name="T5" fmla="*/ 38 h 38"/>
                  <a:gd name="T6" fmla="*/ 0 w 41"/>
                  <a:gd name="T7" fmla="*/ 22 h 38"/>
                  <a:gd name="T8" fmla="*/ 31 w 41"/>
                  <a:gd name="T9" fmla="*/ 0 h 38"/>
                  <a:gd name="T10" fmla="*/ 0 60000 65536"/>
                  <a:gd name="T11" fmla="*/ 0 60000 65536"/>
                  <a:gd name="T12" fmla="*/ 0 60000 65536"/>
                  <a:gd name="T13" fmla="*/ 0 60000 65536"/>
                  <a:gd name="T14" fmla="*/ 0 60000 65536"/>
                  <a:gd name="T15" fmla="*/ 0 w 41"/>
                  <a:gd name="T16" fmla="*/ 0 h 38"/>
                  <a:gd name="T17" fmla="*/ 41 w 41"/>
                  <a:gd name="T18" fmla="*/ 38 h 38"/>
                </a:gdLst>
                <a:ahLst/>
                <a:cxnLst>
                  <a:cxn ang="T10">
                    <a:pos x="T0" y="T1"/>
                  </a:cxn>
                  <a:cxn ang="T11">
                    <a:pos x="T2" y="T3"/>
                  </a:cxn>
                  <a:cxn ang="T12">
                    <a:pos x="T4" y="T5"/>
                  </a:cxn>
                  <a:cxn ang="T13">
                    <a:pos x="T6" y="T7"/>
                  </a:cxn>
                  <a:cxn ang="T14">
                    <a:pos x="T8" y="T9"/>
                  </a:cxn>
                </a:cxnLst>
                <a:rect l="T15" t="T16" r="T17" b="T18"/>
                <a:pathLst>
                  <a:path w="41" h="38">
                    <a:moveTo>
                      <a:pt x="31" y="0"/>
                    </a:moveTo>
                    <a:lnTo>
                      <a:pt x="41" y="16"/>
                    </a:lnTo>
                    <a:lnTo>
                      <a:pt x="10" y="38"/>
                    </a:lnTo>
                    <a:lnTo>
                      <a:pt x="0" y="22"/>
                    </a:lnTo>
                    <a:lnTo>
                      <a:pt x="31" y="0"/>
                    </a:lnTo>
                    <a:close/>
                  </a:path>
                </a:pathLst>
              </a:custGeom>
              <a:solidFill>
                <a:srgbClr val="000000"/>
              </a:solidFill>
              <a:ln w="9525">
                <a:noFill/>
                <a:round/>
                <a:headEnd/>
                <a:tailEnd/>
              </a:ln>
            </p:spPr>
            <p:txBody>
              <a:bodyPr/>
              <a:lstStyle/>
              <a:p>
                <a:endParaRPr lang="en-US"/>
              </a:p>
            </p:txBody>
          </p:sp>
          <p:sp>
            <p:nvSpPr>
              <p:cNvPr id="91439" name="Freeform 393"/>
              <p:cNvSpPr>
                <a:spLocks/>
              </p:cNvSpPr>
              <p:nvPr/>
            </p:nvSpPr>
            <p:spPr bwMode="auto">
              <a:xfrm>
                <a:off x="2477" y="3591"/>
                <a:ext cx="41" cy="36"/>
              </a:xfrm>
              <a:custGeom>
                <a:avLst/>
                <a:gdLst>
                  <a:gd name="T0" fmla="*/ 32 w 41"/>
                  <a:gd name="T1" fmla="*/ 0 h 36"/>
                  <a:gd name="T2" fmla="*/ 41 w 41"/>
                  <a:gd name="T3" fmla="*/ 16 h 36"/>
                  <a:gd name="T4" fmla="*/ 9 w 41"/>
                  <a:gd name="T5" fmla="*/ 36 h 36"/>
                  <a:gd name="T6" fmla="*/ 0 w 41"/>
                  <a:gd name="T7" fmla="*/ 20 h 36"/>
                  <a:gd name="T8" fmla="*/ 32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32" y="0"/>
                    </a:moveTo>
                    <a:lnTo>
                      <a:pt x="41" y="16"/>
                    </a:lnTo>
                    <a:lnTo>
                      <a:pt x="9" y="36"/>
                    </a:lnTo>
                    <a:lnTo>
                      <a:pt x="0" y="20"/>
                    </a:lnTo>
                    <a:lnTo>
                      <a:pt x="32" y="0"/>
                    </a:lnTo>
                    <a:close/>
                  </a:path>
                </a:pathLst>
              </a:custGeom>
              <a:solidFill>
                <a:srgbClr val="000000"/>
              </a:solidFill>
              <a:ln w="9525">
                <a:noFill/>
                <a:round/>
                <a:headEnd/>
                <a:tailEnd/>
              </a:ln>
            </p:spPr>
            <p:txBody>
              <a:bodyPr/>
              <a:lstStyle/>
              <a:p>
                <a:endParaRPr lang="en-US"/>
              </a:p>
            </p:txBody>
          </p:sp>
          <p:sp>
            <p:nvSpPr>
              <p:cNvPr id="91440" name="Freeform 392"/>
              <p:cNvSpPr>
                <a:spLocks/>
              </p:cNvSpPr>
              <p:nvPr/>
            </p:nvSpPr>
            <p:spPr bwMode="auto">
              <a:xfrm>
                <a:off x="2486" y="3608"/>
                <a:ext cx="41" cy="36"/>
              </a:xfrm>
              <a:custGeom>
                <a:avLst/>
                <a:gdLst>
                  <a:gd name="T0" fmla="*/ 32 w 41"/>
                  <a:gd name="T1" fmla="*/ 0 h 36"/>
                  <a:gd name="T2" fmla="*/ 41 w 41"/>
                  <a:gd name="T3" fmla="*/ 18 h 36"/>
                  <a:gd name="T4" fmla="*/ 9 w 41"/>
                  <a:gd name="T5" fmla="*/ 36 h 36"/>
                  <a:gd name="T6" fmla="*/ 0 w 41"/>
                  <a:gd name="T7" fmla="*/ 19 h 36"/>
                  <a:gd name="T8" fmla="*/ 32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32" y="0"/>
                    </a:moveTo>
                    <a:lnTo>
                      <a:pt x="41" y="18"/>
                    </a:lnTo>
                    <a:lnTo>
                      <a:pt x="9" y="36"/>
                    </a:lnTo>
                    <a:lnTo>
                      <a:pt x="0" y="19"/>
                    </a:lnTo>
                    <a:lnTo>
                      <a:pt x="32" y="0"/>
                    </a:lnTo>
                    <a:close/>
                  </a:path>
                </a:pathLst>
              </a:custGeom>
              <a:solidFill>
                <a:srgbClr val="000000"/>
              </a:solidFill>
              <a:ln w="9525">
                <a:noFill/>
                <a:round/>
                <a:headEnd/>
                <a:tailEnd/>
              </a:ln>
            </p:spPr>
            <p:txBody>
              <a:bodyPr/>
              <a:lstStyle/>
              <a:p>
                <a:endParaRPr lang="en-US"/>
              </a:p>
            </p:txBody>
          </p:sp>
          <p:sp>
            <p:nvSpPr>
              <p:cNvPr id="91441" name="Freeform 391"/>
              <p:cNvSpPr>
                <a:spLocks/>
              </p:cNvSpPr>
              <p:nvPr/>
            </p:nvSpPr>
            <p:spPr bwMode="auto">
              <a:xfrm>
                <a:off x="2495" y="3627"/>
                <a:ext cx="42" cy="36"/>
              </a:xfrm>
              <a:custGeom>
                <a:avLst/>
                <a:gdLst>
                  <a:gd name="T0" fmla="*/ 33 w 42"/>
                  <a:gd name="T1" fmla="*/ 0 h 36"/>
                  <a:gd name="T2" fmla="*/ 42 w 42"/>
                  <a:gd name="T3" fmla="*/ 19 h 36"/>
                  <a:gd name="T4" fmla="*/ 9 w 42"/>
                  <a:gd name="T5" fmla="*/ 36 h 36"/>
                  <a:gd name="T6" fmla="*/ 0 w 42"/>
                  <a:gd name="T7" fmla="*/ 17 h 36"/>
                  <a:gd name="T8" fmla="*/ 33 w 42"/>
                  <a:gd name="T9" fmla="*/ 0 h 36"/>
                  <a:gd name="T10" fmla="*/ 0 60000 65536"/>
                  <a:gd name="T11" fmla="*/ 0 60000 65536"/>
                  <a:gd name="T12" fmla="*/ 0 60000 65536"/>
                  <a:gd name="T13" fmla="*/ 0 60000 65536"/>
                  <a:gd name="T14" fmla="*/ 0 60000 65536"/>
                  <a:gd name="T15" fmla="*/ 0 w 42"/>
                  <a:gd name="T16" fmla="*/ 0 h 36"/>
                  <a:gd name="T17" fmla="*/ 42 w 42"/>
                  <a:gd name="T18" fmla="*/ 36 h 36"/>
                </a:gdLst>
                <a:ahLst/>
                <a:cxnLst>
                  <a:cxn ang="T10">
                    <a:pos x="T0" y="T1"/>
                  </a:cxn>
                  <a:cxn ang="T11">
                    <a:pos x="T2" y="T3"/>
                  </a:cxn>
                  <a:cxn ang="T12">
                    <a:pos x="T4" y="T5"/>
                  </a:cxn>
                  <a:cxn ang="T13">
                    <a:pos x="T6" y="T7"/>
                  </a:cxn>
                  <a:cxn ang="T14">
                    <a:pos x="T8" y="T9"/>
                  </a:cxn>
                </a:cxnLst>
                <a:rect l="T15" t="T16" r="T17" b="T18"/>
                <a:pathLst>
                  <a:path w="42" h="36">
                    <a:moveTo>
                      <a:pt x="33" y="0"/>
                    </a:moveTo>
                    <a:lnTo>
                      <a:pt x="42" y="19"/>
                    </a:lnTo>
                    <a:lnTo>
                      <a:pt x="9" y="36"/>
                    </a:lnTo>
                    <a:lnTo>
                      <a:pt x="0" y="17"/>
                    </a:lnTo>
                    <a:lnTo>
                      <a:pt x="33" y="0"/>
                    </a:lnTo>
                    <a:close/>
                  </a:path>
                </a:pathLst>
              </a:custGeom>
              <a:solidFill>
                <a:srgbClr val="000000"/>
              </a:solidFill>
              <a:ln w="9525">
                <a:noFill/>
                <a:round/>
                <a:headEnd/>
                <a:tailEnd/>
              </a:ln>
            </p:spPr>
            <p:txBody>
              <a:bodyPr/>
              <a:lstStyle/>
              <a:p>
                <a:endParaRPr lang="en-US"/>
              </a:p>
            </p:txBody>
          </p:sp>
          <p:sp>
            <p:nvSpPr>
              <p:cNvPr id="91442" name="Freeform 390"/>
              <p:cNvSpPr>
                <a:spLocks/>
              </p:cNvSpPr>
              <p:nvPr/>
            </p:nvSpPr>
            <p:spPr bwMode="auto">
              <a:xfrm>
                <a:off x="2504" y="3646"/>
                <a:ext cx="42" cy="37"/>
              </a:xfrm>
              <a:custGeom>
                <a:avLst/>
                <a:gdLst>
                  <a:gd name="T0" fmla="*/ 33 w 42"/>
                  <a:gd name="T1" fmla="*/ 0 h 37"/>
                  <a:gd name="T2" fmla="*/ 42 w 42"/>
                  <a:gd name="T3" fmla="*/ 20 h 37"/>
                  <a:gd name="T4" fmla="*/ 9 w 42"/>
                  <a:gd name="T5" fmla="*/ 37 h 37"/>
                  <a:gd name="T6" fmla="*/ 0 w 42"/>
                  <a:gd name="T7" fmla="*/ 17 h 37"/>
                  <a:gd name="T8" fmla="*/ 33 w 42"/>
                  <a:gd name="T9" fmla="*/ 0 h 37"/>
                  <a:gd name="T10" fmla="*/ 0 60000 65536"/>
                  <a:gd name="T11" fmla="*/ 0 60000 65536"/>
                  <a:gd name="T12" fmla="*/ 0 60000 65536"/>
                  <a:gd name="T13" fmla="*/ 0 60000 65536"/>
                  <a:gd name="T14" fmla="*/ 0 60000 65536"/>
                  <a:gd name="T15" fmla="*/ 0 w 42"/>
                  <a:gd name="T16" fmla="*/ 0 h 37"/>
                  <a:gd name="T17" fmla="*/ 42 w 42"/>
                  <a:gd name="T18" fmla="*/ 37 h 37"/>
                </a:gdLst>
                <a:ahLst/>
                <a:cxnLst>
                  <a:cxn ang="T10">
                    <a:pos x="T0" y="T1"/>
                  </a:cxn>
                  <a:cxn ang="T11">
                    <a:pos x="T2" y="T3"/>
                  </a:cxn>
                  <a:cxn ang="T12">
                    <a:pos x="T4" y="T5"/>
                  </a:cxn>
                  <a:cxn ang="T13">
                    <a:pos x="T6" y="T7"/>
                  </a:cxn>
                  <a:cxn ang="T14">
                    <a:pos x="T8" y="T9"/>
                  </a:cxn>
                </a:cxnLst>
                <a:rect l="T15" t="T16" r="T17" b="T18"/>
                <a:pathLst>
                  <a:path w="42" h="37">
                    <a:moveTo>
                      <a:pt x="33" y="0"/>
                    </a:moveTo>
                    <a:lnTo>
                      <a:pt x="42" y="20"/>
                    </a:lnTo>
                    <a:lnTo>
                      <a:pt x="9" y="37"/>
                    </a:lnTo>
                    <a:lnTo>
                      <a:pt x="0" y="17"/>
                    </a:lnTo>
                    <a:lnTo>
                      <a:pt x="33" y="0"/>
                    </a:lnTo>
                    <a:close/>
                  </a:path>
                </a:pathLst>
              </a:custGeom>
              <a:solidFill>
                <a:srgbClr val="000000"/>
              </a:solidFill>
              <a:ln w="9525">
                <a:noFill/>
                <a:round/>
                <a:headEnd/>
                <a:tailEnd/>
              </a:ln>
            </p:spPr>
            <p:txBody>
              <a:bodyPr/>
              <a:lstStyle/>
              <a:p>
                <a:endParaRPr lang="en-US"/>
              </a:p>
            </p:txBody>
          </p:sp>
          <p:sp>
            <p:nvSpPr>
              <p:cNvPr id="91443" name="Freeform 389"/>
              <p:cNvSpPr>
                <a:spLocks/>
              </p:cNvSpPr>
              <p:nvPr/>
            </p:nvSpPr>
            <p:spPr bwMode="auto">
              <a:xfrm>
                <a:off x="2512" y="3666"/>
                <a:ext cx="42" cy="36"/>
              </a:xfrm>
              <a:custGeom>
                <a:avLst/>
                <a:gdLst>
                  <a:gd name="T0" fmla="*/ 34 w 42"/>
                  <a:gd name="T1" fmla="*/ 0 h 36"/>
                  <a:gd name="T2" fmla="*/ 42 w 42"/>
                  <a:gd name="T3" fmla="*/ 21 h 36"/>
                  <a:gd name="T4" fmla="*/ 9 w 42"/>
                  <a:gd name="T5" fmla="*/ 36 h 36"/>
                  <a:gd name="T6" fmla="*/ 0 w 42"/>
                  <a:gd name="T7" fmla="*/ 16 h 36"/>
                  <a:gd name="T8" fmla="*/ 34 w 42"/>
                  <a:gd name="T9" fmla="*/ 0 h 36"/>
                  <a:gd name="T10" fmla="*/ 0 60000 65536"/>
                  <a:gd name="T11" fmla="*/ 0 60000 65536"/>
                  <a:gd name="T12" fmla="*/ 0 60000 65536"/>
                  <a:gd name="T13" fmla="*/ 0 60000 65536"/>
                  <a:gd name="T14" fmla="*/ 0 60000 65536"/>
                  <a:gd name="T15" fmla="*/ 0 w 42"/>
                  <a:gd name="T16" fmla="*/ 0 h 36"/>
                  <a:gd name="T17" fmla="*/ 42 w 42"/>
                  <a:gd name="T18" fmla="*/ 36 h 36"/>
                </a:gdLst>
                <a:ahLst/>
                <a:cxnLst>
                  <a:cxn ang="T10">
                    <a:pos x="T0" y="T1"/>
                  </a:cxn>
                  <a:cxn ang="T11">
                    <a:pos x="T2" y="T3"/>
                  </a:cxn>
                  <a:cxn ang="T12">
                    <a:pos x="T4" y="T5"/>
                  </a:cxn>
                  <a:cxn ang="T13">
                    <a:pos x="T6" y="T7"/>
                  </a:cxn>
                  <a:cxn ang="T14">
                    <a:pos x="T8" y="T9"/>
                  </a:cxn>
                </a:cxnLst>
                <a:rect l="T15" t="T16" r="T17" b="T18"/>
                <a:pathLst>
                  <a:path w="42" h="36">
                    <a:moveTo>
                      <a:pt x="34" y="0"/>
                    </a:moveTo>
                    <a:lnTo>
                      <a:pt x="42" y="21"/>
                    </a:lnTo>
                    <a:lnTo>
                      <a:pt x="9" y="36"/>
                    </a:lnTo>
                    <a:lnTo>
                      <a:pt x="0" y="16"/>
                    </a:lnTo>
                    <a:lnTo>
                      <a:pt x="34" y="0"/>
                    </a:lnTo>
                    <a:close/>
                  </a:path>
                </a:pathLst>
              </a:custGeom>
              <a:solidFill>
                <a:srgbClr val="000000"/>
              </a:solidFill>
              <a:ln w="9525">
                <a:noFill/>
                <a:round/>
                <a:headEnd/>
                <a:tailEnd/>
              </a:ln>
            </p:spPr>
            <p:txBody>
              <a:bodyPr/>
              <a:lstStyle/>
              <a:p>
                <a:endParaRPr lang="en-US"/>
              </a:p>
            </p:txBody>
          </p:sp>
          <p:sp>
            <p:nvSpPr>
              <p:cNvPr id="91444" name="Freeform 388"/>
              <p:cNvSpPr>
                <a:spLocks/>
              </p:cNvSpPr>
              <p:nvPr/>
            </p:nvSpPr>
            <p:spPr bwMode="auto">
              <a:xfrm>
                <a:off x="2521" y="3687"/>
                <a:ext cx="42" cy="36"/>
              </a:xfrm>
              <a:custGeom>
                <a:avLst/>
                <a:gdLst>
                  <a:gd name="T0" fmla="*/ 33 w 42"/>
                  <a:gd name="T1" fmla="*/ 0 h 36"/>
                  <a:gd name="T2" fmla="*/ 42 w 42"/>
                  <a:gd name="T3" fmla="*/ 21 h 36"/>
                  <a:gd name="T4" fmla="*/ 8 w 42"/>
                  <a:gd name="T5" fmla="*/ 36 h 36"/>
                  <a:gd name="T6" fmla="*/ 0 w 42"/>
                  <a:gd name="T7" fmla="*/ 15 h 36"/>
                  <a:gd name="T8" fmla="*/ 33 w 42"/>
                  <a:gd name="T9" fmla="*/ 0 h 36"/>
                  <a:gd name="T10" fmla="*/ 0 60000 65536"/>
                  <a:gd name="T11" fmla="*/ 0 60000 65536"/>
                  <a:gd name="T12" fmla="*/ 0 60000 65536"/>
                  <a:gd name="T13" fmla="*/ 0 60000 65536"/>
                  <a:gd name="T14" fmla="*/ 0 60000 65536"/>
                  <a:gd name="T15" fmla="*/ 0 w 42"/>
                  <a:gd name="T16" fmla="*/ 0 h 36"/>
                  <a:gd name="T17" fmla="*/ 42 w 42"/>
                  <a:gd name="T18" fmla="*/ 36 h 36"/>
                </a:gdLst>
                <a:ahLst/>
                <a:cxnLst>
                  <a:cxn ang="T10">
                    <a:pos x="T0" y="T1"/>
                  </a:cxn>
                  <a:cxn ang="T11">
                    <a:pos x="T2" y="T3"/>
                  </a:cxn>
                  <a:cxn ang="T12">
                    <a:pos x="T4" y="T5"/>
                  </a:cxn>
                  <a:cxn ang="T13">
                    <a:pos x="T6" y="T7"/>
                  </a:cxn>
                  <a:cxn ang="T14">
                    <a:pos x="T8" y="T9"/>
                  </a:cxn>
                </a:cxnLst>
                <a:rect l="T15" t="T16" r="T17" b="T18"/>
                <a:pathLst>
                  <a:path w="42" h="36">
                    <a:moveTo>
                      <a:pt x="33" y="0"/>
                    </a:moveTo>
                    <a:lnTo>
                      <a:pt x="42" y="21"/>
                    </a:lnTo>
                    <a:lnTo>
                      <a:pt x="8" y="36"/>
                    </a:lnTo>
                    <a:lnTo>
                      <a:pt x="0" y="15"/>
                    </a:lnTo>
                    <a:lnTo>
                      <a:pt x="33" y="0"/>
                    </a:lnTo>
                    <a:close/>
                  </a:path>
                </a:pathLst>
              </a:custGeom>
              <a:solidFill>
                <a:srgbClr val="000000"/>
              </a:solidFill>
              <a:ln w="9525">
                <a:noFill/>
                <a:round/>
                <a:headEnd/>
                <a:tailEnd/>
              </a:ln>
            </p:spPr>
            <p:txBody>
              <a:bodyPr/>
              <a:lstStyle/>
              <a:p>
                <a:endParaRPr lang="en-US"/>
              </a:p>
            </p:txBody>
          </p:sp>
          <p:sp>
            <p:nvSpPr>
              <p:cNvPr id="91445" name="Freeform 387"/>
              <p:cNvSpPr>
                <a:spLocks/>
              </p:cNvSpPr>
              <p:nvPr/>
            </p:nvSpPr>
            <p:spPr bwMode="auto">
              <a:xfrm>
                <a:off x="2529" y="3709"/>
                <a:ext cx="42" cy="36"/>
              </a:xfrm>
              <a:custGeom>
                <a:avLst/>
                <a:gdLst>
                  <a:gd name="T0" fmla="*/ 34 w 42"/>
                  <a:gd name="T1" fmla="*/ 0 h 36"/>
                  <a:gd name="T2" fmla="*/ 42 w 42"/>
                  <a:gd name="T3" fmla="*/ 22 h 36"/>
                  <a:gd name="T4" fmla="*/ 9 w 42"/>
                  <a:gd name="T5" fmla="*/ 36 h 36"/>
                  <a:gd name="T6" fmla="*/ 0 w 42"/>
                  <a:gd name="T7" fmla="*/ 14 h 36"/>
                  <a:gd name="T8" fmla="*/ 34 w 42"/>
                  <a:gd name="T9" fmla="*/ 0 h 36"/>
                  <a:gd name="T10" fmla="*/ 0 60000 65536"/>
                  <a:gd name="T11" fmla="*/ 0 60000 65536"/>
                  <a:gd name="T12" fmla="*/ 0 60000 65536"/>
                  <a:gd name="T13" fmla="*/ 0 60000 65536"/>
                  <a:gd name="T14" fmla="*/ 0 60000 65536"/>
                  <a:gd name="T15" fmla="*/ 0 w 42"/>
                  <a:gd name="T16" fmla="*/ 0 h 36"/>
                  <a:gd name="T17" fmla="*/ 42 w 42"/>
                  <a:gd name="T18" fmla="*/ 36 h 36"/>
                </a:gdLst>
                <a:ahLst/>
                <a:cxnLst>
                  <a:cxn ang="T10">
                    <a:pos x="T0" y="T1"/>
                  </a:cxn>
                  <a:cxn ang="T11">
                    <a:pos x="T2" y="T3"/>
                  </a:cxn>
                  <a:cxn ang="T12">
                    <a:pos x="T4" y="T5"/>
                  </a:cxn>
                  <a:cxn ang="T13">
                    <a:pos x="T6" y="T7"/>
                  </a:cxn>
                  <a:cxn ang="T14">
                    <a:pos x="T8" y="T9"/>
                  </a:cxn>
                </a:cxnLst>
                <a:rect l="T15" t="T16" r="T17" b="T18"/>
                <a:pathLst>
                  <a:path w="42" h="36">
                    <a:moveTo>
                      <a:pt x="34" y="0"/>
                    </a:moveTo>
                    <a:lnTo>
                      <a:pt x="42" y="22"/>
                    </a:lnTo>
                    <a:lnTo>
                      <a:pt x="9" y="36"/>
                    </a:lnTo>
                    <a:lnTo>
                      <a:pt x="0" y="14"/>
                    </a:lnTo>
                    <a:lnTo>
                      <a:pt x="34" y="0"/>
                    </a:lnTo>
                    <a:close/>
                  </a:path>
                </a:pathLst>
              </a:custGeom>
              <a:solidFill>
                <a:srgbClr val="000000"/>
              </a:solidFill>
              <a:ln w="9525">
                <a:noFill/>
                <a:round/>
                <a:headEnd/>
                <a:tailEnd/>
              </a:ln>
            </p:spPr>
            <p:txBody>
              <a:bodyPr/>
              <a:lstStyle/>
              <a:p>
                <a:endParaRPr lang="en-US"/>
              </a:p>
            </p:txBody>
          </p:sp>
          <p:sp>
            <p:nvSpPr>
              <p:cNvPr id="91446" name="Freeform 386"/>
              <p:cNvSpPr>
                <a:spLocks/>
              </p:cNvSpPr>
              <p:nvPr/>
            </p:nvSpPr>
            <p:spPr bwMode="auto">
              <a:xfrm>
                <a:off x="2538" y="3731"/>
                <a:ext cx="39" cy="28"/>
              </a:xfrm>
              <a:custGeom>
                <a:avLst/>
                <a:gdLst>
                  <a:gd name="T0" fmla="*/ 34 w 39"/>
                  <a:gd name="T1" fmla="*/ 0 h 28"/>
                  <a:gd name="T2" fmla="*/ 39 w 39"/>
                  <a:gd name="T3" fmla="*/ 14 h 28"/>
                  <a:gd name="T4" fmla="*/ 5 w 39"/>
                  <a:gd name="T5" fmla="*/ 28 h 28"/>
                  <a:gd name="T6" fmla="*/ 0 w 39"/>
                  <a:gd name="T7" fmla="*/ 14 h 28"/>
                  <a:gd name="T8" fmla="*/ 34 w 39"/>
                  <a:gd name="T9" fmla="*/ 0 h 28"/>
                  <a:gd name="T10" fmla="*/ 0 60000 65536"/>
                  <a:gd name="T11" fmla="*/ 0 60000 65536"/>
                  <a:gd name="T12" fmla="*/ 0 60000 65536"/>
                  <a:gd name="T13" fmla="*/ 0 60000 65536"/>
                  <a:gd name="T14" fmla="*/ 0 60000 65536"/>
                  <a:gd name="T15" fmla="*/ 0 w 39"/>
                  <a:gd name="T16" fmla="*/ 0 h 28"/>
                  <a:gd name="T17" fmla="*/ 39 w 39"/>
                  <a:gd name="T18" fmla="*/ 28 h 28"/>
                </a:gdLst>
                <a:ahLst/>
                <a:cxnLst>
                  <a:cxn ang="T10">
                    <a:pos x="T0" y="T1"/>
                  </a:cxn>
                  <a:cxn ang="T11">
                    <a:pos x="T2" y="T3"/>
                  </a:cxn>
                  <a:cxn ang="T12">
                    <a:pos x="T4" y="T5"/>
                  </a:cxn>
                  <a:cxn ang="T13">
                    <a:pos x="T6" y="T7"/>
                  </a:cxn>
                  <a:cxn ang="T14">
                    <a:pos x="T8" y="T9"/>
                  </a:cxn>
                </a:cxnLst>
                <a:rect l="T15" t="T16" r="T17" b="T18"/>
                <a:pathLst>
                  <a:path w="39" h="28">
                    <a:moveTo>
                      <a:pt x="34" y="0"/>
                    </a:moveTo>
                    <a:lnTo>
                      <a:pt x="39" y="14"/>
                    </a:lnTo>
                    <a:lnTo>
                      <a:pt x="5" y="28"/>
                    </a:lnTo>
                    <a:lnTo>
                      <a:pt x="0" y="14"/>
                    </a:lnTo>
                    <a:lnTo>
                      <a:pt x="34" y="0"/>
                    </a:lnTo>
                    <a:close/>
                  </a:path>
                </a:pathLst>
              </a:custGeom>
              <a:solidFill>
                <a:srgbClr val="000000"/>
              </a:solidFill>
              <a:ln w="9525">
                <a:noFill/>
                <a:round/>
                <a:headEnd/>
                <a:tailEnd/>
              </a:ln>
            </p:spPr>
            <p:txBody>
              <a:bodyPr/>
              <a:lstStyle/>
              <a:p>
                <a:endParaRPr lang="en-US"/>
              </a:p>
            </p:txBody>
          </p:sp>
          <p:sp>
            <p:nvSpPr>
              <p:cNvPr id="91447" name="Freeform 385"/>
              <p:cNvSpPr>
                <a:spLocks/>
              </p:cNvSpPr>
              <p:nvPr/>
            </p:nvSpPr>
            <p:spPr bwMode="auto">
              <a:xfrm>
                <a:off x="2599" y="3891"/>
                <a:ext cx="39" cy="29"/>
              </a:xfrm>
              <a:custGeom>
                <a:avLst/>
                <a:gdLst>
                  <a:gd name="T0" fmla="*/ 34 w 39"/>
                  <a:gd name="T1" fmla="*/ 0 h 29"/>
                  <a:gd name="T2" fmla="*/ 39 w 39"/>
                  <a:gd name="T3" fmla="*/ 14 h 29"/>
                  <a:gd name="T4" fmla="*/ 5 w 39"/>
                  <a:gd name="T5" fmla="*/ 29 h 29"/>
                  <a:gd name="T6" fmla="*/ 0 w 39"/>
                  <a:gd name="T7" fmla="*/ 15 h 29"/>
                  <a:gd name="T8" fmla="*/ 34 w 39"/>
                  <a:gd name="T9" fmla="*/ 0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34" y="0"/>
                    </a:moveTo>
                    <a:lnTo>
                      <a:pt x="39" y="14"/>
                    </a:lnTo>
                    <a:lnTo>
                      <a:pt x="5" y="29"/>
                    </a:lnTo>
                    <a:lnTo>
                      <a:pt x="0" y="15"/>
                    </a:lnTo>
                    <a:lnTo>
                      <a:pt x="34" y="0"/>
                    </a:lnTo>
                    <a:close/>
                  </a:path>
                </a:pathLst>
              </a:custGeom>
              <a:solidFill>
                <a:srgbClr val="000000"/>
              </a:solidFill>
              <a:ln w="9525">
                <a:noFill/>
                <a:round/>
                <a:headEnd/>
                <a:tailEnd/>
              </a:ln>
            </p:spPr>
            <p:txBody>
              <a:bodyPr/>
              <a:lstStyle/>
              <a:p>
                <a:endParaRPr lang="en-US"/>
              </a:p>
            </p:txBody>
          </p:sp>
          <p:sp>
            <p:nvSpPr>
              <p:cNvPr id="91448" name="Freeform 384"/>
              <p:cNvSpPr>
                <a:spLocks/>
              </p:cNvSpPr>
              <p:nvPr/>
            </p:nvSpPr>
            <p:spPr bwMode="auto">
              <a:xfrm>
                <a:off x="2604" y="3905"/>
                <a:ext cx="42" cy="35"/>
              </a:xfrm>
              <a:custGeom>
                <a:avLst/>
                <a:gdLst>
                  <a:gd name="T0" fmla="*/ 35 w 42"/>
                  <a:gd name="T1" fmla="*/ 0 h 35"/>
                  <a:gd name="T2" fmla="*/ 42 w 42"/>
                  <a:gd name="T3" fmla="*/ 20 h 35"/>
                  <a:gd name="T4" fmla="*/ 8 w 42"/>
                  <a:gd name="T5" fmla="*/ 35 h 35"/>
                  <a:gd name="T6" fmla="*/ 0 w 42"/>
                  <a:gd name="T7" fmla="*/ 15 h 35"/>
                  <a:gd name="T8" fmla="*/ 35 w 42"/>
                  <a:gd name="T9" fmla="*/ 0 h 35"/>
                  <a:gd name="T10" fmla="*/ 0 60000 65536"/>
                  <a:gd name="T11" fmla="*/ 0 60000 65536"/>
                  <a:gd name="T12" fmla="*/ 0 60000 65536"/>
                  <a:gd name="T13" fmla="*/ 0 60000 65536"/>
                  <a:gd name="T14" fmla="*/ 0 60000 65536"/>
                  <a:gd name="T15" fmla="*/ 0 w 42"/>
                  <a:gd name="T16" fmla="*/ 0 h 35"/>
                  <a:gd name="T17" fmla="*/ 42 w 42"/>
                  <a:gd name="T18" fmla="*/ 35 h 35"/>
                </a:gdLst>
                <a:ahLst/>
                <a:cxnLst>
                  <a:cxn ang="T10">
                    <a:pos x="T0" y="T1"/>
                  </a:cxn>
                  <a:cxn ang="T11">
                    <a:pos x="T2" y="T3"/>
                  </a:cxn>
                  <a:cxn ang="T12">
                    <a:pos x="T4" y="T5"/>
                  </a:cxn>
                  <a:cxn ang="T13">
                    <a:pos x="T6" y="T7"/>
                  </a:cxn>
                  <a:cxn ang="T14">
                    <a:pos x="T8" y="T9"/>
                  </a:cxn>
                </a:cxnLst>
                <a:rect l="T15" t="T16" r="T17" b="T18"/>
                <a:pathLst>
                  <a:path w="42" h="35">
                    <a:moveTo>
                      <a:pt x="35" y="0"/>
                    </a:moveTo>
                    <a:lnTo>
                      <a:pt x="42" y="20"/>
                    </a:lnTo>
                    <a:lnTo>
                      <a:pt x="8" y="35"/>
                    </a:lnTo>
                    <a:lnTo>
                      <a:pt x="0" y="15"/>
                    </a:lnTo>
                    <a:lnTo>
                      <a:pt x="35" y="0"/>
                    </a:lnTo>
                    <a:close/>
                  </a:path>
                </a:pathLst>
              </a:custGeom>
              <a:solidFill>
                <a:srgbClr val="000000"/>
              </a:solidFill>
              <a:ln w="9525">
                <a:noFill/>
                <a:round/>
                <a:headEnd/>
                <a:tailEnd/>
              </a:ln>
            </p:spPr>
            <p:txBody>
              <a:bodyPr/>
              <a:lstStyle/>
              <a:p>
                <a:endParaRPr lang="en-US"/>
              </a:p>
            </p:txBody>
          </p:sp>
          <p:sp>
            <p:nvSpPr>
              <p:cNvPr id="91449" name="Freeform 383"/>
              <p:cNvSpPr>
                <a:spLocks/>
              </p:cNvSpPr>
              <p:nvPr/>
            </p:nvSpPr>
            <p:spPr bwMode="auto">
              <a:xfrm>
                <a:off x="2613" y="3924"/>
                <a:ext cx="41" cy="36"/>
              </a:xfrm>
              <a:custGeom>
                <a:avLst/>
                <a:gdLst>
                  <a:gd name="T0" fmla="*/ 33 w 41"/>
                  <a:gd name="T1" fmla="*/ 0 h 36"/>
                  <a:gd name="T2" fmla="*/ 41 w 41"/>
                  <a:gd name="T3" fmla="*/ 19 h 36"/>
                  <a:gd name="T4" fmla="*/ 8 w 41"/>
                  <a:gd name="T5" fmla="*/ 36 h 36"/>
                  <a:gd name="T6" fmla="*/ 0 w 41"/>
                  <a:gd name="T7" fmla="*/ 17 h 36"/>
                  <a:gd name="T8" fmla="*/ 33 w 41"/>
                  <a:gd name="T9" fmla="*/ 0 h 36"/>
                  <a:gd name="T10" fmla="*/ 0 60000 65536"/>
                  <a:gd name="T11" fmla="*/ 0 60000 65536"/>
                  <a:gd name="T12" fmla="*/ 0 60000 65536"/>
                  <a:gd name="T13" fmla="*/ 0 60000 65536"/>
                  <a:gd name="T14" fmla="*/ 0 60000 65536"/>
                  <a:gd name="T15" fmla="*/ 0 w 41"/>
                  <a:gd name="T16" fmla="*/ 0 h 36"/>
                  <a:gd name="T17" fmla="*/ 41 w 41"/>
                  <a:gd name="T18" fmla="*/ 36 h 36"/>
                </a:gdLst>
                <a:ahLst/>
                <a:cxnLst>
                  <a:cxn ang="T10">
                    <a:pos x="T0" y="T1"/>
                  </a:cxn>
                  <a:cxn ang="T11">
                    <a:pos x="T2" y="T3"/>
                  </a:cxn>
                  <a:cxn ang="T12">
                    <a:pos x="T4" y="T5"/>
                  </a:cxn>
                  <a:cxn ang="T13">
                    <a:pos x="T6" y="T7"/>
                  </a:cxn>
                  <a:cxn ang="T14">
                    <a:pos x="T8" y="T9"/>
                  </a:cxn>
                </a:cxnLst>
                <a:rect l="T15" t="T16" r="T17" b="T18"/>
                <a:pathLst>
                  <a:path w="41" h="36">
                    <a:moveTo>
                      <a:pt x="33" y="0"/>
                    </a:moveTo>
                    <a:lnTo>
                      <a:pt x="41" y="19"/>
                    </a:lnTo>
                    <a:lnTo>
                      <a:pt x="8" y="36"/>
                    </a:lnTo>
                    <a:lnTo>
                      <a:pt x="0" y="17"/>
                    </a:lnTo>
                    <a:lnTo>
                      <a:pt x="33" y="0"/>
                    </a:lnTo>
                    <a:close/>
                  </a:path>
                </a:pathLst>
              </a:custGeom>
              <a:solidFill>
                <a:srgbClr val="000000"/>
              </a:solidFill>
              <a:ln w="9525">
                <a:noFill/>
                <a:round/>
                <a:headEnd/>
                <a:tailEnd/>
              </a:ln>
            </p:spPr>
            <p:txBody>
              <a:bodyPr/>
              <a:lstStyle/>
              <a:p>
                <a:endParaRPr lang="en-US"/>
              </a:p>
            </p:txBody>
          </p:sp>
          <p:sp>
            <p:nvSpPr>
              <p:cNvPr id="91450" name="Freeform 382"/>
              <p:cNvSpPr>
                <a:spLocks/>
              </p:cNvSpPr>
              <p:nvPr/>
            </p:nvSpPr>
            <p:spPr bwMode="auto">
              <a:xfrm>
                <a:off x="2621" y="3943"/>
                <a:ext cx="41" cy="35"/>
              </a:xfrm>
              <a:custGeom>
                <a:avLst/>
                <a:gdLst>
                  <a:gd name="T0" fmla="*/ 33 w 41"/>
                  <a:gd name="T1" fmla="*/ 0 h 35"/>
                  <a:gd name="T2" fmla="*/ 41 w 41"/>
                  <a:gd name="T3" fmla="*/ 18 h 35"/>
                  <a:gd name="T4" fmla="*/ 8 w 41"/>
                  <a:gd name="T5" fmla="*/ 35 h 35"/>
                  <a:gd name="T6" fmla="*/ 0 w 41"/>
                  <a:gd name="T7" fmla="*/ 17 h 35"/>
                  <a:gd name="T8" fmla="*/ 33 w 41"/>
                  <a:gd name="T9" fmla="*/ 0 h 35"/>
                  <a:gd name="T10" fmla="*/ 0 60000 65536"/>
                  <a:gd name="T11" fmla="*/ 0 60000 65536"/>
                  <a:gd name="T12" fmla="*/ 0 60000 65536"/>
                  <a:gd name="T13" fmla="*/ 0 60000 65536"/>
                  <a:gd name="T14" fmla="*/ 0 60000 65536"/>
                  <a:gd name="T15" fmla="*/ 0 w 41"/>
                  <a:gd name="T16" fmla="*/ 0 h 35"/>
                  <a:gd name="T17" fmla="*/ 41 w 41"/>
                  <a:gd name="T18" fmla="*/ 35 h 35"/>
                </a:gdLst>
                <a:ahLst/>
                <a:cxnLst>
                  <a:cxn ang="T10">
                    <a:pos x="T0" y="T1"/>
                  </a:cxn>
                  <a:cxn ang="T11">
                    <a:pos x="T2" y="T3"/>
                  </a:cxn>
                  <a:cxn ang="T12">
                    <a:pos x="T4" y="T5"/>
                  </a:cxn>
                  <a:cxn ang="T13">
                    <a:pos x="T6" y="T7"/>
                  </a:cxn>
                  <a:cxn ang="T14">
                    <a:pos x="T8" y="T9"/>
                  </a:cxn>
                </a:cxnLst>
                <a:rect l="T15" t="T16" r="T17" b="T18"/>
                <a:pathLst>
                  <a:path w="41" h="35">
                    <a:moveTo>
                      <a:pt x="33" y="0"/>
                    </a:moveTo>
                    <a:lnTo>
                      <a:pt x="41" y="18"/>
                    </a:lnTo>
                    <a:lnTo>
                      <a:pt x="8" y="35"/>
                    </a:lnTo>
                    <a:lnTo>
                      <a:pt x="0" y="17"/>
                    </a:lnTo>
                    <a:lnTo>
                      <a:pt x="33" y="0"/>
                    </a:lnTo>
                    <a:close/>
                  </a:path>
                </a:pathLst>
              </a:custGeom>
              <a:solidFill>
                <a:srgbClr val="000000"/>
              </a:solidFill>
              <a:ln w="9525">
                <a:noFill/>
                <a:round/>
                <a:headEnd/>
                <a:tailEnd/>
              </a:ln>
            </p:spPr>
            <p:txBody>
              <a:bodyPr/>
              <a:lstStyle/>
              <a:p>
                <a:endParaRPr lang="en-US"/>
              </a:p>
            </p:txBody>
          </p:sp>
          <p:sp>
            <p:nvSpPr>
              <p:cNvPr id="91451" name="Freeform 381"/>
              <p:cNvSpPr>
                <a:spLocks/>
              </p:cNvSpPr>
              <p:nvPr/>
            </p:nvSpPr>
            <p:spPr bwMode="auto">
              <a:xfrm>
                <a:off x="2629" y="3961"/>
                <a:ext cx="42" cy="36"/>
              </a:xfrm>
              <a:custGeom>
                <a:avLst/>
                <a:gdLst>
                  <a:gd name="T0" fmla="*/ 33 w 42"/>
                  <a:gd name="T1" fmla="*/ 0 h 36"/>
                  <a:gd name="T2" fmla="*/ 42 w 42"/>
                  <a:gd name="T3" fmla="*/ 17 h 36"/>
                  <a:gd name="T4" fmla="*/ 10 w 42"/>
                  <a:gd name="T5" fmla="*/ 36 h 36"/>
                  <a:gd name="T6" fmla="*/ 0 w 42"/>
                  <a:gd name="T7" fmla="*/ 19 h 36"/>
                  <a:gd name="T8" fmla="*/ 33 w 42"/>
                  <a:gd name="T9" fmla="*/ 0 h 36"/>
                  <a:gd name="T10" fmla="*/ 0 60000 65536"/>
                  <a:gd name="T11" fmla="*/ 0 60000 65536"/>
                  <a:gd name="T12" fmla="*/ 0 60000 65536"/>
                  <a:gd name="T13" fmla="*/ 0 60000 65536"/>
                  <a:gd name="T14" fmla="*/ 0 60000 65536"/>
                  <a:gd name="T15" fmla="*/ 0 w 42"/>
                  <a:gd name="T16" fmla="*/ 0 h 36"/>
                  <a:gd name="T17" fmla="*/ 42 w 42"/>
                  <a:gd name="T18" fmla="*/ 36 h 36"/>
                </a:gdLst>
                <a:ahLst/>
                <a:cxnLst>
                  <a:cxn ang="T10">
                    <a:pos x="T0" y="T1"/>
                  </a:cxn>
                  <a:cxn ang="T11">
                    <a:pos x="T2" y="T3"/>
                  </a:cxn>
                  <a:cxn ang="T12">
                    <a:pos x="T4" y="T5"/>
                  </a:cxn>
                  <a:cxn ang="T13">
                    <a:pos x="T6" y="T7"/>
                  </a:cxn>
                  <a:cxn ang="T14">
                    <a:pos x="T8" y="T9"/>
                  </a:cxn>
                </a:cxnLst>
                <a:rect l="T15" t="T16" r="T17" b="T18"/>
                <a:pathLst>
                  <a:path w="42" h="36">
                    <a:moveTo>
                      <a:pt x="33" y="0"/>
                    </a:moveTo>
                    <a:lnTo>
                      <a:pt x="42" y="17"/>
                    </a:lnTo>
                    <a:lnTo>
                      <a:pt x="10" y="36"/>
                    </a:lnTo>
                    <a:lnTo>
                      <a:pt x="0" y="19"/>
                    </a:lnTo>
                    <a:lnTo>
                      <a:pt x="33" y="0"/>
                    </a:lnTo>
                    <a:close/>
                  </a:path>
                </a:pathLst>
              </a:custGeom>
              <a:solidFill>
                <a:srgbClr val="000000"/>
              </a:solidFill>
              <a:ln w="9525">
                <a:noFill/>
                <a:round/>
                <a:headEnd/>
                <a:tailEnd/>
              </a:ln>
            </p:spPr>
            <p:txBody>
              <a:bodyPr/>
              <a:lstStyle/>
              <a:p>
                <a:endParaRPr lang="en-US"/>
              </a:p>
            </p:txBody>
          </p:sp>
          <p:sp>
            <p:nvSpPr>
              <p:cNvPr id="91452" name="Freeform 380"/>
              <p:cNvSpPr>
                <a:spLocks/>
              </p:cNvSpPr>
              <p:nvPr/>
            </p:nvSpPr>
            <p:spPr bwMode="auto">
              <a:xfrm>
                <a:off x="2639" y="3978"/>
                <a:ext cx="40" cy="35"/>
              </a:xfrm>
              <a:custGeom>
                <a:avLst/>
                <a:gdLst>
                  <a:gd name="T0" fmla="*/ 32 w 40"/>
                  <a:gd name="T1" fmla="*/ 0 h 35"/>
                  <a:gd name="T2" fmla="*/ 40 w 40"/>
                  <a:gd name="T3" fmla="*/ 15 h 35"/>
                  <a:gd name="T4" fmla="*/ 8 w 40"/>
                  <a:gd name="T5" fmla="*/ 35 h 35"/>
                  <a:gd name="T6" fmla="*/ 0 w 40"/>
                  <a:gd name="T7" fmla="*/ 19 h 35"/>
                  <a:gd name="T8" fmla="*/ 32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2" y="0"/>
                    </a:moveTo>
                    <a:lnTo>
                      <a:pt x="40" y="15"/>
                    </a:lnTo>
                    <a:lnTo>
                      <a:pt x="8" y="35"/>
                    </a:lnTo>
                    <a:lnTo>
                      <a:pt x="0" y="19"/>
                    </a:lnTo>
                    <a:lnTo>
                      <a:pt x="32" y="0"/>
                    </a:lnTo>
                    <a:close/>
                  </a:path>
                </a:pathLst>
              </a:custGeom>
              <a:solidFill>
                <a:srgbClr val="000000"/>
              </a:solidFill>
              <a:ln w="9525">
                <a:noFill/>
                <a:round/>
                <a:headEnd/>
                <a:tailEnd/>
              </a:ln>
            </p:spPr>
            <p:txBody>
              <a:bodyPr/>
              <a:lstStyle/>
              <a:p>
                <a:endParaRPr lang="en-US"/>
              </a:p>
            </p:txBody>
          </p:sp>
          <p:sp>
            <p:nvSpPr>
              <p:cNvPr id="91453" name="Freeform 379"/>
              <p:cNvSpPr>
                <a:spLocks/>
              </p:cNvSpPr>
              <p:nvPr/>
            </p:nvSpPr>
            <p:spPr bwMode="auto">
              <a:xfrm>
                <a:off x="2648" y="3992"/>
                <a:ext cx="39" cy="35"/>
              </a:xfrm>
              <a:custGeom>
                <a:avLst/>
                <a:gdLst>
                  <a:gd name="T0" fmla="*/ 30 w 39"/>
                  <a:gd name="T1" fmla="*/ 0 h 35"/>
                  <a:gd name="T2" fmla="*/ 39 w 39"/>
                  <a:gd name="T3" fmla="*/ 14 h 35"/>
                  <a:gd name="T4" fmla="*/ 8 w 39"/>
                  <a:gd name="T5" fmla="*/ 35 h 35"/>
                  <a:gd name="T6" fmla="*/ 0 w 39"/>
                  <a:gd name="T7" fmla="*/ 21 h 35"/>
                  <a:gd name="T8" fmla="*/ 30 w 39"/>
                  <a:gd name="T9" fmla="*/ 0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30" y="0"/>
                    </a:moveTo>
                    <a:lnTo>
                      <a:pt x="39" y="14"/>
                    </a:lnTo>
                    <a:lnTo>
                      <a:pt x="8" y="35"/>
                    </a:lnTo>
                    <a:lnTo>
                      <a:pt x="0" y="21"/>
                    </a:lnTo>
                    <a:lnTo>
                      <a:pt x="30" y="0"/>
                    </a:lnTo>
                    <a:close/>
                  </a:path>
                </a:pathLst>
              </a:custGeom>
              <a:solidFill>
                <a:srgbClr val="000000"/>
              </a:solidFill>
              <a:ln w="9525">
                <a:noFill/>
                <a:round/>
                <a:headEnd/>
                <a:tailEnd/>
              </a:ln>
            </p:spPr>
            <p:txBody>
              <a:bodyPr/>
              <a:lstStyle/>
              <a:p>
                <a:endParaRPr lang="en-US"/>
              </a:p>
            </p:txBody>
          </p:sp>
          <p:sp>
            <p:nvSpPr>
              <p:cNvPr id="91454" name="Freeform 378"/>
              <p:cNvSpPr>
                <a:spLocks/>
              </p:cNvSpPr>
              <p:nvPr/>
            </p:nvSpPr>
            <p:spPr bwMode="auto">
              <a:xfrm>
                <a:off x="2657" y="4005"/>
                <a:ext cx="38" cy="36"/>
              </a:xfrm>
              <a:custGeom>
                <a:avLst/>
                <a:gdLst>
                  <a:gd name="T0" fmla="*/ 29 w 38"/>
                  <a:gd name="T1" fmla="*/ 0 h 36"/>
                  <a:gd name="T2" fmla="*/ 38 w 38"/>
                  <a:gd name="T3" fmla="*/ 13 h 36"/>
                  <a:gd name="T4" fmla="*/ 9 w 38"/>
                  <a:gd name="T5" fmla="*/ 36 h 36"/>
                  <a:gd name="T6" fmla="*/ 0 w 38"/>
                  <a:gd name="T7" fmla="*/ 23 h 36"/>
                  <a:gd name="T8" fmla="*/ 29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29" y="0"/>
                    </a:moveTo>
                    <a:lnTo>
                      <a:pt x="38" y="13"/>
                    </a:lnTo>
                    <a:lnTo>
                      <a:pt x="9" y="36"/>
                    </a:lnTo>
                    <a:lnTo>
                      <a:pt x="0" y="23"/>
                    </a:lnTo>
                    <a:lnTo>
                      <a:pt x="29" y="0"/>
                    </a:lnTo>
                    <a:close/>
                  </a:path>
                </a:pathLst>
              </a:custGeom>
              <a:solidFill>
                <a:srgbClr val="000000"/>
              </a:solidFill>
              <a:ln w="9525">
                <a:noFill/>
                <a:round/>
                <a:headEnd/>
                <a:tailEnd/>
              </a:ln>
            </p:spPr>
            <p:txBody>
              <a:bodyPr/>
              <a:lstStyle/>
              <a:p>
                <a:endParaRPr lang="en-US"/>
              </a:p>
            </p:txBody>
          </p:sp>
          <p:sp>
            <p:nvSpPr>
              <p:cNvPr id="91455" name="Freeform 377"/>
              <p:cNvSpPr>
                <a:spLocks/>
              </p:cNvSpPr>
              <p:nvPr/>
            </p:nvSpPr>
            <p:spPr bwMode="auto">
              <a:xfrm>
                <a:off x="2667" y="4017"/>
                <a:ext cx="37" cy="36"/>
              </a:xfrm>
              <a:custGeom>
                <a:avLst/>
                <a:gdLst>
                  <a:gd name="T0" fmla="*/ 27 w 37"/>
                  <a:gd name="T1" fmla="*/ 0 h 36"/>
                  <a:gd name="T2" fmla="*/ 37 w 37"/>
                  <a:gd name="T3" fmla="*/ 11 h 36"/>
                  <a:gd name="T4" fmla="*/ 9 w 37"/>
                  <a:gd name="T5" fmla="*/ 36 h 36"/>
                  <a:gd name="T6" fmla="*/ 0 w 37"/>
                  <a:gd name="T7" fmla="*/ 25 h 36"/>
                  <a:gd name="T8" fmla="*/ 27 w 37"/>
                  <a:gd name="T9" fmla="*/ 0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27" y="0"/>
                    </a:moveTo>
                    <a:lnTo>
                      <a:pt x="37" y="11"/>
                    </a:lnTo>
                    <a:lnTo>
                      <a:pt x="9" y="36"/>
                    </a:lnTo>
                    <a:lnTo>
                      <a:pt x="0" y="25"/>
                    </a:lnTo>
                    <a:lnTo>
                      <a:pt x="27" y="0"/>
                    </a:lnTo>
                    <a:close/>
                  </a:path>
                </a:pathLst>
              </a:custGeom>
              <a:solidFill>
                <a:srgbClr val="000000"/>
              </a:solidFill>
              <a:ln w="9525">
                <a:noFill/>
                <a:round/>
                <a:headEnd/>
                <a:tailEnd/>
              </a:ln>
            </p:spPr>
            <p:txBody>
              <a:bodyPr/>
              <a:lstStyle/>
              <a:p>
                <a:endParaRPr lang="en-US"/>
              </a:p>
            </p:txBody>
          </p:sp>
          <p:sp>
            <p:nvSpPr>
              <p:cNvPr id="91456" name="Freeform 376"/>
              <p:cNvSpPr>
                <a:spLocks/>
              </p:cNvSpPr>
              <p:nvPr/>
            </p:nvSpPr>
            <p:spPr bwMode="auto">
              <a:xfrm>
                <a:off x="2678" y="4026"/>
                <a:ext cx="33" cy="38"/>
              </a:xfrm>
              <a:custGeom>
                <a:avLst/>
                <a:gdLst>
                  <a:gd name="T0" fmla="*/ 24 w 33"/>
                  <a:gd name="T1" fmla="*/ 0 h 38"/>
                  <a:gd name="T2" fmla="*/ 33 w 33"/>
                  <a:gd name="T3" fmla="*/ 9 h 38"/>
                  <a:gd name="T4" fmla="*/ 9 w 33"/>
                  <a:gd name="T5" fmla="*/ 38 h 38"/>
                  <a:gd name="T6" fmla="*/ 0 w 33"/>
                  <a:gd name="T7" fmla="*/ 29 h 38"/>
                  <a:gd name="T8" fmla="*/ 24 w 33"/>
                  <a:gd name="T9" fmla="*/ 0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24" y="0"/>
                    </a:moveTo>
                    <a:lnTo>
                      <a:pt x="33" y="9"/>
                    </a:lnTo>
                    <a:lnTo>
                      <a:pt x="9" y="38"/>
                    </a:lnTo>
                    <a:lnTo>
                      <a:pt x="0" y="29"/>
                    </a:lnTo>
                    <a:lnTo>
                      <a:pt x="24" y="0"/>
                    </a:lnTo>
                    <a:close/>
                  </a:path>
                </a:pathLst>
              </a:custGeom>
              <a:solidFill>
                <a:srgbClr val="000000"/>
              </a:solidFill>
              <a:ln w="9525">
                <a:noFill/>
                <a:round/>
                <a:headEnd/>
                <a:tailEnd/>
              </a:ln>
            </p:spPr>
            <p:txBody>
              <a:bodyPr/>
              <a:lstStyle/>
              <a:p>
                <a:endParaRPr lang="en-US"/>
              </a:p>
            </p:txBody>
          </p:sp>
          <p:sp>
            <p:nvSpPr>
              <p:cNvPr id="91457" name="Freeform 375"/>
              <p:cNvSpPr>
                <a:spLocks/>
              </p:cNvSpPr>
              <p:nvPr/>
            </p:nvSpPr>
            <p:spPr bwMode="auto">
              <a:xfrm>
                <a:off x="2689" y="4034"/>
                <a:ext cx="31" cy="39"/>
              </a:xfrm>
              <a:custGeom>
                <a:avLst/>
                <a:gdLst>
                  <a:gd name="T0" fmla="*/ 21 w 31"/>
                  <a:gd name="T1" fmla="*/ 0 h 39"/>
                  <a:gd name="T2" fmla="*/ 31 w 31"/>
                  <a:gd name="T3" fmla="*/ 7 h 39"/>
                  <a:gd name="T4" fmla="*/ 10 w 31"/>
                  <a:gd name="T5" fmla="*/ 39 h 39"/>
                  <a:gd name="T6" fmla="*/ 0 w 31"/>
                  <a:gd name="T7" fmla="*/ 32 h 39"/>
                  <a:gd name="T8" fmla="*/ 21 w 31"/>
                  <a:gd name="T9" fmla="*/ 0 h 39"/>
                  <a:gd name="T10" fmla="*/ 0 60000 65536"/>
                  <a:gd name="T11" fmla="*/ 0 60000 65536"/>
                  <a:gd name="T12" fmla="*/ 0 60000 65536"/>
                  <a:gd name="T13" fmla="*/ 0 60000 65536"/>
                  <a:gd name="T14" fmla="*/ 0 60000 65536"/>
                  <a:gd name="T15" fmla="*/ 0 w 31"/>
                  <a:gd name="T16" fmla="*/ 0 h 39"/>
                  <a:gd name="T17" fmla="*/ 31 w 31"/>
                  <a:gd name="T18" fmla="*/ 39 h 39"/>
                </a:gdLst>
                <a:ahLst/>
                <a:cxnLst>
                  <a:cxn ang="T10">
                    <a:pos x="T0" y="T1"/>
                  </a:cxn>
                  <a:cxn ang="T11">
                    <a:pos x="T2" y="T3"/>
                  </a:cxn>
                  <a:cxn ang="T12">
                    <a:pos x="T4" y="T5"/>
                  </a:cxn>
                  <a:cxn ang="T13">
                    <a:pos x="T6" y="T7"/>
                  </a:cxn>
                  <a:cxn ang="T14">
                    <a:pos x="T8" y="T9"/>
                  </a:cxn>
                </a:cxnLst>
                <a:rect l="T15" t="T16" r="T17" b="T18"/>
                <a:pathLst>
                  <a:path w="31" h="39">
                    <a:moveTo>
                      <a:pt x="21" y="0"/>
                    </a:moveTo>
                    <a:lnTo>
                      <a:pt x="31" y="7"/>
                    </a:lnTo>
                    <a:lnTo>
                      <a:pt x="10" y="39"/>
                    </a:lnTo>
                    <a:lnTo>
                      <a:pt x="0" y="32"/>
                    </a:lnTo>
                    <a:lnTo>
                      <a:pt x="21" y="0"/>
                    </a:lnTo>
                    <a:close/>
                  </a:path>
                </a:pathLst>
              </a:custGeom>
              <a:solidFill>
                <a:srgbClr val="000000"/>
              </a:solidFill>
              <a:ln w="9525">
                <a:noFill/>
                <a:round/>
                <a:headEnd/>
                <a:tailEnd/>
              </a:ln>
            </p:spPr>
            <p:txBody>
              <a:bodyPr/>
              <a:lstStyle/>
              <a:p>
                <a:endParaRPr lang="en-US"/>
              </a:p>
            </p:txBody>
          </p:sp>
          <p:sp>
            <p:nvSpPr>
              <p:cNvPr id="91458" name="Freeform 374"/>
              <p:cNvSpPr>
                <a:spLocks/>
              </p:cNvSpPr>
              <p:nvPr/>
            </p:nvSpPr>
            <p:spPr bwMode="auto">
              <a:xfrm>
                <a:off x="2700" y="4040"/>
                <a:ext cx="23" cy="36"/>
              </a:xfrm>
              <a:custGeom>
                <a:avLst/>
                <a:gdLst>
                  <a:gd name="T0" fmla="*/ 19 w 23"/>
                  <a:gd name="T1" fmla="*/ 0 h 36"/>
                  <a:gd name="T2" fmla="*/ 23 w 23"/>
                  <a:gd name="T3" fmla="*/ 3 h 36"/>
                  <a:gd name="T4" fmla="*/ 4 w 23"/>
                  <a:gd name="T5" fmla="*/ 36 h 36"/>
                  <a:gd name="T6" fmla="*/ 0 w 23"/>
                  <a:gd name="T7" fmla="*/ 34 h 36"/>
                  <a:gd name="T8" fmla="*/ 19 w 23"/>
                  <a:gd name="T9" fmla="*/ 0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19" y="0"/>
                    </a:moveTo>
                    <a:lnTo>
                      <a:pt x="23" y="3"/>
                    </a:lnTo>
                    <a:lnTo>
                      <a:pt x="4" y="36"/>
                    </a:lnTo>
                    <a:lnTo>
                      <a:pt x="0" y="34"/>
                    </a:lnTo>
                    <a:lnTo>
                      <a:pt x="19" y="0"/>
                    </a:lnTo>
                    <a:close/>
                  </a:path>
                </a:pathLst>
              </a:custGeom>
              <a:solidFill>
                <a:srgbClr val="000000"/>
              </a:solidFill>
              <a:ln w="9525">
                <a:noFill/>
                <a:round/>
                <a:headEnd/>
                <a:tailEnd/>
              </a:ln>
            </p:spPr>
            <p:txBody>
              <a:bodyPr/>
              <a:lstStyle/>
              <a:p>
                <a:endParaRPr lang="en-US"/>
              </a:p>
            </p:txBody>
          </p:sp>
          <p:sp>
            <p:nvSpPr>
              <p:cNvPr id="91459" name="Freeform 373"/>
              <p:cNvSpPr>
                <a:spLocks/>
              </p:cNvSpPr>
              <p:nvPr/>
            </p:nvSpPr>
            <p:spPr bwMode="auto">
              <a:xfrm>
                <a:off x="2708" y="4041"/>
                <a:ext cx="16" cy="39"/>
              </a:xfrm>
              <a:custGeom>
                <a:avLst/>
                <a:gdLst>
                  <a:gd name="T0" fmla="*/ 10 w 16"/>
                  <a:gd name="T1" fmla="*/ 0 h 39"/>
                  <a:gd name="T2" fmla="*/ 16 w 16"/>
                  <a:gd name="T3" fmla="*/ 2 h 39"/>
                  <a:gd name="T4" fmla="*/ 6 w 16"/>
                  <a:gd name="T5" fmla="*/ 39 h 39"/>
                  <a:gd name="T6" fmla="*/ 0 w 16"/>
                  <a:gd name="T7" fmla="*/ 38 h 39"/>
                  <a:gd name="T8" fmla="*/ 10 w 16"/>
                  <a:gd name="T9" fmla="*/ 0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10" y="0"/>
                    </a:moveTo>
                    <a:lnTo>
                      <a:pt x="16" y="2"/>
                    </a:lnTo>
                    <a:lnTo>
                      <a:pt x="6" y="39"/>
                    </a:lnTo>
                    <a:lnTo>
                      <a:pt x="0" y="38"/>
                    </a:lnTo>
                    <a:lnTo>
                      <a:pt x="10" y="0"/>
                    </a:lnTo>
                    <a:close/>
                  </a:path>
                </a:pathLst>
              </a:custGeom>
              <a:solidFill>
                <a:srgbClr val="000000"/>
              </a:solidFill>
              <a:ln w="9525">
                <a:noFill/>
                <a:round/>
                <a:headEnd/>
                <a:tailEnd/>
              </a:ln>
            </p:spPr>
            <p:txBody>
              <a:bodyPr/>
              <a:lstStyle/>
              <a:p>
                <a:endParaRPr lang="en-US"/>
              </a:p>
            </p:txBody>
          </p:sp>
          <p:sp>
            <p:nvSpPr>
              <p:cNvPr id="91460" name="Freeform 372"/>
              <p:cNvSpPr>
                <a:spLocks/>
              </p:cNvSpPr>
              <p:nvPr/>
            </p:nvSpPr>
            <p:spPr bwMode="auto">
              <a:xfrm>
                <a:off x="2712" y="4043"/>
                <a:ext cx="19" cy="39"/>
              </a:xfrm>
              <a:custGeom>
                <a:avLst/>
                <a:gdLst>
                  <a:gd name="T0" fmla="*/ 13 w 19"/>
                  <a:gd name="T1" fmla="*/ 0 h 39"/>
                  <a:gd name="T2" fmla="*/ 19 w 19"/>
                  <a:gd name="T3" fmla="*/ 2 h 39"/>
                  <a:gd name="T4" fmla="*/ 6 w 19"/>
                  <a:gd name="T5" fmla="*/ 39 h 39"/>
                  <a:gd name="T6" fmla="*/ 0 w 19"/>
                  <a:gd name="T7" fmla="*/ 36 h 39"/>
                  <a:gd name="T8" fmla="*/ 13 w 19"/>
                  <a:gd name="T9" fmla="*/ 0 h 39"/>
                  <a:gd name="T10" fmla="*/ 0 60000 65536"/>
                  <a:gd name="T11" fmla="*/ 0 60000 65536"/>
                  <a:gd name="T12" fmla="*/ 0 60000 65536"/>
                  <a:gd name="T13" fmla="*/ 0 60000 65536"/>
                  <a:gd name="T14" fmla="*/ 0 60000 65536"/>
                  <a:gd name="T15" fmla="*/ 0 w 19"/>
                  <a:gd name="T16" fmla="*/ 0 h 39"/>
                  <a:gd name="T17" fmla="*/ 19 w 19"/>
                  <a:gd name="T18" fmla="*/ 39 h 39"/>
                </a:gdLst>
                <a:ahLst/>
                <a:cxnLst>
                  <a:cxn ang="T10">
                    <a:pos x="T0" y="T1"/>
                  </a:cxn>
                  <a:cxn ang="T11">
                    <a:pos x="T2" y="T3"/>
                  </a:cxn>
                  <a:cxn ang="T12">
                    <a:pos x="T4" y="T5"/>
                  </a:cxn>
                  <a:cxn ang="T13">
                    <a:pos x="T6" y="T7"/>
                  </a:cxn>
                  <a:cxn ang="T14">
                    <a:pos x="T8" y="T9"/>
                  </a:cxn>
                </a:cxnLst>
                <a:rect l="T15" t="T16" r="T17" b="T18"/>
                <a:pathLst>
                  <a:path w="19" h="39">
                    <a:moveTo>
                      <a:pt x="13" y="0"/>
                    </a:moveTo>
                    <a:lnTo>
                      <a:pt x="19" y="2"/>
                    </a:lnTo>
                    <a:lnTo>
                      <a:pt x="6" y="39"/>
                    </a:lnTo>
                    <a:lnTo>
                      <a:pt x="0" y="36"/>
                    </a:lnTo>
                    <a:lnTo>
                      <a:pt x="13" y="0"/>
                    </a:lnTo>
                    <a:close/>
                  </a:path>
                </a:pathLst>
              </a:custGeom>
              <a:solidFill>
                <a:srgbClr val="000000"/>
              </a:solidFill>
              <a:ln w="9525">
                <a:noFill/>
                <a:round/>
                <a:headEnd/>
                <a:tailEnd/>
              </a:ln>
            </p:spPr>
            <p:txBody>
              <a:bodyPr/>
              <a:lstStyle/>
              <a:p>
                <a:endParaRPr lang="en-US"/>
              </a:p>
            </p:txBody>
          </p:sp>
          <p:sp>
            <p:nvSpPr>
              <p:cNvPr id="91461" name="Freeform 371"/>
              <p:cNvSpPr>
                <a:spLocks/>
              </p:cNvSpPr>
              <p:nvPr/>
            </p:nvSpPr>
            <p:spPr bwMode="auto">
              <a:xfrm>
                <a:off x="2719" y="4045"/>
                <a:ext cx="18" cy="40"/>
              </a:xfrm>
              <a:custGeom>
                <a:avLst/>
                <a:gdLst>
                  <a:gd name="T0" fmla="*/ 11 w 18"/>
                  <a:gd name="T1" fmla="*/ 0 h 40"/>
                  <a:gd name="T2" fmla="*/ 18 w 18"/>
                  <a:gd name="T3" fmla="*/ 3 h 40"/>
                  <a:gd name="T4" fmla="*/ 8 w 18"/>
                  <a:gd name="T5" fmla="*/ 40 h 40"/>
                  <a:gd name="T6" fmla="*/ 0 w 18"/>
                  <a:gd name="T7" fmla="*/ 38 h 40"/>
                  <a:gd name="T8" fmla="*/ 11 w 18"/>
                  <a:gd name="T9" fmla="*/ 0 h 40"/>
                  <a:gd name="T10" fmla="*/ 0 60000 65536"/>
                  <a:gd name="T11" fmla="*/ 0 60000 65536"/>
                  <a:gd name="T12" fmla="*/ 0 60000 65536"/>
                  <a:gd name="T13" fmla="*/ 0 60000 65536"/>
                  <a:gd name="T14" fmla="*/ 0 60000 65536"/>
                  <a:gd name="T15" fmla="*/ 0 w 18"/>
                  <a:gd name="T16" fmla="*/ 0 h 40"/>
                  <a:gd name="T17" fmla="*/ 18 w 18"/>
                  <a:gd name="T18" fmla="*/ 40 h 40"/>
                </a:gdLst>
                <a:ahLst/>
                <a:cxnLst>
                  <a:cxn ang="T10">
                    <a:pos x="T0" y="T1"/>
                  </a:cxn>
                  <a:cxn ang="T11">
                    <a:pos x="T2" y="T3"/>
                  </a:cxn>
                  <a:cxn ang="T12">
                    <a:pos x="T4" y="T5"/>
                  </a:cxn>
                  <a:cxn ang="T13">
                    <a:pos x="T6" y="T7"/>
                  </a:cxn>
                  <a:cxn ang="T14">
                    <a:pos x="T8" y="T9"/>
                  </a:cxn>
                </a:cxnLst>
                <a:rect l="T15" t="T16" r="T17" b="T18"/>
                <a:pathLst>
                  <a:path w="18" h="40">
                    <a:moveTo>
                      <a:pt x="11" y="0"/>
                    </a:moveTo>
                    <a:lnTo>
                      <a:pt x="18" y="3"/>
                    </a:lnTo>
                    <a:lnTo>
                      <a:pt x="8" y="40"/>
                    </a:lnTo>
                    <a:lnTo>
                      <a:pt x="0" y="38"/>
                    </a:lnTo>
                    <a:lnTo>
                      <a:pt x="11" y="0"/>
                    </a:lnTo>
                    <a:close/>
                  </a:path>
                </a:pathLst>
              </a:custGeom>
              <a:solidFill>
                <a:srgbClr val="000000"/>
              </a:solidFill>
              <a:ln w="9525">
                <a:noFill/>
                <a:round/>
                <a:headEnd/>
                <a:tailEnd/>
              </a:ln>
            </p:spPr>
            <p:txBody>
              <a:bodyPr/>
              <a:lstStyle/>
              <a:p>
                <a:endParaRPr lang="en-US"/>
              </a:p>
            </p:txBody>
          </p:sp>
          <p:sp>
            <p:nvSpPr>
              <p:cNvPr id="91462" name="Freeform 370"/>
              <p:cNvSpPr>
                <a:spLocks/>
              </p:cNvSpPr>
              <p:nvPr/>
            </p:nvSpPr>
            <p:spPr bwMode="auto">
              <a:xfrm>
                <a:off x="2729" y="4047"/>
                <a:ext cx="15" cy="40"/>
              </a:xfrm>
              <a:custGeom>
                <a:avLst/>
                <a:gdLst>
                  <a:gd name="T0" fmla="*/ 7 w 15"/>
                  <a:gd name="T1" fmla="*/ 0 h 40"/>
                  <a:gd name="T2" fmla="*/ 15 w 15"/>
                  <a:gd name="T3" fmla="*/ 1 h 40"/>
                  <a:gd name="T4" fmla="*/ 8 w 15"/>
                  <a:gd name="T5" fmla="*/ 40 h 40"/>
                  <a:gd name="T6" fmla="*/ 0 w 15"/>
                  <a:gd name="T7" fmla="*/ 38 h 40"/>
                  <a:gd name="T8" fmla="*/ 7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7" y="0"/>
                    </a:moveTo>
                    <a:lnTo>
                      <a:pt x="15" y="1"/>
                    </a:lnTo>
                    <a:lnTo>
                      <a:pt x="8" y="40"/>
                    </a:lnTo>
                    <a:lnTo>
                      <a:pt x="0" y="38"/>
                    </a:lnTo>
                    <a:lnTo>
                      <a:pt x="7" y="0"/>
                    </a:lnTo>
                    <a:close/>
                  </a:path>
                </a:pathLst>
              </a:custGeom>
              <a:solidFill>
                <a:srgbClr val="000000"/>
              </a:solidFill>
              <a:ln w="9525">
                <a:noFill/>
                <a:round/>
                <a:headEnd/>
                <a:tailEnd/>
              </a:ln>
            </p:spPr>
            <p:txBody>
              <a:bodyPr/>
              <a:lstStyle/>
              <a:p>
                <a:endParaRPr lang="en-US"/>
              </a:p>
            </p:txBody>
          </p:sp>
          <p:sp>
            <p:nvSpPr>
              <p:cNvPr id="91463" name="Freeform 369"/>
              <p:cNvSpPr>
                <a:spLocks/>
              </p:cNvSpPr>
              <p:nvPr/>
            </p:nvSpPr>
            <p:spPr bwMode="auto">
              <a:xfrm>
                <a:off x="2737" y="4048"/>
                <a:ext cx="18" cy="41"/>
              </a:xfrm>
              <a:custGeom>
                <a:avLst/>
                <a:gdLst>
                  <a:gd name="T0" fmla="*/ 8 w 18"/>
                  <a:gd name="T1" fmla="*/ 0 h 41"/>
                  <a:gd name="T2" fmla="*/ 18 w 18"/>
                  <a:gd name="T3" fmla="*/ 3 h 41"/>
                  <a:gd name="T4" fmla="*/ 10 w 18"/>
                  <a:gd name="T5" fmla="*/ 41 h 41"/>
                  <a:gd name="T6" fmla="*/ 0 w 18"/>
                  <a:gd name="T7" fmla="*/ 39 h 41"/>
                  <a:gd name="T8" fmla="*/ 8 w 18"/>
                  <a:gd name="T9" fmla="*/ 0 h 41"/>
                  <a:gd name="T10" fmla="*/ 0 60000 65536"/>
                  <a:gd name="T11" fmla="*/ 0 60000 65536"/>
                  <a:gd name="T12" fmla="*/ 0 60000 65536"/>
                  <a:gd name="T13" fmla="*/ 0 60000 65536"/>
                  <a:gd name="T14" fmla="*/ 0 60000 65536"/>
                  <a:gd name="T15" fmla="*/ 0 w 18"/>
                  <a:gd name="T16" fmla="*/ 0 h 41"/>
                  <a:gd name="T17" fmla="*/ 18 w 18"/>
                  <a:gd name="T18" fmla="*/ 41 h 41"/>
                </a:gdLst>
                <a:ahLst/>
                <a:cxnLst>
                  <a:cxn ang="T10">
                    <a:pos x="T0" y="T1"/>
                  </a:cxn>
                  <a:cxn ang="T11">
                    <a:pos x="T2" y="T3"/>
                  </a:cxn>
                  <a:cxn ang="T12">
                    <a:pos x="T4" y="T5"/>
                  </a:cxn>
                  <a:cxn ang="T13">
                    <a:pos x="T6" y="T7"/>
                  </a:cxn>
                  <a:cxn ang="T14">
                    <a:pos x="T8" y="T9"/>
                  </a:cxn>
                </a:cxnLst>
                <a:rect l="T15" t="T16" r="T17" b="T18"/>
                <a:pathLst>
                  <a:path w="18" h="41">
                    <a:moveTo>
                      <a:pt x="8" y="0"/>
                    </a:moveTo>
                    <a:lnTo>
                      <a:pt x="18" y="3"/>
                    </a:lnTo>
                    <a:lnTo>
                      <a:pt x="10" y="41"/>
                    </a:lnTo>
                    <a:lnTo>
                      <a:pt x="0" y="39"/>
                    </a:lnTo>
                    <a:lnTo>
                      <a:pt x="8" y="0"/>
                    </a:lnTo>
                    <a:close/>
                  </a:path>
                </a:pathLst>
              </a:custGeom>
              <a:solidFill>
                <a:srgbClr val="000000"/>
              </a:solidFill>
              <a:ln w="9525">
                <a:noFill/>
                <a:round/>
                <a:headEnd/>
                <a:tailEnd/>
              </a:ln>
            </p:spPr>
            <p:txBody>
              <a:bodyPr/>
              <a:lstStyle/>
              <a:p>
                <a:endParaRPr lang="en-US"/>
              </a:p>
            </p:txBody>
          </p:sp>
          <p:sp>
            <p:nvSpPr>
              <p:cNvPr id="91464" name="Freeform 368"/>
              <p:cNvSpPr>
                <a:spLocks/>
              </p:cNvSpPr>
              <p:nvPr/>
            </p:nvSpPr>
            <p:spPr bwMode="auto">
              <a:xfrm>
                <a:off x="2748" y="4051"/>
                <a:ext cx="15" cy="40"/>
              </a:xfrm>
              <a:custGeom>
                <a:avLst/>
                <a:gdLst>
                  <a:gd name="T0" fmla="*/ 5 w 15"/>
                  <a:gd name="T1" fmla="*/ 0 h 40"/>
                  <a:gd name="T2" fmla="*/ 15 w 15"/>
                  <a:gd name="T3" fmla="*/ 2 h 40"/>
                  <a:gd name="T4" fmla="*/ 10 w 15"/>
                  <a:gd name="T5" fmla="*/ 40 h 40"/>
                  <a:gd name="T6" fmla="*/ 0 w 15"/>
                  <a:gd name="T7" fmla="*/ 38 h 40"/>
                  <a:gd name="T8" fmla="*/ 5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5" y="0"/>
                    </a:moveTo>
                    <a:lnTo>
                      <a:pt x="15" y="2"/>
                    </a:lnTo>
                    <a:lnTo>
                      <a:pt x="10" y="40"/>
                    </a:lnTo>
                    <a:lnTo>
                      <a:pt x="0" y="38"/>
                    </a:lnTo>
                    <a:lnTo>
                      <a:pt x="5" y="0"/>
                    </a:lnTo>
                    <a:close/>
                  </a:path>
                </a:pathLst>
              </a:custGeom>
              <a:solidFill>
                <a:srgbClr val="000000"/>
              </a:solidFill>
              <a:ln w="9525">
                <a:noFill/>
                <a:round/>
                <a:headEnd/>
                <a:tailEnd/>
              </a:ln>
            </p:spPr>
            <p:txBody>
              <a:bodyPr/>
              <a:lstStyle/>
              <a:p>
                <a:endParaRPr lang="en-US"/>
              </a:p>
            </p:txBody>
          </p:sp>
          <p:sp>
            <p:nvSpPr>
              <p:cNvPr id="91465" name="Freeform 367"/>
              <p:cNvSpPr>
                <a:spLocks/>
              </p:cNvSpPr>
              <p:nvPr/>
            </p:nvSpPr>
            <p:spPr bwMode="auto">
              <a:xfrm>
                <a:off x="2760" y="4053"/>
                <a:ext cx="13" cy="39"/>
              </a:xfrm>
              <a:custGeom>
                <a:avLst/>
                <a:gdLst>
                  <a:gd name="T0" fmla="*/ 2 w 13"/>
                  <a:gd name="T1" fmla="*/ 0 h 39"/>
                  <a:gd name="T2" fmla="*/ 13 w 13"/>
                  <a:gd name="T3" fmla="*/ 0 h 39"/>
                  <a:gd name="T4" fmla="*/ 11 w 13"/>
                  <a:gd name="T5" fmla="*/ 39 h 39"/>
                  <a:gd name="T6" fmla="*/ 0 w 13"/>
                  <a:gd name="T7" fmla="*/ 39 h 39"/>
                  <a:gd name="T8" fmla="*/ 2 w 13"/>
                  <a:gd name="T9" fmla="*/ 0 h 39"/>
                  <a:gd name="T10" fmla="*/ 0 60000 65536"/>
                  <a:gd name="T11" fmla="*/ 0 60000 65536"/>
                  <a:gd name="T12" fmla="*/ 0 60000 65536"/>
                  <a:gd name="T13" fmla="*/ 0 60000 65536"/>
                  <a:gd name="T14" fmla="*/ 0 60000 65536"/>
                  <a:gd name="T15" fmla="*/ 0 w 13"/>
                  <a:gd name="T16" fmla="*/ 0 h 39"/>
                  <a:gd name="T17" fmla="*/ 13 w 13"/>
                  <a:gd name="T18" fmla="*/ 39 h 39"/>
                </a:gdLst>
                <a:ahLst/>
                <a:cxnLst>
                  <a:cxn ang="T10">
                    <a:pos x="T0" y="T1"/>
                  </a:cxn>
                  <a:cxn ang="T11">
                    <a:pos x="T2" y="T3"/>
                  </a:cxn>
                  <a:cxn ang="T12">
                    <a:pos x="T4" y="T5"/>
                  </a:cxn>
                  <a:cxn ang="T13">
                    <a:pos x="T6" y="T7"/>
                  </a:cxn>
                  <a:cxn ang="T14">
                    <a:pos x="T8" y="T9"/>
                  </a:cxn>
                </a:cxnLst>
                <a:rect l="T15" t="T16" r="T17" b="T18"/>
                <a:pathLst>
                  <a:path w="13" h="39">
                    <a:moveTo>
                      <a:pt x="2" y="0"/>
                    </a:moveTo>
                    <a:lnTo>
                      <a:pt x="13" y="0"/>
                    </a:lnTo>
                    <a:lnTo>
                      <a:pt x="11" y="39"/>
                    </a:lnTo>
                    <a:lnTo>
                      <a:pt x="0" y="39"/>
                    </a:lnTo>
                    <a:lnTo>
                      <a:pt x="2" y="0"/>
                    </a:lnTo>
                    <a:close/>
                  </a:path>
                </a:pathLst>
              </a:custGeom>
              <a:solidFill>
                <a:srgbClr val="000000"/>
              </a:solidFill>
              <a:ln w="9525">
                <a:noFill/>
                <a:round/>
                <a:headEnd/>
                <a:tailEnd/>
              </a:ln>
            </p:spPr>
            <p:txBody>
              <a:bodyPr/>
              <a:lstStyle/>
              <a:p>
                <a:endParaRPr lang="en-US"/>
              </a:p>
            </p:txBody>
          </p:sp>
          <p:sp>
            <p:nvSpPr>
              <p:cNvPr id="91466" name="Freeform 366"/>
              <p:cNvSpPr>
                <a:spLocks/>
              </p:cNvSpPr>
              <p:nvPr/>
            </p:nvSpPr>
            <p:spPr bwMode="auto">
              <a:xfrm>
                <a:off x="2769" y="4053"/>
                <a:ext cx="17" cy="41"/>
              </a:xfrm>
              <a:custGeom>
                <a:avLst/>
                <a:gdLst>
                  <a:gd name="T0" fmla="*/ 5 w 17"/>
                  <a:gd name="T1" fmla="*/ 0 h 41"/>
                  <a:gd name="T2" fmla="*/ 17 w 17"/>
                  <a:gd name="T3" fmla="*/ 2 h 41"/>
                  <a:gd name="T4" fmla="*/ 12 w 17"/>
                  <a:gd name="T5" fmla="*/ 41 h 41"/>
                  <a:gd name="T6" fmla="*/ 0 w 17"/>
                  <a:gd name="T7" fmla="*/ 39 h 41"/>
                  <a:gd name="T8" fmla="*/ 5 w 17"/>
                  <a:gd name="T9" fmla="*/ 0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5" y="0"/>
                    </a:moveTo>
                    <a:lnTo>
                      <a:pt x="17" y="2"/>
                    </a:lnTo>
                    <a:lnTo>
                      <a:pt x="12" y="41"/>
                    </a:lnTo>
                    <a:lnTo>
                      <a:pt x="0" y="39"/>
                    </a:lnTo>
                    <a:lnTo>
                      <a:pt x="5" y="0"/>
                    </a:lnTo>
                    <a:close/>
                  </a:path>
                </a:pathLst>
              </a:custGeom>
              <a:solidFill>
                <a:srgbClr val="000000"/>
              </a:solidFill>
              <a:ln w="9525">
                <a:noFill/>
                <a:round/>
                <a:headEnd/>
                <a:tailEnd/>
              </a:ln>
            </p:spPr>
            <p:txBody>
              <a:bodyPr/>
              <a:lstStyle/>
              <a:p>
                <a:endParaRPr lang="en-US"/>
              </a:p>
            </p:txBody>
          </p:sp>
          <p:sp>
            <p:nvSpPr>
              <p:cNvPr id="91467" name="Freeform 365"/>
              <p:cNvSpPr>
                <a:spLocks/>
              </p:cNvSpPr>
              <p:nvPr/>
            </p:nvSpPr>
            <p:spPr bwMode="auto">
              <a:xfrm>
                <a:off x="2782" y="4055"/>
                <a:ext cx="15" cy="40"/>
              </a:xfrm>
              <a:custGeom>
                <a:avLst/>
                <a:gdLst>
                  <a:gd name="T0" fmla="*/ 3 w 15"/>
                  <a:gd name="T1" fmla="*/ 0 h 40"/>
                  <a:gd name="T2" fmla="*/ 15 w 15"/>
                  <a:gd name="T3" fmla="*/ 1 h 40"/>
                  <a:gd name="T4" fmla="*/ 13 w 15"/>
                  <a:gd name="T5" fmla="*/ 40 h 40"/>
                  <a:gd name="T6" fmla="*/ 0 w 15"/>
                  <a:gd name="T7" fmla="*/ 39 h 40"/>
                  <a:gd name="T8" fmla="*/ 3 w 15"/>
                  <a:gd name="T9" fmla="*/ 0 h 40"/>
                  <a:gd name="T10" fmla="*/ 0 60000 65536"/>
                  <a:gd name="T11" fmla="*/ 0 60000 65536"/>
                  <a:gd name="T12" fmla="*/ 0 60000 65536"/>
                  <a:gd name="T13" fmla="*/ 0 60000 65536"/>
                  <a:gd name="T14" fmla="*/ 0 60000 65536"/>
                  <a:gd name="T15" fmla="*/ 0 w 15"/>
                  <a:gd name="T16" fmla="*/ 0 h 40"/>
                  <a:gd name="T17" fmla="*/ 15 w 15"/>
                  <a:gd name="T18" fmla="*/ 40 h 40"/>
                </a:gdLst>
                <a:ahLst/>
                <a:cxnLst>
                  <a:cxn ang="T10">
                    <a:pos x="T0" y="T1"/>
                  </a:cxn>
                  <a:cxn ang="T11">
                    <a:pos x="T2" y="T3"/>
                  </a:cxn>
                  <a:cxn ang="T12">
                    <a:pos x="T4" y="T5"/>
                  </a:cxn>
                  <a:cxn ang="T13">
                    <a:pos x="T6" y="T7"/>
                  </a:cxn>
                  <a:cxn ang="T14">
                    <a:pos x="T8" y="T9"/>
                  </a:cxn>
                </a:cxnLst>
                <a:rect l="T15" t="T16" r="T17" b="T18"/>
                <a:pathLst>
                  <a:path w="15" h="40">
                    <a:moveTo>
                      <a:pt x="3" y="0"/>
                    </a:moveTo>
                    <a:lnTo>
                      <a:pt x="15" y="1"/>
                    </a:lnTo>
                    <a:lnTo>
                      <a:pt x="13" y="40"/>
                    </a:lnTo>
                    <a:lnTo>
                      <a:pt x="0" y="39"/>
                    </a:lnTo>
                    <a:lnTo>
                      <a:pt x="3" y="0"/>
                    </a:lnTo>
                    <a:close/>
                  </a:path>
                </a:pathLst>
              </a:custGeom>
              <a:solidFill>
                <a:srgbClr val="000000"/>
              </a:solidFill>
              <a:ln w="9525">
                <a:noFill/>
                <a:round/>
                <a:headEnd/>
                <a:tailEnd/>
              </a:ln>
            </p:spPr>
            <p:txBody>
              <a:bodyPr/>
              <a:lstStyle/>
              <a:p>
                <a:endParaRPr lang="en-US"/>
              </a:p>
            </p:txBody>
          </p:sp>
          <p:sp>
            <p:nvSpPr>
              <p:cNvPr id="91468" name="Freeform 364"/>
              <p:cNvSpPr>
                <a:spLocks/>
              </p:cNvSpPr>
              <p:nvPr/>
            </p:nvSpPr>
            <p:spPr bwMode="auto">
              <a:xfrm>
                <a:off x="2795" y="4056"/>
                <a:ext cx="27" cy="40"/>
              </a:xfrm>
              <a:custGeom>
                <a:avLst/>
                <a:gdLst>
                  <a:gd name="T0" fmla="*/ 1 w 27"/>
                  <a:gd name="T1" fmla="*/ 0 h 40"/>
                  <a:gd name="T2" fmla="*/ 27 w 27"/>
                  <a:gd name="T3" fmla="*/ 1 h 40"/>
                  <a:gd name="T4" fmla="*/ 26 w 27"/>
                  <a:gd name="T5" fmla="*/ 40 h 40"/>
                  <a:gd name="T6" fmla="*/ 0 w 27"/>
                  <a:gd name="T7" fmla="*/ 39 h 40"/>
                  <a:gd name="T8" fmla="*/ 1 w 27"/>
                  <a:gd name="T9" fmla="*/ 0 h 40"/>
                  <a:gd name="T10" fmla="*/ 0 60000 65536"/>
                  <a:gd name="T11" fmla="*/ 0 60000 65536"/>
                  <a:gd name="T12" fmla="*/ 0 60000 65536"/>
                  <a:gd name="T13" fmla="*/ 0 60000 65536"/>
                  <a:gd name="T14" fmla="*/ 0 60000 65536"/>
                  <a:gd name="T15" fmla="*/ 0 w 27"/>
                  <a:gd name="T16" fmla="*/ 0 h 40"/>
                  <a:gd name="T17" fmla="*/ 27 w 27"/>
                  <a:gd name="T18" fmla="*/ 40 h 40"/>
                </a:gdLst>
                <a:ahLst/>
                <a:cxnLst>
                  <a:cxn ang="T10">
                    <a:pos x="T0" y="T1"/>
                  </a:cxn>
                  <a:cxn ang="T11">
                    <a:pos x="T2" y="T3"/>
                  </a:cxn>
                  <a:cxn ang="T12">
                    <a:pos x="T4" y="T5"/>
                  </a:cxn>
                  <a:cxn ang="T13">
                    <a:pos x="T6" y="T7"/>
                  </a:cxn>
                  <a:cxn ang="T14">
                    <a:pos x="T8" y="T9"/>
                  </a:cxn>
                </a:cxnLst>
                <a:rect l="T15" t="T16" r="T17" b="T18"/>
                <a:pathLst>
                  <a:path w="27" h="40">
                    <a:moveTo>
                      <a:pt x="1" y="0"/>
                    </a:moveTo>
                    <a:lnTo>
                      <a:pt x="27" y="1"/>
                    </a:lnTo>
                    <a:lnTo>
                      <a:pt x="26" y="40"/>
                    </a:lnTo>
                    <a:lnTo>
                      <a:pt x="0" y="39"/>
                    </a:lnTo>
                    <a:lnTo>
                      <a:pt x="1" y="0"/>
                    </a:lnTo>
                    <a:close/>
                  </a:path>
                </a:pathLst>
              </a:custGeom>
              <a:solidFill>
                <a:srgbClr val="000000"/>
              </a:solidFill>
              <a:ln w="9525">
                <a:noFill/>
                <a:round/>
                <a:headEnd/>
                <a:tailEnd/>
              </a:ln>
            </p:spPr>
            <p:txBody>
              <a:bodyPr/>
              <a:lstStyle/>
              <a:p>
                <a:endParaRPr lang="en-US"/>
              </a:p>
            </p:txBody>
          </p:sp>
          <p:sp>
            <p:nvSpPr>
              <p:cNvPr id="91469" name="Freeform 363"/>
              <p:cNvSpPr>
                <a:spLocks/>
              </p:cNvSpPr>
              <p:nvPr/>
            </p:nvSpPr>
            <p:spPr bwMode="auto">
              <a:xfrm>
                <a:off x="2821" y="4056"/>
                <a:ext cx="27" cy="40"/>
              </a:xfrm>
              <a:custGeom>
                <a:avLst/>
                <a:gdLst>
                  <a:gd name="T0" fmla="*/ 0 w 27"/>
                  <a:gd name="T1" fmla="*/ 1 h 40"/>
                  <a:gd name="T2" fmla="*/ 27 w 27"/>
                  <a:gd name="T3" fmla="*/ 0 h 40"/>
                  <a:gd name="T4" fmla="*/ 27 w 27"/>
                  <a:gd name="T5" fmla="*/ 39 h 40"/>
                  <a:gd name="T6" fmla="*/ 0 w 27"/>
                  <a:gd name="T7" fmla="*/ 40 h 40"/>
                  <a:gd name="T8" fmla="*/ 0 w 27"/>
                  <a:gd name="T9" fmla="*/ 1 h 40"/>
                  <a:gd name="T10" fmla="*/ 0 60000 65536"/>
                  <a:gd name="T11" fmla="*/ 0 60000 65536"/>
                  <a:gd name="T12" fmla="*/ 0 60000 65536"/>
                  <a:gd name="T13" fmla="*/ 0 60000 65536"/>
                  <a:gd name="T14" fmla="*/ 0 60000 65536"/>
                  <a:gd name="T15" fmla="*/ 0 w 27"/>
                  <a:gd name="T16" fmla="*/ 0 h 40"/>
                  <a:gd name="T17" fmla="*/ 27 w 27"/>
                  <a:gd name="T18" fmla="*/ 40 h 40"/>
                </a:gdLst>
                <a:ahLst/>
                <a:cxnLst>
                  <a:cxn ang="T10">
                    <a:pos x="T0" y="T1"/>
                  </a:cxn>
                  <a:cxn ang="T11">
                    <a:pos x="T2" y="T3"/>
                  </a:cxn>
                  <a:cxn ang="T12">
                    <a:pos x="T4" y="T5"/>
                  </a:cxn>
                  <a:cxn ang="T13">
                    <a:pos x="T6" y="T7"/>
                  </a:cxn>
                  <a:cxn ang="T14">
                    <a:pos x="T8" y="T9"/>
                  </a:cxn>
                </a:cxnLst>
                <a:rect l="T15" t="T16" r="T17" b="T18"/>
                <a:pathLst>
                  <a:path w="27" h="40">
                    <a:moveTo>
                      <a:pt x="0" y="1"/>
                    </a:moveTo>
                    <a:lnTo>
                      <a:pt x="27" y="0"/>
                    </a:lnTo>
                    <a:lnTo>
                      <a:pt x="27" y="39"/>
                    </a:lnTo>
                    <a:lnTo>
                      <a:pt x="0" y="40"/>
                    </a:lnTo>
                    <a:lnTo>
                      <a:pt x="0" y="1"/>
                    </a:lnTo>
                    <a:close/>
                  </a:path>
                </a:pathLst>
              </a:custGeom>
              <a:solidFill>
                <a:srgbClr val="000000"/>
              </a:solidFill>
              <a:ln w="9525">
                <a:noFill/>
                <a:round/>
                <a:headEnd/>
                <a:tailEnd/>
              </a:ln>
            </p:spPr>
            <p:txBody>
              <a:bodyPr/>
              <a:lstStyle/>
              <a:p>
                <a:endParaRPr lang="en-US"/>
              </a:p>
            </p:txBody>
          </p:sp>
          <p:sp>
            <p:nvSpPr>
              <p:cNvPr id="91470" name="Freeform 362"/>
              <p:cNvSpPr>
                <a:spLocks/>
              </p:cNvSpPr>
              <p:nvPr/>
            </p:nvSpPr>
            <p:spPr bwMode="auto">
              <a:xfrm>
                <a:off x="2846" y="4053"/>
                <a:ext cx="32" cy="42"/>
              </a:xfrm>
              <a:custGeom>
                <a:avLst/>
                <a:gdLst>
                  <a:gd name="T0" fmla="*/ 0 w 32"/>
                  <a:gd name="T1" fmla="*/ 3 h 42"/>
                  <a:gd name="T2" fmla="*/ 28 w 32"/>
                  <a:gd name="T3" fmla="*/ 0 h 42"/>
                  <a:gd name="T4" fmla="*/ 32 w 32"/>
                  <a:gd name="T5" fmla="*/ 39 h 42"/>
                  <a:gd name="T6" fmla="*/ 4 w 32"/>
                  <a:gd name="T7" fmla="*/ 42 h 42"/>
                  <a:gd name="T8" fmla="*/ 0 w 32"/>
                  <a:gd name="T9" fmla="*/ 3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3"/>
                    </a:moveTo>
                    <a:lnTo>
                      <a:pt x="28" y="0"/>
                    </a:lnTo>
                    <a:lnTo>
                      <a:pt x="32" y="39"/>
                    </a:lnTo>
                    <a:lnTo>
                      <a:pt x="4" y="42"/>
                    </a:lnTo>
                    <a:lnTo>
                      <a:pt x="0" y="3"/>
                    </a:lnTo>
                    <a:close/>
                  </a:path>
                </a:pathLst>
              </a:custGeom>
              <a:solidFill>
                <a:srgbClr val="000000"/>
              </a:solidFill>
              <a:ln w="9525">
                <a:noFill/>
                <a:round/>
                <a:headEnd/>
                <a:tailEnd/>
              </a:ln>
            </p:spPr>
            <p:txBody>
              <a:bodyPr/>
              <a:lstStyle/>
              <a:p>
                <a:endParaRPr lang="en-US"/>
              </a:p>
            </p:txBody>
          </p:sp>
          <p:sp>
            <p:nvSpPr>
              <p:cNvPr id="91471" name="Freeform 361"/>
              <p:cNvSpPr>
                <a:spLocks/>
              </p:cNvSpPr>
              <p:nvPr/>
            </p:nvSpPr>
            <p:spPr bwMode="auto">
              <a:xfrm>
                <a:off x="2874" y="4050"/>
                <a:ext cx="19" cy="41"/>
              </a:xfrm>
              <a:custGeom>
                <a:avLst/>
                <a:gdLst>
                  <a:gd name="T0" fmla="*/ 0 w 19"/>
                  <a:gd name="T1" fmla="*/ 3 h 41"/>
                  <a:gd name="T2" fmla="*/ 13 w 19"/>
                  <a:gd name="T3" fmla="*/ 0 h 41"/>
                  <a:gd name="T4" fmla="*/ 19 w 19"/>
                  <a:gd name="T5" fmla="*/ 38 h 41"/>
                  <a:gd name="T6" fmla="*/ 6 w 19"/>
                  <a:gd name="T7" fmla="*/ 41 h 41"/>
                  <a:gd name="T8" fmla="*/ 0 w 19"/>
                  <a:gd name="T9" fmla="*/ 3 h 41"/>
                  <a:gd name="T10" fmla="*/ 0 60000 65536"/>
                  <a:gd name="T11" fmla="*/ 0 60000 65536"/>
                  <a:gd name="T12" fmla="*/ 0 60000 65536"/>
                  <a:gd name="T13" fmla="*/ 0 60000 65536"/>
                  <a:gd name="T14" fmla="*/ 0 60000 65536"/>
                  <a:gd name="T15" fmla="*/ 0 w 19"/>
                  <a:gd name="T16" fmla="*/ 0 h 41"/>
                  <a:gd name="T17" fmla="*/ 19 w 19"/>
                  <a:gd name="T18" fmla="*/ 41 h 41"/>
                </a:gdLst>
                <a:ahLst/>
                <a:cxnLst>
                  <a:cxn ang="T10">
                    <a:pos x="T0" y="T1"/>
                  </a:cxn>
                  <a:cxn ang="T11">
                    <a:pos x="T2" y="T3"/>
                  </a:cxn>
                  <a:cxn ang="T12">
                    <a:pos x="T4" y="T5"/>
                  </a:cxn>
                  <a:cxn ang="T13">
                    <a:pos x="T6" y="T7"/>
                  </a:cxn>
                  <a:cxn ang="T14">
                    <a:pos x="T8" y="T9"/>
                  </a:cxn>
                </a:cxnLst>
                <a:rect l="T15" t="T16" r="T17" b="T18"/>
                <a:pathLst>
                  <a:path w="19" h="41">
                    <a:moveTo>
                      <a:pt x="0" y="3"/>
                    </a:moveTo>
                    <a:lnTo>
                      <a:pt x="13" y="0"/>
                    </a:lnTo>
                    <a:lnTo>
                      <a:pt x="19" y="38"/>
                    </a:lnTo>
                    <a:lnTo>
                      <a:pt x="6" y="41"/>
                    </a:lnTo>
                    <a:lnTo>
                      <a:pt x="0" y="3"/>
                    </a:lnTo>
                    <a:close/>
                  </a:path>
                </a:pathLst>
              </a:custGeom>
              <a:solidFill>
                <a:srgbClr val="000000"/>
              </a:solidFill>
              <a:ln w="9525">
                <a:noFill/>
                <a:round/>
                <a:headEnd/>
                <a:tailEnd/>
              </a:ln>
            </p:spPr>
            <p:txBody>
              <a:bodyPr/>
              <a:lstStyle/>
              <a:p>
                <a:endParaRPr lang="en-US"/>
              </a:p>
            </p:txBody>
          </p:sp>
          <p:sp>
            <p:nvSpPr>
              <p:cNvPr id="91472" name="Freeform 360"/>
              <p:cNvSpPr>
                <a:spLocks/>
              </p:cNvSpPr>
              <p:nvPr/>
            </p:nvSpPr>
            <p:spPr bwMode="auto">
              <a:xfrm>
                <a:off x="2887" y="4047"/>
                <a:ext cx="21" cy="41"/>
              </a:xfrm>
              <a:custGeom>
                <a:avLst/>
                <a:gdLst>
                  <a:gd name="T0" fmla="*/ 0 w 21"/>
                  <a:gd name="T1" fmla="*/ 3 h 41"/>
                  <a:gd name="T2" fmla="*/ 13 w 21"/>
                  <a:gd name="T3" fmla="*/ 0 h 41"/>
                  <a:gd name="T4" fmla="*/ 21 w 21"/>
                  <a:gd name="T5" fmla="*/ 38 h 41"/>
                  <a:gd name="T6" fmla="*/ 7 w 21"/>
                  <a:gd name="T7" fmla="*/ 41 h 41"/>
                  <a:gd name="T8" fmla="*/ 0 w 21"/>
                  <a:gd name="T9" fmla="*/ 3 h 41"/>
                  <a:gd name="T10" fmla="*/ 0 60000 65536"/>
                  <a:gd name="T11" fmla="*/ 0 60000 65536"/>
                  <a:gd name="T12" fmla="*/ 0 60000 65536"/>
                  <a:gd name="T13" fmla="*/ 0 60000 65536"/>
                  <a:gd name="T14" fmla="*/ 0 60000 65536"/>
                  <a:gd name="T15" fmla="*/ 0 w 21"/>
                  <a:gd name="T16" fmla="*/ 0 h 41"/>
                  <a:gd name="T17" fmla="*/ 21 w 21"/>
                  <a:gd name="T18" fmla="*/ 41 h 41"/>
                </a:gdLst>
                <a:ahLst/>
                <a:cxnLst>
                  <a:cxn ang="T10">
                    <a:pos x="T0" y="T1"/>
                  </a:cxn>
                  <a:cxn ang="T11">
                    <a:pos x="T2" y="T3"/>
                  </a:cxn>
                  <a:cxn ang="T12">
                    <a:pos x="T4" y="T5"/>
                  </a:cxn>
                  <a:cxn ang="T13">
                    <a:pos x="T6" y="T7"/>
                  </a:cxn>
                  <a:cxn ang="T14">
                    <a:pos x="T8" y="T9"/>
                  </a:cxn>
                </a:cxnLst>
                <a:rect l="T15" t="T16" r="T17" b="T18"/>
                <a:pathLst>
                  <a:path w="21" h="41">
                    <a:moveTo>
                      <a:pt x="0" y="3"/>
                    </a:moveTo>
                    <a:lnTo>
                      <a:pt x="13" y="0"/>
                    </a:lnTo>
                    <a:lnTo>
                      <a:pt x="21" y="38"/>
                    </a:lnTo>
                    <a:lnTo>
                      <a:pt x="7" y="41"/>
                    </a:lnTo>
                    <a:lnTo>
                      <a:pt x="0" y="3"/>
                    </a:lnTo>
                    <a:close/>
                  </a:path>
                </a:pathLst>
              </a:custGeom>
              <a:solidFill>
                <a:srgbClr val="000000"/>
              </a:solidFill>
              <a:ln w="9525">
                <a:noFill/>
                <a:round/>
                <a:headEnd/>
                <a:tailEnd/>
              </a:ln>
            </p:spPr>
            <p:txBody>
              <a:bodyPr/>
              <a:lstStyle/>
              <a:p>
                <a:endParaRPr lang="en-US"/>
              </a:p>
            </p:txBody>
          </p:sp>
          <p:sp>
            <p:nvSpPr>
              <p:cNvPr id="91473" name="Freeform 359"/>
              <p:cNvSpPr>
                <a:spLocks/>
              </p:cNvSpPr>
              <p:nvPr/>
            </p:nvSpPr>
            <p:spPr bwMode="auto">
              <a:xfrm>
                <a:off x="2899" y="4044"/>
                <a:ext cx="23" cy="41"/>
              </a:xfrm>
              <a:custGeom>
                <a:avLst/>
                <a:gdLst>
                  <a:gd name="T0" fmla="*/ 0 w 23"/>
                  <a:gd name="T1" fmla="*/ 4 h 41"/>
                  <a:gd name="T2" fmla="*/ 14 w 23"/>
                  <a:gd name="T3" fmla="*/ 0 h 41"/>
                  <a:gd name="T4" fmla="*/ 23 w 23"/>
                  <a:gd name="T5" fmla="*/ 37 h 41"/>
                  <a:gd name="T6" fmla="*/ 10 w 23"/>
                  <a:gd name="T7" fmla="*/ 41 h 41"/>
                  <a:gd name="T8" fmla="*/ 0 w 23"/>
                  <a:gd name="T9" fmla="*/ 4 h 41"/>
                  <a:gd name="T10" fmla="*/ 0 60000 65536"/>
                  <a:gd name="T11" fmla="*/ 0 60000 65536"/>
                  <a:gd name="T12" fmla="*/ 0 60000 65536"/>
                  <a:gd name="T13" fmla="*/ 0 60000 65536"/>
                  <a:gd name="T14" fmla="*/ 0 60000 65536"/>
                  <a:gd name="T15" fmla="*/ 0 w 23"/>
                  <a:gd name="T16" fmla="*/ 0 h 41"/>
                  <a:gd name="T17" fmla="*/ 23 w 23"/>
                  <a:gd name="T18" fmla="*/ 41 h 41"/>
                </a:gdLst>
                <a:ahLst/>
                <a:cxnLst>
                  <a:cxn ang="T10">
                    <a:pos x="T0" y="T1"/>
                  </a:cxn>
                  <a:cxn ang="T11">
                    <a:pos x="T2" y="T3"/>
                  </a:cxn>
                  <a:cxn ang="T12">
                    <a:pos x="T4" y="T5"/>
                  </a:cxn>
                  <a:cxn ang="T13">
                    <a:pos x="T6" y="T7"/>
                  </a:cxn>
                  <a:cxn ang="T14">
                    <a:pos x="T8" y="T9"/>
                  </a:cxn>
                </a:cxnLst>
                <a:rect l="T15" t="T16" r="T17" b="T18"/>
                <a:pathLst>
                  <a:path w="23" h="41">
                    <a:moveTo>
                      <a:pt x="0" y="4"/>
                    </a:moveTo>
                    <a:lnTo>
                      <a:pt x="14" y="0"/>
                    </a:lnTo>
                    <a:lnTo>
                      <a:pt x="23" y="37"/>
                    </a:lnTo>
                    <a:lnTo>
                      <a:pt x="10" y="41"/>
                    </a:lnTo>
                    <a:lnTo>
                      <a:pt x="0" y="4"/>
                    </a:lnTo>
                    <a:close/>
                  </a:path>
                </a:pathLst>
              </a:custGeom>
              <a:solidFill>
                <a:srgbClr val="000000"/>
              </a:solidFill>
              <a:ln w="9525">
                <a:noFill/>
                <a:round/>
                <a:headEnd/>
                <a:tailEnd/>
              </a:ln>
            </p:spPr>
            <p:txBody>
              <a:bodyPr/>
              <a:lstStyle/>
              <a:p>
                <a:endParaRPr lang="en-US"/>
              </a:p>
            </p:txBody>
          </p:sp>
          <p:sp>
            <p:nvSpPr>
              <p:cNvPr id="91474" name="Freeform 358"/>
              <p:cNvSpPr>
                <a:spLocks/>
              </p:cNvSpPr>
              <p:nvPr/>
            </p:nvSpPr>
            <p:spPr bwMode="auto">
              <a:xfrm>
                <a:off x="2912" y="4039"/>
                <a:ext cx="25" cy="42"/>
              </a:xfrm>
              <a:custGeom>
                <a:avLst/>
                <a:gdLst>
                  <a:gd name="T0" fmla="*/ 0 w 25"/>
                  <a:gd name="T1" fmla="*/ 5 h 42"/>
                  <a:gd name="T2" fmla="*/ 14 w 25"/>
                  <a:gd name="T3" fmla="*/ 0 h 42"/>
                  <a:gd name="T4" fmla="*/ 25 w 25"/>
                  <a:gd name="T5" fmla="*/ 37 h 42"/>
                  <a:gd name="T6" fmla="*/ 11 w 25"/>
                  <a:gd name="T7" fmla="*/ 42 h 42"/>
                  <a:gd name="T8" fmla="*/ 0 w 25"/>
                  <a:gd name="T9" fmla="*/ 5 h 42"/>
                  <a:gd name="T10" fmla="*/ 0 60000 65536"/>
                  <a:gd name="T11" fmla="*/ 0 60000 65536"/>
                  <a:gd name="T12" fmla="*/ 0 60000 65536"/>
                  <a:gd name="T13" fmla="*/ 0 60000 65536"/>
                  <a:gd name="T14" fmla="*/ 0 60000 65536"/>
                  <a:gd name="T15" fmla="*/ 0 w 25"/>
                  <a:gd name="T16" fmla="*/ 0 h 42"/>
                  <a:gd name="T17" fmla="*/ 25 w 25"/>
                  <a:gd name="T18" fmla="*/ 42 h 42"/>
                </a:gdLst>
                <a:ahLst/>
                <a:cxnLst>
                  <a:cxn ang="T10">
                    <a:pos x="T0" y="T1"/>
                  </a:cxn>
                  <a:cxn ang="T11">
                    <a:pos x="T2" y="T3"/>
                  </a:cxn>
                  <a:cxn ang="T12">
                    <a:pos x="T4" y="T5"/>
                  </a:cxn>
                  <a:cxn ang="T13">
                    <a:pos x="T6" y="T7"/>
                  </a:cxn>
                  <a:cxn ang="T14">
                    <a:pos x="T8" y="T9"/>
                  </a:cxn>
                </a:cxnLst>
                <a:rect l="T15" t="T16" r="T17" b="T18"/>
                <a:pathLst>
                  <a:path w="25" h="42">
                    <a:moveTo>
                      <a:pt x="0" y="5"/>
                    </a:moveTo>
                    <a:lnTo>
                      <a:pt x="14" y="0"/>
                    </a:lnTo>
                    <a:lnTo>
                      <a:pt x="25" y="37"/>
                    </a:lnTo>
                    <a:lnTo>
                      <a:pt x="11" y="42"/>
                    </a:lnTo>
                    <a:lnTo>
                      <a:pt x="0" y="5"/>
                    </a:lnTo>
                    <a:close/>
                  </a:path>
                </a:pathLst>
              </a:custGeom>
              <a:solidFill>
                <a:srgbClr val="000000"/>
              </a:solidFill>
              <a:ln w="9525">
                <a:noFill/>
                <a:round/>
                <a:headEnd/>
                <a:tailEnd/>
              </a:ln>
            </p:spPr>
            <p:txBody>
              <a:bodyPr/>
              <a:lstStyle/>
              <a:p>
                <a:endParaRPr lang="en-US"/>
              </a:p>
            </p:txBody>
          </p:sp>
          <p:sp>
            <p:nvSpPr>
              <p:cNvPr id="91475" name="Freeform 357"/>
              <p:cNvSpPr>
                <a:spLocks/>
              </p:cNvSpPr>
              <p:nvPr/>
            </p:nvSpPr>
            <p:spPr bwMode="auto">
              <a:xfrm>
                <a:off x="2926" y="4034"/>
                <a:ext cx="25" cy="41"/>
              </a:xfrm>
              <a:custGeom>
                <a:avLst/>
                <a:gdLst>
                  <a:gd name="T0" fmla="*/ 0 w 25"/>
                  <a:gd name="T1" fmla="*/ 5 h 41"/>
                  <a:gd name="T2" fmla="*/ 13 w 25"/>
                  <a:gd name="T3" fmla="*/ 0 h 41"/>
                  <a:gd name="T4" fmla="*/ 25 w 25"/>
                  <a:gd name="T5" fmla="*/ 36 h 41"/>
                  <a:gd name="T6" fmla="*/ 12 w 25"/>
                  <a:gd name="T7" fmla="*/ 41 h 41"/>
                  <a:gd name="T8" fmla="*/ 0 w 25"/>
                  <a:gd name="T9" fmla="*/ 5 h 41"/>
                  <a:gd name="T10" fmla="*/ 0 60000 65536"/>
                  <a:gd name="T11" fmla="*/ 0 60000 65536"/>
                  <a:gd name="T12" fmla="*/ 0 60000 65536"/>
                  <a:gd name="T13" fmla="*/ 0 60000 65536"/>
                  <a:gd name="T14" fmla="*/ 0 60000 65536"/>
                  <a:gd name="T15" fmla="*/ 0 w 25"/>
                  <a:gd name="T16" fmla="*/ 0 h 41"/>
                  <a:gd name="T17" fmla="*/ 25 w 25"/>
                  <a:gd name="T18" fmla="*/ 41 h 41"/>
                </a:gdLst>
                <a:ahLst/>
                <a:cxnLst>
                  <a:cxn ang="T10">
                    <a:pos x="T0" y="T1"/>
                  </a:cxn>
                  <a:cxn ang="T11">
                    <a:pos x="T2" y="T3"/>
                  </a:cxn>
                  <a:cxn ang="T12">
                    <a:pos x="T4" y="T5"/>
                  </a:cxn>
                  <a:cxn ang="T13">
                    <a:pos x="T6" y="T7"/>
                  </a:cxn>
                  <a:cxn ang="T14">
                    <a:pos x="T8" y="T9"/>
                  </a:cxn>
                </a:cxnLst>
                <a:rect l="T15" t="T16" r="T17" b="T18"/>
                <a:pathLst>
                  <a:path w="25" h="41">
                    <a:moveTo>
                      <a:pt x="0" y="5"/>
                    </a:moveTo>
                    <a:lnTo>
                      <a:pt x="13" y="0"/>
                    </a:lnTo>
                    <a:lnTo>
                      <a:pt x="25" y="36"/>
                    </a:lnTo>
                    <a:lnTo>
                      <a:pt x="12" y="41"/>
                    </a:lnTo>
                    <a:lnTo>
                      <a:pt x="0" y="5"/>
                    </a:lnTo>
                    <a:close/>
                  </a:path>
                </a:pathLst>
              </a:custGeom>
              <a:solidFill>
                <a:srgbClr val="000000"/>
              </a:solidFill>
              <a:ln w="9525">
                <a:noFill/>
                <a:round/>
                <a:headEnd/>
                <a:tailEnd/>
              </a:ln>
            </p:spPr>
            <p:txBody>
              <a:bodyPr/>
              <a:lstStyle/>
              <a:p>
                <a:endParaRPr lang="en-US"/>
              </a:p>
            </p:txBody>
          </p:sp>
          <p:sp>
            <p:nvSpPr>
              <p:cNvPr id="91476" name="Freeform 356"/>
              <p:cNvSpPr>
                <a:spLocks/>
              </p:cNvSpPr>
              <p:nvPr/>
            </p:nvSpPr>
            <p:spPr bwMode="auto">
              <a:xfrm>
                <a:off x="2936" y="4028"/>
                <a:ext cx="29" cy="42"/>
              </a:xfrm>
              <a:custGeom>
                <a:avLst/>
                <a:gdLst>
                  <a:gd name="T0" fmla="*/ 0 w 29"/>
                  <a:gd name="T1" fmla="*/ 7 h 42"/>
                  <a:gd name="T2" fmla="*/ 12 w 29"/>
                  <a:gd name="T3" fmla="*/ 0 h 42"/>
                  <a:gd name="T4" fmla="*/ 29 w 29"/>
                  <a:gd name="T5" fmla="*/ 35 h 42"/>
                  <a:gd name="T6" fmla="*/ 16 w 29"/>
                  <a:gd name="T7" fmla="*/ 42 h 42"/>
                  <a:gd name="T8" fmla="*/ 0 w 29"/>
                  <a:gd name="T9" fmla="*/ 7 h 42"/>
                  <a:gd name="T10" fmla="*/ 0 60000 65536"/>
                  <a:gd name="T11" fmla="*/ 0 60000 65536"/>
                  <a:gd name="T12" fmla="*/ 0 60000 65536"/>
                  <a:gd name="T13" fmla="*/ 0 60000 65536"/>
                  <a:gd name="T14" fmla="*/ 0 60000 65536"/>
                  <a:gd name="T15" fmla="*/ 0 w 29"/>
                  <a:gd name="T16" fmla="*/ 0 h 42"/>
                  <a:gd name="T17" fmla="*/ 29 w 29"/>
                  <a:gd name="T18" fmla="*/ 42 h 42"/>
                </a:gdLst>
                <a:ahLst/>
                <a:cxnLst>
                  <a:cxn ang="T10">
                    <a:pos x="T0" y="T1"/>
                  </a:cxn>
                  <a:cxn ang="T11">
                    <a:pos x="T2" y="T3"/>
                  </a:cxn>
                  <a:cxn ang="T12">
                    <a:pos x="T4" y="T5"/>
                  </a:cxn>
                  <a:cxn ang="T13">
                    <a:pos x="T6" y="T7"/>
                  </a:cxn>
                  <a:cxn ang="T14">
                    <a:pos x="T8" y="T9"/>
                  </a:cxn>
                </a:cxnLst>
                <a:rect l="T15" t="T16" r="T17" b="T18"/>
                <a:pathLst>
                  <a:path w="29" h="42">
                    <a:moveTo>
                      <a:pt x="0" y="7"/>
                    </a:moveTo>
                    <a:lnTo>
                      <a:pt x="12" y="0"/>
                    </a:lnTo>
                    <a:lnTo>
                      <a:pt x="29" y="35"/>
                    </a:lnTo>
                    <a:lnTo>
                      <a:pt x="16" y="42"/>
                    </a:lnTo>
                    <a:lnTo>
                      <a:pt x="0" y="7"/>
                    </a:lnTo>
                    <a:close/>
                  </a:path>
                </a:pathLst>
              </a:custGeom>
              <a:solidFill>
                <a:srgbClr val="000000"/>
              </a:solidFill>
              <a:ln w="9525">
                <a:noFill/>
                <a:round/>
                <a:headEnd/>
                <a:tailEnd/>
              </a:ln>
            </p:spPr>
            <p:txBody>
              <a:bodyPr/>
              <a:lstStyle/>
              <a:p>
                <a:endParaRPr lang="en-US"/>
              </a:p>
            </p:txBody>
          </p:sp>
          <p:sp>
            <p:nvSpPr>
              <p:cNvPr id="91477" name="Freeform 355"/>
              <p:cNvSpPr>
                <a:spLocks/>
              </p:cNvSpPr>
              <p:nvPr/>
            </p:nvSpPr>
            <p:spPr bwMode="auto">
              <a:xfrm>
                <a:off x="2948" y="4025"/>
                <a:ext cx="24" cy="38"/>
              </a:xfrm>
              <a:custGeom>
                <a:avLst/>
                <a:gdLst>
                  <a:gd name="T0" fmla="*/ 0 w 24"/>
                  <a:gd name="T1" fmla="*/ 4 h 38"/>
                  <a:gd name="T2" fmla="*/ 7 w 24"/>
                  <a:gd name="T3" fmla="*/ 0 h 38"/>
                  <a:gd name="T4" fmla="*/ 24 w 24"/>
                  <a:gd name="T5" fmla="*/ 34 h 38"/>
                  <a:gd name="T6" fmla="*/ 17 w 24"/>
                  <a:gd name="T7" fmla="*/ 38 h 38"/>
                  <a:gd name="T8" fmla="*/ 0 w 24"/>
                  <a:gd name="T9" fmla="*/ 4 h 38"/>
                  <a:gd name="T10" fmla="*/ 0 60000 65536"/>
                  <a:gd name="T11" fmla="*/ 0 60000 65536"/>
                  <a:gd name="T12" fmla="*/ 0 60000 65536"/>
                  <a:gd name="T13" fmla="*/ 0 60000 65536"/>
                  <a:gd name="T14" fmla="*/ 0 60000 65536"/>
                  <a:gd name="T15" fmla="*/ 0 w 24"/>
                  <a:gd name="T16" fmla="*/ 0 h 38"/>
                  <a:gd name="T17" fmla="*/ 24 w 24"/>
                  <a:gd name="T18" fmla="*/ 38 h 38"/>
                </a:gdLst>
                <a:ahLst/>
                <a:cxnLst>
                  <a:cxn ang="T10">
                    <a:pos x="T0" y="T1"/>
                  </a:cxn>
                  <a:cxn ang="T11">
                    <a:pos x="T2" y="T3"/>
                  </a:cxn>
                  <a:cxn ang="T12">
                    <a:pos x="T4" y="T5"/>
                  </a:cxn>
                  <a:cxn ang="T13">
                    <a:pos x="T6" y="T7"/>
                  </a:cxn>
                  <a:cxn ang="T14">
                    <a:pos x="T8" y="T9"/>
                  </a:cxn>
                </a:cxnLst>
                <a:rect l="T15" t="T16" r="T17" b="T18"/>
                <a:pathLst>
                  <a:path w="24" h="38">
                    <a:moveTo>
                      <a:pt x="0" y="4"/>
                    </a:moveTo>
                    <a:lnTo>
                      <a:pt x="7" y="0"/>
                    </a:lnTo>
                    <a:lnTo>
                      <a:pt x="24" y="34"/>
                    </a:lnTo>
                    <a:lnTo>
                      <a:pt x="17" y="38"/>
                    </a:lnTo>
                    <a:lnTo>
                      <a:pt x="0" y="4"/>
                    </a:lnTo>
                    <a:close/>
                  </a:path>
                </a:pathLst>
              </a:custGeom>
              <a:solidFill>
                <a:srgbClr val="000000"/>
              </a:solidFill>
              <a:ln w="9525">
                <a:noFill/>
                <a:round/>
                <a:headEnd/>
                <a:tailEnd/>
              </a:ln>
            </p:spPr>
            <p:txBody>
              <a:bodyPr/>
              <a:lstStyle/>
              <a:p>
                <a:endParaRPr lang="en-US"/>
              </a:p>
            </p:txBody>
          </p:sp>
          <p:sp>
            <p:nvSpPr>
              <p:cNvPr id="91478" name="Freeform 354"/>
              <p:cNvSpPr>
                <a:spLocks/>
              </p:cNvSpPr>
              <p:nvPr/>
            </p:nvSpPr>
            <p:spPr bwMode="auto">
              <a:xfrm>
                <a:off x="3023" y="3901"/>
                <a:ext cx="39" cy="32"/>
              </a:xfrm>
              <a:custGeom>
                <a:avLst/>
                <a:gdLst>
                  <a:gd name="T0" fmla="*/ 0 w 39"/>
                  <a:gd name="T1" fmla="*/ 26 h 32"/>
                  <a:gd name="T2" fmla="*/ 4 w 39"/>
                  <a:gd name="T3" fmla="*/ 0 h 32"/>
                  <a:gd name="T4" fmla="*/ 39 w 39"/>
                  <a:gd name="T5" fmla="*/ 6 h 32"/>
                  <a:gd name="T6" fmla="*/ 36 w 39"/>
                  <a:gd name="T7" fmla="*/ 32 h 32"/>
                  <a:gd name="T8" fmla="*/ 0 w 39"/>
                  <a:gd name="T9" fmla="*/ 26 h 32"/>
                  <a:gd name="T10" fmla="*/ 0 60000 65536"/>
                  <a:gd name="T11" fmla="*/ 0 60000 65536"/>
                  <a:gd name="T12" fmla="*/ 0 60000 65536"/>
                  <a:gd name="T13" fmla="*/ 0 60000 65536"/>
                  <a:gd name="T14" fmla="*/ 0 60000 65536"/>
                  <a:gd name="T15" fmla="*/ 0 w 39"/>
                  <a:gd name="T16" fmla="*/ 0 h 32"/>
                  <a:gd name="T17" fmla="*/ 39 w 39"/>
                  <a:gd name="T18" fmla="*/ 32 h 32"/>
                </a:gdLst>
                <a:ahLst/>
                <a:cxnLst>
                  <a:cxn ang="T10">
                    <a:pos x="T0" y="T1"/>
                  </a:cxn>
                  <a:cxn ang="T11">
                    <a:pos x="T2" y="T3"/>
                  </a:cxn>
                  <a:cxn ang="T12">
                    <a:pos x="T4" y="T5"/>
                  </a:cxn>
                  <a:cxn ang="T13">
                    <a:pos x="T6" y="T7"/>
                  </a:cxn>
                  <a:cxn ang="T14">
                    <a:pos x="T8" y="T9"/>
                  </a:cxn>
                </a:cxnLst>
                <a:rect l="T15" t="T16" r="T17" b="T18"/>
                <a:pathLst>
                  <a:path w="39" h="32">
                    <a:moveTo>
                      <a:pt x="0" y="26"/>
                    </a:moveTo>
                    <a:lnTo>
                      <a:pt x="4" y="0"/>
                    </a:lnTo>
                    <a:lnTo>
                      <a:pt x="39" y="6"/>
                    </a:lnTo>
                    <a:lnTo>
                      <a:pt x="36" y="32"/>
                    </a:lnTo>
                    <a:lnTo>
                      <a:pt x="0" y="26"/>
                    </a:lnTo>
                    <a:close/>
                  </a:path>
                </a:pathLst>
              </a:custGeom>
              <a:solidFill>
                <a:srgbClr val="000000"/>
              </a:solidFill>
              <a:ln w="9525">
                <a:noFill/>
                <a:round/>
                <a:headEnd/>
                <a:tailEnd/>
              </a:ln>
            </p:spPr>
            <p:txBody>
              <a:bodyPr/>
              <a:lstStyle/>
              <a:p>
                <a:endParaRPr lang="en-US"/>
              </a:p>
            </p:txBody>
          </p:sp>
          <p:sp>
            <p:nvSpPr>
              <p:cNvPr id="91479" name="Freeform 353"/>
              <p:cNvSpPr>
                <a:spLocks/>
              </p:cNvSpPr>
              <p:nvPr/>
            </p:nvSpPr>
            <p:spPr bwMode="auto">
              <a:xfrm>
                <a:off x="3027" y="3872"/>
                <a:ext cx="40" cy="36"/>
              </a:xfrm>
              <a:custGeom>
                <a:avLst/>
                <a:gdLst>
                  <a:gd name="T0" fmla="*/ 0 w 40"/>
                  <a:gd name="T1" fmla="*/ 29 h 36"/>
                  <a:gd name="T2" fmla="*/ 4 w 40"/>
                  <a:gd name="T3" fmla="*/ 0 h 36"/>
                  <a:gd name="T4" fmla="*/ 40 w 40"/>
                  <a:gd name="T5" fmla="*/ 6 h 36"/>
                  <a:gd name="T6" fmla="*/ 35 w 40"/>
                  <a:gd name="T7" fmla="*/ 36 h 36"/>
                  <a:gd name="T8" fmla="*/ 0 w 40"/>
                  <a:gd name="T9" fmla="*/ 29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29"/>
                    </a:moveTo>
                    <a:lnTo>
                      <a:pt x="4" y="0"/>
                    </a:lnTo>
                    <a:lnTo>
                      <a:pt x="40" y="6"/>
                    </a:lnTo>
                    <a:lnTo>
                      <a:pt x="35" y="36"/>
                    </a:lnTo>
                    <a:lnTo>
                      <a:pt x="0" y="29"/>
                    </a:lnTo>
                    <a:close/>
                  </a:path>
                </a:pathLst>
              </a:custGeom>
              <a:solidFill>
                <a:srgbClr val="000000"/>
              </a:solidFill>
              <a:ln w="9525">
                <a:noFill/>
                <a:round/>
                <a:headEnd/>
                <a:tailEnd/>
              </a:ln>
            </p:spPr>
            <p:txBody>
              <a:bodyPr/>
              <a:lstStyle/>
              <a:p>
                <a:endParaRPr lang="en-US"/>
              </a:p>
            </p:txBody>
          </p:sp>
          <p:sp>
            <p:nvSpPr>
              <p:cNvPr id="91480" name="Freeform 352"/>
              <p:cNvSpPr>
                <a:spLocks/>
              </p:cNvSpPr>
              <p:nvPr/>
            </p:nvSpPr>
            <p:spPr bwMode="auto">
              <a:xfrm>
                <a:off x="3031" y="3842"/>
                <a:ext cx="40" cy="35"/>
              </a:xfrm>
              <a:custGeom>
                <a:avLst/>
                <a:gdLst>
                  <a:gd name="T0" fmla="*/ 0 w 40"/>
                  <a:gd name="T1" fmla="*/ 31 h 35"/>
                  <a:gd name="T2" fmla="*/ 3 w 40"/>
                  <a:gd name="T3" fmla="*/ 0 h 35"/>
                  <a:gd name="T4" fmla="*/ 40 w 40"/>
                  <a:gd name="T5" fmla="*/ 4 h 35"/>
                  <a:gd name="T6" fmla="*/ 37 w 40"/>
                  <a:gd name="T7" fmla="*/ 35 h 35"/>
                  <a:gd name="T8" fmla="*/ 0 w 40"/>
                  <a:gd name="T9" fmla="*/ 31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0" y="31"/>
                    </a:moveTo>
                    <a:lnTo>
                      <a:pt x="3" y="0"/>
                    </a:lnTo>
                    <a:lnTo>
                      <a:pt x="40" y="4"/>
                    </a:lnTo>
                    <a:lnTo>
                      <a:pt x="37" y="35"/>
                    </a:lnTo>
                    <a:lnTo>
                      <a:pt x="0" y="31"/>
                    </a:lnTo>
                    <a:close/>
                  </a:path>
                </a:pathLst>
              </a:custGeom>
              <a:solidFill>
                <a:srgbClr val="000000"/>
              </a:solidFill>
              <a:ln w="9525">
                <a:noFill/>
                <a:round/>
                <a:headEnd/>
                <a:tailEnd/>
              </a:ln>
            </p:spPr>
            <p:txBody>
              <a:bodyPr/>
              <a:lstStyle/>
              <a:p>
                <a:endParaRPr lang="en-US"/>
              </a:p>
            </p:txBody>
          </p:sp>
          <p:sp>
            <p:nvSpPr>
              <p:cNvPr id="91481" name="Freeform 351"/>
              <p:cNvSpPr>
                <a:spLocks/>
              </p:cNvSpPr>
              <p:nvPr/>
            </p:nvSpPr>
            <p:spPr bwMode="auto">
              <a:xfrm>
                <a:off x="3034" y="3809"/>
                <a:ext cx="41" cy="37"/>
              </a:xfrm>
              <a:custGeom>
                <a:avLst/>
                <a:gdLst>
                  <a:gd name="T0" fmla="*/ 0 w 41"/>
                  <a:gd name="T1" fmla="*/ 33 h 37"/>
                  <a:gd name="T2" fmla="*/ 4 w 41"/>
                  <a:gd name="T3" fmla="*/ 0 h 37"/>
                  <a:gd name="T4" fmla="*/ 41 w 41"/>
                  <a:gd name="T5" fmla="*/ 5 h 37"/>
                  <a:gd name="T6" fmla="*/ 37 w 41"/>
                  <a:gd name="T7" fmla="*/ 37 h 37"/>
                  <a:gd name="T8" fmla="*/ 0 w 41"/>
                  <a:gd name="T9" fmla="*/ 33 h 37"/>
                  <a:gd name="T10" fmla="*/ 0 60000 65536"/>
                  <a:gd name="T11" fmla="*/ 0 60000 65536"/>
                  <a:gd name="T12" fmla="*/ 0 60000 65536"/>
                  <a:gd name="T13" fmla="*/ 0 60000 65536"/>
                  <a:gd name="T14" fmla="*/ 0 60000 65536"/>
                  <a:gd name="T15" fmla="*/ 0 w 41"/>
                  <a:gd name="T16" fmla="*/ 0 h 37"/>
                  <a:gd name="T17" fmla="*/ 41 w 41"/>
                  <a:gd name="T18" fmla="*/ 37 h 37"/>
                </a:gdLst>
                <a:ahLst/>
                <a:cxnLst>
                  <a:cxn ang="T10">
                    <a:pos x="T0" y="T1"/>
                  </a:cxn>
                  <a:cxn ang="T11">
                    <a:pos x="T2" y="T3"/>
                  </a:cxn>
                  <a:cxn ang="T12">
                    <a:pos x="T4" y="T5"/>
                  </a:cxn>
                  <a:cxn ang="T13">
                    <a:pos x="T6" y="T7"/>
                  </a:cxn>
                  <a:cxn ang="T14">
                    <a:pos x="T8" y="T9"/>
                  </a:cxn>
                </a:cxnLst>
                <a:rect l="T15" t="T16" r="T17" b="T18"/>
                <a:pathLst>
                  <a:path w="41" h="37">
                    <a:moveTo>
                      <a:pt x="0" y="33"/>
                    </a:moveTo>
                    <a:lnTo>
                      <a:pt x="4" y="0"/>
                    </a:lnTo>
                    <a:lnTo>
                      <a:pt x="41" y="5"/>
                    </a:lnTo>
                    <a:lnTo>
                      <a:pt x="37" y="37"/>
                    </a:lnTo>
                    <a:lnTo>
                      <a:pt x="0" y="33"/>
                    </a:lnTo>
                    <a:close/>
                  </a:path>
                </a:pathLst>
              </a:custGeom>
              <a:solidFill>
                <a:srgbClr val="000000"/>
              </a:solidFill>
              <a:ln w="9525">
                <a:noFill/>
                <a:round/>
                <a:headEnd/>
                <a:tailEnd/>
              </a:ln>
            </p:spPr>
            <p:txBody>
              <a:bodyPr/>
              <a:lstStyle/>
              <a:p>
                <a:endParaRPr lang="en-US"/>
              </a:p>
            </p:txBody>
          </p:sp>
          <p:sp>
            <p:nvSpPr>
              <p:cNvPr id="91482" name="Freeform 350"/>
              <p:cNvSpPr>
                <a:spLocks/>
              </p:cNvSpPr>
              <p:nvPr/>
            </p:nvSpPr>
            <p:spPr bwMode="auto">
              <a:xfrm>
                <a:off x="3038" y="3774"/>
                <a:ext cx="40" cy="39"/>
              </a:xfrm>
              <a:custGeom>
                <a:avLst/>
                <a:gdLst>
                  <a:gd name="T0" fmla="*/ 0 w 40"/>
                  <a:gd name="T1" fmla="*/ 36 h 39"/>
                  <a:gd name="T2" fmla="*/ 3 w 40"/>
                  <a:gd name="T3" fmla="*/ 0 h 39"/>
                  <a:gd name="T4" fmla="*/ 40 w 40"/>
                  <a:gd name="T5" fmla="*/ 3 h 39"/>
                  <a:gd name="T6" fmla="*/ 37 w 40"/>
                  <a:gd name="T7" fmla="*/ 39 h 39"/>
                  <a:gd name="T8" fmla="*/ 0 w 40"/>
                  <a:gd name="T9" fmla="*/ 36 h 39"/>
                  <a:gd name="T10" fmla="*/ 0 60000 65536"/>
                  <a:gd name="T11" fmla="*/ 0 60000 65536"/>
                  <a:gd name="T12" fmla="*/ 0 60000 65536"/>
                  <a:gd name="T13" fmla="*/ 0 60000 65536"/>
                  <a:gd name="T14" fmla="*/ 0 60000 65536"/>
                  <a:gd name="T15" fmla="*/ 0 w 40"/>
                  <a:gd name="T16" fmla="*/ 0 h 39"/>
                  <a:gd name="T17" fmla="*/ 40 w 40"/>
                  <a:gd name="T18" fmla="*/ 39 h 39"/>
                </a:gdLst>
                <a:ahLst/>
                <a:cxnLst>
                  <a:cxn ang="T10">
                    <a:pos x="T0" y="T1"/>
                  </a:cxn>
                  <a:cxn ang="T11">
                    <a:pos x="T2" y="T3"/>
                  </a:cxn>
                  <a:cxn ang="T12">
                    <a:pos x="T4" y="T5"/>
                  </a:cxn>
                  <a:cxn ang="T13">
                    <a:pos x="T6" y="T7"/>
                  </a:cxn>
                  <a:cxn ang="T14">
                    <a:pos x="T8" y="T9"/>
                  </a:cxn>
                </a:cxnLst>
                <a:rect l="T15" t="T16" r="T17" b="T18"/>
                <a:pathLst>
                  <a:path w="40" h="39">
                    <a:moveTo>
                      <a:pt x="0" y="36"/>
                    </a:moveTo>
                    <a:lnTo>
                      <a:pt x="3" y="0"/>
                    </a:lnTo>
                    <a:lnTo>
                      <a:pt x="40" y="3"/>
                    </a:lnTo>
                    <a:lnTo>
                      <a:pt x="37" y="39"/>
                    </a:lnTo>
                    <a:lnTo>
                      <a:pt x="0" y="36"/>
                    </a:lnTo>
                    <a:close/>
                  </a:path>
                </a:pathLst>
              </a:custGeom>
              <a:solidFill>
                <a:srgbClr val="000000"/>
              </a:solidFill>
              <a:ln w="9525">
                <a:noFill/>
                <a:round/>
                <a:headEnd/>
                <a:tailEnd/>
              </a:ln>
            </p:spPr>
            <p:txBody>
              <a:bodyPr/>
              <a:lstStyle/>
              <a:p>
                <a:endParaRPr lang="en-US"/>
              </a:p>
            </p:txBody>
          </p:sp>
          <p:sp>
            <p:nvSpPr>
              <p:cNvPr id="91483" name="Freeform 349"/>
              <p:cNvSpPr>
                <a:spLocks/>
              </p:cNvSpPr>
              <p:nvPr/>
            </p:nvSpPr>
            <p:spPr bwMode="auto">
              <a:xfrm>
                <a:off x="3041" y="3737"/>
                <a:ext cx="40" cy="40"/>
              </a:xfrm>
              <a:custGeom>
                <a:avLst/>
                <a:gdLst>
                  <a:gd name="T0" fmla="*/ 0 w 40"/>
                  <a:gd name="T1" fmla="*/ 37 h 40"/>
                  <a:gd name="T2" fmla="*/ 3 w 40"/>
                  <a:gd name="T3" fmla="*/ 0 h 40"/>
                  <a:gd name="T4" fmla="*/ 40 w 40"/>
                  <a:gd name="T5" fmla="*/ 4 h 40"/>
                  <a:gd name="T6" fmla="*/ 37 w 40"/>
                  <a:gd name="T7" fmla="*/ 40 h 40"/>
                  <a:gd name="T8" fmla="*/ 0 w 40"/>
                  <a:gd name="T9" fmla="*/ 37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0" y="37"/>
                    </a:moveTo>
                    <a:lnTo>
                      <a:pt x="3" y="0"/>
                    </a:lnTo>
                    <a:lnTo>
                      <a:pt x="40" y="4"/>
                    </a:lnTo>
                    <a:lnTo>
                      <a:pt x="37" y="40"/>
                    </a:lnTo>
                    <a:lnTo>
                      <a:pt x="0" y="37"/>
                    </a:lnTo>
                    <a:close/>
                  </a:path>
                </a:pathLst>
              </a:custGeom>
              <a:solidFill>
                <a:srgbClr val="000000"/>
              </a:solidFill>
              <a:ln w="9525">
                <a:noFill/>
                <a:round/>
                <a:headEnd/>
                <a:tailEnd/>
              </a:ln>
            </p:spPr>
            <p:txBody>
              <a:bodyPr/>
              <a:lstStyle/>
              <a:p>
                <a:endParaRPr lang="en-US"/>
              </a:p>
            </p:txBody>
          </p:sp>
          <p:sp>
            <p:nvSpPr>
              <p:cNvPr id="91484" name="Freeform 348"/>
              <p:cNvSpPr>
                <a:spLocks/>
              </p:cNvSpPr>
              <p:nvPr/>
            </p:nvSpPr>
            <p:spPr bwMode="auto">
              <a:xfrm>
                <a:off x="3044" y="3698"/>
                <a:ext cx="39" cy="42"/>
              </a:xfrm>
              <a:custGeom>
                <a:avLst/>
                <a:gdLst>
                  <a:gd name="T0" fmla="*/ 0 w 39"/>
                  <a:gd name="T1" fmla="*/ 39 h 42"/>
                  <a:gd name="T2" fmla="*/ 2 w 39"/>
                  <a:gd name="T3" fmla="*/ 0 h 42"/>
                  <a:gd name="T4" fmla="*/ 39 w 39"/>
                  <a:gd name="T5" fmla="*/ 3 h 42"/>
                  <a:gd name="T6" fmla="*/ 37 w 39"/>
                  <a:gd name="T7" fmla="*/ 42 h 42"/>
                  <a:gd name="T8" fmla="*/ 0 w 39"/>
                  <a:gd name="T9" fmla="*/ 39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39"/>
                    </a:moveTo>
                    <a:lnTo>
                      <a:pt x="2" y="0"/>
                    </a:lnTo>
                    <a:lnTo>
                      <a:pt x="39" y="3"/>
                    </a:lnTo>
                    <a:lnTo>
                      <a:pt x="37" y="42"/>
                    </a:lnTo>
                    <a:lnTo>
                      <a:pt x="0" y="39"/>
                    </a:lnTo>
                    <a:close/>
                  </a:path>
                </a:pathLst>
              </a:custGeom>
              <a:solidFill>
                <a:srgbClr val="000000"/>
              </a:solidFill>
              <a:ln w="9525">
                <a:noFill/>
                <a:round/>
                <a:headEnd/>
                <a:tailEnd/>
              </a:ln>
            </p:spPr>
            <p:txBody>
              <a:bodyPr/>
              <a:lstStyle/>
              <a:p>
                <a:endParaRPr lang="en-US"/>
              </a:p>
            </p:txBody>
          </p:sp>
          <p:sp>
            <p:nvSpPr>
              <p:cNvPr id="91485" name="Freeform 347"/>
              <p:cNvSpPr>
                <a:spLocks/>
              </p:cNvSpPr>
              <p:nvPr/>
            </p:nvSpPr>
            <p:spPr bwMode="auto">
              <a:xfrm>
                <a:off x="3046" y="3657"/>
                <a:ext cx="40" cy="44"/>
              </a:xfrm>
              <a:custGeom>
                <a:avLst/>
                <a:gdLst>
                  <a:gd name="T0" fmla="*/ 0 w 40"/>
                  <a:gd name="T1" fmla="*/ 41 h 44"/>
                  <a:gd name="T2" fmla="*/ 3 w 40"/>
                  <a:gd name="T3" fmla="*/ 0 h 44"/>
                  <a:gd name="T4" fmla="*/ 40 w 40"/>
                  <a:gd name="T5" fmla="*/ 3 h 44"/>
                  <a:gd name="T6" fmla="*/ 37 w 40"/>
                  <a:gd name="T7" fmla="*/ 44 h 44"/>
                  <a:gd name="T8" fmla="*/ 0 w 40"/>
                  <a:gd name="T9" fmla="*/ 41 h 44"/>
                  <a:gd name="T10" fmla="*/ 0 60000 65536"/>
                  <a:gd name="T11" fmla="*/ 0 60000 65536"/>
                  <a:gd name="T12" fmla="*/ 0 60000 65536"/>
                  <a:gd name="T13" fmla="*/ 0 60000 65536"/>
                  <a:gd name="T14" fmla="*/ 0 60000 65536"/>
                  <a:gd name="T15" fmla="*/ 0 w 40"/>
                  <a:gd name="T16" fmla="*/ 0 h 44"/>
                  <a:gd name="T17" fmla="*/ 40 w 40"/>
                  <a:gd name="T18" fmla="*/ 44 h 44"/>
                </a:gdLst>
                <a:ahLst/>
                <a:cxnLst>
                  <a:cxn ang="T10">
                    <a:pos x="T0" y="T1"/>
                  </a:cxn>
                  <a:cxn ang="T11">
                    <a:pos x="T2" y="T3"/>
                  </a:cxn>
                  <a:cxn ang="T12">
                    <a:pos x="T4" y="T5"/>
                  </a:cxn>
                  <a:cxn ang="T13">
                    <a:pos x="T6" y="T7"/>
                  </a:cxn>
                  <a:cxn ang="T14">
                    <a:pos x="T8" y="T9"/>
                  </a:cxn>
                </a:cxnLst>
                <a:rect l="T15" t="T16" r="T17" b="T18"/>
                <a:pathLst>
                  <a:path w="40" h="44">
                    <a:moveTo>
                      <a:pt x="0" y="41"/>
                    </a:moveTo>
                    <a:lnTo>
                      <a:pt x="3" y="0"/>
                    </a:lnTo>
                    <a:lnTo>
                      <a:pt x="40" y="3"/>
                    </a:lnTo>
                    <a:lnTo>
                      <a:pt x="37" y="44"/>
                    </a:lnTo>
                    <a:lnTo>
                      <a:pt x="0" y="41"/>
                    </a:lnTo>
                    <a:close/>
                  </a:path>
                </a:pathLst>
              </a:custGeom>
              <a:solidFill>
                <a:srgbClr val="000000"/>
              </a:solidFill>
              <a:ln w="9525">
                <a:noFill/>
                <a:round/>
                <a:headEnd/>
                <a:tailEnd/>
              </a:ln>
            </p:spPr>
            <p:txBody>
              <a:bodyPr/>
              <a:lstStyle/>
              <a:p>
                <a:endParaRPr lang="en-US"/>
              </a:p>
            </p:txBody>
          </p:sp>
          <p:sp>
            <p:nvSpPr>
              <p:cNvPr id="91486" name="Rectangle 346"/>
              <p:cNvSpPr>
                <a:spLocks noChangeArrowheads="1"/>
              </p:cNvSpPr>
              <p:nvPr/>
            </p:nvSpPr>
            <p:spPr bwMode="auto">
              <a:xfrm>
                <a:off x="3049" y="3657"/>
                <a:ext cx="37" cy="1"/>
              </a:xfrm>
              <a:prstGeom prst="rect">
                <a:avLst/>
              </a:prstGeom>
              <a:solidFill>
                <a:srgbClr val="000000"/>
              </a:solidFill>
              <a:ln w="9525">
                <a:noFill/>
                <a:miter lim="800000"/>
                <a:headEnd/>
                <a:tailEnd/>
              </a:ln>
            </p:spPr>
            <p:txBody>
              <a:bodyPr/>
              <a:lstStyle/>
              <a:p>
                <a:endParaRPr lang="en-US"/>
              </a:p>
            </p:txBody>
          </p:sp>
          <p:sp>
            <p:nvSpPr>
              <p:cNvPr id="91487" name="Freeform 345"/>
              <p:cNvSpPr>
                <a:spLocks/>
              </p:cNvSpPr>
              <p:nvPr/>
            </p:nvSpPr>
            <p:spPr bwMode="auto">
              <a:xfrm>
                <a:off x="3056" y="3477"/>
                <a:ext cx="38" cy="24"/>
              </a:xfrm>
              <a:custGeom>
                <a:avLst/>
                <a:gdLst>
                  <a:gd name="T0" fmla="*/ 0 w 38"/>
                  <a:gd name="T1" fmla="*/ 22 h 24"/>
                  <a:gd name="T2" fmla="*/ 1 w 38"/>
                  <a:gd name="T3" fmla="*/ 0 h 24"/>
                  <a:gd name="T4" fmla="*/ 38 w 38"/>
                  <a:gd name="T5" fmla="*/ 1 h 24"/>
                  <a:gd name="T6" fmla="*/ 37 w 38"/>
                  <a:gd name="T7" fmla="*/ 24 h 24"/>
                  <a:gd name="T8" fmla="*/ 0 w 38"/>
                  <a:gd name="T9" fmla="*/ 22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0" y="22"/>
                    </a:moveTo>
                    <a:lnTo>
                      <a:pt x="1" y="0"/>
                    </a:lnTo>
                    <a:lnTo>
                      <a:pt x="38" y="1"/>
                    </a:lnTo>
                    <a:lnTo>
                      <a:pt x="37" y="24"/>
                    </a:lnTo>
                    <a:lnTo>
                      <a:pt x="0" y="22"/>
                    </a:lnTo>
                    <a:close/>
                  </a:path>
                </a:pathLst>
              </a:custGeom>
              <a:solidFill>
                <a:srgbClr val="000000"/>
              </a:solidFill>
              <a:ln w="9525">
                <a:noFill/>
                <a:round/>
                <a:headEnd/>
                <a:tailEnd/>
              </a:ln>
            </p:spPr>
            <p:txBody>
              <a:bodyPr/>
              <a:lstStyle/>
              <a:p>
                <a:endParaRPr lang="en-US"/>
              </a:p>
            </p:txBody>
          </p:sp>
          <p:sp>
            <p:nvSpPr>
              <p:cNvPr id="91488" name="Freeform 344"/>
              <p:cNvSpPr>
                <a:spLocks/>
              </p:cNvSpPr>
              <p:nvPr/>
            </p:nvSpPr>
            <p:spPr bwMode="auto">
              <a:xfrm>
                <a:off x="3057" y="3428"/>
                <a:ext cx="39" cy="50"/>
              </a:xfrm>
              <a:custGeom>
                <a:avLst/>
                <a:gdLst>
                  <a:gd name="T0" fmla="*/ 0 w 39"/>
                  <a:gd name="T1" fmla="*/ 49 h 50"/>
                  <a:gd name="T2" fmla="*/ 2 w 39"/>
                  <a:gd name="T3" fmla="*/ 0 h 50"/>
                  <a:gd name="T4" fmla="*/ 39 w 39"/>
                  <a:gd name="T5" fmla="*/ 1 h 50"/>
                  <a:gd name="T6" fmla="*/ 37 w 39"/>
                  <a:gd name="T7" fmla="*/ 50 h 50"/>
                  <a:gd name="T8" fmla="*/ 0 w 39"/>
                  <a:gd name="T9" fmla="*/ 49 h 50"/>
                  <a:gd name="T10" fmla="*/ 0 60000 65536"/>
                  <a:gd name="T11" fmla="*/ 0 60000 65536"/>
                  <a:gd name="T12" fmla="*/ 0 60000 65536"/>
                  <a:gd name="T13" fmla="*/ 0 60000 65536"/>
                  <a:gd name="T14" fmla="*/ 0 60000 65536"/>
                  <a:gd name="T15" fmla="*/ 0 w 39"/>
                  <a:gd name="T16" fmla="*/ 0 h 50"/>
                  <a:gd name="T17" fmla="*/ 39 w 39"/>
                  <a:gd name="T18" fmla="*/ 50 h 50"/>
                </a:gdLst>
                <a:ahLst/>
                <a:cxnLst>
                  <a:cxn ang="T10">
                    <a:pos x="T0" y="T1"/>
                  </a:cxn>
                  <a:cxn ang="T11">
                    <a:pos x="T2" y="T3"/>
                  </a:cxn>
                  <a:cxn ang="T12">
                    <a:pos x="T4" y="T5"/>
                  </a:cxn>
                  <a:cxn ang="T13">
                    <a:pos x="T6" y="T7"/>
                  </a:cxn>
                  <a:cxn ang="T14">
                    <a:pos x="T8" y="T9"/>
                  </a:cxn>
                </a:cxnLst>
                <a:rect l="T15" t="T16" r="T17" b="T18"/>
                <a:pathLst>
                  <a:path w="39" h="50">
                    <a:moveTo>
                      <a:pt x="0" y="49"/>
                    </a:moveTo>
                    <a:lnTo>
                      <a:pt x="2" y="0"/>
                    </a:lnTo>
                    <a:lnTo>
                      <a:pt x="39" y="1"/>
                    </a:lnTo>
                    <a:lnTo>
                      <a:pt x="37" y="50"/>
                    </a:lnTo>
                    <a:lnTo>
                      <a:pt x="0" y="49"/>
                    </a:lnTo>
                    <a:close/>
                  </a:path>
                </a:pathLst>
              </a:custGeom>
              <a:solidFill>
                <a:srgbClr val="000000"/>
              </a:solidFill>
              <a:ln w="9525">
                <a:noFill/>
                <a:round/>
                <a:headEnd/>
                <a:tailEnd/>
              </a:ln>
            </p:spPr>
            <p:txBody>
              <a:bodyPr/>
              <a:lstStyle/>
              <a:p>
                <a:endParaRPr lang="en-US"/>
              </a:p>
            </p:txBody>
          </p:sp>
          <p:sp>
            <p:nvSpPr>
              <p:cNvPr id="91489" name="Freeform 343"/>
              <p:cNvSpPr>
                <a:spLocks/>
              </p:cNvSpPr>
              <p:nvPr/>
            </p:nvSpPr>
            <p:spPr bwMode="auto">
              <a:xfrm>
                <a:off x="3059" y="3377"/>
                <a:ext cx="39" cy="52"/>
              </a:xfrm>
              <a:custGeom>
                <a:avLst/>
                <a:gdLst>
                  <a:gd name="T0" fmla="*/ 0 w 39"/>
                  <a:gd name="T1" fmla="*/ 51 h 52"/>
                  <a:gd name="T2" fmla="*/ 2 w 39"/>
                  <a:gd name="T3" fmla="*/ 0 h 52"/>
                  <a:gd name="T4" fmla="*/ 39 w 39"/>
                  <a:gd name="T5" fmla="*/ 2 h 52"/>
                  <a:gd name="T6" fmla="*/ 37 w 39"/>
                  <a:gd name="T7" fmla="*/ 52 h 52"/>
                  <a:gd name="T8" fmla="*/ 0 w 39"/>
                  <a:gd name="T9" fmla="*/ 51 h 52"/>
                  <a:gd name="T10" fmla="*/ 0 60000 65536"/>
                  <a:gd name="T11" fmla="*/ 0 60000 65536"/>
                  <a:gd name="T12" fmla="*/ 0 60000 65536"/>
                  <a:gd name="T13" fmla="*/ 0 60000 65536"/>
                  <a:gd name="T14" fmla="*/ 0 60000 65536"/>
                  <a:gd name="T15" fmla="*/ 0 w 39"/>
                  <a:gd name="T16" fmla="*/ 0 h 52"/>
                  <a:gd name="T17" fmla="*/ 39 w 39"/>
                  <a:gd name="T18" fmla="*/ 52 h 52"/>
                </a:gdLst>
                <a:ahLst/>
                <a:cxnLst>
                  <a:cxn ang="T10">
                    <a:pos x="T0" y="T1"/>
                  </a:cxn>
                  <a:cxn ang="T11">
                    <a:pos x="T2" y="T3"/>
                  </a:cxn>
                  <a:cxn ang="T12">
                    <a:pos x="T4" y="T5"/>
                  </a:cxn>
                  <a:cxn ang="T13">
                    <a:pos x="T6" y="T7"/>
                  </a:cxn>
                  <a:cxn ang="T14">
                    <a:pos x="T8" y="T9"/>
                  </a:cxn>
                </a:cxnLst>
                <a:rect l="T15" t="T16" r="T17" b="T18"/>
                <a:pathLst>
                  <a:path w="39" h="52">
                    <a:moveTo>
                      <a:pt x="0" y="51"/>
                    </a:moveTo>
                    <a:lnTo>
                      <a:pt x="2" y="0"/>
                    </a:lnTo>
                    <a:lnTo>
                      <a:pt x="39" y="2"/>
                    </a:lnTo>
                    <a:lnTo>
                      <a:pt x="37" y="52"/>
                    </a:lnTo>
                    <a:lnTo>
                      <a:pt x="0" y="51"/>
                    </a:lnTo>
                    <a:close/>
                  </a:path>
                </a:pathLst>
              </a:custGeom>
              <a:solidFill>
                <a:srgbClr val="000000"/>
              </a:solidFill>
              <a:ln w="9525">
                <a:noFill/>
                <a:round/>
                <a:headEnd/>
                <a:tailEnd/>
              </a:ln>
            </p:spPr>
            <p:txBody>
              <a:bodyPr/>
              <a:lstStyle/>
              <a:p>
                <a:endParaRPr lang="en-US"/>
              </a:p>
            </p:txBody>
          </p:sp>
          <p:sp>
            <p:nvSpPr>
              <p:cNvPr id="91490" name="Freeform 342"/>
              <p:cNvSpPr>
                <a:spLocks/>
              </p:cNvSpPr>
              <p:nvPr/>
            </p:nvSpPr>
            <p:spPr bwMode="auto">
              <a:xfrm>
                <a:off x="3061" y="3326"/>
                <a:ext cx="37" cy="52"/>
              </a:xfrm>
              <a:custGeom>
                <a:avLst/>
                <a:gdLst>
                  <a:gd name="T0" fmla="*/ 0 w 37"/>
                  <a:gd name="T1" fmla="*/ 51 h 52"/>
                  <a:gd name="T2" fmla="*/ 1 w 37"/>
                  <a:gd name="T3" fmla="*/ 0 h 52"/>
                  <a:gd name="T4" fmla="*/ 37 w 37"/>
                  <a:gd name="T5" fmla="*/ 1 h 52"/>
                  <a:gd name="T6" fmla="*/ 37 w 37"/>
                  <a:gd name="T7" fmla="*/ 52 h 52"/>
                  <a:gd name="T8" fmla="*/ 0 w 37"/>
                  <a:gd name="T9" fmla="*/ 51 h 52"/>
                  <a:gd name="T10" fmla="*/ 0 60000 65536"/>
                  <a:gd name="T11" fmla="*/ 0 60000 65536"/>
                  <a:gd name="T12" fmla="*/ 0 60000 65536"/>
                  <a:gd name="T13" fmla="*/ 0 60000 65536"/>
                  <a:gd name="T14" fmla="*/ 0 60000 65536"/>
                  <a:gd name="T15" fmla="*/ 0 w 37"/>
                  <a:gd name="T16" fmla="*/ 0 h 52"/>
                  <a:gd name="T17" fmla="*/ 37 w 37"/>
                  <a:gd name="T18" fmla="*/ 52 h 52"/>
                </a:gdLst>
                <a:ahLst/>
                <a:cxnLst>
                  <a:cxn ang="T10">
                    <a:pos x="T0" y="T1"/>
                  </a:cxn>
                  <a:cxn ang="T11">
                    <a:pos x="T2" y="T3"/>
                  </a:cxn>
                  <a:cxn ang="T12">
                    <a:pos x="T4" y="T5"/>
                  </a:cxn>
                  <a:cxn ang="T13">
                    <a:pos x="T6" y="T7"/>
                  </a:cxn>
                  <a:cxn ang="T14">
                    <a:pos x="T8" y="T9"/>
                  </a:cxn>
                </a:cxnLst>
                <a:rect l="T15" t="T16" r="T17" b="T18"/>
                <a:pathLst>
                  <a:path w="37" h="52">
                    <a:moveTo>
                      <a:pt x="0" y="51"/>
                    </a:moveTo>
                    <a:lnTo>
                      <a:pt x="1" y="0"/>
                    </a:lnTo>
                    <a:lnTo>
                      <a:pt x="37" y="1"/>
                    </a:lnTo>
                    <a:lnTo>
                      <a:pt x="37" y="52"/>
                    </a:lnTo>
                    <a:lnTo>
                      <a:pt x="0" y="51"/>
                    </a:lnTo>
                    <a:close/>
                  </a:path>
                </a:pathLst>
              </a:custGeom>
              <a:solidFill>
                <a:srgbClr val="000000"/>
              </a:solidFill>
              <a:ln w="9525">
                <a:noFill/>
                <a:round/>
                <a:headEnd/>
                <a:tailEnd/>
              </a:ln>
            </p:spPr>
            <p:txBody>
              <a:bodyPr/>
              <a:lstStyle/>
              <a:p>
                <a:endParaRPr lang="en-US"/>
              </a:p>
            </p:txBody>
          </p:sp>
          <p:sp>
            <p:nvSpPr>
              <p:cNvPr id="91491" name="Freeform 341"/>
              <p:cNvSpPr>
                <a:spLocks/>
              </p:cNvSpPr>
              <p:nvPr/>
            </p:nvSpPr>
            <p:spPr bwMode="auto">
              <a:xfrm>
                <a:off x="3062" y="3273"/>
                <a:ext cx="38" cy="54"/>
              </a:xfrm>
              <a:custGeom>
                <a:avLst/>
                <a:gdLst>
                  <a:gd name="T0" fmla="*/ 0 w 38"/>
                  <a:gd name="T1" fmla="*/ 53 h 54"/>
                  <a:gd name="T2" fmla="*/ 1 w 38"/>
                  <a:gd name="T3" fmla="*/ 0 h 54"/>
                  <a:gd name="T4" fmla="*/ 38 w 38"/>
                  <a:gd name="T5" fmla="*/ 1 h 54"/>
                  <a:gd name="T6" fmla="*/ 36 w 38"/>
                  <a:gd name="T7" fmla="*/ 54 h 54"/>
                  <a:gd name="T8" fmla="*/ 0 w 38"/>
                  <a:gd name="T9" fmla="*/ 53 h 54"/>
                  <a:gd name="T10" fmla="*/ 0 60000 65536"/>
                  <a:gd name="T11" fmla="*/ 0 60000 65536"/>
                  <a:gd name="T12" fmla="*/ 0 60000 65536"/>
                  <a:gd name="T13" fmla="*/ 0 60000 65536"/>
                  <a:gd name="T14" fmla="*/ 0 60000 65536"/>
                  <a:gd name="T15" fmla="*/ 0 w 38"/>
                  <a:gd name="T16" fmla="*/ 0 h 54"/>
                  <a:gd name="T17" fmla="*/ 38 w 38"/>
                  <a:gd name="T18" fmla="*/ 54 h 54"/>
                </a:gdLst>
                <a:ahLst/>
                <a:cxnLst>
                  <a:cxn ang="T10">
                    <a:pos x="T0" y="T1"/>
                  </a:cxn>
                  <a:cxn ang="T11">
                    <a:pos x="T2" y="T3"/>
                  </a:cxn>
                  <a:cxn ang="T12">
                    <a:pos x="T4" y="T5"/>
                  </a:cxn>
                  <a:cxn ang="T13">
                    <a:pos x="T6" y="T7"/>
                  </a:cxn>
                  <a:cxn ang="T14">
                    <a:pos x="T8" y="T9"/>
                  </a:cxn>
                </a:cxnLst>
                <a:rect l="T15" t="T16" r="T17" b="T18"/>
                <a:pathLst>
                  <a:path w="38" h="54">
                    <a:moveTo>
                      <a:pt x="0" y="53"/>
                    </a:moveTo>
                    <a:lnTo>
                      <a:pt x="1" y="0"/>
                    </a:lnTo>
                    <a:lnTo>
                      <a:pt x="38" y="1"/>
                    </a:lnTo>
                    <a:lnTo>
                      <a:pt x="36" y="54"/>
                    </a:lnTo>
                    <a:lnTo>
                      <a:pt x="0" y="53"/>
                    </a:lnTo>
                    <a:close/>
                  </a:path>
                </a:pathLst>
              </a:custGeom>
              <a:solidFill>
                <a:srgbClr val="000000"/>
              </a:solidFill>
              <a:ln w="9525">
                <a:noFill/>
                <a:round/>
                <a:headEnd/>
                <a:tailEnd/>
              </a:ln>
            </p:spPr>
            <p:txBody>
              <a:bodyPr/>
              <a:lstStyle/>
              <a:p>
                <a:endParaRPr lang="en-US"/>
              </a:p>
            </p:txBody>
          </p:sp>
          <p:sp>
            <p:nvSpPr>
              <p:cNvPr id="91492" name="Freeform 340"/>
              <p:cNvSpPr>
                <a:spLocks/>
              </p:cNvSpPr>
              <p:nvPr/>
            </p:nvSpPr>
            <p:spPr bwMode="auto">
              <a:xfrm>
                <a:off x="3063" y="3226"/>
                <a:ext cx="39" cy="49"/>
              </a:xfrm>
              <a:custGeom>
                <a:avLst/>
                <a:gdLst>
                  <a:gd name="T0" fmla="*/ 0 w 39"/>
                  <a:gd name="T1" fmla="*/ 47 h 49"/>
                  <a:gd name="T2" fmla="*/ 2 w 39"/>
                  <a:gd name="T3" fmla="*/ 0 h 49"/>
                  <a:gd name="T4" fmla="*/ 39 w 39"/>
                  <a:gd name="T5" fmla="*/ 1 h 49"/>
                  <a:gd name="T6" fmla="*/ 37 w 39"/>
                  <a:gd name="T7" fmla="*/ 49 h 49"/>
                  <a:gd name="T8" fmla="*/ 0 w 39"/>
                  <a:gd name="T9" fmla="*/ 47 h 49"/>
                  <a:gd name="T10" fmla="*/ 0 60000 65536"/>
                  <a:gd name="T11" fmla="*/ 0 60000 65536"/>
                  <a:gd name="T12" fmla="*/ 0 60000 65536"/>
                  <a:gd name="T13" fmla="*/ 0 60000 65536"/>
                  <a:gd name="T14" fmla="*/ 0 60000 65536"/>
                  <a:gd name="T15" fmla="*/ 0 w 39"/>
                  <a:gd name="T16" fmla="*/ 0 h 49"/>
                  <a:gd name="T17" fmla="*/ 39 w 39"/>
                  <a:gd name="T18" fmla="*/ 49 h 49"/>
                </a:gdLst>
                <a:ahLst/>
                <a:cxnLst>
                  <a:cxn ang="T10">
                    <a:pos x="T0" y="T1"/>
                  </a:cxn>
                  <a:cxn ang="T11">
                    <a:pos x="T2" y="T3"/>
                  </a:cxn>
                  <a:cxn ang="T12">
                    <a:pos x="T4" y="T5"/>
                  </a:cxn>
                  <a:cxn ang="T13">
                    <a:pos x="T6" y="T7"/>
                  </a:cxn>
                  <a:cxn ang="T14">
                    <a:pos x="T8" y="T9"/>
                  </a:cxn>
                </a:cxnLst>
                <a:rect l="T15" t="T16" r="T17" b="T18"/>
                <a:pathLst>
                  <a:path w="39" h="49">
                    <a:moveTo>
                      <a:pt x="0" y="47"/>
                    </a:moveTo>
                    <a:lnTo>
                      <a:pt x="2" y="0"/>
                    </a:lnTo>
                    <a:lnTo>
                      <a:pt x="39" y="1"/>
                    </a:lnTo>
                    <a:lnTo>
                      <a:pt x="37" y="49"/>
                    </a:lnTo>
                    <a:lnTo>
                      <a:pt x="0" y="47"/>
                    </a:lnTo>
                    <a:close/>
                  </a:path>
                </a:pathLst>
              </a:custGeom>
              <a:solidFill>
                <a:srgbClr val="000000"/>
              </a:solidFill>
              <a:ln w="9525">
                <a:noFill/>
                <a:round/>
                <a:headEnd/>
                <a:tailEnd/>
              </a:ln>
            </p:spPr>
            <p:txBody>
              <a:bodyPr/>
              <a:lstStyle/>
              <a:p>
                <a:endParaRPr lang="en-US"/>
              </a:p>
            </p:txBody>
          </p:sp>
          <p:sp>
            <p:nvSpPr>
              <p:cNvPr id="91493" name="Rectangle 339"/>
              <p:cNvSpPr>
                <a:spLocks noChangeArrowheads="1"/>
              </p:cNvSpPr>
              <p:nvPr/>
            </p:nvSpPr>
            <p:spPr bwMode="auto">
              <a:xfrm>
                <a:off x="3068" y="3051"/>
                <a:ext cx="37" cy="19"/>
              </a:xfrm>
              <a:prstGeom prst="rect">
                <a:avLst/>
              </a:prstGeom>
              <a:solidFill>
                <a:srgbClr val="000000"/>
              </a:solidFill>
              <a:ln w="9525">
                <a:noFill/>
                <a:miter lim="800000"/>
                <a:headEnd/>
                <a:tailEnd/>
              </a:ln>
            </p:spPr>
            <p:txBody>
              <a:bodyPr/>
              <a:lstStyle/>
              <a:p>
                <a:endParaRPr lang="en-US"/>
              </a:p>
            </p:txBody>
          </p:sp>
          <p:sp>
            <p:nvSpPr>
              <p:cNvPr id="91494" name="Freeform 338"/>
              <p:cNvSpPr>
                <a:spLocks/>
              </p:cNvSpPr>
              <p:nvPr/>
            </p:nvSpPr>
            <p:spPr bwMode="auto">
              <a:xfrm>
                <a:off x="3068" y="2993"/>
                <a:ext cx="38" cy="58"/>
              </a:xfrm>
              <a:custGeom>
                <a:avLst/>
                <a:gdLst>
                  <a:gd name="T0" fmla="*/ 0 w 38"/>
                  <a:gd name="T1" fmla="*/ 58 h 58"/>
                  <a:gd name="T2" fmla="*/ 1 w 38"/>
                  <a:gd name="T3" fmla="*/ 0 h 58"/>
                  <a:gd name="T4" fmla="*/ 38 w 38"/>
                  <a:gd name="T5" fmla="*/ 1 h 58"/>
                  <a:gd name="T6" fmla="*/ 37 w 38"/>
                  <a:gd name="T7" fmla="*/ 58 h 58"/>
                  <a:gd name="T8" fmla="*/ 0 w 38"/>
                  <a:gd name="T9" fmla="*/ 58 h 58"/>
                  <a:gd name="T10" fmla="*/ 0 60000 65536"/>
                  <a:gd name="T11" fmla="*/ 0 60000 65536"/>
                  <a:gd name="T12" fmla="*/ 0 60000 65536"/>
                  <a:gd name="T13" fmla="*/ 0 60000 65536"/>
                  <a:gd name="T14" fmla="*/ 0 60000 65536"/>
                  <a:gd name="T15" fmla="*/ 0 w 38"/>
                  <a:gd name="T16" fmla="*/ 0 h 58"/>
                  <a:gd name="T17" fmla="*/ 38 w 38"/>
                  <a:gd name="T18" fmla="*/ 58 h 58"/>
                </a:gdLst>
                <a:ahLst/>
                <a:cxnLst>
                  <a:cxn ang="T10">
                    <a:pos x="T0" y="T1"/>
                  </a:cxn>
                  <a:cxn ang="T11">
                    <a:pos x="T2" y="T3"/>
                  </a:cxn>
                  <a:cxn ang="T12">
                    <a:pos x="T4" y="T5"/>
                  </a:cxn>
                  <a:cxn ang="T13">
                    <a:pos x="T6" y="T7"/>
                  </a:cxn>
                  <a:cxn ang="T14">
                    <a:pos x="T8" y="T9"/>
                  </a:cxn>
                </a:cxnLst>
                <a:rect l="T15" t="T16" r="T17" b="T18"/>
                <a:pathLst>
                  <a:path w="38" h="58">
                    <a:moveTo>
                      <a:pt x="0" y="58"/>
                    </a:moveTo>
                    <a:lnTo>
                      <a:pt x="1" y="0"/>
                    </a:lnTo>
                    <a:lnTo>
                      <a:pt x="38" y="1"/>
                    </a:lnTo>
                    <a:lnTo>
                      <a:pt x="37" y="58"/>
                    </a:lnTo>
                    <a:lnTo>
                      <a:pt x="0" y="58"/>
                    </a:lnTo>
                    <a:close/>
                  </a:path>
                </a:pathLst>
              </a:custGeom>
              <a:solidFill>
                <a:srgbClr val="000000"/>
              </a:solidFill>
              <a:ln w="9525">
                <a:noFill/>
                <a:round/>
                <a:headEnd/>
                <a:tailEnd/>
              </a:ln>
            </p:spPr>
            <p:txBody>
              <a:bodyPr/>
              <a:lstStyle/>
              <a:p>
                <a:endParaRPr lang="en-US"/>
              </a:p>
            </p:txBody>
          </p:sp>
          <p:sp>
            <p:nvSpPr>
              <p:cNvPr id="91495" name="Freeform 337"/>
              <p:cNvSpPr>
                <a:spLocks/>
              </p:cNvSpPr>
              <p:nvPr/>
            </p:nvSpPr>
            <p:spPr bwMode="auto">
              <a:xfrm>
                <a:off x="3069" y="2934"/>
                <a:ext cx="38" cy="60"/>
              </a:xfrm>
              <a:custGeom>
                <a:avLst/>
                <a:gdLst>
                  <a:gd name="T0" fmla="*/ 0 w 38"/>
                  <a:gd name="T1" fmla="*/ 59 h 60"/>
                  <a:gd name="T2" fmla="*/ 1 w 38"/>
                  <a:gd name="T3" fmla="*/ 0 h 60"/>
                  <a:gd name="T4" fmla="*/ 38 w 38"/>
                  <a:gd name="T5" fmla="*/ 1 h 60"/>
                  <a:gd name="T6" fmla="*/ 37 w 38"/>
                  <a:gd name="T7" fmla="*/ 60 h 60"/>
                  <a:gd name="T8" fmla="*/ 0 w 38"/>
                  <a:gd name="T9" fmla="*/ 59 h 60"/>
                  <a:gd name="T10" fmla="*/ 0 60000 65536"/>
                  <a:gd name="T11" fmla="*/ 0 60000 65536"/>
                  <a:gd name="T12" fmla="*/ 0 60000 65536"/>
                  <a:gd name="T13" fmla="*/ 0 60000 65536"/>
                  <a:gd name="T14" fmla="*/ 0 60000 65536"/>
                  <a:gd name="T15" fmla="*/ 0 w 38"/>
                  <a:gd name="T16" fmla="*/ 0 h 60"/>
                  <a:gd name="T17" fmla="*/ 38 w 38"/>
                  <a:gd name="T18" fmla="*/ 60 h 60"/>
                </a:gdLst>
                <a:ahLst/>
                <a:cxnLst>
                  <a:cxn ang="T10">
                    <a:pos x="T0" y="T1"/>
                  </a:cxn>
                  <a:cxn ang="T11">
                    <a:pos x="T2" y="T3"/>
                  </a:cxn>
                  <a:cxn ang="T12">
                    <a:pos x="T4" y="T5"/>
                  </a:cxn>
                  <a:cxn ang="T13">
                    <a:pos x="T6" y="T7"/>
                  </a:cxn>
                  <a:cxn ang="T14">
                    <a:pos x="T8" y="T9"/>
                  </a:cxn>
                </a:cxnLst>
                <a:rect l="T15" t="T16" r="T17" b="T18"/>
                <a:pathLst>
                  <a:path w="38" h="60">
                    <a:moveTo>
                      <a:pt x="0" y="59"/>
                    </a:moveTo>
                    <a:lnTo>
                      <a:pt x="1" y="0"/>
                    </a:lnTo>
                    <a:lnTo>
                      <a:pt x="38" y="1"/>
                    </a:lnTo>
                    <a:lnTo>
                      <a:pt x="37" y="60"/>
                    </a:lnTo>
                    <a:lnTo>
                      <a:pt x="0" y="59"/>
                    </a:lnTo>
                    <a:close/>
                  </a:path>
                </a:pathLst>
              </a:custGeom>
              <a:solidFill>
                <a:srgbClr val="000000"/>
              </a:solidFill>
              <a:ln w="9525">
                <a:noFill/>
                <a:round/>
                <a:headEnd/>
                <a:tailEnd/>
              </a:ln>
            </p:spPr>
            <p:txBody>
              <a:bodyPr/>
              <a:lstStyle/>
              <a:p>
                <a:endParaRPr lang="en-US"/>
              </a:p>
            </p:txBody>
          </p:sp>
          <p:sp>
            <p:nvSpPr>
              <p:cNvPr id="91496" name="Freeform 336"/>
              <p:cNvSpPr>
                <a:spLocks/>
              </p:cNvSpPr>
              <p:nvPr/>
            </p:nvSpPr>
            <p:spPr bwMode="auto">
              <a:xfrm>
                <a:off x="3070" y="2875"/>
                <a:ext cx="38" cy="60"/>
              </a:xfrm>
              <a:custGeom>
                <a:avLst/>
                <a:gdLst>
                  <a:gd name="T0" fmla="*/ 0 w 38"/>
                  <a:gd name="T1" fmla="*/ 59 h 60"/>
                  <a:gd name="T2" fmla="*/ 1 w 38"/>
                  <a:gd name="T3" fmla="*/ 0 h 60"/>
                  <a:gd name="T4" fmla="*/ 38 w 38"/>
                  <a:gd name="T5" fmla="*/ 0 h 60"/>
                  <a:gd name="T6" fmla="*/ 37 w 38"/>
                  <a:gd name="T7" fmla="*/ 60 h 60"/>
                  <a:gd name="T8" fmla="*/ 0 w 38"/>
                  <a:gd name="T9" fmla="*/ 59 h 60"/>
                  <a:gd name="T10" fmla="*/ 0 60000 65536"/>
                  <a:gd name="T11" fmla="*/ 0 60000 65536"/>
                  <a:gd name="T12" fmla="*/ 0 60000 65536"/>
                  <a:gd name="T13" fmla="*/ 0 60000 65536"/>
                  <a:gd name="T14" fmla="*/ 0 60000 65536"/>
                  <a:gd name="T15" fmla="*/ 0 w 38"/>
                  <a:gd name="T16" fmla="*/ 0 h 60"/>
                  <a:gd name="T17" fmla="*/ 38 w 38"/>
                  <a:gd name="T18" fmla="*/ 60 h 60"/>
                </a:gdLst>
                <a:ahLst/>
                <a:cxnLst>
                  <a:cxn ang="T10">
                    <a:pos x="T0" y="T1"/>
                  </a:cxn>
                  <a:cxn ang="T11">
                    <a:pos x="T2" y="T3"/>
                  </a:cxn>
                  <a:cxn ang="T12">
                    <a:pos x="T4" y="T5"/>
                  </a:cxn>
                  <a:cxn ang="T13">
                    <a:pos x="T6" y="T7"/>
                  </a:cxn>
                  <a:cxn ang="T14">
                    <a:pos x="T8" y="T9"/>
                  </a:cxn>
                </a:cxnLst>
                <a:rect l="T15" t="T16" r="T17" b="T18"/>
                <a:pathLst>
                  <a:path w="38" h="60">
                    <a:moveTo>
                      <a:pt x="0" y="59"/>
                    </a:moveTo>
                    <a:lnTo>
                      <a:pt x="1" y="0"/>
                    </a:lnTo>
                    <a:lnTo>
                      <a:pt x="38" y="0"/>
                    </a:lnTo>
                    <a:lnTo>
                      <a:pt x="37" y="60"/>
                    </a:lnTo>
                    <a:lnTo>
                      <a:pt x="0" y="59"/>
                    </a:lnTo>
                    <a:close/>
                  </a:path>
                </a:pathLst>
              </a:custGeom>
              <a:solidFill>
                <a:srgbClr val="000000"/>
              </a:solidFill>
              <a:ln w="9525">
                <a:noFill/>
                <a:round/>
                <a:headEnd/>
                <a:tailEnd/>
              </a:ln>
            </p:spPr>
            <p:txBody>
              <a:bodyPr/>
              <a:lstStyle/>
              <a:p>
                <a:endParaRPr lang="en-US"/>
              </a:p>
            </p:txBody>
          </p:sp>
          <p:sp>
            <p:nvSpPr>
              <p:cNvPr id="91497" name="Freeform 335"/>
              <p:cNvSpPr>
                <a:spLocks/>
              </p:cNvSpPr>
              <p:nvPr/>
            </p:nvSpPr>
            <p:spPr bwMode="auto">
              <a:xfrm>
                <a:off x="3071" y="2815"/>
                <a:ext cx="37" cy="60"/>
              </a:xfrm>
              <a:custGeom>
                <a:avLst/>
                <a:gdLst>
                  <a:gd name="T0" fmla="*/ 0 w 37"/>
                  <a:gd name="T1" fmla="*/ 60 h 60"/>
                  <a:gd name="T2" fmla="*/ 1 w 37"/>
                  <a:gd name="T3" fmla="*/ 0 h 60"/>
                  <a:gd name="T4" fmla="*/ 37 w 37"/>
                  <a:gd name="T5" fmla="*/ 1 h 60"/>
                  <a:gd name="T6" fmla="*/ 37 w 37"/>
                  <a:gd name="T7" fmla="*/ 60 h 60"/>
                  <a:gd name="T8" fmla="*/ 0 w 37"/>
                  <a:gd name="T9" fmla="*/ 60 h 60"/>
                  <a:gd name="T10" fmla="*/ 0 60000 65536"/>
                  <a:gd name="T11" fmla="*/ 0 60000 65536"/>
                  <a:gd name="T12" fmla="*/ 0 60000 65536"/>
                  <a:gd name="T13" fmla="*/ 0 60000 65536"/>
                  <a:gd name="T14" fmla="*/ 0 60000 65536"/>
                  <a:gd name="T15" fmla="*/ 0 w 37"/>
                  <a:gd name="T16" fmla="*/ 0 h 60"/>
                  <a:gd name="T17" fmla="*/ 37 w 37"/>
                  <a:gd name="T18" fmla="*/ 60 h 60"/>
                </a:gdLst>
                <a:ahLst/>
                <a:cxnLst>
                  <a:cxn ang="T10">
                    <a:pos x="T0" y="T1"/>
                  </a:cxn>
                  <a:cxn ang="T11">
                    <a:pos x="T2" y="T3"/>
                  </a:cxn>
                  <a:cxn ang="T12">
                    <a:pos x="T4" y="T5"/>
                  </a:cxn>
                  <a:cxn ang="T13">
                    <a:pos x="T6" y="T7"/>
                  </a:cxn>
                  <a:cxn ang="T14">
                    <a:pos x="T8" y="T9"/>
                  </a:cxn>
                </a:cxnLst>
                <a:rect l="T15" t="T16" r="T17" b="T18"/>
                <a:pathLst>
                  <a:path w="37" h="60">
                    <a:moveTo>
                      <a:pt x="0" y="60"/>
                    </a:moveTo>
                    <a:lnTo>
                      <a:pt x="1" y="0"/>
                    </a:lnTo>
                    <a:lnTo>
                      <a:pt x="37" y="1"/>
                    </a:lnTo>
                    <a:lnTo>
                      <a:pt x="37" y="60"/>
                    </a:lnTo>
                    <a:lnTo>
                      <a:pt x="0" y="60"/>
                    </a:lnTo>
                    <a:close/>
                  </a:path>
                </a:pathLst>
              </a:custGeom>
              <a:solidFill>
                <a:srgbClr val="000000"/>
              </a:solidFill>
              <a:ln w="9525">
                <a:noFill/>
                <a:round/>
                <a:headEnd/>
                <a:tailEnd/>
              </a:ln>
            </p:spPr>
            <p:txBody>
              <a:bodyPr/>
              <a:lstStyle/>
              <a:p>
                <a:endParaRPr lang="en-US"/>
              </a:p>
            </p:txBody>
          </p:sp>
          <p:sp>
            <p:nvSpPr>
              <p:cNvPr id="91498" name="Rectangle 334"/>
              <p:cNvSpPr>
                <a:spLocks noChangeArrowheads="1"/>
              </p:cNvSpPr>
              <p:nvPr/>
            </p:nvSpPr>
            <p:spPr bwMode="auto">
              <a:xfrm>
                <a:off x="3072" y="2796"/>
                <a:ext cx="36" cy="20"/>
              </a:xfrm>
              <a:prstGeom prst="rect">
                <a:avLst/>
              </a:prstGeom>
              <a:solidFill>
                <a:srgbClr val="000000"/>
              </a:solidFill>
              <a:ln w="9525">
                <a:noFill/>
                <a:miter lim="800000"/>
                <a:headEnd/>
                <a:tailEnd/>
              </a:ln>
            </p:spPr>
            <p:txBody>
              <a:bodyPr/>
              <a:lstStyle/>
              <a:p>
                <a:endParaRPr lang="en-US"/>
              </a:p>
            </p:txBody>
          </p:sp>
          <p:sp>
            <p:nvSpPr>
              <p:cNvPr id="91499" name="Freeform 333"/>
              <p:cNvSpPr>
                <a:spLocks/>
              </p:cNvSpPr>
              <p:nvPr/>
            </p:nvSpPr>
            <p:spPr bwMode="auto">
              <a:xfrm>
                <a:off x="3075" y="2571"/>
                <a:ext cx="38" cy="69"/>
              </a:xfrm>
              <a:custGeom>
                <a:avLst/>
                <a:gdLst>
                  <a:gd name="T0" fmla="*/ 0 w 38"/>
                  <a:gd name="T1" fmla="*/ 68 h 69"/>
                  <a:gd name="T2" fmla="*/ 1 w 38"/>
                  <a:gd name="T3" fmla="*/ 0 h 69"/>
                  <a:gd name="T4" fmla="*/ 38 w 38"/>
                  <a:gd name="T5" fmla="*/ 1 h 69"/>
                  <a:gd name="T6" fmla="*/ 36 w 38"/>
                  <a:gd name="T7" fmla="*/ 69 h 69"/>
                  <a:gd name="T8" fmla="*/ 0 w 38"/>
                  <a:gd name="T9" fmla="*/ 68 h 69"/>
                  <a:gd name="T10" fmla="*/ 0 60000 65536"/>
                  <a:gd name="T11" fmla="*/ 0 60000 65536"/>
                  <a:gd name="T12" fmla="*/ 0 60000 65536"/>
                  <a:gd name="T13" fmla="*/ 0 60000 65536"/>
                  <a:gd name="T14" fmla="*/ 0 60000 65536"/>
                  <a:gd name="T15" fmla="*/ 0 w 38"/>
                  <a:gd name="T16" fmla="*/ 0 h 69"/>
                  <a:gd name="T17" fmla="*/ 38 w 38"/>
                  <a:gd name="T18" fmla="*/ 69 h 69"/>
                </a:gdLst>
                <a:ahLst/>
                <a:cxnLst>
                  <a:cxn ang="T10">
                    <a:pos x="T0" y="T1"/>
                  </a:cxn>
                  <a:cxn ang="T11">
                    <a:pos x="T2" y="T3"/>
                  </a:cxn>
                  <a:cxn ang="T12">
                    <a:pos x="T4" y="T5"/>
                  </a:cxn>
                  <a:cxn ang="T13">
                    <a:pos x="T6" y="T7"/>
                  </a:cxn>
                  <a:cxn ang="T14">
                    <a:pos x="T8" y="T9"/>
                  </a:cxn>
                </a:cxnLst>
                <a:rect l="T15" t="T16" r="T17" b="T18"/>
                <a:pathLst>
                  <a:path w="38" h="69">
                    <a:moveTo>
                      <a:pt x="0" y="68"/>
                    </a:moveTo>
                    <a:lnTo>
                      <a:pt x="1" y="0"/>
                    </a:lnTo>
                    <a:lnTo>
                      <a:pt x="38" y="1"/>
                    </a:lnTo>
                    <a:lnTo>
                      <a:pt x="36" y="69"/>
                    </a:lnTo>
                    <a:lnTo>
                      <a:pt x="0" y="68"/>
                    </a:lnTo>
                    <a:close/>
                  </a:path>
                </a:pathLst>
              </a:custGeom>
              <a:solidFill>
                <a:srgbClr val="000000"/>
              </a:solidFill>
              <a:ln w="9525">
                <a:noFill/>
                <a:round/>
                <a:headEnd/>
                <a:tailEnd/>
              </a:ln>
            </p:spPr>
            <p:txBody>
              <a:bodyPr/>
              <a:lstStyle/>
              <a:p>
                <a:endParaRPr lang="en-US"/>
              </a:p>
            </p:txBody>
          </p:sp>
          <p:sp>
            <p:nvSpPr>
              <p:cNvPr id="91500" name="Freeform 332"/>
              <p:cNvSpPr>
                <a:spLocks/>
              </p:cNvSpPr>
              <p:nvPr/>
            </p:nvSpPr>
            <p:spPr bwMode="auto">
              <a:xfrm>
                <a:off x="3076" y="2447"/>
                <a:ext cx="39" cy="125"/>
              </a:xfrm>
              <a:custGeom>
                <a:avLst/>
                <a:gdLst>
                  <a:gd name="T0" fmla="*/ 0 w 39"/>
                  <a:gd name="T1" fmla="*/ 124 h 125"/>
                  <a:gd name="T2" fmla="*/ 2 w 39"/>
                  <a:gd name="T3" fmla="*/ 0 h 125"/>
                  <a:gd name="T4" fmla="*/ 39 w 39"/>
                  <a:gd name="T5" fmla="*/ 1 h 125"/>
                  <a:gd name="T6" fmla="*/ 37 w 39"/>
                  <a:gd name="T7" fmla="*/ 125 h 125"/>
                  <a:gd name="T8" fmla="*/ 0 w 39"/>
                  <a:gd name="T9" fmla="*/ 124 h 125"/>
                  <a:gd name="T10" fmla="*/ 0 60000 65536"/>
                  <a:gd name="T11" fmla="*/ 0 60000 65536"/>
                  <a:gd name="T12" fmla="*/ 0 60000 65536"/>
                  <a:gd name="T13" fmla="*/ 0 60000 65536"/>
                  <a:gd name="T14" fmla="*/ 0 60000 65536"/>
                  <a:gd name="T15" fmla="*/ 0 w 39"/>
                  <a:gd name="T16" fmla="*/ 0 h 125"/>
                  <a:gd name="T17" fmla="*/ 39 w 39"/>
                  <a:gd name="T18" fmla="*/ 125 h 125"/>
                </a:gdLst>
                <a:ahLst/>
                <a:cxnLst>
                  <a:cxn ang="T10">
                    <a:pos x="T0" y="T1"/>
                  </a:cxn>
                  <a:cxn ang="T11">
                    <a:pos x="T2" y="T3"/>
                  </a:cxn>
                  <a:cxn ang="T12">
                    <a:pos x="T4" y="T5"/>
                  </a:cxn>
                  <a:cxn ang="T13">
                    <a:pos x="T6" y="T7"/>
                  </a:cxn>
                  <a:cxn ang="T14">
                    <a:pos x="T8" y="T9"/>
                  </a:cxn>
                </a:cxnLst>
                <a:rect l="T15" t="T16" r="T17" b="T18"/>
                <a:pathLst>
                  <a:path w="39" h="125">
                    <a:moveTo>
                      <a:pt x="0" y="124"/>
                    </a:moveTo>
                    <a:lnTo>
                      <a:pt x="2" y="0"/>
                    </a:lnTo>
                    <a:lnTo>
                      <a:pt x="39" y="1"/>
                    </a:lnTo>
                    <a:lnTo>
                      <a:pt x="37" y="125"/>
                    </a:lnTo>
                    <a:lnTo>
                      <a:pt x="0" y="124"/>
                    </a:lnTo>
                    <a:close/>
                  </a:path>
                </a:pathLst>
              </a:custGeom>
              <a:solidFill>
                <a:srgbClr val="000000"/>
              </a:solidFill>
              <a:ln w="9525">
                <a:noFill/>
                <a:round/>
                <a:headEnd/>
                <a:tailEnd/>
              </a:ln>
            </p:spPr>
            <p:txBody>
              <a:bodyPr/>
              <a:lstStyle/>
              <a:p>
                <a:endParaRPr lang="en-US"/>
              </a:p>
            </p:txBody>
          </p:sp>
          <p:sp>
            <p:nvSpPr>
              <p:cNvPr id="91501" name="Freeform 331"/>
              <p:cNvSpPr>
                <a:spLocks/>
              </p:cNvSpPr>
              <p:nvPr/>
            </p:nvSpPr>
            <p:spPr bwMode="auto">
              <a:xfrm>
                <a:off x="3078" y="2366"/>
                <a:ext cx="39" cy="82"/>
              </a:xfrm>
              <a:custGeom>
                <a:avLst/>
                <a:gdLst>
                  <a:gd name="T0" fmla="*/ 0 w 39"/>
                  <a:gd name="T1" fmla="*/ 81 h 82"/>
                  <a:gd name="T2" fmla="*/ 2 w 39"/>
                  <a:gd name="T3" fmla="*/ 0 h 82"/>
                  <a:gd name="T4" fmla="*/ 39 w 39"/>
                  <a:gd name="T5" fmla="*/ 0 h 82"/>
                  <a:gd name="T6" fmla="*/ 37 w 39"/>
                  <a:gd name="T7" fmla="*/ 82 h 82"/>
                  <a:gd name="T8" fmla="*/ 0 w 39"/>
                  <a:gd name="T9" fmla="*/ 81 h 82"/>
                  <a:gd name="T10" fmla="*/ 0 60000 65536"/>
                  <a:gd name="T11" fmla="*/ 0 60000 65536"/>
                  <a:gd name="T12" fmla="*/ 0 60000 65536"/>
                  <a:gd name="T13" fmla="*/ 0 60000 65536"/>
                  <a:gd name="T14" fmla="*/ 0 60000 65536"/>
                  <a:gd name="T15" fmla="*/ 0 w 39"/>
                  <a:gd name="T16" fmla="*/ 0 h 82"/>
                  <a:gd name="T17" fmla="*/ 39 w 39"/>
                  <a:gd name="T18" fmla="*/ 82 h 82"/>
                </a:gdLst>
                <a:ahLst/>
                <a:cxnLst>
                  <a:cxn ang="T10">
                    <a:pos x="T0" y="T1"/>
                  </a:cxn>
                  <a:cxn ang="T11">
                    <a:pos x="T2" y="T3"/>
                  </a:cxn>
                  <a:cxn ang="T12">
                    <a:pos x="T4" y="T5"/>
                  </a:cxn>
                  <a:cxn ang="T13">
                    <a:pos x="T6" y="T7"/>
                  </a:cxn>
                  <a:cxn ang="T14">
                    <a:pos x="T8" y="T9"/>
                  </a:cxn>
                </a:cxnLst>
                <a:rect l="T15" t="T16" r="T17" b="T18"/>
                <a:pathLst>
                  <a:path w="39" h="82">
                    <a:moveTo>
                      <a:pt x="0" y="81"/>
                    </a:moveTo>
                    <a:lnTo>
                      <a:pt x="2" y="0"/>
                    </a:lnTo>
                    <a:lnTo>
                      <a:pt x="39" y="0"/>
                    </a:lnTo>
                    <a:lnTo>
                      <a:pt x="37" y="82"/>
                    </a:lnTo>
                    <a:lnTo>
                      <a:pt x="0" y="81"/>
                    </a:lnTo>
                    <a:close/>
                  </a:path>
                </a:pathLst>
              </a:custGeom>
              <a:solidFill>
                <a:srgbClr val="000000"/>
              </a:solidFill>
              <a:ln w="9525">
                <a:noFill/>
                <a:round/>
                <a:headEnd/>
                <a:tailEnd/>
              </a:ln>
            </p:spPr>
            <p:txBody>
              <a:bodyPr/>
              <a:lstStyle/>
              <a:p>
                <a:endParaRPr lang="en-US"/>
              </a:p>
            </p:txBody>
          </p:sp>
          <p:sp>
            <p:nvSpPr>
              <p:cNvPr id="91502" name="Rectangle 330"/>
              <p:cNvSpPr>
                <a:spLocks noChangeArrowheads="1"/>
              </p:cNvSpPr>
              <p:nvPr/>
            </p:nvSpPr>
            <p:spPr bwMode="auto">
              <a:xfrm>
                <a:off x="3084" y="2201"/>
                <a:ext cx="37" cy="9"/>
              </a:xfrm>
              <a:prstGeom prst="rect">
                <a:avLst/>
              </a:prstGeom>
              <a:solidFill>
                <a:srgbClr val="000000"/>
              </a:solidFill>
              <a:ln w="9525">
                <a:noFill/>
                <a:miter lim="800000"/>
                <a:headEnd/>
                <a:tailEnd/>
              </a:ln>
            </p:spPr>
            <p:txBody>
              <a:bodyPr/>
              <a:lstStyle/>
              <a:p>
                <a:endParaRPr lang="en-US"/>
              </a:p>
            </p:txBody>
          </p:sp>
          <p:sp>
            <p:nvSpPr>
              <p:cNvPr id="91503" name="Freeform 329"/>
              <p:cNvSpPr>
                <a:spLocks/>
              </p:cNvSpPr>
              <p:nvPr/>
            </p:nvSpPr>
            <p:spPr bwMode="auto">
              <a:xfrm>
                <a:off x="3084" y="2078"/>
                <a:ext cx="40" cy="123"/>
              </a:xfrm>
              <a:custGeom>
                <a:avLst/>
                <a:gdLst>
                  <a:gd name="T0" fmla="*/ 0 w 40"/>
                  <a:gd name="T1" fmla="*/ 122 h 123"/>
                  <a:gd name="T2" fmla="*/ 3 w 40"/>
                  <a:gd name="T3" fmla="*/ 0 h 123"/>
                  <a:gd name="T4" fmla="*/ 40 w 40"/>
                  <a:gd name="T5" fmla="*/ 1 h 123"/>
                  <a:gd name="T6" fmla="*/ 37 w 40"/>
                  <a:gd name="T7" fmla="*/ 123 h 123"/>
                  <a:gd name="T8" fmla="*/ 0 w 40"/>
                  <a:gd name="T9" fmla="*/ 122 h 123"/>
                  <a:gd name="T10" fmla="*/ 0 60000 65536"/>
                  <a:gd name="T11" fmla="*/ 0 60000 65536"/>
                  <a:gd name="T12" fmla="*/ 0 60000 65536"/>
                  <a:gd name="T13" fmla="*/ 0 60000 65536"/>
                  <a:gd name="T14" fmla="*/ 0 60000 65536"/>
                  <a:gd name="T15" fmla="*/ 0 w 40"/>
                  <a:gd name="T16" fmla="*/ 0 h 123"/>
                  <a:gd name="T17" fmla="*/ 40 w 40"/>
                  <a:gd name="T18" fmla="*/ 123 h 123"/>
                </a:gdLst>
                <a:ahLst/>
                <a:cxnLst>
                  <a:cxn ang="T10">
                    <a:pos x="T0" y="T1"/>
                  </a:cxn>
                  <a:cxn ang="T11">
                    <a:pos x="T2" y="T3"/>
                  </a:cxn>
                  <a:cxn ang="T12">
                    <a:pos x="T4" y="T5"/>
                  </a:cxn>
                  <a:cxn ang="T13">
                    <a:pos x="T6" y="T7"/>
                  </a:cxn>
                  <a:cxn ang="T14">
                    <a:pos x="T8" y="T9"/>
                  </a:cxn>
                </a:cxnLst>
                <a:rect l="T15" t="T16" r="T17" b="T18"/>
                <a:pathLst>
                  <a:path w="40" h="123">
                    <a:moveTo>
                      <a:pt x="0" y="122"/>
                    </a:moveTo>
                    <a:lnTo>
                      <a:pt x="3" y="0"/>
                    </a:lnTo>
                    <a:lnTo>
                      <a:pt x="40" y="1"/>
                    </a:lnTo>
                    <a:lnTo>
                      <a:pt x="37" y="123"/>
                    </a:lnTo>
                    <a:lnTo>
                      <a:pt x="0" y="122"/>
                    </a:lnTo>
                    <a:close/>
                  </a:path>
                </a:pathLst>
              </a:custGeom>
              <a:solidFill>
                <a:srgbClr val="000000"/>
              </a:solidFill>
              <a:ln w="9525">
                <a:noFill/>
                <a:round/>
                <a:headEnd/>
                <a:tailEnd/>
              </a:ln>
            </p:spPr>
            <p:txBody>
              <a:bodyPr/>
              <a:lstStyle/>
              <a:p>
                <a:endParaRPr lang="en-US"/>
              </a:p>
            </p:txBody>
          </p:sp>
          <p:sp>
            <p:nvSpPr>
              <p:cNvPr id="91504" name="Freeform 328"/>
              <p:cNvSpPr>
                <a:spLocks/>
              </p:cNvSpPr>
              <p:nvPr/>
            </p:nvSpPr>
            <p:spPr bwMode="auto">
              <a:xfrm>
                <a:off x="3087" y="1957"/>
                <a:ext cx="41" cy="123"/>
              </a:xfrm>
              <a:custGeom>
                <a:avLst/>
                <a:gdLst>
                  <a:gd name="T0" fmla="*/ 0 w 41"/>
                  <a:gd name="T1" fmla="*/ 121 h 123"/>
                  <a:gd name="T2" fmla="*/ 5 w 41"/>
                  <a:gd name="T3" fmla="*/ 0 h 123"/>
                  <a:gd name="T4" fmla="*/ 41 w 41"/>
                  <a:gd name="T5" fmla="*/ 2 h 123"/>
                  <a:gd name="T6" fmla="*/ 37 w 41"/>
                  <a:gd name="T7" fmla="*/ 123 h 123"/>
                  <a:gd name="T8" fmla="*/ 0 w 41"/>
                  <a:gd name="T9" fmla="*/ 121 h 123"/>
                  <a:gd name="T10" fmla="*/ 0 60000 65536"/>
                  <a:gd name="T11" fmla="*/ 0 60000 65536"/>
                  <a:gd name="T12" fmla="*/ 0 60000 65536"/>
                  <a:gd name="T13" fmla="*/ 0 60000 65536"/>
                  <a:gd name="T14" fmla="*/ 0 60000 65536"/>
                  <a:gd name="T15" fmla="*/ 0 w 41"/>
                  <a:gd name="T16" fmla="*/ 0 h 123"/>
                  <a:gd name="T17" fmla="*/ 41 w 41"/>
                  <a:gd name="T18" fmla="*/ 123 h 123"/>
                </a:gdLst>
                <a:ahLst/>
                <a:cxnLst>
                  <a:cxn ang="T10">
                    <a:pos x="T0" y="T1"/>
                  </a:cxn>
                  <a:cxn ang="T11">
                    <a:pos x="T2" y="T3"/>
                  </a:cxn>
                  <a:cxn ang="T12">
                    <a:pos x="T4" y="T5"/>
                  </a:cxn>
                  <a:cxn ang="T13">
                    <a:pos x="T6" y="T7"/>
                  </a:cxn>
                  <a:cxn ang="T14">
                    <a:pos x="T8" y="T9"/>
                  </a:cxn>
                </a:cxnLst>
                <a:rect l="T15" t="T16" r="T17" b="T18"/>
                <a:pathLst>
                  <a:path w="41" h="123">
                    <a:moveTo>
                      <a:pt x="0" y="121"/>
                    </a:moveTo>
                    <a:lnTo>
                      <a:pt x="5" y="0"/>
                    </a:lnTo>
                    <a:lnTo>
                      <a:pt x="41" y="2"/>
                    </a:lnTo>
                    <a:lnTo>
                      <a:pt x="37" y="123"/>
                    </a:lnTo>
                    <a:lnTo>
                      <a:pt x="0" y="121"/>
                    </a:lnTo>
                    <a:close/>
                  </a:path>
                </a:pathLst>
              </a:custGeom>
              <a:solidFill>
                <a:srgbClr val="000000"/>
              </a:solidFill>
              <a:ln w="9525">
                <a:noFill/>
                <a:round/>
                <a:headEnd/>
                <a:tailEnd/>
              </a:ln>
            </p:spPr>
            <p:txBody>
              <a:bodyPr/>
              <a:lstStyle/>
              <a:p>
                <a:endParaRPr lang="en-US"/>
              </a:p>
            </p:txBody>
          </p:sp>
          <p:sp>
            <p:nvSpPr>
              <p:cNvPr id="91505" name="Freeform 327"/>
              <p:cNvSpPr>
                <a:spLocks/>
              </p:cNvSpPr>
              <p:nvPr/>
            </p:nvSpPr>
            <p:spPr bwMode="auto">
              <a:xfrm>
                <a:off x="3092" y="1935"/>
                <a:ext cx="37" cy="24"/>
              </a:xfrm>
              <a:custGeom>
                <a:avLst/>
                <a:gdLst>
                  <a:gd name="T0" fmla="*/ 0 w 37"/>
                  <a:gd name="T1" fmla="*/ 22 h 24"/>
                  <a:gd name="T2" fmla="*/ 0 w 37"/>
                  <a:gd name="T3" fmla="*/ 0 h 24"/>
                  <a:gd name="T4" fmla="*/ 37 w 37"/>
                  <a:gd name="T5" fmla="*/ 2 h 24"/>
                  <a:gd name="T6" fmla="*/ 36 w 37"/>
                  <a:gd name="T7" fmla="*/ 24 h 24"/>
                  <a:gd name="T8" fmla="*/ 0 w 37"/>
                  <a:gd name="T9" fmla="*/ 22 h 24"/>
                  <a:gd name="T10" fmla="*/ 0 60000 65536"/>
                  <a:gd name="T11" fmla="*/ 0 60000 65536"/>
                  <a:gd name="T12" fmla="*/ 0 60000 65536"/>
                  <a:gd name="T13" fmla="*/ 0 60000 65536"/>
                  <a:gd name="T14" fmla="*/ 0 60000 65536"/>
                  <a:gd name="T15" fmla="*/ 0 w 37"/>
                  <a:gd name="T16" fmla="*/ 0 h 24"/>
                  <a:gd name="T17" fmla="*/ 37 w 37"/>
                  <a:gd name="T18" fmla="*/ 24 h 24"/>
                </a:gdLst>
                <a:ahLst/>
                <a:cxnLst>
                  <a:cxn ang="T10">
                    <a:pos x="T0" y="T1"/>
                  </a:cxn>
                  <a:cxn ang="T11">
                    <a:pos x="T2" y="T3"/>
                  </a:cxn>
                  <a:cxn ang="T12">
                    <a:pos x="T4" y="T5"/>
                  </a:cxn>
                  <a:cxn ang="T13">
                    <a:pos x="T6" y="T7"/>
                  </a:cxn>
                  <a:cxn ang="T14">
                    <a:pos x="T8" y="T9"/>
                  </a:cxn>
                </a:cxnLst>
                <a:rect l="T15" t="T16" r="T17" b="T18"/>
                <a:pathLst>
                  <a:path w="37" h="24">
                    <a:moveTo>
                      <a:pt x="0" y="22"/>
                    </a:moveTo>
                    <a:lnTo>
                      <a:pt x="0" y="0"/>
                    </a:lnTo>
                    <a:lnTo>
                      <a:pt x="37" y="2"/>
                    </a:lnTo>
                    <a:lnTo>
                      <a:pt x="36" y="24"/>
                    </a:lnTo>
                    <a:lnTo>
                      <a:pt x="0" y="22"/>
                    </a:lnTo>
                    <a:close/>
                  </a:path>
                </a:pathLst>
              </a:custGeom>
              <a:solidFill>
                <a:srgbClr val="000000"/>
              </a:solidFill>
              <a:ln w="9525">
                <a:noFill/>
                <a:round/>
                <a:headEnd/>
                <a:tailEnd/>
              </a:ln>
            </p:spPr>
            <p:txBody>
              <a:bodyPr/>
              <a:lstStyle/>
              <a:p>
                <a:endParaRPr lang="en-US"/>
              </a:p>
            </p:txBody>
          </p:sp>
          <p:sp>
            <p:nvSpPr>
              <p:cNvPr id="91506" name="Freeform 326"/>
              <p:cNvSpPr>
                <a:spLocks/>
              </p:cNvSpPr>
              <p:nvPr/>
            </p:nvSpPr>
            <p:spPr bwMode="auto">
              <a:xfrm>
                <a:off x="3099" y="1724"/>
                <a:ext cx="39" cy="57"/>
              </a:xfrm>
              <a:custGeom>
                <a:avLst/>
                <a:gdLst>
                  <a:gd name="T0" fmla="*/ 0 w 39"/>
                  <a:gd name="T1" fmla="*/ 55 h 57"/>
                  <a:gd name="T2" fmla="*/ 3 w 39"/>
                  <a:gd name="T3" fmla="*/ 0 h 57"/>
                  <a:gd name="T4" fmla="*/ 39 w 39"/>
                  <a:gd name="T5" fmla="*/ 1 h 57"/>
                  <a:gd name="T6" fmla="*/ 37 w 39"/>
                  <a:gd name="T7" fmla="*/ 57 h 57"/>
                  <a:gd name="T8" fmla="*/ 0 w 39"/>
                  <a:gd name="T9" fmla="*/ 55 h 57"/>
                  <a:gd name="T10" fmla="*/ 0 60000 65536"/>
                  <a:gd name="T11" fmla="*/ 0 60000 65536"/>
                  <a:gd name="T12" fmla="*/ 0 60000 65536"/>
                  <a:gd name="T13" fmla="*/ 0 60000 65536"/>
                  <a:gd name="T14" fmla="*/ 0 60000 65536"/>
                  <a:gd name="T15" fmla="*/ 0 w 39"/>
                  <a:gd name="T16" fmla="*/ 0 h 57"/>
                  <a:gd name="T17" fmla="*/ 39 w 39"/>
                  <a:gd name="T18" fmla="*/ 57 h 57"/>
                </a:gdLst>
                <a:ahLst/>
                <a:cxnLst>
                  <a:cxn ang="T10">
                    <a:pos x="T0" y="T1"/>
                  </a:cxn>
                  <a:cxn ang="T11">
                    <a:pos x="T2" y="T3"/>
                  </a:cxn>
                  <a:cxn ang="T12">
                    <a:pos x="T4" y="T5"/>
                  </a:cxn>
                  <a:cxn ang="T13">
                    <a:pos x="T6" y="T7"/>
                  </a:cxn>
                  <a:cxn ang="T14">
                    <a:pos x="T8" y="T9"/>
                  </a:cxn>
                </a:cxnLst>
                <a:rect l="T15" t="T16" r="T17" b="T18"/>
                <a:pathLst>
                  <a:path w="39" h="57">
                    <a:moveTo>
                      <a:pt x="0" y="55"/>
                    </a:moveTo>
                    <a:lnTo>
                      <a:pt x="3" y="0"/>
                    </a:lnTo>
                    <a:lnTo>
                      <a:pt x="39" y="1"/>
                    </a:lnTo>
                    <a:lnTo>
                      <a:pt x="37" y="57"/>
                    </a:lnTo>
                    <a:lnTo>
                      <a:pt x="0" y="55"/>
                    </a:lnTo>
                    <a:close/>
                  </a:path>
                </a:pathLst>
              </a:custGeom>
              <a:solidFill>
                <a:srgbClr val="000000"/>
              </a:solidFill>
              <a:ln w="9525">
                <a:noFill/>
                <a:round/>
                <a:headEnd/>
                <a:tailEnd/>
              </a:ln>
            </p:spPr>
            <p:txBody>
              <a:bodyPr/>
              <a:lstStyle/>
              <a:p>
                <a:endParaRPr lang="en-US"/>
              </a:p>
            </p:txBody>
          </p:sp>
        </p:grpSp>
        <p:sp>
          <p:nvSpPr>
            <p:cNvPr id="91146" name="Freeform 324"/>
            <p:cNvSpPr>
              <a:spLocks/>
            </p:cNvSpPr>
            <p:nvPr/>
          </p:nvSpPr>
          <p:spPr bwMode="auto">
            <a:xfrm>
              <a:off x="3102" y="1667"/>
              <a:ext cx="39" cy="58"/>
            </a:xfrm>
            <a:custGeom>
              <a:avLst/>
              <a:gdLst>
                <a:gd name="T0" fmla="*/ 0 w 39"/>
                <a:gd name="T1" fmla="*/ 56 h 58"/>
                <a:gd name="T2" fmla="*/ 3 w 39"/>
                <a:gd name="T3" fmla="*/ 0 h 58"/>
                <a:gd name="T4" fmla="*/ 39 w 39"/>
                <a:gd name="T5" fmla="*/ 2 h 58"/>
                <a:gd name="T6" fmla="*/ 36 w 39"/>
                <a:gd name="T7" fmla="*/ 58 h 58"/>
                <a:gd name="T8" fmla="*/ 0 w 39"/>
                <a:gd name="T9" fmla="*/ 56 h 58"/>
                <a:gd name="T10" fmla="*/ 0 60000 65536"/>
                <a:gd name="T11" fmla="*/ 0 60000 65536"/>
                <a:gd name="T12" fmla="*/ 0 60000 65536"/>
                <a:gd name="T13" fmla="*/ 0 60000 65536"/>
                <a:gd name="T14" fmla="*/ 0 60000 65536"/>
                <a:gd name="T15" fmla="*/ 0 w 39"/>
                <a:gd name="T16" fmla="*/ 0 h 58"/>
                <a:gd name="T17" fmla="*/ 39 w 39"/>
                <a:gd name="T18" fmla="*/ 58 h 58"/>
              </a:gdLst>
              <a:ahLst/>
              <a:cxnLst>
                <a:cxn ang="T10">
                  <a:pos x="T0" y="T1"/>
                </a:cxn>
                <a:cxn ang="T11">
                  <a:pos x="T2" y="T3"/>
                </a:cxn>
                <a:cxn ang="T12">
                  <a:pos x="T4" y="T5"/>
                </a:cxn>
                <a:cxn ang="T13">
                  <a:pos x="T6" y="T7"/>
                </a:cxn>
                <a:cxn ang="T14">
                  <a:pos x="T8" y="T9"/>
                </a:cxn>
              </a:cxnLst>
              <a:rect l="T15" t="T16" r="T17" b="T18"/>
              <a:pathLst>
                <a:path w="39" h="58">
                  <a:moveTo>
                    <a:pt x="0" y="56"/>
                  </a:moveTo>
                  <a:lnTo>
                    <a:pt x="3" y="0"/>
                  </a:lnTo>
                  <a:lnTo>
                    <a:pt x="39" y="2"/>
                  </a:lnTo>
                  <a:lnTo>
                    <a:pt x="36" y="58"/>
                  </a:lnTo>
                  <a:lnTo>
                    <a:pt x="0" y="56"/>
                  </a:lnTo>
                  <a:close/>
                </a:path>
              </a:pathLst>
            </a:custGeom>
            <a:solidFill>
              <a:srgbClr val="000000"/>
            </a:solidFill>
            <a:ln w="9525">
              <a:noFill/>
              <a:round/>
              <a:headEnd/>
              <a:tailEnd/>
            </a:ln>
          </p:spPr>
          <p:txBody>
            <a:bodyPr/>
            <a:lstStyle/>
            <a:p>
              <a:endParaRPr lang="en-US"/>
            </a:p>
          </p:txBody>
        </p:sp>
        <p:sp>
          <p:nvSpPr>
            <p:cNvPr id="91147" name="Freeform 323"/>
            <p:cNvSpPr>
              <a:spLocks/>
            </p:cNvSpPr>
            <p:nvPr/>
          </p:nvSpPr>
          <p:spPr bwMode="auto">
            <a:xfrm>
              <a:off x="3105" y="1611"/>
              <a:ext cx="40" cy="59"/>
            </a:xfrm>
            <a:custGeom>
              <a:avLst/>
              <a:gdLst>
                <a:gd name="T0" fmla="*/ 0 w 40"/>
                <a:gd name="T1" fmla="*/ 56 h 59"/>
                <a:gd name="T2" fmla="*/ 3 w 40"/>
                <a:gd name="T3" fmla="*/ 0 h 59"/>
                <a:gd name="T4" fmla="*/ 40 w 40"/>
                <a:gd name="T5" fmla="*/ 3 h 59"/>
                <a:gd name="T6" fmla="*/ 36 w 40"/>
                <a:gd name="T7" fmla="*/ 59 h 59"/>
                <a:gd name="T8" fmla="*/ 0 w 40"/>
                <a:gd name="T9" fmla="*/ 56 h 59"/>
                <a:gd name="T10" fmla="*/ 0 60000 65536"/>
                <a:gd name="T11" fmla="*/ 0 60000 65536"/>
                <a:gd name="T12" fmla="*/ 0 60000 65536"/>
                <a:gd name="T13" fmla="*/ 0 60000 65536"/>
                <a:gd name="T14" fmla="*/ 0 60000 65536"/>
                <a:gd name="T15" fmla="*/ 0 w 40"/>
                <a:gd name="T16" fmla="*/ 0 h 59"/>
                <a:gd name="T17" fmla="*/ 40 w 40"/>
                <a:gd name="T18" fmla="*/ 59 h 59"/>
              </a:gdLst>
              <a:ahLst/>
              <a:cxnLst>
                <a:cxn ang="T10">
                  <a:pos x="T0" y="T1"/>
                </a:cxn>
                <a:cxn ang="T11">
                  <a:pos x="T2" y="T3"/>
                </a:cxn>
                <a:cxn ang="T12">
                  <a:pos x="T4" y="T5"/>
                </a:cxn>
                <a:cxn ang="T13">
                  <a:pos x="T6" y="T7"/>
                </a:cxn>
                <a:cxn ang="T14">
                  <a:pos x="T8" y="T9"/>
                </a:cxn>
              </a:cxnLst>
              <a:rect l="T15" t="T16" r="T17" b="T18"/>
              <a:pathLst>
                <a:path w="40" h="59">
                  <a:moveTo>
                    <a:pt x="0" y="56"/>
                  </a:moveTo>
                  <a:lnTo>
                    <a:pt x="3" y="0"/>
                  </a:lnTo>
                  <a:lnTo>
                    <a:pt x="40" y="3"/>
                  </a:lnTo>
                  <a:lnTo>
                    <a:pt x="36" y="59"/>
                  </a:lnTo>
                  <a:lnTo>
                    <a:pt x="0" y="56"/>
                  </a:lnTo>
                  <a:close/>
                </a:path>
              </a:pathLst>
            </a:custGeom>
            <a:solidFill>
              <a:srgbClr val="000000"/>
            </a:solidFill>
            <a:ln w="9525">
              <a:noFill/>
              <a:round/>
              <a:headEnd/>
              <a:tailEnd/>
            </a:ln>
          </p:spPr>
          <p:txBody>
            <a:bodyPr/>
            <a:lstStyle/>
            <a:p>
              <a:endParaRPr lang="en-US"/>
            </a:p>
          </p:txBody>
        </p:sp>
        <p:sp>
          <p:nvSpPr>
            <p:cNvPr id="91148" name="Freeform 322"/>
            <p:cNvSpPr>
              <a:spLocks/>
            </p:cNvSpPr>
            <p:nvPr/>
          </p:nvSpPr>
          <p:spPr bwMode="auto">
            <a:xfrm>
              <a:off x="3108" y="1557"/>
              <a:ext cx="41" cy="57"/>
            </a:xfrm>
            <a:custGeom>
              <a:avLst/>
              <a:gdLst>
                <a:gd name="T0" fmla="*/ 0 w 41"/>
                <a:gd name="T1" fmla="*/ 54 h 57"/>
                <a:gd name="T2" fmla="*/ 4 w 41"/>
                <a:gd name="T3" fmla="*/ 0 h 57"/>
                <a:gd name="T4" fmla="*/ 41 w 41"/>
                <a:gd name="T5" fmla="*/ 3 h 57"/>
                <a:gd name="T6" fmla="*/ 37 w 41"/>
                <a:gd name="T7" fmla="*/ 57 h 57"/>
                <a:gd name="T8" fmla="*/ 0 w 41"/>
                <a:gd name="T9" fmla="*/ 54 h 57"/>
                <a:gd name="T10" fmla="*/ 0 60000 65536"/>
                <a:gd name="T11" fmla="*/ 0 60000 65536"/>
                <a:gd name="T12" fmla="*/ 0 60000 65536"/>
                <a:gd name="T13" fmla="*/ 0 60000 65536"/>
                <a:gd name="T14" fmla="*/ 0 60000 65536"/>
                <a:gd name="T15" fmla="*/ 0 w 41"/>
                <a:gd name="T16" fmla="*/ 0 h 57"/>
                <a:gd name="T17" fmla="*/ 41 w 41"/>
                <a:gd name="T18" fmla="*/ 57 h 57"/>
              </a:gdLst>
              <a:ahLst/>
              <a:cxnLst>
                <a:cxn ang="T10">
                  <a:pos x="T0" y="T1"/>
                </a:cxn>
                <a:cxn ang="T11">
                  <a:pos x="T2" y="T3"/>
                </a:cxn>
                <a:cxn ang="T12">
                  <a:pos x="T4" y="T5"/>
                </a:cxn>
                <a:cxn ang="T13">
                  <a:pos x="T6" y="T7"/>
                </a:cxn>
                <a:cxn ang="T14">
                  <a:pos x="T8" y="T9"/>
                </a:cxn>
              </a:cxnLst>
              <a:rect l="T15" t="T16" r="T17" b="T18"/>
              <a:pathLst>
                <a:path w="41" h="57">
                  <a:moveTo>
                    <a:pt x="0" y="54"/>
                  </a:moveTo>
                  <a:lnTo>
                    <a:pt x="4" y="0"/>
                  </a:lnTo>
                  <a:lnTo>
                    <a:pt x="41" y="3"/>
                  </a:lnTo>
                  <a:lnTo>
                    <a:pt x="37" y="57"/>
                  </a:lnTo>
                  <a:lnTo>
                    <a:pt x="0" y="54"/>
                  </a:lnTo>
                  <a:close/>
                </a:path>
              </a:pathLst>
            </a:custGeom>
            <a:solidFill>
              <a:srgbClr val="000000"/>
            </a:solidFill>
            <a:ln w="9525">
              <a:noFill/>
              <a:round/>
              <a:headEnd/>
              <a:tailEnd/>
            </a:ln>
          </p:spPr>
          <p:txBody>
            <a:bodyPr/>
            <a:lstStyle/>
            <a:p>
              <a:endParaRPr lang="en-US"/>
            </a:p>
          </p:txBody>
        </p:sp>
        <p:sp>
          <p:nvSpPr>
            <p:cNvPr id="91149" name="Freeform 321"/>
            <p:cNvSpPr>
              <a:spLocks/>
            </p:cNvSpPr>
            <p:nvPr/>
          </p:nvSpPr>
          <p:spPr bwMode="auto">
            <a:xfrm>
              <a:off x="3112" y="1505"/>
              <a:ext cx="41" cy="55"/>
            </a:xfrm>
            <a:custGeom>
              <a:avLst/>
              <a:gdLst>
                <a:gd name="T0" fmla="*/ 0 w 41"/>
                <a:gd name="T1" fmla="*/ 52 h 55"/>
                <a:gd name="T2" fmla="*/ 4 w 41"/>
                <a:gd name="T3" fmla="*/ 0 h 55"/>
                <a:gd name="T4" fmla="*/ 41 w 41"/>
                <a:gd name="T5" fmla="*/ 3 h 55"/>
                <a:gd name="T6" fmla="*/ 37 w 41"/>
                <a:gd name="T7" fmla="*/ 55 h 55"/>
                <a:gd name="T8" fmla="*/ 0 w 41"/>
                <a:gd name="T9" fmla="*/ 52 h 55"/>
                <a:gd name="T10" fmla="*/ 0 60000 65536"/>
                <a:gd name="T11" fmla="*/ 0 60000 65536"/>
                <a:gd name="T12" fmla="*/ 0 60000 65536"/>
                <a:gd name="T13" fmla="*/ 0 60000 65536"/>
                <a:gd name="T14" fmla="*/ 0 60000 65536"/>
                <a:gd name="T15" fmla="*/ 0 w 41"/>
                <a:gd name="T16" fmla="*/ 0 h 55"/>
                <a:gd name="T17" fmla="*/ 41 w 41"/>
                <a:gd name="T18" fmla="*/ 55 h 55"/>
              </a:gdLst>
              <a:ahLst/>
              <a:cxnLst>
                <a:cxn ang="T10">
                  <a:pos x="T0" y="T1"/>
                </a:cxn>
                <a:cxn ang="T11">
                  <a:pos x="T2" y="T3"/>
                </a:cxn>
                <a:cxn ang="T12">
                  <a:pos x="T4" y="T5"/>
                </a:cxn>
                <a:cxn ang="T13">
                  <a:pos x="T6" y="T7"/>
                </a:cxn>
                <a:cxn ang="T14">
                  <a:pos x="T8" y="T9"/>
                </a:cxn>
              </a:cxnLst>
              <a:rect l="T15" t="T16" r="T17" b="T18"/>
              <a:pathLst>
                <a:path w="41" h="55">
                  <a:moveTo>
                    <a:pt x="0" y="52"/>
                  </a:moveTo>
                  <a:lnTo>
                    <a:pt x="4" y="0"/>
                  </a:lnTo>
                  <a:lnTo>
                    <a:pt x="41" y="3"/>
                  </a:lnTo>
                  <a:lnTo>
                    <a:pt x="37" y="55"/>
                  </a:lnTo>
                  <a:lnTo>
                    <a:pt x="0" y="52"/>
                  </a:lnTo>
                  <a:close/>
                </a:path>
              </a:pathLst>
            </a:custGeom>
            <a:solidFill>
              <a:srgbClr val="000000"/>
            </a:solidFill>
            <a:ln w="9525">
              <a:noFill/>
              <a:round/>
              <a:headEnd/>
              <a:tailEnd/>
            </a:ln>
          </p:spPr>
          <p:txBody>
            <a:bodyPr/>
            <a:lstStyle/>
            <a:p>
              <a:endParaRPr lang="en-US"/>
            </a:p>
          </p:txBody>
        </p:sp>
        <p:sp>
          <p:nvSpPr>
            <p:cNvPr id="91150" name="Freeform 320"/>
            <p:cNvSpPr>
              <a:spLocks/>
            </p:cNvSpPr>
            <p:nvPr/>
          </p:nvSpPr>
          <p:spPr bwMode="auto">
            <a:xfrm>
              <a:off x="3129" y="1303"/>
              <a:ext cx="42" cy="49"/>
            </a:xfrm>
            <a:custGeom>
              <a:avLst/>
              <a:gdLst>
                <a:gd name="T0" fmla="*/ 0 w 42"/>
                <a:gd name="T1" fmla="*/ 44 h 49"/>
                <a:gd name="T2" fmla="*/ 5 w 42"/>
                <a:gd name="T3" fmla="*/ 0 h 49"/>
                <a:gd name="T4" fmla="*/ 42 w 42"/>
                <a:gd name="T5" fmla="*/ 4 h 49"/>
                <a:gd name="T6" fmla="*/ 37 w 42"/>
                <a:gd name="T7" fmla="*/ 49 h 49"/>
                <a:gd name="T8" fmla="*/ 0 w 42"/>
                <a:gd name="T9" fmla="*/ 44 h 49"/>
                <a:gd name="T10" fmla="*/ 0 60000 65536"/>
                <a:gd name="T11" fmla="*/ 0 60000 65536"/>
                <a:gd name="T12" fmla="*/ 0 60000 65536"/>
                <a:gd name="T13" fmla="*/ 0 60000 65536"/>
                <a:gd name="T14" fmla="*/ 0 60000 65536"/>
                <a:gd name="T15" fmla="*/ 0 w 42"/>
                <a:gd name="T16" fmla="*/ 0 h 49"/>
                <a:gd name="T17" fmla="*/ 42 w 42"/>
                <a:gd name="T18" fmla="*/ 49 h 49"/>
              </a:gdLst>
              <a:ahLst/>
              <a:cxnLst>
                <a:cxn ang="T10">
                  <a:pos x="T0" y="T1"/>
                </a:cxn>
                <a:cxn ang="T11">
                  <a:pos x="T2" y="T3"/>
                </a:cxn>
                <a:cxn ang="T12">
                  <a:pos x="T4" y="T5"/>
                </a:cxn>
                <a:cxn ang="T13">
                  <a:pos x="T6" y="T7"/>
                </a:cxn>
                <a:cxn ang="T14">
                  <a:pos x="T8" y="T9"/>
                </a:cxn>
              </a:cxnLst>
              <a:rect l="T15" t="T16" r="T17" b="T18"/>
              <a:pathLst>
                <a:path w="42" h="49">
                  <a:moveTo>
                    <a:pt x="0" y="44"/>
                  </a:moveTo>
                  <a:lnTo>
                    <a:pt x="5" y="0"/>
                  </a:lnTo>
                  <a:lnTo>
                    <a:pt x="42" y="4"/>
                  </a:lnTo>
                  <a:lnTo>
                    <a:pt x="37" y="49"/>
                  </a:lnTo>
                  <a:lnTo>
                    <a:pt x="0" y="44"/>
                  </a:lnTo>
                  <a:close/>
                </a:path>
              </a:pathLst>
            </a:custGeom>
            <a:solidFill>
              <a:srgbClr val="000000"/>
            </a:solidFill>
            <a:ln w="9525">
              <a:noFill/>
              <a:round/>
              <a:headEnd/>
              <a:tailEnd/>
            </a:ln>
          </p:spPr>
          <p:txBody>
            <a:bodyPr/>
            <a:lstStyle/>
            <a:p>
              <a:endParaRPr lang="en-US"/>
            </a:p>
          </p:txBody>
        </p:sp>
        <p:sp>
          <p:nvSpPr>
            <p:cNvPr id="91151" name="Freeform 319"/>
            <p:cNvSpPr>
              <a:spLocks/>
            </p:cNvSpPr>
            <p:nvPr/>
          </p:nvSpPr>
          <p:spPr bwMode="auto">
            <a:xfrm>
              <a:off x="3134" y="1255"/>
              <a:ext cx="42" cy="52"/>
            </a:xfrm>
            <a:custGeom>
              <a:avLst/>
              <a:gdLst>
                <a:gd name="T0" fmla="*/ 0 w 42"/>
                <a:gd name="T1" fmla="*/ 48 h 52"/>
                <a:gd name="T2" fmla="*/ 6 w 42"/>
                <a:gd name="T3" fmla="*/ 0 h 52"/>
                <a:gd name="T4" fmla="*/ 42 w 42"/>
                <a:gd name="T5" fmla="*/ 5 h 52"/>
                <a:gd name="T6" fmla="*/ 37 w 42"/>
                <a:gd name="T7" fmla="*/ 52 h 52"/>
                <a:gd name="T8" fmla="*/ 0 w 42"/>
                <a:gd name="T9" fmla="*/ 48 h 52"/>
                <a:gd name="T10" fmla="*/ 0 60000 65536"/>
                <a:gd name="T11" fmla="*/ 0 60000 65536"/>
                <a:gd name="T12" fmla="*/ 0 60000 65536"/>
                <a:gd name="T13" fmla="*/ 0 60000 65536"/>
                <a:gd name="T14" fmla="*/ 0 60000 65536"/>
                <a:gd name="T15" fmla="*/ 0 w 42"/>
                <a:gd name="T16" fmla="*/ 0 h 52"/>
                <a:gd name="T17" fmla="*/ 42 w 42"/>
                <a:gd name="T18" fmla="*/ 52 h 52"/>
              </a:gdLst>
              <a:ahLst/>
              <a:cxnLst>
                <a:cxn ang="T10">
                  <a:pos x="T0" y="T1"/>
                </a:cxn>
                <a:cxn ang="T11">
                  <a:pos x="T2" y="T3"/>
                </a:cxn>
                <a:cxn ang="T12">
                  <a:pos x="T4" y="T5"/>
                </a:cxn>
                <a:cxn ang="T13">
                  <a:pos x="T6" y="T7"/>
                </a:cxn>
                <a:cxn ang="T14">
                  <a:pos x="T8" y="T9"/>
                </a:cxn>
              </a:cxnLst>
              <a:rect l="T15" t="T16" r="T17" b="T18"/>
              <a:pathLst>
                <a:path w="42" h="52">
                  <a:moveTo>
                    <a:pt x="0" y="48"/>
                  </a:moveTo>
                  <a:lnTo>
                    <a:pt x="6" y="0"/>
                  </a:lnTo>
                  <a:lnTo>
                    <a:pt x="42" y="5"/>
                  </a:lnTo>
                  <a:lnTo>
                    <a:pt x="37" y="52"/>
                  </a:lnTo>
                  <a:lnTo>
                    <a:pt x="0" y="48"/>
                  </a:lnTo>
                  <a:close/>
                </a:path>
              </a:pathLst>
            </a:custGeom>
            <a:solidFill>
              <a:srgbClr val="000000"/>
            </a:solidFill>
            <a:ln w="9525">
              <a:noFill/>
              <a:round/>
              <a:headEnd/>
              <a:tailEnd/>
            </a:ln>
          </p:spPr>
          <p:txBody>
            <a:bodyPr/>
            <a:lstStyle/>
            <a:p>
              <a:endParaRPr lang="en-US"/>
            </a:p>
          </p:txBody>
        </p:sp>
        <p:sp>
          <p:nvSpPr>
            <p:cNvPr id="91152" name="Freeform 318"/>
            <p:cNvSpPr>
              <a:spLocks/>
            </p:cNvSpPr>
            <p:nvPr/>
          </p:nvSpPr>
          <p:spPr bwMode="auto">
            <a:xfrm>
              <a:off x="3140" y="1210"/>
              <a:ext cx="42" cy="50"/>
            </a:xfrm>
            <a:custGeom>
              <a:avLst/>
              <a:gdLst>
                <a:gd name="T0" fmla="*/ 0 w 42"/>
                <a:gd name="T1" fmla="*/ 45 h 50"/>
                <a:gd name="T2" fmla="*/ 5 w 42"/>
                <a:gd name="T3" fmla="*/ 0 h 50"/>
                <a:gd name="T4" fmla="*/ 42 w 42"/>
                <a:gd name="T5" fmla="*/ 5 h 50"/>
                <a:gd name="T6" fmla="*/ 36 w 42"/>
                <a:gd name="T7" fmla="*/ 50 h 50"/>
                <a:gd name="T8" fmla="*/ 0 w 42"/>
                <a:gd name="T9" fmla="*/ 45 h 50"/>
                <a:gd name="T10" fmla="*/ 0 60000 65536"/>
                <a:gd name="T11" fmla="*/ 0 60000 65536"/>
                <a:gd name="T12" fmla="*/ 0 60000 65536"/>
                <a:gd name="T13" fmla="*/ 0 60000 65536"/>
                <a:gd name="T14" fmla="*/ 0 60000 65536"/>
                <a:gd name="T15" fmla="*/ 0 w 42"/>
                <a:gd name="T16" fmla="*/ 0 h 50"/>
                <a:gd name="T17" fmla="*/ 42 w 42"/>
                <a:gd name="T18" fmla="*/ 50 h 50"/>
              </a:gdLst>
              <a:ahLst/>
              <a:cxnLst>
                <a:cxn ang="T10">
                  <a:pos x="T0" y="T1"/>
                </a:cxn>
                <a:cxn ang="T11">
                  <a:pos x="T2" y="T3"/>
                </a:cxn>
                <a:cxn ang="T12">
                  <a:pos x="T4" y="T5"/>
                </a:cxn>
                <a:cxn ang="T13">
                  <a:pos x="T6" y="T7"/>
                </a:cxn>
                <a:cxn ang="T14">
                  <a:pos x="T8" y="T9"/>
                </a:cxn>
              </a:cxnLst>
              <a:rect l="T15" t="T16" r="T17" b="T18"/>
              <a:pathLst>
                <a:path w="42" h="50">
                  <a:moveTo>
                    <a:pt x="0" y="45"/>
                  </a:moveTo>
                  <a:lnTo>
                    <a:pt x="5" y="0"/>
                  </a:lnTo>
                  <a:lnTo>
                    <a:pt x="42" y="5"/>
                  </a:lnTo>
                  <a:lnTo>
                    <a:pt x="36" y="50"/>
                  </a:lnTo>
                  <a:lnTo>
                    <a:pt x="0" y="45"/>
                  </a:lnTo>
                  <a:close/>
                </a:path>
              </a:pathLst>
            </a:custGeom>
            <a:solidFill>
              <a:srgbClr val="000000"/>
            </a:solidFill>
            <a:ln w="9525">
              <a:noFill/>
              <a:round/>
              <a:headEnd/>
              <a:tailEnd/>
            </a:ln>
          </p:spPr>
          <p:txBody>
            <a:bodyPr/>
            <a:lstStyle/>
            <a:p>
              <a:endParaRPr lang="en-US"/>
            </a:p>
          </p:txBody>
        </p:sp>
        <p:sp>
          <p:nvSpPr>
            <p:cNvPr id="91153" name="Freeform 317"/>
            <p:cNvSpPr>
              <a:spLocks/>
            </p:cNvSpPr>
            <p:nvPr/>
          </p:nvSpPr>
          <p:spPr bwMode="auto">
            <a:xfrm>
              <a:off x="3145" y="1166"/>
              <a:ext cx="42" cy="49"/>
            </a:xfrm>
            <a:custGeom>
              <a:avLst/>
              <a:gdLst>
                <a:gd name="T0" fmla="*/ 0 w 42"/>
                <a:gd name="T1" fmla="*/ 44 h 49"/>
                <a:gd name="T2" fmla="*/ 6 w 42"/>
                <a:gd name="T3" fmla="*/ 0 h 49"/>
                <a:gd name="T4" fmla="*/ 42 w 42"/>
                <a:gd name="T5" fmla="*/ 6 h 49"/>
                <a:gd name="T6" fmla="*/ 36 w 42"/>
                <a:gd name="T7" fmla="*/ 49 h 49"/>
                <a:gd name="T8" fmla="*/ 0 w 42"/>
                <a:gd name="T9" fmla="*/ 44 h 49"/>
                <a:gd name="T10" fmla="*/ 0 60000 65536"/>
                <a:gd name="T11" fmla="*/ 0 60000 65536"/>
                <a:gd name="T12" fmla="*/ 0 60000 65536"/>
                <a:gd name="T13" fmla="*/ 0 60000 65536"/>
                <a:gd name="T14" fmla="*/ 0 60000 65536"/>
                <a:gd name="T15" fmla="*/ 0 w 42"/>
                <a:gd name="T16" fmla="*/ 0 h 49"/>
                <a:gd name="T17" fmla="*/ 42 w 42"/>
                <a:gd name="T18" fmla="*/ 49 h 49"/>
              </a:gdLst>
              <a:ahLst/>
              <a:cxnLst>
                <a:cxn ang="T10">
                  <a:pos x="T0" y="T1"/>
                </a:cxn>
                <a:cxn ang="T11">
                  <a:pos x="T2" y="T3"/>
                </a:cxn>
                <a:cxn ang="T12">
                  <a:pos x="T4" y="T5"/>
                </a:cxn>
                <a:cxn ang="T13">
                  <a:pos x="T6" y="T7"/>
                </a:cxn>
                <a:cxn ang="T14">
                  <a:pos x="T8" y="T9"/>
                </a:cxn>
              </a:cxnLst>
              <a:rect l="T15" t="T16" r="T17" b="T18"/>
              <a:pathLst>
                <a:path w="42" h="49">
                  <a:moveTo>
                    <a:pt x="0" y="44"/>
                  </a:moveTo>
                  <a:lnTo>
                    <a:pt x="6" y="0"/>
                  </a:lnTo>
                  <a:lnTo>
                    <a:pt x="42" y="6"/>
                  </a:lnTo>
                  <a:lnTo>
                    <a:pt x="36" y="49"/>
                  </a:lnTo>
                  <a:lnTo>
                    <a:pt x="0" y="44"/>
                  </a:lnTo>
                  <a:close/>
                </a:path>
              </a:pathLst>
            </a:custGeom>
            <a:solidFill>
              <a:srgbClr val="000000"/>
            </a:solidFill>
            <a:ln w="9525">
              <a:noFill/>
              <a:round/>
              <a:headEnd/>
              <a:tailEnd/>
            </a:ln>
          </p:spPr>
          <p:txBody>
            <a:bodyPr/>
            <a:lstStyle/>
            <a:p>
              <a:endParaRPr lang="en-US"/>
            </a:p>
          </p:txBody>
        </p:sp>
        <p:sp>
          <p:nvSpPr>
            <p:cNvPr id="91154" name="Freeform 316"/>
            <p:cNvSpPr>
              <a:spLocks/>
            </p:cNvSpPr>
            <p:nvPr/>
          </p:nvSpPr>
          <p:spPr bwMode="auto">
            <a:xfrm>
              <a:off x="3151" y="1125"/>
              <a:ext cx="43" cy="48"/>
            </a:xfrm>
            <a:custGeom>
              <a:avLst/>
              <a:gdLst>
                <a:gd name="T0" fmla="*/ 0 w 43"/>
                <a:gd name="T1" fmla="*/ 41 h 48"/>
                <a:gd name="T2" fmla="*/ 7 w 43"/>
                <a:gd name="T3" fmla="*/ 0 h 48"/>
                <a:gd name="T4" fmla="*/ 43 w 43"/>
                <a:gd name="T5" fmla="*/ 6 h 48"/>
                <a:gd name="T6" fmla="*/ 36 w 43"/>
                <a:gd name="T7" fmla="*/ 48 h 48"/>
                <a:gd name="T8" fmla="*/ 0 w 43"/>
                <a:gd name="T9" fmla="*/ 41 h 48"/>
                <a:gd name="T10" fmla="*/ 0 60000 65536"/>
                <a:gd name="T11" fmla="*/ 0 60000 65536"/>
                <a:gd name="T12" fmla="*/ 0 60000 65536"/>
                <a:gd name="T13" fmla="*/ 0 60000 65536"/>
                <a:gd name="T14" fmla="*/ 0 60000 65536"/>
                <a:gd name="T15" fmla="*/ 0 w 43"/>
                <a:gd name="T16" fmla="*/ 0 h 48"/>
                <a:gd name="T17" fmla="*/ 43 w 43"/>
                <a:gd name="T18" fmla="*/ 48 h 48"/>
              </a:gdLst>
              <a:ahLst/>
              <a:cxnLst>
                <a:cxn ang="T10">
                  <a:pos x="T0" y="T1"/>
                </a:cxn>
                <a:cxn ang="T11">
                  <a:pos x="T2" y="T3"/>
                </a:cxn>
                <a:cxn ang="T12">
                  <a:pos x="T4" y="T5"/>
                </a:cxn>
                <a:cxn ang="T13">
                  <a:pos x="T6" y="T7"/>
                </a:cxn>
                <a:cxn ang="T14">
                  <a:pos x="T8" y="T9"/>
                </a:cxn>
              </a:cxnLst>
              <a:rect l="T15" t="T16" r="T17" b="T18"/>
              <a:pathLst>
                <a:path w="43" h="48">
                  <a:moveTo>
                    <a:pt x="0" y="41"/>
                  </a:moveTo>
                  <a:lnTo>
                    <a:pt x="7" y="0"/>
                  </a:lnTo>
                  <a:lnTo>
                    <a:pt x="43" y="6"/>
                  </a:lnTo>
                  <a:lnTo>
                    <a:pt x="36" y="48"/>
                  </a:lnTo>
                  <a:lnTo>
                    <a:pt x="0" y="41"/>
                  </a:lnTo>
                  <a:close/>
                </a:path>
              </a:pathLst>
            </a:custGeom>
            <a:solidFill>
              <a:srgbClr val="000000"/>
            </a:solidFill>
            <a:ln w="9525">
              <a:noFill/>
              <a:round/>
              <a:headEnd/>
              <a:tailEnd/>
            </a:ln>
          </p:spPr>
          <p:txBody>
            <a:bodyPr/>
            <a:lstStyle/>
            <a:p>
              <a:endParaRPr lang="en-US"/>
            </a:p>
          </p:txBody>
        </p:sp>
        <p:sp>
          <p:nvSpPr>
            <p:cNvPr id="91155" name="Freeform 315"/>
            <p:cNvSpPr>
              <a:spLocks/>
            </p:cNvSpPr>
            <p:nvPr/>
          </p:nvSpPr>
          <p:spPr bwMode="auto">
            <a:xfrm>
              <a:off x="3158" y="1084"/>
              <a:ext cx="43" cy="47"/>
            </a:xfrm>
            <a:custGeom>
              <a:avLst/>
              <a:gdLst>
                <a:gd name="T0" fmla="*/ 0 w 43"/>
                <a:gd name="T1" fmla="*/ 40 h 47"/>
                <a:gd name="T2" fmla="*/ 7 w 43"/>
                <a:gd name="T3" fmla="*/ 0 h 47"/>
                <a:gd name="T4" fmla="*/ 43 w 43"/>
                <a:gd name="T5" fmla="*/ 8 h 47"/>
                <a:gd name="T6" fmla="*/ 36 w 43"/>
                <a:gd name="T7" fmla="*/ 47 h 47"/>
                <a:gd name="T8" fmla="*/ 0 w 43"/>
                <a:gd name="T9" fmla="*/ 40 h 47"/>
                <a:gd name="T10" fmla="*/ 0 60000 65536"/>
                <a:gd name="T11" fmla="*/ 0 60000 65536"/>
                <a:gd name="T12" fmla="*/ 0 60000 65536"/>
                <a:gd name="T13" fmla="*/ 0 60000 65536"/>
                <a:gd name="T14" fmla="*/ 0 60000 65536"/>
                <a:gd name="T15" fmla="*/ 0 w 43"/>
                <a:gd name="T16" fmla="*/ 0 h 47"/>
                <a:gd name="T17" fmla="*/ 43 w 43"/>
                <a:gd name="T18" fmla="*/ 47 h 47"/>
              </a:gdLst>
              <a:ahLst/>
              <a:cxnLst>
                <a:cxn ang="T10">
                  <a:pos x="T0" y="T1"/>
                </a:cxn>
                <a:cxn ang="T11">
                  <a:pos x="T2" y="T3"/>
                </a:cxn>
                <a:cxn ang="T12">
                  <a:pos x="T4" y="T5"/>
                </a:cxn>
                <a:cxn ang="T13">
                  <a:pos x="T6" y="T7"/>
                </a:cxn>
                <a:cxn ang="T14">
                  <a:pos x="T8" y="T9"/>
                </a:cxn>
              </a:cxnLst>
              <a:rect l="T15" t="T16" r="T17" b="T18"/>
              <a:pathLst>
                <a:path w="43" h="47">
                  <a:moveTo>
                    <a:pt x="0" y="40"/>
                  </a:moveTo>
                  <a:lnTo>
                    <a:pt x="7" y="0"/>
                  </a:lnTo>
                  <a:lnTo>
                    <a:pt x="43" y="8"/>
                  </a:lnTo>
                  <a:lnTo>
                    <a:pt x="36" y="47"/>
                  </a:lnTo>
                  <a:lnTo>
                    <a:pt x="0" y="40"/>
                  </a:lnTo>
                  <a:close/>
                </a:path>
              </a:pathLst>
            </a:custGeom>
            <a:solidFill>
              <a:srgbClr val="000000"/>
            </a:solidFill>
            <a:ln w="9525">
              <a:noFill/>
              <a:round/>
              <a:headEnd/>
              <a:tailEnd/>
            </a:ln>
          </p:spPr>
          <p:txBody>
            <a:bodyPr/>
            <a:lstStyle/>
            <a:p>
              <a:endParaRPr lang="en-US"/>
            </a:p>
          </p:txBody>
        </p:sp>
        <p:sp>
          <p:nvSpPr>
            <p:cNvPr id="91156" name="Freeform 314"/>
            <p:cNvSpPr>
              <a:spLocks/>
            </p:cNvSpPr>
            <p:nvPr/>
          </p:nvSpPr>
          <p:spPr bwMode="auto">
            <a:xfrm>
              <a:off x="3165" y="1072"/>
              <a:ext cx="38" cy="20"/>
            </a:xfrm>
            <a:custGeom>
              <a:avLst/>
              <a:gdLst>
                <a:gd name="T0" fmla="*/ 0 w 38"/>
                <a:gd name="T1" fmla="*/ 12 h 20"/>
                <a:gd name="T2" fmla="*/ 2 w 38"/>
                <a:gd name="T3" fmla="*/ 0 h 20"/>
                <a:gd name="T4" fmla="*/ 38 w 38"/>
                <a:gd name="T5" fmla="*/ 7 h 20"/>
                <a:gd name="T6" fmla="*/ 36 w 38"/>
                <a:gd name="T7" fmla="*/ 20 h 20"/>
                <a:gd name="T8" fmla="*/ 0 w 38"/>
                <a:gd name="T9" fmla="*/ 12 h 20"/>
                <a:gd name="T10" fmla="*/ 0 60000 65536"/>
                <a:gd name="T11" fmla="*/ 0 60000 65536"/>
                <a:gd name="T12" fmla="*/ 0 60000 65536"/>
                <a:gd name="T13" fmla="*/ 0 60000 65536"/>
                <a:gd name="T14" fmla="*/ 0 60000 65536"/>
                <a:gd name="T15" fmla="*/ 0 w 38"/>
                <a:gd name="T16" fmla="*/ 0 h 20"/>
                <a:gd name="T17" fmla="*/ 38 w 38"/>
                <a:gd name="T18" fmla="*/ 20 h 20"/>
              </a:gdLst>
              <a:ahLst/>
              <a:cxnLst>
                <a:cxn ang="T10">
                  <a:pos x="T0" y="T1"/>
                </a:cxn>
                <a:cxn ang="T11">
                  <a:pos x="T2" y="T3"/>
                </a:cxn>
                <a:cxn ang="T12">
                  <a:pos x="T4" y="T5"/>
                </a:cxn>
                <a:cxn ang="T13">
                  <a:pos x="T6" y="T7"/>
                </a:cxn>
                <a:cxn ang="T14">
                  <a:pos x="T8" y="T9"/>
                </a:cxn>
              </a:cxnLst>
              <a:rect l="T15" t="T16" r="T17" b="T18"/>
              <a:pathLst>
                <a:path w="38" h="20">
                  <a:moveTo>
                    <a:pt x="0" y="12"/>
                  </a:moveTo>
                  <a:lnTo>
                    <a:pt x="2" y="0"/>
                  </a:lnTo>
                  <a:lnTo>
                    <a:pt x="38" y="7"/>
                  </a:lnTo>
                  <a:lnTo>
                    <a:pt x="36" y="20"/>
                  </a:lnTo>
                  <a:lnTo>
                    <a:pt x="0" y="12"/>
                  </a:lnTo>
                  <a:close/>
                </a:path>
              </a:pathLst>
            </a:custGeom>
            <a:solidFill>
              <a:srgbClr val="000000"/>
            </a:solidFill>
            <a:ln w="9525">
              <a:noFill/>
              <a:round/>
              <a:headEnd/>
              <a:tailEnd/>
            </a:ln>
          </p:spPr>
          <p:txBody>
            <a:bodyPr/>
            <a:lstStyle/>
            <a:p>
              <a:endParaRPr lang="en-US"/>
            </a:p>
          </p:txBody>
        </p:sp>
        <p:sp>
          <p:nvSpPr>
            <p:cNvPr id="91157" name="Freeform 313"/>
            <p:cNvSpPr>
              <a:spLocks/>
            </p:cNvSpPr>
            <p:nvPr/>
          </p:nvSpPr>
          <p:spPr bwMode="auto">
            <a:xfrm>
              <a:off x="3205" y="914"/>
              <a:ext cx="36" cy="15"/>
            </a:xfrm>
            <a:custGeom>
              <a:avLst/>
              <a:gdLst>
                <a:gd name="T0" fmla="*/ 0 w 36"/>
                <a:gd name="T1" fmla="*/ 2 h 15"/>
                <a:gd name="T2" fmla="*/ 1 w 36"/>
                <a:gd name="T3" fmla="*/ 0 h 15"/>
                <a:gd name="T4" fmla="*/ 36 w 36"/>
                <a:gd name="T5" fmla="*/ 12 h 15"/>
                <a:gd name="T6" fmla="*/ 35 w 36"/>
                <a:gd name="T7" fmla="*/ 15 h 15"/>
                <a:gd name="T8" fmla="*/ 0 w 36"/>
                <a:gd name="T9" fmla="*/ 2 h 15"/>
                <a:gd name="T10" fmla="*/ 0 60000 65536"/>
                <a:gd name="T11" fmla="*/ 0 60000 65536"/>
                <a:gd name="T12" fmla="*/ 0 60000 65536"/>
                <a:gd name="T13" fmla="*/ 0 60000 65536"/>
                <a:gd name="T14" fmla="*/ 0 60000 65536"/>
                <a:gd name="T15" fmla="*/ 0 w 36"/>
                <a:gd name="T16" fmla="*/ 0 h 15"/>
                <a:gd name="T17" fmla="*/ 36 w 36"/>
                <a:gd name="T18" fmla="*/ 15 h 15"/>
              </a:gdLst>
              <a:ahLst/>
              <a:cxnLst>
                <a:cxn ang="T10">
                  <a:pos x="T0" y="T1"/>
                </a:cxn>
                <a:cxn ang="T11">
                  <a:pos x="T2" y="T3"/>
                </a:cxn>
                <a:cxn ang="T12">
                  <a:pos x="T4" y="T5"/>
                </a:cxn>
                <a:cxn ang="T13">
                  <a:pos x="T6" y="T7"/>
                </a:cxn>
                <a:cxn ang="T14">
                  <a:pos x="T8" y="T9"/>
                </a:cxn>
              </a:cxnLst>
              <a:rect l="T15" t="T16" r="T17" b="T18"/>
              <a:pathLst>
                <a:path w="36" h="15">
                  <a:moveTo>
                    <a:pt x="0" y="2"/>
                  </a:moveTo>
                  <a:lnTo>
                    <a:pt x="1" y="0"/>
                  </a:lnTo>
                  <a:lnTo>
                    <a:pt x="36" y="12"/>
                  </a:lnTo>
                  <a:lnTo>
                    <a:pt x="35" y="15"/>
                  </a:lnTo>
                  <a:lnTo>
                    <a:pt x="0" y="2"/>
                  </a:lnTo>
                  <a:close/>
                </a:path>
              </a:pathLst>
            </a:custGeom>
            <a:solidFill>
              <a:srgbClr val="000000"/>
            </a:solidFill>
            <a:ln w="9525">
              <a:noFill/>
              <a:round/>
              <a:headEnd/>
              <a:tailEnd/>
            </a:ln>
          </p:spPr>
          <p:txBody>
            <a:bodyPr/>
            <a:lstStyle/>
            <a:p>
              <a:endParaRPr lang="en-US"/>
            </a:p>
          </p:txBody>
        </p:sp>
        <p:sp>
          <p:nvSpPr>
            <p:cNvPr id="91158" name="Freeform 312"/>
            <p:cNvSpPr>
              <a:spLocks/>
            </p:cNvSpPr>
            <p:nvPr/>
          </p:nvSpPr>
          <p:spPr bwMode="auto">
            <a:xfrm>
              <a:off x="3206" y="886"/>
              <a:ext cx="43" cy="41"/>
            </a:xfrm>
            <a:custGeom>
              <a:avLst/>
              <a:gdLst>
                <a:gd name="T0" fmla="*/ 0 w 43"/>
                <a:gd name="T1" fmla="*/ 28 h 41"/>
                <a:gd name="T2" fmla="*/ 9 w 43"/>
                <a:gd name="T3" fmla="*/ 0 h 41"/>
                <a:gd name="T4" fmla="*/ 43 w 43"/>
                <a:gd name="T5" fmla="*/ 13 h 41"/>
                <a:gd name="T6" fmla="*/ 34 w 43"/>
                <a:gd name="T7" fmla="*/ 41 h 41"/>
                <a:gd name="T8" fmla="*/ 0 w 43"/>
                <a:gd name="T9" fmla="*/ 28 h 41"/>
                <a:gd name="T10" fmla="*/ 0 60000 65536"/>
                <a:gd name="T11" fmla="*/ 0 60000 65536"/>
                <a:gd name="T12" fmla="*/ 0 60000 65536"/>
                <a:gd name="T13" fmla="*/ 0 60000 65536"/>
                <a:gd name="T14" fmla="*/ 0 60000 65536"/>
                <a:gd name="T15" fmla="*/ 0 w 43"/>
                <a:gd name="T16" fmla="*/ 0 h 41"/>
                <a:gd name="T17" fmla="*/ 43 w 43"/>
                <a:gd name="T18" fmla="*/ 41 h 41"/>
              </a:gdLst>
              <a:ahLst/>
              <a:cxnLst>
                <a:cxn ang="T10">
                  <a:pos x="T0" y="T1"/>
                </a:cxn>
                <a:cxn ang="T11">
                  <a:pos x="T2" y="T3"/>
                </a:cxn>
                <a:cxn ang="T12">
                  <a:pos x="T4" y="T5"/>
                </a:cxn>
                <a:cxn ang="T13">
                  <a:pos x="T6" y="T7"/>
                </a:cxn>
                <a:cxn ang="T14">
                  <a:pos x="T8" y="T9"/>
                </a:cxn>
              </a:cxnLst>
              <a:rect l="T15" t="T16" r="T17" b="T18"/>
              <a:pathLst>
                <a:path w="43" h="41">
                  <a:moveTo>
                    <a:pt x="0" y="28"/>
                  </a:moveTo>
                  <a:lnTo>
                    <a:pt x="9" y="0"/>
                  </a:lnTo>
                  <a:lnTo>
                    <a:pt x="43" y="13"/>
                  </a:lnTo>
                  <a:lnTo>
                    <a:pt x="34" y="41"/>
                  </a:lnTo>
                  <a:lnTo>
                    <a:pt x="0" y="28"/>
                  </a:lnTo>
                  <a:close/>
                </a:path>
              </a:pathLst>
            </a:custGeom>
            <a:solidFill>
              <a:srgbClr val="000000"/>
            </a:solidFill>
            <a:ln w="9525">
              <a:noFill/>
              <a:round/>
              <a:headEnd/>
              <a:tailEnd/>
            </a:ln>
          </p:spPr>
          <p:txBody>
            <a:bodyPr/>
            <a:lstStyle/>
            <a:p>
              <a:endParaRPr lang="en-US"/>
            </a:p>
          </p:txBody>
        </p:sp>
        <p:sp>
          <p:nvSpPr>
            <p:cNvPr id="91159" name="Freeform 311"/>
            <p:cNvSpPr>
              <a:spLocks/>
            </p:cNvSpPr>
            <p:nvPr/>
          </p:nvSpPr>
          <p:spPr bwMode="auto">
            <a:xfrm>
              <a:off x="3215" y="860"/>
              <a:ext cx="44" cy="40"/>
            </a:xfrm>
            <a:custGeom>
              <a:avLst/>
              <a:gdLst>
                <a:gd name="T0" fmla="*/ 0 w 44"/>
                <a:gd name="T1" fmla="*/ 25 h 40"/>
                <a:gd name="T2" fmla="*/ 10 w 44"/>
                <a:gd name="T3" fmla="*/ 0 h 40"/>
                <a:gd name="T4" fmla="*/ 44 w 44"/>
                <a:gd name="T5" fmla="*/ 16 h 40"/>
                <a:gd name="T6" fmla="*/ 34 w 44"/>
                <a:gd name="T7" fmla="*/ 40 h 40"/>
                <a:gd name="T8" fmla="*/ 0 w 44"/>
                <a:gd name="T9" fmla="*/ 25 h 40"/>
                <a:gd name="T10" fmla="*/ 0 60000 65536"/>
                <a:gd name="T11" fmla="*/ 0 60000 65536"/>
                <a:gd name="T12" fmla="*/ 0 60000 65536"/>
                <a:gd name="T13" fmla="*/ 0 60000 65536"/>
                <a:gd name="T14" fmla="*/ 0 60000 65536"/>
                <a:gd name="T15" fmla="*/ 0 w 44"/>
                <a:gd name="T16" fmla="*/ 0 h 40"/>
                <a:gd name="T17" fmla="*/ 44 w 44"/>
                <a:gd name="T18" fmla="*/ 40 h 40"/>
              </a:gdLst>
              <a:ahLst/>
              <a:cxnLst>
                <a:cxn ang="T10">
                  <a:pos x="T0" y="T1"/>
                </a:cxn>
                <a:cxn ang="T11">
                  <a:pos x="T2" y="T3"/>
                </a:cxn>
                <a:cxn ang="T12">
                  <a:pos x="T4" y="T5"/>
                </a:cxn>
                <a:cxn ang="T13">
                  <a:pos x="T6" y="T7"/>
                </a:cxn>
                <a:cxn ang="T14">
                  <a:pos x="T8" y="T9"/>
                </a:cxn>
              </a:cxnLst>
              <a:rect l="T15" t="T16" r="T17" b="T18"/>
              <a:pathLst>
                <a:path w="44" h="40">
                  <a:moveTo>
                    <a:pt x="0" y="25"/>
                  </a:moveTo>
                  <a:lnTo>
                    <a:pt x="10" y="0"/>
                  </a:lnTo>
                  <a:lnTo>
                    <a:pt x="44" y="16"/>
                  </a:lnTo>
                  <a:lnTo>
                    <a:pt x="34" y="40"/>
                  </a:lnTo>
                  <a:lnTo>
                    <a:pt x="0" y="25"/>
                  </a:lnTo>
                  <a:close/>
                </a:path>
              </a:pathLst>
            </a:custGeom>
            <a:solidFill>
              <a:srgbClr val="000000"/>
            </a:solidFill>
            <a:ln w="9525">
              <a:noFill/>
              <a:round/>
              <a:headEnd/>
              <a:tailEnd/>
            </a:ln>
          </p:spPr>
          <p:txBody>
            <a:bodyPr/>
            <a:lstStyle/>
            <a:p>
              <a:endParaRPr lang="en-US"/>
            </a:p>
          </p:txBody>
        </p:sp>
        <p:sp>
          <p:nvSpPr>
            <p:cNvPr id="91160" name="Freeform 310"/>
            <p:cNvSpPr>
              <a:spLocks/>
            </p:cNvSpPr>
            <p:nvPr/>
          </p:nvSpPr>
          <p:spPr bwMode="auto">
            <a:xfrm>
              <a:off x="3225" y="849"/>
              <a:ext cx="39" cy="27"/>
            </a:xfrm>
            <a:custGeom>
              <a:avLst/>
              <a:gdLst>
                <a:gd name="T0" fmla="*/ 0 w 39"/>
                <a:gd name="T1" fmla="*/ 11 h 27"/>
                <a:gd name="T2" fmla="*/ 5 w 39"/>
                <a:gd name="T3" fmla="*/ 0 h 27"/>
                <a:gd name="T4" fmla="*/ 39 w 39"/>
                <a:gd name="T5" fmla="*/ 15 h 27"/>
                <a:gd name="T6" fmla="*/ 34 w 39"/>
                <a:gd name="T7" fmla="*/ 27 h 27"/>
                <a:gd name="T8" fmla="*/ 0 w 39"/>
                <a:gd name="T9" fmla="*/ 11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0" y="11"/>
                  </a:moveTo>
                  <a:lnTo>
                    <a:pt x="5" y="0"/>
                  </a:lnTo>
                  <a:lnTo>
                    <a:pt x="39" y="15"/>
                  </a:lnTo>
                  <a:lnTo>
                    <a:pt x="34" y="27"/>
                  </a:lnTo>
                  <a:lnTo>
                    <a:pt x="0" y="11"/>
                  </a:lnTo>
                  <a:close/>
                </a:path>
              </a:pathLst>
            </a:custGeom>
            <a:solidFill>
              <a:srgbClr val="000000"/>
            </a:solidFill>
            <a:ln w="9525">
              <a:noFill/>
              <a:round/>
              <a:headEnd/>
              <a:tailEnd/>
            </a:ln>
          </p:spPr>
          <p:txBody>
            <a:bodyPr/>
            <a:lstStyle/>
            <a:p>
              <a:endParaRPr lang="en-US"/>
            </a:p>
          </p:txBody>
        </p:sp>
        <p:sp>
          <p:nvSpPr>
            <p:cNvPr id="91161" name="Freeform 309"/>
            <p:cNvSpPr>
              <a:spLocks/>
            </p:cNvSpPr>
            <p:nvPr/>
          </p:nvSpPr>
          <p:spPr bwMode="auto">
            <a:xfrm>
              <a:off x="3230" y="837"/>
              <a:ext cx="38" cy="28"/>
            </a:xfrm>
            <a:custGeom>
              <a:avLst/>
              <a:gdLst>
                <a:gd name="T0" fmla="*/ 0 w 38"/>
                <a:gd name="T1" fmla="*/ 11 h 28"/>
                <a:gd name="T2" fmla="*/ 5 w 38"/>
                <a:gd name="T3" fmla="*/ 0 h 28"/>
                <a:gd name="T4" fmla="*/ 38 w 38"/>
                <a:gd name="T5" fmla="*/ 17 h 28"/>
                <a:gd name="T6" fmla="*/ 33 w 38"/>
                <a:gd name="T7" fmla="*/ 28 h 28"/>
                <a:gd name="T8" fmla="*/ 0 w 38"/>
                <a:gd name="T9" fmla="*/ 11 h 28"/>
                <a:gd name="T10" fmla="*/ 0 60000 65536"/>
                <a:gd name="T11" fmla="*/ 0 60000 65536"/>
                <a:gd name="T12" fmla="*/ 0 60000 65536"/>
                <a:gd name="T13" fmla="*/ 0 60000 65536"/>
                <a:gd name="T14" fmla="*/ 0 60000 65536"/>
                <a:gd name="T15" fmla="*/ 0 w 38"/>
                <a:gd name="T16" fmla="*/ 0 h 28"/>
                <a:gd name="T17" fmla="*/ 38 w 38"/>
                <a:gd name="T18" fmla="*/ 28 h 28"/>
              </a:gdLst>
              <a:ahLst/>
              <a:cxnLst>
                <a:cxn ang="T10">
                  <a:pos x="T0" y="T1"/>
                </a:cxn>
                <a:cxn ang="T11">
                  <a:pos x="T2" y="T3"/>
                </a:cxn>
                <a:cxn ang="T12">
                  <a:pos x="T4" y="T5"/>
                </a:cxn>
                <a:cxn ang="T13">
                  <a:pos x="T6" y="T7"/>
                </a:cxn>
                <a:cxn ang="T14">
                  <a:pos x="T8" y="T9"/>
                </a:cxn>
              </a:cxnLst>
              <a:rect l="T15" t="T16" r="T17" b="T18"/>
              <a:pathLst>
                <a:path w="38" h="28">
                  <a:moveTo>
                    <a:pt x="0" y="11"/>
                  </a:moveTo>
                  <a:lnTo>
                    <a:pt x="5" y="0"/>
                  </a:lnTo>
                  <a:lnTo>
                    <a:pt x="38" y="17"/>
                  </a:lnTo>
                  <a:lnTo>
                    <a:pt x="33" y="28"/>
                  </a:lnTo>
                  <a:lnTo>
                    <a:pt x="0" y="11"/>
                  </a:lnTo>
                  <a:close/>
                </a:path>
              </a:pathLst>
            </a:custGeom>
            <a:solidFill>
              <a:srgbClr val="000000"/>
            </a:solidFill>
            <a:ln w="9525">
              <a:noFill/>
              <a:round/>
              <a:headEnd/>
              <a:tailEnd/>
            </a:ln>
          </p:spPr>
          <p:txBody>
            <a:bodyPr/>
            <a:lstStyle/>
            <a:p>
              <a:endParaRPr lang="en-US"/>
            </a:p>
          </p:txBody>
        </p:sp>
        <p:sp>
          <p:nvSpPr>
            <p:cNvPr id="91162" name="Freeform 308"/>
            <p:cNvSpPr>
              <a:spLocks/>
            </p:cNvSpPr>
            <p:nvPr/>
          </p:nvSpPr>
          <p:spPr bwMode="auto">
            <a:xfrm>
              <a:off x="3236" y="826"/>
              <a:ext cx="37" cy="29"/>
            </a:xfrm>
            <a:custGeom>
              <a:avLst/>
              <a:gdLst>
                <a:gd name="T0" fmla="*/ 0 w 37"/>
                <a:gd name="T1" fmla="*/ 10 h 29"/>
                <a:gd name="T2" fmla="*/ 6 w 37"/>
                <a:gd name="T3" fmla="*/ 0 h 29"/>
                <a:gd name="T4" fmla="*/ 37 w 37"/>
                <a:gd name="T5" fmla="*/ 20 h 29"/>
                <a:gd name="T6" fmla="*/ 32 w 37"/>
                <a:gd name="T7" fmla="*/ 29 h 29"/>
                <a:gd name="T8" fmla="*/ 0 w 37"/>
                <a:gd name="T9" fmla="*/ 10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10"/>
                  </a:moveTo>
                  <a:lnTo>
                    <a:pt x="6" y="0"/>
                  </a:lnTo>
                  <a:lnTo>
                    <a:pt x="37" y="20"/>
                  </a:lnTo>
                  <a:lnTo>
                    <a:pt x="32" y="29"/>
                  </a:lnTo>
                  <a:lnTo>
                    <a:pt x="0" y="10"/>
                  </a:lnTo>
                  <a:close/>
                </a:path>
              </a:pathLst>
            </a:custGeom>
            <a:solidFill>
              <a:srgbClr val="000000"/>
            </a:solidFill>
            <a:ln w="9525">
              <a:noFill/>
              <a:round/>
              <a:headEnd/>
              <a:tailEnd/>
            </a:ln>
          </p:spPr>
          <p:txBody>
            <a:bodyPr/>
            <a:lstStyle/>
            <a:p>
              <a:endParaRPr lang="en-US"/>
            </a:p>
          </p:txBody>
        </p:sp>
        <p:sp>
          <p:nvSpPr>
            <p:cNvPr id="91163" name="Freeform 307"/>
            <p:cNvSpPr>
              <a:spLocks/>
            </p:cNvSpPr>
            <p:nvPr/>
          </p:nvSpPr>
          <p:spPr bwMode="auto">
            <a:xfrm>
              <a:off x="3242" y="816"/>
              <a:ext cx="36" cy="30"/>
            </a:xfrm>
            <a:custGeom>
              <a:avLst/>
              <a:gdLst>
                <a:gd name="T0" fmla="*/ 0 w 36"/>
                <a:gd name="T1" fmla="*/ 10 h 30"/>
                <a:gd name="T2" fmla="*/ 5 w 36"/>
                <a:gd name="T3" fmla="*/ 0 h 30"/>
                <a:gd name="T4" fmla="*/ 36 w 36"/>
                <a:gd name="T5" fmla="*/ 20 h 30"/>
                <a:gd name="T6" fmla="*/ 31 w 36"/>
                <a:gd name="T7" fmla="*/ 30 h 30"/>
                <a:gd name="T8" fmla="*/ 0 w 36"/>
                <a:gd name="T9" fmla="*/ 10 h 30"/>
                <a:gd name="T10" fmla="*/ 0 60000 65536"/>
                <a:gd name="T11" fmla="*/ 0 60000 65536"/>
                <a:gd name="T12" fmla="*/ 0 60000 65536"/>
                <a:gd name="T13" fmla="*/ 0 60000 65536"/>
                <a:gd name="T14" fmla="*/ 0 60000 65536"/>
                <a:gd name="T15" fmla="*/ 0 w 36"/>
                <a:gd name="T16" fmla="*/ 0 h 30"/>
                <a:gd name="T17" fmla="*/ 36 w 36"/>
                <a:gd name="T18" fmla="*/ 30 h 30"/>
              </a:gdLst>
              <a:ahLst/>
              <a:cxnLst>
                <a:cxn ang="T10">
                  <a:pos x="T0" y="T1"/>
                </a:cxn>
                <a:cxn ang="T11">
                  <a:pos x="T2" y="T3"/>
                </a:cxn>
                <a:cxn ang="T12">
                  <a:pos x="T4" y="T5"/>
                </a:cxn>
                <a:cxn ang="T13">
                  <a:pos x="T6" y="T7"/>
                </a:cxn>
                <a:cxn ang="T14">
                  <a:pos x="T8" y="T9"/>
                </a:cxn>
              </a:cxnLst>
              <a:rect l="T15" t="T16" r="T17" b="T18"/>
              <a:pathLst>
                <a:path w="36" h="30">
                  <a:moveTo>
                    <a:pt x="0" y="10"/>
                  </a:moveTo>
                  <a:lnTo>
                    <a:pt x="5" y="0"/>
                  </a:lnTo>
                  <a:lnTo>
                    <a:pt x="36" y="20"/>
                  </a:lnTo>
                  <a:lnTo>
                    <a:pt x="31" y="30"/>
                  </a:lnTo>
                  <a:lnTo>
                    <a:pt x="0" y="10"/>
                  </a:lnTo>
                  <a:close/>
                </a:path>
              </a:pathLst>
            </a:custGeom>
            <a:solidFill>
              <a:srgbClr val="000000"/>
            </a:solidFill>
            <a:ln w="9525">
              <a:noFill/>
              <a:round/>
              <a:headEnd/>
              <a:tailEnd/>
            </a:ln>
          </p:spPr>
          <p:txBody>
            <a:bodyPr/>
            <a:lstStyle/>
            <a:p>
              <a:endParaRPr lang="en-US"/>
            </a:p>
          </p:txBody>
        </p:sp>
        <p:sp>
          <p:nvSpPr>
            <p:cNvPr id="91164" name="Freeform 306"/>
            <p:cNvSpPr>
              <a:spLocks/>
            </p:cNvSpPr>
            <p:nvPr/>
          </p:nvSpPr>
          <p:spPr bwMode="auto">
            <a:xfrm>
              <a:off x="3248" y="797"/>
              <a:ext cx="42" cy="40"/>
            </a:xfrm>
            <a:custGeom>
              <a:avLst/>
              <a:gdLst>
                <a:gd name="T0" fmla="*/ 0 w 42"/>
                <a:gd name="T1" fmla="*/ 18 h 40"/>
                <a:gd name="T2" fmla="*/ 11 w 42"/>
                <a:gd name="T3" fmla="*/ 0 h 40"/>
                <a:gd name="T4" fmla="*/ 42 w 42"/>
                <a:gd name="T5" fmla="*/ 22 h 40"/>
                <a:gd name="T6" fmla="*/ 30 w 42"/>
                <a:gd name="T7" fmla="*/ 40 h 40"/>
                <a:gd name="T8" fmla="*/ 0 w 42"/>
                <a:gd name="T9" fmla="*/ 18 h 40"/>
                <a:gd name="T10" fmla="*/ 0 60000 65536"/>
                <a:gd name="T11" fmla="*/ 0 60000 65536"/>
                <a:gd name="T12" fmla="*/ 0 60000 65536"/>
                <a:gd name="T13" fmla="*/ 0 60000 65536"/>
                <a:gd name="T14" fmla="*/ 0 60000 65536"/>
                <a:gd name="T15" fmla="*/ 0 w 42"/>
                <a:gd name="T16" fmla="*/ 0 h 40"/>
                <a:gd name="T17" fmla="*/ 42 w 42"/>
                <a:gd name="T18" fmla="*/ 40 h 40"/>
              </a:gdLst>
              <a:ahLst/>
              <a:cxnLst>
                <a:cxn ang="T10">
                  <a:pos x="T0" y="T1"/>
                </a:cxn>
                <a:cxn ang="T11">
                  <a:pos x="T2" y="T3"/>
                </a:cxn>
                <a:cxn ang="T12">
                  <a:pos x="T4" y="T5"/>
                </a:cxn>
                <a:cxn ang="T13">
                  <a:pos x="T6" y="T7"/>
                </a:cxn>
                <a:cxn ang="T14">
                  <a:pos x="T8" y="T9"/>
                </a:cxn>
              </a:cxnLst>
              <a:rect l="T15" t="T16" r="T17" b="T18"/>
              <a:pathLst>
                <a:path w="42" h="40">
                  <a:moveTo>
                    <a:pt x="0" y="18"/>
                  </a:moveTo>
                  <a:lnTo>
                    <a:pt x="11" y="0"/>
                  </a:lnTo>
                  <a:lnTo>
                    <a:pt x="42" y="22"/>
                  </a:lnTo>
                  <a:lnTo>
                    <a:pt x="30" y="40"/>
                  </a:lnTo>
                  <a:lnTo>
                    <a:pt x="0" y="18"/>
                  </a:lnTo>
                  <a:close/>
                </a:path>
              </a:pathLst>
            </a:custGeom>
            <a:solidFill>
              <a:srgbClr val="000000"/>
            </a:solidFill>
            <a:ln w="9525">
              <a:noFill/>
              <a:round/>
              <a:headEnd/>
              <a:tailEnd/>
            </a:ln>
          </p:spPr>
          <p:txBody>
            <a:bodyPr/>
            <a:lstStyle/>
            <a:p>
              <a:endParaRPr lang="en-US"/>
            </a:p>
          </p:txBody>
        </p:sp>
        <p:sp>
          <p:nvSpPr>
            <p:cNvPr id="91165" name="Freeform 305"/>
            <p:cNvSpPr>
              <a:spLocks/>
            </p:cNvSpPr>
            <p:nvPr/>
          </p:nvSpPr>
          <p:spPr bwMode="auto">
            <a:xfrm>
              <a:off x="3260" y="780"/>
              <a:ext cx="40" cy="40"/>
            </a:xfrm>
            <a:custGeom>
              <a:avLst/>
              <a:gdLst>
                <a:gd name="T0" fmla="*/ 0 w 40"/>
                <a:gd name="T1" fmla="*/ 16 h 40"/>
                <a:gd name="T2" fmla="*/ 11 w 40"/>
                <a:gd name="T3" fmla="*/ 0 h 40"/>
                <a:gd name="T4" fmla="*/ 40 w 40"/>
                <a:gd name="T5" fmla="*/ 25 h 40"/>
                <a:gd name="T6" fmla="*/ 29 w 40"/>
                <a:gd name="T7" fmla="*/ 40 h 40"/>
                <a:gd name="T8" fmla="*/ 0 w 40"/>
                <a:gd name="T9" fmla="*/ 16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0" y="16"/>
                  </a:moveTo>
                  <a:lnTo>
                    <a:pt x="11" y="0"/>
                  </a:lnTo>
                  <a:lnTo>
                    <a:pt x="40" y="25"/>
                  </a:lnTo>
                  <a:lnTo>
                    <a:pt x="29" y="40"/>
                  </a:lnTo>
                  <a:lnTo>
                    <a:pt x="0" y="16"/>
                  </a:lnTo>
                  <a:close/>
                </a:path>
              </a:pathLst>
            </a:custGeom>
            <a:solidFill>
              <a:srgbClr val="000000"/>
            </a:solidFill>
            <a:ln w="9525">
              <a:noFill/>
              <a:round/>
              <a:headEnd/>
              <a:tailEnd/>
            </a:ln>
          </p:spPr>
          <p:txBody>
            <a:bodyPr/>
            <a:lstStyle/>
            <a:p>
              <a:endParaRPr lang="en-US"/>
            </a:p>
          </p:txBody>
        </p:sp>
        <p:sp>
          <p:nvSpPr>
            <p:cNvPr id="91166" name="Freeform 304"/>
            <p:cNvSpPr>
              <a:spLocks/>
            </p:cNvSpPr>
            <p:nvPr/>
          </p:nvSpPr>
          <p:spPr bwMode="auto">
            <a:xfrm>
              <a:off x="3273" y="765"/>
              <a:ext cx="39" cy="41"/>
            </a:xfrm>
            <a:custGeom>
              <a:avLst/>
              <a:gdLst>
                <a:gd name="T0" fmla="*/ 0 w 39"/>
                <a:gd name="T1" fmla="*/ 14 h 41"/>
                <a:gd name="T2" fmla="*/ 13 w 39"/>
                <a:gd name="T3" fmla="*/ 0 h 41"/>
                <a:gd name="T4" fmla="*/ 39 w 39"/>
                <a:gd name="T5" fmla="*/ 28 h 41"/>
                <a:gd name="T6" fmla="*/ 26 w 39"/>
                <a:gd name="T7" fmla="*/ 41 h 41"/>
                <a:gd name="T8" fmla="*/ 0 w 39"/>
                <a:gd name="T9" fmla="*/ 14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0" y="14"/>
                  </a:moveTo>
                  <a:lnTo>
                    <a:pt x="13" y="0"/>
                  </a:lnTo>
                  <a:lnTo>
                    <a:pt x="39" y="28"/>
                  </a:lnTo>
                  <a:lnTo>
                    <a:pt x="26" y="41"/>
                  </a:lnTo>
                  <a:lnTo>
                    <a:pt x="0" y="14"/>
                  </a:lnTo>
                  <a:close/>
                </a:path>
              </a:pathLst>
            </a:custGeom>
            <a:solidFill>
              <a:srgbClr val="000000"/>
            </a:solidFill>
            <a:ln w="9525">
              <a:noFill/>
              <a:round/>
              <a:headEnd/>
              <a:tailEnd/>
            </a:ln>
          </p:spPr>
          <p:txBody>
            <a:bodyPr/>
            <a:lstStyle/>
            <a:p>
              <a:endParaRPr lang="en-US"/>
            </a:p>
          </p:txBody>
        </p:sp>
        <p:sp>
          <p:nvSpPr>
            <p:cNvPr id="91167" name="Freeform 303"/>
            <p:cNvSpPr>
              <a:spLocks/>
            </p:cNvSpPr>
            <p:nvPr/>
          </p:nvSpPr>
          <p:spPr bwMode="auto">
            <a:xfrm>
              <a:off x="3287" y="752"/>
              <a:ext cx="36" cy="41"/>
            </a:xfrm>
            <a:custGeom>
              <a:avLst/>
              <a:gdLst>
                <a:gd name="T0" fmla="*/ 0 w 36"/>
                <a:gd name="T1" fmla="*/ 11 h 41"/>
                <a:gd name="T2" fmla="*/ 13 w 36"/>
                <a:gd name="T3" fmla="*/ 0 h 41"/>
                <a:gd name="T4" fmla="*/ 36 w 36"/>
                <a:gd name="T5" fmla="*/ 30 h 41"/>
                <a:gd name="T6" fmla="*/ 23 w 36"/>
                <a:gd name="T7" fmla="*/ 41 h 41"/>
                <a:gd name="T8" fmla="*/ 0 w 36"/>
                <a:gd name="T9" fmla="*/ 11 h 41"/>
                <a:gd name="T10" fmla="*/ 0 60000 65536"/>
                <a:gd name="T11" fmla="*/ 0 60000 65536"/>
                <a:gd name="T12" fmla="*/ 0 60000 65536"/>
                <a:gd name="T13" fmla="*/ 0 60000 65536"/>
                <a:gd name="T14" fmla="*/ 0 60000 65536"/>
                <a:gd name="T15" fmla="*/ 0 w 36"/>
                <a:gd name="T16" fmla="*/ 0 h 41"/>
                <a:gd name="T17" fmla="*/ 36 w 36"/>
                <a:gd name="T18" fmla="*/ 41 h 41"/>
              </a:gdLst>
              <a:ahLst/>
              <a:cxnLst>
                <a:cxn ang="T10">
                  <a:pos x="T0" y="T1"/>
                </a:cxn>
                <a:cxn ang="T11">
                  <a:pos x="T2" y="T3"/>
                </a:cxn>
                <a:cxn ang="T12">
                  <a:pos x="T4" y="T5"/>
                </a:cxn>
                <a:cxn ang="T13">
                  <a:pos x="T6" y="T7"/>
                </a:cxn>
                <a:cxn ang="T14">
                  <a:pos x="T8" y="T9"/>
                </a:cxn>
              </a:cxnLst>
              <a:rect l="T15" t="T16" r="T17" b="T18"/>
              <a:pathLst>
                <a:path w="36" h="41">
                  <a:moveTo>
                    <a:pt x="0" y="11"/>
                  </a:moveTo>
                  <a:lnTo>
                    <a:pt x="13" y="0"/>
                  </a:lnTo>
                  <a:lnTo>
                    <a:pt x="36" y="30"/>
                  </a:lnTo>
                  <a:lnTo>
                    <a:pt x="23" y="41"/>
                  </a:lnTo>
                  <a:lnTo>
                    <a:pt x="0" y="11"/>
                  </a:lnTo>
                  <a:close/>
                </a:path>
              </a:pathLst>
            </a:custGeom>
            <a:solidFill>
              <a:srgbClr val="000000"/>
            </a:solidFill>
            <a:ln w="9525">
              <a:noFill/>
              <a:round/>
              <a:headEnd/>
              <a:tailEnd/>
            </a:ln>
          </p:spPr>
          <p:txBody>
            <a:bodyPr/>
            <a:lstStyle/>
            <a:p>
              <a:endParaRPr lang="en-US"/>
            </a:p>
          </p:txBody>
        </p:sp>
        <p:sp>
          <p:nvSpPr>
            <p:cNvPr id="91168" name="Freeform 302"/>
            <p:cNvSpPr>
              <a:spLocks/>
            </p:cNvSpPr>
            <p:nvPr/>
          </p:nvSpPr>
          <p:spPr bwMode="auto">
            <a:xfrm>
              <a:off x="3301" y="741"/>
              <a:ext cx="35" cy="43"/>
            </a:xfrm>
            <a:custGeom>
              <a:avLst/>
              <a:gdLst>
                <a:gd name="T0" fmla="*/ 0 w 35"/>
                <a:gd name="T1" fmla="*/ 10 h 43"/>
                <a:gd name="T2" fmla="*/ 14 w 35"/>
                <a:gd name="T3" fmla="*/ 0 h 43"/>
                <a:gd name="T4" fmla="*/ 35 w 35"/>
                <a:gd name="T5" fmla="*/ 33 h 43"/>
                <a:gd name="T6" fmla="*/ 21 w 35"/>
                <a:gd name="T7" fmla="*/ 43 h 43"/>
                <a:gd name="T8" fmla="*/ 0 w 35"/>
                <a:gd name="T9" fmla="*/ 10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0" y="10"/>
                  </a:moveTo>
                  <a:lnTo>
                    <a:pt x="14" y="0"/>
                  </a:lnTo>
                  <a:lnTo>
                    <a:pt x="35" y="33"/>
                  </a:lnTo>
                  <a:lnTo>
                    <a:pt x="21" y="43"/>
                  </a:lnTo>
                  <a:lnTo>
                    <a:pt x="0" y="10"/>
                  </a:lnTo>
                  <a:close/>
                </a:path>
              </a:pathLst>
            </a:custGeom>
            <a:solidFill>
              <a:srgbClr val="000000"/>
            </a:solidFill>
            <a:ln w="9525">
              <a:noFill/>
              <a:round/>
              <a:headEnd/>
              <a:tailEnd/>
            </a:ln>
          </p:spPr>
          <p:txBody>
            <a:bodyPr/>
            <a:lstStyle/>
            <a:p>
              <a:endParaRPr lang="en-US"/>
            </a:p>
          </p:txBody>
        </p:sp>
        <p:sp>
          <p:nvSpPr>
            <p:cNvPr id="91169" name="Freeform 301"/>
            <p:cNvSpPr>
              <a:spLocks/>
            </p:cNvSpPr>
            <p:nvPr/>
          </p:nvSpPr>
          <p:spPr bwMode="auto">
            <a:xfrm>
              <a:off x="3316" y="731"/>
              <a:ext cx="33" cy="44"/>
            </a:xfrm>
            <a:custGeom>
              <a:avLst/>
              <a:gdLst>
                <a:gd name="T0" fmla="*/ 0 w 33"/>
                <a:gd name="T1" fmla="*/ 9 h 44"/>
                <a:gd name="T2" fmla="*/ 15 w 33"/>
                <a:gd name="T3" fmla="*/ 0 h 44"/>
                <a:gd name="T4" fmla="*/ 33 w 33"/>
                <a:gd name="T5" fmla="*/ 35 h 44"/>
                <a:gd name="T6" fmla="*/ 19 w 33"/>
                <a:gd name="T7" fmla="*/ 44 h 44"/>
                <a:gd name="T8" fmla="*/ 0 w 33"/>
                <a:gd name="T9" fmla="*/ 9 h 44"/>
                <a:gd name="T10" fmla="*/ 0 60000 65536"/>
                <a:gd name="T11" fmla="*/ 0 60000 65536"/>
                <a:gd name="T12" fmla="*/ 0 60000 65536"/>
                <a:gd name="T13" fmla="*/ 0 60000 65536"/>
                <a:gd name="T14" fmla="*/ 0 60000 65536"/>
                <a:gd name="T15" fmla="*/ 0 w 33"/>
                <a:gd name="T16" fmla="*/ 0 h 44"/>
                <a:gd name="T17" fmla="*/ 33 w 33"/>
                <a:gd name="T18" fmla="*/ 44 h 44"/>
              </a:gdLst>
              <a:ahLst/>
              <a:cxnLst>
                <a:cxn ang="T10">
                  <a:pos x="T0" y="T1"/>
                </a:cxn>
                <a:cxn ang="T11">
                  <a:pos x="T2" y="T3"/>
                </a:cxn>
                <a:cxn ang="T12">
                  <a:pos x="T4" y="T5"/>
                </a:cxn>
                <a:cxn ang="T13">
                  <a:pos x="T6" y="T7"/>
                </a:cxn>
                <a:cxn ang="T14">
                  <a:pos x="T8" y="T9"/>
                </a:cxn>
              </a:cxnLst>
              <a:rect l="T15" t="T16" r="T17" b="T18"/>
              <a:pathLst>
                <a:path w="33" h="44">
                  <a:moveTo>
                    <a:pt x="0" y="9"/>
                  </a:moveTo>
                  <a:lnTo>
                    <a:pt x="15" y="0"/>
                  </a:lnTo>
                  <a:lnTo>
                    <a:pt x="33" y="35"/>
                  </a:lnTo>
                  <a:lnTo>
                    <a:pt x="19" y="44"/>
                  </a:lnTo>
                  <a:lnTo>
                    <a:pt x="0" y="9"/>
                  </a:lnTo>
                  <a:close/>
                </a:path>
              </a:pathLst>
            </a:custGeom>
            <a:solidFill>
              <a:srgbClr val="000000"/>
            </a:solidFill>
            <a:ln w="9525">
              <a:noFill/>
              <a:round/>
              <a:headEnd/>
              <a:tailEnd/>
            </a:ln>
          </p:spPr>
          <p:txBody>
            <a:bodyPr/>
            <a:lstStyle/>
            <a:p>
              <a:endParaRPr lang="en-US"/>
            </a:p>
          </p:txBody>
        </p:sp>
        <p:sp>
          <p:nvSpPr>
            <p:cNvPr id="91170" name="Freeform 300"/>
            <p:cNvSpPr>
              <a:spLocks/>
            </p:cNvSpPr>
            <p:nvPr/>
          </p:nvSpPr>
          <p:spPr bwMode="auto">
            <a:xfrm>
              <a:off x="3333" y="723"/>
              <a:ext cx="29" cy="44"/>
            </a:xfrm>
            <a:custGeom>
              <a:avLst/>
              <a:gdLst>
                <a:gd name="T0" fmla="*/ 0 w 29"/>
                <a:gd name="T1" fmla="*/ 7 h 44"/>
                <a:gd name="T2" fmla="*/ 16 w 29"/>
                <a:gd name="T3" fmla="*/ 0 h 44"/>
                <a:gd name="T4" fmla="*/ 29 w 29"/>
                <a:gd name="T5" fmla="*/ 37 h 44"/>
                <a:gd name="T6" fmla="*/ 14 w 29"/>
                <a:gd name="T7" fmla="*/ 44 h 44"/>
                <a:gd name="T8" fmla="*/ 0 w 29"/>
                <a:gd name="T9" fmla="*/ 7 h 44"/>
                <a:gd name="T10" fmla="*/ 0 60000 65536"/>
                <a:gd name="T11" fmla="*/ 0 60000 65536"/>
                <a:gd name="T12" fmla="*/ 0 60000 65536"/>
                <a:gd name="T13" fmla="*/ 0 60000 65536"/>
                <a:gd name="T14" fmla="*/ 0 60000 65536"/>
                <a:gd name="T15" fmla="*/ 0 w 29"/>
                <a:gd name="T16" fmla="*/ 0 h 44"/>
                <a:gd name="T17" fmla="*/ 29 w 29"/>
                <a:gd name="T18" fmla="*/ 44 h 44"/>
              </a:gdLst>
              <a:ahLst/>
              <a:cxnLst>
                <a:cxn ang="T10">
                  <a:pos x="T0" y="T1"/>
                </a:cxn>
                <a:cxn ang="T11">
                  <a:pos x="T2" y="T3"/>
                </a:cxn>
                <a:cxn ang="T12">
                  <a:pos x="T4" y="T5"/>
                </a:cxn>
                <a:cxn ang="T13">
                  <a:pos x="T6" y="T7"/>
                </a:cxn>
                <a:cxn ang="T14">
                  <a:pos x="T8" y="T9"/>
                </a:cxn>
              </a:cxnLst>
              <a:rect l="T15" t="T16" r="T17" b="T18"/>
              <a:pathLst>
                <a:path w="29" h="44">
                  <a:moveTo>
                    <a:pt x="0" y="7"/>
                  </a:moveTo>
                  <a:lnTo>
                    <a:pt x="16" y="0"/>
                  </a:lnTo>
                  <a:lnTo>
                    <a:pt x="29" y="37"/>
                  </a:lnTo>
                  <a:lnTo>
                    <a:pt x="14" y="44"/>
                  </a:lnTo>
                  <a:lnTo>
                    <a:pt x="0" y="7"/>
                  </a:lnTo>
                  <a:close/>
                </a:path>
              </a:pathLst>
            </a:custGeom>
            <a:solidFill>
              <a:srgbClr val="000000"/>
            </a:solidFill>
            <a:ln w="9525">
              <a:noFill/>
              <a:round/>
              <a:headEnd/>
              <a:tailEnd/>
            </a:ln>
          </p:spPr>
          <p:txBody>
            <a:bodyPr/>
            <a:lstStyle/>
            <a:p>
              <a:endParaRPr lang="en-US"/>
            </a:p>
          </p:txBody>
        </p:sp>
        <p:sp>
          <p:nvSpPr>
            <p:cNvPr id="91171" name="Freeform 299"/>
            <p:cNvSpPr>
              <a:spLocks/>
            </p:cNvSpPr>
            <p:nvPr/>
          </p:nvSpPr>
          <p:spPr bwMode="auto">
            <a:xfrm>
              <a:off x="3350" y="718"/>
              <a:ext cx="26" cy="43"/>
            </a:xfrm>
            <a:custGeom>
              <a:avLst/>
              <a:gdLst>
                <a:gd name="T0" fmla="*/ 0 w 26"/>
                <a:gd name="T1" fmla="*/ 5 h 43"/>
                <a:gd name="T2" fmla="*/ 15 w 26"/>
                <a:gd name="T3" fmla="*/ 0 h 43"/>
                <a:gd name="T4" fmla="*/ 26 w 26"/>
                <a:gd name="T5" fmla="*/ 38 h 43"/>
                <a:gd name="T6" fmla="*/ 11 w 26"/>
                <a:gd name="T7" fmla="*/ 43 h 43"/>
                <a:gd name="T8" fmla="*/ 0 w 26"/>
                <a:gd name="T9" fmla="*/ 5 h 43"/>
                <a:gd name="T10" fmla="*/ 0 60000 65536"/>
                <a:gd name="T11" fmla="*/ 0 60000 65536"/>
                <a:gd name="T12" fmla="*/ 0 60000 65536"/>
                <a:gd name="T13" fmla="*/ 0 60000 65536"/>
                <a:gd name="T14" fmla="*/ 0 60000 65536"/>
                <a:gd name="T15" fmla="*/ 0 w 26"/>
                <a:gd name="T16" fmla="*/ 0 h 43"/>
                <a:gd name="T17" fmla="*/ 26 w 26"/>
                <a:gd name="T18" fmla="*/ 43 h 43"/>
              </a:gdLst>
              <a:ahLst/>
              <a:cxnLst>
                <a:cxn ang="T10">
                  <a:pos x="T0" y="T1"/>
                </a:cxn>
                <a:cxn ang="T11">
                  <a:pos x="T2" y="T3"/>
                </a:cxn>
                <a:cxn ang="T12">
                  <a:pos x="T4" y="T5"/>
                </a:cxn>
                <a:cxn ang="T13">
                  <a:pos x="T6" y="T7"/>
                </a:cxn>
                <a:cxn ang="T14">
                  <a:pos x="T8" y="T9"/>
                </a:cxn>
              </a:cxnLst>
              <a:rect l="T15" t="T16" r="T17" b="T18"/>
              <a:pathLst>
                <a:path w="26" h="43">
                  <a:moveTo>
                    <a:pt x="0" y="5"/>
                  </a:moveTo>
                  <a:lnTo>
                    <a:pt x="15" y="0"/>
                  </a:lnTo>
                  <a:lnTo>
                    <a:pt x="26" y="38"/>
                  </a:lnTo>
                  <a:lnTo>
                    <a:pt x="11" y="43"/>
                  </a:lnTo>
                  <a:lnTo>
                    <a:pt x="0" y="5"/>
                  </a:lnTo>
                  <a:close/>
                </a:path>
              </a:pathLst>
            </a:custGeom>
            <a:solidFill>
              <a:srgbClr val="000000"/>
            </a:solidFill>
            <a:ln w="9525">
              <a:noFill/>
              <a:round/>
              <a:headEnd/>
              <a:tailEnd/>
            </a:ln>
          </p:spPr>
          <p:txBody>
            <a:bodyPr/>
            <a:lstStyle/>
            <a:p>
              <a:endParaRPr lang="en-US"/>
            </a:p>
          </p:txBody>
        </p:sp>
        <p:sp>
          <p:nvSpPr>
            <p:cNvPr id="91172" name="Freeform 298"/>
            <p:cNvSpPr>
              <a:spLocks/>
            </p:cNvSpPr>
            <p:nvPr/>
          </p:nvSpPr>
          <p:spPr bwMode="auto">
            <a:xfrm>
              <a:off x="3367" y="714"/>
              <a:ext cx="23" cy="42"/>
            </a:xfrm>
            <a:custGeom>
              <a:avLst/>
              <a:gdLst>
                <a:gd name="T0" fmla="*/ 0 w 23"/>
                <a:gd name="T1" fmla="*/ 4 h 42"/>
                <a:gd name="T2" fmla="*/ 16 w 23"/>
                <a:gd name="T3" fmla="*/ 0 h 42"/>
                <a:gd name="T4" fmla="*/ 23 w 23"/>
                <a:gd name="T5" fmla="*/ 39 h 42"/>
                <a:gd name="T6" fmla="*/ 7 w 23"/>
                <a:gd name="T7" fmla="*/ 42 h 42"/>
                <a:gd name="T8" fmla="*/ 0 w 23"/>
                <a:gd name="T9" fmla="*/ 4 h 42"/>
                <a:gd name="T10" fmla="*/ 0 60000 65536"/>
                <a:gd name="T11" fmla="*/ 0 60000 65536"/>
                <a:gd name="T12" fmla="*/ 0 60000 65536"/>
                <a:gd name="T13" fmla="*/ 0 60000 65536"/>
                <a:gd name="T14" fmla="*/ 0 60000 65536"/>
                <a:gd name="T15" fmla="*/ 0 w 23"/>
                <a:gd name="T16" fmla="*/ 0 h 42"/>
                <a:gd name="T17" fmla="*/ 23 w 23"/>
                <a:gd name="T18" fmla="*/ 42 h 42"/>
              </a:gdLst>
              <a:ahLst/>
              <a:cxnLst>
                <a:cxn ang="T10">
                  <a:pos x="T0" y="T1"/>
                </a:cxn>
                <a:cxn ang="T11">
                  <a:pos x="T2" y="T3"/>
                </a:cxn>
                <a:cxn ang="T12">
                  <a:pos x="T4" y="T5"/>
                </a:cxn>
                <a:cxn ang="T13">
                  <a:pos x="T6" y="T7"/>
                </a:cxn>
                <a:cxn ang="T14">
                  <a:pos x="T8" y="T9"/>
                </a:cxn>
              </a:cxnLst>
              <a:rect l="T15" t="T16" r="T17" b="T18"/>
              <a:pathLst>
                <a:path w="23" h="42">
                  <a:moveTo>
                    <a:pt x="0" y="4"/>
                  </a:moveTo>
                  <a:lnTo>
                    <a:pt x="16" y="0"/>
                  </a:lnTo>
                  <a:lnTo>
                    <a:pt x="23" y="39"/>
                  </a:lnTo>
                  <a:lnTo>
                    <a:pt x="7" y="42"/>
                  </a:lnTo>
                  <a:lnTo>
                    <a:pt x="0" y="4"/>
                  </a:lnTo>
                  <a:close/>
                </a:path>
              </a:pathLst>
            </a:custGeom>
            <a:solidFill>
              <a:srgbClr val="000000"/>
            </a:solidFill>
            <a:ln w="9525">
              <a:noFill/>
              <a:round/>
              <a:headEnd/>
              <a:tailEnd/>
            </a:ln>
          </p:spPr>
          <p:txBody>
            <a:bodyPr/>
            <a:lstStyle/>
            <a:p>
              <a:endParaRPr lang="en-US"/>
            </a:p>
          </p:txBody>
        </p:sp>
        <p:sp>
          <p:nvSpPr>
            <p:cNvPr id="91173" name="Freeform 297"/>
            <p:cNvSpPr>
              <a:spLocks/>
            </p:cNvSpPr>
            <p:nvPr/>
          </p:nvSpPr>
          <p:spPr bwMode="auto">
            <a:xfrm>
              <a:off x="3385" y="713"/>
              <a:ext cx="19" cy="40"/>
            </a:xfrm>
            <a:custGeom>
              <a:avLst/>
              <a:gdLst>
                <a:gd name="T0" fmla="*/ 0 w 19"/>
                <a:gd name="T1" fmla="*/ 1 h 40"/>
                <a:gd name="T2" fmla="*/ 16 w 19"/>
                <a:gd name="T3" fmla="*/ 0 h 40"/>
                <a:gd name="T4" fmla="*/ 19 w 19"/>
                <a:gd name="T5" fmla="*/ 39 h 40"/>
                <a:gd name="T6" fmla="*/ 3 w 19"/>
                <a:gd name="T7" fmla="*/ 40 h 40"/>
                <a:gd name="T8" fmla="*/ 0 w 19"/>
                <a:gd name="T9" fmla="*/ 1 h 40"/>
                <a:gd name="T10" fmla="*/ 0 60000 65536"/>
                <a:gd name="T11" fmla="*/ 0 60000 65536"/>
                <a:gd name="T12" fmla="*/ 0 60000 65536"/>
                <a:gd name="T13" fmla="*/ 0 60000 65536"/>
                <a:gd name="T14" fmla="*/ 0 60000 65536"/>
                <a:gd name="T15" fmla="*/ 0 w 19"/>
                <a:gd name="T16" fmla="*/ 0 h 40"/>
                <a:gd name="T17" fmla="*/ 19 w 19"/>
                <a:gd name="T18" fmla="*/ 40 h 40"/>
              </a:gdLst>
              <a:ahLst/>
              <a:cxnLst>
                <a:cxn ang="T10">
                  <a:pos x="T0" y="T1"/>
                </a:cxn>
                <a:cxn ang="T11">
                  <a:pos x="T2" y="T3"/>
                </a:cxn>
                <a:cxn ang="T12">
                  <a:pos x="T4" y="T5"/>
                </a:cxn>
                <a:cxn ang="T13">
                  <a:pos x="T6" y="T7"/>
                </a:cxn>
                <a:cxn ang="T14">
                  <a:pos x="T8" y="T9"/>
                </a:cxn>
              </a:cxnLst>
              <a:rect l="T15" t="T16" r="T17" b="T18"/>
              <a:pathLst>
                <a:path w="19" h="40">
                  <a:moveTo>
                    <a:pt x="0" y="1"/>
                  </a:moveTo>
                  <a:lnTo>
                    <a:pt x="16" y="0"/>
                  </a:lnTo>
                  <a:lnTo>
                    <a:pt x="19" y="39"/>
                  </a:lnTo>
                  <a:lnTo>
                    <a:pt x="3" y="40"/>
                  </a:lnTo>
                  <a:lnTo>
                    <a:pt x="0" y="1"/>
                  </a:lnTo>
                  <a:close/>
                </a:path>
              </a:pathLst>
            </a:custGeom>
            <a:solidFill>
              <a:srgbClr val="000000"/>
            </a:solidFill>
            <a:ln w="9525">
              <a:noFill/>
              <a:round/>
              <a:headEnd/>
              <a:tailEnd/>
            </a:ln>
          </p:spPr>
          <p:txBody>
            <a:bodyPr/>
            <a:lstStyle/>
            <a:p>
              <a:endParaRPr lang="en-US"/>
            </a:p>
          </p:txBody>
        </p:sp>
        <p:sp>
          <p:nvSpPr>
            <p:cNvPr id="91174" name="Freeform 296"/>
            <p:cNvSpPr>
              <a:spLocks/>
            </p:cNvSpPr>
            <p:nvPr/>
          </p:nvSpPr>
          <p:spPr bwMode="auto">
            <a:xfrm>
              <a:off x="3402" y="712"/>
              <a:ext cx="19" cy="40"/>
            </a:xfrm>
            <a:custGeom>
              <a:avLst/>
              <a:gdLst>
                <a:gd name="T0" fmla="*/ 0 w 19"/>
                <a:gd name="T1" fmla="*/ 1 h 40"/>
                <a:gd name="T2" fmla="*/ 18 w 19"/>
                <a:gd name="T3" fmla="*/ 0 h 40"/>
                <a:gd name="T4" fmla="*/ 19 w 19"/>
                <a:gd name="T5" fmla="*/ 39 h 40"/>
                <a:gd name="T6" fmla="*/ 2 w 19"/>
                <a:gd name="T7" fmla="*/ 40 h 40"/>
                <a:gd name="T8" fmla="*/ 0 w 19"/>
                <a:gd name="T9" fmla="*/ 1 h 40"/>
                <a:gd name="T10" fmla="*/ 0 60000 65536"/>
                <a:gd name="T11" fmla="*/ 0 60000 65536"/>
                <a:gd name="T12" fmla="*/ 0 60000 65536"/>
                <a:gd name="T13" fmla="*/ 0 60000 65536"/>
                <a:gd name="T14" fmla="*/ 0 60000 65536"/>
                <a:gd name="T15" fmla="*/ 0 w 19"/>
                <a:gd name="T16" fmla="*/ 0 h 40"/>
                <a:gd name="T17" fmla="*/ 19 w 19"/>
                <a:gd name="T18" fmla="*/ 40 h 40"/>
              </a:gdLst>
              <a:ahLst/>
              <a:cxnLst>
                <a:cxn ang="T10">
                  <a:pos x="T0" y="T1"/>
                </a:cxn>
                <a:cxn ang="T11">
                  <a:pos x="T2" y="T3"/>
                </a:cxn>
                <a:cxn ang="T12">
                  <a:pos x="T4" y="T5"/>
                </a:cxn>
                <a:cxn ang="T13">
                  <a:pos x="T6" y="T7"/>
                </a:cxn>
                <a:cxn ang="T14">
                  <a:pos x="T8" y="T9"/>
                </a:cxn>
              </a:cxnLst>
              <a:rect l="T15" t="T16" r="T17" b="T18"/>
              <a:pathLst>
                <a:path w="19" h="40">
                  <a:moveTo>
                    <a:pt x="0" y="1"/>
                  </a:moveTo>
                  <a:lnTo>
                    <a:pt x="18" y="0"/>
                  </a:lnTo>
                  <a:lnTo>
                    <a:pt x="19" y="39"/>
                  </a:lnTo>
                  <a:lnTo>
                    <a:pt x="2" y="40"/>
                  </a:lnTo>
                  <a:lnTo>
                    <a:pt x="0" y="1"/>
                  </a:lnTo>
                  <a:close/>
                </a:path>
              </a:pathLst>
            </a:custGeom>
            <a:solidFill>
              <a:srgbClr val="000000"/>
            </a:solidFill>
            <a:ln w="9525">
              <a:noFill/>
              <a:round/>
              <a:headEnd/>
              <a:tailEnd/>
            </a:ln>
          </p:spPr>
          <p:txBody>
            <a:bodyPr/>
            <a:lstStyle/>
            <a:p>
              <a:endParaRPr lang="en-US"/>
            </a:p>
          </p:txBody>
        </p:sp>
        <p:sp>
          <p:nvSpPr>
            <p:cNvPr id="91175" name="Freeform 295"/>
            <p:cNvSpPr>
              <a:spLocks/>
            </p:cNvSpPr>
            <p:nvPr/>
          </p:nvSpPr>
          <p:spPr bwMode="auto">
            <a:xfrm>
              <a:off x="3419" y="712"/>
              <a:ext cx="21" cy="41"/>
            </a:xfrm>
            <a:custGeom>
              <a:avLst/>
              <a:gdLst>
                <a:gd name="T0" fmla="*/ 3 w 21"/>
                <a:gd name="T1" fmla="*/ 0 h 41"/>
                <a:gd name="T2" fmla="*/ 21 w 21"/>
                <a:gd name="T3" fmla="*/ 2 h 41"/>
                <a:gd name="T4" fmla="*/ 18 w 21"/>
                <a:gd name="T5" fmla="*/ 41 h 41"/>
                <a:gd name="T6" fmla="*/ 0 w 21"/>
                <a:gd name="T7" fmla="*/ 39 h 41"/>
                <a:gd name="T8" fmla="*/ 3 w 21"/>
                <a:gd name="T9" fmla="*/ 0 h 41"/>
                <a:gd name="T10" fmla="*/ 0 60000 65536"/>
                <a:gd name="T11" fmla="*/ 0 60000 65536"/>
                <a:gd name="T12" fmla="*/ 0 60000 65536"/>
                <a:gd name="T13" fmla="*/ 0 60000 65536"/>
                <a:gd name="T14" fmla="*/ 0 60000 65536"/>
                <a:gd name="T15" fmla="*/ 0 w 21"/>
                <a:gd name="T16" fmla="*/ 0 h 41"/>
                <a:gd name="T17" fmla="*/ 21 w 21"/>
                <a:gd name="T18" fmla="*/ 41 h 41"/>
              </a:gdLst>
              <a:ahLst/>
              <a:cxnLst>
                <a:cxn ang="T10">
                  <a:pos x="T0" y="T1"/>
                </a:cxn>
                <a:cxn ang="T11">
                  <a:pos x="T2" y="T3"/>
                </a:cxn>
                <a:cxn ang="T12">
                  <a:pos x="T4" y="T5"/>
                </a:cxn>
                <a:cxn ang="T13">
                  <a:pos x="T6" y="T7"/>
                </a:cxn>
                <a:cxn ang="T14">
                  <a:pos x="T8" y="T9"/>
                </a:cxn>
              </a:cxnLst>
              <a:rect l="T15" t="T16" r="T17" b="T18"/>
              <a:pathLst>
                <a:path w="21" h="41">
                  <a:moveTo>
                    <a:pt x="3" y="0"/>
                  </a:moveTo>
                  <a:lnTo>
                    <a:pt x="21" y="2"/>
                  </a:lnTo>
                  <a:lnTo>
                    <a:pt x="18" y="41"/>
                  </a:lnTo>
                  <a:lnTo>
                    <a:pt x="0" y="39"/>
                  </a:lnTo>
                  <a:lnTo>
                    <a:pt x="3" y="0"/>
                  </a:lnTo>
                  <a:close/>
                </a:path>
              </a:pathLst>
            </a:custGeom>
            <a:solidFill>
              <a:srgbClr val="000000"/>
            </a:solidFill>
            <a:ln w="9525">
              <a:noFill/>
              <a:round/>
              <a:headEnd/>
              <a:tailEnd/>
            </a:ln>
          </p:spPr>
          <p:txBody>
            <a:bodyPr/>
            <a:lstStyle/>
            <a:p>
              <a:endParaRPr lang="en-US"/>
            </a:p>
          </p:txBody>
        </p:sp>
        <p:sp>
          <p:nvSpPr>
            <p:cNvPr id="91176" name="Freeform 294"/>
            <p:cNvSpPr>
              <a:spLocks/>
            </p:cNvSpPr>
            <p:nvPr/>
          </p:nvSpPr>
          <p:spPr bwMode="auto">
            <a:xfrm>
              <a:off x="3436" y="714"/>
              <a:ext cx="22" cy="41"/>
            </a:xfrm>
            <a:custGeom>
              <a:avLst/>
              <a:gdLst>
                <a:gd name="T0" fmla="*/ 4 w 22"/>
                <a:gd name="T1" fmla="*/ 0 h 41"/>
                <a:gd name="T2" fmla="*/ 22 w 22"/>
                <a:gd name="T3" fmla="*/ 2 h 41"/>
                <a:gd name="T4" fmla="*/ 17 w 22"/>
                <a:gd name="T5" fmla="*/ 41 h 41"/>
                <a:gd name="T6" fmla="*/ 0 w 22"/>
                <a:gd name="T7" fmla="*/ 39 h 41"/>
                <a:gd name="T8" fmla="*/ 4 w 22"/>
                <a:gd name="T9" fmla="*/ 0 h 41"/>
                <a:gd name="T10" fmla="*/ 0 60000 65536"/>
                <a:gd name="T11" fmla="*/ 0 60000 65536"/>
                <a:gd name="T12" fmla="*/ 0 60000 65536"/>
                <a:gd name="T13" fmla="*/ 0 60000 65536"/>
                <a:gd name="T14" fmla="*/ 0 60000 65536"/>
                <a:gd name="T15" fmla="*/ 0 w 22"/>
                <a:gd name="T16" fmla="*/ 0 h 41"/>
                <a:gd name="T17" fmla="*/ 22 w 22"/>
                <a:gd name="T18" fmla="*/ 41 h 41"/>
              </a:gdLst>
              <a:ahLst/>
              <a:cxnLst>
                <a:cxn ang="T10">
                  <a:pos x="T0" y="T1"/>
                </a:cxn>
                <a:cxn ang="T11">
                  <a:pos x="T2" y="T3"/>
                </a:cxn>
                <a:cxn ang="T12">
                  <a:pos x="T4" y="T5"/>
                </a:cxn>
                <a:cxn ang="T13">
                  <a:pos x="T6" y="T7"/>
                </a:cxn>
                <a:cxn ang="T14">
                  <a:pos x="T8" y="T9"/>
                </a:cxn>
              </a:cxnLst>
              <a:rect l="T15" t="T16" r="T17" b="T18"/>
              <a:pathLst>
                <a:path w="22" h="41">
                  <a:moveTo>
                    <a:pt x="4" y="0"/>
                  </a:moveTo>
                  <a:lnTo>
                    <a:pt x="22" y="2"/>
                  </a:lnTo>
                  <a:lnTo>
                    <a:pt x="17" y="41"/>
                  </a:lnTo>
                  <a:lnTo>
                    <a:pt x="0" y="39"/>
                  </a:lnTo>
                  <a:lnTo>
                    <a:pt x="4" y="0"/>
                  </a:lnTo>
                  <a:close/>
                </a:path>
              </a:pathLst>
            </a:custGeom>
            <a:solidFill>
              <a:srgbClr val="000000"/>
            </a:solidFill>
            <a:ln w="9525">
              <a:noFill/>
              <a:round/>
              <a:headEnd/>
              <a:tailEnd/>
            </a:ln>
          </p:spPr>
          <p:txBody>
            <a:bodyPr/>
            <a:lstStyle/>
            <a:p>
              <a:endParaRPr lang="en-US"/>
            </a:p>
          </p:txBody>
        </p:sp>
        <p:sp>
          <p:nvSpPr>
            <p:cNvPr id="91177" name="Freeform 293"/>
            <p:cNvSpPr>
              <a:spLocks/>
            </p:cNvSpPr>
            <p:nvPr/>
          </p:nvSpPr>
          <p:spPr bwMode="auto">
            <a:xfrm>
              <a:off x="3452" y="716"/>
              <a:ext cx="26" cy="42"/>
            </a:xfrm>
            <a:custGeom>
              <a:avLst/>
              <a:gdLst>
                <a:gd name="T0" fmla="*/ 8 w 26"/>
                <a:gd name="T1" fmla="*/ 0 h 42"/>
                <a:gd name="T2" fmla="*/ 26 w 26"/>
                <a:gd name="T3" fmla="*/ 4 h 42"/>
                <a:gd name="T4" fmla="*/ 18 w 26"/>
                <a:gd name="T5" fmla="*/ 42 h 42"/>
                <a:gd name="T6" fmla="*/ 0 w 26"/>
                <a:gd name="T7" fmla="*/ 38 h 42"/>
                <a:gd name="T8" fmla="*/ 8 w 26"/>
                <a:gd name="T9" fmla="*/ 0 h 42"/>
                <a:gd name="T10" fmla="*/ 0 60000 65536"/>
                <a:gd name="T11" fmla="*/ 0 60000 65536"/>
                <a:gd name="T12" fmla="*/ 0 60000 65536"/>
                <a:gd name="T13" fmla="*/ 0 60000 65536"/>
                <a:gd name="T14" fmla="*/ 0 60000 65536"/>
                <a:gd name="T15" fmla="*/ 0 w 26"/>
                <a:gd name="T16" fmla="*/ 0 h 42"/>
                <a:gd name="T17" fmla="*/ 26 w 26"/>
                <a:gd name="T18" fmla="*/ 42 h 42"/>
              </a:gdLst>
              <a:ahLst/>
              <a:cxnLst>
                <a:cxn ang="T10">
                  <a:pos x="T0" y="T1"/>
                </a:cxn>
                <a:cxn ang="T11">
                  <a:pos x="T2" y="T3"/>
                </a:cxn>
                <a:cxn ang="T12">
                  <a:pos x="T4" y="T5"/>
                </a:cxn>
                <a:cxn ang="T13">
                  <a:pos x="T6" y="T7"/>
                </a:cxn>
                <a:cxn ang="T14">
                  <a:pos x="T8" y="T9"/>
                </a:cxn>
              </a:cxnLst>
              <a:rect l="T15" t="T16" r="T17" b="T18"/>
              <a:pathLst>
                <a:path w="26" h="42">
                  <a:moveTo>
                    <a:pt x="8" y="0"/>
                  </a:moveTo>
                  <a:lnTo>
                    <a:pt x="26" y="4"/>
                  </a:lnTo>
                  <a:lnTo>
                    <a:pt x="18" y="42"/>
                  </a:lnTo>
                  <a:lnTo>
                    <a:pt x="0" y="38"/>
                  </a:lnTo>
                  <a:lnTo>
                    <a:pt x="8" y="0"/>
                  </a:lnTo>
                  <a:close/>
                </a:path>
              </a:pathLst>
            </a:custGeom>
            <a:solidFill>
              <a:srgbClr val="000000"/>
            </a:solidFill>
            <a:ln w="9525">
              <a:noFill/>
              <a:round/>
              <a:headEnd/>
              <a:tailEnd/>
            </a:ln>
          </p:spPr>
          <p:txBody>
            <a:bodyPr/>
            <a:lstStyle/>
            <a:p>
              <a:endParaRPr lang="en-US"/>
            </a:p>
          </p:txBody>
        </p:sp>
        <p:sp>
          <p:nvSpPr>
            <p:cNvPr id="91178" name="Freeform 292"/>
            <p:cNvSpPr>
              <a:spLocks/>
            </p:cNvSpPr>
            <p:nvPr/>
          </p:nvSpPr>
          <p:spPr bwMode="auto">
            <a:xfrm>
              <a:off x="3469" y="721"/>
              <a:ext cx="27" cy="42"/>
            </a:xfrm>
            <a:custGeom>
              <a:avLst/>
              <a:gdLst>
                <a:gd name="T0" fmla="*/ 10 w 27"/>
                <a:gd name="T1" fmla="*/ 0 h 42"/>
                <a:gd name="T2" fmla="*/ 27 w 27"/>
                <a:gd name="T3" fmla="*/ 5 h 42"/>
                <a:gd name="T4" fmla="*/ 17 w 27"/>
                <a:gd name="T5" fmla="*/ 42 h 42"/>
                <a:gd name="T6" fmla="*/ 0 w 27"/>
                <a:gd name="T7" fmla="*/ 37 h 42"/>
                <a:gd name="T8" fmla="*/ 10 w 27"/>
                <a:gd name="T9" fmla="*/ 0 h 42"/>
                <a:gd name="T10" fmla="*/ 0 60000 65536"/>
                <a:gd name="T11" fmla="*/ 0 60000 65536"/>
                <a:gd name="T12" fmla="*/ 0 60000 65536"/>
                <a:gd name="T13" fmla="*/ 0 60000 65536"/>
                <a:gd name="T14" fmla="*/ 0 60000 65536"/>
                <a:gd name="T15" fmla="*/ 0 w 27"/>
                <a:gd name="T16" fmla="*/ 0 h 42"/>
                <a:gd name="T17" fmla="*/ 27 w 27"/>
                <a:gd name="T18" fmla="*/ 42 h 42"/>
              </a:gdLst>
              <a:ahLst/>
              <a:cxnLst>
                <a:cxn ang="T10">
                  <a:pos x="T0" y="T1"/>
                </a:cxn>
                <a:cxn ang="T11">
                  <a:pos x="T2" y="T3"/>
                </a:cxn>
                <a:cxn ang="T12">
                  <a:pos x="T4" y="T5"/>
                </a:cxn>
                <a:cxn ang="T13">
                  <a:pos x="T6" y="T7"/>
                </a:cxn>
                <a:cxn ang="T14">
                  <a:pos x="T8" y="T9"/>
                </a:cxn>
              </a:cxnLst>
              <a:rect l="T15" t="T16" r="T17" b="T18"/>
              <a:pathLst>
                <a:path w="27" h="42">
                  <a:moveTo>
                    <a:pt x="10" y="0"/>
                  </a:moveTo>
                  <a:lnTo>
                    <a:pt x="27" y="5"/>
                  </a:lnTo>
                  <a:lnTo>
                    <a:pt x="17" y="42"/>
                  </a:lnTo>
                  <a:lnTo>
                    <a:pt x="0" y="37"/>
                  </a:lnTo>
                  <a:lnTo>
                    <a:pt x="10" y="0"/>
                  </a:lnTo>
                  <a:close/>
                </a:path>
              </a:pathLst>
            </a:custGeom>
            <a:solidFill>
              <a:srgbClr val="000000"/>
            </a:solidFill>
            <a:ln w="9525">
              <a:noFill/>
              <a:round/>
              <a:headEnd/>
              <a:tailEnd/>
            </a:ln>
          </p:spPr>
          <p:txBody>
            <a:bodyPr/>
            <a:lstStyle/>
            <a:p>
              <a:endParaRPr lang="en-US"/>
            </a:p>
          </p:txBody>
        </p:sp>
        <p:sp>
          <p:nvSpPr>
            <p:cNvPr id="91179" name="Freeform 291"/>
            <p:cNvSpPr>
              <a:spLocks/>
            </p:cNvSpPr>
            <p:nvPr/>
          </p:nvSpPr>
          <p:spPr bwMode="auto">
            <a:xfrm>
              <a:off x="3618" y="792"/>
              <a:ext cx="24" cy="38"/>
            </a:xfrm>
            <a:custGeom>
              <a:avLst/>
              <a:gdLst>
                <a:gd name="T0" fmla="*/ 18 w 24"/>
                <a:gd name="T1" fmla="*/ 0 h 38"/>
                <a:gd name="T2" fmla="*/ 24 w 24"/>
                <a:gd name="T3" fmla="*/ 4 h 38"/>
                <a:gd name="T4" fmla="*/ 7 w 24"/>
                <a:gd name="T5" fmla="*/ 38 h 38"/>
                <a:gd name="T6" fmla="*/ 0 w 24"/>
                <a:gd name="T7" fmla="*/ 34 h 38"/>
                <a:gd name="T8" fmla="*/ 18 w 24"/>
                <a:gd name="T9" fmla="*/ 0 h 38"/>
                <a:gd name="T10" fmla="*/ 0 60000 65536"/>
                <a:gd name="T11" fmla="*/ 0 60000 65536"/>
                <a:gd name="T12" fmla="*/ 0 60000 65536"/>
                <a:gd name="T13" fmla="*/ 0 60000 65536"/>
                <a:gd name="T14" fmla="*/ 0 60000 65536"/>
                <a:gd name="T15" fmla="*/ 0 w 24"/>
                <a:gd name="T16" fmla="*/ 0 h 38"/>
                <a:gd name="T17" fmla="*/ 24 w 24"/>
                <a:gd name="T18" fmla="*/ 38 h 38"/>
              </a:gdLst>
              <a:ahLst/>
              <a:cxnLst>
                <a:cxn ang="T10">
                  <a:pos x="T0" y="T1"/>
                </a:cxn>
                <a:cxn ang="T11">
                  <a:pos x="T2" y="T3"/>
                </a:cxn>
                <a:cxn ang="T12">
                  <a:pos x="T4" y="T5"/>
                </a:cxn>
                <a:cxn ang="T13">
                  <a:pos x="T6" y="T7"/>
                </a:cxn>
                <a:cxn ang="T14">
                  <a:pos x="T8" y="T9"/>
                </a:cxn>
              </a:cxnLst>
              <a:rect l="T15" t="T16" r="T17" b="T18"/>
              <a:pathLst>
                <a:path w="24" h="38">
                  <a:moveTo>
                    <a:pt x="18" y="0"/>
                  </a:moveTo>
                  <a:lnTo>
                    <a:pt x="24" y="4"/>
                  </a:lnTo>
                  <a:lnTo>
                    <a:pt x="7" y="38"/>
                  </a:lnTo>
                  <a:lnTo>
                    <a:pt x="0" y="34"/>
                  </a:lnTo>
                  <a:lnTo>
                    <a:pt x="18" y="0"/>
                  </a:lnTo>
                  <a:close/>
                </a:path>
              </a:pathLst>
            </a:custGeom>
            <a:solidFill>
              <a:srgbClr val="000000"/>
            </a:solidFill>
            <a:ln w="9525">
              <a:noFill/>
              <a:round/>
              <a:headEnd/>
              <a:tailEnd/>
            </a:ln>
          </p:spPr>
          <p:txBody>
            <a:bodyPr/>
            <a:lstStyle/>
            <a:p>
              <a:endParaRPr lang="en-US"/>
            </a:p>
          </p:txBody>
        </p:sp>
        <p:sp>
          <p:nvSpPr>
            <p:cNvPr id="91180" name="Freeform 290"/>
            <p:cNvSpPr>
              <a:spLocks/>
            </p:cNvSpPr>
            <p:nvPr/>
          </p:nvSpPr>
          <p:spPr bwMode="auto">
            <a:xfrm>
              <a:off x="3623" y="796"/>
              <a:ext cx="41" cy="47"/>
            </a:xfrm>
            <a:custGeom>
              <a:avLst/>
              <a:gdLst>
                <a:gd name="T0" fmla="*/ 20 w 41"/>
                <a:gd name="T1" fmla="*/ 0 h 47"/>
                <a:gd name="T2" fmla="*/ 41 w 41"/>
                <a:gd name="T3" fmla="*/ 14 h 47"/>
                <a:gd name="T4" fmla="*/ 21 w 41"/>
                <a:gd name="T5" fmla="*/ 47 h 47"/>
                <a:gd name="T6" fmla="*/ 0 w 41"/>
                <a:gd name="T7" fmla="*/ 33 h 47"/>
                <a:gd name="T8" fmla="*/ 20 w 41"/>
                <a:gd name="T9" fmla="*/ 0 h 47"/>
                <a:gd name="T10" fmla="*/ 0 60000 65536"/>
                <a:gd name="T11" fmla="*/ 0 60000 65536"/>
                <a:gd name="T12" fmla="*/ 0 60000 65536"/>
                <a:gd name="T13" fmla="*/ 0 60000 65536"/>
                <a:gd name="T14" fmla="*/ 0 60000 65536"/>
                <a:gd name="T15" fmla="*/ 0 w 41"/>
                <a:gd name="T16" fmla="*/ 0 h 47"/>
                <a:gd name="T17" fmla="*/ 41 w 41"/>
                <a:gd name="T18" fmla="*/ 47 h 47"/>
              </a:gdLst>
              <a:ahLst/>
              <a:cxnLst>
                <a:cxn ang="T10">
                  <a:pos x="T0" y="T1"/>
                </a:cxn>
                <a:cxn ang="T11">
                  <a:pos x="T2" y="T3"/>
                </a:cxn>
                <a:cxn ang="T12">
                  <a:pos x="T4" y="T5"/>
                </a:cxn>
                <a:cxn ang="T13">
                  <a:pos x="T6" y="T7"/>
                </a:cxn>
                <a:cxn ang="T14">
                  <a:pos x="T8" y="T9"/>
                </a:cxn>
              </a:cxnLst>
              <a:rect l="T15" t="T16" r="T17" b="T18"/>
              <a:pathLst>
                <a:path w="41" h="47">
                  <a:moveTo>
                    <a:pt x="20" y="0"/>
                  </a:moveTo>
                  <a:lnTo>
                    <a:pt x="41" y="14"/>
                  </a:lnTo>
                  <a:lnTo>
                    <a:pt x="21" y="47"/>
                  </a:lnTo>
                  <a:lnTo>
                    <a:pt x="0" y="33"/>
                  </a:lnTo>
                  <a:lnTo>
                    <a:pt x="20" y="0"/>
                  </a:lnTo>
                  <a:close/>
                </a:path>
              </a:pathLst>
            </a:custGeom>
            <a:solidFill>
              <a:srgbClr val="000000"/>
            </a:solidFill>
            <a:ln w="9525">
              <a:noFill/>
              <a:round/>
              <a:headEnd/>
              <a:tailEnd/>
            </a:ln>
          </p:spPr>
          <p:txBody>
            <a:bodyPr/>
            <a:lstStyle/>
            <a:p>
              <a:endParaRPr lang="en-US"/>
            </a:p>
          </p:txBody>
        </p:sp>
        <p:sp>
          <p:nvSpPr>
            <p:cNvPr id="91181" name="Freeform 289"/>
            <p:cNvSpPr>
              <a:spLocks/>
            </p:cNvSpPr>
            <p:nvPr/>
          </p:nvSpPr>
          <p:spPr bwMode="auto">
            <a:xfrm>
              <a:off x="3644" y="811"/>
              <a:ext cx="41" cy="47"/>
            </a:xfrm>
            <a:custGeom>
              <a:avLst/>
              <a:gdLst>
                <a:gd name="T0" fmla="*/ 20 w 41"/>
                <a:gd name="T1" fmla="*/ 0 h 47"/>
                <a:gd name="T2" fmla="*/ 41 w 41"/>
                <a:gd name="T3" fmla="*/ 14 h 47"/>
                <a:gd name="T4" fmla="*/ 21 w 41"/>
                <a:gd name="T5" fmla="*/ 47 h 47"/>
                <a:gd name="T6" fmla="*/ 0 w 41"/>
                <a:gd name="T7" fmla="*/ 32 h 47"/>
                <a:gd name="T8" fmla="*/ 20 w 41"/>
                <a:gd name="T9" fmla="*/ 0 h 47"/>
                <a:gd name="T10" fmla="*/ 0 60000 65536"/>
                <a:gd name="T11" fmla="*/ 0 60000 65536"/>
                <a:gd name="T12" fmla="*/ 0 60000 65536"/>
                <a:gd name="T13" fmla="*/ 0 60000 65536"/>
                <a:gd name="T14" fmla="*/ 0 60000 65536"/>
                <a:gd name="T15" fmla="*/ 0 w 41"/>
                <a:gd name="T16" fmla="*/ 0 h 47"/>
                <a:gd name="T17" fmla="*/ 41 w 41"/>
                <a:gd name="T18" fmla="*/ 47 h 47"/>
              </a:gdLst>
              <a:ahLst/>
              <a:cxnLst>
                <a:cxn ang="T10">
                  <a:pos x="T0" y="T1"/>
                </a:cxn>
                <a:cxn ang="T11">
                  <a:pos x="T2" y="T3"/>
                </a:cxn>
                <a:cxn ang="T12">
                  <a:pos x="T4" y="T5"/>
                </a:cxn>
                <a:cxn ang="T13">
                  <a:pos x="T6" y="T7"/>
                </a:cxn>
                <a:cxn ang="T14">
                  <a:pos x="T8" y="T9"/>
                </a:cxn>
              </a:cxnLst>
              <a:rect l="T15" t="T16" r="T17" b="T18"/>
              <a:pathLst>
                <a:path w="41" h="47">
                  <a:moveTo>
                    <a:pt x="20" y="0"/>
                  </a:moveTo>
                  <a:lnTo>
                    <a:pt x="41" y="14"/>
                  </a:lnTo>
                  <a:lnTo>
                    <a:pt x="21" y="47"/>
                  </a:lnTo>
                  <a:lnTo>
                    <a:pt x="0" y="32"/>
                  </a:lnTo>
                  <a:lnTo>
                    <a:pt x="20" y="0"/>
                  </a:lnTo>
                  <a:close/>
                </a:path>
              </a:pathLst>
            </a:custGeom>
            <a:solidFill>
              <a:srgbClr val="000000"/>
            </a:solidFill>
            <a:ln w="9525">
              <a:noFill/>
              <a:round/>
              <a:headEnd/>
              <a:tailEnd/>
            </a:ln>
          </p:spPr>
          <p:txBody>
            <a:bodyPr/>
            <a:lstStyle/>
            <a:p>
              <a:endParaRPr lang="en-US"/>
            </a:p>
          </p:txBody>
        </p:sp>
        <p:sp>
          <p:nvSpPr>
            <p:cNvPr id="91182" name="Freeform 288"/>
            <p:cNvSpPr>
              <a:spLocks/>
            </p:cNvSpPr>
            <p:nvPr/>
          </p:nvSpPr>
          <p:spPr bwMode="auto">
            <a:xfrm>
              <a:off x="3665" y="825"/>
              <a:ext cx="42" cy="48"/>
            </a:xfrm>
            <a:custGeom>
              <a:avLst/>
              <a:gdLst>
                <a:gd name="T0" fmla="*/ 21 w 42"/>
                <a:gd name="T1" fmla="*/ 0 h 48"/>
                <a:gd name="T2" fmla="*/ 42 w 42"/>
                <a:gd name="T3" fmla="*/ 16 h 48"/>
                <a:gd name="T4" fmla="*/ 22 w 42"/>
                <a:gd name="T5" fmla="*/ 48 h 48"/>
                <a:gd name="T6" fmla="*/ 0 w 42"/>
                <a:gd name="T7" fmla="*/ 33 h 48"/>
                <a:gd name="T8" fmla="*/ 21 w 42"/>
                <a:gd name="T9" fmla="*/ 0 h 48"/>
                <a:gd name="T10" fmla="*/ 0 60000 65536"/>
                <a:gd name="T11" fmla="*/ 0 60000 65536"/>
                <a:gd name="T12" fmla="*/ 0 60000 65536"/>
                <a:gd name="T13" fmla="*/ 0 60000 65536"/>
                <a:gd name="T14" fmla="*/ 0 60000 65536"/>
                <a:gd name="T15" fmla="*/ 0 w 42"/>
                <a:gd name="T16" fmla="*/ 0 h 48"/>
                <a:gd name="T17" fmla="*/ 42 w 42"/>
                <a:gd name="T18" fmla="*/ 48 h 48"/>
              </a:gdLst>
              <a:ahLst/>
              <a:cxnLst>
                <a:cxn ang="T10">
                  <a:pos x="T0" y="T1"/>
                </a:cxn>
                <a:cxn ang="T11">
                  <a:pos x="T2" y="T3"/>
                </a:cxn>
                <a:cxn ang="T12">
                  <a:pos x="T4" y="T5"/>
                </a:cxn>
                <a:cxn ang="T13">
                  <a:pos x="T6" y="T7"/>
                </a:cxn>
                <a:cxn ang="T14">
                  <a:pos x="T8" y="T9"/>
                </a:cxn>
              </a:cxnLst>
              <a:rect l="T15" t="T16" r="T17" b="T18"/>
              <a:pathLst>
                <a:path w="42" h="48">
                  <a:moveTo>
                    <a:pt x="21" y="0"/>
                  </a:moveTo>
                  <a:lnTo>
                    <a:pt x="42" y="16"/>
                  </a:lnTo>
                  <a:lnTo>
                    <a:pt x="22" y="48"/>
                  </a:lnTo>
                  <a:lnTo>
                    <a:pt x="0" y="33"/>
                  </a:lnTo>
                  <a:lnTo>
                    <a:pt x="21" y="0"/>
                  </a:lnTo>
                  <a:close/>
                </a:path>
              </a:pathLst>
            </a:custGeom>
            <a:solidFill>
              <a:srgbClr val="000000"/>
            </a:solidFill>
            <a:ln w="9525">
              <a:noFill/>
              <a:round/>
              <a:headEnd/>
              <a:tailEnd/>
            </a:ln>
          </p:spPr>
          <p:txBody>
            <a:bodyPr/>
            <a:lstStyle/>
            <a:p>
              <a:endParaRPr lang="en-US"/>
            </a:p>
          </p:txBody>
        </p:sp>
        <p:sp>
          <p:nvSpPr>
            <p:cNvPr id="91183" name="Freeform 287"/>
            <p:cNvSpPr>
              <a:spLocks/>
            </p:cNvSpPr>
            <p:nvPr/>
          </p:nvSpPr>
          <p:spPr bwMode="auto">
            <a:xfrm>
              <a:off x="3686" y="841"/>
              <a:ext cx="43" cy="48"/>
            </a:xfrm>
            <a:custGeom>
              <a:avLst/>
              <a:gdLst>
                <a:gd name="T0" fmla="*/ 21 w 43"/>
                <a:gd name="T1" fmla="*/ 0 h 48"/>
                <a:gd name="T2" fmla="*/ 43 w 43"/>
                <a:gd name="T3" fmla="*/ 16 h 48"/>
                <a:gd name="T4" fmla="*/ 21 w 43"/>
                <a:gd name="T5" fmla="*/ 48 h 48"/>
                <a:gd name="T6" fmla="*/ 0 w 43"/>
                <a:gd name="T7" fmla="*/ 31 h 48"/>
                <a:gd name="T8" fmla="*/ 21 w 43"/>
                <a:gd name="T9" fmla="*/ 0 h 48"/>
                <a:gd name="T10" fmla="*/ 0 60000 65536"/>
                <a:gd name="T11" fmla="*/ 0 60000 65536"/>
                <a:gd name="T12" fmla="*/ 0 60000 65536"/>
                <a:gd name="T13" fmla="*/ 0 60000 65536"/>
                <a:gd name="T14" fmla="*/ 0 60000 65536"/>
                <a:gd name="T15" fmla="*/ 0 w 43"/>
                <a:gd name="T16" fmla="*/ 0 h 48"/>
                <a:gd name="T17" fmla="*/ 43 w 43"/>
                <a:gd name="T18" fmla="*/ 48 h 48"/>
              </a:gdLst>
              <a:ahLst/>
              <a:cxnLst>
                <a:cxn ang="T10">
                  <a:pos x="T0" y="T1"/>
                </a:cxn>
                <a:cxn ang="T11">
                  <a:pos x="T2" y="T3"/>
                </a:cxn>
                <a:cxn ang="T12">
                  <a:pos x="T4" y="T5"/>
                </a:cxn>
                <a:cxn ang="T13">
                  <a:pos x="T6" y="T7"/>
                </a:cxn>
                <a:cxn ang="T14">
                  <a:pos x="T8" y="T9"/>
                </a:cxn>
              </a:cxnLst>
              <a:rect l="T15" t="T16" r="T17" b="T18"/>
              <a:pathLst>
                <a:path w="43" h="48">
                  <a:moveTo>
                    <a:pt x="21" y="0"/>
                  </a:moveTo>
                  <a:lnTo>
                    <a:pt x="43" y="16"/>
                  </a:lnTo>
                  <a:lnTo>
                    <a:pt x="21" y="48"/>
                  </a:lnTo>
                  <a:lnTo>
                    <a:pt x="0" y="31"/>
                  </a:lnTo>
                  <a:lnTo>
                    <a:pt x="21" y="0"/>
                  </a:lnTo>
                  <a:close/>
                </a:path>
              </a:pathLst>
            </a:custGeom>
            <a:solidFill>
              <a:srgbClr val="000000"/>
            </a:solidFill>
            <a:ln w="9525">
              <a:noFill/>
              <a:round/>
              <a:headEnd/>
              <a:tailEnd/>
            </a:ln>
          </p:spPr>
          <p:txBody>
            <a:bodyPr/>
            <a:lstStyle/>
            <a:p>
              <a:endParaRPr lang="en-US"/>
            </a:p>
          </p:txBody>
        </p:sp>
        <p:sp>
          <p:nvSpPr>
            <p:cNvPr id="91184" name="Freeform 286"/>
            <p:cNvSpPr>
              <a:spLocks/>
            </p:cNvSpPr>
            <p:nvPr/>
          </p:nvSpPr>
          <p:spPr bwMode="auto">
            <a:xfrm>
              <a:off x="3707" y="857"/>
              <a:ext cx="44" cy="49"/>
            </a:xfrm>
            <a:custGeom>
              <a:avLst/>
              <a:gdLst>
                <a:gd name="T0" fmla="*/ 22 w 44"/>
                <a:gd name="T1" fmla="*/ 0 h 49"/>
                <a:gd name="T2" fmla="*/ 44 w 44"/>
                <a:gd name="T3" fmla="*/ 17 h 49"/>
                <a:gd name="T4" fmla="*/ 23 w 44"/>
                <a:gd name="T5" fmla="*/ 49 h 49"/>
                <a:gd name="T6" fmla="*/ 0 w 44"/>
                <a:gd name="T7" fmla="*/ 32 h 49"/>
                <a:gd name="T8" fmla="*/ 22 w 44"/>
                <a:gd name="T9" fmla="*/ 0 h 49"/>
                <a:gd name="T10" fmla="*/ 0 60000 65536"/>
                <a:gd name="T11" fmla="*/ 0 60000 65536"/>
                <a:gd name="T12" fmla="*/ 0 60000 65536"/>
                <a:gd name="T13" fmla="*/ 0 60000 65536"/>
                <a:gd name="T14" fmla="*/ 0 60000 65536"/>
                <a:gd name="T15" fmla="*/ 0 w 44"/>
                <a:gd name="T16" fmla="*/ 0 h 49"/>
                <a:gd name="T17" fmla="*/ 44 w 44"/>
                <a:gd name="T18" fmla="*/ 49 h 49"/>
              </a:gdLst>
              <a:ahLst/>
              <a:cxnLst>
                <a:cxn ang="T10">
                  <a:pos x="T0" y="T1"/>
                </a:cxn>
                <a:cxn ang="T11">
                  <a:pos x="T2" y="T3"/>
                </a:cxn>
                <a:cxn ang="T12">
                  <a:pos x="T4" y="T5"/>
                </a:cxn>
                <a:cxn ang="T13">
                  <a:pos x="T6" y="T7"/>
                </a:cxn>
                <a:cxn ang="T14">
                  <a:pos x="T8" y="T9"/>
                </a:cxn>
              </a:cxnLst>
              <a:rect l="T15" t="T16" r="T17" b="T18"/>
              <a:pathLst>
                <a:path w="44" h="49">
                  <a:moveTo>
                    <a:pt x="22" y="0"/>
                  </a:moveTo>
                  <a:lnTo>
                    <a:pt x="44" y="17"/>
                  </a:lnTo>
                  <a:lnTo>
                    <a:pt x="23" y="49"/>
                  </a:lnTo>
                  <a:lnTo>
                    <a:pt x="0" y="32"/>
                  </a:lnTo>
                  <a:lnTo>
                    <a:pt x="22" y="0"/>
                  </a:lnTo>
                  <a:close/>
                </a:path>
              </a:pathLst>
            </a:custGeom>
            <a:solidFill>
              <a:srgbClr val="000000"/>
            </a:solidFill>
            <a:ln w="9525">
              <a:noFill/>
              <a:round/>
              <a:headEnd/>
              <a:tailEnd/>
            </a:ln>
          </p:spPr>
          <p:txBody>
            <a:bodyPr/>
            <a:lstStyle/>
            <a:p>
              <a:endParaRPr lang="en-US"/>
            </a:p>
          </p:txBody>
        </p:sp>
        <p:sp>
          <p:nvSpPr>
            <p:cNvPr id="91185" name="Freeform 285"/>
            <p:cNvSpPr>
              <a:spLocks/>
            </p:cNvSpPr>
            <p:nvPr/>
          </p:nvSpPr>
          <p:spPr bwMode="auto">
            <a:xfrm>
              <a:off x="3730" y="875"/>
              <a:ext cx="43" cy="48"/>
            </a:xfrm>
            <a:custGeom>
              <a:avLst/>
              <a:gdLst>
                <a:gd name="T0" fmla="*/ 22 w 43"/>
                <a:gd name="T1" fmla="*/ 0 h 48"/>
                <a:gd name="T2" fmla="*/ 43 w 43"/>
                <a:gd name="T3" fmla="*/ 17 h 48"/>
                <a:gd name="T4" fmla="*/ 21 w 43"/>
                <a:gd name="T5" fmla="*/ 48 h 48"/>
                <a:gd name="T6" fmla="*/ 0 w 43"/>
                <a:gd name="T7" fmla="*/ 31 h 48"/>
                <a:gd name="T8" fmla="*/ 22 w 43"/>
                <a:gd name="T9" fmla="*/ 0 h 48"/>
                <a:gd name="T10" fmla="*/ 0 60000 65536"/>
                <a:gd name="T11" fmla="*/ 0 60000 65536"/>
                <a:gd name="T12" fmla="*/ 0 60000 65536"/>
                <a:gd name="T13" fmla="*/ 0 60000 65536"/>
                <a:gd name="T14" fmla="*/ 0 60000 65536"/>
                <a:gd name="T15" fmla="*/ 0 w 43"/>
                <a:gd name="T16" fmla="*/ 0 h 48"/>
                <a:gd name="T17" fmla="*/ 43 w 43"/>
                <a:gd name="T18" fmla="*/ 48 h 48"/>
              </a:gdLst>
              <a:ahLst/>
              <a:cxnLst>
                <a:cxn ang="T10">
                  <a:pos x="T0" y="T1"/>
                </a:cxn>
                <a:cxn ang="T11">
                  <a:pos x="T2" y="T3"/>
                </a:cxn>
                <a:cxn ang="T12">
                  <a:pos x="T4" y="T5"/>
                </a:cxn>
                <a:cxn ang="T13">
                  <a:pos x="T6" y="T7"/>
                </a:cxn>
                <a:cxn ang="T14">
                  <a:pos x="T8" y="T9"/>
                </a:cxn>
              </a:cxnLst>
              <a:rect l="T15" t="T16" r="T17" b="T18"/>
              <a:pathLst>
                <a:path w="43" h="48">
                  <a:moveTo>
                    <a:pt x="22" y="0"/>
                  </a:moveTo>
                  <a:lnTo>
                    <a:pt x="43" y="17"/>
                  </a:lnTo>
                  <a:lnTo>
                    <a:pt x="21" y="48"/>
                  </a:lnTo>
                  <a:lnTo>
                    <a:pt x="0" y="31"/>
                  </a:lnTo>
                  <a:lnTo>
                    <a:pt x="22" y="0"/>
                  </a:lnTo>
                  <a:close/>
                </a:path>
              </a:pathLst>
            </a:custGeom>
            <a:solidFill>
              <a:srgbClr val="000000"/>
            </a:solidFill>
            <a:ln w="9525">
              <a:noFill/>
              <a:round/>
              <a:headEnd/>
              <a:tailEnd/>
            </a:ln>
          </p:spPr>
          <p:txBody>
            <a:bodyPr/>
            <a:lstStyle/>
            <a:p>
              <a:endParaRPr lang="en-US"/>
            </a:p>
          </p:txBody>
        </p:sp>
        <p:sp>
          <p:nvSpPr>
            <p:cNvPr id="91186" name="Freeform 284"/>
            <p:cNvSpPr>
              <a:spLocks/>
            </p:cNvSpPr>
            <p:nvPr/>
          </p:nvSpPr>
          <p:spPr bwMode="auto">
            <a:xfrm>
              <a:off x="3750" y="892"/>
              <a:ext cx="68" cy="68"/>
            </a:xfrm>
            <a:custGeom>
              <a:avLst/>
              <a:gdLst>
                <a:gd name="T0" fmla="*/ 23 w 68"/>
                <a:gd name="T1" fmla="*/ 0 h 68"/>
                <a:gd name="T2" fmla="*/ 68 w 68"/>
                <a:gd name="T3" fmla="*/ 37 h 68"/>
                <a:gd name="T4" fmla="*/ 45 w 68"/>
                <a:gd name="T5" fmla="*/ 68 h 68"/>
                <a:gd name="T6" fmla="*/ 0 w 68"/>
                <a:gd name="T7" fmla="*/ 31 h 68"/>
                <a:gd name="T8" fmla="*/ 23 w 68"/>
                <a:gd name="T9" fmla="*/ 0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23" y="0"/>
                  </a:moveTo>
                  <a:lnTo>
                    <a:pt x="68" y="37"/>
                  </a:lnTo>
                  <a:lnTo>
                    <a:pt x="45" y="68"/>
                  </a:lnTo>
                  <a:lnTo>
                    <a:pt x="0" y="31"/>
                  </a:lnTo>
                  <a:lnTo>
                    <a:pt x="23" y="0"/>
                  </a:lnTo>
                  <a:close/>
                </a:path>
              </a:pathLst>
            </a:custGeom>
            <a:solidFill>
              <a:srgbClr val="000000"/>
            </a:solidFill>
            <a:ln w="9525">
              <a:noFill/>
              <a:round/>
              <a:headEnd/>
              <a:tailEnd/>
            </a:ln>
          </p:spPr>
          <p:txBody>
            <a:bodyPr/>
            <a:lstStyle/>
            <a:p>
              <a:endParaRPr lang="en-US"/>
            </a:p>
          </p:txBody>
        </p:sp>
        <p:sp>
          <p:nvSpPr>
            <p:cNvPr id="91187" name="Freeform 283"/>
            <p:cNvSpPr>
              <a:spLocks/>
            </p:cNvSpPr>
            <p:nvPr/>
          </p:nvSpPr>
          <p:spPr bwMode="auto">
            <a:xfrm>
              <a:off x="3795" y="929"/>
              <a:ext cx="53" cy="57"/>
            </a:xfrm>
            <a:custGeom>
              <a:avLst/>
              <a:gdLst>
                <a:gd name="T0" fmla="*/ 23 w 53"/>
                <a:gd name="T1" fmla="*/ 0 h 57"/>
                <a:gd name="T2" fmla="*/ 53 w 53"/>
                <a:gd name="T3" fmla="*/ 27 h 57"/>
                <a:gd name="T4" fmla="*/ 29 w 53"/>
                <a:gd name="T5" fmla="*/ 57 h 57"/>
                <a:gd name="T6" fmla="*/ 0 w 53"/>
                <a:gd name="T7" fmla="*/ 31 h 57"/>
                <a:gd name="T8" fmla="*/ 23 w 53"/>
                <a:gd name="T9" fmla="*/ 0 h 57"/>
                <a:gd name="T10" fmla="*/ 0 60000 65536"/>
                <a:gd name="T11" fmla="*/ 0 60000 65536"/>
                <a:gd name="T12" fmla="*/ 0 60000 65536"/>
                <a:gd name="T13" fmla="*/ 0 60000 65536"/>
                <a:gd name="T14" fmla="*/ 0 60000 65536"/>
                <a:gd name="T15" fmla="*/ 0 w 53"/>
                <a:gd name="T16" fmla="*/ 0 h 57"/>
                <a:gd name="T17" fmla="*/ 53 w 53"/>
                <a:gd name="T18" fmla="*/ 57 h 57"/>
              </a:gdLst>
              <a:ahLst/>
              <a:cxnLst>
                <a:cxn ang="T10">
                  <a:pos x="T0" y="T1"/>
                </a:cxn>
                <a:cxn ang="T11">
                  <a:pos x="T2" y="T3"/>
                </a:cxn>
                <a:cxn ang="T12">
                  <a:pos x="T4" y="T5"/>
                </a:cxn>
                <a:cxn ang="T13">
                  <a:pos x="T6" y="T7"/>
                </a:cxn>
                <a:cxn ang="T14">
                  <a:pos x="T8" y="T9"/>
                </a:cxn>
              </a:cxnLst>
              <a:rect l="T15" t="T16" r="T17" b="T18"/>
              <a:pathLst>
                <a:path w="53" h="57">
                  <a:moveTo>
                    <a:pt x="23" y="0"/>
                  </a:moveTo>
                  <a:lnTo>
                    <a:pt x="53" y="27"/>
                  </a:lnTo>
                  <a:lnTo>
                    <a:pt x="29" y="57"/>
                  </a:lnTo>
                  <a:lnTo>
                    <a:pt x="0" y="31"/>
                  </a:lnTo>
                  <a:lnTo>
                    <a:pt x="23" y="0"/>
                  </a:lnTo>
                  <a:close/>
                </a:path>
              </a:pathLst>
            </a:custGeom>
            <a:solidFill>
              <a:srgbClr val="000000"/>
            </a:solidFill>
            <a:ln w="9525">
              <a:noFill/>
              <a:round/>
              <a:headEnd/>
              <a:tailEnd/>
            </a:ln>
          </p:spPr>
          <p:txBody>
            <a:bodyPr/>
            <a:lstStyle/>
            <a:p>
              <a:endParaRPr lang="en-US"/>
            </a:p>
          </p:txBody>
        </p:sp>
        <p:sp>
          <p:nvSpPr>
            <p:cNvPr id="91188" name="Freeform 282"/>
            <p:cNvSpPr>
              <a:spLocks/>
            </p:cNvSpPr>
            <p:nvPr/>
          </p:nvSpPr>
          <p:spPr bwMode="auto">
            <a:xfrm>
              <a:off x="3935" y="1061"/>
              <a:ext cx="59" cy="61"/>
            </a:xfrm>
            <a:custGeom>
              <a:avLst/>
              <a:gdLst>
                <a:gd name="T0" fmla="*/ 26 w 59"/>
                <a:gd name="T1" fmla="*/ 0 h 61"/>
                <a:gd name="T2" fmla="*/ 59 w 59"/>
                <a:gd name="T3" fmla="*/ 33 h 61"/>
                <a:gd name="T4" fmla="*/ 34 w 59"/>
                <a:gd name="T5" fmla="*/ 61 h 61"/>
                <a:gd name="T6" fmla="*/ 0 w 59"/>
                <a:gd name="T7" fmla="*/ 28 h 61"/>
                <a:gd name="T8" fmla="*/ 26 w 59"/>
                <a:gd name="T9" fmla="*/ 0 h 61"/>
                <a:gd name="T10" fmla="*/ 0 60000 65536"/>
                <a:gd name="T11" fmla="*/ 0 60000 65536"/>
                <a:gd name="T12" fmla="*/ 0 60000 65536"/>
                <a:gd name="T13" fmla="*/ 0 60000 65536"/>
                <a:gd name="T14" fmla="*/ 0 60000 65536"/>
                <a:gd name="T15" fmla="*/ 0 w 59"/>
                <a:gd name="T16" fmla="*/ 0 h 61"/>
                <a:gd name="T17" fmla="*/ 59 w 59"/>
                <a:gd name="T18" fmla="*/ 61 h 61"/>
              </a:gdLst>
              <a:ahLst/>
              <a:cxnLst>
                <a:cxn ang="T10">
                  <a:pos x="T0" y="T1"/>
                </a:cxn>
                <a:cxn ang="T11">
                  <a:pos x="T2" y="T3"/>
                </a:cxn>
                <a:cxn ang="T12">
                  <a:pos x="T4" y="T5"/>
                </a:cxn>
                <a:cxn ang="T13">
                  <a:pos x="T6" y="T7"/>
                </a:cxn>
                <a:cxn ang="T14">
                  <a:pos x="T8" y="T9"/>
                </a:cxn>
              </a:cxnLst>
              <a:rect l="T15" t="T16" r="T17" b="T18"/>
              <a:pathLst>
                <a:path w="59" h="61">
                  <a:moveTo>
                    <a:pt x="26" y="0"/>
                  </a:moveTo>
                  <a:lnTo>
                    <a:pt x="59" y="33"/>
                  </a:lnTo>
                  <a:lnTo>
                    <a:pt x="34" y="61"/>
                  </a:lnTo>
                  <a:lnTo>
                    <a:pt x="0" y="28"/>
                  </a:lnTo>
                  <a:lnTo>
                    <a:pt x="26" y="0"/>
                  </a:lnTo>
                  <a:close/>
                </a:path>
              </a:pathLst>
            </a:custGeom>
            <a:solidFill>
              <a:srgbClr val="000000"/>
            </a:solidFill>
            <a:ln w="9525">
              <a:noFill/>
              <a:round/>
              <a:headEnd/>
              <a:tailEnd/>
            </a:ln>
          </p:spPr>
          <p:txBody>
            <a:bodyPr/>
            <a:lstStyle/>
            <a:p>
              <a:endParaRPr lang="en-US"/>
            </a:p>
          </p:txBody>
        </p:sp>
        <p:sp>
          <p:nvSpPr>
            <p:cNvPr id="91189" name="Freeform 281"/>
            <p:cNvSpPr>
              <a:spLocks/>
            </p:cNvSpPr>
            <p:nvPr/>
          </p:nvSpPr>
          <p:spPr bwMode="auto">
            <a:xfrm>
              <a:off x="3969" y="1094"/>
              <a:ext cx="69" cy="72"/>
            </a:xfrm>
            <a:custGeom>
              <a:avLst/>
              <a:gdLst>
                <a:gd name="T0" fmla="*/ 25 w 69"/>
                <a:gd name="T1" fmla="*/ 0 h 72"/>
                <a:gd name="T2" fmla="*/ 69 w 69"/>
                <a:gd name="T3" fmla="*/ 43 h 72"/>
                <a:gd name="T4" fmla="*/ 44 w 69"/>
                <a:gd name="T5" fmla="*/ 72 h 72"/>
                <a:gd name="T6" fmla="*/ 0 w 69"/>
                <a:gd name="T7" fmla="*/ 28 h 72"/>
                <a:gd name="T8" fmla="*/ 25 w 69"/>
                <a:gd name="T9" fmla="*/ 0 h 72"/>
                <a:gd name="T10" fmla="*/ 0 60000 65536"/>
                <a:gd name="T11" fmla="*/ 0 60000 65536"/>
                <a:gd name="T12" fmla="*/ 0 60000 65536"/>
                <a:gd name="T13" fmla="*/ 0 60000 65536"/>
                <a:gd name="T14" fmla="*/ 0 60000 65536"/>
                <a:gd name="T15" fmla="*/ 0 w 69"/>
                <a:gd name="T16" fmla="*/ 0 h 72"/>
                <a:gd name="T17" fmla="*/ 69 w 69"/>
                <a:gd name="T18" fmla="*/ 72 h 72"/>
              </a:gdLst>
              <a:ahLst/>
              <a:cxnLst>
                <a:cxn ang="T10">
                  <a:pos x="T0" y="T1"/>
                </a:cxn>
                <a:cxn ang="T11">
                  <a:pos x="T2" y="T3"/>
                </a:cxn>
                <a:cxn ang="T12">
                  <a:pos x="T4" y="T5"/>
                </a:cxn>
                <a:cxn ang="T13">
                  <a:pos x="T6" y="T7"/>
                </a:cxn>
                <a:cxn ang="T14">
                  <a:pos x="T8" y="T9"/>
                </a:cxn>
              </a:cxnLst>
              <a:rect l="T15" t="T16" r="T17" b="T18"/>
              <a:pathLst>
                <a:path w="69" h="72">
                  <a:moveTo>
                    <a:pt x="25" y="0"/>
                  </a:moveTo>
                  <a:lnTo>
                    <a:pt x="69" y="43"/>
                  </a:lnTo>
                  <a:lnTo>
                    <a:pt x="44" y="72"/>
                  </a:lnTo>
                  <a:lnTo>
                    <a:pt x="0" y="28"/>
                  </a:lnTo>
                  <a:lnTo>
                    <a:pt x="25" y="0"/>
                  </a:lnTo>
                  <a:close/>
                </a:path>
              </a:pathLst>
            </a:custGeom>
            <a:solidFill>
              <a:srgbClr val="000000"/>
            </a:solidFill>
            <a:ln w="9525">
              <a:noFill/>
              <a:round/>
              <a:headEnd/>
              <a:tailEnd/>
            </a:ln>
          </p:spPr>
          <p:txBody>
            <a:bodyPr/>
            <a:lstStyle/>
            <a:p>
              <a:endParaRPr lang="en-US"/>
            </a:p>
          </p:txBody>
        </p:sp>
        <p:sp>
          <p:nvSpPr>
            <p:cNvPr id="91190" name="Freeform 280"/>
            <p:cNvSpPr>
              <a:spLocks/>
            </p:cNvSpPr>
            <p:nvPr/>
          </p:nvSpPr>
          <p:spPr bwMode="auto">
            <a:xfrm>
              <a:off x="4013" y="1137"/>
              <a:ext cx="67" cy="72"/>
            </a:xfrm>
            <a:custGeom>
              <a:avLst/>
              <a:gdLst>
                <a:gd name="T0" fmla="*/ 25 w 67"/>
                <a:gd name="T1" fmla="*/ 0 h 72"/>
                <a:gd name="T2" fmla="*/ 67 w 67"/>
                <a:gd name="T3" fmla="*/ 43 h 72"/>
                <a:gd name="T4" fmla="*/ 42 w 67"/>
                <a:gd name="T5" fmla="*/ 72 h 72"/>
                <a:gd name="T6" fmla="*/ 0 w 67"/>
                <a:gd name="T7" fmla="*/ 29 h 72"/>
                <a:gd name="T8" fmla="*/ 25 w 67"/>
                <a:gd name="T9" fmla="*/ 0 h 72"/>
                <a:gd name="T10" fmla="*/ 0 60000 65536"/>
                <a:gd name="T11" fmla="*/ 0 60000 65536"/>
                <a:gd name="T12" fmla="*/ 0 60000 65536"/>
                <a:gd name="T13" fmla="*/ 0 60000 65536"/>
                <a:gd name="T14" fmla="*/ 0 60000 65536"/>
                <a:gd name="T15" fmla="*/ 0 w 67"/>
                <a:gd name="T16" fmla="*/ 0 h 72"/>
                <a:gd name="T17" fmla="*/ 67 w 67"/>
                <a:gd name="T18" fmla="*/ 72 h 72"/>
              </a:gdLst>
              <a:ahLst/>
              <a:cxnLst>
                <a:cxn ang="T10">
                  <a:pos x="T0" y="T1"/>
                </a:cxn>
                <a:cxn ang="T11">
                  <a:pos x="T2" y="T3"/>
                </a:cxn>
                <a:cxn ang="T12">
                  <a:pos x="T4" y="T5"/>
                </a:cxn>
                <a:cxn ang="T13">
                  <a:pos x="T6" y="T7"/>
                </a:cxn>
                <a:cxn ang="T14">
                  <a:pos x="T8" y="T9"/>
                </a:cxn>
              </a:cxnLst>
              <a:rect l="T15" t="T16" r="T17" b="T18"/>
              <a:pathLst>
                <a:path w="67" h="72">
                  <a:moveTo>
                    <a:pt x="25" y="0"/>
                  </a:moveTo>
                  <a:lnTo>
                    <a:pt x="67" y="43"/>
                  </a:lnTo>
                  <a:lnTo>
                    <a:pt x="42" y="72"/>
                  </a:lnTo>
                  <a:lnTo>
                    <a:pt x="0" y="29"/>
                  </a:lnTo>
                  <a:lnTo>
                    <a:pt x="25" y="0"/>
                  </a:lnTo>
                  <a:close/>
                </a:path>
              </a:pathLst>
            </a:custGeom>
            <a:solidFill>
              <a:srgbClr val="000000"/>
            </a:solidFill>
            <a:ln w="9525">
              <a:noFill/>
              <a:round/>
              <a:headEnd/>
              <a:tailEnd/>
            </a:ln>
          </p:spPr>
          <p:txBody>
            <a:bodyPr/>
            <a:lstStyle/>
            <a:p>
              <a:endParaRPr lang="en-US"/>
            </a:p>
          </p:txBody>
        </p:sp>
        <p:sp>
          <p:nvSpPr>
            <p:cNvPr id="91191" name="Freeform 279"/>
            <p:cNvSpPr>
              <a:spLocks/>
            </p:cNvSpPr>
            <p:nvPr/>
          </p:nvSpPr>
          <p:spPr bwMode="auto">
            <a:xfrm>
              <a:off x="4055" y="1180"/>
              <a:ext cx="67" cy="71"/>
            </a:xfrm>
            <a:custGeom>
              <a:avLst/>
              <a:gdLst>
                <a:gd name="T0" fmla="*/ 25 w 67"/>
                <a:gd name="T1" fmla="*/ 0 h 71"/>
                <a:gd name="T2" fmla="*/ 67 w 67"/>
                <a:gd name="T3" fmla="*/ 43 h 71"/>
                <a:gd name="T4" fmla="*/ 42 w 67"/>
                <a:gd name="T5" fmla="*/ 71 h 71"/>
                <a:gd name="T6" fmla="*/ 0 w 67"/>
                <a:gd name="T7" fmla="*/ 29 h 71"/>
                <a:gd name="T8" fmla="*/ 25 w 67"/>
                <a:gd name="T9" fmla="*/ 0 h 71"/>
                <a:gd name="T10" fmla="*/ 0 60000 65536"/>
                <a:gd name="T11" fmla="*/ 0 60000 65536"/>
                <a:gd name="T12" fmla="*/ 0 60000 65536"/>
                <a:gd name="T13" fmla="*/ 0 60000 65536"/>
                <a:gd name="T14" fmla="*/ 0 60000 65536"/>
                <a:gd name="T15" fmla="*/ 0 w 67"/>
                <a:gd name="T16" fmla="*/ 0 h 71"/>
                <a:gd name="T17" fmla="*/ 67 w 67"/>
                <a:gd name="T18" fmla="*/ 71 h 71"/>
              </a:gdLst>
              <a:ahLst/>
              <a:cxnLst>
                <a:cxn ang="T10">
                  <a:pos x="T0" y="T1"/>
                </a:cxn>
                <a:cxn ang="T11">
                  <a:pos x="T2" y="T3"/>
                </a:cxn>
                <a:cxn ang="T12">
                  <a:pos x="T4" y="T5"/>
                </a:cxn>
                <a:cxn ang="T13">
                  <a:pos x="T6" y="T7"/>
                </a:cxn>
                <a:cxn ang="T14">
                  <a:pos x="T8" y="T9"/>
                </a:cxn>
              </a:cxnLst>
              <a:rect l="T15" t="T16" r="T17" b="T18"/>
              <a:pathLst>
                <a:path w="67" h="71">
                  <a:moveTo>
                    <a:pt x="25" y="0"/>
                  </a:moveTo>
                  <a:lnTo>
                    <a:pt x="67" y="43"/>
                  </a:lnTo>
                  <a:lnTo>
                    <a:pt x="42" y="71"/>
                  </a:lnTo>
                  <a:lnTo>
                    <a:pt x="0" y="29"/>
                  </a:lnTo>
                  <a:lnTo>
                    <a:pt x="25" y="0"/>
                  </a:lnTo>
                  <a:close/>
                </a:path>
              </a:pathLst>
            </a:custGeom>
            <a:solidFill>
              <a:srgbClr val="000000"/>
            </a:solidFill>
            <a:ln w="9525">
              <a:noFill/>
              <a:round/>
              <a:headEnd/>
              <a:tailEnd/>
            </a:ln>
          </p:spPr>
          <p:txBody>
            <a:bodyPr/>
            <a:lstStyle/>
            <a:p>
              <a:endParaRPr lang="en-US"/>
            </a:p>
          </p:txBody>
        </p:sp>
        <p:sp>
          <p:nvSpPr>
            <p:cNvPr id="91192" name="Freeform 278"/>
            <p:cNvSpPr>
              <a:spLocks/>
            </p:cNvSpPr>
            <p:nvPr/>
          </p:nvSpPr>
          <p:spPr bwMode="auto">
            <a:xfrm>
              <a:off x="4096" y="1223"/>
              <a:ext cx="52" cy="56"/>
            </a:xfrm>
            <a:custGeom>
              <a:avLst/>
              <a:gdLst>
                <a:gd name="T0" fmla="*/ 26 w 52"/>
                <a:gd name="T1" fmla="*/ 0 h 56"/>
                <a:gd name="T2" fmla="*/ 52 w 52"/>
                <a:gd name="T3" fmla="*/ 28 h 56"/>
                <a:gd name="T4" fmla="*/ 26 w 52"/>
                <a:gd name="T5" fmla="*/ 56 h 56"/>
                <a:gd name="T6" fmla="*/ 0 w 52"/>
                <a:gd name="T7" fmla="*/ 28 h 56"/>
                <a:gd name="T8" fmla="*/ 26 w 52"/>
                <a:gd name="T9" fmla="*/ 0 h 56"/>
                <a:gd name="T10" fmla="*/ 0 60000 65536"/>
                <a:gd name="T11" fmla="*/ 0 60000 65536"/>
                <a:gd name="T12" fmla="*/ 0 60000 65536"/>
                <a:gd name="T13" fmla="*/ 0 60000 65536"/>
                <a:gd name="T14" fmla="*/ 0 60000 65536"/>
                <a:gd name="T15" fmla="*/ 0 w 52"/>
                <a:gd name="T16" fmla="*/ 0 h 56"/>
                <a:gd name="T17" fmla="*/ 52 w 52"/>
                <a:gd name="T18" fmla="*/ 56 h 56"/>
              </a:gdLst>
              <a:ahLst/>
              <a:cxnLst>
                <a:cxn ang="T10">
                  <a:pos x="T0" y="T1"/>
                </a:cxn>
                <a:cxn ang="T11">
                  <a:pos x="T2" y="T3"/>
                </a:cxn>
                <a:cxn ang="T12">
                  <a:pos x="T4" y="T5"/>
                </a:cxn>
                <a:cxn ang="T13">
                  <a:pos x="T6" y="T7"/>
                </a:cxn>
                <a:cxn ang="T14">
                  <a:pos x="T8" y="T9"/>
                </a:cxn>
              </a:cxnLst>
              <a:rect l="T15" t="T16" r="T17" b="T18"/>
              <a:pathLst>
                <a:path w="52" h="56">
                  <a:moveTo>
                    <a:pt x="26" y="0"/>
                  </a:moveTo>
                  <a:lnTo>
                    <a:pt x="52" y="28"/>
                  </a:lnTo>
                  <a:lnTo>
                    <a:pt x="26" y="56"/>
                  </a:lnTo>
                  <a:lnTo>
                    <a:pt x="0" y="28"/>
                  </a:lnTo>
                  <a:lnTo>
                    <a:pt x="26" y="0"/>
                  </a:lnTo>
                  <a:close/>
                </a:path>
              </a:pathLst>
            </a:custGeom>
            <a:solidFill>
              <a:srgbClr val="000000"/>
            </a:solidFill>
            <a:ln w="9525">
              <a:noFill/>
              <a:round/>
              <a:headEnd/>
              <a:tailEnd/>
            </a:ln>
          </p:spPr>
          <p:txBody>
            <a:bodyPr/>
            <a:lstStyle/>
            <a:p>
              <a:endParaRPr lang="en-US"/>
            </a:p>
          </p:txBody>
        </p:sp>
        <p:sp>
          <p:nvSpPr>
            <p:cNvPr id="91193" name="Freeform 277"/>
            <p:cNvSpPr>
              <a:spLocks/>
            </p:cNvSpPr>
            <p:nvPr/>
          </p:nvSpPr>
          <p:spPr bwMode="auto">
            <a:xfrm>
              <a:off x="4229" y="1360"/>
              <a:ext cx="48" cy="51"/>
            </a:xfrm>
            <a:custGeom>
              <a:avLst/>
              <a:gdLst>
                <a:gd name="T0" fmla="*/ 25 w 48"/>
                <a:gd name="T1" fmla="*/ 0 h 51"/>
                <a:gd name="T2" fmla="*/ 48 w 48"/>
                <a:gd name="T3" fmla="*/ 22 h 51"/>
                <a:gd name="T4" fmla="*/ 22 w 48"/>
                <a:gd name="T5" fmla="*/ 51 h 51"/>
                <a:gd name="T6" fmla="*/ 0 w 48"/>
                <a:gd name="T7" fmla="*/ 28 h 51"/>
                <a:gd name="T8" fmla="*/ 25 w 48"/>
                <a:gd name="T9" fmla="*/ 0 h 51"/>
                <a:gd name="T10" fmla="*/ 0 60000 65536"/>
                <a:gd name="T11" fmla="*/ 0 60000 65536"/>
                <a:gd name="T12" fmla="*/ 0 60000 65536"/>
                <a:gd name="T13" fmla="*/ 0 60000 65536"/>
                <a:gd name="T14" fmla="*/ 0 60000 65536"/>
                <a:gd name="T15" fmla="*/ 0 w 48"/>
                <a:gd name="T16" fmla="*/ 0 h 51"/>
                <a:gd name="T17" fmla="*/ 48 w 48"/>
                <a:gd name="T18" fmla="*/ 51 h 51"/>
              </a:gdLst>
              <a:ahLst/>
              <a:cxnLst>
                <a:cxn ang="T10">
                  <a:pos x="T0" y="T1"/>
                </a:cxn>
                <a:cxn ang="T11">
                  <a:pos x="T2" y="T3"/>
                </a:cxn>
                <a:cxn ang="T12">
                  <a:pos x="T4" y="T5"/>
                </a:cxn>
                <a:cxn ang="T13">
                  <a:pos x="T6" y="T7"/>
                </a:cxn>
                <a:cxn ang="T14">
                  <a:pos x="T8" y="T9"/>
                </a:cxn>
              </a:cxnLst>
              <a:rect l="T15" t="T16" r="T17" b="T18"/>
              <a:pathLst>
                <a:path w="48" h="51">
                  <a:moveTo>
                    <a:pt x="25" y="0"/>
                  </a:moveTo>
                  <a:lnTo>
                    <a:pt x="48" y="22"/>
                  </a:lnTo>
                  <a:lnTo>
                    <a:pt x="22" y="51"/>
                  </a:lnTo>
                  <a:lnTo>
                    <a:pt x="0" y="28"/>
                  </a:lnTo>
                  <a:lnTo>
                    <a:pt x="25" y="0"/>
                  </a:lnTo>
                  <a:close/>
                </a:path>
              </a:pathLst>
            </a:custGeom>
            <a:solidFill>
              <a:srgbClr val="000000"/>
            </a:solidFill>
            <a:ln w="9525">
              <a:noFill/>
              <a:round/>
              <a:headEnd/>
              <a:tailEnd/>
            </a:ln>
          </p:spPr>
          <p:txBody>
            <a:bodyPr/>
            <a:lstStyle/>
            <a:p>
              <a:endParaRPr lang="en-US"/>
            </a:p>
          </p:txBody>
        </p:sp>
        <p:sp>
          <p:nvSpPr>
            <p:cNvPr id="91194" name="Freeform 276"/>
            <p:cNvSpPr>
              <a:spLocks/>
            </p:cNvSpPr>
            <p:nvPr/>
          </p:nvSpPr>
          <p:spPr bwMode="auto">
            <a:xfrm>
              <a:off x="4251" y="1382"/>
              <a:ext cx="43" cy="47"/>
            </a:xfrm>
            <a:custGeom>
              <a:avLst/>
              <a:gdLst>
                <a:gd name="T0" fmla="*/ 26 w 43"/>
                <a:gd name="T1" fmla="*/ 0 h 47"/>
                <a:gd name="T2" fmla="*/ 43 w 43"/>
                <a:gd name="T3" fmla="*/ 18 h 47"/>
                <a:gd name="T4" fmla="*/ 18 w 43"/>
                <a:gd name="T5" fmla="*/ 47 h 47"/>
                <a:gd name="T6" fmla="*/ 0 w 43"/>
                <a:gd name="T7" fmla="*/ 29 h 47"/>
                <a:gd name="T8" fmla="*/ 26 w 43"/>
                <a:gd name="T9" fmla="*/ 0 h 47"/>
                <a:gd name="T10" fmla="*/ 0 60000 65536"/>
                <a:gd name="T11" fmla="*/ 0 60000 65536"/>
                <a:gd name="T12" fmla="*/ 0 60000 65536"/>
                <a:gd name="T13" fmla="*/ 0 60000 65536"/>
                <a:gd name="T14" fmla="*/ 0 60000 65536"/>
                <a:gd name="T15" fmla="*/ 0 w 43"/>
                <a:gd name="T16" fmla="*/ 0 h 47"/>
                <a:gd name="T17" fmla="*/ 43 w 43"/>
                <a:gd name="T18" fmla="*/ 47 h 47"/>
              </a:gdLst>
              <a:ahLst/>
              <a:cxnLst>
                <a:cxn ang="T10">
                  <a:pos x="T0" y="T1"/>
                </a:cxn>
                <a:cxn ang="T11">
                  <a:pos x="T2" y="T3"/>
                </a:cxn>
                <a:cxn ang="T12">
                  <a:pos x="T4" y="T5"/>
                </a:cxn>
                <a:cxn ang="T13">
                  <a:pos x="T6" y="T7"/>
                </a:cxn>
                <a:cxn ang="T14">
                  <a:pos x="T8" y="T9"/>
                </a:cxn>
              </a:cxnLst>
              <a:rect l="T15" t="T16" r="T17" b="T18"/>
              <a:pathLst>
                <a:path w="43" h="47">
                  <a:moveTo>
                    <a:pt x="26" y="0"/>
                  </a:moveTo>
                  <a:lnTo>
                    <a:pt x="43" y="18"/>
                  </a:lnTo>
                  <a:lnTo>
                    <a:pt x="18" y="47"/>
                  </a:lnTo>
                  <a:lnTo>
                    <a:pt x="0" y="29"/>
                  </a:lnTo>
                  <a:lnTo>
                    <a:pt x="26" y="0"/>
                  </a:lnTo>
                  <a:close/>
                </a:path>
              </a:pathLst>
            </a:custGeom>
            <a:solidFill>
              <a:srgbClr val="000000"/>
            </a:solidFill>
            <a:ln w="9525">
              <a:noFill/>
              <a:round/>
              <a:headEnd/>
              <a:tailEnd/>
            </a:ln>
          </p:spPr>
          <p:txBody>
            <a:bodyPr/>
            <a:lstStyle/>
            <a:p>
              <a:endParaRPr lang="en-US"/>
            </a:p>
          </p:txBody>
        </p:sp>
        <p:sp>
          <p:nvSpPr>
            <p:cNvPr id="91195" name="Freeform 275"/>
            <p:cNvSpPr>
              <a:spLocks/>
            </p:cNvSpPr>
            <p:nvPr/>
          </p:nvSpPr>
          <p:spPr bwMode="auto">
            <a:xfrm>
              <a:off x="4269" y="1400"/>
              <a:ext cx="42" cy="46"/>
            </a:xfrm>
            <a:custGeom>
              <a:avLst/>
              <a:gdLst>
                <a:gd name="T0" fmla="*/ 25 w 42"/>
                <a:gd name="T1" fmla="*/ 0 h 46"/>
                <a:gd name="T2" fmla="*/ 42 w 42"/>
                <a:gd name="T3" fmla="*/ 17 h 46"/>
                <a:gd name="T4" fmla="*/ 17 w 42"/>
                <a:gd name="T5" fmla="*/ 46 h 46"/>
                <a:gd name="T6" fmla="*/ 0 w 42"/>
                <a:gd name="T7" fmla="*/ 29 h 46"/>
                <a:gd name="T8" fmla="*/ 25 w 42"/>
                <a:gd name="T9" fmla="*/ 0 h 46"/>
                <a:gd name="T10" fmla="*/ 0 60000 65536"/>
                <a:gd name="T11" fmla="*/ 0 60000 65536"/>
                <a:gd name="T12" fmla="*/ 0 60000 65536"/>
                <a:gd name="T13" fmla="*/ 0 60000 65536"/>
                <a:gd name="T14" fmla="*/ 0 60000 65536"/>
                <a:gd name="T15" fmla="*/ 0 w 42"/>
                <a:gd name="T16" fmla="*/ 0 h 46"/>
                <a:gd name="T17" fmla="*/ 42 w 42"/>
                <a:gd name="T18" fmla="*/ 46 h 46"/>
              </a:gdLst>
              <a:ahLst/>
              <a:cxnLst>
                <a:cxn ang="T10">
                  <a:pos x="T0" y="T1"/>
                </a:cxn>
                <a:cxn ang="T11">
                  <a:pos x="T2" y="T3"/>
                </a:cxn>
                <a:cxn ang="T12">
                  <a:pos x="T4" y="T5"/>
                </a:cxn>
                <a:cxn ang="T13">
                  <a:pos x="T6" y="T7"/>
                </a:cxn>
                <a:cxn ang="T14">
                  <a:pos x="T8" y="T9"/>
                </a:cxn>
              </a:cxnLst>
              <a:rect l="T15" t="T16" r="T17" b="T18"/>
              <a:pathLst>
                <a:path w="42" h="46">
                  <a:moveTo>
                    <a:pt x="25" y="0"/>
                  </a:moveTo>
                  <a:lnTo>
                    <a:pt x="42" y="17"/>
                  </a:lnTo>
                  <a:lnTo>
                    <a:pt x="17" y="46"/>
                  </a:lnTo>
                  <a:lnTo>
                    <a:pt x="0" y="29"/>
                  </a:lnTo>
                  <a:lnTo>
                    <a:pt x="25" y="0"/>
                  </a:lnTo>
                  <a:close/>
                </a:path>
              </a:pathLst>
            </a:custGeom>
            <a:solidFill>
              <a:srgbClr val="000000"/>
            </a:solidFill>
            <a:ln w="9525">
              <a:noFill/>
              <a:round/>
              <a:headEnd/>
              <a:tailEnd/>
            </a:ln>
          </p:spPr>
          <p:txBody>
            <a:bodyPr/>
            <a:lstStyle/>
            <a:p>
              <a:endParaRPr lang="en-US"/>
            </a:p>
          </p:txBody>
        </p:sp>
        <p:sp>
          <p:nvSpPr>
            <p:cNvPr id="91196" name="Freeform 274"/>
            <p:cNvSpPr>
              <a:spLocks/>
            </p:cNvSpPr>
            <p:nvPr/>
          </p:nvSpPr>
          <p:spPr bwMode="auto">
            <a:xfrm>
              <a:off x="4286" y="1417"/>
              <a:ext cx="41" cy="46"/>
            </a:xfrm>
            <a:custGeom>
              <a:avLst/>
              <a:gdLst>
                <a:gd name="T0" fmla="*/ 24 w 41"/>
                <a:gd name="T1" fmla="*/ 0 h 46"/>
                <a:gd name="T2" fmla="*/ 41 w 41"/>
                <a:gd name="T3" fmla="*/ 17 h 46"/>
                <a:gd name="T4" fmla="*/ 17 w 41"/>
                <a:gd name="T5" fmla="*/ 46 h 46"/>
                <a:gd name="T6" fmla="*/ 0 w 41"/>
                <a:gd name="T7" fmla="*/ 30 h 46"/>
                <a:gd name="T8" fmla="*/ 24 w 41"/>
                <a:gd name="T9" fmla="*/ 0 h 46"/>
                <a:gd name="T10" fmla="*/ 0 60000 65536"/>
                <a:gd name="T11" fmla="*/ 0 60000 65536"/>
                <a:gd name="T12" fmla="*/ 0 60000 65536"/>
                <a:gd name="T13" fmla="*/ 0 60000 65536"/>
                <a:gd name="T14" fmla="*/ 0 60000 65536"/>
                <a:gd name="T15" fmla="*/ 0 w 41"/>
                <a:gd name="T16" fmla="*/ 0 h 46"/>
                <a:gd name="T17" fmla="*/ 41 w 41"/>
                <a:gd name="T18" fmla="*/ 46 h 46"/>
              </a:gdLst>
              <a:ahLst/>
              <a:cxnLst>
                <a:cxn ang="T10">
                  <a:pos x="T0" y="T1"/>
                </a:cxn>
                <a:cxn ang="T11">
                  <a:pos x="T2" y="T3"/>
                </a:cxn>
                <a:cxn ang="T12">
                  <a:pos x="T4" y="T5"/>
                </a:cxn>
                <a:cxn ang="T13">
                  <a:pos x="T6" y="T7"/>
                </a:cxn>
                <a:cxn ang="T14">
                  <a:pos x="T8" y="T9"/>
                </a:cxn>
              </a:cxnLst>
              <a:rect l="T15" t="T16" r="T17" b="T18"/>
              <a:pathLst>
                <a:path w="41" h="46">
                  <a:moveTo>
                    <a:pt x="24" y="0"/>
                  </a:moveTo>
                  <a:lnTo>
                    <a:pt x="41" y="17"/>
                  </a:lnTo>
                  <a:lnTo>
                    <a:pt x="17" y="46"/>
                  </a:lnTo>
                  <a:lnTo>
                    <a:pt x="0" y="30"/>
                  </a:lnTo>
                  <a:lnTo>
                    <a:pt x="24" y="0"/>
                  </a:lnTo>
                  <a:close/>
                </a:path>
              </a:pathLst>
            </a:custGeom>
            <a:solidFill>
              <a:srgbClr val="000000"/>
            </a:solidFill>
            <a:ln w="9525">
              <a:noFill/>
              <a:round/>
              <a:headEnd/>
              <a:tailEnd/>
            </a:ln>
          </p:spPr>
          <p:txBody>
            <a:bodyPr/>
            <a:lstStyle/>
            <a:p>
              <a:endParaRPr lang="en-US"/>
            </a:p>
          </p:txBody>
        </p:sp>
        <p:sp>
          <p:nvSpPr>
            <p:cNvPr id="91197" name="Freeform 273"/>
            <p:cNvSpPr>
              <a:spLocks/>
            </p:cNvSpPr>
            <p:nvPr/>
          </p:nvSpPr>
          <p:spPr bwMode="auto">
            <a:xfrm>
              <a:off x="4303" y="1434"/>
              <a:ext cx="40" cy="44"/>
            </a:xfrm>
            <a:custGeom>
              <a:avLst/>
              <a:gdLst>
                <a:gd name="T0" fmla="*/ 24 w 40"/>
                <a:gd name="T1" fmla="*/ 0 h 44"/>
                <a:gd name="T2" fmla="*/ 40 w 40"/>
                <a:gd name="T3" fmla="*/ 15 h 44"/>
                <a:gd name="T4" fmla="*/ 16 w 40"/>
                <a:gd name="T5" fmla="*/ 44 h 44"/>
                <a:gd name="T6" fmla="*/ 0 w 40"/>
                <a:gd name="T7" fmla="*/ 29 h 44"/>
                <a:gd name="T8" fmla="*/ 24 w 40"/>
                <a:gd name="T9" fmla="*/ 0 h 44"/>
                <a:gd name="T10" fmla="*/ 0 60000 65536"/>
                <a:gd name="T11" fmla="*/ 0 60000 65536"/>
                <a:gd name="T12" fmla="*/ 0 60000 65536"/>
                <a:gd name="T13" fmla="*/ 0 60000 65536"/>
                <a:gd name="T14" fmla="*/ 0 60000 65536"/>
                <a:gd name="T15" fmla="*/ 0 w 40"/>
                <a:gd name="T16" fmla="*/ 0 h 44"/>
                <a:gd name="T17" fmla="*/ 40 w 40"/>
                <a:gd name="T18" fmla="*/ 44 h 44"/>
              </a:gdLst>
              <a:ahLst/>
              <a:cxnLst>
                <a:cxn ang="T10">
                  <a:pos x="T0" y="T1"/>
                </a:cxn>
                <a:cxn ang="T11">
                  <a:pos x="T2" y="T3"/>
                </a:cxn>
                <a:cxn ang="T12">
                  <a:pos x="T4" y="T5"/>
                </a:cxn>
                <a:cxn ang="T13">
                  <a:pos x="T6" y="T7"/>
                </a:cxn>
                <a:cxn ang="T14">
                  <a:pos x="T8" y="T9"/>
                </a:cxn>
              </a:cxnLst>
              <a:rect l="T15" t="T16" r="T17" b="T18"/>
              <a:pathLst>
                <a:path w="40" h="44">
                  <a:moveTo>
                    <a:pt x="24" y="0"/>
                  </a:moveTo>
                  <a:lnTo>
                    <a:pt x="40" y="15"/>
                  </a:lnTo>
                  <a:lnTo>
                    <a:pt x="16" y="44"/>
                  </a:lnTo>
                  <a:lnTo>
                    <a:pt x="0" y="29"/>
                  </a:lnTo>
                  <a:lnTo>
                    <a:pt x="24" y="0"/>
                  </a:lnTo>
                  <a:close/>
                </a:path>
              </a:pathLst>
            </a:custGeom>
            <a:solidFill>
              <a:srgbClr val="000000"/>
            </a:solidFill>
            <a:ln w="9525">
              <a:noFill/>
              <a:round/>
              <a:headEnd/>
              <a:tailEnd/>
            </a:ln>
          </p:spPr>
          <p:txBody>
            <a:bodyPr/>
            <a:lstStyle/>
            <a:p>
              <a:endParaRPr lang="en-US"/>
            </a:p>
          </p:txBody>
        </p:sp>
        <p:sp>
          <p:nvSpPr>
            <p:cNvPr id="91198" name="Freeform 272"/>
            <p:cNvSpPr>
              <a:spLocks/>
            </p:cNvSpPr>
            <p:nvPr/>
          </p:nvSpPr>
          <p:spPr bwMode="auto">
            <a:xfrm>
              <a:off x="4319" y="1449"/>
              <a:ext cx="40" cy="45"/>
            </a:xfrm>
            <a:custGeom>
              <a:avLst/>
              <a:gdLst>
                <a:gd name="T0" fmla="*/ 24 w 40"/>
                <a:gd name="T1" fmla="*/ 0 h 45"/>
                <a:gd name="T2" fmla="*/ 40 w 40"/>
                <a:gd name="T3" fmla="*/ 16 h 45"/>
                <a:gd name="T4" fmla="*/ 16 w 40"/>
                <a:gd name="T5" fmla="*/ 45 h 45"/>
                <a:gd name="T6" fmla="*/ 0 w 40"/>
                <a:gd name="T7" fmla="*/ 29 h 45"/>
                <a:gd name="T8" fmla="*/ 24 w 40"/>
                <a:gd name="T9" fmla="*/ 0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24" y="0"/>
                  </a:moveTo>
                  <a:lnTo>
                    <a:pt x="40" y="16"/>
                  </a:lnTo>
                  <a:lnTo>
                    <a:pt x="16" y="45"/>
                  </a:lnTo>
                  <a:lnTo>
                    <a:pt x="0" y="29"/>
                  </a:lnTo>
                  <a:lnTo>
                    <a:pt x="24" y="0"/>
                  </a:lnTo>
                  <a:close/>
                </a:path>
              </a:pathLst>
            </a:custGeom>
            <a:solidFill>
              <a:srgbClr val="000000"/>
            </a:solidFill>
            <a:ln w="9525">
              <a:noFill/>
              <a:round/>
              <a:headEnd/>
              <a:tailEnd/>
            </a:ln>
          </p:spPr>
          <p:txBody>
            <a:bodyPr/>
            <a:lstStyle/>
            <a:p>
              <a:endParaRPr lang="en-US"/>
            </a:p>
          </p:txBody>
        </p:sp>
        <p:sp>
          <p:nvSpPr>
            <p:cNvPr id="91199" name="Freeform 271"/>
            <p:cNvSpPr>
              <a:spLocks/>
            </p:cNvSpPr>
            <p:nvPr/>
          </p:nvSpPr>
          <p:spPr bwMode="auto">
            <a:xfrm>
              <a:off x="4335" y="1465"/>
              <a:ext cx="39" cy="43"/>
            </a:xfrm>
            <a:custGeom>
              <a:avLst/>
              <a:gdLst>
                <a:gd name="T0" fmla="*/ 24 w 39"/>
                <a:gd name="T1" fmla="*/ 0 h 43"/>
                <a:gd name="T2" fmla="*/ 39 w 39"/>
                <a:gd name="T3" fmla="*/ 13 h 43"/>
                <a:gd name="T4" fmla="*/ 14 w 39"/>
                <a:gd name="T5" fmla="*/ 43 h 43"/>
                <a:gd name="T6" fmla="*/ 0 w 39"/>
                <a:gd name="T7" fmla="*/ 29 h 43"/>
                <a:gd name="T8" fmla="*/ 24 w 39"/>
                <a:gd name="T9" fmla="*/ 0 h 43"/>
                <a:gd name="T10" fmla="*/ 0 60000 65536"/>
                <a:gd name="T11" fmla="*/ 0 60000 65536"/>
                <a:gd name="T12" fmla="*/ 0 60000 65536"/>
                <a:gd name="T13" fmla="*/ 0 60000 65536"/>
                <a:gd name="T14" fmla="*/ 0 60000 65536"/>
                <a:gd name="T15" fmla="*/ 0 w 39"/>
                <a:gd name="T16" fmla="*/ 0 h 43"/>
                <a:gd name="T17" fmla="*/ 39 w 39"/>
                <a:gd name="T18" fmla="*/ 43 h 43"/>
              </a:gdLst>
              <a:ahLst/>
              <a:cxnLst>
                <a:cxn ang="T10">
                  <a:pos x="T0" y="T1"/>
                </a:cxn>
                <a:cxn ang="T11">
                  <a:pos x="T2" y="T3"/>
                </a:cxn>
                <a:cxn ang="T12">
                  <a:pos x="T4" y="T5"/>
                </a:cxn>
                <a:cxn ang="T13">
                  <a:pos x="T6" y="T7"/>
                </a:cxn>
                <a:cxn ang="T14">
                  <a:pos x="T8" y="T9"/>
                </a:cxn>
              </a:cxnLst>
              <a:rect l="T15" t="T16" r="T17" b="T18"/>
              <a:pathLst>
                <a:path w="39" h="43">
                  <a:moveTo>
                    <a:pt x="24" y="0"/>
                  </a:moveTo>
                  <a:lnTo>
                    <a:pt x="39" y="13"/>
                  </a:lnTo>
                  <a:lnTo>
                    <a:pt x="14" y="43"/>
                  </a:lnTo>
                  <a:lnTo>
                    <a:pt x="0" y="29"/>
                  </a:lnTo>
                  <a:lnTo>
                    <a:pt x="24" y="0"/>
                  </a:lnTo>
                  <a:close/>
                </a:path>
              </a:pathLst>
            </a:custGeom>
            <a:solidFill>
              <a:srgbClr val="000000"/>
            </a:solidFill>
            <a:ln w="9525">
              <a:noFill/>
              <a:round/>
              <a:headEnd/>
              <a:tailEnd/>
            </a:ln>
          </p:spPr>
          <p:txBody>
            <a:bodyPr/>
            <a:lstStyle/>
            <a:p>
              <a:endParaRPr lang="en-US"/>
            </a:p>
          </p:txBody>
        </p:sp>
        <p:sp>
          <p:nvSpPr>
            <p:cNvPr id="91200" name="Freeform 270"/>
            <p:cNvSpPr>
              <a:spLocks/>
            </p:cNvSpPr>
            <p:nvPr/>
          </p:nvSpPr>
          <p:spPr bwMode="auto">
            <a:xfrm>
              <a:off x="4350" y="1478"/>
              <a:ext cx="38" cy="43"/>
            </a:xfrm>
            <a:custGeom>
              <a:avLst/>
              <a:gdLst>
                <a:gd name="T0" fmla="*/ 23 w 38"/>
                <a:gd name="T1" fmla="*/ 0 h 43"/>
                <a:gd name="T2" fmla="*/ 38 w 38"/>
                <a:gd name="T3" fmla="*/ 13 h 43"/>
                <a:gd name="T4" fmla="*/ 15 w 38"/>
                <a:gd name="T5" fmla="*/ 43 h 43"/>
                <a:gd name="T6" fmla="*/ 0 w 38"/>
                <a:gd name="T7" fmla="*/ 30 h 43"/>
                <a:gd name="T8" fmla="*/ 23 w 38"/>
                <a:gd name="T9" fmla="*/ 0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23" y="0"/>
                  </a:moveTo>
                  <a:lnTo>
                    <a:pt x="38" y="13"/>
                  </a:lnTo>
                  <a:lnTo>
                    <a:pt x="15" y="43"/>
                  </a:lnTo>
                  <a:lnTo>
                    <a:pt x="0" y="30"/>
                  </a:lnTo>
                  <a:lnTo>
                    <a:pt x="23" y="0"/>
                  </a:lnTo>
                  <a:close/>
                </a:path>
              </a:pathLst>
            </a:custGeom>
            <a:solidFill>
              <a:srgbClr val="000000"/>
            </a:solidFill>
            <a:ln w="9525">
              <a:noFill/>
              <a:round/>
              <a:headEnd/>
              <a:tailEnd/>
            </a:ln>
          </p:spPr>
          <p:txBody>
            <a:bodyPr/>
            <a:lstStyle/>
            <a:p>
              <a:endParaRPr lang="en-US"/>
            </a:p>
          </p:txBody>
        </p:sp>
        <p:sp>
          <p:nvSpPr>
            <p:cNvPr id="91201" name="Freeform 269"/>
            <p:cNvSpPr>
              <a:spLocks/>
            </p:cNvSpPr>
            <p:nvPr/>
          </p:nvSpPr>
          <p:spPr bwMode="auto">
            <a:xfrm>
              <a:off x="4365" y="1491"/>
              <a:ext cx="38" cy="42"/>
            </a:xfrm>
            <a:custGeom>
              <a:avLst/>
              <a:gdLst>
                <a:gd name="T0" fmla="*/ 24 w 38"/>
                <a:gd name="T1" fmla="*/ 0 h 42"/>
                <a:gd name="T2" fmla="*/ 38 w 38"/>
                <a:gd name="T3" fmla="*/ 12 h 42"/>
                <a:gd name="T4" fmla="*/ 14 w 38"/>
                <a:gd name="T5" fmla="*/ 42 h 42"/>
                <a:gd name="T6" fmla="*/ 0 w 38"/>
                <a:gd name="T7" fmla="*/ 30 h 42"/>
                <a:gd name="T8" fmla="*/ 24 w 38"/>
                <a:gd name="T9" fmla="*/ 0 h 42"/>
                <a:gd name="T10" fmla="*/ 0 60000 65536"/>
                <a:gd name="T11" fmla="*/ 0 60000 65536"/>
                <a:gd name="T12" fmla="*/ 0 60000 65536"/>
                <a:gd name="T13" fmla="*/ 0 60000 65536"/>
                <a:gd name="T14" fmla="*/ 0 60000 65536"/>
                <a:gd name="T15" fmla="*/ 0 w 38"/>
                <a:gd name="T16" fmla="*/ 0 h 42"/>
                <a:gd name="T17" fmla="*/ 38 w 38"/>
                <a:gd name="T18" fmla="*/ 42 h 42"/>
              </a:gdLst>
              <a:ahLst/>
              <a:cxnLst>
                <a:cxn ang="T10">
                  <a:pos x="T0" y="T1"/>
                </a:cxn>
                <a:cxn ang="T11">
                  <a:pos x="T2" y="T3"/>
                </a:cxn>
                <a:cxn ang="T12">
                  <a:pos x="T4" y="T5"/>
                </a:cxn>
                <a:cxn ang="T13">
                  <a:pos x="T6" y="T7"/>
                </a:cxn>
                <a:cxn ang="T14">
                  <a:pos x="T8" y="T9"/>
                </a:cxn>
              </a:cxnLst>
              <a:rect l="T15" t="T16" r="T17" b="T18"/>
              <a:pathLst>
                <a:path w="38" h="42">
                  <a:moveTo>
                    <a:pt x="24" y="0"/>
                  </a:moveTo>
                  <a:lnTo>
                    <a:pt x="38" y="12"/>
                  </a:lnTo>
                  <a:lnTo>
                    <a:pt x="14" y="42"/>
                  </a:lnTo>
                  <a:lnTo>
                    <a:pt x="0" y="30"/>
                  </a:lnTo>
                  <a:lnTo>
                    <a:pt x="24" y="0"/>
                  </a:lnTo>
                  <a:close/>
                </a:path>
              </a:pathLst>
            </a:custGeom>
            <a:solidFill>
              <a:srgbClr val="000000"/>
            </a:solidFill>
            <a:ln w="9525">
              <a:noFill/>
              <a:round/>
              <a:headEnd/>
              <a:tailEnd/>
            </a:ln>
          </p:spPr>
          <p:txBody>
            <a:bodyPr/>
            <a:lstStyle/>
            <a:p>
              <a:endParaRPr lang="en-US"/>
            </a:p>
          </p:txBody>
        </p:sp>
        <p:sp>
          <p:nvSpPr>
            <p:cNvPr id="91202" name="Freeform 268"/>
            <p:cNvSpPr>
              <a:spLocks/>
            </p:cNvSpPr>
            <p:nvPr/>
          </p:nvSpPr>
          <p:spPr bwMode="auto">
            <a:xfrm>
              <a:off x="4379" y="1503"/>
              <a:ext cx="37" cy="41"/>
            </a:xfrm>
            <a:custGeom>
              <a:avLst/>
              <a:gdLst>
                <a:gd name="T0" fmla="*/ 24 w 37"/>
                <a:gd name="T1" fmla="*/ 0 h 41"/>
                <a:gd name="T2" fmla="*/ 37 w 37"/>
                <a:gd name="T3" fmla="*/ 11 h 41"/>
                <a:gd name="T4" fmla="*/ 13 w 37"/>
                <a:gd name="T5" fmla="*/ 41 h 41"/>
                <a:gd name="T6" fmla="*/ 0 w 37"/>
                <a:gd name="T7" fmla="*/ 30 h 41"/>
                <a:gd name="T8" fmla="*/ 24 w 37"/>
                <a:gd name="T9" fmla="*/ 0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24" y="0"/>
                  </a:moveTo>
                  <a:lnTo>
                    <a:pt x="37" y="11"/>
                  </a:lnTo>
                  <a:lnTo>
                    <a:pt x="13" y="41"/>
                  </a:lnTo>
                  <a:lnTo>
                    <a:pt x="0" y="30"/>
                  </a:lnTo>
                  <a:lnTo>
                    <a:pt x="24" y="0"/>
                  </a:lnTo>
                  <a:close/>
                </a:path>
              </a:pathLst>
            </a:custGeom>
            <a:solidFill>
              <a:srgbClr val="000000"/>
            </a:solidFill>
            <a:ln w="9525">
              <a:noFill/>
              <a:round/>
              <a:headEnd/>
              <a:tailEnd/>
            </a:ln>
          </p:spPr>
          <p:txBody>
            <a:bodyPr/>
            <a:lstStyle/>
            <a:p>
              <a:endParaRPr lang="en-US"/>
            </a:p>
          </p:txBody>
        </p:sp>
        <p:sp>
          <p:nvSpPr>
            <p:cNvPr id="91203" name="Freeform 267"/>
            <p:cNvSpPr>
              <a:spLocks/>
            </p:cNvSpPr>
            <p:nvPr/>
          </p:nvSpPr>
          <p:spPr bwMode="auto">
            <a:xfrm>
              <a:off x="4393" y="1514"/>
              <a:ext cx="35" cy="42"/>
            </a:xfrm>
            <a:custGeom>
              <a:avLst/>
              <a:gdLst>
                <a:gd name="T0" fmla="*/ 22 w 35"/>
                <a:gd name="T1" fmla="*/ 0 h 42"/>
                <a:gd name="T2" fmla="*/ 35 w 35"/>
                <a:gd name="T3" fmla="*/ 11 h 42"/>
                <a:gd name="T4" fmla="*/ 13 w 35"/>
                <a:gd name="T5" fmla="*/ 42 h 42"/>
                <a:gd name="T6" fmla="*/ 0 w 35"/>
                <a:gd name="T7" fmla="*/ 31 h 42"/>
                <a:gd name="T8" fmla="*/ 22 w 35"/>
                <a:gd name="T9" fmla="*/ 0 h 42"/>
                <a:gd name="T10" fmla="*/ 0 60000 65536"/>
                <a:gd name="T11" fmla="*/ 0 60000 65536"/>
                <a:gd name="T12" fmla="*/ 0 60000 65536"/>
                <a:gd name="T13" fmla="*/ 0 60000 65536"/>
                <a:gd name="T14" fmla="*/ 0 60000 65536"/>
                <a:gd name="T15" fmla="*/ 0 w 35"/>
                <a:gd name="T16" fmla="*/ 0 h 42"/>
                <a:gd name="T17" fmla="*/ 35 w 35"/>
                <a:gd name="T18" fmla="*/ 42 h 42"/>
              </a:gdLst>
              <a:ahLst/>
              <a:cxnLst>
                <a:cxn ang="T10">
                  <a:pos x="T0" y="T1"/>
                </a:cxn>
                <a:cxn ang="T11">
                  <a:pos x="T2" y="T3"/>
                </a:cxn>
                <a:cxn ang="T12">
                  <a:pos x="T4" y="T5"/>
                </a:cxn>
                <a:cxn ang="T13">
                  <a:pos x="T6" y="T7"/>
                </a:cxn>
                <a:cxn ang="T14">
                  <a:pos x="T8" y="T9"/>
                </a:cxn>
              </a:cxnLst>
              <a:rect l="T15" t="T16" r="T17" b="T18"/>
              <a:pathLst>
                <a:path w="35" h="42">
                  <a:moveTo>
                    <a:pt x="22" y="0"/>
                  </a:moveTo>
                  <a:lnTo>
                    <a:pt x="35" y="11"/>
                  </a:lnTo>
                  <a:lnTo>
                    <a:pt x="13" y="42"/>
                  </a:lnTo>
                  <a:lnTo>
                    <a:pt x="0" y="31"/>
                  </a:lnTo>
                  <a:lnTo>
                    <a:pt x="22" y="0"/>
                  </a:lnTo>
                  <a:close/>
                </a:path>
              </a:pathLst>
            </a:custGeom>
            <a:solidFill>
              <a:srgbClr val="000000"/>
            </a:solidFill>
            <a:ln w="9525">
              <a:noFill/>
              <a:round/>
              <a:headEnd/>
              <a:tailEnd/>
            </a:ln>
          </p:spPr>
          <p:txBody>
            <a:bodyPr/>
            <a:lstStyle/>
            <a:p>
              <a:endParaRPr lang="en-US"/>
            </a:p>
          </p:txBody>
        </p:sp>
        <p:sp>
          <p:nvSpPr>
            <p:cNvPr id="91204" name="Freeform 266"/>
            <p:cNvSpPr>
              <a:spLocks/>
            </p:cNvSpPr>
            <p:nvPr/>
          </p:nvSpPr>
          <p:spPr bwMode="auto">
            <a:xfrm>
              <a:off x="4407" y="1524"/>
              <a:ext cx="33" cy="42"/>
            </a:xfrm>
            <a:custGeom>
              <a:avLst/>
              <a:gdLst>
                <a:gd name="T0" fmla="*/ 20 w 33"/>
                <a:gd name="T1" fmla="*/ 0 h 42"/>
                <a:gd name="T2" fmla="*/ 33 w 33"/>
                <a:gd name="T3" fmla="*/ 9 h 42"/>
                <a:gd name="T4" fmla="*/ 12 w 33"/>
                <a:gd name="T5" fmla="*/ 42 h 42"/>
                <a:gd name="T6" fmla="*/ 0 w 33"/>
                <a:gd name="T7" fmla="*/ 33 h 42"/>
                <a:gd name="T8" fmla="*/ 20 w 33"/>
                <a:gd name="T9" fmla="*/ 0 h 42"/>
                <a:gd name="T10" fmla="*/ 0 60000 65536"/>
                <a:gd name="T11" fmla="*/ 0 60000 65536"/>
                <a:gd name="T12" fmla="*/ 0 60000 65536"/>
                <a:gd name="T13" fmla="*/ 0 60000 65536"/>
                <a:gd name="T14" fmla="*/ 0 60000 65536"/>
                <a:gd name="T15" fmla="*/ 0 w 33"/>
                <a:gd name="T16" fmla="*/ 0 h 42"/>
                <a:gd name="T17" fmla="*/ 33 w 33"/>
                <a:gd name="T18" fmla="*/ 42 h 42"/>
              </a:gdLst>
              <a:ahLst/>
              <a:cxnLst>
                <a:cxn ang="T10">
                  <a:pos x="T0" y="T1"/>
                </a:cxn>
                <a:cxn ang="T11">
                  <a:pos x="T2" y="T3"/>
                </a:cxn>
                <a:cxn ang="T12">
                  <a:pos x="T4" y="T5"/>
                </a:cxn>
                <a:cxn ang="T13">
                  <a:pos x="T6" y="T7"/>
                </a:cxn>
                <a:cxn ang="T14">
                  <a:pos x="T8" y="T9"/>
                </a:cxn>
              </a:cxnLst>
              <a:rect l="T15" t="T16" r="T17" b="T18"/>
              <a:pathLst>
                <a:path w="33" h="42">
                  <a:moveTo>
                    <a:pt x="20" y="0"/>
                  </a:moveTo>
                  <a:lnTo>
                    <a:pt x="33" y="9"/>
                  </a:lnTo>
                  <a:lnTo>
                    <a:pt x="12" y="42"/>
                  </a:lnTo>
                  <a:lnTo>
                    <a:pt x="0" y="33"/>
                  </a:lnTo>
                  <a:lnTo>
                    <a:pt x="20" y="0"/>
                  </a:lnTo>
                  <a:close/>
                </a:path>
              </a:pathLst>
            </a:custGeom>
            <a:solidFill>
              <a:srgbClr val="000000"/>
            </a:solidFill>
            <a:ln w="9525">
              <a:noFill/>
              <a:round/>
              <a:headEnd/>
              <a:tailEnd/>
            </a:ln>
          </p:spPr>
          <p:txBody>
            <a:bodyPr/>
            <a:lstStyle/>
            <a:p>
              <a:endParaRPr lang="en-US"/>
            </a:p>
          </p:txBody>
        </p:sp>
        <p:sp>
          <p:nvSpPr>
            <p:cNvPr id="91205" name="Freeform 265"/>
            <p:cNvSpPr>
              <a:spLocks/>
            </p:cNvSpPr>
            <p:nvPr/>
          </p:nvSpPr>
          <p:spPr bwMode="auto">
            <a:xfrm>
              <a:off x="4420" y="1532"/>
              <a:ext cx="29" cy="40"/>
            </a:xfrm>
            <a:custGeom>
              <a:avLst/>
              <a:gdLst>
                <a:gd name="T0" fmla="*/ 19 w 29"/>
                <a:gd name="T1" fmla="*/ 0 h 40"/>
                <a:gd name="T2" fmla="*/ 29 w 29"/>
                <a:gd name="T3" fmla="*/ 7 h 40"/>
                <a:gd name="T4" fmla="*/ 10 w 29"/>
                <a:gd name="T5" fmla="*/ 40 h 40"/>
                <a:gd name="T6" fmla="*/ 0 w 29"/>
                <a:gd name="T7" fmla="*/ 34 h 40"/>
                <a:gd name="T8" fmla="*/ 19 w 29"/>
                <a:gd name="T9" fmla="*/ 0 h 40"/>
                <a:gd name="T10" fmla="*/ 0 60000 65536"/>
                <a:gd name="T11" fmla="*/ 0 60000 65536"/>
                <a:gd name="T12" fmla="*/ 0 60000 65536"/>
                <a:gd name="T13" fmla="*/ 0 60000 65536"/>
                <a:gd name="T14" fmla="*/ 0 60000 65536"/>
                <a:gd name="T15" fmla="*/ 0 w 29"/>
                <a:gd name="T16" fmla="*/ 0 h 40"/>
                <a:gd name="T17" fmla="*/ 29 w 29"/>
                <a:gd name="T18" fmla="*/ 40 h 40"/>
              </a:gdLst>
              <a:ahLst/>
              <a:cxnLst>
                <a:cxn ang="T10">
                  <a:pos x="T0" y="T1"/>
                </a:cxn>
                <a:cxn ang="T11">
                  <a:pos x="T2" y="T3"/>
                </a:cxn>
                <a:cxn ang="T12">
                  <a:pos x="T4" y="T5"/>
                </a:cxn>
                <a:cxn ang="T13">
                  <a:pos x="T6" y="T7"/>
                </a:cxn>
                <a:cxn ang="T14">
                  <a:pos x="T8" y="T9"/>
                </a:cxn>
              </a:cxnLst>
              <a:rect l="T15" t="T16" r="T17" b="T18"/>
              <a:pathLst>
                <a:path w="29" h="40">
                  <a:moveTo>
                    <a:pt x="19" y="0"/>
                  </a:moveTo>
                  <a:lnTo>
                    <a:pt x="29" y="7"/>
                  </a:lnTo>
                  <a:lnTo>
                    <a:pt x="10" y="40"/>
                  </a:lnTo>
                  <a:lnTo>
                    <a:pt x="0" y="34"/>
                  </a:lnTo>
                  <a:lnTo>
                    <a:pt x="19" y="0"/>
                  </a:lnTo>
                  <a:close/>
                </a:path>
              </a:pathLst>
            </a:custGeom>
            <a:solidFill>
              <a:srgbClr val="000000"/>
            </a:solidFill>
            <a:ln w="9525">
              <a:noFill/>
              <a:round/>
              <a:headEnd/>
              <a:tailEnd/>
            </a:ln>
          </p:spPr>
          <p:txBody>
            <a:bodyPr/>
            <a:lstStyle/>
            <a:p>
              <a:endParaRPr lang="en-US"/>
            </a:p>
          </p:txBody>
        </p:sp>
        <p:sp>
          <p:nvSpPr>
            <p:cNvPr id="91206" name="Freeform 264"/>
            <p:cNvSpPr>
              <a:spLocks/>
            </p:cNvSpPr>
            <p:nvPr/>
          </p:nvSpPr>
          <p:spPr bwMode="auto">
            <a:xfrm>
              <a:off x="4431" y="1540"/>
              <a:ext cx="32" cy="42"/>
            </a:xfrm>
            <a:custGeom>
              <a:avLst/>
              <a:gdLst>
                <a:gd name="T0" fmla="*/ 19 w 32"/>
                <a:gd name="T1" fmla="*/ 0 h 42"/>
                <a:gd name="T2" fmla="*/ 32 w 32"/>
                <a:gd name="T3" fmla="*/ 9 h 42"/>
                <a:gd name="T4" fmla="*/ 12 w 32"/>
                <a:gd name="T5" fmla="*/ 42 h 42"/>
                <a:gd name="T6" fmla="*/ 0 w 32"/>
                <a:gd name="T7" fmla="*/ 34 h 42"/>
                <a:gd name="T8" fmla="*/ 19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19" y="0"/>
                  </a:moveTo>
                  <a:lnTo>
                    <a:pt x="32" y="9"/>
                  </a:lnTo>
                  <a:lnTo>
                    <a:pt x="12" y="42"/>
                  </a:lnTo>
                  <a:lnTo>
                    <a:pt x="0" y="34"/>
                  </a:lnTo>
                  <a:lnTo>
                    <a:pt x="19" y="0"/>
                  </a:lnTo>
                  <a:close/>
                </a:path>
              </a:pathLst>
            </a:custGeom>
            <a:solidFill>
              <a:srgbClr val="000000"/>
            </a:solidFill>
            <a:ln w="9525">
              <a:noFill/>
              <a:round/>
              <a:headEnd/>
              <a:tailEnd/>
            </a:ln>
          </p:spPr>
          <p:txBody>
            <a:bodyPr/>
            <a:lstStyle/>
            <a:p>
              <a:endParaRPr lang="en-US"/>
            </a:p>
          </p:txBody>
        </p:sp>
        <p:sp>
          <p:nvSpPr>
            <p:cNvPr id="91207" name="Freeform 263"/>
            <p:cNvSpPr>
              <a:spLocks/>
            </p:cNvSpPr>
            <p:nvPr/>
          </p:nvSpPr>
          <p:spPr bwMode="auto">
            <a:xfrm>
              <a:off x="4443" y="1549"/>
              <a:ext cx="32" cy="41"/>
            </a:xfrm>
            <a:custGeom>
              <a:avLst/>
              <a:gdLst>
                <a:gd name="T0" fmla="*/ 20 w 32"/>
                <a:gd name="T1" fmla="*/ 0 h 41"/>
                <a:gd name="T2" fmla="*/ 32 w 32"/>
                <a:gd name="T3" fmla="*/ 8 h 41"/>
                <a:gd name="T4" fmla="*/ 13 w 32"/>
                <a:gd name="T5" fmla="*/ 41 h 41"/>
                <a:gd name="T6" fmla="*/ 0 w 32"/>
                <a:gd name="T7" fmla="*/ 33 h 41"/>
                <a:gd name="T8" fmla="*/ 20 w 32"/>
                <a:gd name="T9" fmla="*/ 0 h 41"/>
                <a:gd name="T10" fmla="*/ 0 60000 65536"/>
                <a:gd name="T11" fmla="*/ 0 60000 65536"/>
                <a:gd name="T12" fmla="*/ 0 60000 65536"/>
                <a:gd name="T13" fmla="*/ 0 60000 65536"/>
                <a:gd name="T14" fmla="*/ 0 60000 65536"/>
                <a:gd name="T15" fmla="*/ 0 w 32"/>
                <a:gd name="T16" fmla="*/ 0 h 41"/>
                <a:gd name="T17" fmla="*/ 32 w 32"/>
                <a:gd name="T18" fmla="*/ 41 h 41"/>
              </a:gdLst>
              <a:ahLst/>
              <a:cxnLst>
                <a:cxn ang="T10">
                  <a:pos x="T0" y="T1"/>
                </a:cxn>
                <a:cxn ang="T11">
                  <a:pos x="T2" y="T3"/>
                </a:cxn>
                <a:cxn ang="T12">
                  <a:pos x="T4" y="T5"/>
                </a:cxn>
                <a:cxn ang="T13">
                  <a:pos x="T6" y="T7"/>
                </a:cxn>
                <a:cxn ang="T14">
                  <a:pos x="T8" y="T9"/>
                </a:cxn>
              </a:cxnLst>
              <a:rect l="T15" t="T16" r="T17" b="T18"/>
              <a:pathLst>
                <a:path w="32" h="41">
                  <a:moveTo>
                    <a:pt x="20" y="0"/>
                  </a:moveTo>
                  <a:lnTo>
                    <a:pt x="32" y="8"/>
                  </a:lnTo>
                  <a:lnTo>
                    <a:pt x="13" y="41"/>
                  </a:lnTo>
                  <a:lnTo>
                    <a:pt x="0" y="33"/>
                  </a:lnTo>
                  <a:lnTo>
                    <a:pt x="20" y="0"/>
                  </a:lnTo>
                  <a:close/>
                </a:path>
              </a:pathLst>
            </a:custGeom>
            <a:solidFill>
              <a:srgbClr val="000000"/>
            </a:solidFill>
            <a:ln w="9525">
              <a:noFill/>
              <a:round/>
              <a:headEnd/>
              <a:tailEnd/>
            </a:ln>
          </p:spPr>
          <p:txBody>
            <a:bodyPr/>
            <a:lstStyle/>
            <a:p>
              <a:endParaRPr lang="en-US"/>
            </a:p>
          </p:txBody>
        </p:sp>
        <p:sp>
          <p:nvSpPr>
            <p:cNvPr id="91208" name="Freeform 262"/>
            <p:cNvSpPr>
              <a:spLocks/>
            </p:cNvSpPr>
            <p:nvPr/>
          </p:nvSpPr>
          <p:spPr bwMode="auto">
            <a:xfrm>
              <a:off x="4456" y="1557"/>
              <a:ext cx="30" cy="40"/>
            </a:xfrm>
            <a:custGeom>
              <a:avLst/>
              <a:gdLst>
                <a:gd name="T0" fmla="*/ 19 w 30"/>
                <a:gd name="T1" fmla="*/ 0 h 40"/>
                <a:gd name="T2" fmla="*/ 30 w 30"/>
                <a:gd name="T3" fmla="*/ 7 h 40"/>
                <a:gd name="T4" fmla="*/ 11 w 30"/>
                <a:gd name="T5" fmla="*/ 40 h 40"/>
                <a:gd name="T6" fmla="*/ 0 w 30"/>
                <a:gd name="T7" fmla="*/ 33 h 40"/>
                <a:gd name="T8" fmla="*/ 19 w 30"/>
                <a:gd name="T9" fmla="*/ 0 h 40"/>
                <a:gd name="T10" fmla="*/ 0 60000 65536"/>
                <a:gd name="T11" fmla="*/ 0 60000 65536"/>
                <a:gd name="T12" fmla="*/ 0 60000 65536"/>
                <a:gd name="T13" fmla="*/ 0 60000 65536"/>
                <a:gd name="T14" fmla="*/ 0 60000 65536"/>
                <a:gd name="T15" fmla="*/ 0 w 30"/>
                <a:gd name="T16" fmla="*/ 0 h 40"/>
                <a:gd name="T17" fmla="*/ 30 w 30"/>
                <a:gd name="T18" fmla="*/ 40 h 40"/>
              </a:gdLst>
              <a:ahLst/>
              <a:cxnLst>
                <a:cxn ang="T10">
                  <a:pos x="T0" y="T1"/>
                </a:cxn>
                <a:cxn ang="T11">
                  <a:pos x="T2" y="T3"/>
                </a:cxn>
                <a:cxn ang="T12">
                  <a:pos x="T4" y="T5"/>
                </a:cxn>
                <a:cxn ang="T13">
                  <a:pos x="T6" y="T7"/>
                </a:cxn>
                <a:cxn ang="T14">
                  <a:pos x="T8" y="T9"/>
                </a:cxn>
              </a:cxnLst>
              <a:rect l="T15" t="T16" r="T17" b="T18"/>
              <a:pathLst>
                <a:path w="30" h="40">
                  <a:moveTo>
                    <a:pt x="19" y="0"/>
                  </a:moveTo>
                  <a:lnTo>
                    <a:pt x="30" y="7"/>
                  </a:lnTo>
                  <a:lnTo>
                    <a:pt x="11" y="40"/>
                  </a:lnTo>
                  <a:lnTo>
                    <a:pt x="0" y="33"/>
                  </a:lnTo>
                  <a:lnTo>
                    <a:pt x="19" y="0"/>
                  </a:lnTo>
                  <a:close/>
                </a:path>
              </a:pathLst>
            </a:custGeom>
            <a:solidFill>
              <a:srgbClr val="000000"/>
            </a:solidFill>
            <a:ln w="9525">
              <a:noFill/>
              <a:round/>
              <a:headEnd/>
              <a:tailEnd/>
            </a:ln>
          </p:spPr>
          <p:txBody>
            <a:bodyPr/>
            <a:lstStyle/>
            <a:p>
              <a:endParaRPr lang="en-US"/>
            </a:p>
          </p:txBody>
        </p:sp>
        <p:sp>
          <p:nvSpPr>
            <p:cNvPr id="91209" name="Freeform 261"/>
            <p:cNvSpPr>
              <a:spLocks/>
            </p:cNvSpPr>
            <p:nvPr/>
          </p:nvSpPr>
          <p:spPr bwMode="auto">
            <a:xfrm>
              <a:off x="4467" y="1564"/>
              <a:ext cx="29" cy="41"/>
            </a:xfrm>
            <a:custGeom>
              <a:avLst/>
              <a:gdLst>
                <a:gd name="T0" fmla="*/ 18 w 29"/>
                <a:gd name="T1" fmla="*/ 0 h 41"/>
                <a:gd name="T2" fmla="*/ 29 w 29"/>
                <a:gd name="T3" fmla="*/ 7 h 41"/>
                <a:gd name="T4" fmla="*/ 11 w 29"/>
                <a:gd name="T5" fmla="*/ 41 h 41"/>
                <a:gd name="T6" fmla="*/ 0 w 29"/>
                <a:gd name="T7" fmla="*/ 34 h 41"/>
                <a:gd name="T8" fmla="*/ 18 w 29"/>
                <a:gd name="T9" fmla="*/ 0 h 41"/>
                <a:gd name="T10" fmla="*/ 0 60000 65536"/>
                <a:gd name="T11" fmla="*/ 0 60000 65536"/>
                <a:gd name="T12" fmla="*/ 0 60000 65536"/>
                <a:gd name="T13" fmla="*/ 0 60000 65536"/>
                <a:gd name="T14" fmla="*/ 0 60000 65536"/>
                <a:gd name="T15" fmla="*/ 0 w 29"/>
                <a:gd name="T16" fmla="*/ 0 h 41"/>
                <a:gd name="T17" fmla="*/ 29 w 29"/>
                <a:gd name="T18" fmla="*/ 41 h 41"/>
              </a:gdLst>
              <a:ahLst/>
              <a:cxnLst>
                <a:cxn ang="T10">
                  <a:pos x="T0" y="T1"/>
                </a:cxn>
                <a:cxn ang="T11">
                  <a:pos x="T2" y="T3"/>
                </a:cxn>
                <a:cxn ang="T12">
                  <a:pos x="T4" y="T5"/>
                </a:cxn>
                <a:cxn ang="T13">
                  <a:pos x="T6" y="T7"/>
                </a:cxn>
                <a:cxn ang="T14">
                  <a:pos x="T8" y="T9"/>
                </a:cxn>
              </a:cxnLst>
              <a:rect l="T15" t="T16" r="T17" b="T18"/>
              <a:pathLst>
                <a:path w="29" h="41">
                  <a:moveTo>
                    <a:pt x="18" y="0"/>
                  </a:moveTo>
                  <a:lnTo>
                    <a:pt x="29" y="7"/>
                  </a:lnTo>
                  <a:lnTo>
                    <a:pt x="11" y="41"/>
                  </a:lnTo>
                  <a:lnTo>
                    <a:pt x="0" y="34"/>
                  </a:lnTo>
                  <a:lnTo>
                    <a:pt x="18" y="0"/>
                  </a:lnTo>
                  <a:close/>
                </a:path>
              </a:pathLst>
            </a:custGeom>
            <a:solidFill>
              <a:srgbClr val="000000"/>
            </a:solidFill>
            <a:ln w="9525">
              <a:noFill/>
              <a:round/>
              <a:headEnd/>
              <a:tailEnd/>
            </a:ln>
          </p:spPr>
          <p:txBody>
            <a:bodyPr/>
            <a:lstStyle/>
            <a:p>
              <a:endParaRPr lang="en-US"/>
            </a:p>
          </p:txBody>
        </p:sp>
        <p:sp>
          <p:nvSpPr>
            <p:cNvPr id="91210" name="Freeform 260"/>
            <p:cNvSpPr>
              <a:spLocks/>
            </p:cNvSpPr>
            <p:nvPr/>
          </p:nvSpPr>
          <p:spPr bwMode="auto">
            <a:xfrm>
              <a:off x="4478" y="1571"/>
              <a:ext cx="39" cy="46"/>
            </a:xfrm>
            <a:custGeom>
              <a:avLst/>
              <a:gdLst>
                <a:gd name="T0" fmla="*/ 18 w 39"/>
                <a:gd name="T1" fmla="*/ 0 h 46"/>
                <a:gd name="T2" fmla="*/ 39 w 39"/>
                <a:gd name="T3" fmla="*/ 13 h 46"/>
                <a:gd name="T4" fmla="*/ 20 w 39"/>
                <a:gd name="T5" fmla="*/ 46 h 46"/>
                <a:gd name="T6" fmla="*/ 0 w 39"/>
                <a:gd name="T7" fmla="*/ 33 h 46"/>
                <a:gd name="T8" fmla="*/ 18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18" y="0"/>
                  </a:moveTo>
                  <a:lnTo>
                    <a:pt x="39" y="13"/>
                  </a:lnTo>
                  <a:lnTo>
                    <a:pt x="20" y="46"/>
                  </a:lnTo>
                  <a:lnTo>
                    <a:pt x="0" y="33"/>
                  </a:lnTo>
                  <a:lnTo>
                    <a:pt x="18" y="0"/>
                  </a:lnTo>
                  <a:close/>
                </a:path>
              </a:pathLst>
            </a:custGeom>
            <a:solidFill>
              <a:srgbClr val="000000"/>
            </a:solidFill>
            <a:ln w="9525">
              <a:noFill/>
              <a:round/>
              <a:headEnd/>
              <a:tailEnd/>
            </a:ln>
          </p:spPr>
          <p:txBody>
            <a:bodyPr/>
            <a:lstStyle/>
            <a:p>
              <a:endParaRPr lang="en-US"/>
            </a:p>
          </p:txBody>
        </p:sp>
        <p:sp>
          <p:nvSpPr>
            <p:cNvPr id="91211" name="Freeform 259"/>
            <p:cNvSpPr>
              <a:spLocks/>
            </p:cNvSpPr>
            <p:nvPr/>
          </p:nvSpPr>
          <p:spPr bwMode="auto">
            <a:xfrm>
              <a:off x="4498" y="1584"/>
              <a:ext cx="36" cy="44"/>
            </a:xfrm>
            <a:custGeom>
              <a:avLst/>
              <a:gdLst>
                <a:gd name="T0" fmla="*/ 19 w 36"/>
                <a:gd name="T1" fmla="*/ 0 h 44"/>
                <a:gd name="T2" fmla="*/ 36 w 36"/>
                <a:gd name="T3" fmla="*/ 10 h 44"/>
                <a:gd name="T4" fmla="*/ 18 w 36"/>
                <a:gd name="T5" fmla="*/ 44 h 44"/>
                <a:gd name="T6" fmla="*/ 0 w 36"/>
                <a:gd name="T7" fmla="*/ 34 h 44"/>
                <a:gd name="T8" fmla="*/ 19 w 36"/>
                <a:gd name="T9" fmla="*/ 0 h 44"/>
                <a:gd name="T10" fmla="*/ 0 60000 65536"/>
                <a:gd name="T11" fmla="*/ 0 60000 65536"/>
                <a:gd name="T12" fmla="*/ 0 60000 65536"/>
                <a:gd name="T13" fmla="*/ 0 60000 65536"/>
                <a:gd name="T14" fmla="*/ 0 60000 65536"/>
                <a:gd name="T15" fmla="*/ 0 w 36"/>
                <a:gd name="T16" fmla="*/ 0 h 44"/>
                <a:gd name="T17" fmla="*/ 36 w 36"/>
                <a:gd name="T18" fmla="*/ 44 h 44"/>
              </a:gdLst>
              <a:ahLst/>
              <a:cxnLst>
                <a:cxn ang="T10">
                  <a:pos x="T0" y="T1"/>
                </a:cxn>
                <a:cxn ang="T11">
                  <a:pos x="T2" y="T3"/>
                </a:cxn>
                <a:cxn ang="T12">
                  <a:pos x="T4" y="T5"/>
                </a:cxn>
                <a:cxn ang="T13">
                  <a:pos x="T6" y="T7"/>
                </a:cxn>
                <a:cxn ang="T14">
                  <a:pos x="T8" y="T9"/>
                </a:cxn>
              </a:cxnLst>
              <a:rect l="T15" t="T16" r="T17" b="T18"/>
              <a:pathLst>
                <a:path w="36" h="44">
                  <a:moveTo>
                    <a:pt x="19" y="0"/>
                  </a:moveTo>
                  <a:lnTo>
                    <a:pt x="36" y="10"/>
                  </a:lnTo>
                  <a:lnTo>
                    <a:pt x="18" y="44"/>
                  </a:lnTo>
                  <a:lnTo>
                    <a:pt x="0" y="34"/>
                  </a:lnTo>
                  <a:lnTo>
                    <a:pt x="19" y="0"/>
                  </a:lnTo>
                  <a:close/>
                </a:path>
              </a:pathLst>
            </a:custGeom>
            <a:solidFill>
              <a:srgbClr val="000000"/>
            </a:solidFill>
            <a:ln w="9525">
              <a:noFill/>
              <a:round/>
              <a:headEnd/>
              <a:tailEnd/>
            </a:ln>
          </p:spPr>
          <p:txBody>
            <a:bodyPr/>
            <a:lstStyle/>
            <a:p>
              <a:endParaRPr lang="en-US"/>
            </a:p>
          </p:txBody>
        </p:sp>
        <p:sp>
          <p:nvSpPr>
            <p:cNvPr id="91212" name="Freeform 258"/>
            <p:cNvSpPr>
              <a:spLocks/>
            </p:cNvSpPr>
            <p:nvPr/>
          </p:nvSpPr>
          <p:spPr bwMode="auto">
            <a:xfrm>
              <a:off x="4516" y="1594"/>
              <a:ext cx="35" cy="44"/>
            </a:xfrm>
            <a:custGeom>
              <a:avLst/>
              <a:gdLst>
                <a:gd name="T0" fmla="*/ 18 w 35"/>
                <a:gd name="T1" fmla="*/ 0 h 44"/>
                <a:gd name="T2" fmla="*/ 35 w 35"/>
                <a:gd name="T3" fmla="*/ 11 h 44"/>
                <a:gd name="T4" fmla="*/ 17 w 35"/>
                <a:gd name="T5" fmla="*/ 44 h 44"/>
                <a:gd name="T6" fmla="*/ 0 w 35"/>
                <a:gd name="T7" fmla="*/ 34 h 44"/>
                <a:gd name="T8" fmla="*/ 18 w 35"/>
                <a:gd name="T9" fmla="*/ 0 h 44"/>
                <a:gd name="T10" fmla="*/ 0 60000 65536"/>
                <a:gd name="T11" fmla="*/ 0 60000 65536"/>
                <a:gd name="T12" fmla="*/ 0 60000 65536"/>
                <a:gd name="T13" fmla="*/ 0 60000 65536"/>
                <a:gd name="T14" fmla="*/ 0 60000 65536"/>
                <a:gd name="T15" fmla="*/ 0 w 35"/>
                <a:gd name="T16" fmla="*/ 0 h 44"/>
                <a:gd name="T17" fmla="*/ 35 w 35"/>
                <a:gd name="T18" fmla="*/ 44 h 44"/>
              </a:gdLst>
              <a:ahLst/>
              <a:cxnLst>
                <a:cxn ang="T10">
                  <a:pos x="T0" y="T1"/>
                </a:cxn>
                <a:cxn ang="T11">
                  <a:pos x="T2" y="T3"/>
                </a:cxn>
                <a:cxn ang="T12">
                  <a:pos x="T4" y="T5"/>
                </a:cxn>
                <a:cxn ang="T13">
                  <a:pos x="T6" y="T7"/>
                </a:cxn>
                <a:cxn ang="T14">
                  <a:pos x="T8" y="T9"/>
                </a:cxn>
              </a:cxnLst>
              <a:rect l="T15" t="T16" r="T17" b="T18"/>
              <a:pathLst>
                <a:path w="35" h="44">
                  <a:moveTo>
                    <a:pt x="18" y="0"/>
                  </a:moveTo>
                  <a:lnTo>
                    <a:pt x="35" y="11"/>
                  </a:lnTo>
                  <a:lnTo>
                    <a:pt x="17" y="44"/>
                  </a:lnTo>
                  <a:lnTo>
                    <a:pt x="0" y="34"/>
                  </a:lnTo>
                  <a:lnTo>
                    <a:pt x="18" y="0"/>
                  </a:lnTo>
                  <a:close/>
                </a:path>
              </a:pathLst>
            </a:custGeom>
            <a:solidFill>
              <a:srgbClr val="000000"/>
            </a:solidFill>
            <a:ln w="9525">
              <a:noFill/>
              <a:round/>
              <a:headEnd/>
              <a:tailEnd/>
            </a:ln>
          </p:spPr>
          <p:txBody>
            <a:bodyPr/>
            <a:lstStyle/>
            <a:p>
              <a:endParaRPr lang="en-US"/>
            </a:p>
          </p:txBody>
        </p:sp>
        <p:sp>
          <p:nvSpPr>
            <p:cNvPr id="91213" name="Freeform 257"/>
            <p:cNvSpPr>
              <a:spLocks/>
            </p:cNvSpPr>
            <p:nvPr/>
          </p:nvSpPr>
          <p:spPr bwMode="auto">
            <a:xfrm>
              <a:off x="4533" y="1605"/>
              <a:ext cx="34" cy="43"/>
            </a:xfrm>
            <a:custGeom>
              <a:avLst/>
              <a:gdLst>
                <a:gd name="T0" fmla="*/ 19 w 34"/>
                <a:gd name="T1" fmla="*/ 0 h 43"/>
                <a:gd name="T2" fmla="*/ 34 w 34"/>
                <a:gd name="T3" fmla="*/ 9 h 43"/>
                <a:gd name="T4" fmla="*/ 15 w 34"/>
                <a:gd name="T5" fmla="*/ 43 h 43"/>
                <a:gd name="T6" fmla="*/ 0 w 34"/>
                <a:gd name="T7" fmla="*/ 33 h 43"/>
                <a:gd name="T8" fmla="*/ 19 w 34"/>
                <a:gd name="T9" fmla="*/ 0 h 43"/>
                <a:gd name="T10" fmla="*/ 0 60000 65536"/>
                <a:gd name="T11" fmla="*/ 0 60000 65536"/>
                <a:gd name="T12" fmla="*/ 0 60000 65536"/>
                <a:gd name="T13" fmla="*/ 0 60000 65536"/>
                <a:gd name="T14" fmla="*/ 0 60000 65536"/>
                <a:gd name="T15" fmla="*/ 0 w 34"/>
                <a:gd name="T16" fmla="*/ 0 h 43"/>
                <a:gd name="T17" fmla="*/ 34 w 34"/>
                <a:gd name="T18" fmla="*/ 43 h 43"/>
              </a:gdLst>
              <a:ahLst/>
              <a:cxnLst>
                <a:cxn ang="T10">
                  <a:pos x="T0" y="T1"/>
                </a:cxn>
                <a:cxn ang="T11">
                  <a:pos x="T2" y="T3"/>
                </a:cxn>
                <a:cxn ang="T12">
                  <a:pos x="T4" y="T5"/>
                </a:cxn>
                <a:cxn ang="T13">
                  <a:pos x="T6" y="T7"/>
                </a:cxn>
                <a:cxn ang="T14">
                  <a:pos x="T8" y="T9"/>
                </a:cxn>
              </a:cxnLst>
              <a:rect l="T15" t="T16" r="T17" b="T18"/>
              <a:pathLst>
                <a:path w="34" h="43">
                  <a:moveTo>
                    <a:pt x="19" y="0"/>
                  </a:moveTo>
                  <a:lnTo>
                    <a:pt x="34" y="9"/>
                  </a:lnTo>
                  <a:lnTo>
                    <a:pt x="15" y="43"/>
                  </a:lnTo>
                  <a:lnTo>
                    <a:pt x="0" y="33"/>
                  </a:lnTo>
                  <a:lnTo>
                    <a:pt x="19" y="0"/>
                  </a:lnTo>
                  <a:close/>
                </a:path>
              </a:pathLst>
            </a:custGeom>
            <a:solidFill>
              <a:srgbClr val="000000"/>
            </a:solidFill>
            <a:ln w="9525">
              <a:noFill/>
              <a:round/>
              <a:headEnd/>
              <a:tailEnd/>
            </a:ln>
          </p:spPr>
          <p:txBody>
            <a:bodyPr/>
            <a:lstStyle/>
            <a:p>
              <a:endParaRPr lang="en-US"/>
            </a:p>
          </p:txBody>
        </p:sp>
        <p:sp>
          <p:nvSpPr>
            <p:cNvPr id="91214" name="Freeform 256"/>
            <p:cNvSpPr>
              <a:spLocks/>
            </p:cNvSpPr>
            <p:nvPr/>
          </p:nvSpPr>
          <p:spPr bwMode="auto">
            <a:xfrm>
              <a:off x="4547" y="1614"/>
              <a:ext cx="35" cy="44"/>
            </a:xfrm>
            <a:custGeom>
              <a:avLst/>
              <a:gdLst>
                <a:gd name="T0" fmla="*/ 20 w 35"/>
                <a:gd name="T1" fmla="*/ 0 h 44"/>
                <a:gd name="T2" fmla="*/ 35 w 35"/>
                <a:gd name="T3" fmla="*/ 10 h 44"/>
                <a:gd name="T4" fmla="*/ 15 w 35"/>
                <a:gd name="T5" fmla="*/ 44 h 44"/>
                <a:gd name="T6" fmla="*/ 0 w 35"/>
                <a:gd name="T7" fmla="*/ 34 h 44"/>
                <a:gd name="T8" fmla="*/ 20 w 35"/>
                <a:gd name="T9" fmla="*/ 0 h 44"/>
                <a:gd name="T10" fmla="*/ 0 60000 65536"/>
                <a:gd name="T11" fmla="*/ 0 60000 65536"/>
                <a:gd name="T12" fmla="*/ 0 60000 65536"/>
                <a:gd name="T13" fmla="*/ 0 60000 65536"/>
                <a:gd name="T14" fmla="*/ 0 60000 65536"/>
                <a:gd name="T15" fmla="*/ 0 w 35"/>
                <a:gd name="T16" fmla="*/ 0 h 44"/>
                <a:gd name="T17" fmla="*/ 35 w 35"/>
                <a:gd name="T18" fmla="*/ 44 h 44"/>
              </a:gdLst>
              <a:ahLst/>
              <a:cxnLst>
                <a:cxn ang="T10">
                  <a:pos x="T0" y="T1"/>
                </a:cxn>
                <a:cxn ang="T11">
                  <a:pos x="T2" y="T3"/>
                </a:cxn>
                <a:cxn ang="T12">
                  <a:pos x="T4" y="T5"/>
                </a:cxn>
                <a:cxn ang="T13">
                  <a:pos x="T6" y="T7"/>
                </a:cxn>
                <a:cxn ang="T14">
                  <a:pos x="T8" y="T9"/>
                </a:cxn>
              </a:cxnLst>
              <a:rect l="T15" t="T16" r="T17" b="T18"/>
              <a:pathLst>
                <a:path w="35" h="44">
                  <a:moveTo>
                    <a:pt x="20" y="0"/>
                  </a:moveTo>
                  <a:lnTo>
                    <a:pt x="35" y="10"/>
                  </a:lnTo>
                  <a:lnTo>
                    <a:pt x="15" y="44"/>
                  </a:lnTo>
                  <a:lnTo>
                    <a:pt x="0" y="34"/>
                  </a:lnTo>
                  <a:lnTo>
                    <a:pt x="20" y="0"/>
                  </a:lnTo>
                  <a:close/>
                </a:path>
              </a:pathLst>
            </a:custGeom>
            <a:solidFill>
              <a:srgbClr val="000000"/>
            </a:solidFill>
            <a:ln w="9525">
              <a:noFill/>
              <a:round/>
              <a:headEnd/>
              <a:tailEnd/>
            </a:ln>
          </p:spPr>
          <p:txBody>
            <a:bodyPr/>
            <a:lstStyle/>
            <a:p>
              <a:endParaRPr lang="en-US"/>
            </a:p>
          </p:txBody>
        </p:sp>
        <p:sp>
          <p:nvSpPr>
            <p:cNvPr id="91215" name="Freeform 255"/>
            <p:cNvSpPr>
              <a:spLocks/>
            </p:cNvSpPr>
            <p:nvPr/>
          </p:nvSpPr>
          <p:spPr bwMode="auto">
            <a:xfrm>
              <a:off x="4561" y="1625"/>
              <a:ext cx="35" cy="42"/>
            </a:xfrm>
            <a:custGeom>
              <a:avLst/>
              <a:gdLst>
                <a:gd name="T0" fmla="*/ 22 w 35"/>
                <a:gd name="T1" fmla="*/ 0 h 42"/>
                <a:gd name="T2" fmla="*/ 35 w 35"/>
                <a:gd name="T3" fmla="*/ 10 h 42"/>
                <a:gd name="T4" fmla="*/ 13 w 35"/>
                <a:gd name="T5" fmla="*/ 42 h 42"/>
                <a:gd name="T6" fmla="*/ 0 w 35"/>
                <a:gd name="T7" fmla="*/ 32 h 42"/>
                <a:gd name="T8" fmla="*/ 22 w 35"/>
                <a:gd name="T9" fmla="*/ 0 h 42"/>
                <a:gd name="T10" fmla="*/ 0 60000 65536"/>
                <a:gd name="T11" fmla="*/ 0 60000 65536"/>
                <a:gd name="T12" fmla="*/ 0 60000 65536"/>
                <a:gd name="T13" fmla="*/ 0 60000 65536"/>
                <a:gd name="T14" fmla="*/ 0 60000 65536"/>
                <a:gd name="T15" fmla="*/ 0 w 35"/>
                <a:gd name="T16" fmla="*/ 0 h 42"/>
                <a:gd name="T17" fmla="*/ 35 w 35"/>
                <a:gd name="T18" fmla="*/ 42 h 42"/>
              </a:gdLst>
              <a:ahLst/>
              <a:cxnLst>
                <a:cxn ang="T10">
                  <a:pos x="T0" y="T1"/>
                </a:cxn>
                <a:cxn ang="T11">
                  <a:pos x="T2" y="T3"/>
                </a:cxn>
                <a:cxn ang="T12">
                  <a:pos x="T4" y="T5"/>
                </a:cxn>
                <a:cxn ang="T13">
                  <a:pos x="T6" y="T7"/>
                </a:cxn>
                <a:cxn ang="T14">
                  <a:pos x="T8" y="T9"/>
                </a:cxn>
              </a:cxnLst>
              <a:rect l="T15" t="T16" r="T17" b="T18"/>
              <a:pathLst>
                <a:path w="35" h="42">
                  <a:moveTo>
                    <a:pt x="22" y="0"/>
                  </a:moveTo>
                  <a:lnTo>
                    <a:pt x="35" y="10"/>
                  </a:lnTo>
                  <a:lnTo>
                    <a:pt x="13" y="42"/>
                  </a:lnTo>
                  <a:lnTo>
                    <a:pt x="0" y="32"/>
                  </a:lnTo>
                  <a:lnTo>
                    <a:pt x="22" y="0"/>
                  </a:lnTo>
                  <a:close/>
                </a:path>
              </a:pathLst>
            </a:custGeom>
            <a:solidFill>
              <a:srgbClr val="000000"/>
            </a:solidFill>
            <a:ln w="9525">
              <a:noFill/>
              <a:round/>
              <a:headEnd/>
              <a:tailEnd/>
            </a:ln>
          </p:spPr>
          <p:txBody>
            <a:bodyPr/>
            <a:lstStyle/>
            <a:p>
              <a:endParaRPr lang="en-US"/>
            </a:p>
          </p:txBody>
        </p:sp>
        <p:sp>
          <p:nvSpPr>
            <p:cNvPr id="91216" name="Freeform 254"/>
            <p:cNvSpPr>
              <a:spLocks/>
            </p:cNvSpPr>
            <p:nvPr/>
          </p:nvSpPr>
          <p:spPr bwMode="auto">
            <a:xfrm>
              <a:off x="4574" y="1636"/>
              <a:ext cx="35" cy="41"/>
            </a:xfrm>
            <a:custGeom>
              <a:avLst/>
              <a:gdLst>
                <a:gd name="T0" fmla="*/ 22 w 35"/>
                <a:gd name="T1" fmla="*/ 0 h 41"/>
                <a:gd name="T2" fmla="*/ 35 w 35"/>
                <a:gd name="T3" fmla="*/ 10 h 41"/>
                <a:gd name="T4" fmla="*/ 13 w 35"/>
                <a:gd name="T5" fmla="*/ 41 h 41"/>
                <a:gd name="T6" fmla="*/ 0 w 35"/>
                <a:gd name="T7" fmla="*/ 31 h 41"/>
                <a:gd name="T8" fmla="*/ 22 w 35"/>
                <a:gd name="T9" fmla="*/ 0 h 41"/>
                <a:gd name="T10" fmla="*/ 0 60000 65536"/>
                <a:gd name="T11" fmla="*/ 0 60000 65536"/>
                <a:gd name="T12" fmla="*/ 0 60000 65536"/>
                <a:gd name="T13" fmla="*/ 0 60000 65536"/>
                <a:gd name="T14" fmla="*/ 0 60000 65536"/>
                <a:gd name="T15" fmla="*/ 0 w 35"/>
                <a:gd name="T16" fmla="*/ 0 h 41"/>
                <a:gd name="T17" fmla="*/ 35 w 35"/>
                <a:gd name="T18" fmla="*/ 41 h 41"/>
              </a:gdLst>
              <a:ahLst/>
              <a:cxnLst>
                <a:cxn ang="T10">
                  <a:pos x="T0" y="T1"/>
                </a:cxn>
                <a:cxn ang="T11">
                  <a:pos x="T2" y="T3"/>
                </a:cxn>
                <a:cxn ang="T12">
                  <a:pos x="T4" y="T5"/>
                </a:cxn>
                <a:cxn ang="T13">
                  <a:pos x="T6" y="T7"/>
                </a:cxn>
                <a:cxn ang="T14">
                  <a:pos x="T8" y="T9"/>
                </a:cxn>
              </a:cxnLst>
              <a:rect l="T15" t="T16" r="T17" b="T18"/>
              <a:pathLst>
                <a:path w="35" h="41">
                  <a:moveTo>
                    <a:pt x="22" y="0"/>
                  </a:moveTo>
                  <a:lnTo>
                    <a:pt x="35" y="10"/>
                  </a:lnTo>
                  <a:lnTo>
                    <a:pt x="13" y="41"/>
                  </a:lnTo>
                  <a:lnTo>
                    <a:pt x="0" y="31"/>
                  </a:lnTo>
                  <a:lnTo>
                    <a:pt x="22" y="0"/>
                  </a:lnTo>
                  <a:close/>
                </a:path>
              </a:pathLst>
            </a:custGeom>
            <a:solidFill>
              <a:srgbClr val="000000"/>
            </a:solidFill>
            <a:ln w="9525">
              <a:noFill/>
              <a:round/>
              <a:headEnd/>
              <a:tailEnd/>
            </a:ln>
          </p:spPr>
          <p:txBody>
            <a:bodyPr/>
            <a:lstStyle/>
            <a:p>
              <a:endParaRPr lang="en-US"/>
            </a:p>
          </p:txBody>
        </p:sp>
        <p:sp>
          <p:nvSpPr>
            <p:cNvPr id="91217" name="Freeform 253"/>
            <p:cNvSpPr>
              <a:spLocks/>
            </p:cNvSpPr>
            <p:nvPr/>
          </p:nvSpPr>
          <p:spPr bwMode="auto">
            <a:xfrm>
              <a:off x="4586" y="1646"/>
              <a:ext cx="36" cy="41"/>
            </a:xfrm>
            <a:custGeom>
              <a:avLst/>
              <a:gdLst>
                <a:gd name="T0" fmla="*/ 23 w 36"/>
                <a:gd name="T1" fmla="*/ 0 h 41"/>
                <a:gd name="T2" fmla="*/ 36 w 36"/>
                <a:gd name="T3" fmla="*/ 11 h 41"/>
                <a:gd name="T4" fmla="*/ 13 w 36"/>
                <a:gd name="T5" fmla="*/ 41 h 41"/>
                <a:gd name="T6" fmla="*/ 0 w 36"/>
                <a:gd name="T7" fmla="*/ 30 h 41"/>
                <a:gd name="T8" fmla="*/ 23 w 36"/>
                <a:gd name="T9" fmla="*/ 0 h 41"/>
                <a:gd name="T10" fmla="*/ 0 60000 65536"/>
                <a:gd name="T11" fmla="*/ 0 60000 65536"/>
                <a:gd name="T12" fmla="*/ 0 60000 65536"/>
                <a:gd name="T13" fmla="*/ 0 60000 65536"/>
                <a:gd name="T14" fmla="*/ 0 60000 65536"/>
                <a:gd name="T15" fmla="*/ 0 w 36"/>
                <a:gd name="T16" fmla="*/ 0 h 41"/>
                <a:gd name="T17" fmla="*/ 36 w 36"/>
                <a:gd name="T18" fmla="*/ 41 h 41"/>
              </a:gdLst>
              <a:ahLst/>
              <a:cxnLst>
                <a:cxn ang="T10">
                  <a:pos x="T0" y="T1"/>
                </a:cxn>
                <a:cxn ang="T11">
                  <a:pos x="T2" y="T3"/>
                </a:cxn>
                <a:cxn ang="T12">
                  <a:pos x="T4" y="T5"/>
                </a:cxn>
                <a:cxn ang="T13">
                  <a:pos x="T6" y="T7"/>
                </a:cxn>
                <a:cxn ang="T14">
                  <a:pos x="T8" y="T9"/>
                </a:cxn>
              </a:cxnLst>
              <a:rect l="T15" t="T16" r="T17" b="T18"/>
              <a:pathLst>
                <a:path w="36" h="41">
                  <a:moveTo>
                    <a:pt x="23" y="0"/>
                  </a:moveTo>
                  <a:lnTo>
                    <a:pt x="36" y="11"/>
                  </a:lnTo>
                  <a:lnTo>
                    <a:pt x="13" y="41"/>
                  </a:lnTo>
                  <a:lnTo>
                    <a:pt x="0" y="30"/>
                  </a:lnTo>
                  <a:lnTo>
                    <a:pt x="23" y="0"/>
                  </a:lnTo>
                  <a:close/>
                </a:path>
              </a:pathLst>
            </a:custGeom>
            <a:solidFill>
              <a:srgbClr val="000000"/>
            </a:solidFill>
            <a:ln w="9525">
              <a:noFill/>
              <a:round/>
              <a:headEnd/>
              <a:tailEnd/>
            </a:ln>
          </p:spPr>
          <p:txBody>
            <a:bodyPr/>
            <a:lstStyle/>
            <a:p>
              <a:endParaRPr lang="en-US"/>
            </a:p>
          </p:txBody>
        </p:sp>
        <p:sp>
          <p:nvSpPr>
            <p:cNvPr id="91218" name="Freeform 252"/>
            <p:cNvSpPr>
              <a:spLocks/>
            </p:cNvSpPr>
            <p:nvPr/>
          </p:nvSpPr>
          <p:spPr bwMode="auto">
            <a:xfrm>
              <a:off x="4597" y="1658"/>
              <a:ext cx="38" cy="41"/>
            </a:xfrm>
            <a:custGeom>
              <a:avLst/>
              <a:gdLst>
                <a:gd name="T0" fmla="*/ 26 w 38"/>
                <a:gd name="T1" fmla="*/ 0 h 41"/>
                <a:gd name="T2" fmla="*/ 38 w 38"/>
                <a:gd name="T3" fmla="*/ 14 h 41"/>
                <a:gd name="T4" fmla="*/ 12 w 38"/>
                <a:gd name="T5" fmla="*/ 41 h 41"/>
                <a:gd name="T6" fmla="*/ 0 w 38"/>
                <a:gd name="T7" fmla="*/ 28 h 41"/>
                <a:gd name="T8" fmla="*/ 26 w 38"/>
                <a:gd name="T9" fmla="*/ 0 h 41"/>
                <a:gd name="T10" fmla="*/ 0 60000 65536"/>
                <a:gd name="T11" fmla="*/ 0 60000 65536"/>
                <a:gd name="T12" fmla="*/ 0 60000 65536"/>
                <a:gd name="T13" fmla="*/ 0 60000 65536"/>
                <a:gd name="T14" fmla="*/ 0 60000 65536"/>
                <a:gd name="T15" fmla="*/ 0 w 38"/>
                <a:gd name="T16" fmla="*/ 0 h 41"/>
                <a:gd name="T17" fmla="*/ 38 w 38"/>
                <a:gd name="T18" fmla="*/ 41 h 41"/>
              </a:gdLst>
              <a:ahLst/>
              <a:cxnLst>
                <a:cxn ang="T10">
                  <a:pos x="T0" y="T1"/>
                </a:cxn>
                <a:cxn ang="T11">
                  <a:pos x="T2" y="T3"/>
                </a:cxn>
                <a:cxn ang="T12">
                  <a:pos x="T4" y="T5"/>
                </a:cxn>
                <a:cxn ang="T13">
                  <a:pos x="T6" y="T7"/>
                </a:cxn>
                <a:cxn ang="T14">
                  <a:pos x="T8" y="T9"/>
                </a:cxn>
              </a:cxnLst>
              <a:rect l="T15" t="T16" r="T17" b="T18"/>
              <a:pathLst>
                <a:path w="38" h="41">
                  <a:moveTo>
                    <a:pt x="26" y="0"/>
                  </a:moveTo>
                  <a:lnTo>
                    <a:pt x="38" y="14"/>
                  </a:lnTo>
                  <a:lnTo>
                    <a:pt x="12" y="41"/>
                  </a:lnTo>
                  <a:lnTo>
                    <a:pt x="0" y="28"/>
                  </a:lnTo>
                  <a:lnTo>
                    <a:pt x="26" y="0"/>
                  </a:lnTo>
                  <a:close/>
                </a:path>
              </a:pathLst>
            </a:custGeom>
            <a:solidFill>
              <a:srgbClr val="000000"/>
            </a:solidFill>
            <a:ln w="9525">
              <a:noFill/>
              <a:round/>
              <a:headEnd/>
              <a:tailEnd/>
            </a:ln>
          </p:spPr>
          <p:txBody>
            <a:bodyPr/>
            <a:lstStyle/>
            <a:p>
              <a:endParaRPr lang="en-US"/>
            </a:p>
          </p:txBody>
        </p:sp>
        <p:sp>
          <p:nvSpPr>
            <p:cNvPr id="91219" name="Freeform 251"/>
            <p:cNvSpPr>
              <a:spLocks/>
            </p:cNvSpPr>
            <p:nvPr/>
          </p:nvSpPr>
          <p:spPr bwMode="auto">
            <a:xfrm>
              <a:off x="4609" y="1672"/>
              <a:ext cx="39" cy="40"/>
            </a:xfrm>
            <a:custGeom>
              <a:avLst/>
              <a:gdLst>
                <a:gd name="T0" fmla="*/ 27 w 39"/>
                <a:gd name="T1" fmla="*/ 0 h 40"/>
                <a:gd name="T2" fmla="*/ 39 w 39"/>
                <a:gd name="T3" fmla="*/ 13 h 40"/>
                <a:gd name="T4" fmla="*/ 13 w 39"/>
                <a:gd name="T5" fmla="*/ 40 h 40"/>
                <a:gd name="T6" fmla="*/ 0 w 39"/>
                <a:gd name="T7" fmla="*/ 26 h 40"/>
                <a:gd name="T8" fmla="*/ 27 w 39"/>
                <a:gd name="T9" fmla="*/ 0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27" y="0"/>
                  </a:moveTo>
                  <a:lnTo>
                    <a:pt x="39" y="13"/>
                  </a:lnTo>
                  <a:lnTo>
                    <a:pt x="13" y="40"/>
                  </a:lnTo>
                  <a:lnTo>
                    <a:pt x="0" y="26"/>
                  </a:lnTo>
                  <a:lnTo>
                    <a:pt x="27" y="0"/>
                  </a:lnTo>
                  <a:close/>
                </a:path>
              </a:pathLst>
            </a:custGeom>
            <a:solidFill>
              <a:srgbClr val="000000"/>
            </a:solidFill>
            <a:ln w="9525">
              <a:noFill/>
              <a:round/>
              <a:headEnd/>
              <a:tailEnd/>
            </a:ln>
          </p:spPr>
          <p:txBody>
            <a:bodyPr/>
            <a:lstStyle/>
            <a:p>
              <a:endParaRPr lang="en-US"/>
            </a:p>
          </p:txBody>
        </p:sp>
        <p:sp>
          <p:nvSpPr>
            <p:cNvPr id="91220" name="Freeform 250"/>
            <p:cNvSpPr>
              <a:spLocks/>
            </p:cNvSpPr>
            <p:nvPr/>
          </p:nvSpPr>
          <p:spPr bwMode="auto">
            <a:xfrm>
              <a:off x="4621" y="1687"/>
              <a:ext cx="40" cy="41"/>
            </a:xfrm>
            <a:custGeom>
              <a:avLst/>
              <a:gdLst>
                <a:gd name="T0" fmla="*/ 28 w 40"/>
                <a:gd name="T1" fmla="*/ 0 h 41"/>
                <a:gd name="T2" fmla="*/ 40 w 40"/>
                <a:gd name="T3" fmla="*/ 16 h 41"/>
                <a:gd name="T4" fmla="*/ 12 w 40"/>
                <a:gd name="T5" fmla="*/ 41 h 41"/>
                <a:gd name="T6" fmla="*/ 0 w 40"/>
                <a:gd name="T7" fmla="*/ 24 h 41"/>
                <a:gd name="T8" fmla="*/ 28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8" y="0"/>
                  </a:moveTo>
                  <a:lnTo>
                    <a:pt x="40" y="16"/>
                  </a:lnTo>
                  <a:lnTo>
                    <a:pt x="12" y="41"/>
                  </a:lnTo>
                  <a:lnTo>
                    <a:pt x="0" y="24"/>
                  </a:lnTo>
                  <a:lnTo>
                    <a:pt x="28" y="0"/>
                  </a:lnTo>
                  <a:close/>
                </a:path>
              </a:pathLst>
            </a:custGeom>
            <a:solidFill>
              <a:srgbClr val="000000"/>
            </a:solidFill>
            <a:ln w="9525">
              <a:noFill/>
              <a:round/>
              <a:headEnd/>
              <a:tailEnd/>
            </a:ln>
          </p:spPr>
          <p:txBody>
            <a:bodyPr/>
            <a:lstStyle/>
            <a:p>
              <a:endParaRPr lang="en-US"/>
            </a:p>
          </p:txBody>
        </p:sp>
        <p:sp>
          <p:nvSpPr>
            <p:cNvPr id="91221" name="Freeform 249"/>
            <p:cNvSpPr>
              <a:spLocks/>
            </p:cNvSpPr>
            <p:nvPr/>
          </p:nvSpPr>
          <p:spPr bwMode="auto">
            <a:xfrm>
              <a:off x="4632" y="1704"/>
              <a:ext cx="34" cy="29"/>
            </a:xfrm>
            <a:custGeom>
              <a:avLst/>
              <a:gdLst>
                <a:gd name="T0" fmla="*/ 30 w 34"/>
                <a:gd name="T1" fmla="*/ 0 h 29"/>
                <a:gd name="T2" fmla="*/ 34 w 34"/>
                <a:gd name="T3" fmla="*/ 6 h 29"/>
                <a:gd name="T4" fmla="*/ 4 w 34"/>
                <a:gd name="T5" fmla="*/ 29 h 29"/>
                <a:gd name="T6" fmla="*/ 0 w 34"/>
                <a:gd name="T7" fmla="*/ 23 h 29"/>
                <a:gd name="T8" fmla="*/ 30 w 34"/>
                <a:gd name="T9" fmla="*/ 0 h 29"/>
                <a:gd name="T10" fmla="*/ 0 60000 65536"/>
                <a:gd name="T11" fmla="*/ 0 60000 65536"/>
                <a:gd name="T12" fmla="*/ 0 60000 65536"/>
                <a:gd name="T13" fmla="*/ 0 60000 65536"/>
                <a:gd name="T14" fmla="*/ 0 60000 65536"/>
                <a:gd name="T15" fmla="*/ 0 w 34"/>
                <a:gd name="T16" fmla="*/ 0 h 29"/>
                <a:gd name="T17" fmla="*/ 34 w 34"/>
                <a:gd name="T18" fmla="*/ 29 h 29"/>
              </a:gdLst>
              <a:ahLst/>
              <a:cxnLst>
                <a:cxn ang="T10">
                  <a:pos x="T0" y="T1"/>
                </a:cxn>
                <a:cxn ang="T11">
                  <a:pos x="T2" y="T3"/>
                </a:cxn>
                <a:cxn ang="T12">
                  <a:pos x="T4" y="T5"/>
                </a:cxn>
                <a:cxn ang="T13">
                  <a:pos x="T6" y="T7"/>
                </a:cxn>
                <a:cxn ang="T14">
                  <a:pos x="T8" y="T9"/>
                </a:cxn>
              </a:cxnLst>
              <a:rect l="T15" t="T16" r="T17" b="T18"/>
              <a:pathLst>
                <a:path w="34" h="29">
                  <a:moveTo>
                    <a:pt x="30" y="0"/>
                  </a:moveTo>
                  <a:lnTo>
                    <a:pt x="34" y="6"/>
                  </a:lnTo>
                  <a:lnTo>
                    <a:pt x="4" y="29"/>
                  </a:lnTo>
                  <a:lnTo>
                    <a:pt x="0" y="23"/>
                  </a:lnTo>
                  <a:lnTo>
                    <a:pt x="30" y="0"/>
                  </a:lnTo>
                  <a:close/>
                </a:path>
              </a:pathLst>
            </a:custGeom>
            <a:solidFill>
              <a:srgbClr val="000000"/>
            </a:solidFill>
            <a:ln w="9525">
              <a:noFill/>
              <a:round/>
              <a:headEnd/>
              <a:tailEnd/>
            </a:ln>
          </p:spPr>
          <p:txBody>
            <a:bodyPr/>
            <a:lstStyle/>
            <a:p>
              <a:endParaRPr lang="en-US"/>
            </a:p>
          </p:txBody>
        </p:sp>
        <p:sp>
          <p:nvSpPr>
            <p:cNvPr id="91222" name="Freeform 248"/>
            <p:cNvSpPr>
              <a:spLocks/>
            </p:cNvSpPr>
            <p:nvPr/>
          </p:nvSpPr>
          <p:spPr bwMode="auto">
            <a:xfrm>
              <a:off x="4674" y="1770"/>
              <a:ext cx="38" cy="33"/>
            </a:xfrm>
            <a:custGeom>
              <a:avLst/>
              <a:gdLst>
                <a:gd name="T0" fmla="*/ 31 w 38"/>
                <a:gd name="T1" fmla="*/ 0 h 33"/>
                <a:gd name="T2" fmla="*/ 38 w 38"/>
                <a:gd name="T3" fmla="*/ 11 h 33"/>
                <a:gd name="T4" fmla="*/ 7 w 38"/>
                <a:gd name="T5" fmla="*/ 33 h 33"/>
                <a:gd name="T6" fmla="*/ 0 w 38"/>
                <a:gd name="T7" fmla="*/ 21 h 33"/>
                <a:gd name="T8" fmla="*/ 31 w 38"/>
                <a:gd name="T9" fmla="*/ 0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31" y="0"/>
                  </a:moveTo>
                  <a:lnTo>
                    <a:pt x="38" y="11"/>
                  </a:lnTo>
                  <a:lnTo>
                    <a:pt x="7" y="33"/>
                  </a:lnTo>
                  <a:lnTo>
                    <a:pt x="0" y="21"/>
                  </a:lnTo>
                  <a:lnTo>
                    <a:pt x="31" y="0"/>
                  </a:lnTo>
                  <a:close/>
                </a:path>
              </a:pathLst>
            </a:custGeom>
            <a:solidFill>
              <a:srgbClr val="000000"/>
            </a:solidFill>
            <a:ln w="9525">
              <a:noFill/>
              <a:round/>
              <a:headEnd/>
              <a:tailEnd/>
            </a:ln>
          </p:spPr>
          <p:txBody>
            <a:bodyPr/>
            <a:lstStyle/>
            <a:p>
              <a:endParaRPr lang="en-US"/>
            </a:p>
          </p:txBody>
        </p:sp>
        <p:sp>
          <p:nvSpPr>
            <p:cNvPr id="91223" name="Freeform 247"/>
            <p:cNvSpPr>
              <a:spLocks/>
            </p:cNvSpPr>
            <p:nvPr/>
          </p:nvSpPr>
          <p:spPr bwMode="auto">
            <a:xfrm>
              <a:off x="4681" y="1782"/>
              <a:ext cx="39" cy="33"/>
            </a:xfrm>
            <a:custGeom>
              <a:avLst/>
              <a:gdLst>
                <a:gd name="T0" fmla="*/ 32 w 39"/>
                <a:gd name="T1" fmla="*/ 0 h 33"/>
                <a:gd name="T2" fmla="*/ 39 w 39"/>
                <a:gd name="T3" fmla="*/ 13 h 33"/>
                <a:gd name="T4" fmla="*/ 6 w 39"/>
                <a:gd name="T5" fmla="*/ 33 h 33"/>
                <a:gd name="T6" fmla="*/ 0 w 39"/>
                <a:gd name="T7" fmla="*/ 20 h 33"/>
                <a:gd name="T8" fmla="*/ 32 w 39"/>
                <a:gd name="T9" fmla="*/ 0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32" y="0"/>
                  </a:moveTo>
                  <a:lnTo>
                    <a:pt x="39" y="13"/>
                  </a:lnTo>
                  <a:lnTo>
                    <a:pt x="6" y="33"/>
                  </a:lnTo>
                  <a:lnTo>
                    <a:pt x="0" y="20"/>
                  </a:lnTo>
                  <a:lnTo>
                    <a:pt x="32" y="0"/>
                  </a:lnTo>
                  <a:close/>
                </a:path>
              </a:pathLst>
            </a:custGeom>
            <a:solidFill>
              <a:srgbClr val="000000"/>
            </a:solidFill>
            <a:ln w="9525">
              <a:noFill/>
              <a:round/>
              <a:headEnd/>
              <a:tailEnd/>
            </a:ln>
          </p:spPr>
          <p:txBody>
            <a:bodyPr/>
            <a:lstStyle/>
            <a:p>
              <a:endParaRPr lang="en-US"/>
            </a:p>
          </p:txBody>
        </p:sp>
        <p:sp>
          <p:nvSpPr>
            <p:cNvPr id="91224" name="Freeform 246"/>
            <p:cNvSpPr>
              <a:spLocks/>
            </p:cNvSpPr>
            <p:nvPr/>
          </p:nvSpPr>
          <p:spPr bwMode="auto">
            <a:xfrm>
              <a:off x="4687" y="1795"/>
              <a:ext cx="39" cy="33"/>
            </a:xfrm>
            <a:custGeom>
              <a:avLst/>
              <a:gdLst>
                <a:gd name="T0" fmla="*/ 33 w 39"/>
                <a:gd name="T1" fmla="*/ 0 h 33"/>
                <a:gd name="T2" fmla="*/ 39 w 39"/>
                <a:gd name="T3" fmla="*/ 13 h 33"/>
                <a:gd name="T4" fmla="*/ 7 w 39"/>
                <a:gd name="T5" fmla="*/ 33 h 33"/>
                <a:gd name="T6" fmla="*/ 0 w 39"/>
                <a:gd name="T7" fmla="*/ 20 h 33"/>
                <a:gd name="T8" fmla="*/ 33 w 39"/>
                <a:gd name="T9" fmla="*/ 0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33" y="0"/>
                  </a:moveTo>
                  <a:lnTo>
                    <a:pt x="39" y="13"/>
                  </a:lnTo>
                  <a:lnTo>
                    <a:pt x="7" y="33"/>
                  </a:lnTo>
                  <a:lnTo>
                    <a:pt x="0" y="20"/>
                  </a:lnTo>
                  <a:lnTo>
                    <a:pt x="33" y="0"/>
                  </a:lnTo>
                  <a:close/>
                </a:path>
              </a:pathLst>
            </a:custGeom>
            <a:solidFill>
              <a:srgbClr val="000000"/>
            </a:solidFill>
            <a:ln w="9525">
              <a:noFill/>
              <a:round/>
              <a:headEnd/>
              <a:tailEnd/>
            </a:ln>
          </p:spPr>
          <p:txBody>
            <a:bodyPr/>
            <a:lstStyle/>
            <a:p>
              <a:endParaRPr lang="en-US"/>
            </a:p>
          </p:txBody>
        </p:sp>
        <p:sp>
          <p:nvSpPr>
            <p:cNvPr id="91225" name="Freeform 245"/>
            <p:cNvSpPr>
              <a:spLocks/>
            </p:cNvSpPr>
            <p:nvPr/>
          </p:nvSpPr>
          <p:spPr bwMode="auto">
            <a:xfrm>
              <a:off x="4694" y="1808"/>
              <a:ext cx="39" cy="33"/>
            </a:xfrm>
            <a:custGeom>
              <a:avLst/>
              <a:gdLst>
                <a:gd name="T0" fmla="*/ 32 w 39"/>
                <a:gd name="T1" fmla="*/ 0 h 33"/>
                <a:gd name="T2" fmla="*/ 39 w 39"/>
                <a:gd name="T3" fmla="*/ 13 h 33"/>
                <a:gd name="T4" fmla="*/ 7 w 39"/>
                <a:gd name="T5" fmla="*/ 33 h 33"/>
                <a:gd name="T6" fmla="*/ 0 w 39"/>
                <a:gd name="T7" fmla="*/ 20 h 33"/>
                <a:gd name="T8" fmla="*/ 32 w 39"/>
                <a:gd name="T9" fmla="*/ 0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32" y="0"/>
                  </a:moveTo>
                  <a:lnTo>
                    <a:pt x="39" y="13"/>
                  </a:lnTo>
                  <a:lnTo>
                    <a:pt x="7" y="33"/>
                  </a:lnTo>
                  <a:lnTo>
                    <a:pt x="0" y="20"/>
                  </a:lnTo>
                  <a:lnTo>
                    <a:pt x="32" y="0"/>
                  </a:lnTo>
                  <a:close/>
                </a:path>
              </a:pathLst>
            </a:custGeom>
            <a:solidFill>
              <a:srgbClr val="000000"/>
            </a:solidFill>
            <a:ln w="9525">
              <a:noFill/>
              <a:round/>
              <a:headEnd/>
              <a:tailEnd/>
            </a:ln>
          </p:spPr>
          <p:txBody>
            <a:bodyPr/>
            <a:lstStyle/>
            <a:p>
              <a:endParaRPr lang="en-US"/>
            </a:p>
          </p:txBody>
        </p:sp>
        <p:sp>
          <p:nvSpPr>
            <p:cNvPr id="91226" name="Freeform 244"/>
            <p:cNvSpPr>
              <a:spLocks/>
            </p:cNvSpPr>
            <p:nvPr/>
          </p:nvSpPr>
          <p:spPr bwMode="auto">
            <a:xfrm>
              <a:off x="4701" y="1822"/>
              <a:ext cx="40" cy="32"/>
            </a:xfrm>
            <a:custGeom>
              <a:avLst/>
              <a:gdLst>
                <a:gd name="T0" fmla="*/ 33 w 40"/>
                <a:gd name="T1" fmla="*/ 0 h 32"/>
                <a:gd name="T2" fmla="*/ 40 w 40"/>
                <a:gd name="T3" fmla="*/ 15 h 32"/>
                <a:gd name="T4" fmla="*/ 7 w 40"/>
                <a:gd name="T5" fmla="*/ 32 h 32"/>
                <a:gd name="T6" fmla="*/ 0 w 40"/>
                <a:gd name="T7" fmla="*/ 17 h 32"/>
                <a:gd name="T8" fmla="*/ 33 w 40"/>
                <a:gd name="T9" fmla="*/ 0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33" y="0"/>
                  </a:moveTo>
                  <a:lnTo>
                    <a:pt x="40" y="15"/>
                  </a:lnTo>
                  <a:lnTo>
                    <a:pt x="7" y="32"/>
                  </a:lnTo>
                  <a:lnTo>
                    <a:pt x="0" y="17"/>
                  </a:lnTo>
                  <a:lnTo>
                    <a:pt x="33" y="0"/>
                  </a:lnTo>
                  <a:close/>
                </a:path>
              </a:pathLst>
            </a:custGeom>
            <a:solidFill>
              <a:srgbClr val="000000"/>
            </a:solidFill>
            <a:ln w="9525">
              <a:noFill/>
              <a:round/>
              <a:headEnd/>
              <a:tailEnd/>
            </a:ln>
          </p:spPr>
          <p:txBody>
            <a:bodyPr/>
            <a:lstStyle/>
            <a:p>
              <a:endParaRPr lang="en-US"/>
            </a:p>
          </p:txBody>
        </p:sp>
        <p:sp>
          <p:nvSpPr>
            <p:cNvPr id="91227" name="Freeform 243"/>
            <p:cNvSpPr>
              <a:spLocks/>
            </p:cNvSpPr>
            <p:nvPr/>
          </p:nvSpPr>
          <p:spPr bwMode="auto">
            <a:xfrm>
              <a:off x="4708" y="1837"/>
              <a:ext cx="40" cy="32"/>
            </a:xfrm>
            <a:custGeom>
              <a:avLst/>
              <a:gdLst>
                <a:gd name="T0" fmla="*/ 33 w 40"/>
                <a:gd name="T1" fmla="*/ 0 h 32"/>
                <a:gd name="T2" fmla="*/ 40 w 40"/>
                <a:gd name="T3" fmla="*/ 15 h 32"/>
                <a:gd name="T4" fmla="*/ 7 w 40"/>
                <a:gd name="T5" fmla="*/ 32 h 32"/>
                <a:gd name="T6" fmla="*/ 0 w 40"/>
                <a:gd name="T7" fmla="*/ 17 h 32"/>
                <a:gd name="T8" fmla="*/ 33 w 40"/>
                <a:gd name="T9" fmla="*/ 0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33" y="0"/>
                  </a:moveTo>
                  <a:lnTo>
                    <a:pt x="40" y="15"/>
                  </a:lnTo>
                  <a:lnTo>
                    <a:pt x="7" y="32"/>
                  </a:lnTo>
                  <a:lnTo>
                    <a:pt x="0" y="17"/>
                  </a:lnTo>
                  <a:lnTo>
                    <a:pt x="33" y="0"/>
                  </a:lnTo>
                  <a:close/>
                </a:path>
              </a:pathLst>
            </a:custGeom>
            <a:solidFill>
              <a:srgbClr val="000000"/>
            </a:solidFill>
            <a:ln w="9525">
              <a:noFill/>
              <a:round/>
              <a:headEnd/>
              <a:tailEnd/>
            </a:ln>
          </p:spPr>
          <p:txBody>
            <a:bodyPr/>
            <a:lstStyle/>
            <a:p>
              <a:endParaRPr lang="en-US"/>
            </a:p>
          </p:txBody>
        </p:sp>
        <p:sp>
          <p:nvSpPr>
            <p:cNvPr id="91228" name="Freeform 242"/>
            <p:cNvSpPr>
              <a:spLocks/>
            </p:cNvSpPr>
            <p:nvPr/>
          </p:nvSpPr>
          <p:spPr bwMode="auto">
            <a:xfrm>
              <a:off x="4714" y="1852"/>
              <a:ext cx="48" cy="48"/>
            </a:xfrm>
            <a:custGeom>
              <a:avLst/>
              <a:gdLst>
                <a:gd name="T0" fmla="*/ 34 w 48"/>
                <a:gd name="T1" fmla="*/ 0 h 48"/>
                <a:gd name="T2" fmla="*/ 48 w 48"/>
                <a:gd name="T3" fmla="*/ 32 h 48"/>
                <a:gd name="T4" fmla="*/ 14 w 48"/>
                <a:gd name="T5" fmla="*/ 48 h 48"/>
                <a:gd name="T6" fmla="*/ 0 w 48"/>
                <a:gd name="T7" fmla="*/ 17 h 48"/>
                <a:gd name="T8" fmla="*/ 34 w 48"/>
                <a:gd name="T9" fmla="*/ 0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34" y="0"/>
                  </a:moveTo>
                  <a:lnTo>
                    <a:pt x="48" y="32"/>
                  </a:lnTo>
                  <a:lnTo>
                    <a:pt x="14" y="48"/>
                  </a:lnTo>
                  <a:lnTo>
                    <a:pt x="0" y="17"/>
                  </a:lnTo>
                  <a:lnTo>
                    <a:pt x="34" y="0"/>
                  </a:lnTo>
                  <a:close/>
                </a:path>
              </a:pathLst>
            </a:custGeom>
            <a:solidFill>
              <a:srgbClr val="000000"/>
            </a:solidFill>
            <a:ln w="9525">
              <a:noFill/>
              <a:round/>
              <a:headEnd/>
              <a:tailEnd/>
            </a:ln>
          </p:spPr>
          <p:txBody>
            <a:bodyPr/>
            <a:lstStyle/>
            <a:p>
              <a:endParaRPr lang="en-US"/>
            </a:p>
          </p:txBody>
        </p:sp>
        <p:sp>
          <p:nvSpPr>
            <p:cNvPr id="91229" name="Freeform 241"/>
            <p:cNvSpPr>
              <a:spLocks/>
            </p:cNvSpPr>
            <p:nvPr/>
          </p:nvSpPr>
          <p:spPr bwMode="auto">
            <a:xfrm>
              <a:off x="4728" y="1884"/>
              <a:ext cx="47" cy="49"/>
            </a:xfrm>
            <a:custGeom>
              <a:avLst/>
              <a:gdLst>
                <a:gd name="T0" fmla="*/ 34 w 47"/>
                <a:gd name="T1" fmla="*/ 0 h 49"/>
                <a:gd name="T2" fmla="*/ 47 w 47"/>
                <a:gd name="T3" fmla="*/ 34 h 49"/>
                <a:gd name="T4" fmla="*/ 14 w 47"/>
                <a:gd name="T5" fmla="*/ 49 h 49"/>
                <a:gd name="T6" fmla="*/ 0 w 47"/>
                <a:gd name="T7" fmla="*/ 16 h 49"/>
                <a:gd name="T8" fmla="*/ 34 w 47"/>
                <a:gd name="T9" fmla="*/ 0 h 49"/>
                <a:gd name="T10" fmla="*/ 0 60000 65536"/>
                <a:gd name="T11" fmla="*/ 0 60000 65536"/>
                <a:gd name="T12" fmla="*/ 0 60000 65536"/>
                <a:gd name="T13" fmla="*/ 0 60000 65536"/>
                <a:gd name="T14" fmla="*/ 0 60000 65536"/>
                <a:gd name="T15" fmla="*/ 0 w 47"/>
                <a:gd name="T16" fmla="*/ 0 h 49"/>
                <a:gd name="T17" fmla="*/ 47 w 47"/>
                <a:gd name="T18" fmla="*/ 49 h 49"/>
              </a:gdLst>
              <a:ahLst/>
              <a:cxnLst>
                <a:cxn ang="T10">
                  <a:pos x="T0" y="T1"/>
                </a:cxn>
                <a:cxn ang="T11">
                  <a:pos x="T2" y="T3"/>
                </a:cxn>
                <a:cxn ang="T12">
                  <a:pos x="T4" y="T5"/>
                </a:cxn>
                <a:cxn ang="T13">
                  <a:pos x="T6" y="T7"/>
                </a:cxn>
                <a:cxn ang="T14">
                  <a:pos x="T8" y="T9"/>
                </a:cxn>
              </a:cxnLst>
              <a:rect l="T15" t="T16" r="T17" b="T18"/>
              <a:pathLst>
                <a:path w="47" h="49">
                  <a:moveTo>
                    <a:pt x="34" y="0"/>
                  </a:moveTo>
                  <a:lnTo>
                    <a:pt x="47" y="34"/>
                  </a:lnTo>
                  <a:lnTo>
                    <a:pt x="14" y="49"/>
                  </a:lnTo>
                  <a:lnTo>
                    <a:pt x="0" y="16"/>
                  </a:lnTo>
                  <a:lnTo>
                    <a:pt x="34" y="0"/>
                  </a:lnTo>
                  <a:close/>
                </a:path>
              </a:pathLst>
            </a:custGeom>
            <a:solidFill>
              <a:srgbClr val="000000"/>
            </a:solidFill>
            <a:ln w="9525">
              <a:noFill/>
              <a:round/>
              <a:headEnd/>
              <a:tailEnd/>
            </a:ln>
          </p:spPr>
          <p:txBody>
            <a:bodyPr/>
            <a:lstStyle/>
            <a:p>
              <a:endParaRPr lang="en-US"/>
            </a:p>
          </p:txBody>
        </p:sp>
        <p:sp>
          <p:nvSpPr>
            <p:cNvPr id="91230" name="Freeform 240"/>
            <p:cNvSpPr>
              <a:spLocks/>
            </p:cNvSpPr>
            <p:nvPr/>
          </p:nvSpPr>
          <p:spPr bwMode="auto">
            <a:xfrm>
              <a:off x="4742" y="1918"/>
              <a:ext cx="48" cy="50"/>
            </a:xfrm>
            <a:custGeom>
              <a:avLst/>
              <a:gdLst>
                <a:gd name="T0" fmla="*/ 33 w 48"/>
                <a:gd name="T1" fmla="*/ 0 h 50"/>
                <a:gd name="T2" fmla="*/ 48 w 48"/>
                <a:gd name="T3" fmla="*/ 35 h 50"/>
                <a:gd name="T4" fmla="*/ 14 w 48"/>
                <a:gd name="T5" fmla="*/ 50 h 50"/>
                <a:gd name="T6" fmla="*/ 0 w 48"/>
                <a:gd name="T7" fmla="*/ 15 h 50"/>
                <a:gd name="T8" fmla="*/ 33 w 48"/>
                <a:gd name="T9" fmla="*/ 0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33" y="0"/>
                  </a:moveTo>
                  <a:lnTo>
                    <a:pt x="48" y="35"/>
                  </a:lnTo>
                  <a:lnTo>
                    <a:pt x="14" y="50"/>
                  </a:lnTo>
                  <a:lnTo>
                    <a:pt x="0" y="15"/>
                  </a:lnTo>
                  <a:lnTo>
                    <a:pt x="33" y="0"/>
                  </a:lnTo>
                  <a:close/>
                </a:path>
              </a:pathLst>
            </a:custGeom>
            <a:solidFill>
              <a:srgbClr val="000000"/>
            </a:solidFill>
            <a:ln w="9525">
              <a:noFill/>
              <a:round/>
              <a:headEnd/>
              <a:tailEnd/>
            </a:ln>
          </p:spPr>
          <p:txBody>
            <a:bodyPr/>
            <a:lstStyle/>
            <a:p>
              <a:endParaRPr lang="en-US"/>
            </a:p>
          </p:txBody>
        </p:sp>
        <p:sp>
          <p:nvSpPr>
            <p:cNvPr id="91231" name="Freeform 239"/>
            <p:cNvSpPr>
              <a:spLocks/>
            </p:cNvSpPr>
            <p:nvPr/>
          </p:nvSpPr>
          <p:spPr bwMode="auto">
            <a:xfrm>
              <a:off x="4756" y="1953"/>
              <a:ext cx="49" cy="53"/>
            </a:xfrm>
            <a:custGeom>
              <a:avLst/>
              <a:gdLst>
                <a:gd name="T0" fmla="*/ 34 w 49"/>
                <a:gd name="T1" fmla="*/ 0 h 53"/>
                <a:gd name="T2" fmla="*/ 49 w 49"/>
                <a:gd name="T3" fmla="*/ 38 h 53"/>
                <a:gd name="T4" fmla="*/ 15 w 49"/>
                <a:gd name="T5" fmla="*/ 53 h 53"/>
                <a:gd name="T6" fmla="*/ 0 w 49"/>
                <a:gd name="T7" fmla="*/ 15 h 53"/>
                <a:gd name="T8" fmla="*/ 34 w 49"/>
                <a:gd name="T9" fmla="*/ 0 h 53"/>
                <a:gd name="T10" fmla="*/ 0 60000 65536"/>
                <a:gd name="T11" fmla="*/ 0 60000 65536"/>
                <a:gd name="T12" fmla="*/ 0 60000 65536"/>
                <a:gd name="T13" fmla="*/ 0 60000 65536"/>
                <a:gd name="T14" fmla="*/ 0 60000 65536"/>
                <a:gd name="T15" fmla="*/ 0 w 49"/>
                <a:gd name="T16" fmla="*/ 0 h 53"/>
                <a:gd name="T17" fmla="*/ 49 w 49"/>
                <a:gd name="T18" fmla="*/ 53 h 53"/>
              </a:gdLst>
              <a:ahLst/>
              <a:cxnLst>
                <a:cxn ang="T10">
                  <a:pos x="T0" y="T1"/>
                </a:cxn>
                <a:cxn ang="T11">
                  <a:pos x="T2" y="T3"/>
                </a:cxn>
                <a:cxn ang="T12">
                  <a:pos x="T4" y="T5"/>
                </a:cxn>
                <a:cxn ang="T13">
                  <a:pos x="T6" y="T7"/>
                </a:cxn>
                <a:cxn ang="T14">
                  <a:pos x="T8" y="T9"/>
                </a:cxn>
              </a:cxnLst>
              <a:rect l="T15" t="T16" r="T17" b="T18"/>
              <a:pathLst>
                <a:path w="49" h="53">
                  <a:moveTo>
                    <a:pt x="34" y="0"/>
                  </a:moveTo>
                  <a:lnTo>
                    <a:pt x="49" y="38"/>
                  </a:lnTo>
                  <a:lnTo>
                    <a:pt x="15" y="53"/>
                  </a:lnTo>
                  <a:lnTo>
                    <a:pt x="0" y="15"/>
                  </a:lnTo>
                  <a:lnTo>
                    <a:pt x="34" y="0"/>
                  </a:lnTo>
                  <a:close/>
                </a:path>
              </a:pathLst>
            </a:custGeom>
            <a:solidFill>
              <a:srgbClr val="000000"/>
            </a:solidFill>
            <a:ln w="9525">
              <a:noFill/>
              <a:round/>
              <a:headEnd/>
              <a:tailEnd/>
            </a:ln>
          </p:spPr>
          <p:txBody>
            <a:bodyPr/>
            <a:lstStyle/>
            <a:p>
              <a:endParaRPr lang="en-US"/>
            </a:p>
          </p:txBody>
        </p:sp>
        <p:sp>
          <p:nvSpPr>
            <p:cNvPr id="91232" name="Freeform 238"/>
            <p:cNvSpPr>
              <a:spLocks/>
            </p:cNvSpPr>
            <p:nvPr/>
          </p:nvSpPr>
          <p:spPr bwMode="auto">
            <a:xfrm>
              <a:off x="4771" y="1991"/>
              <a:ext cx="47" cy="47"/>
            </a:xfrm>
            <a:custGeom>
              <a:avLst/>
              <a:gdLst>
                <a:gd name="T0" fmla="*/ 34 w 47"/>
                <a:gd name="T1" fmla="*/ 0 h 47"/>
                <a:gd name="T2" fmla="*/ 47 w 47"/>
                <a:gd name="T3" fmla="*/ 33 h 47"/>
                <a:gd name="T4" fmla="*/ 12 w 47"/>
                <a:gd name="T5" fmla="*/ 47 h 47"/>
                <a:gd name="T6" fmla="*/ 0 w 47"/>
                <a:gd name="T7" fmla="*/ 14 h 47"/>
                <a:gd name="T8" fmla="*/ 34 w 47"/>
                <a:gd name="T9" fmla="*/ 0 h 47"/>
                <a:gd name="T10" fmla="*/ 0 60000 65536"/>
                <a:gd name="T11" fmla="*/ 0 60000 65536"/>
                <a:gd name="T12" fmla="*/ 0 60000 65536"/>
                <a:gd name="T13" fmla="*/ 0 60000 65536"/>
                <a:gd name="T14" fmla="*/ 0 60000 65536"/>
                <a:gd name="T15" fmla="*/ 0 w 47"/>
                <a:gd name="T16" fmla="*/ 0 h 47"/>
                <a:gd name="T17" fmla="*/ 47 w 47"/>
                <a:gd name="T18" fmla="*/ 47 h 47"/>
              </a:gdLst>
              <a:ahLst/>
              <a:cxnLst>
                <a:cxn ang="T10">
                  <a:pos x="T0" y="T1"/>
                </a:cxn>
                <a:cxn ang="T11">
                  <a:pos x="T2" y="T3"/>
                </a:cxn>
                <a:cxn ang="T12">
                  <a:pos x="T4" y="T5"/>
                </a:cxn>
                <a:cxn ang="T13">
                  <a:pos x="T6" y="T7"/>
                </a:cxn>
                <a:cxn ang="T14">
                  <a:pos x="T8" y="T9"/>
                </a:cxn>
              </a:cxnLst>
              <a:rect l="T15" t="T16" r="T17" b="T18"/>
              <a:pathLst>
                <a:path w="47" h="47">
                  <a:moveTo>
                    <a:pt x="34" y="0"/>
                  </a:moveTo>
                  <a:lnTo>
                    <a:pt x="47" y="33"/>
                  </a:lnTo>
                  <a:lnTo>
                    <a:pt x="12" y="47"/>
                  </a:lnTo>
                  <a:lnTo>
                    <a:pt x="0" y="14"/>
                  </a:lnTo>
                  <a:lnTo>
                    <a:pt x="34" y="0"/>
                  </a:lnTo>
                  <a:close/>
                </a:path>
              </a:pathLst>
            </a:custGeom>
            <a:solidFill>
              <a:srgbClr val="000000"/>
            </a:solidFill>
            <a:ln w="9525">
              <a:noFill/>
              <a:round/>
              <a:headEnd/>
              <a:tailEnd/>
            </a:ln>
          </p:spPr>
          <p:txBody>
            <a:bodyPr/>
            <a:lstStyle/>
            <a:p>
              <a:endParaRPr lang="en-US"/>
            </a:p>
          </p:txBody>
        </p:sp>
        <p:sp>
          <p:nvSpPr>
            <p:cNvPr id="91233" name="Freeform 237"/>
            <p:cNvSpPr>
              <a:spLocks/>
            </p:cNvSpPr>
            <p:nvPr/>
          </p:nvSpPr>
          <p:spPr bwMode="auto">
            <a:xfrm>
              <a:off x="4837" y="2172"/>
              <a:ext cx="44" cy="40"/>
            </a:xfrm>
            <a:custGeom>
              <a:avLst/>
              <a:gdLst>
                <a:gd name="T0" fmla="*/ 34 w 44"/>
                <a:gd name="T1" fmla="*/ 0 h 40"/>
                <a:gd name="T2" fmla="*/ 44 w 44"/>
                <a:gd name="T3" fmla="*/ 26 h 40"/>
                <a:gd name="T4" fmla="*/ 10 w 44"/>
                <a:gd name="T5" fmla="*/ 40 h 40"/>
                <a:gd name="T6" fmla="*/ 0 w 44"/>
                <a:gd name="T7" fmla="*/ 14 h 40"/>
                <a:gd name="T8" fmla="*/ 34 w 44"/>
                <a:gd name="T9" fmla="*/ 0 h 40"/>
                <a:gd name="T10" fmla="*/ 0 60000 65536"/>
                <a:gd name="T11" fmla="*/ 0 60000 65536"/>
                <a:gd name="T12" fmla="*/ 0 60000 65536"/>
                <a:gd name="T13" fmla="*/ 0 60000 65536"/>
                <a:gd name="T14" fmla="*/ 0 60000 65536"/>
                <a:gd name="T15" fmla="*/ 0 w 44"/>
                <a:gd name="T16" fmla="*/ 0 h 40"/>
                <a:gd name="T17" fmla="*/ 44 w 44"/>
                <a:gd name="T18" fmla="*/ 40 h 40"/>
              </a:gdLst>
              <a:ahLst/>
              <a:cxnLst>
                <a:cxn ang="T10">
                  <a:pos x="T0" y="T1"/>
                </a:cxn>
                <a:cxn ang="T11">
                  <a:pos x="T2" y="T3"/>
                </a:cxn>
                <a:cxn ang="T12">
                  <a:pos x="T4" y="T5"/>
                </a:cxn>
                <a:cxn ang="T13">
                  <a:pos x="T6" y="T7"/>
                </a:cxn>
                <a:cxn ang="T14">
                  <a:pos x="T8" y="T9"/>
                </a:cxn>
              </a:cxnLst>
              <a:rect l="T15" t="T16" r="T17" b="T18"/>
              <a:pathLst>
                <a:path w="44" h="40">
                  <a:moveTo>
                    <a:pt x="34" y="0"/>
                  </a:moveTo>
                  <a:lnTo>
                    <a:pt x="44" y="26"/>
                  </a:lnTo>
                  <a:lnTo>
                    <a:pt x="10" y="40"/>
                  </a:lnTo>
                  <a:lnTo>
                    <a:pt x="0" y="14"/>
                  </a:lnTo>
                  <a:lnTo>
                    <a:pt x="34" y="0"/>
                  </a:lnTo>
                  <a:close/>
                </a:path>
              </a:pathLst>
            </a:custGeom>
            <a:solidFill>
              <a:srgbClr val="000000"/>
            </a:solidFill>
            <a:ln w="9525">
              <a:noFill/>
              <a:round/>
              <a:headEnd/>
              <a:tailEnd/>
            </a:ln>
          </p:spPr>
          <p:txBody>
            <a:bodyPr/>
            <a:lstStyle/>
            <a:p>
              <a:endParaRPr lang="en-US"/>
            </a:p>
          </p:txBody>
        </p:sp>
        <p:sp>
          <p:nvSpPr>
            <p:cNvPr id="91234" name="Freeform 236"/>
            <p:cNvSpPr>
              <a:spLocks/>
            </p:cNvSpPr>
            <p:nvPr/>
          </p:nvSpPr>
          <p:spPr bwMode="auto">
            <a:xfrm>
              <a:off x="4847" y="2198"/>
              <a:ext cx="51" cy="58"/>
            </a:xfrm>
            <a:custGeom>
              <a:avLst/>
              <a:gdLst>
                <a:gd name="T0" fmla="*/ 35 w 51"/>
                <a:gd name="T1" fmla="*/ 0 h 58"/>
                <a:gd name="T2" fmla="*/ 51 w 51"/>
                <a:gd name="T3" fmla="*/ 44 h 58"/>
                <a:gd name="T4" fmla="*/ 16 w 51"/>
                <a:gd name="T5" fmla="*/ 58 h 58"/>
                <a:gd name="T6" fmla="*/ 0 w 51"/>
                <a:gd name="T7" fmla="*/ 14 h 58"/>
                <a:gd name="T8" fmla="*/ 35 w 51"/>
                <a:gd name="T9" fmla="*/ 0 h 58"/>
                <a:gd name="T10" fmla="*/ 0 60000 65536"/>
                <a:gd name="T11" fmla="*/ 0 60000 65536"/>
                <a:gd name="T12" fmla="*/ 0 60000 65536"/>
                <a:gd name="T13" fmla="*/ 0 60000 65536"/>
                <a:gd name="T14" fmla="*/ 0 60000 65536"/>
                <a:gd name="T15" fmla="*/ 0 w 51"/>
                <a:gd name="T16" fmla="*/ 0 h 58"/>
                <a:gd name="T17" fmla="*/ 51 w 51"/>
                <a:gd name="T18" fmla="*/ 58 h 58"/>
              </a:gdLst>
              <a:ahLst/>
              <a:cxnLst>
                <a:cxn ang="T10">
                  <a:pos x="T0" y="T1"/>
                </a:cxn>
                <a:cxn ang="T11">
                  <a:pos x="T2" y="T3"/>
                </a:cxn>
                <a:cxn ang="T12">
                  <a:pos x="T4" y="T5"/>
                </a:cxn>
                <a:cxn ang="T13">
                  <a:pos x="T6" y="T7"/>
                </a:cxn>
                <a:cxn ang="T14">
                  <a:pos x="T8" y="T9"/>
                </a:cxn>
              </a:cxnLst>
              <a:rect l="T15" t="T16" r="T17" b="T18"/>
              <a:pathLst>
                <a:path w="51" h="58">
                  <a:moveTo>
                    <a:pt x="35" y="0"/>
                  </a:moveTo>
                  <a:lnTo>
                    <a:pt x="51" y="44"/>
                  </a:lnTo>
                  <a:lnTo>
                    <a:pt x="16" y="58"/>
                  </a:lnTo>
                  <a:lnTo>
                    <a:pt x="0" y="14"/>
                  </a:lnTo>
                  <a:lnTo>
                    <a:pt x="35" y="0"/>
                  </a:lnTo>
                  <a:close/>
                </a:path>
              </a:pathLst>
            </a:custGeom>
            <a:solidFill>
              <a:srgbClr val="000000"/>
            </a:solidFill>
            <a:ln w="9525">
              <a:noFill/>
              <a:round/>
              <a:headEnd/>
              <a:tailEnd/>
            </a:ln>
          </p:spPr>
          <p:txBody>
            <a:bodyPr/>
            <a:lstStyle/>
            <a:p>
              <a:endParaRPr lang="en-US"/>
            </a:p>
          </p:txBody>
        </p:sp>
        <p:sp>
          <p:nvSpPr>
            <p:cNvPr id="91235" name="Freeform 235"/>
            <p:cNvSpPr>
              <a:spLocks/>
            </p:cNvSpPr>
            <p:nvPr/>
          </p:nvSpPr>
          <p:spPr bwMode="auto">
            <a:xfrm>
              <a:off x="4863" y="2242"/>
              <a:ext cx="52" cy="59"/>
            </a:xfrm>
            <a:custGeom>
              <a:avLst/>
              <a:gdLst>
                <a:gd name="T0" fmla="*/ 35 w 52"/>
                <a:gd name="T1" fmla="*/ 0 h 59"/>
                <a:gd name="T2" fmla="*/ 52 w 52"/>
                <a:gd name="T3" fmla="*/ 45 h 59"/>
                <a:gd name="T4" fmla="*/ 17 w 52"/>
                <a:gd name="T5" fmla="*/ 59 h 59"/>
                <a:gd name="T6" fmla="*/ 0 w 52"/>
                <a:gd name="T7" fmla="*/ 14 h 59"/>
                <a:gd name="T8" fmla="*/ 3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35" y="0"/>
                  </a:moveTo>
                  <a:lnTo>
                    <a:pt x="52" y="45"/>
                  </a:lnTo>
                  <a:lnTo>
                    <a:pt x="17" y="59"/>
                  </a:lnTo>
                  <a:lnTo>
                    <a:pt x="0" y="14"/>
                  </a:lnTo>
                  <a:lnTo>
                    <a:pt x="35" y="0"/>
                  </a:lnTo>
                  <a:close/>
                </a:path>
              </a:pathLst>
            </a:custGeom>
            <a:solidFill>
              <a:srgbClr val="000000"/>
            </a:solidFill>
            <a:ln w="9525">
              <a:noFill/>
              <a:round/>
              <a:headEnd/>
              <a:tailEnd/>
            </a:ln>
          </p:spPr>
          <p:txBody>
            <a:bodyPr/>
            <a:lstStyle/>
            <a:p>
              <a:endParaRPr lang="en-US"/>
            </a:p>
          </p:txBody>
        </p:sp>
        <p:sp>
          <p:nvSpPr>
            <p:cNvPr id="91236" name="Freeform 234"/>
            <p:cNvSpPr>
              <a:spLocks/>
            </p:cNvSpPr>
            <p:nvPr/>
          </p:nvSpPr>
          <p:spPr bwMode="auto">
            <a:xfrm>
              <a:off x="4880" y="2287"/>
              <a:ext cx="69" cy="105"/>
            </a:xfrm>
            <a:custGeom>
              <a:avLst/>
              <a:gdLst>
                <a:gd name="T0" fmla="*/ 34 w 69"/>
                <a:gd name="T1" fmla="*/ 0 h 105"/>
                <a:gd name="T2" fmla="*/ 69 w 69"/>
                <a:gd name="T3" fmla="*/ 91 h 105"/>
                <a:gd name="T4" fmla="*/ 35 w 69"/>
                <a:gd name="T5" fmla="*/ 105 h 105"/>
                <a:gd name="T6" fmla="*/ 0 w 69"/>
                <a:gd name="T7" fmla="*/ 14 h 105"/>
                <a:gd name="T8" fmla="*/ 34 w 69"/>
                <a:gd name="T9" fmla="*/ 0 h 105"/>
                <a:gd name="T10" fmla="*/ 0 60000 65536"/>
                <a:gd name="T11" fmla="*/ 0 60000 65536"/>
                <a:gd name="T12" fmla="*/ 0 60000 65536"/>
                <a:gd name="T13" fmla="*/ 0 60000 65536"/>
                <a:gd name="T14" fmla="*/ 0 60000 65536"/>
                <a:gd name="T15" fmla="*/ 0 w 69"/>
                <a:gd name="T16" fmla="*/ 0 h 105"/>
                <a:gd name="T17" fmla="*/ 69 w 69"/>
                <a:gd name="T18" fmla="*/ 105 h 105"/>
              </a:gdLst>
              <a:ahLst/>
              <a:cxnLst>
                <a:cxn ang="T10">
                  <a:pos x="T0" y="T1"/>
                </a:cxn>
                <a:cxn ang="T11">
                  <a:pos x="T2" y="T3"/>
                </a:cxn>
                <a:cxn ang="T12">
                  <a:pos x="T4" y="T5"/>
                </a:cxn>
                <a:cxn ang="T13">
                  <a:pos x="T6" y="T7"/>
                </a:cxn>
                <a:cxn ang="T14">
                  <a:pos x="T8" y="T9"/>
                </a:cxn>
              </a:cxnLst>
              <a:rect l="T15" t="T16" r="T17" b="T18"/>
              <a:pathLst>
                <a:path w="69" h="105">
                  <a:moveTo>
                    <a:pt x="34" y="0"/>
                  </a:moveTo>
                  <a:lnTo>
                    <a:pt x="69" y="91"/>
                  </a:lnTo>
                  <a:lnTo>
                    <a:pt x="35" y="105"/>
                  </a:lnTo>
                  <a:lnTo>
                    <a:pt x="0" y="14"/>
                  </a:lnTo>
                  <a:lnTo>
                    <a:pt x="34" y="0"/>
                  </a:lnTo>
                  <a:close/>
                </a:path>
              </a:pathLst>
            </a:custGeom>
            <a:solidFill>
              <a:srgbClr val="000000"/>
            </a:solidFill>
            <a:ln w="9525">
              <a:noFill/>
              <a:round/>
              <a:headEnd/>
              <a:tailEnd/>
            </a:ln>
          </p:spPr>
          <p:txBody>
            <a:bodyPr/>
            <a:lstStyle/>
            <a:p>
              <a:endParaRPr lang="en-US"/>
            </a:p>
          </p:txBody>
        </p:sp>
        <p:sp>
          <p:nvSpPr>
            <p:cNvPr id="91237" name="Freeform 233"/>
            <p:cNvSpPr>
              <a:spLocks/>
            </p:cNvSpPr>
            <p:nvPr/>
          </p:nvSpPr>
          <p:spPr bwMode="auto">
            <a:xfrm>
              <a:off x="4915" y="2377"/>
              <a:ext cx="52" cy="61"/>
            </a:xfrm>
            <a:custGeom>
              <a:avLst/>
              <a:gdLst>
                <a:gd name="T0" fmla="*/ 34 w 52"/>
                <a:gd name="T1" fmla="*/ 0 h 61"/>
                <a:gd name="T2" fmla="*/ 52 w 52"/>
                <a:gd name="T3" fmla="*/ 46 h 61"/>
                <a:gd name="T4" fmla="*/ 19 w 52"/>
                <a:gd name="T5" fmla="*/ 61 h 61"/>
                <a:gd name="T6" fmla="*/ 0 w 52"/>
                <a:gd name="T7" fmla="*/ 15 h 61"/>
                <a:gd name="T8" fmla="*/ 34 w 52"/>
                <a:gd name="T9" fmla="*/ 0 h 61"/>
                <a:gd name="T10" fmla="*/ 0 60000 65536"/>
                <a:gd name="T11" fmla="*/ 0 60000 65536"/>
                <a:gd name="T12" fmla="*/ 0 60000 65536"/>
                <a:gd name="T13" fmla="*/ 0 60000 65536"/>
                <a:gd name="T14" fmla="*/ 0 60000 65536"/>
                <a:gd name="T15" fmla="*/ 0 w 52"/>
                <a:gd name="T16" fmla="*/ 0 h 61"/>
                <a:gd name="T17" fmla="*/ 52 w 52"/>
                <a:gd name="T18" fmla="*/ 61 h 61"/>
              </a:gdLst>
              <a:ahLst/>
              <a:cxnLst>
                <a:cxn ang="T10">
                  <a:pos x="T0" y="T1"/>
                </a:cxn>
                <a:cxn ang="T11">
                  <a:pos x="T2" y="T3"/>
                </a:cxn>
                <a:cxn ang="T12">
                  <a:pos x="T4" y="T5"/>
                </a:cxn>
                <a:cxn ang="T13">
                  <a:pos x="T6" y="T7"/>
                </a:cxn>
                <a:cxn ang="T14">
                  <a:pos x="T8" y="T9"/>
                </a:cxn>
              </a:cxnLst>
              <a:rect l="T15" t="T16" r="T17" b="T18"/>
              <a:pathLst>
                <a:path w="52" h="61">
                  <a:moveTo>
                    <a:pt x="34" y="0"/>
                  </a:moveTo>
                  <a:lnTo>
                    <a:pt x="52" y="46"/>
                  </a:lnTo>
                  <a:lnTo>
                    <a:pt x="19" y="61"/>
                  </a:lnTo>
                  <a:lnTo>
                    <a:pt x="0" y="15"/>
                  </a:lnTo>
                  <a:lnTo>
                    <a:pt x="34" y="0"/>
                  </a:lnTo>
                  <a:close/>
                </a:path>
              </a:pathLst>
            </a:custGeom>
            <a:solidFill>
              <a:srgbClr val="000000"/>
            </a:solidFill>
            <a:ln w="9525">
              <a:noFill/>
              <a:round/>
              <a:headEnd/>
              <a:tailEnd/>
            </a:ln>
          </p:spPr>
          <p:txBody>
            <a:bodyPr/>
            <a:lstStyle/>
            <a:p>
              <a:endParaRPr lang="en-US"/>
            </a:p>
          </p:txBody>
        </p:sp>
        <p:sp>
          <p:nvSpPr>
            <p:cNvPr id="91238" name="Freeform 232"/>
            <p:cNvSpPr>
              <a:spLocks/>
            </p:cNvSpPr>
            <p:nvPr/>
          </p:nvSpPr>
          <p:spPr bwMode="auto">
            <a:xfrm>
              <a:off x="4934" y="2423"/>
              <a:ext cx="36" cy="19"/>
            </a:xfrm>
            <a:custGeom>
              <a:avLst/>
              <a:gdLst>
                <a:gd name="T0" fmla="*/ 34 w 36"/>
                <a:gd name="T1" fmla="*/ 0 h 19"/>
                <a:gd name="T2" fmla="*/ 36 w 36"/>
                <a:gd name="T3" fmla="*/ 4 h 19"/>
                <a:gd name="T4" fmla="*/ 1 w 36"/>
                <a:gd name="T5" fmla="*/ 19 h 19"/>
                <a:gd name="T6" fmla="*/ 0 w 36"/>
                <a:gd name="T7" fmla="*/ 15 h 19"/>
                <a:gd name="T8" fmla="*/ 34 w 36"/>
                <a:gd name="T9" fmla="*/ 0 h 19"/>
                <a:gd name="T10" fmla="*/ 0 60000 65536"/>
                <a:gd name="T11" fmla="*/ 0 60000 65536"/>
                <a:gd name="T12" fmla="*/ 0 60000 65536"/>
                <a:gd name="T13" fmla="*/ 0 60000 65536"/>
                <a:gd name="T14" fmla="*/ 0 60000 65536"/>
                <a:gd name="T15" fmla="*/ 0 w 36"/>
                <a:gd name="T16" fmla="*/ 0 h 19"/>
                <a:gd name="T17" fmla="*/ 36 w 36"/>
                <a:gd name="T18" fmla="*/ 19 h 19"/>
              </a:gdLst>
              <a:ahLst/>
              <a:cxnLst>
                <a:cxn ang="T10">
                  <a:pos x="T0" y="T1"/>
                </a:cxn>
                <a:cxn ang="T11">
                  <a:pos x="T2" y="T3"/>
                </a:cxn>
                <a:cxn ang="T12">
                  <a:pos x="T4" y="T5"/>
                </a:cxn>
                <a:cxn ang="T13">
                  <a:pos x="T6" y="T7"/>
                </a:cxn>
                <a:cxn ang="T14">
                  <a:pos x="T8" y="T9"/>
                </a:cxn>
              </a:cxnLst>
              <a:rect l="T15" t="T16" r="T17" b="T18"/>
              <a:pathLst>
                <a:path w="36" h="19">
                  <a:moveTo>
                    <a:pt x="34" y="0"/>
                  </a:moveTo>
                  <a:lnTo>
                    <a:pt x="36" y="4"/>
                  </a:lnTo>
                  <a:lnTo>
                    <a:pt x="1" y="19"/>
                  </a:lnTo>
                  <a:lnTo>
                    <a:pt x="0" y="15"/>
                  </a:lnTo>
                  <a:lnTo>
                    <a:pt x="34" y="0"/>
                  </a:lnTo>
                  <a:close/>
                </a:path>
              </a:pathLst>
            </a:custGeom>
            <a:solidFill>
              <a:srgbClr val="000000"/>
            </a:solidFill>
            <a:ln w="9525">
              <a:noFill/>
              <a:round/>
              <a:headEnd/>
              <a:tailEnd/>
            </a:ln>
          </p:spPr>
          <p:txBody>
            <a:bodyPr/>
            <a:lstStyle/>
            <a:p>
              <a:endParaRPr lang="en-US"/>
            </a:p>
          </p:txBody>
        </p:sp>
        <p:sp>
          <p:nvSpPr>
            <p:cNvPr id="91239" name="Freeform 231"/>
            <p:cNvSpPr>
              <a:spLocks/>
            </p:cNvSpPr>
            <p:nvPr/>
          </p:nvSpPr>
          <p:spPr bwMode="auto">
            <a:xfrm>
              <a:off x="4999" y="2568"/>
              <a:ext cx="48" cy="51"/>
            </a:xfrm>
            <a:custGeom>
              <a:avLst/>
              <a:gdLst>
                <a:gd name="T0" fmla="*/ 33 w 48"/>
                <a:gd name="T1" fmla="*/ 0 h 51"/>
                <a:gd name="T2" fmla="*/ 48 w 48"/>
                <a:gd name="T3" fmla="*/ 34 h 51"/>
                <a:gd name="T4" fmla="*/ 15 w 48"/>
                <a:gd name="T5" fmla="*/ 51 h 51"/>
                <a:gd name="T6" fmla="*/ 0 w 48"/>
                <a:gd name="T7" fmla="*/ 17 h 51"/>
                <a:gd name="T8" fmla="*/ 33 w 48"/>
                <a:gd name="T9" fmla="*/ 0 h 51"/>
                <a:gd name="T10" fmla="*/ 0 60000 65536"/>
                <a:gd name="T11" fmla="*/ 0 60000 65536"/>
                <a:gd name="T12" fmla="*/ 0 60000 65536"/>
                <a:gd name="T13" fmla="*/ 0 60000 65536"/>
                <a:gd name="T14" fmla="*/ 0 60000 65536"/>
                <a:gd name="T15" fmla="*/ 0 w 48"/>
                <a:gd name="T16" fmla="*/ 0 h 51"/>
                <a:gd name="T17" fmla="*/ 48 w 48"/>
                <a:gd name="T18" fmla="*/ 51 h 51"/>
              </a:gdLst>
              <a:ahLst/>
              <a:cxnLst>
                <a:cxn ang="T10">
                  <a:pos x="T0" y="T1"/>
                </a:cxn>
                <a:cxn ang="T11">
                  <a:pos x="T2" y="T3"/>
                </a:cxn>
                <a:cxn ang="T12">
                  <a:pos x="T4" y="T5"/>
                </a:cxn>
                <a:cxn ang="T13">
                  <a:pos x="T6" y="T7"/>
                </a:cxn>
                <a:cxn ang="T14">
                  <a:pos x="T8" y="T9"/>
                </a:cxn>
              </a:cxnLst>
              <a:rect l="T15" t="T16" r="T17" b="T18"/>
              <a:pathLst>
                <a:path w="48" h="51">
                  <a:moveTo>
                    <a:pt x="33" y="0"/>
                  </a:moveTo>
                  <a:lnTo>
                    <a:pt x="48" y="34"/>
                  </a:lnTo>
                  <a:lnTo>
                    <a:pt x="15" y="51"/>
                  </a:lnTo>
                  <a:lnTo>
                    <a:pt x="0" y="17"/>
                  </a:lnTo>
                  <a:lnTo>
                    <a:pt x="33" y="0"/>
                  </a:lnTo>
                  <a:close/>
                </a:path>
              </a:pathLst>
            </a:custGeom>
            <a:solidFill>
              <a:srgbClr val="000000"/>
            </a:solidFill>
            <a:ln w="9525">
              <a:noFill/>
              <a:round/>
              <a:headEnd/>
              <a:tailEnd/>
            </a:ln>
          </p:spPr>
          <p:txBody>
            <a:bodyPr/>
            <a:lstStyle/>
            <a:p>
              <a:endParaRPr lang="en-US"/>
            </a:p>
          </p:txBody>
        </p:sp>
        <p:sp>
          <p:nvSpPr>
            <p:cNvPr id="91240" name="Freeform 230"/>
            <p:cNvSpPr>
              <a:spLocks/>
            </p:cNvSpPr>
            <p:nvPr/>
          </p:nvSpPr>
          <p:spPr bwMode="auto">
            <a:xfrm>
              <a:off x="5014" y="2602"/>
              <a:ext cx="54" cy="61"/>
            </a:xfrm>
            <a:custGeom>
              <a:avLst/>
              <a:gdLst>
                <a:gd name="T0" fmla="*/ 32 w 54"/>
                <a:gd name="T1" fmla="*/ 0 h 61"/>
                <a:gd name="T2" fmla="*/ 54 w 54"/>
                <a:gd name="T3" fmla="*/ 43 h 61"/>
                <a:gd name="T4" fmla="*/ 22 w 54"/>
                <a:gd name="T5" fmla="*/ 61 h 61"/>
                <a:gd name="T6" fmla="*/ 0 w 54"/>
                <a:gd name="T7" fmla="*/ 18 h 61"/>
                <a:gd name="T8" fmla="*/ 32 w 54"/>
                <a:gd name="T9" fmla="*/ 0 h 61"/>
                <a:gd name="T10" fmla="*/ 0 60000 65536"/>
                <a:gd name="T11" fmla="*/ 0 60000 65536"/>
                <a:gd name="T12" fmla="*/ 0 60000 65536"/>
                <a:gd name="T13" fmla="*/ 0 60000 65536"/>
                <a:gd name="T14" fmla="*/ 0 60000 65536"/>
                <a:gd name="T15" fmla="*/ 0 w 54"/>
                <a:gd name="T16" fmla="*/ 0 h 61"/>
                <a:gd name="T17" fmla="*/ 54 w 54"/>
                <a:gd name="T18" fmla="*/ 61 h 61"/>
              </a:gdLst>
              <a:ahLst/>
              <a:cxnLst>
                <a:cxn ang="T10">
                  <a:pos x="T0" y="T1"/>
                </a:cxn>
                <a:cxn ang="T11">
                  <a:pos x="T2" y="T3"/>
                </a:cxn>
                <a:cxn ang="T12">
                  <a:pos x="T4" y="T5"/>
                </a:cxn>
                <a:cxn ang="T13">
                  <a:pos x="T6" y="T7"/>
                </a:cxn>
                <a:cxn ang="T14">
                  <a:pos x="T8" y="T9"/>
                </a:cxn>
              </a:cxnLst>
              <a:rect l="T15" t="T16" r="T17" b="T18"/>
              <a:pathLst>
                <a:path w="54" h="61">
                  <a:moveTo>
                    <a:pt x="32" y="0"/>
                  </a:moveTo>
                  <a:lnTo>
                    <a:pt x="54" y="43"/>
                  </a:lnTo>
                  <a:lnTo>
                    <a:pt x="22" y="61"/>
                  </a:lnTo>
                  <a:lnTo>
                    <a:pt x="0" y="18"/>
                  </a:lnTo>
                  <a:lnTo>
                    <a:pt x="32" y="0"/>
                  </a:lnTo>
                  <a:close/>
                </a:path>
              </a:pathLst>
            </a:custGeom>
            <a:solidFill>
              <a:srgbClr val="000000"/>
            </a:solidFill>
            <a:ln w="9525">
              <a:noFill/>
              <a:round/>
              <a:headEnd/>
              <a:tailEnd/>
            </a:ln>
          </p:spPr>
          <p:txBody>
            <a:bodyPr/>
            <a:lstStyle/>
            <a:p>
              <a:endParaRPr lang="en-US"/>
            </a:p>
          </p:txBody>
        </p:sp>
        <p:sp>
          <p:nvSpPr>
            <p:cNvPr id="91241" name="Freeform 229"/>
            <p:cNvSpPr>
              <a:spLocks/>
            </p:cNvSpPr>
            <p:nvPr/>
          </p:nvSpPr>
          <p:spPr bwMode="auto">
            <a:xfrm>
              <a:off x="5036" y="2644"/>
              <a:ext cx="54" cy="61"/>
            </a:xfrm>
            <a:custGeom>
              <a:avLst/>
              <a:gdLst>
                <a:gd name="T0" fmla="*/ 32 w 54"/>
                <a:gd name="T1" fmla="*/ 0 h 61"/>
                <a:gd name="T2" fmla="*/ 54 w 54"/>
                <a:gd name="T3" fmla="*/ 42 h 61"/>
                <a:gd name="T4" fmla="*/ 22 w 54"/>
                <a:gd name="T5" fmla="*/ 61 h 61"/>
                <a:gd name="T6" fmla="*/ 0 w 54"/>
                <a:gd name="T7" fmla="*/ 19 h 61"/>
                <a:gd name="T8" fmla="*/ 32 w 54"/>
                <a:gd name="T9" fmla="*/ 0 h 61"/>
                <a:gd name="T10" fmla="*/ 0 60000 65536"/>
                <a:gd name="T11" fmla="*/ 0 60000 65536"/>
                <a:gd name="T12" fmla="*/ 0 60000 65536"/>
                <a:gd name="T13" fmla="*/ 0 60000 65536"/>
                <a:gd name="T14" fmla="*/ 0 60000 65536"/>
                <a:gd name="T15" fmla="*/ 0 w 54"/>
                <a:gd name="T16" fmla="*/ 0 h 61"/>
                <a:gd name="T17" fmla="*/ 54 w 54"/>
                <a:gd name="T18" fmla="*/ 61 h 61"/>
              </a:gdLst>
              <a:ahLst/>
              <a:cxnLst>
                <a:cxn ang="T10">
                  <a:pos x="T0" y="T1"/>
                </a:cxn>
                <a:cxn ang="T11">
                  <a:pos x="T2" y="T3"/>
                </a:cxn>
                <a:cxn ang="T12">
                  <a:pos x="T4" y="T5"/>
                </a:cxn>
                <a:cxn ang="T13">
                  <a:pos x="T6" y="T7"/>
                </a:cxn>
                <a:cxn ang="T14">
                  <a:pos x="T8" y="T9"/>
                </a:cxn>
              </a:cxnLst>
              <a:rect l="T15" t="T16" r="T17" b="T18"/>
              <a:pathLst>
                <a:path w="54" h="61">
                  <a:moveTo>
                    <a:pt x="32" y="0"/>
                  </a:moveTo>
                  <a:lnTo>
                    <a:pt x="54" y="42"/>
                  </a:lnTo>
                  <a:lnTo>
                    <a:pt x="22" y="61"/>
                  </a:lnTo>
                  <a:lnTo>
                    <a:pt x="0" y="19"/>
                  </a:lnTo>
                  <a:lnTo>
                    <a:pt x="32" y="0"/>
                  </a:lnTo>
                  <a:close/>
                </a:path>
              </a:pathLst>
            </a:custGeom>
            <a:solidFill>
              <a:srgbClr val="000000"/>
            </a:solidFill>
            <a:ln w="9525">
              <a:noFill/>
              <a:round/>
              <a:headEnd/>
              <a:tailEnd/>
            </a:ln>
          </p:spPr>
          <p:txBody>
            <a:bodyPr/>
            <a:lstStyle/>
            <a:p>
              <a:endParaRPr lang="en-US"/>
            </a:p>
          </p:txBody>
        </p:sp>
        <p:sp>
          <p:nvSpPr>
            <p:cNvPr id="91242" name="Freeform 228"/>
            <p:cNvSpPr>
              <a:spLocks/>
            </p:cNvSpPr>
            <p:nvPr/>
          </p:nvSpPr>
          <p:spPr bwMode="auto">
            <a:xfrm>
              <a:off x="5059" y="2686"/>
              <a:ext cx="54" cy="62"/>
            </a:xfrm>
            <a:custGeom>
              <a:avLst/>
              <a:gdLst>
                <a:gd name="T0" fmla="*/ 31 w 54"/>
                <a:gd name="T1" fmla="*/ 0 h 62"/>
                <a:gd name="T2" fmla="*/ 54 w 54"/>
                <a:gd name="T3" fmla="*/ 42 h 62"/>
                <a:gd name="T4" fmla="*/ 22 w 54"/>
                <a:gd name="T5" fmla="*/ 62 h 62"/>
                <a:gd name="T6" fmla="*/ 0 w 54"/>
                <a:gd name="T7" fmla="*/ 20 h 62"/>
                <a:gd name="T8" fmla="*/ 31 w 54"/>
                <a:gd name="T9" fmla="*/ 0 h 62"/>
                <a:gd name="T10" fmla="*/ 0 60000 65536"/>
                <a:gd name="T11" fmla="*/ 0 60000 65536"/>
                <a:gd name="T12" fmla="*/ 0 60000 65536"/>
                <a:gd name="T13" fmla="*/ 0 60000 65536"/>
                <a:gd name="T14" fmla="*/ 0 60000 65536"/>
                <a:gd name="T15" fmla="*/ 0 w 54"/>
                <a:gd name="T16" fmla="*/ 0 h 62"/>
                <a:gd name="T17" fmla="*/ 54 w 54"/>
                <a:gd name="T18" fmla="*/ 62 h 62"/>
              </a:gdLst>
              <a:ahLst/>
              <a:cxnLst>
                <a:cxn ang="T10">
                  <a:pos x="T0" y="T1"/>
                </a:cxn>
                <a:cxn ang="T11">
                  <a:pos x="T2" y="T3"/>
                </a:cxn>
                <a:cxn ang="T12">
                  <a:pos x="T4" y="T5"/>
                </a:cxn>
                <a:cxn ang="T13">
                  <a:pos x="T6" y="T7"/>
                </a:cxn>
                <a:cxn ang="T14">
                  <a:pos x="T8" y="T9"/>
                </a:cxn>
              </a:cxnLst>
              <a:rect l="T15" t="T16" r="T17" b="T18"/>
              <a:pathLst>
                <a:path w="54" h="62">
                  <a:moveTo>
                    <a:pt x="31" y="0"/>
                  </a:moveTo>
                  <a:lnTo>
                    <a:pt x="54" y="42"/>
                  </a:lnTo>
                  <a:lnTo>
                    <a:pt x="22" y="62"/>
                  </a:lnTo>
                  <a:lnTo>
                    <a:pt x="0" y="20"/>
                  </a:lnTo>
                  <a:lnTo>
                    <a:pt x="31" y="0"/>
                  </a:lnTo>
                  <a:close/>
                </a:path>
              </a:pathLst>
            </a:custGeom>
            <a:solidFill>
              <a:srgbClr val="000000"/>
            </a:solidFill>
            <a:ln w="9525">
              <a:noFill/>
              <a:round/>
              <a:headEnd/>
              <a:tailEnd/>
            </a:ln>
          </p:spPr>
          <p:txBody>
            <a:bodyPr/>
            <a:lstStyle/>
            <a:p>
              <a:endParaRPr lang="en-US"/>
            </a:p>
          </p:txBody>
        </p:sp>
        <p:sp>
          <p:nvSpPr>
            <p:cNvPr id="91243" name="Freeform 227"/>
            <p:cNvSpPr>
              <a:spLocks/>
            </p:cNvSpPr>
            <p:nvPr/>
          </p:nvSpPr>
          <p:spPr bwMode="auto">
            <a:xfrm>
              <a:off x="5081" y="2727"/>
              <a:ext cx="56" cy="61"/>
            </a:xfrm>
            <a:custGeom>
              <a:avLst/>
              <a:gdLst>
                <a:gd name="T0" fmla="*/ 31 w 56"/>
                <a:gd name="T1" fmla="*/ 0 h 61"/>
                <a:gd name="T2" fmla="*/ 56 w 56"/>
                <a:gd name="T3" fmla="*/ 40 h 61"/>
                <a:gd name="T4" fmla="*/ 25 w 56"/>
                <a:gd name="T5" fmla="*/ 61 h 61"/>
                <a:gd name="T6" fmla="*/ 0 w 56"/>
                <a:gd name="T7" fmla="*/ 21 h 61"/>
                <a:gd name="T8" fmla="*/ 31 w 56"/>
                <a:gd name="T9" fmla="*/ 0 h 61"/>
                <a:gd name="T10" fmla="*/ 0 60000 65536"/>
                <a:gd name="T11" fmla="*/ 0 60000 65536"/>
                <a:gd name="T12" fmla="*/ 0 60000 65536"/>
                <a:gd name="T13" fmla="*/ 0 60000 65536"/>
                <a:gd name="T14" fmla="*/ 0 60000 65536"/>
                <a:gd name="T15" fmla="*/ 0 w 56"/>
                <a:gd name="T16" fmla="*/ 0 h 61"/>
                <a:gd name="T17" fmla="*/ 56 w 56"/>
                <a:gd name="T18" fmla="*/ 61 h 61"/>
              </a:gdLst>
              <a:ahLst/>
              <a:cxnLst>
                <a:cxn ang="T10">
                  <a:pos x="T0" y="T1"/>
                </a:cxn>
                <a:cxn ang="T11">
                  <a:pos x="T2" y="T3"/>
                </a:cxn>
                <a:cxn ang="T12">
                  <a:pos x="T4" y="T5"/>
                </a:cxn>
                <a:cxn ang="T13">
                  <a:pos x="T6" y="T7"/>
                </a:cxn>
                <a:cxn ang="T14">
                  <a:pos x="T8" y="T9"/>
                </a:cxn>
              </a:cxnLst>
              <a:rect l="T15" t="T16" r="T17" b="T18"/>
              <a:pathLst>
                <a:path w="56" h="61">
                  <a:moveTo>
                    <a:pt x="31" y="0"/>
                  </a:moveTo>
                  <a:lnTo>
                    <a:pt x="56" y="40"/>
                  </a:lnTo>
                  <a:lnTo>
                    <a:pt x="25" y="61"/>
                  </a:lnTo>
                  <a:lnTo>
                    <a:pt x="0" y="21"/>
                  </a:lnTo>
                  <a:lnTo>
                    <a:pt x="31" y="0"/>
                  </a:lnTo>
                  <a:close/>
                </a:path>
              </a:pathLst>
            </a:custGeom>
            <a:solidFill>
              <a:srgbClr val="000000"/>
            </a:solidFill>
            <a:ln w="9525">
              <a:noFill/>
              <a:round/>
              <a:headEnd/>
              <a:tailEnd/>
            </a:ln>
          </p:spPr>
          <p:txBody>
            <a:bodyPr/>
            <a:lstStyle/>
            <a:p>
              <a:endParaRPr lang="en-US"/>
            </a:p>
          </p:txBody>
        </p:sp>
        <p:sp>
          <p:nvSpPr>
            <p:cNvPr id="91244" name="Freeform 226"/>
            <p:cNvSpPr>
              <a:spLocks/>
            </p:cNvSpPr>
            <p:nvPr/>
          </p:nvSpPr>
          <p:spPr bwMode="auto">
            <a:xfrm>
              <a:off x="5106" y="2766"/>
              <a:ext cx="54" cy="60"/>
            </a:xfrm>
            <a:custGeom>
              <a:avLst/>
              <a:gdLst>
                <a:gd name="T0" fmla="*/ 31 w 54"/>
                <a:gd name="T1" fmla="*/ 0 h 60"/>
                <a:gd name="T2" fmla="*/ 54 w 54"/>
                <a:gd name="T3" fmla="*/ 38 h 60"/>
                <a:gd name="T4" fmla="*/ 24 w 54"/>
                <a:gd name="T5" fmla="*/ 60 h 60"/>
                <a:gd name="T6" fmla="*/ 0 w 54"/>
                <a:gd name="T7" fmla="*/ 22 h 60"/>
                <a:gd name="T8" fmla="*/ 31 w 54"/>
                <a:gd name="T9" fmla="*/ 0 h 60"/>
                <a:gd name="T10" fmla="*/ 0 60000 65536"/>
                <a:gd name="T11" fmla="*/ 0 60000 65536"/>
                <a:gd name="T12" fmla="*/ 0 60000 65536"/>
                <a:gd name="T13" fmla="*/ 0 60000 65536"/>
                <a:gd name="T14" fmla="*/ 0 60000 65536"/>
                <a:gd name="T15" fmla="*/ 0 w 54"/>
                <a:gd name="T16" fmla="*/ 0 h 60"/>
                <a:gd name="T17" fmla="*/ 54 w 54"/>
                <a:gd name="T18" fmla="*/ 60 h 60"/>
              </a:gdLst>
              <a:ahLst/>
              <a:cxnLst>
                <a:cxn ang="T10">
                  <a:pos x="T0" y="T1"/>
                </a:cxn>
                <a:cxn ang="T11">
                  <a:pos x="T2" y="T3"/>
                </a:cxn>
                <a:cxn ang="T12">
                  <a:pos x="T4" y="T5"/>
                </a:cxn>
                <a:cxn ang="T13">
                  <a:pos x="T6" y="T7"/>
                </a:cxn>
                <a:cxn ang="T14">
                  <a:pos x="T8" y="T9"/>
                </a:cxn>
              </a:cxnLst>
              <a:rect l="T15" t="T16" r="T17" b="T18"/>
              <a:pathLst>
                <a:path w="54" h="60">
                  <a:moveTo>
                    <a:pt x="31" y="0"/>
                  </a:moveTo>
                  <a:lnTo>
                    <a:pt x="54" y="38"/>
                  </a:lnTo>
                  <a:lnTo>
                    <a:pt x="24" y="60"/>
                  </a:lnTo>
                  <a:lnTo>
                    <a:pt x="0" y="22"/>
                  </a:lnTo>
                  <a:lnTo>
                    <a:pt x="31" y="0"/>
                  </a:lnTo>
                  <a:close/>
                </a:path>
              </a:pathLst>
            </a:custGeom>
            <a:solidFill>
              <a:srgbClr val="000000"/>
            </a:solidFill>
            <a:ln w="9525">
              <a:noFill/>
              <a:round/>
              <a:headEnd/>
              <a:tailEnd/>
            </a:ln>
          </p:spPr>
          <p:txBody>
            <a:bodyPr/>
            <a:lstStyle/>
            <a:p>
              <a:endParaRPr lang="en-US"/>
            </a:p>
          </p:txBody>
        </p:sp>
        <p:sp>
          <p:nvSpPr>
            <p:cNvPr id="91245" name="Freeform 225"/>
            <p:cNvSpPr>
              <a:spLocks/>
            </p:cNvSpPr>
            <p:nvPr/>
          </p:nvSpPr>
          <p:spPr bwMode="auto">
            <a:xfrm>
              <a:off x="5225" y="2924"/>
              <a:ext cx="42" cy="44"/>
            </a:xfrm>
            <a:custGeom>
              <a:avLst/>
              <a:gdLst>
                <a:gd name="T0" fmla="*/ 26 w 42"/>
                <a:gd name="T1" fmla="*/ 0 h 44"/>
                <a:gd name="T2" fmla="*/ 42 w 42"/>
                <a:gd name="T3" fmla="*/ 16 h 44"/>
                <a:gd name="T4" fmla="*/ 16 w 42"/>
                <a:gd name="T5" fmla="*/ 44 h 44"/>
                <a:gd name="T6" fmla="*/ 0 w 42"/>
                <a:gd name="T7" fmla="*/ 27 h 44"/>
                <a:gd name="T8" fmla="*/ 26 w 42"/>
                <a:gd name="T9" fmla="*/ 0 h 44"/>
                <a:gd name="T10" fmla="*/ 0 60000 65536"/>
                <a:gd name="T11" fmla="*/ 0 60000 65536"/>
                <a:gd name="T12" fmla="*/ 0 60000 65536"/>
                <a:gd name="T13" fmla="*/ 0 60000 65536"/>
                <a:gd name="T14" fmla="*/ 0 60000 65536"/>
                <a:gd name="T15" fmla="*/ 0 w 42"/>
                <a:gd name="T16" fmla="*/ 0 h 44"/>
                <a:gd name="T17" fmla="*/ 42 w 42"/>
                <a:gd name="T18" fmla="*/ 44 h 44"/>
              </a:gdLst>
              <a:ahLst/>
              <a:cxnLst>
                <a:cxn ang="T10">
                  <a:pos x="T0" y="T1"/>
                </a:cxn>
                <a:cxn ang="T11">
                  <a:pos x="T2" y="T3"/>
                </a:cxn>
                <a:cxn ang="T12">
                  <a:pos x="T4" y="T5"/>
                </a:cxn>
                <a:cxn ang="T13">
                  <a:pos x="T6" y="T7"/>
                </a:cxn>
                <a:cxn ang="T14">
                  <a:pos x="T8" y="T9"/>
                </a:cxn>
              </a:cxnLst>
              <a:rect l="T15" t="T16" r="T17" b="T18"/>
              <a:pathLst>
                <a:path w="42" h="44">
                  <a:moveTo>
                    <a:pt x="26" y="0"/>
                  </a:moveTo>
                  <a:lnTo>
                    <a:pt x="42" y="16"/>
                  </a:lnTo>
                  <a:lnTo>
                    <a:pt x="16" y="44"/>
                  </a:lnTo>
                  <a:lnTo>
                    <a:pt x="0" y="27"/>
                  </a:lnTo>
                  <a:lnTo>
                    <a:pt x="26" y="0"/>
                  </a:lnTo>
                  <a:close/>
                </a:path>
              </a:pathLst>
            </a:custGeom>
            <a:solidFill>
              <a:srgbClr val="000000"/>
            </a:solidFill>
            <a:ln w="9525">
              <a:noFill/>
              <a:round/>
              <a:headEnd/>
              <a:tailEnd/>
            </a:ln>
          </p:spPr>
          <p:txBody>
            <a:bodyPr/>
            <a:lstStyle/>
            <a:p>
              <a:endParaRPr lang="en-US"/>
            </a:p>
          </p:txBody>
        </p:sp>
        <p:sp>
          <p:nvSpPr>
            <p:cNvPr id="91246" name="Freeform 224"/>
            <p:cNvSpPr>
              <a:spLocks/>
            </p:cNvSpPr>
            <p:nvPr/>
          </p:nvSpPr>
          <p:spPr bwMode="auto">
            <a:xfrm>
              <a:off x="5241" y="2939"/>
              <a:ext cx="40" cy="43"/>
            </a:xfrm>
            <a:custGeom>
              <a:avLst/>
              <a:gdLst>
                <a:gd name="T0" fmla="*/ 26 w 40"/>
                <a:gd name="T1" fmla="*/ 0 h 43"/>
                <a:gd name="T2" fmla="*/ 40 w 40"/>
                <a:gd name="T3" fmla="*/ 15 h 43"/>
                <a:gd name="T4" fmla="*/ 15 w 40"/>
                <a:gd name="T5" fmla="*/ 43 h 43"/>
                <a:gd name="T6" fmla="*/ 0 w 40"/>
                <a:gd name="T7" fmla="*/ 29 h 43"/>
                <a:gd name="T8" fmla="*/ 26 w 40"/>
                <a:gd name="T9" fmla="*/ 0 h 43"/>
                <a:gd name="T10" fmla="*/ 0 60000 65536"/>
                <a:gd name="T11" fmla="*/ 0 60000 65536"/>
                <a:gd name="T12" fmla="*/ 0 60000 65536"/>
                <a:gd name="T13" fmla="*/ 0 60000 65536"/>
                <a:gd name="T14" fmla="*/ 0 60000 65536"/>
                <a:gd name="T15" fmla="*/ 0 w 40"/>
                <a:gd name="T16" fmla="*/ 0 h 43"/>
                <a:gd name="T17" fmla="*/ 40 w 40"/>
                <a:gd name="T18" fmla="*/ 43 h 43"/>
              </a:gdLst>
              <a:ahLst/>
              <a:cxnLst>
                <a:cxn ang="T10">
                  <a:pos x="T0" y="T1"/>
                </a:cxn>
                <a:cxn ang="T11">
                  <a:pos x="T2" y="T3"/>
                </a:cxn>
                <a:cxn ang="T12">
                  <a:pos x="T4" y="T5"/>
                </a:cxn>
                <a:cxn ang="T13">
                  <a:pos x="T6" y="T7"/>
                </a:cxn>
                <a:cxn ang="T14">
                  <a:pos x="T8" y="T9"/>
                </a:cxn>
              </a:cxnLst>
              <a:rect l="T15" t="T16" r="T17" b="T18"/>
              <a:pathLst>
                <a:path w="40" h="43">
                  <a:moveTo>
                    <a:pt x="26" y="0"/>
                  </a:moveTo>
                  <a:lnTo>
                    <a:pt x="40" y="15"/>
                  </a:lnTo>
                  <a:lnTo>
                    <a:pt x="15" y="43"/>
                  </a:lnTo>
                  <a:lnTo>
                    <a:pt x="0" y="29"/>
                  </a:lnTo>
                  <a:lnTo>
                    <a:pt x="26" y="0"/>
                  </a:lnTo>
                  <a:close/>
                </a:path>
              </a:pathLst>
            </a:custGeom>
            <a:solidFill>
              <a:srgbClr val="000000"/>
            </a:solidFill>
            <a:ln w="9525">
              <a:noFill/>
              <a:round/>
              <a:headEnd/>
              <a:tailEnd/>
            </a:ln>
          </p:spPr>
          <p:txBody>
            <a:bodyPr/>
            <a:lstStyle/>
            <a:p>
              <a:endParaRPr lang="en-US"/>
            </a:p>
          </p:txBody>
        </p:sp>
        <p:sp>
          <p:nvSpPr>
            <p:cNvPr id="91247" name="Freeform 223"/>
            <p:cNvSpPr>
              <a:spLocks/>
            </p:cNvSpPr>
            <p:nvPr/>
          </p:nvSpPr>
          <p:spPr bwMode="auto">
            <a:xfrm>
              <a:off x="5256" y="2954"/>
              <a:ext cx="40" cy="43"/>
            </a:xfrm>
            <a:custGeom>
              <a:avLst/>
              <a:gdLst>
                <a:gd name="T0" fmla="*/ 25 w 40"/>
                <a:gd name="T1" fmla="*/ 0 h 43"/>
                <a:gd name="T2" fmla="*/ 40 w 40"/>
                <a:gd name="T3" fmla="*/ 14 h 43"/>
                <a:gd name="T4" fmla="*/ 14 w 40"/>
                <a:gd name="T5" fmla="*/ 43 h 43"/>
                <a:gd name="T6" fmla="*/ 0 w 40"/>
                <a:gd name="T7" fmla="*/ 28 h 43"/>
                <a:gd name="T8" fmla="*/ 25 w 40"/>
                <a:gd name="T9" fmla="*/ 0 h 43"/>
                <a:gd name="T10" fmla="*/ 0 60000 65536"/>
                <a:gd name="T11" fmla="*/ 0 60000 65536"/>
                <a:gd name="T12" fmla="*/ 0 60000 65536"/>
                <a:gd name="T13" fmla="*/ 0 60000 65536"/>
                <a:gd name="T14" fmla="*/ 0 60000 65536"/>
                <a:gd name="T15" fmla="*/ 0 w 40"/>
                <a:gd name="T16" fmla="*/ 0 h 43"/>
                <a:gd name="T17" fmla="*/ 40 w 40"/>
                <a:gd name="T18" fmla="*/ 43 h 43"/>
              </a:gdLst>
              <a:ahLst/>
              <a:cxnLst>
                <a:cxn ang="T10">
                  <a:pos x="T0" y="T1"/>
                </a:cxn>
                <a:cxn ang="T11">
                  <a:pos x="T2" y="T3"/>
                </a:cxn>
                <a:cxn ang="T12">
                  <a:pos x="T4" y="T5"/>
                </a:cxn>
                <a:cxn ang="T13">
                  <a:pos x="T6" y="T7"/>
                </a:cxn>
                <a:cxn ang="T14">
                  <a:pos x="T8" y="T9"/>
                </a:cxn>
              </a:cxnLst>
              <a:rect l="T15" t="T16" r="T17" b="T18"/>
              <a:pathLst>
                <a:path w="40" h="43">
                  <a:moveTo>
                    <a:pt x="25" y="0"/>
                  </a:moveTo>
                  <a:lnTo>
                    <a:pt x="40" y="14"/>
                  </a:lnTo>
                  <a:lnTo>
                    <a:pt x="14" y="43"/>
                  </a:lnTo>
                  <a:lnTo>
                    <a:pt x="0" y="28"/>
                  </a:lnTo>
                  <a:lnTo>
                    <a:pt x="25" y="0"/>
                  </a:lnTo>
                  <a:close/>
                </a:path>
              </a:pathLst>
            </a:custGeom>
            <a:solidFill>
              <a:srgbClr val="000000"/>
            </a:solidFill>
            <a:ln w="9525">
              <a:noFill/>
              <a:round/>
              <a:headEnd/>
              <a:tailEnd/>
            </a:ln>
          </p:spPr>
          <p:txBody>
            <a:bodyPr/>
            <a:lstStyle/>
            <a:p>
              <a:endParaRPr lang="en-US"/>
            </a:p>
          </p:txBody>
        </p:sp>
        <p:sp>
          <p:nvSpPr>
            <p:cNvPr id="91248" name="Freeform 222"/>
            <p:cNvSpPr>
              <a:spLocks/>
            </p:cNvSpPr>
            <p:nvPr/>
          </p:nvSpPr>
          <p:spPr bwMode="auto">
            <a:xfrm>
              <a:off x="5271" y="2968"/>
              <a:ext cx="38" cy="43"/>
            </a:xfrm>
            <a:custGeom>
              <a:avLst/>
              <a:gdLst>
                <a:gd name="T0" fmla="*/ 23 w 38"/>
                <a:gd name="T1" fmla="*/ 0 h 43"/>
                <a:gd name="T2" fmla="*/ 38 w 38"/>
                <a:gd name="T3" fmla="*/ 13 h 43"/>
                <a:gd name="T4" fmla="*/ 15 w 38"/>
                <a:gd name="T5" fmla="*/ 43 h 43"/>
                <a:gd name="T6" fmla="*/ 0 w 38"/>
                <a:gd name="T7" fmla="*/ 30 h 43"/>
                <a:gd name="T8" fmla="*/ 23 w 38"/>
                <a:gd name="T9" fmla="*/ 0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23" y="0"/>
                  </a:moveTo>
                  <a:lnTo>
                    <a:pt x="38" y="13"/>
                  </a:lnTo>
                  <a:lnTo>
                    <a:pt x="15" y="43"/>
                  </a:lnTo>
                  <a:lnTo>
                    <a:pt x="0" y="30"/>
                  </a:lnTo>
                  <a:lnTo>
                    <a:pt x="23" y="0"/>
                  </a:lnTo>
                  <a:close/>
                </a:path>
              </a:pathLst>
            </a:custGeom>
            <a:solidFill>
              <a:srgbClr val="000000"/>
            </a:solidFill>
            <a:ln w="9525">
              <a:noFill/>
              <a:round/>
              <a:headEnd/>
              <a:tailEnd/>
            </a:ln>
          </p:spPr>
          <p:txBody>
            <a:bodyPr/>
            <a:lstStyle/>
            <a:p>
              <a:endParaRPr lang="en-US"/>
            </a:p>
          </p:txBody>
        </p:sp>
        <p:sp>
          <p:nvSpPr>
            <p:cNvPr id="91249" name="Freeform 221"/>
            <p:cNvSpPr>
              <a:spLocks/>
            </p:cNvSpPr>
            <p:nvPr/>
          </p:nvSpPr>
          <p:spPr bwMode="auto">
            <a:xfrm>
              <a:off x="5286" y="2981"/>
              <a:ext cx="39" cy="43"/>
            </a:xfrm>
            <a:custGeom>
              <a:avLst/>
              <a:gdLst>
                <a:gd name="T0" fmla="*/ 23 w 39"/>
                <a:gd name="T1" fmla="*/ 0 h 43"/>
                <a:gd name="T2" fmla="*/ 39 w 39"/>
                <a:gd name="T3" fmla="*/ 13 h 43"/>
                <a:gd name="T4" fmla="*/ 16 w 39"/>
                <a:gd name="T5" fmla="*/ 43 h 43"/>
                <a:gd name="T6" fmla="*/ 0 w 39"/>
                <a:gd name="T7" fmla="*/ 30 h 43"/>
                <a:gd name="T8" fmla="*/ 23 w 39"/>
                <a:gd name="T9" fmla="*/ 0 h 43"/>
                <a:gd name="T10" fmla="*/ 0 60000 65536"/>
                <a:gd name="T11" fmla="*/ 0 60000 65536"/>
                <a:gd name="T12" fmla="*/ 0 60000 65536"/>
                <a:gd name="T13" fmla="*/ 0 60000 65536"/>
                <a:gd name="T14" fmla="*/ 0 60000 65536"/>
                <a:gd name="T15" fmla="*/ 0 w 39"/>
                <a:gd name="T16" fmla="*/ 0 h 43"/>
                <a:gd name="T17" fmla="*/ 39 w 39"/>
                <a:gd name="T18" fmla="*/ 43 h 43"/>
              </a:gdLst>
              <a:ahLst/>
              <a:cxnLst>
                <a:cxn ang="T10">
                  <a:pos x="T0" y="T1"/>
                </a:cxn>
                <a:cxn ang="T11">
                  <a:pos x="T2" y="T3"/>
                </a:cxn>
                <a:cxn ang="T12">
                  <a:pos x="T4" y="T5"/>
                </a:cxn>
                <a:cxn ang="T13">
                  <a:pos x="T6" y="T7"/>
                </a:cxn>
                <a:cxn ang="T14">
                  <a:pos x="T8" y="T9"/>
                </a:cxn>
              </a:cxnLst>
              <a:rect l="T15" t="T16" r="T17" b="T18"/>
              <a:pathLst>
                <a:path w="39" h="43">
                  <a:moveTo>
                    <a:pt x="23" y="0"/>
                  </a:moveTo>
                  <a:lnTo>
                    <a:pt x="39" y="13"/>
                  </a:lnTo>
                  <a:lnTo>
                    <a:pt x="16" y="43"/>
                  </a:lnTo>
                  <a:lnTo>
                    <a:pt x="0" y="30"/>
                  </a:lnTo>
                  <a:lnTo>
                    <a:pt x="23" y="0"/>
                  </a:lnTo>
                  <a:close/>
                </a:path>
              </a:pathLst>
            </a:custGeom>
            <a:solidFill>
              <a:srgbClr val="000000"/>
            </a:solidFill>
            <a:ln w="9525">
              <a:noFill/>
              <a:round/>
              <a:headEnd/>
              <a:tailEnd/>
            </a:ln>
          </p:spPr>
          <p:txBody>
            <a:bodyPr/>
            <a:lstStyle/>
            <a:p>
              <a:endParaRPr lang="en-US"/>
            </a:p>
          </p:txBody>
        </p:sp>
        <p:sp>
          <p:nvSpPr>
            <p:cNvPr id="91250" name="Freeform 220"/>
            <p:cNvSpPr>
              <a:spLocks/>
            </p:cNvSpPr>
            <p:nvPr/>
          </p:nvSpPr>
          <p:spPr bwMode="auto">
            <a:xfrm>
              <a:off x="5303" y="2993"/>
              <a:ext cx="52" cy="56"/>
            </a:xfrm>
            <a:custGeom>
              <a:avLst/>
              <a:gdLst>
                <a:gd name="T0" fmla="*/ 21 w 52"/>
                <a:gd name="T1" fmla="*/ 0 h 56"/>
                <a:gd name="T2" fmla="*/ 52 w 52"/>
                <a:gd name="T3" fmla="*/ 24 h 56"/>
                <a:gd name="T4" fmla="*/ 31 w 52"/>
                <a:gd name="T5" fmla="*/ 56 h 56"/>
                <a:gd name="T6" fmla="*/ 0 w 52"/>
                <a:gd name="T7" fmla="*/ 32 h 56"/>
                <a:gd name="T8" fmla="*/ 21 w 52"/>
                <a:gd name="T9" fmla="*/ 0 h 56"/>
                <a:gd name="T10" fmla="*/ 0 60000 65536"/>
                <a:gd name="T11" fmla="*/ 0 60000 65536"/>
                <a:gd name="T12" fmla="*/ 0 60000 65536"/>
                <a:gd name="T13" fmla="*/ 0 60000 65536"/>
                <a:gd name="T14" fmla="*/ 0 60000 65536"/>
                <a:gd name="T15" fmla="*/ 0 w 52"/>
                <a:gd name="T16" fmla="*/ 0 h 56"/>
                <a:gd name="T17" fmla="*/ 52 w 52"/>
                <a:gd name="T18" fmla="*/ 56 h 56"/>
              </a:gdLst>
              <a:ahLst/>
              <a:cxnLst>
                <a:cxn ang="T10">
                  <a:pos x="T0" y="T1"/>
                </a:cxn>
                <a:cxn ang="T11">
                  <a:pos x="T2" y="T3"/>
                </a:cxn>
                <a:cxn ang="T12">
                  <a:pos x="T4" y="T5"/>
                </a:cxn>
                <a:cxn ang="T13">
                  <a:pos x="T6" y="T7"/>
                </a:cxn>
                <a:cxn ang="T14">
                  <a:pos x="T8" y="T9"/>
                </a:cxn>
              </a:cxnLst>
              <a:rect l="T15" t="T16" r="T17" b="T18"/>
              <a:pathLst>
                <a:path w="52" h="56">
                  <a:moveTo>
                    <a:pt x="21" y="0"/>
                  </a:moveTo>
                  <a:lnTo>
                    <a:pt x="52" y="24"/>
                  </a:lnTo>
                  <a:lnTo>
                    <a:pt x="31" y="56"/>
                  </a:lnTo>
                  <a:lnTo>
                    <a:pt x="0" y="32"/>
                  </a:lnTo>
                  <a:lnTo>
                    <a:pt x="21" y="0"/>
                  </a:lnTo>
                  <a:close/>
                </a:path>
              </a:pathLst>
            </a:custGeom>
            <a:solidFill>
              <a:srgbClr val="000000"/>
            </a:solidFill>
            <a:ln w="9525">
              <a:noFill/>
              <a:round/>
              <a:headEnd/>
              <a:tailEnd/>
            </a:ln>
          </p:spPr>
          <p:txBody>
            <a:bodyPr/>
            <a:lstStyle/>
            <a:p>
              <a:endParaRPr lang="en-US"/>
            </a:p>
          </p:txBody>
        </p:sp>
        <p:sp>
          <p:nvSpPr>
            <p:cNvPr id="91251" name="Freeform 219"/>
            <p:cNvSpPr>
              <a:spLocks/>
            </p:cNvSpPr>
            <p:nvPr/>
          </p:nvSpPr>
          <p:spPr bwMode="auto">
            <a:xfrm>
              <a:off x="5335" y="3017"/>
              <a:ext cx="53" cy="56"/>
            </a:xfrm>
            <a:custGeom>
              <a:avLst/>
              <a:gdLst>
                <a:gd name="T0" fmla="*/ 20 w 53"/>
                <a:gd name="T1" fmla="*/ 0 h 56"/>
                <a:gd name="T2" fmla="*/ 53 w 53"/>
                <a:gd name="T3" fmla="*/ 23 h 56"/>
                <a:gd name="T4" fmla="*/ 33 w 53"/>
                <a:gd name="T5" fmla="*/ 56 h 56"/>
                <a:gd name="T6" fmla="*/ 0 w 53"/>
                <a:gd name="T7" fmla="*/ 33 h 56"/>
                <a:gd name="T8" fmla="*/ 20 w 53"/>
                <a:gd name="T9" fmla="*/ 0 h 56"/>
                <a:gd name="T10" fmla="*/ 0 60000 65536"/>
                <a:gd name="T11" fmla="*/ 0 60000 65536"/>
                <a:gd name="T12" fmla="*/ 0 60000 65536"/>
                <a:gd name="T13" fmla="*/ 0 60000 65536"/>
                <a:gd name="T14" fmla="*/ 0 60000 65536"/>
                <a:gd name="T15" fmla="*/ 0 w 53"/>
                <a:gd name="T16" fmla="*/ 0 h 56"/>
                <a:gd name="T17" fmla="*/ 53 w 53"/>
                <a:gd name="T18" fmla="*/ 56 h 56"/>
              </a:gdLst>
              <a:ahLst/>
              <a:cxnLst>
                <a:cxn ang="T10">
                  <a:pos x="T0" y="T1"/>
                </a:cxn>
                <a:cxn ang="T11">
                  <a:pos x="T2" y="T3"/>
                </a:cxn>
                <a:cxn ang="T12">
                  <a:pos x="T4" y="T5"/>
                </a:cxn>
                <a:cxn ang="T13">
                  <a:pos x="T6" y="T7"/>
                </a:cxn>
                <a:cxn ang="T14">
                  <a:pos x="T8" y="T9"/>
                </a:cxn>
              </a:cxnLst>
              <a:rect l="T15" t="T16" r="T17" b="T18"/>
              <a:pathLst>
                <a:path w="53" h="56">
                  <a:moveTo>
                    <a:pt x="20" y="0"/>
                  </a:moveTo>
                  <a:lnTo>
                    <a:pt x="53" y="23"/>
                  </a:lnTo>
                  <a:lnTo>
                    <a:pt x="33" y="56"/>
                  </a:lnTo>
                  <a:lnTo>
                    <a:pt x="0" y="33"/>
                  </a:lnTo>
                  <a:lnTo>
                    <a:pt x="20" y="0"/>
                  </a:lnTo>
                  <a:close/>
                </a:path>
              </a:pathLst>
            </a:custGeom>
            <a:solidFill>
              <a:srgbClr val="000000"/>
            </a:solidFill>
            <a:ln w="9525">
              <a:noFill/>
              <a:round/>
              <a:headEnd/>
              <a:tailEnd/>
            </a:ln>
          </p:spPr>
          <p:txBody>
            <a:bodyPr/>
            <a:lstStyle/>
            <a:p>
              <a:endParaRPr lang="en-US"/>
            </a:p>
          </p:txBody>
        </p:sp>
        <p:sp>
          <p:nvSpPr>
            <p:cNvPr id="91252" name="Freeform 218"/>
            <p:cNvSpPr>
              <a:spLocks/>
            </p:cNvSpPr>
            <p:nvPr/>
          </p:nvSpPr>
          <p:spPr bwMode="auto">
            <a:xfrm>
              <a:off x="5369" y="3039"/>
              <a:ext cx="52" cy="55"/>
            </a:xfrm>
            <a:custGeom>
              <a:avLst/>
              <a:gdLst>
                <a:gd name="T0" fmla="*/ 18 w 52"/>
                <a:gd name="T1" fmla="*/ 0 h 55"/>
                <a:gd name="T2" fmla="*/ 52 w 52"/>
                <a:gd name="T3" fmla="*/ 21 h 55"/>
                <a:gd name="T4" fmla="*/ 34 w 52"/>
                <a:gd name="T5" fmla="*/ 55 h 55"/>
                <a:gd name="T6" fmla="*/ 0 w 52"/>
                <a:gd name="T7" fmla="*/ 34 h 55"/>
                <a:gd name="T8" fmla="*/ 18 w 52"/>
                <a:gd name="T9" fmla="*/ 0 h 55"/>
                <a:gd name="T10" fmla="*/ 0 60000 65536"/>
                <a:gd name="T11" fmla="*/ 0 60000 65536"/>
                <a:gd name="T12" fmla="*/ 0 60000 65536"/>
                <a:gd name="T13" fmla="*/ 0 60000 65536"/>
                <a:gd name="T14" fmla="*/ 0 60000 65536"/>
                <a:gd name="T15" fmla="*/ 0 w 52"/>
                <a:gd name="T16" fmla="*/ 0 h 55"/>
                <a:gd name="T17" fmla="*/ 52 w 52"/>
                <a:gd name="T18" fmla="*/ 55 h 55"/>
              </a:gdLst>
              <a:ahLst/>
              <a:cxnLst>
                <a:cxn ang="T10">
                  <a:pos x="T0" y="T1"/>
                </a:cxn>
                <a:cxn ang="T11">
                  <a:pos x="T2" y="T3"/>
                </a:cxn>
                <a:cxn ang="T12">
                  <a:pos x="T4" y="T5"/>
                </a:cxn>
                <a:cxn ang="T13">
                  <a:pos x="T6" y="T7"/>
                </a:cxn>
                <a:cxn ang="T14">
                  <a:pos x="T8" y="T9"/>
                </a:cxn>
              </a:cxnLst>
              <a:rect l="T15" t="T16" r="T17" b="T18"/>
              <a:pathLst>
                <a:path w="52" h="55">
                  <a:moveTo>
                    <a:pt x="18" y="0"/>
                  </a:moveTo>
                  <a:lnTo>
                    <a:pt x="52" y="21"/>
                  </a:lnTo>
                  <a:lnTo>
                    <a:pt x="34" y="55"/>
                  </a:lnTo>
                  <a:lnTo>
                    <a:pt x="0" y="34"/>
                  </a:lnTo>
                  <a:lnTo>
                    <a:pt x="18" y="0"/>
                  </a:lnTo>
                  <a:close/>
                </a:path>
              </a:pathLst>
            </a:custGeom>
            <a:solidFill>
              <a:srgbClr val="000000"/>
            </a:solidFill>
            <a:ln w="9525">
              <a:noFill/>
              <a:round/>
              <a:headEnd/>
              <a:tailEnd/>
            </a:ln>
          </p:spPr>
          <p:txBody>
            <a:bodyPr/>
            <a:lstStyle/>
            <a:p>
              <a:endParaRPr lang="en-US"/>
            </a:p>
          </p:txBody>
        </p:sp>
        <p:sp>
          <p:nvSpPr>
            <p:cNvPr id="91253" name="Freeform 217"/>
            <p:cNvSpPr>
              <a:spLocks/>
            </p:cNvSpPr>
            <p:nvPr/>
          </p:nvSpPr>
          <p:spPr bwMode="auto">
            <a:xfrm>
              <a:off x="5404" y="3060"/>
              <a:ext cx="52" cy="54"/>
            </a:xfrm>
            <a:custGeom>
              <a:avLst/>
              <a:gdLst>
                <a:gd name="T0" fmla="*/ 16 w 52"/>
                <a:gd name="T1" fmla="*/ 0 h 54"/>
                <a:gd name="T2" fmla="*/ 52 w 52"/>
                <a:gd name="T3" fmla="*/ 19 h 54"/>
                <a:gd name="T4" fmla="*/ 36 w 52"/>
                <a:gd name="T5" fmla="*/ 54 h 54"/>
                <a:gd name="T6" fmla="*/ 0 w 52"/>
                <a:gd name="T7" fmla="*/ 35 h 54"/>
                <a:gd name="T8" fmla="*/ 16 w 52"/>
                <a:gd name="T9" fmla="*/ 0 h 54"/>
                <a:gd name="T10" fmla="*/ 0 60000 65536"/>
                <a:gd name="T11" fmla="*/ 0 60000 65536"/>
                <a:gd name="T12" fmla="*/ 0 60000 65536"/>
                <a:gd name="T13" fmla="*/ 0 60000 65536"/>
                <a:gd name="T14" fmla="*/ 0 60000 65536"/>
                <a:gd name="T15" fmla="*/ 0 w 52"/>
                <a:gd name="T16" fmla="*/ 0 h 54"/>
                <a:gd name="T17" fmla="*/ 52 w 52"/>
                <a:gd name="T18" fmla="*/ 54 h 54"/>
              </a:gdLst>
              <a:ahLst/>
              <a:cxnLst>
                <a:cxn ang="T10">
                  <a:pos x="T0" y="T1"/>
                </a:cxn>
                <a:cxn ang="T11">
                  <a:pos x="T2" y="T3"/>
                </a:cxn>
                <a:cxn ang="T12">
                  <a:pos x="T4" y="T5"/>
                </a:cxn>
                <a:cxn ang="T13">
                  <a:pos x="T6" y="T7"/>
                </a:cxn>
                <a:cxn ang="T14">
                  <a:pos x="T8" y="T9"/>
                </a:cxn>
              </a:cxnLst>
              <a:rect l="T15" t="T16" r="T17" b="T18"/>
              <a:pathLst>
                <a:path w="52" h="54">
                  <a:moveTo>
                    <a:pt x="16" y="0"/>
                  </a:moveTo>
                  <a:lnTo>
                    <a:pt x="52" y="19"/>
                  </a:lnTo>
                  <a:lnTo>
                    <a:pt x="36" y="54"/>
                  </a:lnTo>
                  <a:lnTo>
                    <a:pt x="0" y="35"/>
                  </a:lnTo>
                  <a:lnTo>
                    <a:pt x="16" y="0"/>
                  </a:lnTo>
                  <a:close/>
                </a:path>
              </a:pathLst>
            </a:custGeom>
            <a:solidFill>
              <a:srgbClr val="000000"/>
            </a:solidFill>
            <a:ln w="9525">
              <a:noFill/>
              <a:round/>
              <a:headEnd/>
              <a:tailEnd/>
            </a:ln>
          </p:spPr>
          <p:txBody>
            <a:bodyPr/>
            <a:lstStyle/>
            <a:p>
              <a:endParaRPr lang="en-US"/>
            </a:p>
          </p:txBody>
        </p:sp>
        <p:sp>
          <p:nvSpPr>
            <p:cNvPr id="91254" name="Freeform 216"/>
            <p:cNvSpPr>
              <a:spLocks/>
            </p:cNvSpPr>
            <p:nvPr/>
          </p:nvSpPr>
          <p:spPr bwMode="auto">
            <a:xfrm>
              <a:off x="5440" y="3079"/>
              <a:ext cx="53" cy="54"/>
            </a:xfrm>
            <a:custGeom>
              <a:avLst/>
              <a:gdLst>
                <a:gd name="T0" fmla="*/ 16 w 53"/>
                <a:gd name="T1" fmla="*/ 0 h 54"/>
                <a:gd name="T2" fmla="*/ 53 w 53"/>
                <a:gd name="T3" fmla="*/ 19 h 54"/>
                <a:gd name="T4" fmla="*/ 37 w 53"/>
                <a:gd name="T5" fmla="*/ 54 h 54"/>
                <a:gd name="T6" fmla="*/ 0 w 53"/>
                <a:gd name="T7" fmla="*/ 35 h 54"/>
                <a:gd name="T8" fmla="*/ 16 w 53"/>
                <a:gd name="T9" fmla="*/ 0 h 54"/>
                <a:gd name="T10" fmla="*/ 0 60000 65536"/>
                <a:gd name="T11" fmla="*/ 0 60000 65536"/>
                <a:gd name="T12" fmla="*/ 0 60000 65536"/>
                <a:gd name="T13" fmla="*/ 0 60000 65536"/>
                <a:gd name="T14" fmla="*/ 0 60000 65536"/>
                <a:gd name="T15" fmla="*/ 0 w 53"/>
                <a:gd name="T16" fmla="*/ 0 h 54"/>
                <a:gd name="T17" fmla="*/ 53 w 53"/>
                <a:gd name="T18" fmla="*/ 54 h 54"/>
              </a:gdLst>
              <a:ahLst/>
              <a:cxnLst>
                <a:cxn ang="T10">
                  <a:pos x="T0" y="T1"/>
                </a:cxn>
                <a:cxn ang="T11">
                  <a:pos x="T2" y="T3"/>
                </a:cxn>
                <a:cxn ang="T12">
                  <a:pos x="T4" y="T5"/>
                </a:cxn>
                <a:cxn ang="T13">
                  <a:pos x="T6" y="T7"/>
                </a:cxn>
                <a:cxn ang="T14">
                  <a:pos x="T8" y="T9"/>
                </a:cxn>
              </a:cxnLst>
              <a:rect l="T15" t="T16" r="T17" b="T18"/>
              <a:pathLst>
                <a:path w="53" h="54">
                  <a:moveTo>
                    <a:pt x="16" y="0"/>
                  </a:moveTo>
                  <a:lnTo>
                    <a:pt x="53" y="19"/>
                  </a:lnTo>
                  <a:lnTo>
                    <a:pt x="37" y="54"/>
                  </a:lnTo>
                  <a:lnTo>
                    <a:pt x="0" y="35"/>
                  </a:lnTo>
                  <a:lnTo>
                    <a:pt x="16" y="0"/>
                  </a:lnTo>
                  <a:close/>
                </a:path>
              </a:pathLst>
            </a:custGeom>
            <a:solidFill>
              <a:srgbClr val="000000"/>
            </a:solidFill>
            <a:ln w="9525">
              <a:noFill/>
              <a:round/>
              <a:headEnd/>
              <a:tailEnd/>
            </a:ln>
          </p:spPr>
          <p:txBody>
            <a:bodyPr/>
            <a:lstStyle/>
            <a:p>
              <a:endParaRPr lang="en-US"/>
            </a:p>
          </p:txBody>
        </p:sp>
        <p:sp>
          <p:nvSpPr>
            <p:cNvPr id="91255" name="Freeform 215"/>
            <p:cNvSpPr>
              <a:spLocks/>
            </p:cNvSpPr>
            <p:nvPr/>
          </p:nvSpPr>
          <p:spPr bwMode="auto">
            <a:xfrm>
              <a:off x="5478" y="3098"/>
              <a:ext cx="52" cy="53"/>
            </a:xfrm>
            <a:custGeom>
              <a:avLst/>
              <a:gdLst>
                <a:gd name="T0" fmla="*/ 14 w 52"/>
                <a:gd name="T1" fmla="*/ 0 h 53"/>
                <a:gd name="T2" fmla="*/ 52 w 52"/>
                <a:gd name="T3" fmla="*/ 17 h 53"/>
                <a:gd name="T4" fmla="*/ 37 w 52"/>
                <a:gd name="T5" fmla="*/ 53 h 53"/>
                <a:gd name="T6" fmla="*/ 0 w 52"/>
                <a:gd name="T7" fmla="*/ 36 h 53"/>
                <a:gd name="T8" fmla="*/ 14 w 52"/>
                <a:gd name="T9" fmla="*/ 0 h 53"/>
                <a:gd name="T10" fmla="*/ 0 60000 65536"/>
                <a:gd name="T11" fmla="*/ 0 60000 65536"/>
                <a:gd name="T12" fmla="*/ 0 60000 65536"/>
                <a:gd name="T13" fmla="*/ 0 60000 65536"/>
                <a:gd name="T14" fmla="*/ 0 60000 65536"/>
                <a:gd name="T15" fmla="*/ 0 w 52"/>
                <a:gd name="T16" fmla="*/ 0 h 53"/>
                <a:gd name="T17" fmla="*/ 52 w 52"/>
                <a:gd name="T18" fmla="*/ 53 h 53"/>
              </a:gdLst>
              <a:ahLst/>
              <a:cxnLst>
                <a:cxn ang="T10">
                  <a:pos x="T0" y="T1"/>
                </a:cxn>
                <a:cxn ang="T11">
                  <a:pos x="T2" y="T3"/>
                </a:cxn>
                <a:cxn ang="T12">
                  <a:pos x="T4" y="T5"/>
                </a:cxn>
                <a:cxn ang="T13">
                  <a:pos x="T6" y="T7"/>
                </a:cxn>
                <a:cxn ang="T14">
                  <a:pos x="T8" y="T9"/>
                </a:cxn>
              </a:cxnLst>
              <a:rect l="T15" t="T16" r="T17" b="T18"/>
              <a:pathLst>
                <a:path w="52" h="53">
                  <a:moveTo>
                    <a:pt x="14" y="0"/>
                  </a:moveTo>
                  <a:lnTo>
                    <a:pt x="52" y="17"/>
                  </a:lnTo>
                  <a:lnTo>
                    <a:pt x="37" y="53"/>
                  </a:lnTo>
                  <a:lnTo>
                    <a:pt x="0" y="36"/>
                  </a:lnTo>
                  <a:lnTo>
                    <a:pt x="14" y="0"/>
                  </a:lnTo>
                  <a:close/>
                </a:path>
              </a:pathLst>
            </a:custGeom>
            <a:solidFill>
              <a:srgbClr val="000000"/>
            </a:solidFill>
            <a:ln w="9525">
              <a:noFill/>
              <a:round/>
              <a:headEnd/>
              <a:tailEnd/>
            </a:ln>
          </p:spPr>
          <p:txBody>
            <a:bodyPr/>
            <a:lstStyle/>
            <a:p>
              <a:endParaRPr lang="en-US"/>
            </a:p>
          </p:txBody>
        </p:sp>
        <p:sp>
          <p:nvSpPr>
            <p:cNvPr id="91256" name="Freeform 214"/>
            <p:cNvSpPr>
              <a:spLocks/>
            </p:cNvSpPr>
            <p:nvPr/>
          </p:nvSpPr>
          <p:spPr bwMode="auto">
            <a:xfrm>
              <a:off x="5516" y="3114"/>
              <a:ext cx="31" cy="44"/>
            </a:xfrm>
            <a:custGeom>
              <a:avLst/>
              <a:gdLst>
                <a:gd name="T0" fmla="*/ 13 w 31"/>
                <a:gd name="T1" fmla="*/ 0 h 44"/>
                <a:gd name="T2" fmla="*/ 31 w 31"/>
                <a:gd name="T3" fmla="*/ 7 h 44"/>
                <a:gd name="T4" fmla="*/ 18 w 31"/>
                <a:gd name="T5" fmla="*/ 44 h 44"/>
                <a:gd name="T6" fmla="*/ 0 w 31"/>
                <a:gd name="T7" fmla="*/ 37 h 44"/>
                <a:gd name="T8" fmla="*/ 13 w 31"/>
                <a:gd name="T9" fmla="*/ 0 h 44"/>
                <a:gd name="T10" fmla="*/ 0 60000 65536"/>
                <a:gd name="T11" fmla="*/ 0 60000 65536"/>
                <a:gd name="T12" fmla="*/ 0 60000 65536"/>
                <a:gd name="T13" fmla="*/ 0 60000 65536"/>
                <a:gd name="T14" fmla="*/ 0 60000 65536"/>
                <a:gd name="T15" fmla="*/ 0 w 31"/>
                <a:gd name="T16" fmla="*/ 0 h 44"/>
                <a:gd name="T17" fmla="*/ 31 w 31"/>
                <a:gd name="T18" fmla="*/ 44 h 44"/>
              </a:gdLst>
              <a:ahLst/>
              <a:cxnLst>
                <a:cxn ang="T10">
                  <a:pos x="T0" y="T1"/>
                </a:cxn>
                <a:cxn ang="T11">
                  <a:pos x="T2" y="T3"/>
                </a:cxn>
                <a:cxn ang="T12">
                  <a:pos x="T4" y="T5"/>
                </a:cxn>
                <a:cxn ang="T13">
                  <a:pos x="T6" y="T7"/>
                </a:cxn>
                <a:cxn ang="T14">
                  <a:pos x="T8" y="T9"/>
                </a:cxn>
              </a:cxnLst>
              <a:rect l="T15" t="T16" r="T17" b="T18"/>
              <a:pathLst>
                <a:path w="31" h="44">
                  <a:moveTo>
                    <a:pt x="13" y="0"/>
                  </a:moveTo>
                  <a:lnTo>
                    <a:pt x="31" y="7"/>
                  </a:lnTo>
                  <a:lnTo>
                    <a:pt x="18" y="44"/>
                  </a:lnTo>
                  <a:lnTo>
                    <a:pt x="0" y="37"/>
                  </a:lnTo>
                  <a:lnTo>
                    <a:pt x="13" y="0"/>
                  </a:lnTo>
                  <a:close/>
                </a:path>
              </a:pathLst>
            </a:custGeom>
            <a:solidFill>
              <a:srgbClr val="000000"/>
            </a:solidFill>
            <a:ln w="9525">
              <a:noFill/>
              <a:round/>
              <a:headEnd/>
              <a:tailEnd/>
            </a:ln>
          </p:spPr>
          <p:txBody>
            <a:bodyPr/>
            <a:lstStyle/>
            <a:p>
              <a:endParaRPr lang="en-US"/>
            </a:p>
          </p:txBody>
        </p:sp>
        <p:sp>
          <p:nvSpPr>
            <p:cNvPr id="91257" name="Freeform 213"/>
            <p:cNvSpPr>
              <a:spLocks/>
            </p:cNvSpPr>
            <p:nvPr/>
          </p:nvSpPr>
          <p:spPr bwMode="auto">
            <a:xfrm>
              <a:off x="5676" y="3170"/>
              <a:ext cx="12" cy="39"/>
            </a:xfrm>
            <a:custGeom>
              <a:avLst/>
              <a:gdLst>
                <a:gd name="T0" fmla="*/ 9 w 12"/>
                <a:gd name="T1" fmla="*/ 0 h 39"/>
                <a:gd name="T2" fmla="*/ 12 w 12"/>
                <a:gd name="T3" fmla="*/ 1 h 39"/>
                <a:gd name="T4" fmla="*/ 3 w 12"/>
                <a:gd name="T5" fmla="*/ 39 h 39"/>
                <a:gd name="T6" fmla="*/ 0 w 12"/>
                <a:gd name="T7" fmla="*/ 39 h 39"/>
                <a:gd name="T8" fmla="*/ 9 w 12"/>
                <a:gd name="T9" fmla="*/ 0 h 39"/>
                <a:gd name="T10" fmla="*/ 0 60000 65536"/>
                <a:gd name="T11" fmla="*/ 0 60000 65536"/>
                <a:gd name="T12" fmla="*/ 0 60000 65536"/>
                <a:gd name="T13" fmla="*/ 0 60000 65536"/>
                <a:gd name="T14" fmla="*/ 0 60000 65536"/>
                <a:gd name="T15" fmla="*/ 0 w 12"/>
                <a:gd name="T16" fmla="*/ 0 h 39"/>
                <a:gd name="T17" fmla="*/ 12 w 12"/>
                <a:gd name="T18" fmla="*/ 39 h 39"/>
              </a:gdLst>
              <a:ahLst/>
              <a:cxnLst>
                <a:cxn ang="T10">
                  <a:pos x="T0" y="T1"/>
                </a:cxn>
                <a:cxn ang="T11">
                  <a:pos x="T2" y="T3"/>
                </a:cxn>
                <a:cxn ang="T12">
                  <a:pos x="T4" y="T5"/>
                </a:cxn>
                <a:cxn ang="T13">
                  <a:pos x="T6" y="T7"/>
                </a:cxn>
                <a:cxn ang="T14">
                  <a:pos x="T8" y="T9"/>
                </a:cxn>
              </a:cxnLst>
              <a:rect l="T15" t="T16" r="T17" b="T18"/>
              <a:pathLst>
                <a:path w="12" h="39">
                  <a:moveTo>
                    <a:pt x="9" y="0"/>
                  </a:moveTo>
                  <a:lnTo>
                    <a:pt x="12" y="1"/>
                  </a:lnTo>
                  <a:lnTo>
                    <a:pt x="3" y="39"/>
                  </a:lnTo>
                  <a:lnTo>
                    <a:pt x="0" y="39"/>
                  </a:lnTo>
                  <a:lnTo>
                    <a:pt x="9" y="0"/>
                  </a:lnTo>
                  <a:close/>
                </a:path>
              </a:pathLst>
            </a:custGeom>
            <a:solidFill>
              <a:srgbClr val="000000"/>
            </a:solidFill>
            <a:ln w="9525">
              <a:noFill/>
              <a:round/>
              <a:headEnd/>
              <a:tailEnd/>
            </a:ln>
          </p:spPr>
          <p:txBody>
            <a:bodyPr/>
            <a:lstStyle/>
            <a:p>
              <a:endParaRPr lang="en-US"/>
            </a:p>
          </p:txBody>
        </p:sp>
        <p:sp>
          <p:nvSpPr>
            <p:cNvPr id="91258" name="Freeform 212"/>
            <p:cNvSpPr>
              <a:spLocks/>
            </p:cNvSpPr>
            <p:nvPr/>
          </p:nvSpPr>
          <p:spPr bwMode="auto">
            <a:xfrm>
              <a:off x="5679" y="3172"/>
              <a:ext cx="52" cy="50"/>
            </a:xfrm>
            <a:custGeom>
              <a:avLst/>
              <a:gdLst>
                <a:gd name="T0" fmla="*/ 10 w 52"/>
                <a:gd name="T1" fmla="*/ 0 h 50"/>
                <a:gd name="T2" fmla="*/ 52 w 52"/>
                <a:gd name="T3" fmla="*/ 12 h 50"/>
                <a:gd name="T4" fmla="*/ 42 w 52"/>
                <a:gd name="T5" fmla="*/ 50 h 50"/>
                <a:gd name="T6" fmla="*/ 0 w 52"/>
                <a:gd name="T7" fmla="*/ 37 h 50"/>
                <a:gd name="T8" fmla="*/ 10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10" y="0"/>
                  </a:moveTo>
                  <a:lnTo>
                    <a:pt x="52" y="12"/>
                  </a:lnTo>
                  <a:lnTo>
                    <a:pt x="42" y="50"/>
                  </a:lnTo>
                  <a:lnTo>
                    <a:pt x="0" y="37"/>
                  </a:lnTo>
                  <a:lnTo>
                    <a:pt x="10" y="0"/>
                  </a:lnTo>
                  <a:close/>
                </a:path>
              </a:pathLst>
            </a:custGeom>
            <a:solidFill>
              <a:srgbClr val="000000"/>
            </a:solidFill>
            <a:ln w="9525">
              <a:noFill/>
              <a:round/>
              <a:headEnd/>
              <a:tailEnd/>
            </a:ln>
          </p:spPr>
          <p:txBody>
            <a:bodyPr/>
            <a:lstStyle/>
            <a:p>
              <a:endParaRPr lang="en-US"/>
            </a:p>
          </p:txBody>
        </p:sp>
        <p:sp>
          <p:nvSpPr>
            <p:cNvPr id="91259" name="Freeform 211"/>
            <p:cNvSpPr>
              <a:spLocks/>
            </p:cNvSpPr>
            <p:nvPr/>
          </p:nvSpPr>
          <p:spPr bwMode="auto">
            <a:xfrm>
              <a:off x="5721" y="3183"/>
              <a:ext cx="52" cy="50"/>
            </a:xfrm>
            <a:custGeom>
              <a:avLst/>
              <a:gdLst>
                <a:gd name="T0" fmla="*/ 9 w 52"/>
                <a:gd name="T1" fmla="*/ 0 h 50"/>
                <a:gd name="T2" fmla="*/ 52 w 52"/>
                <a:gd name="T3" fmla="*/ 12 h 50"/>
                <a:gd name="T4" fmla="*/ 43 w 52"/>
                <a:gd name="T5" fmla="*/ 50 h 50"/>
                <a:gd name="T6" fmla="*/ 0 w 52"/>
                <a:gd name="T7" fmla="*/ 39 h 50"/>
                <a:gd name="T8" fmla="*/ 9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9" y="0"/>
                  </a:moveTo>
                  <a:lnTo>
                    <a:pt x="52" y="12"/>
                  </a:lnTo>
                  <a:lnTo>
                    <a:pt x="43" y="50"/>
                  </a:lnTo>
                  <a:lnTo>
                    <a:pt x="0" y="39"/>
                  </a:lnTo>
                  <a:lnTo>
                    <a:pt x="9" y="0"/>
                  </a:lnTo>
                  <a:close/>
                </a:path>
              </a:pathLst>
            </a:custGeom>
            <a:solidFill>
              <a:srgbClr val="000000"/>
            </a:solidFill>
            <a:ln w="9525">
              <a:noFill/>
              <a:round/>
              <a:headEnd/>
              <a:tailEnd/>
            </a:ln>
          </p:spPr>
          <p:txBody>
            <a:bodyPr/>
            <a:lstStyle/>
            <a:p>
              <a:endParaRPr lang="en-US"/>
            </a:p>
          </p:txBody>
        </p:sp>
        <p:sp>
          <p:nvSpPr>
            <p:cNvPr id="91260" name="Freeform 210"/>
            <p:cNvSpPr>
              <a:spLocks/>
            </p:cNvSpPr>
            <p:nvPr/>
          </p:nvSpPr>
          <p:spPr bwMode="auto">
            <a:xfrm>
              <a:off x="5765" y="3195"/>
              <a:ext cx="52" cy="49"/>
            </a:xfrm>
            <a:custGeom>
              <a:avLst/>
              <a:gdLst>
                <a:gd name="T0" fmla="*/ 8 w 52"/>
                <a:gd name="T1" fmla="*/ 0 h 49"/>
                <a:gd name="T2" fmla="*/ 52 w 52"/>
                <a:gd name="T3" fmla="*/ 10 h 49"/>
                <a:gd name="T4" fmla="*/ 43 w 52"/>
                <a:gd name="T5" fmla="*/ 49 h 49"/>
                <a:gd name="T6" fmla="*/ 0 w 52"/>
                <a:gd name="T7" fmla="*/ 38 h 49"/>
                <a:gd name="T8" fmla="*/ 8 w 52"/>
                <a:gd name="T9" fmla="*/ 0 h 49"/>
                <a:gd name="T10" fmla="*/ 0 60000 65536"/>
                <a:gd name="T11" fmla="*/ 0 60000 65536"/>
                <a:gd name="T12" fmla="*/ 0 60000 65536"/>
                <a:gd name="T13" fmla="*/ 0 60000 65536"/>
                <a:gd name="T14" fmla="*/ 0 60000 65536"/>
                <a:gd name="T15" fmla="*/ 0 w 52"/>
                <a:gd name="T16" fmla="*/ 0 h 49"/>
                <a:gd name="T17" fmla="*/ 52 w 52"/>
                <a:gd name="T18" fmla="*/ 49 h 49"/>
              </a:gdLst>
              <a:ahLst/>
              <a:cxnLst>
                <a:cxn ang="T10">
                  <a:pos x="T0" y="T1"/>
                </a:cxn>
                <a:cxn ang="T11">
                  <a:pos x="T2" y="T3"/>
                </a:cxn>
                <a:cxn ang="T12">
                  <a:pos x="T4" y="T5"/>
                </a:cxn>
                <a:cxn ang="T13">
                  <a:pos x="T6" y="T7"/>
                </a:cxn>
                <a:cxn ang="T14">
                  <a:pos x="T8" y="T9"/>
                </a:cxn>
              </a:cxnLst>
              <a:rect l="T15" t="T16" r="T17" b="T18"/>
              <a:pathLst>
                <a:path w="52" h="49">
                  <a:moveTo>
                    <a:pt x="8" y="0"/>
                  </a:moveTo>
                  <a:lnTo>
                    <a:pt x="52" y="10"/>
                  </a:lnTo>
                  <a:lnTo>
                    <a:pt x="43" y="49"/>
                  </a:lnTo>
                  <a:lnTo>
                    <a:pt x="0" y="38"/>
                  </a:lnTo>
                  <a:lnTo>
                    <a:pt x="8" y="0"/>
                  </a:lnTo>
                  <a:close/>
                </a:path>
              </a:pathLst>
            </a:custGeom>
            <a:solidFill>
              <a:srgbClr val="000000"/>
            </a:solidFill>
            <a:ln w="9525">
              <a:noFill/>
              <a:round/>
              <a:headEnd/>
              <a:tailEnd/>
            </a:ln>
          </p:spPr>
          <p:txBody>
            <a:bodyPr/>
            <a:lstStyle/>
            <a:p>
              <a:endParaRPr lang="en-US"/>
            </a:p>
          </p:txBody>
        </p:sp>
        <p:sp>
          <p:nvSpPr>
            <p:cNvPr id="91261" name="Freeform 209"/>
            <p:cNvSpPr>
              <a:spLocks/>
            </p:cNvSpPr>
            <p:nvPr/>
          </p:nvSpPr>
          <p:spPr bwMode="auto">
            <a:xfrm>
              <a:off x="5808" y="3205"/>
              <a:ext cx="52" cy="48"/>
            </a:xfrm>
            <a:custGeom>
              <a:avLst/>
              <a:gdLst>
                <a:gd name="T0" fmla="*/ 8 w 52"/>
                <a:gd name="T1" fmla="*/ 0 h 48"/>
                <a:gd name="T2" fmla="*/ 52 w 52"/>
                <a:gd name="T3" fmla="*/ 10 h 48"/>
                <a:gd name="T4" fmla="*/ 45 w 52"/>
                <a:gd name="T5" fmla="*/ 48 h 48"/>
                <a:gd name="T6" fmla="*/ 0 w 52"/>
                <a:gd name="T7" fmla="*/ 39 h 48"/>
                <a:gd name="T8" fmla="*/ 8 w 52"/>
                <a:gd name="T9" fmla="*/ 0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8" y="0"/>
                  </a:moveTo>
                  <a:lnTo>
                    <a:pt x="52" y="10"/>
                  </a:lnTo>
                  <a:lnTo>
                    <a:pt x="45" y="48"/>
                  </a:lnTo>
                  <a:lnTo>
                    <a:pt x="0" y="39"/>
                  </a:lnTo>
                  <a:lnTo>
                    <a:pt x="8" y="0"/>
                  </a:lnTo>
                  <a:close/>
                </a:path>
              </a:pathLst>
            </a:custGeom>
            <a:solidFill>
              <a:srgbClr val="000000"/>
            </a:solidFill>
            <a:ln w="9525">
              <a:noFill/>
              <a:round/>
              <a:headEnd/>
              <a:tailEnd/>
            </a:ln>
          </p:spPr>
          <p:txBody>
            <a:bodyPr/>
            <a:lstStyle/>
            <a:p>
              <a:endParaRPr lang="en-US"/>
            </a:p>
          </p:txBody>
        </p:sp>
        <p:sp>
          <p:nvSpPr>
            <p:cNvPr id="91262" name="Freeform 208"/>
            <p:cNvSpPr>
              <a:spLocks/>
            </p:cNvSpPr>
            <p:nvPr/>
          </p:nvSpPr>
          <p:spPr bwMode="auto">
            <a:xfrm>
              <a:off x="5853" y="3215"/>
              <a:ext cx="83" cy="54"/>
            </a:xfrm>
            <a:custGeom>
              <a:avLst/>
              <a:gdLst>
                <a:gd name="T0" fmla="*/ 7 w 83"/>
                <a:gd name="T1" fmla="*/ 0 h 54"/>
                <a:gd name="T2" fmla="*/ 83 w 83"/>
                <a:gd name="T3" fmla="*/ 16 h 54"/>
                <a:gd name="T4" fmla="*/ 76 w 83"/>
                <a:gd name="T5" fmla="*/ 54 h 54"/>
                <a:gd name="T6" fmla="*/ 0 w 83"/>
                <a:gd name="T7" fmla="*/ 38 h 54"/>
                <a:gd name="T8" fmla="*/ 7 w 83"/>
                <a:gd name="T9" fmla="*/ 0 h 54"/>
                <a:gd name="T10" fmla="*/ 0 60000 65536"/>
                <a:gd name="T11" fmla="*/ 0 60000 65536"/>
                <a:gd name="T12" fmla="*/ 0 60000 65536"/>
                <a:gd name="T13" fmla="*/ 0 60000 65536"/>
                <a:gd name="T14" fmla="*/ 0 60000 65536"/>
                <a:gd name="T15" fmla="*/ 0 w 83"/>
                <a:gd name="T16" fmla="*/ 0 h 54"/>
                <a:gd name="T17" fmla="*/ 83 w 83"/>
                <a:gd name="T18" fmla="*/ 54 h 54"/>
              </a:gdLst>
              <a:ahLst/>
              <a:cxnLst>
                <a:cxn ang="T10">
                  <a:pos x="T0" y="T1"/>
                </a:cxn>
                <a:cxn ang="T11">
                  <a:pos x="T2" y="T3"/>
                </a:cxn>
                <a:cxn ang="T12">
                  <a:pos x="T4" y="T5"/>
                </a:cxn>
                <a:cxn ang="T13">
                  <a:pos x="T6" y="T7"/>
                </a:cxn>
                <a:cxn ang="T14">
                  <a:pos x="T8" y="T9"/>
                </a:cxn>
              </a:cxnLst>
              <a:rect l="T15" t="T16" r="T17" b="T18"/>
              <a:pathLst>
                <a:path w="83" h="54">
                  <a:moveTo>
                    <a:pt x="7" y="0"/>
                  </a:moveTo>
                  <a:lnTo>
                    <a:pt x="83" y="16"/>
                  </a:lnTo>
                  <a:lnTo>
                    <a:pt x="76" y="54"/>
                  </a:lnTo>
                  <a:lnTo>
                    <a:pt x="0" y="38"/>
                  </a:lnTo>
                  <a:lnTo>
                    <a:pt x="7" y="0"/>
                  </a:lnTo>
                  <a:close/>
                </a:path>
              </a:pathLst>
            </a:custGeom>
            <a:solidFill>
              <a:srgbClr val="000000"/>
            </a:solidFill>
            <a:ln w="9525">
              <a:noFill/>
              <a:round/>
              <a:headEnd/>
              <a:tailEnd/>
            </a:ln>
          </p:spPr>
          <p:txBody>
            <a:bodyPr/>
            <a:lstStyle/>
            <a:p>
              <a:endParaRPr lang="en-US"/>
            </a:p>
          </p:txBody>
        </p:sp>
        <p:sp>
          <p:nvSpPr>
            <p:cNvPr id="91263" name="Freeform 207"/>
            <p:cNvSpPr>
              <a:spLocks/>
            </p:cNvSpPr>
            <p:nvPr/>
          </p:nvSpPr>
          <p:spPr bwMode="auto">
            <a:xfrm>
              <a:off x="6075" y="3256"/>
              <a:ext cx="58" cy="47"/>
            </a:xfrm>
            <a:custGeom>
              <a:avLst/>
              <a:gdLst>
                <a:gd name="T0" fmla="*/ 6 w 58"/>
                <a:gd name="T1" fmla="*/ 0 h 47"/>
                <a:gd name="T2" fmla="*/ 58 w 58"/>
                <a:gd name="T3" fmla="*/ 9 h 47"/>
                <a:gd name="T4" fmla="*/ 52 w 58"/>
                <a:gd name="T5" fmla="*/ 47 h 47"/>
                <a:gd name="T6" fmla="*/ 0 w 58"/>
                <a:gd name="T7" fmla="*/ 38 h 47"/>
                <a:gd name="T8" fmla="*/ 6 w 58"/>
                <a:gd name="T9" fmla="*/ 0 h 47"/>
                <a:gd name="T10" fmla="*/ 0 60000 65536"/>
                <a:gd name="T11" fmla="*/ 0 60000 65536"/>
                <a:gd name="T12" fmla="*/ 0 60000 65536"/>
                <a:gd name="T13" fmla="*/ 0 60000 65536"/>
                <a:gd name="T14" fmla="*/ 0 60000 65536"/>
                <a:gd name="T15" fmla="*/ 0 w 58"/>
                <a:gd name="T16" fmla="*/ 0 h 47"/>
                <a:gd name="T17" fmla="*/ 58 w 58"/>
                <a:gd name="T18" fmla="*/ 47 h 47"/>
              </a:gdLst>
              <a:ahLst/>
              <a:cxnLst>
                <a:cxn ang="T10">
                  <a:pos x="T0" y="T1"/>
                </a:cxn>
                <a:cxn ang="T11">
                  <a:pos x="T2" y="T3"/>
                </a:cxn>
                <a:cxn ang="T12">
                  <a:pos x="T4" y="T5"/>
                </a:cxn>
                <a:cxn ang="T13">
                  <a:pos x="T6" y="T7"/>
                </a:cxn>
                <a:cxn ang="T14">
                  <a:pos x="T8" y="T9"/>
                </a:cxn>
              </a:cxnLst>
              <a:rect l="T15" t="T16" r="T17" b="T18"/>
              <a:pathLst>
                <a:path w="58" h="47">
                  <a:moveTo>
                    <a:pt x="6" y="0"/>
                  </a:moveTo>
                  <a:lnTo>
                    <a:pt x="58" y="9"/>
                  </a:lnTo>
                  <a:lnTo>
                    <a:pt x="52" y="47"/>
                  </a:lnTo>
                  <a:lnTo>
                    <a:pt x="0" y="38"/>
                  </a:lnTo>
                  <a:lnTo>
                    <a:pt x="6" y="0"/>
                  </a:lnTo>
                  <a:close/>
                </a:path>
              </a:pathLst>
            </a:custGeom>
            <a:solidFill>
              <a:srgbClr val="000000"/>
            </a:solidFill>
            <a:ln w="9525">
              <a:noFill/>
              <a:round/>
              <a:headEnd/>
              <a:tailEnd/>
            </a:ln>
          </p:spPr>
          <p:txBody>
            <a:bodyPr/>
            <a:lstStyle/>
            <a:p>
              <a:endParaRPr lang="en-US"/>
            </a:p>
          </p:txBody>
        </p:sp>
        <p:sp>
          <p:nvSpPr>
            <p:cNvPr id="91264" name="Freeform 206"/>
            <p:cNvSpPr>
              <a:spLocks/>
            </p:cNvSpPr>
            <p:nvPr/>
          </p:nvSpPr>
          <p:spPr bwMode="auto">
            <a:xfrm>
              <a:off x="6127" y="3265"/>
              <a:ext cx="97" cy="54"/>
            </a:xfrm>
            <a:custGeom>
              <a:avLst/>
              <a:gdLst>
                <a:gd name="T0" fmla="*/ 6 w 97"/>
                <a:gd name="T1" fmla="*/ 0 h 54"/>
                <a:gd name="T2" fmla="*/ 97 w 97"/>
                <a:gd name="T3" fmla="*/ 15 h 54"/>
                <a:gd name="T4" fmla="*/ 91 w 97"/>
                <a:gd name="T5" fmla="*/ 54 h 54"/>
                <a:gd name="T6" fmla="*/ 0 w 97"/>
                <a:gd name="T7" fmla="*/ 38 h 54"/>
                <a:gd name="T8" fmla="*/ 6 w 97"/>
                <a:gd name="T9" fmla="*/ 0 h 54"/>
                <a:gd name="T10" fmla="*/ 0 60000 65536"/>
                <a:gd name="T11" fmla="*/ 0 60000 65536"/>
                <a:gd name="T12" fmla="*/ 0 60000 65536"/>
                <a:gd name="T13" fmla="*/ 0 60000 65536"/>
                <a:gd name="T14" fmla="*/ 0 60000 65536"/>
                <a:gd name="T15" fmla="*/ 0 w 97"/>
                <a:gd name="T16" fmla="*/ 0 h 54"/>
                <a:gd name="T17" fmla="*/ 97 w 97"/>
                <a:gd name="T18" fmla="*/ 54 h 54"/>
              </a:gdLst>
              <a:ahLst/>
              <a:cxnLst>
                <a:cxn ang="T10">
                  <a:pos x="T0" y="T1"/>
                </a:cxn>
                <a:cxn ang="T11">
                  <a:pos x="T2" y="T3"/>
                </a:cxn>
                <a:cxn ang="T12">
                  <a:pos x="T4" y="T5"/>
                </a:cxn>
                <a:cxn ang="T13">
                  <a:pos x="T6" y="T7"/>
                </a:cxn>
                <a:cxn ang="T14">
                  <a:pos x="T8" y="T9"/>
                </a:cxn>
              </a:cxnLst>
              <a:rect l="T15" t="T16" r="T17" b="T18"/>
              <a:pathLst>
                <a:path w="97" h="54">
                  <a:moveTo>
                    <a:pt x="6" y="0"/>
                  </a:moveTo>
                  <a:lnTo>
                    <a:pt x="97" y="15"/>
                  </a:lnTo>
                  <a:lnTo>
                    <a:pt x="91" y="54"/>
                  </a:lnTo>
                  <a:lnTo>
                    <a:pt x="0" y="38"/>
                  </a:lnTo>
                  <a:lnTo>
                    <a:pt x="6" y="0"/>
                  </a:lnTo>
                  <a:close/>
                </a:path>
              </a:pathLst>
            </a:custGeom>
            <a:solidFill>
              <a:srgbClr val="000000"/>
            </a:solidFill>
            <a:ln w="9525">
              <a:noFill/>
              <a:round/>
              <a:headEnd/>
              <a:tailEnd/>
            </a:ln>
          </p:spPr>
          <p:txBody>
            <a:bodyPr/>
            <a:lstStyle/>
            <a:p>
              <a:endParaRPr lang="en-US"/>
            </a:p>
          </p:txBody>
        </p:sp>
        <p:sp>
          <p:nvSpPr>
            <p:cNvPr id="91265" name="Freeform 205"/>
            <p:cNvSpPr>
              <a:spLocks/>
            </p:cNvSpPr>
            <p:nvPr/>
          </p:nvSpPr>
          <p:spPr bwMode="auto">
            <a:xfrm>
              <a:off x="6219" y="3280"/>
              <a:ext cx="98" cy="53"/>
            </a:xfrm>
            <a:custGeom>
              <a:avLst/>
              <a:gdLst>
                <a:gd name="T0" fmla="*/ 5 w 98"/>
                <a:gd name="T1" fmla="*/ 0 h 53"/>
                <a:gd name="T2" fmla="*/ 98 w 98"/>
                <a:gd name="T3" fmla="*/ 15 h 53"/>
                <a:gd name="T4" fmla="*/ 93 w 98"/>
                <a:gd name="T5" fmla="*/ 53 h 53"/>
                <a:gd name="T6" fmla="*/ 0 w 98"/>
                <a:gd name="T7" fmla="*/ 39 h 53"/>
                <a:gd name="T8" fmla="*/ 5 w 98"/>
                <a:gd name="T9" fmla="*/ 0 h 53"/>
                <a:gd name="T10" fmla="*/ 0 60000 65536"/>
                <a:gd name="T11" fmla="*/ 0 60000 65536"/>
                <a:gd name="T12" fmla="*/ 0 60000 65536"/>
                <a:gd name="T13" fmla="*/ 0 60000 65536"/>
                <a:gd name="T14" fmla="*/ 0 60000 65536"/>
                <a:gd name="T15" fmla="*/ 0 w 98"/>
                <a:gd name="T16" fmla="*/ 0 h 53"/>
                <a:gd name="T17" fmla="*/ 98 w 98"/>
                <a:gd name="T18" fmla="*/ 53 h 53"/>
              </a:gdLst>
              <a:ahLst/>
              <a:cxnLst>
                <a:cxn ang="T10">
                  <a:pos x="T0" y="T1"/>
                </a:cxn>
                <a:cxn ang="T11">
                  <a:pos x="T2" y="T3"/>
                </a:cxn>
                <a:cxn ang="T12">
                  <a:pos x="T4" y="T5"/>
                </a:cxn>
                <a:cxn ang="T13">
                  <a:pos x="T6" y="T7"/>
                </a:cxn>
                <a:cxn ang="T14">
                  <a:pos x="T8" y="T9"/>
                </a:cxn>
              </a:cxnLst>
              <a:rect l="T15" t="T16" r="T17" b="T18"/>
              <a:pathLst>
                <a:path w="98" h="53">
                  <a:moveTo>
                    <a:pt x="5" y="0"/>
                  </a:moveTo>
                  <a:lnTo>
                    <a:pt x="98" y="15"/>
                  </a:lnTo>
                  <a:lnTo>
                    <a:pt x="93" y="53"/>
                  </a:lnTo>
                  <a:lnTo>
                    <a:pt x="0" y="39"/>
                  </a:lnTo>
                  <a:lnTo>
                    <a:pt x="5" y="0"/>
                  </a:lnTo>
                  <a:close/>
                </a:path>
              </a:pathLst>
            </a:custGeom>
            <a:solidFill>
              <a:srgbClr val="000000"/>
            </a:solidFill>
            <a:ln w="9525">
              <a:noFill/>
              <a:round/>
              <a:headEnd/>
              <a:tailEnd/>
            </a:ln>
          </p:spPr>
          <p:txBody>
            <a:bodyPr/>
            <a:lstStyle/>
            <a:p>
              <a:endParaRPr lang="en-US"/>
            </a:p>
          </p:txBody>
        </p:sp>
        <p:sp>
          <p:nvSpPr>
            <p:cNvPr id="91266" name="Freeform 204"/>
            <p:cNvSpPr>
              <a:spLocks/>
            </p:cNvSpPr>
            <p:nvPr/>
          </p:nvSpPr>
          <p:spPr bwMode="auto">
            <a:xfrm>
              <a:off x="6311" y="3295"/>
              <a:ext cx="25" cy="42"/>
            </a:xfrm>
            <a:custGeom>
              <a:avLst/>
              <a:gdLst>
                <a:gd name="T0" fmla="*/ 6 w 25"/>
                <a:gd name="T1" fmla="*/ 0 h 42"/>
                <a:gd name="T2" fmla="*/ 25 w 25"/>
                <a:gd name="T3" fmla="*/ 3 h 42"/>
                <a:gd name="T4" fmla="*/ 19 w 25"/>
                <a:gd name="T5" fmla="*/ 42 h 42"/>
                <a:gd name="T6" fmla="*/ 0 w 25"/>
                <a:gd name="T7" fmla="*/ 38 h 42"/>
                <a:gd name="T8" fmla="*/ 6 w 25"/>
                <a:gd name="T9" fmla="*/ 0 h 42"/>
                <a:gd name="T10" fmla="*/ 0 60000 65536"/>
                <a:gd name="T11" fmla="*/ 0 60000 65536"/>
                <a:gd name="T12" fmla="*/ 0 60000 65536"/>
                <a:gd name="T13" fmla="*/ 0 60000 65536"/>
                <a:gd name="T14" fmla="*/ 0 60000 65536"/>
                <a:gd name="T15" fmla="*/ 0 w 25"/>
                <a:gd name="T16" fmla="*/ 0 h 42"/>
                <a:gd name="T17" fmla="*/ 25 w 25"/>
                <a:gd name="T18" fmla="*/ 42 h 42"/>
              </a:gdLst>
              <a:ahLst/>
              <a:cxnLst>
                <a:cxn ang="T10">
                  <a:pos x="T0" y="T1"/>
                </a:cxn>
                <a:cxn ang="T11">
                  <a:pos x="T2" y="T3"/>
                </a:cxn>
                <a:cxn ang="T12">
                  <a:pos x="T4" y="T5"/>
                </a:cxn>
                <a:cxn ang="T13">
                  <a:pos x="T6" y="T7"/>
                </a:cxn>
                <a:cxn ang="T14">
                  <a:pos x="T8" y="T9"/>
                </a:cxn>
              </a:cxnLst>
              <a:rect l="T15" t="T16" r="T17" b="T18"/>
              <a:pathLst>
                <a:path w="25" h="42">
                  <a:moveTo>
                    <a:pt x="6" y="0"/>
                  </a:moveTo>
                  <a:lnTo>
                    <a:pt x="25" y="3"/>
                  </a:lnTo>
                  <a:lnTo>
                    <a:pt x="19" y="42"/>
                  </a:lnTo>
                  <a:lnTo>
                    <a:pt x="0" y="38"/>
                  </a:lnTo>
                  <a:lnTo>
                    <a:pt x="6" y="0"/>
                  </a:lnTo>
                  <a:close/>
                </a:path>
              </a:pathLst>
            </a:custGeom>
            <a:solidFill>
              <a:srgbClr val="000000"/>
            </a:solidFill>
            <a:ln w="9525">
              <a:noFill/>
              <a:round/>
              <a:headEnd/>
              <a:tailEnd/>
            </a:ln>
          </p:spPr>
          <p:txBody>
            <a:bodyPr/>
            <a:lstStyle/>
            <a:p>
              <a:endParaRPr lang="en-US"/>
            </a:p>
          </p:txBody>
        </p:sp>
        <p:sp>
          <p:nvSpPr>
            <p:cNvPr id="91267" name="Freeform 203"/>
            <p:cNvSpPr>
              <a:spLocks/>
            </p:cNvSpPr>
            <p:nvPr/>
          </p:nvSpPr>
          <p:spPr bwMode="auto">
            <a:xfrm>
              <a:off x="6475" y="3326"/>
              <a:ext cx="24" cy="41"/>
            </a:xfrm>
            <a:custGeom>
              <a:avLst/>
              <a:gdLst>
                <a:gd name="T0" fmla="*/ 6 w 24"/>
                <a:gd name="T1" fmla="*/ 0 h 41"/>
                <a:gd name="T2" fmla="*/ 24 w 24"/>
                <a:gd name="T3" fmla="*/ 3 h 41"/>
                <a:gd name="T4" fmla="*/ 18 w 24"/>
                <a:gd name="T5" fmla="*/ 41 h 41"/>
                <a:gd name="T6" fmla="*/ 0 w 24"/>
                <a:gd name="T7" fmla="*/ 38 h 41"/>
                <a:gd name="T8" fmla="*/ 6 w 24"/>
                <a:gd name="T9" fmla="*/ 0 h 41"/>
                <a:gd name="T10" fmla="*/ 0 60000 65536"/>
                <a:gd name="T11" fmla="*/ 0 60000 65536"/>
                <a:gd name="T12" fmla="*/ 0 60000 65536"/>
                <a:gd name="T13" fmla="*/ 0 60000 65536"/>
                <a:gd name="T14" fmla="*/ 0 60000 65536"/>
                <a:gd name="T15" fmla="*/ 0 w 24"/>
                <a:gd name="T16" fmla="*/ 0 h 41"/>
                <a:gd name="T17" fmla="*/ 24 w 24"/>
                <a:gd name="T18" fmla="*/ 41 h 41"/>
              </a:gdLst>
              <a:ahLst/>
              <a:cxnLst>
                <a:cxn ang="T10">
                  <a:pos x="T0" y="T1"/>
                </a:cxn>
                <a:cxn ang="T11">
                  <a:pos x="T2" y="T3"/>
                </a:cxn>
                <a:cxn ang="T12">
                  <a:pos x="T4" y="T5"/>
                </a:cxn>
                <a:cxn ang="T13">
                  <a:pos x="T6" y="T7"/>
                </a:cxn>
                <a:cxn ang="T14">
                  <a:pos x="T8" y="T9"/>
                </a:cxn>
              </a:cxnLst>
              <a:rect l="T15" t="T16" r="T17" b="T18"/>
              <a:pathLst>
                <a:path w="24" h="41">
                  <a:moveTo>
                    <a:pt x="6" y="0"/>
                  </a:moveTo>
                  <a:lnTo>
                    <a:pt x="24" y="3"/>
                  </a:lnTo>
                  <a:lnTo>
                    <a:pt x="18" y="41"/>
                  </a:lnTo>
                  <a:lnTo>
                    <a:pt x="0" y="38"/>
                  </a:lnTo>
                  <a:lnTo>
                    <a:pt x="6" y="0"/>
                  </a:lnTo>
                  <a:close/>
                </a:path>
              </a:pathLst>
            </a:custGeom>
            <a:solidFill>
              <a:srgbClr val="000000"/>
            </a:solidFill>
            <a:ln w="9525">
              <a:noFill/>
              <a:round/>
              <a:headEnd/>
              <a:tailEnd/>
            </a:ln>
          </p:spPr>
          <p:txBody>
            <a:bodyPr/>
            <a:lstStyle/>
            <a:p>
              <a:endParaRPr lang="en-US"/>
            </a:p>
          </p:txBody>
        </p:sp>
        <p:sp>
          <p:nvSpPr>
            <p:cNvPr id="91268" name="Freeform 202"/>
            <p:cNvSpPr>
              <a:spLocks/>
            </p:cNvSpPr>
            <p:nvPr/>
          </p:nvSpPr>
          <p:spPr bwMode="auto">
            <a:xfrm>
              <a:off x="6493" y="3329"/>
              <a:ext cx="51" cy="47"/>
            </a:xfrm>
            <a:custGeom>
              <a:avLst/>
              <a:gdLst>
                <a:gd name="T0" fmla="*/ 7 w 51"/>
                <a:gd name="T1" fmla="*/ 0 h 47"/>
                <a:gd name="T2" fmla="*/ 51 w 51"/>
                <a:gd name="T3" fmla="*/ 9 h 47"/>
                <a:gd name="T4" fmla="*/ 44 w 51"/>
                <a:gd name="T5" fmla="*/ 47 h 47"/>
                <a:gd name="T6" fmla="*/ 0 w 51"/>
                <a:gd name="T7" fmla="*/ 38 h 47"/>
                <a:gd name="T8" fmla="*/ 7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7" y="0"/>
                  </a:moveTo>
                  <a:lnTo>
                    <a:pt x="51" y="9"/>
                  </a:lnTo>
                  <a:lnTo>
                    <a:pt x="44" y="47"/>
                  </a:lnTo>
                  <a:lnTo>
                    <a:pt x="0" y="38"/>
                  </a:lnTo>
                  <a:lnTo>
                    <a:pt x="7" y="0"/>
                  </a:lnTo>
                  <a:close/>
                </a:path>
              </a:pathLst>
            </a:custGeom>
            <a:solidFill>
              <a:srgbClr val="000000"/>
            </a:solidFill>
            <a:ln w="9525">
              <a:noFill/>
              <a:round/>
              <a:headEnd/>
              <a:tailEnd/>
            </a:ln>
          </p:spPr>
          <p:txBody>
            <a:bodyPr/>
            <a:lstStyle/>
            <a:p>
              <a:endParaRPr lang="en-US"/>
            </a:p>
          </p:txBody>
        </p:sp>
        <p:sp>
          <p:nvSpPr>
            <p:cNvPr id="91269" name="Freeform 201"/>
            <p:cNvSpPr>
              <a:spLocks/>
            </p:cNvSpPr>
            <p:nvPr/>
          </p:nvSpPr>
          <p:spPr bwMode="auto">
            <a:xfrm>
              <a:off x="6537" y="3338"/>
              <a:ext cx="52" cy="49"/>
            </a:xfrm>
            <a:custGeom>
              <a:avLst/>
              <a:gdLst>
                <a:gd name="T0" fmla="*/ 8 w 52"/>
                <a:gd name="T1" fmla="*/ 0 h 49"/>
                <a:gd name="T2" fmla="*/ 52 w 52"/>
                <a:gd name="T3" fmla="*/ 11 h 49"/>
                <a:gd name="T4" fmla="*/ 43 w 52"/>
                <a:gd name="T5" fmla="*/ 49 h 49"/>
                <a:gd name="T6" fmla="*/ 0 w 52"/>
                <a:gd name="T7" fmla="*/ 38 h 49"/>
                <a:gd name="T8" fmla="*/ 8 w 52"/>
                <a:gd name="T9" fmla="*/ 0 h 49"/>
                <a:gd name="T10" fmla="*/ 0 60000 65536"/>
                <a:gd name="T11" fmla="*/ 0 60000 65536"/>
                <a:gd name="T12" fmla="*/ 0 60000 65536"/>
                <a:gd name="T13" fmla="*/ 0 60000 65536"/>
                <a:gd name="T14" fmla="*/ 0 60000 65536"/>
                <a:gd name="T15" fmla="*/ 0 w 52"/>
                <a:gd name="T16" fmla="*/ 0 h 49"/>
                <a:gd name="T17" fmla="*/ 52 w 52"/>
                <a:gd name="T18" fmla="*/ 49 h 49"/>
              </a:gdLst>
              <a:ahLst/>
              <a:cxnLst>
                <a:cxn ang="T10">
                  <a:pos x="T0" y="T1"/>
                </a:cxn>
                <a:cxn ang="T11">
                  <a:pos x="T2" y="T3"/>
                </a:cxn>
                <a:cxn ang="T12">
                  <a:pos x="T4" y="T5"/>
                </a:cxn>
                <a:cxn ang="T13">
                  <a:pos x="T6" y="T7"/>
                </a:cxn>
                <a:cxn ang="T14">
                  <a:pos x="T8" y="T9"/>
                </a:cxn>
              </a:cxnLst>
              <a:rect l="T15" t="T16" r="T17" b="T18"/>
              <a:pathLst>
                <a:path w="52" h="49">
                  <a:moveTo>
                    <a:pt x="8" y="0"/>
                  </a:moveTo>
                  <a:lnTo>
                    <a:pt x="52" y="11"/>
                  </a:lnTo>
                  <a:lnTo>
                    <a:pt x="43" y="49"/>
                  </a:lnTo>
                  <a:lnTo>
                    <a:pt x="0" y="38"/>
                  </a:lnTo>
                  <a:lnTo>
                    <a:pt x="8" y="0"/>
                  </a:lnTo>
                  <a:close/>
                </a:path>
              </a:pathLst>
            </a:custGeom>
            <a:solidFill>
              <a:srgbClr val="000000"/>
            </a:solidFill>
            <a:ln w="9525">
              <a:noFill/>
              <a:round/>
              <a:headEnd/>
              <a:tailEnd/>
            </a:ln>
          </p:spPr>
          <p:txBody>
            <a:bodyPr/>
            <a:lstStyle/>
            <a:p>
              <a:endParaRPr lang="en-US"/>
            </a:p>
          </p:txBody>
        </p:sp>
        <p:sp>
          <p:nvSpPr>
            <p:cNvPr id="91270" name="Freeform 200"/>
            <p:cNvSpPr>
              <a:spLocks/>
            </p:cNvSpPr>
            <p:nvPr/>
          </p:nvSpPr>
          <p:spPr bwMode="auto">
            <a:xfrm>
              <a:off x="6580" y="3349"/>
              <a:ext cx="52" cy="49"/>
            </a:xfrm>
            <a:custGeom>
              <a:avLst/>
              <a:gdLst>
                <a:gd name="T0" fmla="*/ 9 w 52"/>
                <a:gd name="T1" fmla="*/ 0 h 49"/>
                <a:gd name="T2" fmla="*/ 52 w 52"/>
                <a:gd name="T3" fmla="*/ 10 h 49"/>
                <a:gd name="T4" fmla="*/ 44 w 52"/>
                <a:gd name="T5" fmla="*/ 49 h 49"/>
                <a:gd name="T6" fmla="*/ 0 w 52"/>
                <a:gd name="T7" fmla="*/ 38 h 49"/>
                <a:gd name="T8" fmla="*/ 9 w 52"/>
                <a:gd name="T9" fmla="*/ 0 h 49"/>
                <a:gd name="T10" fmla="*/ 0 60000 65536"/>
                <a:gd name="T11" fmla="*/ 0 60000 65536"/>
                <a:gd name="T12" fmla="*/ 0 60000 65536"/>
                <a:gd name="T13" fmla="*/ 0 60000 65536"/>
                <a:gd name="T14" fmla="*/ 0 60000 65536"/>
                <a:gd name="T15" fmla="*/ 0 w 52"/>
                <a:gd name="T16" fmla="*/ 0 h 49"/>
                <a:gd name="T17" fmla="*/ 52 w 52"/>
                <a:gd name="T18" fmla="*/ 49 h 49"/>
              </a:gdLst>
              <a:ahLst/>
              <a:cxnLst>
                <a:cxn ang="T10">
                  <a:pos x="T0" y="T1"/>
                </a:cxn>
                <a:cxn ang="T11">
                  <a:pos x="T2" y="T3"/>
                </a:cxn>
                <a:cxn ang="T12">
                  <a:pos x="T4" y="T5"/>
                </a:cxn>
                <a:cxn ang="T13">
                  <a:pos x="T6" y="T7"/>
                </a:cxn>
                <a:cxn ang="T14">
                  <a:pos x="T8" y="T9"/>
                </a:cxn>
              </a:cxnLst>
              <a:rect l="T15" t="T16" r="T17" b="T18"/>
              <a:pathLst>
                <a:path w="52" h="49">
                  <a:moveTo>
                    <a:pt x="9" y="0"/>
                  </a:moveTo>
                  <a:lnTo>
                    <a:pt x="52" y="10"/>
                  </a:lnTo>
                  <a:lnTo>
                    <a:pt x="44" y="49"/>
                  </a:lnTo>
                  <a:lnTo>
                    <a:pt x="0" y="38"/>
                  </a:lnTo>
                  <a:lnTo>
                    <a:pt x="9" y="0"/>
                  </a:lnTo>
                  <a:close/>
                </a:path>
              </a:pathLst>
            </a:custGeom>
            <a:solidFill>
              <a:srgbClr val="000000"/>
            </a:solidFill>
            <a:ln w="9525">
              <a:noFill/>
              <a:round/>
              <a:headEnd/>
              <a:tailEnd/>
            </a:ln>
          </p:spPr>
          <p:txBody>
            <a:bodyPr/>
            <a:lstStyle/>
            <a:p>
              <a:endParaRPr lang="en-US"/>
            </a:p>
          </p:txBody>
        </p:sp>
        <p:sp>
          <p:nvSpPr>
            <p:cNvPr id="91271" name="Freeform 199"/>
            <p:cNvSpPr>
              <a:spLocks/>
            </p:cNvSpPr>
            <p:nvPr/>
          </p:nvSpPr>
          <p:spPr bwMode="auto">
            <a:xfrm>
              <a:off x="6623" y="3359"/>
              <a:ext cx="52" cy="50"/>
            </a:xfrm>
            <a:custGeom>
              <a:avLst/>
              <a:gdLst>
                <a:gd name="T0" fmla="*/ 9 w 52"/>
                <a:gd name="T1" fmla="*/ 0 h 50"/>
                <a:gd name="T2" fmla="*/ 52 w 52"/>
                <a:gd name="T3" fmla="*/ 12 h 50"/>
                <a:gd name="T4" fmla="*/ 43 w 52"/>
                <a:gd name="T5" fmla="*/ 50 h 50"/>
                <a:gd name="T6" fmla="*/ 0 w 52"/>
                <a:gd name="T7" fmla="*/ 39 h 50"/>
                <a:gd name="T8" fmla="*/ 9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9" y="0"/>
                  </a:moveTo>
                  <a:lnTo>
                    <a:pt x="52" y="12"/>
                  </a:lnTo>
                  <a:lnTo>
                    <a:pt x="43" y="50"/>
                  </a:lnTo>
                  <a:lnTo>
                    <a:pt x="0" y="39"/>
                  </a:lnTo>
                  <a:lnTo>
                    <a:pt x="9" y="0"/>
                  </a:lnTo>
                  <a:close/>
                </a:path>
              </a:pathLst>
            </a:custGeom>
            <a:solidFill>
              <a:srgbClr val="000000"/>
            </a:solidFill>
            <a:ln w="9525">
              <a:noFill/>
              <a:round/>
              <a:headEnd/>
              <a:tailEnd/>
            </a:ln>
          </p:spPr>
          <p:txBody>
            <a:bodyPr/>
            <a:lstStyle/>
            <a:p>
              <a:endParaRPr lang="en-US"/>
            </a:p>
          </p:txBody>
        </p:sp>
        <p:sp>
          <p:nvSpPr>
            <p:cNvPr id="91272" name="Freeform 198"/>
            <p:cNvSpPr>
              <a:spLocks/>
            </p:cNvSpPr>
            <p:nvPr/>
          </p:nvSpPr>
          <p:spPr bwMode="auto">
            <a:xfrm>
              <a:off x="1144" y="3752"/>
              <a:ext cx="69" cy="389"/>
            </a:xfrm>
            <a:custGeom>
              <a:avLst/>
              <a:gdLst>
                <a:gd name="T0" fmla="*/ 0 w 69"/>
                <a:gd name="T1" fmla="*/ 0 h 389"/>
                <a:gd name="T2" fmla="*/ 4 w 69"/>
                <a:gd name="T3" fmla="*/ 25 h 389"/>
                <a:gd name="T4" fmla="*/ 7 w 69"/>
                <a:gd name="T5" fmla="*/ 51 h 389"/>
                <a:gd name="T6" fmla="*/ 11 w 69"/>
                <a:gd name="T7" fmla="*/ 79 h 389"/>
                <a:gd name="T8" fmla="*/ 14 w 69"/>
                <a:gd name="T9" fmla="*/ 107 h 389"/>
                <a:gd name="T10" fmla="*/ 20 w 69"/>
                <a:gd name="T11" fmla="*/ 164 h 389"/>
                <a:gd name="T12" fmla="*/ 23 w 69"/>
                <a:gd name="T13" fmla="*/ 191 h 389"/>
                <a:gd name="T14" fmla="*/ 27 w 69"/>
                <a:gd name="T15" fmla="*/ 219 h 389"/>
                <a:gd name="T16" fmla="*/ 30 w 69"/>
                <a:gd name="T17" fmla="*/ 247 h 389"/>
                <a:gd name="T18" fmla="*/ 34 w 69"/>
                <a:gd name="T19" fmla="*/ 272 h 389"/>
                <a:gd name="T20" fmla="*/ 39 w 69"/>
                <a:gd name="T21" fmla="*/ 297 h 389"/>
                <a:gd name="T22" fmla="*/ 43 w 69"/>
                <a:gd name="T23" fmla="*/ 320 h 389"/>
                <a:gd name="T24" fmla="*/ 49 w 69"/>
                <a:gd name="T25" fmla="*/ 340 h 389"/>
                <a:gd name="T26" fmla="*/ 52 w 69"/>
                <a:gd name="T27" fmla="*/ 350 h 389"/>
                <a:gd name="T28" fmla="*/ 55 w 69"/>
                <a:gd name="T29" fmla="*/ 360 h 389"/>
                <a:gd name="T30" fmla="*/ 58 w 69"/>
                <a:gd name="T31" fmla="*/ 368 h 389"/>
                <a:gd name="T32" fmla="*/ 62 w 69"/>
                <a:gd name="T33" fmla="*/ 376 h 389"/>
                <a:gd name="T34" fmla="*/ 66 w 69"/>
                <a:gd name="T35" fmla="*/ 383 h 389"/>
                <a:gd name="T36" fmla="*/ 69 w 69"/>
                <a:gd name="T37" fmla="*/ 389 h 3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389"/>
                <a:gd name="T59" fmla="*/ 69 w 69"/>
                <a:gd name="T60" fmla="*/ 389 h 3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389">
                  <a:moveTo>
                    <a:pt x="0" y="0"/>
                  </a:moveTo>
                  <a:lnTo>
                    <a:pt x="4" y="25"/>
                  </a:lnTo>
                  <a:lnTo>
                    <a:pt x="7" y="51"/>
                  </a:lnTo>
                  <a:lnTo>
                    <a:pt x="11" y="79"/>
                  </a:lnTo>
                  <a:lnTo>
                    <a:pt x="14" y="107"/>
                  </a:lnTo>
                  <a:lnTo>
                    <a:pt x="20" y="164"/>
                  </a:lnTo>
                  <a:lnTo>
                    <a:pt x="23" y="191"/>
                  </a:lnTo>
                  <a:lnTo>
                    <a:pt x="27" y="219"/>
                  </a:lnTo>
                  <a:lnTo>
                    <a:pt x="30" y="247"/>
                  </a:lnTo>
                  <a:lnTo>
                    <a:pt x="34" y="272"/>
                  </a:lnTo>
                  <a:lnTo>
                    <a:pt x="39" y="297"/>
                  </a:lnTo>
                  <a:lnTo>
                    <a:pt x="43" y="320"/>
                  </a:lnTo>
                  <a:lnTo>
                    <a:pt x="49" y="340"/>
                  </a:lnTo>
                  <a:lnTo>
                    <a:pt x="52" y="350"/>
                  </a:lnTo>
                  <a:lnTo>
                    <a:pt x="55" y="360"/>
                  </a:lnTo>
                  <a:lnTo>
                    <a:pt x="58" y="368"/>
                  </a:lnTo>
                  <a:lnTo>
                    <a:pt x="62" y="376"/>
                  </a:lnTo>
                  <a:lnTo>
                    <a:pt x="66" y="383"/>
                  </a:lnTo>
                  <a:lnTo>
                    <a:pt x="69" y="389"/>
                  </a:lnTo>
                </a:path>
              </a:pathLst>
            </a:custGeom>
            <a:noFill/>
            <a:ln w="22860">
              <a:solidFill>
                <a:srgbClr val="000000"/>
              </a:solidFill>
              <a:round/>
              <a:headEnd/>
              <a:tailEnd/>
            </a:ln>
          </p:spPr>
          <p:txBody>
            <a:bodyPr/>
            <a:lstStyle/>
            <a:p>
              <a:endParaRPr lang="en-US"/>
            </a:p>
          </p:txBody>
        </p:sp>
        <p:sp>
          <p:nvSpPr>
            <p:cNvPr id="91273" name="Freeform 197"/>
            <p:cNvSpPr>
              <a:spLocks/>
            </p:cNvSpPr>
            <p:nvPr/>
          </p:nvSpPr>
          <p:spPr bwMode="auto">
            <a:xfrm>
              <a:off x="1213" y="4135"/>
              <a:ext cx="194" cy="28"/>
            </a:xfrm>
            <a:custGeom>
              <a:avLst/>
              <a:gdLst>
                <a:gd name="T0" fmla="*/ 0 w 194"/>
                <a:gd name="T1" fmla="*/ 6 h 28"/>
                <a:gd name="T2" fmla="*/ 7 w 194"/>
                <a:gd name="T3" fmla="*/ 14 h 28"/>
                <a:gd name="T4" fmla="*/ 14 w 194"/>
                <a:gd name="T5" fmla="*/ 20 h 28"/>
                <a:gd name="T6" fmla="*/ 23 w 194"/>
                <a:gd name="T7" fmla="*/ 24 h 28"/>
                <a:gd name="T8" fmla="*/ 32 w 194"/>
                <a:gd name="T9" fmla="*/ 27 h 28"/>
                <a:gd name="T10" fmla="*/ 41 w 194"/>
                <a:gd name="T11" fmla="*/ 28 h 28"/>
                <a:gd name="T12" fmla="*/ 51 w 194"/>
                <a:gd name="T13" fmla="*/ 28 h 28"/>
                <a:gd name="T14" fmla="*/ 62 w 194"/>
                <a:gd name="T15" fmla="*/ 26 h 28"/>
                <a:gd name="T16" fmla="*/ 74 w 194"/>
                <a:gd name="T17" fmla="*/ 23 h 28"/>
                <a:gd name="T18" fmla="*/ 86 w 194"/>
                <a:gd name="T19" fmla="*/ 21 h 28"/>
                <a:gd name="T20" fmla="*/ 99 w 194"/>
                <a:gd name="T21" fmla="*/ 18 h 28"/>
                <a:gd name="T22" fmla="*/ 113 w 194"/>
                <a:gd name="T23" fmla="*/ 14 h 28"/>
                <a:gd name="T24" fmla="*/ 127 w 194"/>
                <a:gd name="T25" fmla="*/ 10 h 28"/>
                <a:gd name="T26" fmla="*/ 143 w 194"/>
                <a:gd name="T27" fmla="*/ 7 h 28"/>
                <a:gd name="T28" fmla="*/ 159 w 194"/>
                <a:gd name="T29" fmla="*/ 4 h 28"/>
                <a:gd name="T30" fmla="*/ 176 w 194"/>
                <a:gd name="T31" fmla="*/ 1 h 28"/>
                <a:gd name="T32" fmla="*/ 194 w 194"/>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4"/>
                <a:gd name="T52" fmla="*/ 0 h 28"/>
                <a:gd name="T53" fmla="*/ 194 w 194"/>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4" h="28">
                  <a:moveTo>
                    <a:pt x="0" y="6"/>
                  </a:moveTo>
                  <a:lnTo>
                    <a:pt x="7" y="14"/>
                  </a:lnTo>
                  <a:lnTo>
                    <a:pt x="14" y="20"/>
                  </a:lnTo>
                  <a:lnTo>
                    <a:pt x="23" y="24"/>
                  </a:lnTo>
                  <a:lnTo>
                    <a:pt x="32" y="27"/>
                  </a:lnTo>
                  <a:lnTo>
                    <a:pt x="41" y="28"/>
                  </a:lnTo>
                  <a:lnTo>
                    <a:pt x="51" y="28"/>
                  </a:lnTo>
                  <a:lnTo>
                    <a:pt x="62" y="26"/>
                  </a:lnTo>
                  <a:lnTo>
                    <a:pt x="74" y="23"/>
                  </a:lnTo>
                  <a:lnTo>
                    <a:pt x="86" y="21"/>
                  </a:lnTo>
                  <a:lnTo>
                    <a:pt x="99" y="18"/>
                  </a:lnTo>
                  <a:lnTo>
                    <a:pt x="113" y="14"/>
                  </a:lnTo>
                  <a:lnTo>
                    <a:pt x="127" y="10"/>
                  </a:lnTo>
                  <a:lnTo>
                    <a:pt x="143" y="7"/>
                  </a:lnTo>
                  <a:lnTo>
                    <a:pt x="159" y="4"/>
                  </a:lnTo>
                  <a:lnTo>
                    <a:pt x="176" y="1"/>
                  </a:lnTo>
                  <a:lnTo>
                    <a:pt x="194" y="0"/>
                  </a:lnTo>
                </a:path>
              </a:pathLst>
            </a:custGeom>
            <a:noFill/>
            <a:ln w="22860">
              <a:solidFill>
                <a:srgbClr val="000000"/>
              </a:solidFill>
              <a:round/>
              <a:headEnd/>
              <a:tailEnd/>
            </a:ln>
          </p:spPr>
          <p:txBody>
            <a:bodyPr/>
            <a:lstStyle/>
            <a:p>
              <a:endParaRPr lang="en-US"/>
            </a:p>
          </p:txBody>
        </p:sp>
        <p:sp>
          <p:nvSpPr>
            <p:cNvPr id="91274" name="Freeform 196"/>
            <p:cNvSpPr>
              <a:spLocks/>
            </p:cNvSpPr>
            <p:nvPr/>
          </p:nvSpPr>
          <p:spPr bwMode="auto">
            <a:xfrm>
              <a:off x="1407" y="4097"/>
              <a:ext cx="554" cy="38"/>
            </a:xfrm>
            <a:custGeom>
              <a:avLst/>
              <a:gdLst>
                <a:gd name="T0" fmla="*/ 0 w 554"/>
                <a:gd name="T1" fmla="*/ 38 h 38"/>
                <a:gd name="T2" fmla="*/ 12 w 554"/>
                <a:gd name="T3" fmla="*/ 37 h 38"/>
                <a:gd name="T4" fmla="*/ 25 w 554"/>
                <a:gd name="T5" fmla="*/ 36 h 38"/>
                <a:gd name="T6" fmla="*/ 38 w 554"/>
                <a:gd name="T7" fmla="*/ 35 h 38"/>
                <a:gd name="T8" fmla="*/ 53 w 554"/>
                <a:gd name="T9" fmla="*/ 35 h 38"/>
                <a:gd name="T10" fmla="*/ 67 w 554"/>
                <a:gd name="T11" fmla="*/ 33 h 38"/>
                <a:gd name="T12" fmla="*/ 83 w 554"/>
                <a:gd name="T13" fmla="*/ 32 h 38"/>
                <a:gd name="T14" fmla="*/ 115 w 554"/>
                <a:gd name="T15" fmla="*/ 30 h 38"/>
                <a:gd name="T16" fmla="*/ 150 w 554"/>
                <a:gd name="T17" fmla="*/ 26 h 38"/>
                <a:gd name="T18" fmla="*/ 186 w 554"/>
                <a:gd name="T19" fmla="*/ 23 h 38"/>
                <a:gd name="T20" fmla="*/ 223 w 554"/>
                <a:gd name="T21" fmla="*/ 21 h 38"/>
                <a:gd name="T22" fmla="*/ 260 w 554"/>
                <a:gd name="T23" fmla="*/ 17 h 38"/>
                <a:gd name="T24" fmla="*/ 337 w 554"/>
                <a:gd name="T25" fmla="*/ 12 h 38"/>
                <a:gd name="T26" fmla="*/ 376 w 554"/>
                <a:gd name="T27" fmla="*/ 9 h 38"/>
                <a:gd name="T28" fmla="*/ 414 w 554"/>
                <a:gd name="T29" fmla="*/ 7 h 38"/>
                <a:gd name="T30" fmla="*/ 451 w 554"/>
                <a:gd name="T31" fmla="*/ 4 h 38"/>
                <a:gd name="T32" fmla="*/ 486 w 554"/>
                <a:gd name="T33" fmla="*/ 3 h 38"/>
                <a:gd name="T34" fmla="*/ 521 w 554"/>
                <a:gd name="T35" fmla="*/ 1 h 38"/>
                <a:gd name="T36" fmla="*/ 554 w 554"/>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4"/>
                <a:gd name="T58" fmla="*/ 0 h 38"/>
                <a:gd name="T59" fmla="*/ 554 w 554"/>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4" h="38">
                  <a:moveTo>
                    <a:pt x="0" y="38"/>
                  </a:moveTo>
                  <a:lnTo>
                    <a:pt x="12" y="37"/>
                  </a:lnTo>
                  <a:lnTo>
                    <a:pt x="25" y="36"/>
                  </a:lnTo>
                  <a:lnTo>
                    <a:pt x="38" y="35"/>
                  </a:lnTo>
                  <a:lnTo>
                    <a:pt x="53" y="35"/>
                  </a:lnTo>
                  <a:lnTo>
                    <a:pt x="67" y="33"/>
                  </a:lnTo>
                  <a:lnTo>
                    <a:pt x="83" y="32"/>
                  </a:lnTo>
                  <a:lnTo>
                    <a:pt x="115" y="30"/>
                  </a:lnTo>
                  <a:lnTo>
                    <a:pt x="150" y="26"/>
                  </a:lnTo>
                  <a:lnTo>
                    <a:pt x="186" y="23"/>
                  </a:lnTo>
                  <a:lnTo>
                    <a:pt x="223" y="21"/>
                  </a:lnTo>
                  <a:lnTo>
                    <a:pt x="260" y="17"/>
                  </a:lnTo>
                  <a:lnTo>
                    <a:pt x="337" y="12"/>
                  </a:lnTo>
                  <a:lnTo>
                    <a:pt x="376" y="9"/>
                  </a:lnTo>
                  <a:lnTo>
                    <a:pt x="414" y="7"/>
                  </a:lnTo>
                  <a:lnTo>
                    <a:pt x="451" y="4"/>
                  </a:lnTo>
                  <a:lnTo>
                    <a:pt x="486" y="3"/>
                  </a:lnTo>
                  <a:lnTo>
                    <a:pt x="521" y="1"/>
                  </a:lnTo>
                  <a:lnTo>
                    <a:pt x="554" y="0"/>
                  </a:lnTo>
                </a:path>
              </a:pathLst>
            </a:custGeom>
            <a:noFill/>
            <a:ln w="22860">
              <a:solidFill>
                <a:srgbClr val="000000"/>
              </a:solidFill>
              <a:round/>
              <a:headEnd/>
              <a:tailEnd/>
            </a:ln>
          </p:spPr>
          <p:txBody>
            <a:bodyPr/>
            <a:lstStyle/>
            <a:p>
              <a:endParaRPr lang="en-US"/>
            </a:p>
          </p:txBody>
        </p:sp>
        <p:sp>
          <p:nvSpPr>
            <p:cNvPr id="91275" name="Freeform 195"/>
            <p:cNvSpPr>
              <a:spLocks/>
            </p:cNvSpPr>
            <p:nvPr/>
          </p:nvSpPr>
          <p:spPr bwMode="auto">
            <a:xfrm>
              <a:off x="1961" y="4097"/>
              <a:ext cx="457" cy="19"/>
            </a:xfrm>
            <a:custGeom>
              <a:avLst/>
              <a:gdLst>
                <a:gd name="T0" fmla="*/ 0 w 457"/>
                <a:gd name="T1" fmla="*/ 0 h 19"/>
                <a:gd name="T2" fmla="*/ 63 w 457"/>
                <a:gd name="T3" fmla="*/ 0 h 19"/>
                <a:gd name="T4" fmla="*/ 125 w 457"/>
                <a:gd name="T5" fmla="*/ 1 h 19"/>
                <a:gd name="T6" fmla="*/ 186 w 457"/>
                <a:gd name="T7" fmla="*/ 3 h 19"/>
                <a:gd name="T8" fmla="*/ 245 w 457"/>
                <a:gd name="T9" fmla="*/ 5 h 19"/>
                <a:gd name="T10" fmla="*/ 274 w 457"/>
                <a:gd name="T11" fmla="*/ 7 h 19"/>
                <a:gd name="T12" fmla="*/ 302 w 457"/>
                <a:gd name="T13" fmla="*/ 9 h 19"/>
                <a:gd name="T14" fmla="*/ 330 w 457"/>
                <a:gd name="T15" fmla="*/ 10 h 19"/>
                <a:gd name="T16" fmla="*/ 357 w 457"/>
                <a:gd name="T17" fmla="*/ 13 h 19"/>
                <a:gd name="T18" fmla="*/ 383 w 457"/>
                <a:gd name="T19" fmla="*/ 14 h 19"/>
                <a:gd name="T20" fmla="*/ 409 w 457"/>
                <a:gd name="T21" fmla="*/ 16 h 19"/>
                <a:gd name="T22" fmla="*/ 434 w 457"/>
                <a:gd name="T23" fmla="*/ 17 h 19"/>
                <a:gd name="T24" fmla="*/ 457 w 457"/>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7"/>
                <a:gd name="T40" fmla="*/ 0 h 19"/>
                <a:gd name="T41" fmla="*/ 457 w 457"/>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7" h="19">
                  <a:moveTo>
                    <a:pt x="0" y="0"/>
                  </a:moveTo>
                  <a:lnTo>
                    <a:pt x="63" y="0"/>
                  </a:lnTo>
                  <a:lnTo>
                    <a:pt x="125" y="1"/>
                  </a:lnTo>
                  <a:lnTo>
                    <a:pt x="186" y="3"/>
                  </a:lnTo>
                  <a:lnTo>
                    <a:pt x="245" y="5"/>
                  </a:lnTo>
                  <a:lnTo>
                    <a:pt x="274" y="7"/>
                  </a:lnTo>
                  <a:lnTo>
                    <a:pt x="302" y="9"/>
                  </a:lnTo>
                  <a:lnTo>
                    <a:pt x="330" y="10"/>
                  </a:lnTo>
                  <a:lnTo>
                    <a:pt x="357" y="13"/>
                  </a:lnTo>
                  <a:lnTo>
                    <a:pt x="383" y="14"/>
                  </a:lnTo>
                  <a:lnTo>
                    <a:pt x="409" y="16"/>
                  </a:lnTo>
                  <a:lnTo>
                    <a:pt x="434" y="17"/>
                  </a:lnTo>
                  <a:lnTo>
                    <a:pt x="457" y="19"/>
                  </a:lnTo>
                </a:path>
              </a:pathLst>
            </a:custGeom>
            <a:noFill/>
            <a:ln w="22860">
              <a:solidFill>
                <a:srgbClr val="000000"/>
              </a:solidFill>
              <a:round/>
              <a:headEnd/>
              <a:tailEnd/>
            </a:ln>
          </p:spPr>
          <p:txBody>
            <a:bodyPr/>
            <a:lstStyle/>
            <a:p>
              <a:endParaRPr lang="en-US"/>
            </a:p>
          </p:txBody>
        </p:sp>
        <p:sp>
          <p:nvSpPr>
            <p:cNvPr id="91276" name="Freeform 194"/>
            <p:cNvSpPr>
              <a:spLocks/>
            </p:cNvSpPr>
            <p:nvPr/>
          </p:nvSpPr>
          <p:spPr bwMode="auto">
            <a:xfrm>
              <a:off x="2418" y="4116"/>
              <a:ext cx="291" cy="33"/>
            </a:xfrm>
            <a:custGeom>
              <a:avLst/>
              <a:gdLst>
                <a:gd name="T0" fmla="*/ 0 w 291"/>
                <a:gd name="T1" fmla="*/ 0 h 33"/>
                <a:gd name="T2" fmla="*/ 23 w 291"/>
                <a:gd name="T3" fmla="*/ 2 h 33"/>
                <a:gd name="T4" fmla="*/ 45 w 291"/>
                <a:gd name="T5" fmla="*/ 4 h 33"/>
                <a:gd name="T6" fmla="*/ 65 w 291"/>
                <a:gd name="T7" fmla="*/ 7 h 33"/>
                <a:gd name="T8" fmla="*/ 84 w 291"/>
                <a:gd name="T9" fmla="*/ 10 h 33"/>
                <a:gd name="T10" fmla="*/ 102 w 291"/>
                <a:gd name="T11" fmla="*/ 12 h 33"/>
                <a:gd name="T12" fmla="*/ 120 w 291"/>
                <a:gd name="T13" fmla="*/ 16 h 33"/>
                <a:gd name="T14" fmla="*/ 153 w 291"/>
                <a:gd name="T15" fmla="*/ 22 h 33"/>
                <a:gd name="T16" fmla="*/ 186 w 291"/>
                <a:gd name="T17" fmla="*/ 27 h 33"/>
                <a:gd name="T18" fmla="*/ 219 w 291"/>
                <a:gd name="T19" fmla="*/ 31 h 33"/>
                <a:gd name="T20" fmla="*/ 237 w 291"/>
                <a:gd name="T21" fmla="*/ 32 h 33"/>
                <a:gd name="T22" fmla="*/ 254 w 291"/>
                <a:gd name="T23" fmla="*/ 33 h 33"/>
                <a:gd name="T24" fmla="*/ 272 w 291"/>
                <a:gd name="T25" fmla="*/ 32 h 33"/>
                <a:gd name="T26" fmla="*/ 291 w 291"/>
                <a:gd name="T27" fmla="*/ 31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1"/>
                <a:gd name="T43" fmla="*/ 0 h 33"/>
                <a:gd name="T44" fmla="*/ 291 w 291"/>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1" h="33">
                  <a:moveTo>
                    <a:pt x="0" y="0"/>
                  </a:moveTo>
                  <a:lnTo>
                    <a:pt x="23" y="2"/>
                  </a:lnTo>
                  <a:lnTo>
                    <a:pt x="45" y="4"/>
                  </a:lnTo>
                  <a:lnTo>
                    <a:pt x="65" y="7"/>
                  </a:lnTo>
                  <a:lnTo>
                    <a:pt x="84" y="10"/>
                  </a:lnTo>
                  <a:lnTo>
                    <a:pt x="102" y="12"/>
                  </a:lnTo>
                  <a:lnTo>
                    <a:pt x="120" y="16"/>
                  </a:lnTo>
                  <a:lnTo>
                    <a:pt x="153" y="22"/>
                  </a:lnTo>
                  <a:lnTo>
                    <a:pt x="186" y="27"/>
                  </a:lnTo>
                  <a:lnTo>
                    <a:pt x="219" y="31"/>
                  </a:lnTo>
                  <a:lnTo>
                    <a:pt x="237" y="32"/>
                  </a:lnTo>
                  <a:lnTo>
                    <a:pt x="254" y="33"/>
                  </a:lnTo>
                  <a:lnTo>
                    <a:pt x="272" y="32"/>
                  </a:lnTo>
                  <a:lnTo>
                    <a:pt x="291" y="31"/>
                  </a:lnTo>
                </a:path>
              </a:pathLst>
            </a:custGeom>
            <a:noFill/>
            <a:ln w="22860">
              <a:solidFill>
                <a:srgbClr val="000000"/>
              </a:solidFill>
              <a:round/>
              <a:headEnd/>
              <a:tailEnd/>
            </a:ln>
          </p:spPr>
          <p:txBody>
            <a:bodyPr/>
            <a:lstStyle/>
            <a:p>
              <a:endParaRPr lang="en-US"/>
            </a:p>
          </p:txBody>
        </p:sp>
        <p:sp>
          <p:nvSpPr>
            <p:cNvPr id="91277" name="Freeform 193"/>
            <p:cNvSpPr>
              <a:spLocks/>
            </p:cNvSpPr>
            <p:nvPr/>
          </p:nvSpPr>
          <p:spPr bwMode="auto">
            <a:xfrm>
              <a:off x="2709" y="4064"/>
              <a:ext cx="332" cy="83"/>
            </a:xfrm>
            <a:custGeom>
              <a:avLst/>
              <a:gdLst>
                <a:gd name="T0" fmla="*/ 0 w 332"/>
                <a:gd name="T1" fmla="*/ 83 h 83"/>
                <a:gd name="T2" fmla="*/ 20 w 332"/>
                <a:gd name="T3" fmla="*/ 81 h 83"/>
                <a:gd name="T4" fmla="*/ 41 w 332"/>
                <a:gd name="T5" fmla="*/ 78 h 83"/>
                <a:gd name="T6" fmla="*/ 61 w 332"/>
                <a:gd name="T7" fmla="*/ 75 h 83"/>
                <a:gd name="T8" fmla="*/ 83 w 332"/>
                <a:gd name="T9" fmla="*/ 71 h 83"/>
                <a:gd name="T10" fmla="*/ 126 w 332"/>
                <a:gd name="T11" fmla="*/ 62 h 83"/>
                <a:gd name="T12" fmla="*/ 171 w 332"/>
                <a:gd name="T13" fmla="*/ 50 h 83"/>
                <a:gd name="T14" fmla="*/ 213 w 332"/>
                <a:gd name="T15" fmla="*/ 38 h 83"/>
                <a:gd name="T16" fmla="*/ 235 w 332"/>
                <a:gd name="T17" fmla="*/ 32 h 83"/>
                <a:gd name="T18" fmla="*/ 256 w 332"/>
                <a:gd name="T19" fmla="*/ 25 h 83"/>
                <a:gd name="T20" fmla="*/ 276 w 332"/>
                <a:gd name="T21" fmla="*/ 19 h 83"/>
                <a:gd name="T22" fmla="*/ 295 w 332"/>
                <a:gd name="T23" fmla="*/ 12 h 83"/>
                <a:gd name="T24" fmla="*/ 314 w 332"/>
                <a:gd name="T25" fmla="*/ 6 h 83"/>
                <a:gd name="T26" fmla="*/ 332 w 332"/>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2"/>
                <a:gd name="T43" fmla="*/ 0 h 83"/>
                <a:gd name="T44" fmla="*/ 332 w 332"/>
                <a:gd name="T45" fmla="*/ 83 h 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2" h="83">
                  <a:moveTo>
                    <a:pt x="0" y="83"/>
                  </a:moveTo>
                  <a:lnTo>
                    <a:pt x="20" y="81"/>
                  </a:lnTo>
                  <a:lnTo>
                    <a:pt x="41" y="78"/>
                  </a:lnTo>
                  <a:lnTo>
                    <a:pt x="61" y="75"/>
                  </a:lnTo>
                  <a:lnTo>
                    <a:pt x="83" y="71"/>
                  </a:lnTo>
                  <a:lnTo>
                    <a:pt x="126" y="62"/>
                  </a:lnTo>
                  <a:lnTo>
                    <a:pt x="171" y="50"/>
                  </a:lnTo>
                  <a:lnTo>
                    <a:pt x="213" y="38"/>
                  </a:lnTo>
                  <a:lnTo>
                    <a:pt x="235" y="32"/>
                  </a:lnTo>
                  <a:lnTo>
                    <a:pt x="256" y="25"/>
                  </a:lnTo>
                  <a:lnTo>
                    <a:pt x="276" y="19"/>
                  </a:lnTo>
                  <a:lnTo>
                    <a:pt x="295" y="12"/>
                  </a:lnTo>
                  <a:lnTo>
                    <a:pt x="314" y="6"/>
                  </a:lnTo>
                  <a:lnTo>
                    <a:pt x="332" y="0"/>
                  </a:lnTo>
                </a:path>
              </a:pathLst>
            </a:custGeom>
            <a:noFill/>
            <a:ln w="22860">
              <a:solidFill>
                <a:srgbClr val="000000"/>
              </a:solidFill>
              <a:round/>
              <a:headEnd/>
              <a:tailEnd/>
            </a:ln>
          </p:spPr>
          <p:txBody>
            <a:bodyPr/>
            <a:lstStyle/>
            <a:p>
              <a:endParaRPr lang="en-US"/>
            </a:p>
          </p:txBody>
        </p:sp>
        <p:sp>
          <p:nvSpPr>
            <p:cNvPr id="91278" name="Freeform 192"/>
            <p:cNvSpPr>
              <a:spLocks/>
            </p:cNvSpPr>
            <p:nvPr/>
          </p:nvSpPr>
          <p:spPr bwMode="auto">
            <a:xfrm>
              <a:off x="3041" y="3952"/>
              <a:ext cx="222" cy="112"/>
            </a:xfrm>
            <a:custGeom>
              <a:avLst/>
              <a:gdLst>
                <a:gd name="T0" fmla="*/ 0 w 222"/>
                <a:gd name="T1" fmla="*/ 112 h 112"/>
                <a:gd name="T2" fmla="*/ 9 w 222"/>
                <a:gd name="T3" fmla="*/ 108 h 112"/>
                <a:gd name="T4" fmla="*/ 18 w 222"/>
                <a:gd name="T5" fmla="*/ 102 h 112"/>
                <a:gd name="T6" fmla="*/ 28 w 222"/>
                <a:gd name="T7" fmla="*/ 96 h 112"/>
                <a:gd name="T8" fmla="*/ 38 w 222"/>
                <a:gd name="T9" fmla="*/ 88 h 112"/>
                <a:gd name="T10" fmla="*/ 48 w 222"/>
                <a:gd name="T11" fmla="*/ 79 h 112"/>
                <a:gd name="T12" fmla="*/ 59 w 222"/>
                <a:gd name="T13" fmla="*/ 70 h 112"/>
                <a:gd name="T14" fmla="*/ 71 w 222"/>
                <a:gd name="T15" fmla="*/ 60 h 112"/>
                <a:gd name="T16" fmla="*/ 83 w 222"/>
                <a:gd name="T17" fmla="*/ 50 h 112"/>
                <a:gd name="T18" fmla="*/ 96 w 222"/>
                <a:gd name="T19" fmla="*/ 40 h 112"/>
                <a:gd name="T20" fmla="*/ 111 w 222"/>
                <a:gd name="T21" fmla="*/ 31 h 112"/>
                <a:gd name="T22" fmla="*/ 126 w 222"/>
                <a:gd name="T23" fmla="*/ 23 h 112"/>
                <a:gd name="T24" fmla="*/ 142 w 222"/>
                <a:gd name="T25" fmla="*/ 16 h 112"/>
                <a:gd name="T26" fmla="*/ 160 w 222"/>
                <a:gd name="T27" fmla="*/ 9 h 112"/>
                <a:gd name="T28" fmla="*/ 179 w 222"/>
                <a:gd name="T29" fmla="*/ 4 h 112"/>
                <a:gd name="T30" fmla="*/ 200 w 222"/>
                <a:gd name="T31" fmla="*/ 1 h 112"/>
                <a:gd name="T32" fmla="*/ 222 w 222"/>
                <a:gd name="T33" fmla="*/ 0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2"/>
                <a:gd name="T52" fmla="*/ 0 h 112"/>
                <a:gd name="T53" fmla="*/ 222 w 222"/>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2" h="112">
                  <a:moveTo>
                    <a:pt x="0" y="112"/>
                  </a:moveTo>
                  <a:lnTo>
                    <a:pt x="9" y="108"/>
                  </a:lnTo>
                  <a:lnTo>
                    <a:pt x="18" y="102"/>
                  </a:lnTo>
                  <a:lnTo>
                    <a:pt x="28" y="96"/>
                  </a:lnTo>
                  <a:lnTo>
                    <a:pt x="38" y="88"/>
                  </a:lnTo>
                  <a:lnTo>
                    <a:pt x="48" y="79"/>
                  </a:lnTo>
                  <a:lnTo>
                    <a:pt x="59" y="70"/>
                  </a:lnTo>
                  <a:lnTo>
                    <a:pt x="71" y="60"/>
                  </a:lnTo>
                  <a:lnTo>
                    <a:pt x="83" y="50"/>
                  </a:lnTo>
                  <a:lnTo>
                    <a:pt x="96" y="40"/>
                  </a:lnTo>
                  <a:lnTo>
                    <a:pt x="111" y="31"/>
                  </a:lnTo>
                  <a:lnTo>
                    <a:pt x="126" y="23"/>
                  </a:lnTo>
                  <a:lnTo>
                    <a:pt x="142" y="16"/>
                  </a:lnTo>
                  <a:lnTo>
                    <a:pt x="160" y="9"/>
                  </a:lnTo>
                  <a:lnTo>
                    <a:pt x="179" y="4"/>
                  </a:lnTo>
                  <a:lnTo>
                    <a:pt x="200" y="1"/>
                  </a:lnTo>
                  <a:lnTo>
                    <a:pt x="222" y="0"/>
                  </a:lnTo>
                </a:path>
              </a:pathLst>
            </a:custGeom>
            <a:noFill/>
            <a:ln w="22860">
              <a:solidFill>
                <a:srgbClr val="000000"/>
              </a:solidFill>
              <a:round/>
              <a:headEnd/>
              <a:tailEnd/>
            </a:ln>
          </p:spPr>
          <p:txBody>
            <a:bodyPr/>
            <a:lstStyle/>
            <a:p>
              <a:endParaRPr lang="en-US"/>
            </a:p>
          </p:txBody>
        </p:sp>
        <p:sp>
          <p:nvSpPr>
            <p:cNvPr id="91279" name="Freeform 191"/>
            <p:cNvSpPr>
              <a:spLocks/>
            </p:cNvSpPr>
            <p:nvPr/>
          </p:nvSpPr>
          <p:spPr bwMode="auto">
            <a:xfrm>
              <a:off x="3263" y="3952"/>
              <a:ext cx="1177" cy="103"/>
            </a:xfrm>
            <a:custGeom>
              <a:avLst/>
              <a:gdLst>
                <a:gd name="T0" fmla="*/ 0 w 1177"/>
                <a:gd name="T1" fmla="*/ 0 h 103"/>
                <a:gd name="T2" fmla="*/ 11 w 1177"/>
                <a:gd name="T3" fmla="*/ 0 h 103"/>
                <a:gd name="T4" fmla="*/ 23 w 1177"/>
                <a:gd name="T5" fmla="*/ 0 h 103"/>
                <a:gd name="T6" fmla="*/ 36 w 1177"/>
                <a:gd name="T7" fmla="*/ 0 h 103"/>
                <a:gd name="T8" fmla="*/ 49 w 1177"/>
                <a:gd name="T9" fmla="*/ 1 h 103"/>
                <a:gd name="T10" fmla="*/ 63 w 1177"/>
                <a:gd name="T11" fmla="*/ 1 h 103"/>
                <a:gd name="T12" fmla="*/ 77 w 1177"/>
                <a:gd name="T13" fmla="*/ 2 h 103"/>
                <a:gd name="T14" fmla="*/ 108 w 1177"/>
                <a:gd name="T15" fmla="*/ 4 h 103"/>
                <a:gd name="T16" fmla="*/ 140 w 1177"/>
                <a:gd name="T17" fmla="*/ 5 h 103"/>
                <a:gd name="T18" fmla="*/ 175 w 1177"/>
                <a:gd name="T19" fmla="*/ 8 h 103"/>
                <a:gd name="T20" fmla="*/ 211 w 1177"/>
                <a:gd name="T21" fmla="*/ 10 h 103"/>
                <a:gd name="T22" fmla="*/ 249 w 1177"/>
                <a:gd name="T23" fmla="*/ 13 h 103"/>
                <a:gd name="T24" fmla="*/ 288 w 1177"/>
                <a:gd name="T25" fmla="*/ 16 h 103"/>
                <a:gd name="T26" fmla="*/ 328 w 1177"/>
                <a:gd name="T27" fmla="*/ 20 h 103"/>
                <a:gd name="T28" fmla="*/ 370 w 1177"/>
                <a:gd name="T29" fmla="*/ 23 h 103"/>
                <a:gd name="T30" fmla="*/ 412 w 1177"/>
                <a:gd name="T31" fmla="*/ 27 h 103"/>
                <a:gd name="T32" fmla="*/ 455 w 1177"/>
                <a:gd name="T33" fmla="*/ 31 h 103"/>
                <a:gd name="T34" fmla="*/ 499 w 1177"/>
                <a:gd name="T35" fmla="*/ 35 h 103"/>
                <a:gd name="T36" fmla="*/ 587 w 1177"/>
                <a:gd name="T37" fmla="*/ 44 h 103"/>
                <a:gd name="T38" fmla="*/ 675 w 1177"/>
                <a:gd name="T39" fmla="*/ 53 h 103"/>
                <a:gd name="T40" fmla="*/ 718 w 1177"/>
                <a:gd name="T41" fmla="*/ 57 h 103"/>
                <a:gd name="T42" fmla="*/ 762 w 1177"/>
                <a:gd name="T43" fmla="*/ 61 h 103"/>
                <a:gd name="T44" fmla="*/ 804 w 1177"/>
                <a:gd name="T45" fmla="*/ 66 h 103"/>
                <a:gd name="T46" fmla="*/ 846 w 1177"/>
                <a:gd name="T47" fmla="*/ 70 h 103"/>
                <a:gd name="T48" fmla="*/ 887 w 1177"/>
                <a:gd name="T49" fmla="*/ 74 h 103"/>
                <a:gd name="T50" fmla="*/ 926 w 1177"/>
                <a:gd name="T51" fmla="*/ 79 h 103"/>
                <a:gd name="T52" fmla="*/ 964 w 1177"/>
                <a:gd name="T53" fmla="*/ 83 h 103"/>
                <a:gd name="T54" fmla="*/ 1001 w 1177"/>
                <a:gd name="T55" fmla="*/ 86 h 103"/>
                <a:gd name="T56" fmla="*/ 1035 w 1177"/>
                <a:gd name="T57" fmla="*/ 90 h 103"/>
                <a:gd name="T58" fmla="*/ 1068 w 1177"/>
                <a:gd name="T59" fmla="*/ 93 h 103"/>
                <a:gd name="T60" fmla="*/ 1099 w 1177"/>
                <a:gd name="T61" fmla="*/ 96 h 103"/>
                <a:gd name="T62" fmla="*/ 1114 w 1177"/>
                <a:gd name="T63" fmla="*/ 97 h 103"/>
                <a:gd name="T64" fmla="*/ 1128 w 1177"/>
                <a:gd name="T65" fmla="*/ 99 h 103"/>
                <a:gd name="T66" fmla="*/ 1141 w 1177"/>
                <a:gd name="T67" fmla="*/ 100 h 103"/>
                <a:gd name="T68" fmla="*/ 1154 w 1177"/>
                <a:gd name="T69" fmla="*/ 101 h 103"/>
                <a:gd name="T70" fmla="*/ 1166 w 1177"/>
                <a:gd name="T71" fmla="*/ 102 h 103"/>
                <a:gd name="T72" fmla="*/ 1177 w 1177"/>
                <a:gd name="T73" fmla="*/ 103 h 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7"/>
                <a:gd name="T112" fmla="*/ 0 h 103"/>
                <a:gd name="T113" fmla="*/ 1177 w 1177"/>
                <a:gd name="T114" fmla="*/ 103 h 1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7" h="103">
                  <a:moveTo>
                    <a:pt x="0" y="0"/>
                  </a:moveTo>
                  <a:lnTo>
                    <a:pt x="11" y="0"/>
                  </a:lnTo>
                  <a:lnTo>
                    <a:pt x="23" y="0"/>
                  </a:lnTo>
                  <a:lnTo>
                    <a:pt x="36" y="0"/>
                  </a:lnTo>
                  <a:lnTo>
                    <a:pt x="49" y="1"/>
                  </a:lnTo>
                  <a:lnTo>
                    <a:pt x="63" y="1"/>
                  </a:lnTo>
                  <a:lnTo>
                    <a:pt x="77" y="2"/>
                  </a:lnTo>
                  <a:lnTo>
                    <a:pt x="108" y="4"/>
                  </a:lnTo>
                  <a:lnTo>
                    <a:pt x="140" y="5"/>
                  </a:lnTo>
                  <a:lnTo>
                    <a:pt x="175" y="8"/>
                  </a:lnTo>
                  <a:lnTo>
                    <a:pt x="211" y="10"/>
                  </a:lnTo>
                  <a:lnTo>
                    <a:pt x="249" y="13"/>
                  </a:lnTo>
                  <a:lnTo>
                    <a:pt x="288" y="16"/>
                  </a:lnTo>
                  <a:lnTo>
                    <a:pt x="328" y="20"/>
                  </a:lnTo>
                  <a:lnTo>
                    <a:pt x="370" y="23"/>
                  </a:lnTo>
                  <a:lnTo>
                    <a:pt x="412" y="27"/>
                  </a:lnTo>
                  <a:lnTo>
                    <a:pt x="455" y="31"/>
                  </a:lnTo>
                  <a:lnTo>
                    <a:pt x="499" y="35"/>
                  </a:lnTo>
                  <a:lnTo>
                    <a:pt x="587" y="44"/>
                  </a:lnTo>
                  <a:lnTo>
                    <a:pt x="675" y="53"/>
                  </a:lnTo>
                  <a:lnTo>
                    <a:pt x="718" y="57"/>
                  </a:lnTo>
                  <a:lnTo>
                    <a:pt x="762" y="61"/>
                  </a:lnTo>
                  <a:lnTo>
                    <a:pt x="804" y="66"/>
                  </a:lnTo>
                  <a:lnTo>
                    <a:pt x="846" y="70"/>
                  </a:lnTo>
                  <a:lnTo>
                    <a:pt x="887" y="74"/>
                  </a:lnTo>
                  <a:lnTo>
                    <a:pt x="926" y="79"/>
                  </a:lnTo>
                  <a:lnTo>
                    <a:pt x="964" y="83"/>
                  </a:lnTo>
                  <a:lnTo>
                    <a:pt x="1001" y="86"/>
                  </a:lnTo>
                  <a:lnTo>
                    <a:pt x="1035" y="90"/>
                  </a:lnTo>
                  <a:lnTo>
                    <a:pt x="1068" y="93"/>
                  </a:lnTo>
                  <a:lnTo>
                    <a:pt x="1099" y="96"/>
                  </a:lnTo>
                  <a:lnTo>
                    <a:pt x="1114" y="97"/>
                  </a:lnTo>
                  <a:lnTo>
                    <a:pt x="1128" y="99"/>
                  </a:lnTo>
                  <a:lnTo>
                    <a:pt x="1141" y="100"/>
                  </a:lnTo>
                  <a:lnTo>
                    <a:pt x="1154" y="101"/>
                  </a:lnTo>
                  <a:lnTo>
                    <a:pt x="1166" y="102"/>
                  </a:lnTo>
                  <a:lnTo>
                    <a:pt x="1177" y="103"/>
                  </a:lnTo>
                </a:path>
              </a:pathLst>
            </a:custGeom>
            <a:noFill/>
            <a:ln w="22860">
              <a:solidFill>
                <a:srgbClr val="000000"/>
              </a:solidFill>
              <a:round/>
              <a:headEnd/>
              <a:tailEnd/>
            </a:ln>
          </p:spPr>
          <p:txBody>
            <a:bodyPr/>
            <a:lstStyle/>
            <a:p>
              <a:endParaRPr lang="en-US"/>
            </a:p>
          </p:txBody>
        </p:sp>
        <p:sp>
          <p:nvSpPr>
            <p:cNvPr id="91280" name="Freeform 190"/>
            <p:cNvSpPr>
              <a:spLocks/>
            </p:cNvSpPr>
            <p:nvPr/>
          </p:nvSpPr>
          <p:spPr bwMode="auto">
            <a:xfrm>
              <a:off x="4440" y="4055"/>
              <a:ext cx="250" cy="12"/>
            </a:xfrm>
            <a:custGeom>
              <a:avLst/>
              <a:gdLst>
                <a:gd name="T0" fmla="*/ 0 w 250"/>
                <a:gd name="T1" fmla="*/ 0 h 12"/>
                <a:gd name="T2" fmla="*/ 23 w 250"/>
                <a:gd name="T3" fmla="*/ 2 h 12"/>
                <a:gd name="T4" fmla="*/ 44 w 250"/>
                <a:gd name="T5" fmla="*/ 3 h 12"/>
                <a:gd name="T6" fmla="*/ 63 w 250"/>
                <a:gd name="T7" fmla="*/ 4 h 12"/>
                <a:gd name="T8" fmla="*/ 81 w 250"/>
                <a:gd name="T9" fmla="*/ 6 h 12"/>
                <a:gd name="T10" fmla="*/ 98 w 250"/>
                <a:gd name="T11" fmla="*/ 7 h 12"/>
                <a:gd name="T12" fmla="*/ 114 w 250"/>
                <a:gd name="T13" fmla="*/ 7 h 12"/>
                <a:gd name="T14" fmla="*/ 129 w 250"/>
                <a:gd name="T15" fmla="*/ 7 h 12"/>
                <a:gd name="T16" fmla="*/ 143 w 250"/>
                <a:gd name="T17" fmla="*/ 8 h 12"/>
                <a:gd name="T18" fmla="*/ 170 w 250"/>
                <a:gd name="T19" fmla="*/ 9 h 12"/>
                <a:gd name="T20" fmla="*/ 196 w 250"/>
                <a:gd name="T21" fmla="*/ 10 h 12"/>
                <a:gd name="T22" fmla="*/ 222 w 250"/>
                <a:gd name="T23" fmla="*/ 11 h 12"/>
                <a:gd name="T24" fmla="*/ 236 w 250"/>
                <a:gd name="T25" fmla="*/ 11 h 12"/>
                <a:gd name="T26" fmla="*/ 250 w 250"/>
                <a:gd name="T27" fmla="*/ 1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0"/>
                <a:gd name="T43" fmla="*/ 0 h 12"/>
                <a:gd name="T44" fmla="*/ 250 w 250"/>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0" h="12">
                  <a:moveTo>
                    <a:pt x="0" y="0"/>
                  </a:moveTo>
                  <a:lnTo>
                    <a:pt x="23" y="2"/>
                  </a:lnTo>
                  <a:lnTo>
                    <a:pt x="44" y="3"/>
                  </a:lnTo>
                  <a:lnTo>
                    <a:pt x="63" y="4"/>
                  </a:lnTo>
                  <a:lnTo>
                    <a:pt x="81" y="6"/>
                  </a:lnTo>
                  <a:lnTo>
                    <a:pt x="98" y="7"/>
                  </a:lnTo>
                  <a:lnTo>
                    <a:pt x="114" y="7"/>
                  </a:lnTo>
                  <a:lnTo>
                    <a:pt x="129" y="7"/>
                  </a:lnTo>
                  <a:lnTo>
                    <a:pt x="143" y="8"/>
                  </a:lnTo>
                  <a:lnTo>
                    <a:pt x="170" y="9"/>
                  </a:lnTo>
                  <a:lnTo>
                    <a:pt x="196" y="10"/>
                  </a:lnTo>
                  <a:lnTo>
                    <a:pt x="222" y="11"/>
                  </a:lnTo>
                  <a:lnTo>
                    <a:pt x="236" y="11"/>
                  </a:lnTo>
                  <a:lnTo>
                    <a:pt x="250" y="12"/>
                  </a:lnTo>
                </a:path>
              </a:pathLst>
            </a:custGeom>
            <a:noFill/>
            <a:ln w="22860">
              <a:solidFill>
                <a:srgbClr val="000000"/>
              </a:solidFill>
              <a:round/>
              <a:headEnd/>
              <a:tailEnd/>
            </a:ln>
          </p:spPr>
          <p:txBody>
            <a:bodyPr/>
            <a:lstStyle/>
            <a:p>
              <a:endParaRPr lang="en-US"/>
            </a:p>
          </p:txBody>
        </p:sp>
        <p:sp>
          <p:nvSpPr>
            <p:cNvPr id="91281" name="Freeform 189"/>
            <p:cNvSpPr>
              <a:spLocks/>
            </p:cNvSpPr>
            <p:nvPr/>
          </p:nvSpPr>
          <p:spPr bwMode="auto">
            <a:xfrm>
              <a:off x="4690" y="4067"/>
              <a:ext cx="623" cy="61"/>
            </a:xfrm>
            <a:custGeom>
              <a:avLst/>
              <a:gdLst>
                <a:gd name="T0" fmla="*/ 0 w 623"/>
                <a:gd name="T1" fmla="*/ 0 h 61"/>
                <a:gd name="T2" fmla="*/ 26 w 623"/>
                <a:gd name="T3" fmla="*/ 3 h 61"/>
                <a:gd name="T4" fmla="*/ 53 w 623"/>
                <a:gd name="T5" fmla="*/ 7 h 61"/>
                <a:gd name="T6" fmla="*/ 82 w 623"/>
                <a:gd name="T7" fmla="*/ 12 h 61"/>
                <a:gd name="T8" fmla="*/ 111 w 623"/>
                <a:gd name="T9" fmla="*/ 18 h 61"/>
                <a:gd name="T10" fmla="*/ 143 w 623"/>
                <a:gd name="T11" fmla="*/ 25 h 61"/>
                <a:gd name="T12" fmla="*/ 176 w 623"/>
                <a:gd name="T13" fmla="*/ 31 h 61"/>
                <a:gd name="T14" fmla="*/ 210 w 623"/>
                <a:gd name="T15" fmla="*/ 39 h 61"/>
                <a:gd name="T16" fmla="*/ 247 w 623"/>
                <a:gd name="T17" fmla="*/ 45 h 61"/>
                <a:gd name="T18" fmla="*/ 285 w 623"/>
                <a:gd name="T19" fmla="*/ 51 h 61"/>
                <a:gd name="T20" fmla="*/ 326 w 623"/>
                <a:gd name="T21" fmla="*/ 56 h 61"/>
                <a:gd name="T22" fmla="*/ 347 w 623"/>
                <a:gd name="T23" fmla="*/ 57 h 61"/>
                <a:gd name="T24" fmla="*/ 369 w 623"/>
                <a:gd name="T25" fmla="*/ 59 h 61"/>
                <a:gd name="T26" fmla="*/ 391 w 623"/>
                <a:gd name="T27" fmla="*/ 60 h 61"/>
                <a:gd name="T28" fmla="*/ 414 w 623"/>
                <a:gd name="T29" fmla="*/ 61 h 61"/>
                <a:gd name="T30" fmla="*/ 438 w 623"/>
                <a:gd name="T31" fmla="*/ 61 h 61"/>
                <a:gd name="T32" fmla="*/ 463 w 623"/>
                <a:gd name="T33" fmla="*/ 61 h 61"/>
                <a:gd name="T34" fmla="*/ 488 w 623"/>
                <a:gd name="T35" fmla="*/ 60 h 61"/>
                <a:gd name="T36" fmla="*/ 513 w 623"/>
                <a:gd name="T37" fmla="*/ 58 h 61"/>
                <a:gd name="T38" fmla="*/ 540 w 623"/>
                <a:gd name="T39" fmla="*/ 56 h 61"/>
                <a:gd name="T40" fmla="*/ 567 w 623"/>
                <a:gd name="T41" fmla="*/ 53 h 61"/>
                <a:gd name="T42" fmla="*/ 595 w 623"/>
                <a:gd name="T43" fmla="*/ 50 h 61"/>
                <a:gd name="T44" fmla="*/ 623 w 623"/>
                <a:gd name="T45" fmla="*/ 46 h 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3"/>
                <a:gd name="T70" fmla="*/ 0 h 61"/>
                <a:gd name="T71" fmla="*/ 623 w 623"/>
                <a:gd name="T72" fmla="*/ 61 h 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3" h="61">
                  <a:moveTo>
                    <a:pt x="0" y="0"/>
                  </a:moveTo>
                  <a:lnTo>
                    <a:pt x="26" y="3"/>
                  </a:lnTo>
                  <a:lnTo>
                    <a:pt x="53" y="7"/>
                  </a:lnTo>
                  <a:lnTo>
                    <a:pt x="82" y="12"/>
                  </a:lnTo>
                  <a:lnTo>
                    <a:pt x="111" y="18"/>
                  </a:lnTo>
                  <a:lnTo>
                    <a:pt x="143" y="25"/>
                  </a:lnTo>
                  <a:lnTo>
                    <a:pt x="176" y="31"/>
                  </a:lnTo>
                  <a:lnTo>
                    <a:pt x="210" y="39"/>
                  </a:lnTo>
                  <a:lnTo>
                    <a:pt x="247" y="45"/>
                  </a:lnTo>
                  <a:lnTo>
                    <a:pt x="285" y="51"/>
                  </a:lnTo>
                  <a:lnTo>
                    <a:pt x="326" y="56"/>
                  </a:lnTo>
                  <a:lnTo>
                    <a:pt x="347" y="57"/>
                  </a:lnTo>
                  <a:lnTo>
                    <a:pt x="369" y="59"/>
                  </a:lnTo>
                  <a:lnTo>
                    <a:pt x="391" y="60"/>
                  </a:lnTo>
                  <a:lnTo>
                    <a:pt x="414" y="61"/>
                  </a:lnTo>
                  <a:lnTo>
                    <a:pt x="438" y="61"/>
                  </a:lnTo>
                  <a:lnTo>
                    <a:pt x="463" y="61"/>
                  </a:lnTo>
                  <a:lnTo>
                    <a:pt x="488" y="60"/>
                  </a:lnTo>
                  <a:lnTo>
                    <a:pt x="513" y="58"/>
                  </a:lnTo>
                  <a:lnTo>
                    <a:pt x="540" y="56"/>
                  </a:lnTo>
                  <a:lnTo>
                    <a:pt x="567" y="53"/>
                  </a:lnTo>
                  <a:lnTo>
                    <a:pt x="595" y="50"/>
                  </a:lnTo>
                  <a:lnTo>
                    <a:pt x="623" y="46"/>
                  </a:lnTo>
                </a:path>
              </a:pathLst>
            </a:custGeom>
            <a:noFill/>
            <a:ln w="22860">
              <a:solidFill>
                <a:srgbClr val="000000"/>
              </a:solidFill>
              <a:round/>
              <a:headEnd/>
              <a:tailEnd/>
            </a:ln>
          </p:spPr>
          <p:txBody>
            <a:bodyPr/>
            <a:lstStyle/>
            <a:p>
              <a:endParaRPr lang="en-US"/>
            </a:p>
          </p:txBody>
        </p:sp>
        <p:sp>
          <p:nvSpPr>
            <p:cNvPr id="91282" name="Freeform 188"/>
            <p:cNvSpPr>
              <a:spLocks/>
            </p:cNvSpPr>
            <p:nvPr/>
          </p:nvSpPr>
          <p:spPr bwMode="auto">
            <a:xfrm>
              <a:off x="5313" y="3752"/>
              <a:ext cx="1357" cy="361"/>
            </a:xfrm>
            <a:custGeom>
              <a:avLst/>
              <a:gdLst>
                <a:gd name="T0" fmla="*/ 0 w 1357"/>
                <a:gd name="T1" fmla="*/ 361 h 361"/>
                <a:gd name="T2" fmla="*/ 32 w 1357"/>
                <a:gd name="T3" fmla="*/ 355 h 361"/>
                <a:gd name="T4" fmla="*/ 65 w 1357"/>
                <a:gd name="T5" fmla="*/ 349 h 361"/>
                <a:gd name="T6" fmla="*/ 99 w 1357"/>
                <a:gd name="T7" fmla="*/ 343 h 361"/>
                <a:gd name="T8" fmla="*/ 135 w 1357"/>
                <a:gd name="T9" fmla="*/ 335 h 361"/>
                <a:gd name="T10" fmla="*/ 172 w 1357"/>
                <a:gd name="T11" fmla="*/ 327 h 361"/>
                <a:gd name="T12" fmla="*/ 209 w 1357"/>
                <a:gd name="T13" fmla="*/ 318 h 361"/>
                <a:gd name="T14" fmla="*/ 248 w 1357"/>
                <a:gd name="T15" fmla="*/ 309 h 361"/>
                <a:gd name="T16" fmla="*/ 288 w 1357"/>
                <a:gd name="T17" fmla="*/ 299 h 361"/>
                <a:gd name="T18" fmla="*/ 328 w 1357"/>
                <a:gd name="T19" fmla="*/ 289 h 361"/>
                <a:gd name="T20" fmla="*/ 371 w 1357"/>
                <a:gd name="T21" fmla="*/ 278 h 361"/>
                <a:gd name="T22" fmla="*/ 413 w 1357"/>
                <a:gd name="T23" fmla="*/ 267 h 361"/>
                <a:gd name="T24" fmla="*/ 455 w 1357"/>
                <a:gd name="T25" fmla="*/ 255 h 361"/>
                <a:gd name="T26" fmla="*/ 499 w 1357"/>
                <a:gd name="T27" fmla="*/ 244 h 361"/>
                <a:gd name="T28" fmla="*/ 543 w 1357"/>
                <a:gd name="T29" fmla="*/ 231 h 361"/>
                <a:gd name="T30" fmla="*/ 633 w 1357"/>
                <a:gd name="T31" fmla="*/ 206 h 361"/>
                <a:gd name="T32" fmla="*/ 724 w 1357"/>
                <a:gd name="T33" fmla="*/ 180 h 361"/>
                <a:gd name="T34" fmla="*/ 817 w 1357"/>
                <a:gd name="T35" fmla="*/ 153 h 361"/>
                <a:gd name="T36" fmla="*/ 908 w 1357"/>
                <a:gd name="T37" fmla="*/ 126 h 361"/>
                <a:gd name="T38" fmla="*/ 1001 w 1357"/>
                <a:gd name="T39" fmla="*/ 99 h 361"/>
                <a:gd name="T40" fmla="*/ 1093 w 1357"/>
                <a:gd name="T41" fmla="*/ 73 h 361"/>
                <a:gd name="T42" fmla="*/ 1183 w 1357"/>
                <a:gd name="T43" fmla="*/ 48 h 361"/>
                <a:gd name="T44" fmla="*/ 1227 w 1357"/>
                <a:gd name="T45" fmla="*/ 36 h 361"/>
                <a:gd name="T46" fmla="*/ 1271 w 1357"/>
                <a:gd name="T47" fmla="*/ 24 h 361"/>
                <a:gd name="T48" fmla="*/ 1315 w 1357"/>
                <a:gd name="T49" fmla="*/ 11 h 361"/>
                <a:gd name="T50" fmla="*/ 1357 w 1357"/>
                <a:gd name="T51" fmla="*/ 0 h 3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57"/>
                <a:gd name="T79" fmla="*/ 0 h 361"/>
                <a:gd name="T80" fmla="*/ 1357 w 1357"/>
                <a:gd name="T81" fmla="*/ 361 h 3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57" h="361">
                  <a:moveTo>
                    <a:pt x="0" y="361"/>
                  </a:moveTo>
                  <a:lnTo>
                    <a:pt x="32" y="355"/>
                  </a:lnTo>
                  <a:lnTo>
                    <a:pt x="65" y="349"/>
                  </a:lnTo>
                  <a:lnTo>
                    <a:pt x="99" y="343"/>
                  </a:lnTo>
                  <a:lnTo>
                    <a:pt x="135" y="335"/>
                  </a:lnTo>
                  <a:lnTo>
                    <a:pt x="172" y="327"/>
                  </a:lnTo>
                  <a:lnTo>
                    <a:pt x="209" y="318"/>
                  </a:lnTo>
                  <a:lnTo>
                    <a:pt x="248" y="309"/>
                  </a:lnTo>
                  <a:lnTo>
                    <a:pt x="288" y="299"/>
                  </a:lnTo>
                  <a:lnTo>
                    <a:pt x="328" y="289"/>
                  </a:lnTo>
                  <a:lnTo>
                    <a:pt x="371" y="278"/>
                  </a:lnTo>
                  <a:lnTo>
                    <a:pt x="413" y="267"/>
                  </a:lnTo>
                  <a:lnTo>
                    <a:pt x="455" y="255"/>
                  </a:lnTo>
                  <a:lnTo>
                    <a:pt x="499" y="244"/>
                  </a:lnTo>
                  <a:lnTo>
                    <a:pt x="543" y="231"/>
                  </a:lnTo>
                  <a:lnTo>
                    <a:pt x="633" y="206"/>
                  </a:lnTo>
                  <a:lnTo>
                    <a:pt x="724" y="180"/>
                  </a:lnTo>
                  <a:lnTo>
                    <a:pt x="817" y="153"/>
                  </a:lnTo>
                  <a:lnTo>
                    <a:pt x="908" y="126"/>
                  </a:lnTo>
                  <a:lnTo>
                    <a:pt x="1001" y="99"/>
                  </a:lnTo>
                  <a:lnTo>
                    <a:pt x="1093" y="73"/>
                  </a:lnTo>
                  <a:lnTo>
                    <a:pt x="1183" y="48"/>
                  </a:lnTo>
                  <a:lnTo>
                    <a:pt x="1227" y="36"/>
                  </a:lnTo>
                  <a:lnTo>
                    <a:pt x="1271" y="24"/>
                  </a:lnTo>
                  <a:lnTo>
                    <a:pt x="1315" y="11"/>
                  </a:lnTo>
                  <a:lnTo>
                    <a:pt x="1357" y="0"/>
                  </a:lnTo>
                </a:path>
              </a:pathLst>
            </a:custGeom>
            <a:noFill/>
            <a:ln w="22860">
              <a:solidFill>
                <a:srgbClr val="000000"/>
              </a:solidFill>
              <a:round/>
              <a:headEnd/>
              <a:tailEnd/>
            </a:ln>
          </p:spPr>
          <p:txBody>
            <a:bodyPr/>
            <a:lstStyle/>
            <a:p>
              <a:endParaRPr lang="en-US"/>
            </a:p>
          </p:txBody>
        </p:sp>
        <p:sp>
          <p:nvSpPr>
            <p:cNvPr id="91283" name="Rectangle 187"/>
            <p:cNvSpPr>
              <a:spLocks noChangeArrowheads="1"/>
            </p:cNvSpPr>
            <p:nvPr/>
          </p:nvSpPr>
          <p:spPr bwMode="auto">
            <a:xfrm>
              <a:off x="876" y="4036"/>
              <a:ext cx="94"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0</a:t>
              </a:r>
              <a:endParaRPr lang="en-GB"/>
            </a:p>
          </p:txBody>
        </p:sp>
        <p:sp>
          <p:nvSpPr>
            <p:cNvPr id="91284" name="Rectangle 186"/>
            <p:cNvSpPr>
              <a:spLocks noChangeArrowheads="1"/>
            </p:cNvSpPr>
            <p:nvPr/>
          </p:nvSpPr>
          <p:spPr bwMode="auto">
            <a:xfrm>
              <a:off x="774" y="3676"/>
              <a:ext cx="188"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25</a:t>
              </a:r>
              <a:endParaRPr lang="en-GB"/>
            </a:p>
          </p:txBody>
        </p:sp>
        <p:sp>
          <p:nvSpPr>
            <p:cNvPr id="91285" name="Rectangle 185"/>
            <p:cNvSpPr>
              <a:spLocks noChangeArrowheads="1"/>
            </p:cNvSpPr>
            <p:nvPr/>
          </p:nvSpPr>
          <p:spPr bwMode="auto">
            <a:xfrm>
              <a:off x="774" y="3316"/>
              <a:ext cx="188"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50</a:t>
              </a:r>
              <a:endParaRPr lang="en-GB"/>
            </a:p>
          </p:txBody>
        </p:sp>
        <p:sp>
          <p:nvSpPr>
            <p:cNvPr id="91286" name="Rectangle 184"/>
            <p:cNvSpPr>
              <a:spLocks noChangeArrowheads="1"/>
            </p:cNvSpPr>
            <p:nvPr/>
          </p:nvSpPr>
          <p:spPr bwMode="auto">
            <a:xfrm>
              <a:off x="774" y="2955"/>
              <a:ext cx="188" cy="204"/>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75</a:t>
              </a:r>
              <a:endParaRPr lang="en-GB"/>
            </a:p>
          </p:txBody>
        </p:sp>
        <p:sp>
          <p:nvSpPr>
            <p:cNvPr id="91287" name="Rectangle 183"/>
            <p:cNvSpPr>
              <a:spLocks noChangeArrowheads="1"/>
            </p:cNvSpPr>
            <p:nvPr/>
          </p:nvSpPr>
          <p:spPr bwMode="auto">
            <a:xfrm>
              <a:off x="671" y="2595"/>
              <a:ext cx="281"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100</a:t>
              </a:r>
              <a:endParaRPr lang="en-GB"/>
            </a:p>
          </p:txBody>
        </p:sp>
        <p:sp>
          <p:nvSpPr>
            <p:cNvPr id="91288" name="Rectangle 182"/>
            <p:cNvSpPr>
              <a:spLocks noChangeArrowheads="1"/>
            </p:cNvSpPr>
            <p:nvPr/>
          </p:nvSpPr>
          <p:spPr bwMode="auto">
            <a:xfrm>
              <a:off x="671" y="2235"/>
              <a:ext cx="281"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125</a:t>
              </a:r>
              <a:endParaRPr lang="en-GB"/>
            </a:p>
          </p:txBody>
        </p:sp>
        <p:sp>
          <p:nvSpPr>
            <p:cNvPr id="91289" name="Rectangle 181"/>
            <p:cNvSpPr>
              <a:spLocks noChangeArrowheads="1"/>
            </p:cNvSpPr>
            <p:nvPr/>
          </p:nvSpPr>
          <p:spPr bwMode="auto">
            <a:xfrm>
              <a:off x="671" y="1877"/>
              <a:ext cx="281"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150</a:t>
              </a:r>
              <a:endParaRPr lang="en-GB"/>
            </a:p>
          </p:txBody>
        </p:sp>
        <p:sp>
          <p:nvSpPr>
            <p:cNvPr id="91290" name="Rectangle 180"/>
            <p:cNvSpPr>
              <a:spLocks noChangeArrowheads="1"/>
            </p:cNvSpPr>
            <p:nvPr/>
          </p:nvSpPr>
          <p:spPr bwMode="auto">
            <a:xfrm>
              <a:off x="671" y="1515"/>
              <a:ext cx="281"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175</a:t>
              </a:r>
              <a:endParaRPr lang="en-GB"/>
            </a:p>
          </p:txBody>
        </p:sp>
        <p:sp>
          <p:nvSpPr>
            <p:cNvPr id="91291" name="Rectangle 179"/>
            <p:cNvSpPr>
              <a:spLocks noChangeArrowheads="1"/>
            </p:cNvSpPr>
            <p:nvPr/>
          </p:nvSpPr>
          <p:spPr bwMode="auto">
            <a:xfrm>
              <a:off x="671" y="1157"/>
              <a:ext cx="281"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200</a:t>
              </a:r>
              <a:endParaRPr lang="en-GB"/>
            </a:p>
          </p:txBody>
        </p:sp>
        <p:sp>
          <p:nvSpPr>
            <p:cNvPr id="91292" name="Rectangle 178"/>
            <p:cNvSpPr>
              <a:spLocks noChangeArrowheads="1"/>
            </p:cNvSpPr>
            <p:nvPr/>
          </p:nvSpPr>
          <p:spPr bwMode="auto">
            <a:xfrm>
              <a:off x="671" y="794"/>
              <a:ext cx="281" cy="204"/>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225</a:t>
              </a:r>
              <a:endParaRPr lang="en-GB"/>
            </a:p>
          </p:txBody>
        </p:sp>
        <p:sp>
          <p:nvSpPr>
            <p:cNvPr id="91293" name="Rectangle 177"/>
            <p:cNvSpPr>
              <a:spLocks noChangeArrowheads="1"/>
            </p:cNvSpPr>
            <p:nvPr/>
          </p:nvSpPr>
          <p:spPr bwMode="auto">
            <a:xfrm>
              <a:off x="671" y="436"/>
              <a:ext cx="281"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250</a:t>
              </a:r>
              <a:endParaRPr lang="en-GB"/>
            </a:p>
          </p:txBody>
        </p:sp>
        <p:sp>
          <p:nvSpPr>
            <p:cNvPr id="91294" name="Rectangle 176"/>
            <p:cNvSpPr>
              <a:spLocks noChangeArrowheads="1"/>
            </p:cNvSpPr>
            <p:nvPr/>
          </p:nvSpPr>
          <p:spPr bwMode="auto">
            <a:xfrm>
              <a:off x="1079" y="4346"/>
              <a:ext cx="94"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0</a:t>
              </a:r>
              <a:endParaRPr lang="en-GB"/>
            </a:p>
          </p:txBody>
        </p:sp>
        <p:sp>
          <p:nvSpPr>
            <p:cNvPr id="91295" name="Rectangle 175"/>
            <p:cNvSpPr>
              <a:spLocks noChangeArrowheads="1"/>
            </p:cNvSpPr>
            <p:nvPr/>
          </p:nvSpPr>
          <p:spPr bwMode="auto">
            <a:xfrm>
              <a:off x="1529" y="4346"/>
              <a:ext cx="282"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100</a:t>
              </a:r>
              <a:endParaRPr lang="en-GB"/>
            </a:p>
          </p:txBody>
        </p:sp>
        <p:sp>
          <p:nvSpPr>
            <p:cNvPr id="91296" name="Rectangle 174"/>
            <p:cNvSpPr>
              <a:spLocks noChangeArrowheads="1"/>
            </p:cNvSpPr>
            <p:nvPr/>
          </p:nvSpPr>
          <p:spPr bwMode="auto">
            <a:xfrm>
              <a:off x="2083" y="4346"/>
              <a:ext cx="282"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200</a:t>
              </a:r>
              <a:endParaRPr lang="en-GB"/>
            </a:p>
          </p:txBody>
        </p:sp>
        <p:sp>
          <p:nvSpPr>
            <p:cNvPr id="91297" name="Rectangle 173"/>
            <p:cNvSpPr>
              <a:spLocks noChangeArrowheads="1"/>
            </p:cNvSpPr>
            <p:nvPr/>
          </p:nvSpPr>
          <p:spPr bwMode="auto">
            <a:xfrm>
              <a:off x="2639" y="4346"/>
              <a:ext cx="281"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300</a:t>
              </a:r>
              <a:endParaRPr lang="en-GB"/>
            </a:p>
          </p:txBody>
        </p:sp>
        <p:sp>
          <p:nvSpPr>
            <p:cNvPr id="91298" name="Rectangle 172"/>
            <p:cNvSpPr>
              <a:spLocks noChangeArrowheads="1"/>
            </p:cNvSpPr>
            <p:nvPr/>
          </p:nvSpPr>
          <p:spPr bwMode="auto">
            <a:xfrm>
              <a:off x="3192" y="4346"/>
              <a:ext cx="282"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400</a:t>
              </a:r>
              <a:endParaRPr lang="en-GB"/>
            </a:p>
          </p:txBody>
        </p:sp>
        <p:sp>
          <p:nvSpPr>
            <p:cNvPr id="91299" name="Rectangle 171"/>
            <p:cNvSpPr>
              <a:spLocks noChangeArrowheads="1"/>
            </p:cNvSpPr>
            <p:nvPr/>
          </p:nvSpPr>
          <p:spPr bwMode="auto">
            <a:xfrm>
              <a:off x="3744" y="4346"/>
              <a:ext cx="282"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500</a:t>
              </a:r>
              <a:endParaRPr lang="en-GB"/>
            </a:p>
          </p:txBody>
        </p:sp>
        <p:sp>
          <p:nvSpPr>
            <p:cNvPr id="91300" name="Rectangle 170"/>
            <p:cNvSpPr>
              <a:spLocks noChangeArrowheads="1"/>
            </p:cNvSpPr>
            <p:nvPr/>
          </p:nvSpPr>
          <p:spPr bwMode="auto">
            <a:xfrm>
              <a:off x="4302" y="4346"/>
              <a:ext cx="282"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600</a:t>
              </a:r>
              <a:endParaRPr lang="en-GB"/>
            </a:p>
          </p:txBody>
        </p:sp>
        <p:sp>
          <p:nvSpPr>
            <p:cNvPr id="91301" name="Rectangle 169"/>
            <p:cNvSpPr>
              <a:spLocks noChangeArrowheads="1"/>
            </p:cNvSpPr>
            <p:nvPr/>
          </p:nvSpPr>
          <p:spPr bwMode="auto">
            <a:xfrm>
              <a:off x="4852" y="4346"/>
              <a:ext cx="281"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700</a:t>
              </a:r>
              <a:endParaRPr lang="en-GB"/>
            </a:p>
          </p:txBody>
        </p:sp>
        <p:sp>
          <p:nvSpPr>
            <p:cNvPr id="91302" name="Rectangle 168"/>
            <p:cNvSpPr>
              <a:spLocks noChangeArrowheads="1"/>
            </p:cNvSpPr>
            <p:nvPr/>
          </p:nvSpPr>
          <p:spPr bwMode="auto">
            <a:xfrm>
              <a:off x="5407" y="4346"/>
              <a:ext cx="282"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800</a:t>
              </a:r>
              <a:endParaRPr lang="en-GB"/>
            </a:p>
          </p:txBody>
        </p:sp>
        <p:sp>
          <p:nvSpPr>
            <p:cNvPr id="91303" name="Rectangle 167"/>
            <p:cNvSpPr>
              <a:spLocks noChangeArrowheads="1"/>
            </p:cNvSpPr>
            <p:nvPr/>
          </p:nvSpPr>
          <p:spPr bwMode="auto">
            <a:xfrm>
              <a:off x="5963" y="4346"/>
              <a:ext cx="282"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900</a:t>
              </a:r>
              <a:endParaRPr lang="en-GB"/>
            </a:p>
          </p:txBody>
        </p:sp>
        <p:sp>
          <p:nvSpPr>
            <p:cNvPr id="91304" name="Rectangle 166"/>
            <p:cNvSpPr>
              <a:spLocks noChangeArrowheads="1"/>
            </p:cNvSpPr>
            <p:nvPr/>
          </p:nvSpPr>
          <p:spPr bwMode="auto">
            <a:xfrm>
              <a:off x="6465" y="4346"/>
              <a:ext cx="376" cy="203"/>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cs typeface="Times New Roman" pitchFamily="18" charset="0"/>
                </a:rPr>
                <a:t>1000</a:t>
              </a:r>
              <a:endParaRPr lang="en-GB"/>
            </a:p>
          </p:txBody>
        </p:sp>
        <p:sp>
          <p:nvSpPr>
            <p:cNvPr id="91305" name="Rectangle 165"/>
            <p:cNvSpPr>
              <a:spLocks noChangeArrowheads="1"/>
            </p:cNvSpPr>
            <p:nvPr/>
          </p:nvSpPr>
          <p:spPr bwMode="auto">
            <a:xfrm>
              <a:off x="3365" y="4641"/>
              <a:ext cx="805" cy="16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Time (msec)</a:t>
              </a:r>
              <a:endParaRPr lang="en-GB"/>
            </a:p>
          </p:txBody>
        </p:sp>
        <p:sp>
          <p:nvSpPr>
            <p:cNvPr id="91306" name="Rectangle 164"/>
            <p:cNvSpPr>
              <a:spLocks noChangeArrowheads="1"/>
            </p:cNvSpPr>
            <p:nvPr/>
          </p:nvSpPr>
          <p:spPr bwMode="auto">
            <a:xfrm rot="-5400000">
              <a:off x="-210" y="-306"/>
              <a:ext cx="1172" cy="165"/>
            </a:xfrm>
            <a:prstGeom prst="rect">
              <a:avLst/>
            </a:prstGeom>
            <a:noFill/>
            <a:ln w="9525">
              <a:noFill/>
              <a:miter lim="800000"/>
              <a:headEnd/>
              <a:tailEnd/>
            </a:ln>
          </p:spPr>
          <p:txBody>
            <a:bodyPr wrap="none" lIns="0" tIns="0" rIns="0" bIns="0">
              <a:spAutoFit/>
            </a:bodyPr>
            <a:lstStyle/>
            <a:p>
              <a:pPr eaLnBrk="0" hangingPunct="0"/>
              <a:r>
                <a:rPr lang="en-GB" sz="900" b="1">
                  <a:cs typeface="Times New Roman" pitchFamily="18" charset="0"/>
                </a:rPr>
                <a:t>min </a:t>
              </a:r>
              <a:r>
                <a:rPr lang="en-GB" sz="900" b="1">
                  <a:solidFill>
                    <a:srgbClr val="000000"/>
                  </a:solidFill>
                  <a:cs typeface="Times New Roman" pitchFamily="18" charset="0"/>
                </a:rPr>
                <a:t>WSSG (N/m3)</a:t>
              </a:r>
              <a:endParaRPr lang="en-GB"/>
            </a:p>
          </p:txBody>
        </p:sp>
      </p:grpSp>
      <p:sp>
        <p:nvSpPr>
          <p:cNvPr id="91143" name="Rectangle 552"/>
          <p:cNvSpPr>
            <a:spLocks noChangeArrowheads="1"/>
          </p:cNvSpPr>
          <p:nvPr/>
        </p:nvSpPr>
        <p:spPr bwMode="auto">
          <a:xfrm>
            <a:off x="4479925" y="5053013"/>
            <a:ext cx="184150" cy="703262"/>
          </a:xfrm>
          <a:prstGeom prst="rect">
            <a:avLst/>
          </a:prstGeom>
          <a:noFill/>
          <a:ln w="9525">
            <a:noFill/>
            <a:miter lim="800000"/>
            <a:headEnd/>
            <a:tailEnd/>
          </a:ln>
        </p:spPr>
        <p:txBody>
          <a:bodyPr wrap="none" anchor="ctr">
            <a:spAutoFit/>
          </a:bodyPr>
          <a:lstStyle/>
          <a:p>
            <a:pPr algn="ctr" eaLnBrk="0" hangingPunct="0"/>
            <a:endParaRPr lang="en-GB" sz="1100" b="1" i="1">
              <a:cs typeface="Times New Roman" pitchFamily="18" charset="0"/>
            </a:endParaRPr>
          </a:p>
          <a:p>
            <a:pPr algn="ctr" eaLnBrk="0" hangingPunct="0"/>
            <a:r>
              <a:rPr lang="en-GB" sz="1100" b="1" i="1">
                <a:cs typeface="Times New Roman" pitchFamily="18" charset="0"/>
              </a:rPr>
              <a:t/>
            </a:r>
            <a:br>
              <a:rPr lang="en-GB" sz="1100" b="1" i="1">
                <a:cs typeface="Times New Roman" pitchFamily="18" charset="0"/>
              </a:rPr>
            </a:br>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2"/>
          <p:cNvSpPr>
            <a:spLocks noGrp="1"/>
          </p:cNvSpPr>
          <p:nvPr>
            <p:ph type="title" idx="4294967295"/>
          </p:nvPr>
        </p:nvSpPr>
        <p:spPr bwMode="auto">
          <a:xfrm>
            <a:off x="0" y="115888"/>
            <a:ext cx="8893175" cy="1223962"/>
          </a:xfrm>
        </p:spPr>
        <p:txBody>
          <a:bodyPr wrap="square" lIns="91440" tIns="45720" rIns="91440" bIns="45720" numCol="1" anchorCtr="0" compatLnSpc="1">
            <a:prstTxWarp prst="textNoShape">
              <a:avLst/>
            </a:prstTxWarp>
          </a:bodyPr>
          <a:lstStyle/>
          <a:p>
            <a:pPr marL="685800" indent="-685800" algn="ctr">
              <a:defRPr/>
            </a:pPr>
            <a:r>
              <a:rPr lang="en-US" altLang="ja-JP" smtClean="0">
                <a:latin typeface="Times New Roman" pitchFamily="18" charset="0"/>
                <a:ea typeface="ＭＳ Ｐゴシック" charset="-128"/>
              </a:rPr>
              <a:t>Mean Wall</a:t>
            </a:r>
            <a:r>
              <a:rPr lang="en-US" smtClean="0">
                <a:latin typeface="Times New Roman" pitchFamily="18" charset="0"/>
              </a:rPr>
              <a:t> Shear Stress </a:t>
            </a:r>
            <a:r>
              <a:rPr lang="en-US" altLang="ja-JP" smtClean="0">
                <a:latin typeface="Times New Roman" pitchFamily="18" charset="0"/>
                <a:ea typeface="ＭＳ Ｐゴシック" charset="-128"/>
              </a:rPr>
              <a:t>Gradient </a:t>
            </a:r>
            <a:r>
              <a:rPr lang="en-US" smtClean="0">
                <a:latin typeface="Times New Roman" pitchFamily="18" charset="0"/>
              </a:rPr>
              <a:t>(N/m</a:t>
            </a:r>
            <a:r>
              <a:rPr lang="en-US" altLang="ja-JP" smtClean="0">
                <a:latin typeface="Times New Roman" pitchFamily="18" charset="0"/>
                <a:ea typeface="ＭＳ Ｐゴシック" charset="-128"/>
              </a:rPr>
              <a:t>3</a:t>
            </a:r>
            <a:r>
              <a:rPr lang="en-US" smtClean="0">
                <a:latin typeface="Times New Roman" pitchFamily="18" charset="0"/>
              </a:rPr>
              <a:t>) </a:t>
            </a:r>
          </a:p>
        </p:txBody>
      </p:sp>
      <p:sp>
        <p:nvSpPr>
          <p:cNvPr id="92163" name="Rectangle 3"/>
          <p:cNvSpPr>
            <a:spLocks noChangeArrowheads="1"/>
          </p:cNvSpPr>
          <p:nvPr/>
        </p:nvSpPr>
        <p:spPr bwMode="auto">
          <a:xfrm>
            <a:off x="971550" y="836613"/>
            <a:ext cx="6762750" cy="2289175"/>
          </a:xfrm>
          <a:prstGeom prst="rect">
            <a:avLst/>
          </a:prstGeom>
          <a:noFill/>
          <a:ln w="9525">
            <a:noFill/>
            <a:miter lim="800000"/>
            <a:headEnd/>
            <a:tailEnd/>
          </a:ln>
        </p:spPr>
        <p:txBody>
          <a:bodyPr anchor="ctr">
            <a:spAutoFit/>
          </a:bodyPr>
          <a:lstStyle/>
          <a:p>
            <a:pPr algn="ct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Main bifurcation, </a:t>
            </a:r>
            <a:endParaRPr lang="en-GB" altLang="ja-JP" sz="3600" i="1">
              <a:solidFill>
                <a:schemeClr val="tx2"/>
              </a:solidFill>
              <a:latin typeface="Times New Roman" pitchFamily="18" charset="0"/>
              <a:ea typeface="ＭＳ Ｐゴシック" pitchFamily="34" charset="-128"/>
              <a:cs typeface="Times New Roman" pitchFamily="18" charset="0"/>
            </a:endParaRPr>
          </a:p>
          <a:p>
            <a:pPr eaLnBrk="0" hangingPunct="0"/>
            <a:r>
              <a:rPr lang="en-GB" altLang="ja-JP" sz="3600" i="1">
                <a:solidFill>
                  <a:schemeClr val="tx2"/>
                </a:solidFill>
                <a:latin typeface="Times New Roman" pitchFamily="18" charset="0"/>
                <a:ea typeface="ＭＳ Ｐゴシック" pitchFamily="34" charset="-128"/>
              </a:rPr>
              <a:t>                FD</a:t>
            </a:r>
            <a:r>
              <a:rPr lang="en-GB" sz="3600" i="1">
                <a:solidFill>
                  <a:schemeClr val="tx2"/>
                </a:solidFill>
                <a:latin typeface="Times New Roman" pitchFamily="18" charset="0"/>
                <a:cs typeface="Times New Roman" pitchFamily="18" charset="0"/>
              </a:rPr>
              <a:t>: dashes,  </a:t>
            </a:r>
            <a:endParaRPr lang="en-GB" altLang="ja-JP" sz="3600" i="1">
              <a:solidFill>
                <a:schemeClr val="tx2"/>
              </a:solidFill>
              <a:latin typeface="Times New Roman" pitchFamily="18" charset="0"/>
              <a:ea typeface="ＭＳ Ｐゴシック" pitchFamily="34" charset="-128"/>
            </a:endParaRPr>
          </a:p>
          <a:p>
            <a:pP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LW: continuous lines</a:t>
            </a:r>
            <a:endParaRPr lang="en-US" sz="3600">
              <a:solidFill>
                <a:schemeClr val="tx2"/>
              </a:solidFill>
              <a:latin typeface="Times New Roman" pitchFamily="18" charset="0"/>
            </a:endParaRPr>
          </a:p>
          <a:p>
            <a:pPr algn="ctr" eaLnBrk="0" hangingPunct="0"/>
            <a:r>
              <a:rPr lang="en-GB" sz="3600">
                <a:latin typeface="Times New Roman" pitchFamily="18" charset="0"/>
                <a:cs typeface="Times New Roman" pitchFamily="18" charset="0"/>
              </a:rPr>
              <a:t>        </a:t>
            </a:r>
            <a:endParaRPr lang="en-GB" sz="3600">
              <a:latin typeface="Times New Roman" pitchFamily="18" charset="0"/>
            </a:endParaRPr>
          </a:p>
        </p:txBody>
      </p:sp>
      <p:sp>
        <p:nvSpPr>
          <p:cNvPr id="92164" name="Rectangle 4"/>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92165" name="Rectangle 5"/>
          <p:cNvSpPr>
            <a:spLocks noChangeArrowheads="1"/>
          </p:cNvSpPr>
          <p:nvPr/>
        </p:nvSpPr>
        <p:spPr bwMode="auto">
          <a:xfrm>
            <a:off x="0" y="1651000"/>
            <a:ext cx="9144000" cy="0"/>
          </a:xfrm>
          <a:prstGeom prst="rect">
            <a:avLst/>
          </a:prstGeom>
          <a:noFill/>
          <a:ln w="9525">
            <a:noFill/>
            <a:miter lim="800000"/>
            <a:headEnd/>
            <a:tailEnd/>
          </a:ln>
        </p:spPr>
        <p:txBody>
          <a:bodyPr wrap="none" anchor="ctr">
            <a:spAutoFit/>
          </a:bodyPr>
          <a:lstStyle/>
          <a:p>
            <a:endParaRPr lang="en-US"/>
          </a:p>
        </p:txBody>
      </p:sp>
      <p:sp>
        <p:nvSpPr>
          <p:cNvPr id="92166" name="Rectangle 374"/>
          <p:cNvSpPr>
            <a:spLocks noChangeArrowheads="1"/>
          </p:cNvSpPr>
          <p:nvPr/>
        </p:nvSpPr>
        <p:spPr bwMode="auto">
          <a:xfrm>
            <a:off x="0" y="4946650"/>
            <a:ext cx="3432175" cy="260350"/>
          </a:xfrm>
          <a:prstGeom prst="rect">
            <a:avLst/>
          </a:prstGeom>
          <a:noFill/>
          <a:ln w="9525">
            <a:noFill/>
            <a:miter lim="800000"/>
            <a:headEnd/>
            <a:tailEnd/>
          </a:ln>
        </p:spPr>
        <p:txBody>
          <a:bodyPr wrap="none" anchor="ctr">
            <a:spAutoFit/>
          </a:bodyPr>
          <a:lstStyle/>
          <a:p>
            <a:pPr eaLnBrk="0" hangingPunct="0">
              <a:tabLst>
                <a:tab pos="3248025" algn="l"/>
              </a:tabLst>
            </a:pPr>
            <a:r>
              <a:rPr lang="en-GB" sz="1100" b="1" i="1">
                <a:cs typeface="Times New Roman" pitchFamily="18" charset="0"/>
              </a:rPr>
              <a:t>	</a:t>
            </a:r>
            <a:endParaRPr lang="en-GB"/>
          </a:p>
        </p:txBody>
      </p:sp>
      <p:grpSp>
        <p:nvGrpSpPr>
          <p:cNvPr id="92167" name="Group 375"/>
          <p:cNvGrpSpPr>
            <a:grpSpLocks noChangeAspect="1"/>
          </p:cNvGrpSpPr>
          <p:nvPr/>
        </p:nvGrpSpPr>
        <p:grpSpPr bwMode="auto">
          <a:xfrm>
            <a:off x="1143000" y="2500313"/>
            <a:ext cx="6429375" cy="4357687"/>
            <a:chOff x="0" y="0"/>
            <a:chExt cx="8463" cy="5734"/>
          </a:xfrm>
        </p:grpSpPr>
        <p:sp>
          <p:nvSpPr>
            <p:cNvPr id="92172" name="AutoShape 769"/>
            <p:cNvSpPr>
              <a:spLocks noChangeAspect="1" noChangeArrowheads="1" noTextEdit="1"/>
            </p:cNvSpPr>
            <p:nvPr/>
          </p:nvSpPr>
          <p:spPr bwMode="auto">
            <a:xfrm>
              <a:off x="0" y="0"/>
              <a:ext cx="8463" cy="5734"/>
            </a:xfrm>
            <a:prstGeom prst="rect">
              <a:avLst/>
            </a:prstGeom>
            <a:noFill/>
            <a:ln w="9525">
              <a:noFill/>
              <a:miter lim="800000"/>
              <a:headEnd/>
              <a:tailEnd/>
            </a:ln>
          </p:spPr>
          <p:txBody>
            <a:bodyPr/>
            <a:lstStyle/>
            <a:p>
              <a:endParaRPr lang="el-GR"/>
            </a:p>
          </p:txBody>
        </p:sp>
        <p:grpSp>
          <p:nvGrpSpPr>
            <p:cNvPr id="92173" name="Group 568"/>
            <p:cNvGrpSpPr>
              <a:grpSpLocks/>
            </p:cNvGrpSpPr>
            <p:nvPr/>
          </p:nvGrpSpPr>
          <p:grpSpPr bwMode="auto">
            <a:xfrm>
              <a:off x="46" y="49"/>
              <a:ext cx="8371" cy="5405"/>
              <a:chOff x="46" y="49"/>
              <a:chExt cx="8371" cy="5405"/>
            </a:xfrm>
          </p:grpSpPr>
          <p:sp>
            <p:nvSpPr>
              <p:cNvPr id="92366" name="Rectangle 768"/>
              <p:cNvSpPr>
                <a:spLocks noChangeArrowheads="1"/>
              </p:cNvSpPr>
              <p:nvPr/>
            </p:nvSpPr>
            <p:spPr bwMode="auto">
              <a:xfrm>
                <a:off x="46" y="49"/>
                <a:ext cx="8371" cy="5405"/>
              </a:xfrm>
              <a:prstGeom prst="rect">
                <a:avLst/>
              </a:prstGeom>
              <a:solidFill>
                <a:srgbClr val="FFFFFF"/>
              </a:solidFill>
              <a:ln w="9525">
                <a:noFill/>
                <a:miter lim="800000"/>
                <a:headEnd/>
                <a:tailEnd/>
              </a:ln>
            </p:spPr>
            <p:txBody>
              <a:bodyPr/>
              <a:lstStyle/>
              <a:p>
                <a:endParaRPr lang="en-US"/>
              </a:p>
            </p:txBody>
          </p:sp>
          <p:sp>
            <p:nvSpPr>
              <p:cNvPr id="92367" name="Rectangle 767"/>
              <p:cNvSpPr>
                <a:spLocks noChangeArrowheads="1"/>
              </p:cNvSpPr>
              <p:nvPr/>
            </p:nvSpPr>
            <p:spPr bwMode="auto">
              <a:xfrm>
                <a:off x="1532" y="428"/>
                <a:ext cx="5796" cy="4388"/>
              </a:xfrm>
              <a:prstGeom prst="rect">
                <a:avLst/>
              </a:prstGeom>
              <a:solidFill>
                <a:srgbClr val="FFFFFF"/>
              </a:solidFill>
              <a:ln w="9525">
                <a:noFill/>
                <a:miter lim="800000"/>
                <a:headEnd/>
                <a:tailEnd/>
              </a:ln>
            </p:spPr>
            <p:txBody>
              <a:bodyPr/>
              <a:lstStyle/>
              <a:p>
                <a:endParaRPr lang="en-US"/>
              </a:p>
            </p:txBody>
          </p:sp>
          <p:sp>
            <p:nvSpPr>
              <p:cNvPr id="92368" name="Line 766"/>
              <p:cNvSpPr>
                <a:spLocks noChangeShapeType="1"/>
              </p:cNvSpPr>
              <p:nvPr/>
            </p:nvSpPr>
            <p:spPr bwMode="auto">
              <a:xfrm>
                <a:off x="1532" y="4450"/>
                <a:ext cx="5796" cy="1"/>
              </a:xfrm>
              <a:prstGeom prst="line">
                <a:avLst/>
              </a:prstGeom>
              <a:noFill/>
              <a:ln w="0">
                <a:solidFill>
                  <a:srgbClr val="000000"/>
                </a:solidFill>
                <a:round/>
                <a:headEnd/>
                <a:tailEnd/>
              </a:ln>
            </p:spPr>
            <p:txBody>
              <a:bodyPr/>
              <a:lstStyle/>
              <a:p>
                <a:endParaRPr lang="el-GR"/>
              </a:p>
            </p:txBody>
          </p:sp>
          <p:sp>
            <p:nvSpPr>
              <p:cNvPr id="92369" name="Line 765"/>
              <p:cNvSpPr>
                <a:spLocks noChangeShapeType="1"/>
              </p:cNvSpPr>
              <p:nvPr/>
            </p:nvSpPr>
            <p:spPr bwMode="auto">
              <a:xfrm>
                <a:off x="1532" y="4084"/>
                <a:ext cx="5796" cy="1"/>
              </a:xfrm>
              <a:prstGeom prst="line">
                <a:avLst/>
              </a:prstGeom>
              <a:noFill/>
              <a:ln w="0">
                <a:solidFill>
                  <a:srgbClr val="000000"/>
                </a:solidFill>
                <a:round/>
                <a:headEnd/>
                <a:tailEnd/>
              </a:ln>
            </p:spPr>
            <p:txBody>
              <a:bodyPr/>
              <a:lstStyle/>
              <a:p>
                <a:endParaRPr lang="el-GR"/>
              </a:p>
            </p:txBody>
          </p:sp>
          <p:sp>
            <p:nvSpPr>
              <p:cNvPr id="92370" name="Line 764"/>
              <p:cNvSpPr>
                <a:spLocks noChangeShapeType="1"/>
              </p:cNvSpPr>
              <p:nvPr/>
            </p:nvSpPr>
            <p:spPr bwMode="auto">
              <a:xfrm>
                <a:off x="1532" y="3719"/>
                <a:ext cx="5796" cy="1"/>
              </a:xfrm>
              <a:prstGeom prst="line">
                <a:avLst/>
              </a:prstGeom>
              <a:noFill/>
              <a:ln w="0">
                <a:solidFill>
                  <a:srgbClr val="000000"/>
                </a:solidFill>
                <a:round/>
                <a:headEnd/>
                <a:tailEnd/>
              </a:ln>
            </p:spPr>
            <p:txBody>
              <a:bodyPr/>
              <a:lstStyle/>
              <a:p>
                <a:endParaRPr lang="el-GR"/>
              </a:p>
            </p:txBody>
          </p:sp>
          <p:sp>
            <p:nvSpPr>
              <p:cNvPr id="92371" name="Line 763"/>
              <p:cNvSpPr>
                <a:spLocks noChangeShapeType="1"/>
              </p:cNvSpPr>
              <p:nvPr/>
            </p:nvSpPr>
            <p:spPr bwMode="auto">
              <a:xfrm>
                <a:off x="1532" y="3353"/>
                <a:ext cx="5796" cy="1"/>
              </a:xfrm>
              <a:prstGeom prst="line">
                <a:avLst/>
              </a:prstGeom>
              <a:noFill/>
              <a:ln w="0">
                <a:solidFill>
                  <a:srgbClr val="000000"/>
                </a:solidFill>
                <a:round/>
                <a:headEnd/>
                <a:tailEnd/>
              </a:ln>
            </p:spPr>
            <p:txBody>
              <a:bodyPr/>
              <a:lstStyle/>
              <a:p>
                <a:endParaRPr lang="el-GR"/>
              </a:p>
            </p:txBody>
          </p:sp>
          <p:sp>
            <p:nvSpPr>
              <p:cNvPr id="92372" name="Line 762"/>
              <p:cNvSpPr>
                <a:spLocks noChangeShapeType="1"/>
              </p:cNvSpPr>
              <p:nvPr/>
            </p:nvSpPr>
            <p:spPr bwMode="auto">
              <a:xfrm>
                <a:off x="1532" y="2988"/>
                <a:ext cx="5796" cy="1"/>
              </a:xfrm>
              <a:prstGeom prst="line">
                <a:avLst/>
              </a:prstGeom>
              <a:noFill/>
              <a:ln w="0">
                <a:solidFill>
                  <a:srgbClr val="000000"/>
                </a:solidFill>
                <a:round/>
                <a:headEnd/>
                <a:tailEnd/>
              </a:ln>
            </p:spPr>
            <p:txBody>
              <a:bodyPr/>
              <a:lstStyle/>
              <a:p>
                <a:endParaRPr lang="el-GR"/>
              </a:p>
            </p:txBody>
          </p:sp>
          <p:sp>
            <p:nvSpPr>
              <p:cNvPr id="92373" name="Line 761"/>
              <p:cNvSpPr>
                <a:spLocks noChangeShapeType="1"/>
              </p:cNvSpPr>
              <p:nvPr/>
            </p:nvSpPr>
            <p:spPr bwMode="auto">
              <a:xfrm>
                <a:off x="1532" y="2622"/>
                <a:ext cx="5796" cy="1"/>
              </a:xfrm>
              <a:prstGeom prst="line">
                <a:avLst/>
              </a:prstGeom>
              <a:noFill/>
              <a:ln w="0">
                <a:solidFill>
                  <a:srgbClr val="000000"/>
                </a:solidFill>
                <a:round/>
                <a:headEnd/>
                <a:tailEnd/>
              </a:ln>
            </p:spPr>
            <p:txBody>
              <a:bodyPr/>
              <a:lstStyle/>
              <a:p>
                <a:endParaRPr lang="el-GR"/>
              </a:p>
            </p:txBody>
          </p:sp>
          <p:sp>
            <p:nvSpPr>
              <p:cNvPr id="92374" name="Line 760"/>
              <p:cNvSpPr>
                <a:spLocks noChangeShapeType="1"/>
              </p:cNvSpPr>
              <p:nvPr/>
            </p:nvSpPr>
            <p:spPr bwMode="auto">
              <a:xfrm>
                <a:off x="1532" y="2257"/>
                <a:ext cx="5796" cy="1"/>
              </a:xfrm>
              <a:prstGeom prst="line">
                <a:avLst/>
              </a:prstGeom>
              <a:noFill/>
              <a:ln w="0">
                <a:solidFill>
                  <a:srgbClr val="000000"/>
                </a:solidFill>
                <a:round/>
                <a:headEnd/>
                <a:tailEnd/>
              </a:ln>
            </p:spPr>
            <p:txBody>
              <a:bodyPr/>
              <a:lstStyle/>
              <a:p>
                <a:endParaRPr lang="el-GR"/>
              </a:p>
            </p:txBody>
          </p:sp>
          <p:sp>
            <p:nvSpPr>
              <p:cNvPr id="92375" name="Line 759"/>
              <p:cNvSpPr>
                <a:spLocks noChangeShapeType="1"/>
              </p:cNvSpPr>
              <p:nvPr/>
            </p:nvSpPr>
            <p:spPr bwMode="auto">
              <a:xfrm>
                <a:off x="1532" y="1891"/>
                <a:ext cx="5796" cy="1"/>
              </a:xfrm>
              <a:prstGeom prst="line">
                <a:avLst/>
              </a:prstGeom>
              <a:noFill/>
              <a:ln w="0">
                <a:solidFill>
                  <a:srgbClr val="000000"/>
                </a:solidFill>
                <a:round/>
                <a:headEnd/>
                <a:tailEnd/>
              </a:ln>
            </p:spPr>
            <p:txBody>
              <a:bodyPr/>
              <a:lstStyle/>
              <a:p>
                <a:endParaRPr lang="el-GR"/>
              </a:p>
            </p:txBody>
          </p:sp>
          <p:sp>
            <p:nvSpPr>
              <p:cNvPr id="92376" name="Line 758"/>
              <p:cNvSpPr>
                <a:spLocks noChangeShapeType="1"/>
              </p:cNvSpPr>
              <p:nvPr/>
            </p:nvSpPr>
            <p:spPr bwMode="auto">
              <a:xfrm>
                <a:off x="1532" y="1525"/>
                <a:ext cx="5796" cy="1"/>
              </a:xfrm>
              <a:prstGeom prst="line">
                <a:avLst/>
              </a:prstGeom>
              <a:noFill/>
              <a:ln w="0">
                <a:solidFill>
                  <a:srgbClr val="000000"/>
                </a:solidFill>
                <a:round/>
                <a:headEnd/>
                <a:tailEnd/>
              </a:ln>
            </p:spPr>
            <p:txBody>
              <a:bodyPr/>
              <a:lstStyle/>
              <a:p>
                <a:endParaRPr lang="el-GR"/>
              </a:p>
            </p:txBody>
          </p:sp>
          <p:sp>
            <p:nvSpPr>
              <p:cNvPr id="92377" name="Line 757"/>
              <p:cNvSpPr>
                <a:spLocks noChangeShapeType="1"/>
              </p:cNvSpPr>
              <p:nvPr/>
            </p:nvSpPr>
            <p:spPr bwMode="auto">
              <a:xfrm>
                <a:off x="1532" y="1159"/>
                <a:ext cx="5796" cy="1"/>
              </a:xfrm>
              <a:prstGeom prst="line">
                <a:avLst/>
              </a:prstGeom>
              <a:noFill/>
              <a:ln w="0">
                <a:solidFill>
                  <a:srgbClr val="000000"/>
                </a:solidFill>
                <a:round/>
                <a:headEnd/>
                <a:tailEnd/>
              </a:ln>
            </p:spPr>
            <p:txBody>
              <a:bodyPr/>
              <a:lstStyle/>
              <a:p>
                <a:endParaRPr lang="el-GR"/>
              </a:p>
            </p:txBody>
          </p:sp>
          <p:sp>
            <p:nvSpPr>
              <p:cNvPr id="92378" name="Line 756"/>
              <p:cNvSpPr>
                <a:spLocks noChangeShapeType="1"/>
              </p:cNvSpPr>
              <p:nvPr/>
            </p:nvSpPr>
            <p:spPr bwMode="auto">
              <a:xfrm>
                <a:off x="1532" y="794"/>
                <a:ext cx="5796" cy="1"/>
              </a:xfrm>
              <a:prstGeom prst="line">
                <a:avLst/>
              </a:prstGeom>
              <a:noFill/>
              <a:ln w="0">
                <a:solidFill>
                  <a:srgbClr val="000000"/>
                </a:solidFill>
                <a:round/>
                <a:headEnd/>
                <a:tailEnd/>
              </a:ln>
            </p:spPr>
            <p:txBody>
              <a:bodyPr/>
              <a:lstStyle/>
              <a:p>
                <a:endParaRPr lang="el-GR"/>
              </a:p>
            </p:txBody>
          </p:sp>
          <p:sp>
            <p:nvSpPr>
              <p:cNvPr id="92379" name="Line 755"/>
              <p:cNvSpPr>
                <a:spLocks noChangeShapeType="1"/>
              </p:cNvSpPr>
              <p:nvPr/>
            </p:nvSpPr>
            <p:spPr bwMode="auto">
              <a:xfrm>
                <a:off x="1532" y="428"/>
                <a:ext cx="5796" cy="1"/>
              </a:xfrm>
              <a:prstGeom prst="line">
                <a:avLst/>
              </a:prstGeom>
              <a:noFill/>
              <a:ln w="0">
                <a:solidFill>
                  <a:srgbClr val="000000"/>
                </a:solidFill>
                <a:round/>
                <a:headEnd/>
                <a:tailEnd/>
              </a:ln>
            </p:spPr>
            <p:txBody>
              <a:bodyPr/>
              <a:lstStyle/>
              <a:p>
                <a:endParaRPr lang="el-GR"/>
              </a:p>
            </p:txBody>
          </p:sp>
          <p:sp>
            <p:nvSpPr>
              <p:cNvPr id="92380" name="Line 754"/>
              <p:cNvSpPr>
                <a:spLocks noChangeShapeType="1"/>
              </p:cNvSpPr>
              <p:nvPr/>
            </p:nvSpPr>
            <p:spPr bwMode="auto">
              <a:xfrm>
                <a:off x="2111" y="428"/>
                <a:ext cx="1" cy="4388"/>
              </a:xfrm>
              <a:prstGeom prst="line">
                <a:avLst/>
              </a:prstGeom>
              <a:noFill/>
              <a:ln w="0">
                <a:solidFill>
                  <a:srgbClr val="000000"/>
                </a:solidFill>
                <a:round/>
                <a:headEnd/>
                <a:tailEnd/>
              </a:ln>
            </p:spPr>
            <p:txBody>
              <a:bodyPr/>
              <a:lstStyle/>
              <a:p>
                <a:endParaRPr lang="el-GR"/>
              </a:p>
            </p:txBody>
          </p:sp>
          <p:sp>
            <p:nvSpPr>
              <p:cNvPr id="92381" name="Line 753"/>
              <p:cNvSpPr>
                <a:spLocks noChangeShapeType="1"/>
              </p:cNvSpPr>
              <p:nvPr/>
            </p:nvSpPr>
            <p:spPr bwMode="auto">
              <a:xfrm>
                <a:off x="2691" y="428"/>
                <a:ext cx="1" cy="4388"/>
              </a:xfrm>
              <a:prstGeom prst="line">
                <a:avLst/>
              </a:prstGeom>
              <a:noFill/>
              <a:ln w="0">
                <a:solidFill>
                  <a:srgbClr val="000000"/>
                </a:solidFill>
                <a:round/>
                <a:headEnd/>
                <a:tailEnd/>
              </a:ln>
            </p:spPr>
            <p:txBody>
              <a:bodyPr/>
              <a:lstStyle/>
              <a:p>
                <a:endParaRPr lang="el-GR"/>
              </a:p>
            </p:txBody>
          </p:sp>
          <p:sp>
            <p:nvSpPr>
              <p:cNvPr id="92382" name="Line 752"/>
              <p:cNvSpPr>
                <a:spLocks noChangeShapeType="1"/>
              </p:cNvSpPr>
              <p:nvPr/>
            </p:nvSpPr>
            <p:spPr bwMode="auto">
              <a:xfrm>
                <a:off x="3270" y="428"/>
                <a:ext cx="1" cy="4388"/>
              </a:xfrm>
              <a:prstGeom prst="line">
                <a:avLst/>
              </a:prstGeom>
              <a:noFill/>
              <a:ln w="0">
                <a:solidFill>
                  <a:srgbClr val="000000"/>
                </a:solidFill>
                <a:round/>
                <a:headEnd/>
                <a:tailEnd/>
              </a:ln>
            </p:spPr>
            <p:txBody>
              <a:bodyPr/>
              <a:lstStyle/>
              <a:p>
                <a:endParaRPr lang="el-GR"/>
              </a:p>
            </p:txBody>
          </p:sp>
          <p:sp>
            <p:nvSpPr>
              <p:cNvPr id="92383" name="Line 751"/>
              <p:cNvSpPr>
                <a:spLocks noChangeShapeType="1"/>
              </p:cNvSpPr>
              <p:nvPr/>
            </p:nvSpPr>
            <p:spPr bwMode="auto">
              <a:xfrm>
                <a:off x="3850" y="428"/>
                <a:ext cx="1" cy="4388"/>
              </a:xfrm>
              <a:prstGeom prst="line">
                <a:avLst/>
              </a:prstGeom>
              <a:noFill/>
              <a:ln w="0">
                <a:solidFill>
                  <a:srgbClr val="000000"/>
                </a:solidFill>
                <a:round/>
                <a:headEnd/>
                <a:tailEnd/>
              </a:ln>
            </p:spPr>
            <p:txBody>
              <a:bodyPr/>
              <a:lstStyle/>
              <a:p>
                <a:endParaRPr lang="el-GR"/>
              </a:p>
            </p:txBody>
          </p:sp>
          <p:sp>
            <p:nvSpPr>
              <p:cNvPr id="92384" name="Line 750"/>
              <p:cNvSpPr>
                <a:spLocks noChangeShapeType="1"/>
              </p:cNvSpPr>
              <p:nvPr/>
            </p:nvSpPr>
            <p:spPr bwMode="auto">
              <a:xfrm>
                <a:off x="4430" y="428"/>
                <a:ext cx="1" cy="4388"/>
              </a:xfrm>
              <a:prstGeom prst="line">
                <a:avLst/>
              </a:prstGeom>
              <a:noFill/>
              <a:ln w="0">
                <a:solidFill>
                  <a:srgbClr val="000000"/>
                </a:solidFill>
                <a:round/>
                <a:headEnd/>
                <a:tailEnd/>
              </a:ln>
            </p:spPr>
            <p:txBody>
              <a:bodyPr/>
              <a:lstStyle/>
              <a:p>
                <a:endParaRPr lang="el-GR"/>
              </a:p>
            </p:txBody>
          </p:sp>
          <p:sp>
            <p:nvSpPr>
              <p:cNvPr id="92385" name="Line 749"/>
              <p:cNvSpPr>
                <a:spLocks noChangeShapeType="1"/>
              </p:cNvSpPr>
              <p:nvPr/>
            </p:nvSpPr>
            <p:spPr bwMode="auto">
              <a:xfrm>
                <a:off x="5010" y="428"/>
                <a:ext cx="1" cy="4388"/>
              </a:xfrm>
              <a:prstGeom prst="line">
                <a:avLst/>
              </a:prstGeom>
              <a:noFill/>
              <a:ln w="0">
                <a:solidFill>
                  <a:srgbClr val="000000"/>
                </a:solidFill>
                <a:round/>
                <a:headEnd/>
                <a:tailEnd/>
              </a:ln>
            </p:spPr>
            <p:txBody>
              <a:bodyPr/>
              <a:lstStyle/>
              <a:p>
                <a:endParaRPr lang="el-GR"/>
              </a:p>
            </p:txBody>
          </p:sp>
          <p:sp>
            <p:nvSpPr>
              <p:cNvPr id="92386" name="Line 748"/>
              <p:cNvSpPr>
                <a:spLocks noChangeShapeType="1"/>
              </p:cNvSpPr>
              <p:nvPr/>
            </p:nvSpPr>
            <p:spPr bwMode="auto">
              <a:xfrm>
                <a:off x="5590" y="428"/>
                <a:ext cx="1" cy="4388"/>
              </a:xfrm>
              <a:prstGeom prst="line">
                <a:avLst/>
              </a:prstGeom>
              <a:noFill/>
              <a:ln w="0">
                <a:solidFill>
                  <a:srgbClr val="000000"/>
                </a:solidFill>
                <a:round/>
                <a:headEnd/>
                <a:tailEnd/>
              </a:ln>
            </p:spPr>
            <p:txBody>
              <a:bodyPr/>
              <a:lstStyle/>
              <a:p>
                <a:endParaRPr lang="el-GR"/>
              </a:p>
            </p:txBody>
          </p:sp>
          <p:sp>
            <p:nvSpPr>
              <p:cNvPr id="92387" name="Line 747"/>
              <p:cNvSpPr>
                <a:spLocks noChangeShapeType="1"/>
              </p:cNvSpPr>
              <p:nvPr/>
            </p:nvSpPr>
            <p:spPr bwMode="auto">
              <a:xfrm>
                <a:off x="6169" y="428"/>
                <a:ext cx="1" cy="4388"/>
              </a:xfrm>
              <a:prstGeom prst="line">
                <a:avLst/>
              </a:prstGeom>
              <a:noFill/>
              <a:ln w="0">
                <a:solidFill>
                  <a:srgbClr val="000000"/>
                </a:solidFill>
                <a:round/>
                <a:headEnd/>
                <a:tailEnd/>
              </a:ln>
            </p:spPr>
            <p:txBody>
              <a:bodyPr/>
              <a:lstStyle/>
              <a:p>
                <a:endParaRPr lang="el-GR"/>
              </a:p>
            </p:txBody>
          </p:sp>
          <p:sp>
            <p:nvSpPr>
              <p:cNvPr id="92388" name="Line 746"/>
              <p:cNvSpPr>
                <a:spLocks noChangeShapeType="1"/>
              </p:cNvSpPr>
              <p:nvPr/>
            </p:nvSpPr>
            <p:spPr bwMode="auto">
              <a:xfrm>
                <a:off x="6749" y="428"/>
                <a:ext cx="1" cy="4388"/>
              </a:xfrm>
              <a:prstGeom prst="line">
                <a:avLst/>
              </a:prstGeom>
              <a:noFill/>
              <a:ln w="0">
                <a:solidFill>
                  <a:srgbClr val="000000"/>
                </a:solidFill>
                <a:round/>
                <a:headEnd/>
                <a:tailEnd/>
              </a:ln>
            </p:spPr>
            <p:txBody>
              <a:bodyPr/>
              <a:lstStyle/>
              <a:p>
                <a:endParaRPr lang="el-GR"/>
              </a:p>
            </p:txBody>
          </p:sp>
          <p:sp>
            <p:nvSpPr>
              <p:cNvPr id="92389" name="Line 745"/>
              <p:cNvSpPr>
                <a:spLocks noChangeShapeType="1"/>
              </p:cNvSpPr>
              <p:nvPr/>
            </p:nvSpPr>
            <p:spPr bwMode="auto">
              <a:xfrm>
                <a:off x="7328" y="428"/>
                <a:ext cx="1" cy="4388"/>
              </a:xfrm>
              <a:prstGeom prst="line">
                <a:avLst/>
              </a:prstGeom>
              <a:noFill/>
              <a:ln w="0">
                <a:solidFill>
                  <a:srgbClr val="000000"/>
                </a:solidFill>
                <a:round/>
                <a:headEnd/>
                <a:tailEnd/>
              </a:ln>
            </p:spPr>
            <p:txBody>
              <a:bodyPr/>
              <a:lstStyle/>
              <a:p>
                <a:endParaRPr lang="el-GR"/>
              </a:p>
            </p:txBody>
          </p:sp>
          <p:sp>
            <p:nvSpPr>
              <p:cNvPr id="92390" name="Line 744"/>
              <p:cNvSpPr>
                <a:spLocks noChangeShapeType="1"/>
              </p:cNvSpPr>
              <p:nvPr/>
            </p:nvSpPr>
            <p:spPr bwMode="auto">
              <a:xfrm>
                <a:off x="1532" y="428"/>
                <a:ext cx="1" cy="4388"/>
              </a:xfrm>
              <a:prstGeom prst="line">
                <a:avLst/>
              </a:prstGeom>
              <a:noFill/>
              <a:ln w="0">
                <a:solidFill>
                  <a:srgbClr val="808080"/>
                </a:solidFill>
                <a:round/>
                <a:headEnd/>
                <a:tailEnd/>
              </a:ln>
            </p:spPr>
            <p:txBody>
              <a:bodyPr/>
              <a:lstStyle/>
              <a:p>
                <a:endParaRPr lang="el-GR"/>
              </a:p>
            </p:txBody>
          </p:sp>
          <p:sp>
            <p:nvSpPr>
              <p:cNvPr id="92391" name="Line 743"/>
              <p:cNvSpPr>
                <a:spLocks noChangeShapeType="1"/>
              </p:cNvSpPr>
              <p:nvPr/>
            </p:nvSpPr>
            <p:spPr bwMode="auto">
              <a:xfrm>
                <a:off x="1474" y="4816"/>
                <a:ext cx="58" cy="1"/>
              </a:xfrm>
              <a:prstGeom prst="line">
                <a:avLst/>
              </a:prstGeom>
              <a:noFill/>
              <a:ln w="0">
                <a:solidFill>
                  <a:srgbClr val="808080"/>
                </a:solidFill>
                <a:round/>
                <a:headEnd/>
                <a:tailEnd/>
              </a:ln>
            </p:spPr>
            <p:txBody>
              <a:bodyPr/>
              <a:lstStyle/>
              <a:p>
                <a:endParaRPr lang="el-GR"/>
              </a:p>
            </p:txBody>
          </p:sp>
          <p:sp>
            <p:nvSpPr>
              <p:cNvPr id="92392" name="Line 742"/>
              <p:cNvSpPr>
                <a:spLocks noChangeShapeType="1"/>
              </p:cNvSpPr>
              <p:nvPr/>
            </p:nvSpPr>
            <p:spPr bwMode="auto">
              <a:xfrm>
                <a:off x="1474" y="4450"/>
                <a:ext cx="58" cy="1"/>
              </a:xfrm>
              <a:prstGeom prst="line">
                <a:avLst/>
              </a:prstGeom>
              <a:noFill/>
              <a:ln w="0">
                <a:solidFill>
                  <a:srgbClr val="808080"/>
                </a:solidFill>
                <a:round/>
                <a:headEnd/>
                <a:tailEnd/>
              </a:ln>
            </p:spPr>
            <p:txBody>
              <a:bodyPr/>
              <a:lstStyle/>
              <a:p>
                <a:endParaRPr lang="el-GR"/>
              </a:p>
            </p:txBody>
          </p:sp>
          <p:sp>
            <p:nvSpPr>
              <p:cNvPr id="92393" name="Line 741"/>
              <p:cNvSpPr>
                <a:spLocks noChangeShapeType="1"/>
              </p:cNvSpPr>
              <p:nvPr/>
            </p:nvSpPr>
            <p:spPr bwMode="auto">
              <a:xfrm>
                <a:off x="1474" y="4084"/>
                <a:ext cx="58" cy="1"/>
              </a:xfrm>
              <a:prstGeom prst="line">
                <a:avLst/>
              </a:prstGeom>
              <a:noFill/>
              <a:ln w="0">
                <a:solidFill>
                  <a:srgbClr val="808080"/>
                </a:solidFill>
                <a:round/>
                <a:headEnd/>
                <a:tailEnd/>
              </a:ln>
            </p:spPr>
            <p:txBody>
              <a:bodyPr/>
              <a:lstStyle/>
              <a:p>
                <a:endParaRPr lang="el-GR"/>
              </a:p>
            </p:txBody>
          </p:sp>
          <p:sp>
            <p:nvSpPr>
              <p:cNvPr id="92394" name="Line 740"/>
              <p:cNvSpPr>
                <a:spLocks noChangeShapeType="1"/>
              </p:cNvSpPr>
              <p:nvPr/>
            </p:nvSpPr>
            <p:spPr bwMode="auto">
              <a:xfrm>
                <a:off x="1474" y="3719"/>
                <a:ext cx="58" cy="1"/>
              </a:xfrm>
              <a:prstGeom prst="line">
                <a:avLst/>
              </a:prstGeom>
              <a:noFill/>
              <a:ln w="0">
                <a:solidFill>
                  <a:srgbClr val="808080"/>
                </a:solidFill>
                <a:round/>
                <a:headEnd/>
                <a:tailEnd/>
              </a:ln>
            </p:spPr>
            <p:txBody>
              <a:bodyPr/>
              <a:lstStyle/>
              <a:p>
                <a:endParaRPr lang="el-GR"/>
              </a:p>
            </p:txBody>
          </p:sp>
          <p:sp>
            <p:nvSpPr>
              <p:cNvPr id="92395" name="Line 739"/>
              <p:cNvSpPr>
                <a:spLocks noChangeShapeType="1"/>
              </p:cNvSpPr>
              <p:nvPr/>
            </p:nvSpPr>
            <p:spPr bwMode="auto">
              <a:xfrm>
                <a:off x="1474" y="3353"/>
                <a:ext cx="58" cy="1"/>
              </a:xfrm>
              <a:prstGeom prst="line">
                <a:avLst/>
              </a:prstGeom>
              <a:noFill/>
              <a:ln w="0">
                <a:solidFill>
                  <a:srgbClr val="808080"/>
                </a:solidFill>
                <a:round/>
                <a:headEnd/>
                <a:tailEnd/>
              </a:ln>
            </p:spPr>
            <p:txBody>
              <a:bodyPr/>
              <a:lstStyle/>
              <a:p>
                <a:endParaRPr lang="el-GR"/>
              </a:p>
            </p:txBody>
          </p:sp>
          <p:sp>
            <p:nvSpPr>
              <p:cNvPr id="92396" name="Line 738"/>
              <p:cNvSpPr>
                <a:spLocks noChangeShapeType="1"/>
              </p:cNvSpPr>
              <p:nvPr/>
            </p:nvSpPr>
            <p:spPr bwMode="auto">
              <a:xfrm>
                <a:off x="1474" y="2988"/>
                <a:ext cx="58" cy="1"/>
              </a:xfrm>
              <a:prstGeom prst="line">
                <a:avLst/>
              </a:prstGeom>
              <a:noFill/>
              <a:ln w="0">
                <a:solidFill>
                  <a:srgbClr val="808080"/>
                </a:solidFill>
                <a:round/>
                <a:headEnd/>
                <a:tailEnd/>
              </a:ln>
            </p:spPr>
            <p:txBody>
              <a:bodyPr/>
              <a:lstStyle/>
              <a:p>
                <a:endParaRPr lang="el-GR"/>
              </a:p>
            </p:txBody>
          </p:sp>
          <p:sp>
            <p:nvSpPr>
              <p:cNvPr id="92397" name="Line 737"/>
              <p:cNvSpPr>
                <a:spLocks noChangeShapeType="1"/>
              </p:cNvSpPr>
              <p:nvPr/>
            </p:nvSpPr>
            <p:spPr bwMode="auto">
              <a:xfrm>
                <a:off x="1474" y="2622"/>
                <a:ext cx="58" cy="1"/>
              </a:xfrm>
              <a:prstGeom prst="line">
                <a:avLst/>
              </a:prstGeom>
              <a:noFill/>
              <a:ln w="0">
                <a:solidFill>
                  <a:srgbClr val="808080"/>
                </a:solidFill>
                <a:round/>
                <a:headEnd/>
                <a:tailEnd/>
              </a:ln>
            </p:spPr>
            <p:txBody>
              <a:bodyPr/>
              <a:lstStyle/>
              <a:p>
                <a:endParaRPr lang="el-GR"/>
              </a:p>
            </p:txBody>
          </p:sp>
          <p:sp>
            <p:nvSpPr>
              <p:cNvPr id="92398" name="Line 736"/>
              <p:cNvSpPr>
                <a:spLocks noChangeShapeType="1"/>
              </p:cNvSpPr>
              <p:nvPr/>
            </p:nvSpPr>
            <p:spPr bwMode="auto">
              <a:xfrm>
                <a:off x="1474" y="2257"/>
                <a:ext cx="58" cy="1"/>
              </a:xfrm>
              <a:prstGeom prst="line">
                <a:avLst/>
              </a:prstGeom>
              <a:noFill/>
              <a:ln w="0">
                <a:solidFill>
                  <a:srgbClr val="808080"/>
                </a:solidFill>
                <a:round/>
                <a:headEnd/>
                <a:tailEnd/>
              </a:ln>
            </p:spPr>
            <p:txBody>
              <a:bodyPr/>
              <a:lstStyle/>
              <a:p>
                <a:endParaRPr lang="el-GR"/>
              </a:p>
            </p:txBody>
          </p:sp>
          <p:sp>
            <p:nvSpPr>
              <p:cNvPr id="92399" name="Line 735"/>
              <p:cNvSpPr>
                <a:spLocks noChangeShapeType="1"/>
              </p:cNvSpPr>
              <p:nvPr/>
            </p:nvSpPr>
            <p:spPr bwMode="auto">
              <a:xfrm>
                <a:off x="1474" y="1891"/>
                <a:ext cx="58" cy="1"/>
              </a:xfrm>
              <a:prstGeom prst="line">
                <a:avLst/>
              </a:prstGeom>
              <a:noFill/>
              <a:ln w="0">
                <a:solidFill>
                  <a:srgbClr val="808080"/>
                </a:solidFill>
                <a:round/>
                <a:headEnd/>
                <a:tailEnd/>
              </a:ln>
            </p:spPr>
            <p:txBody>
              <a:bodyPr/>
              <a:lstStyle/>
              <a:p>
                <a:endParaRPr lang="el-GR"/>
              </a:p>
            </p:txBody>
          </p:sp>
          <p:sp>
            <p:nvSpPr>
              <p:cNvPr id="92400" name="Line 734"/>
              <p:cNvSpPr>
                <a:spLocks noChangeShapeType="1"/>
              </p:cNvSpPr>
              <p:nvPr/>
            </p:nvSpPr>
            <p:spPr bwMode="auto">
              <a:xfrm>
                <a:off x="1474" y="1525"/>
                <a:ext cx="58" cy="1"/>
              </a:xfrm>
              <a:prstGeom prst="line">
                <a:avLst/>
              </a:prstGeom>
              <a:noFill/>
              <a:ln w="0">
                <a:solidFill>
                  <a:srgbClr val="808080"/>
                </a:solidFill>
                <a:round/>
                <a:headEnd/>
                <a:tailEnd/>
              </a:ln>
            </p:spPr>
            <p:txBody>
              <a:bodyPr/>
              <a:lstStyle/>
              <a:p>
                <a:endParaRPr lang="el-GR"/>
              </a:p>
            </p:txBody>
          </p:sp>
          <p:sp>
            <p:nvSpPr>
              <p:cNvPr id="92401" name="Line 733"/>
              <p:cNvSpPr>
                <a:spLocks noChangeShapeType="1"/>
              </p:cNvSpPr>
              <p:nvPr/>
            </p:nvSpPr>
            <p:spPr bwMode="auto">
              <a:xfrm>
                <a:off x="1474" y="1159"/>
                <a:ext cx="58" cy="1"/>
              </a:xfrm>
              <a:prstGeom prst="line">
                <a:avLst/>
              </a:prstGeom>
              <a:noFill/>
              <a:ln w="0">
                <a:solidFill>
                  <a:srgbClr val="808080"/>
                </a:solidFill>
                <a:round/>
                <a:headEnd/>
                <a:tailEnd/>
              </a:ln>
            </p:spPr>
            <p:txBody>
              <a:bodyPr/>
              <a:lstStyle/>
              <a:p>
                <a:endParaRPr lang="el-GR"/>
              </a:p>
            </p:txBody>
          </p:sp>
          <p:sp>
            <p:nvSpPr>
              <p:cNvPr id="92402" name="Line 732"/>
              <p:cNvSpPr>
                <a:spLocks noChangeShapeType="1"/>
              </p:cNvSpPr>
              <p:nvPr/>
            </p:nvSpPr>
            <p:spPr bwMode="auto">
              <a:xfrm>
                <a:off x="1474" y="794"/>
                <a:ext cx="58" cy="1"/>
              </a:xfrm>
              <a:prstGeom prst="line">
                <a:avLst/>
              </a:prstGeom>
              <a:noFill/>
              <a:ln w="0">
                <a:solidFill>
                  <a:srgbClr val="808080"/>
                </a:solidFill>
                <a:round/>
                <a:headEnd/>
                <a:tailEnd/>
              </a:ln>
            </p:spPr>
            <p:txBody>
              <a:bodyPr/>
              <a:lstStyle/>
              <a:p>
                <a:endParaRPr lang="el-GR"/>
              </a:p>
            </p:txBody>
          </p:sp>
          <p:sp>
            <p:nvSpPr>
              <p:cNvPr id="92403" name="Line 731"/>
              <p:cNvSpPr>
                <a:spLocks noChangeShapeType="1"/>
              </p:cNvSpPr>
              <p:nvPr/>
            </p:nvSpPr>
            <p:spPr bwMode="auto">
              <a:xfrm>
                <a:off x="1474" y="428"/>
                <a:ext cx="58" cy="1"/>
              </a:xfrm>
              <a:prstGeom prst="line">
                <a:avLst/>
              </a:prstGeom>
              <a:noFill/>
              <a:ln w="0">
                <a:solidFill>
                  <a:srgbClr val="808080"/>
                </a:solidFill>
                <a:round/>
                <a:headEnd/>
                <a:tailEnd/>
              </a:ln>
            </p:spPr>
            <p:txBody>
              <a:bodyPr/>
              <a:lstStyle/>
              <a:p>
                <a:endParaRPr lang="el-GR"/>
              </a:p>
            </p:txBody>
          </p:sp>
          <p:sp>
            <p:nvSpPr>
              <p:cNvPr id="92404" name="Line 730"/>
              <p:cNvSpPr>
                <a:spLocks noChangeShapeType="1"/>
              </p:cNvSpPr>
              <p:nvPr/>
            </p:nvSpPr>
            <p:spPr bwMode="auto">
              <a:xfrm>
                <a:off x="1532" y="4816"/>
                <a:ext cx="5796" cy="1"/>
              </a:xfrm>
              <a:prstGeom prst="line">
                <a:avLst/>
              </a:prstGeom>
              <a:noFill/>
              <a:ln w="0">
                <a:solidFill>
                  <a:srgbClr val="808080"/>
                </a:solidFill>
                <a:round/>
                <a:headEnd/>
                <a:tailEnd/>
              </a:ln>
            </p:spPr>
            <p:txBody>
              <a:bodyPr/>
              <a:lstStyle/>
              <a:p>
                <a:endParaRPr lang="el-GR"/>
              </a:p>
            </p:txBody>
          </p:sp>
          <p:sp>
            <p:nvSpPr>
              <p:cNvPr id="92405" name="Line 729"/>
              <p:cNvSpPr>
                <a:spLocks noChangeShapeType="1"/>
              </p:cNvSpPr>
              <p:nvPr/>
            </p:nvSpPr>
            <p:spPr bwMode="auto">
              <a:xfrm flipV="1">
                <a:off x="1532" y="4816"/>
                <a:ext cx="1" cy="60"/>
              </a:xfrm>
              <a:prstGeom prst="line">
                <a:avLst/>
              </a:prstGeom>
              <a:noFill/>
              <a:ln w="0">
                <a:solidFill>
                  <a:srgbClr val="808080"/>
                </a:solidFill>
                <a:round/>
                <a:headEnd/>
                <a:tailEnd/>
              </a:ln>
            </p:spPr>
            <p:txBody>
              <a:bodyPr/>
              <a:lstStyle/>
              <a:p>
                <a:endParaRPr lang="el-GR"/>
              </a:p>
            </p:txBody>
          </p:sp>
          <p:sp>
            <p:nvSpPr>
              <p:cNvPr id="92406" name="Line 728"/>
              <p:cNvSpPr>
                <a:spLocks noChangeShapeType="1"/>
              </p:cNvSpPr>
              <p:nvPr/>
            </p:nvSpPr>
            <p:spPr bwMode="auto">
              <a:xfrm flipV="1">
                <a:off x="2111" y="4816"/>
                <a:ext cx="1" cy="60"/>
              </a:xfrm>
              <a:prstGeom prst="line">
                <a:avLst/>
              </a:prstGeom>
              <a:noFill/>
              <a:ln w="0">
                <a:solidFill>
                  <a:srgbClr val="808080"/>
                </a:solidFill>
                <a:round/>
                <a:headEnd/>
                <a:tailEnd/>
              </a:ln>
            </p:spPr>
            <p:txBody>
              <a:bodyPr/>
              <a:lstStyle/>
              <a:p>
                <a:endParaRPr lang="el-GR"/>
              </a:p>
            </p:txBody>
          </p:sp>
          <p:sp>
            <p:nvSpPr>
              <p:cNvPr id="92407" name="Line 727"/>
              <p:cNvSpPr>
                <a:spLocks noChangeShapeType="1"/>
              </p:cNvSpPr>
              <p:nvPr/>
            </p:nvSpPr>
            <p:spPr bwMode="auto">
              <a:xfrm flipV="1">
                <a:off x="2691" y="4816"/>
                <a:ext cx="1" cy="60"/>
              </a:xfrm>
              <a:prstGeom prst="line">
                <a:avLst/>
              </a:prstGeom>
              <a:noFill/>
              <a:ln w="0">
                <a:solidFill>
                  <a:srgbClr val="808080"/>
                </a:solidFill>
                <a:round/>
                <a:headEnd/>
                <a:tailEnd/>
              </a:ln>
            </p:spPr>
            <p:txBody>
              <a:bodyPr/>
              <a:lstStyle/>
              <a:p>
                <a:endParaRPr lang="el-GR"/>
              </a:p>
            </p:txBody>
          </p:sp>
          <p:sp>
            <p:nvSpPr>
              <p:cNvPr id="92408" name="Line 726"/>
              <p:cNvSpPr>
                <a:spLocks noChangeShapeType="1"/>
              </p:cNvSpPr>
              <p:nvPr/>
            </p:nvSpPr>
            <p:spPr bwMode="auto">
              <a:xfrm flipV="1">
                <a:off x="3270" y="4816"/>
                <a:ext cx="1" cy="60"/>
              </a:xfrm>
              <a:prstGeom prst="line">
                <a:avLst/>
              </a:prstGeom>
              <a:noFill/>
              <a:ln w="0">
                <a:solidFill>
                  <a:srgbClr val="808080"/>
                </a:solidFill>
                <a:round/>
                <a:headEnd/>
                <a:tailEnd/>
              </a:ln>
            </p:spPr>
            <p:txBody>
              <a:bodyPr/>
              <a:lstStyle/>
              <a:p>
                <a:endParaRPr lang="el-GR"/>
              </a:p>
            </p:txBody>
          </p:sp>
          <p:sp>
            <p:nvSpPr>
              <p:cNvPr id="92409" name="Line 725"/>
              <p:cNvSpPr>
                <a:spLocks noChangeShapeType="1"/>
              </p:cNvSpPr>
              <p:nvPr/>
            </p:nvSpPr>
            <p:spPr bwMode="auto">
              <a:xfrm flipV="1">
                <a:off x="3850" y="4816"/>
                <a:ext cx="1" cy="60"/>
              </a:xfrm>
              <a:prstGeom prst="line">
                <a:avLst/>
              </a:prstGeom>
              <a:noFill/>
              <a:ln w="0">
                <a:solidFill>
                  <a:srgbClr val="808080"/>
                </a:solidFill>
                <a:round/>
                <a:headEnd/>
                <a:tailEnd/>
              </a:ln>
            </p:spPr>
            <p:txBody>
              <a:bodyPr/>
              <a:lstStyle/>
              <a:p>
                <a:endParaRPr lang="el-GR"/>
              </a:p>
            </p:txBody>
          </p:sp>
          <p:sp>
            <p:nvSpPr>
              <p:cNvPr id="92410" name="Line 724"/>
              <p:cNvSpPr>
                <a:spLocks noChangeShapeType="1"/>
              </p:cNvSpPr>
              <p:nvPr/>
            </p:nvSpPr>
            <p:spPr bwMode="auto">
              <a:xfrm flipV="1">
                <a:off x="4430" y="4816"/>
                <a:ext cx="1" cy="60"/>
              </a:xfrm>
              <a:prstGeom prst="line">
                <a:avLst/>
              </a:prstGeom>
              <a:noFill/>
              <a:ln w="0">
                <a:solidFill>
                  <a:srgbClr val="808080"/>
                </a:solidFill>
                <a:round/>
                <a:headEnd/>
                <a:tailEnd/>
              </a:ln>
            </p:spPr>
            <p:txBody>
              <a:bodyPr/>
              <a:lstStyle/>
              <a:p>
                <a:endParaRPr lang="el-GR"/>
              </a:p>
            </p:txBody>
          </p:sp>
          <p:sp>
            <p:nvSpPr>
              <p:cNvPr id="92411" name="Line 723"/>
              <p:cNvSpPr>
                <a:spLocks noChangeShapeType="1"/>
              </p:cNvSpPr>
              <p:nvPr/>
            </p:nvSpPr>
            <p:spPr bwMode="auto">
              <a:xfrm flipV="1">
                <a:off x="5010" y="4816"/>
                <a:ext cx="1" cy="60"/>
              </a:xfrm>
              <a:prstGeom prst="line">
                <a:avLst/>
              </a:prstGeom>
              <a:noFill/>
              <a:ln w="0">
                <a:solidFill>
                  <a:srgbClr val="808080"/>
                </a:solidFill>
                <a:round/>
                <a:headEnd/>
                <a:tailEnd/>
              </a:ln>
            </p:spPr>
            <p:txBody>
              <a:bodyPr/>
              <a:lstStyle/>
              <a:p>
                <a:endParaRPr lang="el-GR"/>
              </a:p>
            </p:txBody>
          </p:sp>
          <p:sp>
            <p:nvSpPr>
              <p:cNvPr id="92412" name="Line 722"/>
              <p:cNvSpPr>
                <a:spLocks noChangeShapeType="1"/>
              </p:cNvSpPr>
              <p:nvPr/>
            </p:nvSpPr>
            <p:spPr bwMode="auto">
              <a:xfrm flipV="1">
                <a:off x="5590" y="4816"/>
                <a:ext cx="1" cy="60"/>
              </a:xfrm>
              <a:prstGeom prst="line">
                <a:avLst/>
              </a:prstGeom>
              <a:noFill/>
              <a:ln w="0">
                <a:solidFill>
                  <a:srgbClr val="808080"/>
                </a:solidFill>
                <a:round/>
                <a:headEnd/>
                <a:tailEnd/>
              </a:ln>
            </p:spPr>
            <p:txBody>
              <a:bodyPr/>
              <a:lstStyle/>
              <a:p>
                <a:endParaRPr lang="el-GR"/>
              </a:p>
            </p:txBody>
          </p:sp>
          <p:sp>
            <p:nvSpPr>
              <p:cNvPr id="92413" name="Line 721"/>
              <p:cNvSpPr>
                <a:spLocks noChangeShapeType="1"/>
              </p:cNvSpPr>
              <p:nvPr/>
            </p:nvSpPr>
            <p:spPr bwMode="auto">
              <a:xfrm flipV="1">
                <a:off x="6169" y="4816"/>
                <a:ext cx="1" cy="60"/>
              </a:xfrm>
              <a:prstGeom prst="line">
                <a:avLst/>
              </a:prstGeom>
              <a:noFill/>
              <a:ln w="0">
                <a:solidFill>
                  <a:srgbClr val="808080"/>
                </a:solidFill>
                <a:round/>
                <a:headEnd/>
                <a:tailEnd/>
              </a:ln>
            </p:spPr>
            <p:txBody>
              <a:bodyPr/>
              <a:lstStyle/>
              <a:p>
                <a:endParaRPr lang="el-GR"/>
              </a:p>
            </p:txBody>
          </p:sp>
          <p:sp>
            <p:nvSpPr>
              <p:cNvPr id="92414" name="Line 720"/>
              <p:cNvSpPr>
                <a:spLocks noChangeShapeType="1"/>
              </p:cNvSpPr>
              <p:nvPr/>
            </p:nvSpPr>
            <p:spPr bwMode="auto">
              <a:xfrm flipV="1">
                <a:off x="6749" y="4816"/>
                <a:ext cx="1" cy="60"/>
              </a:xfrm>
              <a:prstGeom prst="line">
                <a:avLst/>
              </a:prstGeom>
              <a:noFill/>
              <a:ln w="0">
                <a:solidFill>
                  <a:srgbClr val="808080"/>
                </a:solidFill>
                <a:round/>
                <a:headEnd/>
                <a:tailEnd/>
              </a:ln>
            </p:spPr>
            <p:txBody>
              <a:bodyPr/>
              <a:lstStyle/>
              <a:p>
                <a:endParaRPr lang="el-GR"/>
              </a:p>
            </p:txBody>
          </p:sp>
          <p:sp>
            <p:nvSpPr>
              <p:cNvPr id="92415" name="Line 719"/>
              <p:cNvSpPr>
                <a:spLocks noChangeShapeType="1"/>
              </p:cNvSpPr>
              <p:nvPr/>
            </p:nvSpPr>
            <p:spPr bwMode="auto">
              <a:xfrm flipV="1">
                <a:off x="7328" y="4816"/>
                <a:ext cx="1" cy="60"/>
              </a:xfrm>
              <a:prstGeom prst="line">
                <a:avLst/>
              </a:prstGeom>
              <a:noFill/>
              <a:ln w="0">
                <a:solidFill>
                  <a:srgbClr val="808080"/>
                </a:solidFill>
                <a:round/>
                <a:headEnd/>
                <a:tailEnd/>
              </a:ln>
            </p:spPr>
            <p:txBody>
              <a:bodyPr/>
              <a:lstStyle/>
              <a:p>
                <a:endParaRPr lang="el-GR"/>
              </a:p>
            </p:txBody>
          </p:sp>
          <p:sp>
            <p:nvSpPr>
              <p:cNvPr id="92416" name="Freeform 718"/>
              <p:cNvSpPr>
                <a:spLocks/>
              </p:cNvSpPr>
              <p:nvPr/>
            </p:nvSpPr>
            <p:spPr bwMode="auto">
              <a:xfrm>
                <a:off x="1530" y="2060"/>
                <a:ext cx="34" cy="41"/>
              </a:xfrm>
              <a:custGeom>
                <a:avLst/>
                <a:gdLst>
                  <a:gd name="T0" fmla="*/ 33 w 34"/>
                  <a:gd name="T1" fmla="*/ 0 h 41"/>
                  <a:gd name="T2" fmla="*/ 34 w 34"/>
                  <a:gd name="T3" fmla="*/ 40 h 41"/>
                  <a:gd name="T4" fmla="*/ 1 w 34"/>
                  <a:gd name="T5" fmla="*/ 41 h 41"/>
                  <a:gd name="T6" fmla="*/ 0 w 34"/>
                  <a:gd name="T7" fmla="*/ 2 h 41"/>
                  <a:gd name="T8" fmla="*/ 33 w 34"/>
                  <a:gd name="T9" fmla="*/ 0 h 41"/>
                  <a:gd name="T10" fmla="*/ 0 60000 65536"/>
                  <a:gd name="T11" fmla="*/ 0 60000 65536"/>
                  <a:gd name="T12" fmla="*/ 0 60000 65536"/>
                  <a:gd name="T13" fmla="*/ 0 60000 65536"/>
                  <a:gd name="T14" fmla="*/ 0 60000 65536"/>
                  <a:gd name="T15" fmla="*/ 0 w 34"/>
                  <a:gd name="T16" fmla="*/ 0 h 41"/>
                  <a:gd name="T17" fmla="*/ 34 w 34"/>
                  <a:gd name="T18" fmla="*/ 41 h 41"/>
                </a:gdLst>
                <a:ahLst/>
                <a:cxnLst>
                  <a:cxn ang="T10">
                    <a:pos x="T0" y="T1"/>
                  </a:cxn>
                  <a:cxn ang="T11">
                    <a:pos x="T2" y="T3"/>
                  </a:cxn>
                  <a:cxn ang="T12">
                    <a:pos x="T4" y="T5"/>
                  </a:cxn>
                  <a:cxn ang="T13">
                    <a:pos x="T6" y="T7"/>
                  </a:cxn>
                  <a:cxn ang="T14">
                    <a:pos x="T8" y="T9"/>
                  </a:cxn>
                </a:cxnLst>
                <a:rect l="T15" t="T16" r="T17" b="T18"/>
                <a:pathLst>
                  <a:path w="34" h="41">
                    <a:moveTo>
                      <a:pt x="33" y="0"/>
                    </a:moveTo>
                    <a:lnTo>
                      <a:pt x="34" y="40"/>
                    </a:lnTo>
                    <a:lnTo>
                      <a:pt x="1" y="41"/>
                    </a:lnTo>
                    <a:lnTo>
                      <a:pt x="0" y="2"/>
                    </a:lnTo>
                    <a:lnTo>
                      <a:pt x="33" y="0"/>
                    </a:lnTo>
                    <a:close/>
                  </a:path>
                </a:pathLst>
              </a:custGeom>
              <a:solidFill>
                <a:srgbClr val="000000"/>
              </a:solidFill>
              <a:ln w="9525">
                <a:noFill/>
                <a:round/>
                <a:headEnd/>
                <a:tailEnd/>
              </a:ln>
            </p:spPr>
            <p:txBody>
              <a:bodyPr/>
              <a:lstStyle/>
              <a:p>
                <a:endParaRPr lang="en-US"/>
              </a:p>
            </p:txBody>
          </p:sp>
          <p:sp>
            <p:nvSpPr>
              <p:cNvPr id="92417" name="Freeform 717"/>
              <p:cNvSpPr>
                <a:spLocks/>
              </p:cNvSpPr>
              <p:nvPr/>
            </p:nvSpPr>
            <p:spPr bwMode="auto">
              <a:xfrm>
                <a:off x="1531" y="2100"/>
                <a:ext cx="34" cy="42"/>
              </a:xfrm>
              <a:custGeom>
                <a:avLst/>
                <a:gdLst>
                  <a:gd name="T0" fmla="*/ 33 w 34"/>
                  <a:gd name="T1" fmla="*/ 0 h 42"/>
                  <a:gd name="T2" fmla="*/ 34 w 34"/>
                  <a:gd name="T3" fmla="*/ 41 h 42"/>
                  <a:gd name="T4" fmla="*/ 1 w 34"/>
                  <a:gd name="T5" fmla="*/ 42 h 42"/>
                  <a:gd name="T6" fmla="*/ 0 w 34"/>
                  <a:gd name="T7" fmla="*/ 1 h 42"/>
                  <a:gd name="T8" fmla="*/ 33 w 34"/>
                  <a:gd name="T9" fmla="*/ 0 h 42"/>
                  <a:gd name="T10" fmla="*/ 0 60000 65536"/>
                  <a:gd name="T11" fmla="*/ 0 60000 65536"/>
                  <a:gd name="T12" fmla="*/ 0 60000 65536"/>
                  <a:gd name="T13" fmla="*/ 0 60000 65536"/>
                  <a:gd name="T14" fmla="*/ 0 60000 65536"/>
                  <a:gd name="T15" fmla="*/ 0 w 34"/>
                  <a:gd name="T16" fmla="*/ 0 h 42"/>
                  <a:gd name="T17" fmla="*/ 34 w 34"/>
                  <a:gd name="T18" fmla="*/ 42 h 42"/>
                </a:gdLst>
                <a:ahLst/>
                <a:cxnLst>
                  <a:cxn ang="T10">
                    <a:pos x="T0" y="T1"/>
                  </a:cxn>
                  <a:cxn ang="T11">
                    <a:pos x="T2" y="T3"/>
                  </a:cxn>
                  <a:cxn ang="T12">
                    <a:pos x="T4" y="T5"/>
                  </a:cxn>
                  <a:cxn ang="T13">
                    <a:pos x="T6" y="T7"/>
                  </a:cxn>
                  <a:cxn ang="T14">
                    <a:pos x="T8" y="T9"/>
                  </a:cxn>
                </a:cxnLst>
                <a:rect l="T15" t="T16" r="T17" b="T18"/>
                <a:pathLst>
                  <a:path w="34" h="42">
                    <a:moveTo>
                      <a:pt x="33" y="0"/>
                    </a:moveTo>
                    <a:lnTo>
                      <a:pt x="34" y="41"/>
                    </a:lnTo>
                    <a:lnTo>
                      <a:pt x="1" y="42"/>
                    </a:lnTo>
                    <a:lnTo>
                      <a:pt x="0" y="1"/>
                    </a:lnTo>
                    <a:lnTo>
                      <a:pt x="33" y="0"/>
                    </a:lnTo>
                    <a:close/>
                  </a:path>
                </a:pathLst>
              </a:custGeom>
              <a:solidFill>
                <a:srgbClr val="000000"/>
              </a:solidFill>
              <a:ln w="9525">
                <a:noFill/>
                <a:round/>
                <a:headEnd/>
                <a:tailEnd/>
              </a:ln>
            </p:spPr>
            <p:txBody>
              <a:bodyPr/>
              <a:lstStyle/>
              <a:p>
                <a:endParaRPr lang="en-US"/>
              </a:p>
            </p:txBody>
          </p:sp>
          <p:sp>
            <p:nvSpPr>
              <p:cNvPr id="92418" name="Freeform 716"/>
              <p:cNvSpPr>
                <a:spLocks/>
              </p:cNvSpPr>
              <p:nvPr/>
            </p:nvSpPr>
            <p:spPr bwMode="auto">
              <a:xfrm>
                <a:off x="1532" y="2141"/>
                <a:ext cx="34" cy="42"/>
              </a:xfrm>
              <a:custGeom>
                <a:avLst/>
                <a:gdLst>
                  <a:gd name="T0" fmla="*/ 33 w 34"/>
                  <a:gd name="T1" fmla="*/ 0 h 42"/>
                  <a:gd name="T2" fmla="*/ 34 w 34"/>
                  <a:gd name="T3" fmla="*/ 41 h 42"/>
                  <a:gd name="T4" fmla="*/ 1 w 34"/>
                  <a:gd name="T5" fmla="*/ 42 h 42"/>
                  <a:gd name="T6" fmla="*/ 0 w 34"/>
                  <a:gd name="T7" fmla="*/ 1 h 42"/>
                  <a:gd name="T8" fmla="*/ 33 w 34"/>
                  <a:gd name="T9" fmla="*/ 0 h 42"/>
                  <a:gd name="T10" fmla="*/ 0 60000 65536"/>
                  <a:gd name="T11" fmla="*/ 0 60000 65536"/>
                  <a:gd name="T12" fmla="*/ 0 60000 65536"/>
                  <a:gd name="T13" fmla="*/ 0 60000 65536"/>
                  <a:gd name="T14" fmla="*/ 0 60000 65536"/>
                  <a:gd name="T15" fmla="*/ 0 w 34"/>
                  <a:gd name="T16" fmla="*/ 0 h 42"/>
                  <a:gd name="T17" fmla="*/ 34 w 34"/>
                  <a:gd name="T18" fmla="*/ 42 h 42"/>
                </a:gdLst>
                <a:ahLst/>
                <a:cxnLst>
                  <a:cxn ang="T10">
                    <a:pos x="T0" y="T1"/>
                  </a:cxn>
                  <a:cxn ang="T11">
                    <a:pos x="T2" y="T3"/>
                  </a:cxn>
                  <a:cxn ang="T12">
                    <a:pos x="T4" y="T5"/>
                  </a:cxn>
                  <a:cxn ang="T13">
                    <a:pos x="T6" y="T7"/>
                  </a:cxn>
                  <a:cxn ang="T14">
                    <a:pos x="T8" y="T9"/>
                  </a:cxn>
                </a:cxnLst>
                <a:rect l="T15" t="T16" r="T17" b="T18"/>
                <a:pathLst>
                  <a:path w="34" h="42">
                    <a:moveTo>
                      <a:pt x="33" y="0"/>
                    </a:moveTo>
                    <a:lnTo>
                      <a:pt x="34" y="41"/>
                    </a:lnTo>
                    <a:lnTo>
                      <a:pt x="1" y="42"/>
                    </a:lnTo>
                    <a:lnTo>
                      <a:pt x="0" y="1"/>
                    </a:lnTo>
                    <a:lnTo>
                      <a:pt x="33" y="0"/>
                    </a:lnTo>
                    <a:close/>
                  </a:path>
                </a:pathLst>
              </a:custGeom>
              <a:solidFill>
                <a:srgbClr val="000000"/>
              </a:solidFill>
              <a:ln w="9525">
                <a:noFill/>
                <a:round/>
                <a:headEnd/>
                <a:tailEnd/>
              </a:ln>
            </p:spPr>
            <p:txBody>
              <a:bodyPr/>
              <a:lstStyle/>
              <a:p>
                <a:endParaRPr lang="en-US"/>
              </a:p>
            </p:txBody>
          </p:sp>
          <p:sp>
            <p:nvSpPr>
              <p:cNvPr id="92419" name="Freeform 715"/>
              <p:cNvSpPr>
                <a:spLocks/>
              </p:cNvSpPr>
              <p:nvPr/>
            </p:nvSpPr>
            <p:spPr bwMode="auto">
              <a:xfrm>
                <a:off x="1533" y="2182"/>
                <a:ext cx="34" cy="42"/>
              </a:xfrm>
              <a:custGeom>
                <a:avLst/>
                <a:gdLst>
                  <a:gd name="T0" fmla="*/ 33 w 34"/>
                  <a:gd name="T1" fmla="*/ 0 h 42"/>
                  <a:gd name="T2" fmla="*/ 34 w 34"/>
                  <a:gd name="T3" fmla="*/ 42 h 42"/>
                  <a:gd name="T4" fmla="*/ 1 w 34"/>
                  <a:gd name="T5" fmla="*/ 42 h 42"/>
                  <a:gd name="T6" fmla="*/ 0 w 34"/>
                  <a:gd name="T7" fmla="*/ 1 h 42"/>
                  <a:gd name="T8" fmla="*/ 33 w 34"/>
                  <a:gd name="T9" fmla="*/ 0 h 42"/>
                  <a:gd name="T10" fmla="*/ 0 60000 65536"/>
                  <a:gd name="T11" fmla="*/ 0 60000 65536"/>
                  <a:gd name="T12" fmla="*/ 0 60000 65536"/>
                  <a:gd name="T13" fmla="*/ 0 60000 65536"/>
                  <a:gd name="T14" fmla="*/ 0 60000 65536"/>
                  <a:gd name="T15" fmla="*/ 0 w 34"/>
                  <a:gd name="T16" fmla="*/ 0 h 42"/>
                  <a:gd name="T17" fmla="*/ 34 w 34"/>
                  <a:gd name="T18" fmla="*/ 42 h 42"/>
                </a:gdLst>
                <a:ahLst/>
                <a:cxnLst>
                  <a:cxn ang="T10">
                    <a:pos x="T0" y="T1"/>
                  </a:cxn>
                  <a:cxn ang="T11">
                    <a:pos x="T2" y="T3"/>
                  </a:cxn>
                  <a:cxn ang="T12">
                    <a:pos x="T4" y="T5"/>
                  </a:cxn>
                  <a:cxn ang="T13">
                    <a:pos x="T6" y="T7"/>
                  </a:cxn>
                  <a:cxn ang="T14">
                    <a:pos x="T8" y="T9"/>
                  </a:cxn>
                </a:cxnLst>
                <a:rect l="T15" t="T16" r="T17" b="T18"/>
                <a:pathLst>
                  <a:path w="34" h="42">
                    <a:moveTo>
                      <a:pt x="33" y="0"/>
                    </a:moveTo>
                    <a:lnTo>
                      <a:pt x="34" y="42"/>
                    </a:lnTo>
                    <a:lnTo>
                      <a:pt x="1" y="42"/>
                    </a:lnTo>
                    <a:lnTo>
                      <a:pt x="0" y="1"/>
                    </a:lnTo>
                    <a:lnTo>
                      <a:pt x="33" y="0"/>
                    </a:lnTo>
                    <a:close/>
                  </a:path>
                </a:pathLst>
              </a:custGeom>
              <a:solidFill>
                <a:srgbClr val="000000"/>
              </a:solidFill>
              <a:ln w="9525">
                <a:noFill/>
                <a:round/>
                <a:headEnd/>
                <a:tailEnd/>
              </a:ln>
            </p:spPr>
            <p:txBody>
              <a:bodyPr/>
              <a:lstStyle/>
              <a:p>
                <a:endParaRPr lang="en-US"/>
              </a:p>
            </p:txBody>
          </p:sp>
          <p:sp>
            <p:nvSpPr>
              <p:cNvPr id="92420" name="Freeform 714"/>
              <p:cNvSpPr>
                <a:spLocks/>
              </p:cNvSpPr>
              <p:nvPr/>
            </p:nvSpPr>
            <p:spPr bwMode="auto">
              <a:xfrm>
                <a:off x="1534" y="2224"/>
                <a:ext cx="35" cy="83"/>
              </a:xfrm>
              <a:custGeom>
                <a:avLst/>
                <a:gdLst>
                  <a:gd name="T0" fmla="*/ 33 w 35"/>
                  <a:gd name="T1" fmla="*/ 0 h 83"/>
                  <a:gd name="T2" fmla="*/ 35 w 35"/>
                  <a:gd name="T3" fmla="*/ 82 h 83"/>
                  <a:gd name="T4" fmla="*/ 2 w 35"/>
                  <a:gd name="T5" fmla="*/ 83 h 83"/>
                  <a:gd name="T6" fmla="*/ 0 w 35"/>
                  <a:gd name="T7" fmla="*/ 0 h 83"/>
                  <a:gd name="T8" fmla="*/ 33 w 35"/>
                  <a:gd name="T9" fmla="*/ 0 h 83"/>
                  <a:gd name="T10" fmla="*/ 0 60000 65536"/>
                  <a:gd name="T11" fmla="*/ 0 60000 65536"/>
                  <a:gd name="T12" fmla="*/ 0 60000 65536"/>
                  <a:gd name="T13" fmla="*/ 0 60000 65536"/>
                  <a:gd name="T14" fmla="*/ 0 60000 65536"/>
                  <a:gd name="T15" fmla="*/ 0 w 35"/>
                  <a:gd name="T16" fmla="*/ 0 h 83"/>
                  <a:gd name="T17" fmla="*/ 35 w 35"/>
                  <a:gd name="T18" fmla="*/ 83 h 83"/>
                </a:gdLst>
                <a:ahLst/>
                <a:cxnLst>
                  <a:cxn ang="T10">
                    <a:pos x="T0" y="T1"/>
                  </a:cxn>
                  <a:cxn ang="T11">
                    <a:pos x="T2" y="T3"/>
                  </a:cxn>
                  <a:cxn ang="T12">
                    <a:pos x="T4" y="T5"/>
                  </a:cxn>
                  <a:cxn ang="T13">
                    <a:pos x="T6" y="T7"/>
                  </a:cxn>
                  <a:cxn ang="T14">
                    <a:pos x="T8" y="T9"/>
                  </a:cxn>
                </a:cxnLst>
                <a:rect l="T15" t="T16" r="T17" b="T18"/>
                <a:pathLst>
                  <a:path w="35" h="83">
                    <a:moveTo>
                      <a:pt x="33" y="0"/>
                    </a:moveTo>
                    <a:lnTo>
                      <a:pt x="35" y="82"/>
                    </a:lnTo>
                    <a:lnTo>
                      <a:pt x="2" y="83"/>
                    </a:lnTo>
                    <a:lnTo>
                      <a:pt x="0" y="0"/>
                    </a:lnTo>
                    <a:lnTo>
                      <a:pt x="33" y="0"/>
                    </a:lnTo>
                    <a:close/>
                  </a:path>
                </a:pathLst>
              </a:custGeom>
              <a:solidFill>
                <a:srgbClr val="000000"/>
              </a:solidFill>
              <a:ln w="9525">
                <a:noFill/>
                <a:round/>
                <a:headEnd/>
                <a:tailEnd/>
              </a:ln>
            </p:spPr>
            <p:txBody>
              <a:bodyPr/>
              <a:lstStyle/>
              <a:p>
                <a:endParaRPr lang="en-US"/>
              </a:p>
            </p:txBody>
          </p:sp>
          <p:sp>
            <p:nvSpPr>
              <p:cNvPr id="92421" name="Freeform 713"/>
              <p:cNvSpPr>
                <a:spLocks/>
              </p:cNvSpPr>
              <p:nvPr/>
            </p:nvSpPr>
            <p:spPr bwMode="auto">
              <a:xfrm>
                <a:off x="1539" y="2447"/>
                <a:ext cx="33" cy="37"/>
              </a:xfrm>
              <a:custGeom>
                <a:avLst/>
                <a:gdLst>
                  <a:gd name="T0" fmla="*/ 33 w 33"/>
                  <a:gd name="T1" fmla="*/ 0 h 37"/>
                  <a:gd name="T2" fmla="*/ 33 w 33"/>
                  <a:gd name="T3" fmla="*/ 36 h 37"/>
                  <a:gd name="T4" fmla="*/ 0 w 33"/>
                  <a:gd name="T5" fmla="*/ 37 h 37"/>
                  <a:gd name="T6" fmla="*/ 0 w 33"/>
                  <a:gd name="T7" fmla="*/ 1 h 37"/>
                  <a:gd name="T8" fmla="*/ 33 w 33"/>
                  <a:gd name="T9" fmla="*/ 0 h 37"/>
                  <a:gd name="T10" fmla="*/ 0 60000 65536"/>
                  <a:gd name="T11" fmla="*/ 0 60000 65536"/>
                  <a:gd name="T12" fmla="*/ 0 60000 65536"/>
                  <a:gd name="T13" fmla="*/ 0 60000 65536"/>
                  <a:gd name="T14" fmla="*/ 0 60000 65536"/>
                  <a:gd name="T15" fmla="*/ 0 w 33"/>
                  <a:gd name="T16" fmla="*/ 0 h 37"/>
                  <a:gd name="T17" fmla="*/ 33 w 33"/>
                  <a:gd name="T18" fmla="*/ 37 h 37"/>
                </a:gdLst>
                <a:ahLst/>
                <a:cxnLst>
                  <a:cxn ang="T10">
                    <a:pos x="T0" y="T1"/>
                  </a:cxn>
                  <a:cxn ang="T11">
                    <a:pos x="T2" y="T3"/>
                  </a:cxn>
                  <a:cxn ang="T12">
                    <a:pos x="T4" y="T5"/>
                  </a:cxn>
                  <a:cxn ang="T13">
                    <a:pos x="T6" y="T7"/>
                  </a:cxn>
                  <a:cxn ang="T14">
                    <a:pos x="T8" y="T9"/>
                  </a:cxn>
                </a:cxnLst>
                <a:rect l="T15" t="T16" r="T17" b="T18"/>
                <a:pathLst>
                  <a:path w="33" h="37">
                    <a:moveTo>
                      <a:pt x="33" y="0"/>
                    </a:moveTo>
                    <a:lnTo>
                      <a:pt x="33" y="36"/>
                    </a:lnTo>
                    <a:lnTo>
                      <a:pt x="0" y="37"/>
                    </a:lnTo>
                    <a:lnTo>
                      <a:pt x="0" y="1"/>
                    </a:lnTo>
                    <a:lnTo>
                      <a:pt x="33" y="0"/>
                    </a:lnTo>
                    <a:close/>
                  </a:path>
                </a:pathLst>
              </a:custGeom>
              <a:solidFill>
                <a:srgbClr val="000000"/>
              </a:solidFill>
              <a:ln w="9525">
                <a:noFill/>
                <a:round/>
                <a:headEnd/>
                <a:tailEnd/>
              </a:ln>
            </p:spPr>
            <p:txBody>
              <a:bodyPr/>
              <a:lstStyle/>
              <a:p>
                <a:endParaRPr lang="en-US"/>
              </a:p>
            </p:txBody>
          </p:sp>
          <p:sp>
            <p:nvSpPr>
              <p:cNvPr id="92422" name="Freeform 712"/>
              <p:cNvSpPr>
                <a:spLocks/>
              </p:cNvSpPr>
              <p:nvPr/>
            </p:nvSpPr>
            <p:spPr bwMode="auto">
              <a:xfrm>
                <a:off x="1539" y="2483"/>
                <a:ext cx="36" cy="91"/>
              </a:xfrm>
              <a:custGeom>
                <a:avLst/>
                <a:gdLst>
                  <a:gd name="T0" fmla="*/ 33 w 36"/>
                  <a:gd name="T1" fmla="*/ 0 h 91"/>
                  <a:gd name="T2" fmla="*/ 36 w 36"/>
                  <a:gd name="T3" fmla="*/ 90 h 91"/>
                  <a:gd name="T4" fmla="*/ 2 w 36"/>
                  <a:gd name="T5" fmla="*/ 91 h 91"/>
                  <a:gd name="T6" fmla="*/ 0 w 36"/>
                  <a:gd name="T7" fmla="*/ 1 h 91"/>
                  <a:gd name="T8" fmla="*/ 33 w 36"/>
                  <a:gd name="T9" fmla="*/ 0 h 91"/>
                  <a:gd name="T10" fmla="*/ 0 60000 65536"/>
                  <a:gd name="T11" fmla="*/ 0 60000 65536"/>
                  <a:gd name="T12" fmla="*/ 0 60000 65536"/>
                  <a:gd name="T13" fmla="*/ 0 60000 65536"/>
                  <a:gd name="T14" fmla="*/ 0 60000 65536"/>
                  <a:gd name="T15" fmla="*/ 0 w 36"/>
                  <a:gd name="T16" fmla="*/ 0 h 91"/>
                  <a:gd name="T17" fmla="*/ 36 w 36"/>
                  <a:gd name="T18" fmla="*/ 91 h 91"/>
                </a:gdLst>
                <a:ahLst/>
                <a:cxnLst>
                  <a:cxn ang="T10">
                    <a:pos x="T0" y="T1"/>
                  </a:cxn>
                  <a:cxn ang="T11">
                    <a:pos x="T2" y="T3"/>
                  </a:cxn>
                  <a:cxn ang="T12">
                    <a:pos x="T4" y="T5"/>
                  </a:cxn>
                  <a:cxn ang="T13">
                    <a:pos x="T6" y="T7"/>
                  </a:cxn>
                  <a:cxn ang="T14">
                    <a:pos x="T8" y="T9"/>
                  </a:cxn>
                </a:cxnLst>
                <a:rect l="T15" t="T16" r="T17" b="T18"/>
                <a:pathLst>
                  <a:path w="36" h="91">
                    <a:moveTo>
                      <a:pt x="33" y="0"/>
                    </a:moveTo>
                    <a:lnTo>
                      <a:pt x="36" y="90"/>
                    </a:lnTo>
                    <a:lnTo>
                      <a:pt x="2" y="91"/>
                    </a:lnTo>
                    <a:lnTo>
                      <a:pt x="0" y="1"/>
                    </a:lnTo>
                    <a:lnTo>
                      <a:pt x="33" y="0"/>
                    </a:lnTo>
                    <a:close/>
                  </a:path>
                </a:pathLst>
              </a:custGeom>
              <a:solidFill>
                <a:srgbClr val="000000"/>
              </a:solidFill>
              <a:ln w="9525">
                <a:noFill/>
                <a:round/>
                <a:headEnd/>
                <a:tailEnd/>
              </a:ln>
            </p:spPr>
            <p:txBody>
              <a:bodyPr/>
              <a:lstStyle/>
              <a:p>
                <a:endParaRPr lang="en-US"/>
              </a:p>
            </p:txBody>
          </p:sp>
          <p:sp>
            <p:nvSpPr>
              <p:cNvPr id="92423" name="Freeform 711"/>
              <p:cNvSpPr>
                <a:spLocks/>
              </p:cNvSpPr>
              <p:nvPr/>
            </p:nvSpPr>
            <p:spPr bwMode="auto">
              <a:xfrm>
                <a:off x="1541" y="2573"/>
                <a:ext cx="35" cy="91"/>
              </a:xfrm>
              <a:custGeom>
                <a:avLst/>
                <a:gdLst>
                  <a:gd name="T0" fmla="*/ 34 w 35"/>
                  <a:gd name="T1" fmla="*/ 0 h 91"/>
                  <a:gd name="T2" fmla="*/ 35 w 35"/>
                  <a:gd name="T3" fmla="*/ 91 h 91"/>
                  <a:gd name="T4" fmla="*/ 2 w 35"/>
                  <a:gd name="T5" fmla="*/ 91 h 91"/>
                  <a:gd name="T6" fmla="*/ 0 w 35"/>
                  <a:gd name="T7" fmla="*/ 1 h 91"/>
                  <a:gd name="T8" fmla="*/ 34 w 35"/>
                  <a:gd name="T9" fmla="*/ 0 h 91"/>
                  <a:gd name="T10" fmla="*/ 0 60000 65536"/>
                  <a:gd name="T11" fmla="*/ 0 60000 65536"/>
                  <a:gd name="T12" fmla="*/ 0 60000 65536"/>
                  <a:gd name="T13" fmla="*/ 0 60000 65536"/>
                  <a:gd name="T14" fmla="*/ 0 60000 65536"/>
                  <a:gd name="T15" fmla="*/ 0 w 35"/>
                  <a:gd name="T16" fmla="*/ 0 h 91"/>
                  <a:gd name="T17" fmla="*/ 35 w 35"/>
                  <a:gd name="T18" fmla="*/ 91 h 91"/>
                </a:gdLst>
                <a:ahLst/>
                <a:cxnLst>
                  <a:cxn ang="T10">
                    <a:pos x="T0" y="T1"/>
                  </a:cxn>
                  <a:cxn ang="T11">
                    <a:pos x="T2" y="T3"/>
                  </a:cxn>
                  <a:cxn ang="T12">
                    <a:pos x="T4" y="T5"/>
                  </a:cxn>
                  <a:cxn ang="T13">
                    <a:pos x="T6" y="T7"/>
                  </a:cxn>
                  <a:cxn ang="T14">
                    <a:pos x="T8" y="T9"/>
                  </a:cxn>
                </a:cxnLst>
                <a:rect l="T15" t="T16" r="T17" b="T18"/>
                <a:pathLst>
                  <a:path w="35" h="91">
                    <a:moveTo>
                      <a:pt x="34" y="0"/>
                    </a:moveTo>
                    <a:lnTo>
                      <a:pt x="35" y="91"/>
                    </a:lnTo>
                    <a:lnTo>
                      <a:pt x="2" y="91"/>
                    </a:lnTo>
                    <a:lnTo>
                      <a:pt x="0" y="1"/>
                    </a:lnTo>
                    <a:lnTo>
                      <a:pt x="34" y="0"/>
                    </a:lnTo>
                    <a:close/>
                  </a:path>
                </a:pathLst>
              </a:custGeom>
              <a:solidFill>
                <a:srgbClr val="000000"/>
              </a:solidFill>
              <a:ln w="9525">
                <a:noFill/>
                <a:round/>
                <a:headEnd/>
                <a:tailEnd/>
              </a:ln>
            </p:spPr>
            <p:txBody>
              <a:bodyPr/>
              <a:lstStyle/>
              <a:p>
                <a:endParaRPr lang="en-US"/>
              </a:p>
            </p:txBody>
          </p:sp>
          <p:sp>
            <p:nvSpPr>
              <p:cNvPr id="92424" name="Freeform 710"/>
              <p:cNvSpPr>
                <a:spLocks/>
              </p:cNvSpPr>
              <p:nvPr/>
            </p:nvSpPr>
            <p:spPr bwMode="auto">
              <a:xfrm>
                <a:off x="1543" y="2664"/>
                <a:ext cx="34" cy="30"/>
              </a:xfrm>
              <a:custGeom>
                <a:avLst/>
                <a:gdLst>
                  <a:gd name="T0" fmla="*/ 33 w 34"/>
                  <a:gd name="T1" fmla="*/ 0 h 30"/>
                  <a:gd name="T2" fmla="*/ 34 w 34"/>
                  <a:gd name="T3" fmla="*/ 29 h 30"/>
                  <a:gd name="T4" fmla="*/ 0 w 34"/>
                  <a:gd name="T5" fmla="*/ 30 h 30"/>
                  <a:gd name="T6" fmla="*/ 0 w 34"/>
                  <a:gd name="T7" fmla="*/ 0 h 30"/>
                  <a:gd name="T8" fmla="*/ 33 w 34"/>
                  <a:gd name="T9" fmla="*/ 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33" y="0"/>
                    </a:moveTo>
                    <a:lnTo>
                      <a:pt x="34" y="29"/>
                    </a:lnTo>
                    <a:lnTo>
                      <a:pt x="0" y="30"/>
                    </a:lnTo>
                    <a:lnTo>
                      <a:pt x="0" y="0"/>
                    </a:lnTo>
                    <a:lnTo>
                      <a:pt x="33" y="0"/>
                    </a:lnTo>
                    <a:close/>
                  </a:path>
                </a:pathLst>
              </a:custGeom>
              <a:solidFill>
                <a:srgbClr val="000000"/>
              </a:solidFill>
              <a:ln w="9525">
                <a:noFill/>
                <a:round/>
                <a:headEnd/>
                <a:tailEnd/>
              </a:ln>
            </p:spPr>
            <p:txBody>
              <a:bodyPr/>
              <a:lstStyle/>
              <a:p>
                <a:endParaRPr lang="en-US"/>
              </a:p>
            </p:txBody>
          </p:sp>
          <p:sp>
            <p:nvSpPr>
              <p:cNvPr id="92425" name="Rectangle 709"/>
              <p:cNvSpPr>
                <a:spLocks noChangeArrowheads="1"/>
              </p:cNvSpPr>
              <p:nvPr/>
            </p:nvSpPr>
            <p:spPr bwMode="auto">
              <a:xfrm>
                <a:off x="1546" y="2834"/>
                <a:ext cx="33" cy="15"/>
              </a:xfrm>
              <a:prstGeom prst="rect">
                <a:avLst/>
              </a:prstGeom>
              <a:solidFill>
                <a:srgbClr val="000000"/>
              </a:solidFill>
              <a:ln w="9525">
                <a:noFill/>
                <a:miter lim="800000"/>
                <a:headEnd/>
                <a:tailEnd/>
              </a:ln>
            </p:spPr>
            <p:txBody>
              <a:bodyPr/>
              <a:lstStyle/>
              <a:p>
                <a:endParaRPr lang="en-US"/>
              </a:p>
            </p:txBody>
          </p:sp>
          <p:sp>
            <p:nvSpPr>
              <p:cNvPr id="92426" name="Freeform 708"/>
              <p:cNvSpPr>
                <a:spLocks/>
              </p:cNvSpPr>
              <p:nvPr/>
            </p:nvSpPr>
            <p:spPr bwMode="auto">
              <a:xfrm>
                <a:off x="1546" y="2848"/>
                <a:ext cx="35" cy="94"/>
              </a:xfrm>
              <a:custGeom>
                <a:avLst/>
                <a:gdLst>
                  <a:gd name="T0" fmla="*/ 33 w 35"/>
                  <a:gd name="T1" fmla="*/ 0 h 94"/>
                  <a:gd name="T2" fmla="*/ 35 w 35"/>
                  <a:gd name="T3" fmla="*/ 93 h 94"/>
                  <a:gd name="T4" fmla="*/ 2 w 35"/>
                  <a:gd name="T5" fmla="*/ 94 h 94"/>
                  <a:gd name="T6" fmla="*/ 0 w 35"/>
                  <a:gd name="T7" fmla="*/ 1 h 94"/>
                  <a:gd name="T8" fmla="*/ 33 w 35"/>
                  <a:gd name="T9" fmla="*/ 0 h 94"/>
                  <a:gd name="T10" fmla="*/ 0 60000 65536"/>
                  <a:gd name="T11" fmla="*/ 0 60000 65536"/>
                  <a:gd name="T12" fmla="*/ 0 60000 65536"/>
                  <a:gd name="T13" fmla="*/ 0 60000 65536"/>
                  <a:gd name="T14" fmla="*/ 0 60000 65536"/>
                  <a:gd name="T15" fmla="*/ 0 w 35"/>
                  <a:gd name="T16" fmla="*/ 0 h 94"/>
                  <a:gd name="T17" fmla="*/ 35 w 35"/>
                  <a:gd name="T18" fmla="*/ 94 h 94"/>
                </a:gdLst>
                <a:ahLst/>
                <a:cxnLst>
                  <a:cxn ang="T10">
                    <a:pos x="T0" y="T1"/>
                  </a:cxn>
                  <a:cxn ang="T11">
                    <a:pos x="T2" y="T3"/>
                  </a:cxn>
                  <a:cxn ang="T12">
                    <a:pos x="T4" y="T5"/>
                  </a:cxn>
                  <a:cxn ang="T13">
                    <a:pos x="T6" y="T7"/>
                  </a:cxn>
                  <a:cxn ang="T14">
                    <a:pos x="T8" y="T9"/>
                  </a:cxn>
                </a:cxnLst>
                <a:rect l="T15" t="T16" r="T17" b="T18"/>
                <a:pathLst>
                  <a:path w="35" h="94">
                    <a:moveTo>
                      <a:pt x="33" y="0"/>
                    </a:moveTo>
                    <a:lnTo>
                      <a:pt x="35" y="93"/>
                    </a:lnTo>
                    <a:lnTo>
                      <a:pt x="2" y="94"/>
                    </a:lnTo>
                    <a:lnTo>
                      <a:pt x="0" y="1"/>
                    </a:lnTo>
                    <a:lnTo>
                      <a:pt x="33" y="0"/>
                    </a:lnTo>
                    <a:close/>
                  </a:path>
                </a:pathLst>
              </a:custGeom>
              <a:solidFill>
                <a:srgbClr val="000000"/>
              </a:solidFill>
              <a:ln w="9525">
                <a:noFill/>
                <a:round/>
                <a:headEnd/>
                <a:tailEnd/>
              </a:ln>
            </p:spPr>
            <p:txBody>
              <a:bodyPr/>
              <a:lstStyle/>
              <a:p>
                <a:endParaRPr lang="en-US"/>
              </a:p>
            </p:txBody>
          </p:sp>
          <p:sp>
            <p:nvSpPr>
              <p:cNvPr id="92427" name="Freeform 707"/>
              <p:cNvSpPr>
                <a:spLocks/>
              </p:cNvSpPr>
              <p:nvPr/>
            </p:nvSpPr>
            <p:spPr bwMode="auto">
              <a:xfrm>
                <a:off x="1548" y="2941"/>
                <a:ext cx="36" cy="139"/>
              </a:xfrm>
              <a:custGeom>
                <a:avLst/>
                <a:gdLst>
                  <a:gd name="T0" fmla="*/ 33 w 36"/>
                  <a:gd name="T1" fmla="*/ 0 h 139"/>
                  <a:gd name="T2" fmla="*/ 36 w 36"/>
                  <a:gd name="T3" fmla="*/ 138 h 139"/>
                  <a:gd name="T4" fmla="*/ 2 w 36"/>
                  <a:gd name="T5" fmla="*/ 139 h 139"/>
                  <a:gd name="T6" fmla="*/ 0 w 36"/>
                  <a:gd name="T7" fmla="*/ 1 h 139"/>
                  <a:gd name="T8" fmla="*/ 33 w 36"/>
                  <a:gd name="T9" fmla="*/ 0 h 139"/>
                  <a:gd name="T10" fmla="*/ 0 60000 65536"/>
                  <a:gd name="T11" fmla="*/ 0 60000 65536"/>
                  <a:gd name="T12" fmla="*/ 0 60000 65536"/>
                  <a:gd name="T13" fmla="*/ 0 60000 65536"/>
                  <a:gd name="T14" fmla="*/ 0 60000 65536"/>
                  <a:gd name="T15" fmla="*/ 0 w 36"/>
                  <a:gd name="T16" fmla="*/ 0 h 139"/>
                  <a:gd name="T17" fmla="*/ 36 w 36"/>
                  <a:gd name="T18" fmla="*/ 139 h 139"/>
                </a:gdLst>
                <a:ahLst/>
                <a:cxnLst>
                  <a:cxn ang="T10">
                    <a:pos x="T0" y="T1"/>
                  </a:cxn>
                  <a:cxn ang="T11">
                    <a:pos x="T2" y="T3"/>
                  </a:cxn>
                  <a:cxn ang="T12">
                    <a:pos x="T4" y="T5"/>
                  </a:cxn>
                  <a:cxn ang="T13">
                    <a:pos x="T6" y="T7"/>
                  </a:cxn>
                  <a:cxn ang="T14">
                    <a:pos x="T8" y="T9"/>
                  </a:cxn>
                </a:cxnLst>
                <a:rect l="T15" t="T16" r="T17" b="T18"/>
                <a:pathLst>
                  <a:path w="36" h="139">
                    <a:moveTo>
                      <a:pt x="33" y="0"/>
                    </a:moveTo>
                    <a:lnTo>
                      <a:pt x="36" y="138"/>
                    </a:lnTo>
                    <a:lnTo>
                      <a:pt x="2" y="139"/>
                    </a:lnTo>
                    <a:lnTo>
                      <a:pt x="0" y="1"/>
                    </a:lnTo>
                    <a:lnTo>
                      <a:pt x="33" y="0"/>
                    </a:lnTo>
                    <a:close/>
                  </a:path>
                </a:pathLst>
              </a:custGeom>
              <a:solidFill>
                <a:srgbClr val="000000"/>
              </a:solidFill>
              <a:ln w="9525">
                <a:noFill/>
                <a:round/>
                <a:headEnd/>
                <a:tailEnd/>
              </a:ln>
            </p:spPr>
            <p:txBody>
              <a:bodyPr/>
              <a:lstStyle/>
              <a:p>
                <a:endParaRPr lang="en-US"/>
              </a:p>
            </p:txBody>
          </p:sp>
          <p:sp>
            <p:nvSpPr>
              <p:cNvPr id="92428" name="Freeform 706"/>
              <p:cNvSpPr>
                <a:spLocks/>
              </p:cNvSpPr>
              <p:nvPr/>
            </p:nvSpPr>
            <p:spPr bwMode="auto">
              <a:xfrm>
                <a:off x="1552" y="3220"/>
                <a:ext cx="36" cy="93"/>
              </a:xfrm>
              <a:custGeom>
                <a:avLst/>
                <a:gdLst>
                  <a:gd name="T0" fmla="*/ 34 w 36"/>
                  <a:gd name="T1" fmla="*/ 0 h 93"/>
                  <a:gd name="T2" fmla="*/ 36 w 36"/>
                  <a:gd name="T3" fmla="*/ 92 h 93"/>
                  <a:gd name="T4" fmla="*/ 2 w 36"/>
                  <a:gd name="T5" fmla="*/ 93 h 93"/>
                  <a:gd name="T6" fmla="*/ 0 w 36"/>
                  <a:gd name="T7" fmla="*/ 1 h 93"/>
                  <a:gd name="T8" fmla="*/ 34 w 36"/>
                  <a:gd name="T9" fmla="*/ 0 h 93"/>
                  <a:gd name="T10" fmla="*/ 0 60000 65536"/>
                  <a:gd name="T11" fmla="*/ 0 60000 65536"/>
                  <a:gd name="T12" fmla="*/ 0 60000 65536"/>
                  <a:gd name="T13" fmla="*/ 0 60000 65536"/>
                  <a:gd name="T14" fmla="*/ 0 60000 65536"/>
                  <a:gd name="T15" fmla="*/ 0 w 36"/>
                  <a:gd name="T16" fmla="*/ 0 h 93"/>
                  <a:gd name="T17" fmla="*/ 36 w 36"/>
                  <a:gd name="T18" fmla="*/ 93 h 93"/>
                </a:gdLst>
                <a:ahLst/>
                <a:cxnLst>
                  <a:cxn ang="T10">
                    <a:pos x="T0" y="T1"/>
                  </a:cxn>
                  <a:cxn ang="T11">
                    <a:pos x="T2" y="T3"/>
                  </a:cxn>
                  <a:cxn ang="T12">
                    <a:pos x="T4" y="T5"/>
                  </a:cxn>
                  <a:cxn ang="T13">
                    <a:pos x="T6" y="T7"/>
                  </a:cxn>
                  <a:cxn ang="T14">
                    <a:pos x="T8" y="T9"/>
                  </a:cxn>
                </a:cxnLst>
                <a:rect l="T15" t="T16" r="T17" b="T18"/>
                <a:pathLst>
                  <a:path w="36" h="93">
                    <a:moveTo>
                      <a:pt x="34" y="0"/>
                    </a:moveTo>
                    <a:lnTo>
                      <a:pt x="36" y="92"/>
                    </a:lnTo>
                    <a:lnTo>
                      <a:pt x="2" y="93"/>
                    </a:lnTo>
                    <a:lnTo>
                      <a:pt x="0" y="1"/>
                    </a:lnTo>
                    <a:lnTo>
                      <a:pt x="34" y="0"/>
                    </a:lnTo>
                    <a:close/>
                  </a:path>
                </a:pathLst>
              </a:custGeom>
              <a:solidFill>
                <a:srgbClr val="000000"/>
              </a:solidFill>
              <a:ln w="9525">
                <a:noFill/>
                <a:round/>
                <a:headEnd/>
                <a:tailEnd/>
              </a:ln>
            </p:spPr>
            <p:txBody>
              <a:bodyPr/>
              <a:lstStyle/>
              <a:p>
                <a:endParaRPr lang="en-US"/>
              </a:p>
            </p:txBody>
          </p:sp>
          <p:sp>
            <p:nvSpPr>
              <p:cNvPr id="92429" name="Freeform 705"/>
              <p:cNvSpPr>
                <a:spLocks/>
              </p:cNvSpPr>
              <p:nvPr/>
            </p:nvSpPr>
            <p:spPr bwMode="auto">
              <a:xfrm>
                <a:off x="1554" y="3312"/>
                <a:ext cx="35" cy="92"/>
              </a:xfrm>
              <a:custGeom>
                <a:avLst/>
                <a:gdLst>
                  <a:gd name="T0" fmla="*/ 34 w 35"/>
                  <a:gd name="T1" fmla="*/ 0 h 92"/>
                  <a:gd name="T2" fmla="*/ 35 w 35"/>
                  <a:gd name="T3" fmla="*/ 91 h 92"/>
                  <a:gd name="T4" fmla="*/ 2 w 35"/>
                  <a:gd name="T5" fmla="*/ 92 h 92"/>
                  <a:gd name="T6" fmla="*/ 0 w 35"/>
                  <a:gd name="T7" fmla="*/ 1 h 92"/>
                  <a:gd name="T8" fmla="*/ 34 w 35"/>
                  <a:gd name="T9" fmla="*/ 0 h 92"/>
                  <a:gd name="T10" fmla="*/ 0 60000 65536"/>
                  <a:gd name="T11" fmla="*/ 0 60000 65536"/>
                  <a:gd name="T12" fmla="*/ 0 60000 65536"/>
                  <a:gd name="T13" fmla="*/ 0 60000 65536"/>
                  <a:gd name="T14" fmla="*/ 0 60000 65536"/>
                  <a:gd name="T15" fmla="*/ 0 w 35"/>
                  <a:gd name="T16" fmla="*/ 0 h 92"/>
                  <a:gd name="T17" fmla="*/ 35 w 35"/>
                  <a:gd name="T18" fmla="*/ 92 h 92"/>
                </a:gdLst>
                <a:ahLst/>
                <a:cxnLst>
                  <a:cxn ang="T10">
                    <a:pos x="T0" y="T1"/>
                  </a:cxn>
                  <a:cxn ang="T11">
                    <a:pos x="T2" y="T3"/>
                  </a:cxn>
                  <a:cxn ang="T12">
                    <a:pos x="T4" y="T5"/>
                  </a:cxn>
                  <a:cxn ang="T13">
                    <a:pos x="T6" y="T7"/>
                  </a:cxn>
                  <a:cxn ang="T14">
                    <a:pos x="T8" y="T9"/>
                  </a:cxn>
                </a:cxnLst>
                <a:rect l="T15" t="T16" r="T17" b="T18"/>
                <a:pathLst>
                  <a:path w="35" h="92">
                    <a:moveTo>
                      <a:pt x="34" y="0"/>
                    </a:moveTo>
                    <a:lnTo>
                      <a:pt x="35" y="91"/>
                    </a:lnTo>
                    <a:lnTo>
                      <a:pt x="2" y="92"/>
                    </a:lnTo>
                    <a:lnTo>
                      <a:pt x="0" y="1"/>
                    </a:lnTo>
                    <a:lnTo>
                      <a:pt x="34" y="0"/>
                    </a:lnTo>
                    <a:close/>
                  </a:path>
                </a:pathLst>
              </a:custGeom>
              <a:solidFill>
                <a:srgbClr val="000000"/>
              </a:solidFill>
              <a:ln w="9525">
                <a:noFill/>
                <a:round/>
                <a:headEnd/>
                <a:tailEnd/>
              </a:ln>
            </p:spPr>
            <p:txBody>
              <a:bodyPr/>
              <a:lstStyle/>
              <a:p>
                <a:endParaRPr lang="en-US"/>
              </a:p>
            </p:txBody>
          </p:sp>
          <p:sp>
            <p:nvSpPr>
              <p:cNvPr id="92430" name="Freeform 704"/>
              <p:cNvSpPr>
                <a:spLocks/>
              </p:cNvSpPr>
              <p:nvPr/>
            </p:nvSpPr>
            <p:spPr bwMode="auto">
              <a:xfrm>
                <a:off x="1556" y="3403"/>
                <a:ext cx="35" cy="64"/>
              </a:xfrm>
              <a:custGeom>
                <a:avLst/>
                <a:gdLst>
                  <a:gd name="T0" fmla="*/ 33 w 35"/>
                  <a:gd name="T1" fmla="*/ 0 h 64"/>
                  <a:gd name="T2" fmla="*/ 35 w 35"/>
                  <a:gd name="T3" fmla="*/ 63 h 64"/>
                  <a:gd name="T4" fmla="*/ 1 w 35"/>
                  <a:gd name="T5" fmla="*/ 64 h 64"/>
                  <a:gd name="T6" fmla="*/ 0 w 35"/>
                  <a:gd name="T7" fmla="*/ 1 h 64"/>
                  <a:gd name="T8" fmla="*/ 33 w 35"/>
                  <a:gd name="T9" fmla="*/ 0 h 64"/>
                  <a:gd name="T10" fmla="*/ 0 60000 65536"/>
                  <a:gd name="T11" fmla="*/ 0 60000 65536"/>
                  <a:gd name="T12" fmla="*/ 0 60000 65536"/>
                  <a:gd name="T13" fmla="*/ 0 60000 65536"/>
                  <a:gd name="T14" fmla="*/ 0 60000 65536"/>
                  <a:gd name="T15" fmla="*/ 0 w 35"/>
                  <a:gd name="T16" fmla="*/ 0 h 64"/>
                  <a:gd name="T17" fmla="*/ 35 w 35"/>
                  <a:gd name="T18" fmla="*/ 64 h 64"/>
                </a:gdLst>
                <a:ahLst/>
                <a:cxnLst>
                  <a:cxn ang="T10">
                    <a:pos x="T0" y="T1"/>
                  </a:cxn>
                  <a:cxn ang="T11">
                    <a:pos x="T2" y="T3"/>
                  </a:cxn>
                  <a:cxn ang="T12">
                    <a:pos x="T4" y="T5"/>
                  </a:cxn>
                  <a:cxn ang="T13">
                    <a:pos x="T6" y="T7"/>
                  </a:cxn>
                  <a:cxn ang="T14">
                    <a:pos x="T8" y="T9"/>
                  </a:cxn>
                </a:cxnLst>
                <a:rect l="T15" t="T16" r="T17" b="T18"/>
                <a:pathLst>
                  <a:path w="35" h="64">
                    <a:moveTo>
                      <a:pt x="33" y="0"/>
                    </a:moveTo>
                    <a:lnTo>
                      <a:pt x="35" y="63"/>
                    </a:lnTo>
                    <a:lnTo>
                      <a:pt x="1" y="64"/>
                    </a:lnTo>
                    <a:lnTo>
                      <a:pt x="0" y="1"/>
                    </a:lnTo>
                    <a:lnTo>
                      <a:pt x="33" y="0"/>
                    </a:lnTo>
                    <a:close/>
                  </a:path>
                </a:pathLst>
              </a:custGeom>
              <a:solidFill>
                <a:srgbClr val="000000"/>
              </a:solidFill>
              <a:ln w="9525">
                <a:noFill/>
                <a:round/>
                <a:headEnd/>
                <a:tailEnd/>
              </a:ln>
            </p:spPr>
            <p:txBody>
              <a:bodyPr/>
              <a:lstStyle/>
              <a:p>
                <a:endParaRPr lang="en-US"/>
              </a:p>
            </p:txBody>
          </p:sp>
          <p:sp>
            <p:nvSpPr>
              <p:cNvPr id="92431" name="Freeform 703"/>
              <p:cNvSpPr>
                <a:spLocks/>
              </p:cNvSpPr>
              <p:nvPr/>
            </p:nvSpPr>
            <p:spPr bwMode="auto">
              <a:xfrm>
                <a:off x="1560" y="3606"/>
                <a:ext cx="35" cy="64"/>
              </a:xfrm>
              <a:custGeom>
                <a:avLst/>
                <a:gdLst>
                  <a:gd name="T0" fmla="*/ 33 w 35"/>
                  <a:gd name="T1" fmla="*/ 0 h 64"/>
                  <a:gd name="T2" fmla="*/ 35 w 35"/>
                  <a:gd name="T3" fmla="*/ 63 h 64"/>
                  <a:gd name="T4" fmla="*/ 1 w 35"/>
                  <a:gd name="T5" fmla="*/ 64 h 64"/>
                  <a:gd name="T6" fmla="*/ 0 w 35"/>
                  <a:gd name="T7" fmla="*/ 1 h 64"/>
                  <a:gd name="T8" fmla="*/ 33 w 35"/>
                  <a:gd name="T9" fmla="*/ 0 h 64"/>
                  <a:gd name="T10" fmla="*/ 0 60000 65536"/>
                  <a:gd name="T11" fmla="*/ 0 60000 65536"/>
                  <a:gd name="T12" fmla="*/ 0 60000 65536"/>
                  <a:gd name="T13" fmla="*/ 0 60000 65536"/>
                  <a:gd name="T14" fmla="*/ 0 60000 65536"/>
                  <a:gd name="T15" fmla="*/ 0 w 35"/>
                  <a:gd name="T16" fmla="*/ 0 h 64"/>
                  <a:gd name="T17" fmla="*/ 35 w 35"/>
                  <a:gd name="T18" fmla="*/ 64 h 64"/>
                </a:gdLst>
                <a:ahLst/>
                <a:cxnLst>
                  <a:cxn ang="T10">
                    <a:pos x="T0" y="T1"/>
                  </a:cxn>
                  <a:cxn ang="T11">
                    <a:pos x="T2" y="T3"/>
                  </a:cxn>
                  <a:cxn ang="T12">
                    <a:pos x="T4" y="T5"/>
                  </a:cxn>
                  <a:cxn ang="T13">
                    <a:pos x="T6" y="T7"/>
                  </a:cxn>
                  <a:cxn ang="T14">
                    <a:pos x="T8" y="T9"/>
                  </a:cxn>
                </a:cxnLst>
                <a:rect l="T15" t="T16" r="T17" b="T18"/>
                <a:pathLst>
                  <a:path w="35" h="64">
                    <a:moveTo>
                      <a:pt x="33" y="0"/>
                    </a:moveTo>
                    <a:lnTo>
                      <a:pt x="35" y="63"/>
                    </a:lnTo>
                    <a:lnTo>
                      <a:pt x="1" y="64"/>
                    </a:lnTo>
                    <a:lnTo>
                      <a:pt x="0" y="1"/>
                    </a:lnTo>
                    <a:lnTo>
                      <a:pt x="33" y="0"/>
                    </a:lnTo>
                    <a:close/>
                  </a:path>
                </a:pathLst>
              </a:custGeom>
              <a:solidFill>
                <a:srgbClr val="000000"/>
              </a:solidFill>
              <a:ln w="9525">
                <a:noFill/>
                <a:round/>
                <a:headEnd/>
                <a:tailEnd/>
              </a:ln>
            </p:spPr>
            <p:txBody>
              <a:bodyPr/>
              <a:lstStyle/>
              <a:p>
                <a:endParaRPr lang="en-US"/>
              </a:p>
            </p:txBody>
          </p:sp>
          <p:sp>
            <p:nvSpPr>
              <p:cNvPr id="92432" name="Freeform 702"/>
              <p:cNvSpPr>
                <a:spLocks/>
              </p:cNvSpPr>
              <p:nvPr/>
            </p:nvSpPr>
            <p:spPr bwMode="auto">
              <a:xfrm>
                <a:off x="1561" y="3669"/>
                <a:ext cx="36" cy="87"/>
              </a:xfrm>
              <a:custGeom>
                <a:avLst/>
                <a:gdLst>
                  <a:gd name="T0" fmla="*/ 34 w 36"/>
                  <a:gd name="T1" fmla="*/ 0 h 87"/>
                  <a:gd name="T2" fmla="*/ 36 w 36"/>
                  <a:gd name="T3" fmla="*/ 86 h 87"/>
                  <a:gd name="T4" fmla="*/ 2 w 36"/>
                  <a:gd name="T5" fmla="*/ 87 h 87"/>
                  <a:gd name="T6" fmla="*/ 0 w 36"/>
                  <a:gd name="T7" fmla="*/ 1 h 87"/>
                  <a:gd name="T8" fmla="*/ 34 w 36"/>
                  <a:gd name="T9" fmla="*/ 0 h 87"/>
                  <a:gd name="T10" fmla="*/ 0 60000 65536"/>
                  <a:gd name="T11" fmla="*/ 0 60000 65536"/>
                  <a:gd name="T12" fmla="*/ 0 60000 65536"/>
                  <a:gd name="T13" fmla="*/ 0 60000 65536"/>
                  <a:gd name="T14" fmla="*/ 0 60000 65536"/>
                  <a:gd name="T15" fmla="*/ 0 w 36"/>
                  <a:gd name="T16" fmla="*/ 0 h 87"/>
                  <a:gd name="T17" fmla="*/ 36 w 36"/>
                  <a:gd name="T18" fmla="*/ 87 h 87"/>
                </a:gdLst>
                <a:ahLst/>
                <a:cxnLst>
                  <a:cxn ang="T10">
                    <a:pos x="T0" y="T1"/>
                  </a:cxn>
                  <a:cxn ang="T11">
                    <a:pos x="T2" y="T3"/>
                  </a:cxn>
                  <a:cxn ang="T12">
                    <a:pos x="T4" y="T5"/>
                  </a:cxn>
                  <a:cxn ang="T13">
                    <a:pos x="T6" y="T7"/>
                  </a:cxn>
                  <a:cxn ang="T14">
                    <a:pos x="T8" y="T9"/>
                  </a:cxn>
                </a:cxnLst>
                <a:rect l="T15" t="T16" r="T17" b="T18"/>
                <a:pathLst>
                  <a:path w="36" h="87">
                    <a:moveTo>
                      <a:pt x="34" y="0"/>
                    </a:moveTo>
                    <a:lnTo>
                      <a:pt x="36" y="86"/>
                    </a:lnTo>
                    <a:lnTo>
                      <a:pt x="2" y="87"/>
                    </a:lnTo>
                    <a:lnTo>
                      <a:pt x="0" y="1"/>
                    </a:lnTo>
                    <a:lnTo>
                      <a:pt x="34" y="0"/>
                    </a:lnTo>
                    <a:close/>
                  </a:path>
                </a:pathLst>
              </a:custGeom>
              <a:solidFill>
                <a:srgbClr val="000000"/>
              </a:solidFill>
              <a:ln w="9525">
                <a:noFill/>
                <a:round/>
                <a:headEnd/>
                <a:tailEnd/>
              </a:ln>
            </p:spPr>
            <p:txBody>
              <a:bodyPr/>
              <a:lstStyle/>
              <a:p>
                <a:endParaRPr lang="en-US"/>
              </a:p>
            </p:txBody>
          </p:sp>
          <p:sp>
            <p:nvSpPr>
              <p:cNvPr id="92433" name="Freeform 701"/>
              <p:cNvSpPr>
                <a:spLocks/>
              </p:cNvSpPr>
              <p:nvPr/>
            </p:nvSpPr>
            <p:spPr bwMode="auto">
              <a:xfrm>
                <a:off x="1563" y="3755"/>
                <a:ext cx="34" cy="42"/>
              </a:xfrm>
              <a:custGeom>
                <a:avLst/>
                <a:gdLst>
                  <a:gd name="T0" fmla="*/ 34 w 34"/>
                  <a:gd name="T1" fmla="*/ 0 h 42"/>
                  <a:gd name="T2" fmla="*/ 34 w 34"/>
                  <a:gd name="T3" fmla="*/ 42 h 42"/>
                  <a:gd name="T4" fmla="*/ 1 w 34"/>
                  <a:gd name="T5" fmla="*/ 42 h 42"/>
                  <a:gd name="T6" fmla="*/ 0 w 34"/>
                  <a:gd name="T7" fmla="*/ 1 h 42"/>
                  <a:gd name="T8" fmla="*/ 34 w 34"/>
                  <a:gd name="T9" fmla="*/ 0 h 42"/>
                  <a:gd name="T10" fmla="*/ 0 60000 65536"/>
                  <a:gd name="T11" fmla="*/ 0 60000 65536"/>
                  <a:gd name="T12" fmla="*/ 0 60000 65536"/>
                  <a:gd name="T13" fmla="*/ 0 60000 65536"/>
                  <a:gd name="T14" fmla="*/ 0 60000 65536"/>
                  <a:gd name="T15" fmla="*/ 0 w 34"/>
                  <a:gd name="T16" fmla="*/ 0 h 42"/>
                  <a:gd name="T17" fmla="*/ 34 w 34"/>
                  <a:gd name="T18" fmla="*/ 42 h 42"/>
                </a:gdLst>
                <a:ahLst/>
                <a:cxnLst>
                  <a:cxn ang="T10">
                    <a:pos x="T0" y="T1"/>
                  </a:cxn>
                  <a:cxn ang="T11">
                    <a:pos x="T2" y="T3"/>
                  </a:cxn>
                  <a:cxn ang="T12">
                    <a:pos x="T4" y="T5"/>
                  </a:cxn>
                  <a:cxn ang="T13">
                    <a:pos x="T6" y="T7"/>
                  </a:cxn>
                  <a:cxn ang="T14">
                    <a:pos x="T8" y="T9"/>
                  </a:cxn>
                </a:cxnLst>
                <a:rect l="T15" t="T16" r="T17" b="T18"/>
                <a:pathLst>
                  <a:path w="34" h="42">
                    <a:moveTo>
                      <a:pt x="34" y="0"/>
                    </a:moveTo>
                    <a:lnTo>
                      <a:pt x="34" y="42"/>
                    </a:lnTo>
                    <a:lnTo>
                      <a:pt x="1" y="42"/>
                    </a:lnTo>
                    <a:lnTo>
                      <a:pt x="0" y="1"/>
                    </a:lnTo>
                    <a:lnTo>
                      <a:pt x="34" y="0"/>
                    </a:lnTo>
                    <a:close/>
                  </a:path>
                </a:pathLst>
              </a:custGeom>
              <a:solidFill>
                <a:srgbClr val="000000"/>
              </a:solidFill>
              <a:ln w="9525">
                <a:noFill/>
                <a:round/>
                <a:headEnd/>
                <a:tailEnd/>
              </a:ln>
            </p:spPr>
            <p:txBody>
              <a:bodyPr/>
              <a:lstStyle/>
              <a:p>
                <a:endParaRPr lang="en-US"/>
              </a:p>
            </p:txBody>
          </p:sp>
          <p:sp>
            <p:nvSpPr>
              <p:cNvPr id="92434" name="Freeform 700"/>
              <p:cNvSpPr>
                <a:spLocks/>
              </p:cNvSpPr>
              <p:nvPr/>
            </p:nvSpPr>
            <p:spPr bwMode="auto">
              <a:xfrm>
                <a:off x="1564" y="3797"/>
                <a:ext cx="35" cy="43"/>
              </a:xfrm>
              <a:custGeom>
                <a:avLst/>
                <a:gdLst>
                  <a:gd name="T0" fmla="*/ 33 w 35"/>
                  <a:gd name="T1" fmla="*/ 0 h 43"/>
                  <a:gd name="T2" fmla="*/ 35 w 35"/>
                  <a:gd name="T3" fmla="*/ 41 h 43"/>
                  <a:gd name="T4" fmla="*/ 2 w 35"/>
                  <a:gd name="T5" fmla="*/ 43 h 43"/>
                  <a:gd name="T6" fmla="*/ 0 w 35"/>
                  <a:gd name="T7" fmla="*/ 1 h 43"/>
                  <a:gd name="T8" fmla="*/ 33 w 35"/>
                  <a:gd name="T9" fmla="*/ 0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33" y="0"/>
                    </a:moveTo>
                    <a:lnTo>
                      <a:pt x="35" y="41"/>
                    </a:lnTo>
                    <a:lnTo>
                      <a:pt x="2" y="43"/>
                    </a:lnTo>
                    <a:lnTo>
                      <a:pt x="0" y="1"/>
                    </a:lnTo>
                    <a:lnTo>
                      <a:pt x="33" y="0"/>
                    </a:lnTo>
                    <a:close/>
                  </a:path>
                </a:pathLst>
              </a:custGeom>
              <a:solidFill>
                <a:srgbClr val="000000"/>
              </a:solidFill>
              <a:ln w="9525">
                <a:noFill/>
                <a:round/>
                <a:headEnd/>
                <a:tailEnd/>
              </a:ln>
            </p:spPr>
            <p:txBody>
              <a:bodyPr/>
              <a:lstStyle/>
              <a:p>
                <a:endParaRPr lang="en-US"/>
              </a:p>
            </p:txBody>
          </p:sp>
          <p:sp>
            <p:nvSpPr>
              <p:cNvPr id="92435" name="Rectangle 699"/>
              <p:cNvSpPr>
                <a:spLocks noChangeArrowheads="1"/>
              </p:cNvSpPr>
              <p:nvPr/>
            </p:nvSpPr>
            <p:spPr bwMode="auto">
              <a:xfrm>
                <a:off x="1566" y="3839"/>
                <a:ext cx="33" cy="14"/>
              </a:xfrm>
              <a:prstGeom prst="rect">
                <a:avLst/>
              </a:prstGeom>
              <a:solidFill>
                <a:srgbClr val="000000"/>
              </a:solidFill>
              <a:ln w="9525">
                <a:noFill/>
                <a:miter lim="800000"/>
                <a:headEnd/>
                <a:tailEnd/>
              </a:ln>
            </p:spPr>
            <p:txBody>
              <a:bodyPr/>
              <a:lstStyle/>
              <a:p>
                <a:endParaRPr lang="en-US"/>
              </a:p>
            </p:txBody>
          </p:sp>
          <p:sp>
            <p:nvSpPr>
              <p:cNvPr id="92436" name="Rectangle 698"/>
              <p:cNvSpPr>
                <a:spLocks noChangeArrowheads="1"/>
              </p:cNvSpPr>
              <p:nvPr/>
            </p:nvSpPr>
            <p:spPr bwMode="auto">
              <a:xfrm>
                <a:off x="1570" y="3994"/>
                <a:ext cx="33" cy="5"/>
              </a:xfrm>
              <a:prstGeom prst="rect">
                <a:avLst/>
              </a:prstGeom>
              <a:solidFill>
                <a:srgbClr val="000000"/>
              </a:solidFill>
              <a:ln w="9525">
                <a:noFill/>
                <a:miter lim="800000"/>
                <a:headEnd/>
                <a:tailEnd/>
              </a:ln>
            </p:spPr>
            <p:txBody>
              <a:bodyPr/>
              <a:lstStyle/>
              <a:p>
                <a:endParaRPr lang="en-US"/>
              </a:p>
            </p:txBody>
          </p:sp>
          <p:sp>
            <p:nvSpPr>
              <p:cNvPr id="92437" name="Freeform 697"/>
              <p:cNvSpPr>
                <a:spLocks/>
              </p:cNvSpPr>
              <p:nvPr/>
            </p:nvSpPr>
            <p:spPr bwMode="auto">
              <a:xfrm>
                <a:off x="1570" y="3998"/>
                <a:ext cx="34" cy="39"/>
              </a:xfrm>
              <a:custGeom>
                <a:avLst/>
                <a:gdLst>
                  <a:gd name="T0" fmla="*/ 33 w 34"/>
                  <a:gd name="T1" fmla="*/ 0 h 39"/>
                  <a:gd name="T2" fmla="*/ 34 w 34"/>
                  <a:gd name="T3" fmla="*/ 38 h 39"/>
                  <a:gd name="T4" fmla="*/ 1 w 34"/>
                  <a:gd name="T5" fmla="*/ 39 h 39"/>
                  <a:gd name="T6" fmla="*/ 0 w 34"/>
                  <a:gd name="T7" fmla="*/ 1 h 39"/>
                  <a:gd name="T8" fmla="*/ 33 w 34"/>
                  <a:gd name="T9" fmla="*/ 0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33" y="0"/>
                    </a:moveTo>
                    <a:lnTo>
                      <a:pt x="34" y="38"/>
                    </a:lnTo>
                    <a:lnTo>
                      <a:pt x="1" y="39"/>
                    </a:lnTo>
                    <a:lnTo>
                      <a:pt x="0" y="1"/>
                    </a:lnTo>
                    <a:lnTo>
                      <a:pt x="33" y="0"/>
                    </a:lnTo>
                    <a:close/>
                  </a:path>
                </a:pathLst>
              </a:custGeom>
              <a:solidFill>
                <a:srgbClr val="000000"/>
              </a:solidFill>
              <a:ln w="9525">
                <a:noFill/>
                <a:round/>
                <a:headEnd/>
                <a:tailEnd/>
              </a:ln>
            </p:spPr>
            <p:txBody>
              <a:bodyPr/>
              <a:lstStyle/>
              <a:p>
                <a:endParaRPr lang="en-US"/>
              </a:p>
            </p:txBody>
          </p:sp>
          <p:sp>
            <p:nvSpPr>
              <p:cNvPr id="92438" name="Freeform 696"/>
              <p:cNvSpPr>
                <a:spLocks/>
              </p:cNvSpPr>
              <p:nvPr/>
            </p:nvSpPr>
            <p:spPr bwMode="auto">
              <a:xfrm>
                <a:off x="1571" y="4036"/>
                <a:ext cx="35" cy="39"/>
              </a:xfrm>
              <a:custGeom>
                <a:avLst/>
                <a:gdLst>
                  <a:gd name="T0" fmla="*/ 33 w 35"/>
                  <a:gd name="T1" fmla="*/ 0 h 39"/>
                  <a:gd name="T2" fmla="*/ 35 w 35"/>
                  <a:gd name="T3" fmla="*/ 37 h 39"/>
                  <a:gd name="T4" fmla="*/ 1 w 35"/>
                  <a:gd name="T5" fmla="*/ 39 h 39"/>
                  <a:gd name="T6" fmla="*/ 0 w 35"/>
                  <a:gd name="T7" fmla="*/ 1 h 39"/>
                  <a:gd name="T8" fmla="*/ 33 w 35"/>
                  <a:gd name="T9" fmla="*/ 0 h 39"/>
                  <a:gd name="T10" fmla="*/ 0 60000 65536"/>
                  <a:gd name="T11" fmla="*/ 0 60000 65536"/>
                  <a:gd name="T12" fmla="*/ 0 60000 65536"/>
                  <a:gd name="T13" fmla="*/ 0 60000 65536"/>
                  <a:gd name="T14" fmla="*/ 0 60000 65536"/>
                  <a:gd name="T15" fmla="*/ 0 w 35"/>
                  <a:gd name="T16" fmla="*/ 0 h 39"/>
                  <a:gd name="T17" fmla="*/ 35 w 35"/>
                  <a:gd name="T18" fmla="*/ 39 h 39"/>
                </a:gdLst>
                <a:ahLst/>
                <a:cxnLst>
                  <a:cxn ang="T10">
                    <a:pos x="T0" y="T1"/>
                  </a:cxn>
                  <a:cxn ang="T11">
                    <a:pos x="T2" y="T3"/>
                  </a:cxn>
                  <a:cxn ang="T12">
                    <a:pos x="T4" y="T5"/>
                  </a:cxn>
                  <a:cxn ang="T13">
                    <a:pos x="T6" y="T7"/>
                  </a:cxn>
                  <a:cxn ang="T14">
                    <a:pos x="T8" y="T9"/>
                  </a:cxn>
                </a:cxnLst>
                <a:rect l="T15" t="T16" r="T17" b="T18"/>
                <a:pathLst>
                  <a:path w="35" h="39">
                    <a:moveTo>
                      <a:pt x="33" y="0"/>
                    </a:moveTo>
                    <a:lnTo>
                      <a:pt x="35" y="37"/>
                    </a:lnTo>
                    <a:lnTo>
                      <a:pt x="1" y="39"/>
                    </a:lnTo>
                    <a:lnTo>
                      <a:pt x="0" y="1"/>
                    </a:lnTo>
                    <a:lnTo>
                      <a:pt x="33" y="0"/>
                    </a:lnTo>
                    <a:close/>
                  </a:path>
                </a:pathLst>
              </a:custGeom>
              <a:solidFill>
                <a:srgbClr val="000000"/>
              </a:solidFill>
              <a:ln w="9525">
                <a:noFill/>
                <a:round/>
                <a:headEnd/>
                <a:tailEnd/>
              </a:ln>
            </p:spPr>
            <p:txBody>
              <a:bodyPr/>
              <a:lstStyle/>
              <a:p>
                <a:endParaRPr lang="en-US"/>
              </a:p>
            </p:txBody>
          </p:sp>
          <p:sp>
            <p:nvSpPr>
              <p:cNvPr id="92439" name="Freeform 695"/>
              <p:cNvSpPr>
                <a:spLocks/>
              </p:cNvSpPr>
              <p:nvPr/>
            </p:nvSpPr>
            <p:spPr bwMode="auto">
              <a:xfrm>
                <a:off x="1572" y="4073"/>
                <a:ext cx="35" cy="38"/>
              </a:xfrm>
              <a:custGeom>
                <a:avLst/>
                <a:gdLst>
                  <a:gd name="T0" fmla="*/ 34 w 35"/>
                  <a:gd name="T1" fmla="*/ 0 h 38"/>
                  <a:gd name="T2" fmla="*/ 35 w 35"/>
                  <a:gd name="T3" fmla="*/ 37 h 38"/>
                  <a:gd name="T4" fmla="*/ 2 w 35"/>
                  <a:gd name="T5" fmla="*/ 38 h 38"/>
                  <a:gd name="T6" fmla="*/ 0 w 35"/>
                  <a:gd name="T7" fmla="*/ 2 h 38"/>
                  <a:gd name="T8" fmla="*/ 34 w 35"/>
                  <a:gd name="T9" fmla="*/ 0 h 38"/>
                  <a:gd name="T10" fmla="*/ 0 60000 65536"/>
                  <a:gd name="T11" fmla="*/ 0 60000 65536"/>
                  <a:gd name="T12" fmla="*/ 0 60000 65536"/>
                  <a:gd name="T13" fmla="*/ 0 60000 65536"/>
                  <a:gd name="T14" fmla="*/ 0 60000 65536"/>
                  <a:gd name="T15" fmla="*/ 0 w 35"/>
                  <a:gd name="T16" fmla="*/ 0 h 38"/>
                  <a:gd name="T17" fmla="*/ 35 w 35"/>
                  <a:gd name="T18" fmla="*/ 38 h 38"/>
                </a:gdLst>
                <a:ahLst/>
                <a:cxnLst>
                  <a:cxn ang="T10">
                    <a:pos x="T0" y="T1"/>
                  </a:cxn>
                  <a:cxn ang="T11">
                    <a:pos x="T2" y="T3"/>
                  </a:cxn>
                  <a:cxn ang="T12">
                    <a:pos x="T4" y="T5"/>
                  </a:cxn>
                  <a:cxn ang="T13">
                    <a:pos x="T6" y="T7"/>
                  </a:cxn>
                  <a:cxn ang="T14">
                    <a:pos x="T8" y="T9"/>
                  </a:cxn>
                </a:cxnLst>
                <a:rect l="T15" t="T16" r="T17" b="T18"/>
                <a:pathLst>
                  <a:path w="35" h="38">
                    <a:moveTo>
                      <a:pt x="34" y="0"/>
                    </a:moveTo>
                    <a:lnTo>
                      <a:pt x="35" y="37"/>
                    </a:lnTo>
                    <a:lnTo>
                      <a:pt x="2" y="38"/>
                    </a:lnTo>
                    <a:lnTo>
                      <a:pt x="0" y="2"/>
                    </a:lnTo>
                    <a:lnTo>
                      <a:pt x="34" y="0"/>
                    </a:lnTo>
                    <a:close/>
                  </a:path>
                </a:pathLst>
              </a:custGeom>
              <a:solidFill>
                <a:srgbClr val="000000"/>
              </a:solidFill>
              <a:ln w="9525">
                <a:noFill/>
                <a:round/>
                <a:headEnd/>
                <a:tailEnd/>
              </a:ln>
            </p:spPr>
            <p:txBody>
              <a:bodyPr/>
              <a:lstStyle/>
              <a:p>
                <a:endParaRPr lang="en-US"/>
              </a:p>
            </p:txBody>
          </p:sp>
          <p:sp>
            <p:nvSpPr>
              <p:cNvPr id="92440" name="Freeform 694"/>
              <p:cNvSpPr>
                <a:spLocks/>
              </p:cNvSpPr>
              <p:nvPr/>
            </p:nvSpPr>
            <p:spPr bwMode="auto">
              <a:xfrm>
                <a:off x="1574" y="4110"/>
                <a:ext cx="35" cy="37"/>
              </a:xfrm>
              <a:custGeom>
                <a:avLst/>
                <a:gdLst>
                  <a:gd name="T0" fmla="*/ 33 w 35"/>
                  <a:gd name="T1" fmla="*/ 0 h 37"/>
                  <a:gd name="T2" fmla="*/ 35 w 35"/>
                  <a:gd name="T3" fmla="*/ 36 h 37"/>
                  <a:gd name="T4" fmla="*/ 1 w 35"/>
                  <a:gd name="T5" fmla="*/ 37 h 37"/>
                  <a:gd name="T6" fmla="*/ 0 w 35"/>
                  <a:gd name="T7" fmla="*/ 1 h 37"/>
                  <a:gd name="T8" fmla="*/ 33 w 35"/>
                  <a:gd name="T9" fmla="*/ 0 h 37"/>
                  <a:gd name="T10" fmla="*/ 0 60000 65536"/>
                  <a:gd name="T11" fmla="*/ 0 60000 65536"/>
                  <a:gd name="T12" fmla="*/ 0 60000 65536"/>
                  <a:gd name="T13" fmla="*/ 0 60000 65536"/>
                  <a:gd name="T14" fmla="*/ 0 60000 65536"/>
                  <a:gd name="T15" fmla="*/ 0 w 35"/>
                  <a:gd name="T16" fmla="*/ 0 h 37"/>
                  <a:gd name="T17" fmla="*/ 35 w 35"/>
                  <a:gd name="T18" fmla="*/ 37 h 37"/>
                </a:gdLst>
                <a:ahLst/>
                <a:cxnLst>
                  <a:cxn ang="T10">
                    <a:pos x="T0" y="T1"/>
                  </a:cxn>
                  <a:cxn ang="T11">
                    <a:pos x="T2" y="T3"/>
                  </a:cxn>
                  <a:cxn ang="T12">
                    <a:pos x="T4" y="T5"/>
                  </a:cxn>
                  <a:cxn ang="T13">
                    <a:pos x="T6" y="T7"/>
                  </a:cxn>
                  <a:cxn ang="T14">
                    <a:pos x="T8" y="T9"/>
                  </a:cxn>
                </a:cxnLst>
                <a:rect l="T15" t="T16" r="T17" b="T18"/>
                <a:pathLst>
                  <a:path w="35" h="37">
                    <a:moveTo>
                      <a:pt x="33" y="0"/>
                    </a:moveTo>
                    <a:lnTo>
                      <a:pt x="35" y="36"/>
                    </a:lnTo>
                    <a:lnTo>
                      <a:pt x="1" y="37"/>
                    </a:lnTo>
                    <a:lnTo>
                      <a:pt x="0" y="1"/>
                    </a:lnTo>
                    <a:lnTo>
                      <a:pt x="33" y="0"/>
                    </a:lnTo>
                    <a:close/>
                  </a:path>
                </a:pathLst>
              </a:custGeom>
              <a:solidFill>
                <a:srgbClr val="000000"/>
              </a:solidFill>
              <a:ln w="9525">
                <a:noFill/>
                <a:round/>
                <a:headEnd/>
                <a:tailEnd/>
              </a:ln>
            </p:spPr>
            <p:txBody>
              <a:bodyPr/>
              <a:lstStyle/>
              <a:p>
                <a:endParaRPr lang="en-US"/>
              </a:p>
            </p:txBody>
          </p:sp>
          <p:sp>
            <p:nvSpPr>
              <p:cNvPr id="92441" name="Freeform 693"/>
              <p:cNvSpPr>
                <a:spLocks/>
              </p:cNvSpPr>
              <p:nvPr/>
            </p:nvSpPr>
            <p:spPr bwMode="auto">
              <a:xfrm>
                <a:off x="1575" y="4146"/>
                <a:ext cx="35" cy="36"/>
              </a:xfrm>
              <a:custGeom>
                <a:avLst/>
                <a:gdLst>
                  <a:gd name="T0" fmla="*/ 34 w 35"/>
                  <a:gd name="T1" fmla="*/ 0 h 36"/>
                  <a:gd name="T2" fmla="*/ 35 w 35"/>
                  <a:gd name="T3" fmla="*/ 35 h 36"/>
                  <a:gd name="T4" fmla="*/ 2 w 35"/>
                  <a:gd name="T5" fmla="*/ 36 h 36"/>
                  <a:gd name="T6" fmla="*/ 0 w 35"/>
                  <a:gd name="T7" fmla="*/ 1 h 36"/>
                  <a:gd name="T8" fmla="*/ 34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34" y="0"/>
                    </a:moveTo>
                    <a:lnTo>
                      <a:pt x="35" y="35"/>
                    </a:lnTo>
                    <a:lnTo>
                      <a:pt x="2" y="36"/>
                    </a:lnTo>
                    <a:lnTo>
                      <a:pt x="0" y="1"/>
                    </a:lnTo>
                    <a:lnTo>
                      <a:pt x="34" y="0"/>
                    </a:lnTo>
                    <a:close/>
                  </a:path>
                </a:pathLst>
              </a:custGeom>
              <a:solidFill>
                <a:srgbClr val="000000"/>
              </a:solidFill>
              <a:ln w="9525">
                <a:noFill/>
                <a:round/>
                <a:headEnd/>
                <a:tailEnd/>
              </a:ln>
            </p:spPr>
            <p:txBody>
              <a:bodyPr/>
              <a:lstStyle/>
              <a:p>
                <a:endParaRPr lang="en-US"/>
              </a:p>
            </p:txBody>
          </p:sp>
          <p:sp>
            <p:nvSpPr>
              <p:cNvPr id="92442" name="Freeform 692"/>
              <p:cNvSpPr>
                <a:spLocks/>
              </p:cNvSpPr>
              <p:nvPr/>
            </p:nvSpPr>
            <p:spPr bwMode="auto">
              <a:xfrm>
                <a:off x="1577" y="4181"/>
                <a:ext cx="34" cy="36"/>
              </a:xfrm>
              <a:custGeom>
                <a:avLst/>
                <a:gdLst>
                  <a:gd name="T0" fmla="*/ 33 w 34"/>
                  <a:gd name="T1" fmla="*/ 0 h 36"/>
                  <a:gd name="T2" fmla="*/ 34 w 34"/>
                  <a:gd name="T3" fmla="*/ 34 h 36"/>
                  <a:gd name="T4" fmla="*/ 1 w 34"/>
                  <a:gd name="T5" fmla="*/ 36 h 36"/>
                  <a:gd name="T6" fmla="*/ 0 w 34"/>
                  <a:gd name="T7" fmla="*/ 1 h 36"/>
                  <a:gd name="T8" fmla="*/ 33 w 34"/>
                  <a:gd name="T9" fmla="*/ 0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33" y="0"/>
                    </a:moveTo>
                    <a:lnTo>
                      <a:pt x="34" y="34"/>
                    </a:lnTo>
                    <a:lnTo>
                      <a:pt x="1" y="36"/>
                    </a:lnTo>
                    <a:lnTo>
                      <a:pt x="0" y="1"/>
                    </a:lnTo>
                    <a:lnTo>
                      <a:pt x="33" y="0"/>
                    </a:lnTo>
                    <a:close/>
                  </a:path>
                </a:pathLst>
              </a:custGeom>
              <a:solidFill>
                <a:srgbClr val="000000"/>
              </a:solidFill>
              <a:ln w="9525">
                <a:noFill/>
                <a:round/>
                <a:headEnd/>
                <a:tailEnd/>
              </a:ln>
            </p:spPr>
            <p:txBody>
              <a:bodyPr/>
              <a:lstStyle/>
              <a:p>
                <a:endParaRPr lang="en-US"/>
              </a:p>
            </p:txBody>
          </p:sp>
          <p:sp>
            <p:nvSpPr>
              <p:cNvPr id="92443" name="Freeform 691"/>
              <p:cNvSpPr>
                <a:spLocks/>
              </p:cNvSpPr>
              <p:nvPr/>
            </p:nvSpPr>
            <p:spPr bwMode="auto">
              <a:xfrm>
                <a:off x="1578" y="4215"/>
                <a:ext cx="34" cy="25"/>
              </a:xfrm>
              <a:custGeom>
                <a:avLst/>
                <a:gdLst>
                  <a:gd name="T0" fmla="*/ 33 w 34"/>
                  <a:gd name="T1" fmla="*/ 0 h 25"/>
                  <a:gd name="T2" fmla="*/ 34 w 34"/>
                  <a:gd name="T3" fmla="*/ 24 h 25"/>
                  <a:gd name="T4" fmla="*/ 1 w 34"/>
                  <a:gd name="T5" fmla="*/ 25 h 25"/>
                  <a:gd name="T6" fmla="*/ 0 w 34"/>
                  <a:gd name="T7" fmla="*/ 1 h 25"/>
                  <a:gd name="T8" fmla="*/ 33 w 34"/>
                  <a:gd name="T9" fmla="*/ 0 h 25"/>
                  <a:gd name="T10" fmla="*/ 0 60000 65536"/>
                  <a:gd name="T11" fmla="*/ 0 60000 65536"/>
                  <a:gd name="T12" fmla="*/ 0 60000 65536"/>
                  <a:gd name="T13" fmla="*/ 0 60000 65536"/>
                  <a:gd name="T14" fmla="*/ 0 60000 65536"/>
                  <a:gd name="T15" fmla="*/ 0 w 34"/>
                  <a:gd name="T16" fmla="*/ 0 h 25"/>
                  <a:gd name="T17" fmla="*/ 34 w 34"/>
                  <a:gd name="T18" fmla="*/ 25 h 25"/>
                </a:gdLst>
                <a:ahLst/>
                <a:cxnLst>
                  <a:cxn ang="T10">
                    <a:pos x="T0" y="T1"/>
                  </a:cxn>
                  <a:cxn ang="T11">
                    <a:pos x="T2" y="T3"/>
                  </a:cxn>
                  <a:cxn ang="T12">
                    <a:pos x="T4" y="T5"/>
                  </a:cxn>
                  <a:cxn ang="T13">
                    <a:pos x="T6" y="T7"/>
                  </a:cxn>
                  <a:cxn ang="T14">
                    <a:pos x="T8" y="T9"/>
                  </a:cxn>
                </a:cxnLst>
                <a:rect l="T15" t="T16" r="T17" b="T18"/>
                <a:pathLst>
                  <a:path w="34" h="25">
                    <a:moveTo>
                      <a:pt x="33" y="0"/>
                    </a:moveTo>
                    <a:lnTo>
                      <a:pt x="34" y="24"/>
                    </a:lnTo>
                    <a:lnTo>
                      <a:pt x="1" y="25"/>
                    </a:lnTo>
                    <a:lnTo>
                      <a:pt x="0" y="1"/>
                    </a:lnTo>
                    <a:lnTo>
                      <a:pt x="33" y="0"/>
                    </a:lnTo>
                    <a:close/>
                  </a:path>
                </a:pathLst>
              </a:custGeom>
              <a:solidFill>
                <a:srgbClr val="000000"/>
              </a:solidFill>
              <a:ln w="9525">
                <a:noFill/>
                <a:round/>
                <a:headEnd/>
                <a:tailEnd/>
              </a:ln>
            </p:spPr>
            <p:txBody>
              <a:bodyPr/>
              <a:lstStyle/>
              <a:p>
                <a:endParaRPr lang="en-US"/>
              </a:p>
            </p:txBody>
          </p:sp>
          <p:sp>
            <p:nvSpPr>
              <p:cNvPr id="92444" name="Freeform 690"/>
              <p:cNvSpPr>
                <a:spLocks/>
              </p:cNvSpPr>
              <p:nvPr/>
            </p:nvSpPr>
            <p:spPr bwMode="auto">
              <a:xfrm>
                <a:off x="1586" y="4379"/>
                <a:ext cx="34" cy="24"/>
              </a:xfrm>
              <a:custGeom>
                <a:avLst/>
                <a:gdLst>
                  <a:gd name="T0" fmla="*/ 33 w 34"/>
                  <a:gd name="T1" fmla="*/ 0 h 24"/>
                  <a:gd name="T2" fmla="*/ 34 w 34"/>
                  <a:gd name="T3" fmla="*/ 22 h 24"/>
                  <a:gd name="T4" fmla="*/ 1 w 34"/>
                  <a:gd name="T5" fmla="*/ 24 h 24"/>
                  <a:gd name="T6" fmla="*/ 0 w 34"/>
                  <a:gd name="T7" fmla="*/ 2 h 24"/>
                  <a:gd name="T8" fmla="*/ 33 w 34"/>
                  <a:gd name="T9" fmla="*/ 0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33" y="0"/>
                    </a:moveTo>
                    <a:lnTo>
                      <a:pt x="34" y="22"/>
                    </a:lnTo>
                    <a:lnTo>
                      <a:pt x="1" y="24"/>
                    </a:lnTo>
                    <a:lnTo>
                      <a:pt x="0" y="2"/>
                    </a:lnTo>
                    <a:lnTo>
                      <a:pt x="33" y="0"/>
                    </a:lnTo>
                    <a:close/>
                  </a:path>
                </a:pathLst>
              </a:custGeom>
              <a:solidFill>
                <a:srgbClr val="000000"/>
              </a:solidFill>
              <a:ln w="9525">
                <a:noFill/>
                <a:round/>
                <a:headEnd/>
                <a:tailEnd/>
              </a:ln>
            </p:spPr>
            <p:txBody>
              <a:bodyPr/>
              <a:lstStyle/>
              <a:p>
                <a:endParaRPr lang="en-US"/>
              </a:p>
            </p:txBody>
          </p:sp>
          <p:sp>
            <p:nvSpPr>
              <p:cNvPr id="92445" name="Freeform 689"/>
              <p:cNvSpPr>
                <a:spLocks/>
              </p:cNvSpPr>
              <p:nvPr/>
            </p:nvSpPr>
            <p:spPr bwMode="auto">
              <a:xfrm>
                <a:off x="1587" y="4401"/>
                <a:ext cx="35" cy="29"/>
              </a:xfrm>
              <a:custGeom>
                <a:avLst/>
                <a:gdLst>
                  <a:gd name="T0" fmla="*/ 33 w 35"/>
                  <a:gd name="T1" fmla="*/ 0 h 29"/>
                  <a:gd name="T2" fmla="*/ 35 w 35"/>
                  <a:gd name="T3" fmla="*/ 27 h 29"/>
                  <a:gd name="T4" fmla="*/ 1 w 35"/>
                  <a:gd name="T5" fmla="*/ 29 h 29"/>
                  <a:gd name="T6" fmla="*/ 0 w 35"/>
                  <a:gd name="T7" fmla="*/ 2 h 29"/>
                  <a:gd name="T8" fmla="*/ 33 w 35"/>
                  <a:gd name="T9" fmla="*/ 0 h 29"/>
                  <a:gd name="T10" fmla="*/ 0 60000 65536"/>
                  <a:gd name="T11" fmla="*/ 0 60000 65536"/>
                  <a:gd name="T12" fmla="*/ 0 60000 65536"/>
                  <a:gd name="T13" fmla="*/ 0 60000 65536"/>
                  <a:gd name="T14" fmla="*/ 0 60000 65536"/>
                  <a:gd name="T15" fmla="*/ 0 w 35"/>
                  <a:gd name="T16" fmla="*/ 0 h 29"/>
                  <a:gd name="T17" fmla="*/ 35 w 35"/>
                  <a:gd name="T18" fmla="*/ 29 h 29"/>
                </a:gdLst>
                <a:ahLst/>
                <a:cxnLst>
                  <a:cxn ang="T10">
                    <a:pos x="T0" y="T1"/>
                  </a:cxn>
                  <a:cxn ang="T11">
                    <a:pos x="T2" y="T3"/>
                  </a:cxn>
                  <a:cxn ang="T12">
                    <a:pos x="T4" y="T5"/>
                  </a:cxn>
                  <a:cxn ang="T13">
                    <a:pos x="T6" y="T7"/>
                  </a:cxn>
                  <a:cxn ang="T14">
                    <a:pos x="T8" y="T9"/>
                  </a:cxn>
                </a:cxnLst>
                <a:rect l="T15" t="T16" r="T17" b="T18"/>
                <a:pathLst>
                  <a:path w="35" h="29">
                    <a:moveTo>
                      <a:pt x="33" y="0"/>
                    </a:moveTo>
                    <a:lnTo>
                      <a:pt x="35" y="27"/>
                    </a:lnTo>
                    <a:lnTo>
                      <a:pt x="1" y="29"/>
                    </a:lnTo>
                    <a:lnTo>
                      <a:pt x="0" y="2"/>
                    </a:lnTo>
                    <a:lnTo>
                      <a:pt x="33" y="0"/>
                    </a:lnTo>
                    <a:close/>
                  </a:path>
                </a:pathLst>
              </a:custGeom>
              <a:solidFill>
                <a:srgbClr val="000000"/>
              </a:solidFill>
              <a:ln w="9525">
                <a:noFill/>
                <a:round/>
                <a:headEnd/>
                <a:tailEnd/>
              </a:ln>
            </p:spPr>
            <p:txBody>
              <a:bodyPr/>
              <a:lstStyle/>
              <a:p>
                <a:endParaRPr lang="en-US"/>
              </a:p>
            </p:txBody>
          </p:sp>
          <p:sp>
            <p:nvSpPr>
              <p:cNvPr id="92446" name="Freeform 688"/>
              <p:cNvSpPr>
                <a:spLocks/>
              </p:cNvSpPr>
              <p:nvPr/>
            </p:nvSpPr>
            <p:spPr bwMode="auto">
              <a:xfrm>
                <a:off x="1588" y="4428"/>
                <a:ext cx="36" cy="29"/>
              </a:xfrm>
              <a:custGeom>
                <a:avLst/>
                <a:gdLst>
                  <a:gd name="T0" fmla="*/ 34 w 36"/>
                  <a:gd name="T1" fmla="*/ 0 h 29"/>
                  <a:gd name="T2" fmla="*/ 36 w 36"/>
                  <a:gd name="T3" fmla="*/ 26 h 29"/>
                  <a:gd name="T4" fmla="*/ 3 w 36"/>
                  <a:gd name="T5" fmla="*/ 29 h 29"/>
                  <a:gd name="T6" fmla="*/ 0 w 36"/>
                  <a:gd name="T7" fmla="*/ 3 h 29"/>
                  <a:gd name="T8" fmla="*/ 34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34" y="0"/>
                    </a:moveTo>
                    <a:lnTo>
                      <a:pt x="36" y="26"/>
                    </a:lnTo>
                    <a:lnTo>
                      <a:pt x="3" y="29"/>
                    </a:lnTo>
                    <a:lnTo>
                      <a:pt x="0" y="3"/>
                    </a:lnTo>
                    <a:lnTo>
                      <a:pt x="34" y="0"/>
                    </a:lnTo>
                    <a:close/>
                  </a:path>
                </a:pathLst>
              </a:custGeom>
              <a:solidFill>
                <a:srgbClr val="000000"/>
              </a:solidFill>
              <a:ln w="9525">
                <a:noFill/>
                <a:round/>
                <a:headEnd/>
                <a:tailEnd/>
              </a:ln>
            </p:spPr>
            <p:txBody>
              <a:bodyPr/>
              <a:lstStyle/>
              <a:p>
                <a:endParaRPr lang="en-US"/>
              </a:p>
            </p:txBody>
          </p:sp>
          <p:sp>
            <p:nvSpPr>
              <p:cNvPr id="92447" name="Freeform 687"/>
              <p:cNvSpPr>
                <a:spLocks/>
              </p:cNvSpPr>
              <p:nvPr/>
            </p:nvSpPr>
            <p:spPr bwMode="auto">
              <a:xfrm>
                <a:off x="1591" y="4454"/>
                <a:ext cx="35" cy="28"/>
              </a:xfrm>
              <a:custGeom>
                <a:avLst/>
                <a:gdLst>
                  <a:gd name="T0" fmla="*/ 33 w 35"/>
                  <a:gd name="T1" fmla="*/ 0 h 28"/>
                  <a:gd name="T2" fmla="*/ 35 w 35"/>
                  <a:gd name="T3" fmla="*/ 25 h 28"/>
                  <a:gd name="T4" fmla="*/ 2 w 35"/>
                  <a:gd name="T5" fmla="*/ 28 h 28"/>
                  <a:gd name="T6" fmla="*/ 0 w 35"/>
                  <a:gd name="T7" fmla="*/ 3 h 28"/>
                  <a:gd name="T8" fmla="*/ 33 w 35"/>
                  <a:gd name="T9" fmla="*/ 0 h 28"/>
                  <a:gd name="T10" fmla="*/ 0 60000 65536"/>
                  <a:gd name="T11" fmla="*/ 0 60000 65536"/>
                  <a:gd name="T12" fmla="*/ 0 60000 65536"/>
                  <a:gd name="T13" fmla="*/ 0 60000 65536"/>
                  <a:gd name="T14" fmla="*/ 0 60000 65536"/>
                  <a:gd name="T15" fmla="*/ 0 w 35"/>
                  <a:gd name="T16" fmla="*/ 0 h 28"/>
                  <a:gd name="T17" fmla="*/ 35 w 35"/>
                  <a:gd name="T18" fmla="*/ 28 h 28"/>
                </a:gdLst>
                <a:ahLst/>
                <a:cxnLst>
                  <a:cxn ang="T10">
                    <a:pos x="T0" y="T1"/>
                  </a:cxn>
                  <a:cxn ang="T11">
                    <a:pos x="T2" y="T3"/>
                  </a:cxn>
                  <a:cxn ang="T12">
                    <a:pos x="T4" y="T5"/>
                  </a:cxn>
                  <a:cxn ang="T13">
                    <a:pos x="T6" y="T7"/>
                  </a:cxn>
                  <a:cxn ang="T14">
                    <a:pos x="T8" y="T9"/>
                  </a:cxn>
                </a:cxnLst>
                <a:rect l="T15" t="T16" r="T17" b="T18"/>
                <a:pathLst>
                  <a:path w="35" h="28">
                    <a:moveTo>
                      <a:pt x="33" y="0"/>
                    </a:moveTo>
                    <a:lnTo>
                      <a:pt x="35" y="25"/>
                    </a:lnTo>
                    <a:lnTo>
                      <a:pt x="2" y="28"/>
                    </a:lnTo>
                    <a:lnTo>
                      <a:pt x="0" y="3"/>
                    </a:lnTo>
                    <a:lnTo>
                      <a:pt x="33" y="0"/>
                    </a:lnTo>
                    <a:close/>
                  </a:path>
                </a:pathLst>
              </a:custGeom>
              <a:solidFill>
                <a:srgbClr val="000000"/>
              </a:solidFill>
              <a:ln w="9525">
                <a:noFill/>
                <a:round/>
                <a:headEnd/>
                <a:tailEnd/>
              </a:ln>
            </p:spPr>
            <p:txBody>
              <a:bodyPr/>
              <a:lstStyle/>
              <a:p>
                <a:endParaRPr lang="en-US"/>
              </a:p>
            </p:txBody>
          </p:sp>
          <p:sp>
            <p:nvSpPr>
              <p:cNvPr id="92448" name="Freeform 686"/>
              <p:cNvSpPr>
                <a:spLocks/>
              </p:cNvSpPr>
              <p:nvPr/>
            </p:nvSpPr>
            <p:spPr bwMode="auto">
              <a:xfrm>
                <a:off x="1593" y="4479"/>
                <a:ext cx="34" cy="26"/>
              </a:xfrm>
              <a:custGeom>
                <a:avLst/>
                <a:gdLst>
                  <a:gd name="T0" fmla="*/ 33 w 34"/>
                  <a:gd name="T1" fmla="*/ 0 h 26"/>
                  <a:gd name="T2" fmla="*/ 34 w 34"/>
                  <a:gd name="T3" fmla="*/ 24 h 26"/>
                  <a:gd name="T4" fmla="*/ 1 w 34"/>
                  <a:gd name="T5" fmla="*/ 26 h 26"/>
                  <a:gd name="T6" fmla="*/ 0 w 34"/>
                  <a:gd name="T7" fmla="*/ 2 h 26"/>
                  <a:gd name="T8" fmla="*/ 33 w 34"/>
                  <a:gd name="T9" fmla="*/ 0 h 26"/>
                  <a:gd name="T10" fmla="*/ 0 60000 65536"/>
                  <a:gd name="T11" fmla="*/ 0 60000 65536"/>
                  <a:gd name="T12" fmla="*/ 0 60000 65536"/>
                  <a:gd name="T13" fmla="*/ 0 60000 65536"/>
                  <a:gd name="T14" fmla="*/ 0 60000 65536"/>
                  <a:gd name="T15" fmla="*/ 0 w 34"/>
                  <a:gd name="T16" fmla="*/ 0 h 26"/>
                  <a:gd name="T17" fmla="*/ 34 w 34"/>
                  <a:gd name="T18" fmla="*/ 26 h 26"/>
                </a:gdLst>
                <a:ahLst/>
                <a:cxnLst>
                  <a:cxn ang="T10">
                    <a:pos x="T0" y="T1"/>
                  </a:cxn>
                  <a:cxn ang="T11">
                    <a:pos x="T2" y="T3"/>
                  </a:cxn>
                  <a:cxn ang="T12">
                    <a:pos x="T4" y="T5"/>
                  </a:cxn>
                  <a:cxn ang="T13">
                    <a:pos x="T6" y="T7"/>
                  </a:cxn>
                  <a:cxn ang="T14">
                    <a:pos x="T8" y="T9"/>
                  </a:cxn>
                </a:cxnLst>
                <a:rect l="T15" t="T16" r="T17" b="T18"/>
                <a:pathLst>
                  <a:path w="34" h="26">
                    <a:moveTo>
                      <a:pt x="33" y="0"/>
                    </a:moveTo>
                    <a:lnTo>
                      <a:pt x="34" y="24"/>
                    </a:lnTo>
                    <a:lnTo>
                      <a:pt x="1" y="26"/>
                    </a:lnTo>
                    <a:lnTo>
                      <a:pt x="0" y="2"/>
                    </a:lnTo>
                    <a:lnTo>
                      <a:pt x="33" y="0"/>
                    </a:lnTo>
                    <a:close/>
                  </a:path>
                </a:pathLst>
              </a:custGeom>
              <a:solidFill>
                <a:srgbClr val="000000"/>
              </a:solidFill>
              <a:ln w="9525">
                <a:noFill/>
                <a:round/>
                <a:headEnd/>
                <a:tailEnd/>
              </a:ln>
            </p:spPr>
            <p:txBody>
              <a:bodyPr/>
              <a:lstStyle/>
              <a:p>
                <a:endParaRPr lang="en-US"/>
              </a:p>
            </p:txBody>
          </p:sp>
          <p:sp>
            <p:nvSpPr>
              <p:cNvPr id="92449" name="Freeform 685"/>
              <p:cNvSpPr>
                <a:spLocks/>
              </p:cNvSpPr>
              <p:nvPr/>
            </p:nvSpPr>
            <p:spPr bwMode="auto">
              <a:xfrm>
                <a:off x="1594" y="4502"/>
                <a:ext cx="35" cy="27"/>
              </a:xfrm>
              <a:custGeom>
                <a:avLst/>
                <a:gdLst>
                  <a:gd name="T0" fmla="*/ 33 w 35"/>
                  <a:gd name="T1" fmla="*/ 0 h 27"/>
                  <a:gd name="T2" fmla="*/ 35 w 35"/>
                  <a:gd name="T3" fmla="*/ 23 h 27"/>
                  <a:gd name="T4" fmla="*/ 2 w 35"/>
                  <a:gd name="T5" fmla="*/ 27 h 27"/>
                  <a:gd name="T6" fmla="*/ 0 w 35"/>
                  <a:gd name="T7" fmla="*/ 4 h 27"/>
                  <a:gd name="T8" fmla="*/ 33 w 35"/>
                  <a:gd name="T9" fmla="*/ 0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33" y="0"/>
                    </a:moveTo>
                    <a:lnTo>
                      <a:pt x="35" y="23"/>
                    </a:lnTo>
                    <a:lnTo>
                      <a:pt x="2" y="27"/>
                    </a:lnTo>
                    <a:lnTo>
                      <a:pt x="0" y="4"/>
                    </a:lnTo>
                    <a:lnTo>
                      <a:pt x="33" y="0"/>
                    </a:lnTo>
                    <a:close/>
                  </a:path>
                </a:pathLst>
              </a:custGeom>
              <a:solidFill>
                <a:srgbClr val="000000"/>
              </a:solidFill>
              <a:ln w="9525">
                <a:noFill/>
                <a:round/>
                <a:headEnd/>
                <a:tailEnd/>
              </a:ln>
            </p:spPr>
            <p:txBody>
              <a:bodyPr/>
              <a:lstStyle/>
              <a:p>
                <a:endParaRPr lang="en-US"/>
              </a:p>
            </p:txBody>
          </p:sp>
          <p:sp>
            <p:nvSpPr>
              <p:cNvPr id="92450" name="Freeform 684"/>
              <p:cNvSpPr>
                <a:spLocks/>
              </p:cNvSpPr>
              <p:nvPr/>
            </p:nvSpPr>
            <p:spPr bwMode="auto">
              <a:xfrm>
                <a:off x="1596" y="4525"/>
                <a:ext cx="35" cy="25"/>
              </a:xfrm>
              <a:custGeom>
                <a:avLst/>
                <a:gdLst>
                  <a:gd name="T0" fmla="*/ 33 w 35"/>
                  <a:gd name="T1" fmla="*/ 0 h 25"/>
                  <a:gd name="T2" fmla="*/ 35 w 35"/>
                  <a:gd name="T3" fmla="*/ 21 h 25"/>
                  <a:gd name="T4" fmla="*/ 2 w 35"/>
                  <a:gd name="T5" fmla="*/ 25 h 25"/>
                  <a:gd name="T6" fmla="*/ 0 w 35"/>
                  <a:gd name="T7" fmla="*/ 4 h 25"/>
                  <a:gd name="T8" fmla="*/ 33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33" y="0"/>
                    </a:moveTo>
                    <a:lnTo>
                      <a:pt x="35" y="21"/>
                    </a:lnTo>
                    <a:lnTo>
                      <a:pt x="2" y="25"/>
                    </a:lnTo>
                    <a:lnTo>
                      <a:pt x="0" y="4"/>
                    </a:lnTo>
                    <a:lnTo>
                      <a:pt x="33" y="0"/>
                    </a:lnTo>
                    <a:close/>
                  </a:path>
                </a:pathLst>
              </a:custGeom>
              <a:solidFill>
                <a:srgbClr val="000000"/>
              </a:solidFill>
              <a:ln w="9525">
                <a:noFill/>
                <a:round/>
                <a:headEnd/>
                <a:tailEnd/>
              </a:ln>
            </p:spPr>
            <p:txBody>
              <a:bodyPr/>
              <a:lstStyle/>
              <a:p>
                <a:endParaRPr lang="en-US"/>
              </a:p>
            </p:txBody>
          </p:sp>
          <p:sp>
            <p:nvSpPr>
              <p:cNvPr id="92451" name="Freeform 683"/>
              <p:cNvSpPr>
                <a:spLocks/>
              </p:cNvSpPr>
              <p:nvPr/>
            </p:nvSpPr>
            <p:spPr bwMode="auto">
              <a:xfrm>
                <a:off x="1598" y="4546"/>
                <a:ext cx="35" cy="24"/>
              </a:xfrm>
              <a:custGeom>
                <a:avLst/>
                <a:gdLst>
                  <a:gd name="T0" fmla="*/ 33 w 35"/>
                  <a:gd name="T1" fmla="*/ 0 h 24"/>
                  <a:gd name="T2" fmla="*/ 35 w 35"/>
                  <a:gd name="T3" fmla="*/ 21 h 24"/>
                  <a:gd name="T4" fmla="*/ 2 w 35"/>
                  <a:gd name="T5" fmla="*/ 24 h 24"/>
                  <a:gd name="T6" fmla="*/ 0 w 35"/>
                  <a:gd name="T7" fmla="*/ 4 h 24"/>
                  <a:gd name="T8" fmla="*/ 33 w 35"/>
                  <a:gd name="T9" fmla="*/ 0 h 24"/>
                  <a:gd name="T10" fmla="*/ 0 60000 65536"/>
                  <a:gd name="T11" fmla="*/ 0 60000 65536"/>
                  <a:gd name="T12" fmla="*/ 0 60000 65536"/>
                  <a:gd name="T13" fmla="*/ 0 60000 65536"/>
                  <a:gd name="T14" fmla="*/ 0 60000 65536"/>
                  <a:gd name="T15" fmla="*/ 0 w 35"/>
                  <a:gd name="T16" fmla="*/ 0 h 24"/>
                  <a:gd name="T17" fmla="*/ 35 w 35"/>
                  <a:gd name="T18" fmla="*/ 24 h 24"/>
                </a:gdLst>
                <a:ahLst/>
                <a:cxnLst>
                  <a:cxn ang="T10">
                    <a:pos x="T0" y="T1"/>
                  </a:cxn>
                  <a:cxn ang="T11">
                    <a:pos x="T2" y="T3"/>
                  </a:cxn>
                  <a:cxn ang="T12">
                    <a:pos x="T4" y="T5"/>
                  </a:cxn>
                  <a:cxn ang="T13">
                    <a:pos x="T6" y="T7"/>
                  </a:cxn>
                  <a:cxn ang="T14">
                    <a:pos x="T8" y="T9"/>
                  </a:cxn>
                </a:cxnLst>
                <a:rect l="T15" t="T16" r="T17" b="T18"/>
                <a:pathLst>
                  <a:path w="35" h="24">
                    <a:moveTo>
                      <a:pt x="33" y="0"/>
                    </a:moveTo>
                    <a:lnTo>
                      <a:pt x="35" y="21"/>
                    </a:lnTo>
                    <a:lnTo>
                      <a:pt x="2" y="24"/>
                    </a:lnTo>
                    <a:lnTo>
                      <a:pt x="0" y="4"/>
                    </a:lnTo>
                    <a:lnTo>
                      <a:pt x="33" y="0"/>
                    </a:lnTo>
                    <a:close/>
                  </a:path>
                </a:pathLst>
              </a:custGeom>
              <a:solidFill>
                <a:srgbClr val="000000"/>
              </a:solidFill>
              <a:ln w="9525">
                <a:noFill/>
                <a:round/>
                <a:headEnd/>
                <a:tailEnd/>
              </a:ln>
            </p:spPr>
            <p:txBody>
              <a:bodyPr/>
              <a:lstStyle/>
              <a:p>
                <a:endParaRPr lang="en-US"/>
              </a:p>
            </p:txBody>
          </p:sp>
          <p:sp>
            <p:nvSpPr>
              <p:cNvPr id="92452" name="Freeform 682"/>
              <p:cNvSpPr>
                <a:spLocks/>
              </p:cNvSpPr>
              <p:nvPr/>
            </p:nvSpPr>
            <p:spPr bwMode="auto">
              <a:xfrm>
                <a:off x="1600" y="4567"/>
                <a:ext cx="36" cy="23"/>
              </a:xfrm>
              <a:custGeom>
                <a:avLst/>
                <a:gdLst>
                  <a:gd name="T0" fmla="*/ 33 w 36"/>
                  <a:gd name="T1" fmla="*/ 0 h 23"/>
                  <a:gd name="T2" fmla="*/ 36 w 36"/>
                  <a:gd name="T3" fmla="*/ 19 h 23"/>
                  <a:gd name="T4" fmla="*/ 2 w 36"/>
                  <a:gd name="T5" fmla="*/ 23 h 23"/>
                  <a:gd name="T6" fmla="*/ 0 w 36"/>
                  <a:gd name="T7" fmla="*/ 4 h 23"/>
                  <a:gd name="T8" fmla="*/ 33 w 36"/>
                  <a:gd name="T9" fmla="*/ 0 h 23"/>
                  <a:gd name="T10" fmla="*/ 0 60000 65536"/>
                  <a:gd name="T11" fmla="*/ 0 60000 65536"/>
                  <a:gd name="T12" fmla="*/ 0 60000 65536"/>
                  <a:gd name="T13" fmla="*/ 0 60000 65536"/>
                  <a:gd name="T14" fmla="*/ 0 60000 65536"/>
                  <a:gd name="T15" fmla="*/ 0 w 36"/>
                  <a:gd name="T16" fmla="*/ 0 h 23"/>
                  <a:gd name="T17" fmla="*/ 36 w 36"/>
                  <a:gd name="T18" fmla="*/ 23 h 23"/>
                </a:gdLst>
                <a:ahLst/>
                <a:cxnLst>
                  <a:cxn ang="T10">
                    <a:pos x="T0" y="T1"/>
                  </a:cxn>
                  <a:cxn ang="T11">
                    <a:pos x="T2" y="T3"/>
                  </a:cxn>
                  <a:cxn ang="T12">
                    <a:pos x="T4" y="T5"/>
                  </a:cxn>
                  <a:cxn ang="T13">
                    <a:pos x="T6" y="T7"/>
                  </a:cxn>
                  <a:cxn ang="T14">
                    <a:pos x="T8" y="T9"/>
                  </a:cxn>
                </a:cxnLst>
                <a:rect l="T15" t="T16" r="T17" b="T18"/>
                <a:pathLst>
                  <a:path w="36" h="23">
                    <a:moveTo>
                      <a:pt x="33" y="0"/>
                    </a:moveTo>
                    <a:lnTo>
                      <a:pt x="36" y="19"/>
                    </a:lnTo>
                    <a:lnTo>
                      <a:pt x="2" y="23"/>
                    </a:lnTo>
                    <a:lnTo>
                      <a:pt x="0" y="4"/>
                    </a:lnTo>
                    <a:lnTo>
                      <a:pt x="33" y="0"/>
                    </a:lnTo>
                    <a:close/>
                  </a:path>
                </a:pathLst>
              </a:custGeom>
              <a:solidFill>
                <a:srgbClr val="000000"/>
              </a:solidFill>
              <a:ln w="9525">
                <a:noFill/>
                <a:round/>
                <a:headEnd/>
                <a:tailEnd/>
              </a:ln>
            </p:spPr>
            <p:txBody>
              <a:bodyPr/>
              <a:lstStyle/>
              <a:p>
                <a:endParaRPr lang="en-US"/>
              </a:p>
            </p:txBody>
          </p:sp>
          <p:sp>
            <p:nvSpPr>
              <p:cNvPr id="92453" name="Freeform 681"/>
              <p:cNvSpPr>
                <a:spLocks/>
              </p:cNvSpPr>
              <p:nvPr/>
            </p:nvSpPr>
            <p:spPr bwMode="auto">
              <a:xfrm>
                <a:off x="1603" y="4585"/>
                <a:ext cx="35" cy="18"/>
              </a:xfrm>
              <a:custGeom>
                <a:avLst/>
                <a:gdLst>
                  <a:gd name="T0" fmla="*/ 33 w 35"/>
                  <a:gd name="T1" fmla="*/ 0 h 18"/>
                  <a:gd name="T2" fmla="*/ 35 w 35"/>
                  <a:gd name="T3" fmla="*/ 12 h 18"/>
                  <a:gd name="T4" fmla="*/ 2 w 35"/>
                  <a:gd name="T5" fmla="*/ 18 h 18"/>
                  <a:gd name="T6" fmla="*/ 0 w 35"/>
                  <a:gd name="T7" fmla="*/ 6 h 18"/>
                  <a:gd name="T8" fmla="*/ 33 w 35"/>
                  <a:gd name="T9" fmla="*/ 0 h 18"/>
                  <a:gd name="T10" fmla="*/ 0 60000 65536"/>
                  <a:gd name="T11" fmla="*/ 0 60000 65536"/>
                  <a:gd name="T12" fmla="*/ 0 60000 65536"/>
                  <a:gd name="T13" fmla="*/ 0 60000 65536"/>
                  <a:gd name="T14" fmla="*/ 0 60000 65536"/>
                  <a:gd name="T15" fmla="*/ 0 w 35"/>
                  <a:gd name="T16" fmla="*/ 0 h 18"/>
                  <a:gd name="T17" fmla="*/ 35 w 35"/>
                  <a:gd name="T18" fmla="*/ 18 h 18"/>
                </a:gdLst>
                <a:ahLst/>
                <a:cxnLst>
                  <a:cxn ang="T10">
                    <a:pos x="T0" y="T1"/>
                  </a:cxn>
                  <a:cxn ang="T11">
                    <a:pos x="T2" y="T3"/>
                  </a:cxn>
                  <a:cxn ang="T12">
                    <a:pos x="T4" y="T5"/>
                  </a:cxn>
                  <a:cxn ang="T13">
                    <a:pos x="T6" y="T7"/>
                  </a:cxn>
                  <a:cxn ang="T14">
                    <a:pos x="T8" y="T9"/>
                  </a:cxn>
                </a:cxnLst>
                <a:rect l="T15" t="T16" r="T17" b="T18"/>
                <a:pathLst>
                  <a:path w="35" h="18">
                    <a:moveTo>
                      <a:pt x="33" y="0"/>
                    </a:moveTo>
                    <a:lnTo>
                      <a:pt x="35" y="12"/>
                    </a:lnTo>
                    <a:lnTo>
                      <a:pt x="2" y="18"/>
                    </a:lnTo>
                    <a:lnTo>
                      <a:pt x="0" y="6"/>
                    </a:lnTo>
                    <a:lnTo>
                      <a:pt x="33" y="0"/>
                    </a:lnTo>
                    <a:close/>
                  </a:path>
                </a:pathLst>
              </a:custGeom>
              <a:solidFill>
                <a:srgbClr val="000000"/>
              </a:solidFill>
              <a:ln w="9525">
                <a:noFill/>
                <a:round/>
                <a:headEnd/>
                <a:tailEnd/>
              </a:ln>
            </p:spPr>
            <p:txBody>
              <a:bodyPr/>
              <a:lstStyle/>
              <a:p>
                <a:endParaRPr lang="en-US"/>
              </a:p>
            </p:txBody>
          </p:sp>
          <p:sp>
            <p:nvSpPr>
              <p:cNvPr id="92454" name="Freeform 680"/>
              <p:cNvSpPr>
                <a:spLocks/>
              </p:cNvSpPr>
              <p:nvPr/>
            </p:nvSpPr>
            <p:spPr bwMode="auto">
              <a:xfrm>
                <a:off x="1605" y="4596"/>
                <a:ext cx="35" cy="18"/>
              </a:xfrm>
              <a:custGeom>
                <a:avLst/>
                <a:gdLst>
                  <a:gd name="T0" fmla="*/ 33 w 35"/>
                  <a:gd name="T1" fmla="*/ 0 h 18"/>
                  <a:gd name="T2" fmla="*/ 35 w 35"/>
                  <a:gd name="T3" fmla="*/ 9 h 18"/>
                  <a:gd name="T4" fmla="*/ 2 w 35"/>
                  <a:gd name="T5" fmla="*/ 18 h 18"/>
                  <a:gd name="T6" fmla="*/ 0 w 35"/>
                  <a:gd name="T7" fmla="*/ 8 h 18"/>
                  <a:gd name="T8" fmla="*/ 33 w 35"/>
                  <a:gd name="T9" fmla="*/ 0 h 18"/>
                  <a:gd name="T10" fmla="*/ 0 60000 65536"/>
                  <a:gd name="T11" fmla="*/ 0 60000 65536"/>
                  <a:gd name="T12" fmla="*/ 0 60000 65536"/>
                  <a:gd name="T13" fmla="*/ 0 60000 65536"/>
                  <a:gd name="T14" fmla="*/ 0 60000 65536"/>
                  <a:gd name="T15" fmla="*/ 0 w 35"/>
                  <a:gd name="T16" fmla="*/ 0 h 18"/>
                  <a:gd name="T17" fmla="*/ 35 w 35"/>
                  <a:gd name="T18" fmla="*/ 18 h 18"/>
                </a:gdLst>
                <a:ahLst/>
                <a:cxnLst>
                  <a:cxn ang="T10">
                    <a:pos x="T0" y="T1"/>
                  </a:cxn>
                  <a:cxn ang="T11">
                    <a:pos x="T2" y="T3"/>
                  </a:cxn>
                  <a:cxn ang="T12">
                    <a:pos x="T4" y="T5"/>
                  </a:cxn>
                  <a:cxn ang="T13">
                    <a:pos x="T6" y="T7"/>
                  </a:cxn>
                  <a:cxn ang="T14">
                    <a:pos x="T8" y="T9"/>
                  </a:cxn>
                </a:cxnLst>
                <a:rect l="T15" t="T16" r="T17" b="T18"/>
                <a:pathLst>
                  <a:path w="35" h="18">
                    <a:moveTo>
                      <a:pt x="33" y="0"/>
                    </a:moveTo>
                    <a:lnTo>
                      <a:pt x="35" y="9"/>
                    </a:lnTo>
                    <a:lnTo>
                      <a:pt x="2" y="18"/>
                    </a:lnTo>
                    <a:lnTo>
                      <a:pt x="0" y="8"/>
                    </a:lnTo>
                    <a:lnTo>
                      <a:pt x="33" y="0"/>
                    </a:lnTo>
                    <a:close/>
                  </a:path>
                </a:pathLst>
              </a:custGeom>
              <a:solidFill>
                <a:srgbClr val="000000"/>
              </a:solidFill>
              <a:ln w="9525">
                <a:noFill/>
                <a:round/>
                <a:headEnd/>
                <a:tailEnd/>
              </a:ln>
            </p:spPr>
            <p:txBody>
              <a:bodyPr/>
              <a:lstStyle/>
              <a:p>
                <a:endParaRPr lang="en-US"/>
              </a:p>
            </p:txBody>
          </p:sp>
          <p:sp>
            <p:nvSpPr>
              <p:cNvPr id="92455" name="Freeform 679"/>
              <p:cNvSpPr>
                <a:spLocks/>
              </p:cNvSpPr>
              <p:nvPr/>
            </p:nvSpPr>
            <p:spPr bwMode="auto">
              <a:xfrm>
                <a:off x="1608" y="4603"/>
                <a:ext cx="34" cy="22"/>
              </a:xfrm>
              <a:custGeom>
                <a:avLst/>
                <a:gdLst>
                  <a:gd name="T0" fmla="*/ 30 w 34"/>
                  <a:gd name="T1" fmla="*/ 0 h 22"/>
                  <a:gd name="T2" fmla="*/ 34 w 34"/>
                  <a:gd name="T3" fmla="*/ 8 h 22"/>
                  <a:gd name="T4" fmla="*/ 3 w 34"/>
                  <a:gd name="T5" fmla="*/ 22 h 22"/>
                  <a:gd name="T6" fmla="*/ 0 w 34"/>
                  <a:gd name="T7" fmla="*/ 14 h 22"/>
                  <a:gd name="T8" fmla="*/ 30 w 34"/>
                  <a:gd name="T9" fmla="*/ 0 h 22"/>
                  <a:gd name="T10" fmla="*/ 0 60000 65536"/>
                  <a:gd name="T11" fmla="*/ 0 60000 65536"/>
                  <a:gd name="T12" fmla="*/ 0 60000 65536"/>
                  <a:gd name="T13" fmla="*/ 0 60000 65536"/>
                  <a:gd name="T14" fmla="*/ 0 60000 65536"/>
                  <a:gd name="T15" fmla="*/ 0 w 34"/>
                  <a:gd name="T16" fmla="*/ 0 h 22"/>
                  <a:gd name="T17" fmla="*/ 34 w 34"/>
                  <a:gd name="T18" fmla="*/ 22 h 22"/>
                </a:gdLst>
                <a:ahLst/>
                <a:cxnLst>
                  <a:cxn ang="T10">
                    <a:pos x="T0" y="T1"/>
                  </a:cxn>
                  <a:cxn ang="T11">
                    <a:pos x="T2" y="T3"/>
                  </a:cxn>
                  <a:cxn ang="T12">
                    <a:pos x="T4" y="T5"/>
                  </a:cxn>
                  <a:cxn ang="T13">
                    <a:pos x="T6" y="T7"/>
                  </a:cxn>
                  <a:cxn ang="T14">
                    <a:pos x="T8" y="T9"/>
                  </a:cxn>
                </a:cxnLst>
                <a:rect l="T15" t="T16" r="T17" b="T18"/>
                <a:pathLst>
                  <a:path w="34" h="22">
                    <a:moveTo>
                      <a:pt x="30" y="0"/>
                    </a:moveTo>
                    <a:lnTo>
                      <a:pt x="34" y="8"/>
                    </a:lnTo>
                    <a:lnTo>
                      <a:pt x="3" y="22"/>
                    </a:lnTo>
                    <a:lnTo>
                      <a:pt x="0" y="14"/>
                    </a:lnTo>
                    <a:lnTo>
                      <a:pt x="30" y="0"/>
                    </a:lnTo>
                    <a:close/>
                  </a:path>
                </a:pathLst>
              </a:custGeom>
              <a:solidFill>
                <a:srgbClr val="000000"/>
              </a:solidFill>
              <a:ln w="9525">
                <a:noFill/>
                <a:round/>
                <a:headEnd/>
                <a:tailEnd/>
              </a:ln>
            </p:spPr>
            <p:txBody>
              <a:bodyPr/>
              <a:lstStyle/>
              <a:p>
                <a:endParaRPr lang="en-US"/>
              </a:p>
            </p:txBody>
          </p:sp>
          <p:sp>
            <p:nvSpPr>
              <p:cNvPr id="92456" name="Freeform 678"/>
              <p:cNvSpPr>
                <a:spLocks/>
              </p:cNvSpPr>
              <p:nvPr/>
            </p:nvSpPr>
            <p:spPr bwMode="auto">
              <a:xfrm>
                <a:off x="1613" y="4608"/>
                <a:ext cx="32" cy="26"/>
              </a:xfrm>
              <a:custGeom>
                <a:avLst/>
                <a:gdLst>
                  <a:gd name="T0" fmla="*/ 27 w 32"/>
                  <a:gd name="T1" fmla="*/ 0 h 26"/>
                  <a:gd name="T2" fmla="*/ 32 w 32"/>
                  <a:gd name="T3" fmla="*/ 6 h 26"/>
                  <a:gd name="T4" fmla="*/ 4 w 32"/>
                  <a:gd name="T5" fmla="*/ 26 h 26"/>
                  <a:gd name="T6" fmla="*/ 0 w 32"/>
                  <a:gd name="T7" fmla="*/ 19 h 26"/>
                  <a:gd name="T8" fmla="*/ 27 w 32"/>
                  <a:gd name="T9" fmla="*/ 0 h 26"/>
                  <a:gd name="T10" fmla="*/ 0 60000 65536"/>
                  <a:gd name="T11" fmla="*/ 0 60000 65536"/>
                  <a:gd name="T12" fmla="*/ 0 60000 65536"/>
                  <a:gd name="T13" fmla="*/ 0 60000 65536"/>
                  <a:gd name="T14" fmla="*/ 0 60000 65536"/>
                  <a:gd name="T15" fmla="*/ 0 w 32"/>
                  <a:gd name="T16" fmla="*/ 0 h 26"/>
                  <a:gd name="T17" fmla="*/ 32 w 32"/>
                  <a:gd name="T18" fmla="*/ 26 h 26"/>
                </a:gdLst>
                <a:ahLst/>
                <a:cxnLst>
                  <a:cxn ang="T10">
                    <a:pos x="T0" y="T1"/>
                  </a:cxn>
                  <a:cxn ang="T11">
                    <a:pos x="T2" y="T3"/>
                  </a:cxn>
                  <a:cxn ang="T12">
                    <a:pos x="T4" y="T5"/>
                  </a:cxn>
                  <a:cxn ang="T13">
                    <a:pos x="T6" y="T7"/>
                  </a:cxn>
                  <a:cxn ang="T14">
                    <a:pos x="T8" y="T9"/>
                  </a:cxn>
                </a:cxnLst>
                <a:rect l="T15" t="T16" r="T17" b="T18"/>
                <a:pathLst>
                  <a:path w="32" h="26">
                    <a:moveTo>
                      <a:pt x="27" y="0"/>
                    </a:moveTo>
                    <a:lnTo>
                      <a:pt x="32" y="6"/>
                    </a:lnTo>
                    <a:lnTo>
                      <a:pt x="4" y="26"/>
                    </a:lnTo>
                    <a:lnTo>
                      <a:pt x="0" y="19"/>
                    </a:lnTo>
                    <a:lnTo>
                      <a:pt x="27" y="0"/>
                    </a:lnTo>
                    <a:close/>
                  </a:path>
                </a:pathLst>
              </a:custGeom>
              <a:solidFill>
                <a:srgbClr val="000000"/>
              </a:solidFill>
              <a:ln w="9525">
                <a:noFill/>
                <a:round/>
                <a:headEnd/>
                <a:tailEnd/>
              </a:ln>
            </p:spPr>
            <p:txBody>
              <a:bodyPr/>
              <a:lstStyle/>
              <a:p>
                <a:endParaRPr lang="en-US"/>
              </a:p>
            </p:txBody>
          </p:sp>
          <p:sp>
            <p:nvSpPr>
              <p:cNvPr id="92457" name="Freeform 677"/>
              <p:cNvSpPr>
                <a:spLocks/>
              </p:cNvSpPr>
              <p:nvPr/>
            </p:nvSpPr>
            <p:spPr bwMode="auto">
              <a:xfrm>
                <a:off x="1619" y="4612"/>
                <a:ext cx="28" cy="29"/>
              </a:xfrm>
              <a:custGeom>
                <a:avLst/>
                <a:gdLst>
                  <a:gd name="T0" fmla="*/ 23 w 28"/>
                  <a:gd name="T1" fmla="*/ 0 h 29"/>
                  <a:gd name="T2" fmla="*/ 28 w 28"/>
                  <a:gd name="T3" fmla="*/ 4 h 29"/>
                  <a:gd name="T4" fmla="*/ 4 w 28"/>
                  <a:gd name="T5" fmla="*/ 29 h 29"/>
                  <a:gd name="T6" fmla="*/ 0 w 28"/>
                  <a:gd name="T7" fmla="*/ 25 h 29"/>
                  <a:gd name="T8" fmla="*/ 23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23" y="0"/>
                    </a:moveTo>
                    <a:lnTo>
                      <a:pt x="28" y="4"/>
                    </a:lnTo>
                    <a:lnTo>
                      <a:pt x="4" y="29"/>
                    </a:lnTo>
                    <a:lnTo>
                      <a:pt x="0" y="25"/>
                    </a:lnTo>
                    <a:lnTo>
                      <a:pt x="23" y="0"/>
                    </a:lnTo>
                    <a:close/>
                  </a:path>
                </a:pathLst>
              </a:custGeom>
              <a:solidFill>
                <a:srgbClr val="000000"/>
              </a:solidFill>
              <a:ln w="9525">
                <a:noFill/>
                <a:round/>
                <a:headEnd/>
                <a:tailEnd/>
              </a:ln>
            </p:spPr>
            <p:txBody>
              <a:bodyPr/>
              <a:lstStyle/>
              <a:p>
                <a:endParaRPr lang="en-US"/>
              </a:p>
            </p:txBody>
          </p:sp>
          <p:sp>
            <p:nvSpPr>
              <p:cNvPr id="92458" name="Freeform 676"/>
              <p:cNvSpPr>
                <a:spLocks/>
              </p:cNvSpPr>
              <p:nvPr/>
            </p:nvSpPr>
            <p:spPr bwMode="auto">
              <a:xfrm>
                <a:off x="1629" y="4613"/>
                <a:ext cx="18" cy="34"/>
              </a:xfrm>
              <a:custGeom>
                <a:avLst/>
                <a:gdLst>
                  <a:gd name="T0" fmla="*/ 13 w 18"/>
                  <a:gd name="T1" fmla="*/ 0 h 34"/>
                  <a:gd name="T2" fmla="*/ 18 w 18"/>
                  <a:gd name="T3" fmla="*/ 2 h 34"/>
                  <a:gd name="T4" fmla="*/ 4 w 18"/>
                  <a:gd name="T5" fmla="*/ 34 h 34"/>
                  <a:gd name="T6" fmla="*/ 0 w 18"/>
                  <a:gd name="T7" fmla="*/ 32 h 34"/>
                  <a:gd name="T8" fmla="*/ 13 w 18"/>
                  <a:gd name="T9" fmla="*/ 0 h 34"/>
                  <a:gd name="T10" fmla="*/ 0 60000 65536"/>
                  <a:gd name="T11" fmla="*/ 0 60000 65536"/>
                  <a:gd name="T12" fmla="*/ 0 60000 65536"/>
                  <a:gd name="T13" fmla="*/ 0 60000 65536"/>
                  <a:gd name="T14" fmla="*/ 0 60000 65536"/>
                  <a:gd name="T15" fmla="*/ 0 w 18"/>
                  <a:gd name="T16" fmla="*/ 0 h 34"/>
                  <a:gd name="T17" fmla="*/ 18 w 18"/>
                  <a:gd name="T18" fmla="*/ 34 h 34"/>
                </a:gdLst>
                <a:ahLst/>
                <a:cxnLst>
                  <a:cxn ang="T10">
                    <a:pos x="T0" y="T1"/>
                  </a:cxn>
                  <a:cxn ang="T11">
                    <a:pos x="T2" y="T3"/>
                  </a:cxn>
                  <a:cxn ang="T12">
                    <a:pos x="T4" y="T5"/>
                  </a:cxn>
                  <a:cxn ang="T13">
                    <a:pos x="T6" y="T7"/>
                  </a:cxn>
                  <a:cxn ang="T14">
                    <a:pos x="T8" y="T9"/>
                  </a:cxn>
                </a:cxnLst>
                <a:rect l="T15" t="T16" r="T17" b="T18"/>
                <a:pathLst>
                  <a:path w="18" h="34">
                    <a:moveTo>
                      <a:pt x="13" y="0"/>
                    </a:moveTo>
                    <a:lnTo>
                      <a:pt x="18" y="2"/>
                    </a:lnTo>
                    <a:lnTo>
                      <a:pt x="4" y="34"/>
                    </a:lnTo>
                    <a:lnTo>
                      <a:pt x="0" y="32"/>
                    </a:lnTo>
                    <a:lnTo>
                      <a:pt x="13" y="0"/>
                    </a:lnTo>
                    <a:close/>
                  </a:path>
                </a:pathLst>
              </a:custGeom>
              <a:solidFill>
                <a:srgbClr val="000000"/>
              </a:solidFill>
              <a:ln w="9525">
                <a:noFill/>
                <a:round/>
                <a:headEnd/>
                <a:tailEnd/>
              </a:ln>
            </p:spPr>
            <p:txBody>
              <a:bodyPr/>
              <a:lstStyle/>
              <a:p>
                <a:endParaRPr lang="en-US"/>
              </a:p>
            </p:txBody>
          </p:sp>
          <p:sp>
            <p:nvSpPr>
              <p:cNvPr id="92459" name="Freeform 675"/>
              <p:cNvSpPr>
                <a:spLocks/>
              </p:cNvSpPr>
              <p:nvPr/>
            </p:nvSpPr>
            <p:spPr bwMode="auto">
              <a:xfrm>
                <a:off x="1636" y="4614"/>
                <a:ext cx="13" cy="35"/>
              </a:xfrm>
              <a:custGeom>
                <a:avLst/>
                <a:gdLst>
                  <a:gd name="T0" fmla="*/ 8 w 13"/>
                  <a:gd name="T1" fmla="*/ 0 h 35"/>
                  <a:gd name="T2" fmla="*/ 13 w 13"/>
                  <a:gd name="T3" fmla="*/ 1 h 35"/>
                  <a:gd name="T4" fmla="*/ 5 w 13"/>
                  <a:gd name="T5" fmla="*/ 35 h 35"/>
                  <a:gd name="T6" fmla="*/ 0 w 13"/>
                  <a:gd name="T7" fmla="*/ 34 h 35"/>
                  <a:gd name="T8" fmla="*/ 8 w 13"/>
                  <a:gd name="T9" fmla="*/ 0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8" y="0"/>
                    </a:moveTo>
                    <a:lnTo>
                      <a:pt x="13" y="1"/>
                    </a:lnTo>
                    <a:lnTo>
                      <a:pt x="5" y="35"/>
                    </a:lnTo>
                    <a:lnTo>
                      <a:pt x="0" y="34"/>
                    </a:lnTo>
                    <a:lnTo>
                      <a:pt x="8" y="0"/>
                    </a:lnTo>
                    <a:close/>
                  </a:path>
                </a:pathLst>
              </a:custGeom>
              <a:solidFill>
                <a:srgbClr val="000000"/>
              </a:solidFill>
              <a:ln w="9525">
                <a:noFill/>
                <a:round/>
                <a:headEnd/>
                <a:tailEnd/>
              </a:ln>
            </p:spPr>
            <p:txBody>
              <a:bodyPr/>
              <a:lstStyle/>
              <a:p>
                <a:endParaRPr lang="en-US"/>
              </a:p>
            </p:txBody>
          </p:sp>
          <p:sp>
            <p:nvSpPr>
              <p:cNvPr id="92460" name="Freeform 674"/>
              <p:cNvSpPr>
                <a:spLocks/>
              </p:cNvSpPr>
              <p:nvPr/>
            </p:nvSpPr>
            <p:spPr bwMode="auto">
              <a:xfrm>
                <a:off x="1643" y="4614"/>
                <a:ext cx="10" cy="36"/>
              </a:xfrm>
              <a:custGeom>
                <a:avLst/>
                <a:gdLst>
                  <a:gd name="T0" fmla="*/ 0 w 10"/>
                  <a:gd name="T1" fmla="*/ 1 h 36"/>
                  <a:gd name="T2" fmla="*/ 6 w 10"/>
                  <a:gd name="T3" fmla="*/ 0 h 36"/>
                  <a:gd name="T4" fmla="*/ 10 w 10"/>
                  <a:gd name="T5" fmla="*/ 35 h 36"/>
                  <a:gd name="T6" fmla="*/ 4 w 10"/>
                  <a:gd name="T7" fmla="*/ 36 h 36"/>
                  <a:gd name="T8" fmla="*/ 0 w 10"/>
                  <a:gd name="T9" fmla="*/ 1 h 36"/>
                  <a:gd name="T10" fmla="*/ 0 60000 65536"/>
                  <a:gd name="T11" fmla="*/ 0 60000 65536"/>
                  <a:gd name="T12" fmla="*/ 0 60000 65536"/>
                  <a:gd name="T13" fmla="*/ 0 60000 65536"/>
                  <a:gd name="T14" fmla="*/ 0 60000 65536"/>
                  <a:gd name="T15" fmla="*/ 0 w 10"/>
                  <a:gd name="T16" fmla="*/ 0 h 36"/>
                  <a:gd name="T17" fmla="*/ 10 w 10"/>
                  <a:gd name="T18" fmla="*/ 36 h 36"/>
                </a:gdLst>
                <a:ahLst/>
                <a:cxnLst>
                  <a:cxn ang="T10">
                    <a:pos x="T0" y="T1"/>
                  </a:cxn>
                  <a:cxn ang="T11">
                    <a:pos x="T2" y="T3"/>
                  </a:cxn>
                  <a:cxn ang="T12">
                    <a:pos x="T4" y="T5"/>
                  </a:cxn>
                  <a:cxn ang="T13">
                    <a:pos x="T6" y="T7"/>
                  </a:cxn>
                  <a:cxn ang="T14">
                    <a:pos x="T8" y="T9"/>
                  </a:cxn>
                </a:cxnLst>
                <a:rect l="T15" t="T16" r="T17" b="T18"/>
                <a:pathLst>
                  <a:path w="10" h="36">
                    <a:moveTo>
                      <a:pt x="0" y="1"/>
                    </a:moveTo>
                    <a:lnTo>
                      <a:pt x="6" y="0"/>
                    </a:lnTo>
                    <a:lnTo>
                      <a:pt x="10" y="35"/>
                    </a:lnTo>
                    <a:lnTo>
                      <a:pt x="4" y="36"/>
                    </a:lnTo>
                    <a:lnTo>
                      <a:pt x="0" y="1"/>
                    </a:lnTo>
                    <a:close/>
                  </a:path>
                </a:pathLst>
              </a:custGeom>
              <a:solidFill>
                <a:srgbClr val="000000"/>
              </a:solidFill>
              <a:ln w="9525">
                <a:noFill/>
                <a:round/>
                <a:headEnd/>
                <a:tailEnd/>
              </a:ln>
            </p:spPr>
            <p:txBody>
              <a:bodyPr/>
              <a:lstStyle/>
              <a:p>
                <a:endParaRPr lang="en-US"/>
              </a:p>
            </p:txBody>
          </p:sp>
          <p:sp>
            <p:nvSpPr>
              <p:cNvPr id="92461" name="Freeform 673"/>
              <p:cNvSpPr>
                <a:spLocks/>
              </p:cNvSpPr>
              <p:nvPr/>
            </p:nvSpPr>
            <p:spPr bwMode="auto">
              <a:xfrm>
                <a:off x="1645" y="4613"/>
                <a:ext cx="17" cy="36"/>
              </a:xfrm>
              <a:custGeom>
                <a:avLst/>
                <a:gdLst>
                  <a:gd name="T0" fmla="*/ 0 w 17"/>
                  <a:gd name="T1" fmla="*/ 2 h 36"/>
                  <a:gd name="T2" fmla="*/ 6 w 17"/>
                  <a:gd name="T3" fmla="*/ 0 h 36"/>
                  <a:gd name="T4" fmla="*/ 17 w 17"/>
                  <a:gd name="T5" fmla="*/ 33 h 36"/>
                  <a:gd name="T6" fmla="*/ 11 w 17"/>
                  <a:gd name="T7" fmla="*/ 36 h 36"/>
                  <a:gd name="T8" fmla="*/ 0 w 17"/>
                  <a:gd name="T9" fmla="*/ 2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2"/>
                    </a:moveTo>
                    <a:lnTo>
                      <a:pt x="6" y="0"/>
                    </a:lnTo>
                    <a:lnTo>
                      <a:pt x="17" y="33"/>
                    </a:lnTo>
                    <a:lnTo>
                      <a:pt x="11" y="36"/>
                    </a:lnTo>
                    <a:lnTo>
                      <a:pt x="0" y="2"/>
                    </a:lnTo>
                    <a:close/>
                  </a:path>
                </a:pathLst>
              </a:custGeom>
              <a:solidFill>
                <a:srgbClr val="000000"/>
              </a:solidFill>
              <a:ln w="9525">
                <a:noFill/>
                <a:round/>
                <a:headEnd/>
                <a:tailEnd/>
              </a:ln>
            </p:spPr>
            <p:txBody>
              <a:bodyPr/>
              <a:lstStyle/>
              <a:p>
                <a:endParaRPr lang="en-US"/>
              </a:p>
            </p:txBody>
          </p:sp>
          <p:sp>
            <p:nvSpPr>
              <p:cNvPr id="92462" name="Freeform 672"/>
              <p:cNvSpPr>
                <a:spLocks/>
              </p:cNvSpPr>
              <p:nvPr/>
            </p:nvSpPr>
            <p:spPr bwMode="auto">
              <a:xfrm>
                <a:off x="1651" y="4610"/>
                <a:ext cx="19" cy="36"/>
              </a:xfrm>
              <a:custGeom>
                <a:avLst/>
                <a:gdLst>
                  <a:gd name="T0" fmla="*/ 0 w 19"/>
                  <a:gd name="T1" fmla="*/ 3 h 36"/>
                  <a:gd name="T2" fmla="*/ 7 w 19"/>
                  <a:gd name="T3" fmla="*/ 0 h 36"/>
                  <a:gd name="T4" fmla="*/ 19 w 19"/>
                  <a:gd name="T5" fmla="*/ 33 h 36"/>
                  <a:gd name="T6" fmla="*/ 12 w 19"/>
                  <a:gd name="T7" fmla="*/ 36 h 36"/>
                  <a:gd name="T8" fmla="*/ 0 w 19"/>
                  <a:gd name="T9" fmla="*/ 3 h 36"/>
                  <a:gd name="T10" fmla="*/ 0 60000 65536"/>
                  <a:gd name="T11" fmla="*/ 0 60000 65536"/>
                  <a:gd name="T12" fmla="*/ 0 60000 65536"/>
                  <a:gd name="T13" fmla="*/ 0 60000 65536"/>
                  <a:gd name="T14" fmla="*/ 0 60000 65536"/>
                  <a:gd name="T15" fmla="*/ 0 w 19"/>
                  <a:gd name="T16" fmla="*/ 0 h 36"/>
                  <a:gd name="T17" fmla="*/ 19 w 19"/>
                  <a:gd name="T18" fmla="*/ 36 h 36"/>
                </a:gdLst>
                <a:ahLst/>
                <a:cxnLst>
                  <a:cxn ang="T10">
                    <a:pos x="T0" y="T1"/>
                  </a:cxn>
                  <a:cxn ang="T11">
                    <a:pos x="T2" y="T3"/>
                  </a:cxn>
                  <a:cxn ang="T12">
                    <a:pos x="T4" y="T5"/>
                  </a:cxn>
                  <a:cxn ang="T13">
                    <a:pos x="T6" y="T7"/>
                  </a:cxn>
                  <a:cxn ang="T14">
                    <a:pos x="T8" y="T9"/>
                  </a:cxn>
                </a:cxnLst>
                <a:rect l="T15" t="T16" r="T17" b="T18"/>
                <a:pathLst>
                  <a:path w="19" h="36">
                    <a:moveTo>
                      <a:pt x="0" y="3"/>
                    </a:moveTo>
                    <a:lnTo>
                      <a:pt x="7" y="0"/>
                    </a:lnTo>
                    <a:lnTo>
                      <a:pt x="19" y="33"/>
                    </a:lnTo>
                    <a:lnTo>
                      <a:pt x="12" y="36"/>
                    </a:lnTo>
                    <a:lnTo>
                      <a:pt x="0" y="3"/>
                    </a:lnTo>
                    <a:close/>
                  </a:path>
                </a:pathLst>
              </a:custGeom>
              <a:solidFill>
                <a:srgbClr val="000000"/>
              </a:solidFill>
              <a:ln w="9525">
                <a:noFill/>
                <a:round/>
                <a:headEnd/>
                <a:tailEnd/>
              </a:ln>
            </p:spPr>
            <p:txBody>
              <a:bodyPr/>
              <a:lstStyle/>
              <a:p>
                <a:endParaRPr lang="en-US"/>
              </a:p>
            </p:txBody>
          </p:sp>
          <p:sp>
            <p:nvSpPr>
              <p:cNvPr id="92463" name="Freeform 671"/>
              <p:cNvSpPr>
                <a:spLocks/>
              </p:cNvSpPr>
              <p:nvPr/>
            </p:nvSpPr>
            <p:spPr bwMode="auto">
              <a:xfrm>
                <a:off x="1655" y="4607"/>
                <a:ext cx="24" cy="34"/>
              </a:xfrm>
              <a:custGeom>
                <a:avLst/>
                <a:gdLst>
                  <a:gd name="T0" fmla="*/ 0 w 24"/>
                  <a:gd name="T1" fmla="*/ 4 h 34"/>
                  <a:gd name="T2" fmla="*/ 7 w 24"/>
                  <a:gd name="T3" fmla="*/ 0 h 34"/>
                  <a:gd name="T4" fmla="*/ 24 w 24"/>
                  <a:gd name="T5" fmla="*/ 30 h 34"/>
                  <a:gd name="T6" fmla="*/ 17 w 24"/>
                  <a:gd name="T7" fmla="*/ 34 h 34"/>
                  <a:gd name="T8" fmla="*/ 0 w 24"/>
                  <a:gd name="T9" fmla="*/ 4 h 34"/>
                  <a:gd name="T10" fmla="*/ 0 60000 65536"/>
                  <a:gd name="T11" fmla="*/ 0 60000 65536"/>
                  <a:gd name="T12" fmla="*/ 0 60000 65536"/>
                  <a:gd name="T13" fmla="*/ 0 60000 65536"/>
                  <a:gd name="T14" fmla="*/ 0 60000 65536"/>
                  <a:gd name="T15" fmla="*/ 0 w 24"/>
                  <a:gd name="T16" fmla="*/ 0 h 34"/>
                  <a:gd name="T17" fmla="*/ 24 w 24"/>
                  <a:gd name="T18" fmla="*/ 34 h 34"/>
                </a:gdLst>
                <a:ahLst/>
                <a:cxnLst>
                  <a:cxn ang="T10">
                    <a:pos x="T0" y="T1"/>
                  </a:cxn>
                  <a:cxn ang="T11">
                    <a:pos x="T2" y="T3"/>
                  </a:cxn>
                  <a:cxn ang="T12">
                    <a:pos x="T4" y="T5"/>
                  </a:cxn>
                  <a:cxn ang="T13">
                    <a:pos x="T6" y="T7"/>
                  </a:cxn>
                  <a:cxn ang="T14">
                    <a:pos x="T8" y="T9"/>
                  </a:cxn>
                </a:cxnLst>
                <a:rect l="T15" t="T16" r="T17" b="T18"/>
                <a:pathLst>
                  <a:path w="24" h="34">
                    <a:moveTo>
                      <a:pt x="0" y="4"/>
                    </a:moveTo>
                    <a:lnTo>
                      <a:pt x="7" y="0"/>
                    </a:lnTo>
                    <a:lnTo>
                      <a:pt x="24" y="30"/>
                    </a:lnTo>
                    <a:lnTo>
                      <a:pt x="17" y="34"/>
                    </a:lnTo>
                    <a:lnTo>
                      <a:pt x="0" y="4"/>
                    </a:lnTo>
                    <a:close/>
                  </a:path>
                </a:pathLst>
              </a:custGeom>
              <a:solidFill>
                <a:srgbClr val="000000"/>
              </a:solidFill>
              <a:ln w="9525">
                <a:noFill/>
                <a:round/>
                <a:headEnd/>
                <a:tailEnd/>
              </a:ln>
            </p:spPr>
            <p:txBody>
              <a:bodyPr/>
              <a:lstStyle/>
              <a:p>
                <a:endParaRPr lang="en-US"/>
              </a:p>
            </p:txBody>
          </p:sp>
          <p:sp>
            <p:nvSpPr>
              <p:cNvPr id="92464" name="Freeform 670"/>
              <p:cNvSpPr>
                <a:spLocks/>
              </p:cNvSpPr>
              <p:nvPr/>
            </p:nvSpPr>
            <p:spPr bwMode="auto">
              <a:xfrm>
                <a:off x="1660" y="4603"/>
                <a:ext cx="28" cy="32"/>
              </a:xfrm>
              <a:custGeom>
                <a:avLst/>
                <a:gdLst>
                  <a:gd name="T0" fmla="*/ 0 w 28"/>
                  <a:gd name="T1" fmla="*/ 5 h 32"/>
                  <a:gd name="T2" fmla="*/ 7 w 28"/>
                  <a:gd name="T3" fmla="*/ 0 h 32"/>
                  <a:gd name="T4" fmla="*/ 28 w 28"/>
                  <a:gd name="T5" fmla="*/ 27 h 32"/>
                  <a:gd name="T6" fmla="*/ 21 w 28"/>
                  <a:gd name="T7" fmla="*/ 32 h 32"/>
                  <a:gd name="T8" fmla="*/ 0 w 28"/>
                  <a:gd name="T9" fmla="*/ 5 h 32"/>
                  <a:gd name="T10" fmla="*/ 0 60000 65536"/>
                  <a:gd name="T11" fmla="*/ 0 60000 65536"/>
                  <a:gd name="T12" fmla="*/ 0 60000 65536"/>
                  <a:gd name="T13" fmla="*/ 0 60000 65536"/>
                  <a:gd name="T14" fmla="*/ 0 60000 65536"/>
                  <a:gd name="T15" fmla="*/ 0 w 28"/>
                  <a:gd name="T16" fmla="*/ 0 h 32"/>
                  <a:gd name="T17" fmla="*/ 28 w 28"/>
                  <a:gd name="T18" fmla="*/ 32 h 32"/>
                </a:gdLst>
                <a:ahLst/>
                <a:cxnLst>
                  <a:cxn ang="T10">
                    <a:pos x="T0" y="T1"/>
                  </a:cxn>
                  <a:cxn ang="T11">
                    <a:pos x="T2" y="T3"/>
                  </a:cxn>
                  <a:cxn ang="T12">
                    <a:pos x="T4" y="T5"/>
                  </a:cxn>
                  <a:cxn ang="T13">
                    <a:pos x="T6" y="T7"/>
                  </a:cxn>
                  <a:cxn ang="T14">
                    <a:pos x="T8" y="T9"/>
                  </a:cxn>
                </a:cxnLst>
                <a:rect l="T15" t="T16" r="T17" b="T18"/>
                <a:pathLst>
                  <a:path w="28" h="32">
                    <a:moveTo>
                      <a:pt x="0" y="5"/>
                    </a:moveTo>
                    <a:lnTo>
                      <a:pt x="7" y="0"/>
                    </a:lnTo>
                    <a:lnTo>
                      <a:pt x="28" y="27"/>
                    </a:lnTo>
                    <a:lnTo>
                      <a:pt x="21" y="32"/>
                    </a:lnTo>
                    <a:lnTo>
                      <a:pt x="0" y="5"/>
                    </a:lnTo>
                    <a:close/>
                  </a:path>
                </a:pathLst>
              </a:custGeom>
              <a:solidFill>
                <a:srgbClr val="000000"/>
              </a:solidFill>
              <a:ln w="9525">
                <a:noFill/>
                <a:round/>
                <a:headEnd/>
                <a:tailEnd/>
              </a:ln>
            </p:spPr>
            <p:txBody>
              <a:bodyPr/>
              <a:lstStyle/>
              <a:p>
                <a:endParaRPr lang="en-US"/>
              </a:p>
            </p:txBody>
          </p:sp>
          <p:sp>
            <p:nvSpPr>
              <p:cNvPr id="92465" name="Freeform 669"/>
              <p:cNvSpPr>
                <a:spLocks/>
              </p:cNvSpPr>
              <p:nvPr/>
            </p:nvSpPr>
            <p:spPr bwMode="auto">
              <a:xfrm>
                <a:off x="1667" y="4596"/>
                <a:ext cx="29" cy="34"/>
              </a:xfrm>
              <a:custGeom>
                <a:avLst/>
                <a:gdLst>
                  <a:gd name="T0" fmla="*/ 0 w 29"/>
                  <a:gd name="T1" fmla="*/ 7 h 34"/>
                  <a:gd name="T2" fmla="*/ 8 w 29"/>
                  <a:gd name="T3" fmla="*/ 0 h 34"/>
                  <a:gd name="T4" fmla="*/ 29 w 29"/>
                  <a:gd name="T5" fmla="*/ 27 h 34"/>
                  <a:gd name="T6" fmla="*/ 21 w 29"/>
                  <a:gd name="T7" fmla="*/ 34 h 34"/>
                  <a:gd name="T8" fmla="*/ 0 w 29"/>
                  <a:gd name="T9" fmla="*/ 7 h 34"/>
                  <a:gd name="T10" fmla="*/ 0 60000 65536"/>
                  <a:gd name="T11" fmla="*/ 0 60000 65536"/>
                  <a:gd name="T12" fmla="*/ 0 60000 65536"/>
                  <a:gd name="T13" fmla="*/ 0 60000 65536"/>
                  <a:gd name="T14" fmla="*/ 0 60000 65536"/>
                  <a:gd name="T15" fmla="*/ 0 w 29"/>
                  <a:gd name="T16" fmla="*/ 0 h 34"/>
                  <a:gd name="T17" fmla="*/ 29 w 29"/>
                  <a:gd name="T18" fmla="*/ 34 h 34"/>
                </a:gdLst>
                <a:ahLst/>
                <a:cxnLst>
                  <a:cxn ang="T10">
                    <a:pos x="T0" y="T1"/>
                  </a:cxn>
                  <a:cxn ang="T11">
                    <a:pos x="T2" y="T3"/>
                  </a:cxn>
                  <a:cxn ang="T12">
                    <a:pos x="T4" y="T5"/>
                  </a:cxn>
                  <a:cxn ang="T13">
                    <a:pos x="T6" y="T7"/>
                  </a:cxn>
                  <a:cxn ang="T14">
                    <a:pos x="T8" y="T9"/>
                  </a:cxn>
                </a:cxnLst>
                <a:rect l="T15" t="T16" r="T17" b="T18"/>
                <a:pathLst>
                  <a:path w="29" h="34">
                    <a:moveTo>
                      <a:pt x="0" y="7"/>
                    </a:moveTo>
                    <a:lnTo>
                      <a:pt x="8" y="0"/>
                    </a:lnTo>
                    <a:lnTo>
                      <a:pt x="29" y="27"/>
                    </a:lnTo>
                    <a:lnTo>
                      <a:pt x="21" y="34"/>
                    </a:lnTo>
                    <a:lnTo>
                      <a:pt x="0" y="7"/>
                    </a:lnTo>
                    <a:close/>
                  </a:path>
                </a:pathLst>
              </a:custGeom>
              <a:solidFill>
                <a:srgbClr val="000000"/>
              </a:solidFill>
              <a:ln w="9525">
                <a:noFill/>
                <a:round/>
                <a:headEnd/>
                <a:tailEnd/>
              </a:ln>
            </p:spPr>
            <p:txBody>
              <a:bodyPr/>
              <a:lstStyle/>
              <a:p>
                <a:endParaRPr lang="en-US"/>
              </a:p>
            </p:txBody>
          </p:sp>
          <p:sp>
            <p:nvSpPr>
              <p:cNvPr id="92466" name="Freeform 668"/>
              <p:cNvSpPr>
                <a:spLocks/>
              </p:cNvSpPr>
              <p:nvPr/>
            </p:nvSpPr>
            <p:spPr bwMode="auto">
              <a:xfrm>
                <a:off x="1674" y="4589"/>
                <a:ext cx="31" cy="33"/>
              </a:xfrm>
              <a:custGeom>
                <a:avLst/>
                <a:gdLst>
                  <a:gd name="T0" fmla="*/ 0 w 31"/>
                  <a:gd name="T1" fmla="*/ 8 h 33"/>
                  <a:gd name="T2" fmla="*/ 7 w 31"/>
                  <a:gd name="T3" fmla="*/ 0 h 33"/>
                  <a:gd name="T4" fmla="*/ 31 w 31"/>
                  <a:gd name="T5" fmla="*/ 25 h 33"/>
                  <a:gd name="T6" fmla="*/ 23 w 31"/>
                  <a:gd name="T7" fmla="*/ 33 h 33"/>
                  <a:gd name="T8" fmla="*/ 0 w 31"/>
                  <a:gd name="T9" fmla="*/ 8 h 33"/>
                  <a:gd name="T10" fmla="*/ 0 60000 65536"/>
                  <a:gd name="T11" fmla="*/ 0 60000 65536"/>
                  <a:gd name="T12" fmla="*/ 0 60000 65536"/>
                  <a:gd name="T13" fmla="*/ 0 60000 65536"/>
                  <a:gd name="T14" fmla="*/ 0 60000 65536"/>
                  <a:gd name="T15" fmla="*/ 0 w 31"/>
                  <a:gd name="T16" fmla="*/ 0 h 33"/>
                  <a:gd name="T17" fmla="*/ 31 w 31"/>
                  <a:gd name="T18" fmla="*/ 33 h 33"/>
                </a:gdLst>
                <a:ahLst/>
                <a:cxnLst>
                  <a:cxn ang="T10">
                    <a:pos x="T0" y="T1"/>
                  </a:cxn>
                  <a:cxn ang="T11">
                    <a:pos x="T2" y="T3"/>
                  </a:cxn>
                  <a:cxn ang="T12">
                    <a:pos x="T4" y="T5"/>
                  </a:cxn>
                  <a:cxn ang="T13">
                    <a:pos x="T6" y="T7"/>
                  </a:cxn>
                  <a:cxn ang="T14">
                    <a:pos x="T8" y="T9"/>
                  </a:cxn>
                </a:cxnLst>
                <a:rect l="T15" t="T16" r="T17" b="T18"/>
                <a:pathLst>
                  <a:path w="31" h="33">
                    <a:moveTo>
                      <a:pt x="0" y="8"/>
                    </a:moveTo>
                    <a:lnTo>
                      <a:pt x="7" y="0"/>
                    </a:lnTo>
                    <a:lnTo>
                      <a:pt x="31" y="25"/>
                    </a:lnTo>
                    <a:lnTo>
                      <a:pt x="23" y="33"/>
                    </a:lnTo>
                    <a:lnTo>
                      <a:pt x="0" y="8"/>
                    </a:lnTo>
                    <a:close/>
                  </a:path>
                </a:pathLst>
              </a:custGeom>
              <a:solidFill>
                <a:srgbClr val="000000"/>
              </a:solidFill>
              <a:ln w="9525">
                <a:noFill/>
                <a:round/>
                <a:headEnd/>
                <a:tailEnd/>
              </a:ln>
            </p:spPr>
            <p:txBody>
              <a:bodyPr/>
              <a:lstStyle/>
              <a:p>
                <a:endParaRPr lang="en-US"/>
              </a:p>
            </p:txBody>
          </p:sp>
          <p:sp>
            <p:nvSpPr>
              <p:cNvPr id="92467" name="Freeform 667"/>
              <p:cNvSpPr>
                <a:spLocks/>
              </p:cNvSpPr>
              <p:nvPr/>
            </p:nvSpPr>
            <p:spPr bwMode="auto">
              <a:xfrm>
                <a:off x="1681" y="4581"/>
                <a:ext cx="31" cy="33"/>
              </a:xfrm>
              <a:custGeom>
                <a:avLst/>
                <a:gdLst>
                  <a:gd name="T0" fmla="*/ 0 w 31"/>
                  <a:gd name="T1" fmla="*/ 8 h 33"/>
                  <a:gd name="T2" fmla="*/ 8 w 31"/>
                  <a:gd name="T3" fmla="*/ 0 h 33"/>
                  <a:gd name="T4" fmla="*/ 31 w 31"/>
                  <a:gd name="T5" fmla="*/ 25 h 33"/>
                  <a:gd name="T6" fmla="*/ 24 w 31"/>
                  <a:gd name="T7" fmla="*/ 33 h 33"/>
                  <a:gd name="T8" fmla="*/ 0 w 31"/>
                  <a:gd name="T9" fmla="*/ 8 h 33"/>
                  <a:gd name="T10" fmla="*/ 0 60000 65536"/>
                  <a:gd name="T11" fmla="*/ 0 60000 65536"/>
                  <a:gd name="T12" fmla="*/ 0 60000 65536"/>
                  <a:gd name="T13" fmla="*/ 0 60000 65536"/>
                  <a:gd name="T14" fmla="*/ 0 60000 65536"/>
                  <a:gd name="T15" fmla="*/ 0 w 31"/>
                  <a:gd name="T16" fmla="*/ 0 h 33"/>
                  <a:gd name="T17" fmla="*/ 31 w 31"/>
                  <a:gd name="T18" fmla="*/ 33 h 33"/>
                </a:gdLst>
                <a:ahLst/>
                <a:cxnLst>
                  <a:cxn ang="T10">
                    <a:pos x="T0" y="T1"/>
                  </a:cxn>
                  <a:cxn ang="T11">
                    <a:pos x="T2" y="T3"/>
                  </a:cxn>
                  <a:cxn ang="T12">
                    <a:pos x="T4" y="T5"/>
                  </a:cxn>
                  <a:cxn ang="T13">
                    <a:pos x="T6" y="T7"/>
                  </a:cxn>
                  <a:cxn ang="T14">
                    <a:pos x="T8" y="T9"/>
                  </a:cxn>
                </a:cxnLst>
                <a:rect l="T15" t="T16" r="T17" b="T18"/>
                <a:pathLst>
                  <a:path w="31" h="33">
                    <a:moveTo>
                      <a:pt x="0" y="8"/>
                    </a:moveTo>
                    <a:lnTo>
                      <a:pt x="8" y="0"/>
                    </a:lnTo>
                    <a:lnTo>
                      <a:pt x="31" y="25"/>
                    </a:lnTo>
                    <a:lnTo>
                      <a:pt x="24" y="33"/>
                    </a:lnTo>
                    <a:lnTo>
                      <a:pt x="0" y="8"/>
                    </a:lnTo>
                    <a:close/>
                  </a:path>
                </a:pathLst>
              </a:custGeom>
              <a:solidFill>
                <a:srgbClr val="000000"/>
              </a:solidFill>
              <a:ln w="9525">
                <a:noFill/>
                <a:round/>
                <a:headEnd/>
                <a:tailEnd/>
              </a:ln>
            </p:spPr>
            <p:txBody>
              <a:bodyPr/>
              <a:lstStyle/>
              <a:p>
                <a:endParaRPr lang="en-US"/>
              </a:p>
            </p:txBody>
          </p:sp>
          <p:sp>
            <p:nvSpPr>
              <p:cNvPr id="92468" name="Freeform 666"/>
              <p:cNvSpPr>
                <a:spLocks/>
              </p:cNvSpPr>
              <p:nvPr/>
            </p:nvSpPr>
            <p:spPr bwMode="auto">
              <a:xfrm>
                <a:off x="1688" y="4572"/>
                <a:ext cx="33" cy="33"/>
              </a:xfrm>
              <a:custGeom>
                <a:avLst/>
                <a:gdLst>
                  <a:gd name="T0" fmla="*/ 0 w 33"/>
                  <a:gd name="T1" fmla="*/ 9 h 33"/>
                  <a:gd name="T2" fmla="*/ 8 w 33"/>
                  <a:gd name="T3" fmla="*/ 0 h 33"/>
                  <a:gd name="T4" fmla="*/ 33 w 33"/>
                  <a:gd name="T5" fmla="*/ 24 h 33"/>
                  <a:gd name="T6" fmla="*/ 24 w 33"/>
                  <a:gd name="T7" fmla="*/ 33 h 33"/>
                  <a:gd name="T8" fmla="*/ 0 w 33"/>
                  <a:gd name="T9" fmla="*/ 9 h 33"/>
                  <a:gd name="T10" fmla="*/ 0 60000 65536"/>
                  <a:gd name="T11" fmla="*/ 0 60000 65536"/>
                  <a:gd name="T12" fmla="*/ 0 60000 65536"/>
                  <a:gd name="T13" fmla="*/ 0 60000 65536"/>
                  <a:gd name="T14" fmla="*/ 0 60000 65536"/>
                  <a:gd name="T15" fmla="*/ 0 w 33"/>
                  <a:gd name="T16" fmla="*/ 0 h 33"/>
                  <a:gd name="T17" fmla="*/ 33 w 33"/>
                  <a:gd name="T18" fmla="*/ 33 h 33"/>
                </a:gdLst>
                <a:ahLst/>
                <a:cxnLst>
                  <a:cxn ang="T10">
                    <a:pos x="T0" y="T1"/>
                  </a:cxn>
                  <a:cxn ang="T11">
                    <a:pos x="T2" y="T3"/>
                  </a:cxn>
                  <a:cxn ang="T12">
                    <a:pos x="T4" y="T5"/>
                  </a:cxn>
                  <a:cxn ang="T13">
                    <a:pos x="T6" y="T7"/>
                  </a:cxn>
                  <a:cxn ang="T14">
                    <a:pos x="T8" y="T9"/>
                  </a:cxn>
                </a:cxnLst>
                <a:rect l="T15" t="T16" r="T17" b="T18"/>
                <a:pathLst>
                  <a:path w="33" h="33">
                    <a:moveTo>
                      <a:pt x="0" y="9"/>
                    </a:moveTo>
                    <a:lnTo>
                      <a:pt x="8" y="0"/>
                    </a:lnTo>
                    <a:lnTo>
                      <a:pt x="33" y="24"/>
                    </a:lnTo>
                    <a:lnTo>
                      <a:pt x="24" y="33"/>
                    </a:lnTo>
                    <a:lnTo>
                      <a:pt x="0" y="9"/>
                    </a:lnTo>
                    <a:close/>
                  </a:path>
                </a:pathLst>
              </a:custGeom>
              <a:solidFill>
                <a:srgbClr val="000000"/>
              </a:solidFill>
              <a:ln w="9525">
                <a:noFill/>
                <a:round/>
                <a:headEnd/>
                <a:tailEnd/>
              </a:ln>
            </p:spPr>
            <p:txBody>
              <a:bodyPr/>
              <a:lstStyle/>
              <a:p>
                <a:endParaRPr lang="en-US"/>
              </a:p>
            </p:txBody>
          </p:sp>
          <p:sp>
            <p:nvSpPr>
              <p:cNvPr id="92469" name="Freeform 665"/>
              <p:cNvSpPr>
                <a:spLocks/>
              </p:cNvSpPr>
              <p:nvPr/>
            </p:nvSpPr>
            <p:spPr bwMode="auto">
              <a:xfrm>
                <a:off x="1696" y="4563"/>
                <a:ext cx="34" cy="32"/>
              </a:xfrm>
              <a:custGeom>
                <a:avLst/>
                <a:gdLst>
                  <a:gd name="T0" fmla="*/ 0 w 34"/>
                  <a:gd name="T1" fmla="*/ 10 h 32"/>
                  <a:gd name="T2" fmla="*/ 7 w 34"/>
                  <a:gd name="T3" fmla="*/ 0 h 32"/>
                  <a:gd name="T4" fmla="*/ 34 w 34"/>
                  <a:gd name="T5" fmla="*/ 22 h 32"/>
                  <a:gd name="T6" fmla="*/ 26 w 34"/>
                  <a:gd name="T7" fmla="*/ 32 h 32"/>
                  <a:gd name="T8" fmla="*/ 0 w 34"/>
                  <a:gd name="T9" fmla="*/ 10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0" y="10"/>
                    </a:moveTo>
                    <a:lnTo>
                      <a:pt x="7" y="0"/>
                    </a:lnTo>
                    <a:lnTo>
                      <a:pt x="34" y="22"/>
                    </a:lnTo>
                    <a:lnTo>
                      <a:pt x="26" y="32"/>
                    </a:lnTo>
                    <a:lnTo>
                      <a:pt x="0" y="10"/>
                    </a:lnTo>
                    <a:close/>
                  </a:path>
                </a:pathLst>
              </a:custGeom>
              <a:solidFill>
                <a:srgbClr val="000000"/>
              </a:solidFill>
              <a:ln w="9525">
                <a:noFill/>
                <a:round/>
                <a:headEnd/>
                <a:tailEnd/>
              </a:ln>
            </p:spPr>
            <p:txBody>
              <a:bodyPr/>
              <a:lstStyle/>
              <a:p>
                <a:endParaRPr lang="en-US"/>
              </a:p>
            </p:txBody>
          </p:sp>
          <p:sp>
            <p:nvSpPr>
              <p:cNvPr id="92470" name="Freeform 664"/>
              <p:cNvSpPr>
                <a:spLocks/>
              </p:cNvSpPr>
              <p:nvPr/>
            </p:nvSpPr>
            <p:spPr bwMode="auto">
              <a:xfrm>
                <a:off x="1703" y="4552"/>
                <a:ext cx="34" cy="33"/>
              </a:xfrm>
              <a:custGeom>
                <a:avLst/>
                <a:gdLst>
                  <a:gd name="T0" fmla="*/ 0 w 34"/>
                  <a:gd name="T1" fmla="*/ 11 h 33"/>
                  <a:gd name="T2" fmla="*/ 9 w 34"/>
                  <a:gd name="T3" fmla="*/ 0 h 33"/>
                  <a:gd name="T4" fmla="*/ 34 w 34"/>
                  <a:gd name="T5" fmla="*/ 22 h 33"/>
                  <a:gd name="T6" fmla="*/ 26 w 34"/>
                  <a:gd name="T7" fmla="*/ 33 h 33"/>
                  <a:gd name="T8" fmla="*/ 0 w 34"/>
                  <a:gd name="T9" fmla="*/ 11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0" y="11"/>
                    </a:moveTo>
                    <a:lnTo>
                      <a:pt x="9" y="0"/>
                    </a:lnTo>
                    <a:lnTo>
                      <a:pt x="34" y="22"/>
                    </a:lnTo>
                    <a:lnTo>
                      <a:pt x="26" y="33"/>
                    </a:lnTo>
                    <a:lnTo>
                      <a:pt x="0" y="11"/>
                    </a:lnTo>
                    <a:close/>
                  </a:path>
                </a:pathLst>
              </a:custGeom>
              <a:solidFill>
                <a:srgbClr val="000000"/>
              </a:solidFill>
              <a:ln w="9525">
                <a:noFill/>
                <a:round/>
                <a:headEnd/>
                <a:tailEnd/>
              </a:ln>
            </p:spPr>
            <p:txBody>
              <a:bodyPr/>
              <a:lstStyle/>
              <a:p>
                <a:endParaRPr lang="en-US"/>
              </a:p>
            </p:txBody>
          </p:sp>
          <p:sp>
            <p:nvSpPr>
              <p:cNvPr id="92471" name="Freeform 663"/>
              <p:cNvSpPr>
                <a:spLocks/>
              </p:cNvSpPr>
              <p:nvPr/>
            </p:nvSpPr>
            <p:spPr bwMode="auto">
              <a:xfrm>
                <a:off x="1711" y="4529"/>
                <a:ext cx="43" cy="44"/>
              </a:xfrm>
              <a:custGeom>
                <a:avLst/>
                <a:gdLst>
                  <a:gd name="T0" fmla="*/ 0 w 43"/>
                  <a:gd name="T1" fmla="*/ 23 h 44"/>
                  <a:gd name="T2" fmla="*/ 16 w 43"/>
                  <a:gd name="T3" fmla="*/ 0 h 44"/>
                  <a:gd name="T4" fmla="*/ 43 w 43"/>
                  <a:gd name="T5" fmla="*/ 22 h 44"/>
                  <a:gd name="T6" fmla="*/ 27 w 43"/>
                  <a:gd name="T7" fmla="*/ 44 h 44"/>
                  <a:gd name="T8" fmla="*/ 0 w 43"/>
                  <a:gd name="T9" fmla="*/ 23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0" y="23"/>
                    </a:moveTo>
                    <a:lnTo>
                      <a:pt x="16" y="0"/>
                    </a:lnTo>
                    <a:lnTo>
                      <a:pt x="43" y="22"/>
                    </a:lnTo>
                    <a:lnTo>
                      <a:pt x="27" y="44"/>
                    </a:lnTo>
                    <a:lnTo>
                      <a:pt x="0" y="23"/>
                    </a:lnTo>
                    <a:close/>
                  </a:path>
                </a:pathLst>
              </a:custGeom>
              <a:solidFill>
                <a:srgbClr val="000000"/>
              </a:solidFill>
              <a:ln w="9525">
                <a:noFill/>
                <a:round/>
                <a:headEnd/>
                <a:tailEnd/>
              </a:ln>
            </p:spPr>
            <p:txBody>
              <a:bodyPr/>
              <a:lstStyle/>
              <a:p>
                <a:endParaRPr lang="en-US"/>
              </a:p>
            </p:txBody>
          </p:sp>
          <p:sp>
            <p:nvSpPr>
              <p:cNvPr id="92472" name="Freeform 662"/>
              <p:cNvSpPr>
                <a:spLocks/>
              </p:cNvSpPr>
              <p:nvPr/>
            </p:nvSpPr>
            <p:spPr bwMode="auto">
              <a:xfrm>
                <a:off x="1727" y="4507"/>
                <a:ext cx="43" cy="44"/>
              </a:xfrm>
              <a:custGeom>
                <a:avLst/>
                <a:gdLst>
                  <a:gd name="T0" fmla="*/ 0 w 43"/>
                  <a:gd name="T1" fmla="*/ 23 h 44"/>
                  <a:gd name="T2" fmla="*/ 16 w 43"/>
                  <a:gd name="T3" fmla="*/ 0 h 44"/>
                  <a:gd name="T4" fmla="*/ 43 w 43"/>
                  <a:gd name="T5" fmla="*/ 20 h 44"/>
                  <a:gd name="T6" fmla="*/ 27 w 43"/>
                  <a:gd name="T7" fmla="*/ 44 h 44"/>
                  <a:gd name="T8" fmla="*/ 0 w 43"/>
                  <a:gd name="T9" fmla="*/ 23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0" y="23"/>
                    </a:moveTo>
                    <a:lnTo>
                      <a:pt x="16" y="0"/>
                    </a:lnTo>
                    <a:lnTo>
                      <a:pt x="43" y="20"/>
                    </a:lnTo>
                    <a:lnTo>
                      <a:pt x="27" y="44"/>
                    </a:lnTo>
                    <a:lnTo>
                      <a:pt x="0" y="23"/>
                    </a:lnTo>
                    <a:close/>
                  </a:path>
                </a:pathLst>
              </a:custGeom>
              <a:solidFill>
                <a:srgbClr val="000000"/>
              </a:solidFill>
              <a:ln w="9525">
                <a:noFill/>
                <a:round/>
                <a:headEnd/>
                <a:tailEnd/>
              </a:ln>
            </p:spPr>
            <p:txBody>
              <a:bodyPr/>
              <a:lstStyle/>
              <a:p>
                <a:endParaRPr lang="en-US"/>
              </a:p>
            </p:txBody>
          </p:sp>
          <p:sp>
            <p:nvSpPr>
              <p:cNvPr id="92473" name="Freeform 661"/>
              <p:cNvSpPr>
                <a:spLocks/>
              </p:cNvSpPr>
              <p:nvPr/>
            </p:nvSpPr>
            <p:spPr bwMode="auto">
              <a:xfrm>
                <a:off x="1743" y="4485"/>
                <a:ext cx="41" cy="41"/>
              </a:xfrm>
              <a:custGeom>
                <a:avLst/>
                <a:gdLst>
                  <a:gd name="T0" fmla="*/ 0 w 41"/>
                  <a:gd name="T1" fmla="*/ 22 h 41"/>
                  <a:gd name="T2" fmla="*/ 14 w 41"/>
                  <a:gd name="T3" fmla="*/ 0 h 41"/>
                  <a:gd name="T4" fmla="*/ 41 w 41"/>
                  <a:gd name="T5" fmla="*/ 19 h 41"/>
                  <a:gd name="T6" fmla="*/ 28 w 41"/>
                  <a:gd name="T7" fmla="*/ 41 h 41"/>
                  <a:gd name="T8" fmla="*/ 0 w 41"/>
                  <a:gd name="T9" fmla="*/ 22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22"/>
                    </a:moveTo>
                    <a:lnTo>
                      <a:pt x="14" y="0"/>
                    </a:lnTo>
                    <a:lnTo>
                      <a:pt x="41" y="19"/>
                    </a:lnTo>
                    <a:lnTo>
                      <a:pt x="28" y="41"/>
                    </a:lnTo>
                    <a:lnTo>
                      <a:pt x="0" y="22"/>
                    </a:lnTo>
                    <a:close/>
                  </a:path>
                </a:pathLst>
              </a:custGeom>
              <a:solidFill>
                <a:srgbClr val="000000"/>
              </a:solidFill>
              <a:ln w="9525">
                <a:noFill/>
                <a:round/>
                <a:headEnd/>
                <a:tailEnd/>
              </a:ln>
            </p:spPr>
            <p:txBody>
              <a:bodyPr/>
              <a:lstStyle/>
              <a:p>
                <a:endParaRPr lang="en-US"/>
              </a:p>
            </p:txBody>
          </p:sp>
          <p:sp>
            <p:nvSpPr>
              <p:cNvPr id="92474" name="Freeform 660"/>
              <p:cNvSpPr>
                <a:spLocks/>
              </p:cNvSpPr>
              <p:nvPr/>
            </p:nvSpPr>
            <p:spPr bwMode="auto">
              <a:xfrm>
                <a:off x="1806" y="4382"/>
                <a:ext cx="36" cy="28"/>
              </a:xfrm>
              <a:custGeom>
                <a:avLst/>
                <a:gdLst>
                  <a:gd name="T0" fmla="*/ 0 w 36"/>
                  <a:gd name="T1" fmla="*/ 13 h 28"/>
                  <a:gd name="T2" fmla="*/ 6 w 36"/>
                  <a:gd name="T3" fmla="*/ 0 h 28"/>
                  <a:gd name="T4" fmla="*/ 36 w 36"/>
                  <a:gd name="T5" fmla="*/ 15 h 28"/>
                  <a:gd name="T6" fmla="*/ 30 w 36"/>
                  <a:gd name="T7" fmla="*/ 28 h 28"/>
                  <a:gd name="T8" fmla="*/ 0 w 36"/>
                  <a:gd name="T9" fmla="*/ 13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0" y="13"/>
                    </a:moveTo>
                    <a:lnTo>
                      <a:pt x="6" y="0"/>
                    </a:lnTo>
                    <a:lnTo>
                      <a:pt x="36" y="15"/>
                    </a:lnTo>
                    <a:lnTo>
                      <a:pt x="30" y="28"/>
                    </a:lnTo>
                    <a:lnTo>
                      <a:pt x="0" y="13"/>
                    </a:lnTo>
                    <a:close/>
                  </a:path>
                </a:pathLst>
              </a:custGeom>
              <a:solidFill>
                <a:srgbClr val="000000"/>
              </a:solidFill>
              <a:ln w="9525">
                <a:noFill/>
                <a:round/>
                <a:headEnd/>
                <a:tailEnd/>
              </a:ln>
            </p:spPr>
            <p:txBody>
              <a:bodyPr/>
              <a:lstStyle/>
              <a:p>
                <a:endParaRPr lang="en-US"/>
              </a:p>
            </p:txBody>
          </p:sp>
          <p:sp>
            <p:nvSpPr>
              <p:cNvPr id="92475" name="Freeform 659"/>
              <p:cNvSpPr>
                <a:spLocks/>
              </p:cNvSpPr>
              <p:nvPr/>
            </p:nvSpPr>
            <p:spPr bwMode="auto">
              <a:xfrm>
                <a:off x="1812" y="4368"/>
                <a:ext cx="36" cy="29"/>
              </a:xfrm>
              <a:custGeom>
                <a:avLst/>
                <a:gdLst>
                  <a:gd name="T0" fmla="*/ 0 w 36"/>
                  <a:gd name="T1" fmla="*/ 14 h 29"/>
                  <a:gd name="T2" fmla="*/ 6 w 36"/>
                  <a:gd name="T3" fmla="*/ 0 h 29"/>
                  <a:gd name="T4" fmla="*/ 36 w 36"/>
                  <a:gd name="T5" fmla="*/ 15 h 29"/>
                  <a:gd name="T6" fmla="*/ 30 w 36"/>
                  <a:gd name="T7" fmla="*/ 29 h 29"/>
                  <a:gd name="T8" fmla="*/ 0 w 36"/>
                  <a:gd name="T9" fmla="*/ 14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0" y="14"/>
                    </a:moveTo>
                    <a:lnTo>
                      <a:pt x="6" y="0"/>
                    </a:lnTo>
                    <a:lnTo>
                      <a:pt x="36" y="15"/>
                    </a:lnTo>
                    <a:lnTo>
                      <a:pt x="30" y="29"/>
                    </a:lnTo>
                    <a:lnTo>
                      <a:pt x="0" y="14"/>
                    </a:lnTo>
                    <a:close/>
                  </a:path>
                </a:pathLst>
              </a:custGeom>
              <a:solidFill>
                <a:srgbClr val="000000"/>
              </a:solidFill>
              <a:ln w="9525">
                <a:noFill/>
                <a:round/>
                <a:headEnd/>
                <a:tailEnd/>
              </a:ln>
            </p:spPr>
            <p:txBody>
              <a:bodyPr/>
              <a:lstStyle/>
              <a:p>
                <a:endParaRPr lang="en-US"/>
              </a:p>
            </p:txBody>
          </p:sp>
          <p:sp>
            <p:nvSpPr>
              <p:cNvPr id="92476" name="Freeform 658"/>
              <p:cNvSpPr>
                <a:spLocks/>
              </p:cNvSpPr>
              <p:nvPr/>
            </p:nvSpPr>
            <p:spPr bwMode="auto">
              <a:xfrm>
                <a:off x="1818" y="4353"/>
                <a:ext cx="37" cy="30"/>
              </a:xfrm>
              <a:custGeom>
                <a:avLst/>
                <a:gdLst>
                  <a:gd name="T0" fmla="*/ 0 w 37"/>
                  <a:gd name="T1" fmla="*/ 15 h 30"/>
                  <a:gd name="T2" fmla="*/ 7 w 37"/>
                  <a:gd name="T3" fmla="*/ 0 h 30"/>
                  <a:gd name="T4" fmla="*/ 37 w 37"/>
                  <a:gd name="T5" fmla="*/ 15 h 30"/>
                  <a:gd name="T6" fmla="*/ 30 w 37"/>
                  <a:gd name="T7" fmla="*/ 30 h 30"/>
                  <a:gd name="T8" fmla="*/ 0 w 37"/>
                  <a:gd name="T9" fmla="*/ 15 h 30"/>
                  <a:gd name="T10" fmla="*/ 0 60000 65536"/>
                  <a:gd name="T11" fmla="*/ 0 60000 65536"/>
                  <a:gd name="T12" fmla="*/ 0 60000 65536"/>
                  <a:gd name="T13" fmla="*/ 0 60000 65536"/>
                  <a:gd name="T14" fmla="*/ 0 60000 65536"/>
                  <a:gd name="T15" fmla="*/ 0 w 37"/>
                  <a:gd name="T16" fmla="*/ 0 h 30"/>
                  <a:gd name="T17" fmla="*/ 37 w 37"/>
                  <a:gd name="T18" fmla="*/ 30 h 30"/>
                </a:gdLst>
                <a:ahLst/>
                <a:cxnLst>
                  <a:cxn ang="T10">
                    <a:pos x="T0" y="T1"/>
                  </a:cxn>
                  <a:cxn ang="T11">
                    <a:pos x="T2" y="T3"/>
                  </a:cxn>
                  <a:cxn ang="T12">
                    <a:pos x="T4" y="T5"/>
                  </a:cxn>
                  <a:cxn ang="T13">
                    <a:pos x="T6" y="T7"/>
                  </a:cxn>
                  <a:cxn ang="T14">
                    <a:pos x="T8" y="T9"/>
                  </a:cxn>
                </a:cxnLst>
                <a:rect l="T15" t="T16" r="T17" b="T18"/>
                <a:pathLst>
                  <a:path w="37" h="30">
                    <a:moveTo>
                      <a:pt x="0" y="15"/>
                    </a:moveTo>
                    <a:lnTo>
                      <a:pt x="7" y="0"/>
                    </a:lnTo>
                    <a:lnTo>
                      <a:pt x="37" y="15"/>
                    </a:lnTo>
                    <a:lnTo>
                      <a:pt x="30" y="30"/>
                    </a:lnTo>
                    <a:lnTo>
                      <a:pt x="0" y="15"/>
                    </a:lnTo>
                    <a:close/>
                  </a:path>
                </a:pathLst>
              </a:custGeom>
              <a:solidFill>
                <a:srgbClr val="000000"/>
              </a:solidFill>
              <a:ln w="9525">
                <a:noFill/>
                <a:round/>
                <a:headEnd/>
                <a:tailEnd/>
              </a:ln>
            </p:spPr>
            <p:txBody>
              <a:bodyPr/>
              <a:lstStyle/>
              <a:p>
                <a:endParaRPr lang="en-US"/>
              </a:p>
            </p:txBody>
          </p:sp>
          <p:sp>
            <p:nvSpPr>
              <p:cNvPr id="92477" name="Freeform 657"/>
              <p:cNvSpPr>
                <a:spLocks/>
              </p:cNvSpPr>
              <p:nvPr/>
            </p:nvSpPr>
            <p:spPr bwMode="auto">
              <a:xfrm>
                <a:off x="1825" y="4338"/>
                <a:ext cx="38" cy="30"/>
              </a:xfrm>
              <a:custGeom>
                <a:avLst/>
                <a:gdLst>
                  <a:gd name="T0" fmla="*/ 0 w 38"/>
                  <a:gd name="T1" fmla="*/ 16 h 30"/>
                  <a:gd name="T2" fmla="*/ 7 w 38"/>
                  <a:gd name="T3" fmla="*/ 0 h 30"/>
                  <a:gd name="T4" fmla="*/ 38 w 38"/>
                  <a:gd name="T5" fmla="*/ 14 h 30"/>
                  <a:gd name="T6" fmla="*/ 31 w 38"/>
                  <a:gd name="T7" fmla="*/ 30 h 30"/>
                  <a:gd name="T8" fmla="*/ 0 w 38"/>
                  <a:gd name="T9" fmla="*/ 16 h 30"/>
                  <a:gd name="T10" fmla="*/ 0 60000 65536"/>
                  <a:gd name="T11" fmla="*/ 0 60000 65536"/>
                  <a:gd name="T12" fmla="*/ 0 60000 65536"/>
                  <a:gd name="T13" fmla="*/ 0 60000 65536"/>
                  <a:gd name="T14" fmla="*/ 0 60000 65536"/>
                  <a:gd name="T15" fmla="*/ 0 w 38"/>
                  <a:gd name="T16" fmla="*/ 0 h 30"/>
                  <a:gd name="T17" fmla="*/ 38 w 38"/>
                  <a:gd name="T18" fmla="*/ 30 h 30"/>
                </a:gdLst>
                <a:ahLst/>
                <a:cxnLst>
                  <a:cxn ang="T10">
                    <a:pos x="T0" y="T1"/>
                  </a:cxn>
                  <a:cxn ang="T11">
                    <a:pos x="T2" y="T3"/>
                  </a:cxn>
                  <a:cxn ang="T12">
                    <a:pos x="T4" y="T5"/>
                  </a:cxn>
                  <a:cxn ang="T13">
                    <a:pos x="T6" y="T7"/>
                  </a:cxn>
                  <a:cxn ang="T14">
                    <a:pos x="T8" y="T9"/>
                  </a:cxn>
                </a:cxnLst>
                <a:rect l="T15" t="T16" r="T17" b="T18"/>
                <a:pathLst>
                  <a:path w="38" h="30">
                    <a:moveTo>
                      <a:pt x="0" y="16"/>
                    </a:moveTo>
                    <a:lnTo>
                      <a:pt x="7" y="0"/>
                    </a:lnTo>
                    <a:lnTo>
                      <a:pt x="38" y="14"/>
                    </a:lnTo>
                    <a:lnTo>
                      <a:pt x="31" y="30"/>
                    </a:lnTo>
                    <a:lnTo>
                      <a:pt x="0" y="16"/>
                    </a:lnTo>
                    <a:close/>
                  </a:path>
                </a:pathLst>
              </a:custGeom>
              <a:solidFill>
                <a:srgbClr val="000000"/>
              </a:solidFill>
              <a:ln w="9525">
                <a:noFill/>
                <a:round/>
                <a:headEnd/>
                <a:tailEnd/>
              </a:ln>
            </p:spPr>
            <p:txBody>
              <a:bodyPr/>
              <a:lstStyle/>
              <a:p>
                <a:endParaRPr lang="en-US"/>
              </a:p>
            </p:txBody>
          </p:sp>
          <p:sp>
            <p:nvSpPr>
              <p:cNvPr id="92478" name="Freeform 656"/>
              <p:cNvSpPr>
                <a:spLocks/>
              </p:cNvSpPr>
              <p:nvPr/>
            </p:nvSpPr>
            <p:spPr bwMode="auto">
              <a:xfrm>
                <a:off x="1832" y="4321"/>
                <a:ext cx="38" cy="30"/>
              </a:xfrm>
              <a:custGeom>
                <a:avLst/>
                <a:gdLst>
                  <a:gd name="T0" fmla="*/ 0 w 38"/>
                  <a:gd name="T1" fmla="*/ 17 h 30"/>
                  <a:gd name="T2" fmla="*/ 7 w 38"/>
                  <a:gd name="T3" fmla="*/ 0 h 30"/>
                  <a:gd name="T4" fmla="*/ 38 w 38"/>
                  <a:gd name="T5" fmla="*/ 14 h 30"/>
                  <a:gd name="T6" fmla="*/ 31 w 38"/>
                  <a:gd name="T7" fmla="*/ 30 h 30"/>
                  <a:gd name="T8" fmla="*/ 0 w 38"/>
                  <a:gd name="T9" fmla="*/ 17 h 30"/>
                  <a:gd name="T10" fmla="*/ 0 60000 65536"/>
                  <a:gd name="T11" fmla="*/ 0 60000 65536"/>
                  <a:gd name="T12" fmla="*/ 0 60000 65536"/>
                  <a:gd name="T13" fmla="*/ 0 60000 65536"/>
                  <a:gd name="T14" fmla="*/ 0 60000 65536"/>
                  <a:gd name="T15" fmla="*/ 0 w 38"/>
                  <a:gd name="T16" fmla="*/ 0 h 30"/>
                  <a:gd name="T17" fmla="*/ 38 w 38"/>
                  <a:gd name="T18" fmla="*/ 30 h 30"/>
                </a:gdLst>
                <a:ahLst/>
                <a:cxnLst>
                  <a:cxn ang="T10">
                    <a:pos x="T0" y="T1"/>
                  </a:cxn>
                  <a:cxn ang="T11">
                    <a:pos x="T2" y="T3"/>
                  </a:cxn>
                  <a:cxn ang="T12">
                    <a:pos x="T4" y="T5"/>
                  </a:cxn>
                  <a:cxn ang="T13">
                    <a:pos x="T6" y="T7"/>
                  </a:cxn>
                  <a:cxn ang="T14">
                    <a:pos x="T8" y="T9"/>
                  </a:cxn>
                </a:cxnLst>
                <a:rect l="T15" t="T16" r="T17" b="T18"/>
                <a:pathLst>
                  <a:path w="38" h="30">
                    <a:moveTo>
                      <a:pt x="0" y="17"/>
                    </a:moveTo>
                    <a:lnTo>
                      <a:pt x="7" y="0"/>
                    </a:lnTo>
                    <a:lnTo>
                      <a:pt x="38" y="14"/>
                    </a:lnTo>
                    <a:lnTo>
                      <a:pt x="31" y="30"/>
                    </a:lnTo>
                    <a:lnTo>
                      <a:pt x="0" y="17"/>
                    </a:lnTo>
                    <a:close/>
                  </a:path>
                </a:pathLst>
              </a:custGeom>
              <a:solidFill>
                <a:srgbClr val="000000"/>
              </a:solidFill>
              <a:ln w="9525">
                <a:noFill/>
                <a:round/>
                <a:headEnd/>
                <a:tailEnd/>
              </a:ln>
            </p:spPr>
            <p:txBody>
              <a:bodyPr/>
              <a:lstStyle/>
              <a:p>
                <a:endParaRPr lang="en-US"/>
              </a:p>
            </p:txBody>
          </p:sp>
          <p:sp>
            <p:nvSpPr>
              <p:cNvPr id="92479" name="Freeform 655"/>
              <p:cNvSpPr>
                <a:spLocks/>
              </p:cNvSpPr>
              <p:nvPr/>
            </p:nvSpPr>
            <p:spPr bwMode="auto">
              <a:xfrm>
                <a:off x="1839" y="4304"/>
                <a:ext cx="38" cy="31"/>
              </a:xfrm>
              <a:custGeom>
                <a:avLst/>
                <a:gdLst>
                  <a:gd name="T0" fmla="*/ 0 w 38"/>
                  <a:gd name="T1" fmla="*/ 17 h 31"/>
                  <a:gd name="T2" fmla="*/ 7 w 38"/>
                  <a:gd name="T3" fmla="*/ 0 h 31"/>
                  <a:gd name="T4" fmla="*/ 38 w 38"/>
                  <a:gd name="T5" fmla="*/ 14 h 31"/>
                  <a:gd name="T6" fmla="*/ 31 w 38"/>
                  <a:gd name="T7" fmla="*/ 31 h 31"/>
                  <a:gd name="T8" fmla="*/ 0 w 38"/>
                  <a:gd name="T9" fmla="*/ 17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0" y="17"/>
                    </a:moveTo>
                    <a:lnTo>
                      <a:pt x="7" y="0"/>
                    </a:lnTo>
                    <a:lnTo>
                      <a:pt x="38" y="14"/>
                    </a:lnTo>
                    <a:lnTo>
                      <a:pt x="31" y="31"/>
                    </a:lnTo>
                    <a:lnTo>
                      <a:pt x="0" y="17"/>
                    </a:lnTo>
                    <a:close/>
                  </a:path>
                </a:pathLst>
              </a:custGeom>
              <a:solidFill>
                <a:srgbClr val="000000"/>
              </a:solidFill>
              <a:ln w="9525">
                <a:noFill/>
                <a:round/>
                <a:headEnd/>
                <a:tailEnd/>
              </a:ln>
            </p:spPr>
            <p:txBody>
              <a:bodyPr/>
              <a:lstStyle/>
              <a:p>
                <a:endParaRPr lang="en-US"/>
              </a:p>
            </p:txBody>
          </p:sp>
          <p:sp>
            <p:nvSpPr>
              <p:cNvPr id="92480" name="Freeform 654"/>
              <p:cNvSpPr>
                <a:spLocks/>
              </p:cNvSpPr>
              <p:nvPr/>
            </p:nvSpPr>
            <p:spPr bwMode="auto">
              <a:xfrm>
                <a:off x="1846" y="4286"/>
                <a:ext cx="38" cy="32"/>
              </a:xfrm>
              <a:custGeom>
                <a:avLst/>
                <a:gdLst>
                  <a:gd name="T0" fmla="*/ 0 w 38"/>
                  <a:gd name="T1" fmla="*/ 18 h 32"/>
                  <a:gd name="T2" fmla="*/ 8 w 38"/>
                  <a:gd name="T3" fmla="*/ 0 h 32"/>
                  <a:gd name="T4" fmla="*/ 38 w 38"/>
                  <a:gd name="T5" fmla="*/ 14 h 32"/>
                  <a:gd name="T6" fmla="*/ 31 w 38"/>
                  <a:gd name="T7" fmla="*/ 32 h 32"/>
                  <a:gd name="T8" fmla="*/ 0 w 38"/>
                  <a:gd name="T9" fmla="*/ 18 h 32"/>
                  <a:gd name="T10" fmla="*/ 0 60000 65536"/>
                  <a:gd name="T11" fmla="*/ 0 60000 65536"/>
                  <a:gd name="T12" fmla="*/ 0 60000 65536"/>
                  <a:gd name="T13" fmla="*/ 0 60000 65536"/>
                  <a:gd name="T14" fmla="*/ 0 60000 65536"/>
                  <a:gd name="T15" fmla="*/ 0 w 38"/>
                  <a:gd name="T16" fmla="*/ 0 h 32"/>
                  <a:gd name="T17" fmla="*/ 38 w 38"/>
                  <a:gd name="T18" fmla="*/ 32 h 32"/>
                </a:gdLst>
                <a:ahLst/>
                <a:cxnLst>
                  <a:cxn ang="T10">
                    <a:pos x="T0" y="T1"/>
                  </a:cxn>
                  <a:cxn ang="T11">
                    <a:pos x="T2" y="T3"/>
                  </a:cxn>
                  <a:cxn ang="T12">
                    <a:pos x="T4" y="T5"/>
                  </a:cxn>
                  <a:cxn ang="T13">
                    <a:pos x="T6" y="T7"/>
                  </a:cxn>
                  <a:cxn ang="T14">
                    <a:pos x="T8" y="T9"/>
                  </a:cxn>
                </a:cxnLst>
                <a:rect l="T15" t="T16" r="T17" b="T18"/>
                <a:pathLst>
                  <a:path w="38" h="32">
                    <a:moveTo>
                      <a:pt x="0" y="18"/>
                    </a:moveTo>
                    <a:lnTo>
                      <a:pt x="8" y="0"/>
                    </a:lnTo>
                    <a:lnTo>
                      <a:pt x="38" y="14"/>
                    </a:lnTo>
                    <a:lnTo>
                      <a:pt x="31" y="32"/>
                    </a:lnTo>
                    <a:lnTo>
                      <a:pt x="0" y="18"/>
                    </a:lnTo>
                    <a:close/>
                  </a:path>
                </a:pathLst>
              </a:custGeom>
              <a:solidFill>
                <a:srgbClr val="000000"/>
              </a:solidFill>
              <a:ln w="9525">
                <a:noFill/>
                <a:round/>
                <a:headEnd/>
                <a:tailEnd/>
              </a:ln>
            </p:spPr>
            <p:txBody>
              <a:bodyPr/>
              <a:lstStyle/>
              <a:p>
                <a:endParaRPr lang="en-US"/>
              </a:p>
            </p:txBody>
          </p:sp>
          <p:sp>
            <p:nvSpPr>
              <p:cNvPr id="92481" name="Freeform 653"/>
              <p:cNvSpPr>
                <a:spLocks/>
              </p:cNvSpPr>
              <p:nvPr/>
            </p:nvSpPr>
            <p:spPr bwMode="auto">
              <a:xfrm>
                <a:off x="1854" y="4267"/>
                <a:ext cx="38" cy="33"/>
              </a:xfrm>
              <a:custGeom>
                <a:avLst/>
                <a:gdLst>
                  <a:gd name="T0" fmla="*/ 0 w 38"/>
                  <a:gd name="T1" fmla="*/ 19 h 33"/>
                  <a:gd name="T2" fmla="*/ 7 w 38"/>
                  <a:gd name="T3" fmla="*/ 0 h 33"/>
                  <a:gd name="T4" fmla="*/ 38 w 38"/>
                  <a:gd name="T5" fmla="*/ 13 h 33"/>
                  <a:gd name="T6" fmla="*/ 30 w 38"/>
                  <a:gd name="T7" fmla="*/ 33 h 33"/>
                  <a:gd name="T8" fmla="*/ 0 w 38"/>
                  <a:gd name="T9" fmla="*/ 19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0" y="19"/>
                    </a:moveTo>
                    <a:lnTo>
                      <a:pt x="7" y="0"/>
                    </a:lnTo>
                    <a:lnTo>
                      <a:pt x="38" y="13"/>
                    </a:lnTo>
                    <a:lnTo>
                      <a:pt x="30" y="33"/>
                    </a:lnTo>
                    <a:lnTo>
                      <a:pt x="0" y="19"/>
                    </a:lnTo>
                    <a:close/>
                  </a:path>
                </a:pathLst>
              </a:custGeom>
              <a:solidFill>
                <a:srgbClr val="000000"/>
              </a:solidFill>
              <a:ln w="9525">
                <a:noFill/>
                <a:round/>
                <a:headEnd/>
                <a:tailEnd/>
              </a:ln>
            </p:spPr>
            <p:txBody>
              <a:bodyPr/>
              <a:lstStyle/>
              <a:p>
                <a:endParaRPr lang="en-US"/>
              </a:p>
            </p:txBody>
          </p:sp>
          <p:sp>
            <p:nvSpPr>
              <p:cNvPr id="92482" name="Freeform 652"/>
              <p:cNvSpPr>
                <a:spLocks/>
              </p:cNvSpPr>
              <p:nvPr/>
            </p:nvSpPr>
            <p:spPr bwMode="auto">
              <a:xfrm>
                <a:off x="1861" y="4248"/>
                <a:ext cx="38" cy="32"/>
              </a:xfrm>
              <a:custGeom>
                <a:avLst/>
                <a:gdLst>
                  <a:gd name="T0" fmla="*/ 0 w 38"/>
                  <a:gd name="T1" fmla="*/ 19 h 32"/>
                  <a:gd name="T2" fmla="*/ 8 w 38"/>
                  <a:gd name="T3" fmla="*/ 0 h 32"/>
                  <a:gd name="T4" fmla="*/ 38 w 38"/>
                  <a:gd name="T5" fmla="*/ 13 h 32"/>
                  <a:gd name="T6" fmla="*/ 31 w 38"/>
                  <a:gd name="T7" fmla="*/ 32 h 32"/>
                  <a:gd name="T8" fmla="*/ 0 w 38"/>
                  <a:gd name="T9" fmla="*/ 19 h 32"/>
                  <a:gd name="T10" fmla="*/ 0 60000 65536"/>
                  <a:gd name="T11" fmla="*/ 0 60000 65536"/>
                  <a:gd name="T12" fmla="*/ 0 60000 65536"/>
                  <a:gd name="T13" fmla="*/ 0 60000 65536"/>
                  <a:gd name="T14" fmla="*/ 0 60000 65536"/>
                  <a:gd name="T15" fmla="*/ 0 w 38"/>
                  <a:gd name="T16" fmla="*/ 0 h 32"/>
                  <a:gd name="T17" fmla="*/ 38 w 38"/>
                  <a:gd name="T18" fmla="*/ 32 h 32"/>
                </a:gdLst>
                <a:ahLst/>
                <a:cxnLst>
                  <a:cxn ang="T10">
                    <a:pos x="T0" y="T1"/>
                  </a:cxn>
                  <a:cxn ang="T11">
                    <a:pos x="T2" y="T3"/>
                  </a:cxn>
                  <a:cxn ang="T12">
                    <a:pos x="T4" y="T5"/>
                  </a:cxn>
                  <a:cxn ang="T13">
                    <a:pos x="T6" y="T7"/>
                  </a:cxn>
                  <a:cxn ang="T14">
                    <a:pos x="T8" y="T9"/>
                  </a:cxn>
                </a:cxnLst>
                <a:rect l="T15" t="T16" r="T17" b="T18"/>
                <a:pathLst>
                  <a:path w="38" h="32">
                    <a:moveTo>
                      <a:pt x="0" y="19"/>
                    </a:moveTo>
                    <a:lnTo>
                      <a:pt x="8" y="0"/>
                    </a:lnTo>
                    <a:lnTo>
                      <a:pt x="38" y="13"/>
                    </a:lnTo>
                    <a:lnTo>
                      <a:pt x="31" y="32"/>
                    </a:lnTo>
                    <a:lnTo>
                      <a:pt x="0" y="19"/>
                    </a:lnTo>
                    <a:close/>
                  </a:path>
                </a:pathLst>
              </a:custGeom>
              <a:solidFill>
                <a:srgbClr val="000000"/>
              </a:solidFill>
              <a:ln w="9525">
                <a:noFill/>
                <a:round/>
                <a:headEnd/>
                <a:tailEnd/>
              </a:ln>
            </p:spPr>
            <p:txBody>
              <a:bodyPr/>
              <a:lstStyle/>
              <a:p>
                <a:endParaRPr lang="en-US"/>
              </a:p>
            </p:txBody>
          </p:sp>
          <p:sp>
            <p:nvSpPr>
              <p:cNvPr id="92483" name="Freeform 651"/>
              <p:cNvSpPr>
                <a:spLocks/>
              </p:cNvSpPr>
              <p:nvPr/>
            </p:nvSpPr>
            <p:spPr bwMode="auto">
              <a:xfrm>
                <a:off x="1868" y="4227"/>
                <a:ext cx="39" cy="34"/>
              </a:xfrm>
              <a:custGeom>
                <a:avLst/>
                <a:gdLst>
                  <a:gd name="T0" fmla="*/ 0 w 39"/>
                  <a:gd name="T1" fmla="*/ 21 h 34"/>
                  <a:gd name="T2" fmla="*/ 8 w 39"/>
                  <a:gd name="T3" fmla="*/ 0 h 34"/>
                  <a:gd name="T4" fmla="*/ 39 w 39"/>
                  <a:gd name="T5" fmla="*/ 13 h 34"/>
                  <a:gd name="T6" fmla="*/ 31 w 39"/>
                  <a:gd name="T7" fmla="*/ 34 h 34"/>
                  <a:gd name="T8" fmla="*/ 0 w 39"/>
                  <a:gd name="T9" fmla="*/ 21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0" y="21"/>
                    </a:moveTo>
                    <a:lnTo>
                      <a:pt x="8" y="0"/>
                    </a:lnTo>
                    <a:lnTo>
                      <a:pt x="39" y="13"/>
                    </a:lnTo>
                    <a:lnTo>
                      <a:pt x="31" y="34"/>
                    </a:lnTo>
                    <a:lnTo>
                      <a:pt x="0" y="21"/>
                    </a:lnTo>
                    <a:close/>
                  </a:path>
                </a:pathLst>
              </a:custGeom>
              <a:solidFill>
                <a:srgbClr val="000000"/>
              </a:solidFill>
              <a:ln w="9525">
                <a:noFill/>
                <a:round/>
                <a:headEnd/>
                <a:tailEnd/>
              </a:ln>
            </p:spPr>
            <p:txBody>
              <a:bodyPr/>
              <a:lstStyle/>
              <a:p>
                <a:endParaRPr lang="en-US"/>
              </a:p>
            </p:txBody>
          </p:sp>
          <p:sp>
            <p:nvSpPr>
              <p:cNvPr id="92484" name="Freeform 650"/>
              <p:cNvSpPr>
                <a:spLocks/>
              </p:cNvSpPr>
              <p:nvPr/>
            </p:nvSpPr>
            <p:spPr bwMode="auto">
              <a:xfrm>
                <a:off x="1877" y="4206"/>
                <a:ext cx="38" cy="34"/>
              </a:xfrm>
              <a:custGeom>
                <a:avLst/>
                <a:gdLst>
                  <a:gd name="T0" fmla="*/ 0 w 38"/>
                  <a:gd name="T1" fmla="*/ 21 h 34"/>
                  <a:gd name="T2" fmla="*/ 8 w 38"/>
                  <a:gd name="T3" fmla="*/ 0 h 34"/>
                  <a:gd name="T4" fmla="*/ 38 w 38"/>
                  <a:gd name="T5" fmla="*/ 13 h 34"/>
                  <a:gd name="T6" fmla="*/ 30 w 38"/>
                  <a:gd name="T7" fmla="*/ 34 h 34"/>
                  <a:gd name="T8" fmla="*/ 0 w 38"/>
                  <a:gd name="T9" fmla="*/ 21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21"/>
                    </a:moveTo>
                    <a:lnTo>
                      <a:pt x="8" y="0"/>
                    </a:lnTo>
                    <a:lnTo>
                      <a:pt x="38" y="13"/>
                    </a:lnTo>
                    <a:lnTo>
                      <a:pt x="30" y="34"/>
                    </a:lnTo>
                    <a:lnTo>
                      <a:pt x="0" y="21"/>
                    </a:lnTo>
                    <a:close/>
                  </a:path>
                </a:pathLst>
              </a:custGeom>
              <a:solidFill>
                <a:srgbClr val="000000"/>
              </a:solidFill>
              <a:ln w="9525">
                <a:noFill/>
                <a:round/>
                <a:headEnd/>
                <a:tailEnd/>
              </a:ln>
            </p:spPr>
            <p:txBody>
              <a:bodyPr/>
              <a:lstStyle/>
              <a:p>
                <a:endParaRPr lang="en-US"/>
              </a:p>
            </p:txBody>
          </p:sp>
          <p:sp>
            <p:nvSpPr>
              <p:cNvPr id="92485" name="Freeform 649"/>
              <p:cNvSpPr>
                <a:spLocks/>
              </p:cNvSpPr>
              <p:nvPr/>
            </p:nvSpPr>
            <p:spPr bwMode="auto">
              <a:xfrm>
                <a:off x="1884" y="4184"/>
                <a:ext cx="39" cy="34"/>
              </a:xfrm>
              <a:custGeom>
                <a:avLst/>
                <a:gdLst>
                  <a:gd name="T0" fmla="*/ 0 w 39"/>
                  <a:gd name="T1" fmla="*/ 22 h 34"/>
                  <a:gd name="T2" fmla="*/ 8 w 39"/>
                  <a:gd name="T3" fmla="*/ 0 h 34"/>
                  <a:gd name="T4" fmla="*/ 39 w 39"/>
                  <a:gd name="T5" fmla="*/ 12 h 34"/>
                  <a:gd name="T6" fmla="*/ 31 w 39"/>
                  <a:gd name="T7" fmla="*/ 34 h 34"/>
                  <a:gd name="T8" fmla="*/ 0 w 39"/>
                  <a:gd name="T9" fmla="*/ 22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0" y="22"/>
                    </a:moveTo>
                    <a:lnTo>
                      <a:pt x="8" y="0"/>
                    </a:lnTo>
                    <a:lnTo>
                      <a:pt x="39" y="12"/>
                    </a:lnTo>
                    <a:lnTo>
                      <a:pt x="31" y="34"/>
                    </a:lnTo>
                    <a:lnTo>
                      <a:pt x="0" y="22"/>
                    </a:lnTo>
                    <a:close/>
                  </a:path>
                </a:pathLst>
              </a:custGeom>
              <a:solidFill>
                <a:srgbClr val="000000"/>
              </a:solidFill>
              <a:ln w="9525">
                <a:noFill/>
                <a:round/>
                <a:headEnd/>
                <a:tailEnd/>
              </a:ln>
            </p:spPr>
            <p:txBody>
              <a:bodyPr/>
              <a:lstStyle/>
              <a:p>
                <a:endParaRPr lang="en-US"/>
              </a:p>
            </p:txBody>
          </p:sp>
          <p:sp>
            <p:nvSpPr>
              <p:cNvPr id="92486" name="Freeform 648"/>
              <p:cNvSpPr>
                <a:spLocks/>
              </p:cNvSpPr>
              <p:nvPr/>
            </p:nvSpPr>
            <p:spPr bwMode="auto">
              <a:xfrm>
                <a:off x="1893" y="4168"/>
                <a:ext cx="36" cy="29"/>
              </a:xfrm>
              <a:custGeom>
                <a:avLst/>
                <a:gdLst>
                  <a:gd name="T0" fmla="*/ 0 w 36"/>
                  <a:gd name="T1" fmla="*/ 16 h 29"/>
                  <a:gd name="T2" fmla="*/ 6 w 36"/>
                  <a:gd name="T3" fmla="*/ 0 h 29"/>
                  <a:gd name="T4" fmla="*/ 36 w 36"/>
                  <a:gd name="T5" fmla="*/ 13 h 29"/>
                  <a:gd name="T6" fmla="*/ 30 w 36"/>
                  <a:gd name="T7" fmla="*/ 29 h 29"/>
                  <a:gd name="T8" fmla="*/ 0 w 36"/>
                  <a:gd name="T9" fmla="*/ 16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0" y="16"/>
                    </a:moveTo>
                    <a:lnTo>
                      <a:pt x="6" y="0"/>
                    </a:lnTo>
                    <a:lnTo>
                      <a:pt x="36" y="13"/>
                    </a:lnTo>
                    <a:lnTo>
                      <a:pt x="30" y="29"/>
                    </a:lnTo>
                    <a:lnTo>
                      <a:pt x="0" y="16"/>
                    </a:lnTo>
                    <a:close/>
                  </a:path>
                </a:pathLst>
              </a:custGeom>
              <a:solidFill>
                <a:srgbClr val="000000"/>
              </a:solidFill>
              <a:ln w="9525">
                <a:noFill/>
                <a:round/>
                <a:headEnd/>
                <a:tailEnd/>
              </a:ln>
            </p:spPr>
            <p:txBody>
              <a:bodyPr/>
              <a:lstStyle/>
              <a:p>
                <a:endParaRPr lang="en-US"/>
              </a:p>
            </p:txBody>
          </p:sp>
          <p:sp>
            <p:nvSpPr>
              <p:cNvPr id="92487" name="Freeform 647"/>
              <p:cNvSpPr>
                <a:spLocks/>
              </p:cNvSpPr>
              <p:nvPr/>
            </p:nvSpPr>
            <p:spPr bwMode="auto">
              <a:xfrm>
                <a:off x="1947" y="3992"/>
                <a:ext cx="46" cy="56"/>
              </a:xfrm>
              <a:custGeom>
                <a:avLst/>
                <a:gdLst>
                  <a:gd name="T0" fmla="*/ 0 w 46"/>
                  <a:gd name="T1" fmla="*/ 45 h 56"/>
                  <a:gd name="T2" fmla="*/ 15 w 46"/>
                  <a:gd name="T3" fmla="*/ 0 h 56"/>
                  <a:gd name="T4" fmla="*/ 46 w 46"/>
                  <a:gd name="T5" fmla="*/ 12 h 56"/>
                  <a:gd name="T6" fmla="*/ 31 w 46"/>
                  <a:gd name="T7" fmla="*/ 56 h 56"/>
                  <a:gd name="T8" fmla="*/ 0 w 46"/>
                  <a:gd name="T9" fmla="*/ 45 h 56"/>
                  <a:gd name="T10" fmla="*/ 0 60000 65536"/>
                  <a:gd name="T11" fmla="*/ 0 60000 65536"/>
                  <a:gd name="T12" fmla="*/ 0 60000 65536"/>
                  <a:gd name="T13" fmla="*/ 0 60000 65536"/>
                  <a:gd name="T14" fmla="*/ 0 60000 65536"/>
                  <a:gd name="T15" fmla="*/ 0 w 46"/>
                  <a:gd name="T16" fmla="*/ 0 h 56"/>
                  <a:gd name="T17" fmla="*/ 46 w 46"/>
                  <a:gd name="T18" fmla="*/ 56 h 56"/>
                </a:gdLst>
                <a:ahLst/>
                <a:cxnLst>
                  <a:cxn ang="T10">
                    <a:pos x="T0" y="T1"/>
                  </a:cxn>
                  <a:cxn ang="T11">
                    <a:pos x="T2" y="T3"/>
                  </a:cxn>
                  <a:cxn ang="T12">
                    <a:pos x="T4" y="T5"/>
                  </a:cxn>
                  <a:cxn ang="T13">
                    <a:pos x="T6" y="T7"/>
                  </a:cxn>
                  <a:cxn ang="T14">
                    <a:pos x="T8" y="T9"/>
                  </a:cxn>
                </a:cxnLst>
                <a:rect l="T15" t="T16" r="T17" b="T18"/>
                <a:pathLst>
                  <a:path w="46" h="56">
                    <a:moveTo>
                      <a:pt x="0" y="45"/>
                    </a:moveTo>
                    <a:lnTo>
                      <a:pt x="15" y="0"/>
                    </a:lnTo>
                    <a:lnTo>
                      <a:pt x="46" y="12"/>
                    </a:lnTo>
                    <a:lnTo>
                      <a:pt x="31" y="56"/>
                    </a:lnTo>
                    <a:lnTo>
                      <a:pt x="0" y="45"/>
                    </a:lnTo>
                    <a:close/>
                  </a:path>
                </a:pathLst>
              </a:custGeom>
              <a:solidFill>
                <a:srgbClr val="000000"/>
              </a:solidFill>
              <a:ln w="9525">
                <a:noFill/>
                <a:round/>
                <a:headEnd/>
                <a:tailEnd/>
              </a:ln>
            </p:spPr>
            <p:txBody>
              <a:bodyPr/>
              <a:lstStyle/>
              <a:p>
                <a:endParaRPr lang="en-US"/>
              </a:p>
            </p:txBody>
          </p:sp>
          <p:sp>
            <p:nvSpPr>
              <p:cNvPr id="92488" name="Freeform 646"/>
              <p:cNvSpPr>
                <a:spLocks/>
              </p:cNvSpPr>
              <p:nvPr/>
            </p:nvSpPr>
            <p:spPr bwMode="auto">
              <a:xfrm>
                <a:off x="1962" y="3939"/>
                <a:ext cx="50" cy="65"/>
              </a:xfrm>
              <a:custGeom>
                <a:avLst/>
                <a:gdLst>
                  <a:gd name="T0" fmla="*/ 0 w 50"/>
                  <a:gd name="T1" fmla="*/ 52 h 65"/>
                  <a:gd name="T2" fmla="*/ 19 w 50"/>
                  <a:gd name="T3" fmla="*/ 0 h 65"/>
                  <a:gd name="T4" fmla="*/ 50 w 50"/>
                  <a:gd name="T5" fmla="*/ 13 h 65"/>
                  <a:gd name="T6" fmla="*/ 31 w 50"/>
                  <a:gd name="T7" fmla="*/ 65 h 65"/>
                  <a:gd name="T8" fmla="*/ 0 w 50"/>
                  <a:gd name="T9" fmla="*/ 52 h 65"/>
                  <a:gd name="T10" fmla="*/ 0 60000 65536"/>
                  <a:gd name="T11" fmla="*/ 0 60000 65536"/>
                  <a:gd name="T12" fmla="*/ 0 60000 65536"/>
                  <a:gd name="T13" fmla="*/ 0 60000 65536"/>
                  <a:gd name="T14" fmla="*/ 0 60000 65536"/>
                  <a:gd name="T15" fmla="*/ 0 w 50"/>
                  <a:gd name="T16" fmla="*/ 0 h 65"/>
                  <a:gd name="T17" fmla="*/ 50 w 50"/>
                  <a:gd name="T18" fmla="*/ 65 h 65"/>
                </a:gdLst>
                <a:ahLst/>
                <a:cxnLst>
                  <a:cxn ang="T10">
                    <a:pos x="T0" y="T1"/>
                  </a:cxn>
                  <a:cxn ang="T11">
                    <a:pos x="T2" y="T3"/>
                  </a:cxn>
                  <a:cxn ang="T12">
                    <a:pos x="T4" y="T5"/>
                  </a:cxn>
                  <a:cxn ang="T13">
                    <a:pos x="T6" y="T7"/>
                  </a:cxn>
                  <a:cxn ang="T14">
                    <a:pos x="T8" y="T9"/>
                  </a:cxn>
                </a:cxnLst>
                <a:rect l="T15" t="T16" r="T17" b="T18"/>
                <a:pathLst>
                  <a:path w="50" h="65">
                    <a:moveTo>
                      <a:pt x="0" y="52"/>
                    </a:moveTo>
                    <a:lnTo>
                      <a:pt x="19" y="0"/>
                    </a:lnTo>
                    <a:lnTo>
                      <a:pt x="50" y="13"/>
                    </a:lnTo>
                    <a:lnTo>
                      <a:pt x="31" y="65"/>
                    </a:lnTo>
                    <a:lnTo>
                      <a:pt x="0" y="52"/>
                    </a:lnTo>
                    <a:close/>
                  </a:path>
                </a:pathLst>
              </a:custGeom>
              <a:solidFill>
                <a:srgbClr val="000000"/>
              </a:solidFill>
              <a:ln w="9525">
                <a:noFill/>
                <a:round/>
                <a:headEnd/>
                <a:tailEnd/>
              </a:ln>
            </p:spPr>
            <p:txBody>
              <a:bodyPr/>
              <a:lstStyle/>
              <a:p>
                <a:endParaRPr lang="en-US"/>
              </a:p>
            </p:txBody>
          </p:sp>
          <p:sp>
            <p:nvSpPr>
              <p:cNvPr id="92489" name="Freeform 645"/>
              <p:cNvSpPr>
                <a:spLocks/>
              </p:cNvSpPr>
              <p:nvPr/>
            </p:nvSpPr>
            <p:spPr bwMode="auto">
              <a:xfrm>
                <a:off x="1981" y="3886"/>
                <a:ext cx="49" cy="66"/>
              </a:xfrm>
              <a:custGeom>
                <a:avLst/>
                <a:gdLst>
                  <a:gd name="T0" fmla="*/ 0 w 49"/>
                  <a:gd name="T1" fmla="*/ 53 h 66"/>
                  <a:gd name="T2" fmla="*/ 18 w 49"/>
                  <a:gd name="T3" fmla="*/ 0 h 66"/>
                  <a:gd name="T4" fmla="*/ 49 w 49"/>
                  <a:gd name="T5" fmla="*/ 12 h 66"/>
                  <a:gd name="T6" fmla="*/ 31 w 49"/>
                  <a:gd name="T7" fmla="*/ 66 h 66"/>
                  <a:gd name="T8" fmla="*/ 0 w 49"/>
                  <a:gd name="T9" fmla="*/ 53 h 66"/>
                  <a:gd name="T10" fmla="*/ 0 60000 65536"/>
                  <a:gd name="T11" fmla="*/ 0 60000 65536"/>
                  <a:gd name="T12" fmla="*/ 0 60000 65536"/>
                  <a:gd name="T13" fmla="*/ 0 60000 65536"/>
                  <a:gd name="T14" fmla="*/ 0 60000 65536"/>
                  <a:gd name="T15" fmla="*/ 0 w 49"/>
                  <a:gd name="T16" fmla="*/ 0 h 66"/>
                  <a:gd name="T17" fmla="*/ 49 w 49"/>
                  <a:gd name="T18" fmla="*/ 66 h 66"/>
                </a:gdLst>
                <a:ahLst/>
                <a:cxnLst>
                  <a:cxn ang="T10">
                    <a:pos x="T0" y="T1"/>
                  </a:cxn>
                  <a:cxn ang="T11">
                    <a:pos x="T2" y="T3"/>
                  </a:cxn>
                  <a:cxn ang="T12">
                    <a:pos x="T4" y="T5"/>
                  </a:cxn>
                  <a:cxn ang="T13">
                    <a:pos x="T6" y="T7"/>
                  </a:cxn>
                  <a:cxn ang="T14">
                    <a:pos x="T8" y="T9"/>
                  </a:cxn>
                </a:cxnLst>
                <a:rect l="T15" t="T16" r="T17" b="T18"/>
                <a:pathLst>
                  <a:path w="49" h="66">
                    <a:moveTo>
                      <a:pt x="0" y="53"/>
                    </a:moveTo>
                    <a:lnTo>
                      <a:pt x="18" y="0"/>
                    </a:lnTo>
                    <a:lnTo>
                      <a:pt x="49" y="12"/>
                    </a:lnTo>
                    <a:lnTo>
                      <a:pt x="31" y="66"/>
                    </a:lnTo>
                    <a:lnTo>
                      <a:pt x="0" y="53"/>
                    </a:lnTo>
                    <a:close/>
                  </a:path>
                </a:pathLst>
              </a:custGeom>
              <a:solidFill>
                <a:srgbClr val="000000"/>
              </a:solidFill>
              <a:ln w="9525">
                <a:noFill/>
                <a:round/>
                <a:headEnd/>
                <a:tailEnd/>
              </a:ln>
            </p:spPr>
            <p:txBody>
              <a:bodyPr/>
              <a:lstStyle/>
              <a:p>
                <a:endParaRPr lang="en-US"/>
              </a:p>
            </p:txBody>
          </p:sp>
          <p:sp>
            <p:nvSpPr>
              <p:cNvPr id="92490" name="Freeform 644"/>
              <p:cNvSpPr>
                <a:spLocks/>
              </p:cNvSpPr>
              <p:nvPr/>
            </p:nvSpPr>
            <p:spPr bwMode="auto">
              <a:xfrm>
                <a:off x="1999" y="3832"/>
                <a:ext cx="51" cy="66"/>
              </a:xfrm>
              <a:custGeom>
                <a:avLst/>
                <a:gdLst>
                  <a:gd name="T0" fmla="*/ 0 w 51"/>
                  <a:gd name="T1" fmla="*/ 54 h 66"/>
                  <a:gd name="T2" fmla="*/ 20 w 51"/>
                  <a:gd name="T3" fmla="*/ 0 h 66"/>
                  <a:gd name="T4" fmla="*/ 51 w 51"/>
                  <a:gd name="T5" fmla="*/ 12 h 66"/>
                  <a:gd name="T6" fmla="*/ 31 w 51"/>
                  <a:gd name="T7" fmla="*/ 66 h 66"/>
                  <a:gd name="T8" fmla="*/ 0 w 51"/>
                  <a:gd name="T9" fmla="*/ 54 h 66"/>
                  <a:gd name="T10" fmla="*/ 0 60000 65536"/>
                  <a:gd name="T11" fmla="*/ 0 60000 65536"/>
                  <a:gd name="T12" fmla="*/ 0 60000 65536"/>
                  <a:gd name="T13" fmla="*/ 0 60000 65536"/>
                  <a:gd name="T14" fmla="*/ 0 60000 65536"/>
                  <a:gd name="T15" fmla="*/ 0 w 51"/>
                  <a:gd name="T16" fmla="*/ 0 h 66"/>
                  <a:gd name="T17" fmla="*/ 51 w 51"/>
                  <a:gd name="T18" fmla="*/ 66 h 66"/>
                </a:gdLst>
                <a:ahLst/>
                <a:cxnLst>
                  <a:cxn ang="T10">
                    <a:pos x="T0" y="T1"/>
                  </a:cxn>
                  <a:cxn ang="T11">
                    <a:pos x="T2" y="T3"/>
                  </a:cxn>
                  <a:cxn ang="T12">
                    <a:pos x="T4" y="T5"/>
                  </a:cxn>
                  <a:cxn ang="T13">
                    <a:pos x="T6" y="T7"/>
                  </a:cxn>
                  <a:cxn ang="T14">
                    <a:pos x="T8" y="T9"/>
                  </a:cxn>
                </a:cxnLst>
                <a:rect l="T15" t="T16" r="T17" b="T18"/>
                <a:pathLst>
                  <a:path w="51" h="66">
                    <a:moveTo>
                      <a:pt x="0" y="54"/>
                    </a:moveTo>
                    <a:lnTo>
                      <a:pt x="20" y="0"/>
                    </a:lnTo>
                    <a:lnTo>
                      <a:pt x="51" y="12"/>
                    </a:lnTo>
                    <a:lnTo>
                      <a:pt x="31" y="66"/>
                    </a:lnTo>
                    <a:lnTo>
                      <a:pt x="0" y="54"/>
                    </a:lnTo>
                    <a:close/>
                  </a:path>
                </a:pathLst>
              </a:custGeom>
              <a:solidFill>
                <a:srgbClr val="000000"/>
              </a:solidFill>
              <a:ln w="9525">
                <a:noFill/>
                <a:round/>
                <a:headEnd/>
                <a:tailEnd/>
              </a:ln>
            </p:spPr>
            <p:txBody>
              <a:bodyPr/>
              <a:lstStyle/>
              <a:p>
                <a:endParaRPr lang="en-US"/>
              </a:p>
            </p:txBody>
          </p:sp>
          <p:sp>
            <p:nvSpPr>
              <p:cNvPr id="92491" name="Freeform 643"/>
              <p:cNvSpPr>
                <a:spLocks/>
              </p:cNvSpPr>
              <p:nvPr/>
            </p:nvSpPr>
            <p:spPr bwMode="auto">
              <a:xfrm>
                <a:off x="2019" y="3804"/>
                <a:ext cx="40" cy="40"/>
              </a:xfrm>
              <a:custGeom>
                <a:avLst/>
                <a:gdLst>
                  <a:gd name="T0" fmla="*/ 0 w 40"/>
                  <a:gd name="T1" fmla="*/ 28 h 40"/>
                  <a:gd name="T2" fmla="*/ 9 w 40"/>
                  <a:gd name="T3" fmla="*/ 0 h 40"/>
                  <a:gd name="T4" fmla="*/ 40 w 40"/>
                  <a:gd name="T5" fmla="*/ 12 h 40"/>
                  <a:gd name="T6" fmla="*/ 31 w 40"/>
                  <a:gd name="T7" fmla="*/ 40 h 40"/>
                  <a:gd name="T8" fmla="*/ 0 w 40"/>
                  <a:gd name="T9" fmla="*/ 28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0" y="28"/>
                    </a:moveTo>
                    <a:lnTo>
                      <a:pt x="9" y="0"/>
                    </a:lnTo>
                    <a:lnTo>
                      <a:pt x="40" y="12"/>
                    </a:lnTo>
                    <a:lnTo>
                      <a:pt x="31" y="40"/>
                    </a:lnTo>
                    <a:lnTo>
                      <a:pt x="0" y="28"/>
                    </a:lnTo>
                    <a:close/>
                  </a:path>
                </a:pathLst>
              </a:custGeom>
              <a:solidFill>
                <a:srgbClr val="000000"/>
              </a:solidFill>
              <a:ln w="9525">
                <a:noFill/>
                <a:round/>
                <a:headEnd/>
                <a:tailEnd/>
              </a:ln>
            </p:spPr>
            <p:txBody>
              <a:bodyPr/>
              <a:lstStyle/>
              <a:p>
                <a:endParaRPr lang="en-US"/>
              </a:p>
            </p:txBody>
          </p:sp>
          <p:sp>
            <p:nvSpPr>
              <p:cNvPr id="92492" name="Freeform 642"/>
              <p:cNvSpPr>
                <a:spLocks/>
              </p:cNvSpPr>
              <p:nvPr/>
            </p:nvSpPr>
            <p:spPr bwMode="auto">
              <a:xfrm>
                <a:off x="2075" y="3666"/>
                <a:ext cx="34" cy="19"/>
              </a:xfrm>
              <a:custGeom>
                <a:avLst/>
                <a:gdLst>
                  <a:gd name="T0" fmla="*/ 0 w 34"/>
                  <a:gd name="T1" fmla="*/ 6 h 19"/>
                  <a:gd name="T2" fmla="*/ 2 w 34"/>
                  <a:gd name="T3" fmla="*/ 0 h 19"/>
                  <a:gd name="T4" fmla="*/ 34 w 34"/>
                  <a:gd name="T5" fmla="*/ 13 h 19"/>
                  <a:gd name="T6" fmla="*/ 32 w 34"/>
                  <a:gd name="T7" fmla="*/ 19 h 19"/>
                  <a:gd name="T8" fmla="*/ 0 w 34"/>
                  <a:gd name="T9" fmla="*/ 6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0" y="6"/>
                    </a:moveTo>
                    <a:lnTo>
                      <a:pt x="2" y="0"/>
                    </a:lnTo>
                    <a:lnTo>
                      <a:pt x="34" y="13"/>
                    </a:lnTo>
                    <a:lnTo>
                      <a:pt x="32" y="19"/>
                    </a:lnTo>
                    <a:lnTo>
                      <a:pt x="0" y="6"/>
                    </a:lnTo>
                    <a:close/>
                  </a:path>
                </a:pathLst>
              </a:custGeom>
              <a:solidFill>
                <a:srgbClr val="000000"/>
              </a:solidFill>
              <a:ln w="9525">
                <a:noFill/>
                <a:round/>
                <a:headEnd/>
                <a:tailEnd/>
              </a:ln>
            </p:spPr>
            <p:txBody>
              <a:bodyPr/>
              <a:lstStyle/>
              <a:p>
                <a:endParaRPr lang="en-US"/>
              </a:p>
            </p:txBody>
          </p:sp>
          <p:sp>
            <p:nvSpPr>
              <p:cNvPr id="92493" name="Freeform 641"/>
              <p:cNvSpPr>
                <a:spLocks/>
              </p:cNvSpPr>
              <p:nvPr/>
            </p:nvSpPr>
            <p:spPr bwMode="auto">
              <a:xfrm>
                <a:off x="2077" y="3611"/>
                <a:ext cx="52" cy="68"/>
              </a:xfrm>
              <a:custGeom>
                <a:avLst/>
                <a:gdLst>
                  <a:gd name="T0" fmla="*/ 0 w 52"/>
                  <a:gd name="T1" fmla="*/ 55 h 68"/>
                  <a:gd name="T2" fmla="*/ 21 w 52"/>
                  <a:gd name="T3" fmla="*/ 0 h 68"/>
                  <a:gd name="T4" fmla="*/ 52 w 52"/>
                  <a:gd name="T5" fmla="*/ 13 h 68"/>
                  <a:gd name="T6" fmla="*/ 32 w 52"/>
                  <a:gd name="T7" fmla="*/ 68 h 68"/>
                  <a:gd name="T8" fmla="*/ 0 w 52"/>
                  <a:gd name="T9" fmla="*/ 55 h 68"/>
                  <a:gd name="T10" fmla="*/ 0 60000 65536"/>
                  <a:gd name="T11" fmla="*/ 0 60000 65536"/>
                  <a:gd name="T12" fmla="*/ 0 60000 65536"/>
                  <a:gd name="T13" fmla="*/ 0 60000 65536"/>
                  <a:gd name="T14" fmla="*/ 0 60000 65536"/>
                  <a:gd name="T15" fmla="*/ 0 w 52"/>
                  <a:gd name="T16" fmla="*/ 0 h 68"/>
                  <a:gd name="T17" fmla="*/ 52 w 52"/>
                  <a:gd name="T18" fmla="*/ 68 h 68"/>
                </a:gdLst>
                <a:ahLst/>
                <a:cxnLst>
                  <a:cxn ang="T10">
                    <a:pos x="T0" y="T1"/>
                  </a:cxn>
                  <a:cxn ang="T11">
                    <a:pos x="T2" y="T3"/>
                  </a:cxn>
                  <a:cxn ang="T12">
                    <a:pos x="T4" y="T5"/>
                  </a:cxn>
                  <a:cxn ang="T13">
                    <a:pos x="T6" y="T7"/>
                  </a:cxn>
                  <a:cxn ang="T14">
                    <a:pos x="T8" y="T9"/>
                  </a:cxn>
                </a:cxnLst>
                <a:rect l="T15" t="T16" r="T17" b="T18"/>
                <a:pathLst>
                  <a:path w="52" h="68">
                    <a:moveTo>
                      <a:pt x="0" y="55"/>
                    </a:moveTo>
                    <a:lnTo>
                      <a:pt x="21" y="0"/>
                    </a:lnTo>
                    <a:lnTo>
                      <a:pt x="52" y="13"/>
                    </a:lnTo>
                    <a:lnTo>
                      <a:pt x="32" y="68"/>
                    </a:lnTo>
                    <a:lnTo>
                      <a:pt x="0" y="55"/>
                    </a:lnTo>
                    <a:close/>
                  </a:path>
                </a:pathLst>
              </a:custGeom>
              <a:solidFill>
                <a:srgbClr val="000000"/>
              </a:solidFill>
              <a:ln w="9525">
                <a:noFill/>
                <a:round/>
                <a:headEnd/>
                <a:tailEnd/>
              </a:ln>
            </p:spPr>
            <p:txBody>
              <a:bodyPr/>
              <a:lstStyle/>
              <a:p>
                <a:endParaRPr lang="en-US"/>
              </a:p>
            </p:txBody>
          </p:sp>
          <p:sp>
            <p:nvSpPr>
              <p:cNvPr id="92494" name="Freeform 640"/>
              <p:cNvSpPr>
                <a:spLocks/>
              </p:cNvSpPr>
              <p:nvPr/>
            </p:nvSpPr>
            <p:spPr bwMode="auto">
              <a:xfrm>
                <a:off x="2098" y="3557"/>
                <a:ext cx="52" cy="68"/>
              </a:xfrm>
              <a:custGeom>
                <a:avLst/>
                <a:gdLst>
                  <a:gd name="T0" fmla="*/ 0 w 52"/>
                  <a:gd name="T1" fmla="*/ 54 h 68"/>
                  <a:gd name="T2" fmla="*/ 20 w 52"/>
                  <a:gd name="T3" fmla="*/ 0 h 68"/>
                  <a:gd name="T4" fmla="*/ 52 w 52"/>
                  <a:gd name="T5" fmla="*/ 13 h 68"/>
                  <a:gd name="T6" fmla="*/ 31 w 52"/>
                  <a:gd name="T7" fmla="*/ 68 h 68"/>
                  <a:gd name="T8" fmla="*/ 0 w 52"/>
                  <a:gd name="T9" fmla="*/ 54 h 68"/>
                  <a:gd name="T10" fmla="*/ 0 60000 65536"/>
                  <a:gd name="T11" fmla="*/ 0 60000 65536"/>
                  <a:gd name="T12" fmla="*/ 0 60000 65536"/>
                  <a:gd name="T13" fmla="*/ 0 60000 65536"/>
                  <a:gd name="T14" fmla="*/ 0 60000 65536"/>
                  <a:gd name="T15" fmla="*/ 0 w 52"/>
                  <a:gd name="T16" fmla="*/ 0 h 68"/>
                  <a:gd name="T17" fmla="*/ 52 w 52"/>
                  <a:gd name="T18" fmla="*/ 68 h 68"/>
                </a:gdLst>
                <a:ahLst/>
                <a:cxnLst>
                  <a:cxn ang="T10">
                    <a:pos x="T0" y="T1"/>
                  </a:cxn>
                  <a:cxn ang="T11">
                    <a:pos x="T2" y="T3"/>
                  </a:cxn>
                  <a:cxn ang="T12">
                    <a:pos x="T4" y="T5"/>
                  </a:cxn>
                  <a:cxn ang="T13">
                    <a:pos x="T6" y="T7"/>
                  </a:cxn>
                  <a:cxn ang="T14">
                    <a:pos x="T8" y="T9"/>
                  </a:cxn>
                </a:cxnLst>
                <a:rect l="T15" t="T16" r="T17" b="T18"/>
                <a:pathLst>
                  <a:path w="52" h="68">
                    <a:moveTo>
                      <a:pt x="0" y="54"/>
                    </a:moveTo>
                    <a:lnTo>
                      <a:pt x="20" y="0"/>
                    </a:lnTo>
                    <a:lnTo>
                      <a:pt x="52" y="13"/>
                    </a:lnTo>
                    <a:lnTo>
                      <a:pt x="31" y="68"/>
                    </a:lnTo>
                    <a:lnTo>
                      <a:pt x="0" y="54"/>
                    </a:lnTo>
                    <a:close/>
                  </a:path>
                </a:pathLst>
              </a:custGeom>
              <a:solidFill>
                <a:srgbClr val="000000"/>
              </a:solidFill>
              <a:ln w="9525">
                <a:noFill/>
                <a:round/>
                <a:headEnd/>
                <a:tailEnd/>
              </a:ln>
            </p:spPr>
            <p:txBody>
              <a:bodyPr/>
              <a:lstStyle/>
              <a:p>
                <a:endParaRPr lang="en-US"/>
              </a:p>
            </p:txBody>
          </p:sp>
          <p:sp>
            <p:nvSpPr>
              <p:cNvPr id="92495" name="Freeform 639"/>
              <p:cNvSpPr>
                <a:spLocks/>
              </p:cNvSpPr>
              <p:nvPr/>
            </p:nvSpPr>
            <p:spPr bwMode="auto">
              <a:xfrm>
                <a:off x="2118" y="3502"/>
                <a:ext cx="52" cy="68"/>
              </a:xfrm>
              <a:custGeom>
                <a:avLst/>
                <a:gdLst>
                  <a:gd name="T0" fmla="*/ 0 w 52"/>
                  <a:gd name="T1" fmla="*/ 55 h 68"/>
                  <a:gd name="T2" fmla="*/ 20 w 52"/>
                  <a:gd name="T3" fmla="*/ 0 h 68"/>
                  <a:gd name="T4" fmla="*/ 52 w 52"/>
                  <a:gd name="T5" fmla="*/ 14 h 68"/>
                  <a:gd name="T6" fmla="*/ 32 w 52"/>
                  <a:gd name="T7" fmla="*/ 68 h 68"/>
                  <a:gd name="T8" fmla="*/ 0 w 52"/>
                  <a:gd name="T9" fmla="*/ 55 h 68"/>
                  <a:gd name="T10" fmla="*/ 0 60000 65536"/>
                  <a:gd name="T11" fmla="*/ 0 60000 65536"/>
                  <a:gd name="T12" fmla="*/ 0 60000 65536"/>
                  <a:gd name="T13" fmla="*/ 0 60000 65536"/>
                  <a:gd name="T14" fmla="*/ 0 60000 65536"/>
                  <a:gd name="T15" fmla="*/ 0 w 52"/>
                  <a:gd name="T16" fmla="*/ 0 h 68"/>
                  <a:gd name="T17" fmla="*/ 52 w 52"/>
                  <a:gd name="T18" fmla="*/ 68 h 68"/>
                </a:gdLst>
                <a:ahLst/>
                <a:cxnLst>
                  <a:cxn ang="T10">
                    <a:pos x="T0" y="T1"/>
                  </a:cxn>
                  <a:cxn ang="T11">
                    <a:pos x="T2" y="T3"/>
                  </a:cxn>
                  <a:cxn ang="T12">
                    <a:pos x="T4" y="T5"/>
                  </a:cxn>
                  <a:cxn ang="T13">
                    <a:pos x="T6" y="T7"/>
                  </a:cxn>
                  <a:cxn ang="T14">
                    <a:pos x="T8" y="T9"/>
                  </a:cxn>
                </a:cxnLst>
                <a:rect l="T15" t="T16" r="T17" b="T18"/>
                <a:pathLst>
                  <a:path w="52" h="68">
                    <a:moveTo>
                      <a:pt x="0" y="55"/>
                    </a:moveTo>
                    <a:lnTo>
                      <a:pt x="20" y="0"/>
                    </a:lnTo>
                    <a:lnTo>
                      <a:pt x="52" y="14"/>
                    </a:lnTo>
                    <a:lnTo>
                      <a:pt x="32" y="68"/>
                    </a:lnTo>
                    <a:lnTo>
                      <a:pt x="0" y="55"/>
                    </a:lnTo>
                    <a:close/>
                  </a:path>
                </a:pathLst>
              </a:custGeom>
              <a:solidFill>
                <a:srgbClr val="000000"/>
              </a:solidFill>
              <a:ln w="9525">
                <a:noFill/>
                <a:round/>
                <a:headEnd/>
                <a:tailEnd/>
              </a:ln>
            </p:spPr>
            <p:txBody>
              <a:bodyPr/>
              <a:lstStyle/>
              <a:p>
                <a:endParaRPr lang="en-US"/>
              </a:p>
            </p:txBody>
          </p:sp>
          <p:sp>
            <p:nvSpPr>
              <p:cNvPr id="92496" name="Freeform 638"/>
              <p:cNvSpPr>
                <a:spLocks/>
              </p:cNvSpPr>
              <p:nvPr/>
            </p:nvSpPr>
            <p:spPr bwMode="auto">
              <a:xfrm>
                <a:off x="2138" y="3450"/>
                <a:ext cx="52" cy="66"/>
              </a:xfrm>
              <a:custGeom>
                <a:avLst/>
                <a:gdLst>
                  <a:gd name="T0" fmla="*/ 0 w 52"/>
                  <a:gd name="T1" fmla="*/ 52 h 66"/>
                  <a:gd name="T2" fmla="*/ 21 w 52"/>
                  <a:gd name="T3" fmla="*/ 0 h 66"/>
                  <a:gd name="T4" fmla="*/ 52 w 52"/>
                  <a:gd name="T5" fmla="*/ 13 h 66"/>
                  <a:gd name="T6" fmla="*/ 32 w 52"/>
                  <a:gd name="T7" fmla="*/ 66 h 66"/>
                  <a:gd name="T8" fmla="*/ 0 w 52"/>
                  <a:gd name="T9" fmla="*/ 52 h 66"/>
                  <a:gd name="T10" fmla="*/ 0 60000 65536"/>
                  <a:gd name="T11" fmla="*/ 0 60000 65536"/>
                  <a:gd name="T12" fmla="*/ 0 60000 65536"/>
                  <a:gd name="T13" fmla="*/ 0 60000 65536"/>
                  <a:gd name="T14" fmla="*/ 0 60000 65536"/>
                  <a:gd name="T15" fmla="*/ 0 w 52"/>
                  <a:gd name="T16" fmla="*/ 0 h 66"/>
                  <a:gd name="T17" fmla="*/ 52 w 52"/>
                  <a:gd name="T18" fmla="*/ 66 h 66"/>
                </a:gdLst>
                <a:ahLst/>
                <a:cxnLst>
                  <a:cxn ang="T10">
                    <a:pos x="T0" y="T1"/>
                  </a:cxn>
                  <a:cxn ang="T11">
                    <a:pos x="T2" y="T3"/>
                  </a:cxn>
                  <a:cxn ang="T12">
                    <a:pos x="T4" y="T5"/>
                  </a:cxn>
                  <a:cxn ang="T13">
                    <a:pos x="T6" y="T7"/>
                  </a:cxn>
                  <a:cxn ang="T14">
                    <a:pos x="T8" y="T9"/>
                  </a:cxn>
                </a:cxnLst>
                <a:rect l="T15" t="T16" r="T17" b="T18"/>
                <a:pathLst>
                  <a:path w="52" h="66">
                    <a:moveTo>
                      <a:pt x="0" y="52"/>
                    </a:moveTo>
                    <a:lnTo>
                      <a:pt x="21" y="0"/>
                    </a:lnTo>
                    <a:lnTo>
                      <a:pt x="52" y="13"/>
                    </a:lnTo>
                    <a:lnTo>
                      <a:pt x="32" y="66"/>
                    </a:lnTo>
                    <a:lnTo>
                      <a:pt x="0" y="52"/>
                    </a:lnTo>
                    <a:close/>
                  </a:path>
                </a:pathLst>
              </a:custGeom>
              <a:solidFill>
                <a:srgbClr val="000000"/>
              </a:solidFill>
              <a:ln w="9525">
                <a:noFill/>
                <a:round/>
                <a:headEnd/>
                <a:tailEnd/>
              </a:ln>
            </p:spPr>
            <p:txBody>
              <a:bodyPr/>
              <a:lstStyle/>
              <a:p>
                <a:endParaRPr lang="en-US"/>
              </a:p>
            </p:txBody>
          </p:sp>
          <p:sp>
            <p:nvSpPr>
              <p:cNvPr id="92497" name="Freeform 637"/>
              <p:cNvSpPr>
                <a:spLocks/>
              </p:cNvSpPr>
              <p:nvPr/>
            </p:nvSpPr>
            <p:spPr bwMode="auto">
              <a:xfrm>
                <a:off x="2159" y="3441"/>
                <a:ext cx="34" cy="23"/>
              </a:xfrm>
              <a:custGeom>
                <a:avLst/>
                <a:gdLst>
                  <a:gd name="T0" fmla="*/ 0 w 34"/>
                  <a:gd name="T1" fmla="*/ 8 h 23"/>
                  <a:gd name="T2" fmla="*/ 4 w 34"/>
                  <a:gd name="T3" fmla="*/ 0 h 23"/>
                  <a:gd name="T4" fmla="*/ 34 w 34"/>
                  <a:gd name="T5" fmla="*/ 15 h 23"/>
                  <a:gd name="T6" fmla="*/ 31 w 34"/>
                  <a:gd name="T7" fmla="*/ 23 h 23"/>
                  <a:gd name="T8" fmla="*/ 0 w 34"/>
                  <a:gd name="T9" fmla="*/ 8 h 23"/>
                  <a:gd name="T10" fmla="*/ 0 60000 65536"/>
                  <a:gd name="T11" fmla="*/ 0 60000 65536"/>
                  <a:gd name="T12" fmla="*/ 0 60000 65536"/>
                  <a:gd name="T13" fmla="*/ 0 60000 65536"/>
                  <a:gd name="T14" fmla="*/ 0 60000 65536"/>
                  <a:gd name="T15" fmla="*/ 0 w 34"/>
                  <a:gd name="T16" fmla="*/ 0 h 23"/>
                  <a:gd name="T17" fmla="*/ 34 w 34"/>
                  <a:gd name="T18" fmla="*/ 23 h 23"/>
                </a:gdLst>
                <a:ahLst/>
                <a:cxnLst>
                  <a:cxn ang="T10">
                    <a:pos x="T0" y="T1"/>
                  </a:cxn>
                  <a:cxn ang="T11">
                    <a:pos x="T2" y="T3"/>
                  </a:cxn>
                  <a:cxn ang="T12">
                    <a:pos x="T4" y="T5"/>
                  </a:cxn>
                  <a:cxn ang="T13">
                    <a:pos x="T6" y="T7"/>
                  </a:cxn>
                  <a:cxn ang="T14">
                    <a:pos x="T8" y="T9"/>
                  </a:cxn>
                </a:cxnLst>
                <a:rect l="T15" t="T16" r="T17" b="T18"/>
                <a:pathLst>
                  <a:path w="34" h="23">
                    <a:moveTo>
                      <a:pt x="0" y="8"/>
                    </a:moveTo>
                    <a:lnTo>
                      <a:pt x="4" y="0"/>
                    </a:lnTo>
                    <a:lnTo>
                      <a:pt x="34" y="15"/>
                    </a:lnTo>
                    <a:lnTo>
                      <a:pt x="31" y="23"/>
                    </a:lnTo>
                    <a:lnTo>
                      <a:pt x="0" y="8"/>
                    </a:lnTo>
                    <a:close/>
                  </a:path>
                </a:pathLst>
              </a:custGeom>
              <a:solidFill>
                <a:srgbClr val="000000"/>
              </a:solidFill>
              <a:ln w="9525">
                <a:noFill/>
                <a:round/>
                <a:headEnd/>
                <a:tailEnd/>
              </a:ln>
            </p:spPr>
            <p:txBody>
              <a:bodyPr/>
              <a:lstStyle/>
              <a:p>
                <a:endParaRPr lang="en-US"/>
              </a:p>
            </p:txBody>
          </p:sp>
          <p:sp>
            <p:nvSpPr>
              <p:cNvPr id="92498" name="Freeform 636"/>
              <p:cNvSpPr>
                <a:spLocks/>
              </p:cNvSpPr>
              <p:nvPr/>
            </p:nvSpPr>
            <p:spPr bwMode="auto">
              <a:xfrm>
                <a:off x="2214" y="3297"/>
                <a:ext cx="36" cy="27"/>
              </a:xfrm>
              <a:custGeom>
                <a:avLst/>
                <a:gdLst>
                  <a:gd name="T0" fmla="*/ 0 w 36"/>
                  <a:gd name="T1" fmla="*/ 13 h 27"/>
                  <a:gd name="T2" fmla="*/ 6 w 36"/>
                  <a:gd name="T3" fmla="*/ 0 h 27"/>
                  <a:gd name="T4" fmla="*/ 36 w 36"/>
                  <a:gd name="T5" fmla="*/ 14 h 27"/>
                  <a:gd name="T6" fmla="*/ 30 w 36"/>
                  <a:gd name="T7" fmla="*/ 27 h 27"/>
                  <a:gd name="T8" fmla="*/ 0 w 36"/>
                  <a:gd name="T9" fmla="*/ 13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3"/>
                    </a:moveTo>
                    <a:lnTo>
                      <a:pt x="6" y="0"/>
                    </a:lnTo>
                    <a:lnTo>
                      <a:pt x="36" y="14"/>
                    </a:lnTo>
                    <a:lnTo>
                      <a:pt x="30" y="27"/>
                    </a:lnTo>
                    <a:lnTo>
                      <a:pt x="0" y="13"/>
                    </a:lnTo>
                    <a:close/>
                  </a:path>
                </a:pathLst>
              </a:custGeom>
              <a:solidFill>
                <a:srgbClr val="000000"/>
              </a:solidFill>
              <a:ln w="9525">
                <a:noFill/>
                <a:round/>
                <a:headEnd/>
                <a:tailEnd/>
              </a:ln>
            </p:spPr>
            <p:txBody>
              <a:bodyPr/>
              <a:lstStyle/>
              <a:p>
                <a:endParaRPr lang="en-US"/>
              </a:p>
            </p:txBody>
          </p:sp>
          <p:sp>
            <p:nvSpPr>
              <p:cNvPr id="92499" name="Freeform 635"/>
              <p:cNvSpPr>
                <a:spLocks/>
              </p:cNvSpPr>
              <p:nvPr/>
            </p:nvSpPr>
            <p:spPr bwMode="auto">
              <a:xfrm>
                <a:off x="2220" y="3250"/>
                <a:ext cx="49" cy="61"/>
              </a:xfrm>
              <a:custGeom>
                <a:avLst/>
                <a:gdLst>
                  <a:gd name="T0" fmla="*/ 0 w 49"/>
                  <a:gd name="T1" fmla="*/ 47 h 61"/>
                  <a:gd name="T2" fmla="*/ 19 w 49"/>
                  <a:gd name="T3" fmla="*/ 0 h 61"/>
                  <a:gd name="T4" fmla="*/ 49 w 49"/>
                  <a:gd name="T5" fmla="*/ 14 h 61"/>
                  <a:gd name="T6" fmla="*/ 30 w 49"/>
                  <a:gd name="T7" fmla="*/ 61 h 61"/>
                  <a:gd name="T8" fmla="*/ 0 w 49"/>
                  <a:gd name="T9" fmla="*/ 47 h 61"/>
                  <a:gd name="T10" fmla="*/ 0 60000 65536"/>
                  <a:gd name="T11" fmla="*/ 0 60000 65536"/>
                  <a:gd name="T12" fmla="*/ 0 60000 65536"/>
                  <a:gd name="T13" fmla="*/ 0 60000 65536"/>
                  <a:gd name="T14" fmla="*/ 0 60000 65536"/>
                  <a:gd name="T15" fmla="*/ 0 w 49"/>
                  <a:gd name="T16" fmla="*/ 0 h 61"/>
                  <a:gd name="T17" fmla="*/ 49 w 49"/>
                  <a:gd name="T18" fmla="*/ 61 h 61"/>
                </a:gdLst>
                <a:ahLst/>
                <a:cxnLst>
                  <a:cxn ang="T10">
                    <a:pos x="T0" y="T1"/>
                  </a:cxn>
                  <a:cxn ang="T11">
                    <a:pos x="T2" y="T3"/>
                  </a:cxn>
                  <a:cxn ang="T12">
                    <a:pos x="T4" y="T5"/>
                  </a:cxn>
                  <a:cxn ang="T13">
                    <a:pos x="T6" y="T7"/>
                  </a:cxn>
                  <a:cxn ang="T14">
                    <a:pos x="T8" y="T9"/>
                  </a:cxn>
                </a:cxnLst>
                <a:rect l="T15" t="T16" r="T17" b="T18"/>
                <a:pathLst>
                  <a:path w="49" h="61">
                    <a:moveTo>
                      <a:pt x="0" y="47"/>
                    </a:moveTo>
                    <a:lnTo>
                      <a:pt x="19" y="0"/>
                    </a:lnTo>
                    <a:lnTo>
                      <a:pt x="49" y="14"/>
                    </a:lnTo>
                    <a:lnTo>
                      <a:pt x="30" y="61"/>
                    </a:lnTo>
                    <a:lnTo>
                      <a:pt x="0" y="47"/>
                    </a:lnTo>
                    <a:close/>
                  </a:path>
                </a:pathLst>
              </a:custGeom>
              <a:solidFill>
                <a:srgbClr val="000000"/>
              </a:solidFill>
              <a:ln w="9525">
                <a:noFill/>
                <a:round/>
                <a:headEnd/>
                <a:tailEnd/>
              </a:ln>
            </p:spPr>
            <p:txBody>
              <a:bodyPr/>
              <a:lstStyle/>
              <a:p>
                <a:endParaRPr lang="en-US"/>
              </a:p>
            </p:txBody>
          </p:sp>
          <p:sp>
            <p:nvSpPr>
              <p:cNvPr id="92500" name="Freeform 634"/>
              <p:cNvSpPr>
                <a:spLocks/>
              </p:cNvSpPr>
              <p:nvPr/>
            </p:nvSpPr>
            <p:spPr bwMode="auto">
              <a:xfrm>
                <a:off x="2239" y="3227"/>
                <a:ext cx="40" cy="38"/>
              </a:xfrm>
              <a:custGeom>
                <a:avLst/>
                <a:gdLst>
                  <a:gd name="T0" fmla="*/ 0 w 40"/>
                  <a:gd name="T1" fmla="*/ 23 h 38"/>
                  <a:gd name="T2" fmla="*/ 10 w 40"/>
                  <a:gd name="T3" fmla="*/ 0 h 38"/>
                  <a:gd name="T4" fmla="*/ 40 w 40"/>
                  <a:gd name="T5" fmla="*/ 15 h 38"/>
                  <a:gd name="T6" fmla="*/ 30 w 40"/>
                  <a:gd name="T7" fmla="*/ 38 h 38"/>
                  <a:gd name="T8" fmla="*/ 0 w 40"/>
                  <a:gd name="T9" fmla="*/ 23 h 38"/>
                  <a:gd name="T10" fmla="*/ 0 60000 65536"/>
                  <a:gd name="T11" fmla="*/ 0 60000 65536"/>
                  <a:gd name="T12" fmla="*/ 0 60000 65536"/>
                  <a:gd name="T13" fmla="*/ 0 60000 65536"/>
                  <a:gd name="T14" fmla="*/ 0 60000 65536"/>
                  <a:gd name="T15" fmla="*/ 0 w 40"/>
                  <a:gd name="T16" fmla="*/ 0 h 38"/>
                  <a:gd name="T17" fmla="*/ 40 w 40"/>
                  <a:gd name="T18" fmla="*/ 38 h 38"/>
                </a:gdLst>
                <a:ahLst/>
                <a:cxnLst>
                  <a:cxn ang="T10">
                    <a:pos x="T0" y="T1"/>
                  </a:cxn>
                  <a:cxn ang="T11">
                    <a:pos x="T2" y="T3"/>
                  </a:cxn>
                  <a:cxn ang="T12">
                    <a:pos x="T4" y="T5"/>
                  </a:cxn>
                  <a:cxn ang="T13">
                    <a:pos x="T6" y="T7"/>
                  </a:cxn>
                  <a:cxn ang="T14">
                    <a:pos x="T8" y="T9"/>
                  </a:cxn>
                </a:cxnLst>
                <a:rect l="T15" t="T16" r="T17" b="T18"/>
                <a:pathLst>
                  <a:path w="40" h="38">
                    <a:moveTo>
                      <a:pt x="0" y="23"/>
                    </a:moveTo>
                    <a:lnTo>
                      <a:pt x="10" y="0"/>
                    </a:lnTo>
                    <a:lnTo>
                      <a:pt x="40" y="15"/>
                    </a:lnTo>
                    <a:lnTo>
                      <a:pt x="30" y="38"/>
                    </a:lnTo>
                    <a:lnTo>
                      <a:pt x="0" y="23"/>
                    </a:lnTo>
                    <a:close/>
                  </a:path>
                </a:pathLst>
              </a:custGeom>
              <a:solidFill>
                <a:srgbClr val="000000"/>
              </a:solidFill>
              <a:ln w="9525">
                <a:noFill/>
                <a:round/>
                <a:headEnd/>
                <a:tailEnd/>
              </a:ln>
            </p:spPr>
            <p:txBody>
              <a:bodyPr/>
              <a:lstStyle/>
              <a:p>
                <a:endParaRPr lang="en-US"/>
              </a:p>
            </p:txBody>
          </p:sp>
          <p:sp>
            <p:nvSpPr>
              <p:cNvPr id="92501" name="Freeform 633"/>
              <p:cNvSpPr>
                <a:spLocks/>
              </p:cNvSpPr>
              <p:nvPr/>
            </p:nvSpPr>
            <p:spPr bwMode="auto">
              <a:xfrm>
                <a:off x="2249" y="3205"/>
                <a:ext cx="39" cy="37"/>
              </a:xfrm>
              <a:custGeom>
                <a:avLst/>
                <a:gdLst>
                  <a:gd name="T0" fmla="*/ 0 w 39"/>
                  <a:gd name="T1" fmla="*/ 22 h 37"/>
                  <a:gd name="T2" fmla="*/ 9 w 39"/>
                  <a:gd name="T3" fmla="*/ 0 h 37"/>
                  <a:gd name="T4" fmla="*/ 39 w 39"/>
                  <a:gd name="T5" fmla="*/ 15 h 37"/>
                  <a:gd name="T6" fmla="*/ 29 w 39"/>
                  <a:gd name="T7" fmla="*/ 37 h 37"/>
                  <a:gd name="T8" fmla="*/ 0 w 39"/>
                  <a:gd name="T9" fmla="*/ 22 h 37"/>
                  <a:gd name="T10" fmla="*/ 0 60000 65536"/>
                  <a:gd name="T11" fmla="*/ 0 60000 65536"/>
                  <a:gd name="T12" fmla="*/ 0 60000 65536"/>
                  <a:gd name="T13" fmla="*/ 0 60000 65536"/>
                  <a:gd name="T14" fmla="*/ 0 60000 65536"/>
                  <a:gd name="T15" fmla="*/ 0 w 39"/>
                  <a:gd name="T16" fmla="*/ 0 h 37"/>
                  <a:gd name="T17" fmla="*/ 39 w 39"/>
                  <a:gd name="T18" fmla="*/ 37 h 37"/>
                </a:gdLst>
                <a:ahLst/>
                <a:cxnLst>
                  <a:cxn ang="T10">
                    <a:pos x="T0" y="T1"/>
                  </a:cxn>
                  <a:cxn ang="T11">
                    <a:pos x="T2" y="T3"/>
                  </a:cxn>
                  <a:cxn ang="T12">
                    <a:pos x="T4" y="T5"/>
                  </a:cxn>
                  <a:cxn ang="T13">
                    <a:pos x="T6" y="T7"/>
                  </a:cxn>
                  <a:cxn ang="T14">
                    <a:pos x="T8" y="T9"/>
                  </a:cxn>
                </a:cxnLst>
                <a:rect l="T15" t="T16" r="T17" b="T18"/>
                <a:pathLst>
                  <a:path w="39" h="37">
                    <a:moveTo>
                      <a:pt x="0" y="22"/>
                    </a:moveTo>
                    <a:lnTo>
                      <a:pt x="9" y="0"/>
                    </a:lnTo>
                    <a:lnTo>
                      <a:pt x="39" y="15"/>
                    </a:lnTo>
                    <a:lnTo>
                      <a:pt x="29" y="37"/>
                    </a:lnTo>
                    <a:lnTo>
                      <a:pt x="0" y="22"/>
                    </a:lnTo>
                    <a:close/>
                  </a:path>
                </a:pathLst>
              </a:custGeom>
              <a:solidFill>
                <a:srgbClr val="000000"/>
              </a:solidFill>
              <a:ln w="9525">
                <a:noFill/>
                <a:round/>
                <a:headEnd/>
                <a:tailEnd/>
              </a:ln>
            </p:spPr>
            <p:txBody>
              <a:bodyPr/>
              <a:lstStyle/>
              <a:p>
                <a:endParaRPr lang="en-US"/>
              </a:p>
            </p:txBody>
          </p:sp>
          <p:sp>
            <p:nvSpPr>
              <p:cNvPr id="92502" name="Freeform 632"/>
              <p:cNvSpPr>
                <a:spLocks/>
              </p:cNvSpPr>
              <p:nvPr/>
            </p:nvSpPr>
            <p:spPr bwMode="auto">
              <a:xfrm>
                <a:off x="2258" y="3183"/>
                <a:ext cx="40" cy="37"/>
              </a:xfrm>
              <a:custGeom>
                <a:avLst/>
                <a:gdLst>
                  <a:gd name="T0" fmla="*/ 0 w 40"/>
                  <a:gd name="T1" fmla="*/ 22 h 37"/>
                  <a:gd name="T2" fmla="*/ 10 w 40"/>
                  <a:gd name="T3" fmla="*/ 0 h 37"/>
                  <a:gd name="T4" fmla="*/ 40 w 40"/>
                  <a:gd name="T5" fmla="*/ 15 h 37"/>
                  <a:gd name="T6" fmla="*/ 30 w 40"/>
                  <a:gd name="T7" fmla="*/ 37 h 37"/>
                  <a:gd name="T8" fmla="*/ 0 w 40"/>
                  <a:gd name="T9" fmla="*/ 22 h 37"/>
                  <a:gd name="T10" fmla="*/ 0 60000 65536"/>
                  <a:gd name="T11" fmla="*/ 0 60000 65536"/>
                  <a:gd name="T12" fmla="*/ 0 60000 65536"/>
                  <a:gd name="T13" fmla="*/ 0 60000 65536"/>
                  <a:gd name="T14" fmla="*/ 0 60000 65536"/>
                  <a:gd name="T15" fmla="*/ 0 w 40"/>
                  <a:gd name="T16" fmla="*/ 0 h 37"/>
                  <a:gd name="T17" fmla="*/ 40 w 40"/>
                  <a:gd name="T18" fmla="*/ 37 h 37"/>
                </a:gdLst>
                <a:ahLst/>
                <a:cxnLst>
                  <a:cxn ang="T10">
                    <a:pos x="T0" y="T1"/>
                  </a:cxn>
                  <a:cxn ang="T11">
                    <a:pos x="T2" y="T3"/>
                  </a:cxn>
                  <a:cxn ang="T12">
                    <a:pos x="T4" y="T5"/>
                  </a:cxn>
                  <a:cxn ang="T13">
                    <a:pos x="T6" y="T7"/>
                  </a:cxn>
                  <a:cxn ang="T14">
                    <a:pos x="T8" y="T9"/>
                  </a:cxn>
                </a:cxnLst>
                <a:rect l="T15" t="T16" r="T17" b="T18"/>
                <a:pathLst>
                  <a:path w="40" h="37">
                    <a:moveTo>
                      <a:pt x="0" y="22"/>
                    </a:moveTo>
                    <a:lnTo>
                      <a:pt x="10" y="0"/>
                    </a:lnTo>
                    <a:lnTo>
                      <a:pt x="40" y="15"/>
                    </a:lnTo>
                    <a:lnTo>
                      <a:pt x="30" y="37"/>
                    </a:lnTo>
                    <a:lnTo>
                      <a:pt x="0" y="22"/>
                    </a:lnTo>
                    <a:close/>
                  </a:path>
                </a:pathLst>
              </a:custGeom>
              <a:solidFill>
                <a:srgbClr val="000000"/>
              </a:solidFill>
              <a:ln w="9525">
                <a:noFill/>
                <a:round/>
                <a:headEnd/>
                <a:tailEnd/>
              </a:ln>
            </p:spPr>
            <p:txBody>
              <a:bodyPr/>
              <a:lstStyle/>
              <a:p>
                <a:endParaRPr lang="en-US"/>
              </a:p>
            </p:txBody>
          </p:sp>
          <p:sp>
            <p:nvSpPr>
              <p:cNvPr id="92503" name="Freeform 631"/>
              <p:cNvSpPr>
                <a:spLocks/>
              </p:cNvSpPr>
              <p:nvPr/>
            </p:nvSpPr>
            <p:spPr bwMode="auto">
              <a:xfrm>
                <a:off x="2268" y="3162"/>
                <a:ext cx="39" cy="36"/>
              </a:xfrm>
              <a:custGeom>
                <a:avLst/>
                <a:gdLst>
                  <a:gd name="T0" fmla="*/ 0 w 39"/>
                  <a:gd name="T1" fmla="*/ 21 h 36"/>
                  <a:gd name="T2" fmla="*/ 10 w 39"/>
                  <a:gd name="T3" fmla="*/ 0 h 36"/>
                  <a:gd name="T4" fmla="*/ 39 w 39"/>
                  <a:gd name="T5" fmla="*/ 15 h 36"/>
                  <a:gd name="T6" fmla="*/ 30 w 39"/>
                  <a:gd name="T7" fmla="*/ 36 h 36"/>
                  <a:gd name="T8" fmla="*/ 0 w 39"/>
                  <a:gd name="T9" fmla="*/ 21 h 36"/>
                  <a:gd name="T10" fmla="*/ 0 60000 65536"/>
                  <a:gd name="T11" fmla="*/ 0 60000 65536"/>
                  <a:gd name="T12" fmla="*/ 0 60000 65536"/>
                  <a:gd name="T13" fmla="*/ 0 60000 65536"/>
                  <a:gd name="T14" fmla="*/ 0 60000 65536"/>
                  <a:gd name="T15" fmla="*/ 0 w 39"/>
                  <a:gd name="T16" fmla="*/ 0 h 36"/>
                  <a:gd name="T17" fmla="*/ 39 w 39"/>
                  <a:gd name="T18" fmla="*/ 36 h 36"/>
                </a:gdLst>
                <a:ahLst/>
                <a:cxnLst>
                  <a:cxn ang="T10">
                    <a:pos x="T0" y="T1"/>
                  </a:cxn>
                  <a:cxn ang="T11">
                    <a:pos x="T2" y="T3"/>
                  </a:cxn>
                  <a:cxn ang="T12">
                    <a:pos x="T4" y="T5"/>
                  </a:cxn>
                  <a:cxn ang="T13">
                    <a:pos x="T6" y="T7"/>
                  </a:cxn>
                  <a:cxn ang="T14">
                    <a:pos x="T8" y="T9"/>
                  </a:cxn>
                </a:cxnLst>
                <a:rect l="T15" t="T16" r="T17" b="T18"/>
                <a:pathLst>
                  <a:path w="39" h="36">
                    <a:moveTo>
                      <a:pt x="0" y="21"/>
                    </a:moveTo>
                    <a:lnTo>
                      <a:pt x="10" y="0"/>
                    </a:lnTo>
                    <a:lnTo>
                      <a:pt x="39" y="15"/>
                    </a:lnTo>
                    <a:lnTo>
                      <a:pt x="30" y="36"/>
                    </a:lnTo>
                    <a:lnTo>
                      <a:pt x="0" y="21"/>
                    </a:lnTo>
                    <a:close/>
                  </a:path>
                </a:pathLst>
              </a:custGeom>
              <a:solidFill>
                <a:srgbClr val="000000"/>
              </a:solidFill>
              <a:ln w="9525">
                <a:noFill/>
                <a:round/>
                <a:headEnd/>
                <a:tailEnd/>
              </a:ln>
            </p:spPr>
            <p:txBody>
              <a:bodyPr/>
              <a:lstStyle/>
              <a:p>
                <a:endParaRPr lang="en-US"/>
              </a:p>
            </p:txBody>
          </p:sp>
          <p:sp>
            <p:nvSpPr>
              <p:cNvPr id="92504" name="Freeform 630"/>
              <p:cNvSpPr>
                <a:spLocks/>
              </p:cNvSpPr>
              <p:nvPr/>
            </p:nvSpPr>
            <p:spPr bwMode="auto">
              <a:xfrm>
                <a:off x="2278" y="3142"/>
                <a:ext cx="39" cy="35"/>
              </a:xfrm>
              <a:custGeom>
                <a:avLst/>
                <a:gdLst>
                  <a:gd name="T0" fmla="*/ 0 w 39"/>
                  <a:gd name="T1" fmla="*/ 20 h 35"/>
                  <a:gd name="T2" fmla="*/ 9 w 39"/>
                  <a:gd name="T3" fmla="*/ 0 h 35"/>
                  <a:gd name="T4" fmla="*/ 39 w 39"/>
                  <a:gd name="T5" fmla="*/ 15 h 35"/>
                  <a:gd name="T6" fmla="*/ 29 w 39"/>
                  <a:gd name="T7" fmla="*/ 35 h 35"/>
                  <a:gd name="T8" fmla="*/ 0 w 39"/>
                  <a:gd name="T9" fmla="*/ 20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0" y="20"/>
                    </a:moveTo>
                    <a:lnTo>
                      <a:pt x="9" y="0"/>
                    </a:lnTo>
                    <a:lnTo>
                      <a:pt x="39" y="15"/>
                    </a:lnTo>
                    <a:lnTo>
                      <a:pt x="29" y="35"/>
                    </a:lnTo>
                    <a:lnTo>
                      <a:pt x="0" y="20"/>
                    </a:lnTo>
                    <a:close/>
                  </a:path>
                </a:pathLst>
              </a:custGeom>
              <a:solidFill>
                <a:srgbClr val="000000"/>
              </a:solidFill>
              <a:ln w="9525">
                <a:noFill/>
                <a:round/>
                <a:headEnd/>
                <a:tailEnd/>
              </a:ln>
            </p:spPr>
            <p:txBody>
              <a:bodyPr/>
              <a:lstStyle/>
              <a:p>
                <a:endParaRPr lang="en-US"/>
              </a:p>
            </p:txBody>
          </p:sp>
          <p:sp>
            <p:nvSpPr>
              <p:cNvPr id="92505" name="Freeform 629"/>
              <p:cNvSpPr>
                <a:spLocks/>
              </p:cNvSpPr>
              <p:nvPr/>
            </p:nvSpPr>
            <p:spPr bwMode="auto">
              <a:xfrm>
                <a:off x="2287" y="3122"/>
                <a:ext cx="40" cy="36"/>
              </a:xfrm>
              <a:custGeom>
                <a:avLst/>
                <a:gdLst>
                  <a:gd name="T0" fmla="*/ 0 w 40"/>
                  <a:gd name="T1" fmla="*/ 20 h 36"/>
                  <a:gd name="T2" fmla="*/ 10 w 40"/>
                  <a:gd name="T3" fmla="*/ 0 h 36"/>
                  <a:gd name="T4" fmla="*/ 40 w 40"/>
                  <a:gd name="T5" fmla="*/ 16 h 36"/>
                  <a:gd name="T6" fmla="*/ 30 w 40"/>
                  <a:gd name="T7" fmla="*/ 36 h 36"/>
                  <a:gd name="T8" fmla="*/ 0 w 40"/>
                  <a:gd name="T9" fmla="*/ 20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20"/>
                    </a:moveTo>
                    <a:lnTo>
                      <a:pt x="10" y="0"/>
                    </a:lnTo>
                    <a:lnTo>
                      <a:pt x="40" y="16"/>
                    </a:lnTo>
                    <a:lnTo>
                      <a:pt x="30" y="36"/>
                    </a:lnTo>
                    <a:lnTo>
                      <a:pt x="0" y="20"/>
                    </a:lnTo>
                    <a:close/>
                  </a:path>
                </a:pathLst>
              </a:custGeom>
              <a:solidFill>
                <a:srgbClr val="000000"/>
              </a:solidFill>
              <a:ln w="9525">
                <a:noFill/>
                <a:round/>
                <a:headEnd/>
                <a:tailEnd/>
              </a:ln>
            </p:spPr>
            <p:txBody>
              <a:bodyPr/>
              <a:lstStyle/>
              <a:p>
                <a:endParaRPr lang="en-US"/>
              </a:p>
            </p:txBody>
          </p:sp>
          <p:sp>
            <p:nvSpPr>
              <p:cNvPr id="92506" name="Freeform 628"/>
              <p:cNvSpPr>
                <a:spLocks/>
              </p:cNvSpPr>
              <p:nvPr/>
            </p:nvSpPr>
            <p:spPr bwMode="auto">
              <a:xfrm>
                <a:off x="2297" y="3103"/>
                <a:ext cx="39" cy="34"/>
              </a:xfrm>
              <a:custGeom>
                <a:avLst/>
                <a:gdLst>
                  <a:gd name="T0" fmla="*/ 0 w 39"/>
                  <a:gd name="T1" fmla="*/ 19 h 34"/>
                  <a:gd name="T2" fmla="*/ 9 w 39"/>
                  <a:gd name="T3" fmla="*/ 0 h 34"/>
                  <a:gd name="T4" fmla="*/ 39 w 39"/>
                  <a:gd name="T5" fmla="*/ 15 h 34"/>
                  <a:gd name="T6" fmla="*/ 30 w 39"/>
                  <a:gd name="T7" fmla="*/ 34 h 34"/>
                  <a:gd name="T8" fmla="*/ 0 w 39"/>
                  <a:gd name="T9" fmla="*/ 19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0" y="19"/>
                    </a:moveTo>
                    <a:lnTo>
                      <a:pt x="9" y="0"/>
                    </a:lnTo>
                    <a:lnTo>
                      <a:pt x="39" y="15"/>
                    </a:lnTo>
                    <a:lnTo>
                      <a:pt x="30" y="34"/>
                    </a:lnTo>
                    <a:lnTo>
                      <a:pt x="0" y="19"/>
                    </a:lnTo>
                    <a:close/>
                  </a:path>
                </a:pathLst>
              </a:custGeom>
              <a:solidFill>
                <a:srgbClr val="000000"/>
              </a:solidFill>
              <a:ln w="9525">
                <a:noFill/>
                <a:round/>
                <a:headEnd/>
                <a:tailEnd/>
              </a:ln>
            </p:spPr>
            <p:txBody>
              <a:bodyPr/>
              <a:lstStyle/>
              <a:p>
                <a:endParaRPr lang="en-US"/>
              </a:p>
            </p:txBody>
          </p:sp>
          <p:sp>
            <p:nvSpPr>
              <p:cNvPr id="92507" name="Freeform 627"/>
              <p:cNvSpPr>
                <a:spLocks/>
              </p:cNvSpPr>
              <p:nvPr/>
            </p:nvSpPr>
            <p:spPr bwMode="auto">
              <a:xfrm>
                <a:off x="2307" y="3085"/>
                <a:ext cx="38" cy="35"/>
              </a:xfrm>
              <a:custGeom>
                <a:avLst/>
                <a:gdLst>
                  <a:gd name="T0" fmla="*/ 0 w 38"/>
                  <a:gd name="T1" fmla="*/ 17 h 35"/>
                  <a:gd name="T2" fmla="*/ 9 w 38"/>
                  <a:gd name="T3" fmla="*/ 0 h 35"/>
                  <a:gd name="T4" fmla="*/ 38 w 38"/>
                  <a:gd name="T5" fmla="*/ 18 h 35"/>
                  <a:gd name="T6" fmla="*/ 29 w 38"/>
                  <a:gd name="T7" fmla="*/ 35 h 35"/>
                  <a:gd name="T8" fmla="*/ 0 w 38"/>
                  <a:gd name="T9" fmla="*/ 17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17"/>
                    </a:moveTo>
                    <a:lnTo>
                      <a:pt x="9" y="0"/>
                    </a:lnTo>
                    <a:lnTo>
                      <a:pt x="38" y="18"/>
                    </a:lnTo>
                    <a:lnTo>
                      <a:pt x="29" y="35"/>
                    </a:lnTo>
                    <a:lnTo>
                      <a:pt x="0" y="17"/>
                    </a:lnTo>
                    <a:close/>
                  </a:path>
                </a:pathLst>
              </a:custGeom>
              <a:solidFill>
                <a:srgbClr val="000000"/>
              </a:solidFill>
              <a:ln w="9525">
                <a:noFill/>
                <a:round/>
                <a:headEnd/>
                <a:tailEnd/>
              </a:ln>
            </p:spPr>
            <p:txBody>
              <a:bodyPr/>
              <a:lstStyle/>
              <a:p>
                <a:endParaRPr lang="en-US"/>
              </a:p>
            </p:txBody>
          </p:sp>
          <p:sp>
            <p:nvSpPr>
              <p:cNvPr id="92508" name="Freeform 626"/>
              <p:cNvSpPr>
                <a:spLocks/>
              </p:cNvSpPr>
              <p:nvPr/>
            </p:nvSpPr>
            <p:spPr bwMode="auto">
              <a:xfrm>
                <a:off x="2389" y="2951"/>
                <a:ext cx="39" cy="41"/>
              </a:xfrm>
              <a:custGeom>
                <a:avLst/>
                <a:gdLst>
                  <a:gd name="T0" fmla="*/ 0 w 39"/>
                  <a:gd name="T1" fmla="*/ 17 h 41"/>
                  <a:gd name="T2" fmla="*/ 15 w 39"/>
                  <a:gd name="T3" fmla="*/ 0 h 41"/>
                  <a:gd name="T4" fmla="*/ 39 w 39"/>
                  <a:gd name="T5" fmla="*/ 23 h 41"/>
                  <a:gd name="T6" fmla="*/ 24 w 39"/>
                  <a:gd name="T7" fmla="*/ 41 h 41"/>
                  <a:gd name="T8" fmla="*/ 0 w 39"/>
                  <a:gd name="T9" fmla="*/ 17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0" y="17"/>
                    </a:moveTo>
                    <a:lnTo>
                      <a:pt x="15" y="0"/>
                    </a:lnTo>
                    <a:lnTo>
                      <a:pt x="39" y="23"/>
                    </a:lnTo>
                    <a:lnTo>
                      <a:pt x="24" y="41"/>
                    </a:lnTo>
                    <a:lnTo>
                      <a:pt x="0" y="17"/>
                    </a:lnTo>
                    <a:close/>
                  </a:path>
                </a:pathLst>
              </a:custGeom>
              <a:solidFill>
                <a:srgbClr val="000000"/>
              </a:solidFill>
              <a:ln w="9525">
                <a:noFill/>
                <a:round/>
                <a:headEnd/>
                <a:tailEnd/>
              </a:ln>
            </p:spPr>
            <p:txBody>
              <a:bodyPr/>
              <a:lstStyle/>
              <a:p>
                <a:endParaRPr lang="en-US"/>
              </a:p>
            </p:txBody>
          </p:sp>
          <p:sp>
            <p:nvSpPr>
              <p:cNvPr id="92509" name="Freeform 625"/>
              <p:cNvSpPr>
                <a:spLocks/>
              </p:cNvSpPr>
              <p:nvPr/>
            </p:nvSpPr>
            <p:spPr bwMode="auto">
              <a:xfrm>
                <a:off x="2404" y="2934"/>
                <a:ext cx="39" cy="41"/>
              </a:xfrm>
              <a:custGeom>
                <a:avLst/>
                <a:gdLst>
                  <a:gd name="T0" fmla="*/ 0 w 39"/>
                  <a:gd name="T1" fmla="*/ 16 h 41"/>
                  <a:gd name="T2" fmla="*/ 15 w 39"/>
                  <a:gd name="T3" fmla="*/ 0 h 41"/>
                  <a:gd name="T4" fmla="*/ 39 w 39"/>
                  <a:gd name="T5" fmla="*/ 25 h 41"/>
                  <a:gd name="T6" fmla="*/ 24 w 39"/>
                  <a:gd name="T7" fmla="*/ 41 h 41"/>
                  <a:gd name="T8" fmla="*/ 0 w 39"/>
                  <a:gd name="T9" fmla="*/ 16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0" y="16"/>
                    </a:moveTo>
                    <a:lnTo>
                      <a:pt x="15" y="0"/>
                    </a:lnTo>
                    <a:lnTo>
                      <a:pt x="39" y="25"/>
                    </a:lnTo>
                    <a:lnTo>
                      <a:pt x="24" y="41"/>
                    </a:lnTo>
                    <a:lnTo>
                      <a:pt x="0" y="16"/>
                    </a:lnTo>
                    <a:close/>
                  </a:path>
                </a:pathLst>
              </a:custGeom>
              <a:solidFill>
                <a:srgbClr val="000000"/>
              </a:solidFill>
              <a:ln w="9525">
                <a:noFill/>
                <a:round/>
                <a:headEnd/>
                <a:tailEnd/>
              </a:ln>
            </p:spPr>
            <p:txBody>
              <a:bodyPr/>
              <a:lstStyle/>
              <a:p>
                <a:endParaRPr lang="en-US"/>
              </a:p>
            </p:txBody>
          </p:sp>
          <p:sp>
            <p:nvSpPr>
              <p:cNvPr id="92510" name="Freeform 624"/>
              <p:cNvSpPr>
                <a:spLocks/>
              </p:cNvSpPr>
              <p:nvPr/>
            </p:nvSpPr>
            <p:spPr bwMode="auto">
              <a:xfrm>
                <a:off x="2420" y="2920"/>
                <a:ext cx="37" cy="41"/>
              </a:xfrm>
              <a:custGeom>
                <a:avLst/>
                <a:gdLst>
                  <a:gd name="T0" fmla="*/ 0 w 37"/>
                  <a:gd name="T1" fmla="*/ 13 h 41"/>
                  <a:gd name="T2" fmla="*/ 16 w 37"/>
                  <a:gd name="T3" fmla="*/ 0 h 41"/>
                  <a:gd name="T4" fmla="*/ 37 w 37"/>
                  <a:gd name="T5" fmla="*/ 28 h 41"/>
                  <a:gd name="T6" fmla="*/ 21 w 37"/>
                  <a:gd name="T7" fmla="*/ 41 h 41"/>
                  <a:gd name="T8" fmla="*/ 0 w 37"/>
                  <a:gd name="T9" fmla="*/ 13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0" y="13"/>
                    </a:moveTo>
                    <a:lnTo>
                      <a:pt x="16" y="0"/>
                    </a:lnTo>
                    <a:lnTo>
                      <a:pt x="37" y="28"/>
                    </a:lnTo>
                    <a:lnTo>
                      <a:pt x="21" y="41"/>
                    </a:lnTo>
                    <a:lnTo>
                      <a:pt x="0" y="13"/>
                    </a:lnTo>
                    <a:close/>
                  </a:path>
                </a:pathLst>
              </a:custGeom>
              <a:solidFill>
                <a:srgbClr val="000000"/>
              </a:solidFill>
              <a:ln w="9525">
                <a:noFill/>
                <a:round/>
                <a:headEnd/>
                <a:tailEnd/>
              </a:ln>
            </p:spPr>
            <p:txBody>
              <a:bodyPr/>
              <a:lstStyle/>
              <a:p>
                <a:endParaRPr lang="en-US"/>
              </a:p>
            </p:txBody>
          </p:sp>
          <p:sp>
            <p:nvSpPr>
              <p:cNvPr id="92511" name="Freeform 623"/>
              <p:cNvSpPr>
                <a:spLocks/>
              </p:cNvSpPr>
              <p:nvPr/>
            </p:nvSpPr>
            <p:spPr bwMode="auto">
              <a:xfrm>
                <a:off x="2437" y="2908"/>
                <a:ext cx="34" cy="40"/>
              </a:xfrm>
              <a:custGeom>
                <a:avLst/>
                <a:gdLst>
                  <a:gd name="T0" fmla="*/ 0 w 34"/>
                  <a:gd name="T1" fmla="*/ 11 h 40"/>
                  <a:gd name="T2" fmla="*/ 15 w 34"/>
                  <a:gd name="T3" fmla="*/ 0 h 40"/>
                  <a:gd name="T4" fmla="*/ 34 w 34"/>
                  <a:gd name="T5" fmla="*/ 29 h 40"/>
                  <a:gd name="T6" fmla="*/ 19 w 34"/>
                  <a:gd name="T7" fmla="*/ 40 h 40"/>
                  <a:gd name="T8" fmla="*/ 0 w 34"/>
                  <a:gd name="T9" fmla="*/ 11 h 40"/>
                  <a:gd name="T10" fmla="*/ 0 60000 65536"/>
                  <a:gd name="T11" fmla="*/ 0 60000 65536"/>
                  <a:gd name="T12" fmla="*/ 0 60000 65536"/>
                  <a:gd name="T13" fmla="*/ 0 60000 65536"/>
                  <a:gd name="T14" fmla="*/ 0 60000 65536"/>
                  <a:gd name="T15" fmla="*/ 0 w 34"/>
                  <a:gd name="T16" fmla="*/ 0 h 40"/>
                  <a:gd name="T17" fmla="*/ 34 w 34"/>
                  <a:gd name="T18" fmla="*/ 40 h 40"/>
                </a:gdLst>
                <a:ahLst/>
                <a:cxnLst>
                  <a:cxn ang="T10">
                    <a:pos x="T0" y="T1"/>
                  </a:cxn>
                  <a:cxn ang="T11">
                    <a:pos x="T2" y="T3"/>
                  </a:cxn>
                  <a:cxn ang="T12">
                    <a:pos x="T4" y="T5"/>
                  </a:cxn>
                  <a:cxn ang="T13">
                    <a:pos x="T6" y="T7"/>
                  </a:cxn>
                  <a:cxn ang="T14">
                    <a:pos x="T8" y="T9"/>
                  </a:cxn>
                </a:cxnLst>
                <a:rect l="T15" t="T16" r="T17" b="T18"/>
                <a:pathLst>
                  <a:path w="34" h="40">
                    <a:moveTo>
                      <a:pt x="0" y="11"/>
                    </a:moveTo>
                    <a:lnTo>
                      <a:pt x="15" y="0"/>
                    </a:lnTo>
                    <a:lnTo>
                      <a:pt x="34" y="29"/>
                    </a:lnTo>
                    <a:lnTo>
                      <a:pt x="19" y="40"/>
                    </a:lnTo>
                    <a:lnTo>
                      <a:pt x="0" y="11"/>
                    </a:lnTo>
                    <a:close/>
                  </a:path>
                </a:pathLst>
              </a:custGeom>
              <a:solidFill>
                <a:srgbClr val="000000"/>
              </a:solidFill>
              <a:ln w="9525">
                <a:noFill/>
                <a:round/>
                <a:headEnd/>
                <a:tailEnd/>
              </a:ln>
            </p:spPr>
            <p:txBody>
              <a:bodyPr/>
              <a:lstStyle/>
              <a:p>
                <a:endParaRPr lang="en-US"/>
              </a:p>
            </p:txBody>
          </p:sp>
          <p:sp>
            <p:nvSpPr>
              <p:cNvPr id="92512" name="Freeform 622"/>
              <p:cNvSpPr>
                <a:spLocks/>
              </p:cNvSpPr>
              <p:nvPr/>
            </p:nvSpPr>
            <p:spPr bwMode="auto">
              <a:xfrm>
                <a:off x="2454" y="2898"/>
                <a:ext cx="32" cy="40"/>
              </a:xfrm>
              <a:custGeom>
                <a:avLst/>
                <a:gdLst>
                  <a:gd name="T0" fmla="*/ 0 w 32"/>
                  <a:gd name="T1" fmla="*/ 9 h 40"/>
                  <a:gd name="T2" fmla="*/ 16 w 32"/>
                  <a:gd name="T3" fmla="*/ 0 h 40"/>
                  <a:gd name="T4" fmla="*/ 32 w 32"/>
                  <a:gd name="T5" fmla="*/ 31 h 40"/>
                  <a:gd name="T6" fmla="*/ 16 w 32"/>
                  <a:gd name="T7" fmla="*/ 40 h 40"/>
                  <a:gd name="T8" fmla="*/ 0 w 32"/>
                  <a:gd name="T9" fmla="*/ 9 h 40"/>
                  <a:gd name="T10" fmla="*/ 0 60000 65536"/>
                  <a:gd name="T11" fmla="*/ 0 60000 65536"/>
                  <a:gd name="T12" fmla="*/ 0 60000 65536"/>
                  <a:gd name="T13" fmla="*/ 0 60000 65536"/>
                  <a:gd name="T14" fmla="*/ 0 60000 65536"/>
                  <a:gd name="T15" fmla="*/ 0 w 32"/>
                  <a:gd name="T16" fmla="*/ 0 h 40"/>
                  <a:gd name="T17" fmla="*/ 32 w 32"/>
                  <a:gd name="T18" fmla="*/ 40 h 40"/>
                </a:gdLst>
                <a:ahLst/>
                <a:cxnLst>
                  <a:cxn ang="T10">
                    <a:pos x="T0" y="T1"/>
                  </a:cxn>
                  <a:cxn ang="T11">
                    <a:pos x="T2" y="T3"/>
                  </a:cxn>
                  <a:cxn ang="T12">
                    <a:pos x="T4" y="T5"/>
                  </a:cxn>
                  <a:cxn ang="T13">
                    <a:pos x="T6" y="T7"/>
                  </a:cxn>
                  <a:cxn ang="T14">
                    <a:pos x="T8" y="T9"/>
                  </a:cxn>
                </a:cxnLst>
                <a:rect l="T15" t="T16" r="T17" b="T18"/>
                <a:pathLst>
                  <a:path w="32" h="40">
                    <a:moveTo>
                      <a:pt x="0" y="9"/>
                    </a:moveTo>
                    <a:lnTo>
                      <a:pt x="16" y="0"/>
                    </a:lnTo>
                    <a:lnTo>
                      <a:pt x="32" y="31"/>
                    </a:lnTo>
                    <a:lnTo>
                      <a:pt x="16" y="40"/>
                    </a:lnTo>
                    <a:lnTo>
                      <a:pt x="0" y="9"/>
                    </a:lnTo>
                    <a:close/>
                  </a:path>
                </a:pathLst>
              </a:custGeom>
              <a:solidFill>
                <a:srgbClr val="000000"/>
              </a:solidFill>
              <a:ln w="9525">
                <a:noFill/>
                <a:round/>
                <a:headEnd/>
                <a:tailEnd/>
              </a:ln>
            </p:spPr>
            <p:txBody>
              <a:bodyPr/>
              <a:lstStyle/>
              <a:p>
                <a:endParaRPr lang="en-US"/>
              </a:p>
            </p:txBody>
          </p:sp>
          <p:sp>
            <p:nvSpPr>
              <p:cNvPr id="92513" name="Freeform 621"/>
              <p:cNvSpPr>
                <a:spLocks/>
              </p:cNvSpPr>
              <p:nvPr/>
            </p:nvSpPr>
            <p:spPr bwMode="auto">
              <a:xfrm>
                <a:off x="2471" y="2890"/>
                <a:ext cx="29" cy="39"/>
              </a:xfrm>
              <a:custGeom>
                <a:avLst/>
                <a:gdLst>
                  <a:gd name="T0" fmla="*/ 0 w 29"/>
                  <a:gd name="T1" fmla="*/ 7 h 39"/>
                  <a:gd name="T2" fmla="*/ 16 w 29"/>
                  <a:gd name="T3" fmla="*/ 0 h 39"/>
                  <a:gd name="T4" fmla="*/ 29 w 29"/>
                  <a:gd name="T5" fmla="*/ 32 h 39"/>
                  <a:gd name="T6" fmla="*/ 13 w 29"/>
                  <a:gd name="T7" fmla="*/ 39 h 39"/>
                  <a:gd name="T8" fmla="*/ 0 w 29"/>
                  <a:gd name="T9" fmla="*/ 7 h 39"/>
                  <a:gd name="T10" fmla="*/ 0 60000 65536"/>
                  <a:gd name="T11" fmla="*/ 0 60000 65536"/>
                  <a:gd name="T12" fmla="*/ 0 60000 65536"/>
                  <a:gd name="T13" fmla="*/ 0 60000 65536"/>
                  <a:gd name="T14" fmla="*/ 0 60000 65536"/>
                  <a:gd name="T15" fmla="*/ 0 w 29"/>
                  <a:gd name="T16" fmla="*/ 0 h 39"/>
                  <a:gd name="T17" fmla="*/ 29 w 29"/>
                  <a:gd name="T18" fmla="*/ 39 h 39"/>
                </a:gdLst>
                <a:ahLst/>
                <a:cxnLst>
                  <a:cxn ang="T10">
                    <a:pos x="T0" y="T1"/>
                  </a:cxn>
                  <a:cxn ang="T11">
                    <a:pos x="T2" y="T3"/>
                  </a:cxn>
                  <a:cxn ang="T12">
                    <a:pos x="T4" y="T5"/>
                  </a:cxn>
                  <a:cxn ang="T13">
                    <a:pos x="T6" y="T7"/>
                  </a:cxn>
                  <a:cxn ang="T14">
                    <a:pos x="T8" y="T9"/>
                  </a:cxn>
                </a:cxnLst>
                <a:rect l="T15" t="T16" r="T17" b="T18"/>
                <a:pathLst>
                  <a:path w="29" h="39">
                    <a:moveTo>
                      <a:pt x="0" y="7"/>
                    </a:moveTo>
                    <a:lnTo>
                      <a:pt x="16" y="0"/>
                    </a:lnTo>
                    <a:lnTo>
                      <a:pt x="29" y="32"/>
                    </a:lnTo>
                    <a:lnTo>
                      <a:pt x="13" y="39"/>
                    </a:lnTo>
                    <a:lnTo>
                      <a:pt x="0" y="7"/>
                    </a:lnTo>
                    <a:close/>
                  </a:path>
                </a:pathLst>
              </a:custGeom>
              <a:solidFill>
                <a:srgbClr val="000000"/>
              </a:solidFill>
              <a:ln w="9525">
                <a:noFill/>
                <a:round/>
                <a:headEnd/>
                <a:tailEnd/>
              </a:ln>
            </p:spPr>
            <p:txBody>
              <a:bodyPr/>
              <a:lstStyle/>
              <a:p>
                <a:endParaRPr lang="en-US"/>
              </a:p>
            </p:txBody>
          </p:sp>
          <p:sp>
            <p:nvSpPr>
              <p:cNvPr id="92514" name="Freeform 620"/>
              <p:cNvSpPr>
                <a:spLocks/>
              </p:cNvSpPr>
              <p:nvPr/>
            </p:nvSpPr>
            <p:spPr bwMode="auto">
              <a:xfrm>
                <a:off x="2488" y="2883"/>
                <a:ext cx="27" cy="39"/>
              </a:xfrm>
              <a:custGeom>
                <a:avLst/>
                <a:gdLst>
                  <a:gd name="T0" fmla="*/ 0 w 27"/>
                  <a:gd name="T1" fmla="*/ 6 h 39"/>
                  <a:gd name="T2" fmla="*/ 16 w 27"/>
                  <a:gd name="T3" fmla="*/ 0 h 39"/>
                  <a:gd name="T4" fmla="*/ 27 w 27"/>
                  <a:gd name="T5" fmla="*/ 33 h 39"/>
                  <a:gd name="T6" fmla="*/ 11 w 27"/>
                  <a:gd name="T7" fmla="*/ 39 h 39"/>
                  <a:gd name="T8" fmla="*/ 0 w 27"/>
                  <a:gd name="T9" fmla="*/ 6 h 39"/>
                  <a:gd name="T10" fmla="*/ 0 60000 65536"/>
                  <a:gd name="T11" fmla="*/ 0 60000 65536"/>
                  <a:gd name="T12" fmla="*/ 0 60000 65536"/>
                  <a:gd name="T13" fmla="*/ 0 60000 65536"/>
                  <a:gd name="T14" fmla="*/ 0 60000 65536"/>
                  <a:gd name="T15" fmla="*/ 0 w 27"/>
                  <a:gd name="T16" fmla="*/ 0 h 39"/>
                  <a:gd name="T17" fmla="*/ 27 w 27"/>
                  <a:gd name="T18" fmla="*/ 39 h 39"/>
                </a:gdLst>
                <a:ahLst/>
                <a:cxnLst>
                  <a:cxn ang="T10">
                    <a:pos x="T0" y="T1"/>
                  </a:cxn>
                  <a:cxn ang="T11">
                    <a:pos x="T2" y="T3"/>
                  </a:cxn>
                  <a:cxn ang="T12">
                    <a:pos x="T4" y="T5"/>
                  </a:cxn>
                  <a:cxn ang="T13">
                    <a:pos x="T6" y="T7"/>
                  </a:cxn>
                  <a:cxn ang="T14">
                    <a:pos x="T8" y="T9"/>
                  </a:cxn>
                </a:cxnLst>
                <a:rect l="T15" t="T16" r="T17" b="T18"/>
                <a:pathLst>
                  <a:path w="27" h="39">
                    <a:moveTo>
                      <a:pt x="0" y="6"/>
                    </a:moveTo>
                    <a:lnTo>
                      <a:pt x="16" y="0"/>
                    </a:lnTo>
                    <a:lnTo>
                      <a:pt x="27" y="33"/>
                    </a:lnTo>
                    <a:lnTo>
                      <a:pt x="11" y="39"/>
                    </a:lnTo>
                    <a:lnTo>
                      <a:pt x="0" y="6"/>
                    </a:lnTo>
                    <a:close/>
                  </a:path>
                </a:pathLst>
              </a:custGeom>
              <a:solidFill>
                <a:srgbClr val="000000"/>
              </a:solidFill>
              <a:ln w="9525">
                <a:noFill/>
                <a:round/>
                <a:headEnd/>
                <a:tailEnd/>
              </a:ln>
            </p:spPr>
            <p:txBody>
              <a:bodyPr/>
              <a:lstStyle/>
              <a:p>
                <a:endParaRPr lang="en-US"/>
              </a:p>
            </p:txBody>
          </p:sp>
          <p:sp>
            <p:nvSpPr>
              <p:cNvPr id="92515" name="Freeform 619"/>
              <p:cNvSpPr>
                <a:spLocks/>
              </p:cNvSpPr>
              <p:nvPr/>
            </p:nvSpPr>
            <p:spPr bwMode="auto">
              <a:xfrm>
                <a:off x="2506" y="2879"/>
                <a:ext cx="24" cy="38"/>
              </a:xfrm>
              <a:custGeom>
                <a:avLst/>
                <a:gdLst>
                  <a:gd name="T0" fmla="*/ 0 w 24"/>
                  <a:gd name="T1" fmla="*/ 4 h 38"/>
                  <a:gd name="T2" fmla="*/ 16 w 24"/>
                  <a:gd name="T3" fmla="*/ 0 h 38"/>
                  <a:gd name="T4" fmla="*/ 24 w 24"/>
                  <a:gd name="T5" fmla="*/ 33 h 38"/>
                  <a:gd name="T6" fmla="*/ 8 w 24"/>
                  <a:gd name="T7" fmla="*/ 38 h 38"/>
                  <a:gd name="T8" fmla="*/ 0 w 24"/>
                  <a:gd name="T9" fmla="*/ 4 h 38"/>
                  <a:gd name="T10" fmla="*/ 0 60000 65536"/>
                  <a:gd name="T11" fmla="*/ 0 60000 65536"/>
                  <a:gd name="T12" fmla="*/ 0 60000 65536"/>
                  <a:gd name="T13" fmla="*/ 0 60000 65536"/>
                  <a:gd name="T14" fmla="*/ 0 60000 65536"/>
                  <a:gd name="T15" fmla="*/ 0 w 24"/>
                  <a:gd name="T16" fmla="*/ 0 h 38"/>
                  <a:gd name="T17" fmla="*/ 24 w 24"/>
                  <a:gd name="T18" fmla="*/ 38 h 38"/>
                </a:gdLst>
                <a:ahLst/>
                <a:cxnLst>
                  <a:cxn ang="T10">
                    <a:pos x="T0" y="T1"/>
                  </a:cxn>
                  <a:cxn ang="T11">
                    <a:pos x="T2" y="T3"/>
                  </a:cxn>
                  <a:cxn ang="T12">
                    <a:pos x="T4" y="T5"/>
                  </a:cxn>
                  <a:cxn ang="T13">
                    <a:pos x="T6" y="T7"/>
                  </a:cxn>
                  <a:cxn ang="T14">
                    <a:pos x="T8" y="T9"/>
                  </a:cxn>
                </a:cxnLst>
                <a:rect l="T15" t="T16" r="T17" b="T18"/>
                <a:pathLst>
                  <a:path w="24" h="38">
                    <a:moveTo>
                      <a:pt x="0" y="4"/>
                    </a:moveTo>
                    <a:lnTo>
                      <a:pt x="16" y="0"/>
                    </a:lnTo>
                    <a:lnTo>
                      <a:pt x="24" y="33"/>
                    </a:lnTo>
                    <a:lnTo>
                      <a:pt x="8" y="38"/>
                    </a:lnTo>
                    <a:lnTo>
                      <a:pt x="0" y="4"/>
                    </a:lnTo>
                    <a:close/>
                  </a:path>
                </a:pathLst>
              </a:custGeom>
              <a:solidFill>
                <a:srgbClr val="000000"/>
              </a:solidFill>
              <a:ln w="9525">
                <a:noFill/>
                <a:round/>
                <a:headEnd/>
                <a:tailEnd/>
              </a:ln>
            </p:spPr>
            <p:txBody>
              <a:bodyPr/>
              <a:lstStyle/>
              <a:p>
                <a:endParaRPr lang="en-US"/>
              </a:p>
            </p:txBody>
          </p:sp>
          <p:sp>
            <p:nvSpPr>
              <p:cNvPr id="92516" name="Freeform 618"/>
              <p:cNvSpPr>
                <a:spLocks/>
              </p:cNvSpPr>
              <p:nvPr/>
            </p:nvSpPr>
            <p:spPr bwMode="auto">
              <a:xfrm>
                <a:off x="2523" y="2875"/>
                <a:ext cx="22" cy="37"/>
              </a:xfrm>
              <a:custGeom>
                <a:avLst/>
                <a:gdLst>
                  <a:gd name="T0" fmla="*/ 0 w 22"/>
                  <a:gd name="T1" fmla="*/ 3 h 37"/>
                  <a:gd name="T2" fmla="*/ 17 w 22"/>
                  <a:gd name="T3" fmla="*/ 0 h 37"/>
                  <a:gd name="T4" fmla="*/ 22 w 22"/>
                  <a:gd name="T5" fmla="*/ 35 h 37"/>
                  <a:gd name="T6" fmla="*/ 5 w 22"/>
                  <a:gd name="T7" fmla="*/ 37 h 37"/>
                  <a:gd name="T8" fmla="*/ 0 w 22"/>
                  <a:gd name="T9" fmla="*/ 3 h 37"/>
                  <a:gd name="T10" fmla="*/ 0 60000 65536"/>
                  <a:gd name="T11" fmla="*/ 0 60000 65536"/>
                  <a:gd name="T12" fmla="*/ 0 60000 65536"/>
                  <a:gd name="T13" fmla="*/ 0 60000 65536"/>
                  <a:gd name="T14" fmla="*/ 0 60000 65536"/>
                  <a:gd name="T15" fmla="*/ 0 w 22"/>
                  <a:gd name="T16" fmla="*/ 0 h 37"/>
                  <a:gd name="T17" fmla="*/ 22 w 22"/>
                  <a:gd name="T18" fmla="*/ 37 h 37"/>
                </a:gdLst>
                <a:ahLst/>
                <a:cxnLst>
                  <a:cxn ang="T10">
                    <a:pos x="T0" y="T1"/>
                  </a:cxn>
                  <a:cxn ang="T11">
                    <a:pos x="T2" y="T3"/>
                  </a:cxn>
                  <a:cxn ang="T12">
                    <a:pos x="T4" y="T5"/>
                  </a:cxn>
                  <a:cxn ang="T13">
                    <a:pos x="T6" y="T7"/>
                  </a:cxn>
                  <a:cxn ang="T14">
                    <a:pos x="T8" y="T9"/>
                  </a:cxn>
                </a:cxnLst>
                <a:rect l="T15" t="T16" r="T17" b="T18"/>
                <a:pathLst>
                  <a:path w="22" h="37">
                    <a:moveTo>
                      <a:pt x="0" y="3"/>
                    </a:moveTo>
                    <a:lnTo>
                      <a:pt x="17" y="0"/>
                    </a:lnTo>
                    <a:lnTo>
                      <a:pt x="22" y="35"/>
                    </a:lnTo>
                    <a:lnTo>
                      <a:pt x="5" y="37"/>
                    </a:lnTo>
                    <a:lnTo>
                      <a:pt x="0" y="3"/>
                    </a:lnTo>
                    <a:close/>
                  </a:path>
                </a:pathLst>
              </a:custGeom>
              <a:solidFill>
                <a:srgbClr val="000000"/>
              </a:solidFill>
              <a:ln w="9525">
                <a:noFill/>
                <a:round/>
                <a:headEnd/>
                <a:tailEnd/>
              </a:ln>
            </p:spPr>
            <p:txBody>
              <a:bodyPr/>
              <a:lstStyle/>
              <a:p>
                <a:endParaRPr lang="en-US"/>
              </a:p>
            </p:txBody>
          </p:sp>
          <p:sp>
            <p:nvSpPr>
              <p:cNvPr id="92517" name="Freeform 617"/>
              <p:cNvSpPr>
                <a:spLocks/>
              </p:cNvSpPr>
              <p:nvPr/>
            </p:nvSpPr>
            <p:spPr bwMode="auto">
              <a:xfrm>
                <a:off x="2542" y="2874"/>
                <a:ext cx="17" cy="36"/>
              </a:xfrm>
              <a:custGeom>
                <a:avLst/>
                <a:gdLst>
                  <a:gd name="T0" fmla="*/ 0 w 17"/>
                  <a:gd name="T1" fmla="*/ 1 h 36"/>
                  <a:gd name="T2" fmla="*/ 16 w 17"/>
                  <a:gd name="T3" fmla="*/ 0 h 36"/>
                  <a:gd name="T4" fmla="*/ 17 w 17"/>
                  <a:gd name="T5" fmla="*/ 36 h 36"/>
                  <a:gd name="T6" fmla="*/ 1 w 17"/>
                  <a:gd name="T7" fmla="*/ 36 h 36"/>
                  <a:gd name="T8" fmla="*/ 0 w 17"/>
                  <a:gd name="T9" fmla="*/ 1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1"/>
                    </a:moveTo>
                    <a:lnTo>
                      <a:pt x="16" y="0"/>
                    </a:lnTo>
                    <a:lnTo>
                      <a:pt x="17" y="36"/>
                    </a:lnTo>
                    <a:lnTo>
                      <a:pt x="1" y="36"/>
                    </a:lnTo>
                    <a:lnTo>
                      <a:pt x="0" y="1"/>
                    </a:lnTo>
                    <a:close/>
                  </a:path>
                </a:pathLst>
              </a:custGeom>
              <a:solidFill>
                <a:srgbClr val="000000"/>
              </a:solidFill>
              <a:ln w="9525">
                <a:noFill/>
                <a:round/>
                <a:headEnd/>
                <a:tailEnd/>
              </a:ln>
            </p:spPr>
            <p:txBody>
              <a:bodyPr/>
              <a:lstStyle/>
              <a:p>
                <a:endParaRPr lang="en-US"/>
              </a:p>
            </p:txBody>
          </p:sp>
          <p:sp>
            <p:nvSpPr>
              <p:cNvPr id="92518" name="Rectangle 616"/>
              <p:cNvSpPr>
                <a:spLocks noChangeArrowheads="1"/>
              </p:cNvSpPr>
              <p:nvPr/>
            </p:nvSpPr>
            <p:spPr bwMode="auto">
              <a:xfrm>
                <a:off x="2558" y="2874"/>
                <a:ext cx="17" cy="36"/>
              </a:xfrm>
              <a:prstGeom prst="rect">
                <a:avLst/>
              </a:prstGeom>
              <a:solidFill>
                <a:srgbClr val="000000"/>
              </a:solidFill>
              <a:ln w="9525">
                <a:noFill/>
                <a:miter lim="800000"/>
                <a:headEnd/>
                <a:tailEnd/>
              </a:ln>
            </p:spPr>
            <p:txBody>
              <a:bodyPr/>
              <a:lstStyle/>
              <a:p>
                <a:endParaRPr lang="en-US"/>
              </a:p>
            </p:txBody>
          </p:sp>
          <p:sp>
            <p:nvSpPr>
              <p:cNvPr id="92519" name="Freeform 615"/>
              <p:cNvSpPr>
                <a:spLocks/>
              </p:cNvSpPr>
              <p:nvPr/>
            </p:nvSpPr>
            <p:spPr bwMode="auto">
              <a:xfrm>
                <a:off x="2573" y="2874"/>
                <a:ext cx="19" cy="37"/>
              </a:xfrm>
              <a:custGeom>
                <a:avLst/>
                <a:gdLst>
                  <a:gd name="T0" fmla="*/ 3 w 19"/>
                  <a:gd name="T1" fmla="*/ 0 h 37"/>
                  <a:gd name="T2" fmla="*/ 19 w 19"/>
                  <a:gd name="T3" fmla="*/ 2 h 37"/>
                  <a:gd name="T4" fmla="*/ 16 w 19"/>
                  <a:gd name="T5" fmla="*/ 37 h 37"/>
                  <a:gd name="T6" fmla="*/ 0 w 19"/>
                  <a:gd name="T7" fmla="*/ 36 h 37"/>
                  <a:gd name="T8" fmla="*/ 3 w 19"/>
                  <a:gd name="T9" fmla="*/ 0 h 37"/>
                  <a:gd name="T10" fmla="*/ 0 60000 65536"/>
                  <a:gd name="T11" fmla="*/ 0 60000 65536"/>
                  <a:gd name="T12" fmla="*/ 0 60000 65536"/>
                  <a:gd name="T13" fmla="*/ 0 60000 65536"/>
                  <a:gd name="T14" fmla="*/ 0 60000 65536"/>
                  <a:gd name="T15" fmla="*/ 0 w 19"/>
                  <a:gd name="T16" fmla="*/ 0 h 37"/>
                  <a:gd name="T17" fmla="*/ 19 w 19"/>
                  <a:gd name="T18" fmla="*/ 37 h 37"/>
                </a:gdLst>
                <a:ahLst/>
                <a:cxnLst>
                  <a:cxn ang="T10">
                    <a:pos x="T0" y="T1"/>
                  </a:cxn>
                  <a:cxn ang="T11">
                    <a:pos x="T2" y="T3"/>
                  </a:cxn>
                  <a:cxn ang="T12">
                    <a:pos x="T4" y="T5"/>
                  </a:cxn>
                  <a:cxn ang="T13">
                    <a:pos x="T6" y="T7"/>
                  </a:cxn>
                  <a:cxn ang="T14">
                    <a:pos x="T8" y="T9"/>
                  </a:cxn>
                </a:cxnLst>
                <a:rect l="T15" t="T16" r="T17" b="T18"/>
                <a:pathLst>
                  <a:path w="19" h="37">
                    <a:moveTo>
                      <a:pt x="3" y="0"/>
                    </a:moveTo>
                    <a:lnTo>
                      <a:pt x="19" y="2"/>
                    </a:lnTo>
                    <a:lnTo>
                      <a:pt x="16" y="37"/>
                    </a:lnTo>
                    <a:lnTo>
                      <a:pt x="0" y="36"/>
                    </a:lnTo>
                    <a:lnTo>
                      <a:pt x="3" y="0"/>
                    </a:lnTo>
                    <a:close/>
                  </a:path>
                </a:pathLst>
              </a:custGeom>
              <a:solidFill>
                <a:srgbClr val="000000"/>
              </a:solidFill>
              <a:ln w="9525">
                <a:noFill/>
                <a:round/>
                <a:headEnd/>
                <a:tailEnd/>
              </a:ln>
            </p:spPr>
            <p:txBody>
              <a:bodyPr/>
              <a:lstStyle/>
              <a:p>
                <a:endParaRPr lang="en-US"/>
              </a:p>
            </p:txBody>
          </p:sp>
          <p:sp>
            <p:nvSpPr>
              <p:cNvPr id="92520" name="Freeform 614"/>
              <p:cNvSpPr>
                <a:spLocks/>
              </p:cNvSpPr>
              <p:nvPr/>
            </p:nvSpPr>
            <p:spPr bwMode="auto">
              <a:xfrm>
                <a:off x="2588" y="2876"/>
                <a:ext cx="22" cy="37"/>
              </a:xfrm>
              <a:custGeom>
                <a:avLst/>
                <a:gdLst>
                  <a:gd name="T0" fmla="*/ 6 w 22"/>
                  <a:gd name="T1" fmla="*/ 0 h 37"/>
                  <a:gd name="T2" fmla="*/ 22 w 22"/>
                  <a:gd name="T3" fmla="*/ 3 h 37"/>
                  <a:gd name="T4" fmla="*/ 17 w 22"/>
                  <a:gd name="T5" fmla="*/ 37 h 37"/>
                  <a:gd name="T6" fmla="*/ 0 w 22"/>
                  <a:gd name="T7" fmla="*/ 34 h 37"/>
                  <a:gd name="T8" fmla="*/ 6 w 22"/>
                  <a:gd name="T9" fmla="*/ 0 h 37"/>
                  <a:gd name="T10" fmla="*/ 0 60000 65536"/>
                  <a:gd name="T11" fmla="*/ 0 60000 65536"/>
                  <a:gd name="T12" fmla="*/ 0 60000 65536"/>
                  <a:gd name="T13" fmla="*/ 0 60000 65536"/>
                  <a:gd name="T14" fmla="*/ 0 60000 65536"/>
                  <a:gd name="T15" fmla="*/ 0 w 22"/>
                  <a:gd name="T16" fmla="*/ 0 h 37"/>
                  <a:gd name="T17" fmla="*/ 22 w 22"/>
                  <a:gd name="T18" fmla="*/ 37 h 37"/>
                </a:gdLst>
                <a:ahLst/>
                <a:cxnLst>
                  <a:cxn ang="T10">
                    <a:pos x="T0" y="T1"/>
                  </a:cxn>
                  <a:cxn ang="T11">
                    <a:pos x="T2" y="T3"/>
                  </a:cxn>
                  <a:cxn ang="T12">
                    <a:pos x="T4" y="T5"/>
                  </a:cxn>
                  <a:cxn ang="T13">
                    <a:pos x="T6" y="T7"/>
                  </a:cxn>
                  <a:cxn ang="T14">
                    <a:pos x="T8" y="T9"/>
                  </a:cxn>
                </a:cxnLst>
                <a:rect l="T15" t="T16" r="T17" b="T18"/>
                <a:pathLst>
                  <a:path w="22" h="37">
                    <a:moveTo>
                      <a:pt x="6" y="0"/>
                    </a:moveTo>
                    <a:lnTo>
                      <a:pt x="22" y="3"/>
                    </a:lnTo>
                    <a:lnTo>
                      <a:pt x="17" y="37"/>
                    </a:lnTo>
                    <a:lnTo>
                      <a:pt x="0" y="34"/>
                    </a:lnTo>
                    <a:lnTo>
                      <a:pt x="6" y="0"/>
                    </a:lnTo>
                    <a:close/>
                  </a:path>
                </a:pathLst>
              </a:custGeom>
              <a:solidFill>
                <a:srgbClr val="000000"/>
              </a:solidFill>
              <a:ln w="9525">
                <a:noFill/>
                <a:round/>
                <a:headEnd/>
                <a:tailEnd/>
              </a:ln>
            </p:spPr>
            <p:txBody>
              <a:bodyPr/>
              <a:lstStyle/>
              <a:p>
                <a:endParaRPr lang="en-US"/>
              </a:p>
            </p:txBody>
          </p:sp>
          <p:sp>
            <p:nvSpPr>
              <p:cNvPr id="92521" name="Freeform 613"/>
              <p:cNvSpPr>
                <a:spLocks/>
              </p:cNvSpPr>
              <p:nvPr/>
            </p:nvSpPr>
            <p:spPr bwMode="auto">
              <a:xfrm>
                <a:off x="2603" y="2879"/>
                <a:ext cx="11" cy="35"/>
              </a:xfrm>
              <a:custGeom>
                <a:avLst/>
                <a:gdLst>
                  <a:gd name="T0" fmla="*/ 9 w 11"/>
                  <a:gd name="T1" fmla="*/ 0 h 35"/>
                  <a:gd name="T2" fmla="*/ 11 w 11"/>
                  <a:gd name="T3" fmla="*/ 1 h 35"/>
                  <a:gd name="T4" fmla="*/ 3 w 11"/>
                  <a:gd name="T5" fmla="*/ 35 h 35"/>
                  <a:gd name="T6" fmla="*/ 0 w 11"/>
                  <a:gd name="T7" fmla="*/ 34 h 35"/>
                  <a:gd name="T8" fmla="*/ 9 w 11"/>
                  <a:gd name="T9" fmla="*/ 0 h 35"/>
                  <a:gd name="T10" fmla="*/ 0 60000 65536"/>
                  <a:gd name="T11" fmla="*/ 0 60000 65536"/>
                  <a:gd name="T12" fmla="*/ 0 60000 65536"/>
                  <a:gd name="T13" fmla="*/ 0 60000 65536"/>
                  <a:gd name="T14" fmla="*/ 0 60000 65536"/>
                  <a:gd name="T15" fmla="*/ 0 w 11"/>
                  <a:gd name="T16" fmla="*/ 0 h 35"/>
                  <a:gd name="T17" fmla="*/ 11 w 11"/>
                  <a:gd name="T18" fmla="*/ 35 h 35"/>
                </a:gdLst>
                <a:ahLst/>
                <a:cxnLst>
                  <a:cxn ang="T10">
                    <a:pos x="T0" y="T1"/>
                  </a:cxn>
                  <a:cxn ang="T11">
                    <a:pos x="T2" y="T3"/>
                  </a:cxn>
                  <a:cxn ang="T12">
                    <a:pos x="T4" y="T5"/>
                  </a:cxn>
                  <a:cxn ang="T13">
                    <a:pos x="T6" y="T7"/>
                  </a:cxn>
                  <a:cxn ang="T14">
                    <a:pos x="T8" y="T9"/>
                  </a:cxn>
                </a:cxnLst>
                <a:rect l="T15" t="T16" r="T17" b="T18"/>
                <a:pathLst>
                  <a:path w="11" h="35">
                    <a:moveTo>
                      <a:pt x="9" y="0"/>
                    </a:moveTo>
                    <a:lnTo>
                      <a:pt x="11" y="1"/>
                    </a:lnTo>
                    <a:lnTo>
                      <a:pt x="3" y="35"/>
                    </a:lnTo>
                    <a:lnTo>
                      <a:pt x="0" y="34"/>
                    </a:lnTo>
                    <a:lnTo>
                      <a:pt x="9" y="0"/>
                    </a:lnTo>
                    <a:close/>
                  </a:path>
                </a:pathLst>
              </a:custGeom>
              <a:solidFill>
                <a:srgbClr val="000000"/>
              </a:solidFill>
              <a:ln w="9525">
                <a:noFill/>
                <a:round/>
                <a:headEnd/>
                <a:tailEnd/>
              </a:ln>
            </p:spPr>
            <p:txBody>
              <a:bodyPr/>
              <a:lstStyle/>
              <a:p>
                <a:endParaRPr lang="en-US"/>
              </a:p>
            </p:txBody>
          </p:sp>
          <p:sp>
            <p:nvSpPr>
              <p:cNvPr id="92522" name="Freeform 612"/>
              <p:cNvSpPr>
                <a:spLocks/>
              </p:cNvSpPr>
              <p:nvPr/>
            </p:nvSpPr>
            <p:spPr bwMode="auto">
              <a:xfrm>
                <a:off x="2725" y="2940"/>
                <a:ext cx="33" cy="40"/>
              </a:xfrm>
              <a:custGeom>
                <a:avLst/>
                <a:gdLst>
                  <a:gd name="T0" fmla="*/ 18 w 33"/>
                  <a:gd name="T1" fmla="*/ 0 h 40"/>
                  <a:gd name="T2" fmla="*/ 33 w 33"/>
                  <a:gd name="T3" fmla="*/ 11 h 40"/>
                  <a:gd name="T4" fmla="*/ 15 w 33"/>
                  <a:gd name="T5" fmla="*/ 40 h 40"/>
                  <a:gd name="T6" fmla="*/ 0 w 33"/>
                  <a:gd name="T7" fmla="*/ 29 h 40"/>
                  <a:gd name="T8" fmla="*/ 18 w 33"/>
                  <a:gd name="T9" fmla="*/ 0 h 40"/>
                  <a:gd name="T10" fmla="*/ 0 60000 65536"/>
                  <a:gd name="T11" fmla="*/ 0 60000 65536"/>
                  <a:gd name="T12" fmla="*/ 0 60000 65536"/>
                  <a:gd name="T13" fmla="*/ 0 60000 65536"/>
                  <a:gd name="T14" fmla="*/ 0 60000 65536"/>
                  <a:gd name="T15" fmla="*/ 0 w 33"/>
                  <a:gd name="T16" fmla="*/ 0 h 40"/>
                  <a:gd name="T17" fmla="*/ 33 w 33"/>
                  <a:gd name="T18" fmla="*/ 40 h 40"/>
                </a:gdLst>
                <a:ahLst/>
                <a:cxnLst>
                  <a:cxn ang="T10">
                    <a:pos x="T0" y="T1"/>
                  </a:cxn>
                  <a:cxn ang="T11">
                    <a:pos x="T2" y="T3"/>
                  </a:cxn>
                  <a:cxn ang="T12">
                    <a:pos x="T4" y="T5"/>
                  </a:cxn>
                  <a:cxn ang="T13">
                    <a:pos x="T6" y="T7"/>
                  </a:cxn>
                  <a:cxn ang="T14">
                    <a:pos x="T8" y="T9"/>
                  </a:cxn>
                </a:cxnLst>
                <a:rect l="T15" t="T16" r="T17" b="T18"/>
                <a:pathLst>
                  <a:path w="33" h="40">
                    <a:moveTo>
                      <a:pt x="18" y="0"/>
                    </a:moveTo>
                    <a:lnTo>
                      <a:pt x="33" y="11"/>
                    </a:lnTo>
                    <a:lnTo>
                      <a:pt x="15" y="40"/>
                    </a:lnTo>
                    <a:lnTo>
                      <a:pt x="0" y="29"/>
                    </a:lnTo>
                    <a:lnTo>
                      <a:pt x="18" y="0"/>
                    </a:lnTo>
                    <a:close/>
                  </a:path>
                </a:pathLst>
              </a:custGeom>
              <a:solidFill>
                <a:srgbClr val="000000"/>
              </a:solidFill>
              <a:ln w="9525">
                <a:noFill/>
                <a:round/>
                <a:headEnd/>
                <a:tailEnd/>
              </a:ln>
            </p:spPr>
            <p:txBody>
              <a:bodyPr/>
              <a:lstStyle/>
              <a:p>
                <a:endParaRPr lang="en-US"/>
              </a:p>
            </p:txBody>
          </p:sp>
          <p:sp>
            <p:nvSpPr>
              <p:cNvPr id="92523" name="Freeform 611"/>
              <p:cNvSpPr>
                <a:spLocks/>
              </p:cNvSpPr>
              <p:nvPr/>
            </p:nvSpPr>
            <p:spPr bwMode="auto">
              <a:xfrm>
                <a:off x="2739" y="2951"/>
                <a:ext cx="49" cy="50"/>
              </a:xfrm>
              <a:custGeom>
                <a:avLst/>
                <a:gdLst>
                  <a:gd name="T0" fmla="*/ 19 w 49"/>
                  <a:gd name="T1" fmla="*/ 0 h 50"/>
                  <a:gd name="T2" fmla="*/ 49 w 49"/>
                  <a:gd name="T3" fmla="*/ 21 h 50"/>
                  <a:gd name="T4" fmla="*/ 29 w 49"/>
                  <a:gd name="T5" fmla="*/ 50 h 50"/>
                  <a:gd name="T6" fmla="*/ 0 w 49"/>
                  <a:gd name="T7" fmla="*/ 28 h 50"/>
                  <a:gd name="T8" fmla="*/ 19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19" y="0"/>
                    </a:moveTo>
                    <a:lnTo>
                      <a:pt x="49" y="21"/>
                    </a:lnTo>
                    <a:lnTo>
                      <a:pt x="29" y="50"/>
                    </a:lnTo>
                    <a:lnTo>
                      <a:pt x="0" y="28"/>
                    </a:lnTo>
                    <a:lnTo>
                      <a:pt x="19" y="0"/>
                    </a:lnTo>
                    <a:close/>
                  </a:path>
                </a:pathLst>
              </a:custGeom>
              <a:solidFill>
                <a:srgbClr val="000000"/>
              </a:solidFill>
              <a:ln w="9525">
                <a:noFill/>
                <a:round/>
                <a:headEnd/>
                <a:tailEnd/>
              </a:ln>
            </p:spPr>
            <p:txBody>
              <a:bodyPr/>
              <a:lstStyle/>
              <a:p>
                <a:endParaRPr lang="en-US"/>
              </a:p>
            </p:txBody>
          </p:sp>
          <p:sp>
            <p:nvSpPr>
              <p:cNvPr id="92524" name="Freeform 610"/>
              <p:cNvSpPr>
                <a:spLocks/>
              </p:cNvSpPr>
              <p:nvPr/>
            </p:nvSpPr>
            <p:spPr bwMode="auto">
              <a:xfrm>
                <a:off x="2767" y="2973"/>
                <a:ext cx="49" cy="51"/>
              </a:xfrm>
              <a:custGeom>
                <a:avLst/>
                <a:gdLst>
                  <a:gd name="T0" fmla="*/ 21 w 49"/>
                  <a:gd name="T1" fmla="*/ 0 h 51"/>
                  <a:gd name="T2" fmla="*/ 49 w 49"/>
                  <a:gd name="T3" fmla="*/ 24 h 51"/>
                  <a:gd name="T4" fmla="*/ 28 w 49"/>
                  <a:gd name="T5" fmla="*/ 51 h 51"/>
                  <a:gd name="T6" fmla="*/ 0 w 49"/>
                  <a:gd name="T7" fmla="*/ 27 h 51"/>
                  <a:gd name="T8" fmla="*/ 21 w 49"/>
                  <a:gd name="T9" fmla="*/ 0 h 51"/>
                  <a:gd name="T10" fmla="*/ 0 60000 65536"/>
                  <a:gd name="T11" fmla="*/ 0 60000 65536"/>
                  <a:gd name="T12" fmla="*/ 0 60000 65536"/>
                  <a:gd name="T13" fmla="*/ 0 60000 65536"/>
                  <a:gd name="T14" fmla="*/ 0 60000 65536"/>
                  <a:gd name="T15" fmla="*/ 0 w 49"/>
                  <a:gd name="T16" fmla="*/ 0 h 51"/>
                  <a:gd name="T17" fmla="*/ 49 w 49"/>
                  <a:gd name="T18" fmla="*/ 51 h 51"/>
                </a:gdLst>
                <a:ahLst/>
                <a:cxnLst>
                  <a:cxn ang="T10">
                    <a:pos x="T0" y="T1"/>
                  </a:cxn>
                  <a:cxn ang="T11">
                    <a:pos x="T2" y="T3"/>
                  </a:cxn>
                  <a:cxn ang="T12">
                    <a:pos x="T4" y="T5"/>
                  </a:cxn>
                  <a:cxn ang="T13">
                    <a:pos x="T6" y="T7"/>
                  </a:cxn>
                  <a:cxn ang="T14">
                    <a:pos x="T8" y="T9"/>
                  </a:cxn>
                </a:cxnLst>
                <a:rect l="T15" t="T16" r="T17" b="T18"/>
                <a:pathLst>
                  <a:path w="49" h="51">
                    <a:moveTo>
                      <a:pt x="21" y="0"/>
                    </a:moveTo>
                    <a:lnTo>
                      <a:pt x="49" y="24"/>
                    </a:lnTo>
                    <a:lnTo>
                      <a:pt x="28" y="51"/>
                    </a:lnTo>
                    <a:lnTo>
                      <a:pt x="0" y="27"/>
                    </a:lnTo>
                    <a:lnTo>
                      <a:pt x="21" y="0"/>
                    </a:lnTo>
                    <a:close/>
                  </a:path>
                </a:pathLst>
              </a:custGeom>
              <a:solidFill>
                <a:srgbClr val="000000"/>
              </a:solidFill>
              <a:ln w="9525">
                <a:noFill/>
                <a:round/>
                <a:headEnd/>
                <a:tailEnd/>
              </a:ln>
            </p:spPr>
            <p:txBody>
              <a:bodyPr/>
              <a:lstStyle/>
              <a:p>
                <a:endParaRPr lang="en-US"/>
              </a:p>
            </p:txBody>
          </p:sp>
          <p:sp>
            <p:nvSpPr>
              <p:cNvPr id="92525" name="Freeform 609"/>
              <p:cNvSpPr>
                <a:spLocks/>
              </p:cNvSpPr>
              <p:nvPr/>
            </p:nvSpPr>
            <p:spPr bwMode="auto">
              <a:xfrm>
                <a:off x="2794" y="2997"/>
                <a:ext cx="49" cy="52"/>
              </a:xfrm>
              <a:custGeom>
                <a:avLst/>
                <a:gdLst>
                  <a:gd name="T0" fmla="*/ 23 w 49"/>
                  <a:gd name="T1" fmla="*/ 0 h 52"/>
                  <a:gd name="T2" fmla="*/ 49 w 49"/>
                  <a:gd name="T3" fmla="*/ 25 h 52"/>
                  <a:gd name="T4" fmla="*/ 27 w 49"/>
                  <a:gd name="T5" fmla="*/ 52 h 52"/>
                  <a:gd name="T6" fmla="*/ 0 w 49"/>
                  <a:gd name="T7" fmla="*/ 27 h 52"/>
                  <a:gd name="T8" fmla="*/ 23 w 49"/>
                  <a:gd name="T9" fmla="*/ 0 h 52"/>
                  <a:gd name="T10" fmla="*/ 0 60000 65536"/>
                  <a:gd name="T11" fmla="*/ 0 60000 65536"/>
                  <a:gd name="T12" fmla="*/ 0 60000 65536"/>
                  <a:gd name="T13" fmla="*/ 0 60000 65536"/>
                  <a:gd name="T14" fmla="*/ 0 60000 65536"/>
                  <a:gd name="T15" fmla="*/ 0 w 49"/>
                  <a:gd name="T16" fmla="*/ 0 h 52"/>
                  <a:gd name="T17" fmla="*/ 49 w 49"/>
                  <a:gd name="T18" fmla="*/ 52 h 52"/>
                </a:gdLst>
                <a:ahLst/>
                <a:cxnLst>
                  <a:cxn ang="T10">
                    <a:pos x="T0" y="T1"/>
                  </a:cxn>
                  <a:cxn ang="T11">
                    <a:pos x="T2" y="T3"/>
                  </a:cxn>
                  <a:cxn ang="T12">
                    <a:pos x="T4" y="T5"/>
                  </a:cxn>
                  <a:cxn ang="T13">
                    <a:pos x="T6" y="T7"/>
                  </a:cxn>
                  <a:cxn ang="T14">
                    <a:pos x="T8" y="T9"/>
                  </a:cxn>
                </a:cxnLst>
                <a:rect l="T15" t="T16" r="T17" b="T18"/>
                <a:pathLst>
                  <a:path w="49" h="52">
                    <a:moveTo>
                      <a:pt x="23" y="0"/>
                    </a:moveTo>
                    <a:lnTo>
                      <a:pt x="49" y="25"/>
                    </a:lnTo>
                    <a:lnTo>
                      <a:pt x="27" y="52"/>
                    </a:lnTo>
                    <a:lnTo>
                      <a:pt x="0" y="27"/>
                    </a:lnTo>
                    <a:lnTo>
                      <a:pt x="23" y="0"/>
                    </a:lnTo>
                    <a:close/>
                  </a:path>
                </a:pathLst>
              </a:custGeom>
              <a:solidFill>
                <a:srgbClr val="000000"/>
              </a:solidFill>
              <a:ln w="9525">
                <a:noFill/>
                <a:round/>
                <a:headEnd/>
                <a:tailEnd/>
              </a:ln>
            </p:spPr>
            <p:txBody>
              <a:bodyPr/>
              <a:lstStyle/>
              <a:p>
                <a:endParaRPr lang="en-US"/>
              </a:p>
            </p:txBody>
          </p:sp>
          <p:sp>
            <p:nvSpPr>
              <p:cNvPr id="92526" name="Freeform 608"/>
              <p:cNvSpPr>
                <a:spLocks/>
              </p:cNvSpPr>
              <p:nvPr/>
            </p:nvSpPr>
            <p:spPr bwMode="auto">
              <a:xfrm>
                <a:off x="2821" y="3022"/>
                <a:ext cx="47" cy="50"/>
              </a:xfrm>
              <a:custGeom>
                <a:avLst/>
                <a:gdLst>
                  <a:gd name="T0" fmla="*/ 22 w 47"/>
                  <a:gd name="T1" fmla="*/ 0 h 50"/>
                  <a:gd name="T2" fmla="*/ 47 w 47"/>
                  <a:gd name="T3" fmla="*/ 24 h 50"/>
                  <a:gd name="T4" fmla="*/ 25 w 47"/>
                  <a:gd name="T5" fmla="*/ 50 h 50"/>
                  <a:gd name="T6" fmla="*/ 0 w 47"/>
                  <a:gd name="T7" fmla="*/ 26 h 50"/>
                  <a:gd name="T8" fmla="*/ 22 w 47"/>
                  <a:gd name="T9" fmla="*/ 0 h 50"/>
                  <a:gd name="T10" fmla="*/ 0 60000 65536"/>
                  <a:gd name="T11" fmla="*/ 0 60000 65536"/>
                  <a:gd name="T12" fmla="*/ 0 60000 65536"/>
                  <a:gd name="T13" fmla="*/ 0 60000 65536"/>
                  <a:gd name="T14" fmla="*/ 0 60000 65536"/>
                  <a:gd name="T15" fmla="*/ 0 w 47"/>
                  <a:gd name="T16" fmla="*/ 0 h 50"/>
                  <a:gd name="T17" fmla="*/ 47 w 47"/>
                  <a:gd name="T18" fmla="*/ 50 h 50"/>
                </a:gdLst>
                <a:ahLst/>
                <a:cxnLst>
                  <a:cxn ang="T10">
                    <a:pos x="T0" y="T1"/>
                  </a:cxn>
                  <a:cxn ang="T11">
                    <a:pos x="T2" y="T3"/>
                  </a:cxn>
                  <a:cxn ang="T12">
                    <a:pos x="T4" y="T5"/>
                  </a:cxn>
                  <a:cxn ang="T13">
                    <a:pos x="T6" y="T7"/>
                  </a:cxn>
                  <a:cxn ang="T14">
                    <a:pos x="T8" y="T9"/>
                  </a:cxn>
                </a:cxnLst>
                <a:rect l="T15" t="T16" r="T17" b="T18"/>
                <a:pathLst>
                  <a:path w="47" h="50">
                    <a:moveTo>
                      <a:pt x="22" y="0"/>
                    </a:moveTo>
                    <a:lnTo>
                      <a:pt x="47" y="24"/>
                    </a:lnTo>
                    <a:lnTo>
                      <a:pt x="25" y="50"/>
                    </a:lnTo>
                    <a:lnTo>
                      <a:pt x="0" y="26"/>
                    </a:lnTo>
                    <a:lnTo>
                      <a:pt x="22" y="0"/>
                    </a:lnTo>
                    <a:close/>
                  </a:path>
                </a:pathLst>
              </a:custGeom>
              <a:solidFill>
                <a:srgbClr val="000000"/>
              </a:solidFill>
              <a:ln w="9525">
                <a:noFill/>
                <a:round/>
                <a:headEnd/>
                <a:tailEnd/>
              </a:ln>
            </p:spPr>
            <p:txBody>
              <a:bodyPr/>
              <a:lstStyle/>
              <a:p>
                <a:endParaRPr lang="en-US"/>
              </a:p>
            </p:txBody>
          </p:sp>
          <p:sp>
            <p:nvSpPr>
              <p:cNvPr id="92527" name="Freeform 607"/>
              <p:cNvSpPr>
                <a:spLocks/>
              </p:cNvSpPr>
              <p:nvPr/>
            </p:nvSpPr>
            <p:spPr bwMode="auto">
              <a:xfrm>
                <a:off x="2846" y="3047"/>
                <a:ext cx="45" cy="48"/>
              </a:xfrm>
              <a:custGeom>
                <a:avLst/>
                <a:gdLst>
                  <a:gd name="T0" fmla="*/ 23 w 45"/>
                  <a:gd name="T1" fmla="*/ 0 h 48"/>
                  <a:gd name="T2" fmla="*/ 45 w 45"/>
                  <a:gd name="T3" fmla="*/ 24 h 48"/>
                  <a:gd name="T4" fmla="*/ 23 w 45"/>
                  <a:gd name="T5" fmla="*/ 48 h 48"/>
                  <a:gd name="T6" fmla="*/ 0 w 45"/>
                  <a:gd name="T7" fmla="*/ 25 h 48"/>
                  <a:gd name="T8" fmla="*/ 23 w 45"/>
                  <a:gd name="T9" fmla="*/ 0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23" y="0"/>
                    </a:moveTo>
                    <a:lnTo>
                      <a:pt x="45" y="24"/>
                    </a:lnTo>
                    <a:lnTo>
                      <a:pt x="23" y="48"/>
                    </a:lnTo>
                    <a:lnTo>
                      <a:pt x="0" y="25"/>
                    </a:lnTo>
                    <a:lnTo>
                      <a:pt x="23" y="0"/>
                    </a:lnTo>
                    <a:close/>
                  </a:path>
                </a:pathLst>
              </a:custGeom>
              <a:solidFill>
                <a:srgbClr val="000000"/>
              </a:solidFill>
              <a:ln w="9525">
                <a:noFill/>
                <a:round/>
                <a:headEnd/>
                <a:tailEnd/>
              </a:ln>
            </p:spPr>
            <p:txBody>
              <a:bodyPr/>
              <a:lstStyle/>
              <a:p>
                <a:endParaRPr lang="en-US"/>
              </a:p>
            </p:txBody>
          </p:sp>
          <p:sp>
            <p:nvSpPr>
              <p:cNvPr id="92528" name="Freeform 606"/>
              <p:cNvSpPr>
                <a:spLocks/>
              </p:cNvSpPr>
              <p:nvPr/>
            </p:nvSpPr>
            <p:spPr bwMode="auto">
              <a:xfrm>
                <a:off x="2868" y="3071"/>
                <a:ext cx="30" cy="31"/>
              </a:xfrm>
              <a:custGeom>
                <a:avLst/>
                <a:gdLst>
                  <a:gd name="T0" fmla="*/ 23 w 30"/>
                  <a:gd name="T1" fmla="*/ 0 h 31"/>
                  <a:gd name="T2" fmla="*/ 30 w 30"/>
                  <a:gd name="T3" fmla="*/ 6 h 31"/>
                  <a:gd name="T4" fmla="*/ 6 w 30"/>
                  <a:gd name="T5" fmla="*/ 31 h 31"/>
                  <a:gd name="T6" fmla="*/ 0 w 30"/>
                  <a:gd name="T7" fmla="*/ 24 h 31"/>
                  <a:gd name="T8" fmla="*/ 23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3" y="0"/>
                    </a:moveTo>
                    <a:lnTo>
                      <a:pt x="30" y="6"/>
                    </a:lnTo>
                    <a:lnTo>
                      <a:pt x="6" y="31"/>
                    </a:lnTo>
                    <a:lnTo>
                      <a:pt x="0" y="24"/>
                    </a:lnTo>
                    <a:lnTo>
                      <a:pt x="23" y="0"/>
                    </a:lnTo>
                    <a:close/>
                  </a:path>
                </a:pathLst>
              </a:custGeom>
              <a:solidFill>
                <a:srgbClr val="000000"/>
              </a:solidFill>
              <a:ln w="9525">
                <a:noFill/>
                <a:round/>
                <a:headEnd/>
                <a:tailEnd/>
              </a:ln>
            </p:spPr>
            <p:txBody>
              <a:bodyPr/>
              <a:lstStyle/>
              <a:p>
                <a:endParaRPr lang="en-US"/>
              </a:p>
            </p:txBody>
          </p:sp>
          <p:sp>
            <p:nvSpPr>
              <p:cNvPr id="92529" name="Freeform 605"/>
              <p:cNvSpPr>
                <a:spLocks/>
              </p:cNvSpPr>
              <p:nvPr/>
            </p:nvSpPr>
            <p:spPr bwMode="auto">
              <a:xfrm>
                <a:off x="2873" y="3079"/>
                <a:ext cx="32" cy="29"/>
              </a:xfrm>
              <a:custGeom>
                <a:avLst/>
                <a:gdLst>
                  <a:gd name="T0" fmla="*/ 27 w 32"/>
                  <a:gd name="T1" fmla="*/ 0 h 29"/>
                  <a:gd name="T2" fmla="*/ 32 w 32"/>
                  <a:gd name="T3" fmla="*/ 8 h 29"/>
                  <a:gd name="T4" fmla="*/ 5 w 32"/>
                  <a:gd name="T5" fmla="*/ 29 h 29"/>
                  <a:gd name="T6" fmla="*/ 0 w 32"/>
                  <a:gd name="T7" fmla="*/ 21 h 29"/>
                  <a:gd name="T8" fmla="*/ 27 w 32"/>
                  <a:gd name="T9" fmla="*/ 0 h 29"/>
                  <a:gd name="T10" fmla="*/ 0 60000 65536"/>
                  <a:gd name="T11" fmla="*/ 0 60000 65536"/>
                  <a:gd name="T12" fmla="*/ 0 60000 65536"/>
                  <a:gd name="T13" fmla="*/ 0 60000 65536"/>
                  <a:gd name="T14" fmla="*/ 0 60000 65536"/>
                  <a:gd name="T15" fmla="*/ 0 w 32"/>
                  <a:gd name="T16" fmla="*/ 0 h 29"/>
                  <a:gd name="T17" fmla="*/ 32 w 32"/>
                  <a:gd name="T18" fmla="*/ 29 h 29"/>
                </a:gdLst>
                <a:ahLst/>
                <a:cxnLst>
                  <a:cxn ang="T10">
                    <a:pos x="T0" y="T1"/>
                  </a:cxn>
                  <a:cxn ang="T11">
                    <a:pos x="T2" y="T3"/>
                  </a:cxn>
                  <a:cxn ang="T12">
                    <a:pos x="T4" y="T5"/>
                  </a:cxn>
                  <a:cxn ang="T13">
                    <a:pos x="T6" y="T7"/>
                  </a:cxn>
                  <a:cxn ang="T14">
                    <a:pos x="T8" y="T9"/>
                  </a:cxn>
                </a:cxnLst>
                <a:rect l="T15" t="T16" r="T17" b="T18"/>
                <a:pathLst>
                  <a:path w="32" h="29">
                    <a:moveTo>
                      <a:pt x="27" y="0"/>
                    </a:moveTo>
                    <a:lnTo>
                      <a:pt x="32" y="8"/>
                    </a:lnTo>
                    <a:lnTo>
                      <a:pt x="5" y="29"/>
                    </a:lnTo>
                    <a:lnTo>
                      <a:pt x="0" y="21"/>
                    </a:lnTo>
                    <a:lnTo>
                      <a:pt x="27" y="0"/>
                    </a:lnTo>
                    <a:close/>
                  </a:path>
                </a:pathLst>
              </a:custGeom>
              <a:solidFill>
                <a:srgbClr val="000000"/>
              </a:solidFill>
              <a:ln w="9525">
                <a:noFill/>
                <a:round/>
                <a:headEnd/>
                <a:tailEnd/>
              </a:ln>
            </p:spPr>
            <p:txBody>
              <a:bodyPr/>
              <a:lstStyle/>
              <a:p>
                <a:endParaRPr lang="en-US"/>
              </a:p>
            </p:txBody>
          </p:sp>
          <p:sp>
            <p:nvSpPr>
              <p:cNvPr id="92530" name="Freeform 604"/>
              <p:cNvSpPr>
                <a:spLocks/>
              </p:cNvSpPr>
              <p:nvPr/>
            </p:nvSpPr>
            <p:spPr bwMode="auto">
              <a:xfrm>
                <a:off x="2879" y="3087"/>
                <a:ext cx="32" cy="30"/>
              </a:xfrm>
              <a:custGeom>
                <a:avLst/>
                <a:gdLst>
                  <a:gd name="T0" fmla="*/ 26 w 32"/>
                  <a:gd name="T1" fmla="*/ 0 h 30"/>
                  <a:gd name="T2" fmla="*/ 32 w 32"/>
                  <a:gd name="T3" fmla="*/ 8 h 30"/>
                  <a:gd name="T4" fmla="*/ 6 w 32"/>
                  <a:gd name="T5" fmla="*/ 30 h 30"/>
                  <a:gd name="T6" fmla="*/ 0 w 32"/>
                  <a:gd name="T7" fmla="*/ 22 h 30"/>
                  <a:gd name="T8" fmla="*/ 26 w 32"/>
                  <a:gd name="T9" fmla="*/ 0 h 30"/>
                  <a:gd name="T10" fmla="*/ 0 60000 65536"/>
                  <a:gd name="T11" fmla="*/ 0 60000 65536"/>
                  <a:gd name="T12" fmla="*/ 0 60000 65536"/>
                  <a:gd name="T13" fmla="*/ 0 60000 65536"/>
                  <a:gd name="T14" fmla="*/ 0 60000 65536"/>
                  <a:gd name="T15" fmla="*/ 0 w 32"/>
                  <a:gd name="T16" fmla="*/ 0 h 30"/>
                  <a:gd name="T17" fmla="*/ 32 w 32"/>
                  <a:gd name="T18" fmla="*/ 30 h 30"/>
                </a:gdLst>
                <a:ahLst/>
                <a:cxnLst>
                  <a:cxn ang="T10">
                    <a:pos x="T0" y="T1"/>
                  </a:cxn>
                  <a:cxn ang="T11">
                    <a:pos x="T2" y="T3"/>
                  </a:cxn>
                  <a:cxn ang="T12">
                    <a:pos x="T4" y="T5"/>
                  </a:cxn>
                  <a:cxn ang="T13">
                    <a:pos x="T6" y="T7"/>
                  </a:cxn>
                  <a:cxn ang="T14">
                    <a:pos x="T8" y="T9"/>
                  </a:cxn>
                </a:cxnLst>
                <a:rect l="T15" t="T16" r="T17" b="T18"/>
                <a:pathLst>
                  <a:path w="32" h="30">
                    <a:moveTo>
                      <a:pt x="26" y="0"/>
                    </a:moveTo>
                    <a:lnTo>
                      <a:pt x="32" y="8"/>
                    </a:lnTo>
                    <a:lnTo>
                      <a:pt x="6" y="30"/>
                    </a:lnTo>
                    <a:lnTo>
                      <a:pt x="0" y="22"/>
                    </a:lnTo>
                    <a:lnTo>
                      <a:pt x="26" y="0"/>
                    </a:lnTo>
                    <a:close/>
                  </a:path>
                </a:pathLst>
              </a:custGeom>
              <a:solidFill>
                <a:srgbClr val="000000"/>
              </a:solidFill>
              <a:ln w="9525">
                <a:noFill/>
                <a:round/>
                <a:headEnd/>
                <a:tailEnd/>
              </a:ln>
            </p:spPr>
            <p:txBody>
              <a:bodyPr/>
              <a:lstStyle/>
              <a:p>
                <a:endParaRPr lang="en-US"/>
              </a:p>
            </p:txBody>
          </p:sp>
          <p:sp>
            <p:nvSpPr>
              <p:cNvPr id="92531" name="Freeform 603"/>
              <p:cNvSpPr>
                <a:spLocks/>
              </p:cNvSpPr>
              <p:nvPr/>
            </p:nvSpPr>
            <p:spPr bwMode="auto">
              <a:xfrm>
                <a:off x="2884" y="3096"/>
                <a:ext cx="34" cy="28"/>
              </a:xfrm>
              <a:custGeom>
                <a:avLst/>
                <a:gdLst>
                  <a:gd name="T0" fmla="*/ 28 w 34"/>
                  <a:gd name="T1" fmla="*/ 0 h 28"/>
                  <a:gd name="T2" fmla="*/ 34 w 34"/>
                  <a:gd name="T3" fmla="*/ 10 h 28"/>
                  <a:gd name="T4" fmla="*/ 5 w 34"/>
                  <a:gd name="T5" fmla="*/ 28 h 28"/>
                  <a:gd name="T6" fmla="*/ 0 w 34"/>
                  <a:gd name="T7" fmla="*/ 18 h 28"/>
                  <a:gd name="T8" fmla="*/ 28 w 34"/>
                  <a:gd name="T9" fmla="*/ 0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28" y="0"/>
                    </a:moveTo>
                    <a:lnTo>
                      <a:pt x="34" y="10"/>
                    </a:lnTo>
                    <a:lnTo>
                      <a:pt x="5" y="28"/>
                    </a:lnTo>
                    <a:lnTo>
                      <a:pt x="0" y="18"/>
                    </a:lnTo>
                    <a:lnTo>
                      <a:pt x="28" y="0"/>
                    </a:lnTo>
                    <a:close/>
                  </a:path>
                </a:pathLst>
              </a:custGeom>
              <a:solidFill>
                <a:srgbClr val="000000"/>
              </a:solidFill>
              <a:ln w="9525">
                <a:noFill/>
                <a:round/>
                <a:headEnd/>
                <a:tailEnd/>
              </a:ln>
            </p:spPr>
            <p:txBody>
              <a:bodyPr/>
              <a:lstStyle/>
              <a:p>
                <a:endParaRPr lang="en-US"/>
              </a:p>
            </p:txBody>
          </p:sp>
          <p:sp>
            <p:nvSpPr>
              <p:cNvPr id="92532" name="Freeform 602"/>
              <p:cNvSpPr>
                <a:spLocks/>
              </p:cNvSpPr>
              <p:nvPr/>
            </p:nvSpPr>
            <p:spPr bwMode="auto">
              <a:xfrm>
                <a:off x="2889" y="3106"/>
                <a:ext cx="34" cy="28"/>
              </a:xfrm>
              <a:custGeom>
                <a:avLst/>
                <a:gdLst>
                  <a:gd name="T0" fmla="*/ 29 w 34"/>
                  <a:gd name="T1" fmla="*/ 0 h 28"/>
                  <a:gd name="T2" fmla="*/ 34 w 34"/>
                  <a:gd name="T3" fmla="*/ 11 h 28"/>
                  <a:gd name="T4" fmla="*/ 5 w 34"/>
                  <a:gd name="T5" fmla="*/ 28 h 28"/>
                  <a:gd name="T6" fmla="*/ 0 w 34"/>
                  <a:gd name="T7" fmla="*/ 18 h 28"/>
                  <a:gd name="T8" fmla="*/ 29 w 34"/>
                  <a:gd name="T9" fmla="*/ 0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29" y="0"/>
                    </a:moveTo>
                    <a:lnTo>
                      <a:pt x="34" y="11"/>
                    </a:lnTo>
                    <a:lnTo>
                      <a:pt x="5" y="28"/>
                    </a:lnTo>
                    <a:lnTo>
                      <a:pt x="0" y="18"/>
                    </a:lnTo>
                    <a:lnTo>
                      <a:pt x="29" y="0"/>
                    </a:lnTo>
                    <a:close/>
                  </a:path>
                </a:pathLst>
              </a:custGeom>
              <a:solidFill>
                <a:srgbClr val="000000"/>
              </a:solidFill>
              <a:ln w="9525">
                <a:noFill/>
                <a:round/>
                <a:headEnd/>
                <a:tailEnd/>
              </a:ln>
            </p:spPr>
            <p:txBody>
              <a:bodyPr/>
              <a:lstStyle/>
              <a:p>
                <a:endParaRPr lang="en-US"/>
              </a:p>
            </p:txBody>
          </p:sp>
          <p:sp>
            <p:nvSpPr>
              <p:cNvPr id="92533" name="Freeform 601"/>
              <p:cNvSpPr>
                <a:spLocks/>
              </p:cNvSpPr>
              <p:nvPr/>
            </p:nvSpPr>
            <p:spPr bwMode="auto">
              <a:xfrm>
                <a:off x="2895" y="3116"/>
                <a:ext cx="34" cy="29"/>
              </a:xfrm>
              <a:custGeom>
                <a:avLst/>
                <a:gdLst>
                  <a:gd name="T0" fmla="*/ 28 w 34"/>
                  <a:gd name="T1" fmla="*/ 0 h 29"/>
                  <a:gd name="T2" fmla="*/ 34 w 34"/>
                  <a:gd name="T3" fmla="*/ 10 h 29"/>
                  <a:gd name="T4" fmla="*/ 6 w 34"/>
                  <a:gd name="T5" fmla="*/ 29 h 29"/>
                  <a:gd name="T6" fmla="*/ 0 w 34"/>
                  <a:gd name="T7" fmla="*/ 19 h 29"/>
                  <a:gd name="T8" fmla="*/ 28 w 34"/>
                  <a:gd name="T9" fmla="*/ 0 h 29"/>
                  <a:gd name="T10" fmla="*/ 0 60000 65536"/>
                  <a:gd name="T11" fmla="*/ 0 60000 65536"/>
                  <a:gd name="T12" fmla="*/ 0 60000 65536"/>
                  <a:gd name="T13" fmla="*/ 0 60000 65536"/>
                  <a:gd name="T14" fmla="*/ 0 60000 65536"/>
                  <a:gd name="T15" fmla="*/ 0 w 34"/>
                  <a:gd name="T16" fmla="*/ 0 h 29"/>
                  <a:gd name="T17" fmla="*/ 34 w 34"/>
                  <a:gd name="T18" fmla="*/ 29 h 29"/>
                </a:gdLst>
                <a:ahLst/>
                <a:cxnLst>
                  <a:cxn ang="T10">
                    <a:pos x="T0" y="T1"/>
                  </a:cxn>
                  <a:cxn ang="T11">
                    <a:pos x="T2" y="T3"/>
                  </a:cxn>
                  <a:cxn ang="T12">
                    <a:pos x="T4" y="T5"/>
                  </a:cxn>
                  <a:cxn ang="T13">
                    <a:pos x="T6" y="T7"/>
                  </a:cxn>
                  <a:cxn ang="T14">
                    <a:pos x="T8" y="T9"/>
                  </a:cxn>
                </a:cxnLst>
                <a:rect l="T15" t="T16" r="T17" b="T18"/>
                <a:pathLst>
                  <a:path w="34" h="29">
                    <a:moveTo>
                      <a:pt x="28" y="0"/>
                    </a:moveTo>
                    <a:lnTo>
                      <a:pt x="34" y="10"/>
                    </a:lnTo>
                    <a:lnTo>
                      <a:pt x="6" y="29"/>
                    </a:lnTo>
                    <a:lnTo>
                      <a:pt x="0" y="19"/>
                    </a:lnTo>
                    <a:lnTo>
                      <a:pt x="28" y="0"/>
                    </a:lnTo>
                    <a:close/>
                  </a:path>
                </a:pathLst>
              </a:custGeom>
              <a:solidFill>
                <a:srgbClr val="000000"/>
              </a:solidFill>
              <a:ln w="9525">
                <a:noFill/>
                <a:round/>
                <a:headEnd/>
                <a:tailEnd/>
              </a:ln>
            </p:spPr>
            <p:txBody>
              <a:bodyPr/>
              <a:lstStyle/>
              <a:p>
                <a:endParaRPr lang="en-US"/>
              </a:p>
            </p:txBody>
          </p:sp>
          <p:sp>
            <p:nvSpPr>
              <p:cNvPr id="92534" name="Freeform 600"/>
              <p:cNvSpPr>
                <a:spLocks/>
              </p:cNvSpPr>
              <p:nvPr/>
            </p:nvSpPr>
            <p:spPr bwMode="auto">
              <a:xfrm>
                <a:off x="2900" y="3128"/>
                <a:ext cx="36" cy="27"/>
              </a:xfrm>
              <a:custGeom>
                <a:avLst/>
                <a:gdLst>
                  <a:gd name="T0" fmla="*/ 30 w 36"/>
                  <a:gd name="T1" fmla="*/ 0 h 27"/>
                  <a:gd name="T2" fmla="*/ 36 w 36"/>
                  <a:gd name="T3" fmla="*/ 11 h 27"/>
                  <a:gd name="T4" fmla="*/ 6 w 36"/>
                  <a:gd name="T5" fmla="*/ 27 h 27"/>
                  <a:gd name="T6" fmla="*/ 0 w 36"/>
                  <a:gd name="T7" fmla="*/ 15 h 27"/>
                  <a:gd name="T8" fmla="*/ 30 w 36"/>
                  <a:gd name="T9" fmla="*/ 0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30" y="0"/>
                    </a:moveTo>
                    <a:lnTo>
                      <a:pt x="36" y="11"/>
                    </a:lnTo>
                    <a:lnTo>
                      <a:pt x="6" y="27"/>
                    </a:lnTo>
                    <a:lnTo>
                      <a:pt x="0" y="15"/>
                    </a:lnTo>
                    <a:lnTo>
                      <a:pt x="30" y="0"/>
                    </a:lnTo>
                    <a:close/>
                  </a:path>
                </a:pathLst>
              </a:custGeom>
              <a:solidFill>
                <a:srgbClr val="000000"/>
              </a:solidFill>
              <a:ln w="9525">
                <a:noFill/>
                <a:round/>
                <a:headEnd/>
                <a:tailEnd/>
              </a:ln>
            </p:spPr>
            <p:txBody>
              <a:bodyPr/>
              <a:lstStyle/>
              <a:p>
                <a:endParaRPr lang="en-US"/>
              </a:p>
            </p:txBody>
          </p:sp>
          <p:sp>
            <p:nvSpPr>
              <p:cNvPr id="92535" name="Freeform 599"/>
              <p:cNvSpPr>
                <a:spLocks/>
              </p:cNvSpPr>
              <p:nvPr/>
            </p:nvSpPr>
            <p:spPr bwMode="auto">
              <a:xfrm>
                <a:off x="2905" y="3140"/>
                <a:ext cx="36" cy="26"/>
              </a:xfrm>
              <a:custGeom>
                <a:avLst/>
                <a:gdLst>
                  <a:gd name="T0" fmla="*/ 31 w 36"/>
                  <a:gd name="T1" fmla="*/ 0 h 26"/>
                  <a:gd name="T2" fmla="*/ 36 w 36"/>
                  <a:gd name="T3" fmla="*/ 12 h 26"/>
                  <a:gd name="T4" fmla="*/ 5 w 36"/>
                  <a:gd name="T5" fmla="*/ 26 h 26"/>
                  <a:gd name="T6" fmla="*/ 0 w 36"/>
                  <a:gd name="T7" fmla="*/ 14 h 26"/>
                  <a:gd name="T8" fmla="*/ 31 w 36"/>
                  <a:gd name="T9" fmla="*/ 0 h 26"/>
                  <a:gd name="T10" fmla="*/ 0 60000 65536"/>
                  <a:gd name="T11" fmla="*/ 0 60000 65536"/>
                  <a:gd name="T12" fmla="*/ 0 60000 65536"/>
                  <a:gd name="T13" fmla="*/ 0 60000 65536"/>
                  <a:gd name="T14" fmla="*/ 0 60000 65536"/>
                  <a:gd name="T15" fmla="*/ 0 w 36"/>
                  <a:gd name="T16" fmla="*/ 0 h 26"/>
                  <a:gd name="T17" fmla="*/ 36 w 36"/>
                  <a:gd name="T18" fmla="*/ 26 h 26"/>
                </a:gdLst>
                <a:ahLst/>
                <a:cxnLst>
                  <a:cxn ang="T10">
                    <a:pos x="T0" y="T1"/>
                  </a:cxn>
                  <a:cxn ang="T11">
                    <a:pos x="T2" y="T3"/>
                  </a:cxn>
                  <a:cxn ang="T12">
                    <a:pos x="T4" y="T5"/>
                  </a:cxn>
                  <a:cxn ang="T13">
                    <a:pos x="T6" y="T7"/>
                  </a:cxn>
                  <a:cxn ang="T14">
                    <a:pos x="T8" y="T9"/>
                  </a:cxn>
                </a:cxnLst>
                <a:rect l="T15" t="T16" r="T17" b="T18"/>
                <a:pathLst>
                  <a:path w="36" h="26">
                    <a:moveTo>
                      <a:pt x="31" y="0"/>
                    </a:moveTo>
                    <a:lnTo>
                      <a:pt x="36" y="12"/>
                    </a:lnTo>
                    <a:lnTo>
                      <a:pt x="5" y="26"/>
                    </a:lnTo>
                    <a:lnTo>
                      <a:pt x="0" y="14"/>
                    </a:lnTo>
                    <a:lnTo>
                      <a:pt x="31" y="0"/>
                    </a:lnTo>
                    <a:close/>
                  </a:path>
                </a:pathLst>
              </a:custGeom>
              <a:solidFill>
                <a:srgbClr val="000000"/>
              </a:solidFill>
              <a:ln w="9525">
                <a:noFill/>
                <a:round/>
                <a:headEnd/>
                <a:tailEnd/>
              </a:ln>
            </p:spPr>
            <p:txBody>
              <a:bodyPr/>
              <a:lstStyle/>
              <a:p>
                <a:endParaRPr lang="en-US"/>
              </a:p>
            </p:txBody>
          </p:sp>
          <p:sp>
            <p:nvSpPr>
              <p:cNvPr id="92536" name="Freeform 598"/>
              <p:cNvSpPr>
                <a:spLocks/>
              </p:cNvSpPr>
              <p:nvPr/>
            </p:nvSpPr>
            <p:spPr bwMode="auto">
              <a:xfrm>
                <a:off x="2911" y="3152"/>
                <a:ext cx="35" cy="27"/>
              </a:xfrm>
              <a:custGeom>
                <a:avLst/>
                <a:gdLst>
                  <a:gd name="T0" fmla="*/ 30 w 35"/>
                  <a:gd name="T1" fmla="*/ 0 h 27"/>
                  <a:gd name="T2" fmla="*/ 35 w 35"/>
                  <a:gd name="T3" fmla="*/ 12 h 27"/>
                  <a:gd name="T4" fmla="*/ 5 w 35"/>
                  <a:gd name="T5" fmla="*/ 27 h 27"/>
                  <a:gd name="T6" fmla="*/ 0 w 35"/>
                  <a:gd name="T7" fmla="*/ 14 h 27"/>
                  <a:gd name="T8" fmla="*/ 30 w 35"/>
                  <a:gd name="T9" fmla="*/ 0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30" y="0"/>
                    </a:moveTo>
                    <a:lnTo>
                      <a:pt x="35" y="12"/>
                    </a:lnTo>
                    <a:lnTo>
                      <a:pt x="5" y="27"/>
                    </a:lnTo>
                    <a:lnTo>
                      <a:pt x="0" y="14"/>
                    </a:lnTo>
                    <a:lnTo>
                      <a:pt x="30" y="0"/>
                    </a:lnTo>
                    <a:close/>
                  </a:path>
                </a:pathLst>
              </a:custGeom>
              <a:solidFill>
                <a:srgbClr val="000000"/>
              </a:solidFill>
              <a:ln w="9525">
                <a:noFill/>
                <a:round/>
                <a:headEnd/>
                <a:tailEnd/>
              </a:ln>
            </p:spPr>
            <p:txBody>
              <a:bodyPr/>
              <a:lstStyle/>
              <a:p>
                <a:endParaRPr lang="en-US"/>
              </a:p>
            </p:txBody>
          </p:sp>
          <p:sp>
            <p:nvSpPr>
              <p:cNvPr id="92537" name="Freeform 597"/>
              <p:cNvSpPr>
                <a:spLocks/>
              </p:cNvSpPr>
              <p:nvPr/>
            </p:nvSpPr>
            <p:spPr bwMode="auto">
              <a:xfrm>
                <a:off x="2916" y="3164"/>
                <a:ext cx="36" cy="27"/>
              </a:xfrm>
              <a:custGeom>
                <a:avLst/>
                <a:gdLst>
                  <a:gd name="T0" fmla="*/ 30 w 36"/>
                  <a:gd name="T1" fmla="*/ 0 h 27"/>
                  <a:gd name="T2" fmla="*/ 36 w 36"/>
                  <a:gd name="T3" fmla="*/ 13 h 27"/>
                  <a:gd name="T4" fmla="*/ 5 w 36"/>
                  <a:gd name="T5" fmla="*/ 27 h 27"/>
                  <a:gd name="T6" fmla="*/ 0 w 36"/>
                  <a:gd name="T7" fmla="*/ 14 h 27"/>
                  <a:gd name="T8" fmla="*/ 30 w 36"/>
                  <a:gd name="T9" fmla="*/ 0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30" y="0"/>
                    </a:moveTo>
                    <a:lnTo>
                      <a:pt x="36" y="13"/>
                    </a:lnTo>
                    <a:lnTo>
                      <a:pt x="5" y="27"/>
                    </a:lnTo>
                    <a:lnTo>
                      <a:pt x="0" y="14"/>
                    </a:lnTo>
                    <a:lnTo>
                      <a:pt x="30" y="0"/>
                    </a:lnTo>
                    <a:close/>
                  </a:path>
                </a:pathLst>
              </a:custGeom>
              <a:solidFill>
                <a:srgbClr val="000000"/>
              </a:solidFill>
              <a:ln w="9525">
                <a:noFill/>
                <a:round/>
                <a:headEnd/>
                <a:tailEnd/>
              </a:ln>
            </p:spPr>
            <p:txBody>
              <a:bodyPr/>
              <a:lstStyle/>
              <a:p>
                <a:endParaRPr lang="en-US"/>
              </a:p>
            </p:txBody>
          </p:sp>
          <p:sp>
            <p:nvSpPr>
              <p:cNvPr id="92538" name="Freeform 596"/>
              <p:cNvSpPr>
                <a:spLocks/>
              </p:cNvSpPr>
              <p:nvPr/>
            </p:nvSpPr>
            <p:spPr bwMode="auto">
              <a:xfrm>
                <a:off x="2921" y="3178"/>
                <a:ext cx="42" cy="41"/>
              </a:xfrm>
              <a:custGeom>
                <a:avLst/>
                <a:gdLst>
                  <a:gd name="T0" fmla="*/ 31 w 42"/>
                  <a:gd name="T1" fmla="*/ 0 h 41"/>
                  <a:gd name="T2" fmla="*/ 42 w 42"/>
                  <a:gd name="T3" fmla="*/ 28 h 41"/>
                  <a:gd name="T4" fmla="*/ 11 w 42"/>
                  <a:gd name="T5" fmla="*/ 41 h 41"/>
                  <a:gd name="T6" fmla="*/ 0 w 42"/>
                  <a:gd name="T7" fmla="*/ 13 h 41"/>
                  <a:gd name="T8" fmla="*/ 31 w 42"/>
                  <a:gd name="T9" fmla="*/ 0 h 41"/>
                  <a:gd name="T10" fmla="*/ 0 60000 65536"/>
                  <a:gd name="T11" fmla="*/ 0 60000 65536"/>
                  <a:gd name="T12" fmla="*/ 0 60000 65536"/>
                  <a:gd name="T13" fmla="*/ 0 60000 65536"/>
                  <a:gd name="T14" fmla="*/ 0 60000 65536"/>
                  <a:gd name="T15" fmla="*/ 0 w 42"/>
                  <a:gd name="T16" fmla="*/ 0 h 41"/>
                  <a:gd name="T17" fmla="*/ 42 w 42"/>
                  <a:gd name="T18" fmla="*/ 41 h 41"/>
                </a:gdLst>
                <a:ahLst/>
                <a:cxnLst>
                  <a:cxn ang="T10">
                    <a:pos x="T0" y="T1"/>
                  </a:cxn>
                  <a:cxn ang="T11">
                    <a:pos x="T2" y="T3"/>
                  </a:cxn>
                  <a:cxn ang="T12">
                    <a:pos x="T4" y="T5"/>
                  </a:cxn>
                  <a:cxn ang="T13">
                    <a:pos x="T6" y="T7"/>
                  </a:cxn>
                  <a:cxn ang="T14">
                    <a:pos x="T8" y="T9"/>
                  </a:cxn>
                </a:cxnLst>
                <a:rect l="T15" t="T16" r="T17" b="T18"/>
                <a:pathLst>
                  <a:path w="42" h="41">
                    <a:moveTo>
                      <a:pt x="31" y="0"/>
                    </a:moveTo>
                    <a:lnTo>
                      <a:pt x="42" y="28"/>
                    </a:lnTo>
                    <a:lnTo>
                      <a:pt x="11" y="41"/>
                    </a:lnTo>
                    <a:lnTo>
                      <a:pt x="0" y="13"/>
                    </a:lnTo>
                    <a:lnTo>
                      <a:pt x="31" y="0"/>
                    </a:lnTo>
                    <a:close/>
                  </a:path>
                </a:pathLst>
              </a:custGeom>
              <a:solidFill>
                <a:srgbClr val="000000"/>
              </a:solidFill>
              <a:ln w="9525">
                <a:noFill/>
                <a:round/>
                <a:headEnd/>
                <a:tailEnd/>
              </a:ln>
            </p:spPr>
            <p:txBody>
              <a:bodyPr/>
              <a:lstStyle/>
              <a:p>
                <a:endParaRPr lang="en-US"/>
              </a:p>
            </p:txBody>
          </p:sp>
          <p:sp>
            <p:nvSpPr>
              <p:cNvPr id="92539" name="Freeform 595"/>
              <p:cNvSpPr>
                <a:spLocks/>
              </p:cNvSpPr>
              <p:nvPr/>
            </p:nvSpPr>
            <p:spPr bwMode="auto">
              <a:xfrm>
                <a:off x="2932" y="3206"/>
                <a:ext cx="41" cy="42"/>
              </a:xfrm>
              <a:custGeom>
                <a:avLst/>
                <a:gdLst>
                  <a:gd name="T0" fmla="*/ 31 w 41"/>
                  <a:gd name="T1" fmla="*/ 0 h 42"/>
                  <a:gd name="T2" fmla="*/ 41 w 41"/>
                  <a:gd name="T3" fmla="*/ 29 h 42"/>
                  <a:gd name="T4" fmla="*/ 10 w 41"/>
                  <a:gd name="T5" fmla="*/ 42 h 42"/>
                  <a:gd name="T6" fmla="*/ 0 w 41"/>
                  <a:gd name="T7" fmla="*/ 12 h 42"/>
                  <a:gd name="T8" fmla="*/ 31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31" y="0"/>
                    </a:moveTo>
                    <a:lnTo>
                      <a:pt x="41" y="29"/>
                    </a:lnTo>
                    <a:lnTo>
                      <a:pt x="10" y="42"/>
                    </a:lnTo>
                    <a:lnTo>
                      <a:pt x="0" y="12"/>
                    </a:lnTo>
                    <a:lnTo>
                      <a:pt x="31" y="0"/>
                    </a:lnTo>
                    <a:close/>
                  </a:path>
                </a:pathLst>
              </a:custGeom>
              <a:solidFill>
                <a:srgbClr val="000000"/>
              </a:solidFill>
              <a:ln w="9525">
                <a:noFill/>
                <a:round/>
                <a:headEnd/>
                <a:tailEnd/>
              </a:ln>
            </p:spPr>
            <p:txBody>
              <a:bodyPr/>
              <a:lstStyle/>
              <a:p>
                <a:endParaRPr lang="en-US"/>
              </a:p>
            </p:txBody>
          </p:sp>
          <p:sp>
            <p:nvSpPr>
              <p:cNvPr id="92540" name="Freeform 594"/>
              <p:cNvSpPr>
                <a:spLocks/>
              </p:cNvSpPr>
              <p:nvPr/>
            </p:nvSpPr>
            <p:spPr bwMode="auto">
              <a:xfrm>
                <a:off x="2941" y="3236"/>
                <a:ext cx="42" cy="42"/>
              </a:xfrm>
              <a:custGeom>
                <a:avLst/>
                <a:gdLst>
                  <a:gd name="T0" fmla="*/ 32 w 42"/>
                  <a:gd name="T1" fmla="*/ 0 h 42"/>
                  <a:gd name="T2" fmla="*/ 42 w 42"/>
                  <a:gd name="T3" fmla="*/ 31 h 42"/>
                  <a:gd name="T4" fmla="*/ 10 w 42"/>
                  <a:gd name="T5" fmla="*/ 42 h 42"/>
                  <a:gd name="T6" fmla="*/ 0 w 42"/>
                  <a:gd name="T7" fmla="*/ 11 h 42"/>
                  <a:gd name="T8" fmla="*/ 32 w 42"/>
                  <a:gd name="T9" fmla="*/ 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32" y="0"/>
                    </a:moveTo>
                    <a:lnTo>
                      <a:pt x="42" y="31"/>
                    </a:lnTo>
                    <a:lnTo>
                      <a:pt x="10" y="42"/>
                    </a:lnTo>
                    <a:lnTo>
                      <a:pt x="0" y="11"/>
                    </a:lnTo>
                    <a:lnTo>
                      <a:pt x="32" y="0"/>
                    </a:lnTo>
                    <a:close/>
                  </a:path>
                </a:pathLst>
              </a:custGeom>
              <a:solidFill>
                <a:srgbClr val="000000"/>
              </a:solidFill>
              <a:ln w="9525">
                <a:noFill/>
                <a:round/>
                <a:headEnd/>
                <a:tailEnd/>
              </a:ln>
            </p:spPr>
            <p:txBody>
              <a:bodyPr/>
              <a:lstStyle/>
              <a:p>
                <a:endParaRPr lang="en-US"/>
              </a:p>
            </p:txBody>
          </p:sp>
          <p:sp>
            <p:nvSpPr>
              <p:cNvPr id="92541" name="Freeform 593"/>
              <p:cNvSpPr>
                <a:spLocks/>
              </p:cNvSpPr>
              <p:nvPr/>
            </p:nvSpPr>
            <p:spPr bwMode="auto">
              <a:xfrm>
                <a:off x="2951" y="3267"/>
                <a:ext cx="42" cy="44"/>
              </a:xfrm>
              <a:custGeom>
                <a:avLst/>
                <a:gdLst>
                  <a:gd name="T0" fmla="*/ 32 w 42"/>
                  <a:gd name="T1" fmla="*/ 0 h 44"/>
                  <a:gd name="T2" fmla="*/ 42 w 42"/>
                  <a:gd name="T3" fmla="*/ 33 h 44"/>
                  <a:gd name="T4" fmla="*/ 10 w 42"/>
                  <a:gd name="T5" fmla="*/ 44 h 44"/>
                  <a:gd name="T6" fmla="*/ 0 w 42"/>
                  <a:gd name="T7" fmla="*/ 11 h 44"/>
                  <a:gd name="T8" fmla="*/ 32 w 42"/>
                  <a:gd name="T9" fmla="*/ 0 h 44"/>
                  <a:gd name="T10" fmla="*/ 0 60000 65536"/>
                  <a:gd name="T11" fmla="*/ 0 60000 65536"/>
                  <a:gd name="T12" fmla="*/ 0 60000 65536"/>
                  <a:gd name="T13" fmla="*/ 0 60000 65536"/>
                  <a:gd name="T14" fmla="*/ 0 60000 65536"/>
                  <a:gd name="T15" fmla="*/ 0 w 42"/>
                  <a:gd name="T16" fmla="*/ 0 h 44"/>
                  <a:gd name="T17" fmla="*/ 42 w 42"/>
                  <a:gd name="T18" fmla="*/ 44 h 44"/>
                </a:gdLst>
                <a:ahLst/>
                <a:cxnLst>
                  <a:cxn ang="T10">
                    <a:pos x="T0" y="T1"/>
                  </a:cxn>
                  <a:cxn ang="T11">
                    <a:pos x="T2" y="T3"/>
                  </a:cxn>
                  <a:cxn ang="T12">
                    <a:pos x="T4" y="T5"/>
                  </a:cxn>
                  <a:cxn ang="T13">
                    <a:pos x="T6" y="T7"/>
                  </a:cxn>
                  <a:cxn ang="T14">
                    <a:pos x="T8" y="T9"/>
                  </a:cxn>
                </a:cxnLst>
                <a:rect l="T15" t="T16" r="T17" b="T18"/>
                <a:pathLst>
                  <a:path w="42" h="44">
                    <a:moveTo>
                      <a:pt x="32" y="0"/>
                    </a:moveTo>
                    <a:lnTo>
                      <a:pt x="42" y="33"/>
                    </a:lnTo>
                    <a:lnTo>
                      <a:pt x="10" y="44"/>
                    </a:lnTo>
                    <a:lnTo>
                      <a:pt x="0" y="11"/>
                    </a:lnTo>
                    <a:lnTo>
                      <a:pt x="32" y="0"/>
                    </a:lnTo>
                    <a:close/>
                  </a:path>
                </a:pathLst>
              </a:custGeom>
              <a:solidFill>
                <a:srgbClr val="000000"/>
              </a:solidFill>
              <a:ln w="9525">
                <a:noFill/>
                <a:round/>
                <a:headEnd/>
                <a:tailEnd/>
              </a:ln>
            </p:spPr>
            <p:txBody>
              <a:bodyPr/>
              <a:lstStyle/>
              <a:p>
                <a:endParaRPr lang="en-US"/>
              </a:p>
            </p:txBody>
          </p:sp>
          <p:sp>
            <p:nvSpPr>
              <p:cNvPr id="92542" name="Freeform 592"/>
              <p:cNvSpPr>
                <a:spLocks/>
              </p:cNvSpPr>
              <p:nvPr/>
            </p:nvSpPr>
            <p:spPr bwMode="auto">
              <a:xfrm>
                <a:off x="2961" y="3300"/>
                <a:ext cx="33" cy="15"/>
              </a:xfrm>
              <a:custGeom>
                <a:avLst/>
                <a:gdLst>
                  <a:gd name="T0" fmla="*/ 32 w 33"/>
                  <a:gd name="T1" fmla="*/ 0 h 15"/>
                  <a:gd name="T2" fmla="*/ 33 w 33"/>
                  <a:gd name="T3" fmla="*/ 4 h 15"/>
                  <a:gd name="T4" fmla="*/ 1 w 33"/>
                  <a:gd name="T5" fmla="*/ 15 h 15"/>
                  <a:gd name="T6" fmla="*/ 0 w 33"/>
                  <a:gd name="T7" fmla="*/ 11 h 15"/>
                  <a:gd name="T8" fmla="*/ 32 w 33"/>
                  <a:gd name="T9" fmla="*/ 0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32" y="0"/>
                    </a:moveTo>
                    <a:lnTo>
                      <a:pt x="33" y="4"/>
                    </a:lnTo>
                    <a:lnTo>
                      <a:pt x="1" y="15"/>
                    </a:lnTo>
                    <a:lnTo>
                      <a:pt x="0" y="11"/>
                    </a:lnTo>
                    <a:lnTo>
                      <a:pt x="32" y="0"/>
                    </a:lnTo>
                    <a:close/>
                  </a:path>
                </a:pathLst>
              </a:custGeom>
              <a:solidFill>
                <a:srgbClr val="000000"/>
              </a:solidFill>
              <a:ln w="9525">
                <a:noFill/>
                <a:round/>
                <a:headEnd/>
                <a:tailEnd/>
              </a:ln>
            </p:spPr>
            <p:txBody>
              <a:bodyPr/>
              <a:lstStyle/>
              <a:p>
                <a:endParaRPr lang="en-US"/>
              </a:p>
            </p:txBody>
          </p:sp>
          <p:sp>
            <p:nvSpPr>
              <p:cNvPr id="92543" name="Freeform 591"/>
              <p:cNvSpPr>
                <a:spLocks/>
              </p:cNvSpPr>
              <p:nvPr/>
            </p:nvSpPr>
            <p:spPr bwMode="auto">
              <a:xfrm>
                <a:off x="2998" y="3441"/>
                <a:ext cx="40" cy="41"/>
              </a:xfrm>
              <a:custGeom>
                <a:avLst/>
                <a:gdLst>
                  <a:gd name="T0" fmla="*/ 32 w 40"/>
                  <a:gd name="T1" fmla="*/ 0 h 41"/>
                  <a:gd name="T2" fmla="*/ 40 w 40"/>
                  <a:gd name="T3" fmla="*/ 31 h 41"/>
                  <a:gd name="T4" fmla="*/ 8 w 40"/>
                  <a:gd name="T5" fmla="*/ 41 h 41"/>
                  <a:gd name="T6" fmla="*/ 0 w 40"/>
                  <a:gd name="T7" fmla="*/ 9 h 41"/>
                  <a:gd name="T8" fmla="*/ 32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32" y="0"/>
                    </a:moveTo>
                    <a:lnTo>
                      <a:pt x="40" y="31"/>
                    </a:lnTo>
                    <a:lnTo>
                      <a:pt x="8" y="41"/>
                    </a:lnTo>
                    <a:lnTo>
                      <a:pt x="0" y="9"/>
                    </a:lnTo>
                    <a:lnTo>
                      <a:pt x="32" y="0"/>
                    </a:lnTo>
                    <a:close/>
                  </a:path>
                </a:pathLst>
              </a:custGeom>
              <a:solidFill>
                <a:srgbClr val="000000"/>
              </a:solidFill>
              <a:ln w="9525">
                <a:noFill/>
                <a:round/>
                <a:headEnd/>
                <a:tailEnd/>
              </a:ln>
            </p:spPr>
            <p:txBody>
              <a:bodyPr/>
              <a:lstStyle/>
              <a:p>
                <a:endParaRPr lang="en-US"/>
              </a:p>
            </p:txBody>
          </p:sp>
          <p:sp>
            <p:nvSpPr>
              <p:cNvPr id="92544" name="Freeform 590"/>
              <p:cNvSpPr>
                <a:spLocks/>
              </p:cNvSpPr>
              <p:nvPr/>
            </p:nvSpPr>
            <p:spPr bwMode="auto">
              <a:xfrm>
                <a:off x="3006" y="3472"/>
                <a:ext cx="41" cy="44"/>
              </a:xfrm>
              <a:custGeom>
                <a:avLst/>
                <a:gdLst>
                  <a:gd name="T0" fmla="*/ 32 w 41"/>
                  <a:gd name="T1" fmla="*/ 0 h 44"/>
                  <a:gd name="T2" fmla="*/ 41 w 41"/>
                  <a:gd name="T3" fmla="*/ 35 h 44"/>
                  <a:gd name="T4" fmla="*/ 9 w 41"/>
                  <a:gd name="T5" fmla="*/ 44 h 44"/>
                  <a:gd name="T6" fmla="*/ 0 w 41"/>
                  <a:gd name="T7" fmla="*/ 10 h 44"/>
                  <a:gd name="T8" fmla="*/ 32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32" y="0"/>
                    </a:moveTo>
                    <a:lnTo>
                      <a:pt x="41" y="35"/>
                    </a:lnTo>
                    <a:lnTo>
                      <a:pt x="9" y="44"/>
                    </a:lnTo>
                    <a:lnTo>
                      <a:pt x="0" y="10"/>
                    </a:lnTo>
                    <a:lnTo>
                      <a:pt x="32" y="0"/>
                    </a:lnTo>
                    <a:close/>
                  </a:path>
                </a:pathLst>
              </a:custGeom>
              <a:solidFill>
                <a:srgbClr val="000000"/>
              </a:solidFill>
              <a:ln w="9525">
                <a:noFill/>
                <a:round/>
                <a:headEnd/>
                <a:tailEnd/>
              </a:ln>
            </p:spPr>
            <p:txBody>
              <a:bodyPr/>
              <a:lstStyle/>
              <a:p>
                <a:endParaRPr lang="en-US"/>
              </a:p>
            </p:txBody>
          </p:sp>
          <p:sp>
            <p:nvSpPr>
              <p:cNvPr id="92545" name="Freeform 589"/>
              <p:cNvSpPr>
                <a:spLocks/>
              </p:cNvSpPr>
              <p:nvPr/>
            </p:nvSpPr>
            <p:spPr bwMode="auto">
              <a:xfrm>
                <a:off x="3015" y="3508"/>
                <a:ext cx="41" cy="43"/>
              </a:xfrm>
              <a:custGeom>
                <a:avLst/>
                <a:gdLst>
                  <a:gd name="T0" fmla="*/ 33 w 41"/>
                  <a:gd name="T1" fmla="*/ 0 h 43"/>
                  <a:gd name="T2" fmla="*/ 41 w 41"/>
                  <a:gd name="T3" fmla="*/ 34 h 43"/>
                  <a:gd name="T4" fmla="*/ 9 w 41"/>
                  <a:gd name="T5" fmla="*/ 43 h 43"/>
                  <a:gd name="T6" fmla="*/ 0 w 41"/>
                  <a:gd name="T7" fmla="*/ 8 h 43"/>
                  <a:gd name="T8" fmla="*/ 33 w 41"/>
                  <a:gd name="T9" fmla="*/ 0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33" y="0"/>
                    </a:moveTo>
                    <a:lnTo>
                      <a:pt x="41" y="34"/>
                    </a:lnTo>
                    <a:lnTo>
                      <a:pt x="9" y="43"/>
                    </a:lnTo>
                    <a:lnTo>
                      <a:pt x="0" y="8"/>
                    </a:lnTo>
                    <a:lnTo>
                      <a:pt x="33" y="0"/>
                    </a:lnTo>
                    <a:close/>
                  </a:path>
                </a:pathLst>
              </a:custGeom>
              <a:solidFill>
                <a:srgbClr val="000000"/>
              </a:solidFill>
              <a:ln w="9525">
                <a:noFill/>
                <a:round/>
                <a:headEnd/>
                <a:tailEnd/>
              </a:ln>
            </p:spPr>
            <p:txBody>
              <a:bodyPr/>
              <a:lstStyle/>
              <a:p>
                <a:endParaRPr lang="en-US"/>
              </a:p>
            </p:txBody>
          </p:sp>
          <p:sp>
            <p:nvSpPr>
              <p:cNvPr id="92546" name="Freeform 588"/>
              <p:cNvSpPr>
                <a:spLocks/>
              </p:cNvSpPr>
              <p:nvPr/>
            </p:nvSpPr>
            <p:spPr bwMode="auto">
              <a:xfrm>
                <a:off x="3024" y="3541"/>
                <a:ext cx="41" cy="43"/>
              </a:xfrm>
              <a:custGeom>
                <a:avLst/>
                <a:gdLst>
                  <a:gd name="T0" fmla="*/ 32 w 41"/>
                  <a:gd name="T1" fmla="*/ 0 h 43"/>
                  <a:gd name="T2" fmla="*/ 41 w 41"/>
                  <a:gd name="T3" fmla="*/ 34 h 43"/>
                  <a:gd name="T4" fmla="*/ 9 w 41"/>
                  <a:gd name="T5" fmla="*/ 43 h 43"/>
                  <a:gd name="T6" fmla="*/ 0 w 41"/>
                  <a:gd name="T7" fmla="*/ 10 h 43"/>
                  <a:gd name="T8" fmla="*/ 32 w 41"/>
                  <a:gd name="T9" fmla="*/ 0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32" y="0"/>
                    </a:moveTo>
                    <a:lnTo>
                      <a:pt x="41" y="34"/>
                    </a:lnTo>
                    <a:lnTo>
                      <a:pt x="9" y="43"/>
                    </a:lnTo>
                    <a:lnTo>
                      <a:pt x="0" y="10"/>
                    </a:lnTo>
                    <a:lnTo>
                      <a:pt x="32" y="0"/>
                    </a:lnTo>
                    <a:close/>
                  </a:path>
                </a:pathLst>
              </a:custGeom>
              <a:solidFill>
                <a:srgbClr val="000000"/>
              </a:solidFill>
              <a:ln w="9525">
                <a:noFill/>
                <a:round/>
                <a:headEnd/>
                <a:tailEnd/>
              </a:ln>
            </p:spPr>
            <p:txBody>
              <a:bodyPr/>
              <a:lstStyle/>
              <a:p>
                <a:endParaRPr lang="en-US"/>
              </a:p>
            </p:txBody>
          </p:sp>
          <p:sp>
            <p:nvSpPr>
              <p:cNvPr id="92547" name="Freeform 587"/>
              <p:cNvSpPr>
                <a:spLocks/>
              </p:cNvSpPr>
              <p:nvPr/>
            </p:nvSpPr>
            <p:spPr bwMode="auto">
              <a:xfrm>
                <a:off x="3033" y="3575"/>
                <a:ext cx="40" cy="42"/>
              </a:xfrm>
              <a:custGeom>
                <a:avLst/>
                <a:gdLst>
                  <a:gd name="T0" fmla="*/ 32 w 40"/>
                  <a:gd name="T1" fmla="*/ 0 h 42"/>
                  <a:gd name="T2" fmla="*/ 40 w 40"/>
                  <a:gd name="T3" fmla="*/ 32 h 42"/>
                  <a:gd name="T4" fmla="*/ 8 w 40"/>
                  <a:gd name="T5" fmla="*/ 42 h 42"/>
                  <a:gd name="T6" fmla="*/ 0 w 40"/>
                  <a:gd name="T7" fmla="*/ 9 h 42"/>
                  <a:gd name="T8" fmla="*/ 32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32" y="0"/>
                    </a:moveTo>
                    <a:lnTo>
                      <a:pt x="40" y="32"/>
                    </a:lnTo>
                    <a:lnTo>
                      <a:pt x="8" y="42"/>
                    </a:lnTo>
                    <a:lnTo>
                      <a:pt x="0" y="9"/>
                    </a:lnTo>
                    <a:lnTo>
                      <a:pt x="32" y="0"/>
                    </a:lnTo>
                    <a:close/>
                  </a:path>
                </a:pathLst>
              </a:custGeom>
              <a:solidFill>
                <a:srgbClr val="000000"/>
              </a:solidFill>
              <a:ln w="9525">
                <a:noFill/>
                <a:round/>
                <a:headEnd/>
                <a:tailEnd/>
              </a:ln>
            </p:spPr>
            <p:txBody>
              <a:bodyPr/>
              <a:lstStyle/>
              <a:p>
                <a:endParaRPr lang="en-US"/>
              </a:p>
            </p:txBody>
          </p:sp>
          <p:sp>
            <p:nvSpPr>
              <p:cNvPr id="92548" name="Freeform 586"/>
              <p:cNvSpPr>
                <a:spLocks/>
              </p:cNvSpPr>
              <p:nvPr/>
            </p:nvSpPr>
            <p:spPr bwMode="auto">
              <a:xfrm>
                <a:off x="3041" y="3607"/>
                <a:ext cx="40" cy="40"/>
              </a:xfrm>
              <a:custGeom>
                <a:avLst/>
                <a:gdLst>
                  <a:gd name="T0" fmla="*/ 32 w 40"/>
                  <a:gd name="T1" fmla="*/ 0 h 40"/>
                  <a:gd name="T2" fmla="*/ 40 w 40"/>
                  <a:gd name="T3" fmla="*/ 31 h 40"/>
                  <a:gd name="T4" fmla="*/ 8 w 40"/>
                  <a:gd name="T5" fmla="*/ 40 h 40"/>
                  <a:gd name="T6" fmla="*/ 0 w 40"/>
                  <a:gd name="T7" fmla="*/ 10 h 40"/>
                  <a:gd name="T8" fmla="*/ 32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32" y="0"/>
                    </a:moveTo>
                    <a:lnTo>
                      <a:pt x="40" y="31"/>
                    </a:lnTo>
                    <a:lnTo>
                      <a:pt x="8" y="40"/>
                    </a:lnTo>
                    <a:lnTo>
                      <a:pt x="0" y="10"/>
                    </a:lnTo>
                    <a:lnTo>
                      <a:pt x="32" y="0"/>
                    </a:lnTo>
                    <a:close/>
                  </a:path>
                </a:pathLst>
              </a:custGeom>
              <a:solidFill>
                <a:srgbClr val="000000"/>
              </a:solidFill>
              <a:ln w="9525">
                <a:noFill/>
                <a:round/>
                <a:headEnd/>
                <a:tailEnd/>
              </a:ln>
            </p:spPr>
            <p:txBody>
              <a:bodyPr/>
              <a:lstStyle/>
              <a:p>
                <a:endParaRPr lang="en-US"/>
              </a:p>
            </p:txBody>
          </p:sp>
          <p:sp>
            <p:nvSpPr>
              <p:cNvPr id="92549" name="Freeform 585"/>
              <p:cNvSpPr>
                <a:spLocks/>
              </p:cNvSpPr>
              <p:nvPr/>
            </p:nvSpPr>
            <p:spPr bwMode="auto">
              <a:xfrm>
                <a:off x="3049" y="3637"/>
                <a:ext cx="41" cy="40"/>
              </a:xfrm>
              <a:custGeom>
                <a:avLst/>
                <a:gdLst>
                  <a:gd name="T0" fmla="*/ 32 w 41"/>
                  <a:gd name="T1" fmla="*/ 0 h 40"/>
                  <a:gd name="T2" fmla="*/ 41 w 41"/>
                  <a:gd name="T3" fmla="*/ 29 h 40"/>
                  <a:gd name="T4" fmla="*/ 9 w 41"/>
                  <a:gd name="T5" fmla="*/ 40 h 40"/>
                  <a:gd name="T6" fmla="*/ 0 w 41"/>
                  <a:gd name="T7" fmla="*/ 11 h 40"/>
                  <a:gd name="T8" fmla="*/ 32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32" y="0"/>
                    </a:moveTo>
                    <a:lnTo>
                      <a:pt x="41" y="29"/>
                    </a:lnTo>
                    <a:lnTo>
                      <a:pt x="9" y="40"/>
                    </a:lnTo>
                    <a:lnTo>
                      <a:pt x="0" y="11"/>
                    </a:lnTo>
                    <a:lnTo>
                      <a:pt x="32" y="0"/>
                    </a:lnTo>
                    <a:close/>
                  </a:path>
                </a:pathLst>
              </a:custGeom>
              <a:solidFill>
                <a:srgbClr val="000000"/>
              </a:solidFill>
              <a:ln w="9525">
                <a:noFill/>
                <a:round/>
                <a:headEnd/>
                <a:tailEnd/>
              </a:ln>
            </p:spPr>
            <p:txBody>
              <a:bodyPr/>
              <a:lstStyle/>
              <a:p>
                <a:endParaRPr lang="en-US"/>
              </a:p>
            </p:txBody>
          </p:sp>
          <p:sp>
            <p:nvSpPr>
              <p:cNvPr id="92550" name="Freeform 584"/>
              <p:cNvSpPr>
                <a:spLocks/>
              </p:cNvSpPr>
              <p:nvPr/>
            </p:nvSpPr>
            <p:spPr bwMode="auto">
              <a:xfrm>
                <a:off x="3058" y="3667"/>
                <a:ext cx="36" cy="24"/>
              </a:xfrm>
              <a:custGeom>
                <a:avLst/>
                <a:gdLst>
                  <a:gd name="T0" fmla="*/ 32 w 36"/>
                  <a:gd name="T1" fmla="*/ 0 h 24"/>
                  <a:gd name="T2" fmla="*/ 36 w 36"/>
                  <a:gd name="T3" fmla="*/ 14 h 24"/>
                  <a:gd name="T4" fmla="*/ 5 w 36"/>
                  <a:gd name="T5" fmla="*/ 24 h 24"/>
                  <a:gd name="T6" fmla="*/ 0 w 36"/>
                  <a:gd name="T7" fmla="*/ 10 h 24"/>
                  <a:gd name="T8" fmla="*/ 32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32" y="0"/>
                    </a:moveTo>
                    <a:lnTo>
                      <a:pt x="36" y="14"/>
                    </a:lnTo>
                    <a:lnTo>
                      <a:pt x="5" y="24"/>
                    </a:lnTo>
                    <a:lnTo>
                      <a:pt x="0" y="10"/>
                    </a:lnTo>
                    <a:lnTo>
                      <a:pt x="32" y="0"/>
                    </a:lnTo>
                    <a:close/>
                  </a:path>
                </a:pathLst>
              </a:custGeom>
              <a:solidFill>
                <a:srgbClr val="000000"/>
              </a:solidFill>
              <a:ln w="9525">
                <a:noFill/>
                <a:round/>
                <a:headEnd/>
                <a:tailEnd/>
              </a:ln>
            </p:spPr>
            <p:txBody>
              <a:bodyPr/>
              <a:lstStyle/>
              <a:p>
                <a:endParaRPr lang="en-US"/>
              </a:p>
            </p:txBody>
          </p:sp>
          <p:sp>
            <p:nvSpPr>
              <p:cNvPr id="92551" name="Freeform 583"/>
              <p:cNvSpPr>
                <a:spLocks/>
              </p:cNvSpPr>
              <p:nvPr/>
            </p:nvSpPr>
            <p:spPr bwMode="auto">
              <a:xfrm>
                <a:off x="3127" y="3802"/>
                <a:ext cx="25" cy="26"/>
              </a:xfrm>
              <a:custGeom>
                <a:avLst/>
                <a:gdLst>
                  <a:gd name="T0" fmla="*/ 24 w 25"/>
                  <a:gd name="T1" fmla="*/ 0 h 26"/>
                  <a:gd name="T2" fmla="*/ 25 w 25"/>
                  <a:gd name="T3" fmla="*/ 1 h 26"/>
                  <a:gd name="T4" fmla="*/ 1 w 25"/>
                  <a:gd name="T5" fmla="*/ 26 h 26"/>
                  <a:gd name="T6" fmla="*/ 0 w 25"/>
                  <a:gd name="T7" fmla="*/ 25 h 26"/>
                  <a:gd name="T8" fmla="*/ 24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24" y="0"/>
                    </a:moveTo>
                    <a:lnTo>
                      <a:pt x="25" y="1"/>
                    </a:lnTo>
                    <a:lnTo>
                      <a:pt x="1" y="26"/>
                    </a:lnTo>
                    <a:lnTo>
                      <a:pt x="0" y="25"/>
                    </a:lnTo>
                    <a:lnTo>
                      <a:pt x="24" y="0"/>
                    </a:lnTo>
                    <a:close/>
                  </a:path>
                </a:pathLst>
              </a:custGeom>
              <a:solidFill>
                <a:srgbClr val="000000"/>
              </a:solidFill>
              <a:ln w="9525">
                <a:noFill/>
                <a:round/>
                <a:headEnd/>
                <a:tailEnd/>
              </a:ln>
            </p:spPr>
            <p:txBody>
              <a:bodyPr/>
              <a:lstStyle/>
              <a:p>
                <a:endParaRPr lang="en-US"/>
              </a:p>
            </p:txBody>
          </p:sp>
          <p:sp>
            <p:nvSpPr>
              <p:cNvPr id="92552" name="Freeform 582"/>
              <p:cNvSpPr>
                <a:spLocks/>
              </p:cNvSpPr>
              <p:nvPr/>
            </p:nvSpPr>
            <p:spPr bwMode="auto">
              <a:xfrm>
                <a:off x="3132" y="3800"/>
                <a:ext cx="21" cy="34"/>
              </a:xfrm>
              <a:custGeom>
                <a:avLst/>
                <a:gdLst>
                  <a:gd name="T0" fmla="*/ 16 w 21"/>
                  <a:gd name="T1" fmla="*/ 0 h 34"/>
                  <a:gd name="T2" fmla="*/ 21 w 21"/>
                  <a:gd name="T3" fmla="*/ 3 h 34"/>
                  <a:gd name="T4" fmla="*/ 5 w 21"/>
                  <a:gd name="T5" fmla="*/ 34 h 34"/>
                  <a:gd name="T6" fmla="*/ 0 w 21"/>
                  <a:gd name="T7" fmla="*/ 31 h 34"/>
                  <a:gd name="T8" fmla="*/ 16 w 21"/>
                  <a:gd name="T9" fmla="*/ 0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16" y="0"/>
                    </a:moveTo>
                    <a:lnTo>
                      <a:pt x="21" y="3"/>
                    </a:lnTo>
                    <a:lnTo>
                      <a:pt x="5" y="34"/>
                    </a:lnTo>
                    <a:lnTo>
                      <a:pt x="0" y="31"/>
                    </a:lnTo>
                    <a:lnTo>
                      <a:pt x="16" y="0"/>
                    </a:lnTo>
                    <a:close/>
                  </a:path>
                </a:pathLst>
              </a:custGeom>
              <a:solidFill>
                <a:srgbClr val="000000"/>
              </a:solidFill>
              <a:ln w="9525">
                <a:noFill/>
                <a:round/>
                <a:headEnd/>
                <a:tailEnd/>
              </a:ln>
            </p:spPr>
            <p:txBody>
              <a:bodyPr/>
              <a:lstStyle/>
              <a:p>
                <a:endParaRPr lang="en-US"/>
              </a:p>
            </p:txBody>
          </p:sp>
          <p:sp>
            <p:nvSpPr>
              <p:cNvPr id="92553" name="Freeform 581"/>
              <p:cNvSpPr>
                <a:spLocks/>
              </p:cNvSpPr>
              <p:nvPr/>
            </p:nvSpPr>
            <p:spPr bwMode="auto">
              <a:xfrm>
                <a:off x="3139" y="3803"/>
                <a:ext cx="18" cy="34"/>
              </a:xfrm>
              <a:custGeom>
                <a:avLst/>
                <a:gdLst>
                  <a:gd name="T0" fmla="*/ 13 w 18"/>
                  <a:gd name="T1" fmla="*/ 0 h 34"/>
                  <a:gd name="T2" fmla="*/ 18 w 18"/>
                  <a:gd name="T3" fmla="*/ 2 h 34"/>
                  <a:gd name="T4" fmla="*/ 5 w 18"/>
                  <a:gd name="T5" fmla="*/ 34 h 34"/>
                  <a:gd name="T6" fmla="*/ 0 w 18"/>
                  <a:gd name="T7" fmla="*/ 32 h 34"/>
                  <a:gd name="T8" fmla="*/ 13 w 18"/>
                  <a:gd name="T9" fmla="*/ 0 h 34"/>
                  <a:gd name="T10" fmla="*/ 0 60000 65536"/>
                  <a:gd name="T11" fmla="*/ 0 60000 65536"/>
                  <a:gd name="T12" fmla="*/ 0 60000 65536"/>
                  <a:gd name="T13" fmla="*/ 0 60000 65536"/>
                  <a:gd name="T14" fmla="*/ 0 60000 65536"/>
                  <a:gd name="T15" fmla="*/ 0 w 18"/>
                  <a:gd name="T16" fmla="*/ 0 h 34"/>
                  <a:gd name="T17" fmla="*/ 18 w 18"/>
                  <a:gd name="T18" fmla="*/ 34 h 34"/>
                </a:gdLst>
                <a:ahLst/>
                <a:cxnLst>
                  <a:cxn ang="T10">
                    <a:pos x="T0" y="T1"/>
                  </a:cxn>
                  <a:cxn ang="T11">
                    <a:pos x="T2" y="T3"/>
                  </a:cxn>
                  <a:cxn ang="T12">
                    <a:pos x="T4" y="T5"/>
                  </a:cxn>
                  <a:cxn ang="T13">
                    <a:pos x="T6" y="T7"/>
                  </a:cxn>
                  <a:cxn ang="T14">
                    <a:pos x="T8" y="T9"/>
                  </a:cxn>
                </a:cxnLst>
                <a:rect l="T15" t="T16" r="T17" b="T18"/>
                <a:pathLst>
                  <a:path w="18" h="34">
                    <a:moveTo>
                      <a:pt x="13" y="0"/>
                    </a:moveTo>
                    <a:lnTo>
                      <a:pt x="18" y="2"/>
                    </a:lnTo>
                    <a:lnTo>
                      <a:pt x="5" y="34"/>
                    </a:lnTo>
                    <a:lnTo>
                      <a:pt x="0" y="32"/>
                    </a:lnTo>
                    <a:lnTo>
                      <a:pt x="13" y="0"/>
                    </a:lnTo>
                    <a:close/>
                  </a:path>
                </a:pathLst>
              </a:custGeom>
              <a:solidFill>
                <a:srgbClr val="000000"/>
              </a:solidFill>
              <a:ln w="9525">
                <a:noFill/>
                <a:round/>
                <a:headEnd/>
                <a:tailEnd/>
              </a:ln>
            </p:spPr>
            <p:txBody>
              <a:bodyPr/>
              <a:lstStyle/>
              <a:p>
                <a:endParaRPr lang="en-US"/>
              </a:p>
            </p:txBody>
          </p:sp>
          <p:sp>
            <p:nvSpPr>
              <p:cNvPr id="92554" name="Freeform 580"/>
              <p:cNvSpPr>
                <a:spLocks/>
              </p:cNvSpPr>
              <p:nvPr/>
            </p:nvSpPr>
            <p:spPr bwMode="auto">
              <a:xfrm>
                <a:off x="3147" y="3803"/>
                <a:ext cx="10" cy="35"/>
              </a:xfrm>
              <a:custGeom>
                <a:avLst/>
                <a:gdLst>
                  <a:gd name="T0" fmla="*/ 6 w 10"/>
                  <a:gd name="T1" fmla="*/ 0 h 35"/>
                  <a:gd name="T2" fmla="*/ 10 w 10"/>
                  <a:gd name="T3" fmla="*/ 1 h 35"/>
                  <a:gd name="T4" fmla="*/ 4 w 10"/>
                  <a:gd name="T5" fmla="*/ 35 h 35"/>
                  <a:gd name="T6" fmla="*/ 0 w 10"/>
                  <a:gd name="T7" fmla="*/ 35 h 35"/>
                  <a:gd name="T8" fmla="*/ 6 w 10"/>
                  <a:gd name="T9" fmla="*/ 0 h 35"/>
                  <a:gd name="T10" fmla="*/ 0 60000 65536"/>
                  <a:gd name="T11" fmla="*/ 0 60000 65536"/>
                  <a:gd name="T12" fmla="*/ 0 60000 65536"/>
                  <a:gd name="T13" fmla="*/ 0 60000 65536"/>
                  <a:gd name="T14" fmla="*/ 0 60000 65536"/>
                  <a:gd name="T15" fmla="*/ 0 w 10"/>
                  <a:gd name="T16" fmla="*/ 0 h 35"/>
                  <a:gd name="T17" fmla="*/ 10 w 10"/>
                  <a:gd name="T18" fmla="*/ 35 h 35"/>
                </a:gdLst>
                <a:ahLst/>
                <a:cxnLst>
                  <a:cxn ang="T10">
                    <a:pos x="T0" y="T1"/>
                  </a:cxn>
                  <a:cxn ang="T11">
                    <a:pos x="T2" y="T3"/>
                  </a:cxn>
                  <a:cxn ang="T12">
                    <a:pos x="T4" y="T5"/>
                  </a:cxn>
                  <a:cxn ang="T13">
                    <a:pos x="T6" y="T7"/>
                  </a:cxn>
                  <a:cxn ang="T14">
                    <a:pos x="T8" y="T9"/>
                  </a:cxn>
                </a:cxnLst>
                <a:rect l="T15" t="T16" r="T17" b="T18"/>
                <a:pathLst>
                  <a:path w="10" h="35">
                    <a:moveTo>
                      <a:pt x="6" y="0"/>
                    </a:moveTo>
                    <a:lnTo>
                      <a:pt x="10" y="1"/>
                    </a:lnTo>
                    <a:lnTo>
                      <a:pt x="4" y="35"/>
                    </a:lnTo>
                    <a:lnTo>
                      <a:pt x="0" y="35"/>
                    </a:lnTo>
                    <a:lnTo>
                      <a:pt x="6" y="0"/>
                    </a:lnTo>
                    <a:close/>
                  </a:path>
                </a:pathLst>
              </a:custGeom>
              <a:solidFill>
                <a:srgbClr val="000000"/>
              </a:solidFill>
              <a:ln w="9525">
                <a:noFill/>
                <a:round/>
                <a:headEnd/>
                <a:tailEnd/>
              </a:ln>
            </p:spPr>
            <p:txBody>
              <a:bodyPr/>
              <a:lstStyle/>
              <a:p>
                <a:endParaRPr lang="en-US"/>
              </a:p>
            </p:txBody>
          </p:sp>
          <p:sp>
            <p:nvSpPr>
              <p:cNvPr id="92555" name="Rectangle 579"/>
              <p:cNvSpPr>
                <a:spLocks noChangeArrowheads="1"/>
              </p:cNvSpPr>
              <p:nvPr/>
            </p:nvSpPr>
            <p:spPr bwMode="auto">
              <a:xfrm>
                <a:off x="3154" y="3804"/>
                <a:ext cx="5" cy="35"/>
              </a:xfrm>
              <a:prstGeom prst="rect">
                <a:avLst/>
              </a:prstGeom>
              <a:solidFill>
                <a:srgbClr val="000000"/>
              </a:solidFill>
              <a:ln w="9525">
                <a:noFill/>
                <a:miter lim="800000"/>
                <a:headEnd/>
                <a:tailEnd/>
              </a:ln>
            </p:spPr>
            <p:txBody>
              <a:bodyPr/>
              <a:lstStyle/>
              <a:p>
                <a:endParaRPr lang="en-US"/>
              </a:p>
            </p:txBody>
          </p:sp>
          <p:sp>
            <p:nvSpPr>
              <p:cNvPr id="92556" name="Freeform 578"/>
              <p:cNvSpPr>
                <a:spLocks/>
              </p:cNvSpPr>
              <p:nvPr/>
            </p:nvSpPr>
            <p:spPr bwMode="auto">
              <a:xfrm>
                <a:off x="3156" y="3803"/>
                <a:ext cx="10" cy="36"/>
              </a:xfrm>
              <a:custGeom>
                <a:avLst/>
                <a:gdLst>
                  <a:gd name="T0" fmla="*/ 0 w 10"/>
                  <a:gd name="T1" fmla="*/ 1 h 36"/>
                  <a:gd name="T2" fmla="*/ 5 w 10"/>
                  <a:gd name="T3" fmla="*/ 0 h 36"/>
                  <a:gd name="T4" fmla="*/ 10 w 10"/>
                  <a:gd name="T5" fmla="*/ 35 h 36"/>
                  <a:gd name="T6" fmla="*/ 5 w 10"/>
                  <a:gd name="T7" fmla="*/ 36 h 36"/>
                  <a:gd name="T8" fmla="*/ 0 w 10"/>
                  <a:gd name="T9" fmla="*/ 1 h 36"/>
                  <a:gd name="T10" fmla="*/ 0 60000 65536"/>
                  <a:gd name="T11" fmla="*/ 0 60000 65536"/>
                  <a:gd name="T12" fmla="*/ 0 60000 65536"/>
                  <a:gd name="T13" fmla="*/ 0 60000 65536"/>
                  <a:gd name="T14" fmla="*/ 0 60000 65536"/>
                  <a:gd name="T15" fmla="*/ 0 w 10"/>
                  <a:gd name="T16" fmla="*/ 0 h 36"/>
                  <a:gd name="T17" fmla="*/ 10 w 10"/>
                  <a:gd name="T18" fmla="*/ 36 h 36"/>
                </a:gdLst>
                <a:ahLst/>
                <a:cxnLst>
                  <a:cxn ang="T10">
                    <a:pos x="T0" y="T1"/>
                  </a:cxn>
                  <a:cxn ang="T11">
                    <a:pos x="T2" y="T3"/>
                  </a:cxn>
                  <a:cxn ang="T12">
                    <a:pos x="T4" y="T5"/>
                  </a:cxn>
                  <a:cxn ang="T13">
                    <a:pos x="T6" y="T7"/>
                  </a:cxn>
                  <a:cxn ang="T14">
                    <a:pos x="T8" y="T9"/>
                  </a:cxn>
                </a:cxnLst>
                <a:rect l="T15" t="T16" r="T17" b="T18"/>
                <a:pathLst>
                  <a:path w="10" h="36">
                    <a:moveTo>
                      <a:pt x="0" y="1"/>
                    </a:moveTo>
                    <a:lnTo>
                      <a:pt x="5" y="0"/>
                    </a:lnTo>
                    <a:lnTo>
                      <a:pt x="10" y="35"/>
                    </a:lnTo>
                    <a:lnTo>
                      <a:pt x="5" y="36"/>
                    </a:lnTo>
                    <a:lnTo>
                      <a:pt x="0" y="1"/>
                    </a:lnTo>
                    <a:close/>
                  </a:path>
                </a:pathLst>
              </a:custGeom>
              <a:solidFill>
                <a:srgbClr val="000000"/>
              </a:solidFill>
              <a:ln w="9525">
                <a:noFill/>
                <a:round/>
                <a:headEnd/>
                <a:tailEnd/>
              </a:ln>
            </p:spPr>
            <p:txBody>
              <a:bodyPr/>
              <a:lstStyle/>
              <a:p>
                <a:endParaRPr lang="en-US"/>
              </a:p>
            </p:txBody>
          </p:sp>
          <p:sp>
            <p:nvSpPr>
              <p:cNvPr id="92557" name="Freeform 577"/>
              <p:cNvSpPr>
                <a:spLocks/>
              </p:cNvSpPr>
              <p:nvPr/>
            </p:nvSpPr>
            <p:spPr bwMode="auto">
              <a:xfrm>
                <a:off x="3157" y="3803"/>
                <a:ext cx="18" cy="34"/>
              </a:xfrm>
              <a:custGeom>
                <a:avLst/>
                <a:gdLst>
                  <a:gd name="T0" fmla="*/ 0 w 18"/>
                  <a:gd name="T1" fmla="*/ 2 h 34"/>
                  <a:gd name="T2" fmla="*/ 5 w 18"/>
                  <a:gd name="T3" fmla="*/ 0 h 34"/>
                  <a:gd name="T4" fmla="*/ 18 w 18"/>
                  <a:gd name="T5" fmla="*/ 32 h 34"/>
                  <a:gd name="T6" fmla="*/ 13 w 18"/>
                  <a:gd name="T7" fmla="*/ 34 h 34"/>
                  <a:gd name="T8" fmla="*/ 0 w 18"/>
                  <a:gd name="T9" fmla="*/ 2 h 34"/>
                  <a:gd name="T10" fmla="*/ 0 60000 65536"/>
                  <a:gd name="T11" fmla="*/ 0 60000 65536"/>
                  <a:gd name="T12" fmla="*/ 0 60000 65536"/>
                  <a:gd name="T13" fmla="*/ 0 60000 65536"/>
                  <a:gd name="T14" fmla="*/ 0 60000 65536"/>
                  <a:gd name="T15" fmla="*/ 0 w 18"/>
                  <a:gd name="T16" fmla="*/ 0 h 34"/>
                  <a:gd name="T17" fmla="*/ 18 w 18"/>
                  <a:gd name="T18" fmla="*/ 34 h 34"/>
                </a:gdLst>
                <a:ahLst/>
                <a:cxnLst>
                  <a:cxn ang="T10">
                    <a:pos x="T0" y="T1"/>
                  </a:cxn>
                  <a:cxn ang="T11">
                    <a:pos x="T2" y="T3"/>
                  </a:cxn>
                  <a:cxn ang="T12">
                    <a:pos x="T4" y="T5"/>
                  </a:cxn>
                  <a:cxn ang="T13">
                    <a:pos x="T6" y="T7"/>
                  </a:cxn>
                  <a:cxn ang="T14">
                    <a:pos x="T8" y="T9"/>
                  </a:cxn>
                </a:cxnLst>
                <a:rect l="T15" t="T16" r="T17" b="T18"/>
                <a:pathLst>
                  <a:path w="18" h="34">
                    <a:moveTo>
                      <a:pt x="0" y="2"/>
                    </a:moveTo>
                    <a:lnTo>
                      <a:pt x="5" y="0"/>
                    </a:lnTo>
                    <a:lnTo>
                      <a:pt x="18" y="32"/>
                    </a:lnTo>
                    <a:lnTo>
                      <a:pt x="13" y="34"/>
                    </a:lnTo>
                    <a:lnTo>
                      <a:pt x="0" y="2"/>
                    </a:lnTo>
                    <a:close/>
                  </a:path>
                </a:pathLst>
              </a:custGeom>
              <a:solidFill>
                <a:srgbClr val="000000"/>
              </a:solidFill>
              <a:ln w="9525">
                <a:noFill/>
                <a:round/>
                <a:headEnd/>
                <a:tailEnd/>
              </a:ln>
            </p:spPr>
            <p:txBody>
              <a:bodyPr/>
              <a:lstStyle/>
              <a:p>
                <a:endParaRPr lang="en-US"/>
              </a:p>
            </p:txBody>
          </p:sp>
          <p:sp>
            <p:nvSpPr>
              <p:cNvPr id="92558" name="Freeform 576"/>
              <p:cNvSpPr>
                <a:spLocks/>
              </p:cNvSpPr>
              <p:nvPr/>
            </p:nvSpPr>
            <p:spPr bwMode="auto">
              <a:xfrm>
                <a:off x="3159" y="3800"/>
                <a:ext cx="24" cy="33"/>
              </a:xfrm>
              <a:custGeom>
                <a:avLst/>
                <a:gdLst>
                  <a:gd name="T0" fmla="*/ 0 w 24"/>
                  <a:gd name="T1" fmla="*/ 4 h 33"/>
                  <a:gd name="T2" fmla="*/ 5 w 24"/>
                  <a:gd name="T3" fmla="*/ 0 h 33"/>
                  <a:gd name="T4" fmla="*/ 24 w 24"/>
                  <a:gd name="T5" fmla="*/ 29 h 33"/>
                  <a:gd name="T6" fmla="*/ 19 w 24"/>
                  <a:gd name="T7" fmla="*/ 33 h 33"/>
                  <a:gd name="T8" fmla="*/ 0 w 24"/>
                  <a:gd name="T9" fmla="*/ 4 h 33"/>
                  <a:gd name="T10" fmla="*/ 0 60000 65536"/>
                  <a:gd name="T11" fmla="*/ 0 60000 65536"/>
                  <a:gd name="T12" fmla="*/ 0 60000 65536"/>
                  <a:gd name="T13" fmla="*/ 0 60000 65536"/>
                  <a:gd name="T14" fmla="*/ 0 60000 65536"/>
                  <a:gd name="T15" fmla="*/ 0 w 24"/>
                  <a:gd name="T16" fmla="*/ 0 h 33"/>
                  <a:gd name="T17" fmla="*/ 24 w 24"/>
                  <a:gd name="T18" fmla="*/ 33 h 33"/>
                </a:gdLst>
                <a:ahLst/>
                <a:cxnLst>
                  <a:cxn ang="T10">
                    <a:pos x="T0" y="T1"/>
                  </a:cxn>
                  <a:cxn ang="T11">
                    <a:pos x="T2" y="T3"/>
                  </a:cxn>
                  <a:cxn ang="T12">
                    <a:pos x="T4" y="T5"/>
                  </a:cxn>
                  <a:cxn ang="T13">
                    <a:pos x="T6" y="T7"/>
                  </a:cxn>
                  <a:cxn ang="T14">
                    <a:pos x="T8" y="T9"/>
                  </a:cxn>
                </a:cxnLst>
                <a:rect l="T15" t="T16" r="T17" b="T18"/>
                <a:pathLst>
                  <a:path w="24" h="33">
                    <a:moveTo>
                      <a:pt x="0" y="4"/>
                    </a:moveTo>
                    <a:lnTo>
                      <a:pt x="5" y="0"/>
                    </a:lnTo>
                    <a:lnTo>
                      <a:pt x="24" y="29"/>
                    </a:lnTo>
                    <a:lnTo>
                      <a:pt x="19" y="33"/>
                    </a:lnTo>
                    <a:lnTo>
                      <a:pt x="0" y="4"/>
                    </a:lnTo>
                    <a:close/>
                  </a:path>
                </a:pathLst>
              </a:custGeom>
              <a:solidFill>
                <a:srgbClr val="000000"/>
              </a:solidFill>
              <a:ln w="9525">
                <a:noFill/>
                <a:round/>
                <a:headEnd/>
                <a:tailEnd/>
              </a:ln>
            </p:spPr>
            <p:txBody>
              <a:bodyPr/>
              <a:lstStyle/>
              <a:p>
                <a:endParaRPr lang="en-US"/>
              </a:p>
            </p:txBody>
          </p:sp>
          <p:sp>
            <p:nvSpPr>
              <p:cNvPr id="92559" name="Freeform 575"/>
              <p:cNvSpPr>
                <a:spLocks/>
              </p:cNvSpPr>
              <p:nvPr/>
            </p:nvSpPr>
            <p:spPr bwMode="auto">
              <a:xfrm>
                <a:off x="3163" y="3797"/>
                <a:ext cx="26" cy="32"/>
              </a:xfrm>
              <a:custGeom>
                <a:avLst/>
                <a:gdLst>
                  <a:gd name="T0" fmla="*/ 0 w 26"/>
                  <a:gd name="T1" fmla="*/ 4 h 32"/>
                  <a:gd name="T2" fmla="*/ 6 w 26"/>
                  <a:gd name="T3" fmla="*/ 0 h 32"/>
                  <a:gd name="T4" fmla="*/ 26 w 26"/>
                  <a:gd name="T5" fmla="*/ 27 h 32"/>
                  <a:gd name="T6" fmla="*/ 20 w 26"/>
                  <a:gd name="T7" fmla="*/ 32 h 32"/>
                  <a:gd name="T8" fmla="*/ 0 w 26"/>
                  <a:gd name="T9" fmla="*/ 4 h 32"/>
                  <a:gd name="T10" fmla="*/ 0 60000 65536"/>
                  <a:gd name="T11" fmla="*/ 0 60000 65536"/>
                  <a:gd name="T12" fmla="*/ 0 60000 65536"/>
                  <a:gd name="T13" fmla="*/ 0 60000 65536"/>
                  <a:gd name="T14" fmla="*/ 0 60000 65536"/>
                  <a:gd name="T15" fmla="*/ 0 w 26"/>
                  <a:gd name="T16" fmla="*/ 0 h 32"/>
                  <a:gd name="T17" fmla="*/ 26 w 26"/>
                  <a:gd name="T18" fmla="*/ 32 h 32"/>
                </a:gdLst>
                <a:ahLst/>
                <a:cxnLst>
                  <a:cxn ang="T10">
                    <a:pos x="T0" y="T1"/>
                  </a:cxn>
                  <a:cxn ang="T11">
                    <a:pos x="T2" y="T3"/>
                  </a:cxn>
                  <a:cxn ang="T12">
                    <a:pos x="T4" y="T5"/>
                  </a:cxn>
                  <a:cxn ang="T13">
                    <a:pos x="T6" y="T7"/>
                  </a:cxn>
                  <a:cxn ang="T14">
                    <a:pos x="T8" y="T9"/>
                  </a:cxn>
                </a:cxnLst>
                <a:rect l="T15" t="T16" r="T17" b="T18"/>
                <a:pathLst>
                  <a:path w="26" h="32">
                    <a:moveTo>
                      <a:pt x="0" y="4"/>
                    </a:moveTo>
                    <a:lnTo>
                      <a:pt x="6" y="0"/>
                    </a:lnTo>
                    <a:lnTo>
                      <a:pt x="26" y="27"/>
                    </a:lnTo>
                    <a:lnTo>
                      <a:pt x="20" y="32"/>
                    </a:lnTo>
                    <a:lnTo>
                      <a:pt x="0" y="4"/>
                    </a:lnTo>
                    <a:close/>
                  </a:path>
                </a:pathLst>
              </a:custGeom>
              <a:solidFill>
                <a:srgbClr val="000000"/>
              </a:solidFill>
              <a:ln w="9525">
                <a:noFill/>
                <a:round/>
                <a:headEnd/>
                <a:tailEnd/>
              </a:ln>
            </p:spPr>
            <p:txBody>
              <a:bodyPr/>
              <a:lstStyle/>
              <a:p>
                <a:endParaRPr lang="en-US"/>
              </a:p>
            </p:txBody>
          </p:sp>
          <p:sp>
            <p:nvSpPr>
              <p:cNvPr id="92560" name="Freeform 574"/>
              <p:cNvSpPr>
                <a:spLocks/>
              </p:cNvSpPr>
              <p:nvPr/>
            </p:nvSpPr>
            <p:spPr bwMode="auto">
              <a:xfrm>
                <a:off x="3166" y="3793"/>
                <a:ext cx="30" cy="29"/>
              </a:xfrm>
              <a:custGeom>
                <a:avLst/>
                <a:gdLst>
                  <a:gd name="T0" fmla="*/ 0 w 30"/>
                  <a:gd name="T1" fmla="*/ 6 h 29"/>
                  <a:gd name="T2" fmla="*/ 5 w 30"/>
                  <a:gd name="T3" fmla="*/ 0 h 29"/>
                  <a:gd name="T4" fmla="*/ 30 w 30"/>
                  <a:gd name="T5" fmla="*/ 23 h 29"/>
                  <a:gd name="T6" fmla="*/ 25 w 30"/>
                  <a:gd name="T7" fmla="*/ 29 h 29"/>
                  <a:gd name="T8" fmla="*/ 0 w 30"/>
                  <a:gd name="T9" fmla="*/ 6 h 29"/>
                  <a:gd name="T10" fmla="*/ 0 60000 65536"/>
                  <a:gd name="T11" fmla="*/ 0 60000 65536"/>
                  <a:gd name="T12" fmla="*/ 0 60000 65536"/>
                  <a:gd name="T13" fmla="*/ 0 60000 65536"/>
                  <a:gd name="T14" fmla="*/ 0 60000 65536"/>
                  <a:gd name="T15" fmla="*/ 0 w 30"/>
                  <a:gd name="T16" fmla="*/ 0 h 29"/>
                  <a:gd name="T17" fmla="*/ 30 w 30"/>
                  <a:gd name="T18" fmla="*/ 29 h 29"/>
                </a:gdLst>
                <a:ahLst/>
                <a:cxnLst>
                  <a:cxn ang="T10">
                    <a:pos x="T0" y="T1"/>
                  </a:cxn>
                  <a:cxn ang="T11">
                    <a:pos x="T2" y="T3"/>
                  </a:cxn>
                  <a:cxn ang="T12">
                    <a:pos x="T4" y="T5"/>
                  </a:cxn>
                  <a:cxn ang="T13">
                    <a:pos x="T6" y="T7"/>
                  </a:cxn>
                  <a:cxn ang="T14">
                    <a:pos x="T8" y="T9"/>
                  </a:cxn>
                </a:cxnLst>
                <a:rect l="T15" t="T16" r="T17" b="T18"/>
                <a:pathLst>
                  <a:path w="30" h="29">
                    <a:moveTo>
                      <a:pt x="0" y="6"/>
                    </a:moveTo>
                    <a:lnTo>
                      <a:pt x="5" y="0"/>
                    </a:lnTo>
                    <a:lnTo>
                      <a:pt x="30" y="23"/>
                    </a:lnTo>
                    <a:lnTo>
                      <a:pt x="25" y="29"/>
                    </a:lnTo>
                    <a:lnTo>
                      <a:pt x="0" y="6"/>
                    </a:lnTo>
                    <a:close/>
                  </a:path>
                </a:pathLst>
              </a:custGeom>
              <a:solidFill>
                <a:srgbClr val="000000"/>
              </a:solidFill>
              <a:ln w="9525">
                <a:noFill/>
                <a:round/>
                <a:headEnd/>
                <a:tailEnd/>
              </a:ln>
            </p:spPr>
            <p:txBody>
              <a:bodyPr/>
              <a:lstStyle/>
              <a:p>
                <a:endParaRPr lang="en-US"/>
              </a:p>
            </p:txBody>
          </p:sp>
          <p:sp>
            <p:nvSpPr>
              <p:cNvPr id="92561" name="Freeform 573"/>
              <p:cNvSpPr>
                <a:spLocks/>
              </p:cNvSpPr>
              <p:nvPr/>
            </p:nvSpPr>
            <p:spPr bwMode="auto">
              <a:xfrm>
                <a:off x="3171" y="3787"/>
                <a:ext cx="31" cy="28"/>
              </a:xfrm>
              <a:custGeom>
                <a:avLst/>
                <a:gdLst>
                  <a:gd name="T0" fmla="*/ 0 w 31"/>
                  <a:gd name="T1" fmla="*/ 7 h 28"/>
                  <a:gd name="T2" fmla="*/ 4 w 31"/>
                  <a:gd name="T3" fmla="*/ 0 h 28"/>
                  <a:gd name="T4" fmla="*/ 31 w 31"/>
                  <a:gd name="T5" fmla="*/ 21 h 28"/>
                  <a:gd name="T6" fmla="*/ 26 w 31"/>
                  <a:gd name="T7" fmla="*/ 28 h 28"/>
                  <a:gd name="T8" fmla="*/ 0 w 31"/>
                  <a:gd name="T9" fmla="*/ 7 h 28"/>
                  <a:gd name="T10" fmla="*/ 0 60000 65536"/>
                  <a:gd name="T11" fmla="*/ 0 60000 65536"/>
                  <a:gd name="T12" fmla="*/ 0 60000 65536"/>
                  <a:gd name="T13" fmla="*/ 0 60000 65536"/>
                  <a:gd name="T14" fmla="*/ 0 60000 65536"/>
                  <a:gd name="T15" fmla="*/ 0 w 31"/>
                  <a:gd name="T16" fmla="*/ 0 h 28"/>
                  <a:gd name="T17" fmla="*/ 31 w 31"/>
                  <a:gd name="T18" fmla="*/ 28 h 28"/>
                </a:gdLst>
                <a:ahLst/>
                <a:cxnLst>
                  <a:cxn ang="T10">
                    <a:pos x="T0" y="T1"/>
                  </a:cxn>
                  <a:cxn ang="T11">
                    <a:pos x="T2" y="T3"/>
                  </a:cxn>
                  <a:cxn ang="T12">
                    <a:pos x="T4" y="T5"/>
                  </a:cxn>
                  <a:cxn ang="T13">
                    <a:pos x="T6" y="T7"/>
                  </a:cxn>
                  <a:cxn ang="T14">
                    <a:pos x="T8" y="T9"/>
                  </a:cxn>
                </a:cxnLst>
                <a:rect l="T15" t="T16" r="T17" b="T18"/>
                <a:pathLst>
                  <a:path w="31" h="28">
                    <a:moveTo>
                      <a:pt x="0" y="7"/>
                    </a:moveTo>
                    <a:lnTo>
                      <a:pt x="4" y="0"/>
                    </a:lnTo>
                    <a:lnTo>
                      <a:pt x="31" y="21"/>
                    </a:lnTo>
                    <a:lnTo>
                      <a:pt x="26" y="28"/>
                    </a:lnTo>
                    <a:lnTo>
                      <a:pt x="0" y="7"/>
                    </a:lnTo>
                    <a:close/>
                  </a:path>
                </a:pathLst>
              </a:custGeom>
              <a:solidFill>
                <a:srgbClr val="000000"/>
              </a:solidFill>
              <a:ln w="9525">
                <a:noFill/>
                <a:round/>
                <a:headEnd/>
                <a:tailEnd/>
              </a:ln>
            </p:spPr>
            <p:txBody>
              <a:bodyPr/>
              <a:lstStyle/>
              <a:p>
                <a:endParaRPr lang="en-US"/>
              </a:p>
            </p:txBody>
          </p:sp>
          <p:sp>
            <p:nvSpPr>
              <p:cNvPr id="92562" name="Freeform 572"/>
              <p:cNvSpPr>
                <a:spLocks/>
              </p:cNvSpPr>
              <p:nvPr/>
            </p:nvSpPr>
            <p:spPr bwMode="auto">
              <a:xfrm>
                <a:off x="3175" y="3780"/>
                <a:ext cx="32" cy="28"/>
              </a:xfrm>
              <a:custGeom>
                <a:avLst/>
                <a:gdLst>
                  <a:gd name="T0" fmla="*/ 0 w 32"/>
                  <a:gd name="T1" fmla="*/ 8 h 28"/>
                  <a:gd name="T2" fmla="*/ 5 w 32"/>
                  <a:gd name="T3" fmla="*/ 0 h 28"/>
                  <a:gd name="T4" fmla="*/ 32 w 32"/>
                  <a:gd name="T5" fmla="*/ 20 h 28"/>
                  <a:gd name="T6" fmla="*/ 27 w 32"/>
                  <a:gd name="T7" fmla="*/ 28 h 28"/>
                  <a:gd name="T8" fmla="*/ 0 w 32"/>
                  <a:gd name="T9" fmla="*/ 8 h 28"/>
                  <a:gd name="T10" fmla="*/ 0 60000 65536"/>
                  <a:gd name="T11" fmla="*/ 0 60000 65536"/>
                  <a:gd name="T12" fmla="*/ 0 60000 65536"/>
                  <a:gd name="T13" fmla="*/ 0 60000 65536"/>
                  <a:gd name="T14" fmla="*/ 0 60000 65536"/>
                  <a:gd name="T15" fmla="*/ 0 w 32"/>
                  <a:gd name="T16" fmla="*/ 0 h 28"/>
                  <a:gd name="T17" fmla="*/ 32 w 32"/>
                  <a:gd name="T18" fmla="*/ 28 h 28"/>
                </a:gdLst>
                <a:ahLst/>
                <a:cxnLst>
                  <a:cxn ang="T10">
                    <a:pos x="T0" y="T1"/>
                  </a:cxn>
                  <a:cxn ang="T11">
                    <a:pos x="T2" y="T3"/>
                  </a:cxn>
                  <a:cxn ang="T12">
                    <a:pos x="T4" y="T5"/>
                  </a:cxn>
                  <a:cxn ang="T13">
                    <a:pos x="T6" y="T7"/>
                  </a:cxn>
                  <a:cxn ang="T14">
                    <a:pos x="T8" y="T9"/>
                  </a:cxn>
                </a:cxnLst>
                <a:rect l="T15" t="T16" r="T17" b="T18"/>
                <a:pathLst>
                  <a:path w="32" h="28">
                    <a:moveTo>
                      <a:pt x="0" y="8"/>
                    </a:moveTo>
                    <a:lnTo>
                      <a:pt x="5" y="0"/>
                    </a:lnTo>
                    <a:lnTo>
                      <a:pt x="32" y="20"/>
                    </a:lnTo>
                    <a:lnTo>
                      <a:pt x="27" y="28"/>
                    </a:lnTo>
                    <a:lnTo>
                      <a:pt x="0" y="8"/>
                    </a:lnTo>
                    <a:close/>
                  </a:path>
                </a:pathLst>
              </a:custGeom>
              <a:solidFill>
                <a:srgbClr val="000000"/>
              </a:solidFill>
              <a:ln w="9525">
                <a:noFill/>
                <a:round/>
                <a:headEnd/>
                <a:tailEnd/>
              </a:ln>
            </p:spPr>
            <p:txBody>
              <a:bodyPr/>
              <a:lstStyle/>
              <a:p>
                <a:endParaRPr lang="en-US"/>
              </a:p>
            </p:txBody>
          </p:sp>
          <p:sp>
            <p:nvSpPr>
              <p:cNvPr id="92563" name="Freeform 571"/>
              <p:cNvSpPr>
                <a:spLocks/>
              </p:cNvSpPr>
              <p:nvPr/>
            </p:nvSpPr>
            <p:spPr bwMode="auto">
              <a:xfrm>
                <a:off x="3180" y="3772"/>
                <a:ext cx="34" cy="26"/>
              </a:xfrm>
              <a:custGeom>
                <a:avLst/>
                <a:gdLst>
                  <a:gd name="T0" fmla="*/ 0 w 34"/>
                  <a:gd name="T1" fmla="*/ 9 h 26"/>
                  <a:gd name="T2" fmla="*/ 4 w 34"/>
                  <a:gd name="T3" fmla="*/ 0 h 26"/>
                  <a:gd name="T4" fmla="*/ 34 w 34"/>
                  <a:gd name="T5" fmla="*/ 17 h 26"/>
                  <a:gd name="T6" fmla="*/ 29 w 34"/>
                  <a:gd name="T7" fmla="*/ 26 h 26"/>
                  <a:gd name="T8" fmla="*/ 0 w 34"/>
                  <a:gd name="T9" fmla="*/ 9 h 26"/>
                  <a:gd name="T10" fmla="*/ 0 60000 65536"/>
                  <a:gd name="T11" fmla="*/ 0 60000 65536"/>
                  <a:gd name="T12" fmla="*/ 0 60000 65536"/>
                  <a:gd name="T13" fmla="*/ 0 60000 65536"/>
                  <a:gd name="T14" fmla="*/ 0 60000 65536"/>
                  <a:gd name="T15" fmla="*/ 0 w 34"/>
                  <a:gd name="T16" fmla="*/ 0 h 26"/>
                  <a:gd name="T17" fmla="*/ 34 w 34"/>
                  <a:gd name="T18" fmla="*/ 26 h 26"/>
                </a:gdLst>
                <a:ahLst/>
                <a:cxnLst>
                  <a:cxn ang="T10">
                    <a:pos x="T0" y="T1"/>
                  </a:cxn>
                  <a:cxn ang="T11">
                    <a:pos x="T2" y="T3"/>
                  </a:cxn>
                  <a:cxn ang="T12">
                    <a:pos x="T4" y="T5"/>
                  </a:cxn>
                  <a:cxn ang="T13">
                    <a:pos x="T6" y="T7"/>
                  </a:cxn>
                  <a:cxn ang="T14">
                    <a:pos x="T8" y="T9"/>
                  </a:cxn>
                </a:cxnLst>
                <a:rect l="T15" t="T16" r="T17" b="T18"/>
                <a:pathLst>
                  <a:path w="34" h="26">
                    <a:moveTo>
                      <a:pt x="0" y="9"/>
                    </a:moveTo>
                    <a:lnTo>
                      <a:pt x="4" y="0"/>
                    </a:lnTo>
                    <a:lnTo>
                      <a:pt x="34" y="17"/>
                    </a:lnTo>
                    <a:lnTo>
                      <a:pt x="29" y="26"/>
                    </a:lnTo>
                    <a:lnTo>
                      <a:pt x="0" y="9"/>
                    </a:lnTo>
                    <a:close/>
                  </a:path>
                </a:pathLst>
              </a:custGeom>
              <a:solidFill>
                <a:srgbClr val="000000"/>
              </a:solidFill>
              <a:ln w="9525">
                <a:noFill/>
                <a:round/>
                <a:headEnd/>
                <a:tailEnd/>
              </a:ln>
            </p:spPr>
            <p:txBody>
              <a:bodyPr/>
              <a:lstStyle/>
              <a:p>
                <a:endParaRPr lang="en-US"/>
              </a:p>
            </p:txBody>
          </p:sp>
          <p:sp>
            <p:nvSpPr>
              <p:cNvPr id="92564" name="Freeform 570"/>
              <p:cNvSpPr>
                <a:spLocks/>
              </p:cNvSpPr>
              <p:nvPr/>
            </p:nvSpPr>
            <p:spPr bwMode="auto">
              <a:xfrm>
                <a:off x="3184" y="3762"/>
                <a:ext cx="35" cy="27"/>
              </a:xfrm>
              <a:custGeom>
                <a:avLst/>
                <a:gdLst>
                  <a:gd name="T0" fmla="*/ 0 w 35"/>
                  <a:gd name="T1" fmla="*/ 10 h 27"/>
                  <a:gd name="T2" fmla="*/ 6 w 35"/>
                  <a:gd name="T3" fmla="*/ 0 h 27"/>
                  <a:gd name="T4" fmla="*/ 35 w 35"/>
                  <a:gd name="T5" fmla="*/ 17 h 27"/>
                  <a:gd name="T6" fmla="*/ 30 w 35"/>
                  <a:gd name="T7" fmla="*/ 27 h 27"/>
                  <a:gd name="T8" fmla="*/ 0 w 35"/>
                  <a:gd name="T9" fmla="*/ 10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0" y="10"/>
                    </a:moveTo>
                    <a:lnTo>
                      <a:pt x="6" y="0"/>
                    </a:lnTo>
                    <a:lnTo>
                      <a:pt x="35" y="17"/>
                    </a:lnTo>
                    <a:lnTo>
                      <a:pt x="30" y="27"/>
                    </a:lnTo>
                    <a:lnTo>
                      <a:pt x="0" y="10"/>
                    </a:lnTo>
                    <a:close/>
                  </a:path>
                </a:pathLst>
              </a:custGeom>
              <a:solidFill>
                <a:srgbClr val="000000"/>
              </a:solidFill>
              <a:ln w="9525">
                <a:noFill/>
                <a:round/>
                <a:headEnd/>
                <a:tailEnd/>
              </a:ln>
            </p:spPr>
            <p:txBody>
              <a:bodyPr/>
              <a:lstStyle/>
              <a:p>
                <a:endParaRPr lang="en-US"/>
              </a:p>
            </p:txBody>
          </p:sp>
          <p:sp>
            <p:nvSpPr>
              <p:cNvPr id="92565" name="Freeform 569"/>
              <p:cNvSpPr>
                <a:spLocks/>
              </p:cNvSpPr>
              <p:nvPr/>
            </p:nvSpPr>
            <p:spPr bwMode="auto">
              <a:xfrm>
                <a:off x="3190" y="3751"/>
                <a:ext cx="35" cy="27"/>
              </a:xfrm>
              <a:custGeom>
                <a:avLst/>
                <a:gdLst>
                  <a:gd name="T0" fmla="*/ 0 w 35"/>
                  <a:gd name="T1" fmla="*/ 11 h 27"/>
                  <a:gd name="T2" fmla="*/ 6 w 35"/>
                  <a:gd name="T3" fmla="*/ 0 h 27"/>
                  <a:gd name="T4" fmla="*/ 35 w 35"/>
                  <a:gd name="T5" fmla="*/ 16 h 27"/>
                  <a:gd name="T6" fmla="*/ 29 w 35"/>
                  <a:gd name="T7" fmla="*/ 27 h 27"/>
                  <a:gd name="T8" fmla="*/ 0 w 35"/>
                  <a:gd name="T9" fmla="*/ 11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0" y="11"/>
                    </a:moveTo>
                    <a:lnTo>
                      <a:pt x="6" y="0"/>
                    </a:lnTo>
                    <a:lnTo>
                      <a:pt x="35" y="16"/>
                    </a:lnTo>
                    <a:lnTo>
                      <a:pt x="29" y="27"/>
                    </a:lnTo>
                    <a:lnTo>
                      <a:pt x="0" y="11"/>
                    </a:lnTo>
                    <a:close/>
                  </a:path>
                </a:pathLst>
              </a:custGeom>
              <a:solidFill>
                <a:srgbClr val="000000"/>
              </a:solidFill>
              <a:ln w="9525">
                <a:noFill/>
                <a:round/>
                <a:headEnd/>
                <a:tailEnd/>
              </a:ln>
            </p:spPr>
            <p:txBody>
              <a:bodyPr/>
              <a:lstStyle/>
              <a:p>
                <a:endParaRPr lang="en-US"/>
              </a:p>
            </p:txBody>
          </p:sp>
        </p:grpSp>
        <p:sp>
          <p:nvSpPr>
            <p:cNvPr id="92174" name="Freeform 567"/>
            <p:cNvSpPr>
              <a:spLocks/>
            </p:cNvSpPr>
            <p:nvPr/>
          </p:nvSpPr>
          <p:spPr bwMode="auto">
            <a:xfrm>
              <a:off x="3195" y="3740"/>
              <a:ext cx="35" cy="26"/>
            </a:xfrm>
            <a:custGeom>
              <a:avLst/>
              <a:gdLst>
                <a:gd name="T0" fmla="*/ 0 w 35"/>
                <a:gd name="T1" fmla="*/ 12 h 26"/>
                <a:gd name="T2" fmla="*/ 5 w 35"/>
                <a:gd name="T3" fmla="*/ 0 h 26"/>
                <a:gd name="T4" fmla="*/ 35 w 35"/>
                <a:gd name="T5" fmla="*/ 14 h 26"/>
                <a:gd name="T6" fmla="*/ 30 w 35"/>
                <a:gd name="T7" fmla="*/ 26 h 26"/>
                <a:gd name="T8" fmla="*/ 0 w 35"/>
                <a:gd name="T9" fmla="*/ 12 h 26"/>
                <a:gd name="T10" fmla="*/ 0 60000 65536"/>
                <a:gd name="T11" fmla="*/ 0 60000 65536"/>
                <a:gd name="T12" fmla="*/ 0 60000 65536"/>
                <a:gd name="T13" fmla="*/ 0 60000 65536"/>
                <a:gd name="T14" fmla="*/ 0 60000 65536"/>
                <a:gd name="T15" fmla="*/ 0 w 35"/>
                <a:gd name="T16" fmla="*/ 0 h 26"/>
                <a:gd name="T17" fmla="*/ 35 w 35"/>
                <a:gd name="T18" fmla="*/ 26 h 26"/>
              </a:gdLst>
              <a:ahLst/>
              <a:cxnLst>
                <a:cxn ang="T10">
                  <a:pos x="T0" y="T1"/>
                </a:cxn>
                <a:cxn ang="T11">
                  <a:pos x="T2" y="T3"/>
                </a:cxn>
                <a:cxn ang="T12">
                  <a:pos x="T4" y="T5"/>
                </a:cxn>
                <a:cxn ang="T13">
                  <a:pos x="T6" y="T7"/>
                </a:cxn>
                <a:cxn ang="T14">
                  <a:pos x="T8" y="T9"/>
                </a:cxn>
              </a:cxnLst>
              <a:rect l="T15" t="T16" r="T17" b="T18"/>
              <a:pathLst>
                <a:path w="35" h="26">
                  <a:moveTo>
                    <a:pt x="0" y="12"/>
                  </a:moveTo>
                  <a:lnTo>
                    <a:pt x="5" y="0"/>
                  </a:lnTo>
                  <a:lnTo>
                    <a:pt x="35" y="14"/>
                  </a:lnTo>
                  <a:lnTo>
                    <a:pt x="30" y="26"/>
                  </a:lnTo>
                  <a:lnTo>
                    <a:pt x="0" y="12"/>
                  </a:lnTo>
                  <a:close/>
                </a:path>
              </a:pathLst>
            </a:custGeom>
            <a:solidFill>
              <a:srgbClr val="000000"/>
            </a:solidFill>
            <a:ln w="9525">
              <a:noFill/>
              <a:round/>
              <a:headEnd/>
              <a:tailEnd/>
            </a:ln>
          </p:spPr>
          <p:txBody>
            <a:bodyPr/>
            <a:lstStyle/>
            <a:p>
              <a:endParaRPr lang="en-US"/>
            </a:p>
          </p:txBody>
        </p:sp>
        <p:sp>
          <p:nvSpPr>
            <p:cNvPr id="92175" name="Freeform 566"/>
            <p:cNvSpPr>
              <a:spLocks/>
            </p:cNvSpPr>
            <p:nvPr/>
          </p:nvSpPr>
          <p:spPr bwMode="auto">
            <a:xfrm>
              <a:off x="3200" y="3727"/>
              <a:ext cx="36" cy="27"/>
            </a:xfrm>
            <a:custGeom>
              <a:avLst/>
              <a:gdLst>
                <a:gd name="T0" fmla="*/ 0 w 36"/>
                <a:gd name="T1" fmla="*/ 13 h 27"/>
                <a:gd name="T2" fmla="*/ 5 w 36"/>
                <a:gd name="T3" fmla="*/ 0 h 27"/>
                <a:gd name="T4" fmla="*/ 36 w 36"/>
                <a:gd name="T5" fmla="*/ 14 h 27"/>
                <a:gd name="T6" fmla="*/ 30 w 36"/>
                <a:gd name="T7" fmla="*/ 27 h 27"/>
                <a:gd name="T8" fmla="*/ 0 w 36"/>
                <a:gd name="T9" fmla="*/ 13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3"/>
                  </a:moveTo>
                  <a:lnTo>
                    <a:pt x="5" y="0"/>
                  </a:lnTo>
                  <a:lnTo>
                    <a:pt x="36" y="14"/>
                  </a:lnTo>
                  <a:lnTo>
                    <a:pt x="30" y="27"/>
                  </a:lnTo>
                  <a:lnTo>
                    <a:pt x="0" y="13"/>
                  </a:lnTo>
                  <a:close/>
                </a:path>
              </a:pathLst>
            </a:custGeom>
            <a:solidFill>
              <a:srgbClr val="000000"/>
            </a:solidFill>
            <a:ln w="9525">
              <a:noFill/>
              <a:round/>
              <a:headEnd/>
              <a:tailEnd/>
            </a:ln>
          </p:spPr>
          <p:txBody>
            <a:bodyPr/>
            <a:lstStyle/>
            <a:p>
              <a:endParaRPr lang="en-US"/>
            </a:p>
          </p:txBody>
        </p:sp>
        <p:sp>
          <p:nvSpPr>
            <p:cNvPr id="92176" name="Freeform 565"/>
            <p:cNvSpPr>
              <a:spLocks/>
            </p:cNvSpPr>
            <p:nvPr/>
          </p:nvSpPr>
          <p:spPr bwMode="auto">
            <a:xfrm>
              <a:off x="3205" y="3713"/>
              <a:ext cx="36" cy="28"/>
            </a:xfrm>
            <a:custGeom>
              <a:avLst/>
              <a:gdLst>
                <a:gd name="T0" fmla="*/ 0 w 36"/>
                <a:gd name="T1" fmla="*/ 14 h 28"/>
                <a:gd name="T2" fmla="*/ 6 w 36"/>
                <a:gd name="T3" fmla="*/ 0 h 28"/>
                <a:gd name="T4" fmla="*/ 36 w 36"/>
                <a:gd name="T5" fmla="*/ 14 h 28"/>
                <a:gd name="T6" fmla="*/ 31 w 36"/>
                <a:gd name="T7" fmla="*/ 28 h 28"/>
                <a:gd name="T8" fmla="*/ 0 w 36"/>
                <a:gd name="T9" fmla="*/ 14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0" y="14"/>
                  </a:moveTo>
                  <a:lnTo>
                    <a:pt x="6" y="0"/>
                  </a:lnTo>
                  <a:lnTo>
                    <a:pt x="36" y="14"/>
                  </a:lnTo>
                  <a:lnTo>
                    <a:pt x="31" y="28"/>
                  </a:lnTo>
                  <a:lnTo>
                    <a:pt x="0" y="14"/>
                  </a:lnTo>
                  <a:close/>
                </a:path>
              </a:pathLst>
            </a:custGeom>
            <a:solidFill>
              <a:srgbClr val="000000"/>
            </a:solidFill>
            <a:ln w="9525">
              <a:noFill/>
              <a:round/>
              <a:headEnd/>
              <a:tailEnd/>
            </a:ln>
          </p:spPr>
          <p:txBody>
            <a:bodyPr/>
            <a:lstStyle/>
            <a:p>
              <a:endParaRPr lang="en-US"/>
            </a:p>
          </p:txBody>
        </p:sp>
        <p:sp>
          <p:nvSpPr>
            <p:cNvPr id="92177" name="Freeform 564"/>
            <p:cNvSpPr>
              <a:spLocks/>
            </p:cNvSpPr>
            <p:nvPr/>
          </p:nvSpPr>
          <p:spPr bwMode="auto">
            <a:xfrm>
              <a:off x="3210" y="3699"/>
              <a:ext cx="37" cy="28"/>
            </a:xfrm>
            <a:custGeom>
              <a:avLst/>
              <a:gdLst>
                <a:gd name="T0" fmla="*/ 0 w 37"/>
                <a:gd name="T1" fmla="*/ 15 h 28"/>
                <a:gd name="T2" fmla="*/ 6 w 37"/>
                <a:gd name="T3" fmla="*/ 0 h 28"/>
                <a:gd name="T4" fmla="*/ 37 w 37"/>
                <a:gd name="T5" fmla="*/ 13 h 28"/>
                <a:gd name="T6" fmla="*/ 31 w 37"/>
                <a:gd name="T7" fmla="*/ 28 h 28"/>
                <a:gd name="T8" fmla="*/ 0 w 37"/>
                <a:gd name="T9" fmla="*/ 15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15"/>
                  </a:moveTo>
                  <a:lnTo>
                    <a:pt x="6" y="0"/>
                  </a:lnTo>
                  <a:lnTo>
                    <a:pt x="37" y="13"/>
                  </a:lnTo>
                  <a:lnTo>
                    <a:pt x="31" y="28"/>
                  </a:lnTo>
                  <a:lnTo>
                    <a:pt x="0" y="15"/>
                  </a:lnTo>
                  <a:close/>
                </a:path>
              </a:pathLst>
            </a:custGeom>
            <a:solidFill>
              <a:srgbClr val="000000"/>
            </a:solidFill>
            <a:ln w="9525">
              <a:noFill/>
              <a:round/>
              <a:headEnd/>
              <a:tailEnd/>
            </a:ln>
          </p:spPr>
          <p:txBody>
            <a:bodyPr/>
            <a:lstStyle/>
            <a:p>
              <a:endParaRPr lang="en-US"/>
            </a:p>
          </p:txBody>
        </p:sp>
        <p:sp>
          <p:nvSpPr>
            <p:cNvPr id="92178" name="Freeform 563"/>
            <p:cNvSpPr>
              <a:spLocks/>
            </p:cNvSpPr>
            <p:nvPr/>
          </p:nvSpPr>
          <p:spPr bwMode="auto">
            <a:xfrm>
              <a:off x="3216" y="3684"/>
              <a:ext cx="36" cy="28"/>
            </a:xfrm>
            <a:custGeom>
              <a:avLst/>
              <a:gdLst>
                <a:gd name="T0" fmla="*/ 0 w 36"/>
                <a:gd name="T1" fmla="*/ 16 h 28"/>
                <a:gd name="T2" fmla="*/ 5 w 36"/>
                <a:gd name="T3" fmla="*/ 0 h 28"/>
                <a:gd name="T4" fmla="*/ 36 w 36"/>
                <a:gd name="T5" fmla="*/ 12 h 28"/>
                <a:gd name="T6" fmla="*/ 31 w 36"/>
                <a:gd name="T7" fmla="*/ 28 h 28"/>
                <a:gd name="T8" fmla="*/ 0 w 36"/>
                <a:gd name="T9" fmla="*/ 16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0" y="16"/>
                  </a:moveTo>
                  <a:lnTo>
                    <a:pt x="5" y="0"/>
                  </a:lnTo>
                  <a:lnTo>
                    <a:pt x="36" y="12"/>
                  </a:lnTo>
                  <a:lnTo>
                    <a:pt x="31" y="28"/>
                  </a:lnTo>
                  <a:lnTo>
                    <a:pt x="0" y="16"/>
                  </a:lnTo>
                  <a:close/>
                </a:path>
              </a:pathLst>
            </a:custGeom>
            <a:solidFill>
              <a:srgbClr val="000000"/>
            </a:solidFill>
            <a:ln w="9525">
              <a:noFill/>
              <a:round/>
              <a:headEnd/>
              <a:tailEnd/>
            </a:ln>
          </p:spPr>
          <p:txBody>
            <a:bodyPr/>
            <a:lstStyle/>
            <a:p>
              <a:endParaRPr lang="en-US"/>
            </a:p>
          </p:txBody>
        </p:sp>
        <p:sp>
          <p:nvSpPr>
            <p:cNvPr id="92179" name="Freeform 562"/>
            <p:cNvSpPr>
              <a:spLocks/>
            </p:cNvSpPr>
            <p:nvPr/>
          </p:nvSpPr>
          <p:spPr bwMode="auto">
            <a:xfrm>
              <a:off x="3221" y="3668"/>
              <a:ext cx="37" cy="28"/>
            </a:xfrm>
            <a:custGeom>
              <a:avLst/>
              <a:gdLst>
                <a:gd name="T0" fmla="*/ 0 w 37"/>
                <a:gd name="T1" fmla="*/ 16 h 28"/>
                <a:gd name="T2" fmla="*/ 6 w 37"/>
                <a:gd name="T3" fmla="*/ 0 h 28"/>
                <a:gd name="T4" fmla="*/ 37 w 37"/>
                <a:gd name="T5" fmla="*/ 12 h 28"/>
                <a:gd name="T6" fmla="*/ 31 w 37"/>
                <a:gd name="T7" fmla="*/ 28 h 28"/>
                <a:gd name="T8" fmla="*/ 0 w 37"/>
                <a:gd name="T9" fmla="*/ 16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16"/>
                  </a:moveTo>
                  <a:lnTo>
                    <a:pt x="6" y="0"/>
                  </a:lnTo>
                  <a:lnTo>
                    <a:pt x="37" y="12"/>
                  </a:lnTo>
                  <a:lnTo>
                    <a:pt x="31" y="28"/>
                  </a:lnTo>
                  <a:lnTo>
                    <a:pt x="0" y="16"/>
                  </a:lnTo>
                  <a:close/>
                </a:path>
              </a:pathLst>
            </a:custGeom>
            <a:solidFill>
              <a:srgbClr val="000000"/>
            </a:solidFill>
            <a:ln w="9525">
              <a:noFill/>
              <a:round/>
              <a:headEnd/>
              <a:tailEnd/>
            </a:ln>
          </p:spPr>
          <p:txBody>
            <a:bodyPr/>
            <a:lstStyle/>
            <a:p>
              <a:endParaRPr lang="en-US"/>
            </a:p>
          </p:txBody>
        </p:sp>
        <p:sp>
          <p:nvSpPr>
            <p:cNvPr id="92180" name="Freeform 561"/>
            <p:cNvSpPr>
              <a:spLocks/>
            </p:cNvSpPr>
            <p:nvPr/>
          </p:nvSpPr>
          <p:spPr bwMode="auto">
            <a:xfrm>
              <a:off x="3227" y="3650"/>
              <a:ext cx="37" cy="29"/>
            </a:xfrm>
            <a:custGeom>
              <a:avLst/>
              <a:gdLst>
                <a:gd name="T0" fmla="*/ 0 w 37"/>
                <a:gd name="T1" fmla="*/ 18 h 29"/>
                <a:gd name="T2" fmla="*/ 5 w 37"/>
                <a:gd name="T3" fmla="*/ 0 h 29"/>
                <a:gd name="T4" fmla="*/ 37 w 37"/>
                <a:gd name="T5" fmla="*/ 11 h 29"/>
                <a:gd name="T6" fmla="*/ 32 w 37"/>
                <a:gd name="T7" fmla="*/ 29 h 29"/>
                <a:gd name="T8" fmla="*/ 0 w 37"/>
                <a:gd name="T9" fmla="*/ 18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18"/>
                  </a:moveTo>
                  <a:lnTo>
                    <a:pt x="5" y="0"/>
                  </a:lnTo>
                  <a:lnTo>
                    <a:pt x="37" y="11"/>
                  </a:lnTo>
                  <a:lnTo>
                    <a:pt x="32" y="29"/>
                  </a:lnTo>
                  <a:lnTo>
                    <a:pt x="0" y="18"/>
                  </a:lnTo>
                  <a:close/>
                </a:path>
              </a:pathLst>
            </a:custGeom>
            <a:solidFill>
              <a:srgbClr val="000000"/>
            </a:solidFill>
            <a:ln w="9525">
              <a:noFill/>
              <a:round/>
              <a:headEnd/>
              <a:tailEnd/>
            </a:ln>
          </p:spPr>
          <p:txBody>
            <a:bodyPr/>
            <a:lstStyle/>
            <a:p>
              <a:endParaRPr lang="en-US"/>
            </a:p>
          </p:txBody>
        </p:sp>
        <p:sp>
          <p:nvSpPr>
            <p:cNvPr id="92181" name="Freeform 560"/>
            <p:cNvSpPr>
              <a:spLocks/>
            </p:cNvSpPr>
            <p:nvPr/>
          </p:nvSpPr>
          <p:spPr bwMode="auto">
            <a:xfrm>
              <a:off x="3232" y="3632"/>
              <a:ext cx="38" cy="29"/>
            </a:xfrm>
            <a:custGeom>
              <a:avLst/>
              <a:gdLst>
                <a:gd name="T0" fmla="*/ 0 w 38"/>
                <a:gd name="T1" fmla="*/ 18 h 29"/>
                <a:gd name="T2" fmla="*/ 6 w 38"/>
                <a:gd name="T3" fmla="*/ 0 h 29"/>
                <a:gd name="T4" fmla="*/ 38 w 38"/>
                <a:gd name="T5" fmla="*/ 11 h 29"/>
                <a:gd name="T6" fmla="*/ 32 w 38"/>
                <a:gd name="T7" fmla="*/ 29 h 29"/>
                <a:gd name="T8" fmla="*/ 0 w 38"/>
                <a:gd name="T9" fmla="*/ 18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0" y="18"/>
                  </a:moveTo>
                  <a:lnTo>
                    <a:pt x="6" y="0"/>
                  </a:lnTo>
                  <a:lnTo>
                    <a:pt x="38" y="11"/>
                  </a:lnTo>
                  <a:lnTo>
                    <a:pt x="32" y="29"/>
                  </a:lnTo>
                  <a:lnTo>
                    <a:pt x="0" y="18"/>
                  </a:lnTo>
                  <a:close/>
                </a:path>
              </a:pathLst>
            </a:custGeom>
            <a:solidFill>
              <a:srgbClr val="000000"/>
            </a:solidFill>
            <a:ln w="9525">
              <a:noFill/>
              <a:round/>
              <a:headEnd/>
              <a:tailEnd/>
            </a:ln>
          </p:spPr>
          <p:txBody>
            <a:bodyPr/>
            <a:lstStyle/>
            <a:p>
              <a:endParaRPr lang="en-US"/>
            </a:p>
          </p:txBody>
        </p:sp>
        <p:sp>
          <p:nvSpPr>
            <p:cNvPr id="92182" name="Freeform 559"/>
            <p:cNvSpPr>
              <a:spLocks/>
            </p:cNvSpPr>
            <p:nvPr/>
          </p:nvSpPr>
          <p:spPr bwMode="auto">
            <a:xfrm>
              <a:off x="3238" y="3614"/>
              <a:ext cx="37" cy="29"/>
            </a:xfrm>
            <a:custGeom>
              <a:avLst/>
              <a:gdLst>
                <a:gd name="T0" fmla="*/ 0 w 37"/>
                <a:gd name="T1" fmla="*/ 19 h 29"/>
                <a:gd name="T2" fmla="*/ 5 w 37"/>
                <a:gd name="T3" fmla="*/ 0 h 29"/>
                <a:gd name="T4" fmla="*/ 37 w 37"/>
                <a:gd name="T5" fmla="*/ 10 h 29"/>
                <a:gd name="T6" fmla="*/ 32 w 37"/>
                <a:gd name="T7" fmla="*/ 29 h 29"/>
                <a:gd name="T8" fmla="*/ 0 w 37"/>
                <a:gd name="T9" fmla="*/ 19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19"/>
                  </a:moveTo>
                  <a:lnTo>
                    <a:pt x="5" y="0"/>
                  </a:lnTo>
                  <a:lnTo>
                    <a:pt x="37" y="10"/>
                  </a:lnTo>
                  <a:lnTo>
                    <a:pt x="32" y="29"/>
                  </a:lnTo>
                  <a:lnTo>
                    <a:pt x="0" y="19"/>
                  </a:lnTo>
                  <a:close/>
                </a:path>
              </a:pathLst>
            </a:custGeom>
            <a:solidFill>
              <a:srgbClr val="000000"/>
            </a:solidFill>
            <a:ln w="9525">
              <a:noFill/>
              <a:round/>
              <a:headEnd/>
              <a:tailEnd/>
            </a:ln>
          </p:spPr>
          <p:txBody>
            <a:bodyPr/>
            <a:lstStyle/>
            <a:p>
              <a:endParaRPr lang="en-US"/>
            </a:p>
          </p:txBody>
        </p:sp>
        <p:sp>
          <p:nvSpPr>
            <p:cNvPr id="92183" name="Freeform 558"/>
            <p:cNvSpPr>
              <a:spLocks/>
            </p:cNvSpPr>
            <p:nvPr/>
          </p:nvSpPr>
          <p:spPr bwMode="auto">
            <a:xfrm>
              <a:off x="3243" y="3594"/>
              <a:ext cx="38" cy="30"/>
            </a:xfrm>
            <a:custGeom>
              <a:avLst/>
              <a:gdLst>
                <a:gd name="T0" fmla="*/ 0 w 38"/>
                <a:gd name="T1" fmla="*/ 20 h 30"/>
                <a:gd name="T2" fmla="*/ 6 w 38"/>
                <a:gd name="T3" fmla="*/ 0 h 30"/>
                <a:gd name="T4" fmla="*/ 38 w 38"/>
                <a:gd name="T5" fmla="*/ 10 h 30"/>
                <a:gd name="T6" fmla="*/ 32 w 38"/>
                <a:gd name="T7" fmla="*/ 30 h 30"/>
                <a:gd name="T8" fmla="*/ 0 w 38"/>
                <a:gd name="T9" fmla="*/ 20 h 30"/>
                <a:gd name="T10" fmla="*/ 0 60000 65536"/>
                <a:gd name="T11" fmla="*/ 0 60000 65536"/>
                <a:gd name="T12" fmla="*/ 0 60000 65536"/>
                <a:gd name="T13" fmla="*/ 0 60000 65536"/>
                <a:gd name="T14" fmla="*/ 0 60000 65536"/>
                <a:gd name="T15" fmla="*/ 0 w 38"/>
                <a:gd name="T16" fmla="*/ 0 h 30"/>
                <a:gd name="T17" fmla="*/ 38 w 38"/>
                <a:gd name="T18" fmla="*/ 30 h 30"/>
              </a:gdLst>
              <a:ahLst/>
              <a:cxnLst>
                <a:cxn ang="T10">
                  <a:pos x="T0" y="T1"/>
                </a:cxn>
                <a:cxn ang="T11">
                  <a:pos x="T2" y="T3"/>
                </a:cxn>
                <a:cxn ang="T12">
                  <a:pos x="T4" y="T5"/>
                </a:cxn>
                <a:cxn ang="T13">
                  <a:pos x="T6" y="T7"/>
                </a:cxn>
                <a:cxn ang="T14">
                  <a:pos x="T8" y="T9"/>
                </a:cxn>
              </a:cxnLst>
              <a:rect l="T15" t="T16" r="T17" b="T18"/>
              <a:pathLst>
                <a:path w="38" h="30">
                  <a:moveTo>
                    <a:pt x="0" y="20"/>
                  </a:moveTo>
                  <a:lnTo>
                    <a:pt x="6" y="0"/>
                  </a:lnTo>
                  <a:lnTo>
                    <a:pt x="38" y="10"/>
                  </a:lnTo>
                  <a:lnTo>
                    <a:pt x="32" y="30"/>
                  </a:lnTo>
                  <a:lnTo>
                    <a:pt x="0" y="20"/>
                  </a:lnTo>
                  <a:close/>
                </a:path>
              </a:pathLst>
            </a:custGeom>
            <a:solidFill>
              <a:srgbClr val="000000"/>
            </a:solidFill>
            <a:ln w="9525">
              <a:noFill/>
              <a:round/>
              <a:headEnd/>
              <a:tailEnd/>
            </a:ln>
          </p:spPr>
          <p:txBody>
            <a:bodyPr/>
            <a:lstStyle/>
            <a:p>
              <a:endParaRPr lang="en-US"/>
            </a:p>
          </p:txBody>
        </p:sp>
        <p:sp>
          <p:nvSpPr>
            <p:cNvPr id="92184" name="Freeform 557"/>
            <p:cNvSpPr>
              <a:spLocks/>
            </p:cNvSpPr>
            <p:nvPr/>
          </p:nvSpPr>
          <p:spPr bwMode="auto">
            <a:xfrm>
              <a:off x="3249" y="3573"/>
              <a:ext cx="37" cy="30"/>
            </a:xfrm>
            <a:custGeom>
              <a:avLst/>
              <a:gdLst>
                <a:gd name="T0" fmla="*/ 0 w 37"/>
                <a:gd name="T1" fmla="*/ 21 h 30"/>
                <a:gd name="T2" fmla="*/ 5 w 37"/>
                <a:gd name="T3" fmla="*/ 0 h 30"/>
                <a:gd name="T4" fmla="*/ 37 w 37"/>
                <a:gd name="T5" fmla="*/ 10 h 30"/>
                <a:gd name="T6" fmla="*/ 32 w 37"/>
                <a:gd name="T7" fmla="*/ 30 h 30"/>
                <a:gd name="T8" fmla="*/ 0 w 37"/>
                <a:gd name="T9" fmla="*/ 21 h 30"/>
                <a:gd name="T10" fmla="*/ 0 60000 65536"/>
                <a:gd name="T11" fmla="*/ 0 60000 65536"/>
                <a:gd name="T12" fmla="*/ 0 60000 65536"/>
                <a:gd name="T13" fmla="*/ 0 60000 65536"/>
                <a:gd name="T14" fmla="*/ 0 60000 65536"/>
                <a:gd name="T15" fmla="*/ 0 w 37"/>
                <a:gd name="T16" fmla="*/ 0 h 30"/>
                <a:gd name="T17" fmla="*/ 37 w 37"/>
                <a:gd name="T18" fmla="*/ 30 h 30"/>
              </a:gdLst>
              <a:ahLst/>
              <a:cxnLst>
                <a:cxn ang="T10">
                  <a:pos x="T0" y="T1"/>
                </a:cxn>
                <a:cxn ang="T11">
                  <a:pos x="T2" y="T3"/>
                </a:cxn>
                <a:cxn ang="T12">
                  <a:pos x="T4" y="T5"/>
                </a:cxn>
                <a:cxn ang="T13">
                  <a:pos x="T6" y="T7"/>
                </a:cxn>
                <a:cxn ang="T14">
                  <a:pos x="T8" y="T9"/>
                </a:cxn>
              </a:cxnLst>
              <a:rect l="T15" t="T16" r="T17" b="T18"/>
              <a:pathLst>
                <a:path w="37" h="30">
                  <a:moveTo>
                    <a:pt x="0" y="21"/>
                  </a:moveTo>
                  <a:lnTo>
                    <a:pt x="5" y="0"/>
                  </a:lnTo>
                  <a:lnTo>
                    <a:pt x="37" y="10"/>
                  </a:lnTo>
                  <a:lnTo>
                    <a:pt x="32" y="30"/>
                  </a:lnTo>
                  <a:lnTo>
                    <a:pt x="0" y="21"/>
                  </a:lnTo>
                  <a:close/>
                </a:path>
              </a:pathLst>
            </a:custGeom>
            <a:solidFill>
              <a:srgbClr val="000000"/>
            </a:solidFill>
            <a:ln w="9525">
              <a:noFill/>
              <a:round/>
              <a:headEnd/>
              <a:tailEnd/>
            </a:ln>
          </p:spPr>
          <p:txBody>
            <a:bodyPr/>
            <a:lstStyle/>
            <a:p>
              <a:endParaRPr lang="en-US"/>
            </a:p>
          </p:txBody>
        </p:sp>
        <p:sp>
          <p:nvSpPr>
            <p:cNvPr id="92185" name="Freeform 556"/>
            <p:cNvSpPr>
              <a:spLocks/>
            </p:cNvSpPr>
            <p:nvPr/>
          </p:nvSpPr>
          <p:spPr bwMode="auto">
            <a:xfrm>
              <a:off x="3254" y="3568"/>
              <a:ext cx="34" cy="15"/>
            </a:xfrm>
            <a:custGeom>
              <a:avLst/>
              <a:gdLst>
                <a:gd name="T0" fmla="*/ 0 w 34"/>
                <a:gd name="T1" fmla="*/ 5 h 15"/>
                <a:gd name="T2" fmla="*/ 2 w 34"/>
                <a:gd name="T3" fmla="*/ 0 h 15"/>
                <a:gd name="T4" fmla="*/ 34 w 34"/>
                <a:gd name="T5" fmla="*/ 10 h 15"/>
                <a:gd name="T6" fmla="*/ 32 w 34"/>
                <a:gd name="T7" fmla="*/ 15 h 15"/>
                <a:gd name="T8" fmla="*/ 0 w 34"/>
                <a:gd name="T9" fmla="*/ 5 h 15"/>
                <a:gd name="T10" fmla="*/ 0 60000 65536"/>
                <a:gd name="T11" fmla="*/ 0 60000 65536"/>
                <a:gd name="T12" fmla="*/ 0 60000 65536"/>
                <a:gd name="T13" fmla="*/ 0 60000 65536"/>
                <a:gd name="T14" fmla="*/ 0 60000 65536"/>
                <a:gd name="T15" fmla="*/ 0 w 34"/>
                <a:gd name="T16" fmla="*/ 0 h 15"/>
                <a:gd name="T17" fmla="*/ 34 w 34"/>
                <a:gd name="T18" fmla="*/ 15 h 15"/>
              </a:gdLst>
              <a:ahLst/>
              <a:cxnLst>
                <a:cxn ang="T10">
                  <a:pos x="T0" y="T1"/>
                </a:cxn>
                <a:cxn ang="T11">
                  <a:pos x="T2" y="T3"/>
                </a:cxn>
                <a:cxn ang="T12">
                  <a:pos x="T4" y="T5"/>
                </a:cxn>
                <a:cxn ang="T13">
                  <a:pos x="T6" y="T7"/>
                </a:cxn>
                <a:cxn ang="T14">
                  <a:pos x="T8" y="T9"/>
                </a:cxn>
              </a:cxnLst>
              <a:rect l="T15" t="T16" r="T17" b="T18"/>
              <a:pathLst>
                <a:path w="34" h="15">
                  <a:moveTo>
                    <a:pt x="0" y="5"/>
                  </a:moveTo>
                  <a:lnTo>
                    <a:pt x="2" y="0"/>
                  </a:lnTo>
                  <a:lnTo>
                    <a:pt x="34" y="10"/>
                  </a:lnTo>
                  <a:lnTo>
                    <a:pt x="32" y="15"/>
                  </a:lnTo>
                  <a:lnTo>
                    <a:pt x="0" y="5"/>
                  </a:lnTo>
                  <a:close/>
                </a:path>
              </a:pathLst>
            </a:custGeom>
            <a:solidFill>
              <a:srgbClr val="000000"/>
            </a:solidFill>
            <a:ln w="9525">
              <a:noFill/>
              <a:round/>
              <a:headEnd/>
              <a:tailEnd/>
            </a:ln>
          </p:spPr>
          <p:txBody>
            <a:bodyPr/>
            <a:lstStyle/>
            <a:p>
              <a:endParaRPr lang="en-US"/>
            </a:p>
          </p:txBody>
        </p:sp>
        <p:sp>
          <p:nvSpPr>
            <p:cNvPr id="92186" name="Freeform 555"/>
            <p:cNvSpPr>
              <a:spLocks/>
            </p:cNvSpPr>
            <p:nvPr/>
          </p:nvSpPr>
          <p:spPr bwMode="auto">
            <a:xfrm>
              <a:off x="3289" y="3388"/>
              <a:ext cx="43" cy="52"/>
            </a:xfrm>
            <a:custGeom>
              <a:avLst/>
              <a:gdLst>
                <a:gd name="T0" fmla="*/ 0 w 43"/>
                <a:gd name="T1" fmla="*/ 43 h 52"/>
                <a:gd name="T2" fmla="*/ 10 w 43"/>
                <a:gd name="T3" fmla="*/ 0 h 52"/>
                <a:gd name="T4" fmla="*/ 43 w 43"/>
                <a:gd name="T5" fmla="*/ 9 h 52"/>
                <a:gd name="T6" fmla="*/ 33 w 43"/>
                <a:gd name="T7" fmla="*/ 52 h 52"/>
                <a:gd name="T8" fmla="*/ 0 w 43"/>
                <a:gd name="T9" fmla="*/ 43 h 52"/>
                <a:gd name="T10" fmla="*/ 0 60000 65536"/>
                <a:gd name="T11" fmla="*/ 0 60000 65536"/>
                <a:gd name="T12" fmla="*/ 0 60000 65536"/>
                <a:gd name="T13" fmla="*/ 0 60000 65536"/>
                <a:gd name="T14" fmla="*/ 0 60000 65536"/>
                <a:gd name="T15" fmla="*/ 0 w 43"/>
                <a:gd name="T16" fmla="*/ 0 h 52"/>
                <a:gd name="T17" fmla="*/ 43 w 43"/>
                <a:gd name="T18" fmla="*/ 52 h 52"/>
              </a:gdLst>
              <a:ahLst/>
              <a:cxnLst>
                <a:cxn ang="T10">
                  <a:pos x="T0" y="T1"/>
                </a:cxn>
                <a:cxn ang="T11">
                  <a:pos x="T2" y="T3"/>
                </a:cxn>
                <a:cxn ang="T12">
                  <a:pos x="T4" y="T5"/>
                </a:cxn>
                <a:cxn ang="T13">
                  <a:pos x="T6" y="T7"/>
                </a:cxn>
                <a:cxn ang="T14">
                  <a:pos x="T8" y="T9"/>
                </a:cxn>
              </a:cxnLst>
              <a:rect l="T15" t="T16" r="T17" b="T18"/>
              <a:pathLst>
                <a:path w="43" h="52">
                  <a:moveTo>
                    <a:pt x="0" y="43"/>
                  </a:moveTo>
                  <a:lnTo>
                    <a:pt x="10" y="0"/>
                  </a:lnTo>
                  <a:lnTo>
                    <a:pt x="43" y="9"/>
                  </a:lnTo>
                  <a:lnTo>
                    <a:pt x="33" y="52"/>
                  </a:lnTo>
                  <a:lnTo>
                    <a:pt x="0" y="43"/>
                  </a:lnTo>
                  <a:close/>
                </a:path>
              </a:pathLst>
            </a:custGeom>
            <a:solidFill>
              <a:srgbClr val="000000"/>
            </a:solidFill>
            <a:ln w="9525">
              <a:noFill/>
              <a:round/>
              <a:headEnd/>
              <a:tailEnd/>
            </a:ln>
          </p:spPr>
          <p:txBody>
            <a:bodyPr/>
            <a:lstStyle/>
            <a:p>
              <a:endParaRPr lang="en-US"/>
            </a:p>
          </p:txBody>
        </p:sp>
        <p:sp>
          <p:nvSpPr>
            <p:cNvPr id="92187" name="Freeform 554"/>
            <p:cNvSpPr>
              <a:spLocks/>
            </p:cNvSpPr>
            <p:nvPr/>
          </p:nvSpPr>
          <p:spPr bwMode="auto">
            <a:xfrm>
              <a:off x="3299" y="3337"/>
              <a:ext cx="45" cy="59"/>
            </a:xfrm>
            <a:custGeom>
              <a:avLst/>
              <a:gdLst>
                <a:gd name="T0" fmla="*/ 0 w 45"/>
                <a:gd name="T1" fmla="*/ 51 h 59"/>
                <a:gd name="T2" fmla="*/ 12 w 45"/>
                <a:gd name="T3" fmla="*/ 0 h 59"/>
                <a:gd name="T4" fmla="*/ 45 w 45"/>
                <a:gd name="T5" fmla="*/ 8 h 59"/>
                <a:gd name="T6" fmla="*/ 33 w 45"/>
                <a:gd name="T7" fmla="*/ 59 h 59"/>
                <a:gd name="T8" fmla="*/ 0 w 45"/>
                <a:gd name="T9" fmla="*/ 51 h 59"/>
                <a:gd name="T10" fmla="*/ 0 60000 65536"/>
                <a:gd name="T11" fmla="*/ 0 60000 65536"/>
                <a:gd name="T12" fmla="*/ 0 60000 65536"/>
                <a:gd name="T13" fmla="*/ 0 60000 65536"/>
                <a:gd name="T14" fmla="*/ 0 60000 65536"/>
                <a:gd name="T15" fmla="*/ 0 w 45"/>
                <a:gd name="T16" fmla="*/ 0 h 59"/>
                <a:gd name="T17" fmla="*/ 45 w 45"/>
                <a:gd name="T18" fmla="*/ 59 h 59"/>
              </a:gdLst>
              <a:ahLst/>
              <a:cxnLst>
                <a:cxn ang="T10">
                  <a:pos x="T0" y="T1"/>
                </a:cxn>
                <a:cxn ang="T11">
                  <a:pos x="T2" y="T3"/>
                </a:cxn>
                <a:cxn ang="T12">
                  <a:pos x="T4" y="T5"/>
                </a:cxn>
                <a:cxn ang="T13">
                  <a:pos x="T6" y="T7"/>
                </a:cxn>
                <a:cxn ang="T14">
                  <a:pos x="T8" y="T9"/>
                </a:cxn>
              </a:cxnLst>
              <a:rect l="T15" t="T16" r="T17" b="T18"/>
              <a:pathLst>
                <a:path w="45" h="59">
                  <a:moveTo>
                    <a:pt x="0" y="51"/>
                  </a:moveTo>
                  <a:lnTo>
                    <a:pt x="12" y="0"/>
                  </a:lnTo>
                  <a:lnTo>
                    <a:pt x="45" y="8"/>
                  </a:lnTo>
                  <a:lnTo>
                    <a:pt x="33" y="59"/>
                  </a:lnTo>
                  <a:lnTo>
                    <a:pt x="0" y="51"/>
                  </a:lnTo>
                  <a:close/>
                </a:path>
              </a:pathLst>
            </a:custGeom>
            <a:solidFill>
              <a:srgbClr val="000000"/>
            </a:solidFill>
            <a:ln w="9525">
              <a:noFill/>
              <a:round/>
              <a:headEnd/>
              <a:tailEnd/>
            </a:ln>
          </p:spPr>
          <p:txBody>
            <a:bodyPr/>
            <a:lstStyle/>
            <a:p>
              <a:endParaRPr lang="en-US"/>
            </a:p>
          </p:txBody>
        </p:sp>
        <p:sp>
          <p:nvSpPr>
            <p:cNvPr id="92188" name="Freeform 553"/>
            <p:cNvSpPr>
              <a:spLocks/>
            </p:cNvSpPr>
            <p:nvPr/>
          </p:nvSpPr>
          <p:spPr bwMode="auto">
            <a:xfrm>
              <a:off x="3311" y="3284"/>
              <a:ext cx="44" cy="61"/>
            </a:xfrm>
            <a:custGeom>
              <a:avLst/>
              <a:gdLst>
                <a:gd name="T0" fmla="*/ 0 w 44"/>
                <a:gd name="T1" fmla="*/ 54 h 61"/>
                <a:gd name="T2" fmla="*/ 11 w 44"/>
                <a:gd name="T3" fmla="*/ 0 h 61"/>
                <a:gd name="T4" fmla="*/ 44 w 44"/>
                <a:gd name="T5" fmla="*/ 7 h 61"/>
                <a:gd name="T6" fmla="*/ 33 w 44"/>
                <a:gd name="T7" fmla="*/ 61 h 61"/>
                <a:gd name="T8" fmla="*/ 0 w 44"/>
                <a:gd name="T9" fmla="*/ 54 h 61"/>
                <a:gd name="T10" fmla="*/ 0 60000 65536"/>
                <a:gd name="T11" fmla="*/ 0 60000 65536"/>
                <a:gd name="T12" fmla="*/ 0 60000 65536"/>
                <a:gd name="T13" fmla="*/ 0 60000 65536"/>
                <a:gd name="T14" fmla="*/ 0 60000 65536"/>
                <a:gd name="T15" fmla="*/ 0 w 44"/>
                <a:gd name="T16" fmla="*/ 0 h 61"/>
                <a:gd name="T17" fmla="*/ 44 w 44"/>
                <a:gd name="T18" fmla="*/ 61 h 61"/>
              </a:gdLst>
              <a:ahLst/>
              <a:cxnLst>
                <a:cxn ang="T10">
                  <a:pos x="T0" y="T1"/>
                </a:cxn>
                <a:cxn ang="T11">
                  <a:pos x="T2" y="T3"/>
                </a:cxn>
                <a:cxn ang="T12">
                  <a:pos x="T4" y="T5"/>
                </a:cxn>
                <a:cxn ang="T13">
                  <a:pos x="T6" y="T7"/>
                </a:cxn>
                <a:cxn ang="T14">
                  <a:pos x="T8" y="T9"/>
                </a:cxn>
              </a:cxnLst>
              <a:rect l="T15" t="T16" r="T17" b="T18"/>
              <a:pathLst>
                <a:path w="44" h="61">
                  <a:moveTo>
                    <a:pt x="0" y="54"/>
                  </a:moveTo>
                  <a:lnTo>
                    <a:pt x="11" y="0"/>
                  </a:lnTo>
                  <a:lnTo>
                    <a:pt x="44" y="7"/>
                  </a:lnTo>
                  <a:lnTo>
                    <a:pt x="33" y="61"/>
                  </a:lnTo>
                  <a:lnTo>
                    <a:pt x="0" y="54"/>
                  </a:lnTo>
                  <a:close/>
                </a:path>
              </a:pathLst>
            </a:custGeom>
            <a:solidFill>
              <a:srgbClr val="000000"/>
            </a:solidFill>
            <a:ln w="9525">
              <a:noFill/>
              <a:round/>
              <a:headEnd/>
              <a:tailEnd/>
            </a:ln>
          </p:spPr>
          <p:txBody>
            <a:bodyPr/>
            <a:lstStyle/>
            <a:p>
              <a:endParaRPr lang="en-US"/>
            </a:p>
          </p:txBody>
        </p:sp>
        <p:sp>
          <p:nvSpPr>
            <p:cNvPr id="92189" name="Freeform 552"/>
            <p:cNvSpPr>
              <a:spLocks/>
            </p:cNvSpPr>
            <p:nvPr/>
          </p:nvSpPr>
          <p:spPr bwMode="auto">
            <a:xfrm>
              <a:off x="3322" y="3228"/>
              <a:ext cx="45" cy="63"/>
            </a:xfrm>
            <a:custGeom>
              <a:avLst/>
              <a:gdLst>
                <a:gd name="T0" fmla="*/ 0 w 45"/>
                <a:gd name="T1" fmla="*/ 55 h 63"/>
                <a:gd name="T2" fmla="*/ 12 w 45"/>
                <a:gd name="T3" fmla="*/ 0 h 63"/>
                <a:gd name="T4" fmla="*/ 45 w 45"/>
                <a:gd name="T5" fmla="*/ 8 h 63"/>
                <a:gd name="T6" fmla="*/ 33 w 45"/>
                <a:gd name="T7" fmla="*/ 63 h 63"/>
                <a:gd name="T8" fmla="*/ 0 w 45"/>
                <a:gd name="T9" fmla="*/ 55 h 63"/>
                <a:gd name="T10" fmla="*/ 0 60000 65536"/>
                <a:gd name="T11" fmla="*/ 0 60000 65536"/>
                <a:gd name="T12" fmla="*/ 0 60000 65536"/>
                <a:gd name="T13" fmla="*/ 0 60000 65536"/>
                <a:gd name="T14" fmla="*/ 0 60000 65536"/>
                <a:gd name="T15" fmla="*/ 0 w 45"/>
                <a:gd name="T16" fmla="*/ 0 h 63"/>
                <a:gd name="T17" fmla="*/ 45 w 45"/>
                <a:gd name="T18" fmla="*/ 63 h 63"/>
              </a:gdLst>
              <a:ahLst/>
              <a:cxnLst>
                <a:cxn ang="T10">
                  <a:pos x="T0" y="T1"/>
                </a:cxn>
                <a:cxn ang="T11">
                  <a:pos x="T2" y="T3"/>
                </a:cxn>
                <a:cxn ang="T12">
                  <a:pos x="T4" y="T5"/>
                </a:cxn>
                <a:cxn ang="T13">
                  <a:pos x="T6" y="T7"/>
                </a:cxn>
                <a:cxn ang="T14">
                  <a:pos x="T8" y="T9"/>
                </a:cxn>
              </a:cxnLst>
              <a:rect l="T15" t="T16" r="T17" b="T18"/>
              <a:pathLst>
                <a:path w="45" h="63">
                  <a:moveTo>
                    <a:pt x="0" y="55"/>
                  </a:moveTo>
                  <a:lnTo>
                    <a:pt x="12" y="0"/>
                  </a:lnTo>
                  <a:lnTo>
                    <a:pt x="45" y="8"/>
                  </a:lnTo>
                  <a:lnTo>
                    <a:pt x="33" y="63"/>
                  </a:lnTo>
                  <a:lnTo>
                    <a:pt x="0" y="55"/>
                  </a:lnTo>
                  <a:close/>
                </a:path>
              </a:pathLst>
            </a:custGeom>
            <a:solidFill>
              <a:srgbClr val="000000"/>
            </a:solidFill>
            <a:ln w="9525">
              <a:noFill/>
              <a:round/>
              <a:headEnd/>
              <a:tailEnd/>
            </a:ln>
          </p:spPr>
          <p:txBody>
            <a:bodyPr/>
            <a:lstStyle/>
            <a:p>
              <a:endParaRPr lang="en-US"/>
            </a:p>
          </p:txBody>
        </p:sp>
        <p:sp>
          <p:nvSpPr>
            <p:cNvPr id="92190" name="Freeform 551"/>
            <p:cNvSpPr>
              <a:spLocks/>
            </p:cNvSpPr>
            <p:nvPr/>
          </p:nvSpPr>
          <p:spPr bwMode="auto">
            <a:xfrm>
              <a:off x="3334" y="3191"/>
              <a:ext cx="40" cy="45"/>
            </a:xfrm>
            <a:custGeom>
              <a:avLst/>
              <a:gdLst>
                <a:gd name="T0" fmla="*/ 0 w 40"/>
                <a:gd name="T1" fmla="*/ 38 h 45"/>
                <a:gd name="T2" fmla="*/ 8 w 40"/>
                <a:gd name="T3" fmla="*/ 0 h 45"/>
                <a:gd name="T4" fmla="*/ 40 w 40"/>
                <a:gd name="T5" fmla="*/ 8 h 45"/>
                <a:gd name="T6" fmla="*/ 33 w 40"/>
                <a:gd name="T7" fmla="*/ 45 h 45"/>
                <a:gd name="T8" fmla="*/ 0 w 40"/>
                <a:gd name="T9" fmla="*/ 38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0" y="38"/>
                  </a:moveTo>
                  <a:lnTo>
                    <a:pt x="8" y="0"/>
                  </a:lnTo>
                  <a:lnTo>
                    <a:pt x="40" y="8"/>
                  </a:lnTo>
                  <a:lnTo>
                    <a:pt x="33" y="45"/>
                  </a:lnTo>
                  <a:lnTo>
                    <a:pt x="0" y="38"/>
                  </a:lnTo>
                  <a:close/>
                </a:path>
              </a:pathLst>
            </a:custGeom>
            <a:solidFill>
              <a:srgbClr val="000000"/>
            </a:solidFill>
            <a:ln w="9525">
              <a:noFill/>
              <a:round/>
              <a:headEnd/>
              <a:tailEnd/>
            </a:ln>
          </p:spPr>
          <p:txBody>
            <a:bodyPr/>
            <a:lstStyle/>
            <a:p>
              <a:endParaRPr lang="en-US"/>
            </a:p>
          </p:txBody>
        </p:sp>
        <p:sp>
          <p:nvSpPr>
            <p:cNvPr id="92191" name="Freeform 550"/>
            <p:cNvSpPr>
              <a:spLocks/>
            </p:cNvSpPr>
            <p:nvPr/>
          </p:nvSpPr>
          <p:spPr bwMode="auto">
            <a:xfrm>
              <a:off x="3369" y="2997"/>
              <a:ext cx="43" cy="63"/>
            </a:xfrm>
            <a:custGeom>
              <a:avLst/>
              <a:gdLst>
                <a:gd name="T0" fmla="*/ 0 w 43"/>
                <a:gd name="T1" fmla="*/ 55 h 63"/>
                <a:gd name="T2" fmla="*/ 11 w 43"/>
                <a:gd name="T3" fmla="*/ 0 h 63"/>
                <a:gd name="T4" fmla="*/ 43 w 43"/>
                <a:gd name="T5" fmla="*/ 8 h 63"/>
                <a:gd name="T6" fmla="*/ 32 w 43"/>
                <a:gd name="T7" fmla="*/ 63 h 63"/>
                <a:gd name="T8" fmla="*/ 0 w 43"/>
                <a:gd name="T9" fmla="*/ 55 h 63"/>
                <a:gd name="T10" fmla="*/ 0 60000 65536"/>
                <a:gd name="T11" fmla="*/ 0 60000 65536"/>
                <a:gd name="T12" fmla="*/ 0 60000 65536"/>
                <a:gd name="T13" fmla="*/ 0 60000 65536"/>
                <a:gd name="T14" fmla="*/ 0 60000 65536"/>
                <a:gd name="T15" fmla="*/ 0 w 43"/>
                <a:gd name="T16" fmla="*/ 0 h 63"/>
                <a:gd name="T17" fmla="*/ 43 w 43"/>
                <a:gd name="T18" fmla="*/ 63 h 63"/>
              </a:gdLst>
              <a:ahLst/>
              <a:cxnLst>
                <a:cxn ang="T10">
                  <a:pos x="T0" y="T1"/>
                </a:cxn>
                <a:cxn ang="T11">
                  <a:pos x="T2" y="T3"/>
                </a:cxn>
                <a:cxn ang="T12">
                  <a:pos x="T4" y="T5"/>
                </a:cxn>
                <a:cxn ang="T13">
                  <a:pos x="T6" y="T7"/>
                </a:cxn>
                <a:cxn ang="T14">
                  <a:pos x="T8" y="T9"/>
                </a:cxn>
              </a:cxnLst>
              <a:rect l="T15" t="T16" r="T17" b="T18"/>
              <a:pathLst>
                <a:path w="43" h="63">
                  <a:moveTo>
                    <a:pt x="0" y="55"/>
                  </a:moveTo>
                  <a:lnTo>
                    <a:pt x="11" y="0"/>
                  </a:lnTo>
                  <a:lnTo>
                    <a:pt x="43" y="8"/>
                  </a:lnTo>
                  <a:lnTo>
                    <a:pt x="32" y="63"/>
                  </a:lnTo>
                  <a:lnTo>
                    <a:pt x="0" y="55"/>
                  </a:lnTo>
                  <a:close/>
                </a:path>
              </a:pathLst>
            </a:custGeom>
            <a:solidFill>
              <a:srgbClr val="000000"/>
            </a:solidFill>
            <a:ln w="9525">
              <a:noFill/>
              <a:round/>
              <a:headEnd/>
              <a:tailEnd/>
            </a:ln>
          </p:spPr>
          <p:txBody>
            <a:bodyPr/>
            <a:lstStyle/>
            <a:p>
              <a:endParaRPr lang="en-US"/>
            </a:p>
          </p:txBody>
        </p:sp>
        <p:sp>
          <p:nvSpPr>
            <p:cNvPr id="92192" name="Freeform 549"/>
            <p:cNvSpPr>
              <a:spLocks/>
            </p:cNvSpPr>
            <p:nvPr/>
          </p:nvSpPr>
          <p:spPr bwMode="auto">
            <a:xfrm>
              <a:off x="3380" y="2938"/>
              <a:ext cx="43" cy="66"/>
            </a:xfrm>
            <a:custGeom>
              <a:avLst/>
              <a:gdLst>
                <a:gd name="T0" fmla="*/ 0 w 43"/>
                <a:gd name="T1" fmla="*/ 59 h 66"/>
                <a:gd name="T2" fmla="*/ 11 w 43"/>
                <a:gd name="T3" fmla="*/ 0 h 66"/>
                <a:gd name="T4" fmla="*/ 43 w 43"/>
                <a:gd name="T5" fmla="*/ 7 h 66"/>
                <a:gd name="T6" fmla="*/ 32 w 43"/>
                <a:gd name="T7" fmla="*/ 66 h 66"/>
                <a:gd name="T8" fmla="*/ 0 w 43"/>
                <a:gd name="T9" fmla="*/ 59 h 66"/>
                <a:gd name="T10" fmla="*/ 0 60000 65536"/>
                <a:gd name="T11" fmla="*/ 0 60000 65536"/>
                <a:gd name="T12" fmla="*/ 0 60000 65536"/>
                <a:gd name="T13" fmla="*/ 0 60000 65536"/>
                <a:gd name="T14" fmla="*/ 0 60000 65536"/>
                <a:gd name="T15" fmla="*/ 0 w 43"/>
                <a:gd name="T16" fmla="*/ 0 h 66"/>
                <a:gd name="T17" fmla="*/ 43 w 43"/>
                <a:gd name="T18" fmla="*/ 66 h 66"/>
              </a:gdLst>
              <a:ahLst/>
              <a:cxnLst>
                <a:cxn ang="T10">
                  <a:pos x="T0" y="T1"/>
                </a:cxn>
                <a:cxn ang="T11">
                  <a:pos x="T2" y="T3"/>
                </a:cxn>
                <a:cxn ang="T12">
                  <a:pos x="T4" y="T5"/>
                </a:cxn>
                <a:cxn ang="T13">
                  <a:pos x="T6" y="T7"/>
                </a:cxn>
                <a:cxn ang="T14">
                  <a:pos x="T8" y="T9"/>
                </a:cxn>
              </a:cxnLst>
              <a:rect l="T15" t="T16" r="T17" b="T18"/>
              <a:pathLst>
                <a:path w="43" h="66">
                  <a:moveTo>
                    <a:pt x="0" y="59"/>
                  </a:moveTo>
                  <a:lnTo>
                    <a:pt x="11" y="0"/>
                  </a:lnTo>
                  <a:lnTo>
                    <a:pt x="43" y="7"/>
                  </a:lnTo>
                  <a:lnTo>
                    <a:pt x="32" y="66"/>
                  </a:lnTo>
                  <a:lnTo>
                    <a:pt x="0" y="59"/>
                  </a:lnTo>
                  <a:close/>
                </a:path>
              </a:pathLst>
            </a:custGeom>
            <a:solidFill>
              <a:srgbClr val="000000"/>
            </a:solidFill>
            <a:ln w="9525">
              <a:noFill/>
              <a:round/>
              <a:headEnd/>
              <a:tailEnd/>
            </a:ln>
          </p:spPr>
          <p:txBody>
            <a:bodyPr/>
            <a:lstStyle/>
            <a:p>
              <a:endParaRPr lang="en-US"/>
            </a:p>
          </p:txBody>
        </p:sp>
        <p:sp>
          <p:nvSpPr>
            <p:cNvPr id="92193" name="Freeform 548"/>
            <p:cNvSpPr>
              <a:spLocks/>
            </p:cNvSpPr>
            <p:nvPr/>
          </p:nvSpPr>
          <p:spPr bwMode="auto">
            <a:xfrm>
              <a:off x="3391" y="2818"/>
              <a:ext cx="55" cy="127"/>
            </a:xfrm>
            <a:custGeom>
              <a:avLst/>
              <a:gdLst>
                <a:gd name="T0" fmla="*/ 0 w 55"/>
                <a:gd name="T1" fmla="*/ 120 h 127"/>
                <a:gd name="T2" fmla="*/ 22 w 55"/>
                <a:gd name="T3" fmla="*/ 0 h 127"/>
                <a:gd name="T4" fmla="*/ 55 w 55"/>
                <a:gd name="T5" fmla="*/ 7 h 127"/>
                <a:gd name="T6" fmla="*/ 32 w 55"/>
                <a:gd name="T7" fmla="*/ 127 h 127"/>
                <a:gd name="T8" fmla="*/ 0 w 55"/>
                <a:gd name="T9" fmla="*/ 120 h 127"/>
                <a:gd name="T10" fmla="*/ 0 60000 65536"/>
                <a:gd name="T11" fmla="*/ 0 60000 65536"/>
                <a:gd name="T12" fmla="*/ 0 60000 65536"/>
                <a:gd name="T13" fmla="*/ 0 60000 65536"/>
                <a:gd name="T14" fmla="*/ 0 60000 65536"/>
                <a:gd name="T15" fmla="*/ 0 w 55"/>
                <a:gd name="T16" fmla="*/ 0 h 127"/>
                <a:gd name="T17" fmla="*/ 55 w 55"/>
                <a:gd name="T18" fmla="*/ 127 h 127"/>
              </a:gdLst>
              <a:ahLst/>
              <a:cxnLst>
                <a:cxn ang="T10">
                  <a:pos x="T0" y="T1"/>
                </a:cxn>
                <a:cxn ang="T11">
                  <a:pos x="T2" y="T3"/>
                </a:cxn>
                <a:cxn ang="T12">
                  <a:pos x="T4" y="T5"/>
                </a:cxn>
                <a:cxn ang="T13">
                  <a:pos x="T6" y="T7"/>
                </a:cxn>
                <a:cxn ang="T14">
                  <a:pos x="T8" y="T9"/>
                </a:cxn>
              </a:cxnLst>
              <a:rect l="T15" t="T16" r="T17" b="T18"/>
              <a:pathLst>
                <a:path w="55" h="127">
                  <a:moveTo>
                    <a:pt x="0" y="120"/>
                  </a:moveTo>
                  <a:lnTo>
                    <a:pt x="22" y="0"/>
                  </a:lnTo>
                  <a:lnTo>
                    <a:pt x="55" y="7"/>
                  </a:lnTo>
                  <a:lnTo>
                    <a:pt x="32" y="127"/>
                  </a:lnTo>
                  <a:lnTo>
                    <a:pt x="0" y="120"/>
                  </a:lnTo>
                  <a:close/>
                </a:path>
              </a:pathLst>
            </a:custGeom>
            <a:solidFill>
              <a:srgbClr val="000000"/>
            </a:solidFill>
            <a:ln w="9525">
              <a:noFill/>
              <a:round/>
              <a:headEnd/>
              <a:tailEnd/>
            </a:ln>
          </p:spPr>
          <p:txBody>
            <a:bodyPr/>
            <a:lstStyle/>
            <a:p>
              <a:endParaRPr lang="en-US"/>
            </a:p>
          </p:txBody>
        </p:sp>
        <p:sp>
          <p:nvSpPr>
            <p:cNvPr id="92194" name="Freeform 547"/>
            <p:cNvSpPr>
              <a:spLocks/>
            </p:cNvSpPr>
            <p:nvPr/>
          </p:nvSpPr>
          <p:spPr bwMode="auto">
            <a:xfrm>
              <a:off x="3413" y="2810"/>
              <a:ext cx="34" cy="15"/>
            </a:xfrm>
            <a:custGeom>
              <a:avLst/>
              <a:gdLst>
                <a:gd name="T0" fmla="*/ 0 w 34"/>
                <a:gd name="T1" fmla="*/ 8 h 15"/>
                <a:gd name="T2" fmla="*/ 1 w 34"/>
                <a:gd name="T3" fmla="*/ 0 h 15"/>
                <a:gd name="T4" fmla="*/ 34 w 34"/>
                <a:gd name="T5" fmla="*/ 7 h 15"/>
                <a:gd name="T6" fmla="*/ 33 w 34"/>
                <a:gd name="T7" fmla="*/ 15 h 15"/>
                <a:gd name="T8" fmla="*/ 0 w 34"/>
                <a:gd name="T9" fmla="*/ 8 h 15"/>
                <a:gd name="T10" fmla="*/ 0 60000 65536"/>
                <a:gd name="T11" fmla="*/ 0 60000 65536"/>
                <a:gd name="T12" fmla="*/ 0 60000 65536"/>
                <a:gd name="T13" fmla="*/ 0 60000 65536"/>
                <a:gd name="T14" fmla="*/ 0 60000 65536"/>
                <a:gd name="T15" fmla="*/ 0 w 34"/>
                <a:gd name="T16" fmla="*/ 0 h 15"/>
                <a:gd name="T17" fmla="*/ 34 w 34"/>
                <a:gd name="T18" fmla="*/ 15 h 15"/>
              </a:gdLst>
              <a:ahLst/>
              <a:cxnLst>
                <a:cxn ang="T10">
                  <a:pos x="T0" y="T1"/>
                </a:cxn>
                <a:cxn ang="T11">
                  <a:pos x="T2" y="T3"/>
                </a:cxn>
                <a:cxn ang="T12">
                  <a:pos x="T4" y="T5"/>
                </a:cxn>
                <a:cxn ang="T13">
                  <a:pos x="T6" y="T7"/>
                </a:cxn>
                <a:cxn ang="T14">
                  <a:pos x="T8" y="T9"/>
                </a:cxn>
              </a:cxnLst>
              <a:rect l="T15" t="T16" r="T17" b="T18"/>
              <a:pathLst>
                <a:path w="34" h="15">
                  <a:moveTo>
                    <a:pt x="0" y="8"/>
                  </a:moveTo>
                  <a:lnTo>
                    <a:pt x="1" y="0"/>
                  </a:lnTo>
                  <a:lnTo>
                    <a:pt x="34" y="7"/>
                  </a:lnTo>
                  <a:lnTo>
                    <a:pt x="33" y="15"/>
                  </a:lnTo>
                  <a:lnTo>
                    <a:pt x="0" y="8"/>
                  </a:lnTo>
                  <a:close/>
                </a:path>
              </a:pathLst>
            </a:custGeom>
            <a:solidFill>
              <a:srgbClr val="000000"/>
            </a:solidFill>
            <a:ln w="9525">
              <a:noFill/>
              <a:round/>
              <a:headEnd/>
              <a:tailEnd/>
            </a:ln>
          </p:spPr>
          <p:txBody>
            <a:bodyPr/>
            <a:lstStyle/>
            <a:p>
              <a:endParaRPr lang="en-US"/>
            </a:p>
          </p:txBody>
        </p:sp>
        <p:sp>
          <p:nvSpPr>
            <p:cNvPr id="92195" name="Freeform 546"/>
            <p:cNvSpPr>
              <a:spLocks/>
            </p:cNvSpPr>
            <p:nvPr/>
          </p:nvSpPr>
          <p:spPr bwMode="auto">
            <a:xfrm>
              <a:off x="3440" y="2640"/>
              <a:ext cx="38" cy="38"/>
            </a:xfrm>
            <a:custGeom>
              <a:avLst/>
              <a:gdLst>
                <a:gd name="T0" fmla="*/ 0 w 38"/>
                <a:gd name="T1" fmla="*/ 31 h 38"/>
                <a:gd name="T2" fmla="*/ 6 w 38"/>
                <a:gd name="T3" fmla="*/ 0 h 38"/>
                <a:gd name="T4" fmla="*/ 38 w 38"/>
                <a:gd name="T5" fmla="*/ 7 h 38"/>
                <a:gd name="T6" fmla="*/ 33 w 38"/>
                <a:gd name="T7" fmla="*/ 38 h 38"/>
                <a:gd name="T8" fmla="*/ 0 w 38"/>
                <a:gd name="T9" fmla="*/ 31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0" y="31"/>
                  </a:moveTo>
                  <a:lnTo>
                    <a:pt x="6" y="0"/>
                  </a:lnTo>
                  <a:lnTo>
                    <a:pt x="38" y="7"/>
                  </a:lnTo>
                  <a:lnTo>
                    <a:pt x="33" y="38"/>
                  </a:lnTo>
                  <a:lnTo>
                    <a:pt x="0" y="31"/>
                  </a:lnTo>
                  <a:close/>
                </a:path>
              </a:pathLst>
            </a:custGeom>
            <a:solidFill>
              <a:srgbClr val="000000"/>
            </a:solidFill>
            <a:ln w="9525">
              <a:noFill/>
              <a:round/>
              <a:headEnd/>
              <a:tailEnd/>
            </a:ln>
          </p:spPr>
          <p:txBody>
            <a:bodyPr/>
            <a:lstStyle/>
            <a:p>
              <a:endParaRPr lang="en-US"/>
            </a:p>
          </p:txBody>
        </p:sp>
        <p:sp>
          <p:nvSpPr>
            <p:cNvPr id="92196" name="Freeform 545"/>
            <p:cNvSpPr>
              <a:spLocks/>
            </p:cNvSpPr>
            <p:nvPr/>
          </p:nvSpPr>
          <p:spPr bwMode="auto">
            <a:xfrm>
              <a:off x="3446" y="2582"/>
              <a:ext cx="43" cy="65"/>
            </a:xfrm>
            <a:custGeom>
              <a:avLst/>
              <a:gdLst>
                <a:gd name="T0" fmla="*/ 0 w 43"/>
                <a:gd name="T1" fmla="*/ 58 h 65"/>
                <a:gd name="T2" fmla="*/ 10 w 43"/>
                <a:gd name="T3" fmla="*/ 0 h 65"/>
                <a:gd name="T4" fmla="*/ 43 w 43"/>
                <a:gd name="T5" fmla="*/ 7 h 65"/>
                <a:gd name="T6" fmla="*/ 32 w 43"/>
                <a:gd name="T7" fmla="*/ 65 h 65"/>
                <a:gd name="T8" fmla="*/ 0 w 43"/>
                <a:gd name="T9" fmla="*/ 58 h 65"/>
                <a:gd name="T10" fmla="*/ 0 60000 65536"/>
                <a:gd name="T11" fmla="*/ 0 60000 65536"/>
                <a:gd name="T12" fmla="*/ 0 60000 65536"/>
                <a:gd name="T13" fmla="*/ 0 60000 65536"/>
                <a:gd name="T14" fmla="*/ 0 60000 65536"/>
                <a:gd name="T15" fmla="*/ 0 w 43"/>
                <a:gd name="T16" fmla="*/ 0 h 65"/>
                <a:gd name="T17" fmla="*/ 43 w 43"/>
                <a:gd name="T18" fmla="*/ 65 h 65"/>
              </a:gdLst>
              <a:ahLst/>
              <a:cxnLst>
                <a:cxn ang="T10">
                  <a:pos x="T0" y="T1"/>
                </a:cxn>
                <a:cxn ang="T11">
                  <a:pos x="T2" y="T3"/>
                </a:cxn>
                <a:cxn ang="T12">
                  <a:pos x="T4" y="T5"/>
                </a:cxn>
                <a:cxn ang="T13">
                  <a:pos x="T6" y="T7"/>
                </a:cxn>
                <a:cxn ang="T14">
                  <a:pos x="T8" y="T9"/>
                </a:cxn>
              </a:cxnLst>
              <a:rect l="T15" t="T16" r="T17" b="T18"/>
              <a:pathLst>
                <a:path w="43" h="65">
                  <a:moveTo>
                    <a:pt x="0" y="58"/>
                  </a:moveTo>
                  <a:lnTo>
                    <a:pt x="10" y="0"/>
                  </a:lnTo>
                  <a:lnTo>
                    <a:pt x="43" y="7"/>
                  </a:lnTo>
                  <a:lnTo>
                    <a:pt x="32" y="65"/>
                  </a:lnTo>
                  <a:lnTo>
                    <a:pt x="0" y="58"/>
                  </a:lnTo>
                  <a:close/>
                </a:path>
              </a:pathLst>
            </a:custGeom>
            <a:solidFill>
              <a:srgbClr val="000000"/>
            </a:solidFill>
            <a:ln w="9525">
              <a:noFill/>
              <a:round/>
              <a:headEnd/>
              <a:tailEnd/>
            </a:ln>
          </p:spPr>
          <p:txBody>
            <a:bodyPr/>
            <a:lstStyle/>
            <a:p>
              <a:endParaRPr lang="en-US"/>
            </a:p>
          </p:txBody>
        </p:sp>
        <p:sp>
          <p:nvSpPr>
            <p:cNvPr id="92197" name="Freeform 544"/>
            <p:cNvSpPr>
              <a:spLocks/>
            </p:cNvSpPr>
            <p:nvPr/>
          </p:nvSpPr>
          <p:spPr bwMode="auto">
            <a:xfrm>
              <a:off x="3456" y="2525"/>
              <a:ext cx="43" cy="64"/>
            </a:xfrm>
            <a:custGeom>
              <a:avLst/>
              <a:gdLst>
                <a:gd name="T0" fmla="*/ 0 w 43"/>
                <a:gd name="T1" fmla="*/ 57 h 64"/>
                <a:gd name="T2" fmla="*/ 10 w 43"/>
                <a:gd name="T3" fmla="*/ 0 h 64"/>
                <a:gd name="T4" fmla="*/ 43 w 43"/>
                <a:gd name="T5" fmla="*/ 7 h 64"/>
                <a:gd name="T6" fmla="*/ 33 w 43"/>
                <a:gd name="T7" fmla="*/ 64 h 64"/>
                <a:gd name="T8" fmla="*/ 0 w 43"/>
                <a:gd name="T9" fmla="*/ 57 h 64"/>
                <a:gd name="T10" fmla="*/ 0 60000 65536"/>
                <a:gd name="T11" fmla="*/ 0 60000 65536"/>
                <a:gd name="T12" fmla="*/ 0 60000 65536"/>
                <a:gd name="T13" fmla="*/ 0 60000 65536"/>
                <a:gd name="T14" fmla="*/ 0 60000 65536"/>
                <a:gd name="T15" fmla="*/ 0 w 43"/>
                <a:gd name="T16" fmla="*/ 0 h 64"/>
                <a:gd name="T17" fmla="*/ 43 w 43"/>
                <a:gd name="T18" fmla="*/ 64 h 64"/>
              </a:gdLst>
              <a:ahLst/>
              <a:cxnLst>
                <a:cxn ang="T10">
                  <a:pos x="T0" y="T1"/>
                </a:cxn>
                <a:cxn ang="T11">
                  <a:pos x="T2" y="T3"/>
                </a:cxn>
                <a:cxn ang="T12">
                  <a:pos x="T4" y="T5"/>
                </a:cxn>
                <a:cxn ang="T13">
                  <a:pos x="T6" y="T7"/>
                </a:cxn>
                <a:cxn ang="T14">
                  <a:pos x="T8" y="T9"/>
                </a:cxn>
              </a:cxnLst>
              <a:rect l="T15" t="T16" r="T17" b="T18"/>
              <a:pathLst>
                <a:path w="43" h="64">
                  <a:moveTo>
                    <a:pt x="0" y="57"/>
                  </a:moveTo>
                  <a:lnTo>
                    <a:pt x="10" y="0"/>
                  </a:lnTo>
                  <a:lnTo>
                    <a:pt x="43" y="7"/>
                  </a:lnTo>
                  <a:lnTo>
                    <a:pt x="33" y="64"/>
                  </a:lnTo>
                  <a:lnTo>
                    <a:pt x="0" y="57"/>
                  </a:lnTo>
                  <a:close/>
                </a:path>
              </a:pathLst>
            </a:custGeom>
            <a:solidFill>
              <a:srgbClr val="000000"/>
            </a:solidFill>
            <a:ln w="9525">
              <a:noFill/>
              <a:round/>
              <a:headEnd/>
              <a:tailEnd/>
            </a:ln>
          </p:spPr>
          <p:txBody>
            <a:bodyPr/>
            <a:lstStyle/>
            <a:p>
              <a:endParaRPr lang="en-US"/>
            </a:p>
          </p:txBody>
        </p:sp>
        <p:sp>
          <p:nvSpPr>
            <p:cNvPr id="92198" name="Freeform 543"/>
            <p:cNvSpPr>
              <a:spLocks/>
            </p:cNvSpPr>
            <p:nvPr/>
          </p:nvSpPr>
          <p:spPr bwMode="auto">
            <a:xfrm>
              <a:off x="3466" y="2470"/>
              <a:ext cx="43" cy="62"/>
            </a:xfrm>
            <a:custGeom>
              <a:avLst/>
              <a:gdLst>
                <a:gd name="T0" fmla="*/ 0 w 43"/>
                <a:gd name="T1" fmla="*/ 55 h 62"/>
                <a:gd name="T2" fmla="*/ 11 w 43"/>
                <a:gd name="T3" fmla="*/ 0 h 62"/>
                <a:gd name="T4" fmla="*/ 43 w 43"/>
                <a:gd name="T5" fmla="*/ 6 h 62"/>
                <a:gd name="T6" fmla="*/ 33 w 43"/>
                <a:gd name="T7" fmla="*/ 62 h 62"/>
                <a:gd name="T8" fmla="*/ 0 w 43"/>
                <a:gd name="T9" fmla="*/ 55 h 62"/>
                <a:gd name="T10" fmla="*/ 0 60000 65536"/>
                <a:gd name="T11" fmla="*/ 0 60000 65536"/>
                <a:gd name="T12" fmla="*/ 0 60000 65536"/>
                <a:gd name="T13" fmla="*/ 0 60000 65536"/>
                <a:gd name="T14" fmla="*/ 0 60000 65536"/>
                <a:gd name="T15" fmla="*/ 0 w 43"/>
                <a:gd name="T16" fmla="*/ 0 h 62"/>
                <a:gd name="T17" fmla="*/ 43 w 43"/>
                <a:gd name="T18" fmla="*/ 62 h 62"/>
              </a:gdLst>
              <a:ahLst/>
              <a:cxnLst>
                <a:cxn ang="T10">
                  <a:pos x="T0" y="T1"/>
                </a:cxn>
                <a:cxn ang="T11">
                  <a:pos x="T2" y="T3"/>
                </a:cxn>
                <a:cxn ang="T12">
                  <a:pos x="T4" y="T5"/>
                </a:cxn>
                <a:cxn ang="T13">
                  <a:pos x="T6" y="T7"/>
                </a:cxn>
                <a:cxn ang="T14">
                  <a:pos x="T8" y="T9"/>
                </a:cxn>
              </a:cxnLst>
              <a:rect l="T15" t="T16" r="T17" b="T18"/>
              <a:pathLst>
                <a:path w="43" h="62">
                  <a:moveTo>
                    <a:pt x="0" y="55"/>
                  </a:moveTo>
                  <a:lnTo>
                    <a:pt x="11" y="0"/>
                  </a:lnTo>
                  <a:lnTo>
                    <a:pt x="43" y="6"/>
                  </a:lnTo>
                  <a:lnTo>
                    <a:pt x="33" y="62"/>
                  </a:lnTo>
                  <a:lnTo>
                    <a:pt x="0" y="55"/>
                  </a:lnTo>
                  <a:close/>
                </a:path>
              </a:pathLst>
            </a:custGeom>
            <a:solidFill>
              <a:srgbClr val="000000"/>
            </a:solidFill>
            <a:ln w="9525">
              <a:noFill/>
              <a:round/>
              <a:headEnd/>
              <a:tailEnd/>
            </a:ln>
          </p:spPr>
          <p:txBody>
            <a:bodyPr/>
            <a:lstStyle/>
            <a:p>
              <a:endParaRPr lang="en-US"/>
            </a:p>
          </p:txBody>
        </p:sp>
        <p:sp>
          <p:nvSpPr>
            <p:cNvPr id="92199" name="Freeform 542"/>
            <p:cNvSpPr>
              <a:spLocks/>
            </p:cNvSpPr>
            <p:nvPr/>
          </p:nvSpPr>
          <p:spPr bwMode="auto">
            <a:xfrm>
              <a:off x="3477" y="2429"/>
              <a:ext cx="40" cy="47"/>
            </a:xfrm>
            <a:custGeom>
              <a:avLst/>
              <a:gdLst>
                <a:gd name="T0" fmla="*/ 0 w 40"/>
                <a:gd name="T1" fmla="*/ 41 h 47"/>
                <a:gd name="T2" fmla="*/ 7 w 40"/>
                <a:gd name="T3" fmla="*/ 0 h 47"/>
                <a:gd name="T4" fmla="*/ 40 w 40"/>
                <a:gd name="T5" fmla="*/ 6 h 47"/>
                <a:gd name="T6" fmla="*/ 32 w 40"/>
                <a:gd name="T7" fmla="*/ 47 h 47"/>
                <a:gd name="T8" fmla="*/ 0 w 40"/>
                <a:gd name="T9" fmla="*/ 41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0" y="41"/>
                  </a:moveTo>
                  <a:lnTo>
                    <a:pt x="7" y="0"/>
                  </a:lnTo>
                  <a:lnTo>
                    <a:pt x="40" y="6"/>
                  </a:lnTo>
                  <a:lnTo>
                    <a:pt x="32" y="47"/>
                  </a:lnTo>
                  <a:lnTo>
                    <a:pt x="0" y="41"/>
                  </a:lnTo>
                  <a:close/>
                </a:path>
              </a:pathLst>
            </a:custGeom>
            <a:solidFill>
              <a:srgbClr val="000000"/>
            </a:solidFill>
            <a:ln w="9525">
              <a:noFill/>
              <a:round/>
              <a:headEnd/>
              <a:tailEnd/>
            </a:ln>
          </p:spPr>
          <p:txBody>
            <a:bodyPr/>
            <a:lstStyle/>
            <a:p>
              <a:endParaRPr lang="en-US"/>
            </a:p>
          </p:txBody>
        </p:sp>
        <p:sp>
          <p:nvSpPr>
            <p:cNvPr id="92200" name="Freeform 541"/>
            <p:cNvSpPr>
              <a:spLocks/>
            </p:cNvSpPr>
            <p:nvPr/>
          </p:nvSpPr>
          <p:spPr bwMode="auto">
            <a:xfrm>
              <a:off x="3509" y="2286"/>
              <a:ext cx="34" cy="10"/>
            </a:xfrm>
            <a:custGeom>
              <a:avLst/>
              <a:gdLst>
                <a:gd name="T0" fmla="*/ 0 w 34"/>
                <a:gd name="T1" fmla="*/ 4 h 10"/>
                <a:gd name="T2" fmla="*/ 1 w 34"/>
                <a:gd name="T3" fmla="*/ 0 h 10"/>
                <a:gd name="T4" fmla="*/ 34 w 34"/>
                <a:gd name="T5" fmla="*/ 6 h 10"/>
                <a:gd name="T6" fmla="*/ 33 w 34"/>
                <a:gd name="T7" fmla="*/ 10 h 10"/>
                <a:gd name="T8" fmla="*/ 0 w 34"/>
                <a:gd name="T9" fmla="*/ 4 h 10"/>
                <a:gd name="T10" fmla="*/ 0 60000 65536"/>
                <a:gd name="T11" fmla="*/ 0 60000 65536"/>
                <a:gd name="T12" fmla="*/ 0 60000 65536"/>
                <a:gd name="T13" fmla="*/ 0 60000 65536"/>
                <a:gd name="T14" fmla="*/ 0 60000 65536"/>
                <a:gd name="T15" fmla="*/ 0 w 34"/>
                <a:gd name="T16" fmla="*/ 0 h 10"/>
                <a:gd name="T17" fmla="*/ 34 w 34"/>
                <a:gd name="T18" fmla="*/ 10 h 10"/>
              </a:gdLst>
              <a:ahLst/>
              <a:cxnLst>
                <a:cxn ang="T10">
                  <a:pos x="T0" y="T1"/>
                </a:cxn>
                <a:cxn ang="T11">
                  <a:pos x="T2" y="T3"/>
                </a:cxn>
                <a:cxn ang="T12">
                  <a:pos x="T4" y="T5"/>
                </a:cxn>
                <a:cxn ang="T13">
                  <a:pos x="T6" y="T7"/>
                </a:cxn>
                <a:cxn ang="T14">
                  <a:pos x="T8" y="T9"/>
                </a:cxn>
              </a:cxnLst>
              <a:rect l="T15" t="T16" r="T17" b="T18"/>
              <a:pathLst>
                <a:path w="34" h="10">
                  <a:moveTo>
                    <a:pt x="0" y="4"/>
                  </a:moveTo>
                  <a:lnTo>
                    <a:pt x="1" y="0"/>
                  </a:lnTo>
                  <a:lnTo>
                    <a:pt x="34" y="6"/>
                  </a:lnTo>
                  <a:lnTo>
                    <a:pt x="33" y="10"/>
                  </a:lnTo>
                  <a:lnTo>
                    <a:pt x="0" y="4"/>
                  </a:lnTo>
                  <a:close/>
                </a:path>
              </a:pathLst>
            </a:custGeom>
            <a:solidFill>
              <a:srgbClr val="000000"/>
            </a:solidFill>
            <a:ln w="9525">
              <a:noFill/>
              <a:round/>
              <a:headEnd/>
              <a:tailEnd/>
            </a:ln>
          </p:spPr>
          <p:txBody>
            <a:bodyPr/>
            <a:lstStyle/>
            <a:p>
              <a:endParaRPr lang="en-US"/>
            </a:p>
          </p:txBody>
        </p:sp>
        <p:sp>
          <p:nvSpPr>
            <p:cNvPr id="92201" name="Freeform 540"/>
            <p:cNvSpPr>
              <a:spLocks/>
            </p:cNvSpPr>
            <p:nvPr/>
          </p:nvSpPr>
          <p:spPr bwMode="auto">
            <a:xfrm>
              <a:off x="3510" y="2262"/>
              <a:ext cx="37" cy="31"/>
            </a:xfrm>
            <a:custGeom>
              <a:avLst/>
              <a:gdLst>
                <a:gd name="T0" fmla="*/ 0 w 37"/>
                <a:gd name="T1" fmla="*/ 24 h 31"/>
                <a:gd name="T2" fmla="*/ 5 w 37"/>
                <a:gd name="T3" fmla="*/ 0 h 31"/>
                <a:gd name="T4" fmla="*/ 37 w 37"/>
                <a:gd name="T5" fmla="*/ 7 h 31"/>
                <a:gd name="T6" fmla="*/ 33 w 37"/>
                <a:gd name="T7" fmla="*/ 31 h 31"/>
                <a:gd name="T8" fmla="*/ 0 w 37"/>
                <a:gd name="T9" fmla="*/ 24 h 31"/>
                <a:gd name="T10" fmla="*/ 0 60000 65536"/>
                <a:gd name="T11" fmla="*/ 0 60000 65536"/>
                <a:gd name="T12" fmla="*/ 0 60000 65536"/>
                <a:gd name="T13" fmla="*/ 0 60000 65536"/>
                <a:gd name="T14" fmla="*/ 0 60000 65536"/>
                <a:gd name="T15" fmla="*/ 0 w 37"/>
                <a:gd name="T16" fmla="*/ 0 h 31"/>
                <a:gd name="T17" fmla="*/ 37 w 37"/>
                <a:gd name="T18" fmla="*/ 31 h 31"/>
              </a:gdLst>
              <a:ahLst/>
              <a:cxnLst>
                <a:cxn ang="T10">
                  <a:pos x="T0" y="T1"/>
                </a:cxn>
                <a:cxn ang="T11">
                  <a:pos x="T2" y="T3"/>
                </a:cxn>
                <a:cxn ang="T12">
                  <a:pos x="T4" y="T5"/>
                </a:cxn>
                <a:cxn ang="T13">
                  <a:pos x="T6" y="T7"/>
                </a:cxn>
                <a:cxn ang="T14">
                  <a:pos x="T8" y="T9"/>
                </a:cxn>
              </a:cxnLst>
              <a:rect l="T15" t="T16" r="T17" b="T18"/>
              <a:pathLst>
                <a:path w="37" h="31">
                  <a:moveTo>
                    <a:pt x="0" y="24"/>
                  </a:moveTo>
                  <a:lnTo>
                    <a:pt x="5" y="0"/>
                  </a:lnTo>
                  <a:lnTo>
                    <a:pt x="37" y="7"/>
                  </a:lnTo>
                  <a:lnTo>
                    <a:pt x="33" y="31"/>
                  </a:lnTo>
                  <a:lnTo>
                    <a:pt x="0" y="24"/>
                  </a:lnTo>
                  <a:close/>
                </a:path>
              </a:pathLst>
            </a:custGeom>
            <a:solidFill>
              <a:srgbClr val="000000"/>
            </a:solidFill>
            <a:ln w="9525">
              <a:noFill/>
              <a:round/>
              <a:headEnd/>
              <a:tailEnd/>
            </a:ln>
          </p:spPr>
          <p:txBody>
            <a:bodyPr/>
            <a:lstStyle/>
            <a:p>
              <a:endParaRPr lang="en-US"/>
            </a:p>
          </p:txBody>
        </p:sp>
        <p:sp>
          <p:nvSpPr>
            <p:cNvPr id="92202" name="Freeform 539"/>
            <p:cNvSpPr>
              <a:spLocks/>
            </p:cNvSpPr>
            <p:nvPr/>
          </p:nvSpPr>
          <p:spPr bwMode="auto">
            <a:xfrm>
              <a:off x="3515" y="2238"/>
              <a:ext cx="37" cy="30"/>
            </a:xfrm>
            <a:custGeom>
              <a:avLst/>
              <a:gdLst>
                <a:gd name="T0" fmla="*/ 0 w 37"/>
                <a:gd name="T1" fmla="*/ 24 h 30"/>
                <a:gd name="T2" fmla="*/ 4 w 37"/>
                <a:gd name="T3" fmla="*/ 0 h 30"/>
                <a:gd name="T4" fmla="*/ 37 w 37"/>
                <a:gd name="T5" fmla="*/ 6 h 30"/>
                <a:gd name="T6" fmla="*/ 32 w 37"/>
                <a:gd name="T7" fmla="*/ 30 h 30"/>
                <a:gd name="T8" fmla="*/ 0 w 37"/>
                <a:gd name="T9" fmla="*/ 24 h 30"/>
                <a:gd name="T10" fmla="*/ 0 60000 65536"/>
                <a:gd name="T11" fmla="*/ 0 60000 65536"/>
                <a:gd name="T12" fmla="*/ 0 60000 65536"/>
                <a:gd name="T13" fmla="*/ 0 60000 65536"/>
                <a:gd name="T14" fmla="*/ 0 60000 65536"/>
                <a:gd name="T15" fmla="*/ 0 w 37"/>
                <a:gd name="T16" fmla="*/ 0 h 30"/>
                <a:gd name="T17" fmla="*/ 37 w 37"/>
                <a:gd name="T18" fmla="*/ 30 h 30"/>
              </a:gdLst>
              <a:ahLst/>
              <a:cxnLst>
                <a:cxn ang="T10">
                  <a:pos x="T0" y="T1"/>
                </a:cxn>
                <a:cxn ang="T11">
                  <a:pos x="T2" y="T3"/>
                </a:cxn>
                <a:cxn ang="T12">
                  <a:pos x="T4" y="T5"/>
                </a:cxn>
                <a:cxn ang="T13">
                  <a:pos x="T6" y="T7"/>
                </a:cxn>
                <a:cxn ang="T14">
                  <a:pos x="T8" y="T9"/>
                </a:cxn>
              </a:cxnLst>
              <a:rect l="T15" t="T16" r="T17" b="T18"/>
              <a:pathLst>
                <a:path w="37" h="30">
                  <a:moveTo>
                    <a:pt x="0" y="24"/>
                  </a:moveTo>
                  <a:lnTo>
                    <a:pt x="4" y="0"/>
                  </a:lnTo>
                  <a:lnTo>
                    <a:pt x="37" y="6"/>
                  </a:lnTo>
                  <a:lnTo>
                    <a:pt x="32" y="30"/>
                  </a:lnTo>
                  <a:lnTo>
                    <a:pt x="0" y="24"/>
                  </a:lnTo>
                  <a:close/>
                </a:path>
              </a:pathLst>
            </a:custGeom>
            <a:solidFill>
              <a:srgbClr val="000000"/>
            </a:solidFill>
            <a:ln w="9525">
              <a:noFill/>
              <a:round/>
              <a:headEnd/>
              <a:tailEnd/>
            </a:ln>
          </p:spPr>
          <p:txBody>
            <a:bodyPr/>
            <a:lstStyle/>
            <a:p>
              <a:endParaRPr lang="en-US"/>
            </a:p>
          </p:txBody>
        </p:sp>
        <p:sp>
          <p:nvSpPr>
            <p:cNvPr id="92203" name="Freeform 538"/>
            <p:cNvSpPr>
              <a:spLocks/>
            </p:cNvSpPr>
            <p:nvPr/>
          </p:nvSpPr>
          <p:spPr bwMode="auto">
            <a:xfrm>
              <a:off x="3519" y="2213"/>
              <a:ext cx="37" cy="31"/>
            </a:xfrm>
            <a:custGeom>
              <a:avLst/>
              <a:gdLst>
                <a:gd name="T0" fmla="*/ 0 w 37"/>
                <a:gd name="T1" fmla="*/ 25 h 31"/>
                <a:gd name="T2" fmla="*/ 4 w 37"/>
                <a:gd name="T3" fmla="*/ 0 h 31"/>
                <a:gd name="T4" fmla="*/ 37 w 37"/>
                <a:gd name="T5" fmla="*/ 6 h 31"/>
                <a:gd name="T6" fmla="*/ 33 w 37"/>
                <a:gd name="T7" fmla="*/ 31 h 31"/>
                <a:gd name="T8" fmla="*/ 0 w 37"/>
                <a:gd name="T9" fmla="*/ 25 h 31"/>
                <a:gd name="T10" fmla="*/ 0 60000 65536"/>
                <a:gd name="T11" fmla="*/ 0 60000 65536"/>
                <a:gd name="T12" fmla="*/ 0 60000 65536"/>
                <a:gd name="T13" fmla="*/ 0 60000 65536"/>
                <a:gd name="T14" fmla="*/ 0 60000 65536"/>
                <a:gd name="T15" fmla="*/ 0 w 37"/>
                <a:gd name="T16" fmla="*/ 0 h 31"/>
                <a:gd name="T17" fmla="*/ 37 w 37"/>
                <a:gd name="T18" fmla="*/ 31 h 31"/>
              </a:gdLst>
              <a:ahLst/>
              <a:cxnLst>
                <a:cxn ang="T10">
                  <a:pos x="T0" y="T1"/>
                </a:cxn>
                <a:cxn ang="T11">
                  <a:pos x="T2" y="T3"/>
                </a:cxn>
                <a:cxn ang="T12">
                  <a:pos x="T4" y="T5"/>
                </a:cxn>
                <a:cxn ang="T13">
                  <a:pos x="T6" y="T7"/>
                </a:cxn>
                <a:cxn ang="T14">
                  <a:pos x="T8" y="T9"/>
                </a:cxn>
              </a:cxnLst>
              <a:rect l="T15" t="T16" r="T17" b="T18"/>
              <a:pathLst>
                <a:path w="37" h="31">
                  <a:moveTo>
                    <a:pt x="0" y="25"/>
                  </a:moveTo>
                  <a:lnTo>
                    <a:pt x="4" y="0"/>
                  </a:lnTo>
                  <a:lnTo>
                    <a:pt x="37" y="6"/>
                  </a:lnTo>
                  <a:lnTo>
                    <a:pt x="33" y="31"/>
                  </a:lnTo>
                  <a:lnTo>
                    <a:pt x="0" y="25"/>
                  </a:lnTo>
                  <a:close/>
                </a:path>
              </a:pathLst>
            </a:custGeom>
            <a:solidFill>
              <a:srgbClr val="000000"/>
            </a:solidFill>
            <a:ln w="9525">
              <a:noFill/>
              <a:round/>
              <a:headEnd/>
              <a:tailEnd/>
            </a:ln>
          </p:spPr>
          <p:txBody>
            <a:bodyPr/>
            <a:lstStyle/>
            <a:p>
              <a:endParaRPr lang="en-US"/>
            </a:p>
          </p:txBody>
        </p:sp>
        <p:sp>
          <p:nvSpPr>
            <p:cNvPr id="92204" name="Freeform 537"/>
            <p:cNvSpPr>
              <a:spLocks/>
            </p:cNvSpPr>
            <p:nvPr/>
          </p:nvSpPr>
          <p:spPr bwMode="auto">
            <a:xfrm>
              <a:off x="3523" y="2162"/>
              <a:ext cx="40" cy="57"/>
            </a:xfrm>
            <a:custGeom>
              <a:avLst/>
              <a:gdLst>
                <a:gd name="T0" fmla="*/ 0 w 40"/>
                <a:gd name="T1" fmla="*/ 51 h 57"/>
                <a:gd name="T2" fmla="*/ 8 w 40"/>
                <a:gd name="T3" fmla="*/ 0 h 57"/>
                <a:gd name="T4" fmla="*/ 40 w 40"/>
                <a:gd name="T5" fmla="*/ 5 h 57"/>
                <a:gd name="T6" fmla="*/ 33 w 40"/>
                <a:gd name="T7" fmla="*/ 57 h 57"/>
                <a:gd name="T8" fmla="*/ 0 w 40"/>
                <a:gd name="T9" fmla="*/ 51 h 57"/>
                <a:gd name="T10" fmla="*/ 0 60000 65536"/>
                <a:gd name="T11" fmla="*/ 0 60000 65536"/>
                <a:gd name="T12" fmla="*/ 0 60000 65536"/>
                <a:gd name="T13" fmla="*/ 0 60000 65536"/>
                <a:gd name="T14" fmla="*/ 0 60000 65536"/>
                <a:gd name="T15" fmla="*/ 0 w 40"/>
                <a:gd name="T16" fmla="*/ 0 h 57"/>
                <a:gd name="T17" fmla="*/ 40 w 40"/>
                <a:gd name="T18" fmla="*/ 57 h 57"/>
              </a:gdLst>
              <a:ahLst/>
              <a:cxnLst>
                <a:cxn ang="T10">
                  <a:pos x="T0" y="T1"/>
                </a:cxn>
                <a:cxn ang="T11">
                  <a:pos x="T2" y="T3"/>
                </a:cxn>
                <a:cxn ang="T12">
                  <a:pos x="T4" y="T5"/>
                </a:cxn>
                <a:cxn ang="T13">
                  <a:pos x="T6" y="T7"/>
                </a:cxn>
                <a:cxn ang="T14">
                  <a:pos x="T8" y="T9"/>
                </a:cxn>
              </a:cxnLst>
              <a:rect l="T15" t="T16" r="T17" b="T18"/>
              <a:pathLst>
                <a:path w="40" h="57">
                  <a:moveTo>
                    <a:pt x="0" y="51"/>
                  </a:moveTo>
                  <a:lnTo>
                    <a:pt x="8" y="0"/>
                  </a:lnTo>
                  <a:lnTo>
                    <a:pt x="40" y="5"/>
                  </a:lnTo>
                  <a:lnTo>
                    <a:pt x="33" y="57"/>
                  </a:lnTo>
                  <a:lnTo>
                    <a:pt x="0" y="51"/>
                  </a:lnTo>
                  <a:close/>
                </a:path>
              </a:pathLst>
            </a:custGeom>
            <a:solidFill>
              <a:srgbClr val="000000"/>
            </a:solidFill>
            <a:ln w="9525">
              <a:noFill/>
              <a:round/>
              <a:headEnd/>
              <a:tailEnd/>
            </a:ln>
          </p:spPr>
          <p:txBody>
            <a:bodyPr/>
            <a:lstStyle/>
            <a:p>
              <a:endParaRPr lang="en-US"/>
            </a:p>
          </p:txBody>
        </p:sp>
        <p:sp>
          <p:nvSpPr>
            <p:cNvPr id="92205" name="Freeform 536"/>
            <p:cNvSpPr>
              <a:spLocks/>
            </p:cNvSpPr>
            <p:nvPr/>
          </p:nvSpPr>
          <p:spPr bwMode="auto">
            <a:xfrm>
              <a:off x="3531" y="2110"/>
              <a:ext cx="39" cy="57"/>
            </a:xfrm>
            <a:custGeom>
              <a:avLst/>
              <a:gdLst>
                <a:gd name="T0" fmla="*/ 0 w 39"/>
                <a:gd name="T1" fmla="*/ 53 h 57"/>
                <a:gd name="T2" fmla="*/ 6 w 39"/>
                <a:gd name="T3" fmla="*/ 0 h 57"/>
                <a:gd name="T4" fmla="*/ 39 w 39"/>
                <a:gd name="T5" fmla="*/ 4 h 57"/>
                <a:gd name="T6" fmla="*/ 33 w 39"/>
                <a:gd name="T7" fmla="*/ 57 h 57"/>
                <a:gd name="T8" fmla="*/ 0 w 39"/>
                <a:gd name="T9" fmla="*/ 53 h 57"/>
                <a:gd name="T10" fmla="*/ 0 60000 65536"/>
                <a:gd name="T11" fmla="*/ 0 60000 65536"/>
                <a:gd name="T12" fmla="*/ 0 60000 65536"/>
                <a:gd name="T13" fmla="*/ 0 60000 65536"/>
                <a:gd name="T14" fmla="*/ 0 60000 65536"/>
                <a:gd name="T15" fmla="*/ 0 w 39"/>
                <a:gd name="T16" fmla="*/ 0 h 57"/>
                <a:gd name="T17" fmla="*/ 39 w 39"/>
                <a:gd name="T18" fmla="*/ 57 h 57"/>
              </a:gdLst>
              <a:ahLst/>
              <a:cxnLst>
                <a:cxn ang="T10">
                  <a:pos x="T0" y="T1"/>
                </a:cxn>
                <a:cxn ang="T11">
                  <a:pos x="T2" y="T3"/>
                </a:cxn>
                <a:cxn ang="T12">
                  <a:pos x="T4" y="T5"/>
                </a:cxn>
                <a:cxn ang="T13">
                  <a:pos x="T6" y="T7"/>
                </a:cxn>
                <a:cxn ang="T14">
                  <a:pos x="T8" y="T9"/>
                </a:cxn>
              </a:cxnLst>
              <a:rect l="T15" t="T16" r="T17" b="T18"/>
              <a:pathLst>
                <a:path w="39" h="57">
                  <a:moveTo>
                    <a:pt x="0" y="53"/>
                  </a:moveTo>
                  <a:lnTo>
                    <a:pt x="6" y="0"/>
                  </a:lnTo>
                  <a:lnTo>
                    <a:pt x="39" y="4"/>
                  </a:lnTo>
                  <a:lnTo>
                    <a:pt x="33" y="57"/>
                  </a:lnTo>
                  <a:lnTo>
                    <a:pt x="0" y="53"/>
                  </a:lnTo>
                  <a:close/>
                </a:path>
              </a:pathLst>
            </a:custGeom>
            <a:solidFill>
              <a:srgbClr val="000000"/>
            </a:solidFill>
            <a:ln w="9525">
              <a:noFill/>
              <a:round/>
              <a:headEnd/>
              <a:tailEnd/>
            </a:ln>
          </p:spPr>
          <p:txBody>
            <a:bodyPr/>
            <a:lstStyle/>
            <a:p>
              <a:endParaRPr lang="en-US"/>
            </a:p>
          </p:txBody>
        </p:sp>
        <p:sp>
          <p:nvSpPr>
            <p:cNvPr id="92206" name="Freeform 535"/>
            <p:cNvSpPr>
              <a:spLocks/>
            </p:cNvSpPr>
            <p:nvPr/>
          </p:nvSpPr>
          <p:spPr bwMode="auto">
            <a:xfrm>
              <a:off x="3537" y="2055"/>
              <a:ext cx="39" cy="58"/>
            </a:xfrm>
            <a:custGeom>
              <a:avLst/>
              <a:gdLst>
                <a:gd name="T0" fmla="*/ 0 w 39"/>
                <a:gd name="T1" fmla="*/ 55 h 58"/>
                <a:gd name="T2" fmla="*/ 6 w 39"/>
                <a:gd name="T3" fmla="*/ 0 h 58"/>
                <a:gd name="T4" fmla="*/ 39 w 39"/>
                <a:gd name="T5" fmla="*/ 3 h 58"/>
                <a:gd name="T6" fmla="*/ 33 w 39"/>
                <a:gd name="T7" fmla="*/ 58 h 58"/>
                <a:gd name="T8" fmla="*/ 0 w 39"/>
                <a:gd name="T9" fmla="*/ 55 h 58"/>
                <a:gd name="T10" fmla="*/ 0 60000 65536"/>
                <a:gd name="T11" fmla="*/ 0 60000 65536"/>
                <a:gd name="T12" fmla="*/ 0 60000 65536"/>
                <a:gd name="T13" fmla="*/ 0 60000 65536"/>
                <a:gd name="T14" fmla="*/ 0 60000 65536"/>
                <a:gd name="T15" fmla="*/ 0 w 39"/>
                <a:gd name="T16" fmla="*/ 0 h 58"/>
                <a:gd name="T17" fmla="*/ 39 w 39"/>
                <a:gd name="T18" fmla="*/ 58 h 58"/>
              </a:gdLst>
              <a:ahLst/>
              <a:cxnLst>
                <a:cxn ang="T10">
                  <a:pos x="T0" y="T1"/>
                </a:cxn>
                <a:cxn ang="T11">
                  <a:pos x="T2" y="T3"/>
                </a:cxn>
                <a:cxn ang="T12">
                  <a:pos x="T4" y="T5"/>
                </a:cxn>
                <a:cxn ang="T13">
                  <a:pos x="T6" y="T7"/>
                </a:cxn>
                <a:cxn ang="T14">
                  <a:pos x="T8" y="T9"/>
                </a:cxn>
              </a:cxnLst>
              <a:rect l="T15" t="T16" r="T17" b="T18"/>
              <a:pathLst>
                <a:path w="39" h="58">
                  <a:moveTo>
                    <a:pt x="0" y="55"/>
                  </a:moveTo>
                  <a:lnTo>
                    <a:pt x="6" y="0"/>
                  </a:lnTo>
                  <a:lnTo>
                    <a:pt x="39" y="3"/>
                  </a:lnTo>
                  <a:lnTo>
                    <a:pt x="33" y="58"/>
                  </a:lnTo>
                  <a:lnTo>
                    <a:pt x="0" y="55"/>
                  </a:lnTo>
                  <a:close/>
                </a:path>
              </a:pathLst>
            </a:custGeom>
            <a:solidFill>
              <a:srgbClr val="000000"/>
            </a:solidFill>
            <a:ln w="9525">
              <a:noFill/>
              <a:round/>
              <a:headEnd/>
              <a:tailEnd/>
            </a:ln>
          </p:spPr>
          <p:txBody>
            <a:bodyPr/>
            <a:lstStyle/>
            <a:p>
              <a:endParaRPr lang="en-US"/>
            </a:p>
          </p:txBody>
        </p:sp>
        <p:sp>
          <p:nvSpPr>
            <p:cNvPr id="92207" name="Freeform 534"/>
            <p:cNvSpPr>
              <a:spLocks/>
            </p:cNvSpPr>
            <p:nvPr/>
          </p:nvSpPr>
          <p:spPr bwMode="auto">
            <a:xfrm>
              <a:off x="3543" y="2017"/>
              <a:ext cx="36" cy="41"/>
            </a:xfrm>
            <a:custGeom>
              <a:avLst/>
              <a:gdLst>
                <a:gd name="T0" fmla="*/ 0 w 36"/>
                <a:gd name="T1" fmla="*/ 38 h 41"/>
                <a:gd name="T2" fmla="*/ 3 w 36"/>
                <a:gd name="T3" fmla="*/ 0 h 41"/>
                <a:gd name="T4" fmla="*/ 36 w 36"/>
                <a:gd name="T5" fmla="*/ 4 h 41"/>
                <a:gd name="T6" fmla="*/ 33 w 36"/>
                <a:gd name="T7" fmla="*/ 41 h 41"/>
                <a:gd name="T8" fmla="*/ 0 w 36"/>
                <a:gd name="T9" fmla="*/ 38 h 41"/>
                <a:gd name="T10" fmla="*/ 0 60000 65536"/>
                <a:gd name="T11" fmla="*/ 0 60000 65536"/>
                <a:gd name="T12" fmla="*/ 0 60000 65536"/>
                <a:gd name="T13" fmla="*/ 0 60000 65536"/>
                <a:gd name="T14" fmla="*/ 0 60000 65536"/>
                <a:gd name="T15" fmla="*/ 0 w 36"/>
                <a:gd name="T16" fmla="*/ 0 h 41"/>
                <a:gd name="T17" fmla="*/ 36 w 36"/>
                <a:gd name="T18" fmla="*/ 41 h 41"/>
              </a:gdLst>
              <a:ahLst/>
              <a:cxnLst>
                <a:cxn ang="T10">
                  <a:pos x="T0" y="T1"/>
                </a:cxn>
                <a:cxn ang="T11">
                  <a:pos x="T2" y="T3"/>
                </a:cxn>
                <a:cxn ang="T12">
                  <a:pos x="T4" y="T5"/>
                </a:cxn>
                <a:cxn ang="T13">
                  <a:pos x="T6" y="T7"/>
                </a:cxn>
                <a:cxn ang="T14">
                  <a:pos x="T8" y="T9"/>
                </a:cxn>
              </a:cxnLst>
              <a:rect l="T15" t="T16" r="T17" b="T18"/>
              <a:pathLst>
                <a:path w="36" h="41">
                  <a:moveTo>
                    <a:pt x="0" y="38"/>
                  </a:moveTo>
                  <a:lnTo>
                    <a:pt x="3" y="0"/>
                  </a:lnTo>
                  <a:lnTo>
                    <a:pt x="36" y="4"/>
                  </a:lnTo>
                  <a:lnTo>
                    <a:pt x="33" y="41"/>
                  </a:lnTo>
                  <a:lnTo>
                    <a:pt x="0" y="38"/>
                  </a:lnTo>
                  <a:close/>
                </a:path>
              </a:pathLst>
            </a:custGeom>
            <a:solidFill>
              <a:srgbClr val="000000"/>
            </a:solidFill>
            <a:ln w="9525">
              <a:noFill/>
              <a:round/>
              <a:headEnd/>
              <a:tailEnd/>
            </a:ln>
          </p:spPr>
          <p:txBody>
            <a:bodyPr/>
            <a:lstStyle/>
            <a:p>
              <a:endParaRPr lang="en-US"/>
            </a:p>
          </p:txBody>
        </p:sp>
        <p:sp>
          <p:nvSpPr>
            <p:cNvPr id="92208" name="Freeform 533"/>
            <p:cNvSpPr>
              <a:spLocks/>
            </p:cNvSpPr>
            <p:nvPr/>
          </p:nvSpPr>
          <p:spPr bwMode="auto">
            <a:xfrm>
              <a:off x="3554" y="1823"/>
              <a:ext cx="37" cy="57"/>
            </a:xfrm>
            <a:custGeom>
              <a:avLst/>
              <a:gdLst>
                <a:gd name="T0" fmla="*/ 0 w 37"/>
                <a:gd name="T1" fmla="*/ 54 h 57"/>
                <a:gd name="T2" fmla="*/ 4 w 37"/>
                <a:gd name="T3" fmla="*/ 0 h 57"/>
                <a:gd name="T4" fmla="*/ 37 w 37"/>
                <a:gd name="T5" fmla="*/ 3 h 57"/>
                <a:gd name="T6" fmla="*/ 34 w 37"/>
                <a:gd name="T7" fmla="*/ 57 h 57"/>
                <a:gd name="T8" fmla="*/ 0 w 37"/>
                <a:gd name="T9" fmla="*/ 54 h 57"/>
                <a:gd name="T10" fmla="*/ 0 60000 65536"/>
                <a:gd name="T11" fmla="*/ 0 60000 65536"/>
                <a:gd name="T12" fmla="*/ 0 60000 65536"/>
                <a:gd name="T13" fmla="*/ 0 60000 65536"/>
                <a:gd name="T14" fmla="*/ 0 60000 65536"/>
                <a:gd name="T15" fmla="*/ 0 w 37"/>
                <a:gd name="T16" fmla="*/ 0 h 57"/>
                <a:gd name="T17" fmla="*/ 37 w 37"/>
                <a:gd name="T18" fmla="*/ 57 h 57"/>
              </a:gdLst>
              <a:ahLst/>
              <a:cxnLst>
                <a:cxn ang="T10">
                  <a:pos x="T0" y="T1"/>
                </a:cxn>
                <a:cxn ang="T11">
                  <a:pos x="T2" y="T3"/>
                </a:cxn>
                <a:cxn ang="T12">
                  <a:pos x="T4" y="T5"/>
                </a:cxn>
                <a:cxn ang="T13">
                  <a:pos x="T6" y="T7"/>
                </a:cxn>
                <a:cxn ang="T14">
                  <a:pos x="T8" y="T9"/>
                </a:cxn>
              </a:cxnLst>
              <a:rect l="T15" t="T16" r="T17" b="T18"/>
              <a:pathLst>
                <a:path w="37" h="57">
                  <a:moveTo>
                    <a:pt x="0" y="54"/>
                  </a:moveTo>
                  <a:lnTo>
                    <a:pt x="4" y="0"/>
                  </a:lnTo>
                  <a:lnTo>
                    <a:pt x="37" y="3"/>
                  </a:lnTo>
                  <a:lnTo>
                    <a:pt x="34" y="57"/>
                  </a:lnTo>
                  <a:lnTo>
                    <a:pt x="0" y="54"/>
                  </a:lnTo>
                  <a:close/>
                </a:path>
              </a:pathLst>
            </a:custGeom>
            <a:solidFill>
              <a:srgbClr val="000000"/>
            </a:solidFill>
            <a:ln w="9525">
              <a:noFill/>
              <a:round/>
              <a:headEnd/>
              <a:tailEnd/>
            </a:ln>
          </p:spPr>
          <p:txBody>
            <a:bodyPr/>
            <a:lstStyle/>
            <a:p>
              <a:endParaRPr lang="en-US"/>
            </a:p>
          </p:txBody>
        </p:sp>
        <p:sp>
          <p:nvSpPr>
            <p:cNvPr id="92209" name="Freeform 532"/>
            <p:cNvSpPr>
              <a:spLocks/>
            </p:cNvSpPr>
            <p:nvPr/>
          </p:nvSpPr>
          <p:spPr bwMode="auto">
            <a:xfrm>
              <a:off x="3558" y="1763"/>
              <a:ext cx="35" cy="63"/>
            </a:xfrm>
            <a:custGeom>
              <a:avLst/>
              <a:gdLst>
                <a:gd name="T0" fmla="*/ 0 w 35"/>
                <a:gd name="T1" fmla="*/ 61 h 63"/>
                <a:gd name="T2" fmla="*/ 2 w 35"/>
                <a:gd name="T3" fmla="*/ 0 h 63"/>
                <a:gd name="T4" fmla="*/ 35 w 35"/>
                <a:gd name="T5" fmla="*/ 2 h 63"/>
                <a:gd name="T6" fmla="*/ 33 w 35"/>
                <a:gd name="T7" fmla="*/ 63 h 63"/>
                <a:gd name="T8" fmla="*/ 0 w 35"/>
                <a:gd name="T9" fmla="*/ 61 h 63"/>
                <a:gd name="T10" fmla="*/ 0 60000 65536"/>
                <a:gd name="T11" fmla="*/ 0 60000 65536"/>
                <a:gd name="T12" fmla="*/ 0 60000 65536"/>
                <a:gd name="T13" fmla="*/ 0 60000 65536"/>
                <a:gd name="T14" fmla="*/ 0 60000 65536"/>
                <a:gd name="T15" fmla="*/ 0 w 35"/>
                <a:gd name="T16" fmla="*/ 0 h 63"/>
                <a:gd name="T17" fmla="*/ 35 w 35"/>
                <a:gd name="T18" fmla="*/ 63 h 63"/>
              </a:gdLst>
              <a:ahLst/>
              <a:cxnLst>
                <a:cxn ang="T10">
                  <a:pos x="T0" y="T1"/>
                </a:cxn>
                <a:cxn ang="T11">
                  <a:pos x="T2" y="T3"/>
                </a:cxn>
                <a:cxn ang="T12">
                  <a:pos x="T4" y="T5"/>
                </a:cxn>
                <a:cxn ang="T13">
                  <a:pos x="T6" y="T7"/>
                </a:cxn>
                <a:cxn ang="T14">
                  <a:pos x="T8" y="T9"/>
                </a:cxn>
              </a:cxnLst>
              <a:rect l="T15" t="T16" r="T17" b="T18"/>
              <a:pathLst>
                <a:path w="35" h="63">
                  <a:moveTo>
                    <a:pt x="0" y="61"/>
                  </a:moveTo>
                  <a:lnTo>
                    <a:pt x="2" y="0"/>
                  </a:lnTo>
                  <a:lnTo>
                    <a:pt x="35" y="2"/>
                  </a:lnTo>
                  <a:lnTo>
                    <a:pt x="33" y="63"/>
                  </a:lnTo>
                  <a:lnTo>
                    <a:pt x="0" y="61"/>
                  </a:lnTo>
                  <a:close/>
                </a:path>
              </a:pathLst>
            </a:custGeom>
            <a:solidFill>
              <a:srgbClr val="000000"/>
            </a:solidFill>
            <a:ln w="9525">
              <a:noFill/>
              <a:round/>
              <a:headEnd/>
              <a:tailEnd/>
            </a:ln>
          </p:spPr>
          <p:txBody>
            <a:bodyPr/>
            <a:lstStyle/>
            <a:p>
              <a:endParaRPr lang="en-US"/>
            </a:p>
          </p:txBody>
        </p:sp>
        <p:sp>
          <p:nvSpPr>
            <p:cNvPr id="92210" name="Freeform 531"/>
            <p:cNvSpPr>
              <a:spLocks/>
            </p:cNvSpPr>
            <p:nvPr/>
          </p:nvSpPr>
          <p:spPr bwMode="auto">
            <a:xfrm>
              <a:off x="3560" y="1703"/>
              <a:ext cx="36" cy="62"/>
            </a:xfrm>
            <a:custGeom>
              <a:avLst/>
              <a:gdLst>
                <a:gd name="T0" fmla="*/ 0 w 36"/>
                <a:gd name="T1" fmla="*/ 60 h 62"/>
                <a:gd name="T2" fmla="*/ 3 w 36"/>
                <a:gd name="T3" fmla="*/ 0 h 62"/>
                <a:gd name="T4" fmla="*/ 36 w 36"/>
                <a:gd name="T5" fmla="*/ 2 h 62"/>
                <a:gd name="T6" fmla="*/ 33 w 36"/>
                <a:gd name="T7" fmla="*/ 62 h 62"/>
                <a:gd name="T8" fmla="*/ 0 w 36"/>
                <a:gd name="T9" fmla="*/ 60 h 62"/>
                <a:gd name="T10" fmla="*/ 0 60000 65536"/>
                <a:gd name="T11" fmla="*/ 0 60000 65536"/>
                <a:gd name="T12" fmla="*/ 0 60000 65536"/>
                <a:gd name="T13" fmla="*/ 0 60000 65536"/>
                <a:gd name="T14" fmla="*/ 0 60000 65536"/>
                <a:gd name="T15" fmla="*/ 0 w 36"/>
                <a:gd name="T16" fmla="*/ 0 h 62"/>
                <a:gd name="T17" fmla="*/ 36 w 36"/>
                <a:gd name="T18" fmla="*/ 62 h 62"/>
              </a:gdLst>
              <a:ahLst/>
              <a:cxnLst>
                <a:cxn ang="T10">
                  <a:pos x="T0" y="T1"/>
                </a:cxn>
                <a:cxn ang="T11">
                  <a:pos x="T2" y="T3"/>
                </a:cxn>
                <a:cxn ang="T12">
                  <a:pos x="T4" y="T5"/>
                </a:cxn>
                <a:cxn ang="T13">
                  <a:pos x="T6" y="T7"/>
                </a:cxn>
                <a:cxn ang="T14">
                  <a:pos x="T8" y="T9"/>
                </a:cxn>
              </a:cxnLst>
              <a:rect l="T15" t="T16" r="T17" b="T18"/>
              <a:pathLst>
                <a:path w="36" h="62">
                  <a:moveTo>
                    <a:pt x="0" y="60"/>
                  </a:moveTo>
                  <a:lnTo>
                    <a:pt x="3" y="0"/>
                  </a:lnTo>
                  <a:lnTo>
                    <a:pt x="36" y="2"/>
                  </a:lnTo>
                  <a:lnTo>
                    <a:pt x="33" y="62"/>
                  </a:lnTo>
                  <a:lnTo>
                    <a:pt x="0" y="60"/>
                  </a:lnTo>
                  <a:close/>
                </a:path>
              </a:pathLst>
            </a:custGeom>
            <a:solidFill>
              <a:srgbClr val="000000"/>
            </a:solidFill>
            <a:ln w="9525">
              <a:noFill/>
              <a:round/>
              <a:headEnd/>
              <a:tailEnd/>
            </a:ln>
          </p:spPr>
          <p:txBody>
            <a:bodyPr/>
            <a:lstStyle/>
            <a:p>
              <a:endParaRPr lang="en-US"/>
            </a:p>
          </p:txBody>
        </p:sp>
        <p:sp>
          <p:nvSpPr>
            <p:cNvPr id="92211" name="Freeform 530"/>
            <p:cNvSpPr>
              <a:spLocks/>
            </p:cNvSpPr>
            <p:nvPr/>
          </p:nvSpPr>
          <p:spPr bwMode="auto">
            <a:xfrm>
              <a:off x="3563" y="1632"/>
              <a:ext cx="35" cy="72"/>
            </a:xfrm>
            <a:custGeom>
              <a:avLst/>
              <a:gdLst>
                <a:gd name="T0" fmla="*/ 0 w 35"/>
                <a:gd name="T1" fmla="*/ 71 h 72"/>
                <a:gd name="T2" fmla="*/ 2 w 35"/>
                <a:gd name="T3" fmla="*/ 0 h 72"/>
                <a:gd name="T4" fmla="*/ 35 w 35"/>
                <a:gd name="T5" fmla="*/ 1 h 72"/>
                <a:gd name="T6" fmla="*/ 33 w 35"/>
                <a:gd name="T7" fmla="*/ 72 h 72"/>
                <a:gd name="T8" fmla="*/ 0 w 35"/>
                <a:gd name="T9" fmla="*/ 71 h 72"/>
                <a:gd name="T10" fmla="*/ 0 60000 65536"/>
                <a:gd name="T11" fmla="*/ 0 60000 65536"/>
                <a:gd name="T12" fmla="*/ 0 60000 65536"/>
                <a:gd name="T13" fmla="*/ 0 60000 65536"/>
                <a:gd name="T14" fmla="*/ 0 60000 65536"/>
                <a:gd name="T15" fmla="*/ 0 w 35"/>
                <a:gd name="T16" fmla="*/ 0 h 72"/>
                <a:gd name="T17" fmla="*/ 35 w 35"/>
                <a:gd name="T18" fmla="*/ 72 h 72"/>
              </a:gdLst>
              <a:ahLst/>
              <a:cxnLst>
                <a:cxn ang="T10">
                  <a:pos x="T0" y="T1"/>
                </a:cxn>
                <a:cxn ang="T11">
                  <a:pos x="T2" y="T3"/>
                </a:cxn>
                <a:cxn ang="T12">
                  <a:pos x="T4" y="T5"/>
                </a:cxn>
                <a:cxn ang="T13">
                  <a:pos x="T6" y="T7"/>
                </a:cxn>
                <a:cxn ang="T14">
                  <a:pos x="T8" y="T9"/>
                </a:cxn>
              </a:cxnLst>
              <a:rect l="T15" t="T16" r="T17" b="T18"/>
              <a:pathLst>
                <a:path w="35" h="72">
                  <a:moveTo>
                    <a:pt x="0" y="71"/>
                  </a:moveTo>
                  <a:lnTo>
                    <a:pt x="2" y="0"/>
                  </a:lnTo>
                  <a:lnTo>
                    <a:pt x="35" y="1"/>
                  </a:lnTo>
                  <a:lnTo>
                    <a:pt x="33" y="72"/>
                  </a:lnTo>
                  <a:lnTo>
                    <a:pt x="0" y="71"/>
                  </a:lnTo>
                  <a:close/>
                </a:path>
              </a:pathLst>
            </a:custGeom>
            <a:solidFill>
              <a:srgbClr val="000000"/>
            </a:solidFill>
            <a:ln w="9525">
              <a:noFill/>
              <a:round/>
              <a:headEnd/>
              <a:tailEnd/>
            </a:ln>
          </p:spPr>
          <p:txBody>
            <a:bodyPr/>
            <a:lstStyle/>
            <a:p>
              <a:endParaRPr lang="en-US"/>
            </a:p>
          </p:txBody>
        </p:sp>
        <p:sp>
          <p:nvSpPr>
            <p:cNvPr id="92212" name="Freeform 529"/>
            <p:cNvSpPr>
              <a:spLocks/>
            </p:cNvSpPr>
            <p:nvPr/>
          </p:nvSpPr>
          <p:spPr bwMode="auto">
            <a:xfrm>
              <a:off x="3570" y="1462"/>
              <a:ext cx="34" cy="30"/>
            </a:xfrm>
            <a:custGeom>
              <a:avLst/>
              <a:gdLst>
                <a:gd name="T0" fmla="*/ 0 w 34"/>
                <a:gd name="T1" fmla="*/ 30 h 30"/>
                <a:gd name="T2" fmla="*/ 0 w 34"/>
                <a:gd name="T3" fmla="*/ 0 h 30"/>
                <a:gd name="T4" fmla="*/ 34 w 34"/>
                <a:gd name="T5" fmla="*/ 1 h 30"/>
                <a:gd name="T6" fmla="*/ 33 w 34"/>
                <a:gd name="T7" fmla="*/ 30 h 30"/>
                <a:gd name="T8" fmla="*/ 0 w 34"/>
                <a:gd name="T9" fmla="*/ 3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0" y="30"/>
                  </a:moveTo>
                  <a:lnTo>
                    <a:pt x="0" y="0"/>
                  </a:lnTo>
                  <a:lnTo>
                    <a:pt x="34" y="1"/>
                  </a:lnTo>
                  <a:lnTo>
                    <a:pt x="33" y="30"/>
                  </a:lnTo>
                  <a:lnTo>
                    <a:pt x="0" y="30"/>
                  </a:lnTo>
                  <a:close/>
                </a:path>
              </a:pathLst>
            </a:custGeom>
            <a:solidFill>
              <a:srgbClr val="000000"/>
            </a:solidFill>
            <a:ln w="9525">
              <a:noFill/>
              <a:round/>
              <a:headEnd/>
              <a:tailEnd/>
            </a:ln>
          </p:spPr>
          <p:txBody>
            <a:bodyPr/>
            <a:lstStyle/>
            <a:p>
              <a:endParaRPr lang="en-US"/>
            </a:p>
          </p:txBody>
        </p:sp>
        <p:sp>
          <p:nvSpPr>
            <p:cNvPr id="92213" name="Freeform 528"/>
            <p:cNvSpPr>
              <a:spLocks/>
            </p:cNvSpPr>
            <p:nvPr/>
          </p:nvSpPr>
          <p:spPr bwMode="auto">
            <a:xfrm>
              <a:off x="3570" y="1403"/>
              <a:ext cx="36" cy="61"/>
            </a:xfrm>
            <a:custGeom>
              <a:avLst/>
              <a:gdLst>
                <a:gd name="T0" fmla="*/ 0 w 36"/>
                <a:gd name="T1" fmla="*/ 59 h 61"/>
                <a:gd name="T2" fmla="*/ 3 w 36"/>
                <a:gd name="T3" fmla="*/ 0 h 61"/>
                <a:gd name="T4" fmla="*/ 36 w 36"/>
                <a:gd name="T5" fmla="*/ 2 h 61"/>
                <a:gd name="T6" fmla="*/ 34 w 36"/>
                <a:gd name="T7" fmla="*/ 61 h 61"/>
                <a:gd name="T8" fmla="*/ 0 w 36"/>
                <a:gd name="T9" fmla="*/ 59 h 61"/>
                <a:gd name="T10" fmla="*/ 0 60000 65536"/>
                <a:gd name="T11" fmla="*/ 0 60000 65536"/>
                <a:gd name="T12" fmla="*/ 0 60000 65536"/>
                <a:gd name="T13" fmla="*/ 0 60000 65536"/>
                <a:gd name="T14" fmla="*/ 0 60000 65536"/>
                <a:gd name="T15" fmla="*/ 0 w 36"/>
                <a:gd name="T16" fmla="*/ 0 h 61"/>
                <a:gd name="T17" fmla="*/ 36 w 36"/>
                <a:gd name="T18" fmla="*/ 61 h 61"/>
              </a:gdLst>
              <a:ahLst/>
              <a:cxnLst>
                <a:cxn ang="T10">
                  <a:pos x="T0" y="T1"/>
                </a:cxn>
                <a:cxn ang="T11">
                  <a:pos x="T2" y="T3"/>
                </a:cxn>
                <a:cxn ang="T12">
                  <a:pos x="T4" y="T5"/>
                </a:cxn>
                <a:cxn ang="T13">
                  <a:pos x="T6" y="T7"/>
                </a:cxn>
                <a:cxn ang="T14">
                  <a:pos x="T8" y="T9"/>
                </a:cxn>
              </a:cxnLst>
              <a:rect l="T15" t="T16" r="T17" b="T18"/>
              <a:pathLst>
                <a:path w="36" h="61">
                  <a:moveTo>
                    <a:pt x="0" y="59"/>
                  </a:moveTo>
                  <a:lnTo>
                    <a:pt x="3" y="0"/>
                  </a:lnTo>
                  <a:lnTo>
                    <a:pt x="36" y="2"/>
                  </a:lnTo>
                  <a:lnTo>
                    <a:pt x="34" y="61"/>
                  </a:lnTo>
                  <a:lnTo>
                    <a:pt x="0" y="59"/>
                  </a:lnTo>
                  <a:close/>
                </a:path>
              </a:pathLst>
            </a:custGeom>
            <a:solidFill>
              <a:srgbClr val="000000"/>
            </a:solidFill>
            <a:ln w="9525">
              <a:noFill/>
              <a:round/>
              <a:headEnd/>
              <a:tailEnd/>
            </a:ln>
          </p:spPr>
          <p:txBody>
            <a:bodyPr/>
            <a:lstStyle/>
            <a:p>
              <a:endParaRPr lang="en-US"/>
            </a:p>
          </p:txBody>
        </p:sp>
        <p:sp>
          <p:nvSpPr>
            <p:cNvPr id="92214" name="Freeform 527"/>
            <p:cNvSpPr>
              <a:spLocks/>
            </p:cNvSpPr>
            <p:nvPr/>
          </p:nvSpPr>
          <p:spPr bwMode="auto">
            <a:xfrm>
              <a:off x="3573" y="1345"/>
              <a:ext cx="36" cy="60"/>
            </a:xfrm>
            <a:custGeom>
              <a:avLst/>
              <a:gdLst>
                <a:gd name="T0" fmla="*/ 0 w 36"/>
                <a:gd name="T1" fmla="*/ 58 h 60"/>
                <a:gd name="T2" fmla="*/ 3 w 36"/>
                <a:gd name="T3" fmla="*/ 0 h 60"/>
                <a:gd name="T4" fmla="*/ 36 w 36"/>
                <a:gd name="T5" fmla="*/ 2 h 60"/>
                <a:gd name="T6" fmla="*/ 33 w 36"/>
                <a:gd name="T7" fmla="*/ 60 h 60"/>
                <a:gd name="T8" fmla="*/ 0 w 36"/>
                <a:gd name="T9" fmla="*/ 58 h 60"/>
                <a:gd name="T10" fmla="*/ 0 60000 65536"/>
                <a:gd name="T11" fmla="*/ 0 60000 65536"/>
                <a:gd name="T12" fmla="*/ 0 60000 65536"/>
                <a:gd name="T13" fmla="*/ 0 60000 65536"/>
                <a:gd name="T14" fmla="*/ 0 60000 65536"/>
                <a:gd name="T15" fmla="*/ 0 w 36"/>
                <a:gd name="T16" fmla="*/ 0 h 60"/>
                <a:gd name="T17" fmla="*/ 36 w 36"/>
                <a:gd name="T18" fmla="*/ 60 h 60"/>
              </a:gdLst>
              <a:ahLst/>
              <a:cxnLst>
                <a:cxn ang="T10">
                  <a:pos x="T0" y="T1"/>
                </a:cxn>
                <a:cxn ang="T11">
                  <a:pos x="T2" y="T3"/>
                </a:cxn>
                <a:cxn ang="T12">
                  <a:pos x="T4" y="T5"/>
                </a:cxn>
                <a:cxn ang="T13">
                  <a:pos x="T6" y="T7"/>
                </a:cxn>
                <a:cxn ang="T14">
                  <a:pos x="T8" y="T9"/>
                </a:cxn>
              </a:cxnLst>
              <a:rect l="T15" t="T16" r="T17" b="T18"/>
              <a:pathLst>
                <a:path w="36" h="60">
                  <a:moveTo>
                    <a:pt x="0" y="58"/>
                  </a:moveTo>
                  <a:lnTo>
                    <a:pt x="3" y="0"/>
                  </a:lnTo>
                  <a:lnTo>
                    <a:pt x="36" y="2"/>
                  </a:lnTo>
                  <a:lnTo>
                    <a:pt x="33" y="60"/>
                  </a:lnTo>
                  <a:lnTo>
                    <a:pt x="0" y="58"/>
                  </a:lnTo>
                  <a:close/>
                </a:path>
              </a:pathLst>
            </a:custGeom>
            <a:solidFill>
              <a:srgbClr val="000000"/>
            </a:solidFill>
            <a:ln w="9525">
              <a:noFill/>
              <a:round/>
              <a:headEnd/>
              <a:tailEnd/>
            </a:ln>
          </p:spPr>
          <p:txBody>
            <a:bodyPr/>
            <a:lstStyle/>
            <a:p>
              <a:endParaRPr lang="en-US"/>
            </a:p>
          </p:txBody>
        </p:sp>
        <p:sp>
          <p:nvSpPr>
            <p:cNvPr id="92215" name="Freeform 526"/>
            <p:cNvSpPr>
              <a:spLocks/>
            </p:cNvSpPr>
            <p:nvPr/>
          </p:nvSpPr>
          <p:spPr bwMode="auto">
            <a:xfrm>
              <a:off x="3576" y="1288"/>
              <a:ext cx="36" cy="59"/>
            </a:xfrm>
            <a:custGeom>
              <a:avLst/>
              <a:gdLst>
                <a:gd name="T0" fmla="*/ 0 w 36"/>
                <a:gd name="T1" fmla="*/ 57 h 59"/>
                <a:gd name="T2" fmla="*/ 3 w 36"/>
                <a:gd name="T3" fmla="*/ 0 h 59"/>
                <a:gd name="T4" fmla="*/ 36 w 36"/>
                <a:gd name="T5" fmla="*/ 2 h 59"/>
                <a:gd name="T6" fmla="*/ 33 w 36"/>
                <a:gd name="T7" fmla="*/ 59 h 59"/>
                <a:gd name="T8" fmla="*/ 0 w 36"/>
                <a:gd name="T9" fmla="*/ 57 h 59"/>
                <a:gd name="T10" fmla="*/ 0 60000 65536"/>
                <a:gd name="T11" fmla="*/ 0 60000 65536"/>
                <a:gd name="T12" fmla="*/ 0 60000 65536"/>
                <a:gd name="T13" fmla="*/ 0 60000 65536"/>
                <a:gd name="T14" fmla="*/ 0 60000 65536"/>
                <a:gd name="T15" fmla="*/ 0 w 36"/>
                <a:gd name="T16" fmla="*/ 0 h 59"/>
                <a:gd name="T17" fmla="*/ 36 w 36"/>
                <a:gd name="T18" fmla="*/ 59 h 59"/>
              </a:gdLst>
              <a:ahLst/>
              <a:cxnLst>
                <a:cxn ang="T10">
                  <a:pos x="T0" y="T1"/>
                </a:cxn>
                <a:cxn ang="T11">
                  <a:pos x="T2" y="T3"/>
                </a:cxn>
                <a:cxn ang="T12">
                  <a:pos x="T4" y="T5"/>
                </a:cxn>
                <a:cxn ang="T13">
                  <a:pos x="T6" y="T7"/>
                </a:cxn>
                <a:cxn ang="T14">
                  <a:pos x="T8" y="T9"/>
                </a:cxn>
              </a:cxnLst>
              <a:rect l="T15" t="T16" r="T17" b="T18"/>
              <a:pathLst>
                <a:path w="36" h="59">
                  <a:moveTo>
                    <a:pt x="0" y="57"/>
                  </a:moveTo>
                  <a:lnTo>
                    <a:pt x="3" y="0"/>
                  </a:lnTo>
                  <a:lnTo>
                    <a:pt x="36" y="2"/>
                  </a:lnTo>
                  <a:lnTo>
                    <a:pt x="33" y="59"/>
                  </a:lnTo>
                  <a:lnTo>
                    <a:pt x="0" y="57"/>
                  </a:lnTo>
                  <a:close/>
                </a:path>
              </a:pathLst>
            </a:custGeom>
            <a:solidFill>
              <a:srgbClr val="000000"/>
            </a:solidFill>
            <a:ln w="9525">
              <a:noFill/>
              <a:round/>
              <a:headEnd/>
              <a:tailEnd/>
            </a:ln>
          </p:spPr>
          <p:txBody>
            <a:bodyPr/>
            <a:lstStyle/>
            <a:p>
              <a:endParaRPr lang="en-US"/>
            </a:p>
          </p:txBody>
        </p:sp>
        <p:sp>
          <p:nvSpPr>
            <p:cNvPr id="92216" name="Freeform 525"/>
            <p:cNvSpPr>
              <a:spLocks/>
            </p:cNvSpPr>
            <p:nvPr/>
          </p:nvSpPr>
          <p:spPr bwMode="auto">
            <a:xfrm>
              <a:off x="3579" y="1245"/>
              <a:ext cx="36" cy="45"/>
            </a:xfrm>
            <a:custGeom>
              <a:avLst/>
              <a:gdLst>
                <a:gd name="T0" fmla="*/ 0 w 36"/>
                <a:gd name="T1" fmla="*/ 43 h 45"/>
                <a:gd name="T2" fmla="*/ 3 w 36"/>
                <a:gd name="T3" fmla="*/ 0 h 45"/>
                <a:gd name="T4" fmla="*/ 36 w 36"/>
                <a:gd name="T5" fmla="*/ 3 h 45"/>
                <a:gd name="T6" fmla="*/ 33 w 36"/>
                <a:gd name="T7" fmla="*/ 45 h 45"/>
                <a:gd name="T8" fmla="*/ 0 w 36"/>
                <a:gd name="T9" fmla="*/ 43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43"/>
                  </a:moveTo>
                  <a:lnTo>
                    <a:pt x="3" y="0"/>
                  </a:lnTo>
                  <a:lnTo>
                    <a:pt x="36" y="3"/>
                  </a:lnTo>
                  <a:lnTo>
                    <a:pt x="33" y="45"/>
                  </a:lnTo>
                  <a:lnTo>
                    <a:pt x="0" y="43"/>
                  </a:lnTo>
                  <a:close/>
                </a:path>
              </a:pathLst>
            </a:custGeom>
            <a:solidFill>
              <a:srgbClr val="000000"/>
            </a:solidFill>
            <a:ln w="9525">
              <a:noFill/>
              <a:round/>
              <a:headEnd/>
              <a:tailEnd/>
            </a:ln>
          </p:spPr>
          <p:txBody>
            <a:bodyPr/>
            <a:lstStyle/>
            <a:p>
              <a:endParaRPr lang="en-US"/>
            </a:p>
          </p:txBody>
        </p:sp>
        <p:sp>
          <p:nvSpPr>
            <p:cNvPr id="92217" name="Rectangle 524"/>
            <p:cNvSpPr>
              <a:spLocks noChangeArrowheads="1"/>
            </p:cNvSpPr>
            <p:nvPr/>
          </p:nvSpPr>
          <p:spPr bwMode="auto">
            <a:xfrm>
              <a:off x="3595" y="1103"/>
              <a:ext cx="33" cy="3"/>
            </a:xfrm>
            <a:prstGeom prst="rect">
              <a:avLst/>
            </a:prstGeom>
            <a:solidFill>
              <a:srgbClr val="000000"/>
            </a:solidFill>
            <a:ln w="9525">
              <a:noFill/>
              <a:miter lim="800000"/>
              <a:headEnd/>
              <a:tailEnd/>
            </a:ln>
          </p:spPr>
          <p:txBody>
            <a:bodyPr/>
            <a:lstStyle/>
            <a:p>
              <a:endParaRPr lang="en-US"/>
            </a:p>
          </p:txBody>
        </p:sp>
        <p:sp>
          <p:nvSpPr>
            <p:cNvPr id="92218" name="Freeform 523"/>
            <p:cNvSpPr>
              <a:spLocks/>
            </p:cNvSpPr>
            <p:nvPr/>
          </p:nvSpPr>
          <p:spPr bwMode="auto">
            <a:xfrm>
              <a:off x="3595" y="1075"/>
              <a:ext cx="36" cy="30"/>
            </a:xfrm>
            <a:custGeom>
              <a:avLst/>
              <a:gdLst>
                <a:gd name="T0" fmla="*/ 0 w 36"/>
                <a:gd name="T1" fmla="*/ 25 h 30"/>
                <a:gd name="T2" fmla="*/ 3 w 36"/>
                <a:gd name="T3" fmla="*/ 0 h 30"/>
                <a:gd name="T4" fmla="*/ 36 w 36"/>
                <a:gd name="T5" fmla="*/ 5 h 30"/>
                <a:gd name="T6" fmla="*/ 32 w 36"/>
                <a:gd name="T7" fmla="*/ 30 h 30"/>
                <a:gd name="T8" fmla="*/ 0 w 36"/>
                <a:gd name="T9" fmla="*/ 25 h 30"/>
                <a:gd name="T10" fmla="*/ 0 60000 65536"/>
                <a:gd name="T11" fmla="*/ 0 60000 65536"/>
                <a:gd name="T12" fmla="*/ 0 60000 65536"/>
                <a:gd name="T13" fmla="*/ 0 60000 65536"/>
                <a:gd name="T14" fmla="*/ 0 60000 65536"/>
                <a:gd name="T15" fmla="*/ 0 w 36"/>
                <a:gd name="T16" fmla="*/ 0 h 30"/>
                <a:gd name="T17" fmla="*/ 36 w 36"/>
                <a:gd name="T18" fmla="*/ 30 h 30"/>
              </a:gdLst>
              <a:ahLst/>
              <a:cxnLst>
                <a:cxn ang="T10">
                  <a:pos x="T0" y="T1"/>
                </a:cxn>
                <a:cxn ang="T11">
                  <a:pos x="T2" y="T3"/>
                </a:cxn>
                <a:cxn ang="T12">
                  <a:pos x="T4" y="T5"/>
                </a:cxn>
                <a:cxn ang="T13">
                  <a:pos x="T6" y="T7"/>
                </a:cxn>
                <a:cxn ang="T14">
                  <a:pos x="T8" y="T9"/>
                </a:cxn>
              </a:cxnLst>
              <a:rect l="T15" t="T16" r="T17" b="T18"/>
              <a:pathLst>
                <a:path w="36" h="30">
                  <a:moveTo>
                    <a:pt x="0" y="25"/>
                  </a:moveTo>
                  <a:lnTo>
                    <a:pt x="3" y="0"/>
                  </a:lnTo>
                  <a:lnTo>
                    <a:pt x="36" y="5"/>
                  </a:lnTo>
                  <a:lnTo>
                    <a:pt x="32" y="30"/>
                  </a:lnTo>
                  <a:lnTo>
                    <a:pt x="0" y="25"/>
                  </a:lnTo>
                  <a:close/>
                </a:path>
              </a:pathLst>
            </a:custGeom>
            <a:solidFill>
              <a:srgbClr val="000000"/>
            </a:solidFill>
            <a:ln w="9525">
              <a:noFill/>
              <a:round/>
              <a:headEnd/>
              <a:tailEnd/>
            </a:ln>
          </p:spPr>
          <p:txBody>
            <a:bodyPr/>
            <a:lstStyle/>
            <a:p>
              <a:endParaRPr lang="en-US"/>
            </a:p>
          </p:txBody>
        </p:sp>
        <p:sp>
          <p:nvSpPr>
            <p:cNvPr id="92219" name="Freeform 522"/>
            <p:cNvSpPr>
              <a:spLocks/>
            </p:cNvSpPr>
            <p:nvPr/>
          </p:nvSpPr>
          <p:spPr bwMode="auto">
            <a:xfrm>
              <a:off x="3598" y="1052"/>
              <a:ext cx="36" cy="28"/>
            </a:xfrm>
            <a:custGeom>
              <a:avLst/>
              <a:gdLst>
                <a:gd name="T0" fmla="*/ 0 w 36"/>
                <a:gd name="T1" fmla="*/ 24 h 28"/>
                <a:gd name="T2" fmla="*/ 3 w 36"/>
                <a:gd name="T3" fmla="*/ 0 h 28"/>
                <a:gd name="T4" fmla="*/ 36 w 36"/>
                <a:gd name="T5" fmla="*/ 4 h 28"/>
                <a:gd name="T6" fmla="*/ 33 w 36"/>
                <a:gd name="T7" fmla="*/ 28 h 28"/>
                <a:gd name="T8" fmla="*/ 0 w 36"/>
                <a:gd name="T9" fmla="*/ 24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0" y="24"/>
                  </a:moveTo>
                  <a:lnTo>
                    <a:pt x="3" y="0"/>
                  </a:lnTo>
                  <a:lnTo>
                    <a:pt x="36" y="4"/>
                  </a:lnTo>
                  <a:lnTo>
                    <a:pt x="33" y="28"/>
                  </a:lnTo>
                  <a:lnTo>
                    <a:pt x="0" y="24"/>
                  </a:lnTo>
                  <a:close/>
                </a:path>
              </a:pathLst>
            </a:custGeom>
            <a:solidFill>
              <a:srgbClr val="000000"/>
            </a:solidFill>
            <a:ln w="9525">
              <a:noFill/>
              <a:round/>
              <a:headEnd/>
              <a:tailEnd/>
            </a:ln>
          </p:spPr>
          <p:txBody>
            <a:bodyPr/>
            <a:lstStyle/>
            <a:p>
              <a:endParaRPr lang="en-US"/>
            </a:p>
          </p:txBody>
        </p:sp>
        <p:sp>
          <p:nvSpPr>
            <p:cNvPr id="92220" name="Freeform 521"/>
            <p:cNvSpPr>
              <a:spLocks/>
            </p:cNvSpPr>
            <p:nvPr/>
          </p:nvSpPr>
          <p:spPr bwMode="auto">
            <a:xfrm>
              <a:off x="3601" y="1028"/>
              <a:ext cx="36" cy="28"/>
            </a:xfrm>
            <a:custGeom>
              <a:avLst/>
              <a:gdLst>
                <a:gd name="T0" fmla="*/ 0 w 36"/>
                <a:gd name="T1" fmla="*/ 23 h 28"/>
                <a:gd name="T2" fmla="*/ 3 w 36"/>
                <a:gd name="T3" fmla="*/ 0 h 28"/>
                <a:gd name="T4" fmla="*/ 36 w 36"/>
                <a:gd name="T5" fmla="*/ 5 h 28"/>
                <a:gd name="T6" fmla="*/ 32 w 36"/>
                <a:gd name="T7" fmla="*/ 28 h 28"/>
                <a:gd name="T8" fmla="*/ 0 w 36"/>
                <a:gd name="T9" fmla="*/ 23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0" y="23"/>
                  </a:moveTo>
                  <a:lnTo>
                    <a:pt x="3" y="0"/>
                  </a:lnTo>
                  <a:lnTo>
                    <a:pt x="36" y="5"/>
                  </a:lnTo>
                  <a:lnTo>
                    <a:pt x="32" y="28"/>
                  </a:lnTo>
                  <a:lnTo>
                    <a:pt x="0" y="23"/>
                  </a:lnTo>
                  <a:close/>
                </a:path>
              </a:pathLst>
            </a:custGeom>
            <a:solidFill>
              <a:srgbClr val="000000"/>
            </a:solidFill>
            <a:ln w="9525">
              <a:noFill/>
              <a:round/>
              <a:headEnd/>
              <a:tailEnd/>
            </a:ln>
          </p:spPr>
          <p:txBody>
            <a:bodyPr/>
            <a:lstStyle/>
            <a:p>
              <a:endParaRPr lang="en-US"/>
            </a:p>
          </p:txBody>
        </p:sp>
        <p:sp>
          <p:nvSpPr>
            <p:cNvPr id="92221" name="Freeform 520"/>
            <p:cNvSpPr>
              <a:spLocks/>
            </p:cNvSpPr>
            <p:nvPr/>
          </p:nvSpPr>
          <p:spPr bwMode="auto">
            <a:xfrm>
              <a:off x="3604" y="1004"/>
              <a:ext cx="37" cy="30"/>
            </a:xfrm>
            <a:custGeom>
              <a:avLst/>
              <a:gdLst>
                <a:gd name="T0" fmla="*/ 0 w 37"/>
                <a:gd name="T1" fmla="*/ 23 h 30"/>
                <a:gd name="T2" fmla="*/ 4 w 37"/>
                <a:gd name="T3" fmla="*/ 0 h 30"/>
                <a:gd name="T4" fmla="*/ 37 w 37"/>
                <a:gd name="T5" fmla="*/ 7 h 30"/>
                <a:gd name="T6" fmla="*/ 33 w 37"/>
                <a:gd name="T7" fmla="*/ 30 h 30"/>
                <a:gd name="T8" fmla="*/ 0 w 37"/>
                <a:gd name="T9" fmla="*/ 23 h 30"/>
                <a:gd name="T10" fmla="*/ 0 60000 65536"/>
                <a:gd name="T11" fmla="*/ 0 60000 65536"/>
                <a:gd name="T12" fmla="*/ 0 60000 65536"/>
                <a:gd name="T13" fmla="*/ 0 60000 65536"/>
                <a:gd name="T14" fmla="*/ 0 60000 65536"/>
                <a:gd name="T15" fmla="*/ 0 w 37"/>
                <a:gd name="T16" fmla="*/ 0 h 30"/>
                <a:gd name="T17" fmla="*/ 37 w 37"/>
                <a:gd name="T18" fmla="*/ 30 h 30"/>
              </a:gdLst>
              <a:ahLst/>
              <a:cxnLst>
                <a:cxn ang="T10">
                  <a:pos x="T0" y="T1"/>
                </a:cxn>
                <a:cxn ang="T11">
                  <a:pos x="T2" y="T3"/>
                </a:cxn>
                <a:cxn ang="T12">
                  <a:pos x="T4" y="T5"/>
                </a:cxn>
                <a:cxn ang="T13">
                  <a:pos x="T6" y="T7"/>
                </a:cxn>
                <a:cxn ang="T14">
                  <a:pos x="T8" y="T9"/>
                </a:cxn>
              </a:cxnLst>
              <a:rect l="T15" t="T16" r="T17" b="T18"/>
              <a:pathLst>
                <a:path w="37" h="30">
                  <a:moveTo>
                    <a:pt x="0" y="23"/>
                  </a:moveTo>
                  <a:lnTo>
                    <a:pt x="4" y="0"/>
                  </a:lnTo>
                  <a:lnTo>
                    <a:pt x="37" y="7"/>
                  </a:lnTo>
                  <a:lnTo>
                    <a:pt x="33" y="30"/>
                  </a:lnTo>
                  <a:lnTo>
                    <a:pt x="0" y="23"/>
                  </a:lnTo>
                  <a:close/>
                </a:path>
              </a:pathLst>
            </a:custGeom>
            <a:solidFill>
              <a:srgbClr val="000000"/>
            </a:solidFill>
            <a:ln w="9525">
              <a:noFill/>
              <a:round/>
              <a:headEnd/>
              <a:tailEnd/>
            </a:ln>
          </p:spPr>
          <p:txBody>
            <a:bodyPr/>
            <a:lstStyle/>
            <a:p>
              <a:endParaRPr lang="en-US"/>
            </a:p>
          </p:txBody>
        </p:sp>
        <p:sp>
          <p:nvSpPr>
            <p:cNvPr id="92222" name="Freeform 519"/>
            <p:cNvSpPr>
              <a:spLocks/>
            </p:cNvSpPr>
            <p:nvPr/>
          </p:nvSpPr>
          <p:spPr bwMode="auto">
            <a:xfrm>
              <a:off x="3608" y="982"/>
              <a:ext cx="37" cy="29"/>
            </a:xfrm>
            <a:custGeom>
              <a:avLst/>
              <a:gdLst>
                <a:gd name="T0" fmla="*/ 0 w 37"/>
                <a:gd name="T1" fmla="*/ 22 h 29"/>
                <a:gd name="T2" fmla="*/ 5 w 37"/>
                <a:gd name="T3" fmla="*/ 0 h 29"/>
                <a:gd name="T4" fmla="*/ 37 w 37"/>
                <a:gd name="T5" fmla="*/ 6 h 29"/>
                <a:gd name="T6" fmla="*/ 33 w 37"/>
                <a:gd name="T7" fmla="*/ 29 h 29"/>
                <a:gd name="T8" fmla="*/ 0 w 37"/>
                <a:gd name="T9" fmla="*/ 22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22"/>
                  </a:moveTo>
                  <a:lnTo>
                    <a:pt x="5" y="0"/>
                  </a:lnTo>
                  <a:lnTo>
                    <a:pt x="37" y="6"/>
                  </a:lnTo>
                  <a:lnTo>
                    <a:pt x="33" y="29"/>
                  </a:lnTo>
                  <a:lnTo>
                    <a:pt x="0" y="22"/>
                  </a:lnTo>
                  <a:close/>
                </a:path>
              </a:pathLst>
            </a:custGeom>
            <a:solidFill>
              <a:srgbClr val="000000"/>
            </a:solidFill>
            <a:ln w="9525">
              <a:noFill/>
              <a:round/>
              <a:headEnd/>
              <a:tailEnd/>
            </a:ln>
          </p:spPr>
          <p:txBody>
            <a:bodyPr/>
            <a:lstStyle/>
            <a:p>
              <a:endParaRPr lang="en-US"/>
            </a:p>
          </p:txBody>
        </p:sp>
        <p:sp>
          <p:nvSpPr>
            <p:cNvPr id="92223" name="Freeform 518"/>
            <p:cNvSpPr>
              <a:spLocks/>
            </p:cNvSpPr>
            <p:nvPr/>
          </p:nvSpPr>
          <p:spPr bwMode="auto">
            <a:xfrm>
              <a:off x="3613" y="960"/>
              <a:ext cx="36" cy="29"/>
            </a:xfrm>
            <a:custGeom>
              <a:avLst/>
              <a:gdLst>
                <a:gd name="T0" fmla="*/ 0 w 36"/>
                <a:gd name="T1" fmla="*/ 22 h 29"/>
                <a:gd name="T2" fmla="*/ 4 w 36"/>
                <a:gd name="T3" fmla="*/ 0 h 29"/>
                <a:gd name="T4" fmla="*/ 36 w 36"/>
                <a:gd name="T5" fmla="*/ 8 h 29"/>
                <a:gd name="T6" fmla="*/ 32 w 36"/>
                <a:gd name="T7" fmla="*/ 29 h 29"/>
                <a:gd name="T8" fmla="*/ 0 w 36"/>
                <a:gd name="T9" fmla="*/ 22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0" y="22"/>
                  </a:moveTo>
                  <a:lnTo>
                    <a:pt x="4" y="0"/>
                  </a:lnTo>
                  <a:lnTo>
                    <a:pt x="36" y="8"/>
                  </a:lnTo>
                  <a:lnTo>
                    <a:pt x="32" y="29"/>
                  </a:lnTo>
                  <a:lnTo>
                    <a:pt x="0" y="22"/>
                  </a:lnTo>
                  <a:close/>
                </a:path>
              </a:pathLst>
            </a:custGeom>
            <a:solidFill>
              <a:srgbClr val="000000"/>
            </a:solidFill>
            <a:ln w="9525">
              <a:noFill/>
              <a:round/>
              <a:headEnd/>
              <a:tailEnd/>
            </a:ln>
          </p:spPr>
          <p:txBody>
            <a:bodyPr/>
            <a:lstStyle/>
            <a:p>
              <a:endParaRPr lang="en-US"/>
            </a:p>
          </p:txBody>
        </p:sp>
        <p:sp>
          <p:nvSpPr>
            <p:cNvPr id="92224" name="Freeform 517"/>
            <p:cNvSpPr>
              <a:spLocks/>
            </p:cNvSpPr>
            <p:nvPr/>
          </p:nvSpPr>
          <p:spPr bwMode="auto">
            <a:xfrm>
              <a:off x="3617" y="939"/>
              <a:ext cx="37" cy="29"/>
            </a:xfrm>
            <a:custGeom>
              <a:avLst/>
              <a:gdLst>
                <a:gd name="T0" fmla="*/ 0 w 37"/>
                <a:gd name="T1" fmla="*/ 21 h 29"/>
                <a:gd name="T2" fmla="*/ 5 w 37"/>
                <a:gd name="T3" fmla="*/ 0 h 29"/>
                <a:gd name="T4" fmla="*/ 37 w 37"/>
                <a:gd name="T5" fmla="*/ 9 h 29"/>
                <a:gd name="T6" fmla="*/ 32 w 37"/>
                <a:gd name="T7" fmla="*/ 29 h 29"/>
                <a:gd name="T8" fmla="*/ 0 w 37"/>
                <a:gd name="T9" fmla="*/ 21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21"/>
                  </a:moveTo>
                  <a:lnTo>
                    <a:pt x="5" y="0"/>
                  </a:lnTo>
                  <a:lnTo>
                    <a:pt x="37" y="9"/>
                  </a:lnTo>
                  <a:lnTo>
                    <a:pt x="32" y="29"/>
                  </a:lnTo>
                  <a:lnTo>
                    <a:pt x="0" y="21"/>
                  </a:lnTo>
                  <a:close/>
                </a:path>
              </a:pathLst>
            </a:custGeom>
            <a:solidFill>
              <a:srgbClr val="000000"/>
            </a:solidFill>
            <a:ln w="9525">
              <a:noFill/>
              <a:round/>
              <a:headEnd/>
              <a:tailEnd/>
            </a:ln>
          </p:spPr>
          <p:txBody>
            <a:bodyPr/>
            <a:lstStyle/>
            <a:p>
              <a:endParaRPr lang="en-US"/>
            </a:p>
          </p:txBody>
        </p:sp>
        <p:sp>
          <p:nvSpPr>
            <p:cNvPr id="92225" name="Freeform 516"/>
            <p:cNvSpPr>
              <a:spLocks/>
            </p:cNvSpPr>
            <p:nvPr/>
          </p:nvSpPr>
          <p:spPr bwMode="auto">
            <a:xfrm>
              <a:off x="3622" y="919"/>
              <a:ext cx="37" cy="29"/>
            </a:xfrm>
            <a:custGeom>
              <a:avLst/>
              <a:gdLst>
                <a:gd name="T0" fmla="*/ 0 w 37"/>
                <a:gd name="T1" fmla="*/ 20 h 29"/>
                <a:gd name="T2" fmla="*/ 4 w 37"/>
                <a:gd name="T3" fmla="*/ 0 h 29"/>
                <a:gd name="T4" fmla="*/ 37 w 37"/>
                <a:gd name="T5" fmla="*/ 8 h 29"/>
                <a:gd name="T6" fmla="*/ 32 w 37"/>
                <a:gd name="T7" fmla="*/ 29 h 29"/>
                <a:gd name="T8" fmla="*/ 0 w 37"/>
                <a:gd name="T9" fmla="*/ 20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20"/>
                  </a:moveTo>
                  <a:lnTo>
                    <a:pt x="4" y="0"/>
                  </a:lnTo>
                  <a:lnTo>
                    <a:pt x="37" y="8"/>
                  </a:lnTo>
                  <a:lnTo>
                    <a:pt x="32" y="29"/>
                  </a:lnTo>
                  <a:lnTo>
                    <a:pt x="0" y="20"/>
                  </a:lnTo>
                  <a:close/>
                </a:path>
              </a:pathLst>
            </a:custGeom>
            <a:solidFill>
              <a:srgbClr val="000000"/>
            </a:solidFill>
            <a:ln w="9525">
              <a:noFill/>
              <a:round/>
              <a:headEnd/>
              <a:tailEnd/>
            </a:ln>
          </p:spPr>
          <p:txBody>
            <a:bodyPr/>
            <a:lstStyle/>
            <a:p>
              <a:endParaRPr lang="en-US"/>
            </a:p>
          </p:txBody>
        </p:sp>
        <p:sp>
          <p:nvSpPr>
            <p:cNvPr id="92226" name="Freeform 515"/>
            <p:cNvSpPr>
              <a:spLocks/>
            </p:cNvSpPr>
            <p:nvPr/>
          </p:nvSpPr>
          <p:spPr bwMode="auto">
            <a:xfrm>
              <a:off x="3627" y="899"/>
              <a:ext cx="38" cy="29"/>
            </a:xfrm>
            <a:custGeom>
              <a:avLst/>
              <a:gdLst>
                <a:gd name="T0" fmla="*/ 0 w 38"/>
                <a:gd name="T1" fmla="*/ 19 h 29"/>
                <a:gd name="T2" fmla="*/ 6 w 38"/>
                <a:gd name="T3" fmla="*/ 0 h 29"/>
                <a:gd name="T4" fmla="*/ 38 w 38"/>
                <a:gd name="T5" fmla="*/ 10 h 29"/>
                <a:gd name="T6" fmla="*/ 32 w 38"/>
                <a:gd name="T7" fmla="*/ 29 h 29"/>
                <a:gd name="T8" fmla="*/ 0 w 38"/>
                <a:gd name="T9" fmla="*/ 19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0" y="19"/>
                  </a:moveTo>
                  <a:lnTo>
                    <a:pt x="6" y="0"/>
                  </a:lnTo>
                  <a:lnTo>
                    <a:pt x="38" y="10"/>
                  </a:lnTo>
                  <a:lnTo>
                    <a:pt x="32" y="29"/>
                  </a:lnTo>
                  <a:lnTo>
                    <a:pt x="0" y="19"/>
                  </a:lnTo>
                  <a:close/>
                </a:path>
              </a:pathLst>
            </a:custGeom>
            <a:solidFill>
              <a:srgbClr val="000000"/>
            </a:solidFill>
            <a:ln w="9525">
              <a:noFill/>
              <a:round/>
              <a:headEnd/>
              <a:tailEnd/>
            </a:ln>
          </p:spPr>
          <p:txBody>
            <a:bodyPr/>
            <a:lstStyle/>
            <a:p>
              <a:endParaRPr lang="en-US"/>
            </a:p>
          </p:txBody>
        </p:sp>
        <p:sp>
          <p:nvSpPr>
            <p:cNvPr id="92227" name="Freeform 514"/>
            <p:cNvSpPr>
              <a:spLocks/>
            </p:cNvSpPr>
            <p:nvPr/>
          </p:nvSpPr>
          <p:spPr bwMode="auto">
            <a:xfrm>
              <a:off x="3633" y="880"/>
              <a:ext cx="37" cy="29"/>
            </a:xfrm>
            <a:custGeom>
              <a:avLst/>
              <a:gdLst>
                <a:gd name="T0" fmla="*/ 0 w 37"/>
                <a:gd name="T1" fmla="*/ 19 h 29"/>
                <a:gd name="T2" fmla="*/ 5 w 37"/>
                <a:gd name="T3" fmla="*/ 0 h 29"/>
                <a:gd name="T4" fmla="*/ 37 w 37"/>
                <a:gd name="T5" fmla="*/ 10 h 29"/>
                <a:gd name="T6" fmla="*/ 32 w 37"/>
                <a:gd name="T7" fmla="*/ 29 h 29"/>
                <a:gd name="T8" fmla="*/ 0 w 37"/>
                <a:gd name="T9" fmla="*/ 19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19"/>
                  </a:moveTo>
                  <a:lnTo>
                    <a:pt x="5" y="0"/>
                  </a:lnTo>
                  <a:lnTo>
                    <a:pt x="37" y="10"/>
                  </a:lnTo>
                  <a:lnTo>
                    <a:pt x="32" y="29"/>
                  </a:lnTo>
                  <a:lnTo>
                    <a:pt x="0" y="19"/>
                  </a:lnTo>
                  <a:close/>
                </a:path>
              </a:pathLst>
            </a:custGeom>
            <a:solidFill>
              <a:srgbClr val="000000"/>
            </a:solidFill>
            <a:ln w="9525">
              <a:noFill/>
              <a:round/>
              <a:headEnd/>
              <a:tailEnd/>
            </a:ln>
          </p:spPr>
          <p:txBody>
            <a:bodyPr/>
            <a:lstStyle/>
            <a:p>
              <a:endParaRPr lang="en-US"/>
            </a:p>
          </p:txBody>
        </p:sp>
        <p:sp>
          <p:nvSpPr>
            <p:cNvPr id="92228" name="Freeform 513"/>
            <p:cNvSpPr>
              <a:spLocks/>
            </p:cNvSpPr>
            <p:nvPr/>
          </p:nvSpPr>
          <p:spPr bwMode="auto">
            <a:xfrm>
              <a:off x="3638" y="862"/>
              <a:ext cx="38" cy="28"/>
            </a:xfrm>
            <a:custGeom>
              <a:avLst/>
              <a:gdLst>
                <a:gd name="T0" fmla="*/ 0 w 38"/>
                <a:gd name="T1" fmla="*/ 17 h 28"/>
                <a:gd name="T2" fmla="*/ 6 w 38"/>
                <a:gd name="T3" fmla="*/ 0 h 28"/>
                <a:gd name="T4" fmla="*/ 38 w 38"/>
                <a:gd name="T5" fmla="*/ 10 h 28"/>
                <a:gd name="T6" fmla="*/ 32 w 38"/>
                <a:gd name="T7" fmla="*/ 28 h 28"/>
                <a:gd name="T8" fmla="*/ 0 w 38"/>
                <a:gd name="T9" fmla="*/ 17 h 28"/>
                <a:gd name="T10" fmla="*/ 0 60000 65536"/>
                <a:gd name="T11" fmla="*/ 0 60000 65536"/>
                <a:gd name="T12" fmla="*/ 0 60000 65536"/>
                <a:gd name="T13" fmla="*/ 0 60000 65536"/>
                <a:gd name="T14" fmla="*/ 0 60000 65536"/>
                <a:gd name="T15" fmla="*/ 0 w 38"/>
                <a:gd name="T16" fmla="*/ 0 h 28"/>
                <a:gd name="T17" fmla="*/ 38 w 38"/>
                <a:gd name="T18" fmla="*/ 28 h 28"/>
              </a:gdLst>
              <a:ahLst/>
              <a:cxnLst>
                <a:cxn ang="T10">
                  <a:pos x="T0" y="T1"/>
                </a:cxn>
                <a:cxn ang="T11">
                  <a:pos x="T2" y="T3"/>
                </a:cxn>
                <a:cxn ang="T12">
                  <a:pos x="T4" y="T5"/>
                </a:cxn>
                <a:cxn ang="T13">
                  <a:pos x="T6" y="T7"/>
                </a:cxn>
                <a:cxn ang="T14">
                  <a:pos x="T8" y="T9"/>
                </a:cxn>
              </a:cxnLst>
              <a:rect l="T15" t="T16" r="T17" b="T18"/>
              <a:pathLst>
                <a:path w="38" h="28">
                  <a:moveTo>
                    <a:pt x="0" y="17"/>
                  </a:moveTo>
                  <a:lnTo>
                    <a:pt x="6" y="0"/>
                  </a:lnTo>
                  <a:lnTo>
                    <a:pt x="38" y="10"/>
                  </a:lnTo>
                  <a:lnTo>
                    <a:pt x="32" y="28"/>
                  </a:lnTo>
                  <a:lnTo>
                    <a:pt x="0" y="17"/>
                  </a:lnTo>
                  <a:close/>
                </a:path>
              </a:pathLst>
            </a:custGeom>
            <a:solidFill>
              <a:srgbClr val="000000"/>
            </a:solidFill>
            <a:ln w="9525">
              <a:noFill/>
              <a:round/>
              <a:headEnd/>
              <a:tailEnd/>
            </a:ln>
          </p:spPr>
          <p:txBody>
            <a:bodyPr/>
            <a:lstStyle/>
            <a:p>
              <a:endParaRPr lang="en-US"/>
            </a:p>
          </p:txBody>
        </p:sp>
        <p:sp>
          <p:nvSpPr>
            <p:cNvPr id="92229" name="Freeform 512"/>
            <p:cNvSpPr>
              <a:spLocks/>
            </p:cNvSpPr>
            <p:nvPr/>
          </p:nvSpPr>
          <p:spPr bwMode="auto">
            <a:xfrm>
              <a:off x="3644" y="855"/>
              <a:ext cx="33" cy="19"/>
            </a:xfrm>
            <a:custGeom>
              <a:avLst/>
              <a:gdLst>
                <a:gd name="T0" fmla="*/ 0 w 33"/>
                <a:gd name="T1" fmla="*/ 5 h 19"/>
                <a:gd name="T2" fmla="*/ 3 w 33"/>
                <a:gd name="T3" fmla="*/ 0 h 19"/>
                <a:gd name="T4" fmla="*/ 33 w 33"/>
                <a:gd name="T5" fmla="*/ 14 h 19"/>
                <a:gd name="T6" fmla="*/ 31 w 33"/>
                <a:gd name="T7" fmla="*/ 19 h 19"/>
                <a:gd name="T8" fmla="*/ 0 w 33"/>
                <a:gd name="T9" fmla="*/ 5 h 19"/>
                <a:gd name="T10" fmla="*/ 0 60000 65536"/>
                <a:gd name="T11" fmla="*/ 0 60000 65536"/>
                <a:gd name="T12" fmla="*/ 0 60000 65536"/>
                <a:gd name="T13" fmla="*/ 0 60000 65536"/>
                <a:gd name="T14" fmla="*/ 0 60000 65536"/>
                <a:gd name="T15" fmla="*/ 0 w 33"/>
                <a:gd name="T16" fmla="*/ 0 h 19"/>
                <a:gd name="T17" fmla="*/ 33 w 33"/>
                <a:gd name="T18" fmla="*/ 19 h 19"/>
              </a:gdLst>
              <a:ahLst/>
              <a:cxnLst>
                <a:cxn ang="T10">
                  <a:pos x="T0" y="T1"/>
                </a:cxn>
                <a:cxn ang="T11">
                  <a:pos x="T2" y="T3"/>
                </a:cxn>
                <a:cxn ang="T12">
                  <a:pos x="T4" y="T5"/>
                </a:cxn>
                <a:cxn ang="T13">
                  <a:pos x="T6" y="T7"/>
                </a:cxn>
                <a:cxn ang="T14">
                  <a:pos x="T8" y="T9"/>
                </a:cxn>
              </a:cxnLst>
              <a:rect l="T15" t="T16" r="T17" b="T18"/>
              <a:pathLst>
                <a:path w="33" h="19">
                  <a:moveTo>
                    <a:pt x="0" y="5"/>
                  </a:moveTo>
                  <a:lnTo>
                    <a:pt x="3" y="0"/>
                  </a:lnTo>
                  <a:lnTo>
                    <a:pt x="33" y="14"/>
                  </a:lnTo>
                  <a:lnTo>
                    <a:pt x="31" y="19"/>
                  </a:lnTo>
                  <a:lnTo>
                    <a:pt x="0" y="5"/>
                  </a:lnTo>
                  <a:close/>
                </a:path>
              </a:pathLst>
            </a:custGeom>
            <a:solidFill>
              <a:srgbClr val="000000"/>
            </a:solidFill>
            <a:ln w="9525">
              <a:noFill/>
              <a:round/>
              <a:headEnd/>
              <a:tailEnd/>
            </a:ln>
          </p:spPr>
          <p:txBody>
            <a:bodyPr/>
            <a:lstStyle/>
            <a:p>
              <a:endParaRPr lang="en-US"/>
            </a:p>
          </p:txBody>
        </p:sp>
        <p:sp>
          <p:nvSpPr>
            <p:cNvPr id="92230" name="Freeform 511"/>
            <p:cNvSpPr>
              <a:spLocks/>
            </p:cNvSpPr>
            <p:nvPr/>
          </p:nvSpPr>
          <p:spPr bwMode="auto">
            <a:xfrm>
              <a:off x="3725" y="728"/>
              <a:ext cx="27" cy="31"/>
            </a:xfrm>
            <a:custGeom>
              <a:avLst/>
              <a:gdLst>
                <a:gd name="T0" fmla="*/ 0 w 27"/>
                <a:gd name="T1" fmla="*/ 5 h 31"/>
                <a:gd name="T2" fmla="*/ 5 w 27"/>
                <a:gd name="T3" fmla="*/ 0 h 31"/>
                <a:gd name="T4" fmla="*/ 27 w 27"/>
                <a:gd name="T5" fmla="*/ 27 h 31"/>
                <a:gd name="T6" fmla="*/ 22 w 27"/>
                <a:gd name="T7" fmla="*/ 31 h 31"/>
                <a:gd name="T8" fmla="*/ 0 w 27"/>
                <a:gd name="T9" fmla="*/ 5 h 31"/>
                <a:gd name="T10" fmla="*/ 0 60000 65536"/>
                <a:gd name="T11" fmla="*/ 0 60000 65536"/>
                <a:gd name="T12" fmla="*/ 0 60000 65536"/>
                <a:gd name="T13" fmla="*/ 0 60000 65536"/>
                <a:gd name="T14" fmla="*/ 0 60000 65536"/>
                <a:gd name="T15" fmla="*/ 0 w 27"/>
                <a:gd name="T16" fmla="*/ 0 h 31"/>
                <a:gd name="T17" fmla="*/ 27 w 27"/>
                <a:gd name="T18" fmla="*/ 31 h 31"/>
              </a:gdLst>
              <a:ahLst/>
              <a:cxnLst>
                <a:cxn ang="T10">
                  <a:pos x="T0" y="T1"/>
                </a:cxn>
                <a:cxn ang="T11">
                  <a:pos x="T2" y="T3"/>
                </a:cxn>
                <a:cxn ang="T12">
                  <a:pos x="T4" y="T5"/>
                </a:cxn>
                <a:cxn ang="T13">
                  <a:pos x="T6" y="T7"/>
                </a:cxn>
                <a:cxn ang="T14">
                  <a:pos x="T8" y="T9"/>
                </a:cxn>
              </a:cxnLst>
              <a:rect l="T15" t="T16" r="T17" b="T18"/>
              <a:pathLst>
                <a:path w="27" h="31">
                  <a:moveTo>
                    <a:pt x="0" y="5"/>
                  </a:moveTo>
                  <a:lnTo>
                    <a:pt x="5" y="0"/>
                  </a:lnTo>
                  <a:lnTo>
                    <a:pt x="27" y="27"/>
                  </a:lnTo>
                  <a:lnTo>
                    <a:pt x="22" y="31"/>
                  </a:lnTo>
                  <a:lnTo>
                    <a:pt x="0" y="5"/>
                  </a:lnTo>
                  <a:close/>
                </a:path>
              </a:pathLst>
            </a:custGeom>
            <a:solidFill>
              <a:srgbClr val="000000"/>
            </a:solidFill>
            <a:ln w="9525">
              <a:noFill/>
              <a:round/>
              <a:headEnd/>
              <a:tailEnd/>
            </a:ln>
          </p:spPr>
          <p:txBody>
            <a:bodyPr/>
            <a:lstStyle/>
            <a:p>
              <a:endParaRPr lang="en-US"/>
            </a:p>
          </p:txBody>
        </p:sp>
        <p:sp>
          <p:nvSpPr>
            <p:cNvPr id="92231" name="Freeform 510"/>
            <p:cNvSpPr>
              <a:spLocks/>
            </p:cNvSpPr>
            <p:nvPr/>
          </p:nvSpPr>
          <p:spPr bwMode="auto">
            <a:xfrm>
              <a:off x="3733" y="720"/>
              <a:ext cx="28" cy="37"/>
            </a:xfrm>
            <a:custGeom>
              <a:avLst/>
              <a:gdLst>
                <a:gd name="T0" fmla="*/ 0 w 28"/>
                <a:gd name="T1" fmla="*/ 6 h 37"/>
                <a:gd name="T2" fmla="*/ 11 w 28"/>
                <a:gd name="T3" fmla="*/ 0 h 37"/>
                <a:gd name="T4" fmla="*/ 28 w 28"/>
                <a:gd name="T5" fmla="*/ 30 h 37"/>
                <a:gd name="T6" fmla="*/ 17 w 28"/>
                <a:gd name="T7" fmla="*/ 37 h 37"/>
                <a:gd name="T8" fmla="*/ 0 w 28"/>
                <a:gd name="T9" fmla="*/ 6 h 37"/>
                <a:gd name="T10" fmla="*/ 0 60000 65536"/>
                <a:gd name="T11" fmla="*/ 0 60000 65536"/>
                <a:gd name="T12" fmla="*/ 0 60000 65536"/>
                <a:gd name="T13" fmla="*/ 0 60000 65536"/>
                <a:gd name="T14" fmla="*/ 0 60000 65536"/>
                <a:gd name="T15" fmla="*/ 0 w 28"/>
                <a:gd name="T16" fmla="*/ 0 h 37"/>
                <a:gd name="T17" fmla="*/ 28 w 28"/>
                <a:gd name="T18" fmla="*/ 37 h 37"/>
              </a:gdLst>
              <a:ahLst/>
              <a:cxnLst>
                <a:cxn ang="T10">
                  <a:pos x="T0" y="T1"/>
                </a:cxn>
                <a:cxn ang="T11">
                  <a:pos x="T2" y="T3"/>
                </a:cxn>
                <a:cxn ang="T12">
                  <a:pos x="T4" y="T5"/>
                </a:cxn>
                <a:cxn ang="T13">
                  <a:pos x="T6" y="T7"/>
                </a:cxn>
                <a:cxn ang="T14">
                  <a:pos x="T8" y="T9"/>
                </a:cxn>
              </a:cxnLst>
              <a:rect l="T15" t="T16" r="T17" b="T18"/>
              <a:pathLst>
                <a:path w="28" h="37">
                  <a:moveTo>
                    <a:pt x="0" y="6"/>
                  </a:moveTo>
                  <a:lnTo>
                    <a:pt x="11" y="0"/>
                  </a:lnTo>
                  <a:lnTo>
                    <a:pt x="28" y="30"/>
                  </a:lnTo>
                  <a:lnTo>
                    <a:pt x="17" y="37"/>
                  </a:lnTo>
                  <a:lnTo>
                    <a:pt x="0" y="6"/>
                  </a:lnTo>
                  <a:close/>
                </a:path>
              </a:pathLst>
            </a:custGeom>
            <a:solidFill>
              <a:srgbClr val="000000"/>
            </a:solidFill>
            <a:ln w="9525">
              <a:noFill/>
              <a:round/>
              <a:headEnd/>
              <a:tailEnd/>
            </a:ln>
          </p:spPr>
          <p:txBody>
            <a:bodyPr/>
            <a:lstStyle/>
            <a:p>
              <a:endParaRPr lang="en-US"/>
            </a:p>
          </p:txBody>
        </p:sp>
        <p:sp>
          <p:nvSpPr>
            <p:cNvPr id="92232" name="Freeform 509"/>
            <p:cNvSpPr>
              <a:spLocks/>
            </p:cNvSpPr>
            <p:nvPr/>
          </p:nvSpPr>
          <p:spPr bwMode="auto">
            <a:xfrm>
              <a:off x="3745" y="713"/>
              <a:ext cx="26" cy="37"/>
            </a:xfrm>
            <a:custGeom>
              <a:avLst/>
              <a:gdLst>
                <a:gd name="T0" fmla="*/ 0 w 26"/>
                <a:gd name="T1" fmla="*/ 6 h 37"/>
                <a:gd name="T2" fmla="*/ 11 w 26"/>
                <a:gd name="T3" fmla="*/ 0 h 37"/>
                <a:gd name="T4" fmla="*/ 26 w 26"/>
                <a:gd name="T5" fmla="*/ 31 h 37"/>
                <a:gd name="T6" fmla="*/ 14 w 26"/>
                <a:gd name="T7" fmla="*/ 37 h 37"/>
                <a:gd name="T8" fmla="*/ 0 w 26"/>
                <a:gd name="T9" fmla="*/ 6 h 37"/>
                <a:gd name="T10" fmla="*/ 0 60000 65536"/>
                <a:gd name="T11" fmla="*/ 0 60000 65536"/>
                <a:gd name="T12" fmla="*/ 0 60000 65536"/>
                <a:gd name="T13" fmla="*/ 0 60000 65536"/>
                <a:gd name="T14" fmla="*/ 0 60000 65536"/>
                <a:gd name="T15" fmla="*/ 0 w 26"/>
                <a:gd name="T16" fmla="*/ 0 h 37"/>
                <a:gd name="T17" fmla="*/ 26 w 26"/>
                <a:gd name="T18" fmla="*/ 37 h 37"/>
              </a:gdLst>
              <a:ahLst/>
              <a:cxnLst>
                <a:cxn ang="T10">
                  <a:pos x="T0" y="T1"/>
                </a:cxn>
                <a:cxn ang="T11">
                  <a:pos x="T2" y="T3"/>
                </a:cxn>
                <a:cxn ang="T12">
                  <a:pos x="T4" y="T5"/>
                </a:cxn>
                <a:cxn ang="T13">
                  <a:pos x="T6" y="T7"/>
                </a:cxn>
                <a:cxn ang="T14">
                  <a:pos x="T8" y="T9"/>
                </a:cxn>
              </a:cxnLst>
              <a:rect l="T15" t="T16" r="T17" b="T18"/>
              <a:pathLst>
                <a:path w="26" h="37">
                  <a:moveTo>
                    <a:pt x="0" y="6"/>
                  </a:moveTo>
                  <a:lnTo>
                    <a:pt x="11" y="0"/>
                  </a:lnTo>
                  <a:lnTo>
                    <a:pt x="26" y="31"/>
                  </a:lnTo>
                  <a:lnTo>
                    <a:pt x="14" y="37"/>
                  </a:lnTo>
                  <a:lnTo>
                    <a:pt x="0" y="6"/>
                  </a:lnTo>
                  <a:close/>
                </a:path>
              </a:pathLst>
            </a:custGeom>
            <a:solidFill>
              <a:srgbClr val="000000"/>
            </a:solidFill>
            <a:ln w="9525">
              <a:noFill/>
              <a:round/>
              <a:headEnd/>
              <a:tailEnd/>
            </a:ln>
          </p:spPr>
          <p:txBody>
            <a:bodyPr/>
            <a:lstStyle/>
            <a:p>
              <a:endParaRPr lang="en-US"/>
            </a:p>
          </p:txBody>
        </p:sp>
        <p:sp>
          <p:nvSpPr>
            <p:cNvPr id="92233" name="Freeform 508"/>
            <p:cNvSpPr>
              <a:spLocks/>
            </p:cNvSpPr>
            <p:nvPr/>
          </p:nvSpPr>
          <p:spPr bwMode="auto">
            <a:xfrm>
              <a:off x="3758" y="708"/>
              <a:ext cx="23" cy="37"/>
            </a:xfrm>
            <a:custGeom>
              <a:avLst/>
              <a:gdLst>
                <a:gd name="T0" fmla="*/ 0 w 23"/>
                <a:gd name="T1" fmla="*/ 4 h 37"/>
                <a:gd name="T2" fmla="*/ 12 w 23"/>
                <a:gd name="T3" fmla="*/ 0 h 37"/>
                <a:gd name="T4" fmla="*/ 23 w 23"/>
                <a:gd name="T5" fmla="*/ 33 h 37"/>
                <a:gd name="T6" fmla="*/ 11 w 23"/>
                <a:gd name="T7" fmla="*/ 37 h 37"/>
                <a:gd name="T8" fmla="*/ 0 w 23"/>
                <a:gd name="T9" fmla="*/ 4 h 37"/>
                <a:gd name="T10" fmla="*/ 0 60000 65536"/>
                <a:gd name="T11" fmla="*/ 0 60000 65536"/>
                <a:gd name="T12" fmla="*/ 0 60000 65536"/>
                <a:gd name="T13" fmla="*/ 0 60000 65536"/>
                <a:gd name="T14" fmla="*/ 0 60000 65536"/>
                <a:gd name="T15" fmla="*/ 0 w 23"/>
                <a:gd name="T16" fmla="*/ 0 h 37"/>
                <a:gd name="T17" fmla="*/ 23 w 23"/>
                <a:gd name="T18" fmla="*/ 37 h 37"/>
              </a:gdLst>
              <a:ahLst/>
              <a:cxnLst>
                <a:cxn ang="T10">
                  <a:pos x="T0" y="T1"/>
                </a:cxn>
                <a:cxn ang="T11">
                  <a:pos x="T2" y="T3"/>
                </a:cxn>
                <a:cxn ang="T12">
                  <a:pos x="T4" y="T5"/>
                </a:cxn>
                <a:cxn ang="T13">
                  <a:pos x="T6" y="T7"/>
                </a:cxn>
                <a:cxn ang="T14">
                  <a:pos x="T8" y="T9"/>
                </a:cxn>
              </a:cxnLst>
              <a:rect l="T15" t="T16" r="T17" b="T18"/>
              <a:pathLst>
                <a:path w="23" h="37">
                  <a:moveTo>
                    <a:pt x="0" y="4"/>
                  </a:moveTo>
                  <a:lnTo>
                    <a:pt x="12" y="0"/>
                  </a:lnTo>
                  <a:lnTo>
                    <a:pt x="23" y="33"/>
                  </a:lnTo>
                  <a:lnTo>
                    <a:pt x="11" y="37"/>
                  </a:lnTo>
                  <a:lnTo>
                    <a:pt x="0" y="4"/>
                  </a:lnTo>
                  <a:close/>
                </a:path>
              </a:pathLst>
            </a:custGeom>
            <a:solidFill>
              <a:srgbClr val="000000"/>
            </a:solidFill>
            <a:ln w="9525">
              <a:noFill/>
              <a:round/>
              <a:headEnd/>
              <a:tailEnd/>
            </a:ln>
          </p:spPr>
          <p:txBody>
            <a:bodyPr/>
            <a:lstStyle/>
            <a:p>
              <a:endParaRPr lang="en-US"/>
            </a:p>
          </p:txBody>
        </p:sp>
        <p:sp>
          <p:nvSpPr>
            <p:cNvPr id="92234" name="Freeform 507"/>
            <p:cNvSpPr>
              <a:spLocks/>
            </p:cNvSpPr>
            <p:nvPr/>
          </p:nvSpPr>
          <p:spPr bwMode="auto">
            <a:xfrm>
              <a:off x="3772" y="704"/>
              <a:ext cx="19" cy="37"/>
            </a:xfrm>
            <a:custGeom>
              <a:avLst/>
              <a:gdLst>
                <a:gd name="T0" fmla="*/ 0 w 19"/>
                <a:gd name="T1" fmla="*/ 3 h 37"/>
                <a:gd name="T2" fmla="*/ 12 w 19"/>
                <a:gd name="T3" fmla="*/ 0 h 37"/>
                <a:gd name="T4" fmla="*/ 19 w 19"/>
                <a:gd name="T5" fmla="*/ 35 h 37"/>
                <a:gd name="T6" fmla="*/ 7 w 19"/>
                <a:gd name="T7" fmla="*/ 37 h 37"/>
                <a:gd name="T8" fmla="*/ 0 w 19"/>
                <a:gd name="T9" fmla="*/ 3 h 37"/>
                <a:gd name="T10" fmla="*/ 0 60000 65536"/>
                <a:gd name="T11" fmla="*/ 0 60000 65536"/>
                <a:gd name="T12" fmla="*/ 0 60000 65536"/>
                <a:gd name="T13" fmla="*/ 0 60000 65536"/>
                <a:gd name="T14" fmla="*/ 0 60000 65536"/>
                <a:gd name="T15" fmla="*/ 0 w 19"/>
                <a:gd name="T16" fmla="*/ 0 h 37"/>
                <a:gd name="T17" fmla="*/ 19 w 19"/>
                <a:gd name="T18" fmla="*/ 37 h 37"/>
              </a:gdLst>
              <a:ahLst/>
              <a:cxnLst>
                <a:cxn ang="T10">
                  <a:pos x="T0" y="T1"/>
                </a:cxn>
                <a:cxn ang="T11">
                  <a:pos x="T2" y="T3"/>
                </a:cxn>
                <a:cxn ang="T12">
                  <a:pos x="T4" y="T5"/>
                </a:cxn>
                <a:cxn ang="T13">
                  <a:pos x="T6" y="T7"/>
                </a:cxn>
                <a:cxn ang="T14">
                  <a:pos x="T8" y="T9"/>
                </a:cxn>
              </a:cxnLst>
              <a:rect l="T15" t="T16" r="T17" b="T18"/>
              <a:pathLst>
                <a:path w="19" h="37">
                  <a:moveTo>
                    <a:pt x="0" y="3"/>
                  </a:moveTo>
                  <a:lnTo>
                    <a:pt x="12" y="0"/>
                  </a:lnTo>
                  <a:lnTo>
                    <a:pt x="19" y="35"/>
                  </a:lnTo>
                  <a:lnTo>
                    <a:pt x="7" y="37"/>
                  </a:lnTo>
                  <a:lnTo>
                    <a:pt x="0" y="3"/>
                  </a:lnTo>
                  <a:close/>
                </a:path>
              </a:pathLst>
            </a:custGeom>
            <a:solidFill>
              <a:srgbClr val="000000"/>
            </a:solidFill>
            <a:ln w="9525">
              <a:noFill/>
              <a:round/>
              <a:headEnd/>
              <a:tailEnd/>
            </a:ln>
          </p:spPr>
          <p:txBody>
            <a:bodyPr/>
            <a:lstStyle/>
            <a:p>
              <a:endParaRPr lang="en-US"/>
            </a:p>
          </p:txBody>
        </p:sp>
        <p:sp>
          <p:nvSpPr>
            <p:cNvPr id="92235" name="Freeform 506"/>
            <p:cNvSpPr>
              <a:spLocks/>
            </p:cNvSpPr>
            <p:nvPr/>
          </p:nvSpPr>
          <p:spPr bwMode="auto">
            <a:xfrm>
              <a:off x="3785" y="702"/>
              <a:ext cx="18" cy="37"/>
            </a:xfrm>
            <a:custGeom>
              <a:avLst/>
              <a:gdLst>
                <a:gd name="T0" fmla="*/ 0 w 18"/>
                <a:gd name="T1" fmla="*/ 2 h 37"/>
                <a:gd name="T2" fmla="*/ 13 w 18"/>
                <a:gd name="T3" fmla="*/ 0 h 37"/>
                <a:gd name="T4" fmla="*/ 18 w 18"/>
                <a:gd name="T5" fmla="*/ 34 h 37"/>
                <a:gd name="T6" fmla="*/ 5 w 18"/>
                <a:gd name="T7" fmla="*/ 37 h 37"/>
                <a:gd name="T8" fmla="*/ 0 w 18"/>
                <a:gd name="T9" fmla="*/ 2 h 37"/>
                <a:gd name="T10" fmla="*/ 0 60000 65536"/>
                <a:gd name="T11" fmla="*/ 0 60000 65536"/>
                <a:gd name="T12" fmla="*/ 0 60000 65536"/>
                <a:gd name="T13" fmla="*/ 0 60000 65536"/>
                <a:gd name="T14" fmla="*/ 0 60000 65536"/>
                <a:gd name="T15" fmla="*/ 0 w 18"/>
                <a:gd name="T16" fmla="*/ 0 h 37"/>
                <a:gd name="T17" fmla="*/ 18 w 18"/>
                <a:gd name="T18" fmla="*/ 37 h 37"/>
              </a:gdLst>
              <a:ahLst/>
              <a:cxnLst>
                <a:cxn ang="T10">
                  <a:pos x="T0" y="T1"/>
                </a:cxn>
                <a:cxn ang="T11">
                  <a:pos x="T2" y="T3"/>
                </a:cxn>
                <a:cxn ang="T12">
                  <a:pos x="T4" y="T5"/>
                </a:cxn>
                <a:cxn ang="T13">
                  <a:pos x="T6" y="T7"/>
                </a:cxn>
                <a:cxn ang="T14">
                  <a:pos x="T8" y="T9"/>
                </a:cxn>
              </a:cxnLst>
              <a:rect l="T15" t="T16" r="T17" b="T18"/>
              <a:pathLst>
                <a:path w="18" h="37">
                  <a:moveTo>
                    <a:pt x="0" y="2"/>
                  </a:moveTo>
                  <a:lnTo>
                    <a:pt x="13" y="0"/>
                  </a:lnTo>
                  <a:lnTo>
                    <a:pt x="18" y="34"/>
                  </a:lnTo>
                  <a:lnTo>
                    <a:pt x="5" y="37"/>
                  </a:lnTo>
                  <a:lnTo>
                    <a:pt x="0" y="2"/>
                  </a:lnTo>
                  <a:close/>
                </a:path>
              </a:pathLst>
            </a:custGeom>
            <a:solidFill>
              <a:srgbClr val="000000"/>
            </a:solidFill>
            <a:ln w="9525">
              <a:noFill/>
              <a:round/>
              <a:headEnd/>
              <a:tailEnd/>
            </a:ln>
          </p:spPr>
          <p:txBody>
            <a:bodyPr/>
            <a:lstStyle/>
            <a:p>
              <a:endParaRPr lang="en-US"/>
            </a:p>
          </p:txBody>
        </p:sp>
        <p:sp>
          <p:nvSpPr>
            <p:cNvPr id="92236" name="Freeform 505"/>
            <p:cNvSpPr>
              <a:spLocks/>
            </p:cNvSpPr>
            <p:nvPr/>
          </p:nvSpPr>
          <p:spPr bwMode="auto">
            <a:xfrm>
              <a:off x="3800" y="701"/>
              <a:ext cx="16" cy="36"/>
            </a:xfrm>
            <a:custGeom>
              <a:avLst/>
              <a:gdLst>
                <a:gd name="T0" fmla="*/ 0 w 16"/>
                <a:gd name="T1" fmla="*/ 1 h 36"/>
                <a:gd name="T2" fmla="*/ 14 w 16"/>
                <a:gd name="T3" fmla="*/ 0 h 36"/>
                <a:gd name="T4" fmla="*/ 16 w 16"/>
                <a:gd name="T5" fmla="*/ 35 h 36"/>
                <a:gd name="T6" fmla="*/ 2 w 16"/>
                <a:gd name="T7" fmla="*/ 36 h 36"/>
                <a:gd name="T8" fmla="*/ 0 w 16"/>
                <a:gd name="T9" fmla="*/ 1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0" y="1"/>
                  </a:moveTo>
                  <a:lnTo>
                    <a:pt x="14" y="0"/>
                  </a:lnTo>
                  <a:lnTo>
                    <a:pt x="16" y="35"/>
                  </a:lnTo>
                  <a:lnTo>
                    <a:pt x="2" y="36"/>
                  </a:lnTo>
                  <a:lnTo>
                    <a:pt x="0" y="1"/>
                  </a:lnTo>
                  <a:close/>
                </a:path>
              </a:pathLst>
            </a:custGeom>
            <a:solidFill>
              <a:srgbClr val="000000"/>
            </a:solidFill>
            <a:ln w="9525">
              <a:noFill/>
              <a:round/>
              <a:headEnd/>
              <a:tailEnd/>
            </a:ln>
          </p:spPr>
          <p:txBody>
            <a:bodyPr/>
            <a:lstStyle/>
            <a:p>
              <a:endParaRPr lang="en-US"/>
            </a:p>
          </p:txBody>
        </p:sp>
        <p:sp>
          <p:nvSpPr>
            <p:cNvPr id="92237" name="Freeform 504"/>
            <p:cNvSpPr>
              <a:spLocks/>
            </p:cNvSpPr>
            <p:nvPr/>
          </p:nvSpPr>
          <p:spPr bwMode="auto">
            <a:xfrm>
              <a:off x="3814" y="701"/>
              <a:ext cx="16" cy="36"/>
            </a:xfrm>
            <a:custGeom>
              <a:avLst/>
              <a:gdLst>
                <a:gd name="T0" fmla="*/ 2 w 16"/>
                <a:gd name="T1" fmla="*/ 0 h 36"/>
                <a:gd name="T2" fmla="*/ 16 w 16"/>
                <a:gd name="T3" fmla="*/ 1 h 36"/>
                <a:gd name="T4" fmla="*/ 15 w 16"/>
                <a:gd name="T5" fmla="*/ 36 h 36"/>
                <a:gd name="T6" fmla="*/ 0 w 16"/>
                <a:gd name="T7" fmla="*/ 35 h 36"/>
                <a:gd name="T8" fmla="*/ 2 w 16"/>
                <a:gd name="T9" fmla="*/ 0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2" y="0"/>
                  </a:moveTo>
                  <a:lnTo>
                    <a:pt x="16" y="1"/>
                  </a:lnTo>
                  <a:lnTo>
                    <a:pt x="15" y="36"/>
                  </a:lnTo>
                  <a:lnTo>
                    <a:pt x="0" y="35"/>
                  </a:lnTo>
                  <a:lnTo>
                    <a:pt x="2" y="0"/>
                  </a:lnTo>
                  <a:close/>
                </a:path>
              </a:pathLst>
            </a:custGeom>
            <a:solidFill>
              <a:srgbClr val="000000"/>
            </a:solidFill>
            <a:ln w="9525">
              <a:noFill/>
              <a:round/>
              <a:headEnd/>
              <a:tailEnd/>
            </a:ln>
          </p:spPr>
          <p:txBody>
            <a:bodyPr/>
            <a:lstStyle/>
            <a:p>
              <a:endParaRPr lang="en-US"/>
            </a:p>
          </p:txBody>
        </p:sp>
        <p:sp>
          <p:nvSpPr>
            <p:cNvPr id="92238" name="Freeform 503"/>
            <p:cNvSpPr>
              <a:spLocks/>
            </p:cNvSpPr>
            <p:nvPr/>
          </p:nvSpPr>
          <p:spPr bwMode="auto">
            <a:xfrm>
              <a:off x="3828" y="702"/>
              <a:ext cx="18" cy="37"/>
            </a:xfrm>
            <a:custGeom>
              <a:avLst/>
              <a:gdLst>
                <a:gd name="T0" fmla="*/ 3 w 18"/>
                <a:gd name="T1" fmla="*/ 0 h 37"/>
                <a:gd name="T2" fmla="*/ 18 w 18"/>
                <a:gd name="T3" fmla="*/ 1 h 37"/>
                <a:gd name="T4" fmla="*/ 15 w 18"/>
                <a:gd name="T5" fmla="*/ 37 h 37"/>
                <a:gd name="T6" fmla="*/ 0 w 18"/>
                <a:gd name="T7" fmla="*/ 35 h 37"/>
                <a:gd name="T8" fmla="*/ 3 w 18"/>
                <a:gd name="T9" fmla="*/ 0 h 37"/>
                <a:gd name="T10" fmla="*/ 0 60000 65536"/>
                <a:gd name="T11" fmla="*/ 0 60000 65536"/>
                <a:gd name="T12" fmla="*/ 0 60000 65536"/>
                <a:gd name="T13" fmla="*/ 0 60000 65536"/>
                <a:gd name="T14" fmla="*/ 0 60000 65536"/>
                <a:gd name="T15" fmla="*/ 0 w 18"/>
                <a:gd name="T16" fmla="*/ 0 h 37"/>
                <a:gd name="T17" fmla="*/ 18 w 18"/>
                <a:gd name="T18" fmla="*/ 37 h 37"/>
              </a:gdLst>
              <a:ahLst/>
              <a:cxnLst>
                <a:cxn ang="T10">
                  <a:pos x="T0" y="T1"/>
                </a:cxn>
                <a:cxn ang="T11">
                  <a:pos x="T2" y="T3"/>
                </a:cxn>
                <a:cxn ang="T12">
                  <a:pos x="T4" y="T5"/>
                </a:cxn>
                <a:cxn ang="T13">
                  <a:pos x="T6" y="T7"/>
                </a:cxn>
                <a:cxn ang="T14">
                  <a:pos x="T8" y="T9"/>
                </a:cxn>
              </a:cxnLst>
              <a:rect l="T15" t="T16" r="T17" b="T18"/>
              <a:pathLst>
                <a:path w="18" h="37">
                  <a:moveTo>
                    <a:pt x="3" y="0"/>
                  </a:moveTo>
                  <a:lnTo>
                    <a:pt x="18" y="1"/>
                  </a:lnTo>
                  <a:lnTo>
                    <a:pt x="15" y="37"/>
                  </a:lnTo>
                  <a:lnTo>
                    <a:pt x="0" y="35"/>
                  </a:lnTo>
                  <a:lnTo>
                    <a:pt x="3" y="0"/>
                  </a:lnTo>
                  <a:close/>
                </a:path>
              </a:pathLst>
            </a:custGeom>
            <a:solidFill>
              <a:srgbClr val="000000"/>
            </a:solidFill>
            <a:ln w="9525">
              <a:noFill/>
              <a:round/>
              <a:headEnd/>
              <a:tailEnd/>
            </a:ln>
          </p:spPr>
          <p:txBody>
            <a:bodyPr/>
            <a:lstStyle/>
            <a:p>
              <a:endParaRPr lang="en-US"/>
            </a:p>
          </p:txBody>
        </p:sp>
        <p:sp>
          <p:nvSpPr>
            <p:cNvPr id="92239" name="Freeform 502"/>
            <p:cNvSpPr>
              <a:spLocks/>
            </p:cNvSpPr>
            <p:nvPr/>
          </p:nvSpPr>
          <p:spPr bwMode="auto">
            <a:xfrm>
              <a:off x="3842" y="703"/>
              <a:ext cx="21" cy="38"/>
            </a:xfrm>
            <a:custGeom>
              <a:avLst/>
              <a:gdLst>
                <a:gd name="T0" fmla="*/ 6 w 21"/>
                <a:gd name="T1" fmla="*/ 0 h 38"/>
                <a:gd name="T2" fmla="*/ 21 w 21"/>
                <a:gd name="T3" fmla="*/ 3 h 38"/>
                <a:gd name="T4" fmla="*/ 15 w 21"/>
                <a:gd name="T5" fmla="*/ 38 h 38"/>
                <a:gd name="T6" fmla="*/ 0 w 21"/>
                <a:gd name="T7" fmla="*/ 35 h 38"/>
                <a:gd name="T8" fmla="*/ 6 w 21"/>
                <a:gd name="T9" fmla="*/ 0 h 38"/>
                <a:gd name="T10" fmla="*/ 0 60000 65536"/>
                <a:gd name="T11" fmla="*/ 0 60000 65536"/>
                <a:gd name="T12" fmla="*/ 0 60000 65536"/>
                <a:gd name="T13" fmla="*/ 0 60000 65536"/>
                <a:gd name="T14" fmla="*/ 0 60000 65536"/>
                <a:gd name="T15" fmla="*/ 0 w 21"/>
                <a:gd name="T16" fmla="*/ 0 h 38"/>
                <a:gd name="T17" fmla="*/ 21 w 21"/>
                <a:gd name="T18" fmla="*/ 38 h 38"/>
              </a:gdLst>
              <a:ahLst/>
              <a:cxnLst>
                <a:cxn ang="T10">
                  <a:pos x="T0" y="T1"/>
                </a:cxn>
                <a:cxn ang="T11">
                  <a:pos x="T2" y="T3"/>
                </a:cxn>
                <a:cxn ang="T12">
                  <a:pos x="T4" y="T5"/>
                </a:cxn>
                <a:cxn ang="T13">
                  <a:pos x="T6" y="T7"/>
                </a:cxn>
                <a:cxn ang="T14">
                  <a:pos x="T8" y="T9"/>
                </a:cxn>
              </a:cxnLst>
              <a:rect l="T15" t="T16" r="T17" b="T18"/>
              <a:pathLst>
                <a:path w="21" h="38">
                  <a:moveTo>
                    <a:pt x="6" y="0"/>
                  </a:moveTo>
                  <a:lnTo>
                    <a:pt x="21" y="3"/>
                  </a:lnTo>
                  <a:lnTo>
                    <a:pt x="15" y="38"/>
                  </a:lnTo>
                  <a:lnTo>
                    <a:pt x="0" y="35"/>
                  </a:lnTo>
                  <a:lnTo>
                    <a:pt x="6" y="0"/>
                  </a:lnTo>
                  <a:close/>
                </a:path>
              </a:pathLst>
            </a:custGeom>
            <a:solidFill>
              <a:srgbClr val="000000"/>
            </a:solidFill>
            <a:ln w="9525">
              <a:noFill/>
              <a:round/>
              <a:headEnd/>
              <a:tailEnd/>
            </a:ln>
          </p:spPr>
          <p:txBody>
            <a:bodyPr/>
            <a:lstStyle/>
            <a:p>
              <a:endParaRPr lang="en-US"/>
            </a:p>
          </p:txBody>
        </p:sp>
        <p:sp>
          <p:nvSpPr>
            <p:cNvPr id="92240" name="Freeform 501"/>
            <p:cNvSpPr>
              <a:spLocks/>
            </p:cNvSpPr>
            <p:nvPr/>
          </p:nvSpPr>
          <p:spPr bwMode="auto">
            <a:xfrm>
              <a:off x="3856" y="706"/>
              <a:ext cx="24" cy="38"/>
            </a:xfrm>
            <a:custGeom>
              <a:avLst/>
              <a:gdLst>
                <a:gd name="T0" fmla="*/ 7 w 24"/>
                <a:gd name="T1" fmla="*/ 0 h 38"/>
                <a:gd name="T2" fmla="*/ 24 w 24"/>
                <a:gd name="T3" fmla="*/ 4 h 38"/>
                <a:gd name="T4" fmla="*/ 17 w 24"/>
                <a:gd name="T5" fmla="*/ 38 h 38"/>
                <a:gd name="T6" fmla="*/ 0 w 24"/>
                <a:gd name="T7" fmla="*/ 35 h 38"/>
                <a:gd name="T8" fmla="*/ 7 w 24"/>
                <a:gd name="T9" fmla="*/ 0 h 38"/>
                <a:gd name="T10" fmla="*/ 0 60000 65536"/>
                <a:gd name="T11" fmla="*/ 0 60000 65536"/>
                <a:gd name="T12" fmla="*/ 0 60000 65536"/>
                <a:gd name="T13" fmla="*/ 0 60000 65536"/>
                <a:gd name="T14" fmla="*/ 0 60000 65536"/>
                <a:gd name="T15" fmla="*/ 0 w 24"/>
                <a:gd name="T16" fmla="*/ 0 h 38"/>
                <a:gd name="T17" fmla="*/ 24 w 24"/>
                <a:gd name="T18" fmla="*/ 38 h 38"/>
              </a:gdLst>
              <a:ahLst/>
              <a:cxnLst>
                <a:cxn ang="T10">
                  <a:pos x="T0" y="T1"/>
                </a:cxn>
                <a:cxn ang="T11">
                  <a:pos x="T2" y="T3"/>
                </a:cxn>
                <a:cxn ang="T12">
                  <a:pos x="T4" y="T5"/>
                </a:cxn>
                <a:cxn ang="T13">
                  <a:pos x="T6" y="T7"/>
                </a:cxn>
                <a:cxn ang="T14">
                  <a:pos x="T8" y="T9"/>
                </a:cxn>
              </a:cxnLst>
              <a:rect l="T15" t="T16" r="T17" b="T18"/>
              <a:pathLst>
                <a:path w="24" h="38">
                  <a:moveTo>
                    <a:pt x="7" y="0"/>
                  </a:moveTo>
                  <a:lnTo>
                    <a:pt x="24" y="4"/>
                  </a:lnTo>
                  <a:lnTo>
                    <a:pt x="17" y="38"/>
                  </a:lnTo>
                  <a:lnTo>
                    <a:pt x="0" y="35"/>
                  </a:lnTo>
                  <a:lnTo>
                    <a:pt x="7" y="0"/>
                  </a:lnTo>
                  <a:close/>
                </a:path>
              </a:pathLst>
            </a:custGeom>
            <a:solidFill>
              <a:srgbClr val="000000"/>
            </a:solidFill>
            <a:ln w="9525">
              <a:noFill/>
              <a:round/>
              <a:headEnd/>
              <a:tailEnd/>
            </a:ln>
          </p:spPr>
          <p:txBody>
            <a:bodyPr/>
            <a:lstStyle/>
            <a:p>
              <a:endParaRPr lang="en-US"/>
            </a:p>
          </p:txBody>
        </p:sp>
        <p:sp>
          <p:nvSpPr>
            <p:cNvPr id="92241" name="Freeform 500"/>
            <p:cNvSpPr>
              <a:spLocks/>
            </p:cNvSpPr>
            <p:nvPr/>
          </p:nvSpPr>
          <p:spPr bwMode="auto">
            <a:xfrm>
              <a:off x="3872" y="711"/>
              <a:ext cx="26" cy="39"/>
            </a:xfrm>
            <a:custGeom>
              <a:avLst/>
              <a:gdLst>
                <a:gd name="T0" fmla="*/ 9 w 26"/>
                <a:gd name="T1" fmla="*/ 0 h 39"/>
                <a:gd name="T2" fmla="*/ 26 w 26"/>
                <a:gd name="T3" fmla="*/ 5 h 39"/>
                <a:gd name="T4" fmla="*/ 17 w 26"/>
                <a:gd name="T5" fmla="*/ 39 h 39"/>
                <a:gd name="T6" fmla="*/ 0 w 26"/>
                <a:gd name="T7" fmla="*/ 33 h 39"/>
                <a:gd name="T8" fmla="*/ 9 w 26"/>
                <a:gd name="T9" fmla="*/ 0 h 39"/>
                <a:gd name="T10" fmla="*/ 0 60000 65536"/>
                <a:gd name="T11" fmla="*/ 0 60000 65536"/>
                <a:gd name="T12" fmla="*/ 0 60000 65536"/>
                <a:gd name="T13" fmla="*/ 0 60000 65536"/>
                <a:gd name="T14" fmla="*/ 0 60000 65536"/>
                <a:gd name="T15" fmla="*/ 0 w 26"/>
                <a:gd name="T16" fmla="*/ 0 h 39"/>
                <a:gd name="T17" fmla="*/ 26 w 26"/>
                <a:gd name="T18" fmla="*/ 39 h 39"/>
              </a:gdLst>
              <a:ahLst/>
              <a:cxnLst>
                <a:cxn ang="T10">
                  <a:pos x="T0" y="T1"/>
                </a:cxn>
                <a:cxn ang="T11">
                  <a:pos x="T2" y="T3"/>
                </a:cxn>
                <a:cxn ang="T12">
                  <a:pos x="T4" y="T5"/>
                </a:cxn>
                <a:cxn ang="T13">
                  <a:pos x="T6" y="T7"/>
                </a:cxn>
                <a:cxn ang="T14">
                  <a:pos x="T8" y="T9"/>
                </a:cxn>
              </a:cxnLst>
              <a:rect l="T15" t="T16" r="T17" b="T18"/>
              <a:pathLst>
                <a:path w="26" h="39">
                  <a:moveTo>
                    <a:pt x="9" y="0"/>
                  </a:moveTo>
                  <a:lnTo>
                    <a:pt x="26" y="5"/>
                  </a:lnTo>
                  <a:lnTo>
                    <a:pt x="17" y="39"/>
                  </a:lnTo>
                  <a:lnTo>
                    <a:pt x="0" y="33"/>
                  </a:lnTo>
                  <a:lnTo>
                    <a:pt x="9" y="0"/>
                  </a:lnTo>
                  <a:close/>
                </a:path>
              </a:pathLst>
            </a:custGeom>
            <a:solidFill>
              <a:srgbClr val="000000"/>
            </a:solidFill>
            <a:ln w="9525">
              <a:noFill/>
              <a:round/>
              <a:headEnd/>
              <a:tailEnd/>
            </a:ln>
          </p:spPr>
          <p:txBody>
            <a:bodyPr/>
            <a:lstStyle/>
            <a:p>
              <a:endParaRPr lang="en-US"/>
            </a:p>
          </p:txBody>
        </p:sp>
        <p:sp>
          <p:nvSpPr>
            <p:cNvPr id="92242" name="Freeform 499"/>
            <p:cNvSpPr>
              <a:spLocks/>
            </p:cNvSpPr>
            <p:nvPr/>
          </p:nvSpPr>
          <p:spPr bwMode="auto">
            <a:xfrm>
              <a:off x="3888" y="716"/>
              <a:ext cx="28" cy="39"/>
            </a:xfrm>
            <a:custGeom>
              <a:avLst/>
              <a:gdLst>
                <a:gd name="T0" fmla="*/ 11 w 28"/>
                <a:gd name="T1" fmla="*/ 0 h 39"/>
                <a:gd name="T2" fmla="*/ 28 w 28"/>
                <a:gd name="T3" fmla="*/ 6 h 39"/>
                <a:gd name="T4" fmla="*/ 17 w 28"/>
                <a:gd name="T5" fmla="*/ 39 h 39"/>
                <a:gd name="T6" fmla="*/ 0 w 28"/>
                <a:gd name="T7" fmla="*/ 33 h 39"/>
                <a:gd name="T8" fmla="*/ 11 w 28"/>
                <a:gd name="T9" fmla="*/ 0 h 39"/>
                <a:gd name="T10" fmla="*/ 0 60000 65536"/>
                <a:gd name="T11" fmla="*/ 0 60000 65536"/>
                <a:gd name="T12" fmla="*/ 0 60000 65536"/>
                <a:gd name="T13" fmla="*/ 0 60000 65536"/>
                <a:gd name="T14" fmla="*/ 0 60000 65536"/>
                <a:gd name="T15" fmla="*/ 0 w 28"/>
                <a:gd name="T16" fmla="*/ 0 h 39"/>
                <a:gd name="T17" fmla="*/ 28 w 28"/>
                <a:gd name="T18" fmla="*/ 39 h 39"/>
              </a:gdLst>
              <a:ahLst/>
              <a:cxnLst>
                <a:cxn ang="T10">
                  <a:pos x="T0" y="T1"/>
                </a:cxn>
                <a:cxn ang="T11">
                  <a:pos x="T2" y="T3"/>
                </a:cxn>
                <a:cxn ang="T12">
                  <a:pos x="T4" y="T5"/>
                </a:cxn>
                <a:cxn ang="T13">
                  <a:pos x="T6" y="T7"/>
                </a:cxn>
                <a:cxn ang="T14">
                  <a:pos x="T8" y="T9"/>
                </a:cxn>
              </a:cxnLst>
              <a:rect l="T15" t="T16" r="T17" b="T18"/>
              <a:pathLst>
                <a:path w="28" h="39">
                  <a:moveTo>
                    <a:pt x="11" y="0"/>
                  </a:moveTo>
                  <a:lnTo>
                    <a:pt x="28" y="6"/>
                  </a:lnTo>
                  <a:lnTo>
                    <a:pt x="17" y="39"/>
                  </a:lnTo>
                  <a:lnTo>
                    <a:pt x="0" y="33"/>
                  </a:lnTo>
                  <a:lnTo>
                    <a:pt x="11" y="0"/>
                  </a:lnTo>
                  <a:close/>
                </a:path>
              </a:pathLst>
            </a:custGeom>
            <a:solidFill>
              <a:srgbClr val="000000"/>
            </a:solidFill>
            <a:ln w="9525">
              <a:noFill/>
              <a:round/>
              <a:headEnd/>
              <a:tailEnd/>
            </a:ln>
          </p:spPr>
          <p:txBody>
            <a:bodyPr/>
            <a:lstStyle/>
            <a:p>
              <a:endParaRPr lang="en-US"/>
            </a:p>
          </p:txBody>
        </p:sp>
        <p:sp>
          <p:nvSpPr>
            <p:cNvPr id="92243" name="Freeform 498"/>
            <p:cNvSpPr>
              <a:spLocks/>
            </p:cNvSpPr>
            <p:nvPr/>
          </p:nvSpPr>
          <p:spPr bwMode="auto">
            <a:xfrm>
              <a:off x="3905" y="722"/>
              <a:ext cx="29" cy="40"/>
            </a:xfrm>
            <a:custGeom>
              <a:avLst/>
              <a:gdLst>
                <a:gd name="T0" fmla="*/ 11 w 29"/>
                <a:gd name="T1" fmla="*/ 0 h 40"/>
                <a:gd name="T2" fmla="*/ 29 w 29"/>
                <a:gd name="T3" fmla="*/ 7 h 40"/>
                <a:gd name="T4" fmla="*/ 18 w 29"/>
                <a:gd name="T5" fmla="*/ 40 h 40"/>
                <a:gd name="T6" fmla="*/ 0 w 29"/>
                <a:gd name="T7" fmla="*/ 33 h 40"/>
                <a:gd name="T8" fmla="*/ 11 w 29"/>
                <a:gd name="T9" fmla="*/ 0 h 40"/>
                <a:gd name="T10" fmla="*/ 0 60000 65536"/>
                <a:gd name="T11" fmla="*/ 0 60000 65536"/>
                <a:gd name="T12" fmla="*/ 0 60000 65536"/>
                <a:gd name="T13" fmla="*/ 0 60000 65536"/>
                <a:gd name="T14" fmla="*/ 0 60000 65536"/>
                <a:gd name="T15" fmla="*/ 0 w 29"/>
                <a:gd name="T16" fmla="*/ 0 h 40"/>
                <a:gd name="T17" fmla="*/ 29 w 29"/>
                <a:gd name="T18" fmla="*/ 40 h 40"/>
              </a:gdLst>
              <a:ahLst/>
              <a:cxnLst>
                <a:cxn ang="T10">
                  <a:pos x="T0" y="T1"/>
                </a:cxn>
                <a:cxn ang="T11">
                  <a:pos x="T2" y="T3"/>
                </a:cxn>
                <a:cxn ang="T12">
                  <a:pos x="T4" y="T5"/>
                </a:cxn>
                <a:cxn ang="T13">
                  <a:pos x="T6" y="T7"/>
                </a:cxn>
                <a:cxn ang="T14">
                  <a:pos x="T8" y="T9"/>
                </a:cxn>
              </a:cxnLst>
              <a:rect l="T15" t="T16" r="T17" b="T18"/>
              <a:pathLst>
                <a:path w="29" h="40">
                  <a:moveTo>
                    <a:pt x="11" y="0"/>
                  </a:moveTo>
                  <a:lnTo>
                    <a:pt x="29" y="7"/>
                  </a:lnTo>
                  <a:lnTo>
                    <a:pt x="18" y="40"/>
                  </a:lnTo>
                  <a:lnTo>
                    <a:pt x="0" y="33"/>
                  </a:lnTo>
                  <a:lnTo>
                    <a:pt x="11" y="0"/>
                  </a:lnTo>
                  <a:close/>
                </a:path>
              </a:pathLst>
            </a:custGeom>
            <a:solidFill>
              <a:srgbClr val="000000"/>
            </a:solidFill>
            <a:ln w="9525">
              <a:noFill/>
              <a:round/>
              <a:headEnd/>
              <a:tailEnd/>
            </a:ln>
          </p:spPr>
          <p:txBody>
            <a:bodyPr/>
            <a:lstStyle/>
            <a:p>
              <a:endParaRPr lang="en-US"/>
            </a:p>
          </p:txBody>
        </p:sp>
        <p:sp>
          <p:nvSpPr>
            <p:cNvPr id="92244" name="Freeform 497"/>
            <p:cNvSpPr>
              <a:spLocks/>
            </p:cNvSpPr>
            <p:nvPr/>
          </p:nvSpPr>
          <p:spPr bwMode="auto">
            <a:xfrm>
              <a:off x="3922" y="730"/>
              <a:ext cx="31" cy="40"/>
            </a:xfrm>
            <a:custGeom>
              <a:avLst/>
              <a:gdLst>
                <a:gd name="T0" fmla="*/ 13 w 31"/>
                <a:gd name="T1" fmla="*/ 0 h 40"/>
                <a:gd name="T2" fmla="*/ 31 w 31"/>
                <a:gd name="T3" fmla="*/ 8 h 40"/>
                <a:gd name="T4" fmla="*/ 18 w 31"/>
                <a:gd name="T5" fmla="*/ 40 h 40"/>
                <a:gd name="T6" fmla="*/ 0 w 31"/>
                <a:gd name="T7" fmla="*/ 32 h 40"/>
                <a:gd name="T8" fmla="*/ 13 w 31"/>
                <a:gd name="T9" fmla="*/ 0 h 40"/>
                <a:gd name="T10" fmla="*/ 0 60000 65536"/>
                <a:gd name="T11" fmla="*/ 0 60000 65536"/>
                <a:gd name="T12" fmla="*/ 0 60000 65536"/>
                <a:gd name="T13" fmla="*/ 0 60000 65536"/>
                <a:gd name="T14" fmla="*/ 0 60000 65536"/>
                <a:gd name="T15" fmla="*/ 0 w 31"/>
                <a:gd name="T16" fmla="*/ 0 h 40"/>
                <a:gd name="T17" fmla="*/ 31 w 31"/>
                <a:gd name="T18" fmla="*/ 40 h 40"/>
              </a:gdLst>
              <a:ahLst/>
              <a:cxnLst>
                <a:cxn ang="T10">
                  <a:pos x="T0" y="T1"/>
                </a:cxn>
                <a:cxn ang="T11">
                  <a:pos x="T2" y="T3"/>
                </a:cxn>
                <a:cxn ang="T12">
                  <a:pos x="T4" y="T5"/>
                </a:cxn>
                <a:cxn ang="T13">
                  <a:pos x="T6" y="T7"/>
                </a:cxn>
                <a:cxn ang="T14">
                  <a:pos x="T8" y="T9"/>
                </a:cxn>
              </a:cxnLst>
              <a:rect l="T15" t="T16" r="T17" b="T18"/>
              <a:pathLst>
                <a:path w="31" h="40">
                  <a:moveTo>
                    <a:pt x="13" y="0"/>
                  </a:moveTo>
                  <a:lnTo>
                    <a:pt x="31" y="8"/>
                  </a:lnTo>
                  <a:lnTo>
                    <a:pt x="18" y="40"/>
                  </a:lnTo>
                  <a:lnTo>
                    <a:pt x="0" y="32"/>
                  </a:lnTo>
                  <a:lnTo>
                    <a:pt x="13" y="0"/>
                  </a:lnTo>
                  <a:close/>
                </a:path>
              </a:pathLst>
            </a:custGeom>
            <a:solidFill>
              <a:srgbClr val="000000"/>
            </a:solidFill>
            <a:ln w="9525">
              <a:noFill/>
              <a:round/>
              <a:headEnd/>
              <a:tailEnd/>
            </a:ln>
          </p:spPr>
          <p:txBody>
            <a:bodyPr/>
            <a:lstStyle/>
            <a:p>
              <a:endParaRPr lang="en-US"/>
            </a:p>
          </p:txBody>
        </p:sp>
        <p:sp>
          <p:nvSpPr>
            <p:cNvPr id="92245" name="Freeform 496"/>
            <p:cNvSpPr>
              <a:spLocks/>
            </p:cNvSpPr>
            <p:nvPr/>
          </p:nvSpPr>
          <p:spPr bwMode="auto">
            <a:xfrm>
              <a:off x="3940" y="738"/>
              <a:ext cx="32" cy="41"/>
            </a:xfrm>
            <a:custGeom>
              <a:avLst/>
              <a:gdLst>
                <a:gd name="T0" fmla="*/ 13 w 32"/>
                <a:gd name="T1" fmla="*/ 0 h 41"/>
                <a:gd name="T2" fmla="*/ 32 w 32"/>
                <a:gd name="T3" fmla="*/ 9 h 41"/>
                <a:gd name="T4" fmla="*/ 19 w 32"/>
                <a:gd name="T5" fmla="*/ 41 h 41"/>
                <a:gd name="T6" fmla="*/ 0 w 32"/>
                <a:gd name="T7" fmla="*/ 32 h 41"/>
                <a:gd name="T8" fmla="*/ 13 w 32"/>
                <a:gd name="T9" fmla="*/ 0 h 41"/>
                <a:gd name="T10" fmla="*/ 0 60000 65536"/>
                <a:gd name="T11" fmla="*/ 0 60000 65536"/>
                <a:gd name="T12" fmla="*/ 0 60000 65536"/>
                <a:gd name="T13" fmla="*/ 0 60000 65536"/>
                <a:gd name="T14" fmla="*/ 0 60000 65536"/>
                <a:gd name="T15" fmla="*/ 0 w 32"/>
                <a:gd name="T16" fmla="*/ 0 h 41"/>
                <a:gd name="T17" fmla="*/ 32 w 32"/>
                <a:gd name="T18" fmla="*/ 41 h 41"/>
              </a:gdLst>
              <a:ahLst/>
              <a:cxnLst>
                <a:cxn ang="T10">
                  <a:pos x="T0" y="T1"/>
                </a:cxn>
                <a:cxn ang="T11">
                  <a:pos x="T2" y="T3"/>
                </a:cxn>
                <a:cxn ang="T12">
                  <a:pos x="T4" y="T5"/>
                </a:cxn>
                <a:cxn ang="T13">
                  <a:pos x="T6" y="T7"/>
                </a:cxn>
                <a:cxn ang="T14">
                  <a:pos x="T8" y="T9"/>
                </a:cxn>
              </a:cxnLst>
              <a:rect l="T15" t="T16" r="T17" b="T18"/>
              <a:pathLst>
                <a:path w="32" h="41">
                  <a:moveTo>
                    <a:pt x="13" y="0"/>
                  </a:moveTo>
                  <a:lnTo>
                    <a:pt x="32" y="9"/>
                  </a:lnTo>
                  <a:lnTo>
                    <a:pt x="19" y="41"/>
                  </a:lnTo>
                  <a:lnTo>
                    <a:pt x="0" y="32"/>
                  </a:lnTo>
                  <a:lnTo>
                    <a:pt x="13" y="0"/>
                  </a:lnTo>
                  <a:close/>
                </a:path>
              </a:pathLst>
            </a:custGeom>
            <a:solidFill>
              <a:srgbClr val="000000"/>
            </a:solidFill>
            <a:ln w="9525">
              <a:noFill/>
              <a:round/>
              <a:headEnd/>
              <a:tailEnd/>
            </a:ln>
          </p:spPr>
          <p:txBody>
            <a:bodyPr/>
            <a:lstStyle/>
            <a:p>
              <a:endParaRPr lang="en-US"/>
            </a:p>
          </p:txBody>
        </p:sp>
        <p:sp>
          <p:nvSpPr>
            <p:cNvPr id="92246" name="Freeform 495"/>
            <p:cNvSpPr>
              <a:spLocks/>
            </p:cNvSpPr>
            <p:nvPr/>
          </p:nvSpPr>
          <p:spPr bwMode="auto">
            <a:xfrm>
              <a:off x="3958" y="747"/>
              <a:ext cx="34" cy="41"/>
            </a:xfrm>
            <a:custGeom>
              <a:avLst/>
              <a:gdLst>
                <a:gd name="T0" fmla="*/ 14 w 34"/>
                <a:gd name="T1" fmla="*/ 0 h 41"/>
                <a:gd name="T2" fmla="*/ 34 w 34"/>
                <a:gd name="T3" fmla="*/ 9 h 41"/>
                <a:gd name="T4" fmla="*/ 20 w 34"/>
                <a:gd name="T5" fmla="*/ 41 h 41"/>
                <a:gd name="T6" fmla="*/ 0 w 34"/>
                <a:gd name="T7" fmla="*/ 32 h 41"/>
                <a:gd name="T8" fmla="*/ 14 w 34"/>
                <a:gd name="T9" fmla="*/ 0 h 41"/>
                <a:gd name="T10" fmla="*/ 0 60000 65536"/>
                <a:gd name="T11" fmla="*/ 0 60000 65536"/>
                <a:gd name="T12" fmla="*/ 0 60000 65536"/>
                <a:gd name="T13" fmla="*/ 0 60000 65536"/>
                <a:gd name="T14" fmla="*/ 0 60000 65536"/>
                <a:gd name="T15" fmla="*/ 0 w 34"/>
                <a:gd name="T16" fmla="*/ 0 h 41"/>
                <a:gd name="T17" fmla="*/ 34 w 34"/>
                <a:gd name="T18" fmla="*/ 41 h 41"/>
              </a:gdLst>
              <a:ahLst/>
              <a:cxnLst>
                <a:cxn ang="T10">
                  <a:pos x="T0" y="T1"/>
                </a:cxn>
                <a:cxn ang="T11">
                  <a:pos x="T2" y="T3"/>
                </a:cxn>
                <a:cxn ang="T12">
                  <a:pos x="T4" y="T5"/>
                </a:cxn>
                <a:cxn ang="T13">
                  <a:pos x="T6" y="T7"/>
                </a:cxn>
                <a:cxn ang="T14">
                  <a:pos x="T8" y="T9"/>
                </a:cxn>
              </a:cxnLst>
              <a:rect l="T15" t="T16" r="T17" b="T18"/>
              <a:pathLst>
                <a:path w="34" h="41">
                  <a:moveTo>
                    <a:pt x="14" y="0"/>
                  </a:moveTo>
                  <a:lnTo>
                    <a:pt x="34" y="9"/>
                  </a:lnTo>
                  <a:lnTo>
                    <a:pt x="20" y="41"/>
                  </a:lnTo>
                  <a:lnTo>
                    <a:pt x="0" y="32"/>
                  </a:lnTo>
                  <a:lnTo>
                    <a:pt x="14" y="0"/>
                  </a:lnTo>
                  <a:close/>
                </a:path>
              </a:pathLst>
            </a:custGeom>
            <a:solidFill>
              <a:srgbClr val="000000"/>
            </a:solidFill>
            <a:ln w="9525">
              <a:noFill/>
              <a:round/>
              <a:headEnd/>
              <a:tailEnd/>
            </a:ln>
          </p:spPr>
          <p:txBody>
            <a:bodyPr/>
            <a:lstStyle/>
            <a:p>
              <a:endParaRPr lang="en-US"/>
            </a:p>
          </p:txBody>
        </p:sp>
        <p:sp>
          <p:nvSpPr>
            <p:cNvPr id="92247" name="Freeform 494"/>
            <p:cNvSpPr>
              <a:spLocks/>
            </p:cNvSpPr>
            <p:nvPr/>
          </p:nvSpPr>
          <p:spPr bwMode="auto">
            <a:xfrm>
              <a:off x="3978" y="756"/>
              <a:ext cx="18" cy="34"/>
            </a:xfrm>
            <a:custGeom>
              <a:avLst/>
              <a:gdLst>
                <a:gd name="T0" fmla="*/ 14 w 18"/>
                <a:gd name="T1" fmla="*/ 0 h 34"/>
                <a:gd name="T2" fmla="*/ 18 w 18"/>
                <a:gd name="T3" fmla="*/ 2 h 34"/>
                <a:gd name="T4" fmla="*/ 4 w 18"/>
                <a:gd name="T5" fmla="*/ 34 h 34"/>
                <a:gd name="T6" fmla="*/ 0 w 18"/>
                <a:gd name="T7" fmla="*/ 32 h 34"/>
                <a:gd name="T8" fmla="*/ 14 w 18"/>
                <a:gd name="T9" fmla="*/ 0 h 34"/>
                <a:gd name="T10" fmla="*/ 0 60000 65536"/>
                <a:gd name="T11" fmla="*/ 0 60000 65536"/>
                <a:gd name="T12" fmla="*/ 0 60000 65536"/>
                <a:gd name="T13" fmla="*/ 0 60000 65536"/>
                <a:gd name="T14" fmla="*/ 0 60000 65536"/>
                <a:gd name="T15" fmla="*/ 0 w 18"/>
                <a:gd name="T16" fmla="*/ 0 h 34"/>
                <a:gd name="T17" fmla="*/ 18 w 18"/>
                <a:gd name="T18" fmla="*/ 34 h 34"/>
              </a:gdLst>
              <a:ahLst/>
              <a:cxnLst>
                <a:cxn ang="T10">
                  <a:pos x="T0" y="T1"/>
                </a:cxn>
                <a:cxn ang="T11">
                  <a:pos x="T2" y="T3"/>
                </a:cxn>
                <a:cxn ang="T12">
                  <a:pos x="T4" y="T5"/>
                </a:cxn>
                <a:cxn ang="T13">
                  <a:pos x="T6" y="T7"/>
                </a:cxn>
                <a:cxn ang="T14">
                  <a:pos x="T8" y="T9"/>
                </a:cxn>
              </a:cxnLst>
              <a:rect l="T15" t="T16" r="T17" b="T18"/>
              <a:pathLst>
                <a:path w="18" h="34">
                  <a:moveTo>
                    <a:pt x="14" y="0"/>
                  </a:moveTo>
                  <a:lnTo>
                    <a:pt x="18" y="2"/>
                  </a:lnTo>
                  <a:lnTo>
                    <a:pt x="4" y="34"/>
                  </a:lnTo>
                  <a:lnTo>
                    <a:pt x="0" y="32"/>
                  </a:lnTo>
                  <a:lnTo>
                    <a:pt x="14" y="0"/>
                  </a:lnTo>
                  <a:close/>
                </a:path>
              </a:pathLst>
            </a:custGeom>
            <a:solidFill>
              <a:srgbClr val="000000"/>
            </a:solidFill>
            <a:ln w="9525">
              <a:noFill/>
              <a:round/>
              <a:headEnd/>
              <a:tailEnd/>
            </a:ln>
          </p:spPr>
          <p:txBody>
            <a:bodyPr/>
            <a:lstStyle/>
            <a:p>
              <a:endParaRPr lang="en-US"/>
            </a:p>
          </p:txBody>
        </p:sp>
        <p:sp>
          <p:nvSpPr>
            <p:cNvPr id="92248" name="Freeform 493"/>
            <p:cNvSpPr>
              <a:spLocks/>
            </p:cNvSpPr>
            <p:nvPr/>
          </p:nvSpPr>
          <p:spPr bwMode="auto">
            <a:xfrm>
              <a:off x="4096" y="832"/>
              <a:ext cx="21" cy="30"/>
            </a:xfrm>
            <a:custGeom>
              <a:avLst/>
              <a:gdLst>
                <a:gd name="T0" fmla="*/ 19 w 21"/>
                <a:gd name="T1" fmla="*/ 0 h 30"/>
                <a:gd name="T2" fmla="*/ 21 w 21"/>
                <a:gd name="T3" fmla="*/ 1 h 30"/>
                <a:gd name="T4" fmla="*/ 2 w 21"/>
                <a:gd name="T5" fmla="*/ 30 h 30"/>
                <a:gd name="T6" fmla="*/ 0 w 21"/>
                <a:gd name="T7" fmla="*/ 29 h 30"/>
                <a:gd name="T8" fmla="*/ 19 w 21"/>
                <a:gd name="T9" fmla="*/ 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9" y="0"/>
                  </a:moveTo>
                  <a:lnTo>
                    <a:pt x="21" y="1"/>
                  </a:lnTo>
                  <a:lnTo>
                    <a:pt x="2" y="30"/>
                  </a:lnTo>
                  <a:lnTo>
                    <a:pt x="0" y="29"/>
                  </a:lnTo>
                  <a:lnTo>
                    <a:pt x="19" y="0"/>
                  </a:lnTo>
                  <a:close/>
                </a:path>
              </a:pathLst>
            </a:custGeom>
            <a:solidFill>
              <a:srgbClr val="000000"/>
            </a:solidFill>
            <a:ln w="9525">
              <a:noFill/>
              <a:round/>
              <a:headEnd/>
              <a:tailEnd/>
            </a:ln>
          </p:spPr>
          <p:txBody>
            <a:bodyPr/>
            <a:lstStyle/>
            <a:p>
              <a:endParaRPr lang="en-US"/>
            </a:p>
          </p:txBody>
        </p:sp>
        <p:sp>
          <p:nvSpPr>
            <p:cNvPr id="92249" name="Freeform 492"/>
            <p:cNvSpPr>
              <a:spLocks/>
            </p:cNvSpPr>
            <p:nvPr/>
          </p:nvSpPr>
          <p:spPr bwMode="auto">
            <a:xfrm>
              <a:off x="4098" y="833"/>
              <a:ext cx="40" cy="45"/>
            </a:xfrm>
            <a:custGeom>
              <a:avLst/>
              <a:gdLst>
                <a:gd name="T0" fmla="*/ 19 w 40"/>
                <a:gd name="T1" fmla="*/ 0 h 45"/>
                <a:gd name="T2" fmla="*/ 40 w 40"/>
                <a:gd name="T3" fmla="*/ 15 h 45"/>
                <a:gd name="T4" fmla="*/ 22 w 40"/>
                <a:gd name="T5" fmla="*/ 45 h 45"/>
                <a:gd name="T6" fmla="*/ 0 w 40"/>
                <a:gd name="T7" fmla="*/ 29 h 45"/>
                <a:gd name="T8" fmla="*/ 19 w 40"/>
                <a:gd name="T9" fmla="*/ 0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19" y="0"/>
                  </a:moveTo>
                  <a:lnTo>
                    <a:pt x="40" y="15"/>
                  </a:lnTo>
                  <a:lnTo>
                    <a:pt x="22" y="45"/>
                  </a:lnTo>
                  <a:lnTo>
                    <a:pt x="0" y="29"/>
                  </a:lnTo>
                  <a:lnTo>
                    <a:pt x="19" y="0"/>
                  </a:lnTo>
                  <a:close/>
                </a:path>
              </a:pathLst>
            </a:custGeom>
            <a:solidFill>
              <a:srgbClr val="000000"/>
            </a:solidFill>
            <a:ln w="9525">
              <a:noFill/>
              <a:round/>
              <a:headEnd/>
              <a:tailEnd/>
            </a:ln>
          </p:spPr>
          <p:txBody>
            <a:bodyPr/>
            <a:lstStyle/>
            <a:p>
              <a:endParaRPr lang="en-US"/>
            </a:p>
          </p:txBody>
        </p:sp>
        <p:sp>
          <p:nvSpPr>
            <p:cNvPr id="92250" name="Freeform 491"/>
            <p:cNvSpPr>
              <a:spLocks/>
            </p:cNvSpPr>
            <p:nvPr/>
          </p:nvSpPr>
          <p:spPr bwMode="auto">
            <a:xfrm>
              <a:off x="4120" y="848"/>
              <a:ext cx="40" cy="45"/>
            </a:xfrm>
            <a:custGeom>
              <a:avLst/>
              <a:gdLst>
                <a:gd name="T0" fmla="*/ 18 w 40"/>
                <a:gd name="T1" fmla="*/ 0 h 45"/>
                <a:gd name="T2" fmla="*/ 40 w 40"/>
                <a:gd name="T3" fmla="*/ 16 h 45"/>
                <a:gd name="T4" fmla="*/ 22 w 40"/>
                <a:gd name="T5" fmla="*/ 45 h 45"/>
                <a:gd name="T6" fmla="*/ 0 w 40"/>
                <a:gd name="T7" fmla="*/ 30 h 45"/>
                <a:gd name="T8" fmla="*/ 18 w 40"/>
                <a:gd name="T9" fmla="*/ 0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18" y="0"/>
                  </a:moveTo>
                  <a:lnTo>
                    <a:pt x="40" y="16"/>
                  </a:lnTo>
                  <a:lnTo>
                    <a:pt x="22" y="45"/>
                  </a:lnTo>
                  <a:lnTo>
                    <a:pt x="0" y="30"/>
                  </a:lnTo>
                  <a:lnTo>
                    <a:pt x="18" y="0"/>
                  </a:lnTo>
                  <a:close/>
                </a:path>
              </a:pathLst>
            </a:custGeom>
            <a:solidFill>
              <a:srgbClr val="000000"/>
            </a:solidFill>
            <a:ln w="9525">
              <a:noFill/>
              <a:round/>
              <a:headEnd/>
              <a:tailEnd/>
            </a:ln>
          </p:spPr>
          <p:txBody>
            <a:bodyPr/>
            <a:lstStyle/>
            <a:p>
              <a:endParaRPr lang="en-US"/>
            </a:p>
          </p:txBody>
        </p:sp>
        <p:sp>
          <p:nvSpPr>
            <p:cNvPr id="92251" name="Freeform 490"/>
            <p:cNvSpPr>
              <a:spLocks/>
            </p:cNvSpPr>
            <p:nvPr/>
          </p:nvSpPr>
          <p:spPr bwMode="auto">
            <a:xfrm>
              <a:off x="4142" y="864"/>
              <a:ext cx="41" cy="45"/>
            </a:xfrm>
            <a:custGeom>
              <a:avLst/>
              <a:gdLst>
                <a:gd name="T0" fmla="*/ 19 w 41"/>
                <a:gd name="T1" fmla="*/ 0 h 45"/>
                <a:gd name="T2" fmla="*/ 41 w 41"/>
                <a:gd name="T3" fmla="*/ 16 h 45"/>
                <a:gd name="T4" fmla="*/ 22 w 41"/>
                <a:gd name="T5" fmla="*/ 45 h 45"/>
                <a:gd name="T6" fmla="*/ 0 w 41"/>
                <a:gd name="T7" fmla="*/ 29 h 45"/>
                <a:gd name="T8" fmla="*/ 19 w 41"/>
                <a:gd name="T9" fmla="*/ 0 h 45"/>
                <a:gd name="T10" fmla="*/ 0 60000 65536"/>
                <a:gd name="T11" fmla="*/ 0 60000 65536"/>
                <a:gd name="T12" fmla="*/ 0 60000 65536"/>
                <a:gd name="T13" fmla="*/ 0 60000 65536"/>
                <a:gd name="T14" fmla="*/ 0 60000 65536"/>
                <a:gd name="T15" fmla="*/ 0 w 41"/>
                <a:gd name="T16" fmla="*/ 0 h 45"/>
                <a:gd name="T17" fmla="*/ 41 w 41"/>
                <a:gd name="T18" fmla="*/ 45 h 45"/>
              </a:gdLst>
              <a:ahLst/>
              <a:cxnLst>
                <a:cxn ang="T10">
                  <a:pos x="T0" y="T1"/>
                </a:cxn>
                <a:cxn ang="T11">
                  <a:pos x="T2" y="T3"/>
                </a:cxn>
                <a:cxn ang="T12">
                  <a:pos x="T4" y="T5"/>
                </a:cxn>
                <a:cxn ang="T13">
                  <a:pos x="T6" y="T7"/>
                </a:cxn>
                <a:cxn ang="T14">
                  <a:pos x="T8" y="T9"/>
                </a:cxn>
              </a:cxnLst>
              <a:rect l="T15" t="T16" r="T17" b="T18"/>
              <a:pathLst>
                <a:path w="41" h="45">
                  <a:moveTo>
                    <a:pt x="19" y="0"/>
                  </a:moveTo>
                  <a:lnTo>
                    <a:pt x="41" y="16"/>
                  </a:lnTo>
                  <a:lnTo>
                    <a:pt x="22" y="45"/>
                  </a:lnTo>
                  <a:lnTo>
                    <a:pt x="0" y="29"/>
                  </a:lnTo>
                  <a:lnTo>
                    <a:pt x="19" y="0"/>
                  </a:lnTo>
                  <a:close/>
                </a:path>
              </a:pathLst>
            </a:custGeom>
            <a:solidFill>
              <a:srgbClr val="000000"/>
            </a:solidFill>
            <a:ln w="9525">
              <a:noFill/>
              <a:round/>
              <a:headEnd/>
              <a:tailEnd/>
            </a:ln>
          </p:spPr>
          <p:txBody>
            <a:bodyPr/>
            <a:lstStyle/>
            <a:p>
              <a:endParaRPr lang="en-US"/>
            </a:p>
          </p:txBody>
        </p:sp>
        <p:sp>
          <p:nvSpPr>
            <p:cNvPr id="92252" name="Freeform 489"/>
            <p:cNvSpPr>
              <a:spLocks/>
            </p:cNvSpPr>
            <p:nvPr/>
          </p:nvSpPr>
          <p:spPr bwMode="auto">
            <a:xfrm>
              <a:off x="4163" y="880"/>
              <a:ext cx="42" cy="45"/>
            </a:xfrm>
            <a:custGeom>
              <a:avLst/>
              <a:gdLst>
                <a:gd name="T0" fmla="*/ 20 w 42"/>
                <a:gd name="T1" fmla="*/ 0 h 45"/>
                <a:gd name="T2" fmla="*/ 42 w 42"/>
                <a:gd name="T3" fmla="*/ 17 h 45"/>
                <a:gd name="T4" fmla="*/ 22 w 42"/>
                <a:gd name="T5" fmla="*/ 45 h 45"/>
                <a:gd name="T6" fmla="*/ 0 w 42"/>
                <a:gd name="T7" fmla="*/ 28 h 45"/>
                <a:gd name="T8" fmla="*/ 20 w 42"/>
                <a:gd name="T9" fmla="*/ 0 h 45"/>
                <a:gd name="T10" fmla="*/ 0 60000 65536"/>
                <a:gd name="T11" fmla="*/ 0 60000 65536"/>
                <a:gd name="T12" fmla="*/ 0 60000 65536"/>
                <a:gd name="T13" fmla="*/ 0 60000 65536"/>
                <a:gd name="T14" fmla="*/ 0 60000 65536"/>
                <a:gd name="T15" fmla="*/ 0 w 42"/>
                <a:gd name="T16" fmla="*/ 0 h 45"/>
                <a:gd name="T17" fmla="*/ 42 w 42"/>
                <a:gd name="T18" fmla="*/ 45 h 45"/>
              </a:gdLst>
              <a:ahLst/>
              <a:cxnLst>
                <a:cxn ang="T10">
                  <a:pos x="T0" y="T1"/>
                </a:cxn>
                <a:cxn ang="T11">
                  <a:pos x="T2" y="T3"/>
                </a:cxn>
                <a:cxn ang="T12">
                  <a:pos x="T4" y="T5"/>
                </a:cxn>
                <a:cxn ang="T13">
                  <a:pos x="T6" y="T7"/>
                </a:cxn>
                <a:cxn ang="T14">
                  <a:pos x="T8" y="T9"/>
                </a:cxn>
              </a:cxnLst>
              <a:rect l="T15" t="T16" r="T17" b="T18"/>
              <a:pathLst>
                <a:path w="42" h="45">
                  <a:moveTo>
                    <a:pt x="20" y="0"/>
                  </a:moveTo>
                  <a:lnTo>
                    <a:pt x="42" y="17"/>
                  </a:lnTo>
                  <a:lnTo>
                    <a:pt x="22" y="45"/>
                  </a:lnTo>
                  <a:lnTo>
                    <a:pt x="0" y="28"/>
                  </a:lnTo>
                  <a:lnTo>
                    <a:pt x="20" y="0"/>
                  </a:lnTo>
                  <a:close/>
                </a:path>
              </a:pathLst>
            </a:custGeom>
            <a:solidFill>
              <a:srgbClr val="000000"/>
            </a:solidFill>
            <a:ln w="9525">
              <a:noFill/>
              <a:round/>
              <a:headEnd/>
              <a:tailEnd/>
            </a:ln>
          </p:spPr>
          <p:txBody>
            <a:bodyPr/>
            <a:lstStyle/>
            <a:p>
              <a:endParaRPr lang="en-US"/>
            </a:p>
          </p:txBody>
        </p:sp>
        <p:sp>
          <p:nvSpPr>
            <p:cNvPr id="92253" name="Freeform 488"/>
            <p:cNvSpPr>
              <a:spLocks/>
            </p:cNvSpPr>
            <p:nvPr/>
          </p:nvSpPr>
          <p:spPr bwMode="auto">
            <a:xfrm>
              <a:off x="4185" y="897"/>
              <a:ext cx="65" cy="63"/>
            </a:xfrm>
            <a:custGeom>
              <a:avLst/>
              <a:gdLst>
                <a:gd name="T0" fmla="*/ 20 w 65"/>
                <a:gd name="T1" fmla="*/ 0 h 63"/>
                <a:gd name="T2" fmla="*/ 65 w 65"/>
                <a:gd name="T3" fmla="*/ 34 h 63"/>
                <a:gd name="T4" fmla="*/ 45 w 65"/>
                <a:gd name="T5" fmla="*/ 63 h 63"/>
                <a:gd name="T6" fmla="*/ 0 w 65"/>
                <a:gd name="T7" fmla="*/ 28 h 63"/>
                <a:gd name="T8" fmla="*/ 20 w 65"/>
                <a:gd name="T9" fmla="*/ 0 h 63"/>
                <a:gd name="T10" fmla="*/ 0 60000 65536"/>
                <a:gd name="T11" fmla="*/ 0 60000 65536"/>
                <a:gd name="T12" fmla="*/ 0 60000 65536"/>
                <a:gd name="T13" fmla="*/ 0 60000 65536"/>
                <a:gd name="T14" fmla="*/ 0 60000 65536"/>
                <a:gd name="T15" fmla="*/ 0 w 65"/>
                <a:gd name="T16" fmla="*/ 0 h 63"/>
                <a:gd name="T17" fmla="*/ 65 w 65"/>
                <a:gd name="T18" fmla="*/ 63 h 63"/>
              </a:gdLst>
              <a:ahLst/>
              <a:cxnLst>
                <a:cxn ang="T10">
                  <a:pos x="T0" y="T1"/>
                </a:cxn>
                <a:cxn ang="T11">
                  <a:pos x="T2" y="T3"/>
                </a:cxn>
                <a:cxn ang="T12">
                  <a:pos x="T4" y="T5"/>
                </a:cxn>
                <a:cxn ang="T13">
                  <a:pos x="T6" y="T7"/>
                </a:cxn>
                <a:cxn ang="T14">
                  <a:pos x="T8" y="T9"/>
                </a:cxn>
              </a:cxnLst>
              <a:rect l="T15" t="T16" r="T17" b="T18"/>
              <a:pathLst>
                <a:path w="65" h="63">
                  <a:moveTo>
                    <a:pt x="20" y="0"/>
                  </a:moveTo>
                  <a:lnTo>
                    <a:pt x="65" y="34"/>
                  </a:lnTo>
                  <a:lnTo>
                    <a:pt x="45" y="63"/>
                  </a:lnTo>
                  <a:lnTo>
                    <a:pt x="0" y="28"/>
                  </a:lnTo>
                  <a:lnTo>
                    <a:pt x="20" y="0"/>
                  </a:lnTo>
                  <a:close/>
                </a:path>
              </a:pathLst>
            </a:custGeom>
            <a:solidFill>
              <a:srgbClr val="000000"/>
            </a:solidFill>
            <a:ln w="9525">
              <a:noFill/>
              <a:round/>
              <a:headEnd/>
              <a:tailEnd/>
            </a:ln>
          </p:spPr>
          <p:txBody>
            <a:bodyPr/>
            <a:lstStyle/>
            <a:p>
              <a:endParaRPr lang="en-US"/>
            </a:p>
          </p:txBody>
        </p:sp>
        <p:sp>
          <p:nvSpPr>
            <p:cNvPr id="92254" name="Freeform 487"/>
            <p:cNvSpPr>
              <a:spLocks/>
            </p:cNvSpPr>
            <p:nvPr/>
          </p:nvSpPr>
          <p:spPr bwMode="auto">
            <a:xfrm>
              <a:off x="4230" y="932"/>
              <a:ext cx="66" cy="64"/>
            </a:xfrm>
            <a:custGeom>
              <a:avLst/>
              <a:gdLst>
                <a:gd name="T0" fmla="*/ 21 w 66"/>
                <a:gd name="T1" fmla="*/ 0 h 64"/>
                <a:gd name="T2" fmla="*/ 66 w 66"/>
                <a:gd name="T3" fmla="*/ 36 h 64"/>
                <a:gd name="T4" fmla="*/ 46 w 66"/>
                <a:gd name="T5" fmla="*/ 64 h 64"/>
                <a:gd name="T6" fmla="*/ 0 w 66"/>
                <a:gd name="T7" fmla="*/ 28 h 64"/>
                <a:gd name="T8" fmla="*/ 21 w 66"/>
                <a:gd name="T9" fmla="*/ 0 h 64"/>
                <a:gd name="T10" fmla="*/ 0 60000 65536"/>
                <a:gd name="T11" fmla="*/ 0 60000 65536"/>
                <a:gd name="T12" fmla="*/ 0 60000 65536"/>
                <a:gd name="T13" fmla="*/ 0 60000 65536"/>
                <a:gd name="T14" fmla="*/ 0 60000 65536"/>
                <a:gd name="T15" fmla="*/ 0 w 66"/>
                <a:gd name="T16" fmla="*/ 0 h 64"/>
                <a:gd name="T17" fmla="*/ 66 w 66"/>
                <a:gd name="T18" fmla="*/ 64 h 64"/>
              </a:gdLst>
              <a:ahLst/>
              <a:cxnLst>
                <a:cxn ang="T10">
                  <a:pos x="T0" y="T1"/>
                </a:cxn>
                <a:cxn ang="T11">
                  <a:pos x="T2" y="T3"/>
                </a:cxn>
                <a:cxn ang="T12">
                  <a:pos x="T4" y="T5"/>
                </a:cxn>
                <a:cxn ang="T13">
                  <a:pos x="T6" y="T7"/>
                </a:cxn>
                <a:cxn ang="T14">
                  <a:pos x="T8" y="T9"/>
                </a:cxn>
              </a:cxnLst>
              <a:rect l="T15" t="T16" r="T17" b="T18"/>
              <a:pathLst>
                <a:path w="66" h="64">
                  <a:moveTo>
                    <a:pt x="21" y="0"/>
                  </a:moveTo>
                  <a:lnTo>
                    <a:pt x="66" y="36"/>
                  </a:lnTo>
                  <a:lnTo>
                    <a:pt x="46" y="64"/>
                  </a:lnTo>
                  <a:lnTo>
                    <a:pt x="0" y="28"/>
                  </a:lnTo>
                  <a:lnTo>
                    <a:pt x="21" y="0"/>
                  </a:lnTo>
                  <a:close/>
                </a:path>
              </a:pathLst>
            </a:custGeom>
            <a:solidFill>
              <a:srgbClr val="000000"/>
            </a:solidFill>
            <a:ln w="9525">
              <a:noFill/>
              <a:round/>
              <a:headEnd/>
              <a:tailEnd/>
            </a:ln>
          </p:spPr>
          <p:txBody>
            <a:bodyPr/>
            <a:lstStyle/>
            <a:p>
              <a:endParaRPr lang="en-US"/>
            </a:p>
          </p:txBody>
        </p:sp>
        <p:sp>
          <p:nvSpPr>
            <p:cNvPr id="92255" name="Freeform 486"/>
            <p:cNvSpPr>
              <a:spLocks/>
            </p:cNvSpPr>
            <p:nvPr/>
          </p:nvSpPr>
          <p:spPr bwMode="auto">
            <a:xfrm>
              <a:off x="4275" y="968"/>
              <a:ext cx="31" cy="36"/>
            </a:xfrm>
            <a:custGeom>
              <a:avLst/>
              <a:gdLst>
                <a:gd name="T0" fmla="*/ 21 w 31"/>
                <a:gd name="T1" fmla="*/ 0 h 36"/>
                <a:gd name="T2" fmla="*/ 31 w 31"/>
                <a:gd name="T3" fmla="*/ 9 h 36"/>
                <a:gd name="T4" fmla="*/ 10 w 31"/>
                <a:gd name="T5" fmla="*/ 36 h 36"/>
                <a:gd name="T6" fmla="*/ 0 w 31"/>
                <a:gd name="T7" fmla="*/ 27 h 36"/>
                <a:gd name="T8" fmla="*/ 21 w 31"/>
                <a:gd name="T9" fmla="*/ 0 h 36"/>
                <a:gd name="T10" fmla="*/ 0 60000 65536"/>
                <a:gd name="T11" fmla="*/ 0 60000 65536"/>
                <a:gd name="T12" fmla="*/ 0 60000 65536"/>
                <a:gd name="T13" fmla="*/ 0 60000 65536"/>
                <a:gd name="T14" fmla="*/ 0 60000 65536"/>
                <a:gd name="T15" fmla="*/ 0 w 31"/>
                <a:gd name="T16" fmla="*/ 0 h 36"/>
                <a:gd name="T17" fmla="*/ 31 w 31"/>
                <a:gd name="T18" fmla="*/ 36 h 36"/>
              </a:gdLst>
              <a:ahLst/>
              <a:cxnLst>
                <a:cxn ang="T10">
                  <a:pos x="T0" y="T1"/>
                </a:cxn>
                <a:cxn ang="T11">
                  <a:pos x="T2" y="T3"/>
                </a:cxn>
                <a:cxn ang="T12">
                  <a:pos x="T4" y="T5"/>
                </a:cxn>
                <a:cxn ang="T13">
                  <a:pos x="T6" y="T7"/>
                </a:cxn>
                <a:cxn ang="T14">
                  <a:pos x="T8" y="T9"/>
                </a:cxn>
              </a:cxnLst>
              <a:rect l="T15" t="T16" r="T17" b="T18"/>
              <a:pathLst>
                <a:path w="31" h="36">
                  <a:moveTo>
                    <a:pt x="21" y="0"/>
                  </a:moveTo>
                  <a:lnTo>
                    <a:pt x="31" y="9"/>
                  </a:lnTo>
                  <a:lnTo>
                    <a:pt x="10" y="36"/>
                  </a:lnTo>
                  <a:lnTo>
                    <a:pt x="0" y="27"/>
                  </a:lnTo>
                  <a:lnTo>
                    <a:pt x="21" y="0"/>
                  </a:lnTo>
                  <a:close/>
                </a:path>
              </a:pathLst>
            </a:custGeom>
            <a:solidFill>
              <a:srgbClr val="000000"/>
            </a:solidFill>
            <a:ln w="9525">
              <a:noFill/>
              <a:round/>
              <a:headEnd/>
              <a:tailEnd/>
            </a:ln>
          </p:spPr>
          <p:txBody>
            <a:bodyPr/>
            <a:lstStyle/>
            <a:p>
              <a:endParaRPr lang="en-US"/>
            </a:p>
          </p:txBody>
        </p:sp>
        <p:sp>
          <p:nvSpPr>
            <p:cNvPr id="92256" name="Freeform 485"/>
            <p:cNvSpPr>
              <a:spLocks/>
            </p:cNvSpPr>
            <p:nvPr/>
          </p:nvSpPr>
          <p:spPr bwMode="auto">
            <a:xfrm>
              <a:off x="4391" y="1066"/>
              <a:ext cx="43" cy="47"/>
            </a:xfrm>
            <a:custGeom>
              <a:avLst/>
              <a:gdLst>
                <a:gd name="T0" fmla="*/ 20 w 43"/>
                <a:gd name="T1" fmla="*/ 0 h 47"/>
                <a:gd name="T2" fmla="*/ 43 w 43"/>
                <a:gd name="T3" fmla="*/ 19 h 47"/>
                <a:gd name="T4" fmla="*/ 22 w 43"/>
                <a:gd name="T5" fmla="*/ 47 h 47"/>
                <a:gd name="T6" fmla="*/ 0 w 43"/>
                <a:gd name="T7" fmla="*/ 27 h 47"/>
                <a:gd name="T8" fmla="*/ 20 w 43"/>
                <a:gd name="T9" fmla="*/ 0 h 47"/>
                <a:gd name="T10" fmla="*/ 0 60000 65536"/>
                <a:gd name="T11" fmla="*/ 0 60000 65536"/>
                <a:gd name="T12" fmla="*/ 0 60000 65536"/>
                <a:gd name="T13" fmla="*/ 0 60000 65536"/>
                <a:gd name="T14" fmla="*/ 0 60000 65536"/>
                <a:gd name="T15" fmla="*/ 0 w 43"/>
                <a:gd name="T16" fmla="*/ 0 h 47"/>
                <a:gd name="T17" fmla="*/ 43 w 43"/>
                <a:gd name="T18" fmla="*/ 47 h 47"/>
              </a:gdLst>
              <a:ahLst/>
              <a:cxnLst>
                <a:cxn ang="T10">
                  <a:pos x="T0" y="T1"/>
                </a:cxn>
                <a:cxn ang="T11">
                  <a:pos x="T2" y="T3"/>
                </a:cxn>
                <a:cxn ang="T12">
                  <a:pos x="T4" y="T5"/>
                </a:cxn>
                <a:cxn ang="T13">
                  <a:pos x="T6" y="T7"/>
                </a:cxn>
                <a:cxn ang="T14">
                  <a:pos x="T8" y="T9"/>
                </a:cxn>
              </a:cxnLst>
              <a:rect l="T15" t="T16" r="T17" b="T18"/>
              <a:pathLst>
                <a:path w="43" h="47">
                  <a:moveTo>
                    <a:pt x="20" y="0"/>
                  </a:moveTo>
                  <a:lnTo>
                    <a:pt x="43" y="19"/>
                  </a:lnTo>
                  <a:lnTo>
                    <a:pt x="22" y="47"/>
                  </a:lnTo>
                  <a:lnTo>
                    <a:pt x="0" y="27"/>
                  </a:lnTo>
                  <a:lnTo>
                    <a:pt x="20" y="0"/>
                  </a:lnTo>
                  <a:close/>
                </a:path>
              </a:pathLst>
            </a:custGeom>
            <a:solidFill>
              <a:srgbClr val="000000"/>
            </a:solidFill>
            <a:ln w="9525">
              <a:noFill/>
              <a:round/>
              <a:headEnd/>
              <a:tailEnd/>
            </a:ln>
          </p:spPr>
          <p:txBody>
            <a:bodyPr/>
            <a:lstStyle/>
            <a:p>
              <a:endParaRPr lang="en-US"/>
            </a:p>
          </p:txBody>
        </p:sp>
        <p:sp>
          <p:nvSpPr>
            <p:cNvPr id="92257" name="Freeform 484"/>
            <p:cNvSpPr>
              <a:spLocks/>
            </p:cNvSpPr>
            <p:nvPr/>
          </p:nvSpPr>
          <p:spPr bwMode="auto">
            <a:xfrm>
              <a:off x="4413" y="1085"/>
              <a:ext cx="68" cy="68"/>
            </a:xfrm>
            <a:custGeom>
              <a:avLst/>
              <a:gdLst>
                <a:gd name="T0" fmla="*/ 22 w 68"/>
                <a:gd name="T1" fmla="*/ 0 h 68"/>
                <a:gd name="T2" fmla="*/ 68 w 68"/>
                <a:gd name="T3" fmla="*/ 41 h 68"/>
                <a:gd name="T4" fmla="*/ 46 w 68"/>
                <a:gd name="T5" fmla="*/ 68 h 68"/>
                <a:gd name="T6" fmla="*/ 0 w 68"/>
                <a:gd name="T7" fmla="*/ 28 h 68"/>
                <a:gd name="T8" fmla="*/ 22 w 68"/>
                <a:gd name="T9" fmla="*/ 0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22" y="0"/>
                  </a:moveTo>
                  <a:lnTo>
                    <a:pt x="68" y="41"/>
                  </a:lnTo>
                  <a:lnTo>
                    <a:pt x="46" y="68"/>
                  </a:lnTo>
                  <a:lnTo>
                    <a:pt x="0" y="28"/>
                  </a:lnTo>
                  <a:lnTo>
                    <a:pt x="22" y="0"/>
                  </a:lnTo>
                  <a:close/>
                </a:path>
              </a:pathLst>
            </a:custGeom>
            <a:solidFill>
              <a:srgbClr val="000000"/>
            </a:solidFill>
            <a:ln w="9525">
              <a:noFill/>
              <a:round/>
              <a:headEnd/>
              <a:tailEnd/>
            </a:ln>
          </p:spPr>
          <p:txBody>
            <a:bodyPr/>
            <a:lstStyle/>
            <a:p>
              <a:endParaRPr lang="en-US"/>
            </a:p>
          </p:txBody>
        </p:sp>
        <p:sp>
          <p:nvSpPr>
            <p:cNvPr id="92258" name="Freeform 483"/>
            <p:cNvSpPr>
              <a:spLocks/>
            </p:cNvSpPr>
            <p:nvPr/>
          </p:nvSpPr>
          <p:spPr bwMode="auto">
            <a:xfrm>
              <a:off x="4459" y="1126"/>
              <a:ext cx="67" cy="68"/>
            </a:xfrm>
            <a:custGeom>
              <a:avLst/>
              <a:gdLst>
                <a:gd name="T0" fmla="*/ 22 w 67"/>
                <a:gd name="T1" fmla="*/ 0 h 68"/>
                <a:gd name="T2" fmla="*/ 67 w 67"/>
                <a:gd name="T3" fmla="*/ 41 h 68"/>
                <a:gd name="T4" fmla="*/ 46 w 67"/>
                <a:gd name="T5" fmla="*/ 68 h 68"/>
                <a:gd name="T6" fmla="*/ 0 w 67"/>
                <a:gd name="T7" fmla="*/ 27 h 68"/>
                <a:gd name="T8" fmla="*/ 22 w 67"/>
                <a:gd name="T9" fmla="*/ 0 h 68"/>
                <a:gd name="T10" fmla="*/ 0 60000 65536"/>
                <a:gd name="T11" fmla="*/ 0 60000 65536"/>
                <a:gd name="T12" fmla="*/ 0 60000 65536"/>
                <a:gd name="T13" fmla="*/ 0 60000 65536"/>
                <a:gd name="T14" fmla="*/ 0 60000 65536"/>
                <a:gd name="T15" fmla="*/ 0 w 67"/>
                <a:gd name="T16" fmla="*/ 0 h 68"/>
                <a:gd name="T17" fmla="*/ 67 w 67"/>
                <a:gd name="T18" fmla="*/ 68 h 68"/>
              </a:gdLst>
              <a:ahLst/>
              <a:cxnLst>
                <a:cxn ang="T10">
                  <a:pos x="T0" y="T1"/>
                </a:cxn>
                <a:cxn ang="T11">
                  <a:pos x="T2" y="T3"/>
                </a:cxn>
                <a:cxn ang="T12">
                  <a:pos x="T4" y="T5"/>
                </a:cxn>
                <a:cxn ang="T13">
                  <a:pos x="T6" y="T7"/>
                </a:cxn>
                <a:cxn ang="T14">
                  <a:pos x="T8" y="T9"/>
                </a:cxn>
              </a:cxnLst>
              <a:rect l="T15" t="T16" r="T17" b="T18"/>
              <a:pathLst>
                <a:path w="67" h="68">
                  <a:moveTo>
                    <a:pt x="22" y="0"/>
                  </a:moveTo>
                  <a:lnTo>
                    <a:pt x="67" y="41"/>
                  </a:lnTo>
                  <a:lnTo>
                    <a:pt x="46" y="68"/>
                  </a:lnTo>
                  <a:lnTo>
                    <a:pt x="0" y="27"/>
                  </a:lnTo>
                  <a:lnTo>
                    <a:pt x="22" y="0"/>
                  </a:lnTo>
                  <a:close/>
                </a:path>
              </a:pathLst>
            </a:custGeom>
            <a:solidFill>
              <a:srgbClr val="000000"/>
            </a:solidFill>
            <a:ln w="9525">
              <a:noFill/>
              <a:round/>
              <a:headEnd/>
              <a:tailEnd/>
            </a:ln>
          </p:spPr>
          <p:txBody>
            <a:bodyPr/>
            <a:lstStyle/>
            <a:p>
              <a:endParaRPr lang="en-US"/>
            </a:p>
          </p:txBody>
        </p:sp>
        <p:sp>
          <p:nvSpPr>
            <p:cNvPr id="92259" name="Freeform 482"/>
            <p:cNvSpPr>
              <a:spLocks/>
            </p:cNvSpPr>
            <p:nvPr/>
          </p:nvSpPr>
          <p:spPr bwMode="auto">
            <a:xfrm>
              <a:off x="4505" y="1167"/>
              <a:ext cx="66" cy="67"/>
            </a:xfrm>
            <a:custGeom>
              <a:avLst/>
              <a:gdLst>
                <a:gd name="T0" fmla="*/ 21 w 66"/>
                <a:gd name="T1" fmla="*/ 0 h 67"/>
                <a:gd name="T2" fmla="*/ 66 w 66"/>
                <a:gd name="T3" fmla="*/ 40 h 67"/>
                <a:gd name="T4" fmla="*/ 45 w 66"/>
                <a:gd name="T5" fmla="*/ 67 h 67"/>
                <a:gd name="T6" fmla="*/ 0 w 66"/>
                <a:gd name="T7" fmla="*/ 27 h 67"/>
                <a:gd name="T8" fmla="*/ 21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21" y="0"/>
                  </a:moveTo>
                  <a:lnTo>
                    <a:pt x="66" y="40"/>
                  </a:lnTo>
                  <a:lnTo>
                    <a:pt x="45" y="67"/>
                  </a:lnTo>
                  <a:lnTo>
                    <a:pt x="0" y="27"/>
                  </a:lnTo>
                  <a:lnTo>
                    <a:pt x="21" y="0"/>
                  </a:lnTo>
                  <a:close/>
                </a:path>
              </a:pathLst>
            </a:custGeom>
            <a:solidFill>
              <a:srgbClr val="000000"/>
            </a:solidFill>
            <a:ln w="9525">
              <a:noFill/>
              <a:round/>
              <a:headEnd/>
              <a:tailEnd/>
            </a:ln>
          </p:spPr>
          <p:txBody>
            <a:bodyPr/>
            <a:lstStyle/>
            <a:p>
              <a:endParaRPr lang="en-US"/>
            </a:p>
          </p:txBody>
        </p:sp>
        <p:sp>
          <p:nvSpPr>
            <p:cNvPr id="92260" name="Freeform 481"/>
            <p:cNvSpPr>
              <a:spLocks/>
            </p:cNvSpPr>
            <p:nvPr/>
          </p:nvSpPr>
          <p:spPr bwMode="auto">
            <a:xfrm>
              <a:off x="4550" y="1208"/>
              <a:ext cx="41" cy="44"/>
            </a:xfrm>
            <a:custGeom>
              <a:avLst/>
              <a:gdLst>
                <a:gd name="T0" fmla="*/ 21 w 41"/>
                <a:gd name="T1" fmla="*/ 0 h 44"/>
                <a:gd name="T2" fmla="*/ 41 w 41"/>
                <a:gd name="T3" fmla="*/ 17 h 44"/>
                <a:gd name="T4" fmla="*/ 19 w 41"/>
                <a:gd name="T5" fmla="*/ 44 h 44"/>
                <a:gd name="T6" fmla="*/ 0 w 41"/>
                <a:gd name="T7" fmla="*/ 26 h 44"/>
                <a:gd name="T8" fmla="*/ 21 w 41"/>
                <a:gd name="T9" fmla="*/ 0 h 44"/>
                <a:gd name="T10" fmla="*/ 0 60000 65536"/>
                <a:gd name="T11" fmla="*/ 0 60000 65536"/>
                <a:gd name="T12" fmla="*/ 0 60000 65536"/>
                <a:gd name="T13" fmla="*/ 0 60000 65536"/>
                <a:gd name="T14" fmla="*/ 0 60000 65536"/>
                <a:gd name="T15" fmla="*/ 0 w 41"/>
                <a:gd name="T16" fmla="*/ 0 h 44"/>
                <a:gd name="T17" fmla="*/ 41 w 41"/>
                <a:gd name="T18" fmla="*/ 44 h 44"/>
              </a:gdLst>
              <a:ahLst/>
              <a:cxnLst>
                <a:cxn ang="T10">
                  <a:pos x="T0" y="T1"/>
                </a:cxn>
                <a:cxn ang="T11">
                  <a:pos x="T2" y="T3"/>
                </a:cxn>
                <a:cxn ang="T12">
                  <a:pos x="T4" y="T5"/>
                </a:cxn>
                <a:cxn ang="T13">
                  <a:pos x="T6" y="T7"/>
                </a:cxn>
                <a:cxn ang="T14">
                  <a:pos x="T8" y="T9"/>
                </a:cxn>
              </a:cxnLst>
              <a:rect l="T15" t="T16" r="T17" b="T18"/>
              <a:pathLst>
                <a:path w="41" h="44">
                  <a:moveTo>
                    <a:pt x="21" y="0"/>
                  </a:moveTo>
                  <a:lnTo>
                    <a:pt x="41" y="17"/>
                  </a:lnTo>
                  <a:lnTo>
                    <a:pt x="19" y="44"/>
                  </a:lnTo>
                  <a:lnTo>
                    <a:pt x="0" y="26"/>
                  </a:lnTo>
                  <a:lnTo>
                    <a:pt x="21" y="0"/>
                  </a:lnTo>
                  <a:close/>
                </a:path>
              </a:pathLst>
            </a:custGeom>
            <a:solidFill>
              <a:srgbClr val="000000"/>
            </a:solidFill>
            <a:ln w="9525">
              <a:noFill/>
              <a:round/>
              <a:headEnd/>
              <a:tailEnd/>
            </a:ln>
          </p:spPr>
          <p:txBody>
            <a:bodyPr/>
            <a:lstStyle/>
            <a:p>
              <a:endParaRPr lang="en-US"/>
            </a:p>
          </p:txBody>
        </p:sp>
        <p:sp>
          <p:nvSpPr>
            <p:cNvPr id="92261" name="Freeform 480"/>
            <p:cNvSpPr>
              <a:spLocks/>
            </p:cNvSpPr>
            <p:nvPr/>
          </p:nvSpPr>
          <p:spPr bwMode="auto">
            <a:xfrm>
              <a:off x="4670" y="1318"/>
              <a:ext cx="32" cy="36"/>
            </a:xfrm>
            <a:custGeom>
              <a:avLst/>
              <a:gdLst>
                <a:gd name="T0" fmla="*/ 22 w 32"/>
                <a:gd name="T1" fmla="*/ 0 h 36"/>
                <a:gd name="T2" fmla="*/ 32 w 32"/>
                <a:gd name="T3" fmla="*/ 10 h 36"/>
                <a:gd name="T4" fmla="*/ 11 w 32"/>
                <a:gd name="T5" fmla="*/ 36 h 36"/>
                <a:gd name="T6" fmla="*/ 0 w 32"/>
                <a:gd name="T7" fmla="*/ 27 h 36"/>
                <a:gd name="T8" fmla="*/ 22 w 32"/>
                <a:gd name="T9" fmla="*/ 0 h 36"/>
                <a:gd name="T10" fmla="*/ 0 60000 65536"/>
                <a:gd name="T11" fmla="*/ 0 60000 65536"/>
                <a:gd name="T12" fmla="*/ 0 60000 65536"/>
                <a:gd name="T13" fmla="*/ 0 60000 65536"/>
                <a:gd name="T14" fmla="*/ 0 60000 65536"/>
                <a:gd name="T15" fmla="*/ 0 w 32"/>
                <a:gd name="T16" fmla="*/ 0 h 36"/>
                <a:gd name="T17" fmla="*/ 32 w 32"/>
                <a:gd name="T18" fmla="*/ 36 h 36"/>
              </a:gdLst>
              <a:ahLst/>
              <a:cxnLst>
                <a:cxn ang="T10">
                  <a:pos x="T0" y="T1"/>
                </a:cxn>
                <a:cxn ang="T11">
                  <a:pos x="T2" y="T3"/>
                </a:cxn>
                <a:cxn ang="T12">
                  <a:pos x="T4" y="T5"/>
                </a:cxn>
                <a:cxn ang="T13">
                  <a:pos x="T6" y="T7"/>
                </a:cxn>
                <a:cxn ang="T14">
                  <a:pos x="T8" y="T9"/>
                </a:cxn>
              </a:cxnLst>
              <a:rect l="T15" t="T16" r="T17" b="T18"/>
              <a:pathLst>
                <a:path w="32" h="36">
                  <a:moveTo>
                    <a:pt x="22" y="0"/>
                  </a:moveTo>
                  <a:lnTo>
                    <a:pt x="32" y="10"/>
                  </a:lnTo>
                  <a:lnTo>
                    <a:pt x="11" y="36"/>
                  </a:lnTo>
                  <a:lnTo>
                    <a:pt x="0" y="27"/>
                  </a:lnTo>
                  <a:lnTo>
                    <a:pt x="22" y="0"/>
                  </a:lnTo>
                  <a:close/>
                </a:path>
              </a:pathLst>
            </a:custGeom>
            <a:solidFill>
              <a:srgbClr val="000000"/>
            </a:solidFill>
            <a:ln w="9525">
              <a:noFill/>
              <a:round/>
              <a:headEnd/>
              <a:tailEnd/>
            </a:ln>
          </p:spPr>
          <p:txBody>
            <a:bodyPr/>
            <a:lstStyle/>
            <a:p>
              <a:endParaRPr lang="en-US"/>
            </a:p>
          </p:txBody>
        </p:sp>
        <p:sp>
          <p:nvSpPr>
            <p:cNvPr id="92262" name="Freeform 479"/>
            <p:cNvSpPr>
              <a:spLocks/>
            </p:cNvSpPr>
            <p:nvPr/>
          </p:nvSpPr>
          <p:spPr bwMode="auto">
            <a:xfrm>
              <a:off x="4680" y="1328"/>
              <a:ext cx="63" cy="64"/>
            </a:xfrm>
            <a:custGeom>
              <a:avLst/>
              <a:gdLst>
                <a:gd name="T0" fmla="*/ 22 w 63"/>
                <a:gd name="T1" fmla="*/ 0 h 64"/>
                <a:gd name="T2" fmla="*/ 63 w 63"/>
                <a:gd name="T3" fmla="*/ 38 h 64"/>
                <a:gd name="T4" fmla="*/ 41 w 63"/>
                <a:gd name="T5" fmla="*/ 64 h 64"/>
                <a:gd name="T6" fmla="*/ 0 w 63"/>
                <a:gd name="T7" fmla="*/ 26 h 64"/>
                <a:gd name="T8" fmla="*/ 22 w 63"/>
                <a:gd name="T9" fmla="*/ 0 h 64"/>
                <a:gd name="T10" fmla="*/ 0 60000 65536"/>
                <a:gd name="T11" fmla="*/ 0 60000 65536"/>
                <a:gd name="T12" fmla="*/ 0 60000 65536"/>
                <a:gd name="T13" fmla="*/ 0 60000 65536"/>
                <a:gd name="T14" fmla="*/ 0 60000 65536"/>
                <a:gd name="T15" fmla="*/ 0 w 63"/>
                <a:gd name="T16" fmla="*/ 0 h 64"/>
                <a:gd name="T17" fmla="*/ 63 w 63"/>
                <a:gd name="T18" fmla="*/ 64 h 64"/>
              </a:gdLst>
              <a:ahLst/>
              <a:cxnLst>
                <a:cxn ang="T10">
                  <a:pos x="T0" y="T1"/>
                </a:cxn>
                <a:cxn ang="T11">
                  <a:pos x="T2" y="T3"/>
                </a:cxn>
                <a:cxn ang="T12">
                  <a:pos x="T4" y="T5"/>
                </a:cxn>
                <a:cxn ang="T13">
                  <a:pos x="T6" y="T7"/>
                </a:cxn>
                <a:cxn ang="T14">
                  <a:pos x="T8" y="T9"/>
                </a:cxn>
              </a:cxnLst>
              <a:rect l="T15" t="T16" r="T17" b="T18"/>
              <a:pathLst>
                <a:path w="63" h="64">
                  <a:moveTo>
                    <a:pt x="22" y="0"/>
                  </a:moveTo>
                  <a:lnTo>
                    <a:pt x="63" y="38"/>
                  </a:lnTo>
                  <a:lnTo>
                    <a:pt x="41" y="64"/>
                  </a:lnTo>
                  <a:lnTo>
                    <a:pt x="0" y="26"/>
                  </a:lnTo>
                  <a:lnTo>
                    <a:pt x="22" y="0"/>
                  </a:lnTo>
                  <a:close/>
                </a:path>
              </a:pathLst>
            </a:custGeom>
            <a:solidFill>
              <a:srgbClr val="000000"/>
            </a:solidFill>
            <a:ln w="9525">
              <a:noFill/>
              <a:round/>
              <a:headEnd/>
              <a:tailEnd/>
            </a:ln>
          </p:spPr>
          <p:txBody>
            <a:bodyPr/>
            <a:lstStyle/>
            <a:p>
              <a:endParaRPr lang="en-US"/>
            </a:p>
          </p:txBody>
        </p:sp>
        <p:sp>
          <p:nvSpPr>
            <p:cNvPr id="92263" name="Freeform 478"/>
            <p:cNvSpPr>
              <a:spLocks/>
            </p:cNvSpPr>
            <p:nvPr/>
          </p:nvSpPr>
          <p:spPr bwMode="auto">
            <a:xfrm>
              <a:off x="4722" y="1366"/>
              <a:ext cx="61" cy="63"/>
            </a:xfrm>
            <a:custGeom>
              <a:avLst/>
              <a:gdLst>
                <a:gd name="T0" fmla="*/ 21 w 61"/>
                <a:gd name="T1" fmla="*/ 0 h 63"/>
                <a:gd name="T2" fmla="*/ 61 w 61"/>
                <a:gd name="T3" fmla="*/ 36 h 63"/>
                <a:gd name="T4" fmla="*/ 40 w 61"/>
                <a:gd name="T5" fmla="*/ 63 h 63"/>
                <a:gd name="T6" fmla="*/ 0 w 61"/>
                <a:gd name="T7" fmla="*/ 26 h 63"/>
                <a:gd name="T8" fmla="*/ 21 w 61"/>
                <a:gd name="T9" fmla="*/ 0 h 63"/>
                <a:gd name="T10" fmla="*/ 0 60000 65536"/>
                <a:gd name="T11" fmla="*/ 0 60000 65536"/>
                <a:gd name="T12" fmla="*/ 0 60000 65536"/>
                <a:gd name="T13" fmla="*/ 0 60000 65536"/>
                <a:gd name="T14" fmla="*/ 0 60000 65536"/>
                <a:gd name="T15" fmla="*/ 0 w 61"/>
                <a:gd name="T16" fmla="*/ 0 h 63"/>
                <a:gd name="T17" fmla="*/ 61 w 61"/>
                <a:gd name="T18" fmla="*/ 63 h 63"/>
              </a:gdLst>
              <a:ahLst/>
              <a:cxnLst>
                <a:cxn ang="T10">
                  <a:pos x="T0" y="T1"/>
                </a:cxn>
                <a:cxn ang="T11">
                  <a:pos x="T2" y="T3"/>
                </a:cxn>
                <a:cxn ang="T12">
                  <a:pos x="T4" y="T5"/>
                </a:cxn>
                <a:cxn ang="T13">
                  <a:pos x="T6" y="T7"/>
                </a:cxn>
                <a:cxn ang="T14">
                  <a:pos x="T8" y="T9"/>
                </a:cxn>
              </a:cxnLst>
              <a:rect l="T15" t="T16" r="T17" b="T18"/>
              <a:pathLst>
                <a:path w="61" h="63">
                  <a:moveTo>
                    <a:pt x="21" y="0"/>
                  </a:moveTo>
                  <a:lnTo>
                    <a:pt x="61" y="36"/>
                  </a:lnTo>
                  <a:lnTo>
                    <a:pt x="40" y="63"/>
                  </a:lnTo>
                  <a:lnTo>
                    <a:pt x="0" y="26"/>
                  </a:lnTo>
                  <a:lnTo>
                    <a:pt x="21" y="0"/>
                  </a:lnTo>
                  <a:close/>
                </a:path>
              </a:pathLst>
            </a:custGeom>
            <a:solidFill>
              <a:srgbClr val="000000"/>
            </a:solidFill>
            <a:ln w="9525">
              <a:noFill/>
              <a:round/>
              <a:headEnd/>
              <a:tailEnd/>
            </a:ln>
          </p:spPr>
          <p:txBody>
            <a:bodyPr/>
            <a:lstStyle/>
            <a:p>
              <a:endParaRPr lang="en-US"/>
            </a:p>
          </p:txBody>
        </p:sp>
        <p:sp>
          <p:nvSpPr>
            <p:cNvPr id="92264" name="Freeform 477"/>
            <p:cNvSpPr>
              <a:spLocks/>
            </p:cNvSpPr>
            <p:nvPr/>
          </p:nvSpPr>
          <p:spPr bwMode="auto">
            <a:xfrm>
              <a:off x="4762" y="1402"/>
              <a:ext cx="59" cy="61"/>
            </a:xfrm>
            <a:custGeom>
              <a:avLst/>
              <a:gdLst>
                <a:gd name="T0" fmla="*/ 21 w 59"/>
                <a:gd name="T1" fmla="*/ 0 h 61"/>
                <a:gd name="T2" fmla="*/ 59 w 59"/>
                <a:gd name="T3" fmla="*/ 35 h 61"/>
                <a:gd name="T4" fmla="*/ 38 w 59"/>
                <a:gd name="T5" fmla="*/ 61 h 61"/>
                <a:gd name="T6" fmla="*/ 0 w 59"/>
                <a:gd name="T7" fmla="*/ 27 h 61"/>
                <a:gd name="T8" fmla="*/ 21 w 59"/>
                <a:gd name="T9" fmla="*/ 0 h 61"/>
                <a:gd name="T10" fmla="*/ 0 60000 65536"/>
                <a:gd name="T11" fmla="*/ 0 60000 65536"/>
                <a:gd name="T12" fmla="*/ 0 60000 65536"/>
                <a:gd name="T13" fmla="*/ 0 60000 65536"/>
                <a:gd name="T14" fmla="*/ 0 60000 65536"/>
                <a:gd name="T15" fmla="*/ 0 w 59"/>
                <a:gd name="T16" fmla="*/ 0 h 61"/>
                <a:gd name="T17" fmla="*/ 59 w 59"/>
                <a:gd name="T18" fmla="*/ 61 h 61"/>
              </a:gdLst>
              <a:ahLst/>
              <a:cxnLst>
                <a:cxn ang="T10">
                  <a:pos x="T0" y="T1"/>
                </a:cxn>
                <a:cxn ang="T11">
                  <a:pos x="T2" y="T3"/>
                </a:cxn>
                <a:cxn ang="T12">
                  <a:pos x="T4" y="T5"/>
                </a:cxn>
                <a:cxn ang="T13">
                  <a:pos x="T6" y="T7"/>
                </a:cxn>
                <a:cxn ang="T14">
                  <a:pos x="T8" y="T9"/>
                </a:cxn>
              </a:cxnLst>
              <a:rect l="T15" t="T16" r="T17" b="T18"/>
              <a:pathLst>
                <a:path w="59" h="61">
                  <a:moveTo>
                    <a:pt x="21" y="0"/>
                  </a:moveTo>
                  <a:lnTo>
                    <a:pt x="59" y="35"/>
                  </a:lnTo>
                  <a:lnTo>
                    <a:pt x="38" y="61"/>
                  </a:lnTo>
                  <a:lnTo>
                    <a:pt x="0" y="27"/>
                  </a:lnTo>
                  <a:lnTo>
                    <a:pt x="21" y="0"/>
                  </a:lnTo>
                  <a:close/>
                </a:path>
              </a:pathLst>
            </a:custGeom>
            <a:solidFill>
              <a:srgbClr val="000000"/>
            </a:solidFill>
            <a:ln w="9525">
              <a:noFill/>
              <a:round/>
              <a:headEnd/>
              <a:tailEnd/>
            </a:ln>
          </p:spPr>
          <p:txBody>
            <a:bodyPr/>
            <a:lstStyle/>
            <a:p>
              <a:endParaRPr lang="en-US"/>
            </a:p>
          </p:txBody>
        </p:sp>
        <p:sp>
          <p:nvSpPr>
            <p:cNvPr id="92265" name="Freeform 476"/>
            <p:cNvSpPr>
              <a:spLocks/>
            </p:cNvSpPr>
            <p:nvPr/>
          </p:nvSpPr>
          <p:spPr bwMode="auto">
            <a:xfrm>
              <a:off x="4799" y="1437"/>
              <a:ext cx="40" cy="43"/>
            </a:xfrm>
            <a:custGeom>
              <a:avLst/>
              <a:gdLst>
                <a:gd name="T0" fmla="*/ 22 w 40"/>
                <a:gd name="T1" fmla="*/ 0 h 43"/>
                <a:gd name="T2" fmla="*/ 40 w 40"/>
                <a:gd name="T3" fmla="*/ 17 h 43"/>
                <a:gd name="T4" fmla="*/ 18 w 40"/>
                <a:gd name="T5" fmla="*/ 43 h 43"/>
                <a:gd name="T6" fmla="*/ 0 w 40"/>
                <a:gd name="T7" fmla="*/ 26 h 43"/>
                <a:gd name="T8" fmla="*/ 22 w 40"/>
                <a:gd name="T9" fmla="*/ 0 h 43"/>
                <a:gd name="T10" fmla="*/ 0 60000 65536"/>
                <a:gd name="T11" fmla="*/ 0 60000 65536"/>
                <a:gd name="T12" fmla="*/ 0 60000 65536"/>
                <a:gd name="T13" fmla="*/ 0 60000 65536"/>
                <a:gd name="T14" fmla="*/ 0 60000 65536"/>
                <a:gd name="T15" fmla="*/ 0 w 40"/>
                <a:gd name="T16" fmla="*/ 0 h 43"/>
                <a:gd name="T17" fmla="*/ 40 w 40"/>
                <a:gd name="T18" fmla="*/ 43 h 43"/>
              </a:gdLst>
              <a:ahLst/>
              <a:cxnLst>
                <a:cxn ang="T10">
                  <a:pos x="T0" y="T1"/>
                </a:cxn>
                <a:cxn ang="T11">
                  <a:pos x="T2" y="T3"/>
                </a:cxn>
                <a:cxn ang="T12">
                  <a:pos x="T4" y="T5"/>
                </a:cxn>
                <a:cxn ang="T13">
                  <a:pos x="T6" y="T7"/>
                </a:cxn>
                <a:cxn ang="T14">
                  <a:pos x="T8" y="T9"/>
                </a:cxn>
              </a:cxnLst>
              <a:rect l="T15" t="T16" r="T17" b="T18"/>
              <a:pathLst>
                <a:path w="40" h="43">
                  <a:moveTo>
                    <a:pt x="22" y="0"/>
                  </a:moveTo>
                  <a:lnTo>
                    <a:pt x="40" y="17"/>
                  </a:lnTo>
                  <a:lnTo>
                    <a:pt x="18" y="43"/>
                  </a:lnTo>
                  <a:lnTo>
                    <a:pt x="0" y="26"/>
                  </a:lnTo>
                  <a:lnTo>
                    <a:pt x="22" y="0"/>
                  </a:lnTo>
                  <a:close/>
                </a:path>
              </a:pathLst>
            </a:custGeom>
            <a:solidFill>
              <a:srgbClr val="000000"/>
            </a:solidFill>
            <a:ln w="9525">
              <a:noFill/>
              <a:round/>
              <a:headEnd/>
              <a:tailEnd/>
            </a:ln>
          </p:spPr>
          <p:txBody>
            <a:bodyPr/>
            <a:lstStyle/>
            <a:p>
              <a:endParaRPr lang="en-US"/>
            </a:p>
          </p:txBody>
        </p:sp>
        <p:sp>
          <p:nvSpPr>
            <p:cNvPr id="92266" name="Freeform 475"/>
            <p:cNvSpPr>
              <a:spLocks/>
            </p:cNvSpPr>
            <p:nvPr/>
          </p:nvSpPr>
          <p:spPr bwMode="auto">
            <a:xfrm>
              <a:off x="4818" y="1453"/>
              <a:ext cx="39" cy="43"/>
            </a:xfrm>
            <a:custGeom>
              <a:avLst/>
              <a:gdLst>
                <a:gd name="T0" fmla="*/ 21 w 39"/>
                <a:gd name="T1" fmla="*/ 0 h 43"/>
                <a:gd name="T2" fmla="*/ 39 w 39"/>
                <a:gd name="T3" fmla="*/ 16 h 43"/>
                <a:gd name="T4" fmla="*/ 18 w 39"/>
                <a:gd name="T5" fmla="*/ 43 h 43"/>
                <a:gd name="T6" fmla="*/ 0 w 39"/>
                <a:gd name="T7" fmla="*/ 27 h 43"/>
                <a:gd name="T8" fmla="*/ 21 w 39"/>
                <a:gd name="T9" fmla="*/ 0 h 43"/>
                <a:gd name="T10" fmla="*/ 0 60000 65536"/>
                <a:gd name="T11" fmla="*/ 0 60000 65536"/>
                <a:gd name="T12" fmla="*/ 0 60000 65536"/>
                <a:gd name="T13" fmla="*/ 0 60000 65536"/>
                <a:gd name="T14" fmla="*/ 0 60000 65536"/>
                <a:gd name="T15" fmla="*/ 0 w 39"/>
                <a:gd name="T16" fmla="*/ 0 h 43"/>
                <a:gd name="T17" fmla="*/ 39 w 39"/>
                <a:gd name="T18" fmla="*/ 43 h 43"/>
              </a:gdLst>
              <a:ahLst/>
              <a:cxnLst>
                <a:cxn ang="T10">
                  <a:pos x="T0" y="T1"/>
                </a:cxn>
                <a:cxn ang="T11">
                  <a:pos x="T2" y="T3"/>
                </a:cxn>
                <a:cxn ang="T12">
                  <a:pos x="T4" y="T5"/>
                </a:cxn>
                <a:cxn ang="T13">
                  <a:pos x="T6" y="T7"/>
                </a:cxn>
                <a:cxn ang="T14">
                  <a:pos x="T8" y="T9"/>
                </a:cxn>
              </a:cxnLst>
              <a:rect l="T15" t="T16" r="T17" b="T18"/>
              <a:pathLst>
                <a:path w="39" h="43">
                  <a:moveTo>
                    <a:pt x="21" y="0"/>
                  </a:moveTo>
                  <a:lnTo>
                    <a:pt x="39" y="16"/>
                  </a:lnTo>
                  <a:lnTo>
                    <a:pt x="18" y="43"/>
                  </a:lnTo>
                  <a:lnTo>
                    <a:pt x="0" y="27"/>
                  </a:lnTo>
                  <a:lnTo>
                    <a:pt x="21" y="0"/>
                  </a:lnTo>
                  <a:close/>
                </a:path>
              </a:pathLst>
            </a:custGeom>
            <a:solidFill>
              <a:srgbClr val="000000"/>
            </a:solidFill>
            <a:ln w="9525">
              <a:noFill/>
              <a:round/>
              <a:headEnd/>
              <a:tailEnd/>
            </a:ln>
          </p:spPr>
          <p:txBody>
            <a:bodyPr/>
            <a:lstStyle/>
            <a:p>
              <a:endParaRPr lang="en-US"/>
            </a:p>
          </p:txBody>
        </p:sp>
        <p:sp>
          <p:nvSpPr>
            <p:cNvPr id="92267" name="Freeform 474"/>
            <p:cNvSpPr>
              <a:spLocks/>
            </p:cNvSpPr>
            <p:nvPr/>
          </p:nvSpPr>
          <p:spPr bwMode="auto">
            <a:xfrm>
              <a:off x="4836" y="1469"/>
              <a:ext cx="33" cy="37"/>
            </a:xfrm>
            <a:custGeom>
              <a:avLst/>
              <a:gdLst>
                <a:gd name="T0" fmla="*/ 21 w 33"/>
                <a:gd name="T1" fmla="*/ 0 h 37"/>
                <a:gd name="T2" fmla="*/ 33 w 33"/>
                <a:gd name="T3" fmla="*/ 10 h 37"/>
                <a:gd name="T4" fmla="*/ 12 w 33"/>
                <a:gd name="T5" fmla="*/ 37 h 37"/>
                <a:gd name="T6" fmla="*/ 0 w 33"/>
                <a:gd name="T7" fmla="*/ 27 h 37"/>
                <a:gd name="T8" fmla="*/ 21 w 33"/>
                <a:gd name="T9" fmla="*/ 0 h 37"/>
                <a:gd name="T10" fmla="*/ 0 60000 65536"/>
                <a:gd name="T11" fmla="*/ 0 60000 65536"/>
                <a:gd name="T12" fmla="*/ 0 60000 65536"/>
                <a:gd name="T13" fmla="*/ 0 60000 65536"/>
                <a:gd name="T14" fmla="*/ 0 60000 65536"/>
                <a:gd name="T15" fmla="*/ 0 w 33"/>
                <a:gd name="T16" fmla="*/ 0 h 37"/>
                <a:gd name="T17" fmla="*/ 33 w 33"/>
                <a:gd name="T18" fmla="*/ 37 h 37"/>
              </a:gdLst>
              <a:ahLst/>
              <a:cxnLst>
                <a:cxn ang="T10">
                  <a:pos x="T0" y="T1"/>
                </a:cxn>
                <a:cxn ang="T11">
                  <a:pos x="T2" y="T3"/>
                </a:cxn>
                <a:cxn ang="T12">
                  <a:pos x="T4" y="T5"/>
                </a:cxn>
                <a:cxn ang="T13">
                  <a:pos x="T6" y="T7"/>
                </a:cxn>
                <a:cxn ang="T14">
                  <a:pos x="T8" y="T9"/>
                </a:cxn>
              </a:cxnLst>
              <a:rect l="T15" t="T16" r="T17" b="T18"/>
              <a:pathLst>
                <a:path w="33" h="37">
                  <a:moveTo>
                    <a:pt x="21" y="0"/>
                  </a:moveTo>
                  <a:lnTo>
                    <a:pt x="33" y="10"/>
                  </a:lnTo>
                  <a:lnTo>
                    <a:pt x="12" y="37"/>
                  </a:lnTo>
                  <a:lnTo>
                    <a:pt x="0" y="27"/>
                  </a:lnTo>
                  <a:lnTo>
                    <a:pt x="21" y="0"/>
                  </a:lnTo>
                  <a:close/>
                </a:path>
              </a:pathLst>
            </a:custGeom>
            <a:solidFill>
              <a:srgbClr val="000000"/>
            </a:solidFill>
            <a:ln w="9525">
              <a:noFill/>
              <a:round/>
              <a:headEnd/>
              <a:tailEnd/>
            </a:ln>
          </p:spPr>
          <p:txBody>
            <a:bodyPr/>
            <a:lstStyle/>
            <a:p>
              <a:endParaRPr lang="en-US"/>
            </a:p>
          </p:txBody>
        </p:sp>
        <p:sp>
          <p:nvSpPr>
            <p:cNvPr id="92268" name="Freeform 473"/>
            <p:cNvSpPr>
              <a:spLocks/>
            </p:cNvSpPr>
            <p:nvPr/>
          </p:nvSpPr>
          <p:spPr bwMode="auto">
            <a:xfrm>
              <a:off x="4952" y="1569"/>
              <a:ext cx="29" cy="35"/>
            </a:xfrm>
            <a:custGeom>
              <a:avLst/>
              <a:gdLst>
                <a:gd name="T0" fmla="*/ 20 w 29"/>
                <a:gd name="T1" fmla="*/ 0 h 35"/>
                <a:gd name="T2" fmla="*/ 29 w 29"/>
                <a:gd name="T3" fmla="*/ 7 h 35"/>
                <a:gd name="T4" fmla="*/ 9 w 29"/>
                <a:gd name="T5" fmla="*/ 35 h 35"/>
                <a:gd name="T6" fmla="*/ 0 w 29"/>
                <a:gd name="T7" fmla="*/ 28 h 35"/>
                <a:gd name="T8" fmla="*/ 20 w 29"/>
                <a:gd name="T9" fmla="*/ 0 h 35"/>
                <a:gd name="T10" fmla="*/ 0 60000 65536"/>
                <a:gd name="T11" fmla="*/ 0 60000 65536"/>
                <a:gd name="T12" fmla="*/ 0 60000 65536"/>
                <a:gd name="T13" fmla="*/ 0 60000 65536"/>
                <a:gd name="T14" fmla="*/ 0 60000 65536"/>
                <a:gd name="T15" fmla="*/ 0 w 29"/>
                <a:gd name="T16" fmla="*/ 0 h 35"/>
                <a:gd name="T17" fmla="*/ 29 w 29"/>
                <a:gd name="T18" fmla="*/ 35 h 35"/>
              </a:gdLst>
              <a:ahLst/>
              <a:cxnLst>
                <a:cxn ang="T10">
                  <a:pos x="T0" y="T1"/>
                </a:cxn>
                <a:cxn ang="T11">
                  <a:pos x="T2" y="T3"/>
                </a:cxn>
                <a:cxn ang="T12">
                  <a:pos x="T4" y="T5"/>
                </a:cxn>
                <a:cxn ang="T13">
                  <a:pos x="T6" y="T7"/>
                </a:cxn>
                <a:cxn ang="T14">
                  <a:pos x="T8" y="T9"/>
                </a:cxn>
              </a:cxnLst>
              <a:rect l="T15" t="T16" r="T17" b="T18"/>
              <a:pathLst>
                <a:path w="29" h="35">
                  <a:moveTo>
                    <a:pt x="20" y="0"/>
                  </a:moveTo>
                  <a:lnTo>
                    <a:pt x="29" y="7"/>
                  </a:lnTo>
                  <a:lnTo>
                    <a:pt x="9" y="35"/>
                  </a:lnTo>
                  <a:lnTo>
                    <a:pt x="0" y="28"/>
                  </a:lnTo>
                  <a:lnTo>
                    <a:pt x="20" y="0"/>
                  </a:lnTo>
                  <a:close/>
                </a:path>
              </a:pathLst>
            </a:custGeom>
            <a:solidFill>
              <a:srgbClr val="000000"/>
            </a:solidFill>
            <a:ln w="9525">
              <a:noFill/>
              <a:round/>
              <a:headEnd/>
              <a:tailEnd/>
            </a:ln>
          </p:spPr>
          <p:txBody>
            <a:bodyPr/>
            <a:lstStyle/>
            <a:p>
              <a:endParaRPr lang="en-US"/>
            </a:p>
          </p:txBody>
        </p:sp>
        <p:sp>
          <p:nvSpPr>
            <p:cNvPr id="92269" name="Freeform 472"/>
            <p:cNvSpPr>
              <a:spLocks/>
            </p:cNvSpPr>
            <p:nvPr/>
          </p:nvSpPr>
          <p:spPr bwMode="auto">
            <a:xfrm>
              <a:off x="4961" y="1575"/>
              <a:ext cx="32" cy="39"/>
            </a:xfrm>
            <a:custGeom>
              <a:avLst/>
              <a:gdLst>
                <a:gd name="T0" fmla="*/ 19 w 32"/>
                <a:gd name="T1" fmla="*/ 0 h 39"/>
                <a:gd name="T2" fmla="*/ 32 w 32"/>
                <a:gd name="T3" fmla="*/ 10 h 39"/>
                <a:gd name="T4" fmla="*/ 13 w 32"/>
                <a:gd name="T5" fmla="*/ 39 h 39"/>
                <a:gd name="T6" fmla="*/ 0 w 32"/>
                <a:gd name="T7" fmla="*/ 29 h 39"/>
                <a:gd name="T8" fmla="*/ 19 w 32"/>
                <a:gd name="T9" fmla="*/ 0 h 39"/>
                <a:gd name="T10" fmla="*/ 0 60000 65536"/>
                <a:gd name="T11" fmla="*/ 0 60000 65536"/>
                <a:gd name="T12" fmla="*/ 0 60000 65536"/>
                <a:gd name="T13" fmla="*/ 0 60000 65536"/>
                <a:gd name="T14" fmla="*/ 0 60000 65536"/>
                <a:gd name="T15" fmla="*/ 0 w 32"/>
                <a:gd name="T16" fmla="*/ 0 h 39"/>
                <a:gd name="T17" fmla="*/ 32 w 32"/>
                <a:gd name="T18" fmla="*/ 39 h 39"/>
              </a:gdLst>
              <a:ahLst/>
              <a:cxnLst>
                <a:cxn ang="T10">
                  <a:pos x="T0" y="T1"/>
                </a:cxn>
                <a:cxn ang="T11">
                  <a:pos x="T2" y="T3"/>
                </a:cxn>
                <a:cxn ang="T12">
                  <a:pos x="T4" y="T5"/>
                </a:cxn>
                <a:cxn ang="T13">
                  <a:pos x="T6" y="T7"/>
                </a:cxn>
                <a:cxn ang="T14">
                  <a:pos x="T8" y="T9"/>
                </a:cxn>
              </a:cxnLst>
              <a:rect l="T15" t="T16" r="T17" b="T18"/>
              <a:pathLst>
                <a:path w="32" h="39">
                  <a:moveTo>
                    <a:pt x="19" y="0"/>
                  </a:moveTo>
                  <a:lnTo>
                    <a:pt x="32" y="10"/>
                  </a:lnTo>
                  <a:lnTo>
                    <a:pt x="13" y="39"/>
                  </a:lnTo>
                  <a:lnTo>
                    <a:pt x="0" y="29"/>
                  </a:lnTo>
                  <a:lnTo>
                    <a:pt x="19" y="0"/>
                  </a:lnTo>
                  <a:close/>
                </a:path>
              </a:pathLst>
            </a:custGeom>
            <a:solidFill>
              <a:srgbClr val="000000"/>
            </a:solidFill>
            <a:ln w="9525">
              <a:noFill/>
              <a:round/>
              <a:headEnd/>
              <a:tailEnd/>
            </a:ln>
          </p:spPr>
          <p:txBody>
            <a:bodyPr/>
            <a:lstStyle/>
            <a:p>
              <a:endParaRPr lang="en-US"/>
            </a:p>
          </p:txBody>
        </p:sp>
        <p:sp>
          <p:nvSpPr>
            <p:cNvPr id="92270" name="Freeform 471"/>
            <p:cNvSpPr>
              <a:spLocks/>
            </p:cNvSpPr>
            <p:nvPr/>
          </p:nvSpPr>
          <p:spPr bwMode="auto">
            <a:xfrm>
              <a:off x="4974" y="1585"/>
              <a:ext cx="31" cy="38"/>
            </a:xfrm>
            <a:custGeom>
              <a:avLst/>
              <a:gdLst>
                <a:gd name="T0" fmla="*/ 19 w 31"/>
                <a:gd name="T1" fmla="*/ 0 h 38"/>
                <a:gd name="T2" fmla="*/ 31 w 31"/>
                <a:gd name="T3" fmla="*/ 9 h 38"/>
                <a:gd name="T4" fmla="*/ 12 w 31"/>
                <a:gd name="T5" fmla="*/ 38 h 38"/>
                <a:gd name="T6" fmla="*/ 0 w 31"/>
                <a:gd name="T7" fmla="*/ 29 h 38"/>
                <a:gd name="T8" fmla="*/ 19 w 31"/>
                <a:gd name="T9" fmla="*/ 0 h 38"/>
                <a:gd name="T10" fmla="*/ 0 60000 65536"/>
                <a:gd name="T11" fmla="*/ 0 60000 65536"/>
                <a:gd name="T12" fmla="*/ 0 60000 65536"/>
                <a:gd name="T13" fmla="*/ 0 60000 65536"/>
                <a:gd name="T14" fmla="*/ 0 60000 65536"/>
                <a:gd name="T15" fmla="*/ 0 w 31"/>
                <a:gd name="T16" fmla="*/ 0 h 38"/>
                <a:gd name="T17" fmla="*/ 31 w 31"/>
                <a:gd name="T18" fmla="*/ 38 h 38"/>
              </a:gdLst>
              <a:ahLst/>
              <a:cxnLst>
                <a:cxn ang="T10">
                  <a:pos x="T0" y="T1"/>
                </a:cxn>
                <a:cxn ang="T11">
                  <a:pos x="T2" y="T3"/>
                </a:cxn>
                <a:cxn ang="T12">
                  <a:pos x="T4" y="T5"/>
                </a:cxn>
                <a:cxn ang="T13">
                  <a:pos x="T6" y="T7"/>
                </a:cxn>
                <a:cxn ang="T14">
                  <a:pos x="T8" y="T9"/>
                </a:cxn>
              </a:cxnLst>
              <a:rect l="T15" t="T16" r="T17" b="T18"/>
              <a:pathLst>
                <a:path w="31" h="38">
                  <a:moveTo>
                    <a:pt x="19" y="0"/>
                  </a:moveTo>
                  <a:lnTo>
                    <a:pt x="31" y="9"/>
                  </a:lnTo>
                  <a:lnTo>
                    <a:pt x="12" y="38"/>
                  </a:lnTo>
                  <a:lnTo>
                    <a:pt x="0" y="29"/>
                  </a:lnTo>
                  <a:lnTo>
                    <a:pt x="19" y="0"/>
                  </a:lnTo>
                  <a:close/>
                </a:path>
              </a:pathLst>
            </a:custGeom>
            <a:solidFill>
              <a:srgbClr val="000000"/>
            </a:solidFill>
            <a:ln w="9525">
              <a:noFill/>
              <a:round/>
              <a:headEnd/>
              <a:tailEnd/>
            </a:ln>
          </p:spPr>
          <p:txBody>
            <a:bodyPr/>
            <a:lstStyle/>
            <a:p>
              <a:endParaRPr lang="en-US"/>
            </a:p>
          </p:txBody>
        </p:sp>
        <p:sp>
          <p:nvSpPr>
            <p:cNvPr id="92271" name="Freeform 470"/>
            <p:cNvSpPr>
              <a:spLocks/>
            </p:cNvSpPr>
            <p:nvPr/>
          </p:nvSpPr>
          <p:spPr bwMode="auto">
            <a:xfrm>
              <a:off x="4986" y="1594"/>
              <a:ext cx="31" cy="38"/>
            </a:xfrm>
            <a:custGeom>
              <a:avLst/>
              <a:gdLst>
                <a:gd name="T0" fmla="*/ 19 w 31"/>
                <a:gd name="T1" fmla="*/ 0 h 38"/>
                <a:gd name="T2" fmla="*/ 31 w 31"/>
                <a:gd name="T3" fmla="*/ 10 h 38"/>
                <a:gd name="T4" fmla="*/ 12 w 31"/>
                <a:gd name="T5" fmla="*/ 38 h 38"/>
                <a:gd name="T6" fmla="*/ 0 w 31"/>
                <a:gd name="T7" fmla="*/ 29 h 38"/>
                <a:gd name="T8" fmla="*/ 19 w 31"/>
                <a:gd name="T9" fmla="*/ 0 h 38"/>
                <a:gd name="T10" fmla="*/ 0 60000 65536"/>
                <a:gd name="T11" fmla="*/ 0 60000 65536"/>
                <a:gd name="T12" fmla="*/ 0 60000 65536"/>
                <a:gd name="T13" fmla="*/ 0 60000 65536"/>
                <a:gd name="T14" fmla="*/ 0 60000 65536"/>
                <a:gd name="T15" fmla="*/ 0 w 31"/>
                <a:gd name="T16" fmla="*/ 0 h 38"/>
                <a:gd name="T17" fmla="*/ 31 w 31"/>
                <a:gd name="T18" fmla="*/ 38 h 38"/>
              </a:gdLst>
              <a:ahLst/>
              <a:cxnLst>
                <a:cxn ang="T10">
                  <a:pos x="T0" y="T1"/>
                </a:cxn>
                <a:cxn ang="T11">
                  <a:pos x="T2" y="T3"/>
                </a:cxn>
                <a:cxn ang="T12">
                  <a:pos x="T4" y="T5"/>
                </a:cxn>
                <a:cxn ang="T13">
                  <a:pos x="T6" y="T7"/>
                </a:cxn>
                <a:cxn ang="T14">
                  <a:pos x="T8" y="T9"/>
                </a:cxn>
              </a:cxnLst>
              <a:rect l="T15" t="T16" r="T17" b="T18"/>
              <a:pathLst>
                <a:path w="31" h="38">
                  <a:moveTo>
                    <a:pt x="19" y="0"/>
                  </a:moveTo>
                  <a:lnTo>
                    <a:pt x="31" y="10"/>
                  </a:lnTo>
                  <a:lnTo>
                    <a:pt x="12" y="38"/>
                  </a:lnTo>
                  <a:lnTo>
                    <a:pt x="0" y="29"/>
                  </a:lnTo>
                  <a:lnTo>
                    <a:pt x="19" y="0"/>
                  </a:lnTo>
                  <a:close/>
                </a:path>
              </a:pathLst>
            </a:custGeom>
            <a:solidFill>
              <a:srgbClr val="000000"/>
            </a:solidFill>
            <a:ln w="9525">
              <a:noFill/>
              <a:round/>
              <a:headEnd/>
              <a:tailEnd/>
            </a:ln>
          </p:spPr>
          <p:txBody>
            <a:bodyPr/>
            <a:lstStyle/>
            <a:p>
              <a:endParaRPr lang="en-US"/>
            </a:p>
          </p:txBody>
        </p:sp>
        <p:sp>
          <p:nvSpPr>
            <p:cNvPr id="92272" name="Freeform 469"/>
            <p:cNvSpPr>
              <a:spLocks/>
            </p:cNvSpPr>
            <p:nvPr/>
          </p:nvSpPr>
          <p:spPr bwMode="auto">
            <a:xfrm>
              <a:off x="4998" y="1604"/>
              <a:ext cx="31" cy="37"/>
            </a:xfrm>
            <a:custGeom>
              <a:avLst/>
              <a:gdLst>
                <a:gd name="T0" fmla="*/ 19 w 31"/>
                <a:gd name="T1" fmla="*/ 0 h 37"/>
                <a:gd name="T2" fmla="*/ 31 w 31"/>
                <a:gd name="T3" fmla="*/ 9 h 37"/>
                <a:gd name="T4" fmla="*/ 12 w 31"/>
                <a:gd name="T5" fmla="*/ 37 h 37"/>
                <a:gd name="T6" fmla="*/ 0 w 31"/>
                <a:gd name="T7" fmla="*/ 28 h 37"/>
                <a:gd name="T8" fmla="*/ 19 w 31"/>
                <a:gd name="T9" fmla="*/ 0 h 37"/>
                <a:gd name="T10" fmla="*/ 0 60000 65536"/>
                <a:gd name="T11" fmla="*/ 0 60000 65536"/>
                <a:gd name="T12" fmla="*/ 0 60000 65536"/>
                <a:gd name="T13" fmla="*/ 0 60000 65536"/>
                <a:gd name="T14" fmla="*/ 0 60000 65536"/>
                <a:gd name="T15" fmla="*/ 0 w 31"/>
                <a:gd name="T16" fmla="*/ 0 h 37"/>
                <a:gd name="T17" fmla="*/ 31 w 31"/>
                <a:gd name="T18" fmla="*/ 37 h 37"/>
              </a:gdLst>
              <a:ahLst/>
              <a:cxnLst>
                <a:cxn ang="T10">
                  <a:pos x="T0" y="T1"/>
                </a:cxn>
                <a:cxn ang="T11">
                  <a:pos x="T2" y="T3"/>
                </a:cxn>
                <a:cxn ang="T12">
                  <a:pos x="T4" y="T5"/>
                </a:cxn>
                <a:cxn ang="T13">
                  <a:pos x="T6" y="T7"/>
                </a:cxn>
                <a:cxn ang="T14">
                  <a:pos x="T8" y="T9"/>
                </a:cxn>
              </a:cxnLst>
              <a:rect l="T15" t="T16" r="T17" b="T18"/>
              <a:pathLst>
                <a:path w="31" h="37">
                  <a:moveTo>
                    <a:pt x="19" y="0"/>
                  </a:moveTo>
                  <a:lnTo>
                    <a:pt x="31" y="9"/>
                  </a:lnTo>
                  <a:lnTo>
                    <a:pt x="12" y="37"/>
                  </a:lnTo>
                  <a:lnTo>
                    <a:pt x="0" y="28"/>
                  </a:lnTo>
                  <a:lnTo>
                    <a:pt x="19" y="0"/>
                  </a:lnTo>
                  <a:close/>
                </a:path>
              </a:pathLst>
            </a:custGeom>
            <a:solidFill>
              <a:srgbClr val="000000"/>
            </a:solidFill>
            <a:ln w="9525">
              <a:noFill/>
              <a:round/>
              <a:headEnd/>
              <a:tailEnd/>
            </a:ln>
          </p:spPr>
          <p:txBody>
            <a:bodyPr/>
            <a:lstStyle/>
            <a:p>
              <a:endParaRPr lang="en-US"/>
            </a:p>
          </p:txBody>
        </p:sp>
        <p:sp>
          <p:nvSpPr>
            <p:cNvPr id="92273" name="Freeform 468"/>
            <p:cNvSpPr>
              <a:spLocks/>
            </p:cNvSpPr>
            <p:nvPr/>
          </p:nvSpPr>
          <p:spPr bwMode="auto">
            <a:xfrm>
              <a:off x="5011" y="1613"/>
              <a:ext cx="41" cy="45"/>
            </a:xfrm>
            <a:custGeom>
              <a:avLst/>
              <a:gdLst>
                <a:gd name="T0" fmla="*/ 18 w 41"/>
                <a:gd name="T1" fmla="*/ 0 h 45"/>
                <a:gd name="T2" fmla="*/ 41 w 41"/>
                <a:gd name="T3" fmla="*/ 16 h 45"/>
                <a:gd name="T4" fmla="*/ 22 w 41"/>
                <a:gd name="T5" fmla="*/ 45 h 45"/>
                <a:gd name="T6" fmla="*/ 0 w 41"/>
                <a:gd name="T7" fmla="*/ 28 h 45"/>
                <a:gd name="T8" fmla="*/ 18 w 41"/>
                <a:gd name="T9" fmla="*/ 0 h 45"/>
                <a:gd name="T10" fmla="*/ 0 60000 65536"/>
                <a:gd name="T11" fmla="*/ 0 60000 65536"/>
                <a:gd name="T12" fmla="*/ 0 60000 65536"/>
                <a:gd name="T13" fmla="*/ 0 60000 65536"/>
                <a:gd name="T14" fmla="*/ 0 60000 65536"/>
                <a:gd name="T15" fmla="*/ 0 w 41"/>
                <a:gd name="T16" fmla="*/ 0 h 45"/>
                <a:gd name="T17" fmla="*/ 41 w 41"/>
                <a:gd name="T18" fmla="*/ 45 h 45"/>
              </a:gdLst>
              <a:ahLst/>
              <a:cxnLst>
                <a:cxn ang="T10">
                  <a:pos x="T0" y="T1"/>
                </a:cxn>
                <a:cxn ang="T11">
                  <a:pos x="T2" y="T3"/>
                </a:cxn>
                <a:cxn ang="T12">
                  <a:pos x="T4" y="T5"/>
                </a:cxn>
                <a:cxn ang="T13">
                  <a:pos x="T6" y="T7"/>
                </a:cxn>
                <a:cxn ang="T14">
                  <a:pos x="T8" y="T9"/>
                </a:cxn>
              </a:cxnLst>
              <a:rect l="T15" t="T16" r="T17" b="T18"/>
              <a:pathLst>
                <a:path w="41" h="45">
                  <a:moveTo>
                    <a:pt x="18" y="0"/>
                  </a:moveTo>
                  <a:lnTo>
                    <a:pt x="41" y="16"/>
                  </a:lnTo>
                  <a:lnTo>
                    <a:pt x="22" y="45"/>
                  </a:lnTo>
                  <a:lnTo>
                    <a:pt x="0" y="28"/>
                  </a:lnTo>
                  <a:lnTo>
                    <a:pt x="18" y="0"/>
                  </a:lnTo>
                  <a:close/>
                </a:path>
              </a:pathLst>
            </a:custGeom>
            <a:solidFill>
              <a:srgbClr val="000000"/>
            </a:solidFill>
            <a:ln w="9525">
              <a:noFill/>
              <a:round/>
              <a:headEnd/>
              <a:tailEnd/>
            </a:ln>
          </p:spPr>
          <p:txBody>
            <a:bodyPr/>
            <a:lstStyle/>
            <a:p>
              <a:endParaRPr lang="en-US"/>
            </a:p>
          </p:txBody>
        </p:sp>
        <p:sp>
          <p:nvSpPr>
            <p:cNvPr id="92274" name="Freeform 467"/>
            <p:cNvSpPr>
              <a:spLocks/>
            </p:cNvSpPr>
            <p:nvPr/>
          </p:nvSpPr>
          <p:spPr bwMode="auto">
            <a:xfrm>
              <a:off x="5033" y="1629"/>
              <a:ext cx="40" cy="44"/>
            </a:xfrm>
            <a:custGeom>
              <a:avLst/>
              <a:gdLst>
                <a:gd name="T0" fmla="*/ 19 w 40"/>
                <a:gd name="T1" fmla="*/ 0 h 44"/>
                <a:gd name="T2" fmla="*/ 40 w 40"/>
                <a:gd name="T3" fmla="*/ 16 h 44"/>
                <a:gd name="T4" fmla="*/ 20 w 40"/>
                <a:gd name="T5" fmla="*/ 44 h 44"/>
                <a:gd name="T6" fmla="*/ 0 w 40"/>
                <a:gd name="T7" fmla="*/ 29 h 44"/>
                <a:gd name="T8" fmla="*/ 19 w 40"/>
                <a:gd name="T9" fmla="*/ 0 h 44"/>
                <a:gd name="T10" fmla="*/ 0 60000 65536"/>
                <a:gd name="T11" fmla="*/ 0 60000 65536"/>
                <a:gd name="T12" fmla="*/ 0 60000 65536"/>
                <a:gd name="T13" fmla="*/ 0 60000 65536"/>
                <a:gd name="T14" fmla="*/ 0 60000 65536"/>
                <a:gd name="T15" fmla="*/ 0 w 40"/>
                <a:gd name="T16" fmla="*/ 0 h 44"/>
                <a:gd name="T17" fmla="*/ 40 w 40"/>
                <a:gd name="T18" fmla="*/ 44 h 44"/>
              </a:gdLst>
              <a:ahLst/>
              <a:cxnLst>
                <a:cxn ang="T10">
                  <a:pos x="T0" y="T1"/>
                </a:cxn>
                <a:cxn ang="T11">
                  <a:pos x="T2" y="T3"/>
                </a:cxn>
                <a:cxn ang="T12">
                  <a:pos x="T4" y="T5"/>
                </a:cxn>
                <a:cxn ang="T13">
                  <a:pos x="T6" y="T7"/>
                </a:cxn>
                <a:cxn ang="T14">
                  <a:pos x="T8" y="T9"/>
                </a:cxn>
              </a:cxnLst>
              <a:rect l="T15" t="T16" r="T17" b="T18"/>
              <a:pathLst>
                <a:path w="40" h="44">
                  <a:moveTo>
                    <a:pt x="19" y="0"/>
                  </a:moveTo>
                  <a:lnTo>
                    <a:pt x="40" y="16"/>
                  </a:lnTo>
                  <a:lnTo>
                    <a:pt x="20" y="44"/>
                  </a:lnTo>
                  <a:lnTo>
                    <a:pt x="0" y="29"/>
                  </a:lnTo>
                  <a:lnTo>
                    <a:pt x="19" y="0"/>
                  </a:lnTo>
                  <a:close/>
                </a:path>
              </a:pathLst>
            </a:custGeom>
            <a:solidFill>
              <a:srgbClr val="000000"/>
            </a:solidFill>
            <a:ln w="9525">
              <a:noFill/>
              <a:round/>
              <a:headEnd/>
              <a:tailEnd/>
            </a:ln>
          </p:spPr>
          <p:txBody>
            <a:bodyPr/>
            <a:lstStyle/>
            <a:p>
              <a:endParaRPr lang="en-US"/>
            </a:p>
          </p:txBody>
        </p:sp>
        <p:sp>
          <p:nvSpPr>
            <p:cNvPr id="92275" name="Freeform 466"/>
            <p:cNvSpPr>
              <a:spLocks/>
            </p:cNvSpPr>
            <p:nvPr/>
          </p:nvSpPr>
          <p:spPr bwMode="auto">
            <a:xfrm>
              <a:off x="5053" y="1645"/>
              <a:ext cx="39" cy="44"/>
            </a:xfrm>
            <a:custGeom>
              <a:avLst/>
              <a:gdLst>
                <a:gd name="T0" fmla="*/ 21 w 39"/>
                <a:gd name="T1" fmla="*/ 0 h 44"/>
                <a:gd name="T2" fmla="*/ 39 w 39"/>
                <a:gd name="T3" fmla="*/ 16 h 44"/>
                <a:gd name="T4" fmla="*/ 19 w 39"/>
                <a:gd name="T5" fmla="*/ 44 h 44"/>
                <a:gd name="T6" fmla="*/ 0 w 39"/>
                <a:gd name="T7" fmla="*/ 28 h 44"/>
                <a:gd name="T8" fmla="*/ 21 w 39"/>
                <a:gd name="T9" fmla="*/ 0 h 44"/>
                <a:gd name="T10" fmla="*/ 0 60000 65536"/>
                <a:gd name="T11" fmla="*/ 0 60000 65536"/>
                <a:gd name="T12" fmla="*/ 0 60000 65536"/>
                <a:gd name="T13" fmla="*/ 0 60000 65536"/>
                <a:gd name="T14" fmla="*/ 0 60000 65536"/>
                <a:gd name="T15" fmla="*/ 0 w 39"/>
                <a:gd name="T16" fmla="*/ 0 h 44"/>
                <a:gd name="T17" fmla="*/ 39 w 39"/>
                <a:gd name="T18" fmla="*/ 44 h 44"/>
              </a:gdLst>
              <a:ahLst/>
              <a:cxnLst>
                <a:cxn ang="T10">
                  <a:pos x="T0" y="T1"/>
                </a:cxn>
                <a:cxn ang="T11">
                  <a:pos x="T2" y="T3"/>
                </a:cxn>
                <a:cxn ang="T12">
                  <a:pos x="T4" y="T5"/>
                </a:cxn>
                <a:cxn ang="T13">
                  <a:pos x="T6" y="T7"/>
                </a:cxn>
                <a:cxn ang="T14">
                  <a:pos x="T8" y="T9"/>
                </a:cxn>
              </a:cxnLst>
              <a:rect l="T15" t="T16" r="T17" b="T18"/>
              <a:pathLst>
                <a:path w="39" h="44">
                  <a:moveTo>
                    <a:pt x="21" y="0"/>
                  </a:moveTo>
                  <a:lnTo>
                    <a:pt x="39" y="16"/>
                  </a:lnTo>
                  <a:lnTo>
                    <a:pt x="19" y="44"/>
                  </a:lnTo>
                  <a:lnTo>
                    <a:pt x="0" y="28"/>
                  </a:lnTo>
                  <a:lnTo>
                    <a:pt x="21" y="0"/>
                  </a:lnTo>
                  <a:close/>
                </a:path>
              </a:pathLst>
            </a:custGeom>
            <a:solidFill>
              <a:srgbClr val="000000"/>
            </a:solidFill>
            <a:ln w="9525">
              <a:noFill/>
              <a:round/>
              <a:headEnd/>
              <a:tailEnd/>
            </a:ln>
          </p:spPr>
          <p:txBody>
            <a:bodyPr/>
            <a:lstStyle/>
            <a:p>
              <a:endParaRPr lang="en-US"/>
            </a:p>
          </p:txBody>
        </p:sp>
        <p:sp>
          <p:nvSpPr>
            <p:cNvPr id="92276" name="Freeform 465"/>
            <p:cNvSpPr>
              <a:spLocks/>
            </p:cNvSpPr>
            <p:nvPr/>
          </p:nvSpPr>
          <p:spPr bwMode="auto">
            <a:xfrm>
              <a:off x="5072" y="1661"/>
              <a:ext cx="38" cy="42"/>
            </a:xfrm>
            <a:custGeom>
              <a:avLst/>
              <a:gdLst>
                <a:gd name="T0" fmla="*/ 20 w 38"/>
                <a:gd name="T1" fmla="*/ 0 h 42"/>
                <a:gd name="T2" fmla="*/ 38 w 38"/>
                <a:gd name="T3" fmla="*/ 14 h 42"/>
                <a:gd name="T4" fmla="*/ 17 w 38"/>
                <a:gd name="T5" fmla="*/ 42 h 42"/>
                <a:gd name="T6" fmla="*/ 0 w 38"/>
                <a:gd name="T7" fmla="*/ 28 h 42"/>
                <a:gd name="T8" fmla="*/ 20 w 38"/>
                <a:gd name="T9" fmla="*/ 0 h 42"/>
                <a:gd name="T10" fmla="*/ 0 60000 65536"/>
                <a:gd name="T11" fmla="*/ 0 60000 65536"/>
                <a:gd name="T12" fmla="*/ 0 60000 65536"/>
                <a:gd name="T13" fmla="*/ 0 60000 65536"/>
                <a:gd name="T14" fmla="*/ 0 60000 65536"/>
                <a:gd name="T15" fmla="*/ 0 w 38"/>
                <a:gd name="T16" fmla="*/ 0 h 42"/>
                <a:gd name="T17" fmla="*/ 38 w 38"/>
                <a:gd name="T18" fmla="*/ 42 h 42"/>
              </a:gdLst>
              <a:ahLst/>
              <a:cxnLst>
                <a:cxn ang="T10">
                  <a:pos x="T0" y="T1"/>
                </a:cxn>
                <a:cxn ang="T11">
                  <a:pos x="T2" y="T3"/>
                </a:cxn>
                <a:cxn ang="T12">
                  <a:pos x="T4" y="T5"/>
                </a:cxn>
                <a:cxn ang="T13">
                  <a:pos x="T6" y="T7"/>
                </a:cxn>
                <a:cxn ang="T14">
                  <a:pos x="T8" y="T9"/>
                </a:cxn>
              </a:cxnLst>
              <a:rect l="T15" t="T16" r="T17" b="T18"/>
              <a:pathLst>
                <a:path w="38" h="42">
                  <a:moveTo>
                    <a:pt x="20" y="0"/>
                  </a:moveTo>
                  <a:lnTo>
                    <a:pt x="38" y="14"/>
                  </a:lnTo>
                  <a:lnTo>
                    <a:pt x="17" y="42"/>
                  </a:lnTo>
                  <a:lnTo>
                    <a:pt x="0" y="28"/>
                  </a:lnTo>
                  <a:lnTo>
                    <a:pt x="20" y="0"/>
                  </a:lnTo>
                  <a:close/>
                </a:path>
              </a:pathLst>
            </a:custGeom>
            <a:solidFill>
              <a:srgbClr val="000000"/>
            </a:solidFill>
            <a:ln w="9525">
              <a:noFill/>
              <a:round/>
              <a:headEnd/>
              <a:tailEnd/>
            </a:ln>
          </p:spPr>
          <p:txBody>
            <a:bodyPr/>
            <a:lstStyle/>
            <a:p>
              <a:endParaRPr lang="en-US"/>
            </a:p>
          </p:txBody>
        </p:sp>
        <p:sp>
          <p:nvSpPr>
            <p:cNvPr id="92277" name="Freeform 464"/>
            <p:cNvSpPr>
              <a:spLocks/>
            </p:cNvSpPr>
            <p:nvPr/>
          </p:nvSpPr>
          <p:spPr bwMode="auto">
            <a:xfrm>
              <a:off x="5089" y="1675"/>
              <a:ext cx="37" cy="41"/>
            </a:xfrm>
            <a:custGeom>
              <a:avLst/>
              <a:gdLst>
                <a:gd name="T0" fmla="*/ 21 w 37"/>
                <a:gd name="T1" fmla="*/ 0 h 41"/>
                <a:gd name="T2" fmla="*/ 37 w 37"/>
                <a:gd name="T3" fmla="*/ 13 h 41"/>
                <a:gd name="T4" fmla="*/ 17 w 37"/>
                <a:gd name="T5" fmla="*/ 41 h 41"/>
                <a:gd name="T6" fmla="*/ 0 w 37"/>
                <a:gd name="T7" fmla="*/ 28 h 41"/>
                <a:gd name="T8" fmla="*/ 21 w 37"/>
                <a:gd name="T9" fmla="*/ 0 h 41"/>
                <a:gd name="T10" fmla="*/ 0 60000 65536"/>
                <a:gd name="T11" fmla="*/ 0 60000 65536"/>
                <a:gd name="T12" fmla="*/ 0 60000 65536"/>
                <a:gd name="T13" fmla="*/ 0 60000 65536"/>
                <a:gd name="T14" fmla="*/ 0 60000 65536"/>
                <a:gd name="T15" fmla="*/ 0 w 37"/>
                <a:gd name="T16" fmla="*/ 0 h 41"/>
                <a:gd name="T17" fmla="*/ 37 w 37"/>
                <a:gd name="T18" fmla="*/ 41 h 41"/>
              </a:gdLst>
              <a:ahLst/>
              <a:cxnLst>
                <a:cxn ang="T10">
                  <a:pos x="T0" y="T1"/>
                </a:cxn>
                <a:cxn ang="T11">
                  <a:pos x="T2" y="T3"/>
                </a:cxn>
                <a:cxn ang="T12">
                  <a:pos x="T4" y="T5"/>
                </a:cxn>
                <a:cxn ang="T13">
                  <a:pos x="T6" y="T7"/>
                </a:cxn>
                <a:cxn ang="T14">
                  <a:pos x="T8" y="T9"/>
                </a:cxn>
              </a:cxnLst>
              <a:rect l="T15" t="T16" r="T17" b="T18"/>
              <a:pathLst>
                <a:path w="37" h="41">
                  <a:moveTo>
                    <a:pt x="21" y="0"/>
                  </a:moveTo>
                  <a:lnTo>
                    <a:pt x="37" y="13"/>
                  </a:lnTo>
                  <a:lnTo>
                    <a:pt x="17" y="41"/>
                  </a:lnTo>
                  <a:lnTo>
                    <a:pt x="0" y="28"/>
                  </a:lnTo>
                  <a:lnTo>
                    <a:pt x="21" y="0"/>
                  </a:lnTo>
                  <a:close/>
                </a:path>
              </a:pathLst>
            </a:custGeom>
            <a:solidFill>
              <a:srgbClr val="000000"/>
            </a:solidFill>
            <a:ln w="9525">
              <a:noFill/>
              <a:round/>
              <a:headEnd/>
              <a:tailEnd/>
            </a:ln>
          </p:spPr>
          <p:txBody>
            <a:bodyPr/>
            <a:lstStyle/>
            <a:p>
              <a:endParaRPr lang="en-US"/>
            </a:p>
          </p:txBody>
        </p:sp>
        <p:sp>
          <p:nvSpPr>
            <p:cNvPr id="92278" name="Freeform 463"/>
            <p:cNvSpPr>
              <a:spLocks/>
            </p:cNvSpPr>
            <p:nvPr/>
          </p:nvSpPr>
          <p:spPr bwMode="auto">
            <a:xfrm>
              <a:off x="5106" y="1688"/>
              <a:ext cx="35" cy="40"/>
            </a:xfrm>
            <a:custGeom>
              <a:avLst/>
              <a:gdLst>
                <a:gd name="T0" fmla="*/ 20 w 35"/>
                <a:gd name="T1" fmla="*/ 0 h 40"/>
                <a:gd name="T2" fmla="*/ 35 w 35"/>
                <a:gd name="T3" fmla="*/ 12 h 40"/>
                <a:gd name="T4" fmla="*/ 15 w 35"/>
                <a:gd name="T5" fmla="*/ 40 h 40"/>
                <a:gd name="T6" fmla="*/ 0 w 35"/>
                <a:gd name="T7" fmla="*/ 28 h 40"/>
                <a:gd name="T8" fmla="*/ 20 w 35"/>
                <a:gd name="T9" fmla="*/ 0 h 40"/>
                <a:gd name="T10" fmla="*/ 0 60000 65536"/>
                <a:gd name="T11" fmla="*/ 0 60000 65536"/>
                <a:gd name="T12" fmla="*/ 0 60000 65536"/>
                <a:gd name="T13" fmla="*/ 0 60000 65536"/>
                <a:gd name="T14" fmla="*/ 0 60000 65536"/>
                <a:gd name="T15" fmla="*/ 0 w 35"/>
                <a:gd name="T16" fmla="*/ 0 h 40"/>
                <a:gd name="T17" fmla="*/ 35 w 35"/>
                <a:gd name="T18" fmla="*/ 40 h 40"/>
              </a:gdLst>
              <a:ahLst/>
              <a:cxnLst>
                <a:cxn ang="T10">
                  <a:pos x="T0" y="T1"/>
                </a:cxn>
                <a:cxn ang="T11">
                  <a:pos x="T2" y="T3"/>
                </a:cxn>
                <a:cxn ang="T12">
                  <a:pos x="T4" y="T5"/>
                </a:cxn>
                <a:cxn ang="T13">
                  <a:pos x="T6" y="T7"/>
                </a:cxn>
                <a:cxn ang="T14">
                  <a:pos x="T8" y="T9"/>
                </a:cxn>
              </a:cxnLst>
              <a:rect l="T15" t="T16" r="T17" b="T18"/>
              <a:pathLst>
                <a:path w="35" h="40">
                  <a:moveTo>
                    <a:pt x="20" y="0"/>
                  </a:moveTo>
                  <a:lnTo>
                    <a:pt x="35" y="12"/>
                  </a:lnTo>
                  <a:lnTo>
                    <a:pt x="15" y="40"/>
                  </a:lnTo>
                  <a:lnTo>
                    <a:pt x="0" y="28"/>
                  </a:lnTo>
                  <a:lnTo>
                    <a:pt x="20" y="0"/>
                  </a:lnTo>
                  <a:close/>
                </a:path>
              </a:pathLst>
            </a:custGeom>
            <a:solidFill>
              <a:srgbClr val="000000"/>
            </a:solidFill>
            <a:ln w="9525">
              <a:noFill/>
              <a:round/>
              <a:headEnd/>
              <a:tailEnd/>
            </a:ln>
          </p:spPr>
          <p:txBody>
            <a:bodyPr/>
            <a:lstStyle/>
            <a:p>
              <a:endParaRPr lang="en-US"/>
            </a:p>
          </p:txBody>
        </p:sp>
        <p:sp>
          <p:nvSpPr>
            <p:cNvPr id="92279" name="Freeform 462"/>
            <p:cNvSpPr>
              <a:spLocks/>
            </p:cNvSpPr>
            <p:nvPr/>
          </p:nvSpPr>
          <p:spPr bwMode="auto">
            <a:xfrm>
              <a:off x="5121" y="1700"/>
              <a:ext cx="35" cy="40"/>
            </a:xfrm>
            <a:custGeom>
              <a:avLst/>
              <a:gdLst>
                <a:gd name="T0" fmla="*/ 20 w 35"/>
                <a:gd name="T1" fmla="*/ 0 h 40"/>
                <a:gd name="T2" fmla="*/ 35 w 35"/>
                <a:gd name="T3" fmla="*/ 13 h 40"/>
                <a:gd name="T4" fmla="*/ 14 w 35"/>
                <a:gd name="T5" fmla="*/ 40 h 40"/>
                <a:gd name="T6" fmla="*/ 0 w 35"/>
                <a:gd name="T7" fmla="*/ 27 h 40"/>
                <a:gd name="T8" fmla="*/ 20 w 35"/>
                <a:gd name="T9" fmla="*/ 0 h 40"/>
                <a:gd name="T10" fmla="*/ 0 60000 65536"/>
                <a:gd name="T11" fmla="*/ 0 60000 65536"/>
                <a:gd name="T12" fmla="*/ 0 60000 65536"/>
                <a:gd name="T13" fmla="*/ 0 60000 65536"/>
                <a:gd name="T14" fmla="*/ 0 60000 65536"/>
                <a:gd name="T15" fmla="*/ 0 w 35"/>
                <a:gd name="T16" fmla="*/ 0 h 40"/>
                <a:gd name="T17" fmla="*/ 35 w 35"/>
                <a:gd name="T18" fmla="*/ 40 h 40"/>
              </a:gdLst>
              <a:ahLst/>
              <a:cxnLst>
                <a:cxn ang="T10">
                  <a:pos x="T0" y="T1"/>
                </a:cxn>
                <a:cxn ang="T11">
                  <a:pos x="T2" y="T3"/>
                </a:cxn>
                <a:cxn ang="T12">
                  <a:pos x="T4" y="T5"/>
                </a:cxn>
                <a:cxn ang="T13">
                  <a:pos x="T6" y="T7"/>
                </a:cxn>
                <a:cxn ang="T14">
                  <a:pos x="T8" y="T9"/>
                </a:cxn>
              </a:cxnLst>
              <a:rect l="T15" t="T16" r="T17" b="T18"/>
              <a:pathLst>
                <a:path w="35" h="40">
                  <a:moveTo>
                    <a:pt x="20" y="0"/>
                  </a:moveTo>
                  <a:lnTo>
                    <a:pt x="35" y="13"/>
                  </a:lnTo>
                  <a:lnTo>
                    <a:pt x="14" y="40"/>
                  </a:lnTo>
                  <a:lnTo>
                    <a:pt x="0" y="27"/>
                  </a:lnTo>
                  <a:lnTo>
                    <a:pt x="20" y="0"/>
                  </a:lnTo>
                  <a:close/>
                </a:path>
              </a:pathLst>
            </a:custGeom>
            <a:solidFill>
              <a:srgbClr val="000000"/>
            </a:solidFill>
            <a:ln w="9525">
              <a:noFill/>
              <a:round/>
              <a:headEnd/>
              <a:tailEnd/>
            </a:ln>
          </p:spPr>
          <p:txBody>
            <a:bodyPr/>
            <a:lstStyle/>
            <a:p>
              <a:endParaRPr lang="en-US"/>
            </a:p>
          </p:txBody>
        </p:sp>
        <p:sp>
          <p:nvSpPr>
            <p:cNvPr id="92280" name="Freeform 461"/>
            <p:cNvSpPr>
              <a:spLocks/>
            </p:cNvSpPr>
            <p:nvPr/>
          </p:nvSpPr>
          <p:spPr bwMode="auto">
            <a:xfrm>
              <a:off x="5135" y="1713"/>
              <a:ext cx="35" cy="39"/>
            </a:xfrm>
            <a:custGeom>
              <a:avLst/>
              <a:gdLst>
                <a:gd name="T0" fmla="*/ 21 w 35"/>
                <a:gd name="T1" fmla="*/ 0 h 39"/>
                <a:gd name="T2" fmla="*/ 35 w 35"/>
                <a:gd name="T3" fmla="*/ 11 h 39"/>
                <a:gd name="T4" fmla="*/ 14 w 35"/>
                <a:gd name="T5" fmla="*/ 39 h 39"/>
                <a:gd name="T6" fmla="*/ 0 w 35"/>
                <a:gd name="T7" fmla="*/ 27 h 39"/>
                <a:gd name="T8" fmla="*/ 21 w 35"/>
                <a:gd name="T9" fmla="*/ 0 h 39"/>
                <a:gd name="T10" fmla="*/ 0 60000 65536"/>
                <a:gd name="T11" fmla="*/ 0 60000 65536"/>
                <a:gd name="T12" fmla="*/ 0 60000 65536"/>
                <a:gd name="T13" fmla="*/ 0 60000 65536"/>
                <a:gd name="T14" fmla="*/ 0 60000 65536"/>
                <a:gd name="T15" fmla="*/ 0 w 35"/>
                <a:gd name="T16" fmla="*/ 0 h 39"/>
                <a:gd name="T17" fmla="*/ 35 w 35"/>
                <a:gd name="T18" fmla="*/ 39 h 39"/>
              </a:gdLst>
              <a:ahLst/>
              <a:cxnLst>
                <a:cxn ang="T10">
                  <a:pos x="T0" y="T1"/>
                </a:cxn>
                <a:cxn ang="T11">
                  <a:pos x="T2" y="T3"/>
                </a:cxn>
                <a:cxn ang="T12">
                  <a:pos x="T4" y="T5"/>
                </a:cxn>
                <a:cxn ang="T13">
                  <a:pos x="T6" y="T7"/>
                </a:cxn>
                <a:cxn ang="T14">
                  <a:pos x="T8" y="T9"/>
                </a:cxn>
              </a:cxnLst>
              <a:rect l="T15" t="T16" r="T17" b="T18"/>
              <a:pathLst>
                <a:path w="35" h="39">
                  <a:moveTo>
                    <a:pt x="21" y="0"/>
                  </a:moveTo>
                  <a:lnTo>
                    <a:pt x="35" y="11"/>
                  </a:lnTo>
                  <a:lnTo>
                    <a:pt x="14" y="39"/>
                  </a:lnTo>
                  <a:lnTo>
                    <a:pt x="0" y="27"/>
                  </a:lnTo>
                  <a:lnTo>
                    <a:pt x="21" y="0"/>
                  </a:lnTo>
                  <a:close/>
                </a:path>
              </a:pathLst>
            </a:custGeom>
            <a:solidFill>
              <a:srgbClr val="000000"/>
            </a:solidFill>
            <a:ln w="9525">
              <a:noFill/>
              <a:round/>
              <a:headEnd/>
              <a:tailEnd/>
            </a:ln>
          </p:spPr>
          <p:txBody>
            <a:bodyPr/>
            <a:lstStyle/>
            <a:p>
              <a:endParaRPr lang="en-US"/>
            </a:p>
          </p:txBody>
        </p:sp>
        <p:sp>
          <p:nvSpPr>
            <p:cNvPr id="92281" name="Freeform 460"/>
            <p:cNvSpPr>
              <a:spLocks/>
            </p:cNvSpPr>
            <p:nvPr/>
          </p:nvSpPr>
          <p:spPr bwMode="auto">
            <a:xfrm>
              <a:off x="5148" y="1725"/>
              <a:ext cx="36" cy="39"/>
            </a:xfrm>
            <a:custGeom>
              <a:avLst/>
              <a:gdLst>
                <a:gd name="T0" fmla="*/ 23 w 36"/>
                <a:gd name="T1" fmla="*/ 0 h 39"/>
                <a:gd name="T2" fmla="*/ 36 w 36"/>
                <a:gd name="T3" fmla="*/ 13 h 39"/>
                <a:gd name="T4" fmla="*/ 14 w 36"/>
                <a:gd name="T5" fmla="*/ 39 h 39"/>
                <a:gd name="T6" fmla="*/ 0 w 36"/>
                <a:gd name="T7" fmla="*/ 27 h 39"/>
                <a:gd name="T8" fmla="*/ 23 w 36"/>
                <a:gd name="T9" fmla="*/ 0 h 39"/>
                <a:gd name="T10" fmla="*/ 0 60000 65536"/>
                <a:gd name="T11" fmla="*/ 0 60000 65536"/>
                <a:gd name="T12" fmla="*/ 0 60000 65536"/>
                <a:gd name="T13" fmla="*/ 0 60000 65536"/>
                <a:gd name="T14" fmla="*/ 0 60000 65536"/>
                <a:gd name="T15" fmla="*/ 0 w 36"/>
                <a:gd name="T16" fmla="*/ 0 h 39"/>
                <a:gd name="T17" fmla="*/ 36 w 36"/>
                <a:gd name="T18" fmla="*/ 39 h 39"/>
              </a:gdLst>
              <a:ahLst/>
              <a:cxnLst>
                <a:cxn ang="T10">
                  <a:pos x="T0" y="T1"/>
                </a:cxn>
                <a:cxn ang="T11">
                  <a:pos x="T2" y="T3"/>
                </a:cxn>
                <a:cxn ang="T12">
                  <a:pos x="T4" y="T5"/>
                </a:cxn>
                <a:cxn ang="T13">
                  <a:pos x="T6" y="T7"/>
                </a:cxn>
                <a:cxn ang="T14">
                  <a:pos x="T8" y="T9"/>
                </a:cxn>
              </a:cxnLst>
              <a:rect l="T15" t="T16" r="T17" b="T18"/>
              <a:pathLst>
                <a:path w="36" h="39">
                  <a:moveTo>
                    <a:pt x="23" y="0"/>
                  </a:moveTo>
                  <a:lnTo>
                    <a:pt x="36" y="13"/>
                  </a:lnTo>
                  <a:lnTo>
                    <a:pt x="14" y="39"/>
                  </a:lnTo>
                  <a:lnTo>
                    <a:pt x="0" y="27"/>
                  </a:lnTo>
                  <a:lnTo>
                    <a:pt x="23" y="0"/>
                  </a:lnTo>
                  <a:close/>
                </a:path>
              </a:pathLst>
            </a:custGeom>
            <a:solidFill>
              <a:srgbClr val="000000"/>
            </a:solidFill>
            <a:ln w="9525">
              <a:noFill/>
              <a:round/>
              <a:headEnd/>
              <a:tailEnd/>
            </a:ln>
          </p:spPr>
          <p:txBody>
            <a:bodyPr/>
            <a:lstStyle/>
            <a:p>
              <a:endParaRPr lang="en-US"/>
            </a:p>
          </p:txBody>
        </p:sp>
        <p:sp>
          <p:nvSpPr>
            <p:cNvPr id="92282" name="Freeform 459"/>
            <p:cNvSpPr>
              <a:spLocks/>
            </p:cNvSpPr>
            <p:nvPr/>
          </p:nvSpPr>
          <p:spPr bwMode="auto">
            <a:xfrm>
              <a:off x="5162" y="1737"/>
              <a:ext cx="31" cy="36"/>
            </a:xfrm>
            <a:custGeom>
              <a:avLst/>
              <a:gdLst>
                <a:gd name="T0" fmla="*/ 21 w 31"/>
                <a:gd name="T1" fmla="*/ 0 h 36"/>
                <a:gd name="T2" fmla="*/ 31 w 31"/>
                <a:gd name="T3" fmla="*/ 9 h 36"/>
                <a:gd name="T4" fmla="*/ 11 w 31"/>
                <a:gd name="T5" fmla="*/ 36 h 36"/>
                <a:gd name="T6" fmla="*/ 0 w 31"/>
                <a:gd name="T7" fmla="*/ 27 h 36"/>
                <a:gd name="T8" fmla="*/ 21 w 31"/>
                <a:gd name="T9" fmla="*/ 0 h 36"/>
                <a:gd name="T10" fmla="*/ 0 60000 65536"/>
                <a:gd name="T11" fmla="*/ 0 60000 65536"/>
                <a:gd name="T12" fmla="*/ 0 60000 65536"/>
                <a:gd name="T13" fmla="*/ 0 60000 65536"/>
                <a:gd name="T14" fmla="*/ 0 60000 65536"/>
                <a:gd name="T15" fmla="*/ 0 w 31"/>
                <a:gd name="T16" fmla="*/ 0 h 36"/>
                <a:gd name="T17" fmla="*/ 31 w 31"/>
                <a:gd name="T18" fmla="*/ 36 h 36"/>
              </a:gdLst>
              <a:ahLst/>
              <a:cxnLst>
                <a:cxn ang="T10">
                  <a:pos x="T0" y="T1"/>
                </a:cxn>
                <a:cxn ang="T11">
                  <a:pos x="T2" y="T3"/>
                </a:cxn>
                <a:cxn ang="T12">
                  <a:pos x="T4" y="T5"/>
                </a:cxn>
                <a:cxn ang="T13">
                  <a:pos x="T6" y="T7"/>
                </a:cxn>
                <a:cxn ang="T14">
                  <a:pos x="T8" y="T9"/>
                </a:cxn>
              </a:cxnLst>
              <a:rect l="T15" t="T16" r="T17" b="T18"/>
              <a:pathLst>
                <a:path w="31" h="36">
                  <a:moveTo>
                    <a:pt x="21" y="0"/>
                  </a:moveTo>
                  <a:lnTo>
                    <a:pt x="31" y="9"/>
                  </a:lnTo>
                  <a:lnTo>
                    <a:pt x="11" y="36"/>
                  </a:lnTo>
                  <a:lnTo>
                    <a:pt x="0" y="27"/>
                  </a:lnTo>
                  <a:lnTo>
                    <a:pt x="21" y="0"/>
                  </a:lnTo>
                  <a:close/>
                </a:path>
              </a:pathLst>
            </a:custGeom>
            <a:solidFill>
              <a:srgbClr val="000000"/>
            </a:solidFill>
            <a:ln w="9525">
              <a:noFill/>
              <a:round/>
              <a:headEnd/>
              <a:tailEnd/>
            </a:ln>
          </p:spPr>
          <p:txBody>
            <a:bodyPr/>
            <a:lstStyle/>
            <a:p>
              <a:endParaRPr lang="en-US"/>
            </a:p>
          </p:txBody>
        </p:sp>
        <p:sp>
          <p:nvSpPr>
            <p:cNvPr id="92283" name="Freeform 458"/>
            <p:cNvSpPr>
              <a:spLocks/>
            </p:cNvSpPr>
            <p:nvPr/>
          </p:nvSpPr>
          <p:spPr bwMode="auto">
            <a:xfrm>
              <a:off x="5245" y="1815"/>
              <a:ext cx="37" cy="40"/>
            </a:xfrm>
            <a:custGeom>
              <a:avLst/>
              <a:gdLst>
                <a:gd name="T0" fmla="*/ 23 w 37"/>
                <a:gd name="T1" fmla="*/ 0 h 40"/>
                <a:gd name="T2" fmla="*/ 37 w 37"/>
                <a:gd name="T3" fmla="*/ 14 h 40"/>
                <a:gd name="T4" fmla="*/ 14 w 37"/>
                <a:gd name="T5" fmla="*/ 40 h 40"/>
                <a:gd name="T6" fmla="*/ 0 w 37"/>
                <a:gd name="T7" fmla="*/ 25 h 40"/>
                <a:gd name="T8" fmla="*/ 23 w 37"/>
                <a:gd name="T9" fmla="*/ 0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23" y="0"/>
                  </a:moveTo>
                  <a:lnTo>
                    <a:pt x="37" y="14"/>
                  </a:lnTo>
                  <a:lnTo>
                    <a:pt x="14" y="40"/>
                  </a:lnTo>
                  <a:lnTo>
                    <a:pt x="0" y="25"/>
                  </a:lnTo>
                  <a:lnTo>
                    <a:pt x="23" y="0"/>
                  </a:lnTo>
                  <a:close/>
                </a:path>
              </a:pathLst>
            </a:custGeom>
            <a:solidFill>
              <a:srgbClr val="000000"/>
            </a:solidFill>
            <a:ln w="9525">
              <a:noFill/>
              <a:round/>
              <a:headEnd/>
              <a:tailEnd/>
            </a:ln>
          </p:spPr>
          <p:txBody>
            <a:bodyPr/>
            <a:lstStyle/>
            <a:p>
              <a:endParaRPr lang="en-US"/>
            </a:p>
          </p:txBody>
        </p:sp>
        <p:sp>
          <p:nvSpPr>
            <p:cNvPr id="92284" name="Freeform 457"/>
            <p:cNvSpPr>
              <a:spLocks/>
            </p:cNvSpPr>
            <p:nvPr/>
          </p:nvSpPr>
          <p:spPr bwMode="auto">
            <a:xfrm>
              <a:off x="5259" y="1830"/>
              <a:ext cx="38" cy="39"/>
            </a:xfrm>
            <a:custGeom>
              <a:avLst/>
              <a:gdLst>
                <a:gd name="T0" fmla="*/ 24 w 38"/>
                <a:gd name="T1" fmla="*/ 0 h 39"/>
                <a:gd name="T2" fmla="*/ 38 w 38"/>
                <a:gd name="T3" fmla="*/ 15 h 39"/>
                <a:gd name="T4" fmla="*/ 13 w 38"/>
                <a:gd name="T5" fmla="*/ 39 h 39"/>
                <a:gd name="T6" fmla="*/ 0 w 38"/>
                <a:gd name="T7" fmla="*/ 24 h 39"/>
                <a:gd name="T8" fmla="*/ 24 w 38"/>
                <a:gd name="T9" fmla="*/ 0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24" y="0"/>
                  </a:moveTo>
                  <a:lnTo>
                    <a:pt x="38" y="15"/>
                  </a:lnTo>
                  <a:lnTo>
                    <a:pt x="13" y="39"/>
                  </a:lnTo>
                  <a:lnTo>
                    <a:pt x="0" y="24"/>
                  </a:lnTo>
                  <a:lnTo>
                    <a:pt x="24" y="0"/>
                  </a:lnTo>
                  <a:close/>
                </a:path>
              </a:pathLst>
            </a:custGeom>
            <a:solidFill>
              <a:srgbClr val="000000"/>
            </a:solidFill>
            <a:ln w="9525">
              <a:noFill/>
              <a:round/>
              <a:headEnd/>
              <a:tailEnd/>
            </a:ln>
          </p:spPr>
          <p:txBody>
            <a:bodyPr/>
            <a:lstStyle/>
            <a:p>
              <a:endParaRPr lang="en-US"/>
            </a:p>
          </p:txBody>
        </p:sp>
        <p:sp>
          <p:nvSpPr>
            <p:cNvPr id="92285" name="Freeform 456"/>
            <p:cNvSpPr>
              <a:spLocks/>
            </p:cNvSpPr>
            <p:nvPr/>
          </p:nvSpPr>
          <p:spPr bwMode="auto">
            <a:xfrm>
              <a:off x="5272" y="1846"/>
              <a:ext cx="39" cy="41"/>
            </a:xfrm>
            <a:custGeom>
              <a:avLst/>
              <a:gdLst>
                <a:gd name="T0" fmla="*/ 25 w 39"/>
                <a:gd name="T1" fmla="*/ 0 h 41"/>
                <a:gd name="T2" fmla="*/ 39 w 39"/>
                <a:gd name="T3" fmla="*/ 18 h 41"/>
                <a:gd name="T4" fmla="*/ 14 w 39"/>
                <a:gd name="T5" fmla="*/ 41 h 41"/>
                <a:gd name="T6" fmla="*/ 0 w 39"/>
                <a:gd name="T7" fmla="*/ 23 h 41"/>
                <a:gd name="T8" fmla="*/ 25 w 39"/>
                <a:gd name="T9" fmla="*/ 0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25" y="0"/>
                  </a:moveTo>
                  <a:lnTo>
                    <a:pt x="39" y="18"/>
                  </a:lnTo>
                  <a:lnTo>
                    <a:pt x="14" y="41"/>
                  </a:lnTo>
                  <a:lnTo>
                    <a:pt x="0" y="23"/>
                  </a:lnTo>
                  <a:lnTo>
                    <a:pt x="25" y="0"/>
                  </a:lnTo>
                  <a:close/>
                </a:path>
              </a:pathLst>
            </a:custGeom>
            <a:solidFill>
              <a:srgbClr val="000000"/>
            </a:solidFill>
            <a:ln w="9525">
              <a:noFill/>
              <a:round/>
              <a:headEnd/>
              <a:tailEnd/>
            </a:ln>
          </p:spPr>
          <p:txBody>
            <a:bodyPr/>
            <a:lstStyle/>
            <a:p>
              <a:endParaRPr lang="en-US"/>
            </a:p>
          </p:txBody>
        </p:sp>
        <p:sp>
          <p:nvSpPr>
            <p:cNvPr id="92286" name="Freeform 455"/>
            <p:cNvSpPr>
              <a:spLocks/>
            </p:cNvSpPr>
            <p:nvPr/>
          </p:nvSpPr>
          <p:spPr bwMode="auto">
            <a:xfrm>
              <a:off x="5286" y="1864"/>
              <a:ext cx="40" cy="41"/>
            </a:xfrm>
            <a:custGeom>
              <a:avLst/>
              <a:gdLst>
                <a:gd name="T0" fmla="*/ 26 w 40"/>
                <a:gd name="T1" fmla="*/ 0 h 41"/>
                <a:gd name="T2" fmla="*/ 40 w 40"/>
                <a:gd name="T3" fmla="*/ 19 h 41"/>
                <a:gd name="T4" fmla="*/ 15 w 40"/>
                <a:gd name="T5" fmla="*/ 41 h 41"/>
                <a:gd name="T6" fmla="*/ 0 w 40"/>
                <a:gd name="T7" fmla="*/ 22 h 41"/>
                <a:gd name="T8" fmla="*/ 26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6" y="0"/>
                  </a:moveTo>
                  <a:lnTo>
                    <a:pt x="40" y="19"/>
                  </a:lnTo>
                  <a:lnTo>
                    <a:pt x="15" y="41"/>
                  </a:lnTo>
                  <a:lnTo>
                    <a:pt x="0" y="22"/>
                  </a:lnTo>
                  <a:lnTo>
                    <a:pt x="26" y="0"/>
                  </a:lnTo>
                  <a:close/>
                </a:path>
              </a:pathLst>
            </a:custGeom>
            <a:solidFill>
              <a:srgbClr val="000000"/>
            </a:solidFill>
            <a:ln w="9525">
              <a:noFill/>
              <a:round/>
              <a:headEnd/>
              <a:tailEnd/>
            </a:ln>
          </p:spPr>
          <p:txBody>
            <a:bodyPr/>
            <a:lstStyle/>
            <a:p>
              <a:endParaRPr lang="en-US"/>
            </a:p>
          </p:txBody>
        </p:sp>
        <p:sp>
          <p:nvSpPr>
            <p:cNvPr id="92287" name="Freeform 454"/>
            <p:cNvSpPr>
              <a:spLocks/>
            </p:cNvSpPr>
            <p:nvPr/>
          </p:nvSpPr>
          <p:spPr bwMode="auto">
            <a:xfrm>
              <a:off x="5300" y="1883"/>
              <a:ext cx="41" cy="42"/>
            </a:xfrm>
            <a:custGeom>
              <a:avLst/>
              <a:gdLst>
                <a:gd name="T0" fmla="*/ 26 w 41"/>
                <a:gd name="T1" fmla="*/ 0 h 42"/>
                <a:gd name="T2" fmla="*/ 41 w 41"/>
                <a:gd name="T3" fmla="*/ 21 h 42"/>
                <a:gd name="T4" fmla="*/ 15 w 41"/>
                <a:gd name="T5" fmla="*/ 42 h 42"/>
                <a:gd name="T6" fmla="*/ 0 w 41"/>
                <a:gd name="T7" fmla="*/ 22 h 42"/>
                <a:gd name="T8" fmla="*/ 26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26" y="0"/>
                  </a:moveTo>
                  <a:lnTo>
                    <a:pt x="41" y="21"/>
                  </a:lnTo>
                  <a:lnTo>
                    <a:pt x="15" y="42"/>
                  </a:lnTo>
                  <a:lnTo>
                    <a:pt x="0" y="22"/>
                  </a:lnTo>
                  <a:lnTo>
                    <a:pt x="26" y="0"/>
                  </a:lnTo>
                  <a:close/>
                </a:path>
              </a:pathLst>
            </a:custGeom>
            <a:solidFill>
              <a:srgbClr val="000000"/>
            </a:solidFill>
            <a:ln w="9525">
              <a:noFill/>
              <a:round/>
              <a:headEnd/>
              <a:tailEnd/>
            </a:ln>
          </p:spPr>
          <p:txBody>
            <a:bodyPr/>
            <a:lstStyle/>
            <a:p>
              <a:endParaRPr lang="en-US"/>
            </a:p>
          </p:txBody>
        </p:sp>
        <p:sp>
          <p:nvSpPr>
            <p:cNvPr id="92288" name="Freeform 453"/>
            <p:cNvSpPr>
              <a:spLocks/>
            </p:cNvSpPr>
            <p:nvPr/>
          </p:nvSpPr>
          <p:spPr bwMode="auto">
            <a:xfrm>
              <a:off x="5315" y="1904"/>
              <a:ext cx="41" cy="42"/>
            </a:xfrm>
            <a:custGeom>
              <a:avLst/>
              <a:gdLst>
                <a:gd name="T0" fmla="*/ 26 w 41"/>
                <a:gd name="T1" fmla="*/ 0 h 42"/>
                <a:gd name="T2" fmla="*/ 41 w 41"/>
                <a:gd name="T3" fmla="*/ 21 h 42"/>
                <a:gd name="T4" fmla="*/ 15 w 41"/>
                <a:gd name="T5" fmla="*/ 42 h 42"/>
                <a:gd name="T6" fmla="*/ 0 w 41"/>
                <a:gd name="T7" fmla="*/ 21 h 42"/>
                <a:gd name="T8" fmla="*/ 26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26" y="0"/>
                  </a:moveTo>
                  <a:lnTo>
                    <a:pt x="41" y="21"/>
                  </a:lnTo>
                  <a:lnTo>
                    <a:pt x="15" y="42"/>
                  </a:lnTo>
                  <a:lnTo>
                    <a:pt x="0" y="21"/>
                  </a:lnTo>
                  <a:lnTo>
                    <a:pt x="26" y="0"/>
                  </a:lnTo>
                  <a:close/>
                </a:path>
              </a:pathLst>
            </a:custGeom>
            <a:solidFill>
              <a:srgbClr val="000000"/>
            </a:solidFill>
            <a:ln w="9525">
              <a:noFill/>
              <a:round/>
              <a:headEnd/>
              <a:tailEnd/>
            </a:ln>
          </p:spPr>
          <p:txBody>
            <a:bodyPr/>
            <a:lstStyle/>
            <a:p>
              <a:endParaRPr lang="en-US"/>
            </a:p>
          </p:txBody>
        </p:sp>
        <p:sp>
          <p:nvSpPr>
            <p:cNvPr id="92289" name="Freeform 452"/>
            <p:cNvSpPr>
              <a:spLocks/>
            </p:cNvSpPr>
            <p:nvPr/>
          </p:nvSpPr>
          <p:spPr bwMode="auto">
            <a:xfrm>
              <a:off x="5330" y="1926"/>
              <a:ext cx="42" cy="43"/>
            </a:xfrm>
            <a:custGeom>
              <a:avLst/>
              <a:gdLst>
                <a:gd name="T0" fmla="*/ 27 w 42"/>
                <a:gd name="T1" fmla="*/ 0 h 43"/>
                <a:gd name="T2" fmla="*/ 42 w 42"/>
                <a:gd name="T3" fmla="*/ 22 h 43"/>
                <a:gd name="T4" fmla="*/ 15 w 42"/>
                <a:gd name="T5" fmla="*/ 43 h 43"/>
                <a:gd name="T6" fmla="*/ 0 w 42"/>
                <a:gd name="T7" fmla="*/ 20 h 43"/>
                <a:gd name="T8" fmla="*/ 27 w 42"/>
                <a:gd name="T9" fmla="*/ 0 h 43"/>
                <a:gd name="T10" fmla="*/ 0 60000 65536"/>
                <a:gd name="T11" fmla="*/ 0 60000 65536"/>
                <a:gd name="T12" fmla="*/ 0 60000 65536"/>
                <a:gd name="T13" fmla="*/ 0 60000 65536"/>
                <a:gd name="T14" fmla="*/ 0 60000 65536"/>
                <a:gd name="T15" fmla="*/ 0 w 42"/>
                <a:gd name="T16" fmla="*/ 0 h 43"/>
                <a:gd name="T17" fmla="*/ 42 w 42"/>
                <a:gd name="T18" fmla="*/ 43 h 43"/>
              </a:gdLst>
              <a:ahLst/>
              <a:cxnLst>
                <a:cxn ang="T10">
                  <a:pos x="T0" y="T1"/>
                </a:cxn>
                <a:cxn ang="T11">
                  <a:pos x="T2" y="T3"/>
                </a:cxn>
                <a:cxn ang="T12">
                  <a:pos x="T4" y="T5"/>
                </a:cxn>
                <a:cxn ang="T13">
                  <a:pos x="T6" y="T7"/>
                </a:cxn>
                <a:cxn ang="T14">
                  <a:pos x="T8" y="T9"/>
                </a:cxn>
              </a:cxnLst>
              <a:rect l="T15" t="T16" r="T17" b="T18"/>
              <a:pathLst>
                <a:path w="42" h="43">
                  <a:moveTo>
                    <a:pt x="27" y="0"/>
                  </a:moveTo>
                  <a:lnTo>
                    <a:pt x="42" y="22"/>
                  </a:lnTo>
                  <a:lnTo>
                    <a:pt x="15" y="43"/>
                  </a:lnTo>
                  <a:lnTo>
                    <a:pt x="0" y="20"/>
                  </a:lnTo>
                  <a:lnTo>
                    <a:pt x="27" y="0"/>
                  </a:lnTo>
                  <a:close/>
                </a:path>
              </a:pathLst>
            </a:custGeom>
            <a:solidFill>
              <a:srgbClr val="000000"/>
            </a:solidFill>
            <a:ln w="9525">
              <a:noFill/>
              <a:round/>
              <a:headEnd/>
              <a:tailEnd/>
            </a:ln>
          </p:spPr>
          <p:txBody>
            <a:bodyPr/>
            <a:lstStyle/>
            <a:p>
              <a:endParaRPr lang="en-US"/>
            </a:p>
          </p:txBody>
        </p:sp>
        <p:sp>
          <p:nvSpPr>
            <p:cNvPr id="92290" name="Freeform 451"/>
            <p:cNvSpPr>
              <a:spLocks/>
            </p:cNvSpPr>
            <p:nvPr/>
          </p:nvSpPr>
          <p:spPr bwMode="auto">
            <a:xfrm>
              <a:off x="5344" y="1948"/>
              <a:ext cx="43" cy="44"/>
            </a:xfrm>
            <a:custGeom>
              <a:avLst/>
              <a:gdLst>
                <a:gd name="T0" fmla="*/ 28 w 43"/>
                <a:gd name="T1" fmla="*/ 0 h 44"/>
                <a:gd name="T2" fmla="*/ 43 w 43"/>
                <a:gd name="T3" fmla="*/ 24 h 44"/>
                <a:gd name="T4" fmla="*/ 16 w 43"/>
                <a:gd name="T5" fmla="*/ 44 h 44"/>
                <a:gd name="T6" fmla="*/ 0 w 43"/>
                <a:gd name="T7" fmla="*/ 20 h 44"/>
                <a:gd name="T8" fmla="*/ 28 w 43"/>
                <a:gd name="T9" fmla="*/ 0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28" y="0"/>
                  </a:moveTo>
                  <a:lnTo>
                    <a:pt x="43" y="24"/>
                  </a:lnTo>
                  <a:lnTo>
                    <a:pt x="16" y="44"/>
                  </a:lnTo>
                  <a:lnTo>
                    <a:pt x="0" y="20"/>
                  </a:lnTo>
                  <a:lnTo>
                    <a:pt x="28" y="0"/>
                  </a:lnTo>
                  <a:close/>
                </a:path>
              </a:pathLst>
            </a:custGeom>
            <a:solidFill>
              <a:srgbClr val="000000"/>
            </a:solidFill>
            <a:ln w="9525">
              <a:noFill/>
              <a:round/>
              <a:headEnd/>
              <a:tailEnd/>
            </a:ln>
          </p:spPr>
          <p:txBody>
            <a:bodyPr/>
            <a:lstStyle/>
            <a:p>
              <a:endParaRPr lang="en-US"/>
            </a:p>
          </p:txBody>
        </p:sp>
        <p:sp>
          <p:nvSpPr>
            <p:cNvPr id="92291" name="Freeform 450"/>
            <p:cNvSpPr>
              <a:spLocks/>
            </p:cNvSpPr>
            <p:nvPr/>
          </p:nvSpPr>
          <p:spPr bwMode="auto">
            <a:xfrm>
              <a:off x="5360" y="1972"/>
              <a:ext cx="43" cy="44"/>
            </a:xfrm>
            <a:custGeom>
              <a:avLst/>
              <a:gdLst>
                <a:gd name="T0" fmla="*/ 27 w 43"/>
                <a:gd name="T1" fmla="*/ 0 h 44"/>
                <a:gd name="T2" fmla="*/ 43 w 43"/>
                <a:gd name="T3" fmla="*/ 24 h 44"/>
                <a:gd name="T4" fmla="*/ 15 w 43"/>
                <a:gd name="T5" fmla="*/ 44 h 44"/>
                <a:gd name="T6" fmla="*/ 0 w 43"/>
                <a:gd name="T7" fmla="*/ 20 h 44"/>
                <a:gd name="T8" fmla="*/ 27 w 43"/>
                <a:gd name="T9" fmla="*/ 0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27" y="0"/>
                  </a:moveTo>
                  <a:lnTo>
                    <a:pt x="43" y="24"/>
                  </a:lnTo>
                  <a:lnTo>
                    <a:pt x="15" y="44"/>
                  </a:lnTo>
                  <a:lnTo>
                    <a:pt x="0" y="20"/>
                  </a:lnTo>
                  <a:lnTo>
                    <a:pt x="27" y="0"/>
                  </a:lnTo>
                  <a:close/>
                </a:path>
              </a:pathLst>
            </a:custGeom>
            <a:solidFill>
              <a:srgbClr val="000000"/>
            </a:solidFill>
            <a:ln w="9525">
              <a:noFill/>
              <a:round/>
              <a:headEnd/>
              <a:tailEnd/>
            </a:ln>
          </p:spPr>
          <p:txBody>
            <a:bodyPr/>
            <a:lstStyle/>
            <a:p>
              <a:endParaRPr lang="en-US"/>
            </a:p>
          </p:txBody>
        </p:sp>
        <p:sp>
          <p:nvSpPr>
            <p:cNvPr id="92292" name="Freeform 449"/>
            <p:cNvSpPr>
              <a:spLocks/>
            </p:cNvSpPr>
            <p:nvPr/>
          </p:nvSpPr>
          <p:spPr bwMode="auto">
            <a:xfrm>
              <a:off x="5376" y="1996"/>
              <a:ext cx="38" cy="37"/>
            </a:xfrm>
            <a:custGeom>
              <a:avLst/>
              <a:gdLst>
                <a:gd name="T0" fmla="*/ 27 w 38"/>
                <a:gd name="T1" fmla="*/ 0 h 37"/>
                <a:gd name="T2" fmla="*/ 38 w 38"/>
                <a:gd name="T3" fmla="*/ 17 h 37"/>
                <a:gd name="T4" fmla="*/ 11 w 38"/>
                <a:gd name="T5" fmla="*/ 37 h 37"/>
                <a:gd name="T6" fmla="*/ 0 w 38"/>
                <a:gd name="T7" fmla="*/ 20 h 37"/>
                <a:gd name="T8" fmla="*/ 27 w 38"/>
                <a:gd name="T9" fmla="*/ 0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27" y="0"/>
                  </a:moveTo>
                  <a:lnTo>
                    <a:pt x="38" y="17"/>
                  </a:lnTo>
                  <a:lnTo>
                    <a:pt x="11" y="37"/>
                  </a:lnTo>
                  <a:lnTo>
                    <a:pt x="0" y="20"/>
                  </a:lnTo>
                  <a:lnTo>
                    <a:pt x="27" y="0"/>
                  </a:lnTo>
                  <a:close/>
                </a:path>
              </a:pathLst>
            </a:custGeom>
            <a:solidFill>
              <a:srgbClr val="000000"/>
            </a:solidFill>
            <a:ln w="9525">
              <a:noFill/>
              <a:round/>
              <a:headEnd/>
              <a:tailEnd/>
            </a:ln>
          </p:spPr>
          <p:txBody>
            <a:bodyPr/>
            <a:lstStyle/>
            <a:p>
              <a:endParaRPr lang="en-US"/>
            </a:p>
          </p:txBody>
        </p:sp>
        <p:sp>
          <p:nvSpPr>
            <p:cNvPr id="92293" name="Freeform 448"/>
            <p:cNvSpPr>
              <a:spLocks/>
            </p:cNvSpPr>
            <p:nvPr/>
          </p:nvSpPr>
          <p:spPr bwMode="auto">
            <a:xfrm>
              <a:off x="5463" y="2129"/>
              <a:ext cx="41" cy="41"/>
            </a:xfrm>
            <a:custGeom>
              <a:avLst/>
              <a:gdLst>
                <a:gd name="T0" fmla="*/ 26 w 41"/>
                <a:gd name="T1" fmla="*/ 0 h 41"/>
                <a:gd name="T2" fmla="*/ 41 w 41"/>
                <a:gd name="T3" fmla="*/ 20 h 41"/>
                <a:gd name="T4" fmla="*/ 14 w 41"/>
                <a:gd name="T5" fmla="*/ 41 h 41"/>
                <a:gd name="T6" fmla="*/ 0 w 41"/>
                <a:gd name="T7" fmla="*/ 21 h 41"/>
                <a:gd name="T8" fmla="*/ 26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6" y="0"/>
                  </a:moveTo>
                  <a:lnTo>
                    <a:pt x="41" y="20"/>
                  </a:lnTo>
                  <a:lnTo>
                    <a:pt x="14" y="41"/>
                  </a:lnTo>
                  <a:lnTo>
                    <a:pt x="0" y="21"/>
                  </a:lnTo>
                  <a:lnTo>
                    <a:pt x="26" y="0"/>
                  </a:lnTo>
                  <a:close/>
                </a:path>
              </a:pathLst>
            </a:custGeom>
            <a:solidFill>
              <a:srgbClr val="000000"/>
            </a:solidFill>
            <a:ln w="9525">
              <a:noFill/>
              <a:round/>
              <a:headEnd/>
              <a:tailEnd/>
            </a:ln>
          </p:spPr>
          <p:txBody>
            <a:bodyPr/>
            <a:lstStyle/>
            <a:p>
              <a:endParaRPr lang="en-US"/>
            </a:p>
          </p:txBody>
        </p:sp>
        <p:sp>
          <p:nvSpPr>
            <p:cNvPr id="92294" name="Freeform 447"/>
            <p:cNvSpPr>
              <a:spLocks/>
            </p:cNvSpPr>
            <p:nvPr/>
          </p:nvSpPr>
          <p:spPr bwMode="auto">
            <a:xfrm>
              <a:off x="5477" y="2149"/>
              <a:ext cx="45" cy="47"/>
            </a:xfrm>
            <a:custGeom>
              <a:avLst/>
              <a:gdLst>
                <a:gd name="T0" fmla="*/ 27 w 45"/>
                <a:gd name="T1" fmla="*/ 0 h 47"/>
                <a:gd name="T2" fmla="*/ 45 w 45"/>
                <a:gd name="T3" fmla="*/ 26 h 47"/>
                <a:gd name="T4" fmla="*/ 19 w 45"/>
                <a:gd name="T5" fmla="*/ 47 h 47"/>
                <a:gd name="T6" fmla="*/ 0 w 45"/>
                <a:gd name="T7" fmla="*/ 21 h 47"/>
                <a:gd name="T8" fmla="*/ 27 w 45"/>
                <a:gd name="T9" fmla="*/ 0 h 47"/>
                <a:gd name="T10" fmla="*/ 0 60000 65536"/>
                <a:gd name="T11" fmla="*/ 0 60000 65536"/>
                <a:gd name="T12" fmla="*/ 0 60000 65536"/>
                <a:gd name="T13" fmla="*/ 0 60000 65536"/>
                <a:gd name="T14" fmla="*/ 0 60000 65536"/>
                <a:gd name="T15" fmla="*/ 0 w 45"/>
                <a:gd name="T16" fmla="*/ 0 h 47"/>
                <a:gd name="T17" fmla="*/ 45 w 45"/>
                <a:gd name="T18" fmla="*/ 47 h 47"/>
              </a:gdLst>
              <a:ahLst/>
              <a:cxnLst>
                <a:cxn ang="T10">
                  <a:pos x="T0" y="T1"/>
                </a:cxn>
                <a:cxn ang="T11">
                  <a:pos x="T2" y="T3"/>
                </a:cxn>
                <a:cxn ang="T12">
                  <a:pos x="T4" y="T5"/>
                </a:cxn>
                <a:cxn ang="T13">
                  <a:pos x="T6" y="T7"/>
                </a:cxn>
                <a:cxn ang="T14">
                  <a:pos x="T8" y="T9"/>
                </a:cxn>
              </a:cxnLst>
              <a:rect l="T15" t="T16" r="T17" b="T18"/>
              <a:pathLst>
                <a:path w="45" h="47">
                  <a:moveTo>
                    <a:pt x="27" y="0"/>
                  </a:moveTo>
                  <a:lnTo>
                    <a:pt x="45" y="26"/>
                  </a:lnTo>
                  <a:lnTo>
                    <a:pt x="19" y="47"/>
                  </a:lnTo>
                  <a:lnTo>
                    <a:pt x="0" y="21"/>
                  </a:lnTo>
                  <a:lnTo>
                    <a:pt x="27" y="0"/>
                  </a:lnTo>
                  <a:close/>
                </a:path>
              </a:pathLst>
            </a:custGeom>
            <a:solidFill>
              <a:srgbClr val="000000"/>
            </a:solidFill>
            <a:ln w="9525">
              <a:noFill/>
              <a:round/>
              <a:headEnd/>
              <a:tailEnd/>
            </a:ln>
          </p:spPr>
          <p:txBody>
            <a:bodyPr/>
            <a:lstStyle/>
            <a:p>
              <a:endParaRPr lang="en-US"/>
            </a:p>
          </p:txBody>
        </p:sp>
        <p:sp>
          <p:nvSpPr>
            <p:cNvPr id="92295" name="Freeform 446"/>
            <p:cNvSpPr>
              <a:spLocks/>
            </p:cNvSpPr>
            <p:nvPr/>
          </p:nvSpPr>
          <p:spPr bwMode="auto">
            <a:xfrm>
              <a:off x="5497" y="2175"/>
              <a:ext cx="45" cy="47"/>
            </a:xfrm>
            <a:custGeom>
              <a:avLst/>
              <a:gdLst>
                <a:gd name="T0" fmla="*/ 25 w 45"/>
                <a:gd name="T1" fmla="*/ 0 h 47"/>
                <a:gd name="T2" fmla="*/ 45 w 45"/>
                <a:gd name="T3" fmla="*/ 25 h 47"/>
                <a:gd name="T4" fmla="*/ 19 w 45"/>
                <a:gd name="T5" fmla="*/ 47 h 47"/>
                <a:gd name="T6" fmla="*/ 0 w 45"/>
                <a:gd name="T7" fmla="*/ 22 h 47"/>
                <a:gd name="T8" fmla="*/ 25 w 45"/>
                <a:gd name="T9" fmla="*/ 0 h 47"/>
                <a:gd name="T10" fmla="*/ 0 60000 65536"/>
                <a:gd name="T11" fmla="*/ 0 60000 65536"/>
                <a:gd name="T12" fmla="*/ 0 60000 65536"/>
                <a:gd name="T13" fmla="*/ 0 60000 65536"/>
                <a:gd name="T14" fmla="*/ 0 60000 65536"/>
                <a:gd name="T15" fmla="*/ 0 w 45"/>
                <a:gd name="T16" fmla="*/ 0 h 47"/>
                <a:gd name="T17" fmla="*/ 45 w 45"/>
                <a:gd name="T18" fmla="*/ 47 h 47"/>
              </a:gdLst>
              <a:ahLst/>
              <a:cxnLst>
                <a:cxn ang="T10">
                  <a:pos x="T0" y="T1"/>
                </a:cxn>
                <a:cxn ang="T11">
                  <a:pos x="T2" y="T3"/>
                </a:cxn>
                <a:cxn ang="T12">
                  <a:pos x="T4" y="T5"/>
                </a:cxn>
                <a:cxn ang="T13">
                  <a:pos x="T6" y="T7"/>
                </a:cxn>
                <a:cxn ang="T14">
                  <a:pos x="T8" y="T9"/>
                </a:cxn>
              </a:cxnLst>
              <a:rect l="T15" t="T16" r="T17" b="T18"/>
              <a:pathLst>
                <a:path w="45" h="47">
                  <a:moveTo>
                    <a:pt x="25" y="0"/>
                  </a:moveTo>
                  <a:lnTo>
                    <a:pt x="45" y="25"/>
                  </a:lnTo>
                  <a:lnTo>
                    <a:pt x="19" y="47"/>
                  </a:lnTo>
                  <a:lnTo>
                    <a:pt x="0" y="22"/>
                  </a:lnTo>
                  <a:lnTo>
                    <a:pt x="25" y="0"/>
                  </a:lnTo>
                  <a:close/>
                </a:path>
              </a:pathLst>
            </a:custGeom>
            <a:solidFill>
              <a:srgbClr val="000000"/>
            </a:solidFill>
            <a:ln w="9525">
              <a:noFill/>
              <a:round/>
              <a:headEnd/>
              <a:tailEnd/>
            </a:ln>
          </p:spPr>
          <p:txBody>
            <a:bodyPr/>
            <a:lstStyle/>
            <a:p>
              <a:endParaRPr lang="en-US"/>
            </a:p>
          </p:txBody>
        </p:sp>
        <p:sp>
          <p:nvSpPr>
            <p:cNvPr id="92296" name="Freeform 445"/>
            <p:cNvSpPr>
              <a:spLocks/>
            </p:cNvSpPr>
            <p:nvPr/>
          </p:nvSpPr>
          <p:spPr bwMode="auto">
            <a:xfrm>
              <a:off x="5516" y="2200"/>
              <a:ext cx="46" cy="47"/>
            </a:xfrm>
            <a:custGeom>
              <a:avLst/>
              <a:gdLst>
                <a:gd name="T0" fmla="*/ 26 w 46"/>
                <a:gd name="T1" fmla="*/ 0 h 47"/>
                <a:gd name="T2" fmla="*/ 46 w 46"/>
                <a:gd name="T3" fmla="*/ 24 h 47"/>
                <a:gd name="T4" fmla="*/ 20 w 46"/>
                <a:gd name="T5" fmla="*/ 47 h 47"/>
                <a:gd name="T6" fmla="*/ 0 w 46"/>
                <a:gd name="T7" fmla="*/ 22 h 47"/>
                <a:gd name="T8" fmla="*/ 26 w 46"/>
                <a:gd name="T9" fmla="*/ 0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26" y="0"/>
                  </a:moveTo>
                  <a:lnTo>
                    <a:pt x="46" y="24"/>
                  </a:lnTo>
                  <a:lnTo>
                    <a:pt x="20" y="47"/>
                  </a:lnTo>
                  <a:lnTo>
                    <a:pt x="0" y="22"/>
                  </a:lnTo>
                  <a:lnTo>
                    <a:pt x="26" y="0"/>
                  </a:lnTo>
                  <a:close/>
                </a:path>
              </a:pathLst>
            </a:custGeom>
            <a:solidFill>
              <a:srgbClr val="000000"/>
            </a:solidFill>
            <a:ln w="9525">
              <a:noFill/>
              <a:round/>
              <a:headEnd/>
              <a:tailEnd/>
            </a:ln>
          </p:spPr>
          <p:txBody>
            <a:bodyPr/>
            <a:lstStyle/>
            <a:p>
              <a:endParaRPr lang="en-US"/>
            </a:p>
          </p:txBody>
        </p:sp>
        <p:sp>
          <p:nvSpPr>
            <p:cNvPr id="92297" name="Freeform 444"/>
            <p:cNvSpPr>
              <a:spLocks/>
            </p:cNvSpPr>
            <p:nvPr/>
          </p:nvSpPr>
          <p:spPr bwMode="auto">
            <a:xfrm>
              <a:off x="5536" y="2224"/>
              <a:ext cx="46" cy="48"/>
            </a:xfrm>
            <a:custGeom>
              <a:avLst/>
              <a:gdLst>
                <a:gd name="T0" fmla="*/ 26 w 46"/>
                <a:gd name="T1" fmla="*/ 0 h 48"/>
                <a:gd name="T2" fmla="*/ 46 w 46"/>
                <a:gd name="T3" fmla="*/ 25 h 48"/>
                <a:gd name="T4" fmla="*/ 20 w 46"/>
                <a:gd name="T5" fmla="*/ 48 h 48"/>
                <a:gd name="T6" fmla="*/ 0 w 46"/>
                <a:gd name="T7" fmla="*/ 23 h 48"/>
                <a:gd name="T8" fmla="*/ 26 w 46"/>
                <a:gd name="T9" fmla="*/ 0 h 48"/>
                <a:gd name="T10" fmla="*/ 0 60000 65536"/>
                <a:gd name="T11" fmla="*/ 0 60000 65536"/>
                <a:gd name="T12" fmla="*/ 0 60000 65536"/>
                <a:gd name="T13" fmla="*/ 0 60000 65536"/>
                <a:gd name="T14" fmla="*/ 0 60000 65536"/>
                <a:gd name="T15" fmla="*/ 0 w 46"/>
                <a:gd name="T16" fmla="*/ 0 h 48"/>
                <a:gd name="T17" fmla="*/ 46 w 46"/>
                <a:gd name="T18" fmla="*/ 48 h 48"/>
              </a:gdLst>
              <a:ahLst/>
              <a:cxnLst>
                <a:cxn ang="T10">
                  <a:pos x="T0" y="T1"/>
                </a:cxn>
                <a:cxn ang="T11">
                  <a:pos x="T2" y="T3"/>
                </a:cxn>
                <a:cxn ang="T12">
                  <a:pos x="T4" y="T5"/>
                </a:cxn>
                <a:cxn ang="T13">
                  <a:pos x="T6" y="T7"/>
                </a:cxn>
                <a:cxn ang="T14">
                  <a:pos x="T8" y="T9"/>
                </a:cxn>
              </a:cxnLst>
              <a:rect l="T15" t="T16" r="T17" b="T18"/>
              <a:pathLst>
                <a:path w="46" h="48">
                  <a:moveTo>
                    <a:pt x="26" y="0"/>
                  </a:moveTo>
                  <a:lnTo>
                    <a:pt x="46" y="25"/>
                  </a:lnTo>
                  <a:lnTo>
                    <a:pt x="20" y="48"/>
                  </a:lnTo>
                  <a:lnTo>
                    <a:pt x="0" y="23"/>
                  </a:lnTo>
                  <a:lnTo>
                    <a:pt x="26" y="0"/>
                  </a:lnTo>
                  <a:close/>
                </a:path>
              </a:pathLst>
            </a:custGeom>
            <a:solidFill>
              <a:srgbClr val="000000"/>
            </a:solidFill>
            <a:ln w="9525">
              <a:noFill/>
              <a:round/>
              <a:headEnd/>
              <a:tailEnd/>
            </a:ln>
          </p:spPr>
          <p:txBody>
            <a:bodyPr/>
            <a:lstStyle/>
            <a:p>
              <a:endParaRPr lang="en-US"/>
            </a:p>
          </p:txBody>
        </p:sp>
        <p:sp>
          <p:nvSpPr>
            <p:cNvPr id="92298" name="Freeform 443"/>
            <p:cNvSpPr>
              <a:spLocks/>
            </p:cNvSpPr>
            <p:nvPr/>
          </p:nvSpPr>
          <p:spPr bwMode="auto">
            <a:xfrm>
              <a:off x="5557" y="2249"/>
              <a:ext cx="45" cy="47"/>
            </a:xfrm>
            <a:custGeom>
              <a:avLst/>
              <a:gdLst>
                <a:gd name="T0" fmla="*/ 24 w 45"/>
                <a:gd name="T1" fmla="*/ 0 h 47"/>
                <a:gd name="T2" fmla="*/ 45 w 45"/>
                <a:gd name="T3" fmla="*/ 23 h 47"/>
                <a:gd name="T4" fmla="*/ 22 w 45"/>
                <a:gd name="T5" fmla="*/ 47 h 47"/>
                <a:gd name="T6" fmla="*/ 0 w 45"/>
                <a:gd name="T7" fmla="*/ 24 h 47"/>
                <a:gd name="T8" fmla="*/ 24 w 45"/>
                <a:gd name="T9" fmla="*/ 0 h 47"/>
                <a:gd name="T10" fmla="*/ 0 60000 65536"/>
                <a:gd name="T11" fmla="*/ 0 60000 65536"/>
                <a:gd name="T12" fmla="*/ 0 60000 65536"/>
                <a:gd name="T13" fmla="*/ 0 60000 65536"/>
                <a:gd name="T14" fmla="*/ 0 60000 65536"/>
                <a:gd name="T15" fmla="*/ 0 w 45"/>
                <a:gd name="T16" fmla="*/ 0 h 47"/>
                <a:gd name="T17" fmla="*/ 45 w 45"/>
                <a:gd name="T18" fmla="*/ 47 h 47"/>
              </a:gdLst>
              <a:ahLst/>
              <a:cxnLst>
                <a:cxn ang="T10">
                  <a:pos x="T0" y="T1"/>
                </a:cxn>
                <a:cxn ang="T11">
                  <a:pos x="T2" y="T3"/>
                </a:cxn>
                <a:cxn ang="T12">
                  <a:pos x="T4" y="T5"/>
                </a:cxn>
                <a:cxn ang="T13">
                  <a:pos x="T6" y="T7"/>
                </a:cxn>
                <a:cxn ang="T14">
                  <a:pos x="T8" y="T9"/>
                </a:cxn>
              </a:cxnLst>
              <a:rect l="T15" t="T16" r="T17" b="T18"/>
              <a:pathLst>
                <a:path w="45" h="47">
                  <a:moveTo>
                    <a:pt x="24" y="0"/>
                  </a:moveTo>
                  <a:lnTo>
                    <a:pt x="45" y="23"/>
                  </a:lnTo>
                  <a:lnTo>
                    <a:pt x="22" y="47"/>
                  </a:lnTo>
                  <a:lnTo>
                    <a:pt x="0" y="24"/>
                  </a:lnTo>
                  <a:lnTo>
                    <a:pt x="24" y="0"/>
                  </a:lnTo>
                  <a:close/>
                </a:path>
              </a:pathLst>
            </a:custGeom>
            <a:solidFill>
              <a:srgbClr val="000000"/>
            </a:solidFill>
            <a:ln w="9525">
              <a:noFill/>
              <a:round/>
              <a:headEnd/>
              <a:tailEnd/>
            </a:ln>
          </p:spPr>
          <p:txBody>
            <a:bodyPr/>
            <a:lstStyle/>
            <a:p>
              <a:endParaRPr lang="en-US"/>
            </a:p>
          </p:txBody>
        </p:sp>
        <p:sp>
          <p:nvSpPr>
            <p:cNvPr id="92299" name="Freeform 442"/>
            <p:cNvSpPr>
              <a:spLocks/>
            </p:cNvSpPr>
            <p:nvPr/>
          </p:nvSpPr>
          <p:spPr bwMode="auto">
            <a:xfrm>
              <a:off x="5579" y="2272"/>
              <a:ext cx="45" cy="48"/>
            </a:xfrm>
            <a:custGeom>
              <a:avLst/>
              <a:gdLst>
                <a:gd name="T0" fmla="*/ 23 w 45"/>
                <a:gd name="T1" fmla="*/ 0 h 48"/>
                <a:gd name="T2" fmla="*/ 45 w 45"/>
                <a:gd name="T3" fmla="*/ 23 h 48"/>
                <a:gd name="T4" fmla="*/ 21 w 45"/>
                <a:gd name="T5" fmla="*/ 48 h 48"/>
                <a:gd name="T6" fmla="*/ 0 w 45"/>
                <a:gd name="T7" fmla="*/ 24 h 48"/>
                <a:gd name="T8" fmla="*/ 23 w 45"/>
                <a:gd name="T9" fmla="*/ 0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23" y="0"/>
                  </a:moveTo>
                  <a:lnTo>
                    <a:pt x="45" y="23"/>
                  </a:lnTo>
                  <a:lnTo>
                    <a:pt x="21" y="48"/>
                  </a:lnTo>
                  <a:lnTo>
                    <a:pt x="0" y="24"/>
                  </a:lnTo>
                  <a:lnTo>
                    <a:pt x="23" y="0"/>
                  </a:lnTo>
                  <a:close/>
                </a:path>
              </a:pathLst>
            </a:custGeom>
            <a:solidFill>
              <a:srgbClr val="000000"/>
            </a:solidFill>
            <a:ln w="9525">
              <a:noFill/>
              <a:round/>
              <a:headEnd/>
              <a:tailEnd/>
            </a:ln>
          </p:spPr>
          <p:txBody>
            <a:bodyPr/>
            <a:lstStyle/>
            <a:p>
              <a:endParaRPr lang="en-US"/>
            </a:p>
          </p:txBody>
        </p:sp>
        <p:sp>
          <p:nvSpPr>
            <p:cNvPr id="92300" name="Freeform 441"/>
            <p:cNvSpPr>
              <a:spLocks/>
            </p:cNvSpPr>
            <p:nvPr/>
          </p:nvSpPr>
          <p:spPr bwMode="auto">
            <a:xfrm>
              <a:off x="5601" y="2295"/>
              <a:ext cx="42" cy="45"/>
            </a:xfrm>
            <a:custGeom>
              <a:avLst/>
              <a:gdLst>
                <a:gd name="T0" fmla="*/ 22 w 42"/>
                <a:gd name="T1" fmla="*/ 0 h 45"/>
                <a:gd name="T2" fmla="*/ 42 w 42"/>
                <a:gd name="T3" fmla="*/ 19 h 45"/>
                <a:gd name="T4" fmla="*/ 20 w 42"/>
                <a:gd name="T5" fmla="*/ 45 h 45"/>
                <a:gd name="T6" fmla="*/ 0 w 42"/>
                <a:gd name="T7" fmla="*/ 26 h 45"/>
                <a:gd name="T8" fmla="*/ 22 w 42"/>
                <a:gd name="T9" fmla="*/ 0 h 45"/>
                <a:gd name="T10" fmla="*/ 0 60000 65536"/>
                <a:gd name="T11" fmla="*/ 0 60000 65536"/>
                <a:gd name="T12" fmla="*/ 0 60000 65536"/>
                <a:gd name="T13" fmla="*/ 0 60000 65536"/>
                <a:gd name="T14" fmla="*/ 0 60000 65536"/>
                <a:gd name="T15" fmla="*/ 0 w 42"/>
                <a:gd name="T16" fmla="*/ 0 h 45"/>
                <a:gd name="T17" fmla="*/ 42 w 42"/>
                <a:gd name="T18" fmla="*/ 45 h 45"/>
              </a:gdLst>
              <a:ahLst/>
              <a:cxnLst>
                <a:cxn ang="T10">
                  <a:pos x="T0" y="T1"/>
                </a:cxn>
                <a:cxn ang="T11">
                  <a:pos x="T2" y="T3"/>
                </a:cxn>
                <a:cxn ang="T12">
                  <a:pos x="T4" y="T5"/>
                </a:cxn>
                <a:cxn ang="T13">
                  <a:pos x="T6" y="T7"/>
                </a:cxn>
                <a:cxn ang="T14">
                  <a:pos x="T8" y="T9"/>
                </a:cxn>
              </a:cxnLst>
              <a:rect l="T15" t="T16" r="T17" b="T18"/>
              <a:pathLst>
                <a:path w="42" h="45">
                  <a:moveTo>
                    <a:pt x="22" y="0"/>
                  </a:moveTo>
                  <a:lnTo>
                    <a:pt x="42" y="19"/>
                  </a:lnTo>
                  <a:lnTo>
                    <a:pt x="20" y="45"/>
                  </a:lnTo>
                  <a:lnTo>
                    <a:pt x="0" y="26"/>
                  </a:lnTo>
                  <a:lnTo>
                    <a:pt x="22" y="0"/>
                  </a:lnTo>
                  <a:close/>
                </a:path>
              </a:pathLst>
            </a:custGeom>
            <a:solidFill>
              <a:srgbClr val="000000"/>
            </a:solidFill>
            <a:ln w="9525">
              <a:noFill/>
              <a:round/>
              <a:headEnd/>
              <a:tailEnd/>
            </a:ln>
          </p:spPr>
          <p:txBody>
            <a:bodyPr/>
            <a:lstStyle/>
            <a:p>
              <a:endParaRPr lang="en-US"/>
            </a:p>
          </p:txBody>
        </p:sp>
        <p:sp>
          <p:nvSpPr>
            <p:cNvPr id="92301" name="Freeform 440"/>
            <p:cNvSpPr>
              <a:spLocks/>
            </p:cNvSpPr>
            <p:nvPr/>
          </p:nvSpPr>
          <p:spPr bwMode="auto">
            <a:xfrm>
              <a:off x="5733" y="2394"/>
              <a:ext cx="34" cy="41"/>
            </a:xfrm>
            <a:custGeom>
              <a:avLst/>
              <a:gdLst>
                <a:gd name="T0" fmla="*/ 15 w 34"/>
                <a:gd name="T1" fmla="*/ 0 h 41"/>
                <a:gd name="T2" fmla="*/ 34 w 34"/>
                <a:gd name="T3" fmla="*/ 10 h 41"/>
                <a:gd name="T4" fmla="*/ 19 w 34"/>
                <a:gd name="T5" fmla="*/ 41 h 41"/>
                <a:gd name="T6" fmla="*/ 0 w 34"/>
                <a:gd name="T7" fmla="*/ 31 h 41"/>
                <a:gd name="T8" fmla="*/ 15 w 34"/>
                <a:gd name="T9" fmla="*/ 0 h 41"/>
                <a:gd name="T10" fmla="*/ 0 60000 65536"/>
                <a:gd name="T11" fmla="*/ 0 60000 65536"/>
                <a:gd name="T12" fmla="*/ 0 60000 65536"/>
                <a:gd name="T13" fmla="*/ 0 60000 65536"/>
                <a:gd name="T14" fmla="*/ 0 60000 65536"/>
                <a:gd name="T15" fmla="*/ 0 w 34"/>
                <a:gd name="T16" fmla="*/ 0 h 41"/>
                <a:gd name="T17" fmla="*/ 34 w 34"/>
                <a:gd name="T18" fmla="*/ 41 h 41"/>
              </a:gdLst>
              <a:ahLst/>
              <a:cxnLst>
                <a:cxn ang="T10">
                  <a:pos x="T0" y="T1"/>
                </a:cxn>
                <a:cxn ang="T11">
                  <a:pos x="T2" y="T3"/>
                </a:cxn>
                <a:cxn ang="T12">
                  <a:pos x="T4" y="T5"/>
                </a:cxn>
                <a:cxn ang="T13">
                  <a:pos x="T6" y="T7"/>
                </a:cxn>
                <a:cxn ang="T14">
                  <a:pos x="T8" y="T9"/>
                </a:cxn>
              </a:cxnLst>
              <a:rect l="T15" t="T16" r="T17" b="T18"/>
              <a:pathLst>
                <a:path w="34" h="41">
                  <a:moveTo>
                    <a:pt x="15" y="0"/>
                  </a:moveTo>
                  <a:lnTo>
                    <a:pt x="34" y="10"/>
                  </a:lnTo>
                  <a:lnTo>
                    <a:pt x="19" y="41"/>
                  </a:lnTo>
                  <a:lnTo>
                    <a:pt x="0" y="31"/>
                  </a:lnTo>
                  <a:lnTo>
                    <a:pt x="15" y="0"/>
                  </a:lnTo>
                  <a:close/>
                </a:path>
              </a:pathLst>
            </a:custGeom>
            <a:solidFill>
              <a:srgbClr val="000000"/>
            </a:solidFill>
            <a:ln w="9525">
              <a:noFill/>
              <a:round/>
              <a:headEnd/>
              <a:tailEnd/>
            </a:ln>
          </p:spPr>
          <p:txBody>
            <a:bodyPr/>
            <a:lstStyle/>
            <a:p>
              <a:endParaRPr lang="en-US"/>
            </a:p>
          </p:txBody>
        </p:sp>
        <p:sp>
          <p:nvSpPr>
            <p:cNvPr id="92302" name="Freeform 439"/>
            <p:cNvSpPr>
              <a:spLocks/>
            </p:cNvSpPr>
            <p:nvPr/>
          </p:nvSpPr>
          <p:spPr bwMode="auto">
            <a:xfrm>
              <a:off x="5752" y="2404"/>
              <a:ext cx="42" cy="45"/>
            </a:xfrm>
            <a:custGeom>
              <a:avLst/>
              <a:gdLst>
                <a:gd name="T0" fmla="*/ 14 w 42"/>
                <a:gd name="T1" fmla="*/ 0 h 45"/>
                <a:gd name="T2" fmla="*/ 42 w 42"/>
                <a:gd name="T3" fmla="*/ 13 h 45"/>
                <a:gd name="T4" fmla="*/ 28 w 42"/>
                <a:gd name="T5" fmla="*/ 45 h 45"/>
                <a:gd name="T6" fmla="*/ 0 w 42"/>
                <a:gd name="T7" fmla="*/ 32 h 45"/>
                <a:gd name="T8" fmla="*/ 14 w 42"/>
                <a:gd name="T9" fmla="*/ 0 h 45"/>
                <a:gd name="T10" fmla="*/ 0 60000 65536"/>
                <a:gd name="T11" fmla="*/ 0 60000 65536"/>
                <a:gd name="T12" fmla="*/ 0 60000 65536"/>
                <a:gd name="T13" fmla="*/ 0 60000 65536"/>
                <a:gd name="T14" fmla="*/ 0 60000 65536"/>
                <a:gd name="T15" fmla="*/ 0 w 42"/>
                <a:gd name="T16" fmla="*/ 0 h 45"/>
                <a:gd name="T17" fmla="*/ 42 w 42"/>
                <a:gd name="T18" fmla="*/ 45 h 45"/>
              </a:gdLst>
              <a:ahLst/>
              <a:cxnLst>
                <a:cxn ang="T10">
                  <a:pos x="T0" y="T1"/>
                </a:cxn>
                <a:cxn ang="T11">
                  <a:pos x="T2" y="T3"/>
                </a:cxn>
                <a:cxn ang="T12">
                  <a:pos x="T4" y="T5"/>
                </a:cxn>
                <a:cxn ang="T13">
                  <a:pos x="T6" y="T7"/>
                </a:cxn>
                <a:cxn ang="T14">
                  <a:pos x="T8" y="T9"/>
                </a:cxn>
              </a:cxnLst>
              <a:rect l="T15" t="T16" r="T17" b="T18"/>
              <a:pathLst>
                <a:path w="42" h="45">
                  <a:moveTo>
                    <a:pt x="14" y="0"/>
                  </a:moveTo>
                  <a:lnTo>
                    <a:pt x="42" y="13"/>
                  </a:lnTo>
                  <a:lnTo>
                    <a:pt x="28" y="45"/>
                  </a:lnTo>
                  <a:lnTo>
                    <a:pt x="0" y="32"/>
                  </a:lnTo>
                  <a:lnTo>
                    <a:pt x="14" y="0"/>
                  </a:lnTo>
                  <a:close/>
                </a:path>
              </a:pathLst>
            </a:custGeom>
            <a:solidFill>
              <a:srgbClr val="000000"/>
            </a:solidFill>
            <a:ln w="9525">
              <a:noFill/>
              <a:round/>
              <a:headEnd/>
              <a:tailEnd/>
            </a:ln>
          </p:spPr>
          <p:txBody>
            <a:bodyPr/>
            <a:lstStyle/>
            <a:p>
              <a:endParaRPr lang="en-US"/>
            </a:p>
          </p:txBody>
        </p:sp>
        <p:sp>
          <p:nvSpPr>
            <p:cNvPr id="92303" name="Freeform 438"/>
            <p:cNvSpPr>
              <a:spLocks/>
            </p:cNvSpPr>
            <p:nvPr/>
          </p:nvSpPr>
          <p:spPr bwMode="auto">
            <a:xfrm>
              <a:off x="5782" y="2416"/>
              <a:ext cx="40" cy="45"/>
            </a:xfrm>
            <a:custGeom>
              <a:avLst/>
              <a:gdLst>
                <a:gd name="T0" fmla="*/ 11 w 40"/>
                <a:gd name="T1" fmla="*/ 0 h 45"/>
                <a:gd name="T2" fmla="*/ 40 w 40"/>
                <a:gd name="T3" fmla="*/ 12 h 45"/>
                <a:gd name="T4" fmla="*/ 29 w 40"/>
                <a:gd name="T5" fmla="*/ 45 h 45"/>
                <a:gd name="T6" fmla="*/ 0 w 40"/>
                <a:gd name="T7" fmla="*/ 33 h 45"/>
                <a:gd name="T8" fmla="*/ 11 w 40"/>
                <a:gd name="T9" fmla="*/ 0 h 45"/>
                <a:gd name="T10" fmla="*/ 0 60000 65536"/>
                <a:gd name="T11" fmla="*/ 0 60000 65536"/>
                <a:gd name="T12" fmla="*/ 0 60000 65536"/>
                <a:gd name="T13" fmla="*/ 0 60000 65536"/>
                <a:gd name="T14" fmla="*/ 0 60000 65536"/>
                <a:gd name="T15" fmla="*/ 0 w 40"/>
                <a:gd name="T16" fmla="*/ 0 h 45"/>
                <a:gd name="T17" fmla="*/ 40 w 40"/>
                <a:gd name="T18" fmla="*/ 45 h 45"/>
              </a:gdLst>
              <a:ahLst/>
              <a:cxnLst>
                <a:cxn ang="T10">
                  <a:pos x="T0" y="T1"/>
                </a:cxn>
                <a:cxn ang="T11">
                  <a:pos x="T2" y="T3"/>
                </a:cxn>
                <a:cxn ang="T12">
                  <a:pos x="T4" y="T5"/>
                </a:cxn>
                <a:cxn ang="T13">
                  <a:pos x="T6" y="T7"/>
                </a:cxn>
                <a:cxn ang="T14">
                  <a:pos x="T8" y="T9"/>
                </a:cxn>
              </a:cxnLst>
              <a:rect l="T15" t="T16" r="T17" b="T18"/>
              <a:pathLst>
                <a:path w="40" h="45">
                  <a:moveTo>
                    <a:pt x="11" y="0"/>
                  </a:moveTo>
                  <a:lnTo>
                    <a:pt x="40" y="12"/>
                  </a:lnTo>
                  <a:lnTo>
                    <a:pt x="29" y="45"/>
                  </a:lnTo>
                  <a:lnTo>
                    <a:pt x="0" y="33"/>
                  </a:lnTo>
                  <a:lnTo>
                    <a:pt x="11" y="0"/>
                  </a:lnTo>
                  <a:close/>
                </a:path>
              </a:pathLst>
            </a:custGeom>
            <a:solidFill>
              <a:srgbClr val="000000"/>
            </a:solidFill>
            <a:ln w="9525">
              <a:noFill/>
              <a:round/>
              <a:headEnd/>
              <a:tailEnd/>
            </a:ln>
          </p:spPr>
          <p:txBody>
            <a:bodyPr/>
            <a:lstStyle/>
            <a:p>
              <a:endParaRPr lang="en-US"/>
            </a:p>
          </p:txBody>
        </p:sp>
        <p:sp>
          <p:nvSpPr>
            <p:cNvPr id="92304" name="Freeform 437"/>
            <p:cNvSpPr>
              <a:spLocks/>
            </p:cNvSpPr>
            <p:nvPr/>
          </p:nvSpPr>
          <p:spPr bwMode="auto">
            <a:xfrm>
              <a:off x="5811" y="2428"/>
              <a:ext cx="40" cy="43"/>
            </a:xfrm>
            <a:custGeom>
              <a:avLst/>
              <a:gdLst>
                <a:gd name="T0" fmla="*/ 10 w 40"/>
                <a:gd name="T1" fmla="*/ 0 h 43"/>
                <a:gd name="T2" fmla="*/ 40 w 40"/>
                <a:gd name="T3" fmla="*/ 9 h 43"/>
                <a:gd name="T4" fmla="*/ 30 w 40"/>
                <a:gd name="T5" fmla="*/ 43 h 43"/>
                <a:gd name="T6" fmla="*/ 0 w 40"/>
                <a:gd name="T7" fmla="*/ 34 h 43"/>
                <a:gd name="T8" fmla="*/ 10 w 40"/>
                <a:gd name="T9" fmla="*/ 0 h 43"/>
                <a:gd name="T10" fmla="*/ 0 60000 65536"/>
                <a:gd name="T11" fmla="*/ 0 60000 65536"/>
                <a:gd name="T12" fmla="*/ 0 60000 65536"/>
                <a:gd name="T13" fmla="*/ 0 60000 65536"/>
                <a:gd name="T14" fmla="*/ 0 60000 65536"/>
                <a:gd name="T15" fmla="*/ 0 w 40"/>
                <a:gd name="T16" fmla="*/ 0 h 43"/>
                <a:gd name="T17" fmla="*/ 40 w 40"/>
                <a:gd name="T18" fmla="*/ 43 h 43"/>
              </a:gdLst>
              <a:ahLst/>
              <a:cxnLst>
                <a:cxn ang="T10">
                  <a:pos x="T0" y="T1"/>
                </a:cxn>
                <a:cxn ang="T11">
                  <a:pos x="T2" y="T3"/>
                </a:cxn>
                <a:cxn ang="T12">
                  <a:pos x="T4" y="T5"/>
                </a:cxn>
                <a:cxn ang="T13">
                  <a:pos x="T6" y="T7"/>
                </a:cxn>
                <a:cxn ang="T14">
                  <a:pos x="T8" y="T9"/>
                </a:cxn>
              </a:cxnLst>
              <a:rect l="T15" t="T16" r="T17" b="T18"/>
              <a:pathLst>
                <a:path w="40" h="43">
                  <a:moveTo>
                    <a:pt x="10" y="0"/>
                  </a:moveTo>
                  <a:lnTo>
                    <a:pt x="40" y="9"/>
                  </a:lnTo>
                  <a:lnTo>
                    <a:pt x="30" y="43"/>
                  </a:lnTo>
                  <a:lnTo>
                    <a:pt x="0" y="34"/>
                  </a:lnTo>
                  <a:lnTo>
                    <a:pt x="10" y="0"/>
                  </a:lnTo>
                  <a:close/>
                </a:path>
              </a:pathLst>
            </a:custGeom>
            <a:solidFill>
              <a:srgbClr val="000000"/>
            </a:solidFill>
            <a:ln w="9525">
              <a:noFill/>
              <a:round/>
              <a:headEnd/>
              <a:tailEnd/>
            </a:ln>
          </p:spPr>
          <p:txBody>
            <a:bodyPr/>
            <a:lstStyle/>
            <a:p>
              <a:endParaRPr lang="en-US"/>
            </a:p>
          </p:txBody>
        </p:sp>
        <p:sp>
          <p:nvSpPr>
            <p:cNvPr id="92305" name="Freeform 436"/>
            <p:cNvSpPr>
              <a:spLocks/>
            </p:cNvSpPr>
            <p:nvPr/>
          </p:nvSpPr>
          <p:spPr bwMode="auto">
            <a:xfrm>
              <a:off x="5842" y="2437"/>
              <a:ext cx="23" cy="38"/>
            </a:xfrm>
            <a:custGeom>
              <a:avLst/>
              <a:gdLst>
                <a:gd name="T0" fmla="*/ 8 w 23"/>
                <a:gd name="T1" fmla="*/ 0 h 38"/>
                <a:gd name="T2" fmla="*/ 23 w 23"/>
                <a:gd name="T3" fmla="*/ 3 h 38"/>
                <a:gd name="T4" fmla="*/ 16 w 23"/>
                <a:gd name="T5" fmla="*/ 38 h 38"/>
                <a:gd name="T6" fmla="*/ 0 w 23"/>
                <a:gd name="T7" fmla="*/ 34 h 38"/>
                <a:gd name="T8" fmla="*/ 8 w 23"/>
                <a:gd name="T9" fmla="*/ 0 h 38"/>
                <a:gd name="T10" fmla="*/ 0 60000 65536"/>
                <a:gd name="T11" fmla="*/ 0 60000 65536"/>
                <a:gd name="T12" fmla="*/ 0 60000 65536"/>
                <a:gd name="T13" fmla="*/ 0 60000 65536"/>
                <a:gd name="T14" fmla="*/ 0 60000 65536"/>
                <a:gd name="T15" fmla="*/ 0 w 23"/>
                <a:gd name="T16" fmla="*/ 0 h 38"/>
                <a:gd name="T17" fmla="*/ 23 w 23"/>
                <a:gd name="T18" fmla="*/ 38 h 38"/>
              </a:gdLst>
              <a:ahLst/>
              <a:cxnLst>
                <a:cxn ang="T10">
                  <a:pos x="T0" y="T1"/>
                </a:cxn>
                <a:cxn ang="T11">
                  <a:pos x="T2" y="T3"/>
                </a:cxn>
                <a:cxn ang="T12">
                  <a:pos x="T4" y="T5"/>
                </a:cxn>
                <a:cxn ang="T13">
                  <a:pos x="T6" y="T7"/>
                </a:cxn>
                <a:cxn ang="T14">
                  <a:pos x="T8" y="T9"/>
                </a:cxn>
              </a:cxnLst>
              <a:rect l="T15" t="T16" r="T17" b="T18"/>
              <a:pathLst>
                <a:path w="23" h="38">
                  <a:moveTo>
                    <a:pt x="8" y="0"/>
                  </a:moveTo>
                  <a:lnTo>
                    <a:pt x="23" y="3"/>
                  </a:lnTo>
                  <a:lnTo>
                    <a:pt x="16" y="38"/>
                  </a:lnTo>
                  <a:lnTo>
                    <a:pt x="0" y="34"/>
                  </a:lnTo>
                  <a:lnTo>
                    <a:pt x="8" y="0"/>
                  </a:lnTo>
                  <a:close/>
                </a:path>
              </a:pathLst>
            </a:custGeom>
            <a:solidFill>
              <a:srgbClr val="000000"/>
            </a:solidFill>
            <a:ln w="9525">
              <a:noFill/>
              <a:round/>
              <a:headEnd/>
              <a:tailEnd/>
            </a:ln>
          </p:spPr>
          <p:txBody>
            <a:bodyPr/>
            <a:lstStyle/>
            <a:p>
              <a:endParaRPr lang="en-US"/>
            </a:p>
          </p:txBody>
        </p:sp>
        <p:sp>
          <p:nvSpPr>
            <p:cNvPr id="92306" name="Freeform 435"/>
            <p:cNvSpPr>
              <a:spLocks/>
            </p:cNvSpPr>
            <p:nvPr/>
          </p:nvSpPr>
          <p:spPr bwMode="auto">
            <a:xfrm>
              <a:off x="5858" y="2440"/>
              <a:ext cx="22" cy="38"/>
            </a:xfrm>
            <a:custGeom>
              <a:avLst/>
              <a:gdLst>
                <a:gd name="T0" fmla="*/ 7 w 22"/>
                <a:gd name="T1" fmla="*/ 0 h 38"/>
                <a:gd name="T2" fmla="*/ 22 w 22"/>
                <a:gd name="T3" fmla="*/ 3 h 38"/>
                <a:gd name="T4" fmla="*/ 16 w 22"/>
                <a:gd name="T5" fmla="*/ 38 h 38"/>
                <a:gd name="T6" fmla="*/ 0 w 22"/>
                <a:gd name="T7" fmla="*/ 35 h 38"/>
                <a:gd name="T8" fmla="*/ 7 w 22"/>
                <a:gd name="T9" fmla="*/ 0 h 38"/>
                <a:gd name="T10" fmla="*/ 0 60000 65536"/>
                <a:gd name="T11" fmla="*/ 0 60000 65536"/>
                <a:gd name="T12" fmla="*/ 0 60000 65536"/>
                <a:gd name="T13" fmla="*/ 0 60000 65536"/>
                <a:gd name="T14" fmla="*/ 0 60000 65536"/>
                <a:gd name="T15" fmla="*/ 0 w 22"/>
                <a:gd name="T16" fmla="*/ 0 h 38"/>
                <a:gd name="T17" fmla="*/ 22 w 22"/>
                <a:gd name="T18" fmla="*/ 38 h 38"/>
              </a:gdLst>
              <a:ahLst/>
              <a:cxnLst>
                <a:cxn ang="T10">
                  <a:pos x="T0" y="T1"/>
                </a:cxn>
                <a:cxn ang="T11">
                  <a:pos x="T2" y="T3"/>
                </a:cxn>
                <a:cxn ang="T12">
                  <a:pos x="T4" y="T5"/>
                </a:cxn>
                <a:cxn ang="T13">
                  <a:pos x="T6" y="T7"/>
                </a:cxn>
                <a:cxn ang="T14">
                  <a:pos x="T8" y="T9"/>
                </a:cxn>
              </a:cxnLst>
              <a:rect l="T15" t="T16" r="T17" b="T18"/>
              <a:pathLst>
                <a:path w="22" h="38">
                  <a:moveTo>
                    <a:pt x="7" y="0"/>
                  </a:moveTo>
                  <a:lnTo>
                    <a:pt x="22" y="3"/>
                  </a:lnTo>
                  <a:lnTo>
                    <a:pt x="16" y="38"/>
                  </a:lnTo>
                  <a:lnTo>
                    <a:pt x="0" y="35"/>
                  </a:lnTo>
                  <a:lnTo>
                    <a:pt x="7" y="0"/>
                  </a:lnTo>
                  <a:close/>
                </a:path>
              </a:pathLst>
            </a:custGeom>
            <a:solidFill>
              <a:srgbClr val="000000"/>
            </a:solidFill>
            <a:ln w="9525">
              <a:noFill/>
              <a:round/>
              <a:headEnd/>
              <a:tailEnd/>
            </a:ln>
          </p:spPr>
          <p:txBody>
            <a:bodyPr/>
            <a:lstStyle/>
            <a:p>
              <a:endParaRPr lang="en-US"/>
            </a:p>
          </p:txBody>
        </p:sp>
        <p:sp>
          <p:nvSpPr>
            <p:cNvPr id="92307" name="Freeform 434"/>
            <p:cNvSpPr>
              <a:spLocks/>
            </p:cNvSpPr>
            <p:nvPr/>
          </p:nvSpPr>
          <p:spPr bwMode="auto">
            <a:xfrm>
              <a:off x="5874" y="2443"/>
              <a:ext cx="21" cy="38"/>
            </a:xfrm>
            <a:custGeom>
              <a:avLst/>
              <a:gdLst>
                <a:gd name="T0" fmla="*/ 5 w 21"/>
                <a:gd name="T1" fmla="*/ 0 h 38"/>
                <a:gd name="T2" fmla="*/ 21 w 21"/>
                <a:gd name="T3" fmla="*/ 3 h 38"/>
                <a:gd name="T4" fmla="*/ 16 w 21"/>
                <a:gd name="T5" fmla="*/ 38 h 38"/>
                <a:gd name="T6" fmla="*/ 0 w 21"/>
                <a:gd name="T7" fmla="*/ 35 h 38"/>
                <a:gd name="T8" fmla="*/ 5 w 21"/>
                <a:gd name="T9" fmla="*/ 0 h 38"/>
                <a:gd name="T10" fmla="*/ 0 60000 65536"/>
                <a:gd name="T11" fmla="*/ 0 60000 65536"/>
                <a:gd name="T12" fmla="*/ 0 60000 65536"/>
                <a:gd name="T13" fmla="*/ 0 60000 65536"/>
                <a:gd name="T14" fmla="*/ 0 60000 65536"/>
                <a:gd name="T15" fmla="*/ 0 w 21"/>
                <a:gd name="T16" fmla="*/ 0 h 38"/>
                <a:gd name="T17" fmla="*/ 21 w 21"/>
                <a:gd name="T18" fmla="*/ 38 h 38"/>
              </a:gdLst>
              <a:ahLst/>
              <a:cxnLst>
                <a:cxn ang="T10">
                  <a:pos x="T0" y="T1"/>
                </a:cxn>
                <a:cxn ang="T11">
                  <a:pos x="T2" y="T3"/>
                </a:cxn>
                <a:cxn ang="T12">
                  <a:pos x="T4" y="T5"/>
                </a:cxn>
                <a:cxn ang="T13">
                  <a:pos x="T6" y="T7"/>
                </a:cxn>
                <a:cxn ang="T14">
                  <a:pos x="T8" y="T9"/>
                </a:cxn>
              </a:cxnLst>
              <a:rect l="T15" t="T16" r="T17" b="T18"/>
              <a:pathLst>
                <a:path w="21" h="38">
                  <a:moveTo>
                    <a:pt x="5" y="0"/>
                  </a:moveTo>
                  <a:lnTo>
                    <a:pt x="21" y="3"/>
                  </a:lnTo>
                  <a:lnTo>
                    <a:pt x="16" y="38"/>
                  </a:lnTo>
                  <a:lnTo>
                    <a:pt x="0" y="35"/>
                  </a:lnTo>
                  <a:lnTo>
                    <a:pt x="5" y="0"/>
                  </a:lnTo>
                  <a:close/>
                </a:path>
              </a:pathLst>
            </a:custGeom>
            <a:solidFill>
              <a:srgbClr val="000000"/>
            </a:solidFill>
            <a:ln w="9525">
              <a:noFill/>
              <a:round/>
              <a:headEnd/>
              <a:tailEnd/>
            </a:ln>
          </p:spPr>
          <p:txBody>
            <a:bodyPr/>
            <a:lstStyle/>
            <a:p>
              <a:endParaRPr lang="en-US"/>
            </a:p>
          </p:txBody>
        </p:sp>
        <p:sp>
          <p:nvSpPr>
            <p:cNvPr id="92308" name="Freeform 433"/>
            <p:cNvSpPr>
              <a:spLocks/>
            </p:cNvSpPr>
            <p:nvPr/>
          </p:nvSpPr>
          <p:spPr bwMode="auto">
            <a:xfrm>
              <a:off x="5890" y="2446"/>
              <a:ext cx="20" cy="38"/>
            </a:xfrm>
            <a:custGeom>
              <a:avLst/>
              <a:gdLst>
                <a:gd name="T0" fmla="*/ 4 w 20"/>
                <a:gd name="T1" fmla="*/ 0 h 38"/>
                <a:gd name="T2" fmla="*/ 20 w 20"/>
                <a:gd name="T3" fmla="*/ 2 h 38"/>
                <a:gd name="T4" fmla="*/ 16 w 20"/>
                <a:gd name="T5" fmla="*/ 38 h 38"/>
                <a:gd name="T6" fmla="*/ 0 w 20"/>
                <a:gd name="T7" fmla="*/ 35 h 38"/>
                <a:gd name="T8" fmla="*/ 4 w 20"/>
                <a:gd name="T9" fmla="*/ 0 h 38"/>
                <a:gd name="T10" fmla="*/ 0 60000 65536"/>
                <a:gd name="T11" fmla="*/ 0 60000 65536"/>
                <a:gd name="T12" fmla="*/ 0 60000 65536"/>
                <a:gd name="T13" fmla="*/ 0 60000 65536"/>
                <a:gd name="T14" fmla="*/ 0 60000 65536"/>
                <a:gd name="T15" fmla="*/ 0 w 20"/>
                <a:gd name="T16" fmla="*/ 0 h 38"/>
                <a:gd name="T17" fmla="*/ 20 w 20"/>
                <a:gd name="T18" fmla="*/ 38 h 38"/>
              </a:gdLst>
              <a:ahLst/>
              <a:cxnLst>
                <a:cxn ang="T10">
                  <a:pos x="T0" y="T1"/>
                </a:cxn>
                <a:cxn ang="T11">
                  <a:pos x="T2" y="T3"/>
                </a:cxn>
                <a:cxn ang="T12">
                  <a:pos x="T4" y="T5"/>
                </a:cxn>
                <a:cxn ang="T13">
                  <a:pos x="T6" y="T7"/>
                </a:cxn>
                <a:cxn ang="T14">
                  <a:pos x="T8" y="T9"/>
                </a:cxn>
              </a:cxnLst>
              <a:rect l="T15" t="T16" r="T17" b="T18"/>
              <a:pathLst>
                <a:path w="20" h="38">
                  <a:moveTo>
                    <a:pt x="4" y="0"/>
                  </a:moveTo>
                  <a:lnTo>
                    <a:pt x="20" y="2"/>
                  </a:lnTo>
                  <a:lnTo>
                    <a:pt x="16" y="38"/>
                  </a:lnTo>
                  <a:lnTo>
                    <a:pt x="0" y="35"/>
                  </a:lnTo>
                  <a:lnTo>
                    <a:pt x="4" y="0"/>
                  </a:lnTo>
                  <a:close/>
                </a:path>
              </a:pathLst>
            </a:custGeom>
            <a:solidFill>
              <a:srgbClr val="000000"/>
            </a:solidFill>
            <a:ln w="9525">
              <a:noFill/>
              <a:round/>
              <a:headEnd/>
              <a:tailEnd/>
            </a:ln>
          </p:spPr>
          <p:txBody>
            <a:bodyPr/>
            <a:lstStyle/>
            <a:p>
              <a:endParaRPr lang="en-US"/>
            </a:p>
          </p:txBody>
        </p:sp>
        <p:sp>
          <p:nvSpPr>
            <p:cNvPr id="92309" name="Freeform 432"/>
            <p:cNvSpPr>
              <a:spLocks/>
            </p:cNvSpPr>
            <p:nvPr/>
          </p:nvSpPr>
          <p:spPr bwMode="auto">
            <a:xfrm>
              <a:off x="5907" y="2448"/>
              <a:ext cx="36" cy="38"/>
            </a:xfrm>
            <a:custGeom>
              <a:avLst/>
              <a:gdLst>
                <a:gd name="T0" fmla="*/ 3 w 36"/>
                <a:gd name="T1" fmla="*/ 0 h 38"/>
                <a:gd name="T2" fmla="*/ 36 w 36"/>
                <a:gd name="T3" fmla="*/ 3 h 38"/>
                <a:gd name="T4" fmla="*/ 33 w 36"/>
                <a:gd name="T5" fmla="*/ 38 h 38"/>
                <a:gd name="T6" fmla="*/ 0 w 36"/>
                <a:gd name="T7" fmla="*/ 36 h 38"/>
                <a:gd name="T8" fmla="*/ 3 w 36"/>
                <a:gd name="T9" fmla="*/ 0 h 38"/>
                <a:gd name="T10" fmla="*/ 0 60000 65536"/>
                <a:gd name="T11" fmla="*/ 0 60000 65536"/>
                <a:gd name="T12" fmla="*/ 0 60000 65536"/>
                <a:gd name="T13" fmla="*/ 0 60000 65536"/>
                <a:gd name="T14" fmla="*/ 0 60000 65536"/>
                <a:gd name="T15" fmla="*/ 0 w 36"/>
                <a:gd name="T16" fmla="*/ 0 h 38"/>
                <a:gd name="T17" fmla="*/ 36 w 36"/>
                <a:gd name="T18" fmla="*/ 38 h 38"/>
              </a:gdLst>
              <a:ahLst/>
              <a:cxnLst>
                <a:cxn ang="T10">
                  <a:pos x="T0" y="T1"/>
                </a:cxn>
                <a:cxn ang="T11">
                  <a:pos x="T2" y="T3"/>
                </a:cxn>
                <a:cxn ang="T12">
                  <a:pos x="T4" y="T5"/>
                </a:cxn>
                <a:cxn ang="T13">
                  <a:pos x="T6" y="T7"/>
                </a:cxn>
                <a:cxn ang="T14">
                  <a:pos x="T8" y="T9"/>
                </a:cxn>
              </a:cxnLst>
              <a:rect l="T15" t="T16" r="T17" b="T18"/>
              <a:pathLst>
                <a:path w="36" h="38">
                  <a:moveTo>
                    <a:pt x="3" y="0"/>
                  </a:moveTo>
                  <a:lnTo>
                    <a:pt x="36" y="3"/>
                  </a:lnTo>
                  <a:lnTo>
                    <a:pt x="33" y="38"/>
                  </a:lnTo>
                  <a:lnTo>
                    <a:pt x="0" y="36"/>
                  </a:lnTo>
                  <a:lnTo>
                    <a:pt x="3" y="0"/>
                  </a:lnTo>
                  <a:close/>
                </a:path>
              </a:pathLst>
            </a:custGeom>
            <a:solidFill>
              <a:srgbClr val="000000"/>
            </a:solidFill>
            <a:ln w="9525">
              <a:noFill/>
              <a:round/>
              <a:headEnd/>
              <a:tailEnd/>
            </a:ln>
          </p:spPr>
          <p:txBody>
            <a:bodyPr/>
            <a:lstStyle/>
            <a:p>
              <a:endParaRPr lang="en-US"/>
            </a:p>
          </p:txBody>
        </p:sp>
        <p:sp>
          <p:nvSpPr>
            <p:cNvPr id="92310" name="Freeform 431"/>
            <p:cNvSpPr>
              <a:spLocks/>
            </p:cNvSpPr>
            <p:nvPr/>
          </p:nvSpPr>
          <p:spPr bwMode="auto">
            <a:xfrm>
              <a:off x="5942" y="2451"/>
              <a:ext cx="35" cy="36"/>
            </a:xfrm>
            <a:custGeom>
              <a:avLst/>
              <a:gdLst>
                <a:gd name="T0" fmla="*/ 0 w 35"/>
                <a:gd name="T1" fmla="*/ 0 h 36"/>
                <a:gd name="T2" fmla="*/ 35 w 35"/>
                <a:gd name="T3" fmla="*/ 1 h 36"/>
                <a:gd name="T4" fmla="*/ 34 w 35"/>
                <a:gd name="T5" fmla="*/ 36 h 36"/>
                <a:gd name="T6" fmla="*/ 0 w 35"/>
                <a:gd name="T7" fmla="*/ 35 h 36"/>
                <a:gd name="T8" fmla="*/ 0 w 35"/>
                <a:gd name="T9" fmla="*/ 0 h 36"/>
                <a:gd name="T10" fmla="*/ 0 60000 65536"/>
                <a:gd name="T11" fmla="*/ 0 60000 65536"/>
                <a:gd name="T12" fmla="*/ 0 60000 65536"/>
                <a:gd name="T13" fmla="*/ 0 60000 65536"/>
                <a:gd name="T14" fmla="*/ 0 60000 65536"/>
                <a:gd name="T15" fmla="*/ 0 w 35"/>
                <a:gd name="T16" fmla="*/ 0 h 36"/>
                <a:gd name="T17" fmla="*/ 35 w 35"/>
                <a:gd name="T18" fmla="*/ 36 h 36"/>
              </a:gdLst>
              <a:ahLst/>
              <a:cxnLst>
                <a:cxn ang="T10">
                  <a:pos x="T0" y="T1"/>
                </a:cxn>
                <a:cxn ang="T11">
                  <a:pos x="T2" y="T3"/>
                </a:cxn>
                <a:cxn ang="T12">
                  <a:pos x="T4" y="T5"/>
                </a:cxn>
                <a:cxn ang="T13">
                  <a:pos x="T6" y="T7"/>
                </a:cxn>
                <a:cxn ang="T14">
                  <a:pos x="T8" y="T9"/>
                </a:cxn>
              </a:cxnLst>
              <a:rect l="T15" t="T16" r="T17" b="T18"/>
              <a:pathLst>
                <a:path w="35" h="36">
                  <a:moveTo>
                    <a:pt x="0" y="0"/>
                  </a:moveTo>
                  <a:lnTo>
                    <a:pt x="35" y="1"/>
                  </a:lnTo>
                  <a:lnTo>
                    <a:pt x="34" y="36"/>
                  </a:lnTo>
                  <a:lnTo>
                    <a:pt x="0" y="35"/>
                  </a:lnTo>
                  <a:lnTo>
                    <a:pt x="0" y="0"/>
                  </a:lnTo>
                  <a:close/>
                </a:path>
              </a:pathLst>
            </a:custGeom>
            <a:solidFill>
              <a:srgbClr val="000000"/>
            </a:solidFill>
            <a:ln w="9525">
              <a:noFill/>
              <a:round/>
              <a:headEnd/>
              <a:tailEnd/>
            </a:ln>
          </p:spPr>
          <p:txBody>
            <a:bodyPr/>
            <a:lstStyle/>
            <a:p>
              <a:endParaRPr lang="en-US"/>
            </a:p>
          </p:txBody>
        </p:sp>
        <p:sp>
          <p:nvSpPr>
            <p:cNvPr id="92311" name="Freeform 430"/>
            <p:cNvSpPr>
              <a:spLocks/>
            </p:cNvSpPr>
            <p:nvPr/>
          </p:nvSpPr>
          <p:spPr bwMode="auto">
            <a:xfrm>
              <a:off x="5975" y="2451"/>
              <a:ext cx="38" cy="36"/>
            </a:xfrm>
            <a:custGeom>
              <a:avLst/>
              <a:gdLst>
                <a:gd name="T0" fmla="*/ 0 w 38"/>
                <a:gd name="T1" fmla="*/ 1 h 36"/>
                <a:gd name="T2" fmla="*/ 37 w 38"/>
                <a:gd name="T3" fmla="*/ 0 h 36"/>
                <a:gd name="T4" fmla="*/ 38 w 38"/>
                <a:gd name="T5" fmla="*/ 35 h 36"/>
                <a:gd name="T6" fmla="*/ 2 w 38"/>
                <a:gd name="T7" fmla="*/ 36 h 36"/>
                <a:gd name="T8" fmla="*/ 0 w 38"/>
                <a:gd name="T9" fmla="*/ 1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0" y="1"/>
                  </a:moveTo>
                  <a:lnTo>
                    <a:pt x="37" y="0"/>
                  </a:lnTo>
                  <a:lnTo>
                    <a:pt x="38" y="35"/>
                  </a:lnTo>
                  <a:lnTo>
                    <a:pt x="2" y="36"/>
                  </a:lnTo>
                  <a:lnTo>
                    <a:pt x="0" y="1"/>
                  </a:lnTo>
                  <a:close/>
                </a:path>
              </a:pathLst>
            </a:custGeom>
            <a:solidFill>
              <a:srgbClr val="000000"/>
            </a:solidFill>
            <a:ln w="9525">
              <a:noFill/>
              <a:round/>
              <a:headEnd/>
              <a:tailEnd/>
            </a:ln>
          </p:spPr>
          <p:txBody>
            <a:bodyPr/>
            <a:lstStyle/>
            <a:p>
              <a:endParaRPr lang="en-US"/>
            </a:p>
          </p:txBody>
        </p:sp>
        <p:sp>
          <p:nvSpPr>
            <p:cNvPr id="92312" name="Freeform 429"/>
            <p:cNvSpPr>
              <a:spLocks/>
            </p:cNvSpPr>
            <p:nvPr/>
          </p:nvSpPr>
          <p:spPr bwMode="auto">
            <a:xfrm>
              <a:off x="6011" y="2448"/>
              <a:ext cx="39" cy="38"/>
            </a:xfrm>
            <a:custGeom>
              <a:avLst/>
              <a:gdLst>
                <a:gd name="T0" fmla="*/ 0 w 39"/>
                <a:gd name="T1" fmla="*/ 3 h 38"/>
                <a:gd name="T2" fmla="*/ 37 w 39"/>
                <a:gd name="T3" fmla="*/ 0 h 38"/>
                <a:gd name="T4" fmla="*/ 39 w 39"/>
                <a:gd name="T5" fmla="*/ 35 h 38"/>
                <a:gd name="T6" fmla="*/ 3 w 39"/>
                <a:gd name="T7" fmla="*/ 38 h 38"/>
                <a:gd name="T8" fmla="*/ 0 w 39"/>
                <a:gd name="T9" fmla="*/ 3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0" y="3"/>
                  </a:moveTo>
                  <a:lnTo>
                    <a:pt x="37" y="0"/>
                  </a:lnTo>
                  <a:lnTo>
                    <a:pt x="39" y="35"/>
                  </a:lnTo>
                  <a:lnTo>
                    <a:pt x="3" y="38"/>
                  </a:lnTo>
                  <a:lnTo>
                    <a:pt x="0" y="3"/>
                  </a:lnTo>
                  <a:close/>
                </a:path>
              </a:pathLst>
            </a:custGeom>
            <a:solidFill>
              <a:srgbClr val="000000"/>
            </a:solidFill>
            <a:ln w="9525">
              <a:noFill/>
              <a:round/>
              <a:headEnd/>
              <a:tailEnd/>
            </a:ln>
          </p:spPr>
          <p:txBody>
            <a:bodyPr/>
            <a:lstStyle/>
            <a:p>
              <a:endParaRPr lang="en-US"/>
            </a:p>
          </p:txBody>
        </p:sp>
        <p:sp>
          <p:nvSpPr>
            <p:cNvPr id="92313" name="Freeform 428"/>
            <p:cNvSpPr>
              <a:spLocks/>
            </p:cNvSpPr>
            <p:nvPr/>
          </p:nvSpPr>
          <p:spPr bwMode="auto">
            <a:xfrm>
              <a:off x="6047" y="2443"/>
              <a:ext cx="42" cy="40"/>
            </a:xfrm>
            <a:custGeom>
              <a:avLst/>
              <a:gdLst>
                <a:gd name="T0" fmla="*/ 0 w 42"/>
                <a:gd name="T1" fmla="*/ 5 h 40"/>
                <a:gd name="T2" fmla="*/ 39 w 42"/>
                <a:gd name="T3" fmla="*/ 0 h 40"/>
                <a:gd name="T4" fmla="*/ 42 w 42"/>
                <a:gd name="T5" fmla="*/ 35 h 40"/>
                <a:gd name="T6" fmla="*/ 3 w 42"/>
                <a:gd name="T7" fmla="*/ 40 h 40"/>
                <a:gd name="T8" fmla="*/ 0 w 42"/>
                <a:gd name="T9" fmla="*/ 5 h 40"/>
                <a:gd name="T10" fmla="*/ 0 60000 65536"/>
                <a:gd name="T11" fmla="*/ 0 60000 65536"/>
                <a:gd name="T12" fmla="*/ 0 60000 65536"/>
                <a:gd name="T13" fmla="*/ 0 60000 65536"/>
                <a:gd name="T14" fmla="*/ 0 60000 65536"/>
                <a:gd name="T15" fmla="*/ 0 w 42"/>
                <a:gd name="T16" fmla="*/ 0 h 40"/>
                <a:gd name="T17" fmla="*/ 42 w 42"/>
                <a:gd name="T18" fmla="*/ 40 h 40"/>
              </a:gdLst>
              <a:ahLst/>
              <a:cxnLst>
                <a:cxn ang="T10">
                  <a:pos x="T0" y="T1"/>
                </a:cxn>
                <a:cxn ang="T11">
                  <a:pos x="T2" y="T3"/>
                </a:cxn>
                <a:cxn ang="T12">
                  <a:pos x="T4" y="T5"/>
                </a:cxn>
                <a:cxn ang="T13">
                  <a:pos x="T6" y="T7"/>
                </a:cxn>
                <a:cxn ang="T14">
                  <a:pos x="T8" y="T9"/>
                </a:cxn>
              </a:cxnLst>
              <a:rect l="T15" t="T16" r="T17" b="T18"/>
              <a:pathLst>
                <a:path w="42" h="40">
                  <a:moveTo>
                    <a:pt x="0" y="5"/>
                  </a:moveTo>
                  <a:lnTo>
                    <a:pt x="39" y="0"/>
                  </a:lnTo>
                  <a:lnTo>
                    <a:pt x="42" y="35"/>
                  </a:lnTo>
                  <a:lnTo>
                    <a:pt x="3" y="40"/>
                  </a:lnTo>
                  <a:lnTo>
                    <a:pt x="0" y="5"/>
                  </a:lnTo>
                  <a:close/>
                </a:path>
              </a:pathLst>
            </a:custGeom>
            <a:solidFill>
              <a:srgbClr val="000000"/>
            </a:solidFill>
            <a:ln w="9525">
              <a:noFill/>
              <a:round/>
              <a:headEnd/>
              <a:tailEnd/>
            </a:ln>
          </p:spPr>
          <p:txBody>
            <a:bodyPr/>
            <a:lstStyle/>
            <a:p>
              <a:endParaRPr lang="en-US"/>
            </a:p>
          </p:txBody>
        </p:sp>
        <p:sp>
          <p:nvSpPr>
            <p:cNvPr id="92314" name="Freeform 427"/>
            <p:cNvSpPr>
              <a:spLocks/>
            </p:cNvSpPr>
            <p:nvPr/>
          </p:nvSpPr>
          <p:spPr bwMode="auto">
            <a:xfrm>
              <a:off x="6085" y="2437"/>
              <a:ext cx="44" cy="41"/>
            </a:xfrm>
            <a:custGeom>
              <a:avLst/>
              <a:gdLst>
                <a:gd name="T0" fmla="*/ 0 w 44"/>
                <a:gd name="T1" fmla="*/ 6 h 41"/>
                <a:gd name="T2" fmla="*/ 39 w 44"/>
                <a:gd name="T3" fmla="*/ 0 h 41"/>
                <a:gd name="T4" fmla="*/ 44 w 44"/>
                <a:gd name="T5" fmla="*/ 34 h 41"/>
                <a:gd name="T6" fmla="*/ 5 w 44"/>
                <a:gd name="T7" fmla="*/ 41 h 41"/>
                <a:gd name="T8" fmla="*/ 0 w 44"/>
                <a:gd name="T9" fmla="*/ 6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0" y="6"/>
                  </a:moveTo>
                  <a:lnTo>
                    <a:pt x="39" y="0"/>
                  </a:lnTo>
                  <a:lnTo>
                    <a:pt x="44" y="34"/>
                  </a:lnTo>
                  <a:lnTo>
                    <a:pt x="5" y="41"/>
                  </a:lnTo>
                  <a:lnTo>
                    <a:pt x="0" y="6"/>
                  </a:lnTo>
                  <a:close/>
                </a:path>
              </a:pathLst>
            </a:custGeom>
            <a:solidFill>
              <a:srgbClr val="000000"/>
            </a:solidFill>
            <a:ln w="9525">
              <a:noFill/>
              <a:round/>
              <a:headEnd/>
              <a:tailEnd/>
            </a:ln>
          </p:spPr>
          <p:txBody>
            <a:bodyPr/>
            <a:lstStyle/>
            <a:p>
              <a:endParaRPr lang="en-US"/>
            </a:p>
          </p:txBody>
        </p:sp>
        <p:sp>
          <p:nvSpPr>
            <p:cNvPr id="92315" name="Freeform 426"/>
            <p:cNvSpPr>
              <a:spLocks/>
            </p:cNvSpPr>
            <p:nvPr/>
          </p:nvSpPr>
          <p:spPr bwMode="auto">
            <a:xfrm>
              <a:off x="6124" y="2434"/>
              <a:ext cx="19" cy="37"/>
            </a:xfrm>
            <a:custGeom>
              <a:avLst/>
              <a:gdLst>
                <a:gd name="T0" fmla="*/ 0 w 19"/>
                <a:gd name="T1" fmla="*/ 3 h 37"/>
                <a:gd name="T2" fmla="*/ 14 w 19"/>
                <a:gd name="T3" fmla="*/ 0 h 37"/>
                <a:gd name="T4" fmla="*/ 19 w 19"/>
                <a:gd name="T5" fmla="*/ 35 h 37"/>
                <a:gd name="T6" fmla="*/ 5 w 19"/>
                <a:gd name="T7" fmla="*/ 37 h 37"/>
                <a:gd name="T8" fmla="*/ 0 w 19"/>
                <a:gd name="T9" fmla="*/ 3 h 37"/>
                <a:gd name="T10" fmla="*/ 0 60000 65536"/>
                <a:gd name="T11" fmla="*/ 0 60000 65536"/>
                <a:gd name="T12" fmla="*/ 0 60000 65536"/>
                <a:gd name="T13" fmla="*/ 0 60000 65536"/>
                <a:gd name="T14" fmla="*/ 0 60000 65536"/>
                <a:gd name="T15" fmla="*/ 0 w 19"/>
                <a:gd name="T16" fmla="*/ 0 h 37"/>
                <a:gd name="T17" fmla="*/ 19 w 19"/>
                <a:gd name="T18" fmla="*/ 37 h 37"/>
              </a:gdLst>
              <a:ahLst/>
              <a:cxnLst>
                <a:cxn ang="T10">
                  <a:pos x="T0" y="T1"/>
                </a:cxn>
                <a:cxn ang="T11">
                  <a:pos x="T2" y="T3"/>
                </a:cxn>
                <a:cxn ang="T12">
                  <a:pos x="T4" y="T5"/>
                </a:cxn>
                <a:cxn ang="T13">
                  <a:pos x="T6" y="T7"/>
                </a:cxn>
                <a:cxn ang="T14">
                  <a:pos x="T8" y="T9"/>
                </a:cxn>
              </a:cxnLst>
              <a:rect l="T15" t="T16" r="T17" b="T18"/>
              <a:pathLst>
                <a:path w="19" h="37">
                  <a:moveTo>
                    <a:pt x="0" y="3"/>
                  </a:moveTo>
                  <a:lnTo>
                    <a:pt x="14" y="0"/>
                  </a:lnTo>
                  <a:lnTo>
                    <a:pt x="19" y="35"/>
                  </a:lnTo>
                  <a:lnTo>
                    <a:pt x="5" y="37"/>
                  </a:lnTo>
                  <a:lnTo>
                    <a:pt x="0" y="3"/>
                  </a:lnTo>
                  <a:close/>
                </a:path>
              </a:pathLst>
            </a:custGeom>
            <a:solidFill>
              <a:srgbClr val="000000"/>
            </a:solidFill>
            <a:ln w="9525">
              <a:noFill/>
              <a:round/>
              <a:headEnd/>
              <a:tailEnd/>
            </a:ln>
          </p:spPr>
          <p:txBody>
            <a:bodyPr/>
            <a:lstStyle/>
            <a:p>
              <a:endParaRPr lang="en-US"/>
            </a:p>
          </p:txBody>
        </p:sp>
        <p:sp>
          <p:nvSpPr>
            <p:cNvPr id="92316" name="Freeform 425"/>
            <p:cNvSpPr>
              <a:spLocks/>
            </p:cNvSpPr>
            <p:nvPr/>
          </p:nvSpPr>
          <p:spPr bwMode="auto">
            <a:xfrm>
              <a:off x="6268" y="2399"/>
              <a:ext cx="32" cy="41"/>
            </a:xfrm>
            <a:custGeom>
              <a:avLst/>
              <a:gdLst>
                <a:gd name="T0" fmla="*/ 0 w 32"/>
                <a:gd name="T1" fmla="*/ 7 h 41"/>
                <a:gd name="T2" fmla="*/ 23 w 32"/>
                <a:gd name="T3" fmla="*/ 0 h 41"/>
                <a:gd name="T4" fmla="*/ 32 w 32"/>
                <a:gd name="T5" fmla="*/ 34 h 41"/>
                <a:gd name="T6" fmla="*/ 8 w 32"/>
                <a:gd name="T7" fmla="*/ 41 h 41"/>
                <a:gd name="T8" fmla="*/ 0 w 32"/>
                <a:gd name="T9" fmla="*/ 7 h 41"/>
                <a:gd name="T10" fmla="*/ 0 60000 65536"/>
                <a:gd name="T11" fmla="*/ 0 60000 65536"/>
                <a:gd name="T12" fmla="*/ 0 60000 65536"/>
                <a:gd name="T13" fmla="*/ 0 60000 65536"/>
                <a:gd name="T14" fmla="*/ 0 60000 65536"/>
                <a:gd name="T15" fmla="*/ 0 w 32"/>
                <a:gd name="T16" fmla="*/ 0 h 41"/>
                <a:gd name="T17" fmla="*/ 32 w 32"/>
                <a:gd name="T18" fmla="*/ 41 h 41"/>
              </a:gdLst>
              <a:ahLst/>
              <a:cxnLst>
                <a:cxn ang="T10">
                  <a:pos x="T0" y="T1"/>
                </a:cxn>
                <a:cxn ang="T11">
                  <a:pos x="T2" y="T3"/>
                </a:cxn>
                <a:cxn ang="T12">
                  <a:pos x="T4" y="T5"/>
                </a:cxn>
                <a:cxn ang="T13">
                  <a:pos x="T6" y="T7"/>
                </a:cxn>
                <a:cxn ang="T14">
                  <a:pos x="T8" y="T9"/>
                </a:cxn>
              </a:cxnLst>
              <a:rect l="T15" t="T16" r="T17" b="T18"/>
              <a:pathLst>
                <a:path w="32" h="41">
                  <a:moveTo>
                    <a:pt x="0" y="7"/>
                  </a:moveTo>
                  <a:lnTo>
                    <a:pt x="23" y="0"/>
                  </a:lnTo>
                  <a:lnTo>
                    <a:pt x="32" y="34"/>
                  </a:lnTo>
                  <a:lnTo>
                    <a:pt x="8" y="41"/>
                  </a:lnTo>
                  <a:lnTo>
                    <a:pt x="0" y="7"/>
                  </a:lnTo>
                  <a:close/>
                </a:path>
              </a:pathLst>
            </a:custGeom>
            <a:solidFill>
              <a:srgbClr val="000000"/>
            </a:solidFill>
            <a:ln w="9525">
              <a:noFill/>
              <a:round/>
              <a:headEnd/>
              <a:tailEnd/>
            </a:ln>
          </p:spPr>
          <p:txBody>
            <a:bodyPr/>
            <a:lstStyle/>
            <a:p>
              <a:endParaRPr lang="en-US"/>
            </a:p>
          </p:txBody>
        </p:sp>
        <p:sp>
          <p:nvSpPr>
            <p:cNvPr id="92317" name="Freeform 424"/>
            <p:cNvSpPr>
              <a:spLocks/>
            </p:cNvSpPr>
            <p:nvPr/>
          </p:nvSpPr>
          <p:spPr bwMode="auto">
            <a:xfrm>
              <a:off x="6291" y="2387"/>
              <a:ext cx="53" cy="46"/>
            </a:xfrm>
            <a:custGeom>
              <a:avLst/>
              <a:gdLst>
                <a:gd name="T0" fmla="*/ 0 w 53"/>
                <a:gd name="T1" fmla="*/ 12 h 46"/>
                <a:gd name="T2" fmla="*/ 45 w 53"/>
                <a:gd name="T3" fmla="*/ 0 h 46"/>
                <a:gd name="T4" fmla="*/ 53 w 53"/>
                <a:gd name="T5" fmla="*/ 34 h 46"/>
                <a:gd name="T6" fmla="*/ 9 w 53"/>
                <a:gd name="T7" fmla="*/ 46 h 46"/>
                <a:gd name="T8" fmla="*/ 0 w 53"/>
                <a:gd name="T9" fmla="*/ 12 h 46"/>
                <a:gd name="T10" fmla="*/ 0 60000 65536"/>
                <a:gd name="T11" fmla="*/ 0 60000 65536"/>
                <a:gd name="T12" fmla="*/ 0 60000 65536"/>
                <a:gd name="T13" fmla="*/ 0 60000 65536"/>
                <a:gd name="T14" fmla="*/ 0 60000 65536"/>
                <a:gd name="T15" fmla="*/ 0 w 53"/>
                <a:gd name="T16" fmla="*/ 0 h 46"/>
                <a:gd name="T17" fmla="*/ 53 w 53"/>
                <a:gd name="T18" fmla="*/ 46 h 46"/>
              </a:gdLst>
              <a:ahLst/>
              <a:cxnLst>
                <a:cxn ang="T10">
                  <a:pos x="T0" y="T1"/>
                </a:cxn>
                <a:cxn ang="T11">
                  <a:pos x="T2" y="T3"/>
                </a:cxn>
                <a:cxn ang="T12">
                  <a:pos x="T4" y="T5"/>
                </a:cxn>
                <a:cxn ang="T13">
                  <a:pos x="T6" y="T7"/>
                </a:cxn>
                <a:cxn ang="T14">
                  <a:pos x="T8" y="T9"/>
                </a:cxn>
              </a:cxnLst>
              <a:rect l="T15" t="T16" r="T17" b="T18"/>
              <a:pathLst>
                <a:path w="53" h="46">
                  <a:moveTo>
                    <a:pt x="0" y="12"/>
                  </a:moveTo>
                  <a:lnTo>
                    <a:pt x="45" y="0"/>
                  </a:lnTo>
                  <a:lnTo>
                    <a:pt x="53" y="34"/>
                  </a:lnTo>
                  <a:lnTo>
                    <a:pt x="9" y="46"/>
                  </a:lnTo>
                  <a:lnTo>
                    <a:pt x="0" y="12"/>
                  </a:lnTo>
                  <a:close/>
                </a:path>
              </a:pathLst>
            </a:custGeom>
            <a:solidFill>
              <a:srgbClr val="000000"/>
            </a:solidFill>
            <a:ln w="9525">
              <a:noFill/>
              <a:round/>
              <a:headEnd/>
              <a:tailEnd/>
            </a:ln>
          </p:spPr>
          <p:txBody>
            <a:bodyPr/>
            <a:lstStyle/>
            <a:p>
              <a:endParaRPr lang="en-US"/>
            </a:p>
          </p:txBody>
        </p:sp>
        <p:sp>
          <p:nvSpPr>
            <p:cNvPr id="92318" name="Freeform 423"/>
            <p:cNvSpPr>
              <a:spLocks/>
            </p:cNvSpPr>
            <p:nvPr/>
          </p:nvSpPr>
          <p:spPr bwMode="auto">
            <a:xfrm>
              <a:off x="6335" y="2374"/>
              <a:ext cx="54" cy="47"/>
            </a:xfrm>
            <a:custGeom>
              <a:avLst/>
              <a:gdLst>
                <a:gd name="T0" fmla="*/ 0 w 54"/>
                <a:gd name="T1" fmla="*/ 13 h 47"/>
                <a:gd name="T2" fmla="*/ 45 w 54"/>
                <a:gd name="T3" fmla="*/ 0 h 47"/>
                <a:gd name="T4" fmla="*/ 54 w 54"/>
                <a:gd name="T5" fmla="*/ 33 h 47"/>
                <a:gd name="T6" fmla="*/ 9 w 54"/>
                <a:gd name="T7" fmla="*/ 47 h 47"/>
                <a:gd name="T8" fmla="*/ 0 w 54"/>
                <a:gd name="T9" fmla="*/ 13 h 47"/>
                <a:gd name="T10" fmla="*/ 0 60000 65536"/>
                <a:gd name="T11" fmla="*/ 0 60000 65536"/>
                <a:gd name="T12" fmla="*/ 0 60000 65536"/>
                <a:gd name="T13" fmla="*/ 0 60000 65536"/>
                <a:gd name="T14" fmla="*/ 0 60000 65536"/>
                <a:gd name="T15" fmla="*/ 0 w 54"/>
                <a:gd name="T16" fmla="*/ 0 h 47"/>
                <a:gd name="T17" fmla="*/ 54 w 54"/>
                <a:gd name="T18" fmla="*/ 47 h 47"/>
              </a:gdLst>
              <a:ahLst/>
              <a:cxnLst>
                <a:cxn ang="T10">
                  <a:pos x="T0" y="T1"/>
                </a:cxn>
                <a:cxn ang="T11">
                  <a:pos x="T2" y="T3"/>
                </a:cxn>
                <a:cxn ang="T12">
                  <a:pos x="T4" y="T5"/>
                </a:cxn>
                <a:cxn ang="T13">
                  <a:pos x="T6" y="T7"/>
                </a:cxn>
                <a:cxn ang="T14">
                  <a:pos x="T8" y="T9"/>
                </a:cxn>
              </a:cxnLst>
              <a:rect l="T15" t="T16" r="T17" b="T18"/>
              <a:pathLst>
                <a:path w="54" h="47">
                  <a:moveTo>
                    <a:pt x="0" y="13"/>
                  </a:moveTo>
                  <a:lnTo>
                    <a:pt x="45" y="0"/>
                  </a:lnTo>
                  <a:lnTo>
                    <a:pt x="54" y="33"/>
                  </a:lnTo>
                  <a:lnTo>
                    <a:pt x="9" y="47"/>
                  </a:lnTo>
                  <a:lnTo>
                    <a:pt x="0" y="13"/>
                  </a:lnTo>
                  <a:close/>
                </a:path>
              </a:pathLst>
            </a:custGeom>
            <a:solidFill>
              <a:srgbClr val="000000"/>
            </a:solidFill>
            <a:ln w="9525">
              <a:noFill/>
              <a:round/>
              <a:headEnd/>
              <a:tailEnd/>
            </a:ln>
          </p:spPr>
          <p:txBody>
            <a:bodyPr/>
            <a:lstStyle/>
            <a:p>
              <a:endParaRPr lang="en-US"/>
            </a:p>
          </p:txBody>
        </p:sp>
        <p:sp>
          <p:nvSpPr>
            <p:cNvPr id="92319" name="Freeform 422"/>
            <p:cNvSpPr>
              <a:spLocks/>
            </p:cNvSpPr>
            <p:nvPr/>
          </p:nvSpPr>
          <p:spPr bwMode="auto">
            <a:xfrm>
              <a:off x="6380" y="2359"/>
              <a:ext cx="55" cy="48"/>
            </a:xfrm>
            <a:custGeom>
              <a:avLst/>
              <a:gdLst>
                <a:gd name="T0" fmla="*/ 0 w 55"/>
                <a:gd name="T1" fmla="*/ 15 h 48"/>
                <a:gd name="T2" fmla="*/ 45 w 55"/>
                <a:gd name="T3" fmla="*/ 0 h 48"/>
                <a:gd name="T4" fmla="*/ 55 w 55"/>
                <a:gd name="T5" fmla="*/ 34 h 48"/>
                <a:gd name="T6" fmla="*/ 10 w 55"/>
                <a:gd name="T7" fmla="*/ 48 h 48"/>
                <a:gd name="T8" fmla="*/ 0 w 55"/>
                <a:gd name="T9" fmla="*/ 15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0" y="15"/>
                  </a:moveTo>
                  <a:lnTo>
                    <a:pt x="45" y="0"/>
                  </a:lnTo>
                  <a:lnTo>
                    <a:pt x="55" y="34"/>
                  </a:lnTo>
                  <a:lnTo>
                    <a:pt x="10" y="48"/>
                  </a:lnTo>
                  <a:lnTo>
                    <a:pt x="0" y="15"/>
                  </a:lnTo>
                  <a:close/>
                </a:path>
              </a:pathLst>
            </a:custGeom>
            <a:solidFill>
              <a:srgbClr val="000000"/>
            </a:solidFill>
            <a:ln w="9525">
              <a:noFill/>
              <a:round/>
              <a:headEnd/>
              <a:tailEnd/>
            </a:ln>
          </p:spPr>
          <p:txBody>
            <a:bodyPr/>
            <a:lstStyle/>
            <a:p>
              <a:endParaRPr lang="en-US"/>
            </a:p>
          </p:txBody>
        </p:sp>
        <p:sp>
          <p:nvSpPr>
            <p:cNvPr id="92320" name="Freeform 421"/>
            <p:cNvSpPr>
              <a:spLocks/>
            </p:cNvSpPr>
            <p:nvPr/>
          </p:nvSpPr>
          <p:spPr bwMode="auto">
            <a:xfrm>
              <a:off x="6425" y="2344"/>
              <a:ext cx="56" cy="49"/>
            </a:xfrm>
            <a:custGeom>
              <a:avLst/>
              <a:gdLst>
                <a:gd name="T0" fmla="*/ 0 w 56"/>
                <a:gd name="T1" fmla="*/ 15 h 49"/>
                <a:gd name="T2" fmla="*/ 46 w 56"/>
                <a:gd name="T3" fmla="*/ 0 h 49"/>
                <a:gd name="T4" fmla="*/ 56 w 56"/>
                <a:gd name="T5" fmla="*/ 34 h 49"/>
                <a:gd name="T6" fmla="*/ 10 w 56"/>
                <a:gd name="T7" fmla="*/ 49 h 49"/>
                <a:gd name="T8" fmla="*/ 0 w 56"/>
                <a:gd name="T9" fmla="*/ 15 h 49"/>
                <a:gd name="T10" fmla="*/ 0 60000 65536"/>
                <a:gd name="T11" fmla="*/ 0 60000 65536"/>
                <a:gd name="T12" fmla="*/ 0 60000 65536"/>
                <a:gd name="T13" fmla="*/ 0 60000 65536"/>
                <a:gd name="T14" fmla="*/ 0 60000 65536"/>
                <a:gd name="T15" fmla="*/ 0 w 56"/>
                <a:gd name="T16" fmla="*/ 0 h 49"/>
                <a:gd name="T17" fmla="*/ 56 w 56"/>
                <a:gd name="T18" fmla="*/ 49 h 49"/>
              </a:gdLst>
              <a:ahLst/>
              <a:cxnLst>
                <a:cxn ang="T10">
                  <a:pos x="T0" y="T1"/>
                </a:cxn>
                <a:cxn ang="T11">
                  <a:pos x="T2" y="T3"/>
                </a:cxn>
                <a:cxn ang="T12">
                  <a:pos x="T4" y="T5"/>
                </a:cxn>
                <a:cxn ang="T13">
                  <a:pos x="T6" y="T7"/>
                </a:cxn>
                <a:cxn ang="T14">
                  <a:pos x="T8" y="T9"/>
                </a:cxn>
              </a:cxnLst>
              <a:rect l="T15" t="T16" r="T17" b="T18"/>
              <a:pathLst>
                <a:path w="56" h="49">
                  <a:moveTo>
                    <a:pt x="0" y="15"/>
                  </a:moveTo>
                  <a:lnTo>
                    <a:pt x="46" y="0"/>
                  </a:lnTo>
                  <a:lnTo>
                    <a:pt x="56" y="34"/>
                  </a:lnTo>
                  <a:lnTo>
                    <a:pt x="10" y="49"/>
                  </a:lnTo>
                  <a:lnTo>
                    <a:pt x="0" y="15"/>
                  </a:lnTo>
                  <a:close/>
                </a:path>
              </a:pathLst>
            </a:custGeom>
            <a:solidFill>
              <a:srgbClr val="000000"/>
            </a:solidFill>
            <a:ln w="9525">
              <a:noFill/>
              <a:round/>
              <a:headEnd/>
              <a:tailEnd/>
            </a:ln>
          </p:spPr>
          <p:txBody>
            <a:bodyPr/>
            <a:lstStyle/>
            <a:p>
              <a:endParaRPr lang="en-US"/>
            </a:p>
          </p:txBody>
        </p:sp>
        <p:sp>
          <p:nvSpPr>
            <p:cNvPr id="92321" name="Freeform 420"/>
            <p:cNvSpPr>
              <a:spLocks/>
            </p:cNvSpPr>
            <p:nvPr/>
          </p:nvSpPr>
          <p:spPr bwMode="auto">
            <a:xfrm>
              <a:off x="6471" y="2337"/>
              <a:ext cx="31" cy="41"/>
            </a:xfrm>
            <a:custGeom>
              <a:avLst/>
              <a:gdLst>
                <a:gd name="T0" fmla="*/ 0 w 31"/>
                <a:gd name="T1" fmla="*/ 7 h 41"/>
                <a:gd name="T2" fmla="*/ 21 w 31"/>
                <a:gd name="T3" fmla="*/ 0 h 41"/>
                <a:gd name="T4" fmla="*/ 31 w 31"/>
                <a:gd name="T5" fmla="*/ 34 h 41"/>
                <a:gd name="T6" fmla="*/ 10 w 31"/>
                <a:gd name="T7" fmla="*/ 41 h 41"/>
                <a:gd name="T8" fmla="*/ 0 w 31"/>
                <a:gd name="T9" fmla="*/ 7 h 41"/>
                <a:gd name="T10" fmla="*/ 0 60000 65536"/>
                <a:gd name="T11" fmla="*/ 0 60000 65536"/>
                <a:gd name="T12" fmla="*/ 0 60000 65536"/>
                <a:gd name="T13" fmla="*/ 0 60000 65536"/>
                <a:gd name="T14" fmla="*/ 0 60000 65536"/>
                <a:gd name="T15" fmla="*/ 0 w 31"/>
                <a:gd name="T16" fmla="*/ 0 h 41"/>
                <a:gd name="T17" fmla="*/ 31 w 31"/>
                <a:gd name="T18" fmla="*/ 41 h 41"/>
              </a:gdLst>
              <a:ahLst/>
              <a:cxnLst>
                <a:cxn ang="T10">
                  <a:pos x="T0" y="T1"/>
                </a:cxn>
                <a:cxn ang="T11">
                  <a:pos x="T2" y="T3"/>
                </a:cxn>
                <a:cxn ang="T12">
                  <a:pos x="T4" y="T5"/>
                </a:cxn>
                <a:cxn ang="T13">
                  <a:pos x="T6" y="T7"/>
                </a:cxn>
                <a:cxn ang="T14">
                  <a:pos x="T8" y="T9"/>
                </a:cxn>
              </a:cxnLst>
              <a:rect l="T15" t="T16" r="T17" b="T18"/>
              <a:pathLst>
                <a:path w="31" h="41">
                  <a:moveTo>
                    <a:pt x="0" y="7"/>
                  </a:moveTo>
                  <a:lnTo>
                    <a:pt x="21" y="0"/>
                  </a:lnTo>
                  <a:lnTo>
                    <a:pt x="31" y="34"/>
                  </a:lnTo>
                  <a:lnTo>
                    <a:pt x="10" y="41"/>
                  </a:lnTo>
                  <a:lnTo>
                    <a:pt x="0" y="7"/>
                  </a:lnTo>
                  <a:close/>
                </a:path>
              </a:pathLst>
            </a:custGeom>
            <a:solidFill>
              <a:srgbClr val="000000"/>
            </a:solidFill>
            <a:ln w="9525">
              <a:noFill/>
              <a:round/>
              <a:headEnd/>
              <a:tailEnd/>
            </a:ln>
          </p:spPr>
          <p:txBody>
            <a:bodyPr/>
            <a:lstStyle/>
            <a:p>
              <a:endParaRPr lang="en-US"/>
            </a:p>
          </p:txBody>
        </p:sp>
        <p:sp>
          <p:nvSpPr>
            <p:cNvPr id="92322" name="Freeform 419"/>
            <p:cNvSpPr>
              <a:spLocks/>
            </p:cNvSpPr>
            <p:nvPr/>
          </p:nvSpPr>
          <p:spPr bwMode="auto">
            <a:xfrm>
              <a:off x="6618" y="2278"/>
              <a:ext cx="52" cy="48"/>
            </a:xfrm>
            <a:custGeom>
              <a:avLst/>
              <a:gdLst>
                <a:gd name="T0" fmla="*/ 0 w 52"/>
                <a:gd name="T1" fmla="*/ 14 h 48"/>
                <a:gd name="T2" fmla="*/ 42 w 52"/>
                <a:gd name="T3" fmla="*/ 0 h 48"/>
                <a:gd name="T4" fmla="*/ 52 w 52"/>
                <a:gd name="T5" fmla="*/ 34 h 48"/>
                <a:gd name="T6" fmla="*/ 11 w 52"/>
                <a:gd name="T7" fmla="*/ 48 h 48"/>
                <a:gd name="T8" fmla="*/ 0 w 52"/>
                <a:gd name="T9" fmla="*/ 14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0" y="14"/>
                  </a:moveTo>
                  <a:lnTo>
                    <a:pt x="42" y="0"/>
                  </a:lnTo>
                  <a:lnTo>
                    <a:pt x="52" y="34"/>
                  </a:lnTo>
                  <a:lnTo>
                    <a:pt x="11" y="48"/>
                  </a:lnTo>
                  <a:lnTo>
                    <a:pt x="0" y="14"/>
                  </a:lnTo>
                  <a:close/>
                </a:path>
              </a:pathLst>
            </a:custGeom>
            <a:solidFill>
              <a:srgbClr val="000000"/>
            </a:solidFill>
            <a:ln w="9525">
              <a:noFill/>
              <a:round/>
              <a:headEnd/>
              <a:tailEnd/>
            </a:ln>
          </p:spPr>
          <p:txBody>
            <a:bodyPr/>
            <a:lstStyle/>
            <a:p>
              <a:endParaRPr lang="en-US"/>
            </a:p>
          </p:txBody>
        </p:sp>
        <p:sp>
          <p:nvSpPr>
            <p:cNvPr id="92323" name="Freeform 418"/>
            <p:cNvSpPr>
              <a:spLocks/>
            </p:cNvSpPr>
            <p:nvPr/>
          </p:nvSpPr>
          <p:spPr bwMode="auto">
            <a:xfrm>
              <a:off x="6660" y="2242"/>
              <a:ext cx="107" cy="69"/>
            </a:xfrm>
            <a:custGeom>
              <a:avLst/>
              <a:gdLst>
                <a:gd name="T0" fmla="*/ 0 w 107"/>
                <a:gd name="T1" fmla="*/ 36 h 69"/>
                <a:gd name="T2" fmla="*/ 96 w 107"/>
                <a:gd name="T3" fmla="*/ 0 h 69"/>
                <a:gd name="T4" fmla="*/ 107 w 107"/>
                <a:gd name="T5" fmla="*/ 33 h 69"/>
                <a:gd name="T6" fmla="*/ 11 w 107"/>
                <a:gd name="T7" fmla="*/ 69 h 69"/>
                <a:gd name="T8" fmla="*/ 0 w 107"/>
                <a:gd name="T9" fmla="*/ 36 h 69"/>
                <a:gd name="T10" fmla="*/ 0 60000 65536"/>
                <a:gd name="T11" fmla="*/ 0 60000 65536"/>
                <a:gd name="T12" fmla="*/ 0 60000 65536"/>
                <a:gd name="T13" fmla="*/ 0 60000 65536"/>
                <a:gd name="T14" fmla="*/ 0 60000 65536"/>
                <a:gd name="T15" fmla="*/ 0 w 107"/>
                <a:gd name="T16" fmla="*/ 0 h 69"/>
                <a:gd name="T17" fmla="*/ 107 w 107"/>
                <a:gd name="T18" fmla="*/ 69 h 69"/>
              </a:gdLst>
              <a:ahLst/>
              <a:cxnLst>
                <a:cxn ang="T10">
                  <a:pos x="T0" y="T1"/>
                </a:cxn>
                <a:cxn ang="T11">
                  <a:pos x="T2" y="T3"/>
                </a:cxn>
                <a:cxn ang="T12">
                  <a:pos x="T4" y="T5"/>
                </a:cxn>
                <a:cxn ang="T13">
                  <a:pos x="T6" y="T7"/>
                </a:cxn>
                <a:cxn ang="T14">
                  <a:pos x="T8" y="T9"/>
                </a:cxn>
              </a:cxnLst>
              <a:rect l="T15" t="T16" r="T17" b="T18"/>
              <a:pathLst>
                <a:path w="107" h="69">
                  <a:moveTo>
                    <a:pt x="0" y="36"/>
                  </a:moveTo>
                  <a:lnTo>
                    <a:pt x="96" y="0"/>
                  </a:lnTo>
                  <a:lnTo>
                    <a:pt x="107" y="33"/>
                  </a:lnTo>
                  <a:lnTo>
                    <a:pt x="11" y="69"/>
                  </a:lnTo>
                  <a:lnTo>
                    <a:pt x="0" y="36"/>
                  </a:lnTo>
                  <a:close/>
                </a:path>
              </a:pathLst>
            </a:custGeom>
            <a:solidFill>
              <a:srgbClr val="000000"/>
            </a:solidFill>
            <a:ln w="9525">
              <a:noFill/>
              <a:round/>
              <a:headEnd/>
              <a:tailEnd/>
            </a:ln>
          </p:spPr>
          <p:txBody>
            <a:bodyPr/>
            <a:lstStyle/>
            <a:p>
              <a:endParaRPr lang="en-US"/>
            </a:p>
          </p:txBody>
        </p:sp>
        <p:sp>
          <p:nvSpPr>
            <p:cNvPr id="92324" name="Freeform 417"/>
            <p:cNvSpPr>
              <a:spLocks/>
            </p:cNvSpPr>
            <p:nvPr/>
          </p:nvSpPr>
          <p:spPr bwMode="auto">
            <a:xfrm>
              <a:off x="6756" y="2211"/>
              <a:ext cx="94" cy="64"/>
            </a:xfrm>
            <a:custGeom>
              <a:avLst/>
              <a:gdLst>
                <a:gd name="T0" fmla="*/ 0 w 94"/>
                <a:gd name="T1" fmla="*/ 31 h 64"/>
                <a:gd name="T2" fmla="*/ 83 w 94"/>
                <a:gd name="T3" fmla="*/ 0 h 64"/>
                <a:gd name="T4" fmla="*/ 94 w 94"/>
                <a:gd name="T5" fmla="*/ 33 h 64"/>
                <a:gd name="T6" fmla="*/ 11 w 94"/>
                <a:gd name="T7" fmla="*/ 64 h 64"/>
                <a:gd name="T8" fmla="*/ 0 w 94"/>
                <a:gd name="T9" fmla="*/ 31 h 64"/>
                <a:gd name="T10" fmla="*/ 0 60000 65536"/>
                <a:gd name="T11" fmla="*/ 0 60000 65536"/>
                <a:gd name="T12" fmla="*/ 0 60000 65536"/>
                <a:gd name="T13" fmla="*/ 0 60000 65536"/>
                <a:gd name="T14" fmla="*/ 0 60000 65536"/>
                <a:gd name="T15" fmla="*/ 0 w 94"/>
                <a:gd name="T16" fmla="*/ 0 h 64"/>
                <a:gd name="T17" fmla="*/ 94 w 94"/>
                <a:gd name="T18" fmla="*/ 64 h 64"/>
              </a:gdLst>
              <a:ahLst/>
              <a:cxnLst>
                <a:cxn ang="T10">
                  <a:pos x="T0" y="T1"/>
                </a:cxn>
                <a:cxn ang="T11">
                  <a:pos x="T2" y="T3"/>
                </a:cxn>
                <a:cxn ang="T12">
                  <a:pos x="T4" y="T5"/>
                </a:cxn>
                <a:cxn ang="T13">
                  <a:pos x="T6" y="T7"/>
                </a:cxn>
                <a:cxn ang="T14">
                  <a:pos x="T8" y="T9"/>
                </a:cxn>
              </a:cxnLst>
              <a:rect l="T15" t="T16" r="T17" b="T18"/>
              <a:pathLst>
                <a:path w="94" h="64">
                  <a:moveTo>
                    <a:pt x="0" y="31"/>
                  </a:moveTo>
                  <a:lnTo>
                    <a:pt x="83" y="0"/>
                  </a:lnTo>
                  <a:lnTo>
                    <a:pt x="94" y="33"/>
                  </a:lnTo>
                  <a:lnTo>
                    <a:pt x="11" y="64"/>
                  </a:lnTo>
                  <a:lnTo>
                    <a:pt x="0" y="31"/>
                  </a:lnTo>
                  <a:close/>
                </a:path>
              </a:pathLst>
            </a:custGeom>
            <a:solidFill>
              <a:srgbClr val="000000"/>
            </a:solidFill>
            <a:ln w="9525">
              <a:noFill/>
              <a:round/>
              <a:headEnd/>
              <a:tailEnd/>
            </a:ln>
          </p:spPr>
          <p:txBody>
            <a:bodyPr/>
            <a:lstStyle/>
            <a:p>
              <a:endParaRPr lang="en-US"/>
            </a:p>
          </p:txBody>
        </p:sp>
        <p:sp>
          <p:nvSpPr>
            <p:cNvPr id="92325" name="Freeform 416"/>
            <p:cNvSpPr>
              <a:spLocks/>
            </p:cNvSpPr>
            <p:nvPr/>
          </p:nvSpPr>
          <p:spPr bwMode="auto">
            <a:xfrm>
              <a:off x="6965" y="2135"/>
              <a:ext cx="92" cy="62"/>
            </a:xfrm>
            <a:custGeom>
              <a:avLst/>
              <a:gdLst>
                <a:gd name="T0" fmla="*/ 0 w 92"/>
                <a:gd name="T1" fmla="*/ 29 h 62"/>
                <a:gd name="T2" fmla="*/ 81 w 92"/>
                <a:gd name="T3" fmla="*/ 0 h 62"/>
                <a:gd name="T4" fmla="*/ 92 w 92"/>
                <a:gd name="T5" fmla="*/ 33 h 62"/>
                <a:gd name="T6" fmla="*/ 11 w 92"/>
                <a:gd name="T7" fmla="*/ 62 h 62"/>
                <a:gd name="T8" fmla="*/ 0 w 92"/>
                <a:gd name="T9" fmla="*/ 29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29"/>
                  </a:moveTo>
                  <a:lnTo>
                    <a:pt x="81" y="0"/>
                  </a:lnTo>
                  <a:lnTo>
                    <a:pt x="92" y="33"/>
                  </a:lnTo>
                  <a:lnTo>
                    <a:pt x="11" y="62"/>
                  </a:lnTo>
                  <a:lnTo>
                    <a:pt x="0" y="29"/>
                  </a:lnTo>
                  <a:close/>
                </a:path>
              </a:pathLst>
            </a:custGeom>
            <a:solidFill>
              <a:srgbClr val="000000"/>
            </a:solidFill>
            <a:ln w="9525">
              <a:noFill/>
              <a:round/>
              <a:headEnd/>
              <a:tailEnd/>
            </a:ln>
          </p:spPr>
          <p:txBody>
            <a:bodyPr/>
            <a:lstStyle/>
            <a:p>
              <a:endParaRPr lang="en-US"/>
            </a:p>
          </p:txBody>
        </p:sp>
        <p:sp>
          <p:nvSpPr>
            <p:cNvPr id="92326" name="Freeform 415"/>
            <p:cNvSpPr>
              <a:spLocks/>
            </p:cNvSpPr>
            <p:nvPr/>
          </p:nvSpPr>
          <p:spPr bwMode="auto">
            <a:xfrm>
              <a:off x="7046" y="2118"/>
              <a:ext cx="57" cy="50"/>
            </a:xfrm>
            <a:custGeom>
              <a:avLst/>
              <a:gdLst>
                <a:gd name="T0" fmla="*/ 0 w 57"/>
                <a:gd name="T1" fmla="*/ 17 h 50"/>
                <a:gd name="T2" fmla="*/ 47 w 57"/>
                <a:gd name="T3" fmla="*/ 0 h 50"/>
                <a:gd name="T4" fmla="*/ 57 w 57"/>
                <a:gd name="T5" fmla="*/ 33 h 50"/>
                <a:gd name="T6" fmla="*/ 10 w 57"/>
                <a:gd name="T7" fmla="*/ 50 h 50"/>
                <a:gd name="T8" fmla="*/ 0 w 57"/>
                <a:gd name="T9" fmla="*/ 17 h 50"/>
                <a:gd name="T10" fmla="*/ 0 60000 65536"/>
                <a:gd name="T11" fmla="*/ 0 60000 65536"/>
                <a:gd name="T12" fmla="*/ 0 60000 65536"/>
                <a:gd name="T13" fmla="*/ 0 60000 65536"/>
                <a:gd name="T14" fmla="*/ 0 60000 65536"/>
                <a:gd name="T15" fmla="*/ 0 w 57"/>
                <a:gd name="T16" fmla="*/ 0 h 50"/>
                <a:gd name="T17" fmla="*/ 57 w 57"/>
                <a:gd name="T18" fmla="*/ 50 h 50"/>
              </a:gdLst>
              <a:ahLst/>
              <a:cxnLst>
                <a:cxn ang="T10">
                  <a:pos x="T0" y="T1"/>
                </a:cxn>
                <a:cxn ang="T11">
                  <a:pos x="T2" y="T3"/>
                </a:cxn>
                <a:cxn ang="T12">
                  <a:pos x="T4" y="T5"/>
                </a:cxn>
                <a:cxn ang="T13">
                  <a:pos x="T6" y="T7"/>
                </a:cxn>
                <a:cxn ang="T14">
                  <a:pos x="T8" y="T9"/>
                </a:cxn>
              </a:cxnLst>
              <a:rect l="T15" t="T16" r="T17" b="T18"/>
              <a:pathLst>
                <a:path w="57" h="50">
                  <a:moveTo>
                    <a:pt x="0" y="17"/>
                  </a:moveTo>
                  <a:lnTo>
                    <a:pt x="47" y="0"/>
                  </a:lnTo>
                  <a:lnTo>
                    <a:pt x="57" y="33"/>
                  </a:lnTo>
                  <a:lnTo>
                    <a:pt x="10" y="50"/>
                  </a:lnTo>
                  <a:lnTo>
                    <a:pt x="0" y="17"/>
                  </a:lnTo>
                  <a:close/>
                </a:path>
              </a:pathLst>
            </a:custGeom>
            <a:solidFill>
              <a:srgbClr val="000000"/>
            </a:solidFill>
            <a:ln w="9525">
              <a:noFill/>
              <a:round/>
              <a:headEnd/>
              <a:tailEnd/>
            </a:ln>
          </p:spPr>
          <p:txBody>
            <a:bodyPr/>
            <a:lstStyle/>
            <a:p>
              <a:endParaRPr lang="en-US"/>
            </a:p>
          </p:txBody>
        </p:sp>
        <p:sp>
          <p:nvSpPr>
            <p:cNvPr id="92327" name="Freeform 414"/>
            <p:cNvSpPr>
              <a:spLocks/>
            </p:cNvSpPr>
            <p:nvPr/>
          </p:nvSpPr>
          <p:spPr bwMode="auto">
            <a:xfrm>
              <a:off x="7093" y="2102"/>
              <a:ext cx="57" cy="50"/>
            </a:xfrm>
            <a:custGeom>
              <a:avLst/>
              <a:gdLst>
                <a:gd name="T0" fmla="*/ 0 w 57"/>
                <a:gd name="T1" fmla="*/ 16 h 50"/>
                <a:gd name="T2" fmla="*/ 47 w 57"/>
                <a:gd name="T3" fmla="*/ 0 h 50"/>
                <a:gd name="T4" fmla="*/ 57 w 57"/>
                <a:gd name="T5" fmla="*/ 34 h 50"/>
                <a:gd name="T6" fmla="*/ 10 w 57"/>
                <a:gd name="T7" fmla="*/ 50 h 50"/>
                <a:gd name="T8" fmla="*/ 0 w 57"/>
                <a:gd name="T9" fmla="*/ 16 h 50"/>
                <a:gd name="T10" fmla="*/ 0 60000 65536"/>
                <a:gd name="T11" fmla="*/ 0 60000 65536"/>
                <a:gd name="T12" fmla="*/ 0 60000 65536"/>
                <a:gd name="T13" fmla="*/ 0 60000 65536"/>
                <a:gd name="T14" fmla="*/ 0 60000 65536"/>
                <a:gd name="T15" fmla="*/ 0 w 57"/>
                <a:gd name="T16" fmla="*/ 0 h 50"/>
                <a:gd name="T17" fmla="*/ 57 w 57"/>
                <a:gd name="T18" fmla="*/ 50 h 50"/>
              </a:gdLst>
              <a:ahLst/>
              <a:cxnLst>
                <a:cxn ang="T10">
                  <a:pos x="T0" y="T1"/>
                </a:cxn>
                <a:cxn ang="T11">
                  <a:pos x="T2" y="T3"/>
                </a:cxn>
                <a:cxn ang="T12">
                  <a:pos x="T4" y="T5"/>
                </a:cxn>
                <a:cxn ang="T13">
                  <a:pos x="T6" y="T7"/>
                </a:cxn>
                <a:cxn ang="T14">
                  <a:pos x="T8" y="T9"/>
                </a:cxn>
              </a:cxnLst>
              <a:rect l="T15" t="T16" r="T17" b="T18"/>
              <a:pathLst>
                <a:path w="57" h="50">
                  <a:moveTo>
                    <a:pt x="0" y="16"/>
                  </a:moveTo>
                  <a:lnTo>
                    <a:pt x="47" y="0"/>
                  </a:lnTo>
                  <a:lnTo>
                    <a:pt x="57" y="34"/>
                  </a:lnTo>
                  <a:lnTo>
                    <a:pt x="10" y="50"/>
                  </a:lnTo>
                  <a:lnTo>
                    <a:pt x="0" y="16"/>
                  </a:lnTo>
                  <a:close/>
                </a:path>
              </a:pathLst>
            </a:custGeom>
            <a:solidFill>
              <a:srgbClr val="000000"/>
            </a:solidFill>
            <a:ln w="9525">
              <a:noFill/>
              <a:round/>
              <a:headEnd/>
              <a:tailEnd/>
            </a:ln>
          </p:spPr>
          <p:txBody>
            <a:bodyPr/>
            <a:lstStyle/>
            <a:p>
              <a:endParaRPr lang="en-US"/>
            </a:p>
          </p:txBody>
        </p:sp>
        <p:sp>
          <p:nvSpPr>
            <p:cNvPr id="92328" name="Freeform 413"/>
            <p:cNvSpPr>
              <a:spLocks/>
            </p:cNvSpPr>
            <p:nvPr/>
          </p:nvSpPr>
          <p:spPr bwMode="auto">
            <a:xfrm>
              <a:off x="7141" y="2087"/>
              <a:ext cx="56" cy="49"/>
            </a:xfrm>
            <a:custGeom>
              <a:avLst/>
              <a:gdLst>
                <a:gd name="T0" fmla="*/ 0 w 56"/>
                <a:gd name="T1" fmla="*/ 15 h 49"/>
                <a:gd name="T2" fmla="*/ 46 w 56"/>
                <a:gd name="T3" fmla="*/ 0 h 49"/>
                <a:gd name="T4" fmla="*/ 56 w 56"/>
                <a:gd name="T5" fmla="*/ 33 h 49"/>
                <a:gd name="T6" fmla="*/ 9 w 56"/>
                <a:gd name="T7" fmla="*/ 49 h 49"/>
                <a:gd name="T8" fmla="*/ 0 w 56"/>
                <a:gd name="T9" fmla="*/ 15 h 49"/>
                <a:gd name="T10" fmla="*/ 0 60000 65536"/>
                <a:gd name="T11" fmla="*/ 0 60000 65536"/>
                <a:gd name="T12" fmla="*/ 0 60000 65536"/>
                <a:gd name="T13" fmla="*/ 0 60000 65536"/>
                <a:gd name="T14" fmla="*/ 0 60000 65536"/>
                <a:gd name="T15" fmla="*/ 0 w 56"/>
                <a:gd name="T16" fmla="*/ 0 h 49"/>
                <a:gd name="T17" fmla="*/ 56 w 56"/>
                <a:gd name="T18" fmla="*/ 49 h 49"/>
              </a:gdLst>
              <a:ahLst/>
              <a:cxnLst>
                <a:cxn ang="T10">
                  <a:pos x="T0" y="T1"/>
                </a:cxn>
                <a:cxn ang="T11">
                  <a:pos x="T2" y="T3"/>
                </a:cxn>
                <a:cxn ang="T12">
                  <a:pos x="T4" y="T5"/>
                </a:cxn>
                <a:cxn ang="T13">
                  <a:pos x="T6" y="T7"/>
                </a:cxn>
                <a:cxn ang="T14">
                  <a:pos x="T8" y="T9"/>
                </a:cxn>
              </a:cxnLst>
              <a:rect l="T15" t="T16" r="T17" b="T18"/>
              <a:pathLst>
                <a:path w="56" h="49">
                  <a:moveTo>
                    <a:pt x="0" y="15"/>
                  </a:moveTo>
                  <a:lnTo>
                    <a:pt x="46" y="0"/>
                  </a:lnTo>
                  <a:lnTo>
                    <a:pt x="56" y="33"/>
                  </a:lnTo>
                  <a:lnTo>
                    <a:pt x="9" y="49"/>
                  </a:lnTo>
                  <a:lnTo>
                    <a:pt x="0" y="15"/>
                  </a:lnTo>
                  <a:close/>
                </a:path>
              </a:pathLst>
            </a:custGeom>
            <a:solidFill>
              <a:srgbClr val="000000"/>
            </a:solidFill>
            <a:ln w="9525">
              <a:noFill/>
              <a:round/>
              <a:headEnd/>
              <a:tailEnd/>
            </a:ln>
          </p:spPr>
          <p:txBody>
            <a:bodyPr/>
            <a:lstStyle/>
            <a:p>
              <a:endParaRPr lang="en-US"/>
            </a:p>
          </p:txBody>
        </p:sp>
        <p:sp>
          <p:nvSpPr>
            <p:cNvPr id="92329" name="Freeform 412"/>
            <p:cNvSpPr>
              <a:spLocks/>
            </p:cNvSpPr>
            <p:nvPr/>
          </p:nvSpPr>
          <p:spPr bwMode="auto">
            <a:xfrm>
              <a:off x="7316" y="2044"/>
              <a:ext cx="17" cy="36"/>
            </a:xfrm>
            <a:custGeom>
              <a:avLst/>
              <a:gdLst>
                <a:gd name="T0" fmla="*/ 0 w 17"/>
                <a:gd name="T1" fmla="*/ 2 h 36"/>
                <a:gd name="T2" fmla="*/ 8 w 17"/>
                <a:gd name="T3" fmla="*/ 0 h 36"/>
                <a:gd name="T4" fmla="*/ 17 w 17"/>
                <a:gd name="T5" fmla="*/ 34 h 36"/>
                <a:gd name="T6" fmla="*/ 8 w 17"/>
                <a:gd name="T7" fmla="*/ 36 h 36"/>
                <a:gd name="T8" fmla="*/ 0 w 17"/>
                <a:gd name="T9" fmla="*/ 2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2"/>
                  </a:moveTo>
                  <a:lnTo>
                    <a:pt x="8" y="0"/>
                  </a:lnTo>
                  <a:lnTo>
                    <a:pt x="17" y="34"/>
                  </a:lnTo>
                  <a:lnTo>
                    <a:pt x="8" y="36"/>
                  </a:lnTo>
                  <a:lnTo>
                    <a:pt x="0" y="2"/>
                  </a:lnTo>
                  <a:close/>
                </a:path>
              </a:pathLst>
            </a:custGeom>
            <a:solidFill>
              <a:srgbClr val="000000"/>
            </a:solidFill>
            <a:ln w="9525">
              <a:noFill/>
              <a:round/>
              <a:headEnd/>
              <a:tailEnd/>
            </a:ln>
          </p:spPr>
          <p:txBody>
            <a:bodyPr/>
            <a:lstStyle/>
            <a:p>
              <a:endParaRPr lang="en-US"/>
            </a:p>
          </p:txBody>
        </p:sp>
        <p:sp>
          <p:nvSpPr>
            <p:cNvPr id="92330" name="Freeform 411"/>
            <p:cNvSpPr>
              <a:spLocks/>
            </p:cNvSpPr>
            <p:nvPr/>
          </p:nvSpPr>
          <p:spPr bwMode="auto">
            <a:xfrm>
              <a:off x="1546" y="2570"/>
              <a:ext cx="73" cy="2036"/>
            </a:xfrm>
            <a:custGeom>
              <a:avLst/>
              <a:gdLst>
                <a:gd name="T0" fmla="*/ 0 w 73"/>
                <a:gd name="T1" fmla="*/ 0 h 2036"/>
                <a:gd name="T2" fmla="*/ 2 w 73"/>
                <a:gd name="T3" fmla="*/ 64 h 2036"/>
                <a:gd name="T4" fmla="*/ 4 w 73"/>
                <a:gd name="T5" fmla="*/ 131 h 2036"/>
                <a:gd name="T6" fmla="*/ 6 w 73"/>
                <a:gd name="T7" fmla="*/ 200 h 2036"/>
                <a:gd name="T8" fmla="*/ 8 w 73"/>
                <a:gd name="T9" fmla="*/ 270 h 2036"/>
                <a:gd name="T10" fmla="*/ 10 w 73"/>
                <a:gd name="T11" fmla="*/ 341 h 2036"/>
                <a:gd name="T12" fmla="*/ 12 w 73"/>
                <a:gd name="T13" fmla="*/ 413 h 2036"/>
                <a:gd name="T14" fmla="*/ 13 w 73"/>
                <a:gd name="T15" fmla="*/ 487 h 2036"/>
                <a:gd name="T16" fmla="*/ 15 w 73"/>
                <a:gd name="T17" fmla="*/ 561 h 2036"/>
                <a:gd name="T18" fmla="*/ 18 w 73"/>
                <a:gd name="T19" fmla="*/ 711 h 2036"/>
                <a:gd name="T20" fmla="*/ 22 w 73"/>
                <a:gd name="T21" fmla="*/ 862 h 2036"/>
                <a:gd name="T22" fmla="*/ 23 w 73"/>
                <a:gd name="T23" fmla="*/ 937 h 2036"/>
                <a:gd name="T24" fmla="*/ 25 w 73"/>
                <a:gd name="T25" fmla="*/ 1011 h 2036"/>
                <a:gd name="T26" fmla="*/ 26 w 73"/>
                <a:gd name="T27" fmla="*/ 1085 h 2036"/>
                <a:gd name="T28" fmla="*/ 29 w 73"/>
                <a:gd name="T29" fmla="*/ 1159 h 2036"/>
                <a:gd name="T30" fmla="*/ 30 w 73"/>
                <a:gd name="T31" fmla="*/ 1230 h 2036"/>
                <a:gd name="T32" fmla="*/ 32 w 73"/>
                <a:gd name="T33" fmla="*/ 1301 h 2036"/>
                <a:gd name="T34" fmla="*/ 34 w 73"/>
                <a:gd name="T35" fmla="*/ 1369 h 2036"/>
                <a:gd name="T36" fmla="*/ 36 w 73"/>
                <a:gd name="T37" fmla="*/ 1437 h 2036"/>
                <a:gd name="T38" fmla="*/ 38 w 73"/>
                <a:gd name="T39" fmla="*/ 1503 h 2036"/>
                <a:gd name="T40" fmla="*/ 40 w 73"/>
                <a:gd name="T41" fmla="*/ 1534 h 2036"/>
                <a:gd name="T42" fmla="*/ 40 w 73"/>
                <a:gd name="T43" fmla="*/ 1566 h 2036"/>
                <a:gd name="T44" fmla="*/ 42 w 73"/>
                <a:gd name="T45" fmla="*/ 1596 h 2036"/>
                <a:gd name="T46" fmla="*/ 43 w 73"/>
                <a:gd name="T47" fmla="*/ 1626 h 2036"/>
                <a:gd name="T48" fmla="*/ 45 w 73"/>
                <a:gd name="T49" fmla="*/ 1656 h 2036"/>
                <a:gd name="T50" fmla="*/ 46 w 73"/>
                <a:gd name="T51" fmla="*/ 1685 h 2036"/>
                <a:gd name="T52" fmla="*/ 47 w 73"/>
                <a:gd name="T53" fmla="*/ 1713 h 2036"/>
                <a:gd name="T54" fmla="*/ 49 w 73"/>
                <a:gd name="T55" fmla="*/ 1741 h 2036"/>
                <a:gd name="T56" fmla="*/ 50 w 73"/>
                <a:gd name="T57" fmla="*/ 1768 h 2036"/>
                <a:gd name="T58" fmla="*/ 51 w 73"/>
                <a:gd name="T59" fmla="*/ 1793 h 2036"/>
                <a:gd name="T60" fmla="*/ 53 w 73"/>
                <a:gd name="T61" fmla="*/ 1818 h 2036"/>
                <a:gd name="T62" fmla="*/ 54 w 73"/>
                <a:gd name="T63" fmla="*/ 1843 h 2036"/>
                <a:gd name="T64" fmla="*/ 56 w 73"/>
                <a:gd name="T65" fmla="*/ 1866 h 2036"/>
                <a:gd name="T66" fmla="*/ 58 w 73"/>
                <a:gd name="T67" fmla="*/ 1889 h 2036"/>
                <a:gd name="T68" fmla="*/ 59 w 73"/>
                <a:gd name="T69" fmla="*/ 1911 h 2036"/>
                <a:gd name="T70" fmla="*/ 61 w 73"/>
                <a:gd name="T71" fmla="*/ 1932 h 2036"/>
                <a:gd name="T72" fmla="*/ 63 w 73"/>
                <a:gd name="T73" fmla="*/ 1951 h 2036"/>
                <a:gd name="T74" fmla="*/ 65 w 73"/>
                <a:gd name="T75" fmla="*/ 1970 h 2036"/>
                <a:gd name="T76" fmla="*/ 67 w 73"/>
                <a:gd name="T77" fmla="*/ 1989 h 2036"/>
                <a:gd name="T78" fmla="*/ 69 w 73"/>
                <a:gd name="T79" fmla="*/ 2005 h 2036"/>
                <a:gd name="T80" fmla="*/ 71 w 73"/>
                <a:gd name="T81" fmla="*/ 2022 h 2036"/>
                <a:gd name="T82" fmla="*/ 73 w 73"/>
                <a:gd name="T83" fmla="*/ 2036 h 20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036"/>
                <a:gd name="T128" fmla="*/ 73 w 73"/>
                <a:gd name="T129" fmla="*/ 2036 h 20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036">
                  <a:moveTo>
                    <a:pt x="0" y="0"/>
                  </a:moveTo>
                  <a:lnTo>
                    <a:pt x="2" y="64"/>
                  </a:lnTo>
                  <a:lnTo>
                    <a:pt x="4" y="131"/>
                  </a:lnTo>
                  <a:lnTo>
                    <a:pt x="6" y="200"/>
                  </a:lnTo>
                  <a:lnTo>
                    <a:pt x="8" y="270"/>
                  </a:lnTo>
                  <a:lnTo>
                    <a:pt x="10" y="341"/>
                  </a:lnTo>
                  <a:lnTo>
                    <a:pt x="12" y="413"/>
                  </a:lnTo>
                  <a:lnTo>
                    <a:pt x="13" y="487"/>
                  </a:lnTo>
                  <a:lnTo>
                    <a:pt x="15" y="561"/>
                  </a:lnTo>
                  <a:lnTo>
                    <a:pt x="18" y="711"/>
                  </a:lnTo>
                  <a:lnTo>
                    <a:pt x="22" y="862"/>
                  </a:lnTo>
                  <a:lnTo>
                    <a:pt x="23" y="937"/>
                  </a:lnTo>
                  <a:lnTo>
                    <a:pt x="25" y="1011"/>
                  </a:lnTo>
                  <a:lnTo>
                    <a:pt x="26" y="1085"/>
                  </a:lnTo>
                  <a:lnTo>
                    <a:pt x="29" y="1159"/>
                  </a:lnTo>
                  <a:lnTo>
                    <a:pt x="30" y="1230"/>
                  </a:lnTo>
                  <a:lnTo>
                    <a:pt x="32" y="1301"/>
                  </a:lnTo>
                  <a:lnTo>
                    <a:pt x="34" y="1369"/>
                  </a:lnTo>
                  <a:lnTo>
                    <a:pt x="36" y="1437"/>
                  </a:lnTo>
                  <a:lnTo>
                    <a:pt x="38" y="1503"/>
                  </a:lnTo>
                  <a:lnTo>
                    <a:pt x="40" y="1534"/>
                  </a:lnTo>
                  <a:lnTo>
                    <a:pt x="40" y="1566"/>
                  </a:lnTo>
                  <a:lnTo>
                    <a:pt x="42" y="1596"/>
                  </a:lnTo>
                  <a:lnTo>
                    <a:pt x="43" y="1626"/>
                  </a:lnTo>
                  <a:lnTo>
                    <a:pt x="45" y="1656"/>
                  </a:lnTo>
                  <a:lnTo>
                    <a:pt x="46" y="1685"/>
                  </a:lnTo>
                  <a:lnTo>
                    <a:pt x="47" y="1713"/>
                  </a:lnTo>
                  <a:lnTo>
                    <a:pt x="49" y="1741"/>
                  </a:lnTo>
                  <a:lnTo>
                    <a:pt x="50" y="1768"/>
                  </a:lnTo>
                  <a:lnTo>
                    <a:pt x="51" y="1793"/>
                  </a:lnTo>
                  <a:lnTo>
                    <a:pt x="53" y="1818"/>
                  </a:lnTo>
                  <a:lnTo>
                    <a:pt x="54" y="1843"/>
                  </a:lnTo>
                  <a:lnTo>
                    <a:pt x="56" y="1866"/>
                  </a:lnTo>
                  <a:lnTo>
                    <a:pt x="58" y="1889"/>
                  </a:lnTo>
                  <a:lnTo>
                    <a:pt x="59" y="1911"/>
                  </a:lnTo>
                  <a:lnTo>
                    <a:pt x="61" y="1932"/>
                  </a:lnTo>
                  <a:lnTo>
                    <a:pt x="63" y="1951"/>
                  </a:lnTo>
                  <a:lnTo>
                    <a:pt x="65" y="1970"/>
                  </a:lnTo>
                  <a:lnTo>
                    <a:pt x="67" y="1989"/>
                  </a:lnTo>
                  <a:lnTo>
                    <a:pt x="69" y="2005"/>
                  </a:lnTo>
                  <a:lnTo>
                    <a:pt x="71" y="2022"/>
                  </a:lnTo>
                  <a:lnTo>
                    <a:pt x="73" y="2036"/>
                  </a:lnTo>
                </a:path>
              </a:pathLst>
            </a:custGeom>
            <a:noFill/>
            <a:ln w="20955">
              <a:solidFill>
                <a:srgbClr val="000000"/>
              </a:solidFill>
              <a:round/>
              <a:headEnd/>
              <a:tailEnd/>
            </a:ln>
          </p:spPr>
          <p:txBody>
            <a:bodyPr/>
            <a:lstStyle/>
            <a:p>
              <a:endParaRPr lang="en-US"/>
            </a:p>
          </p:txBody>
        </p:sp>
        <p:sp>
          <p:nvSpPr>
            <p:cNvPr id="92331" name="Freeform 410"/>
            <p:cNvSpPr>
              <a:spLocks/>
            </p:cNvSpPr>
            <p:nvPr/>
          </p:nvSpPr>
          <p:spPr bwMode="auto">
            <a:xfrm>
              <a:off x="1619" y="4398"/>
              <a:ext cx="202" cy="248"/>
            </a:xfrm>
            <a:custGeom>
              <a:avLst/>
              <a:gdLst>
                <a:gd name="T0" fmla="*/ 0 w 202"/>
                <a:gd name="T1" fmla="*/ 208 h 248"/>
                <a:gd name="T2" fmla="*/ 1 w 202"/>
                <a:gd name="T3" fmla="*/ 215 h 248"/>
                <a:gd name="T4" fmla="*/ 2 w 202"/>
                <a:gd name="T5" fmla="*/ 221 h 248"/>
                <a:gd name="T6" fmla="*/ 3 w 202"/>
                <a:gd name="T7" fmla="*/ 226 h 248"/>
                <a:gd name="T8" fmla="*/ 5 w 202"/>
                <a:gd name="T9" fmla="*/ 231 h 248"/>
                <a:gd name="T10" fmla="*/ 7 w 202"/>
                <a:gd name="T11" fmla="*/ 235 h 248"/>
                <a:gd name="T12" fmla="*/ 8 w 202"/>
                <a:gd name="T13" fmla="*/ 238 h 248"/>
                <a:gd name="T14" fmla="*/ 10 w 202"/>
                <a:gd name="T15" fmla="*/ 241 h 248"/>
                <a:gd name="T16" fmla="*/ 12 w 202"/>
                <a:gd name="T17" fmla="*/ 243 h 248"/>
                <a:gd name="T18" fmla="*/ 17 w 202"/>
                <a:gd name="T19" fmla="*/ 247 h 248"/>
                <a:gd name="T20" fmla="*/ 21 w 202"/>
                <a:gd name="T21" fmla="*/ 248 h 248"/>
                <a:gd name="T22" fmla="*/ 26 w 202"/>
                <a:gd name="T23" fmla="*/ 247 h 248"/>
                <a:gd name="T24" fmla="*/ 32 w 202"/>
                <a:gd name="T25" fmla="*/ 245 h 248"/>
                <a:gd name="T26" fmla="*/ 38 w 202"/>
                <a:gd name="T27" fmla="*/ 240 h 248"/>
                <a:gd name="T28" fmla="*/ 44 w 202"/>
                <a:gd name="T29" fmla="*/ 235 h 248"/>
                <a:gd name="T30" fmla="*/ 50 w 202"/>
                <a:gd name="T31" fmla="*/ 228 h 248"/>
                <a:gd name="T32" fmla="*/ 57 w 202"/>
                <a:gd name="T33" fmla="*/ 220 h 248"/>
                <a:gd name="T34" fmla="*/ 64 w 202"/>
                <a:gd name="T35" fmla="*/ 211 h 248"/>
                <a:gd name="T36" fmla="*/ 71 w 202"/>
                <a:gd name="T37" fmla="*/ 201 h 248"/>
                <a:gd name="T38" fmla="*/ 78 w 202"/>
                <a:gd name="T39" fmla="*/ 190 h 248"/>
                <a:gd name="T40" fmla="*/ 86 w 202"/>
                <a:gd name="T41" fmla="*/ 177 h 248"/>
                <a:gd name="T42" fmla="*/ 93 w 202"/>
                <a:gd name="T43" fmla="*/ 166 h 248"/>
                <a:gd name="T44" fmla="*/ 101 w 202"/>
                <a:gd name="T45" fmla="*/ 153 h 248"/>
                <a:gd name="T46" fmla="*/ 116 w 202"/>
                <a:gd name="T47" fmla="*/ 126 h 248"/>
                <a:gd name="T48" fmla="*/ 132 w 202"/>
                <a:gd name="T49" fmla="*/ 100 h 248"/>
                <a:gd name="T50" fmla="*/ 147 w 202"/>
                <a:gd name="T51" fmla="*/ 74 h 248"/>
                <a:gd name="T52" fmla="*/ 154 w 202"/>
                <a:gd name="T53" fmla="*/ 62 h 248"/>
                <a:gd name="T54" fmla="*/ 162 w 202"/>
                <a:gd name="T55" fmla="*/ 50 h 248"/>
                <a:gd name="T56" fmla="*/ 169 w 202"/>
                <a:gd name="T57" fmla="*/ 39 h 248"/>
                <a:gd name="T58" fmla="*/ 176 w 202"/>
                <a:gd name="T59" fmla="*/ 30 h 248"/>
                <a:gd name="T60" fmla="*/ 183 w 202"/>
                <a:gd name="T61" fmla="*/ 20 h 248"/>
                <a:gd name="T62" fmla="*/ 190 w 202"/>
                <a:gd name="T63" fmla="*/ 12 h 248"/>
                <a:gd name="T64" fmla="*/ 196 w 202"/>
                <a:gd name="T65" fmla="*/ 5 h 248"/>
                <a:gd name="T66" fmla="*/ 202 w 202"/>
                <a:gd name="T67" fmla="*/ 0 h 2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2"/>
                <a:gd name="T103" fmla="*/ 0 h 248"/>
                <a:gd name="T104" fmla="*/ 202 w 202"/>
                <a:gd name="T105" fmla="*/ 248 h 2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2" h="248">
                  <a:moveTo>
                    <a:pt x="0" y="208"/>
                  </a:moveTo>
                  <a:lnTo>
                    <a:pt x="1" y="215"/>
                  </a:lnTo>
                  <a:lnTo>
                    <a:pt x="2" y="221"/>
                  </a:lnTo>
                  <a:lnTo>
                    <a:pt x="3" y="226"/>
                  </a:lnTo>
                  <a:lnTo>
                    <a:pt x="5" y="231"/>
                  </a:lnTo>
                  <a:lnTo>
                    <a:pt x="7" y="235"/>
                  </a:lnTo>
                  <a:lnTo>
                    <a:pt x="8" y="238"/>
                  </a:lnTo>
                  <a:lnTo>
                    <a:pt x="10" y="241"/>
                  </a:lnTo>
                  <a:lnTo>
                    <a:pt x="12" y="243"/>
                  </a:lnTo>
                  <a:lnTo>
                    <a:pt x="17" y="247"/>
                  </a:lnTo>
                  <a:lnTo>
                    <a:pt x="21" y="248"/>
                  </a:lnTo>
                  <a:lnTo>
                    <a:pt x="26" y="247"/>
                  </a:lnTo>
                  <a:lnTo>
                    <a:pt x="32" y="245"/>
                  </a:lnTo>
                  <a:lnTo>
                    <a:pt x="38" y="240"/>
                  </a:lnTo>
                  <a:lnTo>
                    <a:pt x="44" y="235"/>
                  </a:lnTo>
                  <a:lnTo>
                    <a:pt x="50" y="228"/>
                  </a:lnTo>
                  <a:lnTo>
                    <a:pt x="57" y="220"/>
                  </a:lnTo>
                  <a:lnTo>
                    <a:pt x="64" y="211"/>
                  </a:lnTo>
                  <a:lnTo>
                    <a:pt x="71" y="201"/>
                  </a:lnTo>
                  <a:lnTo>
                    <a:pt x="78" y="190"/>
                  </a:lnTo>
                  <a:lnTo>
                    <a:pt x="86" y="177"/>
                  </a:lnTo>
                  <a:lnTo>
                    <a:pt x="93" y="166"/>
                  </a:lnTo>
                  <a:lnTo>
                    <a:pt x="101" y="153"/>
                  </a:lnTo>
                  <a:lnTo>
                    <a:pt x="116" y="126"/>
                  </a:lnTo>
                  <a:lnTo>
                    <a:pt x="132" y="100"/>
                  </a:lnTo>
                  <a:lnTo>
                    <a:pt x="147" y="74"/>
                  </a:lnTo>
                  <a:lnTo>
                    <a:pt x="154" y="62"/>
                  </a:lnTo>
                  <a:lnTo>
                    <a:pt x="162" y="50"/>
                  </a:lnTo>
                  <a:lnTo>
                    <a:pt x="169" y="39"/>
                  </a:lnTo>
                  <a:lnTo>
                    <a:pt x="176" y="30"/>
                  </a:lnTo>
                  <a:lnTo>
                    <a:pt x="183" y="20"/>
                  </a:lnTo>
                  <a:lnTo>
                    <a:pt x="190" y="12"/>
                  </a:lnTo>
                  <a:lnTo>
                    <a:pt x="196" y="5"/>
                  </a:lnTo>
                  <a:lnTo>
                    <a:pt x="202" y="0"/>
                  </a:lnTo>
                </a:path>
              </a:pathLst>
            </a:custGeom>
            <a:noFill/>
            <a:ln w="20955">
              <a:solidFill>
                <a:srgbClr val="000000"/>
              </a:solidFill>
              <a:round/>
              <a:headEnd/>
              <a:tailEnd/>
            </a:ln>
          </p:spPr>
          <p:txBody>
            <a:bodyPr/>
            <a:lstStyle/>
            <a:p>
              <a:endParaRPr lang="en-US"/>
            </a:p>
          </p:txBody>
        </p:sp>
        <p:sp>
          <p:nvSpPr>
            <p:cNvPr id="92332" name="Freeform 409"/>
            <p:cNvSpPr>
              <a:spLocks/>
            </p:cNvSpPr>
            <p:nvPr/>
          </p:nvSpPr>
          <p:spPr bwMode="auto">
            <a:xfrm>
              <a:off x="1821" y="3998"/>
              <a:ext cx="580" cy="400"/>
            </a:xfrm>
            <a:custGeom>
              <a:avLst/>
              <a:gdLst>
                <a:gd name="T0" fmla="*/ 0 w 580"/>
                <a:gd name="T1" fmla="*/ 400 h 400"/>
                <a:gd name="T2" fmla="*/ 13 w 580"/>
                <a:gd name="T3" fmla="*/ 390 h 400"/>
                <a:gd name="T4" fmla="*/ 27 w 580"/>
                <a:gd name="T5" fmla="*/ 380 h 400"/>
                <a:gd name="T6" fmla="*/ 40 w 580"/>
                <a:gd name="T7" fmla="*/ 368 h 400"/>
                <a:gd name="T8" fmla="*/ 56 w 580"/>
                <a:gd name="T9" fmla="*/ 356 h 400"/>
                <a:gd name="T10" fmla="*/ 71 w 580"/>
                <a:gd name="T11" fmla="*/ 343 h 400"/>
                <a:gd name="T12" fmla="*/ 87 w 580"/>
                <a:gd name="T13" fmla="*/ 329 h 400"/>
                <a:gd name="T14" fmla="*/ 103 w 580"/>
                <a:gd name="T15" fmla="*/ 314 h 400"/>
                <a:gd name="T16" fmla="*/ 121 w 580"/>
                <a:gd name="T17" fmla="*/ 299 h 400"/>
                <a:gd name="T18" fmla="*/ 157 w 580"/>
                <a:gd name="T19" fmla="*/ 269 h 400"/>
                <a:gd name="T20" fmla="*/ 194 w 580"/>
                <a:gd name="T21" fmla="*/ 238 h 400"/>
                <a:gd name="T22" fmla="*/ 233 w 580"/>
                <a:gd name="T23" fmla="*/ 206 h 400"/>
                <a:gd name="T24" fmla="*/ 273 w 580"/>
                <a:gd name="T25" fmla="*/ 174 h 400"/>
                <a:gd name="T26" fmla="*/ 313 w 580"/>
                <a:gd name="T27" fmla="*/ 143 h 400"/>
                <a:gd name="T28" fmla="*/ 353 w 580"/>
                <a:gd name="T29" fmla="*/ 114 h 400"/>
                <a:gd name="T30" fmla="*/ 374 w 580"/>
                <a:gd name="T31" fmla="*/ 100 h 400"/>
                <a:gd name="T32" fmla="*/ 394 w 580"/>
                <a:gd name="T33" fmla="*/ 86 h 400"/>
                <a:gd name="T34" fmla="*/ 414 w 580"/>
                <a:gd name="T35" fmla="*/ 74 h 400"/>
                <a:gd name="T36" fmla="*/ 433 w 580"/>
                <a:gd name="T37" fmla="*/ 61 h 400"/>
                <a:gd name="T38" fmla="*/ 453 w 580"/>
                <a:gd name="T39" fmla="*/ 50 h 400"/>
                <a:gd name="T40" fmla="*/ 472 w 580"/>
                <a:gd name="T41" fmla="*/ 40 h 400"/>
                <a:gd name="T42" fmla="*/ 491 w 580"/>
                <a:gd name="T43" fmla="*/ 31 h 400"/>
                <a:gd name="T44" fmla="*/ 510 w 580"/>
                <a:gd name="T45" fmla="*/ 22 h 400"/>
                <a:gd name="T46" fmla="*/ 528 w 580"/>
                <a:gd name="T47" fmla="*/ 15 h 400"/>
                <a:gd name="T48" fmla="*/ 546 w 580"/>
                <a:gd name="T49" fmla="*/ 9 h 400"/>
                <a:gd name="T50" fmla="*/ 563 w 580"/>
                <a:gd name="T51" fmla="*/ 4 h 400"/>
                <a:gd name="T52" fmla="*/ 580 w 580"/>
                <a:gd name="T53" fmla="*/ 0 h 4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0"/>
                <a:gd name="T82" fmla="*/ 0 h 400"/>
                <a:gd name="T83" fmla="*/ 580 w 580"/>
                <a:gd name="T84" fmla="*/ 400 h 4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0" h="400">
                  <a:moveTo>
                    <a:pt x="0" y="400"/>
                  </a:moveTo>
                  <a:lnTo>
                    <a:pt x="13" y="390"/>
                  </a:lnTo>
                  <a:lnTo>
                    <a:pt x="27" y="380"/>
                  </a:lnTo>
                  <a:lnTo>
                    <a:pt x="40" y="368"/>
                  </a:lnTo>
                  <a:lnTo>
                    <a:pt x="56" y="356"/>
                  </a:lnTo>
                  <a:lnTo>
                    <a:pt x="71" y="343"/>
                  </a:lnTo>
                  <a:lnTo>
                    <a:pt x="87" y="329"/>
                  </a:lnTo>
                  <a:lnTo>
                    <a:pt x="103" y="314"/>
                  </a:lnTo>
                  <a:lnTo>
                    <a:pt x="121" y="299"/>
                  </a:lnTo>
                  <a:lnTo>
                    <a:pt x="157" y="269"/>
                  </a:lnTo>
                  <a:lnTo>
                    <a:pt x="194" y="238"/>
                  </a:lnTo>
                  <a:lnTo>
                    <a:pt x="233" y="206"/>
                  </a:lnTo>
                  <a:lnTo>
                    <a:pt x="273" y="174"/>
                  </a:lnTo>
                  <a:lnTo>
                    <a:pt x="313" y="143"/>
                  </a:lnTo>
                  <a:lnTo>
                    <a:pt x="353" y="114"/>
                  </a:lnTo>
                  <a:lnTo>
                    <a:pt x="374" y="100"/>
                  </a:lnTo>
                  <a:lnTo>
                    <a:pt x="394" y="86"/>
                  </a:lnTo>
                  <a:lnTo>
                    <a:pt x="414" y="74"/>
                  </a:lnTo>
                  <a:lnTo>
                    <a:pt x="433" y="61"/>
                  </a:lnTo>
                  <a:lnTo>
                    <a:pt x="453" y="50"/>
                  </a:lnTo>
                  <a:lnTo>
                    <a:pt x="472" y="40"/>
                  </a:lnTo>
                  <a:lnTo>
                    <a:pt x="491" y="31"/>
                  </a:lnTo>
                  <a:lnTo>
                    <a:pt x="510" y="22"/>
                  </a:lnTo>
                  <a:lnTo>
                    <a:pt x="528" y="15"/>
                  </a:lnTo>
                  <a:lnTo>
                    <a:pt x="546" y="9"/>
                  </a:lnTo>
                  <a:lnTo>
                    <a:pt x="563" y="4"/>
                  </a:lnTo>
                  <a:lnTo>
                    <a:pt x="580" y="0"/>
                  </a:lnTo>
                </a:path>
              </a:pathLst>
            </a:custGeom>
            <a:noFill/>
            <a:ln w="20955">
              <a:solidFill>
                <a:srgbClr val="000000"/>
              </a:solidFill>
              <a:round/>
              <a:headEnd/>
              <a:tailEnd/>
            </a:ln>
          </p:spPr>
          <p:txBody>
            <a:bodyPr/>
            <a:lstStyle/>
            <a:p>
              <a:endParaRPr lang="en-US"/>
            </a:p>
          </p:txBody>
        </p:sp>
        <p:sp>
          <p:nvSpPr>
            <p:cNvPr id="92333" name="Freeform 408"/>
            <p:cNvSpPr>
              <a:spLocks/>
            </p:cNvSpPr>
            <p:nvPr/>
          </p:nvSpPr>
          <p:spPr bwMode="auto">
            <a:xfrm>
              <a:off x="2401" y="3994"/>
              <a:ext cx="479" cy="213"/>
            </a:xfrm>
            <a:custGeom>
              <a:avLst/>
              <a:gdLst>
                <a:gd name="T0" fmla="*/ 0 w 479"/>
                <a:gd name="T1" fmla="*/ 4 h 213"/>
                <a:gd name="T2" fmla="*/ 17 w 479"/>
                <a:gd name="T3" fmla="*/ 2 h 213"/>
                <a:gd name="T4" fmla="*/ 33 w 479"/>
                <a:gd name="T5" fmla="*/ 0 h 213"/>
                <a:gd name="T6" fmla="*/ 49 w 479"/>
                <a:gd name="T7" fmla="*/ 0 h 213"/>
                <a:gd name="T8" fmla="*/ 66 w 479"/>
                <a:gd name="T9" fmla="*/ 0 h 213"/>
                <a:gd name="T10" fmla="*/ 82 w 479"/>
                <a:gd name="T11" fmla="*/ 2 h 213"/>
                <a:gd name="T12" fmla="*/ 98 w 479"/>
                <a:gd name="T13" fmla="*/ 5 h 213"/>
                <a:gd name="T14" fmla="*/ 115 w 479"/>
                <a:gd name="T15" fmla="*/ 8 h 213"/>
                <a:gd name="T16" fmla="*/ 131 w 479"/>
                <a:gd name="T17" fmla="*/ 12 h 213"/>
                <a:gd name="T18" fmla="*/ 147 w 479"/>
                <a:gd name="T19" fmla="*/ 17 h 213"/>
                <a:gd name="T20" fmla="*/ 163 w 479"/>
                <a:gd name="T21" fmla="*/ 23 h 213"/>
                <a:gd name="T22" fmla="*/ 179 w 479"/>
                <a:gd name="T23" fmla="*/ 29 h 213"/>
                <a:gd name="T24" fmla="*/ 195 w 479"/>
                <a:gd name="T25" fmla="*/ 35 h 213"/>
                <a:gd name="T26" fmla="*/ 226 w 479"/>
                <a:gd name="T27" fmla="*/ 51 h 213"/>
                <a:gd name="T28" fmla="*/ 256 w 479"/>
                <a:gd name="T29" fmla="*/ 68 h 213"/>
                <a:gd name="T30" fmla="*/ 287 w 479"/>
                <a:gd name="T31" fmla="*/ 85 h 213"/>
                <a:gd name="T32" fmla="*/ 317 w 479"/>
                <a:gd name="T33" fmla="*/ 104 h 213"/>
                <a:gd name="T34" fmla="*/ 346 w 479"/>
                <a:gd name="T35" fmla="*/ 124 h 213"/>
                <a:gd name="T36" fmla="*/ 373 w 479"/>
                <a:gd name="T37" fmla="*/ 143 h 213"/>
                <a:gd name="T38" fmla="*/ 401 w 479"/>
                <a:gd name="T39" fmla="*/ 162 h 213"/>
                <a:gd name="T40" fmla="*/ 428 w 479"/>
                <a:gd name="T41" fmla="*/ 180 h 213"/>
                <a:gd name="T42" fmla="*/ 454 w 479"/>
                <a:gd name="T43" fmla="*/ 197 h 213"/>
                <a:gd name="T44" fmla="*/ 479 w 479"/>
                <a:gd name="T45" fmla="*/ 213 h 2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9"/>
                <a:gd name="T70" fmla="*/ 0 h 213"/>
                <a:gd name="T71" fmla="*/ 479 w 479"/>
                <a:gd name="T72" fmla="*/ 213 h 2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9" h="213">
                  <a:moveTo>
                    <a:pt x="0" y="4"/>
                  </a:moveTo>
                  <a:lnTo>
                    <a:pt x="17" y="2"/>
                  </a:lnTo>
                  <a:lnTo>
                    <a:pt x="33" y="0"/>
                  </a:lnTo>
                  <a:lnTo>
                    <a:pt x="49" y="0"/>
                  </a:lnTo>
                  <a:lnTo>
                    <a:pt x="66" y="0"/>
                  </a:lnTo>
                  <a:lnTo>
                    <a:pt x="82" y="2"/>
                  </a:lnTo>
                  <a:lnTo>
                    <a:pt x="98" y="5"/>
                  </a:lnTo>
                  <a:lnTo>
                    <a:pt x="115" y="8"/>
                  </a:lnTo>
                  <a:lnTo>
                    <a:pt x="131" y="12"/>
                  </a:lnTo>
                  <a:lnTo>
                    <a:pt x="147" y="17"/>
                  </a:lnTo>
                  <a:lnTo>
                    <a:pt x="163" y="23"/>
                  </a:lnTo>
                  <a:lnTo>
                    <a:pt x="179" y="29"/>
                  </a:lnTo>
                  <a:lnTo>
                    <a:pt x="195" y="35"/>
                  </a:lnTo>
                  <a:lnTo>
                    <a:pt x="226" y="51"/>
                  </a:lnTo>
                  <a:lnTo>
                    <a:pt x="256" y="68"/>
                  </a:lnTo>
                  <a:lnTo>
                    <a:pt x="287" y="85"/>
                  </a:lnTo>
                  <a:lnTo>
                    <a:pt x="317" y="104"/>
                  </a:lnTo>
                  <a:lnTo>
                    <a:pt x="346" y="124"/>
                  </a:lnTo>
                  <a:lnTo>
                    <a:pt x="373" y="143"/>
                  </a:lnTo>
                  <a:lnTo>
                    <a:pt x="401" y="162"/>
                  </a:lnTo>
                  <a:lnTo>
                    <a:pt x="428" y="180"/>
                  </a:lnTo>
                  <a:lnTo>
                    <a:pt x="454" y="197"/>
                  </a:lnTo>
                  <a:lnTo>
                    <a:pt x="479" y="213"/>
                  </a:lnTo>
                </a:path>
              </a:pathLst>
            </a:custGeom>
            <a:noFill/>
            <a:ln w="20955">
              <a:solidFill>
                <a:srgbClr val="000000"/>
              </a:solidFill>
              <a:round/>
              <a:headEnd/>
              <a:tailEnd/>
            </a:ln>
          </p:spPr>
          <p:txBody>
            <a:bodyPr/>
            <a:lstStyle/>
            <a:p>
              <a:endParaRPr lang="en-US"/>
            </a:p>
          </p:txBody>
        </p:sp>
        <p:sp>
          <p:nvSpPr>
            <p:cNvPr id="92334" name="Freeform 407"/>
            <p:cNvSpPr>
              <a:spLocks/>
            </p:cNvSpPr>
            <p:nvPr/>
          </p:nvSpPr>
          <p:spPr bwMode="auto">
            <a:xfrm>
              <a:off x="2880" y="4207"/>
              <a:ext cx="304" cy="300"/>
            </a:xfrm>
            <a:custGeom>
              <a:avLst/>
              <a:gdLst>
                <a:gd name="T0" fmla="*/ 0 w 304"/>
                <a:gd name="T1" fmla="*/ 0 h 300"/>
                <a:gd name="T2" fmla="*/ 10 w 304"/>
                <a:gd name="T3" fmla="*/ 7 h 300"/>
                <a:gd name="T4" fmla="*/ 20 w 304"/>
                <a:gd name="T5" fmla="*/ 15 h 300"/>
                <a:gd name="T6" fmla="*/ 31 w 304"/>
                <a:gd name="T7" fmla="*/ 25 h 300"/>
                <a:gd name="T8" fmla="*/ 41 w 304"/>
                <a:gd name="T9" fmla="*/ 37 h 300"/>
                <a:gd name="T10" fmla="*/ 51 w 304"/>
                <a:gd name="T11" fmla="*/ 49 h 300"/>
                <a:gd name="T12" fmla="*/ 61 w 304"/>
                <a:gd name="T13" fmla="*/ 63 h 300"/>
                <a:gd name="T14" fmla="*/ 71 w 304"/>
                <a:gd name="T15" fmla="*/ 77 h 300"/>
                <a:gd name="T16" fmla="*/ 81 w 304"/>
                <a:gd name="T17" fmla="*/ 92 h 300"/>
                <a:gd name="T18" fmla="*/ 101 w 304"/>
                <a:gd name="T19" fmla="*/ 123 h 300"/>
                <a:gd name="T20" fmla="*/ 120 w 304"/>
                <a:gd name="T21" fmla="*/ 155 h 300"/>
                <a:gd name="T22" fmla="*/ 140 w 304"/>
                <a:gd name="T23" fmla="*/ 187 h 300"/>
                <a:gd name="T24" fmla="*/ 149 w 304"/>
                <a:gd name="T25" fmla="*/ 202 h 300"/>
                <a:gd name="T26" fmla="*/ 159 w 304"/>
                <a:gd name="T27" fmla="*/ 217 h 300"/>
                <a:gd name="T28" fmla="*/ 168 w 304"/>
                <a:gd name="T29" fmla="*/ 232 h 300"/>
                <a:gd name="T30" fmla="*/ 178 w 304"/>
                <a:gd name="T31" fmla="*/ 245 h 300"/>
                <a:gd name="T32" fmla="*/ 187 w 304"/>
                <a:gd name="T33" fmla="*/ 256 h 300"/>
                <a:gd name="T34" fmla="*/ 196 w 304"/>
                <a:gd name="T35" fmla="*/ 267 h 300"/>
                <a:gd name="T36" fmla="*/ 205 w 304"/>
                <a:gd name="T37" fmla="*/ 277 h 300"/>
                <a:gd name="T38" fmla="*/ 214 w 304"/>
                <a:gd name="T39" fmla="*/ 286 h 300"/>
                <a:gd name="T40" fmla="*/ 223 w 304"/>
                <a:gd name="T41" fmla="*/ 292 h 300"/>
                <a:gd name="T42" fmla="*/ 232 w 304"/>
                <a:gd name="T43" fmla="*/ 297 h 300"/>
                <a:gd name="T44" fmla="*/ 241 w 304"/>
                <a:gd name="T45" fmla="*/ 300 h 300"/>
                <a:gd name="T46" fmla="*/ 246 w 304"/>
                <a:gd name="T47" fmla="*/ 300 h 300"/>
                <a:gd name="T48" fmla="*/ 250 w 304"/>
                <a:gd name="T49" fmla="*/ 300 h 300"/>
                <a:gd name="T50" fmla="*/ 255 w 304"/>
                <a:gd name="T51" fmla="*/ 300 h 300"/>
                <a:gd name="T52" fmla="*/ 259 w 304"/>
                <a:gd name="T53" fmla="*/ 299 h 300"/>
                <a:gd name="T54" fmla="*/ 264 w 304"/>
                <a:gd name="T55" fmla="*/ 297 h 300"/>
                <a:gd name="T56" fmla="*/ 268 w 304"/>
                <a:gd name="T57" fmla="*/ 295 h 300"/>
                <a:gd name="T58" fmla="*/ 273 w 304"/>
                <a:gd name="T59" fmla="*/ 292 h 300"/>
                <a:gd name="T60" fmla="*/ 277 w 304"/>
                <a:gd name="T61" fmla="*/ 288 h 300"/>
                <a:gd name="T62" fmla="*/ 282 w 304"/>
                <a:gd name="T63" fmla="*/ 284 h 300"/>
                <a:gd name="T64" fmla="*/ 286 w 304"/>
                <a:gd name="T65" fmla="*/ 278 h 300"/>
                <a:gd name="T66" fmla="*/ 291 w 304"/>
                <a:gd name="T67" fmla="*/ 273 h 300"/>
                <a:gd name="T68" fmla="*/ 295 w 304"/>
                <a:gd name="T69" fmla="*/ 267 h 300"/>
                <a:gd name="T70" fmla="*/ 300 w 304"/>
                <a:gd name="T71" fmla="*/ 259 h 300"/>
                <a:gd name="T72" fmla="*/ 304 w 304"/>
                <a:gd name="T73" fmla="*/ 251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4"/>
                <a:gd name="T112" fmla="*/ 0 h 300"/>
                <a:gd name="T113" fmla="*/ 304 w 304"/>
                <a:gd name="T114" fmla="*/ 300 h 3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4" h="300">
                  <a:moveTo>
                    <a:pt x="0" y="0"/>
                  </a:moveTo>
                  <a:lnTo>
                    <a:pt x="10" y="7"/>
                  </a:lnTo>
                  <a:lnTo>
                    <a:pt x="20" y="15"/>
                  </a:lnTo>
                  <a:lnTo>
                    <a:pt x="31" y="25"/>
                  </a:lnTo>
                  <a:lnTo>
                    <a:pt x="41" y="37"/>
                  </a:lnTo>
                  <a:lnTo>
                    <a:pt x="51" y="49"/>
                  </a:lnTo>
                  <a:lnTo>
                    <a:pt x="61" y="63"/>
                  </a:lnTo>
                  <a:lnTo>
                    <a:pt x="71" y="77"/>
                  </a:lnTo>
                  <a:lnTo>
                    <a:pt x="81" y="92"/>
                  </a:lnTo>
                  <a:lnTo>
                    <a:pt x="101" y="123"/>
                  </a:lnTo>
                  <a:lnTo>
                    <a:pt x="120" y="155"/>
                  </a:lnTo>
                  <a:lnTo>
                    <a:pt x="140" y="187"/>
                  </a:lnTo>
                  <a:lnTo>
                    <a:pt x="149" y="202"/>
                  </a:lnTo>
                  <a:lnTo>
                    <a:pt x="159" y="217"/>
                  </a:lnTo>
                  <a:lnTo>
                    <a:pt x="168" y="232"/>
                  </a:lnTo>
                  <a:lnTo>
                    <a:pt x="178" y="245"/>
                  </a:lnTo>
                  <a:lnTo>
                    <a:pt x="187" y="256"/>
                  </a:lnTo>
                  <a:lnTo>
                    <a:pt x="196" y="267"/>
                  </a:lnTo>
                  <a:lnTo>
                    <a:pt x="205" y="277"/>
                  </a:lnTo>
                  <a:lnTo>
                    <a:pt x="214" y="286"/>
                  </a:lnTo>
                  <a:lnTo>
                    <a:pt x="223" y="292"/>
                  </a:lnTo>
                  <a:lnTo>
                    <a:pt x="232" y="297"/>
                  </a:lnTo>
                  <a:lnTo>
                    <a:pt x="241" y="300"/>
                  </a:lnTo>
                  <a:lnTo>
                    <a:pt x="246" y="300"/>
                  </a:lnTo>
                  <a:lnTo>
                    <a:pt x="250" y="300"/>
                  </a:lnTo>
                  <a:lnTo>
                    <a:pt x="255" y="300"/>
                  </a:lnTo>
                  <a:lnTo>
                    <a:pt x="259" y="299"/>
                  </a:lnTo>
                  <a:lnTo>
                    <a:pt x="264" y="297"/>
                  </a:lnTo>
                  <a:lnTo>
                    <a:pt x="268" y="295"/>
                  </a:lnTo>
                  <a:lnTo>
                    <a:pt x="273" y="292"/>
                  </a:lnTo>
                  <a:lnTo>
                    <a:pt x="277" y="288"/>
                  </a:lnTo>
                  <a:lnTo>
                    <a:pt x="282" y="284"/>
                  </a:lnTo>
                  <a:lnTo>
                    <a:pt x="286" y="278"/>
                  </a:lnTo>
                  <a:lnTo>
                    <a:pt x="291" y="273"/>
                  </a:lnTo>
                  <a:lnTo>
                    <a:pt x="295" y="267"/>
                  </a:lnTo>
                  <a:lnTo>
                    <a:pt x="300" y="259"/>
                  </a:lnTo>
                  <a:lnTo>
                    <a:pt x="304" y="251"/>
                  </a:lnTo>
                </a:path>
              </a:pathLst>
            </a:custGeom>
            <a:noFill/>
            <a:ln w="20955">
              <a:solidFill>
                <a:srgbClr val="000000"/>
              </a:solidFill>
              <a:round/>
              <a:headEnd/>
              <a:tailEnd/>
            </a:ln>
          </p:spPr>
          <p:txBody>
            <a:bodyPr/>
            <a:lstStyle/>
            <a:p>
              <a:endParaRPr lang="en-US"/>
            </a:p>
          </p:txBody>
        </p:sp>
        <p:sp>
          <p:nvSpPr>
            <p:cNvPr id="92335" name="Freeform 406"/>
            <p:cNvSpPr>
              <a:spLocks/>
            </p:cNvSpPr>
            <p:nvPr/>
          </p:nvSpPr>
          <p:spPr bwMode="auto">
            <a:xfrm>
              <a:off x="3184" y="2954"/>
              <a:ext cx="348" cy="1504"/>
            </a:xfrm>
            <a:custGeom>
              <a:avLst/>
              <a:gdLst>
                <a:gd name="T0" fmla="*/ 0 w 348"/>
                <a:gd name="T1" fmla="*/ 1504 h 1504"/>
                <a:gd name="T2" fmla="*/ 5 w 348"/>
                <a:gd name="T3" fmla="*/ 1494 h 1504"/>
                <a:gd name="T4" fmla="*/ 10 w 348"/>
                <a:gd name="T5" fmla="*/ 1482 h 1504"/>
                <a:gd name="T6" fmla="*/ 15 w 348"/>
                <a:gd name="T7" fmla="*/ 1470 h 1504"/>
                <a:gd name="T8" fmla="*/ 21 w 348"/>
                <a:gd name="T9" fmla="*/ 1456 h 1504"/>
                <a:gd name="T10" fmla="*/ 26 w 348"/>
                <a:gd name="T11" fmla="*/ 1441 h 1504"/>
                <a:gd name="T12" fmla="*/ 31 w 348"/>
                <a:gd name="T13" fmla="*/ 1426 h 1504"/>
                <a:gd name="T14" fmla="*/ 36 w 348"/>
                <a:gd name="T15" fmla="*/ 1409 h 1504"/>
                <a:gd name="T16" fmla="*/ 42 w 348"/>
                <a:gd name="T17" fmla="*/ 1392 h 1504"/>
                <a:gd name="T18" fmla="*/ 48 w 348"/>
                <a:gd name="T19" fmla="*/ 1373 h 1504"/>
                <a:gd name="T20" fmla="*/ 53 w 348"/>
                <a:gd name="T21" fmla="*/ 1354 h 1504"/>
                <a:gd name="T22" fmla="*/ 59 w 348"/>
                <a:gd name="T23" fmla="*/ 1334 h 1504"/>
                <a:gd name="T24" fmla="*/ 64 w 348"/>
                <a:gd name="T25" fmla="*/ 1313 h 1504"/>
                <a:gd name="T26" fmla="*/ 70 w 348"/>
                <a:gd name="T27" fmla="*/ 1291 h 1504"/>
                <a:gd name="T28" fmla="*/ 75 w 348"/>
                <a:gd name="T29" fmla="*/ 1269 h 1504"/>
                <a:gd name="T30" fmla="*/ 81 w 348"/>
                <a:gd name="T31" fmla="*/ 1245 h 1504"/>
                <a:gd name="T32" fmla="*/ 86 w 348"/>
                <a:gd name="T33" fmla="*/ 1222 h 1504"/>
                <a:gd name="T34" fmla="*/ 92 w 348"/>
                <a:gd name="T35" fmla="*/ 1197 h 1504"/>
                <a:gd name="T36" fmla="*/ 97 w 348"/>
                <a:gd name="T37" fmla="*/ 1172 h 1504"/>
                <a:gd name="T38" fmla="*/ 109 w 348"/>
                <a:gd name="T39" fmla="*/ 1121 h 1504"/>
                <a:gd name="T40" fmla="*/ 120 w 348"/>
                <a:gd name="T41" fmla="*/ 1067 h 1504"/>
                <a:gd name="T42" fmla="*/ 132 w 348"/>
                <a:gd name="T43" fmla="*/ 1012 h 1504"/>
                <a:gd name="T44" fmla="*/ 144 w 348"/>
                <a:gd name="T45" fmla="*/ 956 h 1504"/>
                <a:gd name="T46" fmla="*/ 155 w 348"/>
                <a:gd name="T47" fmla="*/ 898 h 1504"/>
                <a:gd name="T48" fmla="*/ 167 w 348"/>
                <a:gd name="T49" fmla="*/ 840 h 1504"/>
                <a:gd name="T50" fmla="*/ 178 w 348"/>
                <a:gd name="T51" fmla="*/ 781 h 1504"/>
                <a:gd name="T52" fmla="*/ 201 w 348"/>
                <a:gd name="T53" fmla="*/ 663 h 1504"/>
                <a:gd name="T54" fmla="*/ 212 w 348"/>
                <a:gd name="T55" fmla="*/ 605 h 1504"/>
                <a:gd name="T56" fmla="*/ 224 w 348"/>
                <a:gd name="T57" fmla="*/ 547 h 1504"/>
                <a:gd name="T58" fmla="*/ 235 w 348"/>
                <a:gd name="T59" fmla="*/ 490 h 1504"/>
                <a:gd name="T60" fmla="*/ 246 w 348"/>
                <a:gd name="T61" fmla="*/ 434 h 1504"/>
                <a:gd name="T62" fmla="*/ 257 w 348"/>
                <a:gd name="T63" fmla="*/ 379 h 1504"/>
                <a:gd name="T64" fmla="*/ 268 w 348"/>
                <a:gd name="T65" fmla="*/ 327 h 1504"/>
                <a:gd name="T66" fmla="*/ 273 w 348"/>
                <a:gd name="T67" fmla="*/ 301 h 1504"/>
                <a:gd name="T68" fmla="*/ 278 w 348"/>
                <a:gd name="T69" fmla="*/ 276 h 1504"/>
                <a:gd name="T70" fmla="*/ 284 w 348"/>
                <a:gd name="T71" fmla="*/ 251 h 1504"/>
                <a:gd name="T72" fmla="*/ 289 w 348"/>
                <a:gd name="T73" fmla="*/ 227 h 1504"/>
                <a:gd name="T74" fmla="*/ 294 w 348"/>
                <a:gd name="T75" fmla="*/ 204 h 1504"/>
                <a:gd name="T76" fmla="*/ 299 w 348"/>
                <a:gd name="T77" fmla="*/ 182 h 1504"/>
                <a:gd name="T78" fmla="*/ 305 w 348"/>
                <a:gd name="T79" fmla="*/ 160 h 1504"/>
                <a:gd name="T80" fmla="*/ 309 w 348"/>
                <a:gd name="T81" fmla="*/ 139 h 1504"/>
                <a:gd name="T82" fmla="*/ 314 w 348"/>
                <a:gd name="T83" fmla="*/ 118 h 1504"/>
                <a:gd name="T84" fmla="*/ 319 w 348"/>
                <a:gd name="T85" fmla="*/ 98 h 1504"/>
                <a:gd name="T86" fmla="*/ 324 w 348"/>
                <a:gd name="T87" fmla="*/ 80 h 1504"/>
                <a:gd name="T88" fmla="*/ 329 w 348"/>
                <a:gd name="T89" fmla="*/ 62 h 1504"/>
                <a:gd name="T90" fmla="*/ 334 w 348"/>
                <a:gd name="T91" fmla="*/ 45 h 1504"/>
                <a:gd name="T92" fmla="*/ 339 w 348"/>
                <a:gd name="T93" fmla="*/ 29 h 1504"/>
                <a:gd name="T94" fmla="*/ 343 w 348"/>
                <a:gd name="T95" fmla="*/ 14 h 1504"/>
                <a:gd name="T96" fmla="*/ 348 w 348"/>
                <a:gd name="T97" fmla="*/ 0 h 15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8"/>
                <a:gd name="T148" fmla="*/ 0 h 1504"/>
                <a:gd name="T149" fmla="*/ 348 w 348"/>
                <a:gd name="T150" fmla="*/ 1504 h 15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8" h="1504">
                  <a:moveTo>
                    <a:pt x="0" y="1504"/>
                  </a:moveTo>
                  <a:lnTo>
                    <a:pt x="5" y="1494"/>
                  </a:lnTo>
                  <a:lnTo>
                    <a:pt x="10" y="1482"/>
                  </a:lnTo>
                  <a:lnTo>
                    <a:pt x="15" y="1470"/>
                  </a:lnTo>
                  <a:lnTo>
                    <a:pt x="21" y="1456"/>
                  </a:lnTo>
                  <a:lnTo>
                    <a:pt x="26" y="1441"/>
                  </a:lnTo>
                  <a:lnTo>
                    <a:pt x="31" y="1426"/>
                  </a:lnTo>
                  <a:lnTo>
                    <a:pt x="36" y="1409"/>
                  </a:lnTo>
                  <a:lnTo>
                    <a:pt x="42" y="1392"/>
                  </a:lnTo>
                  <a:lnTo>
                    <a:pt x="48" y="1373"/>
                  </a:lnTo>
                  <a:lnTo>
                    <a:pt x="53" y="1354"/>
                  </a:lnTo>
                  <a:lnTo>
                    <a:pt x="59" y="1334"/>
                  </a:lnTo>
                  <a:lnTo>
                    <a:pt x="64" y="1313"/>
                  </a:lnTo>
                  <a:lnTo>
                    <a:pt x="70" y="1291"/>
                  </a:lnTo>
                  <a:lnTo>
                    <a:pt x="75" y="1269"/>
                  </a:lnTo>
                  <a:lnTo>
                    <a:pt x="81" y="1245"/>
                  </a:lnTo>
                  <a:lnTo>
                    <a:pt x="86" y="1222"/>
                  </a:lnTo>
                  <a:lnTo>
                    <a:pt x="92" y="1197"/>
                  </a:lnTo>
                  <a:lnTo>
                    <a:pt x="97" y="1172"/>
                  </a:lnTo>
                  <a:lnTo>
                    <a:pt x="109" y="1121"/>
                  </a:lnTo>
                  <a:lnTo>
                    <a:pt x="120" y="1067"/>
                  </a:lnTo>
                  <a:lnTo>
                    <a:pt x="132" y="1012"/>
                  </a:lnTo>
                  <a:lnTo>
                    <a:pt x="144" y="956"/>
                  </a:lnTo>
                  <a:lnTo>
                    <a:pt x="155" y="898"/>
                  </a:lnTo>
                  <a:lnTo>
                    <a:pt x="167" y="840"/>
                  </a:lnTo>
                  <a:lnTo>
                    <a:pt x="178" y="781"/>
                  </a:lnTo>
                  <a:lnTo>
                    <a:pt x="201" y="663"/>
                  </a:lnTo>
                  <a:lnTo>
                    <a:pt x="212" y="605"/>
                  </a:lnTo>
                  <a:lnTo>
                    <a:pt x="224" y="547"/>
                  </a:lnTo>
                  <a:lnTo>
                    <a:pt x="235" y="490"/>
                  </a:lnTo>
                  <a:lnTo>
                    <a:pt x="246" y="434"/>
                  </a:lnTo>
                  <a:lnTo>
                    <a:pt x="257" y="379"/>
                  </a:lnTo>
                  <a:lnTo>
                    <a:pt x="268" y="327"/>
                  </a:lnTo>
                  <a:lnTo>
                    <a:pt x="273" y="301"/>
                  </a:lnTo>
                  <a:lnTo>
                    <a:pt x="278" y="276"/>
                  </a:lnTo>
                  <a:lnTo>
                    <a:pt x="284" y="251"/>
                  </a:lnTo>
                  <a:lnTo>
                    <a:pt x="289" y="227"/>
                  </a:lnTo>
                  <a:lnTo>
                    <a:pt x="294" y="204"/>
                  </a:lnTo>
                  <a:lnTo>
                    <a:pt x="299" y="182"/>
                  </a:lnTo>
                  <a:lnTo>
                    <a:pt x="305" y="160"/>
                  </a:lnTo>
                  <a:lnTo>
                    <a:pt x="309" y="139"/>
                  </a:lnTo>
                  <a:lnTo>
                    <a:pt x="314" y="118"/>
                  </a:lnTo>
                  <a:lnTo>
                    <a:pt x="319" y="98"/>
                  </a:lnTo>
                  <a:lnTo>
                    <a:pt x="324" y="80"/>
                  </a:lnTo>
                  <a:lnTo>
                    <a:pt x="329" y="62"/>
                  </a:lnTo>
                  <a:lnTo>
                    <a:pt x="334" y="45"/>
                  </a:lnTo>
                  <a:lnTo>
                    <a:pt x="339" y="29"/>
                  </a:lnTo>
                  <a:lnTo>
                    <a:pt x="343" y="14"/>
                  </a:lnTo>
                  <a:lnTo>
                    <a:pt x="348" y="0"/>
                  </a:lnTo>
                </a:path>
              </a:pathLst>
            </a:custGeom>
            <a:noFill/>
            <a:ln w="20955">
              <a:solidFill>
                <a:srgbClr val="000000"/>
              </a:solidFill>
              <a:round/>
              <a:headEnd/>
              <a:tailEnd/>
            </a:ln>
          </p:spPr>
          <p:txBody>
            <a:bodyPr/>
            <a:lstStyle/>
            <a:p>
              <a:endParaRPr lang="en-US"/>
            </a:p>
          </p:txBody>
        </p:sp>
        <p:sp>
          <p:nvSpPr>
            <p:cNvPr id="92336" name="Freeform 405"/>
            <p:cNvSpPr>
              <a:spLocks/>
            </p:cNvSpPr>
            <p:nvPr/>
          </p:nvSpPr>
          <p:spPr bwMode="auto">
            <a:xfrm>
              <a:off x="3532" y="2730"/>
              <a:ext cx="232" cy="224"/>
            </a:xfrm>
            <a:custGeom>
              <a:avLst/>
              <a:gdLst>
                <a:gd name="T0" fmla="*/ 0 w 232"/>
                <a:gd name="T1" fmla="*/ 224 h 224"/>
                <a:gd name="T2" fmla="*/ 9 w 232"/>
                <a:gd name="T3" fmla="*/ 196 h 224"/>
                <a:gd name="T4" fmla="*/ 19 w 232"/>
                <a:gd name="T5" fmla="*/ 169 h 224"/>
                <a:gd name="T6" fmla="*/ 29 w 232"/>
                <a:gd name="T7" fmla="*/ 144 h 224"/>
                <a:gd name="T8" fmla="*/ 39 w 232"/>
                <a:gd name="T9" fmla="*/ 120 h 224"/>
                <a:gd name="T10" fmla="*/ 50 w 232"/>
                <a:gd name="T11" fmla="*/ 98 h 224"/>
                <a:gd name="T12" fmla="*/ 61 w 232"/>
                <a:gd name="T13" fmla="*/ 77 h 224"/>
                <a:gd name="T14" fmla="*/ 73 w 232"/>
                <a:gd name="T15" fmla="*/ 59 h 224"/>
                <a:gd name="T16" fmla="*/ 79 w 232"/>
                <a:gd name="T17" fmla="*/ 51 h 224"/>
                <a:gd name="T18" fmla="*/ 86 w 232"/>
                <a:gd name="T19" fmla="*/ 43 h 224"/>
                <a:gd name="T20" fmla="*/ 93 w 232"/>
                <a:gd name="T21" fmla="*/ 35 h 224"/>
                <a:gd name="T22" fmla="*/ 100 w 232"/>
                <a:gd name="T23" fmla="*/ 29 h 224"/>
                <a:gd name="T24" fmla="*/ 107 w 232"/>
                <a:gd name="T25" fmla="*/ 23 h 224"/>
                <a:gd name="T26" fmla="*/ 115 w 232"/>
                <a:gd name="T27" fmla="*/ 18 h 224"/>
                <a:gd name="T28" fmla="*/ 122 w 232"/>
                <a:gd name="T29" fmla="*/ 13 h 224"/>
                <a:gd name="T30" fmla="*/ 130 w 232"/>
                <a:gd name="T31" fmla="*/ 9 h 224"/>
                <a:gd name="T32" fmla="*/ 139 w 232"/>
                <a:gd name="T33" fmla="*/ 5 h 224"/>
                <a:gd name="T34" fmla="*/ 148 w 232"/>
                <a:gd name="T35" fmla="*/ 3 h 224"/>
                <a:gd name="T36" fmla="*/ 157 w 232"/>
                <a:gd name="T37" fmla="*/ 1 h 224"/>
                <a:gd name="T38" fmla="*/ 166 w 232"/>
                <a:gd name="T39" fmla="*/ 0 h 224"/>
                <a:gd name="T40" fmla="*/ 176 w 232"/>
                <a:gd name="T41" fmla="*/ 0 h 224"/>
                <a:gd name="T42" fmla="*/ 187 w 232"/>
                <a:gd name="T43" fmla="*/ 0 h 224"/>
                <a:gd name="T44" fmla="*/ 197 w 232"/>
                <a:gd name="T45" fmla="*/ 2 h 224"/>
                <a:gd name="T46" fmla="*/ 208 w 232"/>
                <a:gd name="T47" fmla="*/ 4 h 224"/>
                <a:gd name="T48" fmla="*/ 220 w 232"/>
                <a:gd name="T49" fmla="*/ 8 h 224"/>
                <a:gd name="T50" fmla="*/ 232 w 232"/>
                <a:gd name="T51" fmla="*/ 11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2"/>
                <a:gd name="T79" fmla="*/ 0 h 224"/>
                <a:gd name="T80" fmla="*/ 232 w 232"/>
                <a:gd name="T81" fmla="*/ 224 h 2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2" h="224">
                  <a:moveTo>
                    <a:pt x="0" y="224"/>
                  </a:moveTo>
                  <a:lnTo>
                    <a:pt x="9" y="196"/>
                  </a:lnTo>
                  <a:lnTo>
                    <a:pt x="19" y="169"/>
                  </a:lnTo>
                  <a:lnTo>
                    <a:pt x="29" y="144"/>
                  </a:lnTo>
                  <a:lnTo>
                    <a:pt x="39" y="120"/>
                  </a:lnTo>
                  <a:lnTo>
                    <a:pt x="50" y="98"/>
                  </a:lnTo>
                  <a:lnTo>
                    <a:pt x="61" y="77"/>
                  </a:lnTo>
                  <a:lnTo>
                    <a:pt x="73" y="59"/>
                  </a:lnTo>
                  <a:lnTo>
                    <a:pt x="79" y="51"/>
                  </a:lnTo>
                  <a:lnTo>
                    <a:pt x="86" y="43"/>
                  </a:lnTo>
                  <a:lnTo>
                    <a:pt x="93" y="35"/>
                  </a:lnTo>
                  <a:lnTo>
                    <a:pt x="100" y="29"/>
                  </a:lnTo>
                  <a:lnTo>
                    <a:pt x="107" y="23"/>
                  </a:lnTo>
                  <a:lnTo>
                    <a:pt x="115" y="18"/>
                  </a:lnTo>
                  <a:lnTo>
                    <a:pt x="122" y="13"/>
                  </a:lnTo>
                  <a:lnTo>
                    <a:pt x="130" y="9"/>
                  </a:lnTo>
                  <a:lnTo>
                    <a:pt x="139" y="5"/>
                  </a:lnTo>
                  <a:lnTo>
                    <a:pt x="148" y="3"/>
                  </a:lnTo>
                  <a:lnTo>
                    <a:pt x="157" y="1"/>
                  </a:lnTo>
                  <a:lnTo>
                    <a:pt x="166" y="0"/>
                  </a:lnTo>
                  <a:lnTo>
                    <a:pt x="176" y="0"/>
                  </a:lnTo>
                  <a:lnTo>
                    <a:pt x="187" y="0"/>
                  </a:lnTo>
                  <a:lnTo>
                    <a:pt x="197" y="2"/>
                  </a:lnTo>
                  <a:lnTo>
                    <a:pt x="208" y="4"/>
                  </a:lnTo>
                  <a:lnTo>
                    <a:pt x="220" y="8"/>
                  </a:lnTo>
                  <a:lnTo>
                    <a:pt x="232" y="11"/>
                  </a:lnTo>
                </a:path>
              </a:pathLst>
            </a:custGeom>
            <a:noFill/>
            <a:ln w="20955">
              <a:solidFill>
                <a:srgbClr val="000000"/>
              </a:solidFill>
              <a:round/>
              <a:headEnd/>
              <a:tailEnd/>
            </a:ln>
          </p:spPr>
          <p:txBody>
            <a:bodyPr/>
            <a:lstStyle/>
            <a:p>
              <a:endParaRPr lang="en-US"/>
            </a:p>
          </p:txBody>
        </p:sp>
        <p:sp>
          <p:nvSpPr>
            <p:cNvPr id="92337" name="Freeform 404"/>
            <p:cNvSpPr>
              <a:spLocks/>
            </p:cNvSpPr>
            <p:nvPr/>
          </p:nvSpPr>
          <p:spPr bwMode="auto">
            <a:xfrm>
              <a:off x="3764" y="2741"/>
              <a:ext cx="1231" cy="743"/>
            </a:xfrm>
            <a:custGeom>
              <a:avLst/>
              <a:gdLst>
                <a:gd name="T0" fmla="*/ 0 w 1231"/>
                <a:gd name="T1" fmla="*/ 0 h 743"/>
                <a:gd name="T2" fmla="*/ 11 w 1231"/>
                <a:gd name="T3" fmla="*/ 5 h 743"/>
                <a:gd name="T4" fmla="*/ 24 w 1231"/>
                <a:gd name="T5" fmla="*/ 10 h 743"/>
                <a:gd name="T6" fmla="*/ 37 w 1231"/>
                <a:gd name="T7" fmla="*/ 16 h 743"/>
                <a:gd name="T8" fmla="*/ 51 w 1231"/>
                <a:gd name="T9" fmla="*/ 21 h 743"/>
                <a:gd name="T10" fmla="*/ 65 w 1231"/>
                <a:gd name="T11" fmla="*/ 28 h 743"/>
                <a:gd name="T12" fmla="*/ 81 w 1231"/>
                <a:gd name="T13" fmla="*/ 35 h 743"/>
                <a:gd name="T14" fmla="*/ 96 w 1231"/>
                <a:gd name="T15" fmla="*/ 43 h 743"/>
                <a:gd name="T16" fmla="*/ 113 w 1231"/>
                <a:gd name="T17" fmla="*/ 51 h 743"/>
                <a:gd name="T18" fmla="*/ 129 w 1231"/>
                <a:gd name="T19" fmla="*/ 60 h 743"/>
                <a:gd name="T20" fmla="*/ 146 w 1231"/>
                <a:gd name="T21" fmla="*/ 70 h 743"/>
                <a:gd name="T22" fmla="*/ 182 w 1231"/>
                <a:gd name="T23" fmla="*/ 89 h 743"/>
                <a:gd name="T24" fmla="*/ 221 w 1231"/>
                <a:gd name="T25" fmla="*/ 111 h 743"/>
                <a:gd name="T26" fmla="*/ 260 w 1231"/>
                <a:gd name="T27" fmla="*/ 133 h 743"/>
                <a:gd name="T28" fmla="*/ 301 w 1231"/>
                <a:gd name="T29" fmla="*/ 158 h 743"/>
                <a:gd name="T30" fmla="*/ 343 w 1231"/>
                <a:gd name="T31" fmla="*/ 182 h 743"/>
                <a:gd name="T32" fmla="*/ 387 w 1231"/>
                <a:gd name="T33" fmla="*/ 209 h 743"/>
                <a:gd name="T34" fmla="*/ 431 w 1231"/>
                <a:gd name="T35" fmla="*/ 236 h 743"/>
                <a:gd name="T36" fmla="*/ 476 w 1231"/>
                <a:gd name="T37" fmla="*/ 264 h 743"/>
                <a:gd name="T38" fmla="*/ 521 w 1231"/>
                <a:gd name="T39" fmla="*/ 293 h 743"/>
                <a:gd name="T40" fmla="*/ 613 w 1231"/>
                <a:gd name="T41" fmla="*/ 351 h 743"/>
                <a:gd name="T42" fmla="*/ 705 w 1231"/>
                <a:gd name="T43" fmla="*/ 410 h 743"/>
                <a:gd name="T44" fmla="*/ 751 w 1231"/>
                <a:gd name="T45" fmla="*/ 439 h 743"/>
                <a:gd name="T46" fmla="*/ 796 w 1231"/>
                <a:gd name="T47" fmla="*/ 469 h 743"/>
                <a:gd name="T48" fmla="*/ 841 w 1231"/>
                <a:gd name="T49" fmla="*/ 497 h 743"/>
                <a:gd name="T50" fmla="*/ 884 w 1231"/>
                <a:gd name="T51" fmla="*/ 525 h 743"/>
                <a:gd name="T52" fmla="*/ 927 w 1231"/>
                <a:gd name="T53" fmla="*/ 552 h 743"/>
                <a:gd name="T54" fmla="*/ 968 w 1231"/>
                <a:gd name="T55" fmla="*/ 579 h 743"/>
                <a:gd name="T56" fmla="*/ 1008 w 1231"/>
                <a:gd name="T57" fmla="*/ 605 h 743"/>
                <a:gd name="T58" fmla="*/ 1046 w 1231"/>
                <a:gd name="T59" fmla="*/ 629 h 743"/>
                <a:gd name="T60" fmla="*/ 1082 w 1231"/>
                <a:gd name="T61" fmla="*/ 652 h 743"/>
                <a:gd name="T62" fmla="*/ 1100 w 1231"/>
                <a:gd name="T63" fmla="*/ 663 h 743"/>
                <a:gd name="T64" fmla="*/ 1117 w 1231"/>
                <a:gd name="T65" fmla="*/ 674 h 743"/>
                <a:gd name="T66" fmla="*/ 1134 w 1231"/>
                <a:gd name="T67" fmla="*/ 684 h 743"/>
                <a:gd name="T68" fmla="*/ 1150 w 1231"/>
                <a:gd name="T69" fmla="*/ 694 h 743"/>
                <a:gd name="T70" fmla="*/ 1165 w 1231"/>
                <a:gd name="T71" fmla="*/ 703 h 743"/>
                <a:gd name="T72" fmla="*/ 1179 w 1231"/>
                <a:gd name="T73" fmla="*/ 712 h 743"/>
                <a:gd name="T74" fmla="*/ 1193 w 1231"/>
                <a:gd name="T75" fmla="*/ 720 h 743"/>
                <a:gd name="T76" fmla="*/ 1206 w 1231"/>
                <a:gd name="T77" fmla="*/ 728 h 743"/>
                <a:gd name="T78" fmla="*/ 1219 w 1231"/>
                <a:gd name="T79" fmla="*/ 736 h 743"/>
                <a:gd name="T80" fmla="*/ 1231 w 1231"/>
                <a:gd name="T81" fmla="*/ 743 h 7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1"/>
                <a:gd name="T124" fmla="*/ 0 h 743"/>
                <a:gd name="T125" fmla="*/ 1231 w 1231"/>
                <a:gd name="T126" fmla="*/ 743 h 7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1" h="743">
                  <a:moveTo>
                    <a:pt x="0" y="0"/>
                  </a:moveTo>
                  <a:lnTo>
                    <a:pt x="11" y="5"/>
                  </a:lnTo>
                  <a:lnTo>
                    <a:pt x="24" y="10"/>
                  </a:lnTo>
                  <a:lnTo>
                    <a:pt x="37" y="16"/>
                  </a:lnTo>
                  <a:lnTo>
                    <a:pt x="51" y="21"/>
                  </a:lnTo>
                  <a:lnTo>
                    <a:pt x="65" y="28"/>
                  </a:lnTo>
                  <a:lnTo>
                    <a:pt x="81" y="35"/>
                  </a:lnTo>
                  <a:lnTo>
                    <a:pt x="96" y="43"/>
                  </a:lnTo>
                  <a:lnTo>
                    <a:pt x="113" y="51"/>
                  </a:lnTo>
                  <a:lnTo>
                    <a:pt x="129" y="60"/>
                  </a:lnTo>
                  <a:lnTo>
                    <a:pt x="146" y="70"/>
                  </a:lnTo>
                  <a:lnTo>
                    <a:pt x="182" y="89"/>
                  </a:lnTo>
                  <a:lnTo>
                    <a:pt x="221" y="111"/>
                  </a:lnTo>
                  <a:lnTo>
                    <a:pt x="260" y="133"/>
                  </a:lnTo>
                  <a:lnTo>
                    <a:pt x="301" y="158"/>
                  </a:lnTo>
                  <a:lnTo>
                    <a:pt x="343" y="182"/>
                  </a:lnTo>
                  <a:lnTo>
                    <a:pt x="387" y="209"/>
                  </a:lnTo>
                  <a:lnTo>
                    <a:pt x="431" y="236"/>
                  </a:lnTo>
                  <a:lnTo>
                    <a:pt x="476" y="264"/>
                  </a:lnTo>
                  <a:lnTo>
                    <a:pt x="521" y="293"/>
                  </a:lnTo>
                  <a:lnTo>
                    <a:pt x="613" y="351"/>
                  </a:lnTo>
                  <a:lnTo>
                    <a:pt x="705" y="410"/>
                  </a:lnTo>
                  <a:lnTo>
                    <a:pt x="751" y="439"/>
                  </a:lnTo>
                  <a:lnTo>
                    <a:pt x="796" y="469"/>
                  </a:lnTo>
                  <a:lnTo>
                    <a:pt x="841" y="497"/>
                  </a:lnTo>
                  <a:lnTo>
                    <a:pt x="884" y="525"/>
                  </a:lnTo>
                  <a:lnTo>
                    <a:pt x="927" y="552"/>
                  </a:lnTo>
                  <a:lnTo>
                    <a:pt x="968" y="579"/>
                  </a:lnTo>
                  <a:lnTo>
                    <a:pt x="1008" y="605"/>
                  </a:lnTo>
                  <a:lnTo>
                    <a:pt x="1046" y="629"/>
                  </a:lnTo>
                  <a:lnTo>
                    <a:pt x="1082" y="652"/>
                  </a:lnTo>
                  <a:lnTo>
                    <a:pt x="1100" y="663"/>
                  </a:lnTo>
                  <a:lnTo>
                    <a:pt x="1117" y="674"/>
                  </a:lnTo>
                  <a:lnTo>
                    <a:pt x="1134" y="684"/>
                  </a:lnTo>
                  <a:lnTo>
                    <a:pt x="1150" y="694"/>
                  </a:lnTo>
                  <a:lnTo>
                    <a:pt x="1165" y="703"/>
                  </a:lnTo>
                  <a:lnTo>
                    <a:pt x="1179" y="712"/>
                  </a:lnTo>
                  <a:lnTo>
                    <a:pt x="1193" y="720"/>
                  </a:lnTo>
                  <a:lnTo>
                    <a:pt x="1206" y="728"/>
                  </a:lnTo>
                  <a:lnTo>
                    <a:pt x="1219" y="736"/>
                  </a:lnTo>
                  <a:lnTo>
                    <a:pt x="1231" y="743"/>
                  </a:lnTo>
                </a:path>
              </a:pathLst>
            </a:custGeom>
            <a:noFill/>
            <a:ln w="20955">
              <a:solidFill>
                <a:srgbClr val="000000"/>
              </a:solidFill>
              <a:round/>
              <a:headEnd/>
              <a:tailEnd/>
            </a:ln>
          </p:spPr>
          <p:txBody>
            <a:bodyPr/>
            <a:lstStyle/>
            <a:p>
              <a:endParaRPr lang="en-US"/>
            </a:p>
          </p:txBody>
        </p:sp>
        <p:sp>
          <p:nvSpPr>
            <p:cNvPr id="92338" name="Freeform 403"/>
            <p:cNvSpPr>
              <a:spLocks/>
            </p:cNvSpPr>
            <p:nvPr/>
          </p:nvSpPr>
          <p:spPr bwMode="auto">
            <a:xfrm>
              <a:off x="4995" y="3484"/>
              <a:ext cx="261" cy="117"/>
            </a:xfrm>
            <a:custGeom>
              <a:avLst/>
              <a:gdLst>
                <a:gd name="T0" fmla="*/ 0 w 261"/>
                <a:gd name="T1" fmla="*/ 0 h 117"/>
                <a:gd name="T2" fmla="*/ 23 w 261"/>
                <a:gd name="T3" fmla="*/ 13 h 117"/>
                <a:gd name="T4" fmla="*/ 44 w 261"/>
                <a:gd name="T5" fmla="*/ 24 h 117"/>
                <a:gd name="T6" fmla="*/ 64 w 261"/>
                <a:gd name="T7" fmla="*/ 35 h 117"/>
                <a:gd name="T8" fmla="*/ 83 w 261"/>
                <a:gd name="T9" fmla="*/ 44 h 117"/>
                <a:gd name="T10" fmla="*/ 101 w 261"/>
                <a:gd name="T11" fmla="*/ 52 h 117"/>
                <a:gd name="T12" fmla="*/ 117 w 261"/>
                <a:gd name="T13" fmla="*/ 59 h 117"/>
                <a:gd name="T14" fmla="*/ 133 w 261"/>
                <a:gd name="T15" fmla="*/ 66 h 117"/>
                <a:gd name="T16" fmla="*/ 149 w 261"/>
                <a:gd name="T17" fmla="*/ 73 h 117"/>
                <a:gd name="T18" fmla="*/ 163 w 261"/>
                <a:gd name="T19" fmla="*/ 78 h 117"/>
                <a:gd name="T20" fmla="*/ 178 w 261"/>
                <a:gd name="T21" fmla="*/ 84 h 117"/>
                <a:gd name="T22" fmla="*/ 205 w 261"/>
                <a:gd name="T23" fmla="*/ 94 h 117"/>
                <a:gd name="T24" fmla="*/ 233 w 261"/>
                <a:gd name="T25" fmla="*/ 105 h 117"/>
                <a:gd name="T26" fmla="*/ 247 w 261"/>
                <a:gd name="T27" fmla="*/ 111 h 117"/>
                <a:gd name="T28" fmla="*/ 261 w 261"/>
                <a:gd name="T29" fmla="*/ 117 h 1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1"/>
                <a:gd name="T46" fmla="*/ 0 h 117"/>
                <a:gd name="T47" fmla="*/ 261 w 261"/>
                <a:gd name="T48" fmla="*/ 117 h 1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1" h="117">
                  <a:moveTo>
                    <a:pt x="0" y="0"/>
                  </a:moveTo>
                  <a:lnTo>
                    <a:pt x="23" y="13"/>
                  </a:lnTo>
                  <a:lnTo>
                    <a:pt x="44" y="24"/>
                  </a:lnTo>
                  <a:lnTo>
                    <a:pt x="64" y="35"/>
                  </a:lnTo>
                  <a:lnTo>
                    <a:pt x="83" y="44"/>
                  </a:lnTo>
                  <a:lnTo>
                    <a:pt x="101" y="52"/>
                  </a:lnTo>
                  <a:lnTo>
                    <a:pt x="117" y="59"/>
                  </a:lnTo>
                  <a:lnTo>
                    <a:pt x="133" y="66"/>
                  </a:lnTo>
                  <a:lnTo>
                    <a:pt x="149" y="73"/>
                  </a:lnTo>
                  <a:lnTo>
                    <a:pt x="163" y="78"/>
                  </a:lnTo>
                  <a:lnTo>
                    <a:pt x="178" y="84"/>
                  </a:lnTo>
                  <a:lnTo>
                    <a:pt x="205" y="94"/>
                  </a:lnTo>
                  <a:lnTo>
                    <a:pt x="233" y="105"/>
                  </a:lnTo>
                  <a:lnTo>
                    <a:pt x="247" y="111"/>
                  </a:lnTo>
                  <a:lnTo>
                    <a:pt x="261" y="117"/>
                  </a:lnTo>
                </a:path>
              </a:pathLst>
            </a:custGeom>
            <a:noFill/>
            <a:ln w="20955">
              <a:solidFill>
                <a:srgbClr val="000000"/>
              </a:solidFill>
              <a:round/>
              <a:headEnd/>
              <a:tailEnd/>
            </a:ln>
          </p:spPr>
          <p:txBody>
            <a:bodyPr/>
            <a:lstStyle/>
            <a:p>
              <a:endParaRPr lang="en-US"/>
            </a:p>
          </p:txBody>
        </p:sp>
        <p:sp>
          <p:nvSpPr>
            <p:cNvPr id="92339" name="Freeform 402"/>
            <p:cNvSpPr>
              <a:spLocks/>
            </p:cNvSpPr>
            <p:nvPr/>
          </p:nvSpPr>
          <p:spPr bwMode="auto">
            <a:xfrm>
              <a:off x="5256" y="3601"/>
              <a:ext cx="652" cy="344"/>
            </a:xfrm>
            <a:custGeom>
              <a:avLst/>
              <a:gdLst>
                <a:gd name="T0" fmla="*/ 0 w 652"/>
                <a:gd name="T1" fmla="*/ 0 h 344"/>
                <a:gd name="T2" fmla="*/ 13 w 652"/>
                <a:gd name="T3" fmla="*/ 8 h 344"/>
                <a:gd name="T4" fmla="*/ 27 w 652"/>
                <a:gd name="T5" fmla="*/ 16 h 344"/>
                <a:gd name="T6" fmla="*/ 41 w 652"/>
                <a:gd name="T7" fmla="*/ 27 h 344"/>
                <a:gd name="T8" fmla="*/ 55 w 652"/>
                <a:gd name="T9" fmla="*/ 39 h 344"/>
                <a:gd name="T10" fmla="*/ 70 w 652"/>
                <a:gd name="T11" fmla="*/ 52 h 344"/>
                <a:gd name="T12" fmla="*/ 85 w 652"/>
                <a:gd name="T13" fmla="*/ 67 h 344"/>
                <a:gd name="T14" fmla="*/ 100 w 652"/>
                <a:gd name="T15" fmla="*/ 82 h 344"/>
                <a:gd name="T16" fmla="*/ 116 w 652"/>
                <a:gd name="T17" fmla="*/ 98 h 344"/>
                <a:gd name="T18" fmla="*/ 133 w 652"/>
                <a:gd name="T19" fmla="*/ 115 h 344"/>
                <a:gd name="T20" fmla="*/ 149 w 652"/>
                <a:gd name="T21" fmla="*/ 133 h 344"/>
                <a:gd name="T22" fmla="*/ 183 w 652"/>
                <a:gd name="T23" fmla="*/ 169 h 344"/>
                <a:gd name="T24" fmla="*/ 220 w 652"/>
                <a:gd name="T25" fmla="*/ 204 h 344"/>
                <a:gd name="T26" fmla="*/ 239 w 652"/>
                <a:gd name="T27" fmla="*/ 221 h 344"/>
                <a:gd name="T28" fmla="*/ 258 w 652"/>
                <a:gd name="T29" fmla="*/ 238 h 344"/>
                <a:gd name="T30" fmla="*/ 278 w 652"/>
                <a:gd name="T31" fmla="*/ 254 h 344"/>
                <a:gd name="T32" fmla="*/ 299 w 652"/>
                <a:gd name="T33" fmla="*/ 270 h 344"/>
                <a:gd name="T34" fmla="*/ 320 w 652"/>
                <a:gd name="T35" fmla="*/ 284 h 344"/>
                <a:gd name="T36" fmla="*/ 341 w 652"/>
                <a:gd name="T37" fmla="*/ 297 h 344"/>
                <a:gd name="T38" fmla="*/ 363 w 652"/>
                <a:gd name="T39" fmla="*/ 309 h 344"/>
                <a:gd name="T40" fmla="*/ 386 w 652"/>
                <a:gd name="T41" fmla="*/ 319 h 344"/>
                <a:gd name="T42" fmla="*/ 410 w 652"/>
                <a:gd name="T43" fmla="*/ 328 h 344"/>
                <a:gd name="T44" fmla="*/ 434 w 652"/>
                <a:gd name="T45" fmla="*/ 335 h 344"/>
                <a:gd name="T46" fmla="*/ 459 w 652"/>
                <a:gd name="T47" fmla="*/ 341 h 344"/>
                <a:gd name="T48" fmla="*/ 471 w 652"/>
                <a:gd name="T49" fmla="*/ 342 h 344"/>
                <a:gd name="T50" fmla="*/ 485 w 652"/>
                <a:gd name="T51" fmla="*/ 344 h 344"/>
                <a:gd name="T52" fmla="*/ 497 w 652"/>
                <a:gd name="T53" fmla="*/ 344 h 344"/>
                <a:gd name="T54" fmla="*/ 510 w 652"/>
                <a:gd name="T55" fmla="*/ 344 h 344"/>
                <a:gd name="T56" fmla="*/ 524 w 652"/>
                <a:gd name="T57" fmla="*/ 344 h 344"/>
                <a:gd name="T58" fmla="*/ 537 w 652"/>
                <a:gd name="T59" fmla="*/ 342 h 344"/>
                <a:gd name="T60" fmla="*/ 551 w 652"/>
                <a:gd name="T61" fmla="*/ 340 h 344"/>
                <a:gd name="T62" fmla="*/ 565 w 652"/>
                <a:gd name="T63" fmla="*/ 338 h 344"/>
                <a:gd name="T64" fmla="*/ 579 w 652"/>
                <a:gd name="T65" fmla="*/ 334 h 344"/>
                <a:gd name="T66" fmla="*/ 593 w 652"/>
                <a:gd name="T67" fmla="*/ 330 h 344"/>
                <a:gd name="T68" fmla="*/ 608 w 652"/>
                <a:gd name="T69" fmla="*/ 325 h 344"/>
                <a:gd name="T70" fmla="*/ 623 w 652"/>
                <a:gd name="T71" fmla="*/ 319 h 344"/>
                <a:gd name="T72" fmla="*/ 637 w 652"/>
                <a:gd name="T73" fmla="*/ 314 h 344"/>
                <a:gd name="T74" fmla="*/ 652 w 652"/>
                <a:gd name="T75" fmla="*/ 306 h 3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2"/>
                <a:gd name="T115" fmla="*/ 0 h 344"/>
                <a:gd name="T116" fmla="*/ 652 w 652"/>
                <a:gd name="T117" fmla="*/ 344 h 3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2" h="344">
                  <a:moveTo>
                    <a:pt x="0" y="0"/>
                  </a:moveTo>
                  <a:lnTo>
                    <a:pt x="13" y="8"/>
                  </a:lnTo>
                  <a:lnTo>
                    <a:pt x="27" y="16"/>
                  </a:lnTo>
                  <a:lnTo>
                    <a:pt x="41" y="27"/>
                  </a:lnTo>
                  <a:lnTo>
                    <a:pt x="55" y="39"/>
                  </a:lnTo>
                  <a:lnTo>
                    <a:pt x="70" y="52"/>
                  </a:lnTo>
                  <a:lnTo>
                    <a:pt x="85" y="67"/>
                  </a:lnTo>
                  <a:lnTo>
                    <a:pt x="100" y="82"/>
                  </a:lnTo>
                  <a:lnTo>
                    <a:pt x="116" y="98"/>
                  </a:lnTo>
                  <a:lnTo>
                    <a:pt x="133" y="115"/>
                  </a:lnTo>
                  <a:lnTo>
                    <a:pt x="149" y="133"/>
                  </a:lnTo>
                  <a:lnTo>
                    <a:pt x="183" y="169"/>
                  </a:lnTo>
                  <a:lnTo>
                    <a:pt x="220" y="204"/>
                  </a:lnTo>
                  <a:lnTo>
                    <a:pt x="239" y="221"/>
                  </a:lnTo>
                  <a:lnTo>
                    <a:pt x="258" y="238"/>
                  </a:lnTo>
                  <a:lnTo>
                    <a:pt x="278" y="254"/>
                  </a:lnTo>
                  <a:lnTo>
                    <a:pt x="299" y="270"/>
                  </a:lnTo>
                  <a:lnTo>
                    <a:pt x="320" y="284"/>
                  </a:lnTo>
                  <a:lnTo>
                    <a:pt x="341" y="297"/>
                  </a:lnTo>
                  <a:lnTo>
                    <a:pt x="363" y="309"/>
                  </a:lnTo>
                  <a:lnTo>
                    <a:pt x="386" y="319"/>
                  </a:lnTo>
                  <a:lnTo>
                    <a:pt x="410" y="328"/>
                  </a:lnTo>
                  <a:lnTo>
                    <a:pt x="434" y="335"/>
                  </a:lnTo>
                  <a:lnTo>
                    <a:pt x="459" y="341"/>
                  </a:lnTo>
                  <a:lnTo>
                    <a:pt x="471" y="342"/>
                  </a:lnTo>
                  <a:lnTo>
                    <a:pt x="485" y="344"/>
                  </a:lnTo>
                  <a:lnTo>
                    <a:pt x="497" y="344"/>
                  </a:lnTo>
                  <a:lnTo>
                    <a:pt x="510" y="344"/>
                  </a:lnTo>
                  <a:lnTo>
                    <a:pt x="524" y="344"/>
                  </a:lnTo>
                  <a:lnTo>
                    <a:pt x="537" y="342"/>
                  </a:lnTo>
                  <a:lnTo>
                    <a:pt x="551" y="340"/>
                  </a:lnTo>
                  <a:lnTo>
                    <a:pt x="565" y="338"/>
                  </a:lnTo>
                  <a:lnTo>
                    <a:pt x="579" y="334"/>
                  </a:lnTo>
                  <a:lnTo>
                    <a:pt x="593" y="330"/>
                  </a:lnTo>
                  <a:lnTo>
                    <a:pt x="608" y="325"/>
                  </a:lnTo>
                  <a:lnTo>
                    <a:pt x="623" y="319"/>
                  </a:lnTo>
                  <a:lnTo>
                    <a:pt x="637" y="314"/>
                  </a:lnTo>
                  <a:lnTo>
                    <a:pt x="652" y="306"/>
                  </a:lnTo>
                </a:path>
              </a:pathLst>
            </a:custGeom>
            <a:noFill/>
            <a:ln w="20955">
              <a:solidFill>
                <a:srgbClr val="000000"/>
              </a:solidFill>
              <a:round/>
              <a:headEnd/>
              <a:tailEnd/>
            </a:ln>
          </p:spPr>
          <p:txBody>
            <a:bodyPr/>
            <a:lstStyle/>
            <a:p>
              <a:endParaRPr lang="en-US"/>
            </a:p>
          </p:txBody>
        </p:sp>
        <p:sp>
          <p:nvSpPr>
            <p:cNvPr id="92340" name="Freeform 401"/>
            <p:cNvSpPr>
              <a:spLocks/>
            </p:cNvSpPr>
            <p:nvPr/>
          </p:nvSpPr>
          <p:spPr bwMode="auto">
            <a:xfrm>
              <a:off x="5908" y="2570"/>
              <a:ext cx="1420" cy="1337"/>
            </a:xfrm>
            <a:custGeom>
              <a:avLst/>
              <a:gdLst>
                <a:gd name="T0" fmla="*/ 0 w 1420"/>
                <a:gd name="T1" fmla="*/ 1337 h 1337"/>
                <a:gd name="T2" fmla="*/ 17 w 1420"/>
                <a:gd name="T3" fmla="*/ 1328 h 1337"/>
                <a:gd name="T4" fmla="*/ 34 w 1420"/>
                <a:gd name="T5" fmla="*/ 1320 h 1337"/>
                <a:gd name="T6" fmla="*/ 50 w 1420"/>
                <a:gd name="T7" fmla="*/ 1309 h 1337"/>
                <a:gd name="T8" fmla="*/ 68 w 1420"/>
                <a:gd name="T9" fmla="*/ 1298 h 1337"/>
                <a:gd name="T10" fmla="*/ 85 w 1420"/>
                <a:gd name="T11" fmla="*/ 1287 h 1337"/>
                <a:gd name="T12" fmla="*/ 104 w 1420"/>
                <a:gd name="T13" fmla="*/ 1275 h 1337"/>
                <a:gd name="T14" fmla="*/ 122 w 1420"/>
                <a:gd name="T15" fmla="*/ 1263 h 1337"/>
                <a:gd name="T16" fmla="*/ 141 w 1420"/>
                <a:gd name="T17" fmla="*/ 1249 h 1337"/>
                <a:gd name="T18" fmla="*/ 160 w 1420"/>
                <a:gd name="T19" fmla="*/ 1235 h 1337"/>
                <a:gd name="T20" fmla="*/ 180 w 1420"/>
                <a:gd name="T21" fmla="*/ 1219 h 1337"/>
                <a:gd name="T22" fmla="*/ 199 w 1420"/>
                <a:gd name="T23" fmla="*/ 1204 h 1337"/>
                <a:gd name="T24" fmla="*/ 219 w 1420"/>
                <a:gd name="T25" fmla="*/ 1188 h 1337"/>
                <a:gd name="T26" fmla="*/ 239 w 1420"/>
                <a:gd name="T27" fmla="*/ 1172 h 1337"/>
                <a:gd name="T28" fmla="*/ 259 w 1420"/>
                <a:gd name="T29" fmla="*/ 1154 h 1337"/>
                <a:gd name="T30" fmla="*/ 302 w 1420"/>
                <a:gd name="T31" fmla="*/ 1118 h 1337"/>
                <a:gd name="T32" fmla="*/ 344 w 1420"/>
                <a:gd name="T33" fmla="*/ 1080 h 1337"/>
                <a:gd name="T34" fmla="*/ 388 w 1420"/>
                <a:gd name="T35" fmla="*/ 1041 h 1337"/>
                <a:gd name="T36" fmla="*/ 432 w 1420"/>
                <a:gd name="T37" fmla="*/ 999 h 1337"/>
                <a:gd name="T38" fmla="*/ 477 w 1420"/>
                <a:gd name="T39" fmla="*/ 956 h 1337"/>
                <a:gd name="T40" fmla="*/ 522 w 1420"/>
                <a:gd name="T41" fmla="*/ 912 h 1337"/>
                <a:gd name="T42" fmla="*/ 568 w 1420"/>
                <a:gd name="T43" fmla="*/ 866 h 1337"/>
                <a:gd name="T44" fmla="*/ 615 w 1420"/>
                <a:gd name="T45" fmla="*/ 819 h 1337"/>
                <a:gd name="T46" fmla="*/ 663 w 1420"/>
                <a:gd name="T47" fmla="*/ 771 h 1337"/>
                <a:gd name="T48" fmla="*/ 710 w 1420"/>
                <a:gd name="T49" fmla="*/ 722 h 1337"/>
                <a:gd name="T50" fmla="*/ 757 w 1420"/>
                <a:gd name="T51" fmla="*/ 673 h 1337"/>
                <a:gd name="T52" fmla="*/ 854 w 1420"/>
                <a:gd name="T53" fmla="*/ 574 h 1337"/>
                <a:gd name="T54" fmla="*/ 951 w 1420"/>
                <a:gd name="T55" fmla="*/ 473 h 1337"/>
                <a:gd name="T56" fmla="*/ 1047 w 1420"/>
                <a:gd name="T57" fmla="*/ 372 h 1337"/>
                <a:gd name="T58" fmla="*/ 1095 w 1420"/>
                <a:gd name="T59" fmla="*/ 323 h 1337"/>
                <a:gd name="T60" fmla="*/ 1143 w 1420"/>
                <a:gd name="T61" fmla="*/ 274 h 1337"/>
                <a:gd name="T62" fmla="*/ 1190 w 1420"/>
                <a:gd name="T63" fmla="*/ 226 h 1337"/>
                <a:gd name="T64" fmla="*/ 1238 w 1420"/>
                <a:gd name="T65" fmla="*/ 179 h 1337"/>
                <a:gd name="T66" fmla="*/ 1284 w 1420"/>
                <a:gd name="T67" fmla="*/ 132 h 1337"/>
                <a:gd name="T68" fmla="*/ 1330 w 1420"/>
                <a:gd name="T69" fmla="*/ 86 h 1337"/>
                <a:gd name="T70" fmla="*/ 1375 w 1420"/>
                <a:gd name="T71" fmla="*/ 42 h 1337"/>
                <a:gd name="T72" fmla="*/ 1420 w 1420"/>
                <a:gd name="T73" fmla="*/ 0 h 13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20"/>
                <a:gd name="T112" fmla="*/ 0 h 1337"/>
                <a:gd name="T113" fmla="*/ 1420 w 1420"/>
                <a:gd name="T114" fmla="*/ 1337 h 13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20" h="1337">
                  <a:moveTo>
                    <a:pt x="0" y="1337"/>
                  </a:moveTo>
                  <a:lnTo>
                    <a:pt x="17" y="1328"/>
                  </a:lnTo>
                  <a:lnTo>
                    <a:pt x="34" y="1320"/>
                  </a:lnTo>
                  <a:lnTo>
                    <a:pt x="50" y="1309"/>
                  </a:lnTo>
                  <a:lnTo>
                    <a:pt x="68" y="1298"/>
                  </a:lnTo>
                  <a:lnTo>
                    <a:pt x="85" y="1287"/>
                  </a:lnTo>
                  <a:lnTo>
                    <a:pt x="104" y="1275"/>
                  </a:lnTo>
                  <a:lnTo>
                    <a:pt x="122" y="1263"/>
                  </a:lnTo>
                  <a:lnTo>
                    <a:pt x="141" y="1249"/>
                  </a:lnTo>
                  <a:lnTo>
                    <a:pt x="160" y="1235"/>
                  </a:lnTo>
                  <a:lnTo>
                    <a:pt x="180" y="1219"/>
                  </a:lnTo>
                  <a:lnTo>
                    <a:pt x="199" y="1204"/>
                  </a:lnTo>
                  <a:lnTo>
                    <a:pt x="219" y="1188"/>
                  </a:lnTo>
                  <a:lnTo>
                    <a:pt x="239" y="1172"/>
                  </a:lnTo>
                  <a:lnTo>
                    <a:pt x="259" y="1154"/>
                  </a:lnTo>
                  <a:lnTo>
                    <a:pt x="302" y="1118"/>
                  </a:lnTo>
                  <a:lnTo>
                    <a:pt x="344" y="1080"/>
                  </a:lnTo>
                  <a:lnTo>
                    <a:pt x="388" y="1041"/>
                  </a:lnTo>
                  <a:lnTo>
                    <a:pt x="432" y="999"/>
                  </a:lnTo>
                  <a:lnTo>
                    <a:pt x="477" y="956"/>
                  </a:lnTo>
                  <a:lnTo>
                    <a:pt x="522" y="912"/>
                  </a:lnTo>
                  <a:lnTo>
                    <a:pt x="568" y="866"/>
                  </a:lnTo>
                  <a:lnTo>
                    <a:pt x="615" y="819"/>
                  </a:lnTo>
                  <a:lnTo>
                    <a:pt x="663" y="771"/>
                  </a:lnTo>
                  <a:lnTo>
                    <a:pt x="710" y="722"/>
                  </a:lnTo>
                  <a:lnTo>
                    <a:pt x="757" y="673"/>
                  </a:lnTo>
                  <a:lnTo>
                    <a:pt x="854" y="574"/>
                  </a:lnTo>
                  <a:lnTo>
                    <a:pt x="951" y="473"/>
                  </a:lnTo>
                  <a:lnTo>
                    <a:pt x="1047" y="372"/>
                  </a:lnTo>
                  <a:lnTo>
                    <a:pt x="1095" y="323"/>
                  </a:lnTo>
                  <a:lnTo>
                    <a:pt x="1143" y="274"/>
                  </a:lnTo>
                  <a:lnTo>
                    <a:pt x="1190" y="226"/>
                  </a:lnTo>
                  <a:lnTo>
                    <a:pt x="1238" y="179"/>
                  </a:lnTo>
                  <a:lnTo>
                    <a:pt x="1284" y="132"/>
                  </a:lnTo>
                  <a:lnTo>
                    <a:pt x="1330" y="86"/>
                  </a:lnTo>
                  <a:lnTo>
                    <a:pt x="1375" y="42"/>
                  </a:lnTo>
                  <a:lnTo>
                    <a:pt x="1420" y="0"/>
                  </a:lnTo>
                </a:path>
              </a:pathLst>
            </a:custGeom>
            <a:noFill/>
            <a:ln w="20955">
              <a:solidFill>
                <a:srgbClr val="000000"/>
              </a:solidFill>
              <a:round/>
              <a:headEnd/>
              <a:tailEnd/>
            </a:ln>
          </p:spPr>
          <p:txBody>
            <a:bodyPr/>
            <a:lstStyle/>
            <a:p>
              <a:endParaRPr lang="en-US"/>
            </a:p>
          </p:txBody>
        </p:sp>
        <p:sp>
          <p:nvSpPr>
            <p:cNvPr id="92341" name="Rectangle 400"/>
            <p:cNvSpPr>
              <a:spLocks noChangeArrowheads="1"/>
            </p:cNvSpPr>
            <p:nvPr/>
          </p:nvSpPr>
          <p:spPr bwMode="auto">
            <a:xfrm>
              <a:off x="1301" y="4708"/>
              <a:ext cx="109"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0</a:t>
              </a:r>
              <a:endParaRPr lang="en-GB"/>
            </a:p>
          </p:txBody>
        </p:sp>
        <p:sp>
          <p:nvSpPr>
            <p:cNvPr id="92342" name="Rectangle 399"/>
            <p:cNvSpPr>
              <a:spLocks noChangeArrowheads="1"/>
            </p:cNvSpPr>
            <p:nvPr/>
          </p:nvSpPr>
          <p:spPr bwMode="auto">
            <a:xfrm>
              <a:off x="1115" y="4343"/>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a:t>
              </a:r>
              <a:endParaRPr lang="en-GB"/>
            </a:p>
          </p:txBody>
        </p:sp>
        <p:sp>
          <p:nvSpPr>
            <p:cNvPr id="92343" name="Rectangle 398"/>
            <p:cNvSpPr>
              <a:spLocks noChangeArrowheads="1"/>
            </p:cNvSpPr>
            <p:nvPr/>
          </p:nvSpPr>
          <p:spPr bwMode="auto">
            <a:xfrm>
              <a:off x="1115" y="3974"/>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200</a:t>
              </a:r>
              <a:endParaRPr lang="en-GB"/>
            </a:p>
          </p:txBody>
        </p:sp>
        <p:sp>
          <p:nvSpPr>
            <p:cNvPr id="92344" name="Rectangle 397"/>
            <p:cNvSpPr>
              <a:spLocks noChangeArrowheads="1"/>
            </p:cNvSpPr>
            <p:nvPr/>
          </p:nvSpPr>
          <p:spPr bwMode="auto">
            <a:xfrm>
              <a:off x="1115" y="3609"/>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300</a:t>
              </a:r>
              <a:endParaRPr lang="en-GB"/>
            </a:p>
          </p:txBody>
        </p:sp>
        <p:sp>
          <p:nvSpPr>
            <p:cNvPr id="92345" name="Rectangle 396"/>
            <p:cNvSpPr>
              <a:spLocks noChangeArrowheads="1"/>
            </p:cNvSpPr>
            <p:nvPr/>
          </p:nvSpPr>
          <p:spPr bwMode="auto">
            <a:xfrm>
              <a:off x="1115" y="3242"/>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400</a:t>
              </a:r>
              <a:endParaRPr lang="en-GB"/>
            </a:p>
          </p:txBody>
        </p:sp>
        <p:sp>
          <p:nvSpPr>
            <p:cNvPr id="92346" name="Rectangle 395"/>
            <p:cNvSpPr>
              <a:spLocks noChangeArrowheads="1"/>
            </p:cNvSpPr>
            <p:nvPr/>
          </p:nvSpPr>
          <p:spPr bwMode="auto">
            <a:xfrm>
              <a:off x="1115" y="2877"/>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500</a:t>
              </a:r>
              <a:endParaRPr lang="en-GB"/>
            </a:p>
          </p:txBody>
        </p:sp>
        <p:sp>
          <p:nvSpPr>
            <p:cNvPr id="92347" name="Rectangle 394"/>
            <p:cNvSpPr>
              <a:spLocks noChangeArrowheads="1"/>
            </p:cNvSpPr>
            <p:nvPr/>
          </p:nvSpPr>
          <p:spPr bwMode="auto">
            <a:xfrm>
              <a:off x="1115" y="2512"/>
              <a:ext cx="328" cy="238"/>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600</a:t>
              </a:r>
              <a:endParaRPr lang="en-GB"/>
            </a:p>
          </p:txBody>
        </p:sp>
        <p:sp>
          <p:nvSpPr>
            <p:cNvPr id="92348" name="Rectangle 393"/>
            <p:cNvSpPr>
              <a:spLocks noChangeArrowheads="1"/>
            </p:cNvSpPr>
            <p:nvPr/>
          </p:nvSpPr>
          <p:spPr bwMode="auto">
            <a:xfrm>
              <a:off x="1115" y="2148"/>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700</a:t>
              </a:r>
              <a:endParaRPr lang="en-GB"/>
            </a:p>
          </p:txBody>
        </p:sp>
        <p:sp>
          <p:nvSpPr>
            <p:cNvPr id="92349" name="Rectangle 392"/>
            <p:cNvSpPr>
              <a:spLocks noChangeArrowheads="1"/>
            </p:cNvSpPr>
            <p:nvPr/>
          </p:nvSpPr>
          <p:spPr bwMode="auto">
            <a:xfrm>
              <a:off x="1115" y="1783"/>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800</a:t>
              </a:r>
              <a:endParaRPr lang="en-GB"/>
            </a:p>
          </p:txBody>
        </p:sp>
        <p:sp>
          <p:nvSpPr>
            <p:cNvPr id="92350" name="Rectangle 391"/>
            <p:cNvSpPr>
              <a:spLocks noChangeArrowheads="1"/>
            </p:cNvSpPr>
            <p:nvPr/>
          </p:nvSpPr>
          <p:spPr bwMode="auto">
            <a:xfrm>
              <a:off x="1115" y="1416"/>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900</a:t>
              </a:r>
              <a:endParaRPr lang="en-GB"/>
            </a:p>
          </p:txBody>
        </p:sp>
        <p:sp>
          <p:nvSpPr>
            <p:cNvPr id="92351" name="Rectangle 390"/>
            <p:cNvSpPr>
              <a:spLocks noChangeArrowheads="1"/>
            </p:cNvSpPr>
            <p:nvPr/>
          </p:nvSpPr>
          <p:spPr bwMode="auto">
            <a:xfrm>
              <a:off x="1023" y="1049"/>
              <a:ext cx="437"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1000</a:t>
              </a:r>
              <a:endParaRPr lang="en-GB"/>
            </a:p>
          </p:txBody>
        </p:sp>
        <p:sp>
          <p:nvSpPr>
            <p:cNvPr id="92352" name="Rectangle 389"/>
            <p:cNvSpPr>
              <a:spLocks noChangeArrowheads="1"/>
            </p:cNvSpPr>
            <p:nvPr/>
          </p:nvSpPr>
          <p:spPr bwMode="auto">
            <a:xfrm>
              <a:off x="1023" y="684"/>
              <a:ext cx="437"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1100</a:t>
              </a:r>
              <a:endParaRPr lang="en-GB"/>
            </a:p>
          </p:txBody>
        </p:sp>
        <p:sp>
          <p:nvSpPr>
            <p:cNvPr id="92353" name="Rectangle 388"/>
            <p:cNvSpPr>
              <a:spLocks noChangeArrowheads="1"/>
            </p:cNvSpPr>
            <p:nvPr/>
          </p:nvSpPr>
          <p:spPr bwMode="auto">
            <a:xfrm>
              <a:off x="1023" y="317"/>
              <a:ext cx="437"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1200</a:t>
              </a:r>
              <a:endParaRPr lang="en-GB"/>
            </a:p>
          </p:txBody>
        </p:sp>
        <p:sp>
          <p:nvSpPr>
            <p:cNvPr id="92354" name="Rectangle 387"/>
            <p:cNvSpPr>
              <a:spLocks noChangeArrowheads="1"/>
            </p:cNvSpPr>
            <p:nvPr/>
          </p:nvSpPr>
          <p:spPr bwMode="auto">
            <a:xfrm>
              <a:off x="1484" y="4990"/>
              <a:ext cx="110"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0</a:t>
              </a:r>
              <a:endParaRPr lang="en-GB"/>
            </a:p>
          </p:txBody>
        </p:sp>
        <p:sp>
          <p:nvSpPr>
            <p:cNvPr id="92355" name="Rectangle 386"/>
            <p:cNvSpPr>
              <a:spLocks noChangeArrowheads="1"/>
            </p:cNvSpPr>
            <p:nvPr/>
          </p:nvSpPr>
          <p:spPr bwMode="auto">
            <a:xfrm>
              <a:off x="1973" y="4990"/>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a:t>
              </a:r>
              <a:endParaRPr lang="en-GB"/>
            </a:p>
          </p:txBody>
        </p:sp>
        <p:sp>
          <p:nvSpPr>
            <p:cNvPr id="92356" name="Rectangle 385"/>
            <p:cNvSpPr>
              <a:spLocks noChangeArrowheads="1"/>
            </p:cNvSpPr>
            <p:nvPr/>
          </p:nvSpPr>
          <p:spPr bwMode="auto">
            <a:xfrm>
              <a:off x="2552" y="4990"/>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200</a:t>
              </a:r>
              <a:endParaRPr lang="en-GB"/>
            </a:p>
          </p:txBody>
        </p:sp>
        <p:sp>
          <p:nvSpPr>
            <p:cNvPr id="92357" name="Rectangle 384"/>
            <p:cNvSpPr>
              <a:spLocks noChangeArrowheads="1"/>
            </p:cNvSpPr>
            <p:nvPr/>
          </p:nvSpPr>
          <p:spPr bwMode="auto">
            <a:xfrm>
              <a:off x="3130" y="4990"/>
              <a:ext cx="327"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300</a:t>
              </a:r>
              <a:endParaRPr lang="en-GB"/>
            </a:p>
          </p:txBody>
        </p:sp>
        <p:sp>
          <p:nvSpPr>
            <p:cNvPr id="92358" name="Rectangle 383"/>
            <p:cNvSpPr>
              <a:spLocks noChangeArrowheads="1"/>
            </p:cNvSpPr>
            <p:nvPr/>
          </p:nvSpPr>
          <p:spPr bwMode="auto">
            <a:xfrm>
              <a:off x="3711" y="4990"/>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400</a:t>
              </a:r>
              <a:endParaRPr lang="en-GB"/>
            </a:p>
          </p:txBody>
        </p:sp>
        <p:sp>
          <p:nvSpPr>
            <p:cNvPr id="92359" name="Rectangle 382"/>
            <p:cNvSpPr>
              <a:spLocks noChangeArrowheads="1"/>
            </p:cNvSpPr>
            <p:nvPr/>
          </p:nvSpPr>
          <p:spPr bwMode="auto">
            <a:xfrm>
              <a:off x="4290" y="4990"/>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500</a:t>
              </a:r>
              <a:endParaRPr lang="en-GB"/>
            </a:p>
          </p:txBody>
        </p:sp>
        <p:sp>
          <p:nvSpPr>
            <p:cNvPr id="92360" name="Rectangle 381"/>
            <p:cNvSpPr>
              <a:spLocks noChangeArrowheads="1"/>
            </p:cNvSpPr>
            <p:nvPr/>
          </p:nvSpPr>
          <p:spPr bwMode="auto">
            <a:xfrm>
              <a:off x="4870" y="4990"/>
              <a:ext cx="327"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600</a:t>
              </a:r>
              <a:endParaRPr lang="en-GB"/>
            </a:p>
          </p:txBody>
        </p:sp>
        <p:sp>
          <p:nvSpPr>
            <p:cNvPr id="92361" name="Rectangle 380"/>
            <p:cNvSpPr>
              <a:spLocks noChangeArrowheads="1"/>
            </p:cNvSpPr>
            <p:nvPr/>
          </p:nvSpPr>
          <p:spPr bwMode="auto">
            <a:xfrm>
              <a:off x="5451" y="4990"/>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700</a:t>
              </a:r>
              <a:endParaRPr lang="en-GB"/>
            </a:p>
          </p:txBody>
        </p:sp>
        <p:sp>
          <p:nvSpPr>
            <p:cNvPr id="92362" name="Rectangle 379"/>
            <p:cNvSpPr>
              <a:spLocks noChangeArrowheads="1"/>
            </p:cNvSpPr>
            <p:nvPr/>
          </p:nvSpPr>
          <p:spPr bwMode="auto">
            <a:xfrm>
              <a:off x="6030" y="4990"/>
              <a:ext cx="328"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800</a:t>
              </a:r>
              <a:endParaRPr lang="en-GB"/>
            </a:p>
          </p:txBody>
        </p:sp>
        <p:sp>
          <p:nvSpPr>
            <p:cNvPr id="92363" name="Rectangle 378"/>
            <p:cNvSpPr>
              <a:spLocks noChangeArrowheads="1"/>
            </p:cNvSpPr>
            <p:nvPr/>
          </p:nvSpPr>
          <p:spPr bwMode="auto">
            <a:xfrm>
              <a:off x="6608" y="4990"/>
              <a:ext cx="327"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900</a:t>
              </a:r>
              <a:endParaRPr lang="en-GB"/>
            </a:p>
          </p:txBody>
        </p:sp>
        <p:sp>
          <p:nvSpPr>
            <p:cNvPr id="92364" name="Rectangle 377"/>
            <p:cNvSpPr>
              <a:spLocks noChangeArrowheads="1"/>
            </p:cNvSpPr>
            <p:nvPr/>
          </p:nvSpPr>
          <p:spPr bwMode="auto">
            <a:xfrm>
              <a:off x="7144" y="4990"/>
              <a:ext cx="437" cy="237"/>
            </a:xfrm>
            <a:prstGeom prst="rect">
              <a:avLst/>
            </a:prstGeom>
            <a:noFill/>
            <a:ln w="9525">
              <a:noFill/>
              <a:miter lim="800000"/>
              <a:headEnd/>
              <a:tailEnd/>
            </a:ln>
          </p:spPr>
          <p:txBody>
            <a:bodyPr wrap="none" lIns="0" tIns="0" rIns="0" bIns="0">
              <a:spAutoFit/>
            </a:bodyPr>
            <a:lstStyle/>
            <a:p>
              <a:pPr eaLnBrk="0" hangingPunct="0"/>
              <a:r>
                <a:rPr lang="en-GB" sz="1200" b="1">
                  <a:solidFill>
                    <a:srgbClr val="000000"/>
                  </a:solidFill>
                  <a:cs typeface="Times New Roman" pitchFamily="18" charset="0"/>
                </a:rPr>
                <a:t>1000</a:t>
              </a:r>
              <a:endParaRPr lang="en-GB"/>
            </a:p>
          </p:txBody>
        </p:sp>
        <p:sp>
          <p:nvSpPr>
            <p:cNvPr id="92365" name="Rectangle 376"/>
            <p:cNvSpPr>
              <a:spLocks noChangeArrowheads="1"/>
            </p:cNvSpPr>
            <p:nvPr/>
          </p:nvSpPr>
          <p:spPr bwMode="auto">
            <a:xfrm>
              <a:off x="4078" y="5182"/>
              <a:ext cx="882" cy="237"/>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Time (msec</a:t>
              </a:r>
              <a:r>
                <a:rPr lang="en-GB" sz="1200" b="1">
                  <a:solidFill>
                    <a:srgbClr val="000000"/>
                  </a:solidFill>
                  <a:cs typeface="Times New Roman" pitchFamily="18" charset="0"/>
                </a:rPr>
                <a:t>)</a:t>
              </a:r>
              <a:endParaRPr lang="en-GB"/>
            </a:p>
          </p:txBody>
        </p:sp>
      </p:grpSp>
      <p:sp>
        <p:nvSpPr>
          <p:cNvPr id="92168" name="Rectangle 770"/>
          <p:cNvSpPr>
            <a:spLocks noChangeArrowheads="1"/>
          </p:cNvSpPr>
          <p:nvPr/>
        </p:nvSpPr>
        <p:spPr bwMode="auto">
          <a:xfrm rot="-5400000">
            <a:off x="106363" y="2073275"/>
            <a:ext cx="1066800" cy="13652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mean WSSG (N/m3)</a:t>
            </a:r>
            <a:endParaRPr lang="en-GB"/>
          </a:p>
        </p:txBody>
      </p:sp>
      <p:sp>
        <p:nvSpPr>
          <p:cNvPr id="92169" name="Rectangle 771"/>
          <p:cNvSpPr>
            <a:spLocks noChangeArrowheads="1"/>
          </p:cNvSpPr>
          <p:nvPr/>
        </p:nvSpPr>
        <p:spPr bwMode="auto">
          <a:xfrm>
            <a:off x="0" y="1608138"/>
            <a:ext cx="9144000" cy="0"/>
          </a:xfrm>
          <a:prstGeom prst="rect">
            <a:avLst/>
          </a:prstGeom>
          <a:noFill/>
          <a:ln w="9525">
            <a:noFill/>
            <a:miter lim="800000"/>
            <a:headEnd/>
            <a:tailEnd/>
          </a:ln>
        </p:spPr>
        <p:txBody>
          <a:bodyPr wrap="none" anchor="ctr">
            <a:spAutoFit/>
          </a:bodyPr>
          <a:lstStyle/>
          <a:p>
            <a:endParaRPr lang="en-US"/>
          </a:p>
        </p:txBody>
      </p:sp>
      <p:sp>
        <p:nvSpPr>
          <p:cNvPr id="92170" name="Rectangle 773"/>
          <p:cNvSpPr>
            <a:spLocks noChangeArrowheads="1"/>
          </p:cNvSpPr>
          <p:nvPr/>
        </p:nvSpPr>
        <p:spPr bwMode="auto">
          <a:xfrm>
            <a:off x="0" y="1608138"/>
            <a:ext cx="9144000" cy="0"/>
          </a:xfrm>
          <a:prstGeom prst="rect">
            <a:avLst/>
          </a:prstGeom>
          <a:noFill/>
          <a:ln w="9525">
            <a:noFill/>
            <a:miter lim="800000"/>
            <a:headEnd/>
            <a:tailEnd/>
          </a:ln>
        </p:spPr>
        <p:txBody>
          <a:bodyPr wrap="none" anchor="ctr">
            <a:spAutoFit/>
          </a:bodyPr>
          <a:lstStyle/>
          <a:p>
            <a:endParaRPr lang="en-US"/>
          </a:p>
        </p:txBody>
      </p:sp>
      <p:sp>
        <p:nvSpPr>
          <p:cNvPr id="92171" name="Rectangle 799"/>
          <p:cNvSpPr>
            <a:spLocks noChangeArrowheads="1"/>
          </p:cNvSpPr>
          <p:nvPr/>
        </p:nvSpPr>
        <p:spPr bwMode="auto">
          <a:xfrm>
            <a:off x="0" y="5249863"/>
            <a:ext cx="9144000" cy="0"/>
          </a:xfrm>
          <a:prstGeom prst="rect">
            <a:avLst/>
          </a:prstGeom>
          <a:noFill/>
          <a:ln w="9525">
            <a:noFill/>
            <a:miter lim="800000"/>
            <a:headEnd/>
            <a:tailEnd/>
          </a:ln>
        </p:spPr>
        <p:txBody>
          <a:bodyPr wrap="none" anchor="ctr">
            <a:spAutoFit/>
          </a:bodyPr>
          <a:lstStyle/>
          <a:p>
            <a:pPr eaLnBrk="0" hangingPunct="0"/>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6" name="Rectangle 2"/>
          <p:cNvSpPr>
            <a:spLocks noGrp="1"/>
          </p:cNvSpPr>
          <p:nvPr>
            <p:ph type="title" idx="4294967295"/>
          </p:nvPr>
        </p:nvSpPr>
        <p:spPr bwMode="auto">
          <a:xfrm>
            <a:off x="250825" y="115888"/>
            <a:ext cx="8893175" cy="1223962"/>
          </a:xfrm>
        </p:spPr>
        <p:txBody>
          <a:bodyPr wrap="square" lIns="91440" tIns="45720" rIns="91440" bIns="45720" numCol="1" anchorCtr="0" compatLnSpc="1">
            <a:prstTxWarp prst="textNoShape">
              <a:avLst/>
            </a:prstTxWarp>
          </a:bodyPr>
          <a:lstStyle/>
          <a:p>
            <a:pPr marL="685800" indent="-685800" algn="ctr">
              <a:defRPr/>
            </a:pPr>
            <a:r>
              <a:rPr lang="en-US" altLang="ja-JP" sz="3600" smtClean="0">
                <a:latin typeface="Times New Roman" pitchFamily="18" charset="0"/>
                <a:ea typeface="ＭＳ Ｐゴシック" charset="-128"/>
              </a:rPr>
              <a:t>Maximum Wall</a:t>
            </a:r>
            <a:r>
              <a:rPr lang="en-US" sz="3600" smtClean="0">
                <a:latin typeface="Times New Roman" pitchFamily="18" charset="0"/>
              </a:rPr>
              <a:t> Shear Stress </a:t>
            </a:r>
            <a:r>
              <a:rPr lang="en-US" altLang="ja-JP" sz="3600" smtClean="0">
                <a:latin typeface="Times New Roman" pitchFamily="18" charset="0"/>
                <a:ea typeface="ＭＳ Ｐゴシック" charset="-128"/>
              </a:rPr>
              <a:t>Gradient </a:t>
            </a:r>
            <a:r>
              <a:rPr lang="en-US" sz="3600" smtClean="0">
                <a:latin typeface="Times New Roman" pitchFamily="18" charset="0"/>
              </a:rPr>
              <a:t>(N/m</a:t>
            </a:r>
            <a:r>
              <a:rPr lang="en-US" altLang="ja-JP" sz="3600" smtClean="0">
                <a:latin typeface="Times New Roman" pitchFamily="18" charset="0"/>
                <a:ea typeface="ＭＳ Ｐゴシック" charset="-128"/>
              </a:rPr>
              <a:t>3</a:t>
            </a:r>
            <a:r>
              <a:rPr lang="en-US" sz="3600" smtClean="0">
                <a:latin typeface="Times New Roman" pitchFamily="18" charset="0"/>
              </a:rPr>
              <a:t>) </a:t>
            </a:r>
            <a:br>
              <a:rPr lang="en-US" sz="3600" smtClean="0">
                <a:latin typeface="Times New Roman" pitchFamily="18" charset="0"/>
              </a:rPr>
            </a:br>
            <a:endParaRPr lang="en-US" sz="3600" smtClean="0">
              <a:latin typeface="Times New Roman" pitchFamily="18" charset="0"/>
            </a:endParaRPr>
          </a:p>
        </p:txBody>
      </p:sp>
      <p:sp>
        <p:nvSpPr>
          <p:cNvPr id="93187" name="Rectangle 3"/>
          <p:cNvSpPr>
            <a:spLocks noChangeArrowheads="1"/>
          </p:cNvSpPr>
          <p:nvPr/>
        </p:nvSpPr>
        <p:spPr bwMode="auto">
          <a:xfrm>
            <a:off x="971550" y="836613"/>
            <a:ext cx="6762750" cy="2289175"/>
          </a:xfrm>
          <a:prstGeom prst="rect">
            <a:avLst/>
          </a:prstGeom>
          <a:noFill/>
          <a:ln w="9525">
            <a:noFill/>
            <a:miter lim="800000"/>
            <a:headEnd/>
            <a:tailEnd/>
          </a:ln>
        </p:spPr>
        <p:txBody>
          <a:bodyPr anchor="ctr">
            <a:spAutoFit/>
          </a:bodyPr>
          <a:lstStyle/>
          <a:p>
            <a:pPr algn="ct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Main bifurcation, </a:t>
            </a:r>
            <a:endParaRPr lang="en-GB" altLang="ja-JP" sz="3600" i="1">
              <a:solidFill>
                <a:schemeClr val="tx2"/>
              </a:solidFill>
              <a:latin typeface="Times New Roman" pitchFamily="18" charset="0"/>
              <a:ea typeface="ＭＳ Ｐゴシック" pitchFamily="34" charset="-128"/>
              <a:cs typeface="Times New Roman" pitchFamily="18" charset="0"/>
            </a:endParaRPr>
          </a:p>
          <a:p>
            <a:pPr eaLnBrk="0" hangingPunct="0"/>
            <a:r>
              <a:rPr lang="en-GB" altLang="ja-JP" sz="3600" i="1">
                <a:solidFill>
                  <a:schemeClr val="tx2"/>
                </a:solidFill>
                <a:latin typeface="Times New Roman" pitchFamily="18" charset="0"/>
                <a:ea typeface="ＭＳ Ｐゴシック" pitchFamily="34" charset="-128"/>
              </a:rPr>
              <a:t>                FD</a:t>
            </a:r>
            <a:r>
              <a:rPr lang="en-GB" sz="3600" i="1">
                <a:solidFill>
                  <a:schemeClr val="tx2"/>
                </a:solidFill>
                <a:latin typeface="Times New Roman" pitchFamily="18" charset="0"/>
                <a:cs typeface="Times New Roman" pitchFamily="18" charset="0"/>
              </a:rPr>
              <a:t>: dashes,  </a:t>
            </a:r>
            <a:endParaRPr lang="en-GB" altLang="ja-JP" sz="3600" i="1">
              <a:solidFill>
                <a:schemeClr val="tx2"/>
              </a:solidFill>
              <a:latin typeface="Times New Roman" pitchFamily="18" charset="0"/>
              <a:ea typeface="ＭＳ Ｐゴシック" pitchFamily="34" charset="-128"/>
            </a:endParaRPr>
          </a:p>
          <a:p>
            <a:pPr eaLnBrk="0" hangingPunct="0"/>
            <a:r>
              <a:rPr lang="en-GB" altLang="ja-JP" sz="3600" i="1">
                <a:solidFill>
                  <a:schemeClr val="tx2"/>
                </a:solidFill>
                <a:latin typeface="Times New Roman" pitchFamily="18" charset="0"/>
                <a:ea typeface="ＭＳ Ｐゴシック" pitchFamily="34" charset="-128"/>
              </a:rPr>
              <a:t>                </a:t>
            </a:r>
            <a:r>
              <a:rPr lang="en-GB" sz="3600" i="1">
                <a:solidFill>
                  <a:schemeClr val="tx2"/>
                </a:solidFill>
                <a:latin typeface="Times New Roman" pitchFamily="18" charset="0"/>
                <a:cs typeface="Times New Roman" pitchFamily="18" charset="0"/>
              </a:rPr>
              <a:t>LW: continuous lines</a:t>
            </a:r>
            <a:endParaRPr lang="en-US" sz="3600">
              <a:solidFill>
                <a:schemeClr val="tx2"/>
              </a:solidFill>
              <a:latin typeface="Times New Roman" pitchFamily="18" charset="0"/>
            </a:endParaRPr>
          </a:p>
          <a:p>
            <a:pPr algn="ctr" eaLnBrk="0" hangingPunct="0"/>
            <a:r>
              <a:rPr lang="en-GB" sz="3600">
                <a:latin typeface="Times New Roman" pitchFamily="18" charset="0"/>
                <a:cs typeface="Times New Roman" pitchFamily="18" charset="0"/>
              </a:rPr>
              <a:t>        </a:t>
            </a:r>
            <a:endParaRPr lang="en-GB" sz="3600">
              <a:latin typeface="Times New Roman" pitchFamily="18" charset="0"/>
            </a:endParaRPr>
          </a:p>
        </p:txBody>
      </p:sp>
      <p:sp>
        <p:nvSpPr>
          <p:cNvPr id="93188" name="Rectangle 4"/>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93189" name="Rectangle 5"/>
          <p:cNvSpPr>
            <a:spLocks noChangeArrowheads="1"/>
          </p:cNvSpPr>
          <p:nvPr/>
        </p:nvSpPr>
        <p:spPr bwMode="auto">
          <a:xfrm>
            <a:off x="0" y="1651000"/>
            <a:ext cx="9144000" cy="0"/>
          </a:xfrm>
          <a:prstGeom prst="rect">
            <a:avLst/>
          </a:prstGeom>
          <a:noFill/>
          <a:ln w="9525">
            <a:noFill/>
            <a:miter lim="800000"/>
            <a:headEnd/>
            <a:tailEnd/>
          </a:ln>
        </p:spPr>
        <p:txBody>
          <a:bodyPr wrap="none" anchor="ctr">
            <a:spAutoFit/>
          </a:bodyPr>
          <a:lstStyle/>
          <a:p>
            <a:endParaRPr lang="en-US"/>
          </a:p>
        </p:txBody>
      </p:sp>
      <p:sp>
        <p:nvSpPr>
          <p:cNvPr id="93190" name="Rectangle 6"/>
          <p:cNvSpPr>
            <a:spLocks noChangeArrowheads="1"/>
          </p:cNvSpPr>
          <p:nvPr/>
        </p:nvSpPr>
        <p:spPr bwMode="auto">
          <a:xfrm>
            <a:off x="0" y="4946650"/>
            <a:ext cx="3432175" cy="260350"/>
          </a:xfrm>
          <a:prstGeom prst="rect">
            <a:avLst/>
          </a:prstGeom>
          <a:noFill/>
          <a:ln w="9525">
            <a:noFill/>
            <a:miter lim="800000"/>
            <a:headEnd/>
            <a:tailEnd/>
          </a:ln>
        </p:spPr>
        <p:txBody>
          <a:bodyPr wrap="none" anchor="ctr">
            <a:spAutoFit/>
          </a:bodyPr>
          <a:lstStyle/>
          <a:p>
            <a:pPr eaLnBrk="0" hangingPunct="0">
              <a:tabLst>
                <a:tab pos="3248025" algn="l"/>
              </a:tabLst>
            </a:pPr>
            <a:r>
              <a:rPr lang="en-GB" sz="1100" b="1" i="1">
                <a:cs typeface="Times New Roman" pitchFamily="18" charset="0"/>
              </a:rPr>
              <a:t>	</a:t>
            </a:r>
            <a:endParaRPr lang="en-GB"/>
          </a:p>
        </p:txBody>
      </p:sp>
      <p:sp>
        <p:nvSpPr>
          <p:cNvPr id="93191" name="Rectangle 7"/>
          <p:cNvSpPr>
            <a:spLocks noChangeArrowheads="1"/>
          </p:cNvSpPr>
          <p:nvPr/>
        </p:nvSpPr>
        <p:spPr bwMode="auto">
          <a:xfrm>
            <a:off x="0" y="1563688"/>
            <a:ext cx="9144000" cy="0"/>
          </a:xfrm>
          <a:prstGeom prst="rect">
            <a:avLst/>
          </a:prstGeom>
          <a:noFill/>
          <a:ln w="9525">
            <a:noFill/>
            <a:miter lim="800000"/>
            <a:headEnd/>
            <a:tailEnd/>
          </a:ln>
        </p:spPr>
        <p:txBody>
          <a:bodyPr wrap="none" anchor="ctr">
            <a:spAutoFit/>
          </a:bodyPr>
          <a:lstStyle/>
          <a:p>
            <a:endParaRPr lang="en-US"/>
          </a:p>
        </p:txBody>
      </p:sp>
      <p:sp>
        <p:nvSpPr>
          <p:cNvPr id="93192" name="Rectangle 414"/>
          <p:cNvSpPr>
            <a:spLocks noChangeArrowheads="1"/>
          </p:cNvSpPr>
          <p:nvPr/>
        </p:nvSpPr>
        <p:spPr bwMode="auto">
          <a:xfrm>
            <a:off x="0" y="5294313"/>
            <a:ext cx="9144000" cy="0"/>
          </a:xfrm>
          <a:prstGeom prst="rect">
            <a:avLst/>
          </a:prstGeom>
          <a:noFill/>
          <a:ln w="9525">
            <a:noFill/>
            <a:miter lim="800000"/>
            <a:headEnd/>
            <a:tailEnd/>
          </a:ln>
        </p:spPr>
        <p:txBody>
          <a:bodyPr wrap="none" anchor="ctr">
            <a:spAutoFit/>
          </a:bodyPr>
          <a:lstStyle/>
          <a:p>
            <a:pPr eaLnBrk="0" hangingPunct="0"/>
            <a:endParaRPr lang="en-US"/>
          </a:p>
        </p:txBody>
      </p:sp>
      <p:grpSp>
        <p:nvGrpSpPr>
          <p:cNvPr id="93193" name="Group 415"/>
          <p:cNvGrpSpPr>
            <a:grpSpLocks noChangeAspect="1"/>
          </p:cNvGrpSpPr>
          <p:nvPr/>
        </p:nvGrpSpPr>
        <p:grpSpPr bwMode="auto">
          <a:xfrm>
            <a:off x="935038" y="2565400"/>
            <a:ext cx="6732587" cy="4149725"/>
            <a:chOff x="0" y="0"/>
            <a:chExt cx="8287" cy="5108"/>
          </a:xfrm>
        </p:grpSpPr>
        <p:sp>
          <p:nvSpPr>
            <p:cNvPr id="93198" name="AutoShape 810"/>
            <p:cNvSpPr>
              <a:spLocks noChangeAspect="1" noChangeArrowheads="1" noTextEdit="1"/>
            </p:cNvSpPr>
            <p:nvPr/>
          </p:nvSpPr>
          <p:spPr bwMode="auto">
            <a:xfrm>
              <a:off x="0" y="0"/>
              <a:ext cx="8287" cy="5108"/>
            </a:xfrm>
            <a:prstGeom prst="rect">
              <a:avLst/>
            </a:prstGeom>
            <a:noFill/>
            <a:ln w="9525">
              <a:noFill/>
              <a:miter lim="800000"/>
              <a:headEnd/>
              <a:tailEnd/>
            </a:ln>
          </p:spPr>
          <p:txBody>
            <a:bodyPr/>
            <a:lstStyle/>
            <a:p>
              <a:endParaRPr lang="el-GR"/>
            </a:p>
          </p:txBody>
        </p:sp>
        <p:grpSp>
          <p:nvGrpSpPr>
            <p:cNvPr id="93199" name="Group 609"/>
            <p:cNvGrpSpPr>
              <a:grpSpLocks/>
            </p:cNvGrpSpPr>
            <p:nvPr/>
          </p:nvGrpSpPr>
          <p:grpSpPr bwMode="auto">
            <a:xfrm>
              <a:off x="45" y="46"/>
              <a:ext cx="8197" cy="5017"/>
              <a:chOff x="45" y="46"/>
              <a:chExt cx="8197" cy="5017"/>
            </a:xfrm>
          </p:grpSpPr>
          <p:sp>
            <p:nvSpPr>
              <p:cNvPr id="93393" name="Rectangle 809"/>
              <p:cNvSpPr>
                <a:spLocks noChangeArrowheads="1"/>
              </p:cNvSpPr>
              <p:nvPr/>
            </p:nvSpPr>
            <p:spPr bwMode="auto">
              <a:xfrm>
                <a:off x="45" y="46"/>
                <a:ext cx="8197" cy="5017"/>
              </a:xfrm>
              <a:prstGeom prst="rect">
                <a:avLst/>
              </a:prstGeom>
              <a:solidFill>
                <a:srgbClr val="FFFFFF"/>
              </a:solidFill>
              <a:ln w="9525">
                <a:noFill/>
                <a:miter lim="800000"/>
                <a:headEnd/>
                <a:tailEnd/>
              </a:ln>
            </p:spPr>
            <p:txBody>
              <a:bodyPr/>
              <a:lstStyle/>
              <a:p>
                <a:endParaRPr lang="en-US"/>
              </a:p>
            </p:txBody>
          </p:sp>
          <p:sp>
            <p:nvSpPr>
              <p:cNvPr id="93394" name="Rectangle 808"/>
              <p:cNvSpPr>
                <a:spLocks noChangeArrowheads="1"/>
              </p:cNvSpPr>
              <p:nvPr/>
            </p:nvSpPr>
            <p:spPr bwMode="auto">
              <a:xfrm>
                <a:off x="1457" y="322"/>
                <a:ext cx="5799" cy="4115"/>
              </a:xfrm>
              <a:prstGeom prst="rect">
                <a:avLst/>
              </a:prstGeom>
              <a:solidFill>
                <a:srgbClr val="FFFFFF"/>
              </a:solidFill>
              <a:ln w="9525">
                <a:noFill/>
                <a:miter lim="800000"/>
                <a:headEnd/>
                <a:tailEnd/>
              </a:ln>
            </p:spPr>
            <p:txBody>
              <a:bodyPr/>
              <a:lstStyle/>
              <a:p>
                <a:endParaRPr lang="en-US"/>
              </a:p>
            </p:txBody>
          </p:sp>
          <p:sp>
            <p:nvSpPr>
              <p:cNvPr id="93395" name="Line 807"/>
              <p:cNvSpPr>
                <a:spLocks noChangeShapeType="1"/>
              </p:cNvSpPr>
              <p:nvPr/>
            </p:nvSpPr>
            <p:spPr bwMode="auto">
              <a:xfrm>
                <a:off x="1457" y="3979"/>
                <a:ext cx="5799" cy="1"/>
              </a:xfrm>
              <a:prstGeom prst="line">
                <a:avLst/>
              </a:prstGeom>
              <a:noFill/>
              <a:ln w="0">
                <a:solidFill>
                  <a:srgbClr val="000000"/>
                </a:solidFill>
                <a:round/>
                <a:headEnd/>
                <a:tailEnd/>
              </a:ln>
            </p:spPr>
            <p:txBody>
              <a:bodyPr/>
              <a:lstStyle/>
              <a:p>
                <a:endParaRPr lang="el-GR"/>
              </a:p>
            </p:txBody>
          </p:sp>
          <p:sp>
            <p:nvSpPr>
              <p:cNvPr id="93396" name="Line 806"/>
              <p:cNvSpPr>
                <a:spLocks noChangeShapeType="1"/>
              </p:cNvSpPr>
              <p:nvPr/>
            </p:nvSpPr>
            <p:spPr bwMode="auto">
              <a:xfrm>
                <a:off x="1457" y="3522"/>
                <a:ext cx="5799" cy="1"/>
              </a:xfrm>
              <a:prstGeom prst="line">
                <a:avLst/>
              </a:prstGeom>
              <a:noFill/>
              <a:ln w="0">
                <a:solidFill>
                  <a:srgbClr val="000000"/>
                </a:solidFill>
                <a:round/>
                <a:headEnd/>
                <a:tailEnd/>
              </a:ln>
            </p:spPr>
            <p:txBody>
              <a:bodyPr/>
              <a:lstStyle/>
              <a:p>
                <a:endParaRPr lang="el-GR"/>
              </a:p>
            </p:txBody>
          </p:sp>
          <p:sp>
            <p:nvSpPr>
              <p:cNvPr id="93397" name="Line 805"/>
              <p:cNvSpPr>
                <a:spLocks noChangeShapeType="1"/>
              </p:cNvSpPr>
              <p:nvPr/>
            </p:nvSpPr>
            <p:spPr bwMode="auto">
              <a:xfrm>
                <a:off x="1457" y="3065"/>
                <a:ext cx="5799" cy="1"/>
              </a:xfrm>
              <a:prstGeom prst="line">
                <a:avLst/>
              </a:prstGeom>
              <a:noFill/>
              <a:ln w="0">
                <a:solidFill>
                  <a:srgbClr val="000000"/>
                </a:solidFill>
                <a:round/>
                <a:headEnd/>
                <a:tailEnd/>
              </a:ln>
            </p:spPr>
            <p:txBody>
              <a:bodyPr/>
              <a:lstStyle/>
              <a:p>
                <a:endParaRPr lang="el-GR"/>
              </a:p>
            </p:txBody>
          </p:sp>
          <p:sp>
            <p:nvSpPr>
              <p:cNvPr id="93398" name="Line 804"/>
              <p:cNvSpPr>
                <a:spLocks noChangeShapeType="1"/>
              </p:cNvSpPr>
              <p:nvPr/>
            </p:nvSpPr>
            <p:spPr bwMode="auto">
              <a:xfrm>
                <a:off x="1457" y="2608"/>
                <a:ext cx="5799" cy="1"/>
              </a:xfrm>
              <a:prstGeom prst="line">
                <a:avLst/>
              </a:prstGeom>
              <a:noFill/>
              <a:ln w="0">
                <a:solidFill>
                  <a:srgbClr val="000000"/>
                </a:solidFill>
                <a:round/>
                <a:headEnd/>
                <a:tailEnd/>
              </a:ln>
            </p:spPr>
            <p:txBody>
              <a:bodyPr/>
              <a:lstStyle/>
              <a:p>
                <a:endParaRPr lang="el-GR"/>
              </a:p>
            </p:txBody>
          </p:sp>
          <p:sp>
            <p:nvSpPr>
              <p:cNvPr id="93399" name="Line 803"/>
              <p:cNvSpPr>
                <a:spLocks noChangeShapeType="1"/>
              </p:cNvSpPr>
              <p:nvPr/>
            </p:nvSpPr>
            <p:spPr bwMode="auto">
              <a:xfrm>
                <a:off x="1457" y="2151"/>
                <a:ext cx="5799" cy="1"/>
              </a:xfrm>
              <a:prstGeom prst="line">
                <a:avLst/>
              </a:prstGeom>
              <a:noFill/>
              <a:ln w="0">
                <a:solidFill>
                  <a:srgbClr val="000000"/>
                </a:solidFill>
                <a:round/>
                <a:headEnd/>
                <a:tailEnd/>
              </a:ln>
            </p:spPr>
            <p:txBody>
              <a:bodyPr/>
              <a:lstStyle/>
              <a:p>
                <a:endParaRPr lang="el-GR"/>
              </a:p>
            </p:txBody>
          </p:sp>
          <p:sp>
            <p:nvSpPr>
              <p:cNvPr id="93400" name="Line 802"/>
              <p:cNvSpPr>
                <a:spLocks noChangeShapeType="1"/>
              </p:cNvSpPr>
              <p:nvPr/>
            </p:nvSpPr>
            <p:spPr bwMode="auto">
              <a:xfrm>
                <a:off x="1457" y="1693"/>
                <a:ext cx="5799" cy="1"/>
              </a:xfrm>
              <a:prstGeom prst="line">
                <a:avLst/>
              </a:prstGeom>
              <a:noFill/>
              <a:ln w="0">
                <a:solidFill>
                  <a:srgbClr val="000000"/>
                </a:solidFill>
                <a:round/>
                <a:headEnd/>
                <a:tailEnd/>
              </a:ln>
            </p:spPr>
            <p:txBody>
              <a:bodyPr/>
              <a:lstStyle/>
              <a:p>
                <a:endParaRPr lang="el-GR"/>
              </a:p>
            </p:txBody>
          </p:sp>
          <p:sp>
            <p:nvSpPr>
              <p:cNvPr id="93401" name="Line 801"/>
              <p:cNvSpPr>
                <a:spLocks noChangeShapeType="1"/>
              </p:cNvSpPr>
              <p:nvPr/>
            </p:nvSpPr>
            <p:spPr bwMode="auto">
              <a:xfrm>
                <a:off x="1457" y="1237"/>
                <a:ext cx="5799" cy="1"/>
              </a:xfrm>
              <a:prstGeom prst="line">
                <a:avLst/>
              </a:prstGeom>
              <a:noFill/>
              <a:ln w="0">
                <a:solidFill>
                  <a:srgbClr val="000000"/>
                </a:solidFill>
                <a:round/>
                <a:headEnd/>
                <a:tailEnd/>
              </a:ln>
            </p:spPr>
            <p:txBody>
              <a:bodyPr/>
              <a:lstStyle/>
              <a:p>
                <a:endParaRPr lang="el-GR"/>
              </a:p>
            </p:txBody>
          </p:sp>
          <p:sp>
            <p:nvSpPr>
              <p:cNvPr id="93402" name="Line 800"/>
              <p:cNvSpPr>
                <a:spLocks noChangeShapeType="1"/>
              </p:cNvSpPr>
              <p:nvPr/>
            </p:nvSpPr>
            <p:spPr bwMode="auto">
              <a:xfrm>
                <a:off x="1457" y="779"/>
                <a:ext cx="5799" cy="1"/>
              </a:xfrm>
              <a:prstGeom prst="line">
                <a:avLst/>
              </a:prstGeom>
              <a:noFill/>
              <a:ln w="0">
                <a:solidFill>
                  <a:srgbClr val="000000"/>
                </a:solidFill>
                <a:round/>
                <a:headEnd/>
                <a:tailEnd/>
              </a:ln>
            </p:spPr>
            <p:txBody>
              <a:bodyPr/>
              <a:lstStyle/>
              <a:p>
                <a:endParaRPr lang="el-GR"/>
              </a:p>
            </p:txBody>
          </p:sp>
          <p:sp>
            <p:nvSpPr>
              <p:cNvPr id="93403" name="Line 799"/>
              <p:cNvSpPr>
                <a:spLocks noChangeShapeType="1"/>
              </p:cNvSpPr>
              <p:nvPr/>
            </p:nvSpPr>
            <p:spPr bwMode="auto">
              <a:xfrm>
                <a:off x="1457" y="322"/>
                <a:ext cx="5799" cy="1"/>
              </a:xfrm>
              <a:prstGeom prst="line">
                <a:avLst/>
              </a:prstGeom>
              <a:noFill/>
              <a:ln w="0">
                <a:solidFill>
                  <a:srgbClr val="000000"/>
                </a:solidFill>
                <a:round/>
                <a:headEnd/>
                <a:tailEnd/>
              </a:ln>
            </p:spPr>
            <p:txBody>
              <a:bodyPr/>
              <a:lstStyle/>
              <a:p>
                <a:endParaRPr lang="el-GR"/>
              </a:p>
            </p:txBody>
          </p:sp>
          <p:sp>
            <p:nvSpPr>
              <p:cNvPr id="93404" name="Line 798"/>
              <p:cNvSpPr>
                <a:spLocks noChangeShapeType="1"/>
              </p:cNvSpPr>
              <p:nvPr/>
            </p:nvSpPr>
            <p:spPr bwMode="auto">
              <a:xfrm>
                <a:off x="2037" y="322"/>
                <a:ext cx="1" cy="4115"/>
              </a:xfrm>
              <a:prstGeom prst="line">
                <a:avLst/>
              </a:prstGeom>
              <a:noFill/>
              <a:ln w="0">
                <a:solidFill>
                  <a:srgbClr val="000000"/>
                </a:solidFill>
                <a:round/>
                <a:headEnd/>
                <a:tailEnd/>
              </a:ln>
            </p:spPr>
            <p:txBody>
              <a:bodyPr/>
              <a:lstStyle/>
              <a:p>
                <a:endParaRPr lang="el-GR"/>
              </a:p>
            </p:txBody>
          </p:sp>
          <p:sp>
            <p:nvSpPr>
              <p:cNvPr id="93405" name="Line 797"/>
              <p:cNvSpPr>
                <a:spLocks noChangeShapeType="1"/>
              </p:cNvSpPr>
              <p:nvPr/>
            </p:nvSpPr>
            <p:spPr bwMode="auto">
              <a:xfrm>
                <a:off x="2617" y="322"/>
                <a:ext cx="1" cy="4115"/>
              </a:xfrm>
              <a:prstGeom prst="line">
                <a:avLst/>
              </a:prstGeom>
              <a:noFill/>
              <a:ln w="0">
                <a:solidFill>
                  <a:srgbClr val="000000"/>
                </a:solidFill>
                <a:round/>
                <a:headEnd/>
                <a:tailEnd/>
              </a:ln>
            </p:spPr>
            <p:txBody>
              <a:bodyPr/>
              <a:lstStyle/>
              <a:p>
                <a:endParaRPr lang="el-GR"/>
              </a:p>
            </p:txBody>
          </p:sp>
          <p:sp>
            <p:nvSpPr>
              <p:cNvPr id="93406" name="Line 796"/>
              <p:cNvSpPr>
                <a:spLocks noChangeShapeType="1"/>
              </p:cNvSpPr>
              <p:nvPr/>
            </p:nvSpPr>
            <p:spPr bwMode="auto">
              <a:xfrm>
                <a:off x="3197" y="322"/>
                <a:ext cx="1" cy="4115"/>
              </a:xfrm>
              <a:prstGeom prst="line">
                <a:avLst/>
              </a:prstGeom>
              <a:noFill/>
              <a:ln w="0">
                <a:solidFill>
                  <a:srgbClr val="000000"/>
                </a:solidFill>
                <a:round/>
                <a:headEnd/>
                <a:tailEnd/>
              </a:ln>
            </p:spPr>
            <p:txBody>
              <a:bodyPr/>
              <a:lstStyle/>
              <a:p>
                <a:endParaRPr lang="el-GR"/>
              </a:p>
            </p:txBody>
          </p:sp>
          <p:sp>
            <p:nvSpPr>
              <p:cNvPr id="93407" name="Line 795"/>
              <p:cNvSpPr>
                <a:spLocks noChangeShapeType="1"/>
              </p:cNvSpPr>
              <p:nvPr/>
            </p:nvSpPr>
            <p:spPr bwMode="auto">
              <a:xfrm>
                <a:off x="3777" y="322"/>
                <a:ext cx="1" cy="4115"/>
              </a:xfrm>
              <a:prstGeom prst="line">
                <a:avLst/>
              </a:prstGeom>
              <a:noFill/>
              <a:ln w="0">
                <a:solidFill>
                  <a:srgbClr val="000000"/>
                </a:solidFill>
                <a:round/>
                <a:headEnd/>
                <a:tailEnd/>
              </a:ln>
            </p:spPr>
            <p:txBody>
              <a:bodyPr/>
              <a:lstStyle/>
              <a:p>
                <a:endParaRPr lang="el-GR"/>
              </a:p>
            </p:txBody>
          </p:sp>
          <p:sp>
            <p:nvSpPr>
              <p:cNvPr id="93408" name="Line 794"/>
              <p:cNvSpPr>
                <a:spLocks noChangeShapeType="1"/>
              </p:cNvSpPr>
              <p:nvPr/>
            </p:nvSpPr>
            <p:spPr bwMode="auto">
              <a:xfrm>
                <a:off x="4357" y="322"/>
                <a:ext cx="1" cy="4115"/>
              </a:xfrm>
              <a:prstGeom prst="line">
                <a:avLst/>
              </a:prstGeom>
              <a:noFill/>
              <a:ln w="0">
                <a:solidFill>
                  <a:srgbClr val="000000"/>
                </a:solidFill>
                <a:round/>
                <a:headEnd/>
                <a:tailEnd/>
              </a:ln>
            </p:spPr>
            <p:txBody>
              <a:bodyPr/>
              <a:lstStyle/>
              <a:p>
                <a:endParaRPr lang="el-GR"/>
              </a:p>
            </p:txBody>
          </p:sp>
          <p:sp>
            <p:nvSpPr>
              <p:cNvPr id="93409" name="Line 793"/>
              <p:cNvSpPr>
                <a:spLocks noChangeShapeType="1"/>
              </p:cNvSpPr>
              <p:nvPr/>
            </p:nvSpPr>
            <p:spPr bwMode="auto">
              <a:xfrm>
                <a:off x="4936" y="322"/>
                <a:ext cx="1" cy="4115"/>
              </a:xfrm>
              <a:prstGeom prst="line">
                <a:avLst/>
              </a:prstGeom>
              <a:noFill/>
              <a:ln w="0">
                <a:solidFill>
                  <a:srgbClr val="000000"/>
                </a:solidFill>
                <a:round/>
                <a:headEnd/>
                <a:tailEnd/>
              </a:ln>
            </p:spPr>
            <p:txBody>
              <a:bodyPr/>
              <a:lstStyle/>
              <a:p>
                <a:endParaRPr lang="el-GR"/>
              </a:p>
            </p:txBody>
          </p:sp>
          <p:sp>
            <p:nvSpPr>
              <p:cNvPr id="93410" name="Line 792"/>
              <p:cNvSpPr>
                <a:spLocks noChangeShapeType="1"/>
              </p:cNvSpPr>
              <p:nvPr/>
            </p:nvSpPr>
            <p:spPr bwMode="auto">
              <a:xfrm>
                <a:off x="5516" y="322"/>
                <a:ext cx="1" cy="4115"/>
              </a:xfrm>
              <a:prstGeom prst="line">
                <a:avLst/>
              </a:prstGeom>
              <a:noFill/>
              <a:ln w="0">
                <a:solidFill>
                  <a:srgbClr val="000000"/>
                </a:solidFill>
                <a:round/>
                <a:headEnd/>
                <a:tailEnd/>
              </a:ln>
            </p:spPr>
            <p:txBody>
              <a:bodyPr/>
              <a:lstStyle/>
              <a:p>
                <a:endParaRPr lang="el-GR"/>
              </a:p>
            </p:txBody>
          </p:sp>
          <p:sp>
            <p:nvSpPr>
              <p:cNvPr id="93411" name="Line 791"/>
              <p:cNvSpPr>
                <a:spLocks noChangeShapeType="1"/>
              </p:cNvSpPr>
              <p:nvPr/>
            </p:nvSpPr>
            <p:spPr bwMode="auto">
              <a:xfrm>
                <a:off x="6096" y="322"/>
                <a:ext cx="1" cy="4115"/>
              </a:xfrm>
              <a:prstGeom prst="line">
                <a:avLst/>
              </a:prstGeom>
              <a:noFill/>
              <a:ln w="0">
                <a:solidFill>
                  <a:srgbClr val="000000"/>
                </a:solidFill>
                <a:round/>
                <a:headEnd/>
                <a:tailEnd/>
              </a:ln>
            </p:spPr>
            <p:txBody>
              <a:bodyPr/>
              <a:lstStyle/>
              <a:p>
                <a:endParaRPr lang="el-GR"/>
              </a:p>
            </p:txBody>
          </p:sp>
          <p:sp>
            <p:nvSpPr>
              <p:cNvPr id="93412" name="Line 790"/>
              <p:cNvSpPr>
                <a:spLocks noChangeShapeType="1"/>
              </p:cNvSpPr>
              <p:nvPr/>
            </p:nvSpPr>
            <p:spPr bwMode="auto">
              <a:xfrm>
                <a:off x="6676" y="322"/>
                <a:ext cx="1" cy="4115"/>
              </a:xfrm>
              <a:prstGeom prst="line">
                <a:avLst/>
              </a:prstGeom>
              <a:noFill/>
              <a:ln w="0">
                <a:solidFill>
                  <a:srgbClr val="000000"/>
                </a:solidFill>
                <a:round/>
                <a:headEnd/>
                <a:tailEnd/>
              </a:ln>
            </p:spPr>
            <p:txBody>
              <a:bodyPr/>
              <a:lstStyle/>
              <a:p>
                <a:endParaRPr lang="el-GR"/>
              </a:p>
            </p:txBody>
          </p:sp>
          <p:sp>
            <p:nvSpPr>
              <p:cNvPr id="93413" name="Line 789"/>
              <p:cNvSpPr>
                <a:spLocks noChangeShapeType="1"/>
              </p:cNvSpPr>
              <p:nvPr/>
            </p:nvSpPr>
            <p:spPr bwMode="auto">
              <a:xfrm>
                <a:off x="7256" y="322"/>
                <a:ext cx="1" cy="4115"/>
              </a:xfrm>
              <a:prstGeom prst="line">
                <a:avLst/>
              </a:prstGeom>
              <a:noFill/>
              <a:ln w="0">
                <a:solidFill>
                  <a:srgbClr val="000000"/>
                </a:solidFill>
                <a:round/>
                <a:headEnd/>
                <a:tailEnd/>
              </a:ln>
            </p:spPr>
            <p:txBody>
              <a:bodyPr/>
              <a:lstStyle/>
              <a:p>
                <a:endParaRPr lang="el-GR"/>
              </a:p>
            </p:txBody>
          </p:sp>
          <p:sp>
            <p:nvSpPr>
              <p:cNvPr id="93414" name="Line 788"/>
              <p:cNvSpPr>
                <a:spLocks noChangeShapeType="1"/>
              </p:cNvSpPr>
              <p:nvPr/>
            </p:nvSpPr>
            <p:spPr bwMode="auto">
              <a:xfrm>
                <a:off x="1457" y="322"/>
                <a:ext cx="1" cy="4115"/>
              </a:xfrm>
              <a:prstGeom prst="line">
                <a:avLst/>
              </a:prstGeom>
              <a:noFill/>
              <a:ln w="0">
                <a:solidFill>
                  <a:srgbClr val="000000"/>
                </a:solidFill>
                <a:round/>
                <a:headEnd/>
                <a:tailEnd/>
              </a:ln>
            </p:spPr>
            <p:txBody>
              <a:bodyPr/>
              <a:lstStyle/>
              <a:p>
                <a:endParaRPr lang="el-GR"/>
              </a:p>
            </p:txBody>
          </p:sp>
          <p:sp>
            <p:nvSpPr>
              <p:cNvPr id="93415" name="Line 787"/>
              <p:cNvSpPr>
                <a:spLocks noChangeShapeType="1"/>
              </p:cNvSpPr>
              <p:nvPr/>
            </p:nvSpPr>
            <p:spPr bwMode="auto">
              <a:xfrm>
                <a:off x="1401" y="4437"/>
                <a:ext cx="56" cy="1"/>
              </a:xfrm>
              <a:prstGeom prst="line">
                <a:avLst/>
              </a:prstGeom>
              <a:noFill/>
              <a:ln w="0">
                <a:solidFill>
                  <a:srgbClr val="000000"/>
                </a:solidFill>
                <a:round/>
                <a:headEnd/>
                <a:tailEnd/>
              </a:ln>
            </p:spPr>
            <p:txBody>
              <a:bodyPr/>
              <a:lstStyle/>
              <a:p>
                <a:endParaRPr lang="el-GR"/>
              </a:p>
            </p:txBody>
          </p:sp>
          <p:sp>
            <p:nvSpPr>
              <p:cNvPr id="93416" name="Line 786"/>
              <p:cNvSpPr>
                <a:spLocks noChangeShapeType="1"/>
              </p:cNvSpPr>
              <p:nvPr/>
            </p:nvSpPr>
            <p:spPr bwMode="auto">
              <a:xfrm>
                <a:off x="1401" y="3979"/>
                <a:ext cx="56" cy="1"/>
              </a:xfrm>
              <a:prstGeom prst="line">
                <a:avLst/>
              </a:prstGeom>
              <a:noFill/>
              <a:ln w="0">
                <a:solidFill>
                  <a:srgbClr val="000000"/>
                </a:solidFill>
                <a:round/>
                <a:headEnd/>
                <a:tailEnd/>
              </a:ln>
            </p:spPr>
            <p:txBody>
              <a:bodyPr/>
              <a:lstStyle/>
              <a:p>
                <a:endParaRPr lang="el-GR"/>
              </a:p>
            </p:txBody>
          </p:sp>
          <p:sp>
            <p:nvSpPr>
              <p:cNvPr id="93417" name="Line 785"/>
              <p:cNvSpPr>
                <a:spLocks noChangeShapeType="1"/>
              </p:cNvSpPr>
              <p:nvPr/>
            </p:nvSpPr>
            <p:spPr bwMode="auto">
              <a:xfrm>
                <a:off x="1401" y="3522"/>
                <a:ext cx="56" cy="1"/>
              </a:xfrm>
              <a:prstGeom prst="line">
                <a:avLst/>
              </a:prstGeom>
              <a:noFill/>
              <a:ln w="0">
                <a:solidFill>
                  <a:srgbClr val="000000"/>
                </a:solidFill>
                <a:round/>
                <a:headEnd/>
                <a:tailEnd/>
              </a:ln>
            </p:spPr>
            <p:txBody>
              <a:bodyPr/>
              <a:lstStyle/>
              <a:p>
                <a:endParaRPr lang="el-GR"/>
              </a:p>
            </p:txBody>
          </p:sp>
          <p:sp>
            <p:nvSpPr>
              <p:cNvPr id="93418" name="Line 784"/>
              <p:cNvSpPr>
                <a:spLocks noChangeShapeType="1"/>
              </p:cNvSpPr>
              <p:nvPr/>
            </p:nvSpPr>
            <p:spPr bwMode="auto">
              <a:xfrm>
                <a:off x="1401" y="3065"/>
                <a:ext cx="56" cy="1"/>
              </a:xfrm>
              <a:prstGeom prst="line">
                <a:avLst/>
              </a:prstGeom>
              <a:noFill/>
              <a:ln w="0">
                <a:solidFill>
                  <a:srgbClr val="000000"/>
                </a:solidFill>
                <a:round/>
                <a:headEnd/>
                <a:tailEnd/>
              </a:ln>
            </p:spPr>
            <p:txBody>
              <a:bodyPr/>
              <a:lstStyle/>
              <a:p>
                <a:endParaRPr lang="el-GR"/>
              </a:p>
            </p:txBody>
          </p:sp>
          <p:sp>
            <p:nvSpPr>
              <p:cNvPr id="93419" name="Line 783"/>
              <p:cNvSpPr>
                <a:spLocks noChangeShapeType="1"/>
              </p:cNvSpPr>
              <p:nvPr/>
            </p:nvSpPr>
            <p:spPr bwMode="auto">
              <a:xfrm>
                <a:off x="1401" y="2608"/>
                <a:ext cx="56" cy="1"/>
              </a:xfrm>
              <a:prstGeom prst="line">
                <a:avLst/>
              </a:prstGeom>
              <a:noFill/>
              <a:ln w="0">
                <a:solidFill>
                  <a:srgbClr val="000000"/>
                </a:solidFill>
                <a:round/>
                <a:headEnd/>
                <a:tailEnd/>
              </a:ln>
            </p:spPr>
            <p:txBody>
              <a:bodyPr/>
              <a:lstStyle/>
              <a:p>
                <a:endParaRPr lang="el-GR"/>
              </a:p>
            </p:txBody>
          </p:sp>
          <p:sp>
            <p:nvSpPr>
              <p:cNvPr id="93420" name="Line 782"/>
              <p:cNvSpPr>
                <a:spLocks noChangeShapeType="1"/>
              </p:cNvSpPr>
              <p:nvPr/>
            </p:nvSpPr>
            <p:spPr bwMode="auto">
              <a:xfrm>
                <a:off x="1401" y="2151"/>
                <a:ext cx="56" cy="1"/>
              </a:xfrm>
              <a:prstGeom prst="line">
                <a:avLst/>
              </a:prstGeom>
              <a:noFill/>
              <a:ln w="0">
                <a:solidFill>
                  <a:srgbClr val="000000"/>
                </a:solidFill>
                <a:round/>
                <a:headEnd/>
                <a:tailEnd/>
              </a:ln>
            </p:spPr>
            <p:txBody>
              <a:bodyPr/>
              <a:lstStyle/>
              <a:p>
                <a:endParaRPr lang="el-GR"/>
              </a:p>
            </p:txBody>
          </p:sp>
          <p:sp>
            <p:nvSpPr>
              <p:cNvPr id="93421" name="Line 781"/>
              <p:cNvSpPr>
                <a:spLocks noChangeShapeType="1"/>
              </p:cNvSpPr>
              <p:nvPr/>
            </p:nvSpPr>
            <p:spPr bwMode="auto">
              <a:xfrm>
                <a:off x="1401" y="1693"/>
                <a:ext cx="56" cy="1"/>
              </a:xfrm>
              <a:prstGeom prst="line">
                <a:avLst/>
              </a:prstGeom>
              <a:noFill/>
              <a:ln w="0">
                <a:solidFill>
                  <a:srgbClr val="000000"/>
                </a:solidFill>
                <a:round/>
                <a:headEnd/>
                <a:tailEnd/>
              </a:ln>
            </p:spPr>
            <p:txBody>
              <a:bodyPr/>
              <a:lstStyle/>
              <a:p>
                <a:endParaRPr lang="el-GR"/>
              </a:p>
            </p:txBody>
          </p:sp>
          <p:sp>
            <p:nvSpPr>
              <p:cNvPr id="93422" name="Line 780"/>
              <p:cNvSpPr>
                <a:spLocks noChangeShapeType="1"/>
              </p:cNvSpPr>
              <p:nvPr/>
            </p:nvSpPr>
            <p:spPr bwMode="auto">
              <a:xfrm>
                <a:off x="1401" y="1237"/>
                <a:ext cx="56" cy="1"/>
              </a:xfrm>
              <a:prstGeom prst="line">
                <a:avLst/>
              </a:prstGeom>
              <a:noFill/>
              <a:ln w="0">
                <a:solidFill>
                  <a:srgbClr val="000000"/>
                </a:solidFill>
                <a:round/>
                <a:headEnd/>
                <a:tailEnd/>
              </a:ln>
            </p:spPr>
            <p:txBody>
              <a:bodyPr/>
              <a:lstStyle/>
              <a:p>
                <a:endParaRPr lang="el-GR"/>
              </a:p>
            </p:txBody>
          </p:sp>
          <p:sp>
            <p:nvSpPr>
              <p:cNvPr id="93423" name="Line 779"/>
              <p:cNvSpPr>
                <a:spLocks noChangeShapeType="1"/>
              </p:cNvSpPr>
              <p:nvPr/>
            </p:nvSpPr>
            <p:spPr bwMode="auto">
              <a:xfrm>
                <a:off x="1401" y="779"/>
                <a:ext cx="56" cy="1"/>
              </a:xfrm>
              <a:prstGeom prst="line">
                <a:avLst/>
              </a:prstGeom>
              <a:noFill/>
              <a:ln w="0">
                <a:solidFill>
                  <a:srgbClr val="000000"/>
                </a:solidFill>
                <a:round/>
                <a:headEnd/>
                <a:tailEnd/>
              </a:ln>
            </p:spPr>
            <p:txBody>
              <a:bodyPr/>
              <a:lstStyle/>
              <a:p>
                <a:endParaRPr lang="el-GR"/>
              </a:p>
            </p:txBody>
          </p:sp>
          <p:sp>
            <p:nvSpPr>
              <p:cNvPr id="93424" name="Line 778"/>
              <p:cNvSpPr>
                <a:spLocks noChangeShapeType="1"/>
              </p:cNvSpPr>
              <p:nvPr/>
            </p:nvSpPr>
            <p:spPr bwMode="auto">
              <a:xfrm>
                <a:off x="1401" y="322"/>
                <a:ext cx="56" cy="1"/>
              </a:xfrm>
              <a:prstGeom prst="line">
                <a:avLst/>
              </a:prstGeom>
              <a:noFill/>
              <a:ln w="0">
                <a:solidFill>
                  <a:srgbClr val="000000"/>
                </a:solidFill>
                <a:round/>
                <a:headEnd/>
                <a:tailEnd/>
              </a:ln>
            </p:spPr>
            <p:txBody>
              <a:bodyPr/>
              <a:lstStyle/>
              <a:p>
                <a:endParaRPr lang="el-GR"/>
              </a:p>
            </p:txBody>
          </p:sp>
          <p:sp>
            <p:nvSpPr>
              <p:cNvPr id="93425" name="Line 777"/>
              <p:cNvSpPr>
                <a:spLocks noChangeShapeType="1"/>
              </p:cNvSpPr>
              <p:nvPr/>
            </p:nvSpPr>
            <p:spPr bwMode="auto">
              <a:xfrm>
                <a:off x="1457" y="4437"/>
                <a:ext cx="5799" cy="1"/>
              </a:xfrm>
              <a:prstGeom prst="line">
                <a:avLst/>
              </a:prstGeom>
              <a:noFill/>
              <a:ln w="0">
                <a:solidFill>
                  <a:srgbClr val="000000"/>
                </a:solidFill>
                <a:round/>
                <a:headEnd/>
                <a:tailEnd/>
              </a:ln>
            </p:spPr>
            <p:txBody>
              <a:bodyPr/>
              <a:lstStyle/>
              <a:p>
                <a:endParaRPr lang="el-GR"/>
              </a:p>
            </p:txBody>
          </p:sp>
          <p:sp>
            <p:nvSpPr>
              <p:cNvPr id="93426" name="Line 776"/>
              <p:cNvSpPr>
                <a:spLocks noChangeShapeType="1"/>
              </p:cNvSpPr>
              <p:nvPr/>
            </p:nvSpPr>
            <p:spPr bwMode="auto">
              <a:xfrm flipV="1">
                <a:off x="1457" y="4437"/>
                <a:ext cx="1" cy="56"/>
              </a:xfrm>
              <a:prstGeom prst="line">
                <a:avLst/>
              </a:prstGeom>
              <a:noFill/>
              <a:ln w="0">
                <a:solidFill>
                  <a:srgbClr val="000000"/>
                </a:solidFill>
                <a:round/>
                <a:headEnd/>
                <a:tailEnd/>
              </a:ln>
            </p:spPr>
            <p:txBody>
              <a:bodyPr/>
              <a:lstStyle/>
              <a:p>
                <a:endParaRPr lang="el-GR"/>
              </a:p>
            </p:txBody>
          </p:sp>
          <p:sp>
            <p:nvSpPr>
              <p:cNvPr id="93427" name="Line 775"/>
              <p:cNvSpPr>
                <a:spLocks noChangeShapeType="1"/>
              </p:cNvSpPr>
              <p:nvPr/>
            </p:nvSpPr>
            <p:spPr bwMode="auto">
              <a:xfrm flipV="1">
                <a:off x="2037" y="4437"/>
                <a:ext cx="1" cy="56"/>
              </a:xfrm>
              <a:prstGeom prst="line">
                <a:avLst/>
              </a:prstGeom>
              <a:noFill/>
              <a:ln w="0">
                <a:solidFill>
                  <a:srgbClr val="000000"/>
                </a:solidFill>
                <a:round/>
                <a:headEnd/>
                <a:tailEnd/>
              </a:ln>
            </p:spPr>
            <p:txBody>
              <a:bodyPr/>
              <a:lstStyle/>
              <a:p>
                <a:endParaRPr lang="el-GR"/>
              </a:p>
            </p:txBody>
          </p:sp>
          <p:sp>
            <p:nvSpPr>
              <p:cNvPr id="93428" name="Line 774"/>
              <p:cNvSpPr>
                <a:spLocks noChangeShapeType="1"/>
              </p:cNvSpPr>
              <p:nvPr/>
            </p:nvSpPr>
            <p:spPr bwMode="auto">
              <a:xfrm flipV="1">
                <a:off x="2617" y="4437"/>
                <a:ext cx="1" cy="56"/>
              </a:xfrm>
              <a:prstGeom prst="line">
                <a:avLst/>
              </a:prstGeom>
              <a:noFill/>
              <a:ln w="0">
                <a:solidFill>
                  <a:srgbClr val="000000"/>
                </a:solidFill>
                <a:round/>
                <a:headEnd/>
                <a:tailEnd/>
              </a:ln>
            </p:spPr>
            <p:txBody>
              <a:bodyPr/>
              <a:lstStyle/>
              <a:p>
                <a:endParaRPr lang="el-GR"/>
              </a:p>
            </p:txBody>
          </p:sp>
          <p:sp>
            <p:nvSpPr>
              <p:cNvPr id="93429" name="Line 773"/>
              <p:cNvSpPr>
                <a:spLocks noChangeShapeType="1"/>
              </p:cNvSpPr>
              <p:nvPr/>
            </p:nvSpPr>
            <p:spPr bwMode="auto">
              <a:xfrm flipV="1">
                <a:off x="3197" y="4437"/>
                <a:ext cx="1" cy="56"/>
              </a:xfrm>
              <a:prstGeom prst="line">
                <a:avLst/>
              </a:prstGeom>
              <a:noFill/>
              <a:ln w="0">
                <a:solidFill>
                  <a:srgbClr val="000000"/>
                </a:solidFill>
                <a:round/>
                <a:headEnd/>
                <a:tailEnd/>
              </a:ln>
            </p:spPr>
            <p:txBody>
              <a:bodyPr/>
              <a:lstStyle/>
              <a:p>
                <a:endParaRPr lang="el-GR"/>
              </a:p>
            </p:txBody>
          </p:sp>
          <p:sp>
            <p:nvSpPr>
              <p:cNvPr id="93430" name="Line 772"/>
              <p:cNvSpPr>
                <a:spLocks noChangeShapeType="1"/>
              </p:cNvSpPr>
              <p:nvPr/>
            </p:nvSpPr>
            <p:spPr bwMode="auto">
              <a:xfrm flipV="1">
                <a:off x="3777" y="4437"/>
                <a:ext cx="1" cy="56"/>
              </a:xfrm>
              <a:prstGeom prst="line">
                <a:avLst/>
              </a:prstGeom>
              <a:noFill/>
              <a:ln w="0">
                <a:solidFill>
                  <a:srgbClr val="000000"/>
                </a:solidFill>
                <a:round/>
                <a:headEnd/>
                <a:tailEnd/>
              </a:ln>
            </p:spPr>
            <p:txBody>
              <a:bodyPr/>
              <a:lstStyle/>
              <a:p>
                <a:endParaRPr lang="el-GR"/>
              </a:p>
            </p:txBody>
          </p:sp>
          <p:sp>
            <p:nvSpPr>
              <p:cNvPr id="93431" name="Line 771"/>
              <p:cNvSpPr>
                <a:spLocks noChangeShapeType="1"/>
              </p:cNvSpPr>
              <p:nvPr/>
            </p:nvSpPr>
            <p:spPr bwMode="auto">
              <a:xfrm flipV="1">
                <a:off x="4357" y="4437"/>
                <a:ext cx="1" cy="56"/>
              </a:xfrm>
              <a:prstGeom prst="line">
                <a:avLst/>
              </a:prstGeom>
              <a:noFill/>
              <a:ln w="0">
                <a:solidFill>
                  <a:srgbClr val="000000"/>
                </a:solidFill>
                <a:round/>
                <a:headEnd/>
                <a:tailEnd/>
              </a:ln>
            </p:spPr>
            <p:txBody>
              <a:bodyPr/>
              <a:lstStyle/>
              <a:p>
                <a:endParaRPr lang="el-GR"/>
              </a:p>
            </p:txBody>
          </p:sp>
          <p:sp>
            <p:nvSpPr>
              <p:cNvPr id="93432" name="Line 770"/>
              <p:cNvSpPr>
                <a:spLocks noChangeShapeType="1"/>
              </p:cNvSpPr>
              <p:nvPr/>
            </p:nvSpPr>
            <p:spPr bwMode="auto">
              <a:xfrm flipV="1">
                <a:off x="4936" y="4437"/>
                <a:ext cx="1" cy="56"/>
              </a:xfrm>
              <a:prstGeom prst="line">
                <a:avLst/>
              </a:prstGeom>
              <a:noFill/>
              <a:ln w="0">
                <a:solidFill>
                  <a:srgbClr val="000000"/>
                </a:solidFill>
                <a:round/>
                <a:headEnd/>
                <a:tailEnd/>
              </a:ln>
            </p:spPr>
            <p:txBody>
              <a:bodyPr/>
              <a:lstStyle/>
              <a:p>
                <a:endParaRPr lang="el-GR"/>
              </a:p>
            </p:txBody>
          </p:sp>
          <p:sp>
            <p:nvSpPr>
              <p:cNvPr id="93433" name="Line 769"/>
              <p:cNvSpPr>
                <a:spLocks noChangeShapeType="1"/>
              </p:cNvSpPr>
              <p:nvPr/>
            </p:nvSpPr>
            <p:spPr bwMode="auto">
              <a:xfrm flipV="1">
                <a:off x="5516" y="4437"/>
                <a:ext cx="1" cy="56"/>
              </a:xfrm>
              <a:prstGeom prst="line">
                <a:avLst/>
              </a:prstGeom>
              <a:noFill/>
              <a:ln w="0">
                <a:solidFill>
                  <a:srgbClr val="000000"/>
                </a:solidFill>
                <a:round/>
                <a:headEnd/>
                <a:tailEnd/>
              </a:ln>
            </p:spPr>
            <p:txBody>
              <a:bodyPr/>
              <a:lstStyle/>
              <a:p>
                <a:endParaRPr lang="el-GR"/>
              </a:p>
            </p:txBody>
          </p:sp>
          <p:sp>
            <p:nvSpPr>
              <p:cNvPr id="93434" name="Line 768"/>
              <p:cNvSpPr>
                <a:spLocks noChangeShapeType="1"/>
              </p:cNvSpPr>
              <p:nvPr/>
            </p:nvSpPr>
            <p:spPr bwMode="auto">
              <a:xfrm flipV="1">
                <a:off x="6096" y="4437"/>
                <a:ext cx="1" cy="56"/>
              </a:xfrm>
              <a:prstGeom prst="line">
                <a:avLst/>
              </a:prstGeom>
              <a:noFill/>
              <a:ln w="0">
                <a:solidFill>
                  <a:srgbClr val="000000"/>
                </a:solidFill>
                <a:round/>
                <a:headEnd/>
                <a:tailEnd/>
              </a:ln>
            </p:spPr>
            <p:txBody>
              <a:bodyPr/>
              <a:lstStyle/>
              <a:p>
                <a:endParaRPr lang="el-GR"/>
              </a:p>
            </p:txBody>
          </p:sp>
          <p:sp>
            <p:nvSpPr>
              <p:cNvPr id="93435" name="Line 767"/>
              <p:cNvSpPr>
                <a:spLocks noChangeShapeType="1"/>
              </p:cNvSpPr>
              <p:nvPr/>
            </p:nvSpPr>
            <p:spPr bwMode="auto">
              <a:xfrm flipV="1">
                <a:off x="6676" y="4437"/>
                <a:ext cx="1" cy="56"/>
              </a:xfrm>
              <a:prstGeom prst="line">
                <a:avLst/>
              </a:prstGeom>
              <a:noFill/>
              <a:ln w="0">
                <a:solidFill>
                  <a:srgbClr val="000000"/>
                </a:solidFill>
                <a:round/>
                <a:headEnd/>
                <a:tailEnd/>
              </a:ln>
            </p:spPr>
            <p:txBody>
              <a:bodyPr/>
              <a:lstStyle/>
              <a:p>
                <a:endParaRPr lang="el-GR"/>
              </a:p>
            </p:txBody>
          </p:sp>
          <p:sp>
            <p:nvSpPr>
              <p:cNvPr id="93436" name="Line 766"/>
              <p:cNvSpPr>
                <a:spLocks noChangeShapeType="1"/>
              </p:cNvSpPr>
              <p:nvPr/>
            </p:nvSpPr>
            <p:spPr bwMode="auto">
              <a:xfrm flipV="1">
                <a:off x="7256" y="4437"/>
                <a:ext cx="1" cy="56"/>
              </a:xfrm>
              <a:prstGeom prst="line">
                <a:avLst/>
              </a:prstGeom>
              <a:noFill/>
              <a:ln w="0">
                <a:solidFill>
                  <a:srgbClr val="000000"/>
                </a:solidFill>
                <a:round/>
                <a:headEnd/>
                <a:tailEnd/>
              </a:ln>
            </p:spPr>
            <p:txBody>
              <a:bodyPr/>
              <a:lstStyle/>
              <a:p>
                <a:endParaRPr lang="el-GR"/>
              </a:p>
            </p:txBody>
          </p:sp>
          <p:sp>
            <p:nvSpPr>
              <p:cNvPr id="93437" name="Freeform 765"/>
              <p:cNvSpPr>
                <a:spLocks/>
              </p:cNvSpPr>
              <p:nvPr/>
            </p:nvSpPr>
            <p:spPr bwMode="auto">
              <a:xfrm>
                <a:off x="1471" y="1848"/>
                <a:ext cx="73" cy="2343"/>
              </a:xfrm>
              <a:custGeom>
                <a:avLst/>
                <a:gdLst>
                  <a:gd name="T0" fmla="*/ 0 w 73"/>
                  <a:gd name="T1" fmla="*/ 0 h 2343"/>
                  <a:gd name="T2" fmla="*/ 2 w 73"/>
                  <a:gd name="T3" fmla="*/ 37 h 2343"/>
                  <a:gd name="T4" fmla="*/ 2 w 73"/>
                  <a:gd name="T5" fmla="*/ 75 h 2343"/>
                  <a:gd name="T6" fmla="*/ 4 w 73"/>
                  <a:gd name="T7" fmla="*/ 113 h 2343"/>
                  <a:gd name="T8" fmla="*/ 4 w 73"/>
                  <a:gd name="T9" fmla="*/ 152 h 2343"/>
                  <a:gd name="T10" fmla="*/ 6 w 73"/>
                  <a:gd name="T11" fmla="*/ 191 h 2343"/>
                  <a:gd name="T12" fmla="*/ 6 w 73"/>
                  <a:gd name="T13" fmla="*/ 231 h 2343"/>
                  <a:gd name="T14" fmla="*/ 8 w 73"/>
                  <a:gd name="T15" fmla="*/ 312 h 2343"/>
                  <a:gd name="T16" fmla="*/ 10 w 73"/>
                  <a:gd name="T17" fmla="*/ 394 h 2343"/>
                  <a:gd name="T18" fmla="*/ 12 w 73"/>
                  <a:gd name="T19" fmla="*/ 478 h 2343"/>
                  <a:gd name="T20" fmla="*/ 14 w 73"/>
                  <a:gd name="T21" fmla="*/ 563 h 2343"/>
                  <a:gd name="T22" fmla="*/ 15 w 73"/>
                  <a:gd name="T23" fmla="*/ 649 h 2343"/>
                  <a:gd name="T24" fmla="*/ 17 w 73"/>
                  <a:gd name="T25" fmla="*/ 736 h 2343"/>
                  <a:gd name="T26" fmla="*/ 19 w 73"/>
                  <a:gd name="T27" fmla="*/ 823 h 2343"/>
                  <a:gd name="T28" fmla="*/ 22 w 73"/>
                  <a:gd name="T29" fmla="*/ 997 h 2343"/>
                  <a:gd name="T30" fmla="*/ 23 w 73"/>
                  <a:gd name="T31" fmla="*/ 1084 h 2343"/>
                  <a:gd name="T32" fmla="*/ 25 w 73"/>
                  <a:gd name="T33" fmla="*/ 1171 h 2343"/>
                  <a:gd name="T34" fmla="*/ 27 w 73"/>
                  <a:gd name="T35" fmla="*/ 1256 h 2343"/>
                  <a:gd name="T36" fmla="*/ 28 w 73"/>
                  <a:gd name="T37" fmla="*/ 1340 h 2343"/>
                  <a:gd name="T38" fmla="*/ 30 w 73"/>
                  <a:gd name="T39" fmla="*/ 1423 h 2343"/>
                  <a:gd name="T40" fmla="*/ 32 w 73"/>
                  <a:gd name="T41" fmla="*/ 1505 h 2343"/>
                  <a:gd name="T42" fmla="*/ 33 w 73"/>
                  <a:gd name="T43" fmla="*/ 1545 h 2343"/>
                  <a:gd name="T44" fmla="*/ 34 w 73"/>
                  <a:gd name="T45" fmla="*/ 1584 h 2343"/>
                  <a:gd name="T46" fmla="*/ 35 w 73"/>
                  <a:gd name="T47" fmla="*/ 1624 h 2343"/>
                  <a:gd name="T48" fmla="*/ 36 w 73"/>
                  <a:gd name="T49" fmla="*/ 1662 h 2343"/>
                  <a:gd name="T50" fmla="*/ 37 w 73"/>
                  <a:gd name="T51" fmla="*/ 1700 h 2343"/>
                  <a:gd name="T52" fmla="*/ 38 w 73"/>
                  <a:gd name="T53" fmla="*/ 1737 h 2343"/>
                  <a:gd name="T54" fmla="*/ 40 w 73"/>
                  <a:gd name="T55" fmla="*/ 1774 h 2343"/>
                  <a:gd name="T56" fmla="*/ 40 w 73"/>
                  <a:gd name="T57" fmla="*/ 1810 h 2343"/>
                  <a:gd name="T58" fmla="*/ 42 w 73"/>
                  <a:gd name="T59" fmla="*/ 1845 h 2343"/>
                  <a:gd name="T60" fmla="*/ 43 w 73"/>
                  <a:gd name="T61" fmla="*/ 1880 h 2343"/>
                  <a:gd name="T62" fmla="*/ 44 w 73"/>
                  <a:gd name="T63" fmla="*/ 1914 h 2343"/>
                  <a:gd name="T64" fmla="*/ 46 w 73"/>
                  <a:gd name="T65" fmla="*/ 1947 h 2343"/>
                  <a:gd name="T66" fmla="*/ 47 w 73"/>
                  <a:gd name="T67" fmla="*/ 1979 h 2343"/>
                  <a:gd name="T68" fmla="*/ 48 w 73"/>
                  <a:gd name="T69" fmla="*/ 2010 h 2343"/>
                  <a:gd name="T70" fmla="*/ 50 w 73"/>
                  <a:gd name="T71" fmla="*/ 2041 h 2343"/>
                  <a:gd name="T72" fmla="*/ 51 w 73"/>
                  <a:gd name="T73" fmla="*/ 2071 h 2343"/>
                  <a:gd name="T74" fmla="*/ 53 w 73"/>
                  <a:gd name="T75" fmla="*/ 2099 h 2343"/>
                  <a:gd name="T76" fmla="*/ 55 w 73"/>
                  <a:gd name="T77" fmla="*/ 2127 h 2343"/>
                  <a:gd name="T78" fmla="*/ 56 w 73"/>
                  <a:gd name="T79" fmla="*/ 2154 h 2343"/>
                  <a:gd name="T80" fmla="*/ 57 w 73"/>
                  <a:gd name="T81" fmla="*/ 2179 h 2343"/>
                  <a:gd name="T82" fmla="*/ 59 w 73"/>
                  <a:gd name="T83" fmla="*/ 2203 h 2343"/>
                  <a:gd name="T84" fmla="*/ 61 w 73"/>
                  <a:gd name="T85" fmla="*/ 2227 h 2343"/>
                  <a:gd name="T86" fmla="*/ 63 w 73"/>
                  <a:gd name="T87" fmla="*/ 2250 h 2343"/>
                  <a:gd name="T88" fmla="*/ 65 w 73"/>
                  <a:gd name="T89" fmla="*/ 2271 h 2343"/>
                  <a:gd name="T90" fmla="*/ 67 w 73"/>
                  <a:gd name="T91" fmla="*/ 2290 h 2343"/>
                  <a:gd name="T92" fmla="*/ 69 w 73"/>
                  <a:gd name="T93" fmla="*/ 2309 h 2343"/>
                  <a:gd name="T94" fmla="*/ 71 w 73"/>
                  <a:gd name="T95" fmla="*/ 2326 h 2343"/>
                  <a:gd name="T96" fmla="*/ 73 w 73"/>
                  <a:gd name="T97" fmla="*/ 2343 h 23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
                  <a:gd name="T148" fmla="*/ 0 h 2343"/>
                  <a:gd name="T149" fmla="*/ 73 w 73"/>
                  <a:gd name="T150" fmla="*/ 2343 h 23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 h="2343">
                    <a:moveTo>
                      <a:pt x="0" y="0"/>
                    </a:moveTo>
                    <a:lnTo>
                      <a:pt x="2" y="37"/>
                    </a:lnTo>
                    <a:lnTo>
                      <a:pt x="2" y="75"/>
                    </a:lnTo>
                    <a:lnTo>
                      <a:pt x="4" y="113"/>
                    </a:lnTo>
                    <a:lnTo>
                      <a:pt x="4" y="152"/>
                    </a:lnTo>
                    <a:lnTo>
                      <a:pt x="6" y="191"/>
                    </a:lnTo>
                    <a:lnTo>
                      <a:pt x="6" y="231"/>
                    </a:lnTo>
                    <a:lnTo>
                      <a:pt x="8" y="312"/>
                    </a:lnTo>
                    <a:lnTo>
                      <a:pt x="10" y="394"/>
                    </a:lnTo>
                    <a:lnTo>
                      <a:pt x="12" y="478"/>
                    </a:lnTo>
                    <a:lnTo>
                      <a:pt x="14" y="563"/>
                    </a:lnTo>
                    <a:lnTo>
                      <a:pt x="15" y="649"/>
                    </a:lnTo>
                    <a:lnTo>
                      <a:pt x="17" y="736"/>
                    </a:lnTo>
                    <a:lnTo>
                      <a:pt x="19" y="823"/>
                    </a:lnTo>
                    <a:lnTo>
                      <a:pt x="22" y="997"/>
                    </a:lnTo>
                    <a:lnTo>
                      <a:pt x="23" y="1084"/>
                    </a:lnTo>
                    <a:lnTo>
                      <a:pt x="25" y="1171"/>
                    </a:lnTo>
                    <a:lnTo>
                      <a:pt x="27" y="1256"/>
                    </a:lnTo>
                    <a:lnTo>
                      <a:pt x="28" y="1340"/>
                    </a:lnTo>
                    <a:lnTo>
                      <a:pt x="30" y="1423"/>
                    </a:lnTo>
                    <a:lnTo>
                      <a:pt x="32" y="1505"/>
                    </a:lnTo>
                    <a:lnTo>
                      <a:pt x="33" y="1545"/>
                    </a:lnTo>
                    <a:lnTo>
                      <a:pt x="34" y="1584"/>
                    </a:lnTo>
                    <a:lnTo>
                      <a:pt x="35" y="1624"/>
                    </a:lnTo>
                    <a:lnTo>
                      <a:pt x="36" y="1662"/>
                    </a:lnTo>
                    <a:lnTo>
                      <a:pt x="37" y="1700"/>
                    </a:lnTo>
                    <a:lnTo>
                      <a:pt x="38" y="1737"/>
                    </a:lnTo>
                    <a:lnTo>
                      <a:pt x="40" y="1774"/>
                    </a:lnTo>
                    <a:lnTo>
                      <a:pt x="40" y="1810"/>
                    </a:lnTo>
                    <a:lnTo>
                      <a:pt x="42" y="1845"/>
                    </a:lnTo>
                    <a:lnTo>
                      <a:pt x="43" y="1880"/>
                    </a:lnTo>
                    <a:lnTo>
                      <a:pt x="44" y="1914"/>
                    </a:lnTo>
                    <a:lnTo>
                      <a:pt x="46" y="1947"/>
                    </a:lnTo>
                    <a:lnTo>
                      <a:pt x="47" y="1979"/>
                    </a:lnTo>
                    <a:lnTo>
                      <a:pt x="48" y="2010"/>
                    </a:lnTo>
                    <a:lnTo>
                      <a:pt x="50" y="2041"/>
                    </a:lnTo>
                    <a:lnTo>
                      <a:pt x="51" y="2071"/>
                    </a:lnTo>
                    <a:lnTo>
                      <a:pt x="53" y="2099"/>
                    </a:lnTo>
                    <a:lnTo>
                      <a:pt x="55" y="2127"/>
                    </a:lnTo>
                    <a:lnTo>
                      <a:pt x="56" y="2154"/>
                    </a:lnTo>
                    <a:lnTo>
                      <a:pt x="57" y="2179"/>
                    </a:lnTo>
                    <a:lnTo>
                      <a:pt x="59" y="2203"/>
                    </a:lnTo>
                    <a:lnTo>
                      <a:pt x="61" y="2227"/>
                    </a:lnTo>
                    <a:lnTo>
                      <a:pt x="63" y="2250"/>
                    </a:lnTo>
                    <a:lnTo>
                      <a:pt x="65" y="2271"/>
                    </a:lnTo>
                    <a:lnTo>
                      <a:pt x="67" y="2290"/>
                    </a:lnTo>
                    <a:lnTo>
                      <a:pt x="69" y="2309"/>
                    </a:lnTo>
                    <a:lnTo>
                      <a:pt x="71" y="2326"/>
                    </a:lnTo>
                    <a:lnTo>
                      <a:pt x="73" y="2343"/>
                    </a:lnTo>
                  </a:path>
                </a:pathLst>
              </a:custGeom>
              <a:noFill/>
              <a:ln w="20955">
                <a:solidFill>
                  <a:srgbClr val="000000"/>
                </a:solidFill>
                <a:round/>
                <a:headEnd/>
                <a:tailEnd/>
              </a:ln>
            </p:spPr>
            <p:txBody>
              <a:bodyPr/>
              <a:lstStyle/>
              <a:p>
                <a:endParaRPr lang="en-US"/>
              </a:p>
            </p:txBody>
          </p:sp>
          <p:sp>
            <p:nvSpPr>
              <p:cNvPr id="93438" name="Freeform 764"/>
              <p:cNvSpPr>
                <a:spLocks/>
              </p:cNvSpPr>
              <p:nvPr/>
            </p:nvSpPr>
            <p:spPr bwMode="auto">
              <a:xfrm>
                <a:off x="1544" y="3832"/>
                <a:ext cx="203" cy="413"/>
              </a:xfrm>
              <a:custGeom>
                <a:avLst/>
                <a:gdLst>
                  <a:gd name="T0" fmla="*/ 0 w 203"/>
                  <a:gd name="T1" fmla="*/ 359 h 413"/>
                  <a:gd name="T2" fmla="*/ 1 w 203"/>
                  <a:gd name="T3" fmla="*/ 368 h 413"/>
                  <a:gd name="T4" fmla="*/ 3 w 203"/>
                  <a:gd name="T5" fmla="*/ 376 h 413"/>
                  <a:gd name="T6" fmla="*/ 4 w 203"/>
                  <a:gd name="T7" fmla="*/ 383 h 413"/>
                  <a:gd name="T8" fmla="*/ 6 w 203"/>
                  <a:gd name="T9" fmla="*/ 390 h 413"/>
                  <a:gd name="T10" fmla="*/ 7 w 203"/>
                  <a:gd name="T11" fmla="*/ 395 h 413"/>
                  <a:gd name="T12" fmla="*/ 9 w 203"/>
                  <a:gd name="T13" fmla="*/ 400 h 413"/>
                  <a:gd name="T14" fmla="*/ 11 w 203"/>
                  <a:gd name="T15" fmla="*/ 404 h 413"/>
                  <a:gd name="T16" fmla="*/ 13 w 203"/>
                  <a:gd name="T17" fmla="*/ 408 h 413"/>
                  <a:gd name="T18" fmla="*/ 15 w 203"/>
                  <a:gd name="T19" fmla="*/ 410 h 413"/>
                  <a:gd name="T20" fmla="*/ 17 w 203"/>
                  <a:gd name="T21" fmla="*/ 412 h 413"/>
                  <a:gd name="T22" fmla="*/ 20 w 203"/>
                  <a:gd name="T23" fmla="*/ 412 h 413"/>
                  <a:gd name="T24" fmla="*/ 22 w 203"/>
                  <a:gd name="T25" fmla="*/ 413 h 413"/>
                  <a:gd name="T26" fmla="*/ 24 w 203"/>
                  <a:gd name="T27" fmla="*/ 412 h 413"/>
                  <a:gd name="T28" fmla="*/ 27 w 203"/>
                  <a:gd name="T29" fmla="*/ 412 h 413"/>
                  <a:gd name="T30" fmla="*/ 30 w 203"/>
                  <a:gd name="T31" fmla="*/ 410 h 413"/>
                  <a:gd name="T32" fmla="*/ 32 w 203"/>
                  <a:gd name="T33" fmla="*/ 408 h 413"/>
                  <a:gd name="T34" fmla="*/ 35 w 203"/>
                  <a:gd name="T35" fmla="*/ 405 h 413"/>
                  <a:gd name="T36" fmla="*/ 38 w 203"/>
                  <a:gd name="T37" fmla="*/ 402 h 413"/>
                  <a:gd name="T38" fmla="*/ 41 w 203"/>
                  <a:gd name="T39" fmla="*/ 397 h 413"/>
                  <a:gd name="T40" fmla="*/ 43 w 203"/>
                  <a:gd name="T41" fmla="*/ 393 h 413"/>
                  <a:gd name="T42" fmla="*/ 49 w 203"/>
                  <a:gd name="T43" fmla="*/ 383 h 413"/>
                  <a:gd name="T44" fmla="*/ 55 w 203"/>
                  <a:gd name="T45" fmla="*/ 370 h 413"/>
                  <a:gd name="T46" fmla="*/ 62 w 203"/>
                  <a:gd name="T47" fmla="*/ 356 h 413"/>
                  <a:gd name="T48" fmla="*/ 68 w 203"/>
                  <a:gd name="T49" fmla="*/ 341 h 413"/>
                  <a:gd name="T50" fmla="*/ 75 w 203"/>
                  <a:gd name="T51" fmla="*/ 324 h 413"/>
                  <a:gd name="T52" fmla="*/ 82 w 203"/>
                  <a:gd name="T53" fmla="*/ 306 h 413"/>
                  <a:gd name="T54" fmla="*/ 89 w 203"/>
                  <a:gd name="T55" fmla="*/ 287 h 413"/>
                  <a:gd name="T56" fmla="*/ 96 w 203"/>
                  <a:gd name="T57" fmla="*/ 268 h 413"/>
                  <a:gd name="T58" fmla="*/ 103 w 203"/>
                  <a:gd name="T59" fmla="*/ 247 h 413"/>
                  <a:gd name="T60" fmla="*/ 110 w 203"/>
                  <a:gd name="T61" fmla="*/ 226 h 413"/>
                  <a:gd name="T62" fmla="*/ 125 w 203"/>
                  <a:gd name="T63" fmla="*/ 184 h 413"/>
                  <a:gd name="T64" fmla="*/ 141 w 203"/>
                  <a:gd name="T65" fmla="*/ 141 h 413"/>
                  <a:gd name="T66" fmla="*/ 148 w 203"/>
                  <a:gd name="T67" fmla="*/ 121 h 413"/>
                  <a:gd name="T68" fmla="*/ 157 w 203"/>
                  <a:gd name="T69" fmla="*/ 101 h 413"/>
                  <a:gd name="T70" fmla="*/ 164 w 203"/>
                  <a:gd name="T71" fmla="*/ 81 h 413"/>
                  <a:gd name="T72" fmla="*/ 172 w 203"/>
                  <a:gd name="T73" fmla="*/ 62 h 413"/>
                  <a:gd name="T74" fmla="*/ 180 w 203"/>
                  <a:gd name="T75" fmla="*/ 45 h 413"/>
                  <a:gd name="T76" fmla="*/ 187 w 203"/>
                  <a:gd name="T77" fmla="*/ 28 h 413"/>
                  <a:gd name="T78" fmla="*/ 195 w 203"/>
                  <a:gd name="T79" fmla="*/ 14 h 413"/>
                  <a:gd name="T80" fmla="*/ 203 w 203"/>
                  <a:gd name="T81" fmla="*/ 0 h 4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
                  <a:gd name="T124" fmla="*/ 0 h 413"/>
                  <a:gd name="T125" fmla="*/ 203 w 203"/>
                  <a:gd name="T126" fmla="*/ 413 h 4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 h="413">
                    <a:moveTo>
                      <a:pt x="0" y="359"/>
                    </a:moveTo>
                    <a:lnTo>
                      <a:pt x="1" y="368"/>
                    </a:lnTo>
                    <a:lnTo>
                      <a:pt x="3" y="376"/>
                    </a:lnTo>
                    <a:lnTo>
                      <a:pt x="4" y="383"/>
                    </a:lnTo>
                    <a:lnTo>
                      <a:pt x="6" y="390"/>
                    </a:lnTo>
                    <a:lnTo>
                      <a:pt x="7" y="395"/>
                    </a:lnTo>
                    <a:lnTo>
                      <a:pt x="9" y="400"/>
                    </a:lnTo>
                    <a:lnTo>
                      <a:pt x="11" y="404"/>
                    </a:lnTo>
                    <a:lnTo>
                      <a:pt x="13" y="408"/>
                    </a:lnTo>
                    <a:lnTo>
                      <a:pt x="15" y="410"/>
                    </a:lnTo>
                    <a:lnTo>
                      <a:pt x="17" y="412"/>
                    </a:lnTo>
                    <a:lnTo>
                      <a:pt x="20" y="412"/>
                    </a:lnTo>
                    <a:lnTo>
                      <a:pt x="22" y="413"/>
                    </a:lnTo>
                    <a:lnTo>
                      <a:pt x="24" y="412"/>
                    </a:lnTo>
                    <a:lnTo>
                      <a:pt x="27" y="412"/>
                    </a:lnTo>
                    <a:lnTo>
                      <a:pt x="30" y="410"/>
                    </a:lnTo>
                    <a:lnTo>
                      <a:pt x="32" y="408"/>
                    </a:lnTo>
                    <a:lnTo>
                      <a:pt x="35" y="405"/>
                    </a:lnTo>
                    <a:lnTo>
                      <a:pt x="38" y="402"/>
                    </a:lnTo>
                    <a:lnTo>
                      <a:pt x="41" y="397"/>
                    </a:lnTo>
                    <a:lnTo>
                      <a:pt x="43" y="393"/>
                    </a:lnTo>
                    <a:lnTo>
                      <a:pt x="49" y="383"/>
                    </a:lnTo>
                    <a:lnTo>
                      <a:pt x="55" y="370"/>
                    </a:lnTo>
                    <a:lnTo>
                      <a:pt x="62" y="356"/>
                    </a:lnTo>
                    <a:lnTo>
                      <a:pt x="68" y="341"/>
                    </a:lnTo>
                    <a:lnTo>
                      <a:pt x="75" y="324"/>
                    </a:lnTo>
                    <a:lnTo>
                      <a:pt x="82" y="306"/>
                    </a:lnTo>
                    <a:lnTo>
                      <a:pt x="89" y="287"/>
                    </a:lnTo>
                    <a:lnTo>
                      <a:pt x="96" y="268"/>
                    </a:lnTo>
                    <a:lnTo>
                      <a:pt x="103" y="247"/>
                    </a:lnTo>
                    <a:lnTo>
                      <a:pt x="110" y="226"/>
                    </a:lnTo>
                    <a:lnTo>
                      <a:pt x="125" y="184"/>
                    </a:lnTo>
                    <a:lnTo>
                      <a:pt x="141" y="141"/>
                    </a:lnTo>
                    <a:lnTo>
                      <a:pt x="148" y="121"/>
                    </a:lnTo>
                    <a:lnTo>
                      <a:pt x="157" y="101"/>
                    </a:lnTo>
                    <a:lnTo>
                      <a:pt x="164" y="81"/>
                    </a:lnTo>
                    <a:lnTo>
                      <a:pt x="172" y="62"/>
                    </a:lnTo>
                    <a:lnTo>
                      <a:pt x="180" y="45"/>
                    </a:lnTo>
                    <a:lnTo>
                      <a:pt x="187" y="28"/>
                    </a:lnTo>
                    <a:lnTo>
                      <a:pt x="195" y="14"/>
                    </a:lnTo>
                    <a:lnTo>
                      <a:pt x="203" y="0"/>
                    </a:lnTo>
                  </a:path>
                </a:pathLst>
              </a:custGeom>
              <a:noFill/>
              <a:ln w="20955">
                <a:solidFill>
                  <a:srgbClr val="000000"/>
                </a:solidFill>
                <a:round/>
                <a:headEnd/>
                <a:tailEnd/>
              </a:ln>
            </p:spPr>
            <p:txBody>
              <a:bodyPr/>
              <a:lstStyle/>
              <a:p>
                <a:endParaRPr lang="en-US"/>
              </a:p>
            </p:txBody>
          </p:sp>
          <p:sp>
            <p:nvSpPr>
              <p:cNvPr id="93439" name="Freeform 763"/>
              <p:cNvSpPr>
                <a:spLocks/>
              </p:cNvSpPr>
              <p:nvPr/>
            </p:nvSpPr>
            <p:spPr bwMode="auto">
              <a:xfrm>
                <a:off x="1747" y="2891"/>
                <a:ext cx="580" cy="942"/>
              </a:xfrm>
              <a:custGeom>
                <a:avLst/>
                <a:gdLst>
                  <a:gd name="T0" fmla="*/ 0 w 580"/>
                  <a:gd name="T1" fmla="*/ 942 h 942"/>
                  <a:gd name="T2" fmla="*/ 6 w 580"/>
                  <a:gd name="T3" fmla="*/ 931 h 942"/>
                  <a:gd name="T4" fmla="*/ 13 w 580"/>
                  <a:gd name="T5" fmla="*/ 921 h 942"/>
                  <a:gd name="T6" fmla="*/ 25 w 580"/>
                  <a:gd name="T7" fmla="*/ 897 h 942"/>
                  <a:gd name="T8" fmla="*/ 40 w 580"/>
                  <a:gd name="T9" fmla="*/ 872 h 942"/>
                  <a:gd name="T10" fmla="*/ 55 w 580"/>
                  <a:gd name="T11" fmla="*/ 845 h 942"/>
                  <a:gd name="T12" fmla="*/ 70 w 580"/>
                  <a:gd name="T13" fmla="*/ 817 h 942"/>
                  <a:gd name="T14" fmla="*/ 87 w 580"/>
                  <a:gd name="T15" fmla="*/ 787 h 942"/>
                  <a:gd name="T16" fmla="*/ 103 w 580"/>
                  <a:gd name="T17" fmla="*/ 757 h 942"/>
                  <a:gd name="T18" fmla="*/ 120 w 580"/>
                  <a:gd name="T19" fmla="*/ 725 h 942"/>
                  <a:gd name="T20" fmla="*/ 138 w 580"/>
                  <a:gd name="T21" fmla="*/ 692 h 942"/>
                  <a:gd name="T22" fmla="*/ 156 w 580"/>
                  <a:gd name="T23" fmla="*/ 658 h 942"/>
                  <a:gd name="T24" fmla="*/ 175 w 580"/>
                  <a:gd name="T25" fmla="*/ 624 h 942"/>
                  <a:gd name="T26" fmla="*/ 194 w 580"/>
                  <a:gd name="T27" fmla="*/ 590 h 942"/>
                  <a:gd name="T28" fmla="*/ 233 w 580"/>
                  <a:gd name="T29" fmla="*/ 519 h 942"/>
                  <a:gd name="T30" fmla="*/ 272 w 580"/>
                  <a:gd name="T31" fmla="*/ 448 h 942"/>
                  <a:gd name="T32" fmla="*/ 312 w 580"/>
                  <a:gd name="T33" fmla="*/ 378 h 942"/>
                  <a:gd name="T34" fmla="*/ 333 w 580"/>
                  <a:gd name="T35" fmla="*/ 343 h 942"/>
                  <a:gd name="T36" fmla="*/ 353 w 580"/>
                  <a:gd name="T37" fmla="*/ 309 h 942"/>
                  <a:gd name="T38" fmla="*/ 373 w 580"/>
                  <a:gd name="T39" fmla="*/ 276 h 942"/>
                  <a:gd name="T40" fmla="*/ 393 w 580"/>
                  <a:gd name="T41" fmla="*/ 244 h 942"/>
                  <a:gd name="T42" fmla="*/ 413 w 580"/>
                  <a:gd name="T43" fmla="*/ 212 h 942"/>
                  <a:gd name="T44" fmla="*/ 433 w 580"/>
                  <a:gd name="T45" fmla="*/ 182 h 942"/>
                  <a:gd name="T46" fmla="*/ 453 w 580"/>
                  <a:gd name="T47" fmla="*/ 153 h 942"/>
                  <a:gd name="T48" fmla="*/ 472 w 580"/>
                  <a:gd name="T49" fmla="*/ 126 h 942"/>
                  <a:gd name="T50" fmla="*/ 491 w 580"/>
                  <a:gd name="T51" fmla="*/ 100 h 942"/>
                  <a:gd name="T52" fmla="*/ 509 w 580"/>
                  <a:gd name="T53" fmla="*/ 76 h 942"/>
                  <a:gd name="T54" fmla="*/ 527 w 580"/>
                  <a:gd name="T55" fmla="*/ 54 h 942"/>
                  <a:gd name="T56" fmla="*/ 537 w 580"/>
                  <a:gd name="T57" fmla="*/ 43 h 942"/>
                  <a:gd name="T58" fmla="*/ 546 w 580"/>
                  <a:gd name="T59" fmla="*/ 34 h 942"/>
                  <a:gd name="T60" fmla="*/ 555 w 580"/>
                  <a:gd name="T61" fmla="*/ 24 h 942"/>
                  <a:gd name="T62" fmla="*/ 563 w 580"/>
                  <a:gd name="T63" fmla="*/ 15 h 942"/>
                  <a:gd name="T64" fmla="*/ 572 w 580"/>
                  <a:gd name="T65" fmla="*/ 7 h 942"/>
                  <a:gd name="T66" fmla="*/ 580 w 580"/>
                  <a:gd name="T67" fmla="*/ 0 h 9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80"/>
                  <a:gd name="T103" fmla="*/ 0 h 942"/>
                  <a:gd name="T104" fmla="*/ 580 w 580"/>
                  <a:gd name="T105" fmla="*/ 942 h 9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80" h="942">
                    <a:moveTo>
                      <a:pt x="0" y="942"/>
                    </a:moveTo>
                    <a:lnTo>
                      <a:pt x="6" y="931"/>
                    </a:lnTo>
                    <a:lnTo>
                      <a:pt x="13" y="921"/>
                    </a:lnTo>
                    <a:lnTo>
                      <a:pt x="25" y="897"/>
                    </a:lnTo>
                    <a:lnTo>
                      <a:pt x="40" y="872"/>
                    </a:lnTo>
                    <a:lnTo>
                      <a:pt x="55" y="845"/>
                    </a:lnTo>
                    <a:lnTo>
                      <a:pt x="70" y="817"/>
                    </a:lnTo>
                    <a:lnTo>
                      <a:pt x="87" y="787"/>
                    </a:lnTo>
                    <a:lnTo>
                      <a:pt x="103" y="757"/>
                    </a:lnTo>
                    <a:lnTo>
                      <a:pt x="120" y="725"/>
                    </a:lnTo>
                    <a:lnTo>
                      <a:pt x="138" y="692"/>
                    </a:lnTo>
                    <a:lnTo>
                      <a:pt x="156" y="658"/>
                    </a:lnTo>
                    <a:lnTo>
                      <a:pt x="175" y="624"/>
                    </a:lnTo>
                    <a:lnTo>
                      <a:pt x="194" y="590"/>
                    </a:lnTo>
                    <a:lnTo>
                      <a:pt x="233" y="519"/>
                    </a:lnTo>
                    <a:lnTo>
                      <a:pt x="272" y="448"/>
                    </a:lnTo>
                    <a:lnTo>
                      <a:pt x="312" y="378"/>
                    </a:lnTo>
                    <a:lnTo>
                      <a:pt x="333" y="343"/>
                    </a:lnTo>
                    <a:lnTo>
                      <a:pt x="353" y="309"/>
                    </a:lnTo>
                    <a:lnTo>
                      <a:pt x="373" y="276"/>
                    </a:lnTo>
                    <a:lnTo>
                      <a:pt x="393" y="244"/>
                    </a:lnTo>
                    <a:lnTo>
                      <a:pt x="413" y="212"/>
                    </a:lnTo>
                    <a:lnTo>
                      <a:pt x="433" y="182"/>
                    </a:lnTo>
                    <a:lnTo>
                      <a:pt x="453" y="153"/>
                    </a:lnTo>
                    <a:lnTo>
                      <a:pt x="472" y="126"/>
                    </a:lnTo>
                    <a:lnTo>
                      <a:pt x="491" y="100"/>
                    </a:lnTo>
                    <a:lnTo>
                      <a:pt x="509" y="76"/>
                    </a:lnTo>
                    <a:lnTo>
                      <a:pt x="527" y="54"/>
                    </a:lnTo>
                    <a:lnTo>
                      <a:pt x="537" y="43"/>
                    </a:lnTo>
                    <a:lnTo>
                      <a:pt x="546" y="34"/>
                    </a:lnTo>
                    <a:lnTo>
                      <a:pt x="555" y="24"/>
                    </a:lnTo>
                    <a:lnTo>
                      <a:pt x="563" y="15"/>
                    </a:lnTo>
                    <a:lnTo>
                      <a:pt x="572" y="7"/>
                    </a:lnTo>
                    <a:lnTo>
                      <a:pt x="580" y="0"/>
                    </a:lnTo>
                  </a:path>
                </a:pathLst>
              </a:custGeom>
              <a:noFill/>
              <a:ln w="20955">
                <a:solidFill>
                  <a:srgbClr val="000000"/>
                </a:solidFill>
                <a:round/>
                <a:headEnd/>
                <a:tailEnd/>
              </a:ln>
            </p:spPr>
            <p:txBody>
              <a:bodyPr/>
              <a:lstStyle/>
              <a:p>
                <a:endParaRPr lang="en-US"/>
              </a:p>
            </p:txBody>
          </p:sp>
          <p:sp>
            <p:nvSpPr>
              <p:cNvPr id="93440" name="Freeform 762"/>
              <p:cNvSpPr>
                <a:spLocks/>
              </p:cNvSpPr>
              <p:nvPr/>
            </p:nvSpPr>
            <p:spPr bwMode="auto">
              <a:xfrm>
                <a:off x="2327" y="2796"/>
                <a:ext cx="479" cy="102"/>
              </a:xfrm>
              <a:custGeom>
                <a:avLst/>
                <a:gdLst>
                  <a:gd name="T0" fmla="*/ 0 w 479"/>
                  <a:gd name="T1" fmla="*/ 95 h 102"/>
                  <a:gd name="T2" fmla="*/ 16 w 479"/>
                  <a:gd name="T3" fmla="*/ 81 h 102"/>
                  <a:gd name="T4" fmla="*/ 33 w 479"/>
                  <a:gd name="T5" fmla="*/ 68 h 102"/>
                  <a:gd name="T6" fmla="*/ 49 w 479"/>
                  <a:gd name="T7" fmla="*/ 57 h 102"/>
                  <a:gd name="T8" fmla="*/ 65 w 479"/>
                  <a:gd name="T9" fmla="*/ 47 h 102"/>
                  <a:gd name="T10" fmla="*/ 82 w 479"/>
                  <a:gd name="T11" fmla="*/ 37 h 102"/>
                  <a:gd name="T12" fmla="*/ 98 w 479"/>
                  <a:gd name="T13" fmla="*/ 29 h 102"/>
                  <a:gd name="T14" fmla="*/ 114 w 479"/>
                  <a:gd name="T15" fmla="*/ 22 h 102"/>
                  <a:gd name="T16" fmla="*/ 131 w 479"/>
                  <a:gd name="T17" fmla="*/ 16 h 102"/>
                  <a:gd name="T18" fmla="*/ 147 w 479"/>
                  <a:gd name="T19" fmla="*/ 11 h 102"/>
                  <a:gd name="T20" fmla="*/ 162 w 479"/>
                  <a:gd name="T21" fmla="*/ 7 h 102"/>
                  <a:gd name="T22" fmla="*/ 179 w 479"/>
                  <a:gd name="T23" fmla="*/ 4 h 102"/>
                  <a:gd name="T24" fmla="*/ 194 w 479"/>
                  <a:gd name="T25" fmla="*/ 2 h 102"/>
                  <a:gd name="T26" fmla="*/ 210 w 479"/>
                  <a:gd name="T27" fmla="*/ 0 h 102"/>
                  <a:gd name="T28" fmla="*/ 226 w 479"/>
                  <a:gd name="T29" fmla="*/ 0 h 102"/>
                  <a:gd name="T30" fmla="*/ 241 w 479"/>
                  <a:gd name="T31" fmla="*/ 0 h 102"/>
                  <a:gd name="T32" fmla="*/ 256 w 479"/>
                  <a:gd name="T33" fmla="*/ 2 h 102"/>
                  <a:gd name="T34" fmla="*/ 272 w 479"/>
                  <a:gd name="T35" fmla="*/ 4 h 102"/>
                  <a:gd name="T36" fmla="*/ 287 w 479"/>
                  <a:gd name="T37" fmla="*/ 6 h 102"/>
                  <a:gd name="T38" fmla="*/ 302 w 479"/>
                  <a:gd name="T39" fmla="*/ 10 h 102"/>
                  <a:gd name="T40" fmla="*/ 316 w 479"/>
                  <a:gd name="T41" fmla="*/ 14 h 102"/>
                  <a:gd name="T42" fmla="*/ 331 w 479"/>
                  <a:gd name="T43" fmla="*/ 19 h 102"/>
                  <a:gd name="T44" fmla="*/ 345 w 479"/>
                  <a:gd name="T45" fmla="*/ 24 h 102"/>
                  <a:gd name="T46" fmla="*/ 359 w 479"/>
                  <a:gd name="T47" fmla="*/ 30 h 102"/>
                  <a:gd name="T48" fmla="*/ 373 w 479"/>
                  <a:gd name="T49" fmla="*/ 36 h 102"/>
                  <a:gd name="T50" fmla="*/ 401 w 479"/>
                  <a:gd name="T51" fmla="*/ 51 h 102"/>
                  <a:gd name="T52" fmla="*/ 428 w 479"/>
                  <a:gd name="T53" fmla="*/ 66 h 102"/>
                  <a:gd name="T54" fmla="*/ 453 w 479"/>
                  <a:gd name="T55" fmla="*/ 84 h 102"/>
                  <a:gd name="T56" fmla="*/ 479 w 479"/>
                  <a:gd name="T57" fmla="*/ 102 h 1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9"/>
                  <a:gd name="T88" fmla="*/ 0 h 102"/>
                  <a:gd name="T89" fmla="*/ 479 w 479"/>
                  <a:gd name="T90" fmla="*/ 102 h 1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9" h="102">
                    <a:moveTo>
                      <a:pt x="0" y="95"/>
                    </a:moveTo>
                    <a:lnTo>
                      <a:pt x="16" y="81"/>
                    </a:lnTo>
                    <a:lnTo>
                      <a:pt x="33" y="68"/>
                    </a:lnTo>
                    <a:lnTo>
                      <a:pt x="49" y="57"/>
                    </a:lnTo>
                    <a:lnTo>
                      <a:pt x="65" y="47"/>
                    </a:lnTo>
                    <a:lnTo>
                      <a:pt x="82" y="37"/>
                    </a:lnTo>
                    <a:lnTo>
                      <a:pt x="98" y="29"/>
                    </a:lnTo>
                    <a:lnTo>
                      <a:pt x="114" y="22"/>
                    </a:lnTo>
                    <a:lnTo>
                      <a:pt x="131" y="16"/>
                    </a:lnTo>
                    <a:lnTo>
                      <a:pt x="147" y="11"/>
                    </a:lnTo>
                    <a:lnTo>
                      <a:pt x="162" y="7"/>
                    </a:lnTo>
                    <a:lnTo>
                      <a:pt x="179" y="4"/>
                    </a:lnTo>
                    <a:lnTo>
                      <a:pt x="194" y="2"/>
                    </a:lnTo>
                    <a:lnTo>
                      <a:pt x="210" y="0"/>
                    </a:lnTo>
                    <a:lnTo>
                      <a:pt x="226" y="0"/>
                    </a:lnTo>
                    <a:lnTo>
                      <a:pt x="241" y="0"/>
                    </a:lnTo>
                    <a:lnTo>
                      <a:pt x="256" y="2"/>
                    </a:lnTo>
                    <a:lnTo>
                      <a:pt x="272" y="4"/>
                    </a:lnTo>
                    <a:lnTo>
                      <a:pt x="287" y="6"/>
                    </a:lnTo>
                    <a:lnTo>
                      <a:pt x="302" y="10"/>
                    </a:lnTo>
                    <a:lnTo>
                      <a:pt x="316" y="14"/>
                    </a:lnTo>
                    <a:lnTo>
                      <a:pt x="331" y="19"/>
                    </a:lnTo>
                    <a:lnTo>
                      <a:pt x="345" y="24"/>
                    </a:lnTo>
                    <a:lnTo>
                      <a:pt x="359" y="30"/>
                    </a:lnTo>
                    <a:lnTo>
                      <a:pt x="373" y="36"/>
                    </a:lnTo>
                    <a:lnTo>
                      <a:pt x="401" y="51"/>
                    </a:lnTo>
                    <a:lnTo>
                      <a:pt x="428" y="66"/>
                    </a:lnTo>
                    <a:lnTo>
                      <a:pt x="453" y="84"/>
                    </a:lnTo>
                    <a:lnTo>
                      <a:pt x="479" y="102"/>
                    </a:lnTo>
                  </a:path>
                </a:pathLst>
              </a:custGeom>
              <a:noFill/>
              <a:ln w="20955">
                <a:solidFill>
                  <a:srgbClr val="000000"/>
                </a:solidFill>
                <a:round/>
                <a:headEnd/>
                <a:tailEnd/>
              </a:ln>
            </p:spPr>
            <p:txBody>
              <a:bodyPr/>
              <a:lstStyle/>
              <a:p>
                <a:endParaRPr lang="en-US"/>
              </a:p>
            </p:txBody>
          </p:sp>
          <p:sp>
            <p:nvSpPr>
              <p:cNvPr id="93441" name="Freeform 761"/>
              <p:cNvSpPr>
                <a:spLocks/>
              </p:cNvSpPr>
              <p:nvPr/>
            </p:nvSpPr>
            <p:spPr bwMode="auto">
              <a:xfrm>
                <a:off x="2806" y="2898"/>
                <a:ext cx="303" cy="632"/>
              </a:xfrm>
              <a:custGeom>
                <a:avLst/>
                <a:gdLst>
                  <a:gd name="T0" fmla="*/ 0 w 303"/>
                  <a:gd name="T1" fmla="*/ 0 h 632"/>
                  <a:gd name="T2" fmla="*/ 6 w 303"/>
                  <a:gd name="T3" fmla="*/ 6 h 632"/>
                  <a:gd name="T4" fmla="*/ 12 w 303"/>
                  <a:gd name="T5" fmla="*/ 11 h 632"/>
                  <a:gd name="T6" fmla="*/ 17 w 303"/>
                  <a:gd name="T7" fmla="*/ 18 h 632"/>
                  <a:gd name="T8" fmla="*/ 23 w 303"/>
                  <a:gd name="T9" fmla="*/ 25 h 632"/>
                  <a:gd name="T10" fmla="*/ 29 w 303"/>
                  <a:gd name="T11" fmla="*/ 34 h 632"/>
                  <a:gd name="T12" fmla="*/ 35 w 303"/>
                  <a:gd name="T13" fmla="*/ 43 h 632"/>
                  <a:gd name="T14" fmla="*/ 40 w 303"/>
                  <a:gd name="T15" fmla="*/ 53 h 632"/>
                  <a:gd name="T16" fmla="*/ 46 w 303"/>
                  <a:gd name="T17" fmla="*/ 62 h 632"/>
                  <a:gd name="T18" fmla="*/ 51 w 303"/>
                  <a:gd name="T19" fmla="*/ 73 h 632"/>
                  <a:gd name="T20" fmla="*/ 57 w 303"/>
                  <a:gd name="T21" fmla="*/ 85 h 632"/>
                  <a:gd name="T22" fmla="*/ 61 w 303"/>
                  <a:gd name="T23" fmla="*/ 96 h 632"/>
                  <a:gd name="T24" fmla="*/ 67 w 303"/>
                  <a:gd name="T25" fmla="*/ 108 h 632"/>
                  <a:gd name="T26" fmla="*/ 77 w 303"/>
                  <a:gd name="T27" fmla="*/ 134 h 632"/>
                  <a:gd name="T28" fmla="*/ 87 w 303"/>
                  <a:gd name="T29" fmla="*/ 161 h 632"/>
                  <a:gd name="T30" fmla="*/ 97 w 303"/>
                  <a:gd name="T31" fmla="*/ 190 h 632"/>
                  <a:gd name="T32" fmla="*/ 106 w 303"/>
                  <a:gd name="T33" fmla="*/ 220 h 632"/>
                  <a:gd name="T34" fmla="*/ 116 w 303"/>
                  <a:gd name="T35" fmla="*/ 250 h 632"/>
                  <a:gd name="T36" fmla="*/ 124 w 303"/>
                  <a:gd name="T37" fmla="*/ 281 h 632"/>
                  <a:gd name="T38" fmla="*/ 142 w 303"/>
                  <a:gd name="T39" fmla="*/ 343 h 632"/>
                  <a:gd name="T40" fmla="*/ 151 w 303"/>
                  <a:gd name="T41" fmla="*/ 374 h 632"/>
                  <a:gd name="T42" fmla="*/ 160 w 303"/>
                  <a:gd name="T43" fmla="*/ 404 h 632"/>
                  <a:gd name="T44" fmla="*/ 168 w 303"/>
                  <a:gd name="T45" fmla="*/ 433 h 632"/>
                  <a:gd name="T46" fmla="*/ 177 w 303"/>
                  <a:gd name="T47" fmla="*/ 462 h 632"/>
                  <a:gd name="T48" fmla="*/ 185 w 303"/>
                  <a:gd name="T49" fmla="*/ 489 h 632"/>
                  <a:gd name="T50" fmla="*/ 194 w 303"/>
                  <a:gd name="T51" fmla="*/ 515 h 632"/>
                  <a:gd name="T52" fmla="*/ 198 w 303"/>
                  <a:gd name="T53" fmla="*/ 527 h 632"/>
                  <a:gd name="T54" fmla="*/ 202 w 303"/>
                  <a:gd name="T55" fmla="*/ 538 h 632"/>
                  <a:gd name="T56" fmla="*/ 207 w 303"/>
                  <a:gd name="T57" fmla="*/ 549 h 632"/>
                  <a:gd name="T58" fmla="*/ 211 w 303"/>
                  <a:gd name="T59" fmla="*/ 560 h 632"/>
                  <a:gd name="T60" fmla="*/ 215 w 303"/>
                  <a:gd name="T61" fmla="*/ 570 h 632"/>
                  <a:gd name="T62" fmla="*/ 220 w 303"/>
                  <a:gd name="T63" fmla="*/ 579 h 632"/>
                  <a:gd name="T64" fmla="*/ 224 w 303"/>
                  <a:gd name="T65" fmla="*/ 588 h 632"/>
                  <a:gd name="T66" fmla="*/ 228 w 303"/>
                  <a:gd name="T67" fmla="*/ 596 h 632"/>
                  <a:gd name="T68" fmla="*/ 233 w 303"/>
                  <a:gd name="T69" fmla="*/ 603 h 632"/>
                  <a:gd name="T70" fmla="*/ 237 w 303"/>
                  <a:gd name="T71" fmla="*/ 610 h 632"/>
                  <a:gd name="T72" fmla="*/ 242 w 303"/>
                  <a:gd name="T73" fmla="*/ 615 h 632"/>
                  <a:gd name="T74" fmla="*/ 246 w 303"/>
                  <a:gd name="T75" fmla="*/ 621 h 632"/>
                  <a:gd name="T76" fmla="*/ 251 w 303"/>
                  <a:gd name="T77" fmla="*/ 625 h 632"/>
                  <a:gd name="T78" fmla="*/ 255 w 303"/>
                  <a:gd name="T79" fmla="*/ 628 h 632"/>
                  <a:gd name="T80" fmla="*/ 260 w 303"/>
                  <a:gd name="T81" fmla="*/ 630 h 632"/>
                  <a:gd name="T82" fmla="*/ 265 w 303"/>
                  <a:gd name="T83" fmla="*/ 632 h 632"/>
                  <a:gd name="T84" fmla="*/ 270 w 303"/>
                  <a:gd name="T85" fmla="*/ 632 h 632"/>
                  <a:gd name="T86" fmla="*/ 274 w 303"/>
                  <a:gd name="T87" fmla="*/ 632 h 632"/>
                  <a:gd name="T88" fmla="*/ 279 w 303"/>
                  <a:gd name="T89" fmla="*/ 630 h 632"/>
                  <a:gd name="T90" fmla="*/ 284 w 303"/>
                  <a:gd name="T91" fmla="*/ 627 h 632"/>
                  <a:gd name="T92" fmla="*/ 289 w 303"/>
                  <a:gd name="T93" fmla="*/ 623 h 632"/>
                  <a:gd name="T94" fmla="*/ 293 w 303"/>
                  <a:gd name="T95" fmla="*/ 619 h 632"/>
                  <a:gd name="T96" fmla="*/ 299 w 303"/>
                  <a:gd name="T97" fmla="*/ 613 h 632"/>
                  <a:gd name="T98" fmla="*/ 303 w 303"/>
                  <a:gd name="T99" fmla="*/ 605 h 6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3"/>
                  <a:gd name="T151" fmla="*/ 0 h 632"/>
                  <a:gd name="T152" fmla="*/ 303 w 303"/>
                  <a:gd name="T153" fmla="*/ 632 h 6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3" h="632">
                    <a:moveTo>
                      <a:pt x="0" y="0"/>
                    </a:moveTo>
                    <a:lnTo>
                      <a:pt x="6" y="6"/>
                    </a:lnTo>
                    <a:lnTo>
                      <a:pt x="12" y="11"/>
                    </a:lnTo>
                    <a:lnTo>
                      <a:pt x="17" y="18"/>
                    </a:lnTo>
                    <a:lnTo>
                      <a:pt x="23" y="25"/>
                    </a:lnTo>
                    <a:lnTo>
                      <a:pt x="29" y="34"/>
                    </a:lnTo>
                    <a:lnTo>
                      <a:pt x="35" y="43"/>
                    </a:lnTo>
                    <a:lnTo>
                      <a:pt x="40" y="53"/>
                    </a:lnTo>
                    <a:lnTo>
                      <a:pt x="46" y="62"/>
                    </a:lnTo>
                    <a:lnTo>
                      <a:pt x="51" y="73"/>
                    </a:lnTo>
                    <a:lnTo>
                      <a:pt x="57" y="85"/>
                    </a:lnTo>
                    <a:lnTo>
                      <a:pt x="61" y="96"/>
                    </a:lnTo>
                    <a:lnTo>
                      <a:pt x="67" y="108"/>
                    </a:lnTo>
                    <a:lnTo>
                      <a:pt x="77" y="134"/>
                    </a:lnTo>
                    <a:lnTo>
                      <a:pt x="87" y="161"/>
                    </a:lnTo>
                    <a:lnTo>
                      <a:pt x="97" y="190"/>
                    </a:lnTo>
                    <a:lnTo>
                      <a:pt x="106" y="220"/>
                    </a:lnTo>
                    <a:lnTo>
                      <a:pt x="116" y="250"/>
                    </a:lnTo>
                    <a:lnTo>
                      <a:pt x="124" y="281"/>
                    </a:lnTo>
                    <a:lnTo>
                      <a:pt x="142" y="343"/>
                    </a:lnTo>
                    <a:lnTo>
                      <a:pt x="151" y="374"/>
                    </a:lnTo>
                    <a:lnTo>
                      <a:pt x="160" y="404"/>
                    </a:lnTo>
                    <a:lnTo>
                      <a:pt x="168" y="433"/>
                    </a:lnTo>
                    <a:lnTo>
                      <a:pt x="177" y="462"/>
                    </a:lnTo>
                    <a:lnTo>
                      <a:pt x="185" y="489"/>
                    </a:lnTo>
                    <a:lnTo>
                      <a:pt x="194" y="515"/>
                    </a:lnTo>
                    <a:lnTo>
                      <a:pt x="198" y="527"/>
                    </a:lnTo>
                    <a:lnTo>
                      <a:pt x="202" y="538"/>
                    </a:lnTo>
                    <a:lnTo>
                      <a:pt x="207" y="549"/>
                    </a:lnTo>
                    <a:lnTo>
                      <a:pt x="211" y="560"/>
                    </a:lnTo>
                    <a:lnTo>
                      <a:pt x="215" y="570"/>
                    </a:lnTo>
                    <a:lnTo>
                      <a:pt x="220" y="579"/>
                    </a:lnTo>
                    <a:lnTo>
                      <a:pt x="224" y="588"/>
                    </a:lnTo>
                    <a:lnTo>
                      <a:pt x="228" y="596"/>
                    </a:lnTo>
                    <a:lnTo>
                      <a:pt x="233" y="603"/>
                    </a:lnTo>
                    <a:lnTo>
                      <a:pt x="237" y="610"/>
                    </a:lnTo>
                    <a:lnTo>
                      <a:pt x="242" y="615"/>
                    </a:lnTo>
                    <a:lnTo>
                      <a:pt x="246" y="621"/>
                    </a:lnTo>
                    <a:lnTo>
                      <a:pt x="251" y="625"/>
                    </a:lnTo>
                    <a:lnTo>
                      <a:pt x="255" y="628"/>
                    </a:lnTo>
                    <a:lnTo>
                      <a:pt x="260" y="630"/>
                    </a:lnTo>
                    <a:lnTo>
                      <a:pt x="265" y="632"/>
                    </a:lnTo>
                    <a:lnTo>
                      <a:pt x="270" y="632"/>
                    </a:lnTo>
                    <a:lnTo>
                      <a:pt x="274" y="632"/>
                    </a:lnTo>
                    <a:lnTo>
                      <a:pt x="279" y="630"/>
                    </a:lnTo>
                    <a:lnTo>
                      <a:pt x="284" y="627"/>
                    </a:lnTo>
                    <a:lnTo>
                      <a:pt x="289" y="623"/>
                    </a:lnTo>
                    <a:lnTo>
                      <a:pt x="293" y="619"/>
                    </a:lnTo>
                    <a:lnTo>
                      <a:pt x="299" y="613"/>
                    </a:lnTo>
                    <a:lnTo>
                      <a:pt x="303" y="605"/>
                    </a:lnTo>
                  </a:path>
                </a:pathLst>
              </a:custGeom>
              <a:noFill/>
              <a:ln w="20955">
                <a:solidFill>
                  <a:srgbClr val="000000"/>
                </a:solidFill>
                <a:round/>
                <a:headEnd/>
                <a:tailEnd/>
              </a:ln>
            </p:spPr>
            <p:txBody>
              <a:bodyPr/>
              <a:lstStyle/>
              <a:p>
                <a:endParaRPr lang="en-US"/>
              </a:p>
            </p:txBody>
          </p:sp>
          <p:sp>
            <p:nvSpPr>
              <p:cNvPr id="93442" name="Freeform 760"/>
              <p:cNvSpPr>
                <a:spLocks/>
              </p:cNvSpPr>
              <p:nvPr/>
            </p:nvSpPr>
            <p:spPr bwMode="auto">
              <a:xfrm>
                <a:off x="3109" y="1888"/>
                <a:ext cx="348" cy="1615"/>
              </a:xfrm>
              <a:custGeom>
                <a:avLst/>
                <a:gdLst>
                  <a:gd name="T0" fmla="*/ 0 w 348"/>
                  <a:gd name="T1" fmla="*/ 1615 h 1615"/>
                  <a:gd name="T2" fmla="*/ 6 w 348"/>
                  <a:gd name="T3" fmla="*/ 1607 h 1615"/>
                  <a:gd name="T4" fmla="*/ 11 w 348"/>
                  <a:gd name="T5" fmla="*/ 1597 h 1615"/>
                  <a:gd name="T6" fmla="*/ 16 w 348"/>
                  <a:gd name="T7" fmla="*/ 1587 h 1615"/>
                  <a:gd name="T8" fmla="*/ 21 w 348"/>
                  <a:gd name="T9" fmla="*/ 1575 h 1615"/>
                  <a:gd name="T10" fmla="*/ 26 w 348"/>
                  <a:gd name="T11" fmla="*/ 1562 h 1615"/>
                  <a:gd name="T12" fmla="*/ 32 w 348"/>
                  <a:gd name="T13" fmla="*/ 1548 h 1615"/>
                  <a:gd name="T14" fmla="*/ 37 w 348"/>
                  <a:gd name="T15" fmla="*/ 1534 h 1615"/>
                  <a:gd name="T16" fmla="*/ 42 w 348"/>
                  <a:gd name="T17" fmla="*/ 1519 h 1615"/>
                  <a:gd name="T18" fmla="*/ 48 w 348"/>
                  <a:gd name="T19" fmla="*/ 1502 h 1615"/>
                  <a:gd name="T20" fmla="*/ 53 w 348"/>
                  <a:gd name="T21" fmla="*/ 1485 h 1615"/>
                  <a:gd name="T22" fmla="*/ 59 w 348"/>
                  <a:gd name="T23" fmla="*/ 1467 h 1615"/>
                  <a:gd name="T24" fmla="*/ 65 w 348"/>
                  <a:gd name="T25" fmla="*/ 1448 h 1615"/>
                  <a:gd name="T26" fmla="*/ 70 w 348"/>
                  <a:gd name="T27" fmla="*/ 1428 h 1615"/>
                  <a:gd name="T28" fmla="*/ 76 w 348"/>
                  <a:gd name="T29" fmla="*/ 1408 h 1615"/>
                  <a:gd name="T30" fmla="*/ 81 w 348"/>
                  <a:gd name="T31" fmla="*/ 1387 h 1615"/>
                  <a:gd name="T32" fmla="*/ 87 w 348"/>
                  <a:gd name="T33" fmla="*/ 1364 h 1615"/>
                  <a:gd name="T34" fmla="*/ 93 w 348"/>
                  <a:gd name="T35" fmla="*/ 1342 h 1615"/>
                  <a:gd name="T36" fmla="*/ 98 w 348"/>
                  <a:gd name="T37" fmla="*/ 1319 h 1615"/>
                  <a:gd name="T38" fmla="*/ 104 w 348"/>
                  <a:gd name="T39" fmla="*/ 1295 h 1615"/>
                  <a:gd name="T40" fmla="*/ 110 w 348"/>
                  <a:gd name="T41" fmla="*/ 1271 h 1615"/>
                  <a:gd name="T42" fmla="*/ 116 w 348"/>
                  <a:gd name="T43" fmla="*/ 1245 h 1615"/>
                  <a:gd name="T44" fmla="*/ 121 w 348"/>
                  <a:gd name="T45" fmla="*/ 1220 h 1615"/>
                  <a:gd name="T46" fmla="*/ 127 w 348"/>
                  <a:gd name="T47" fmla="*/ 1194 h 1615"/>
                  <a:gd name="T48" fmla="*/ 133 w 348"/>
                  <a:gd name="T49" fmla="*/ 1167 h 1615"/>
                  <a:gd name="T50" fmla="*/ 144 w 348"/>
                  <a:gd name="T51" fmla="*/ 1112 h 1615"/>
                  <a:gd name="T52" fmla="*/ 156 w 348"/>
                  <a:gd name="T53" fmla="*/ 1056 h 1615"/>
                  <a:gd name="T54" fmla="*/ 167 w 348"/>
                  <a:gd name="T55" fmla="*/ 998 h 1615"/>
                  <a:gd name="T56" fmla="*/ 179 w 348"/>
                  <a:gd name="T57" fmla="*/ 939 h 1615"/>
                  <a:gd name="T58" fmla="*/ 190 w 348"/>
                  <a:gd name="T59" fmla="*/ 878 h 1615"/>
                  <a:gd name="T60" fmla="*/ 202 w 348"/>
                  <a:gd name="T61" fmla="*/ 818 h 1615"/>
                  <a:gd name="T62" fmla="*/ 213 w 348"/>
                  <a:gd name="T63" fmla="*/ 756 h 1615"/>
                  <a:gd name="T64" fmla="*/ 224 w 348"/>
                  <a:gd name="T65" fmla="*/ 694 h 1615"/>
                  <a:gd name="T66" fmla="*/ 247 w 348"/>
                  <a:gd name="T67" fmla="*/ 571 h 1615"/>
                  <a:gd name="T68" fmla="*/ 258 w 348"/>
                  <a:gd name="T69" fmla="*/ 509 h 1615"/>
                  <a:gd name="T70" fmla="*/ 268 w 348"/>
                  <a:gd name="T71" fmla="*/ 448 h 1615"/>
                  <a:gd name="T72" fmla="*/ 279 w 348"/>
                  <a:gd name="T73" fmla="*/ 387 h 1615"/>
                  <a:gd name="T74" fmla="*/ 289 w 348"/>
                  <a:gd name="T75" fmla="*/ 327 h 1615"/>
                  <a:gd name="T76" fmla="*/ 300 w 348"/>
                  <a:gd name="T77" fmla="*/ 269 h 1615"/>
                  <a:gd name="T78" fmla="*/ 310 w 348"/>
                  <a:gd name="T79" fmla="*/ 212 h 1615"/>
                  <a:gd name="T80" fmla="*/ 320 w 348"/>
                  <a:gd name="T81" fmla="*/ 156 h 1615"/>
                  <a:gd name="T82" fmla="*/ 330 w 348"/>
                  <a:gd name="T83" fmla="*/ 102 h 1615"/>
                  <a:gd name="T84" fmla="*/ 335 w 348"/>
                  <a:gd name="T85" fmla="*/ 76 h 1615"/>
                  <a:gd name="T86" fmla="*/ 339 w 348"/>
                  <a:gd name="T87" fmla="*/ 50 h 1615"/>
                  <a:gd name="T88" fmla="*/ 344 w 348"/>
                  <a:gd name="T89" fmla="*/ 25 h 1615"/>
                  <a:gd name="T90" fmla="*/ 348 w 348"/>
                  <a:gd name="T91" fmla="*/ 0 h 16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8"/>
                  <a:gd name="T139" fmla="*/ 0 h 1615"/>
                  <a:gd name="T140" fmla="*/ 348 w 348"/>
                  <a:gd name="T141" fmla="*/ 1615 h 16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8" h="1615">
                    <a:moveTo>
                      <a:pt x="0" y="1615"/>
                    </a:moveTo>
                    <a:lnTo>
                      <a:pt x="6" y="1607"/>
                    </a:lnTo>
                    <a:lnTo>
                      <a:pt x="11" y="1597"/>
                    </a:lnTo>
                    <a:lnTo>
                      <a:pt x="16" y="1587"/>
                    </a:lnTo>
                    <a:lnTo>
                      <a:pt x="21" y="1575"/>
                    </a:lnTo>
                    <a:lnTo>
                      <a:pt x="26" y="1562"/>
                    </a:lnTo>
                    <a:lnTo>
                      <a:pt x="32" y="1548"/>
                    </a:lnTo>
                    <a:lnTo>
                      <a:pt x="37" y="1534"/>
                    </a:lnTo>
                    <a:lnTo>
                      <a:pt x="42" y="1519"/>
                    </a:lnTo>
                    <a:lnTo>
                      <a:pt x="48" y="1502"/>
                    </a:lnTo>
                    <a:lnTo>
                      <a:pt x="53" y="1485"/>
                    </a:lnTo>
                    <a:lnTo>
                      <a:pt x="59" y="1467"/>
                    </a:lnTo>
                    <a:lnTo>
                      <a:pt x="65" y="1448"/>
                    </a:lnTo>
                    <a:lnTo>
                      <a:pt x="70" y="1428"/>
                    </a:lnTo>
                    <a:lnTo>
                      <a:pt x="76" y="1408"/>
                    </a:lnTo>
                    <a:lnTo>
                      <a:pt x="81" y="1387"/>
                    </a:lnTo>
                    <a:lnTo>
                      <a:pt x="87" y="1364"/>
                    </a:lnTo>
                    <a:lnTo>
                      <a:pt x="93" y="1342"/>
                    </a:lnTo>
                    <a:lnTo>
                      <a:pt x="98" y="1319"/>
                    </a:lnTo>
                    <a:lnTo>
                      <a:pt x="104" y="1295"/>
                    </a:lnTo>
                    <a:lnTo>
                      <a:pt x="110" y="1271"/>
                    </a:lnTo>
                    <a:lnTo>
                      <a:pt x="116" y="1245"/>
                    </a:lnTo>
                    <a:lnTo>
                      <a:pt x="121" y="1220"/>
                    </a:lnTo>
                    <a:lnTo>
                      <a:pt x="127" y="1194"/>
                    </a:lnTo>
                    <a:lnTo>
                      <a:pt x="133" y="1167"/>
                    </a:lnTo>
                    <a:lnTo>
                      <a:pt x="144" y="1112"/>
                    </a:lnTo>
                    <a:lnTo>
                      <a:pt x="156" y="1056"/>
                    </a:lnTo>
                    <a:lnTo>
                      <a:pt x="167" y="998"/>
                    </a:lnTo>
                    <a:lnTo>
                      <a:pt x="179" y="939"/>
                    </a:lnTo>
                    <a:lnTo>
                      <a:pt x="190" y="878"/>
                    </a:lnTo>
                    <a:lnTo>
                      <a:pt x="202" y="818"/>
                    </a:lnTo>
                    <a:lnTo>
                      <a:pt x="213" y="756"/>
                    </a:lnTo>
                    <a:lnTo>
                      <a:pt x="224" y="694"/>
                    </a:lnTo>
                    <a:lnTo>
                      <a:pt x="247" y="571"/>
                    </a:lnTo>
                    <a:lnTo>
                      <a:pt x="258" y="509"/>
                    </a:lnTo>
                    <a:lnTo>
                      <a:pt x="268" y="448"/>
                    </a:lnTo>
                    <a:lnTo>
                      <a:pt x="279" y="387"/>
                    </a:lnTo>
                    <a:lnTo>
                      <a:pt x="289" y="327"/>
                    </a:lnTo>
                    <a:lnTo>
                      <a:pt x="300" y="269"/>
                    </a:lnTo>
                    <a:lnTo>
                      <a:pt x="310" y="212"/>
                    </a:lnTo>
                    <a:lnTo>
                      <a:pt x="320" y="156"/>
                    </a:lnTo>
                    <a:lnTo>
                      <a:pt x="330" y="102"/>
                    </a:lnTo>
                    <a:lnTo>
                      <a:pt x="335" y="76"/>
                    </a:lnTo>
                    <a:lnTo>
                      <a:pt x="339" y="50"/>
                    </a:lnTo>
                    <a:lnTo>
                      <a:pt x="344" y="25"/>
                    </a:lnTo>
                    <a:lnTo>
                      <a:pt x="348" y="0"/>
                    </a:lnTo>
                  </a:path>
                </a:pathLst>
              </a:custGeom>
              <a:noFill/>
              <a:ln w="20955">
                <a:solidFill>
                  <a:srgbClr val="000000"/>
                </a:solidFill>
                <a:round/>
                <a:headEnd/>
                <a:tailEnd/>
              </a:ln>
            </p:spPr>
            <p:txBody>
              <a:bodyPr/>
              <a:lstStyle/>
              <a:p>
                <a:endParaRPr lang="en-US"/>
              </a:p>
            </p:txBody>
          </p:sp>
          <p:sp>
            <p:nvSpPr>
              <p:cNvPr id="93443" name="Freeform 759"/>
              <p:cNvSpPr>
                <a:spLocks/>
              </p:cNvSpPr>
              <p:nvPr/>
            </p:nvSpPr>
            <p:spPr bwMode="auto">
              <a:xfrm>
                <a:off x="3457" y="395"/>
                <a:ext cx="232" cy="1493"/>
              </a:xfrm>
              <a:custGeom>
                <a:avLst/>
                <a:gdLst>
                  <a:gd name="T0" fmla="*/ 0 w 232"/>
                  <a:gd name="T1" fmla="*/ 1493 h 1493"/>
                  <a:gd name="T2" fmla="*/ 4 w 232"/>
                  <a:gd name="T3" fmla="*/ 1469 h 1493"/>
                  <a:gd name="T4" fmla="*/ 9 w 232"/>
                  <a:gd name="T5" fmla="*/ 1444 h 1493"/>
                  <a:gd name="T6" fmla="*/ 16 w 232"/>
                  <a:gd name="T7" fmla="*/ 1392 h 1493"/>
                  <a:gd name="T8" fmla="*/ 23 w 232"/>
                  <a:gd name="T9" fmla="*/ 1339 h 1493"/>
                  <a:gd name="T10" fmla="*/ 28 w 232"/>
                  <a:gd name="T11" fmla="*/ 1285 h 1493"/>
                  <a:gd name="T12" fmla="*/ 33 w 232"/>
                  <a:gd name="T13" fmla="*/ 1229 h 1493"/>
                  <a:gd name="T14" fmla="*/ 37 w 232"/>
                  <a:gd name="T15" fmla="*/ 1172 h 1493"/>
                  <a:gd name="T16" fmla="*/ 40 w 232"/>
                  <a:gd name="T17" fmla="*/ 1114 h 1493"/>
                  <a:gd name="T18" fmla="*/ 43 w 232"/>
                  <a:gd name="T19" fmla="*/ 1056 h 1493"/>
                  <a:gd name="T20" fmla="*/ 48 w 232"/>
                  <a:gd name="T21" fmla="*/ 938 h 1493"/>
                  <a:gd name="T22" fmla="*/ 52 w 232"/>
                  <a:gd name="T23" fmla="*/ 820 h 1493"/>
                  <a:gd name="T24" fmla="*/ 54 w 232"/>
                  <a:gd name="T25" fmla="*/ 762 h 1493"/>
                  <a:gd name="T26" fmla="*/ 56 w 232"/>
                  <a:gd name="T27" fmla="*/ 704 h 1493"/>
                  <a:gd name="T28" fmla="*/ 58 w 232"/>
                  <a:gd name="T29" fmla="*/ 647 h 1493"/>
                  <a:gd name="T30" fmla="*/ 61 w 232"/>
                  <a:gd name="T31" fmla="*/ 590 h 1493"/>
                  <a:gd name="T32" fmla="*/ 64 w 232"/>
                  <a:gd name="T33" fmla="*/ 535 h 1493"/>
                  <a:gd name="T34" fmla="*/ 68 w 232"/>
                  <a:gd name="T35" fmla="*/ 482 h 1493"/>
                  <a:gd name="T36" fmla="*/ 72 w 232"/>
                  <a:gd name="T37" fmla="*/ 431 h 1493"/>
                  <a:gd name="T38" fmla="*/ 74 w 232"/>
                  <a:gd name="T39" fmla="*/ 406 h 1493"/>
                  <a:gd name="T40" fmla="*/ 77 w 232"/>
                  <a:gd name="T41" fmla="*/ 380 h 1493"/>
                  <a:gd name="T42" fmla="*/ 80 w 232"/>
                  <a:gd name="T43" fmla="*/ 357 h 1493"/>
                  <a:gd name="T44" fmla="*/ 83 w 232"/>
                  <a:gd name="T45" fmla="*/ 333 h 1493"/>
                  <a:gd name="T46" fmla="*/ 87 w 232"/>
                  <a:gd name="T47" fmla="*/ 310 h 1493"/>
                  <a:gd name="T48" fmla="*/ 90 w 232"/>
                  <a:gd name="T49" fmla="*/ 287 h 1493"/>
                  <a:gd name="T50" fmla="*/ 93 w 232"/>
                  <a:gd name="T51" fmla="*/ 265 h 1493"/>
                  <a:gd name="T52" fmla="*/ 97 w 232"/>
                  <a:gd name="T53" fmla="*/ 244 h 1493"/>
                  <a:gd name="T54" fmla="*/ 102 w 232"/>
                  <a:gd name="T55" fmla="*/ 223 h 1493"/>
                  <a:gd name="T56" fmla="*/ 107 w 232"/>
                  <a:gd name="T57" fmla="*/ 204 h 1493"/>
                  <a:gd name="T58" fmla="*/ 112 w 232"/>
                  <a:gd name="T59" fmla="*/ 184 h 1493"/>
                  <a:gd name="T60" fmla="*/ 117 w 232"/>
                  <a:gd name="T61" fmla="*/ 166 h 1493"/>
                  <a:gd name="T62" fmla="*/ 123 w 232"/>
                  <a:gd name="T63" fmla="*/ 148 h 1493"/>
                  <a:gd name="T64" fmla="*/ 129 w 232"/>
                  <a:gd name="T65" fmla="*/ 131 h 1493"/>
                  <a:gd name="T66" fmla="*/ 135 w 232"/>
                  <a:gd name="T67" fmla="*/ 115 h 1493"/>
                  <a:gd name="T68" fmla="*/ 142 w 232"/>
                  <a:gd name="T69" fmla="*/ 100 h 1493"/>
                  <a:gd name="T70" fmla="*/ 149 w 232"/>
                  <a:gd name="T71" fmla="*/ 85 h 1493"/>
                  <a:gd name="T72" fmla="*/ 156 w 232"/>
                  <a:gd name="T73" fmla="*/ 73 h 1493"/>
                  <a:gd name="T74" fmla="*/ 165 w 232"/>
                  <a:gd name="T75" fmla="*/ 60 h 1493"/>
                  <a:gd name="T76" fmla="*/ 173 w 232"/>
                  <a:gd name="T77" fmla="*/ 48 h 1493"/>
                  <a:gd name="T78" fmla="*/ 182 w 232"/>
                  <a:gd name="T79" fmla="*/ 38 h 1493"/>
                  <a:gd name="T80" fmla="*/ 190 w 232"/>
                  <a:gd name="T81" fmla="*/ 28 h 1493"/>
                  <a:gd name="T82" fmla="*/ 201 w 232"/>
                  <a:gd name="T83" fmla="*/ 20 h 1493"/>
                  <a:gd name="T84" fmla="*/ 211 w 232"/>
                  <a:gd name="T85" fmla="*/ 12 h 1493"/>
                  <a:gd name="T86" fmla="*/ 221 w 232"/>
                  <a:gd name="T87" fmla="*/ 6 h 1493"/>
                  <a:gd name="T88" fmla="*/ 232 w 232"/>
                  <a:gd name="T89" fmla="*/ 0 h 14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2"/>
                  <a:gd name="T136" fmla="*/ 0 h 1493"/>
                  <a:gd name="T137" fmla="*/ 232 w 232"/>
                  <a:gd name="T138" fmla="*/ 1493 h 149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2" h="1493">
                    <a:moveTo>
                      <a:pt x="0" y="1493"/>
                    </a:moveTo>
                    <a:lnTo>
                      <a:pt x="4" y="1469"/>
                    </a:lnTo>
                    <a:lnTo>
                      <a:pt x="9" y="1444"/>
                    </a:lnTo>
                    <a:lnTo>
                      <a:pt x="16" y="1392"/>
                    </a:lnTo>
                    <a:lnTo>
                      <a:pt x="23" y="1339"/>
                    </a:lnTo>
                    <a:lnTo>
                      <a:pt x="28" y="1285"/>
                    </a:lnTo>
                    <a:lnTo>
                      <a:pt x="33" y="1229"/>
                    </a:lnTo>
                    <a:lnTo>
                      <a:pt x="37" y="1172"/>
                    </a:lnTo>
                    <a:lnTo>
                      <a:pt x="40" y="1114"/>
                    </a:lnTo>
                    <a:lnTo>
                      <a:pt x="43" y="1056"/>
                    </a:lnTo>
                    <a:lnTo>
                      <a:pt x="48" y="938"/>
                    </a:lnTo>
                    <a:lnTo>
                      <a:pt x="52" y="820"/>
                    </a:lnTo>
                    <a:lnTo>
                      <a:pt x="54" y="762"/>
                    </a:lnTo>
                    <a:lnTo>
                      <a:pt x="56" y="704"/>
                    </a:lnTo>
                    <a:lnTo>
                      <a:pt x="58" y="647"/>
                    </a:lnTo>
                    <a:lnTo>
                      <a:pt x="61" y="590"/>
                    </a:lnTo>
                    <a:lnTo>
                      <a:pt x="64" y="535"/>
                    </a:lnTo>
                    <a:lnTo>
                      <a:pt x="68" y="482"/>
                    </a:lnTo>
                    <a:lnTo>
                      <a:pt x="72" y="431"/>
                    </a:lnTo>
                    <a:lnTo>
                      <a:pt x="74" y="406"/>
                    </a:lnTo>
                    <a:lnTo>
                      <a:pt x="77" y="380"/>
                    </a:lnTo>
                    <a:lnTo>
                      <a:pt x="80" y="357"/>
                    </a:lnTo>
                    <a:lnTo>
                      <a:pt x="83" y="333"/>
                    </a:lnTo>
                    <a:lnTo>
                      <a:pt x="87" y="310"/>
                    </a:lnTo>
                    <a:lnTo>
                      <a:pt x="90" y="287"/>
                    </a:lnTo>
                    <a:lnTo>
                      <a:pt x="93" y="265"/>
                    </a:lnTo>
                    <a:lnTo>
                      <a:pt x="97" y="244"/>
                    </a:lnTo>
                    <a:lnTo>
                      <a:pt x="102" y="223"/>
                    </a:lnTo>
                    <a:lnTo>
                      <a:pt x="107" y="204"/>
                    </a:lnTo>
                    <a:lnTo>
                      <a:pt x="112" y="184"/>
                    </a:lnTo>
                    <a:lnTo>
                      <a:pt x="117" y="166"/>
                    </a:lnTo>
                    <a:lnTo>
                      <a:pt x="123" y="148"/>
                    </a:lnTo>
                    <a:lnTo>
                      <a:pt x="129" y="131"/>
                    </a:lnTo>
                    <a:lnTo>
                      <a:pt x="135" y="115"/>
                    </a:lnTo>
                    <a:lnTo>
                      <a:pt x="142" y="100"/>
                    </a:lnTo>
                    <a:lnTo>
                      <a:pt x="149" y="85"/>
                    </a:lnTo>
                    <a:lnTo>
                      <a:pt x="156" y="73"/>
                    </a:lnTo>
                    <a:lnTo>
                      <a:pt x="165" y="60"/>
                    </a:lnTo>
                    <a:lnTo>
                      <a:pt x="173" y="48"/>
                    </a:lnTo>
                    <a:lnTo>
                      <a:pt x="182" y="38"/>
                    </a:lnTo>
                    <a:lnTo>
                      <a:pt x="190" y="28"/>
                    </a:lnTo>
                    <a:lnTo>
                      <a:pt x="201" y="20"/>
                    </a:lnTo>
                    <a:lnTo>
                      <a:pt x="211" y="12"/>
                    </a:lnTo>
                    <a:lnTo>
                      <a:pt x="221" y="6"/>
                    </a:lnTo>
                    <a:lnTo>
                      <a:pt x="232" y="0"/>
                    </a:lnTo>
                  </a:path>
                </a:pathLst>
              </a:custGeom>
              <a:noFill/>
              <a:ln w="20955">
                <a:solidFill>
                  <a:srgbClr val="000000"/>
                </a:solidFill>
                <a:round/>
                <a:headEnd/>
                <a:tailEnd/>
              </a:ln>
            </p:spPr>
            <p:txBody>
              <a:bodyPr/>
              <a:lstStyle/>
              <a:p>
                <a:endParaRPr lang="en-US"/>
              </a:p>
            </p:txBody>
          </p:sp>
          <p:sp>
            <p:nvSpPr>
              <p:cNvPr id="93444" name="Freeform 758"/>
              <p:cNvSpPr>
                <a:spLocks/>
              </p:cNvSpPr>
              <p:nvPr/>
            </p:nvSpPr>
            <p:spPr bwMode="auto">
              <a:xfrm>
                <a:off x="3689" y="387"/>
                <a:ext cx="1233" cy="898"/>
              </a:xfrm>
              <a:custGeom>
                <a:avLst/>
                <a:gdLst>
                  <a:gd name="T0" fmla="*/ 0 w 1233"/>
                  <a:gd name="T1" fmla="*/ 8 h 898"/>
                  <a:gd name="T2" fmla="*/ 12 w 1233"/>
                  <a:gd name="T3" fmla="*/ 4 h 898"/>
                  <a:gd name="T4" fmla="*/ 25 w 1233"/>
                  <a:gd name="T5" fmla="*/ 2 h 898"/>
                  <a:gd name="T6" fmla="*/ 38 w 1233"/>
                  <a:gd name="T7" fmla="*/ 0 h 898"/>
                  <a:gd name="T8" fmla="*/ 52 w 1233"/>
                  <a:gd name="T9" fmla="*/ 0 h 898"/>
                  <a:gd name="T10" fmla="*/ 66 w 1233"/>
                  <a:gd name="T11" fmla="*/ 1 h 898"/>
                  <a:gd name="T12" fmla="*/ 81 w 1233"/>
                  <a:gd name="T13" fmla="*/ 2 h 898"/>
                  <a:gd name="T14" fmla="*/ 97 w 1233"/>
                  <a:gd name="T15" fmla="*/ 6 h 898"/>
                  <a:gd name="T16" fmla="*/ 113 w 1233"/>
                  <a:gd name="T17" fmla="*/ 10 h 898"/>
                  <a:gd name="T18" fmla="*/ 130 w 1233"/>
                  <a:gd name="T19" fmla="*/ 15 h 898"/>
                  <a:gd name="T20" fmla="*/ 148 w 1233"/>
                  <a:gd name="T21" fmla="*/ 21 h 898"/>
                  <a:gd name="T22" fmla="*/ 165 w 1233"/>
                  <a:gd name="T23" fmla="*/ 29 h 898"/>
                  <a:gd name="T24" fmla="*/ 184 w 1233"/>
                  <a:gd name="T25" fmla="*/ 37 h 898"/>
                  <a:gd name="T26" fmla="*/ 202 w 1233"/>
                  <a:gd name="T27" fmla="*/ 46 h 898"/>
                  <a:gd name="T28" fmla="*/ 222 w 1233"/>
                  <a:gd name="T29" fmla="*/ 56 h 898"/>
                  <a:gd name="T30" fmla="*/ 241 w 1233"/>
                  <a:gd name="T31" fmla="*/ 67 h 898"/>
                  <a:gd name="T32" fmla="*/ 261 w 1233"/>
                  <a:gd name="T33" fmla="*/ 78 h 898"/>
                  <a:gd name="T34" fmla="*/ 281 w 1233"/>
                  <a:gd name="T35" fmla="*/ 91 h 898"/>
                  <a:gd name="T36" fmla="*/ 302 w 1233"/>
                  <a:gd name="T37" fmla="*/ 104 h 898"/>
                  <a:gd name="T38" fmla="*/ 323 w 1233"/>
                  <a:gd name="T39" fmla="*/ 117 h 898"/>
                  <a:gd name="T40" fmla="*/ 344 w 1233"/>
                  <a:gd name="T41" fmla="*/ 132 h 898"/>
                  <a:gd name="T42" fmla="*/ 366 w 1233"/>
                  <a:gd name="T43" fmla="*/ 147 h 898"/>
                  <a:gd name="T44" fmla="*/ 388 w 1233"/>
                  <a:gd name="T45" fmla="*/ 163 h 898"/>
                  <a:gd name="T46" fmla="*/ 409 w 1233"/>
                  <a:gd name="T47" fmla="*/ 179 h 898"/>
                  <a:gd name="T48" fmla="*/ 432 w 1233"/>
                  <a:gd name="T49" fmla="*/ 195 h 898"/>
                  <a:gd name="T50" fmla="*/ 477 w 1233"/>
                  <a:gd name="T51" fmla="*/ 231 h 898"/>
                  <a:gd name="T52" fmla="*/ 523 w 1233"/>
                  <a:gd name="T53" fmla="*/ 267 h 898"/>
                  <a:gd name="T54" fmla="*/ 569 w 1233"/>
                  <a:gd name="T55" fmla="*/ 305 h 898"/>
                  <a:gd name="T56" fmla="*/ 615 w 1233"/>
                  <a:gd name="T57" fmla="*/ 344 h 898"/>
                  <a:gd name="T58" fmla="*/ 661 w 1233"/>
                  <a:gd name="T59" fmla="*/ 384 h 898"/>
                  <a:gd name="T60" fmla="*/ 707 w 1233"/>
                  <a:gd name="T61" fmla="*/ 425 h 898"/>
                  <a:gd name="T62" fmla="*/ 753 w 1233"/>
                  <a:gd name="T63" fmla="*/ 466 h 898"/>
                  <a:gd name="T64" fmla="*/ 798 w 1233"/>
                  <a:gd name="T65" fmla="*/ 507 h 898"/>
                  <a:gd name="T66" fmla="*/ 842 w 1233"/>
                  <a:gd name="T67" fmla="*/ 547 h 898"/>
                  <a:gd name="T68" fmla="*/ 886 w 1233"/>
                  <a:gd name="T69" fmla="*/ 587 h 898"/>
                  <a:gd name="T70" fmla="*/ 928 w 1233"/>
                  <a:gd name="T71" fmla="*/ 627 h 898"/>
                  <a:gd name="T72" fmla="*/ 970 w 1233"/>
                  <a:gd name="T73" fmla="*/ 665 h 898"/>
                  <a:gd name="T74" fmla="*/ 1010 w 1233"/>
                  <a:gd name="T75" fmla="*/ 702 h 898"/>
                  <a:gd name="T76" fmla="*/ 1048 w 1233"/>
                  <a:gd name="T77" fmla="*/ 737 h 898"/>
                  <a:gd name="T78" fmla="*/ 1066 w 1233"/>
                  <a:gd name="T79" fmla="*/ 754 h 898"/>
                  <a:gd name="T80" fmla="*/ 1084 w 1233"/>
                  <a:gd name="T81" fmla="*/ 770 h 898"/>
                  <a:gd name="T82" fmla="*/ 1101 w 1233"/>
                  <a:gd name="T83" fmla="*/ 786 h 898"/>
                  <a:gd name="T84" fmla="*/ 1118 w 1233"/>
                  <a:gd name="T85" fmla="*/ 801 h 898"/>
                  <a:gd name="T86" fmla="*/ 1135 w 1233"/>
                  <a:gd name="T87" fmla="*/ 816 h 898"/>
                  <a:gd name="T88" fmla="*/ 1151 w 1233"/>
                  <a:gd name="T89" fmla="*/ 830 h 898"/>
                  <a:gd name="T90" fmla="*/ 1166 w 1233"/>
                  <a:gd name="T91" fmla="*/ 843 h 898"/>
                  <a:gd name="T92" fmla="*/ 1181 w 1233"/>
                  <a:gd name="T93" fmla="*/ 856 h 898"/>
                  <a:gd name="T94" fmla="*/ 1195 w 1233"/>
                  <a:gd name="T95" fmla="*/ 867 h 898"/>
                  <a:gd name="T96" fmla="*/ 1208 w 1233"/>
                  <a:gd name="T97" fmla="*/ 878 h 898"/>
                  <a:gd name="T98" fmla="*/ 1221 w 1233"/>
                  <a:gd name="T99" fmla="*/ 889 h 898"/>
                  <a:gd name="T100" fmla="*/ 1233 w 1233"/>
                  <a:gd name="T101" fmla="*/ 898 h 8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33"/>
                  <a:gd name="T154" fmla="*/ 0 h 898"/>
                  <a:gd name="T155" fmla="*/ 1233 w 1233"/>
                  <a:gd name="T156" fmla="*/ 898 h 8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33" h="898">
                    <a:moveTo>
                      <a:pt x="0" y="8"/>
                    </a:moveTo>
                    <a:lnTo>
                      <a:pt x="12" y="4"/>
                    </a:lnTo>
                    <a:lnTo>
                      <a:pt x="25" y="2"/>
                    </a:lnTo>
                    <a:lnTo>
                      <a:pt x="38" y="0"/>
                    </a:lnTo>
                    <a:lnTo>
                      <a:pt x="52" y="0"/>
                    </a:lnTo>
                    <a:lnTo>
                      <a:pt x="66" y="1"/>
                    </a:lnTo>
                    <a:lnTo>
                      <a:pt x="81" y="2"/>
                    </a:lnTo>
                    <a:lnTo>
                      <a:pt x="97" y="6"/>
                    </a:lnTo>
                    <a:lnTo>
                      <a:pt x="113" y="10"/>
                    </a:lnTo>
                    <a:lnTo>
                      <a:pt x="130" y="15"/>
                    </a:lnTo>
                    <a:lnTo>
                      <a:pt x="148" y="21"/>
                    </a:lnTo>
                    <a:lnTo>
                      <a:pt x="165" y="29"/>
                    </a:lnTo>
                    <a:lnTo>
                      <a:pt x="184" y="37"/>
                    </a:lnTo>
                    <a:lnTo>
                      <a:pt x="202" y="46"/>
                    </a:lnTo>
                    <a:lnTo>
                      <a:pt x="222" y="56"/>
                    </a:lnTo>
                    <a:lnTo>
                      <a:pt x="241" y="67"/>
                    </a:lnTo>
                    <a:lnTo>
                      <a:pt x="261" y="78"/>
                    </a:lnTo>
                    <a:lnTo>
                      <a:pt x="281" y="91"/>
                    </a:lnTo>
                    <a:lnTo>
                      <a:pt x="302" y="104"/>
                    </a:lnTo>
                    <a:lnTo>
                      <a:pt x="323" y="117"/>
                    </a:lnTo>
                    <a:lnTo>
                      <a:pt x="344" y="132"/>
                    </a:lnTo>
                    <a:lnTo>
                      <a:pt x="366" y="147"/>
                    </a:lnTo>
                    <a:lnTo>
                      <a:pt x="388" y="163"/>
                    </a:lnTo>
                    <a:lnTo>
                      <a:pt x="409" y="179"/>
                    </a:lnTo>
                    <a:lnTo>
                      <a:pt x="432" y="195"/>
                    </a:lnTo>
                    <a:lnTo>
                      <a:pt x="477" y="231"/>
                    </a:lnTo>
                    <a:lnTo>
                      <a:pt x="523" y="267"/>
                    </a:lnTo>
                    <a:lnTo>
                      <a:pt x="569" y="305"/>
                    </a:lnTo>
                    <a:lnTo>
                      <a:pt x="615" y="344"/>
                    </a:lnTo>
                    <a:lnTo>
                      <a:pt x="661" y="384"/>
                    </a:lnTo>
                    <a:lnTo>
                      <a:pt x="707" y="425"/>
                    </a:lnTo>
                    <a:lnTo>
                      <a:pt x="753" y="466"/>
                    </a:lnTo>
                    <a:lnTo>
                      <a:pt x="798" y="507"/>
                    </a:lnTo>
                    <a:lnTo>
                      <a:pt x="842" y="547"/>
                    </a:lnTo>
                    <a:lnTo>
                      <a:pt x="886" y="587"/>
                    </a:lnTo>
                    <a:lnTo>
                      <a:pt x="928" y="627"/>
                    </a:lnTo>
                    <a:lnTo>
                      <a:pt x="970" y="665"/>
                    </a:lnTo>
                    <a:lnTo>
                      <a:pt x="1010" y="702"/>
                    </a:lnTo>
                    <a:lnTo>
                      <a:pt x="1048" y="737"/>
                    </a:lnTo>
                    <a:lnTo>
                      <a:pt x="1066" y="754"/>
                    </a:lnTo>
                    <a:lnTo>
                      <a:pt x="1084" y="770"/>
                    </a:lnTo>
                    <a:lnTo>
                      <a:pt x="1101" y="786"/>
                    </a:lnTo>
                    <a:lnTo>
                      <a:pt x="1118" y="801"/>
                    </a:lnTo>
                    <a:lnTo>
                      <a:pt x="1135" y="816"/>
                    </a:lnTo>
                    <a:lnTo>
                      <a:pt x="1151" y="830"/>
                    </a:lnTo>
                    <a:lnTo>
                      <a:pt x="1166" y="843"/>
                    </a:lnTo>
                    <a:lnTo>
                      <a:pt x="1181" y="856"/>
                    </a:lnTo>
                    <a:lnTo>
                      <a:pt x="1195" y="867"/>
                    </a:lnTo>
                    <a:lnTo>
                      <a:pt x="1208" y="878"/>
                    </a:lnTo>
                    <a:lnTo>
                      <a:pt x="1221" y="889"/>
                    </a:lnTo>
                    <a:lnTo>
                      <a:pt x="1233" y="898"/>
                    </a:lnTo>
                  </a:path>
                </a:pathLst>
              </a:custGeom>
              <a:noFill/>
              <a:ln w="20955">
                <a:solidFill>
                  <a:srgbClr val="000000"/>
                </a:solidFill>
                <a:round/>
                <a:headEnd/>
                <a:tailEnd/>
              </a:ln>
            </p:spPr>
            <p:txBody>
              <a:bodyPr/>
              <a:lstStyle/>
              <a:p>
                <a:endParaRPr lang="en-US"/>
              </a:p>
            </p:txBody>
          </p:sp>
          <p:sp>
            <p:nvSpPr>
              <p:cNvPr id="93445" name="Freeform 757"/>
              <p:cNvSpPr>
                <a:spLocks/>
              </p:cNvSpPr>
              <p:nvPr/>
            </p:nvSpPr>
            <p:spPr bwMode="auto">
              <a:xfrm>
                <a:off x="4922" y="1285"/>
                <a:ext cx="261" cy="250"/>
              </a:xfrm>
              <a:custGeom>
                <a:avLst/>
                <a:gdLst>
                  <a:gd name="T0" fmla="*/ 0 w 261"/>
                  <a:gd name="T1" fmla="*/ 0 h 250"/>
                  <a:gd name="T2" fmla="*/ 13 w 261"/>
                  <a:gd name="T3" fmla="*/ 10 h 250"/>
                  <a:gd name="T4" fmla="*/ 26 w 261"/>
                  <a:gd name="T5" fmla="*/ 20 h 250"/>
                  <a:gd name="T6" fmla="*/ 37 w 261"/>
                  <a:gd name="T7" fmla="*/ 29 h 250"/>
                  <a:gd name="T8" fmla="*/ 49 w 261"/>
                  <a:gd name="T9" fmla="*/ 39 h 250"/>
                  <a:gd name="T10" fmla="*/ 60 w 261"/>
                  <a:gd name="T11" fmla="*/ 48 h 250"/>
                  <a:gd name="T12" fmla="*/ 70 w 261"/>
                  <a:gd name="T13" fmla="*/ 56 h 250"/>
                  <a:gd name="T14" fmla="*/ 89 w 261"/>
                  <a:gd name="T15" fmla="*/ 73 h 250"/>
                  <a:gd name="T16" fmla="*/ 106 w 261"/>
                  <a:gd name="T17" fmla="*/ 88 h 250"/>
                  <a:gd name="T18" fmla="*/ 123 w 261"/>
                  <a:gd name="T19" fmla="*/ 103 h 250"/>
                  <a:gd name="T20" fmla="*/ 138 w 261"/>
                  <a:gd name="T21" fmla="*/ 118 h 250"/>
                  <a:gd name="T22" fmla="*/ 151 w 261"/>
                  <a:gd name="T23" fmla="*/ 132 h 250"/>
                  <a:gd name="T24" fmla="*/ 165 w 261"/>
                  <a:gd name="T25" fmla="*/ 146 h 250"/>
                  <a:gd name="T26" fmla="*/ 178 w 261"/>
                  <a:gd name="T27" fmla="*/ 160 h 250"/>
                  <a:gd name="T28" fmla="*/ 203 w 261"/>
                  <a:gd name="T29" fmla="*/ 188 h 250"/>
                  <a:gd name="T30" fmla="*/ 217 w 261"/>
                  <a:gd name="T31" fmla="*/ 203 h 250"/>
                  <a:gd name="T32" fmla="*/ 231 w 261"/>
                  <a:gd name="T33" fmla="*/ 217 h 250"/>
                  <a:gd name="T34" fmla="*/ 245 w 261"/>
                  <a:gd name="T35" fmla="*/ 234 h 250"/>
                  <a:gd name="T36" fmla="*/ 261 w 261"/>
                  <a:gd name="T37" fmla="*/ 250 h 2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1"/>
                  <a:gd name="T58" fmla="*/ 0 h 250"/>
                  <a:gd name="T59" fmla="*/ 261 w 261"/>
                  <a:gd name="T60" fmla="*/ 250 h 2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1" h="250">
                    <a:moveTo>
                      <a:pt x="0" y="0"/>
                    </a:moveTo>
                    <a:lnTo>
                      <a:pt x="13" y="10"/>
                    </a:lnTo>
                    <a:lnTo>
                      <a:pt x="26" y="20"/>
                    </a:lnTo>
                    <a:lnTo>
                      <a:pt x="37" y="29"/>
                    </a:lnTo>
                    <a:lnTo>
                      <a:pt x="49" y="39"/>
                    </a:lnTo>
                    <a:lnTo>
                      <a:pt x="60" y="48"/>
                    </a:lnTo>
                    <a:lnTo>
                      <a:pt x="70" y="56"/>
                    </a:lnTo>
                    <a:lnTo>
                      <a:pt x="89" y="73"/>
                    </a:lnTo>
                    <a:lnTo>
                      <a:pt x="106" y="88"/>
                    </a:lnTo>
                    <a:lnTo>
                      <a:pt x="123" y="103"/>
                    </a:lnTo>
                    <a:lnTo>
                      <a:pt x="138" y="118"/>
                    </a:lnTo>
                    <a:lnTo>
                      <a:pt x="151" y="132"/>
                    </a:lnTo>
                    <a:lnTo>
                      <a:pt x="165" y="146"/>
                    </a:lnTo>
                    <a:lnTo>
                      <a:pt x="178" y="160"/>
                    </a:lnTo>
                    <a:lnTo>
                      <a:pt x="203" y="188"/>
                    </a:lnTo>
                    <a:lnTo>
                      <a:pt x="217" y="203"/>
                    </a:lnTo>
                    <a:lnTo>
                      <a:pt x="231" y="217"/>
                    </a:lnTo>
                    <a:lnTo>
                      <a:pt x="245" y="234"/>
                    </a:lnTo>
                    <a:lnTo>
                      <a:pt x="261" y="250"/>
                    </a:lnTo>
                  </a:path>
                </a:pathLst>
              </a:custGeom>
              <a:noFill/>
              <a:ln w="20955">
                <a:solidFill>
                  <a:srgbClr val="000000"/>
                </a:solidFill>
                <a:round/>
                <a:headEnd/>
                <a:tailEnd/>
              </a:ln>
            </p:spPr>
            <p:txBody>
              <a:bodyPr/>
              <a:lstStyle/>
              <a:p>
                <a:endParaRPr lang="en-US"/>
              </a:p>
            </p:txBody>
          </p:sp>
          <p:sp>
            <p:nvSpPr>
              <p:cNvPr id="93446" name="Freeform 756"/>
              <p:cNvSpPr>
                <a:spLocks/>
              </p:cNvSpPr>
              <p:nvPr/>
            </p:nvSpPr>
            <p:spPr bwMode="auto">
              <a:xfrm>
                <a:off x="5183" y="1535"/>
                <a:ext cx="652" cy="697"/>
              </a:xfrm>
              <a:custGeom>
                <a:avLst/>
                <a:gdLst>
                  <a:gd name="T0" fmla="*/ 0 w 652"/>
                  <a:gd name="T1" fmla="*/ 0 h 697"/>
                  <a:gd name="T2" fmla="*/ 14 w 652"/>
                  <a:gd name="T3" fmla="*/ 16 h 697"/>
                  <a:gd name="T4" fmla="*/ 29 w 652"/>
                  <a:gd name="T5" fmla="*/ 33 h 697"/>
                  <a:gd name="T6" fmla="*/ 43 w 652"/>
                  <a:gd name="T7" fmla="*/ 52 h 697"/>
                  <a:gd name="T8" fmla="*/ 58 w 652"/>
                  <a:gd name="T9" fmla="*/ 73 h 697"/>
                  <a:gd name="T10" fmla="*/ 72 w 652"/>
                  <a:gd name="T11" fmla="*/ 95 h 697"/>
                  <a:gd name="T12" fmla="*/ 87 w 652"/>
                  <a:gd name="T13" fmla="*/ 118 h 697"/>
                  <a:gd name="T14" fmla="*/ 102 w 652"/>
                  <a:gd name="T15" fmla="*/ 143 h 697"/>
                  <a:gd name="T16" fmla="*/ 117 w 652"/>
                  <a:gd name="T17" fmla="*/ 168 h 697"/>
                  <a:gd name="T18" fmla="*/ 133 w 652"/>
                  <a:gd name="T19" fmla="*/ 194 h 697"/>
                  <a:gd name="T20" fmla="*/ 149 w 652"/>
                  <a:gd name="T21" fmla="*/ 221 h 697"/>
                  <a:gd name="T22" fmla="*/ 166 w 652"/>
                  <a:gd name="T23" fmla="*/ 248 h 697"/>
                  <a:gd name="T24" fmla="*/ 182 w 652"/>
                  <a:gd name="T25" fmla="*/ 276 h 697"/>
                  <a:gd name="T26" fmla="*/ 216 w 652"/>
                  <a:gd name="T27" fmla="*/ 332 h 697"/>
                  <a:gd name="T28" fmla="*/ 235 w 652"/>
                  <a:gd name="T29" fmla="*/ 360 h 697"/>
                  <a:gd name="T30" fmla="*/ 254 w 652"/>
                  <a:gd name="T31" fmla="*/ 388 h 697"/>
                  <a:gd name="T32" fmla="*/ 273 w 652"/>
                  <a:gd name="T33" fmla="*/ 415 h 697"/>
                  <a:gd name="T34" fmla="*/ 292 w 652"/>
                  <a:gd name="T35" fmla="*/ 442 h 697"/>
                  <a:gd name="T36" fmla="*/ 313 w 652"/>
                  <a:gd name="T37" fmla="*/ 469 h 697"/>
                  <a:gd name="T38" fmla="*/ 334 w 652"/>
                  <a:gd name="T39" fmla="*/ 495 h 697"/>
                  <a:gd name="T40" fmla="*/ 356 w 652"/>
                  <a:gd name="T41" fmla="*/ 520 h 697"/>
                  <a:gd name="T42" fmla="*/ 379 w 652"/>
                  <a:gd name="T43" fmla="*/ 544 h 697"/>
                  <a:gd name="T44" fmla="*/ 402 w 652"/>
                  <a:gd name="T45" fmla="*/ 566 h 697"/>
                  <a:gd name="T46" fmla="*/ 425 w 652"/>
                  <a:gd name="T47" fmla="*/ 588 h 697"/>
                  <a:gd name="T48" fmla="*/ 450 w 652"/>
                  <a:gd name="T49" fmla="*/ 608 h 697"/>
                  <a:gd name="T50" fmla="*/ 476 w 652"/>
                  <a:gd name="T51" fmla="*/ 627 h 697"/>
                  <a:gd name="T52" fmla="*/ 503 w 652"/>
                  <a:gd name="T53" fmla="*/ 643 h 697"/>
                  <a:gd name="T54" fmla="*/ 531 w 652"/>
                  <a:gd name="T55" fmla="*/ 658 h 697"/>
                  <a:gd name="T56" fmla="*/ 545 w 652"/>
                  <a:gd name="T57" fmla="*/ 665 h 697"/>
                  <a:gd name="T58" fmla="*/ 560 w 652"/>
                  <a:gd name="T59" fmla="*/ 671 h 697"/>
                  <a:gd name="T60" fmla="*/ 575 w 652"/>
                  <a:gd name="T61" fmla="*/ 677 h 697"/>
                  <a:gd name="T62" fmla="*/ 590 w 652"/>
                  <a:gd name="T63" fmla="*/ 682 h 697"/>
                  <a:gd name="T64" fmla="*/ 604 w 652"/>
                  <a:gd name="T65" fmla="*/ 686 h 697"/>
                  <a:gd name="T66" fmla="*/ 620 w 652"/>
                  <a:gd name="T67" fmla="*/ 691 h 697"/>
                  <a:gd name="T68" fmla="*/ 636 w 652"/>
                  <a:gd name="T69" fmla="*/ 694 h 697"/>
                  <a:gd name="T70" fmla="*/ 652 w 652"/>
                  <a:gd name="T71" fmla="*/ 697 h 6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52"/>
                  <a:gd name="T109" fmla="*/ 0 h 697"/>
                  <a:gd name="T110" fmla="*/ 652 w 652"/>
                  <a:gd name="T111" fmla="*/ 697 h 6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52" h="697">
                    <a:moveTo>
                      <a:pt x="0" y="0"/>
                    </a:moveTo>
                    <a:lnTo>
                      <a:pt x="14" y="16"/>
                    </a:lnTo>
                    <a:lnTo>
                      <a:pt x="29" y="33"/>
                    </a:lnTo>
                    <a:lnTo>
                      <a:pt x="43" y="52"/>
                    </a:lnTo>
                    <a:lnTo>
                      <a:pt x="58" y="73"/>
                    </a:lnTo>
                    <a:lnTo>
                      <a:pt x="72" y="95"/>
                    </a:lnTo>
                    <a:lnTo>
                      <a:pt x="87" y="118"/>
                    </a:lnTo>
                    <a:lnTo>
                      <a:pt x="102" y="143"/>
                    </a:lnTo>
                    <a:lnTo>
                      <a:pt x="117" y="168"/>
                    </a:lnTo>
                    <a:lnTo>
                      <a:pt x="133" y="194"/>
                    </a:lnTo>
                    <a:lnTo>
                      <a:pt x="149" y="221"/>
                    </a:lnTo>
                    <a:lnTo>
                      <a:pt x="166" y="248"/>
                    </a:lnTo>
                    <a:lnTo>
                      <a:pt x="182" y="276"/>
                    </a:lnTo>
                    <a:lnTo>
                      <a:pt x="216" y="332"/>
                    </a:lnTo>
                    <a:lnTo>
                      <a:pt x="235" y="360"/>
                    </a:lnTo>
                    <a:lnTo>
                      <a:pt x="254" y="388"/>
                    </a:lnTo>
                    <a:lnTo>
                      <a:pt x="273" y="415"/>
                    </a:lnTo>
                    <a:lnTo>
                      <a:pt x="292" y="442"/>
                    </a:lnTo>
                    <a:lnTo>
                      <a:pt x="313" y="469"/>
                    </a:lnTo>
                    <a:lnTo>
                      <a:pt x="334" y="495"/>
                    </a:lnTo>
                    <a:lnTo>
                      <a:pt x="356" y="520"/>
                    </a:lnTo>
                    <a:lnTo>
                      <a:pt x="379" y="544"/>
                    </a:lnTo>
                    <a:lnTo>
                      <a:pt x="402" y="566"/>
                    </a:lnTo>
                    <a:lnTo>
                      <a:pt x="425" y="588"/>
                    </a:lnTo>
                    <a:lnTo>
                      <a:pt x="450" y="608"/>
                    </a:lnTo>
                    <a:lnTo>
                      <a:pt x="476" y="627"/>
                    </a:lnTo>
                    <a:lnTo>
                      <a:pt x="503" y="643"/>
                    </a:lnTo>
                    <a:lnTo>
                      <a:pt x="531" y="658"/>
                    </a:lnTo>
                    <a:lnTo>
                      <a:pt x="545" y="665"/>
                    </a:lnTo>
                    <a:lnTo>
                      <a:pt x="560" y="671"/>
                    </a:lnTo>
                    <a:lnTo>
                      <a:pt x="575" y="677"/>
                    </a:lnTo>
                    <a:lnTo>
                      <a:pt x="590" y="682"/>
                    </a:lnTo>
                    <a:lnTo>
                      <a:pt x="604" y="686"/>
                    </a:lnTo>
                    <a:lnTo>
                      <a:pt x="620" y="691"/>
                    </a:lnTo>
                    <a:lnTo>
                      <a:pt x="636" y="694"/>
                    </a:lnTo>
                    <a:lnTo>
                      <a:pt x="652" y="697"/>
                    </a:lnTo>
                  </a:path>
                </a:pathLst>
              </a:custGeom>
              <a:noFill/>
              <a:ln w="20955">
                <a:solidFill>
                  <a:srgbClr val="000000"/>
                </a:solidFill>
                <a:round/>
                <a:headEnd/>
                <a:tailEnd/>
              </a:ln>
            </p:spPr>
            <p:txBody>
              <a:bodyPr/>
              <a:lstStyle/>
              <a:p>
                <a:endParaRPr lang="en-US"/>
              </a:p>
            </p:txBody>
          </p:sp>
          <p:sp>
            <p:nvSpPr>
              <p:cNvPr id="93447" name="Freeform 755"/>
              <p:cNvSpPr>
                <a:spLocks/>
              </p:cNvSpPr>
              <p:nvPr/>
            </p:nvSpPr>
            <p:spPr bwMode="auto">
              <a:xfrm>
                <a:off x="5835" y="1848"/>
                <a:ext cx="1421" cy="389"/>
              </a:xfrm>
              <a:custGeom>
                <a:avLst/>
                <a:gdLst>
                  <a:gd name="T0" fmla="*/ 0 w 1421"/>
                  <a:gd name="T1" fmla="*/ 384 h 389"/>
                  <a:gd name="T2" fmla="*/ 16 w 1421"/>
                  <a:gd name="T3" fmla="*/ 386 h 389"/>
                  <a:gd name="T4" fmla="*/ 33 w 1421"/>
                  <a:gd name="T5" fmla="*/ 388 h 389"/>
                  <a:gd name="T6" fmla="*/ 68 w 1421"/>
                  <a:gd name="T7" fmla="*/ 389 h 389"/>
                  <a:gd name="T8" fmla="*/ 104 w 1421"/>
                  <a:gd name="T9" fmla="*/ 389 h 389"/>
                  <a:gd name="T10" fmla="*/ 141 w 1421"/>
                  <a:gd name="T11" fmla="*/ 388 h 389"/>
                  <a:gd name="T12" fmla="*/ 179 w 1421"/>
                  <a:gd name="T13" fmla="*/ 384 h 389"/>
                  <a:gd name="T14" fmla="*/ 219 w 1421"/>
                  <a:gd name="T15" fmla="*/ 379 h 389"/>
                  <a:gd name="T16" fmla="*/ 260 w 1421"/>
                  <a:gd name="T17" fmla="*/ 372 h 389"/>
                  <a:gd name="T18" fmla="*/ 301 w 1421"/>
                  <a:gd name="T19" fmla="*/ 364 h 389"/>
                  <a:gd name="T20" fmla="*/ 344 w 1421"/>
                  <a:gd name="T21" fmla="*/ 354 h 389"/>
                  <a:gd name="T22" fmla="*/ 387 w 1421"/>
                  <a:gd name="T23" fmla="*/ 344 h 389"/>
                  <a:gd name="T24" fmla="*/ 431 w 1421"/>
                  <a:gd name="T25" fmla="*/ 332 h 389"/>
                  <a:gd name="T26" fmla="*/ 476 w 1421"/>
                  <a:gd name="T27" fmla="*/ 319 h 389"/>
                  <a:gd name="T28" fmla="*/ 522 w 1421"/>
                  <a:gd name="T29" fmla="*/ 305 h 389"/>
                  <a:gd name="T30" fmla="*/ 568 w 1421"/>
                  <a:gd name="T31" fmla="*/ 291 h 389"/>
                  <a:gd name="T32" fmla="*/ 615 w 1421"/>
                  <a:gd name="T33" fmla="*/ 276 h 389"/>
                  <a:gd name="T34" fmla="*/ 663 w 1421"/>
                  <a:gd name="T35" fmla="*/ 259 h 389"/>
                  <a:gd name="T36" fmla="*/ 710 w 1421"/>
                  <a:gd name="T37" fmla="*/ 243 h 389"/>
                  <a:gd name="T38" fmla="*/ 758 w 1421"/>
                  <a:gd name="T39" fmla="*/ 226 h 389"/>
                  <a:gd name="T40" fmla="*/ 854 w 1421"/>
                  <a:gd name="T41" fmla="*/ 191 h 389"/>
                  <a:gd name="T42" fmla="*/ 951 w 1421"/>
                  <a:gd name="T43" fmla="*/ 157 h 389"/>
                  <a:gd name="T44" fmla="*/ 1048 w 1421"/>
                  <a:gd name="T45" fmla="*/ 121 h 389"/>
                  <a:gd name="T46" fmla="*/ 1144 w 1421"/>
                  <a:gd name="T47" fmla="*/ 87 h 389"/>
                  <a:gd name="T48" fmla="*/ 1191 w 1421"/>
                  <a:gd name="T49" fmla="*/ 71 h 389"/>
                  <a:gd name="T50" fmla="*/ 1238 w 1421"/>
                  <a:gd name="T51" fmla="*/ 55 h 389"/>
                  <a:gd name="T52" fmla="*/ 1285 w 1421"/>
                  <a:gd name="T53" fmla="*/ 40 h 389"/>
                  <a:gd name="T54" fmla="*/ 1331 w 1421"/>
                  <a:gd name="T55" fmla="*/ 26 h 389"/>
                  <a:gd name="T56" fmla="*/ 1376 w 1421"/>
                  <a:gd name="T57" fmla="*/ 13 h 389"/>
                  <a:gd name="T58" fmla="*/ 1421 w 1421"/>
                  <a:gd name="T59" fmla="*/ 0 h 3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21"/>
                  <a:gd name="T91" fmla="*/ 0 h 389"/>
                  <a:gd name="T92" fmla="*/ 1421 w 1421"/>
                  <a:gd name="T93" fmla="*/ 389 h 3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21" h="389">
                    <a:moveTo>
                      <a:pt x="0" y="384"/>
                    </a:moveTo>
                    <a:lnTo>
                      <a:pt x="16" y="386"/>
                    </a:lnTo>
                    <a:lnTo>
                      <a:pt x="33" y="388"/>
                    </a:lnTo>
                    <a:lnTo>
                      <a:pt x="68" y="389"/>
                    </a:lnTo>
                    <a:lnTo>
                      <a:pt x="104" y="389"/>
                    </a:lnTo>
                    <a:lnTo>
                      <a:pt x="141" y="388"/>
                    </a:lnTo>
                    <a:lnTo>
                      <a:pt x="179" y="384"/>
                    </a:lnTo>
                    <a:lnTo>
                      <a:pt x="219" y="379"/>
                    </a:lnTo>
                    <a:lnTo>
                      <a:pt x="260" y="372"/>
                    </a:lnTo>
                    <a:lnTo>
                      <a:pt x="301" y="364"/>
                    </a:lnTo>
                    <a:lnTo>
                      <a:pt x="344" y="354"/>
                    </a:lnTo>
                    <a:lnTo>
                      <a:pt x="387" y="344"/>
                    </a:lnTo>
                    <a:lnTo>
                      <a:pt x="431" y="332"/>
                    </a:lnTo>
                    <a:lnTo>
                      <a:pt x="476" y="319"/>
                    </a:lnTo>
                    <a:lnTo>
                      <a:pt x="522" y="305"/>
                    </a:lnTo>
                    <a:lnTo>
                      <a:pt x="568" y="291"/>
                    </a:lnTo>
                    <a:lnTo>
                      <a:pt x="615" y="276"/>
                    </a:lnTo>
                    <a:lnTo>
                      <a:pt x="663" y="259"/>
                    </a:lnTo>
                    <a:lnTo>
                      <a:pt x="710" y="243"/>
                    </a:lnTo>
                    <a:lnTo>
                      <a:pt x="758" y="226"/>
                    </a:lnTo>
                    <a:lnTo>
                      <a:pt x="854" y="191"/>
                    </a:lnTo>
                    <a:lnTo>
                      <a:pt x="951" y="157"/>
                    </a:lnTo>
                    <a:lnTo>
                      <a:pt x="1048" y="121"/>
                    </a:lnTo>
                    <a:lnTo>
                      <a:pt x="1144" y="87"/>
                    </a:lnTo>
                    <a:lnTo>
                      <a:pt x="1191" y="71"/>
                    </a:lnTo>
                    <a:lnTo>
                      <a:pt x="1238" y="55"/>
                    </a:lnTo>
                    <a:lnTo>
                      <a:pt x="1285" y="40"/>
                    </a:lnTo>
                    <a:lnTo>
                      <a:pt x="1331" y="26"/>
                    </a:lnTo>
                    <a:lnTo>
                      <a:pt x="1376" y="13"/>
                    </a:lnTo>
                    <a:lnTo>
                      <a:pt x="1421" y="0"/>
                    </a:lnTo>
                  </a:path>
                </a:pathLst>
              </a:custGeom>
              <a:noFill/>
              <a:ln w="20955">
                <a:solidFill>
                  <a:srgbClr val="000000"/>
                </a:solidFill>
                <a:round/>
                <a:headEnd/>
                <a:tailEnd/>
              </a:ln>
            </p:spPr>
            <p:txBody>
              <a:bodyPr/>
              <a:lstStyle/>
              <a:p>
                <a:endParaRPr lang="en-US"/>
              </a:p>
            </p:txBody>
          </p:sp>
          <p:sp>
            <p:nvSpPr>
              <p:cNvPr id="93448" name="Freeform 754"/>
              <p:cNvSpPr>
                <a:spLocks/>
              </p:cNvSpPr>
              <p:nvPr/>
            </p:nvSpPr>
            <p:spPr bwMode="auto">
              <a:xfrm>
                <a:off x="1455" y="2124"/>
                <a:ext cx="34" cy="32"/>
              </a:xfrm>
              <a:custGeom>
                <a:avLst/>
                <a:gdLst>
                  <a:gd name="T0" fmla="*/ 33 w 34"/>
                  <a:gd name="T1" fmla="*/ 0 h 32"/>
                  <a:gd name="T2" fmla="*/ 34 w 34"/>
                  <a:gd name="T3" fmla="*/ 31 h 32"/>
                  <a:gd name="T4" fmla="*/ 1 w 34"/>
                  <a:gd name="T5" fmla="*/ 32 h 32"/>
                  <a:gd name="T6" fmla="*/ 0 w 34"/>
                  <a:gd name="T7" fmla="*/ 2 h 32"/>
                  <a:gd name="T8" fmla="*/ 33 w 34"/>
                  <a:gd name="T9" fmla="*/ 0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33" y="0"/>
                    </a:moveTo>
                    <a:lnTo>
                      <a:pt x="34" y="31"/>
                    </a:lnTo>
                    <a:lnTo>
                      <a:pt x="1" y="32"/>
                    </a:lnTo>
                    <a:lnTo>
                      <a:pt x="0" y="2"/>
                    </a:lnTo>
                    <a:lnTo>
                      <a:pt x="33" y="0"/>
                    </a:lnTo>
                    <a:close/>
                  </a:path>
                </a:pathLst>
              </a:custGeom>
              <a:solidFill>
                <a:srgbClr val="000000"/>
              </a:solidFill>
              <a:ln w="9525">
                <a:noFill/>
                <a:round/>
                <a:headEnd/>
                <a:tailEnd/>
              </a:ln>
            </p:spPr>
            <p:txBody>
              <a:bodyPr/>
              <a:lstStyle/>
              <a:p>
                <a:endParaRPr lang="en-US"/>
              </a:p>
            </p:txBody>
          </p:sp>
          <p:sp>
            <p:nvSpPr>
              <p:cNvPr id="93449" name="Freeform 753"/>
              <p:cNvSpPr>
                <a:spLocks/>
              </p:cNvSpPr>
              <p:nvPr/>
            </p:nvSpPr>
            <p:spPr bwMode="auto">
              <a:xfrm>
                <a:off x="1456" y="2155"/>
                <a:ext cx="34" cy="32"/>
              </a:xfrm>
              <a:custGeom>
                <a:avLst/>
                <a:gdLst>
                  <a:gd name="T0" fmla="*/ 33 w 34"/>
                  <a:gd name="T1" fmla="*/ 0 h 32"/>
                  <a:gd name="T2" fmla="*/ 34 w 34"/>
                  <a:gd name="T3" fmla="*/ 31 h 32"/>
                  <a:gd name="T4" fmla="*/ 1 w 34"/>
                  <a:gd name="T5" fmla="*/ 32 h 32"/>
                  <a:gd name="T6" fmla="*/ 0 w 34"/>
                  <a:gd name="T7" fmla="*/ 1 h 32"/>
                  <a:gd name="T8" fmla="*/ 33 w 34"/>
                  <a:gd name="T9" fmla="*/ 0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33" y="0"/>
                    </a:moveTo>
                    <a:lnTo>
                      <a:pt x="34" y="31"/>
                    </a:lnTo>
                    <a:lnTo>
                      <a:pt x="1" y="32"/>
                    </a:lnTo>
                    <a:lnTo>
                      <a:pt x="0" y="1"/>
                    </a:lnTo>
                    <a:lnTo>
                      <a:pt x="33" y="0"/>
                    </a:lnTo>
                    <a:close/>
                  </a:path>
                </a:pathLst>
              </a:custGeom>
              <a:solidFill>
                <a:srgbClr val="000000"/>
              </a:solidFill>
              <a:ln w="9525">
                <a:noFill/>
                <a:round/>
                <a:headEnd/>
                <a:tailEnd/>
              </a:ln>
            </p:spPr>
            <p:txBody>
              <a:bodyPr/>
              <a:lstStyle/>
              <a:p>
                <a:endParaRPr lang="en-US"/>
              </a:p>
            </p:txBody>
          </p:sp>
          <p:sp>
            <p:nvSpPr>
              <p:cNvPr id="93450" name="Freeform 752"/>
              <p:cNvSpPr>
                <a:spLocks/>
              </p:cNvSpPr>
              <p:nvPr/>
            </p:nvSpPr>
            <p:spPr bwMode="auto">
              <a:xfrm>
                <a:off x="1457" y="2186"/>
                <a:ext cx="34" cy="33"/>
              </a:xfrm>
              <a:custGeom>
                <a:avLst/>
                <a:gdLst>
                  <a:gd name="T0" fmla="*/ 33 w 34"/>
                  <a:gd name="T1" fmla="*/ 0 h 33"/>
                  <a:gd name="T2" fmla="*/ 34 w 34"/>
                  <a:gd name="T3" fmla="*/ 32 h 33"/>
                  <a:gd name="T4" fmla="*/ 1 w 34"/>
                  <a:gd name="T5" fmla="*/ 33 h 33"/>
                  <a:gd name="T6" fmla="*/ 0 w 34"/>
                  <a:gd name="T7" fmla="*/ 1 h 33"/>
                  <a:gd name="T8" fmla="*/ 33 w 34"/>
                  <a:gd name="T9" fmla="*/ 0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33" y="0"/>
                    </a:moveTo>
                    <a:lnTo>
                      <a:pt x="34" y="32"/>
                    </a:lnTo>
                    <a:lnTo>
                      <a:pt x="1" y="33"/>
                    </a:lnTo>
                    <a:lnTo>
                      <a:pt x="0" y="1"/>
                    </a:lnTo>
                    <a:lnTo>
                      <a:pt x="33" y="0"/>
                    </a:lnTo>
                    <a:close/>
                  </a:path>
                </a:pathLst>
              </a:custGeom>
              <a:solidFill>
                <a:srgbClr val="000000"/>
              </a:solidFill>
              <a:ln w="9525">
                <a:noFill/>
                <a:round/>
                <a:headEnd/>
                <a:tailEnd/>
              </a:ln>
            </p:spPr>
            <p:txBody>
              <a:bodyPr/>
              <a:lstStyle/>
              <a:p>
                <a:endParaRPr lang="en-US"/>
              </a:p>
            </p:txBody>
          </p:sp>
          <p:sp>
            <p:nvSpPr>
              <p:cNvPr id="93451" name="Freeform 751"/>
              <p:cNvSpPr>
                <a:spLocks/>
              </p:cNvSpPr>
              <p:nvPr/>
            </p:nvSpPr>
            <p:spPr bwMode="auto">
              <a:xfrm>
                <a:off x="1458" y="2218"/>
                <a:ext cx="34" cy="33"/>
              </a:xfrm>
              <a:custGeom>
                <a:avLst/>
                <a:gdLst>
                  <a:gd name="T0" fmla="*/ 33 w 34"/>
                  <a:gd name="T1" fmla="*/ 0 h 33"/>
                  <a:gd name="T2" fmla="*/ 34 w 34"/>
                  <a:gd name="T3" fmla="*/ 32 h 33"/>
                  <a:gd name="T4" fmla="*/ 1 w 34"/>
                  <a:gd name="T5" fmla="*/ 33 h 33"/>
                  <a:gd name="T6" fmla="*/ 0 w 34"/>
                  <a:gd name="T7" fmla="*/ 1 h 33"/>
                  <a:gd name="T8" fmla="*/ 33 w 34"/>
                  <a:gd name="T9" fmla="*/ 0 h 33"/>
                  <a:gd name="T10" fmla="*/ 0 60000 65536"/>
                  <a:gd name="T11" fmla="*/ 0 60000 65536"/>
                  <a:gd name="T12" fmla="*/ 0 60000 65536"/>
                  <a:gd name="T13" fmla="*/ 0 60000 65536"/>
                  <a:gd name="T14" fmla="*/ 0 60000 65536"/>
                  <a:gd name="T15" fmla="*/ 0 w 34"/>
                  <a:gd name="T16" fmla="*/ 0 h 33"/>
                  <a:gd name="T17" fmla="*/ 34 w 34"/>
                  <a:gd name="T18" fmla="*/ 33 h 33"/>
                </a:gdLst>
                <a:ahLst/>
                <a:cxnLst>
                  <a:cxn ang="T10">
                    <a:pos x="T0" y="T1"/>
                  </a:cxn>
                  <a:cxn ang="T11">
                    <a:pos x="T2" y="T3"/>
                  </a:cxn>
                  <a:cxn ang="T12">
                    <a:pos x="T4" y="T5"/>
                  </a:cxn>
                  <a:cxn ang="T13">
                    <a:pos x="T6" y="T7"/>
                  </a:cxn>
                  <a:cxn ang="T14">
                    <a:pos x="T8" y="T9"/>
                  </a:cxn>
                </a:cxnLst>
                <a:rect l="T15" t="T16" r="T17" b="T18"/>
                <a:pathLst>
                  <a:path w="34" h="33">
                    <a:moveTo>
                      <a:pt x="33" y="0"/>
                    </a:moveTo>
                    <a:lnTo>
                      <a:pt x="34" y="32"/>
                    </a:lnTo>
                    <a:lnTo>
                      <a:pt x="1" y="33"/>
                    </a:lnTo>
                    <a:lnTo>
                      <a:pt x="0" y="1"/>
                    </a:lnTo>
                    <a:lnTo>
                      <a:pt x="33" y="0"/>
                    </a:lnTo>
                    <a:close/>
                  </a:path>
                </a:pathLst>
              </a:custGeom>
              <a:solidFill>
                <a:srgbClr val="000000"/>
              </a:solidFill>
              <a:ln w="9525">
                <a:noFill/>
                <a:round/>
                <a:headEnd/>
                <a:tailEnd/>
              </a:ln>
            </p:spPr>
            <p:txBody>
              <a:bodyPr/>
              <a:lstStyle/>
              <a:p>
                <a:endParaRPr lang="en-US"/>
              </a:p>
            </p:txBody>
          </p:sp>
          <p:sp>
            <p:nvSpPr>
              <p:cNvPr id="93452" name="Freeform 750"/>
              <p:cNvSpPr>
                <a:spLocks/>
              </p:cNvSpPr>
              <p:nvPr/>
            </p:nvSpPr>
            <p:spPr bwMode="auto">
              <a:xfrm>
                <a:off x="1459" y="2250"/>
                <a:ext cx="35" cy="67"/>
              </a:xfrm>
              <a:custGeom>
                <a:avLst/>
                <a:gdLst>
                  <a:gd name="T0" fmla="*/ 33 w 35"/>
                  <a:gd name="T1" fmla="*/ 0 h 67"/>
                  <a:gd name="T2" fmla="*/ 35 w 35"/>
                  <a:gd name="T3" fmla="*/ 66 h 67"/>
                  <a:gd name="T4" fmla="*/ 2 w 35"/>
                  <a:gd name="T5" fmla="*/ 67 h 67"/>
                  <a:gd name="T6" fmla="*/ 0 w 35"/>
                  <a:gd name="T7" fmla="*/ 1 h 67"/>
                  <a:gd name="T8" fmla="*/ 33 w 35"/>
                  <a:gd name="T9" fmla="*/ 0 h 67"/>
                  <a:gd name="T10" fmla="*/ 0 60000 65536"/>
                  <a:gd name="T11" fmla="*/ 0 60000 65536"/>
                  <a:gd name="T12" fmla="*/ 0 60000 65536"/>
                  <a:gd name="T13" fmla="*/ 0 60000 65536"/>
                  <a:gd name="T14" fmla="*/ 0 60000 65536"/>
                  <a:gd name="T15" fmla="*/ 0 w 35"/>
                  <a:gd name="T16" fmla="*/ 0 h 67"/>
                  <a:gd name="T17" fmla="*/ 35 w 35"/>
                  <a:gd name="T18" fmla="*/ 67 h 67"/>
                </a:gdLst>
                <a:ahLst/>
                <a:cxnLst>
                  <a:cxn ang="T10">
                    <a:pos x="T0" y="T1"/>
                  </a:cxn>
                  <a:cxn ang="T11">
                    <a:pos x="T2" y="T3"/>
                  </a:cxn>
                  <a:cxn ang="T12">
                    <a:pos x="T4" y="T5"/>
                  </a:cxn>
                  <a:cxn ang="T13">
                    <a:pos x="T6" y="T7"/>
                  </a:cxn>
                  <a:cxn ang="T14">
                    <a:pos x="T8" y="T9"/>
                  </a:cxn>
                </a:cxnLst>
                <a:rect l="T15" t="T16" r="T17" b="T18"/>
                <a:pathLst>
                  <a:path w="35" h="67">
                    <a:moveTo>
                      <a:pt x="33" y="0"/>
                    </a:moveTo>
                    <a:lnTo>
                      <a:pt x="35" y="66"/>
                    </a:lnTo>
                    <a:lnTo>
                      <a:pt x="2" y="67"/>
                    </a:lnTo>
                    <a:lnTo>
                      <a:pt x="0" y="1"/>
                    </a:lnTo>
                    <a:lnTo>
                      <a:pt x="33" y="0"/>
                    </a:lnTo>
                    <a:close/>
                  </a:path>
                </a:pathLst>
              </a:custGeom>
              <a:solidFill>
                <a:srgbClr val="000000"/>
              </a:solidFill>
              <a:ln w="9525">
                <a:noFill/>
                <a:round/>
                <a:headEnd/>
                <a:tailEnd/>
              </a:ln>
            </p:spPr>
            <p:txBody>
              <a:bodyPr/>
              <a:lstStyle/>
              <a:p>
                <a:endParaRPr lang="en-US"/>
              </a:p>
            </p:txBody>
          </p:sp>
          <p:sp>
            <p:nvSpPr>
              <p:cNvPr id="93453" name="Freeform 749"/>
              <p:cNvSpPr>
                <a:spLocks/>
              </p:cNvSpPr>
              <p:nvPr/>
            </p:nvSpPr>
            <p:spPr bwMode="auto">
              <a:xfrm>
                <a:off x="1461" y="2316"/>
                <a:ext cx="34" cy="38"/>
              </a:xfrm>
              <a:custGeom>
                <a:avLst/>
                <a:gdLst>
                  <a:gd name="T0" fmla="*/ 33 w 34"/>
                  <a:gd name="T1" fmla="*/ 0 h 38"/>
                  <a:gd name="T2" fmla="*/ 34 w 34"/>
                  <a:gd name="T3" fmla="*/ 37 h 38"/>
                  <a:gd name="T4" fmla="*/ 1 w 34"/>
                  <a:gd name="T5" fmla="*/ 38 h 38"/>
                  <a:gd name="T6" fmla="*/ 0 w 34"/>
                  <a:gd name="T7" fmla="*/ 1 h 38"/>
                  <a:gd name="T8" fmla="*/ 33 w 34"/>
                  <a:gd name="T9" fmla="*/ 0 h 38"/>
                  <a:gd name="T10" fmla="*/ 0 60000 65536"/>
                  <a:gd name="T11" fmla="*/ 0 60000 65536"/>
                  <a:gd name="T12" fmla="*/ 0 60000 65536"/>
                  <a:gd name="T13" fmla="*/ 0 60000 65536"/>
                  <a:gd name="T14" fmla="*/ 0 60000 65536"/>
                  <a:gd name="T15" fmla="*/ 0 w 34"/>
                  <a:gd name="T16" fmla="*/ 0 h 38"/>
                  <a:gd name="T17" fmla="*/ 34 w 34"/>
                  <a:gd name="T18" fmla="*/ 38 h 38"/>
                </a:gdLst>
                <a:ahLst/>
                <a:cxnLst>
                  <a:cxn ang="T10">
                    <a:pos x="T0" y="T1"/>
                  </a:cxn>
                  <a:cxn ang="T11">
                    <a:pos x="T2" y="T3"/>
                  </a:cxn>
                  <a:cxn ang="T12">
                    <a:pos x="T4" y="T5"/>
                  </a:cxn>
                  <a:cxn ang="T13">
                    <a:pos x="T6" y="T7"/>
                  </a:cxn>
                  <a:cxn ang="T14">
                    <a:pos x="T8" y="T9"/>
                  </a:cxn>
                </a:cxnLst>
                <a:rect l="T15" t="T16" r="T17" b="T18"/>
                <a:pathLst>
                  <a:path w="34" h="38">
                    <a:moveTo>
                      <a:pt x="33" y="0"/>
                    </a:moveTo>
                    <a:lnTo>
                      <a:pt x="34" y="37"/>
                    </a:lnTo>
                    <a:lnTo>
                      <a:pt x="1" y="38"/>
                    </a:lnTo>
                    <a:lnTo>
                      <a:pt x="0" y="1"/>
                    </a:lnTo>
                    <a:lnTo>
                      <a:pt x="33" y="0"/>
                    </a:lnTo>
                    <a:close/>
                  </a:path>
                </a:pathLst>
              </a:custGeom>
              <a:solidFill>
                <a:srgbClr val="000000"/>
              </a:solidFill>
              <a:ln w="9525">
                <a:noFill/>
                <a:round/>
                <a:headEnd/>
                <a:tailEnd/>
              </a:ln>
            </p:spPr>
            <p:txBody>
              <a:bodyPr/>
              <a:lstStyle/>
              <a:p>
                <a:endParaRPr lang="en-US"/>
              </a:p>
            </p:txBody>
          </p:sp>
          <p:sp>
            <p:nvSpPr>
              <p:cNvPr id="93454" name="Freeform 748"/>
              <p:cNvSpPr>
                <a:spLocks/>
              </p:cNvSpPr>
              <p:nvPr/>
            </p:nvSpPr>
            <p:spPr bwMode="auto">
              <a:xfrm>
                <a:off x="1466" y="2483"/>
                <a:ext cx="33" cy="41"/>
              </a:xfrm>
              <a:custGeom>
                <a:avLst/>
                <a:gdLst>
                  <a:gd name="T0" fmla="*/ 32 w 33"/>
                  <a:gd name="T1" fmla="*/ 0 h 41"/>
                  <a:gd name="T2" fmla="*/ 33 w 33"/>
                  <a:gd name="T3" fmla="*/ 40 h 41"/>
                  <a:gd name="T4" fmla="*/ 1 w 33"/>
                  <a:gd name="T5" fmla="*/ 41 h 41"/>
                  <a:gd name="T6" fmla="*/ 0 w 33"/>
                  <a:gd name="T7" fmla="*/ 1 h 41"/>
                  <a:gd name="T8" fmla="*/ 32 w 33"/>
                  <a:gd name="T9" fmla="*/ 0 h 41"/>
                  <a:gd name="T10" fmla="*/ 0 60000 65536"/>
                  <a:gd name="T11" fmla="*/ 0 60000 65536"/>
                  <a:gd name="T12" fmla="*/ 0 60000 65536"/>
                  <a:gd name="T13" fmla="*/ 0 60000 65536"/>
                  <a:gd name="T14" fmla="*/ 0 60000 65536"/>
                  <a:gd name="T15" fmla="*/ 0 w 33"/>
                  <a:gd name="T16" fmla="*/ 0 h 41"/>
                  <a:gd name="T17" fmla="*/ 33 w 33"/>
                  <a:gd name="T18" fmla="*/ 41 h 41"/>
                </a:gdLst>
                <a:ahLst/>
                <a:cxnLst>
                  <a:cxn ang="T10">
                    <a:pos x="T0" y="T1"/>
                  </a:cxn>
                  <a:cxn ang="T11">
                    <a:pos x="T2" y="T3"/>
                  </a:cxn>
                  <a:cxn ang="T12">
                    <a:pos x="T4" y="T5"/>
                  </a:cxn>
                  <a:cxn ang="T13">
                    <a:pos x="T6" y="T7"/>
                  </a:cxn>
                  <a:cxn ang="T14">
                    <a:pos x="T8" y="T9"/>
                  </a:cxn>
                </a:cxnLst>
                <a:rect l="T15" t="T16" r="T17" b="T18"/>
                <a:pathLst>
                  <a:path w="33" h="41">
                    <a:moveTo>
                      <a:pt x="32" y="0"/>
                    </a:moveTo>
                    <a:lnTo>
                      <a:pt x="33" y="40"/>
                    </a:lnTo>
                    <a:lnTo>
                      <a:pt x="1" y="41"/>
                    </a:lnTo>
                    <a:lnTo>
                      <a:pt x="0" y="1"/>
                    </a:lnTo>
                    <a:lnTo>
                      <a:pt x="32" y="0"/>
                    </a:lnTo>
                    <a:close/>
                  </a:path>
                </a:pathLst>
              </a:custGeom>
              <a:solidFill>
                <a:srgbClr val="000000"/>
              </a:solidFill>
              <a:ln w="9525">
                <a:noFill/>
                <a:round/>
                <a:headEnd/>
                <a:tailEnd/>
              </a:ln>
            </p:spPr>
            <p:txBody>
              <a:bodyPr/>
              <a:lstStyle/>
              <a:p>
                <a:endParaRPr lang="en-US"/>
              </a:p>
            </p:txBody>
          </p:sp>
          <p:sp>
            <p:nvSpPr>
              <p:cNvPr id="93455" name="Freeform 747"/>
              <p:cNvSpPr>
                <a:spLocks/>
              </p:cNvSpPr>
              <p:nvPr/>
            </p:nvSpPr>
            <p:spPr bwMode="auto">
              <a:xfrm>
                <a:off x="1467" y="2523"/>
                <a:ext cx="34" cy="72"/>
              </a:xfrm>
              <a:custGeom>
                <a:avLst/>
                <a:gdLst>
                  <a:gd name="T0" fmla="*/ 32 w 34"/>
                  <a:gd name="T1" fmla="*/ 0 h 72"/>
                  <a:gd name="T2" fmla="*/ 34 w 34"/>
                  <a:gd name="T3" fmla="*/ 71 h 72"/>
                  <a:gd name="T4" fmla="*/ 2 w 34"/>
                  <a:gd name="T5" fmla="*/ 72 h 72"/>
                  <a:gd name="T6" fmla="*/ 0 w 34"/>
                  <a:gd name="T7" fmla="*/ 1 h 72"/>
                  <a:gd name="T8" fmla="*/ 32 w 34"/>
                  <a:gd name="T9" fmla="*/ 0 h 72"/>
                  <a:gd name="T10" fmla="*/ 0 60000 65536"/>
                  <a:gd name="T11" fmla="*/ 0 60000 65536"/>
                  <a:gd name="T12" fmla="*/ 0 60000 65536"/>
                  <a:gd name="T13" fmla="*/ 0 60000 65536"/>
                  <a:gd name="T14" fmla="*/ 0 60000 65536"/>
                  <a:gd name="T15" fmla="*/ 0 w 34"/>
                  <a:gd name="T16" fmla="*/ 0 h 72"/>
                  <a:gd name="T17" fmla="*/ 34 w 34"/>
                  <a:gd name="T18" fmla="*/ 72 h 72"/>
                </a:gdLst>
                <a:ahLst/>
                <a:cxnLst>
                  <a:cxn ang="T10">
                    <a:pos x="T0" y="T1"/>
                  </a:cxn>
                  <a:cxn ang="T11">
                    <a:pos x="T2" y="T3"/>
                  </a:cxn>
                  <a:cxn ang="T12">
                    <a:pos x="T4" y="T5"/>
                  </a:cxn>
                  <a:cxn ang="T13">
                    <a:pos x="T6" y="T7"/>
                  </a:cxn>
                  <a:cxn ang="T14">
                    <a:pos x="T8" y="T9"/>
                  </a:cxn>
                </a:cxnLst>
                <a:rect l="T15" t="T16" r="T17" b="T18"/>
                <a:pathLst>
                  <a:path w="34" h="72">
                    <a:moveTo>
                      <a:pt x="32" y="0"/>
                    </a:moveTo>
                    <a:lnTo>
                      <a:pt x="34" y="71"/>
                    </a:lnTo>
                    <a:lnTo>
                      <a:pt x="2" y="72"/>
                    </a:lnTo>
                    <a:lnTo>
                      <a:pt x="0" y="1"/>
                    </a:lnTo>
                    <a:lnTo>
                      <a:pt x="32" y="0"/>
                    </a:lnTo>
                    <a:close/>
                  </a:path>
                </a:pathLst>
              </a:custGeom>
              <a:solidFill>
                <a:srgbClr val="000000"/>
              </a:solidFill>
              <a:ln w="9525">
                <a:noFill/>
                <a:round/>
                <a:headEnd/>
                <a:tailEnd/>
              </a:ln>
            </p:spPr>
            <p:txBody>
              <a:bodyPr/>
              <a:lstStyle/>
              <a:p>
                <a:endParaRPr lang="en-US"/>
              </a:p>
            </p:txBody>
          </p:sp>
          <p:sp>
            <p:nvSpPr>
              <p:cNvPr id="93456" name="Freeform 746"/>
              <p:cNvSpPr>
                <a:spLocks/>
              </p:cNvSpPr>
              <p:nvPr/>
            </p:nvSpPr>
            <p:spPr bwMode="auto">
              <a:xfrm>
                <a:off x="1469" y="2594"/>
                <a:ext cx="33" cy="74"/>
              </a:xfrm>
              <a:custGeom>
                <a:avLst/>
                <a:gdLst>
                  <a:gd name="T0" fmla="*/ 32 w 33"/>
                  <a:gd name="T1" fmla="*/ 0 h 74"/>
                  <a:gd name="T2" fmla="*/ 33 w 33"/>
                  <a:gd name="T3" fmla="*/ 73 h 74"/>
                  <a:gd name="T4" fmla="*/ 1 w 33"/>
                  <a:gd name="T5" fmla="*/ 74 h 74"/>
                  <a:gd name="T6" fmla="*/ 0 w 33"/>
                  <a:gd name="T7" fmla="*/ 1 h 74"/>
                  <a:gd name="T8" fmla="*/ 32 w 33"/>
                  <a:gd name="T9" fmla="*/ 0 h 74"/>
                  <a:gd name="T10" fmla="*/ 0 60000 65536"/>
                  <a:gd name="T11" fmla="*/ 0 60000 65536"/>
                  <a:gd name="T12" fmla="*/ 0 60000 65536"/>
                  <a:gd name="T13" fmla="*/ 0 60000 65536"/>
                  <a:gd name="T14" fmla="*/ 0 60000 65536"/>
                  <a:gd name="T15" fmla="*/ 0 w 33"/>
                  <a:gd name="T16" fmla="*/ 0 h 74"/>
                  <a:gd name="T17" fmla="*/ 33 w 33"/>
                  <a:gd name="T18" fmla="*/ 74 h 74"/>
                </a:gdLst>
                <a:ahLst/>
                <a:cxnLst>
                  <a:cxn ang="T10">
                    <a:pos x="T0" y="T1"/>
                  </a:cxn>
                  <a:cxn ang="T11">
                    <a:pos x="T2" y="T3"/>
                  </a:cxn>
                  <a:cxn ang="T12">
                    <a:pos x="T4" y="T5"/>
                  </a:cxn>
                  <a:cxn ang="T13">
                    <a:pos x="T6" y="T7"/>
                  </a:cxn>
                  <a:cxn ang="T14">
                    <a:pos x="T8" y="T9"/>
                  </a:cxn>
                </a:cxnLst>
                <a:rect l="T15" t="T16" r="T17" b="T18"/>
                <a:pathLst>
                  <a:path w="33" h="74">
                    <a:moveTo>
                      <a:pt x="32" y="0"/>
                    </a:moveTo>
                    <a:lnTo>
                      <a:pt x="33" y="73"/>
                    </a:lnTo>
                    <a:lnTo>
                      <a:pt x="1" y="74"/>
                    </a:lnTo>
                    <a:lnTo>
                      <a:pt x="0" y="1"/>
                    </a:lnTo>
                    <a:lnTo>
                      <a:pt x="32" y="0"/>
                    </a:lnTo>
                    <a:close/>
                  </a:path>
                </a:pathLst>
              </a:custGeom>
              <a:solidFill>
                <a:srgbClr val="000000"/>
              </a:solidFill>
              <a:ln w="9525">
                <a:noFill/>
                <a:round/>
                <a:headEnd/>
                <a:tailEnd/>
              </a:ln>
            </p:spPr>
            <p:txBody>
              <a:bodyPr/>
              <a:lstStyle/>
              <a:p>
                <a:endParaRPr lang="en-US"/>
              </a:p>
            </p:txBody>
          </p:sp>
          <p:sp>
            <p:nvSpPr>
              <p:cNvPr id="93457" name="Freeform 745"/>
              <p:cNvSpPr>
                <a:spLocks/>
              </p:cNvSpPr>
              <p:nvPr/>
            </p:nvSpPr>
            <p:spPr bwMode="auto">
              <a:xfrm>
                <a:off x="1470" y="2667"/>
                <a:ext cx="34" cy="45"/>
              </a:xfrm>
              <a:custGeom>
                <a:avLst/>
                <a:gdLst>
                  <a:gd name="T0" fmla="*/ 32 w 34"/>
                  <a:gd name="T1" fmla="*/ 0 h 45"/>
                  <a:gd name="T2" fmla="*/ 34 w 34"/>
                  <a:gd name="T3" fmla="*/ 44 h 45"/>
                  <a:gd name="T4" fmla="*/ 1 w 34"/>
                  <a:gd name="T5" fmla="*/ 45 h 45"/>
                  <a:gd name="T6" fmla="*/ 0 w 34"/>
                  <a:gd name="T7" fmla="*/ 1 h 45"/>
                  <a:gd name="T8" fmla="*/ 32 w 34"/>
                  <a:gd name="T9" fmla="*/ 0 h 45"/>
                  <a:gd name="T10" fmla="*/ 0 60000 65536"/>
                  <a:gd name="T11" fmla="*/ 0 60000 65536"/>
                  <a:gd name="T12" fmla="*/ 0 60000 65536"/>
                  <a:gd name="T13" fmla="*/ 0 60000 65536"/>
                  <a:gd name="T14" fmla="*/ 0 60000 65536"/>
                  <a:gd name="T15" fmla="*/ 0 w 34"/>
                  <a:gd name="T16" fmla="*/ 0 h 45"/>
                  <a:gd name="T17" fmla="*/ 34 w 34"/>
                  <a:gd name="T18" fmla="*/ 45 h 45"/>
                </a:gdLst>
                <a:ahLst/>
                <a:cxnLst>
                  <a:cxn ang="T10">
                    <a:pos x="T0" y="T1"/>
                  </a:cxn>
                  <a:cxn ang="T11">
                    <a:pos x="T2" y="T3"/>
                  </a:cxn>
                  <a:cxn ang="T12">
                    <a:pos x="T4" y="T5"/>
                  </a:cxn>
                  <a:cxn ang="T13">
                    <a:pos x="T6" y="T7"/>
                  </a:cxn>
                  <a:cxn ang="T14">
                    <a:pos x="T8" y="T9"/>
                  </a:cxn>
                </a:cxnLst>
                <a:rect l="T15" t="T16" r="T17" b="T18"/>
                <a:pathLst>
                  <a:path w="34" h="45">
                    <a:moveTo>
                      <a:pt x="32" y="0"/>
                    </a:moveTo>
                    <a:lnTo>
                      <a:pt x="34" y="44"/>
                    </a:lnTo>
                    <a:lnTo>
                      <a:pt x="1" y="45"/>
                    </a:lnTo>
                    <a:lnTo>
                      <a:pt x="0" y="1"/>
                    </a:lnTo>
                    <a:lnTo>
                      <a:pt x="32" y="0"/>
                    </a:lnTo>
                    <a:close/>
                  </a:path>
                </a:pathLst>
              </a:custGeom>
              <a:solidFill>
                <a:srgbClr val="000000"/>
              </a:solidFill>
              <a:ln w="9525">
                <a:noFill/>
                <a:round/>
                <a:headEnd/>
                <a:tailEnd/>
              </a:ln>
            </p:spPr>
            <p:txBody>
              <a:bodyPr/>
              <a:lstStyle/>
              <a:p>
                <a:endParaRPr lang="en-US"/>
              </a:p>
            </p:txBody>
          </p:sp>
          <p:sp>
            <p:nvSpPr>
              <p:cNvPr id="93458" name="Freeform 744"/>
              <p:cNvSpPr>
                <a:spLocks/>
              </p:cNvSpPr>
              <p:nvPr/>
            </p:nvSpPr>
            <p:spPr bwMode="auto">
              <a:xfrm>
                <a:off x="1474" y="2842"/>
                <a:ext cx="35" cy="119"/>
              </a:xfrm>
              <a:custGeom>
                <a:avLst/>
                <a:gdLst>
                  <a:gd name="T0" fmla="*/ 33 w 35"/>
                  <a:gd name="T1" fmla="*/ 0 h 119"/>
                  <a:gd name="T2" fmla="*/ 35 w 35"/>
                  <a:gd name="T3" fmla="*/ 118 h 119"/>
                  <a:gd name="T4" fmla="*/ 3 w 35"/>
                  <a:gd name="T5" fmla="*/ 119 h 119"/>
                  <a:gd name="T6" fmla="*/ 0 w 35"/>
                  <a:gd name="T7" fmla="*/ 1 h 119"/>
                  <a:gd name="T8" fmla="*/ 33 w 35"/>
                  <a:gd name="T9" fmla="*/ 0 h 119"/>
                  <a:gd name="T10" fmla="*/ 0 60000 65536"/>
                  <a:gd name="T11" fmla="*/ 0 60000 65536"/>
                  <a:gd name="T12" fmla="*/ 0 60000 65536"/>
                  <a:gd name="T13" fmla="*/ 0 60000 65536"/>
                  <a:gd name="T14" fmla="*/ 0 60000 65536"/>
                  <a:gd name="T15" fmla="*/ 0 w 35"/>
                  <a:gd name="T16" fmla="*/ 0 h 119"/>
                  <a:gd name="T17" fmla="*/ 35 w 35"/>
                  <a:gd name="T18" fmla="*/ 119 h 119"/>
                </a:gdLst>
                <a:ahLst/>
                <a:cxnLst>
                  <a:cxn ang="T10">
                    <a:pos x="T0" y="T1"/>
                  </a:cxn>
                  <a:cxn ang="T11">
                    <a:pos x="T2" y="T3"/>
                  </a:cxn>
                  <a:cxn ang="T12">
                    <a:pos x="T4" y="T5"/>
                  </a:cxn>
                  <a:cxn ang="T13">
                    <a:pos x="T6" y="T7"/>
                  </a:cxn>
                  <a:cxn ang="T14">
                    <a:pos x="T8" y="T9"/>
                  </a:cxn>
                </a:cxnLst>
                <a:rect l="T15" t="T16" r="T17" b="T18"/>
                <a:pathLst>
                  <a:path w="35" h="119">
                    <a:moveTo>
                      <a:pt x="33" y="0"/>
                    </a:moveTo>
                    <a:lnTo>
                      <a:pt x="35" y="118"/>
                    </a:lnTo>
                    <a:lnTo>
                      <a:pt x="3" y="119"/>
                    </a:lnTo>
                    <a:lnTo>
                      <a:pt x="0" y="1"/>
                    </a:lnTo>
                    <a:lnTo>
                      <a:pt x="33" y="0"/>
                    </a:lnTo>
                    <a:close/>
                  </a:path>
                </a:pathLst>
              </a:custGeom>
              <a:solidFill>
                <a:srgbClr val="000000"/>
              </a:solidFill>
              <a:ln w="9525">
                <a:noFill/>
                <a:round/>
                <a:headEnd/>
                <a:tailEnd/>
              </a:ln>
            </p:spPr>
            <p:txBody>
              <a:bodyPr/>
              <a:lstStyle/>
              <a:p>
                <a:endParaRPr lang="en-US"/>
              </a:p>
            </p:txBody>
          </p:sp>
          <p:sp>
            <p:nvSpPr>
              <p:cNvPr id="93459" name="Freeform 743"/>
              <p:cNvSpPr>
                <a:spLocks/>
              </p:cNvSpPr>
              <p:nvPr/>
            </p:nvSpPr>
            <p:spPr bwMode="auto">
              <a:xfrm>
                <a:off x="1477" y="2960"/>
                <a:ext cx="34" cy="73"/>
              </a:xfrm>
              <a:custGeom>
                <a:avLst/>
                <a:gdLst>
                  <a:gd name="T0" fmla="*/ 32 w 34"/>
                  <a:gd name="T1" fmla="*/ 0 h 73"/>
                  <a:gd name="T2" fmla="*/ 34 w 34"/>
                  <a:gd name="T3" fmla="*/ 73 h 73"/>
                  <a:gd name="T4" fmla="*/ 1 w 34"/>
                  <a:gd name="T5" fmla="*/ 73 h 73"/>
                  <a:gd name="T6" fmla="*/ 0 w 34"/>
                  <a:gd name="T7" fmla="*/ 1 h 73"/>
                  <a:gd name="T8" fmla="*/ 32 w 34"/>
                  <a:gd name="T9" fmla="*/ 0 h 73"/>
                  <a:gd name="T10" fmla="*/ 0 60000 65536"/>
                  <a:gd name="T11" fmla="*/ 0 60000 65536"/>
                  <a:gd name="T12" fmla="*/ 0 60000 65536"/>
                  <a:gd name="T13" fmla="*/ 0 60000 65536"/>
                  <a:gd name="T14" fmla="*/ 0 60000 65536"/>
                  <a:gd name="T15" fmla="*/ 0 w 34"/>
                  <a:gd name="T16" fmla="*/ 0 h 73"/>
                  <a:gd name="T17" fmla="*/ 34 w 34"/>
                  <a:gd name="T18" fmla="*/ 73 h 73"/>
                </a:gdLst>
                <a:ahLst/>
                <a:cxnLst>
                  <a:cxn ang="T10">
                    <a:pos x="T0" y="T1"/>
                  </a:cxn>
                  <a:cxn ang="T11">
                    <a:pos x="T2" y="T3"/>
                  </a:cxn>
                  <a:cxn ang="T12">
                    <a:pos x="T4" y="T5"/>
                  </a:cxn>
                  <a:cxn ang="T13">
                    <a:pos x="T6" y="T7"/>
                  </a:cxn>
                  <a:cxn ang="T14">
                    <a:pos x="T8" y="T9"/>
                  </a:cxn>
                </a:cxnLst>
                <a:rect l="T15" t="T16" r="T17" b="T18"/>
                <a:pathLst>
                  <a:path w="34" h="73">
                    <a:moveTo>
                      <a:pt x="32" y="0"/>
                    </a:moveTo>
                    <a:lnTo>
                      <a:pt x="34" y="73"/>
                    </a:lnTo>
                    <a:lnTo>
                      <a:pt x="1" y="73"/>
                    </a:lnTo>
                    <a:lnTo>
                      <a:pt x="0" y="1"/>
                    </a:lnTo>
                    <a:lnTo>
                      <a:pt x="32" y="0"/>
                    </a:lnTo>
                    <a:close/>
                  </a:path>
                </a:pathLst>
              </a:custGeom>
              <a:solidFill>
                <a:srgbClr val="000000"/>
              </a:solidFill>
              <a:ln w="9525">
                <a:noFill/>
                <a:round/>
                <a:headEnd/>
                <a:tailEnd/>
              </a:ln>
            </p:spPr>
            <p:txBody>
              <a:bodyPr/>
              <a:lstStyle/>
              <a:p>
                <a:endParaRPr lang="en-US"/>
              </a:p>
            </p:txBody>
          </p:sp>
          <p:sp>
            <p:nvSpPr>
              <p:cNvPr id="93460" name="Freeform 742"/>
              <p:cNvSpPr>
                <a:spLocks/>
              </p:cNvSpPr>
              <p:nvPr/>
            </p:nvSpPr>
            <p:spPr bwMode="auto">
              <a:xfrm>
                <a:off x="1478" y="3033"/>
                <a:ext cx="33" cy="38"/>
              </a:xfrm>
              <a:custGeom>
                <a:avLst/>
                <a:gdLst>
                  <a:gd name="T0" fmla="*/ 33 w 33"/>
                  <a:gd name="T1" fmla="*/ 0 h 38"/>
                  <a:gd name="T2" fmla="*/ 33 w 33"/>
                  <a:gd name="T3" fmla="*/ 37 h 38"/>
                  <a:gd name="T4" fmla="*/ 1 w 33"/>
                  <a:gd name="T5" fmla="*/ 38 h 38"/>
                  <a:gd name="T6" fmla="*/ 0 w 33"/>
                  <a:gd name="T7" fmla="*/ 0 h 38"/>
                  <a:gd name="T8" fmla="*/ 33 w 33"/>
                  <a:gd name="T9" fmla="*/ 0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33" y="0"/>
                    </a:moveTo>
                    <a:lnTo>
                      <a:pt x="33" y="37"/>
                    </a:lnTo>
                    <a:lnTo>
                      <a:pt x="1" y="38"/>
                    </a:lnTo>
                    <a:lnTo>
                      <a:pt x="0" y="0"/>
                    </a:lnTo>
                    <a:lnTo>
                      <a:pt x="33" y="0"/>
                    </a:lnTo>
                    <a:close/>
                  </a:path>
                </a:pathLst>
              </a:custGeom>
              <a:solidFill>
                <a:srgbClr val="000000"/>
              </a:solidFill>
              <a:ln w="9525">
                <a:noFill/>
                <a:round/>
                <a:headEnd/>
                <a:tailEnd/>
              </a:ln>
            </p:spPr>
            <p:txBody>
              <a:bodyPr/>
              <a:lstStyle/>
              <a:p>
                <a:endParaRPr lang="en-US"/>
              </a:p>
            </p:txBody>
          </p:sp>
          <p:sp>
            <p:nvSpPr>
              <p:cNvPr id="93461" name="Freeform 741"/>
              <p:cNvSpPr>
                <a:spLocks/>
              </p:cNvSpPr>
              <p:nvPr/>
            </p:nvSpPr>
            <p:spPr bwMode="auto">
              <a:xfrm>
                <a:off x="1482" y="3201"/>
                <a:ext cx="33" cy="48"/>
              </a:xfrm>
              <a:custGeom>
                <a:avLst/>
                <a:gdLst>
                  <a:gd name="T0" fmla="*/ 33 w 33"/>
                  <a:gd name="T1" fmla="*/ 0 h 48"/>
                  <a:gd name="T2" fmla="*/ 33 w 33"/>
                  <a:gd name="T3" fmla="*/ 47 h 48"/>
                  <a:gd name="T4" fmla="*/ 1 w 33"/>
                  <a:gd name="T5" fmla="*/ 48 h 48"/>
                  <a:gd name="T6" fmla="*/ 0 w 33"/>
                  <a:gd name="T7" fmla="*/ 0 h 48"/>
                  <a:gd name="T8" fmla="*/ 33 w 33"/>
                  <a:gd name="T9" fmla="*/ 0 h 48"/>
                  <a:gd name="T10" fmla="*/ 0 60000 65536"/>
                  <a:gd name="T11" fmla="*/ 0 60000 65536"/>
                  <a:gd name="T12" fmla="*/ 0 60000 65536"/>
                  <a:gd name="T13" fmla="*/ 0 60000 65536"/>
                  <a:gd name="T14" fmla="*/ 0 60000 65536"/>
                  <a:gd name="T15" fmla="*/ 0 w 33"/>
                  <a:gd name="T16" fmla="*/ 0 h 48"/>
                  <a:gd name="T17" fmla="*/ 33 w 33"/>
                  <a:gd name="T18" fmla="*/ 48 h 48"/>
                </a:gdLst>
                <a:ahLst/>
                <a:cxnLst>
                  <a:cxn ang="T10">
                    <a:pos x="T0" y="T1"/>
                  </a:cxn>
                  <a:cxn ang="T11">
                    <a:pos x="T2" y="T3"/>
                  </a:cxn>
                  <a:cxn ang="T12">
                    <a:pos x="T4" y="T5"/>
                  </a:cxn>
                  <a:cxn ang="T13">
                    <a:pos x="T6" y="T7"/>
                  </a:cxn>
                  <a:cxn ang="T14">
                    <a:pos x="T8" y="T9"/>
                  </a:cxn>
                </a:cxnLst>
                <a:rect l="T15" t="T16" r="T17" b="T18"/>
                <a:pathLst>
                  <a:path w="33" h="48">
                    <a:moveTo>
                      <a:pt x="33" y="0"/>
                    </a:moveTo>
                    <a:lnTo>
                      <a:pt x="33" y="47"/>
                    </a:lnTo>
                    <a:lnTo>
                      <a:pt x="1" y="48"/>
                    </a:lnTo>
                    <a:lnTo>
                      <a:pt x="0" y="0"/>
                    </a:lnTo>
                    <a:lnTo>
                      <a:pt x="33" y="0"/>
                    </a:lnTo>
                    <a:close/>
                  </a:path>
                </a:pathLst>
              </a:custGeom>
              <a:solidFill>
                <a:srgbClr val="000000"/>
              </a:solidFill>
              <a:ln w="9525">
                <a:noFill/>
                <a:round/>
                <a:headEnd/>
                <a:tailEnd/>
              </a:ln>
            </p:spPr>
            <p:txBody>
              <a:bodyPr/>
              <a:lstStyle/>
              <a:p>
                <a:endParaRPr lang="en-US"/>
              </a:p>
            </p:txBody>
          </p:sp>
          <p:sp>
            <p:nvSpPr>
              <p:cNvPr id="93462" name="Freeform 740"/>
              <p:cNvSpPr>
                <a:spLocks/>
              </p:cNvSpPr>
              <p:nvPr/>
            </p:nvSpPr>
            <p:spPr bwMode="auto">
              <a:xfrm>
                <a:off x="1483" y="3248"/>
                <a:ext cx="34" cy="70"/>
              </a:xfrm>
              <a:custGeom>
                <a:avLst/>
                <a:gdLst>
                  <a:gd name="T0" fmla="*/ 32 w 34"/>
                  <a:gd name="T1" fmla="*/ 0 h 70"/>
                  <a:gd name="T2" fmla="*/ 34 w 34"/>
                  <a:gd name="T3" fmla="*/ 70 h 70"/>
                  <a:gd name="T4" fmla="*/ 2 w 34"/>
                  <a:gd name="T5" fmla="*/ 70 h 70"/>
                  <a:gd name="T6" fmla="*/ 0 w 34"/>
                  <a:gd name="T7" fmla="*/ 1 h 70"/>
                  <a:gd name="T8" fmla="*/ 32 w 34"/>
                  <a:gd name="T9" fmla="*/ 0 h 70"/>
                  <a:gd name="T10" fmla="*/ 0 60000 65536"/>
                  <a:gd name="T11" fmla="*/ 0 60000 65536"/>
                  <a:gd name="T12" fmla="*/ 0 60000 65536"/>
                  <a:gd name="T13" fmla="*/ 0 60000 65536"/>
                  <a:gd name="T14" fmla="*/ 0 60000 65536"/>
                  <a:gd name="T15" fmla="*/ 0 w 34"/>
                  <a:gd name="T16" fmla="*/ 0 h 70"/>
                  <a:gd name="T17" fmla="*/ 34 w 34"/>
                  <a:gd name="T18" fmla="*/ 70 h 70"/>
                </a:gdLst>
                <a:ahLst/>
                <a:cxnLst>
                  <a:cxn ang="T10">
                    <a:pos x="T0" y="T1"/>
                  </a:cxn>
                  <a:cxn ang="T11">
                    <a:pos x="T2" y="T3"/>
                  </a:cxn>
                  <a:cxn ang="T12">
                    <a:pos x="T4" y="T5"/>
                  </a:cxn>
                  <a:cxn ang="T13">
                    <a:pos x="T6" y="T7"/>
                  </a:cxn>
                  <a:cxn ang="T14">
                    <a:pos x="T8" y="T9"/>
                  </a:cxn>
                </a:cxnLst>
                <a:rect l="T15" t="T16" r="T17" b="T18"/>
                <a:pathLst>
                  <a:path w="34" h="70">
                    <a:moveTo>
                      <a:pt x="32" y="0"/>
                    </a:moveTo>
                    <a:lnTo>
                      <a:pt x="34" y="70"/>
                    </a:lnTo>
                    <a:lnTo>
                      <a:pt x="2" y="70"/>
                    </a:lnTo>
                    <a:lnTo>
                      <a:pt x="0" y="1"/>
                    </a:lnTo>
                    <a:lnTo>
                      <a:pt x="32" y="0"/>
                    </a:lnTo>
                    <a:close/>
                  </a:path>
                </a:pathLst>
              </a:custGeom>
              <a:solidFill>
                <a:srgbClr val="000000"/>
              </a:solidFill>
              <a:ln w="9525">
                <a:noFill/>
                <a:round/>
                <a:headEnd/>
                <a:tailEnd/>
              </a:ln>
            </p:spPr>
            <p:txBody>
              <a:bodyPr/>
              <a:lstStyle/>
              <a:p>
                <a:endParaRPr lang="en-US"/>
              </a:p>
            </p:txBody>
          </p:sp>
          <p:sp>
            <p:nvSpPr>
              <p:cNvPr id="93463" name="Freeform 739"/>
              <p:cNvSpPr>
                <a:spLocks/>
              </p:cNvSpPr>
              <p:nvPr/>
            </p:nvSpPr>
            <p:spPr bwMode="auto">
              <a:xfrm>
                <a:off x="1485" y="3318"/>
                <a:ext cx="34" cy="68"/>
              </a:xfrm>
              <a:custGeom>
                <a:avLst/>
                <a:gdLst>
                  <a:gd name="T0" fmla="*/ 32 w 34"/>
                  <a:gd name="T1" fmla="*/ 0 h 68"/>
                  <a:gd name="T2" fmla="*/ 34 w 34"/>
                  <a:gd name="T3" fmla="*/ 67 h 68"/>
                  <a:gd name="T4" fmla="*/ 2 w 34"/>
                  <a:gd name="T5" fmla="*/ 68 h 68"/>
                  <a:gd name="T6" fmla="*/ 0 w 34"/>
                  <a:gd name="T7" fmla="*/ 0 h 68"/>
                  <a:gd name="T8" fmla="*/ 32 w 34"/>
                  <a:gd name="T9" fmla="*/ 0 h 68"/>
                  <a:gd name="T10" fmla="*/ 0 60000 65536"/>
                  <a:gd name="T11" fmla="*/ 0 60000 65536"/>
                  <a:gd name="T12" fmla="*/ 0 60000 65536"/>
                  <a:gd name="T13" fmla="*/ 0 60000 65536"/>
                  <a:gd name="T14" fmla="*/ 0 60000 65536"/>
                  <a:gd name="T15" fmla="*/ 0 w 34"/>
                  <a:gd name="T16" fmla="*/ 0 h 68"/>
                  <a:gd name="T17" fmla="*/ 34 w 34"/>
                  <a:gd name="T18" fmla="*/ 68 h 68"/>
                </a:gdLst>
                <a:ahLst/>
                <a:cxnLst>
                  <a:cxn ang="T10">
                    <a:pos x="T0" y="T1"/>
                  </a:cxn>
                  <a:cxn ang="T11">
                    <a:pos x="T2" y="T3"/>
                  </a:cxn>
                  <a:cxn ang="T12">
                    <a:pos x="T4" y="T5"/>
                  </a:cxn>
                  <a:cxn ang="T13">
                    <a:pos x="T6" y="T7"/>
                  </a:cxn>
                  <a:cxn ang="T14">
                    <a:pos x="T8" y="T9"/>
                  </a:cxn>
                </a:cxnLst>
                <a:rect l="T15" t="T16" r="T17" b="T18"/>
                <a:pathLst>
                  <a:path w="34" h="68">
                    <a:moveTo>
                      <a:pt x="32" y="0"/>
                    </a:moveTo>
                    <a:lnTo>
                      <a:pt x="34" y="67"/>
                    </a:lnTo>
                    <a:lnTo>
                      <a:pt x="2" y="68"/>
                    </a:lnTo>
                    <a:lnTo>
                      <a:pt x="0" y="0"/>
                    </a:lnTo>
                    <a:lnTo>
                      <a:pt x="32" y="0"/>
                    </a:lnTo>
                    <a:close/>
                  </a:path>
                </a:pathLst>
              </a:custGeom>
              <a:solidFill>
                <a:srgbClr val="000000"/>
              </a:solidFill>
              <a:ln w="9525">
                <a:noFill/>
                <a:round/>
                <a:headEnd/>
                <a:tailEnd/>
              </a:ln>
            </p:spPr>
            <p:txBody>
              <a:bodyPr/>
              <a:lstStyle/>
              <a:p>
                <a:endParaRPr lang="en-US"/>
              </a:p>
            </p:txBody>
          </p:sp>
          <p:sp>
            <p:nvSpPr>
              <p:cNvPr id="93464" name="Freeform 738"/>
              <p:cNvSpPr>
                <a:spLocks/>
              </p:cNvSpPr>
              <p:nvPr/>
            </p:nvSpPr>
            <p:spPr bwMode="auto">
              <a:xfrm>
                <a:off x="1487" y="3385"/>
                <a:ext cx="34" cy="45"/>
              </a:xfrm>
              <a:custGeom>
                <a:avLst/>
                <a:gdLst>
                  <a:gd name="T0" fmla="*/ 32 w 34"/>
                  <a:gd name="T1" fmla="*/ 0 h 45"/>
                  <a:gd name="T2" fmla="*/ 34 w 34"/>
                  <a:gd name="T3" fmla="*/ 44 h 45"/>
                  <a:gd name="T4" fmla="*/ 1 w 34"/>
                  <a:gd name="T5" fmla="*/ 45 h 45"/>
                  <a:gd name="T6" fmla="*/ 0 w 34"/>
                  <a:gd name="T7" fmla="*/ 1 h 45"/>
                  <a:gd name="T8" fmla="*/ 32 w 34"/>
                  <a:gd name="T9" fmla="*/ 0 h 45"/>
                  <a:gd name="T10" fmla="*/ 0 60000 65536"/>
                  <a:gd name="T11" fmla="*/ 0 60000 65536"/>
                  <a:gd name="T12" fmla="*/ 0 60000 65536"/>
                  <a:gd name="T13" fmla="*/ 0 60000 65536"/>
                  <a:gd name="T14" fmla="*/ 0 60000 65536"/>
                  <a:gd name="T15" fmla="*/ 0 w 34"/>
                  <a:gd name="T16" fmla="*/ 0 h 45"/>
                  <a:gd name="T17" fmla="*/ 34 w 34"/>
                  <a:gd name="T18" fmla="*/ 45 h 45"/>
                </a:gdLst>
                <a:ahLst/>
                <a:cxnLst>
                  <a:cxn ang="T10">
                    <a:pos x="T0" y="T1"/>
                  </a:cxn>
                  <a:cxn ang="T11">
                    <a:pos x="T2" y="T3"/>
                  </a:cxn>
                  <a:cxn ang="T12">
                    <a:pos x="T4" y="T5"/>
                  </a:cxn>
                  <a:cxn ang="T13">
                    <a:pos x="T6" y="T7"/>
                  </a:cxn>
                  <a:cxn ang="T14">
                    <a:pos x="T8" y="T9"/>
                  </a:cxn>
                </a:cxnLst>
                <a:rect l="T15" t="T16" r="T17" b="T18"/>
                <a:pathLst>
                  <a:path w="34" h="45">
                    <a:moveTo>
                      <a:pt x="32" y="0"/>
                    </a:moveTo>
                    <a:lnTo>
                      <a:pt x="34" y="44"/>
                    </a:lnTo>
                    <a:lnTo>
                      <a:pt x="1" y="45"/>
                    </a:lnTo>
                    <a:lnTo>
                      <a:pt x="0" y="1"/>
                    </a:lnTo>
                    <a:lnTo>
                      <a:pt x="32" y="0"/>
                    </a:lnTo>
                    <a:close/>
                  </a:path>
                </a:pathLst>
              </a:custGeom>
              <a:solidFill>
                <a:srgbClr val="000000"/>
              </a:solidFill>
              <a:ln w="9525">
                <a:noFill/>
                <a:round/>
                <a:headEnd/>
                <a:tailEnd/>
              </a:ln>
            </p:spPr>
            <p:txBody>
              <a:bodyPr/>
              <a:lstStyle/>
              <a:p>
                <a:endParaRPr lang="en-US"/>
              </a:p>
            </p:txBody>
          </p:sp>
          <p:sp>
            <p:nvSpPr>
              <p:cNvPr id="93465" name="Freeform 737"/>
              <p:cNvSpPr>
                <a:spLocks/>
              </p:cNvSpPr>
              <p:nvPr/>
            </p:nvSpPr>
            <p:spPr bwMode="auto">
              <a:xfrm>
                <a:off x="1492" y="3559"/>
                <a:ext cx="34" cy="22"/>
              </a:xfrm>
              <a:custGeom>
                <a:avLst/>
                <a:gdLst>
                  <a:gd name="T0" fmla="*/ 33 w 34"/>
                  <a:gd name="T1" fmla="*/ 0 h 22"/>
                  <a:gd name="T2" fmla="*/ 34 w 34"/>
                  <a:gd name="T3" fmla="*/ 21 h 22"/>
                  <a:gd name="T4" fmla="*/ 1 w 34"/>
                  <a:gd name="T5" fmla="*/ 22 h 22"/>
                  <a:gd name="T6" fmla="*/ 0 w 34"/>
                  <a:gd name="T7" fmla="*/ 2 h 22"/>
                  <a:gd name="T8" fmla="*/ 33 w 34"/>
                  <a:gd name="T9" fmla="*/ 0 h 22"/>
                  <a:gd name="T10" fmla="*/ 0 60000 65536"/>
                  <a:gd name="T11" fmla="*/ 0 60000 65536"/>
                  <a:gd name="T12" fmla="*/ 0 60000 65536"/>
                  <a:gd name="T13" fmla="*/ 0 60000 65536"/>
                  <a:gd name="T14" fmla="*/ 0 60000 65536"/>
                  <a:gd name="T15" fmla="*/ 0 w 34"/>
                  <a:gd name="T16" fmla="*/ 0 h 22"/>
                  <a:gd name="T17" fmla="*/ 34 w 34"/>
                  <a:gd name="T18" fmla="*/ 22 h 22"/>
                </a:gdLst>
                <a:ahLst/>
                <a:cxnLst>
                  <a:cxn ang="T10">
                    <a:pos x="T0" y="T1"/>
                  </a:cxn>
                  <a:cxn ang="T11">
                    <a:pos x="T2" y="T3"/>
                  </a:cxn>
                  <a:cxn ang="T12">
                    <a:pos x="T4" y="T5"/>
                  </a:cxn>
                  <a:cxn ang="T13">
                    <a:pos x="T6" y="T7"/>
                  </a:cxn>
                  <a:cxn ang="T14">
                    <a:pos x="T8" y="T9"/>
                  </a:cxn>
                </a:cxnLst>
                <a:rect l="T15" t="T16" r="T17" b="T18"/>
                <a:pathLst>
                  <a:path w="34" h="22">
                    <a:moveTo>
                      <a:pt x="33" y="0"/>
                    </a:moveTo>
                    <a:lnTo>
                      <a:pt x="34" y="21"/>
                    </a:lnTo>
                    <a:lnTo>
                      <a:pt x="1" y="22"/>
                    </a:lnTo>
                    <a:lnTo>
                      <a:pt x="0" y="2"/>
                    </a:lnTo>
                    <a:lnTo>
                      <a:pt x="33" y="0"/>
                    </a:lnTo>
                    <a:close/>
                  </a:path>
                </a:pathLst>
              </a:custGeom>
              <a:solidFill>
                <a:srgbClr val="000000"/>
              </a:solidFill>
              <a:ln w="9525">
                <a:noFill/>
                <a:round/>
                <a:headEnd/>
                <a:tailEnd/>
              </a:ln>
            </p:spPr>
            <p:txBody>
              <a:bodyPr/>
              <a:lstStyle/>
              <a:p>
                <a:endParaRPr lang="en-US"/>
              </a:p>
            </p:txBody>
          </p:sp>
          <p:sp>
            <p:nvSpPr>
              <p:cNvPr id="93466" name="Freeform 736"/>
              <p:cNvSpPr>
                <a:spLocks/>
              </p:cNvSpPr>
              <p:nvPr/>
            </p:nvSpPr>
            <p:spPr bwMode="auto">
              <a:xfrm>
                <a:off x="1493" y="3580"/>
                <a:ext cx="34" cy="31"/>
              </a:xfrm>
              <a:custGeom>
                <a:avLst/>
                <a:gdLst>
                  <a:gd name="T0" fmla="*/ 33 w 34"/>
                  <a:gd name="T1" fmla="*/ 0 h 31"/>
                  <a:gd name="T2" fmla="*/ 34 w 34"/>
                  <a:gd name="T3" fmla="*/ 30 h 31"/>
                  <a:gd name="T4" fmla="*/ 1 w 34"/>
                  <a:gd name="T5" fmla="*/ 31 h 31"/>
                  <a:gd name="T6" fmla="*/ 0 w 34"/>
                  <a:gd name="T7" fmla="*/ 1 h 31"/>
                  <a:gd name="T8" fmla="*/ 33 w 34"/>
                  <a:gd name="T9" fmla="*/ 0 h 31"/>
                  <a:gd name="T10" fmla="*/ 0 60000 65536"/>
                  <a:gd name="T11" fmla="*/ 0 60000 65536"/>
                  <a:gd name="T12" fmla="*/ 0 60000 65536"/>
                  <a:gd name="T13" fmla="*/ 0 60000 65536"/>
                  <a:gd name="T14" fmla="*/ 0 60000 65536"/>
                  <a:gd name="T15" fmla="*/ 0 w 34"/>
                  <a:gd name="T16" fmla="*/ 0 h 31"/>
                  <a:gd name="T17" fmla="*/ 34 w 34"/>
                  <a:gd name="T18" fmla="*/ 31 h 31"/>
                </a:gdLst>
                <a:ahLst/>
                <a:cxnLst>
                  <a:cxn ang="T10">
                    <a:pos x="T0" y="T1"/>
                  </a:cxn>
                  <a:cxn ang="T11">
                    <a:pos x="T2" y="T3"/>
                  </a:cxn>
                  <a:cxn ang="T12">
                    <a:pos x="T4" y="T5"/>
                  </a:cxn>
                  <a:cxn ang="T13">
                    <a:pos x="T6" y="T7"/>
                  </a:cxn>
                  <a:cxn ang="T14">
                    <a:pos x="T8" y="T9"/>
                  </a:cxn>
                </a:cxnLst>
                <a:rect l="T15" t="T16" r="T17" b="T18"/>
                <a:pathLst>
                  <a:path w="34" h="31">
                    <a:moveTo>
                      <a:pt x="33" y="0"/>
                    </a:moveTo>
                    <a:lnTo>
                      <a:pt x="34" y="30"/>
                    </a:lnTo>
                    <a:lnTo>
                      <a:pt x="1" y="31"/>
                    </a:lnTo>
                    <a:lnTo>
                      <a:pt x="0" y="1"/>
                    </a:lnTo>
                    <a:lnTo>
                      <a:pt x="33" y="0"/>
                    </a:lnTo>
                    <a:close/>
                  </a:path>
                </a:pathLst>
              </a:custGeom>
              <a:solidFill>
                <a:srgbClr val="000000"/>
              </a:solidFill>
              <a:ln w="9525">
                <a:noFill/>
                <a:round/>
                <a:headEnd/>
                <a:tailEnd/>
              </a:ln>
            </p:spPr>
            <p:txBody>
              <a:bodyPr/>
              <a:lstStyle/>
              <a:p>
                <a:endParaRPr lang="en-US"/>
              </a:p>
            </p:txBody>
          </p:sp>
          <p:sp>
            <p:nvSpPr>
              <p:cNvPr id="93467" name="Freeform 735"/>
              <p:cNvSpPr>
                <a:spLocks/>
              </p:cNvSpPr>
              <p:nvPr/>
            </p:nvSpPr>
            <p:spPr bwMode="auto">
              <a:xfrm>
                <a:off x="1494" y="3610"/>
                <a:ext cx="34" cy="30"/>
              </a:xfrm>
              <a:custGeom>
                <a:avLst/>
                <a:gdLst>
                  <a:gd name="T0" fmla="*/ 33 w 34"/>
                  <a:gd name="T1" fmla="*/ 0 h 30"/>
                  <a:gd name="T2" fmla="*/ 34 w 34"/>
                  <a:gd name="T3" fmla="*/ 30 h 30"/>
                  <a:gd name="T4" fmla="*/ 1 w 34"/>
                  <a:gd name="T5" fmla="*/ 30 h 30"/>
                  <a:gd name="T6" fmla="*/ 0 w 34"/>
                  <a:gd name="T7" fmla="*/ 0 h 30"/>
                  <a:gd name="T8" fmla="*/ 33 w 34"/>
                  <a:gd name="T9" fmla="*/ 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33" y="0"/>
                    </a:moveTo>
                    <a:lnTo>
                      <a:pt x="34" y="30"/>
                    </a:lnTo>
                    <a:lnTo>
                      <a:pt x="1" y="30"/>
                    </a:lnTo>
                    <a:lnTo>
                      <a:pt x="0" y="0"/>
                    </a:lnTo>
                    <a:lnTo>
                      <a:pt x="33" y="0"/>
                    </a:lnTo>
                    <a:close/>
                  </a:path>
                </a:pathLst>
              </a:custGeom>
              <a:solidFill>
                <a:srgbClr val="000000"/>
              </a:solidFill>
              <a:ln w="9525">
                <a:noFill/>
                <a:round/>
                <a:headEnd/>
                <a:tailEnd/>
              </a:ln>
            </p:spPr>
            <p:txBody>
              <a:bodyPr/>
              <a:lstStyle/>
              <a:p>
                <a:endParaRPr lang="en-US"/>
              </a:p>
            </p:txBody>
          </p:sp>
          <p:sp>
            <p:nvSpPr>
              <p:cNvPr id="93468" name="Freeform 734"/>
              <p:cNvSpPr>
                <a:spLocks/>
              </p:cNvSpPr>
              <p:nvPr/>
            </p:nvSpPr>
            <p:spPr bwMode="auto">
              <a:xfrm>
                <a:off x="1495" y="3640"/>
                <a:ext cx="34" cy="30"/>
              </a:xfrm>
              <a:custGeom>
                <a:avLst/>
                <a:gdLst>
                  <a:gd name="T0" fmla="*/ 33 w 34"/>
                  <a:gd name="T1" fmla="*/ 0 h 30"/>
                  <a:gd name="T2" fmla="*/ 34 w 34"/>
                  <a:gd name="T3" fmla="*/ 29 h 30"/>
                  <a:gd name="T4" fmla="*/ 1 w 34"/>
                  <a:gd name="T5" fmla="*/ 30 h 30"/>
                  <a:gd name="T6" fmla="*/ 0 w 34"/>
                  <a:gd name="T7" fmla="*/ 1 h 30"/>
                  <a:gd name="T8" fmla="*/ 33 w 34"/>
                  <a:gd name="T9" fmla="*/ 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33" y="0"/>
                    </a:moveTo>
                    <a:lnTo>
                      <a:pt x="34" y="29"/>
                    </a:lnTo>
                    <a:lnTo>
                      <a:pt x="1" y="30"/>
                    </a:lnTo>
                    <a:lnTo>
                      <a:pt x="0" y="1"/>
                    </a:lnTo>
                    <a:lnTo>
                      <a:pt x="33" y="0"/>
                    </a:lnTo>
                    <a:close/>
                  </a:path>
                </a:pathLst>
              </a:custGeom>
              <a:solidFill>
                <a:srgbClr val="000000"/>
              </a:solidFill>
              <a:ln w="9525">
                <a:noFill/>
                <a:round/>
                <a:headEnd/>
                <a:tailEnd/>
              </a:ln>
            </p:spPr>
            <p:txBody>
              <a:bodyPr/>
              <a:lstStyle/>
              <a:p>
                <a:endParaRPr lang="en-US"/>
              </a:p>
            </p:txBody>
          </p:sp>
          <p:sp>
            <p:nvSpPr>
              <p:cNvPr id="93469" name="Freeform 733"/>
              <p:cNvSpPr>
                <a:spLocks/>
              </p:cNvSpPr>
              <p:nvPr/>
            </p:nvSpPr>
            <p:spPr bwMode="auto">
              <a:xfrm>
                <a:off x="1496" y="3669"/>
                <a:ext cx="34" cy="30"/>
              </a:xfrm>
              <a:custGeom>
                <a:avLst/>
                <a:gdLst>
                  <a:gd name="T0" fmla="*/ 33 w 34"/>
                  <a:gd name="T1" fmla="*/ 0 h 30"/>
                  <a:gd name="T2" fmla="*/ 34 w 34"/>
                  <a:gd name="T3" fmla="*/ 28 h 30"/>
                  <a:gd name="T4" fmla="*/ 2 w 34"/>
                  <a:gd name="T5" fmla="*/ 30 h 30"/>
                  <a:gd name="T6" fmla="*/ 0 w 34"/>
                  <a:gd name="T7" fmla="*/ 1 h 30"/>
                  <a:gd name="T8" fmla="*/ 33 w 34"/>
                  <a:gd name="T9" fmla="*/ 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33" y="0"/>
                    </a:moveTo>
                    <a:lnTo>
                      <a:pt x="34" y="28"/>
                    </a:lnTo>
                    <a:lnTo>
                      <a:pt x="2" y="30"/>
                    </a:lnTo>
                    <a:lnTo>
                      <a:pt x="0" y="1"/>
                    </a:lnTo>
                    <a:lnTo>
                      <a:pt x="33" y="0"/>
                    </a:lnTo>
                    <a:close/>
                  </a:path>
                </a:pathLst>
              </a:custGeom>
              <a:solidFill>
                <a:srgbClr val="000000"/>
              </a:solidFill>
              <a:ln w="9525">
                <a:noFill/>
                <a:round/>
                <a:headEnd/>
                <a:tailEnd/>
              </a:ln>
            </p:spPr>
            <p:txBody>
              <a:bodyPr/>
              <a:lstStyle/>
              <a:p>
                <a:endParaRPr lang="en-US"/>
              </a:p>
            </p:txBody>
          </p:sp>
          <p:sp>
            <p:nvSpPr>
              <p:cNvPr id="93470" name="Freeform 732"/>
              <p:cNvSpPr>
                <a:spLocks/>
              </p:cNvSpPr>
              <p:nvPr/>
            </p:nvSpPr>
            <p:spPr bwMode="auto">
              <a:xfrm>
                <a:off x="1498" y="3697"/>
                <a:ext cx="34" cy="30"/>
              </a:xfrm>
              <a:custGeom>
                <a:avLst/>
                <a:gdLst>
                  <a:gd name="T0" fmla="*/ 32 w 34"/>
                  <a:gd name="T1" fmla="*/ 0 h 30"/>
                  <a:gd name="T2" fmla="*/ 34 w 34"/>
                  <a:gd name="T3" fmla="*/ 28 h 30"/>
                  <a:gd name="T4" fmla="*/ 1 w 34"/>
                  <a:gd name="T5" fmla="*/ 30 h 30"/>
                  <a:gd name="T6" fmla="*/ 0 w 34"/>
                  <a:gd name="T7" fmla="*/ 2 h 30"/>
                  <a:gd name="T8" fmla="*/ 32 w 34"/>
                  <a:gd name="T9" fmla="*/ 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32" y="0"/>
                    </a:moveTo>
                    <a:lnTo>
                      <a:pt x="34" y="28"/>
                    </a:lnTo>
                    <a:lnTo>
                      <a:pt x="1" y="30"/>
                    </a:lnTo>
                    <a:lnTo>
                      <a:pt x="0" y="2"/>
                    </a:lnTo>
                    <a:lnTo>
                      <a:pt x="32" y="0"/>
                    </a:lnTo>
                    <a:close/>
                  </a:path>
                </a:pathLst>
              </a:custGeom>
              <a:solidFill>
                <a:srgbClr val="000000"/>
              </a:solidFill>
              <a:ln w="9525">
                <a:noFill/>
                <a:round/>
                <a:headEnd/>
                <a:tailEnd/>
              </a:ln>
            </p:spPr>
            <p:txBody>
              <a:bodyPr/>
              <a:lstStyle/>
              <a:p>
                <a:endParaRPr lang="en-US"/>
              </a:p>
            </p:txBody>
          </p:sp>
          <p:sp>
            <p:nvSpPr>
              <p:cNvPr id="93471" name="Freeform 731"/>
              <p:cNvSpPr>
                <a:spLocks/>
              </p:cNvSpPr>
              <p:nvPr/>
            </p:nvSpPr>
            <p:spPr bwMode="auto">
              <a:xfrm>
                <a:off x="1499" y="3725"/>
                <a:ext cx="34" cy="29"/>
              </a:xfrm>
              <a:custGeom>
                <a:avLst/>
                <a:gdLst>
                  <a:gd name="T0" fmla="*/ 33 w 34"/>
                  <a:gd name="T1" fmla="*/ 0 h 29"/>
                  <a:gd name="T2" fmla="*/ 34 w 34"/>
                  <a:gd name="T3" fmla="*/ 27 h 29"/>
                  <a:gd name="T4" fmla="*/ 1 w 34"/>
                  <a:gd name="T5" fmla="*/ 29 h 29"/>
                  <a:gd name="T6" fmla="*/ 0 w 34"/>
                  <a:gd name="T7" fmla="*/ 2 h 29"/>
                  <a:gd name="T8" fmla="*/ 33 w 34"/>
                  <a:gd name="T9" fmla="*/ 0 h 29"/>
                  <a:gd name="T10" fmla="*/ 0 60000 65536"/>
                  <a:gd name="T11" fmla="*/ 0 60000 65536"/>
                  <a:gd name="T12" fmla="*/ 0 60000 65536"/>
                  <a:gd name="T13" fmla="*/ 0 60000 65536"/>
                  <a:gd name="T14" fmla="*/ 0 60000 65536"/>
                  <a:gd name="T15" fmla="*/ 0 w 34"/>
                  <a:gd name="T16" fmla="*/ 0 h 29"/>
                  <a:gd name="T17" fmla="*/ 34 w 34"/>
                  <a:gd name="T18" fmla="*/ 29 h 29"/>
                </a:gdLst>
                <a:ahLst/>
                <a:cxnLst>
                  <a:cxn ang="T10">
                    <a:pos x="T0" y="T1"/>
                  </a:cxn>
                  <a:cxn ang="T11">
                    <a:pos x="T2" y="T3"/>
                  </a:cxn>
                  <a:cxn ang="T12">
                    <a:pos x="T4" y="T5"/>
                  </a:cxn>
                  <a:cxn ang="T13">
                    <a:pos x="T6" y="T7"/>
                  </a:cxn>
                  <a:cxn ang="T14">
                    <a:pos x="T8" y="T9"/>
                  </a:cxn>
                </a:cxnLst>
                <a:rect l="T15" t="T16" r="T17" b="T18"/>
                <a:pathLst>
                  <a:path w="34" h="29">
                    <a:moveTo>
                      <a:pt x="33" y="0"/>
                    </a:moveTo>
                    <a:lnTo>
                      <a:pt x="34" y="27"/>
                    </a:lnTo>
                    <a:lnTo>
                      <a:pt x="1" y="29"/>
                    </a:lnTo>
                    <a:lnTo>
                      <a:pt x="0" y="2"/>
                    </a:lnTo>
                    <a:lnTo>
                      <a:pt x="33" y="0"/>
                    </a:lnTo>
                    <a:close/>
                  </a:path>
                </a:pathLst>
              </a:custGeom>
              <a:solidFill>
                <a:srgbClr val="000000"/>
              </a:solidFill>
              <a:ln w="9525">
                <a:noFill/>
                <a:round/>
                <a:headEnd/>
                <a:tailEnd/>
              </a:ln>
            </p:spPr>
            <p:txBody>
              <a:bodyPr/>
              <a:lstStyle/>
              <a:p>
                <a:endParaRPr lang="en-US"/>
              </a:p>
            </p:txBody>
          </p:sp>
          <p:sp>
            <p:nvSpPr>
              <p:cNvPr id="93472" name="Freeform 730"/>
              <p:cNvSpPr>
                <a:spLocks/>
              </p:cNvSpPr>
              <p:nvPr/>
            </p:nvSpPr>
            <p:spPr bwMode="auto">
              <a:xfrm>
                <a:off x="1500" y="3752"/>
                <a:ext cx="34" cy="28"/>
              </a:xfrm>
              <a:custGeom>
                <a:avLst/>
                <a:gdLst>
                  <a:gd name="T0" fmla="*/ 33 w 34"/>
                  <a:gd name="T1" fmla="*/ 0 h 28"/>
                  <a:gd name="T2" fmla="*/ 34 w 34"/>
                  <a:gd name="T3" fmla="*/ 27 h 28"/>
                  <a:gd name="T4" fmla="*/ 2 w 34"/>
                  <a:gd name="T5" fmla="*/ 28 h 28"/>
                  <a:gd name="T6" fmla="*/ 0 w 34"/>
                  <a:gd name="T7" fmla="*/ 2 h 28"/>
                  <a:gd name="T8" fmla="*/ 33 w 34"/>
                  <a:gd name="T9" fmla="*/ 0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33" y="0"/>
                    </a:moveTo>
                    <a:lnTo>
                      <a:pt x="34" y="27"/>
                    </a:lnTo>
                    <a:lnTo>
                      <a:pt x="2" y="28"/>
                    </a:lnTo>
                    <a:lnTo>
                      <a:pt x="0" y="2"/>
                    </a:lnTo>
                    <a:lnTo>
                      <a:pt x="33" y="0"/>
                    </a:lnTo>
                    <a:close/>
                  </a:path>
                </a:pathLst>
              </a:custGeom>
              <a:solidFill>
                <a:srgbClr val="000000"/>
              </a:solidFill>
              <a:ln w="9525">
                <a:noFill/>
                <a:round/>
                <a:headEnd/>
                <a:tailEnd/>
              </a:ln>
            </p:spPr>
            <p:txBody>
              <a:bodyPr/>
              <a:lstStyle/>
              <a:p>
                <a:endParaRPr lang="en-US"/>
              </a:p>
            </p:txBody>
          </p:sp>
          <p:sp>
            <p:nvSpPr>
              <p:cNvPr id="93473" name="Freeform 729"/>
              <p:cNvSpPr>
                <a:spLocks/>
              </p:cNvSpPr>
              <p:nvPr/>
            </p:nvSpPr>
            <p:spPr bwMode="auto">
              <a:xfrm>
                <a:off x="1502" y="3778"/>
                <a:ext cx="33" cy="12"/>
              </a:xfrm>
              <a:custGeom>
                <a:avLst/>
                <a:gdLst>
                  <a:gd name="T0" fmla="*/ 32 w 33"/>
                  <a:gd name="T1" fmla="*/ 0 h 12"/>
                  <a:gd name="T2" fmla="*/ 33 w 33"/>
                  <a:gd name="T3" fmla="*/ 9 h 12"/>
                  <a:gd name="T4" fmla="*/ 0 w 33"/>
                  <a:gd name="T5" fmla="*/ 12 h 12"/>
                  <a:gd name="T6" fmla="*/ 0 w 33"/>
                  <a:gd name="T7" fmla="*/ 3 h 12"/>
                  <a:gd name="T8" fmla="*/ 32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32" y="0"/>
                    </a:moveTo>
                    <a:lnTo>
                      <a:pt x="33" y="9"/>
                    </a:lnTo>
                    <a:lnTo>
                      <a:pt x="0" y="12"/>
                    </a:lnTo>
                    <a:lnTo>
                      <a:pt x="0" y="3"/>
                    </a:lnTo>
                    <a:lnTo>
                      <a:pt x="32" y="0"/>
                    </a:lnTo>
                    <a:close/>
                  </a:path>
                </a:pathLst>
              </a:custGeom>
              <a:solidFill>
                <a:srgbClr val="000000"/>
              </a:solidFill>
              <a:ln w="9525">
                <a:noFill/>
                <a:round/>
                <a:headEnd/>
                <a:tailEnd/>
              </a:ln>
            </p:spPr>
            <p:txBody>
              <a:bodyPr/>
              <a:lstStyle/>
              <a:p>
                <a:endParaRPr lang="en-US"/>
              </a:p>
            </p:txBody>
          </p:sp>
          <p:sp>
            <p:nvSpPr>
              <p:cNvPr id="93474" name="Rectangle 728"/>
              <p:cNvSpPr>
                <a:spLocks noChangeArrowheads="1"/>
              </p:cNvSpPr>
              <p:nvPr/>
            </p:nvSpPr>
            <p:spPr bwMode="auto">
              <a:xfrm>
                <a:off x="1511" y="3919"/>
                <a:ext cx="32" cy="2"/>
              </a:xfrm>
              <a:prstGeom prst="rect">
                <a:avLst/>
              </a:prstGeom>
              <a:solidFill>
                <a:srgbClr val="000000"/>
              </a:solidFill>
              <a:ln w="9525">
                <a:noFill/>
                <a:miter lim="800000"/>
                <a:headEnd/>
                <a:tailEnd/>
              </a:ln>
            </p:spPr>
            <p:txBody>
              <a:bodyPr/>
              <a:lstStyle/>
              <a:p>
                <a:endParaRPr lang="en-US"/>
              </a:p>
            </p:txBody>
          </p:sp>
          <p:sp>
            <p:nvSpPr>
              <p:cNvPr id="93475" name="Freeform 727"/>
              <p:cNvSpPr>
                <a:spLocks/>
              </p:cNvSpPr>
              <p:nvPr/>
            </p:nvSpPr>
            <p:spPr bwMode="auto">
              <a:xfrm>
                <a:off x="1511" y="3920"/>
                <a:ext cx="34" cy="22"/>
              </a:xfrm>
              <a:custGeom>
                <a:avLst/>
                <a:gdLst>
                  <a:gd name="T0" fmla="*/ 32 w 34"/>
                  <a:gd name="T1" fmla="*/ 0 h 22"/>
                  <a:gd name="T2" fmla="*/ 34 w 34"/>
                  <a:gd name="T3" fmla="*/ 20 h 22"/>
                  <a:gd name="T4" fmla="*/ 1 w 34"/>
                  <a:gd name="T5" fmla="*/ 22 h 22"/>
                  <a:gd name="T6" fmla="*/ 0 w 34"/>
                  <a:gd name="T7" fmla="*/ 2 h 22"/>
                  <a:gd name="T8" fmla="*/ 32 w 34"/>
                  <a:gd name="T9" fmla="*/ 0 h 22"/>
                  <a:gd name="T10" fmla="*/ 0 60000 65536"/>
                  <a:gd name="T11" fmla="*/ 0 60000 65536"/>
                  <a:gd name="T12" fmla="*/ 0 60000 65536"/>
                  <a:gd name="T13" fmla="*/ 0 60000 65536"/>
                  <a:gd name="T14" fmla="*/ 0 60000 65536"/>
                  <a:gd name="T15" fmla="*/ 0 w 34"/>
                  <a:gd name="T16" fmla="*/ 0 h 22"/>
                  <a:gd name="T17" fmla="*/ 34 w 34"/>
                  <a:gd name="T18" fmla="*/ 22 h 22"/>
                </a:gdLst>
                <a:ahLst/>
                <a:cxnLst>
                  <a:cxn ang="T10">
                    <a:pos x="T0" y="T1"/>
                  </a:cxn>
                  <a:cxn ang="T11">
                    <a:pos x="T2" y="T3"/>
                  </a:cxn>
                  <a:cxn ang="T12">
                    <a:pos x="T4" y="T5"/>
                  </a:cxn>
                  <a:cxn ang="T13">
                    <a:pos x="T6" y="T7"/>
                  </a:cxn>
                  <a:cxn ang="T14">
                    <a:pos x="T8" y="T9"/>
                  </a:cxn>
                </a:cxnLst>
                <a:rect l="T15" t="T16" r="T17" b="T18"/>
                <a:pathLst>
                  <a:path w="34" h="22">
                    <a:moveTo>
                      <a:pt x="32" y="0"/>
                    </a:moveTo>
                    <a:lnTo>
                      <a:pt x="34" y="20"/>
                    </a:lnTo>
                    <a:lnTo>
                      <a:pt x="1" y="22"/>
                    </a:lnTo>
                    <a:lnTo>
                      <a:pt x="0" y="2"/>
                    </a:lnTo>
                    <a:lnTo>
                      <a:pt x="32" y="0"/>
                    </a:lnTo>
                    <a:close/>
                  </a:path>
                </a:pathLst>
              </a:custGeom>
              <a:solidFill>
                <a:srgbClr val="000000"/>
              </a:solidFill>
              <a:ln w="9525">
                <a:noFill/>
                <a:round/>
                <a:headEnd/>
                <a:tailEnd/>
              </a:ln>
            </p:spPr>
            <p:txBody>
              <a:bodyPr/>
              <a:lstStyle/>
              <a:p>
                <a:endParaRPr lang="en-US"/>
              </a:p>
            </p:txBody>
          </p:sp>
          <p:sp>
            <p:nvSpPr>
              <p:cNvPr id="93476" name="Freeform 726"/>
              <p:cNvSpPr>
                <a:spLocks/>
              </p:cNvSpPr>
              <p:nvPr/>
            </p:nvSpPr>
            <p:spPr bwMode="auto">
              <a:xfrm>
                <a:off x="1512" y="3939"/>
                <a:ext cx="35" cy="23"/>
              </a:xfrm>
              <a:custGeom>
                <a:avLst/>
                <a:gdLst>
                  <a:gd name="T0" fmla="*/ 33 w 35"/>
                  <a:gd name="T1" fmla="*/ 0 h 23"/>
                  <a:gd name="T2" fmla="*/ 35 w 35"/>
                  <a:gd name="T3" fmla="*/ 19 h 23"/>
                  <a:gd name="T4" fmla="*/ 2 w 35"/>
                  <a:gd name="T5" fmla="*/ 23 h 23"/>
                  <a:gd name="T6" fmla="*/ 0 w 35"/>
                  <a:gd name="T7" fmla="*/ 4 h 23"/>
                  <a:gd name="T8" fmla="*/ 33 w 35"/>
                  <a:gd name="T9" fmla="*/ 0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33" y="0"/>
                    </a:moveTo>
                    <a:lnTo>
                      <a:pt x="35" y="19"/>
                    </a:lnTo>
                    <a:lnTo>
                      <a:pt x="2" y="23"/>
                    </a:lnTo>
                    <a:lnTo>
                      <a:pt x="0" y="4"/>
                    </a:lnTo>
                    <a:lnTo>
                      <a:pt x="33" y="0"/>
                    </a:lnTo>
                    <a:close/>
                  </a:path>
                </a:pathLst>
              </a:custGeom>
              <a:solidFill>
                <a:srgbClr val="000000"/>
              </a:solidFill>
              <a:ln w="9525">
                <a:noFill/>
                <a:round/>
                <a:headEnd/>
                <a:tailEnd/>
              </a:ln>
            </p:spPr>
            <p:txBody>
              <a:bodyPr/>
              <a:lstStyle/>
              <a:p>
                <a:endParaRPr lang="en-US"/>
              </a:p>
            </p:txBody>
          </p:sp>
          <p:sp>
            <p:nvSpPr>
              <p:cNvPr id="93477" name="Freeform 725"/>
              <p:cNvSpPr>
                <a:spLocks/>
              </p:cNvSpPr>
              <p:nvPr/>
            </p:nvSpPr>
            <p:spPr bwMode="auto">
              <a:xfrm>
                <a:off x="1514" y="3958"/>
                <a:ext cx="35" cy="22"/>
              </a:xfrm>
              <a:custGeom>
                <a:avLst/>
                <a:gdLst>
                  <a:gd name="T0" fmla="*/ 33 w 35"/>
                  <a:gd name="T1" fmla="*/ 0 h 22"/>
                  <a:gd name="T2" fmla="*/ 35 w 35"/>
                  <a:gd name="T3" fmla="*/ 19 h 22"/>
                  <a:gd name="T4" fmla="*/ 2 w 35"/>
                  <a:gd name="T5" fmla="*/ 22 h 22"/>
                  <a:gd name="T6" fmla="*/ 0 w 35"/>
                  <a:gd name="T7" fmla="*/ 4 h 22"/>
                  <a:gd name="T8" fmla="*/ 33 w 35"/>
                  <a:gd name="T9" fmla="*/ 0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3" y="0"/>
                    </a:moveTo>
                    <a:lnTo>
                      <a:pt x="35" y="19"/>
                    </a:lnTo>
                    <a:lnTo>
                      <a:pt x="2" y="22"/>
                    </a:lnTo>
                    <a:lnTo>
                      <a:pt x="0" y="4"/>
                    </a:lnTo>
                    <a:lnTo>
                      <a:pt x="33" y="0"/>
                    </a:lnTo>
                    <a:close/>
                  </a:path>
                </a:pathLst>
              </a:custGeom>
              <a:solidFill>
                <a:srgbClr val="000000"/>
              </a:solidFill>
              <a:ln w="9525">
                <a:noFill/>
                <a:round/>
                <a:headEnd/>
                <a:tailEnd/>
              </a:ln>
            </p:spPr>
            <p:txBody>
              <a:bodyPr/>
              <a:lstStyle/>
              <a:p>
                <a:endParaRPr lang="en-US"/>
              </a:p>
            </p:txBody>
          </p:sp>
          <p:sp>
            <p:nvSpPr>
              <p:cNvPr id="93478" name="Freeform 724"/>
              <p:cNvSpPr>
                <a:spLocks/>
              </p:cNvSpPr>
              <p:nvPr/>
            </p:nvSpPr>
            <p:spPr bwMode="auto">
              <a:xfrm>
                <a:off x="1516" y="3977"/>
                <a:ext cx="34" cy="21"/>
              </a:xfrm>
              <a:custGeom>
                <a:avLst/>
                <a:gdLst>
                  <a:gd name="T0" fmla="*/ 33 w 34"/>
                  <a:gd name="T1" fmla="*/ 0 h 21"/>
                  <a:gd name="T2" fmla="*/ 34 w 34"/>
                  <a:gd name="T3" fmla="*/ 18 h 21"/>
                  <a:gd name="T4" fmla="*/ 1 w 34"/>
                  <a:gd name="T5" fmla="*/ 21 h 21"/>
                  <a:gd name="T6" fmla="*/ 0 w 34"/>
                  <a:gd name="T7" fmla="*/ 3 h 21"/>
                  <a:gd name="T8" fmla="*/ 33 w 34"/>
                  <a:gd name="T9" fmla="*/ 0 h 21"/>
                  <a:gd name="T10" fmla="*/ 0 60000 65536"/>
                  <a:gd name="T11" fmla="*/ 0 60000 65536"/>
                  <a:gd name="T12" fmla="*/ 0 60000 65536"/>
                  <a:gd name="T13" fmla="*/ 0 60000 65536"/>
                  <a:gd name="T14" fmla="*/ 0 60000 65536"/>
                  <a:gd name="T15" fmla="*/ 0 w 34"/>
                  <a:gd name="T16" fmla="*/ 0 h 21"/>
                  <a:gd name="T17" fmla="*/ 34 w 34"/>
                  <a:gd name="T18" fmla="*/ 21 h 21"/>
                </a:gdLst>
                <a:ahLst/>
                <a:cxnLst>
                  <a:cxn ang="T10">
                    <a:pos x="T0" y="T1"/>
                  </a:cxn>
                  <a:cxn ang="T11">
                    <a:pos x="T2" y="T3"/>
                  </a:cxn>
                  <a:cxn ang="T12">
                    <a:pos x="T4" y="T5"/>
                  </a:cxn>
                  <a:cxn ang="T13">
                    <a:pos x="T6" y="T7"/>
                  </a:cxn>
                  <a:cxn ang="T14">
                    <a:pos x="T8" y="T9"/>
                  </a:cxn>
                </a:cxnLst>
                <a:rect l="T15" t="T16" r="T17" b="T18"/>
                <a:pathLst>
                  <a:path w="34" h="21">
                    <a:moveTo>
                      <a:pt x="33" y="0"/>
                    </a:moveTo>
                    <a:lnTo>
                      <a:pt x="34" y="18"/>
                    </a:lnTo>
                    <a:lnTo>
                      <a:pt x="1" y="21"/>
                    </a:lnTo>
                    <a:lnTo>
                      <a:pt x="0" y="3"/>
                    </a:lnTo>
                    <a:lnTo>
                      <a:pt x="33" y="0"/>
                    </a:lnTo>
                    <a:close/>
                  </a:path>
                </a:pathLst>
              </a:custGeom>
              <a:solidFill>
                <a:srgbClr val="000000"/>
              </a:solidFill>
              <a:ln w="9525">
                <a:noFill/>
                <a:round/>
                <a:headEnd/>
                <a:tailEnd/>
              </a:ln>
            </p:spPr>
            <p:txBody>
              <a:bodyPr/>
              <a:lstStyle/>
              <a:p>
                <a:endParaRPr lang="en-US"/>
              </a:p>
            </p:txBody>
          </p:sp>
          <p:sp>
            <p:nvSpPr>
              <p:cNvPr id="93479" name="Freeform 723"/>
              <p:cNvSpPr>
                <a:spLocks/>
              </p:cNvSpPr>
              <p:nvPr/>
            </p:nvSpPr>
            <p:spPr bwMode="auto">
              <a:xfrm>
                <a:off x="1517" y="3994"/>
                <a:ext cx="35" cy="21"/>
              </a:xfrm>
              <a:custGeom>
                <a:avLst/>
                <a:gdLst>
                  <a:gd name="T0" fmla="*/ 33 w 35"/>
                  <a:gd name="T1" fmla="*/ 0 h 21"/>
                  <a:gd name="T2" fmla="*/ 35 w 35"/>
                  <a:gd name="T3" fmla="*/ 17 h 21"/>
                  <a:gd name="T4" fmla="*/ 2 w 35"/>
                  <a:gd name="T5" fmla="*/ 21 h 21"/>
                  <a:gd name="T6" fmla="*/ 0 w 35"/>
                  <a:gd name="T7" fmla="*/ 4 h 21"/>
                  <a:gd name="T8" fmla="*/ 33 w 35"/>
                  <a:gd name="T9" fmla="*/ 0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33" y="0"/>
                    </a:moveTo>
                    <a:lnTo>
                      <a:pt x="35" y="17"/>
                    </a:lnTo>
                    <a:lnTo>
                      <a:pt x="2" y="21"/>
                    </a:lnTo>
                    <a:lnTo>
                      <a:pt x="0" y="4"/>
                    </a:lnTo>
                    <a:lnTo>
                      <a:pt x="33" y="0"/>
                    </a:lnTo>
                    <a:close/>
                  </a:path>
                </a:pathLst>
              </a:custGeom>
              <a:solidFill>
                <a:srgbClr val="000000"/>
              </a:solidFill>
              <a:ln w="9525">
                <a:noFill/>
                <a:round/>
                <a:headEnd/>
                <a:tailEnd/>
              </a:ln>
            </p:spPr>
            <p:txBody>
              <a:bodyPr/>
              <a:lstStyle/>
              <a:p>
                <a:endParaRPr lang="en-US"/>
              </a:p>
            </p:txBody>
          </p:sp>
          <p:sp>
            <p:nvSpPr>
              <p:cNvPr id="93480" name="Freeform 722"/>
              <p:cNvSpPr>
                <a:spLocks/>
              </p:cNvSpPr>
              <p:nvPr/>
            </p:nvSpPr>
            <p:spPr bwMode="auto">
              <a:xfrm>
                <a:off x="1519" y="4011"/>
                <a:ext cx="35" cy="19"/>
              </a:xfrm>
              <a:custGeom>
                <a:avLst/>
                <a:gdLst>
                  <a:gd name="T0" fmla="*/ 33 w 35"/>
                  <a:gd name="T1" fmla="*/ 0 h 19"/>
                  <a:gd name="T2" fmla="*/ 35 w 35"/>
                  <a:gd name="T3" fmla="*/ 15 h 19"/>
                  <a:gd name="T4" fmla="*/ 2 w 35"/>
                  <a:gd name="T5" fmla="*/ 19 h 19"/>
                  <a:gd name="T6" fmla="*/ 0 w 35"/>
                  <a:gd name="T7" fmla="*/ 4 h 19"/>
                  <a:gd name="T8" fmla="*/ 33 w 35"/>
                  <a:gd name="T9" fmla="*/ 0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33" y="0"/>
                    </a:moveTo>
                    <a:lnTo>
                      <a:pt x="35" y="15"/>
                    </a:lnTo>
                    <a:lnTo>
                      <a:pt x="2" y="19"/>
                    </a:lnTo>
                    <a:lnTo>
                      <a:pt x="0" y="4"/>
                    </a:lnTo>
                    <a:lnTo>
                      <a:pt x="33" y="0"/>
                    </a:lnTo>
                    <a:close/>
                  </a:path>
                </a:pathLst>
              </a:custGeom>
              <a:solidFill>
                <a:srgbClr val="000000"/>
              </a:solidFill>
              <a:ln w="9525">
                <a:noFill/>
                <a:round/>
                <a:headEnd/>
                <a:tailEnd/>
              </a:ln>
            </p:spPr>
            <p:txBody>
              <a:bodyPr/>
              <a:lstStyle/>
              <a:p>
                <a:endParaRPr lang="en-US"/>
              </a:p>
            </p:txBody>
          </p:sp>
          <p:sp>
            <p:nvSpPr>
              <p:cNvPr id="93481" name="Freeform 721"/>
              <p:cNvSpPr>
                <a:spLocks/>
              </p:cNvSpPr>
              <p:nvPr/>
            </p:nvSpPr>
            <p:spPr bwMode="auto">
              <a:xfrm>
                <a:off x="1522" y="4026"/>
                <a:ext cx="34" cy="18"/>
              </a:xfrm>
              <a:custGeom>
                <a:avLst/>
                <a:gdLst>
                  <a:gd name="T0" fmla="*/ 32 w 34"/>
                  <a:gd name="T1" fmla="*/ 0 h 18"/>
                  <a:gd name="T2" fmla="*/ 34 w 34"/>
                  <a:gd name="T3" fmla="*/ 13 h 18"/>
                  <a:gd name="T4" fmla="*/ 2 w 34"/>
                  <a:gd name="T5" fmla="*/ 18 h 18"/>
                  <a:gd name="T6" fmla="*/ 0 w 34"/>
                  <a:gd name="T7" fmla="*/ 4 h 18"/>
                  <a:gd name="T8" fmla="*/ 32 w 34"/>
                  <a:gd name="T9" fmla="*/ 0 h 18"/>
                  <a:gd name="T10" fmla="*/ 0 60000 65536"/>
                  <a:gd name="T11" fmla="*/ 0 60000 65536"/>
                  <a:gd name="T12" fmla="*/ 0 60000 65536"/>
                  <a:gd name="T13" fmla="*/ 0 60000 65536"/>
                  <a:gd name="T14" fmla="*/ 0 60000 65536"/>
                  <a:gd name="T15" fmla="*/ 0 w 34"/>
                  <a:gd name="T16" fmla="*/ 0 h 18"/>
                  <a:gd name="T17" fmla="*/ 34 w 34"/>
                  <a:gd name="T18" fmla="*/ 18 h 18"/>
                </a:gdLst>
                <a:ahLst/>
                <a:cxnLst>
                  <a:cxn ang="T10">
                    <a:pos x="T0" y="T1"/>
                  </a:cxn>
                  <a:cxn ang="T11">
                    <a:pos x="T2" y="T3"/>
                  </a:cxn>
                  <a:cxn ang="T12">
                    <a:pos x="T4" y="T5"/>
                  </a:cxn>
                  <a:cxn ang="T13">
                    <a:pos x="T6" y="T7"/>
                  </a:cxn>
                  <a:cxn ang="T14">
                    <a:pos x="T8" y="T9"/>
                  </a:cxn>
                </a:cxnLst>
                <a:rect l="T15" t="T16" r="T17" b="T18"/>
                <a:pathLst>
                  <a:path w="34" h="18">
                    <a:moveTo>
                      <a:pt x="32" y="0"/>
                    </a:moveTo>
                    <a:lnTo>
                      <a:pt x="34" y="13"/>
                    </a:lnTo>
                    <a:lnTo>
                      <a:pt x="2" y="18"/>
                    </a:lnTo>
                    <a:lnTo>
                      <a:pt x="0" y="4"/>
                    </a:lnTo>
                    <a:lnTo>
                      <a:pt x="32" y="0"/>
                    </a:lnTo>
                    <a:close/>
                  </a:path>
                </a:pathLst>
              </a:custGeom>
              <a:solidFill>
                <a:srgbClr val="000000"/>
              </a:solidFill>
              <a:ln w="9525">
                <a:noFill/>
                <a:round/>
                <a:headEnd/>
                <a:tailEnd/>
              </a:ln>
            </p:spPr>
            <p:txBody>
              <a:bodyPr/>
              <a:lstStyle/>
              <a:p>
                <a:endParaRPr lang="en-US"/>
              </a:p>
            </p:txBody>
          </p:sp>
          <p:sp>
            <p:nvSpPr>
              <p:cNvPr id="93482" name="Freeform 720"/>
              <p:cNvSpPr>
                <a:spLocks/>
              </p:cNvSpPr>
              <p:nvPr/>
            </p:nvSpPr>
            <p:spPr bwMode="auto">
              <a:xfrm>
                <a:off x="1524" y="4039"/>
                <a:ext cx="34" cy="19"/>
              </a:xfrm>
              <a:custGeom>
                <a:avLst/>
                <a:gdLst>
                  <a:gd name="T0" fmla="*/ 32 w 34"/>
                  <a:gd name="T1" fmla="*/ 0 h 19"/>
                  <a:gd name="T2" fmla="*/ 34 w 34"/>
                  <a:gd name="T3" fmla="*/ 14 h 19"/>
                  <a:gd name="T4" fmla="*/ 2 w 34"/>
                  <a:gd name="T5" fmla="*/ 19 h 19"/>
                  <a:gd name="T6" fmla="*/ 0 w 34"/>
                  <a:gd name="T7" fmla="*/ 5 h 19"/>
                  <a:gd name="T8" fmla="*/ 32 w 34"/>
                  <a:gd name="T9" fmla="*/ 0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32" y="0"/>
                    </a:moveTo>
                    <a:lnTo>
                      <a:pt x="34" y="14"/>
                    </a:lnTo>
                    <a:lnTo>
                      <a:pt x="2" y="19"/>
                    </a:lnTo>
                    <a:lnTo>
                      <a:pt x="0" y="5"/>
                    </a:lnTo>
                    <a:lnTo>
                      <a:pt x="32" y="0"/>
                    </a:lnTo>
                    <a:close/>
                  </a:path>
                </a:pathLst>
              </a:custGeom>
              <a:solidFill>
                <a:srgbClr val="000000"/>
              </a:solidFill>
              <a:ln w="9525">
                <a:noFill/>
                <a:round/>
                <a:headEnd/>
                <a:tailEnd/>
              </a:ln>
            </p:spPr>
            <p:txBody>
              <a:bodyPr/>
              <a:lstStyle/>
              <a:p>
                <a:endParaRPr lang="en-US"/>
              </a:p>
            </p:txBody>
          </p:sp>
          <p:sp>
            <p:nvSpPr>
              <p:cNvPr id="93483" name="Freeform 719"/>
              <p:cNvSpPr>
                <a:spLocks/>
              </p:cNvSpPr>
              <p:nvPr/>
            </p:nvSpPr>
            <p:spPr bwMode="auto">
              <a:xfrm>
                <a:off x="1526" y="4053"/>
                <a:ext cx="34" cy="17"/>
              </a:xfrm>
              <a:custGeom>
                <a:avLst/>
                <a:gdLst>
                  <a:gd name="T0" fmla="*/ 32 w 34"/>
                  <a:gd name="T1" fmla="*/ 0 h 17"/>
                  <a:gd name="T2" fmla="*/ 34 w 34"/>
                  <a:gd name="T3" fmla="*/ 11 h 17"/>
                  <a:gd name="T4" fmla="*/ 2 w 34"/>
                  <a:gd name="T5" fmla="*/ 17 h 17"/>
                  <a:gd name="T6" fmla="*/ 0 w 34"/>
                  <a:gd name="T7" fmla="*/ 5 h 17"/>
                  <a:gd name="T8" fmla="*/ 32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32" y="0"/>
                    </a:moveTo>
                    <a:lnTo>
                      <a:pt x="34" y="11"/>
                    </a:lnTo>
                    <a:lnTo>
                      <a:pt x="2" y="17"/>
                    </a:lnTo>
                    <a:lnTo>
                      <a:pt x="0" y="5"/>
                    </a:lnTo>
                    <a:lnTo>
                      <a:pt x="32" y="0"/>
                    </a:lnTo>
                    <a:close/>
                  </a:path>
                </a:pathLst>
              </a:custGeom>
              <a:solidFill>
                <a:srgbClr val="000000"/>
              </a:solidFill>
              <a:ln w="9525">
                <a:noFill/>
                <a:round/>
                <a:headEnd/>
                <a:tailEnd/>
              </a:ln>
            </p:spPr>
            <p:txBody>
              <a:bodyPr/>
              <a:lstStyle/>
              <a:p>
                <a:endParaRPr lang="en-US"/>
              </a:p>
            </p:txBody>
          </p:sp>
          <p:sp>
            <p:nvSpPr>
              <p:cNvPr id="93484" name="Freeform 718"/>
              <p:cNvSpPr>
                <a:spLocks/>
              </p:cNvSpPr>
              <p:nvPr/>
            </p:nvSpPr>
            <p:spPr bwMode="auto">
              <a:xfrm>
                <a:off x="1528" y="4064"/>
                <a:ext cx="34" cy="17"/>
              </a:xfrm>
              <a:custGeom>
                <a:avLst/>
                <a:gdLst>
                  <a:gd name="T0" fmla="*/ 32 w 34"/>
                  <a:gd name="T1" fmla="*/ 0 h 17"/>
                  <a:gd name="T2" fmla="*/ 34 w 34"/>
                  <a:gd name="T3" fmla="*/ 11 h 17"/>
                  <a:gd name="T4" fmla="*/ 2 w 34"/>
                  <a:gd name="T5" fmla="*/ 17 h 17"/>
                  <a:gd name="T6" fmla="*/ 0 w 34"/>
                  <a:gd name="T7" fmla="*/ 6 h 17"/>
                  <a:gd name="T8" fmla="*/ 32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32" y="0"/>
                    </a:moveTo>
                    <a:lnTo>
                      <a:pt x="34" y="11"/>
                    </a:lnTo>
                    <a:lnTo>
                      <a:pt x="2" y="17"/>
                    </a:lnTo>
                    <a:lnTo>
                      <a:pt x="0" y="6"/>
                    </a:lnTo>
                    <a:lnTo>
                      <a:pt x="32" y="0"/>
                    </a:lnTo>
                    <a:close/>
                  </a:path>
                </a:pathLst>
              </a:custGeom>
              <a:solidFill>
                <a:srgbClr val="000000"/>
              </a:solidFill>
              <a:ln w="9525">
                <a:noFill/>
                <a:round/>
                <a:headEnd/>
                <a:tailEnd/>
              </a:ln>
            </p:spPr>
            <p:txBody>
              <a:bodyPr/>
              <a:lstStyle/>
              <a:p>
                <a:endParaRPr lang="en-US"/>
              </a:p>
            </p:txBody>
          </p:sp>
          <p:sp>
            <p:nvSpPr>
              <p:cNvPr id="93485" name="Freeform 717"/>
              <p:cNvSpPr>
                <a:spLocks/>
              </p:cNvSpPr>
              <p:nvPr/>
            </p:nvSpPr>
            <p:spPr bwMode="auto">
              <a:xfrm>
                <a:off x="1530" y="4075"/>
                <a:ext cx="34" cy="16"/>
              </a:xfrm>
              <a:custGeom>
                <a:avLst/>
                <a:gdLst>
                  <a:gd name="T0" fmla="*/ 32 w 34"/>
                  <a:gd name="T1" fmla="*/ 0 h 16"/>
                  <a:gd name="T2" fmla="*/ 34 w 34"/>
                  <a:gd name="T3" fmla="*/ 9 h 16"/>
                  <a:gd name="T4" fmla="*/ 2 w 34"/>
                  <a:gd name="T5" fmla="*/ 16 h 16"/>
                  <a:gd name="T6" fmla="*/ 0 w 34"/>
                  <a:gd name="T7" fmla="*/ 6 h 16"/>
                  <a:gd name="T8" fmla="*/ 32 w 34"/>
                  <a:gd name="T9" fmla="*/ 0 h 16"/>
                  <a:gd name="T10" fmla="*/ 0 60000 65536"/>
                  <a:gd name="T11" fmla="*/ 0 60000 65536"/>
                  <a:gd name="T12" fmla="*/ 0 60000 65536"/>
                  <a:gd name="T13" fmla="*/ 0 60000 65536"/>
                  <a:gd name="T14" fmla="*/ 0 60000 65536"/>
                  <a:gd name="T15" fmla="*/ 0 w 34"/>
                  <a:gd name="T16" fmla="*/ 0 h 16"/>
                  <a:gd name="T17" fmla="*/ 34 w 34"/>
                  <a:gd name="T18" fmla="*/ 16 h 16"/>
                </a:gdLst>
                <a:ahLst/>
                <a:cxnLst>
                  <a:cxn ang="T10">
                    <a:pos x="T0" y="T1"/>
                  </a:cxn>
                  <a:cxn ang="T11">
                    <a:pos x="T2" y="T3"/>
                  </a:cxn>
                  <a:cxn ang="T12">
                    <a:pos x="T4" y="T5"/>
                  </a:cxn>
                  <a:cxn ang="T13">
                    <a:pos x="T6" y="T7"/>
                  </a:cxn>
                  <a:cxn ang="T14">
                    <a:pos x="T8" y="T9"/>
                  </a:cxn>
                </a:cxnLst>
                <a:rect l="T15" t="T16" r="T17" b="T18"/>
                <a:pathLst>
                  <a:path w="34" h="16">
                    <a:moveTo>
                      <a:pt x="32" y="0"/>
                    </a:moveTo>
                    <a:lnTo>
                      <a:pt x="34" y="9"/>
                    </a:lnTo>
                    <a:lnTo>
                      <a:pt x="2" y="16"/>
                    </a:lnTo>
                    <a:lnTo>
                      <a:pt x="0" y="6"/>
                    </a:lnTo>
                    <a:lnTo>
                      <a:pt x="32" y="0"/>
                    </a:lnTo>
                    <a:close/>
                  </a:path>
                </a:pathLst>
              </a:custGeom>
              <a:solidFill>
                <a:srgbClr val="000000"/>
              </a:solidFill>
              <a:ln w="9525">
                <a:noFill/>
                <a:round/>
                <a:headEnd/>
                <a:tailEnd/>
              </a:ln>
            </p:spPr>
            <p:txBody>
              <a:bodyPr/>
              <a:lstStyle/>
              <a:p>
                <a:endParaRPr lang="en-US"/>
              </a:p>
            </p:txBody>
          </p:sp>
          <p:sp>
            <p:nvSpPr>
              <p:cNvPr id="93486" name="Freeform 716"/>
              <p:cNvSpPr>
                <a:spLocks/>
              </p:cNvSpPr>
              <p:nvPr/>
            </p:nvSpPr>
            <p:spPr bwMode="auto">
              <a:xfrm>
                <a:off x="1532" y="4083"/>
                <a:ext cx="34" cy="17"/>
              </a:xfrm>
              <a:custGeom>
                <a:avLst/>
                <a:gdLst>
                  <a:gd name="T0" fmla="*/ 32 w 34"/>
                  <a:gd name="T1" fmla="*/ 0 h 17"/>
                  <a:gd name="T2" fmla="*/ 34 w 34"/>
                  <a:gd name="T3" fmla="*/ 9 h 17"/>
                  <a:gd name="T4" fmla="*/ 2 w 34"/>
                  <a:gd name="T5" fmla="*/ 17 h 17"/>
                  <a:gd name="T6" fmla="*/ 0 w 34"/>
                  <a:gd name="T7" fmla="*/ 9 h 17"/>
                  <a:gd name="T8" fmla="*/ 32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32" y="0"/>
                    </a:moveTo>
                    <a:lnTo>
                      <a:pt x="34" y="9"/>
                    </a:lnTo>
                    <a:lnTo>
                      <a:pt x="2" y="17"/>
                    </a:lnTo>
                    <a:lnTo>
                      <a:pt x="0" y="9"/>
                    </a:lnTo>
                    <a:lnTo>
                      <a:pt x="32" y="0"/>
                    </a:lnTo>
                    <a:close/>
                  </a:path>
                </a:pathLst>
              </a:custGeom>
              <a:solidFill>
                <a:srgbClr val="000000"/>
              </a:solidFill>
              <a:ln w="9525">
                <a:noFill/>
                <a:round/>
                <a:headEnd/>
                <a:tailEnd/>
              </a:ln>
            </p:spPr>
            <p:txBody>
              <a:bodyPr/>
              <a:lstStyle/>
              <a:p>
                <a:endParaRPr lang="en-US"/>
              </a:p>
            </p:txBody>
          </p:sp>
          <p:sp>
            <p:nvSpPr>
              <p:cNvPr id="93487" name="Freeform 715"/>
              <p:cNvSpPr>
                <a:spLocks/>
              </p:cNvSpPr>
              <p:nvPr/>
            </p:nvSpPr>
            <p:spPr bwMode="auto">
              <a:xfrm>
                <a:off x="1534" y="4091"/>
                <a:ext cx="34" cy="16"/>
              </a:xfrm>
              <a:custGeom>
                <a:avLst/>
                <a:gdLst>
                  <a:gd name="T0" fmla="*/ 32 w 34"/>
                  <a:gd name="T1" fmla="*/ 0 h 16"/>
                  <a:gd name="T2" fmla="*/ 34 w 34"/>
                  <a:gd name="T3" fmla="*/ 7 h 16"/>
                  <a:gd name="T4" fmla="*/ 2 w 34"/>
                  <a:gd name="T5" fmla="*/ 16 h 16"/>
                  <a:gd name="T6" fmla="*/ 0 w 34"/>
                  <a:gd name="T7" fmla="*/ 9 h 16"/>
                  <a:gd name="T8" fmla="*/ 32 w 34"/>
                  <a:gd name="T9" fmla="*/ 0 h 16"/>
                  <a:gd name="T10" fmla="*/ 0 60000 65536"/>
                  <a:gd name="T11" fmla="*/ 0 60000 65536"/>
                  <a:gd name="T12" fmla="*/ 0 60000 65536"/>
                  <a:gd name="T13" fmla="*/ 0 60000 65536"/>
                  <a:gd name="T14" fmla="*/ 0 60000 65536"/>
                  <a:gd name="T15" fmla="*/ 0 w 34"/>
                  <a:gd name="T16" fmla="*/ 0 h 16"/>
                  <a:gd name="T17" fmla="*/ 34 w 34"/>
                  <a:gd name="T18" fmla="*/ 16 h 16"/>
                </a:gdLst>
                <a:ahLst/>
                <a:cxnLst>
                  <a:cxn ang="T10">
                    <a:pos x="T0" y="T1"/>
                  </a:cxn>
                  <a:cxn ang="T11">
                    <a:pos x="T2" y="T3"/>
                  </a:cxn>
                  <a:cxn ang="T12">
                    <a:pos x="T4" y="T5"/>
                  </a:cxn>
                  <a:cxn ang="T13">
                    <a:pos x="T6" y="T7"/>
                  </a:cxn>
                  <a:cxn ang="T14">
                    <a:pos x="T8" y="T9"/>
                  </a:cxn>
                </a:cxnLst>
                <a:rect l="T15" t="T16" r="T17" b="T18"/>
                <a:pathLst>
                  <a:path w="34" h="16">
                    <a:moveTo>
                      <a:pt x="32" y="0"/>
                    </a:moveTo>
                    <a:lnTo>
                      <a:pt x="34" y="7"/>
                    </a:lnTo>
                    <a:lnTo>
                      <a:pt x="2" y="16"/>
                    </a:lnTo>
                    <a:lnTo>
                      <a:pt x="0" y="9"/>
                    </a:lnTo>
                    <a:lnTo>
                      <a:pt x="32" y="0"/>
                    </a:lnTo>
                    <a:close/>
                  </a:path>
                </a:pathLst>
              </a:custGeom>
              <a:solidFill>
                <a:srgbClr val="000000"/>
              </a:solidFill>
              <a:ln w="9525">
                <a:noFill/>
                <a:round/>
                <a:headEnd/>
                <a:tailEnd/>
              </a:ln>
            </p:spPr>
            <p:txBody>
              <a:bodyPr/>
              <a:lstStyle/>
              <a:p>
                <a:endParaRPr lang="en-US"/>
              </a:p>
            </p:txBody>
          </p:sp>
          <p:sp>
            <p:nvSpPr>
              <p:cNvPr id="93488" name="Freeform 714"/>
              <p:cNvSpPr>
                <a:spLocks/>
              </p:cNvSpPr>
              <p:nvPr/>
            </p:nvSpPr>
            <p:spPr bwMode="auto">
              <a:xfrm>
                <a:off x="1536" y="4098"/>
                <a:ext cx="34" cy="17"/>
              </a:xfrm>
              <a:custGeom>
                <a:avLst/>
                <a:gdLst>
                  <a:gd name="T0" fmla="*/ 32 w 34"/>
                  <a:gd name="T1" fmla="*/ 0 h 17"/>
                  <a:gd name="T2" fmla="*/ 34 w 34"/>
                  <a:gd name="T3" fmla="*/ 7 h 17"/>
                  <a:gd name="T4" fmla="*/ 2 w 34"/>
                  <a:gd name="T5" fmla="*/ 17 h 17"/>
                  <a:gd name="T6" fmla="*/ 0 w 34"/>
                  <a:gd name="T7" fmla="*/ 10 h 17"/>
                  <a:gd name="T8" fmla="*/ 32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32" y="0"/>
                    </a:moveTo>
                    <a:lnTo>
                      <a:pt x="34" y="7"/>
                    </a:lnTo>
                    <a:lnTo>
                      <a:pt x="2" y="17"/>
                    </a:lnTo>
                    <a:lnTo>
                      <a:pt x="0" y="10"/>
                    </a:lnTo>
                    <a:lnTo>
                      <a:pt x="32" y="0"/>
                    </a:lnTo>
                    <a:close/>
                  </a:path>
                </a:pathLst>
              </a:custGeom>
              <a:solidFill>
                <a:srgbClr val="000000"/>
              </a:solidFill>
              <a:ln w="9525">
                <a:noFill/>
                <a:round/>
                <a:headEnd/>
                <a:tailEnd/>
              </a:ln>
            </p:spPr>
            <p:txBody>
              <a:bodyPr/>
              <a:lstStyle/>
              <a:p>
                <a:endParaRPr lang="en-US"/>
              </a:p>
            </p:txBody>
          </p:sp>
          <p:sp>
            <p:nvSpPr>
              <p:cNvPr id="93489" name="Freeform 713"/>
              <p:cNvSpPr>
                <a:spLocks/>
              </p:cNvSpPr>
              <p:nvPr/>
            </p:nvSpPr>
            <p:spPr bwMode="auto">
              <a:xfrm>
                <a:off x="1539" y="4103"/>
                <a:ext cx="32" cy="18"/>
              </a:xfrm>
              <a:custGeom>
                <a:avLst/>
                <a:gdLst>
                  <a:gd name="T0" fmla="*/ 30 w 32"/>
                  <a:gd name="T1" fmla="*/ 0 h 18"/>
                  <a:gd name="T2" fmla="*/ 32 w 32"/>
                  <a:gd name="T3" fmla="*/ 5 h 18"/>
                  <a:gd name="T4" fmla="*/ 2 w 32"/>
                  <a:gd name="T5" fmla="*/ 18 h 18"/>
                  <a:gd name="T6" fmla="*/ 0 w 32"/>
                  <a:gd name="T7" fmla="*/ 13 h 18"/>
                  <a:gd name="T8" fmla="*/ 30 w 32"/>
                  <a:gd name="T9" fmla="*/ 0 h 18"/>
                  <a:gd name="T10" fmla="*/ 0 60000 65536"/>
                  <a:gd name="T11" fmla="*/ 0 60000 65536"/>
                  <a:gd name="T12" fmla="*/ 0 60000 65536"/>
                  <a:gd name="T13" fmla="*/ 0 60000 65536"/>
                  <a:gd name="T14" fmla="*/ 0 60000 65536"/>
                  <a:gd name="T15" fmla="*/ 0 w 32"/>
                  <a:gd name="T16" fmla="*/ 0 h 18"/>
                  <a:gd name="T17" fmla="*/ 32 w 32"/>
                  <a:gd name="T18" fmla="*/ 18 h 18"/>
                </a:gdLst>
                <a:ahLst/>
                <a:cxnLst>
                  <a:cxn ang="T10">
                    <a:pos x="T0" y="T1"/>
                  </a:cxn>
                  <a:cxn ang="T11">
                    <a:pos x="T2" y="T3"/>
                  </a:cxn>
                  <a:cxn ang="T12">
                    <a:pos x="T4" y="T5"/>
                  </a:cxn>
                  <a:cxn ang="T13">
                    <a:pos x="T6" y="T7"/>
                  </a:cxn>
                  <a:cxn ang="T14">
                    <a:pos x="T8" y="T9"/>
                  </a:cxn>
                </a:cxnLst>
                <a:rect l="T15" t="T16" r="T17" b="T18"/>
                <a:pathLst>
                  <a:path w="32" h="18">
                    <a:moveTo>
                      <a:pt x="30" y="0"/>
                    </a:moveTo>
                    <a:lnTo>
                      <a:pt x="32" y="5"/>
                    </a:lnTo>
                    <a:lnTo>
                      <a:pt x="2" y="18"/>
                    </a:lnTo>
                    <a:lnTo>
                      <a:pt x="0" y="13"/>
                    </a:lnTo>
                    <a:lnTo>
                      <a:pt x="30" y="0"/>
                    </a:lnTo>
                    <a:close/>
                  </a:path>
                </a:pathLst>
              </a:custGeom>
              <a:solidFill>
                <a:srgbClr val="000000"/>
              </a:solidFill>
              <a:ln w="9525">
                <a:noFill/>
                <a:round/>
                <a:headEnd/>
                <a:tailEnd/>
              </a:ln>
            </p:spPr>
            <p:txBody>
              <a:bodyPr/>
              <a:lstStyle/>
              <a:p>
                <a:endParaRPr lang="en-US"/>
              </a:p>
            </p:txBody>
          </p:sp>
          <p:sp>
            <p:nvSpPr>
              <p:cNvPr id="93490" name="Freeform 712"/>
              <p:cNvSpPr>
                <a:spLocks/>
              </p:cNvSpPr>
              <p:nvPr/>
            </p:nvSpPr>
            <p:spPr bwMode="auto">
              <a:xfrm>
                <a:off x="1541" y="4108"/>
                <a:ext cx="32" cy="18"/>
              </a:xfrm>
              <a:custGeom>
                <a:avLst/>
                <a:gdLst>
                  <a:gd name="T0" fmla="*/ 30 w 32"/>
                  <a:gd name="T1" fmla="*/ 0 h 18"/>
                  <a:gd name="T2" fmla="*/ 32 w 32"/>
                  <a:gd name="T3" fmla="*/ 5 h 18"/>
                  <a:gd name="T4" fmla="*/ 2 w 32"/>
                  <a:gd name="T5" fmla="*/ 18 h 18"/>
                  <a:gd name="T6" fmla="*/ 0 w 32"/>
                  <a:gd name="T7" fmla="*/ 13 h 18"/>
                  <a:gd name="T8" fmla="*/ 30 w 32"/>
                  <a:gd name="T9" fmla="*/ 0 h 18"/>
                  <a:gd name="T10" fmla="*/ 0 60000 65536"/>
                  <a:gd name="T11" fmla="*/ 0 60000 65536"/>
                  <a:gd name="T12" fmla="*/ 0 60000 65536"/>
                  <a:gd name="T13" fmla="*/ 0 60000 65536"/>
                  <a:gd name="T14" fmla="*/ 0 60000 65536"/>
                  <a:gd name="T15" fmla="*/ 0 w 32"/>
                  <a:gd name="T16" fmla="*/ 0 h 18"/>
                  <a:gd name="T17" fmla="*/ 32 w 32"/>
                  <a:gd name="T18" fmla="*/ 18 h 18"/>
                </a:gdLst>
                <a:ahLst/>
                <a:cxnLst>
                  <a:cxn ang="T10">
                    <a:pos x="T0" y="T1"/>
                  </a:cxn>
                  <a:cxn ang="T11">
                    <a:pos x="T2" y="T3"/>
                  </a:cxn>
                  <a:cxn ang="T12">
                    <a:pos x="T4" y="T5"/>
                  </a:cxn>
                  <a:cxn ang="T13">
                    <a:pos x="T6" y="T7"/>
                  </a:cxn>
                  <a:cxn ang="T14">
                    <a:pos x="T8" y="T9"/>
                  </a:cxn>
                </a:cxnLst>
                <a:rect l="T15" t="T16" r="T17" b="T18"/>
                <a:pathLst>
                  <a:path w="32" h="18">
                    <a:moveTo>
                      <a:pt x="30" y="0"/>
                    </a:moveTo>
                    <a:lnTo>
                      <a:pt x="32" y="5"/>
                    </a:lnTo>
                    <a:lnTo>
                      <a:pt x="2" y="18"/>
                    </a:lnTo>
                    <a:lnTo>
                      <a:pt x="0" y="13"/>
                    </a:lnTo>
                    <a:lnTo>
                      <a:pt x="30" y="0"/>
                    </a:lnTo>
                    <a:close/>
                  </a:path>
                </a:pathLst>
              </a:custGeom>
              <a:solidFill>
                <a:srgbClr val="000000"/>
              </a:solidFill>
              <a:ln w="9525">
                <a:noFill/>
                <a:round/>
                <a:headEnd/>
                <a:tailEnd/>
              </a:ln>
            </p:spPr>
            <p:txBody>
              <a:bodyPr/>
              <a:lstStyle/>
              <a:p>
                <a:endParaRPr lang="en-US"/>
              </a:p>
            </p:txBody>
          </p:sp>
          <p:sp>
            <p:nvSpPr>
              <p:cNvPr id="93491" name="Freeform 711"/>
              <p:cNvSpPr>
                <a:spLocks/>
              </p:cNvSpPr>
              <p:nvPr/>
            </p:nvSpPr>
            <p:spPr bwMode="auto">
              <a:xfrm>
                <a:off x="1545" y="4111"/>
                <a:ext cx="29" cy="20"/>
              </a:xfrm>
              <a:custGeom>
                <a:avLst/>
                <a:gdLst>
                  <a:gd name="T0" fmla="*/ 27 w 29"/>
                  <a:gd name="T1" fmla="*/ 0 h 20"/>
                  <a:gd name="T2" fmla="*/ 29 w 29"/>
                  <a:gd name="T3" fmla="*/ 3 h 20"/>
                  <a:gd name="T4" fmla="*/ 2 w 29"/>
                  <a:gd name="T5" fmla="*/ 20 h 20"/>
                  <a:gd name="T6" fmla="*/ 0 w 29"/>
                  <a:gd name="T7" fmla="*/ 17 h 20"/>
                  <a:gd name="T8" fmla="*/ 27 w 29"/>
                  <a:gd name="T9" fmla="*/ 0 h 20"/>
                  <a:gd name="T10" fmla="*/ 0 60000 65536"/>
                  <a:gd name="T11" fmla="*/ 0 60000 65536"/>
                  <a:gd name="T12" fmla="*/ 0 60000 65536"/>
                  <a:gd name="T13" fmla="*/ 0 60000 65536"/>
                  <a:gd name="T14" fmla="*/ 0 60000 65536"/>
                  <a:gd name="T15" fmla="*/ 0 w 29"/>
                  <a:gd name="T16" fmla="*/ 0 h 20"/>
                  <a:gd name="T17" fmla="*/ 29 w 29"/>
                  <a:gd name="T18" fmla="*/ 20 h 20"/>
                </a:gdLst>
                <a:ahLst/>
                <a:cxnLst>
                  <a:cxn ang="T10">
                    <a:pos x="T0" y="T1"/>
                  </a:cxn>
                  <a:cxn ang="T11">
                    <a:pos x="T2" y="T3"/>
                  </a:cxn>
                  <a:cxn ang="T12">
                    <a:pos x="T4" y="T5"/>
                  </a:cxn>
                  <a:cxn ang="T13">
                    <a:pos x="T6" y="T7"/>
                  </a:cxn>
                  <a:cxn ang="T14">
                    <a:pos x="T8" y="T9"/>
                  </a:cxn>
                </a:cxnLst>
                <a:rect l="T15" t="T16" r="T17" b="T18"/>
                <a:pathLst>
                  <a:path w="29" h="20">
                    <a:moveTo>
                      <a:pt x="27" y="0"/>
                    </a:moveTo>
                    <a:lnTo>
                      <a:pt x="29" y="3"/>
                    </a:lnTo>
                    <a:lnTo>
                      <a:pt x="2" y="20"/>
                    </a:lnTo>
                    <a:lnTo>
                      <a:pt x="0" y="17"/>
                    </a:lnTo>
                    <a:lnTo>
                      <a:pt x="27" y="0"/>
                    </a:lnTo>
                    <a:close/>
                  </a:path>
                </a:pathLst>
              </a:custGeom>
              <a:solidFill>
                <a:srgbClr val="000000"/>
              </a:solidFill>
              <a:ln w="9525">
                <a:noFill/>
                <a:round/>
                <a:headEnd/>
                <a:tailEnd/>
              </a:ln>
            </p:spPr>
            <p:txBody>
              <a:bodyPr/>
              <a:lstStyle/>
              <a:p>
                <a:endParaRPr lang="en-US"/>
              </a:p>
            </p:txBody>
          </p:sp>
          <p:sp>
            <p:nvSpPr>
              <p:cNvPr id="93492" name="Freeform 710"/>
              <p:cNvSpPr>
                <a:spLocks/>
              </p:cNvSpPr>
              <p:nvPr/>
            </p:nvSpPr>
            <p:spPr bwMode="auto">
              <a:xfrm>
                <a:off x="1549" y="4111"/>
                <a:ext cx="25" cy="25"/>
              </a:xfrm>
              <a:custGeom>
                <a:avLst/>
                <a:gdLst>
                  <a:gd name="T0" fmla="*/ 23 w 25"/>
                  <a:gd name="T1" fmla="*/ 0 h 25"/>
                  <a:gd name="T2" fmla="*/ 25 w 25"/>
                  <a:gd name="T3" fmla="*/ 2 h 25"/>
                  <a:gd name="T4" fmla="*/ 2 w 25"/>
                  <a:gd name="T5" fmla="*/ 25 h 25"/>
                  <a:gd name="T6" fmla="*/ 0 w 25"/>
                  <a:gd name="T7" fmla="*/ 23 h 25"/>
                  <a:gd name="T8" fmla="*/ 23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3" y="0"/>
                    </a:moveTo>
                    <a:lnTo>
                      <a:pt x="25" y="2"/>
                    </a:lnTo>
                    <a:lnTo>
                      <a:pt x="2" y="25"/>
                    </a:lnTo>
                    <a:lnTo>
                      <a:pt x="0" y="23"/>
                    </a:lnTo>
                    <a:lnTo>
                      <a:pt x="23" y="0"/>
                    </a:lnTo>
                    <a:close/>
                  </a:path>
                </a:pathLst>
              </a:custGeom>
              <a:solidFill>
                <a:srgbClr val="000000"/>
              </a:solidFill>
              <a:ln w="9525">
                <a:noFill/>
                <a:round/>
                <a:headEnd/>
                <a:tailEnd/>
              </a:ln>
            </p:spPr>
            <p:txBody>
              <a:bodyPr/>
              <a:lstStyle/>
              <a:p>
                <a:endParaRPr lang="en-US"/>
              </a:p>
            </p:txBody>
          </p:sp>
          <p:sp>
            <p:nvSpPr>
              <p:cNvPr id="93493" name="Freeform 709"/>
              <p:cNvSpPr>
                <a:spLocks/>
              </p:cNvSpPr>
              <p:nvPr/>
            </p:nvSpPr>
            <p:spPr bwMode="auto">
              <a:xfrm>
                <a:off x="1551" y="4113"/>
                <a:ext cx="25" cy="25"/>
              </a:xfrm>
              <a:custGeom>
                <a:avLst/>
                <a:gdLst>
                  <a:gd name="T0" fmla="*/ 23 w 25"/>
                  <a:gd name="T1" fmla="*/ 0 h 25"/>
                  <a:gd name="T2" fmla="*/ 25 w 25"/>
                  <a:gd name="T3" fmla="*/ 2 h 25"/>
                  <a:gd name="T4" fmla="*/ 2 w 25"/>
                  <a:gd name="T5" fmla="*/ 25 h 25"/>
                  <a:gd name="T6" fmla="*/ 0 w 25"/>
                  <a:gd name="T7" fmla="*/ 23 h 25"/>
                  <a:gd name="T8" fmla="*/ 23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23" y="0"/>
                    </a:moveTo>
                    <a:lnTo>
                      <a:pt x="25" y="2"/>
                    </a:lnTo>
                    <a:lnTo>
                      <a:pt x="2" y="25"/>
                    </a:lnTo>
                    <a:lnTo>
                      <a:pt x="0" y="23"/>
                    </a:lnTo>
                    <a:lnTo>
                      <a:pt x="23" y="0"/>
                    </a:lnTo>
                    <a:close/>
                  </a:path>
                </a:pathLst>
              </a:custGeom>
              <a:solidFill>
                <a:srgbClr val="000000"/>
              </a:solidFill>
              <a:ln w="9525">
                <a:noFill/>
                <a:round/>
                <a:headEnd/>
                <a:tailEnd/>
              </a:ln>
            </p:spPr>
            <p:txBody>
              <a:bodyPr/>
              <a:lstStyle/>
              <a:p>
                <a:endParaRPr lang="en-US"/>
              </a:p>
            </p:txBody>
          </p:sp>
          <p:sp>
            <p:nvSpPr>
              <p:cNvPr id="93494" name="Freeform 708"/>
              <p:cNvSpPr>
                <a:spLocks/>
              </p:cNvSpPr>
              <p:nvPr/>
            </p:nvSpPr>
            <p:spPr bwMode="auto">
              <a:xfrm>
                <a:off x="1559" y="4111"/>
                <a:ext cx="13" cy="32"/>
              </a:xfrm>
              <a:custGeom>
                <a:avLst/>
                <a:gdLst>
                  <a:gd name="T0" fmla="*/ 11 w 13"/>
                  <a:gd name="T1" fmla="*/ 0 h 32"/>
                  <a:gd name="T2" fmla="*/ 13 w 13"/>
                  <a:gd name="T3" fmla="*/ 1 h 32"/>
                  <a:gd name="T4" fmla="*/ 2 w 13"/>
                  <a:gd name="T5" fmla="*/ 32 h 32"/>
                  <a:gd name="T6" fmla="*/ 0 w 13"/>
                  <a:gd name="T7" fmla="*/ 31 h 32"/>
                  <a:gd name="T8" fmla="*/ 11 w 13"/>
                  <a:gd name="T9" fmla="*/ 0 h 32"/>
                  <a:gd name="T10" fmla="*/ 0 60000 65536"/>
                  <a:gd name="T11" fmla="*/ 0 60000 65536"/>
                  <a:gd name="T12" fmla="*/ 0 60000 65536"/>
                  <a:gd name="T13" fmla="*/ 0 60000 65536"/>
                  <a:gd name="T14" fmla="*/ 0 60000 65536"/>
                  <a:gd name="T15" fmla="*/ 0 w 13"/>
                  <a:gd name="T16" fmla="*/ 0 h 32"/>
                  <a:gd name="T17" fmla="*/ 13 w 13"/>
                  <a:gd name="T18" fmla="*/ 32 h 32"/>
                </a:gdLst>
                <a:ahLst/>
                <a:cxnLst>
                  <a:cxn ang="T10">
                    <a:pos x="T0" y="T1"/>
                  </a:cxn>
                  <a:cxn ang="T11">
                    <a:pos x="T2" y="T3"/>
                  </a:cxn>
                  <a:cxn ang="T12">
                    <a:pos x="T4" y="T5"/>
                  </a:cxn>
                  <a:cxn ang="T13">
                    <a:pos x="T6" y="T7"/>
                  </a:cxn>
                  <a:cxn ang="T14">
                    <a:pos x="T8" y="T9"/>
                  </a:cxn>
                </a:cxnLst>
                <a:rect l="T15" t="T16" r="T17" b="T18"/>
                <a:pathLst>
                  <a:path w="13" h="32">
                    <a:moveTo>
                      <a:pt x="11" y="0"/>
                    </a:moveTo>
                    <a:lnTo>
                      <a:pt x="13" y="1"/>
                    </a:lnTo>
                    <a:lnTo>
                      <a:pt x="2" y="32"/>
                    </a:lnTo>
                    <a:lnTo>
                      <a:pt x="0" y="31"/>
                    </a:lnTo>
                    <a:lnTo>
                      <a:pt x="11" y="0"/>
                    </a:lnTo>
                    <a:close/>
                  </a:path>
                </a:pathLst>
              </a:custGeom>
              <a:solidFill>
                <a:srgbClr val="000000"/>
              </a:solidFill>
              <a:ln w="9525">
                <a:noFill/>
                <a:round/>
                <a:headEnd/>
                <a:tailEnd/>
              </a:ln>
            </p:spPr>
            <p:txBody>
              <a:bodyPr/>
              <a:lstStyle/>
              <a:p>
                <a:endParaRPr lang="en-US"/>
              </a:p>
            </p:txBody>
          </p:sp>
          <p:sp>
            <p:nvSpPr>
              <p:cNvPr id="93495" name="Freeform 707"/>
              <p:cNvSpPr>
                <a:spLocks/>
              </p:cNvSpPr>
              <p:nvPr/>
            </p:nvSpPr>
            <p:spPr bwMode="auto">
              <a:xfrm>
                <a:off x="1561" y="4111"/>
                <a:ext cx="12" cy="32"/>
              </a:xfrm>
              <a:custGeom>
                <a:avLst/>
                <a:gdLst>
                  <a:gd name="T0" fmla="*/ 0 w 12"/>
                  <a:gd name="T1" fmla="*/ 1 h 32"/>
                  <a:gd name="T2" fmla="*/ 2 w 12"/>
                  <a:gd name="T3" fmla="*/ 0 h 32"/>
                  <a:gd name="T4" fmla="*/ 12 w 12"/>
                  <a:gd name="T5" fmla="*/ 31 h 32"/>
                  <a:gd name="T6" fmla="*/ 10 w 12"/>
                  <a:gd name="T7" fmla="*/ 32 h 32"/>
                  <a:gd name="T8" fmla="*/ 0 w 12"/>
                  <a:gd name="T9" fmla="*/ 1 h 32"/>
                  <a:gd name="T10" fmla="*/ 0 60000 65536"/>
                  <a:gd name="T11" fmla="*/ 0 60000 65536"/>
                  <a:gd name="T12" fmla="*/ 0 60000 65536"/>
                  <a:gd name="T13" fmla="*/ 0 60000 65536"/>
                  <a:gd name="T14" fmla="*/ 0 60000 65536"/>
                  <a:gd name="T15" fmla="*/ 0 w 12"/>
                  <a:gd name="T16" fmla="*/ 0 h 32"/>
                  <a:gd name="T17" fmla="*/ 12 w 12"/>
                  <a:gd name="T18" fmla="*/ 32 h 32"/>
                </a:gdLst>
                <a:ahLst/>
                <a:cxnLst>
                  <a:cxn ang="T10">
                    <a:pos x="T0" y="T1"/>
                  </a:cxn>
                  <a:cxn ang="T11">
                    <a:pos x="T2" y="T3"/>
                  </a:cxn>
                  <a:cxn ang="T12">
                    <a:pos x="T4" y="T5"/>
                  </a:cxn>
                  <a:cxn ang="T13">
                    <a:pos x="T6" y="T7"/>
                  </a:cxn>
                  <a:cxn ang="T14">
                    <a:pos x="T8" y="T9"/>
                  </a:cxn>
                </a:cxnLst>
                <a:rect l="T15" t="T16" r="T17" b="T18"/>
                <a:pathLst>
                  <a:path w="12" h="32">
                    <a:moveTo>
                      <a:pt x="0" y="1"/>
                    </a:moveTo>
                    <a:lnTo>
                      <a:pt x="2" y="0"/>
                    </a:lnTo>
                    <a:lnTo>
                      <a:pt x="12" y="31"/>
                    </a:lnTo>
                    <a:lnTo>
                      <a:pt x="10" y="32"/>
                    </a:lnTo>
                    <a:lnTo>
                      <a:pt x="0" y="1"/>
                    </a:lnTo>
                    <a:close/>
                  </a:path>
                </a:pathLst>
              </a:custGeom>
              <a:solidFill>
                <a:srgbClr val="000000"/>
              </a:solidFill>
              <a:ln w="9525">
                <a:noFill/>
                <a:round/>
                <a:headEnd/>
                <a:tailEnd/>
              </a:ln>
            </p:spPr>
            <p:txBody>
              <a:bodyPr/>
              <a:lstStyle/>
              <a:p>
                <a:endParaRPr lang="en-US"/>
              </a:p>
            </p:txBody>
          </p:sp>
          <p:sp>
            <p:nvSpPr>
              <p:cNvPr id="93496" name="Freeform 706"/>
              <p:cNvSpPr>
                <a:spLocks/>
              </p:cNvSpPr>
              <p:nvPr/>
            </p:nvSpPr>
            <p:spPr bwMode="auto">
              <a:xfrm>
                <a:off x="1563" y="4111"/>
                <a:ext cx="12" cy="31"/>
              </a:xfrm>
              <a:custGeom>
                <a:avLst/>
                <a:gdLst>
                  <a:gd name="T0" fmla="*/ 0 w 12"/>
                  <a:gd name="T1" fmla="*/ 0 h 31"/>
                  <a:gd name="T2" fmla="*/ 2 w 12"/>
                  <a:gd name="T3" fmla="*/ 0 h 31"/>
                  <a:gd name="T4" fmla="*/ 12 w 12"/>
                  <a:gd name="T5" fmla="*/ 31 h 31"/>
                  <a:gd name="T6" fmla="*/ 10 w 12"/>
                  <a:gd name="T7" fmla="*/ 31 h 31"/>
                  <a:gd name="T8" fmla="*/ 0 w 12"/>
                  <a:gd name="T9" fmla="*/ 0 h 31"/>
                  <a:gd name="T10" fmla="*/ 0 60000 65536"/>
                  <a:gd name="T11" fmla="*/ 0 60000 65536"/>
                  <a:gd name="T12" fmla="*/ 0 60000 65536"/>
                  <a:gd name="T13" fmla="*/ 0 60000 65536"/>
                  <a:gd name="T14" fmla="*/ 0 60000 65536"/>
                  <a:gd name="T15" fmla="*/ 0 w 12"/>
                  <a:gd name="T16" fmla="*/ 0 h 31"/>
                  <a:gd name="T17" fmla="*/ 12 w 12"/>
                  <a:gd name="T18" fmla="*/ 31 h 31"/>
                </a:gdLst>
                <a:ahLst/>
                <a:cxnLst>
                  <a:cxn ang="T10">
                    <a:pos x="T0" y="T1"/>
                  </a:cxn>
                  <a:cxn ang="T11">
                    <a:pos x="T2" y="T3"/>
                  </a:cxn>
                  <a:cxn ang="T12">
                    <a:pos x="T4" y="T5"/>
                  </a:cxn>
                  <a:cxn ang="T13">
                    <a:pos x="T6" y="T7"/>
                  </a:cxn>
                  <a:cxn ang="T14">
                    <a:pos x="T8" y="T9"/>
                  </a:cxn>
                </a:cxnLst>
                <a:rect l="T15" t="T16" r="T17" b="T18"/>
                <a:pathLst>
                  <a:path w="12" h="31">
                    <a:moveTo>
                      <a:pt x="0" y="0"/>
                    </a:moveTo>
                    <a:lnTo>
                      <a:pt x="2" y="0"/>
                    </a:lnTo>
                    <a:lnTo>
                      <a:pt x="12" y="31"/>
                    </a:lnTo>
                    <a:lnTo>
                      <a:pt x="10" y="31"/>
                    </a:lnTo>
                    <a:lnTo>
                      <a:pt x="0" y="0"/>
                    </a:lnTo>
                    <a:close/>
                  </a:path>
                </a:pathLst>
              </a:custGeom>
              <a:solidFill>
                <a:srgbClr val="000000"/>
              </a:solidFill>
              <a:ln w="9525">
                <a:noFill/>
                <a:round/>
                <a:headEnd/>
                <a:tailEnd/>
              </a:ln>
            </p:spPr>
            <p:txBody>
              <a:bodyPr/>
              <a:lstStyle/>
              <a:p>
                <a:endParaRPr lang="en-US"/>
              </a:p>
            </p:txBody>
          </p:sp>
          <p:sp>
            <p:nvSpPr>
              <p:cNvPr id="93497" name="Freeform 705"/>
              <p:cNvSpPr>
                <a:spLocks/>
              </p:cNvSpPr>
              <p:nvPr/>
            </p:nvSpPr>
            <p:spPr bwMode="auto">
              <a:xfrm>
                <a:off x="1559" y="4113"/>
                <a:ext cx="25" cy="25"/>
              </a:xfrm>
              <a:custGeom>
                <a:avLst/>
                <a:gdLst>
                  <a:gd name="T0" fmla="*/ 0 w 25"/>
                  <a:gd name="T1" fmla="*/ 2 h 25"/>
                  <a:gd name="T2" fmla="*/ 2 w 25"/>
                  <a:gd name="T3" fmla="*/ 0 h 25"/>
                  <a:gd name="T4" fmla="*/ 25 w 25"/>
                  <a:gd name="T5" fmla="*/ 23 h 25"/>
                  <a:gd name="T6" fmla="*/ 23 w 25"/>
                  <a:gd name="T7" fmla="*/ 25 h 25"/>
                  <a:gd name="T8" fmla="*/ 0 w 25"/>
                  <a:gd name="T9" fmla="*/ 2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0" y="2"/>
                    </a:moveTo>
                    <a:lnTo>
                      <a:pt x="2" y="0"/>
                    </a:lnTo>
                    <a:lnTo>
                      <a:pt x="25" y="23"/>
                    </a:lnTo>
                    <a:lnTo>
                      <a:pt x="23" y="25"/>
                    </a:lnTo>
                    <a:lnTo>
                      <a:pt x="0" y="2"/>
                    </a:lnTo>
                    <a:close/>
                  </a:path>
                </a:pathLst>
              </a:custGeom>
              <a:solidFill>
                <a:srgbClr val="000000"/>
              </a:solidFill>
              <a:ln w="9525">
                <a:noFill/>
                <a:round/>
                <a:headEnd/>
                <a:tailEnd/>
              </a:ln>
            </p:spPr>
            <p:txBody>
              <a:bodyPr/>
              <a:lstStyle/>
              <a:p>
                <a:endParaRPr lang="en-US"/>
              </a:p>
            </p:txBody>
          </p:sp>
          <p:sp>
            <p:nvSpPr>
              <p:cNvPr id="93498" name="Freeform 704"/>
              <p:cNvSpPr>
                <a:spLocks/>
              </p:cNvSpPr>
              <p:nvPr/>
            </p:nvSpPr>
            <p:spPr bwMode="auto">
              <a:xfrm>
                <a:off x="1559" y="4111"/>
                <a:ext cx="28" cy="23"/>
              </a:xfrm>
              <a:custGeom>
                <a:avLst/>
                <a:gdLst>
                  <a:gd name="T0" fmla="*/ 0 w 28"/>
                  <a:gd name="T1" fmla="*/ 3 h 23"/>
                  <a:gd name="T2" fmla="*/ 2 w 28"/>
                  <a:gd name="T3" fmla="*/ 0 h 23"/>
                  <a:gd name="T4" fmla="*/ 28 w 28"/>
                  <a:gd name="T5" fmla="*/ 20 h 23"/>
                  <a:gd name="T6" fmla="*/ 26 w 28"/>
                  <a:gd name="T7" fmla="*/ 23 h 23"/>
                  <a:gd name="T8" fmla="*/ 0 w 28"/>
                  <a:gd name="T9" fmla="*/ 3 h 23"/>
                  <a:gd name="T10" fmla="*/ 0 60000 65536"/>
                  <a:gd name="T11" fmla="*/ 0 60000 65536"/>
                  <a:gd name="T12" fmla="*/ 0 60000 65536"/>
                  <a:gd name="T13" fmla="*/ 0 60000 65536"/>
                  <a:gd name="T14" fmla="*/ 0 60000 65536"/>
                  <a:gd name="T15" fmla="*/ 0 w 28"/>
                  <a:gd name="T16" fmla="*/ 0 h 23"/>
                  <a:gd name="T17" fmla="*/ 28 w 28"/>
                  <a:gd name="T18" fmla="*/ 23 h 23"/>
                </a:gdLst>
                <a:ahLst/>
                <a:cxnLst>
                  <a:cxn ang="T10">
                    <a:pos x="T0" y="T1"/>
                  </a:cxn>
                  <a:cxn ang="T11">
                    <a:pos x="T2" y="T3"/>
                  </a:cxn>
                  <a:cxn ang="T12">
                    <a:pos x="T4" y="T5"/>
                  </a:cxn>
                  <a:cxn ang="T13">
                    <a:pos x="T6" y="T7"/>
                  </a:cxn>
                  <a:cxn ang="T14">
                    <a:pos x="T8" y="T9"/>
                  </a:cxn>
                </a:cxnLst>
                <a:rect l="T15" t="T16" r="T17" b="T18"/>
                <a:pathLst>
                  <a:path w="28" h="23">
                    <a:moveTo>
                      <a:pt x="0" y="3"/>
                    </a:moveTo>
                    <a:lnTo>
                      <a:pt x="2" y="0"/>
                    </a:lnTo>
                    <a:lnTo>
                      <a:pt x="28" y="20"/>
                    </a:lnTo>
                    <a:lnTo>
                      <a:pt x="26" y="23"/>
                    </a:lnTo>
                    <a:lnTo>
                      <a:pt x="0" y="3"/>
                    </a:lnTo>
                    <a:close/>
                  </a:path>
                </a:pathLst>
              </a:custGeom>
              <a:solidFill>
                <a:srgbClr val="000000"/>
              </a:solidFill>
              <a:ln w="9525">
                <a:noFill/>
                <a:round/>
                <a:headEnd/>
                <a:tailEnd/>
              </a:ln>
            </p:spPr>
            <p:txBody>
              <a:bodyPr/>
              <a:lstStyle/>
              <a:p>
                <a:endParaRPr lang="en-US"/>
              </a:p>
            </p:txBody>
          </p:sp>
          <p:sp>
            <p:nvSpPr>
              <p:cNvPr id="93499" name="Freeform 703"/>
              <p:cNvSpPr>
                <a:spLocks/>
              </p:cNvSpPr>
              <p:nvPr/>
            </p:nvSpPr>
            <p:spPr bwMode="auto">
              <a:xfrm>
                <a:off x="1560" y="4109"/>
                <a:ext cx="30" cy="21"/>
              </a:xfrm>
              <a:custGeom>
                <a:avLst/>
                <a:gdLst>
                  <a:gd name="T0" fmla="*/ 0 w 30"/>
                  <a:gd name="T1" fmla="*/ 4 h 21"/>
                  <a:gd name="T2" fmla="*/ 2 w 30"/>
                  <a:gd name="T3" fmla="*/ 0 h 21"/>
                  <a:gd name="T4" fmla="*/ 30 w 30"/>
                  <a:gd name="T5" fmla="*/ 17 h 21"/>
                  <a:gd name="T6" fmla="*/ 28 w 30"/>
                  <a:gd name="T7" fmla="*/ 21 h 21"/>
                  <a:gd name="T8" fmla="*/ 0 w 30"/>
                  <a:gd name="T9" fmla="*/ 4 h 21"/>
                  <a:gd name="T10" fmla="*/ 0 60000 65536"/>
                  <a:gd name="T11" fmla="*/ 0 60000 65536"/>
                  <a:gd name="T12" fmla="*/ 0 60000 65536"/>
                  <a:gd name="T13" fmla="*/ 0 60000 65536"/>
                  <a:gd name="T14" fmla="*/ 0 60000 65536"/>
                  <a:gd name="T15" fmla="*/ 0 w 30"/>
                  <a:gd name="T16" fmla="*/ 0 h 21"/>
                  <a:gd name="T17" fmla="*/ 30 w 30"/>
                  <a:gd name="T18" fmla="*/ 21 h 21"/>
                </a:gdLst>
                <a:ahLst/>
                <a:cxnLst>
                  <a:cxn ang="T10">
                    <a:pos x="T0" y="T1"/>
                  </a:cxn>
                  <a:cxn ang="T11">
                    <a:pos x="T2" y="T3"/>
                  </a:cxn>
                  <a:cxn ang="T12">
                    <a:pos x="T4" y="T5"/>
                  </a:cxn>
                  <a:cxn ang="T13">
                    <a:pos x="T6" y="T7"/>
                  </a:cxn>
                  <a:cxn ang="T14">
                    <a:pos x="T8" y="T9"/>
                  </a:cxn>
                </a:cxnLst>
                <a:rect l="T15" t="T16" r="T17" b="T18"/>
                <a:pathLst>
                  <a:path w="30" h="21">
                    <a:moveTo>
                      <a:pt x="0" y="4"/>
                    </a:moveTo>
                    <a:lnTo>
                      <a:pt x="2" y="0"/>
                    </a:lnTo>
                    <a:lnTo>
                      <a:pt x="30" y="17"/>
                    </a:lnTo>
                    <a:lnTo>
                      <a:pt x="28" y="21"/>
                    </a:lnTo>
                    <a:lnTo>
                      <a:pt x="0" y="4"/>
                    </a:lnTo>
                    <a:close/>
                  </a:path>
                </a:pathLst>
              </a:custGeom>
              <a:solidFill>
                <a:srgbClr val="000000"/>
              </a:solidFill>
              <a:ln w="9525">
                <a:noFill/>
                <a:round/>
                <a:headEnd/>
                <a:tailEnd/>
              </a:ln>
            </p:spPr>
            <p:txBody>
              <a:bodyPr/>
              <a:lstStyle/>
              <a:p>
                <a:endParaRPr lang="en-US"/>
              </a:p>
            </p:txBody>
          </p:sp>
          <p:sp>
            <p:nvSpPr>
              <p:cNvPr id="93500" name="Freeform 702"/>
              <p:cNvSpPr>
                <a:spLocks/>
              </p:cNvSpPr>
              <p:nvPr/>
            </p:nvSpPr>
            <p:spPr bwMode="auto">
              <a:xfrm>
                <a:off x="1561" y="4106"/>
                <a:ext cx="32" cy="19"/>
              </a:xfrm>
              <a:custGeom>
                <a:avLst/>
                <a:gdLst>
                  <a:gd name="T0" fmla="*/ 0 w 32"/>
                  <a:gd name="T1" fmla="*/ 5 h 19"/>
                  <a:gd name="T2" fmla="*/ 3 w 32"/>
                  <a:gd name="T3" fmla="*/ 0 h 19"/>
                  <a:gd name="T4" fmla="*/ 32 w 32"/>
                  <a:gd name="T5" fmla="*/ 15 h 19"/>
                  <a:gd name="T6" fmla="*/ 30 w 32"/>
                  <a:gd name="T7" fmla="*/ 19 h 19"/>
                  <a:gd name="T8" fmla="*/ 0 w 32"/>
                  <a:gd name="T9" fmla="*/ 5 h 19"/>
                  <a:gd name="T10" fmla="*/ 0 60000 65536"/>
                  <a:gd name="T11" fmla="*/ 0 60000 65536"/>
                  <a:gd name="T12" fmla="*/ 0 60000 65536"/>
                  <a:gd name="T13" fmla="*/ 0 60000 65536"/>
                  <a:gd name="T14" fmla="*/ 0 60000 65536"/>
                  <a:gd name="T15" fmla="*/ 0 w 32"/>
                  <a:gd name="T16" fmla="*/ 0 h 19"/>
                  <a:gd name="T17" fmla="*/ 32 w 32"/>
                  <a:gd name="T18" fmla="*/ 19 h 19"/>
                </a:gdLst>
                <a:ahLst/>
                <a:cxnLst>
                  <a:cxn ang="T10">
                    <a:pos x="T0" y="T1"/>
                  </a:cxn>
                  <a:cxn ang="T11">
                    <a:pos x="T2" y="T3"/>
                  </a:cxn>
                  <a:cxn ang="T12">
                    <a:pos x="T4" y="T5"/>
                  </a:cxn>
                  <a:cxn ang="T13">
                    <a:pos x="T6" y="T7"/>
                  </a:cxn>
                  <a:cxn ang="T14">
                    <a:pos x="T8" y="T9"/>
                  </a:cxn>
                </a:cxnLst>
                <a:rect l="T15" t="T16" r="T17" b="T18"/>
                <a:pathLst>
                  <a:path w="32" h="19">
                    <a:moveTo>
                      <a:pt x="0" y="5"/>
                    </a:moveTo>
                    <a:lnTo>
                      <a:pt x="3" y="0"/>
                    </a:lnTo>
                    <a:lnTo>
                      <a:pt x="32" y="15"/>
                    </a:lnTo>
                    <a:lnTo>
                      <a:pt x="30" y="19"/>
                    </a:lnTo>
                    <a:lnTo>
                      <a:pt x="0" y="5"/>
                    </a:lnTo>
                    <a:close/>
                  </a:path>
                </a:pathLst>
              </a:custGeom>
              <a:solidFill>
                <a:srgbClr val="000000"/>
              </a:solidFill>
              <a:ln w="9525">
                <a:noFill/>
                <a:round/>
                <a:headEnd/>
                <a:tailEnd/>
              </a:ln>
            </p:spPr>
            <p:txBody>
              <a:bodyPr/>
              <a:lstStyle/>
              <a:p>
                <a:endParaRPr lang="en-US"/>
              </a:p>
            </p:txBody>
          </p:sp>
          <p:sp>
            <p:nvSpPr>
              <p:cNvPr id="93501" name="Freeform 701"/>
              <p:cNvSpPr>
                <a:spLocks/>
              </p:cNvSpPr>
              <p:nvPr/>
            </p:nvSpPr>
            <p:spPr bwMode="auto">
              <a:xfrm>
                <a:off x="1564" y="4102"/>
                <a:ext cx="31" cy="18"/>
              </a:xfrm>
              <a:custGeom>
                <a:avLst/>
                <a:gdLst>
                  <a:gd name="T0" fmla="*/ 0 w 31"/>
                  <a:gd name="T1" fmla="*/ 5 h 18"/>
                  <a:gd name="T2" fmla="*/ 2 w 31"/>
                  <a:gd name="T3" fmla="*/ 0 h 18"/>
                  <a:gd name="T4" fmla="*/ 31 w 31"/>
                  <a:gd name="T5" fmla="*/ 13 h 18"/>
                  <a:gd name="T6" fmla="*/ 29 w 31"/>
                  <a:gd name="T7" fmla="*/ 18 h 18"/>
                  <a:gd name="T8" fmla="*/ 0 w 31"/>
                  <a:gd name="T9" fmla="*/ 5 h 18"/>
                  <a:gd name="T10" fmla="*/ 0 60000 65536"/>
                  <a:gd name="T11" fmla="*/ 0 60000 65536"/>
                  <a:gd name="T12" fmla="*/ 0 60000 65536"/>
                  <a:gd name="T13" fmla="*/ 0 60000 65536"/>
                  <a:gd name="T14" fmla="*/ 0 60000 65536"/>
                  <a:gd name="T15" fmla="*/ 0 w 31"/>
                  <a:gd name="T16" fmla="*/ 0 h 18"/>
                  <a:gd name="T17" fmla="*/ 31 w 31"/>
                  <a:gd name="T18" fmla="*/ 18 h 18"/>
                </a:gdLst>
                <a:ahLst/>
                <a:cxnLst>
                  <a:cxn ang="T10">
                    <a:pos x="T0" y="T1"/>
                  </a:cxn>
                  <a:cxn ang="T11">
                    <a:pos x="T2" y="T3"/>
                  </a:cxn>
                  <a:cxn ang="T12">
                    <a:pos x="T4" y="T5"/>
                  </a:cxn>
                  <a:cxn ang="T13">
                    <a:pos x="T6" y="T7"/>
                  </a:cxn>
                  <a:cxn ang="T14">
                    <a:pos x="T8" y="T9"/>
                  </a:cxn>
                </a:cxnLst>
                <a:rect l="T15" t="T16" r="T17" b="T18"/>
                <a:pathLst>
                  <a:path w="31" h="18">
                    <a:moveTo>
                      <a:pt x="0" y="5"/>
                    </a:moveTo>
                    <a:lnTo>
                      <a:pt x="2" y="0"/>
                    </a:lnTo>
                    <a:lnTo>
                      <a:pt x="31" y="13"/>
                    </a:lnTo>
                    <a:lnTo>
                      <a:pt x="29" y="18"/>
                    </a:lnTo>
                    <a:lnTo>
                      <a:pt x="0" y="5"/>
                    </a:lnTo>
                    <a:close/>
                  </a:path>
                </a:pathLst>
              </a:custGeom>
              <a:solidFill>
                <a:srgbClr val="000000"/>
              </a:solidFill>
              <a:ln w="9525">
                <a:noFill/>
                <a:round/>
                <a:headEnd/>
                <a:tailEnd/>
              </a:ln>
            </p:spPr>
            <p:txBody>
              <a:bodyPr/>
              <a:lstStyle/>
              <a:p>
                <a:endParaRPr lang="en-US"/>
              </a:p>
            </p:txBody>
          </p:sp>
          <p:sp>
            <p:nvSpPr>
              <p:cNvPr id="93502" name="Freeform 700"/>
              <p:cNvSpPr>
                <a:spLocks/>
              </p:cNvSpPr>
              <p:nvPr/>
            </p:nvSpPr>
            <p:spPr bwMode="auto">
              <a:xfrm>
                <a:off x="1565" y="4098"/>
                <a:ext cx="33" cy="16"/>
              </a:xfrm>
              <a:custGeom>
                <a:avLst/>
                <a:gdLst>
                  <a:gd name="T0" fmla="*/ 0 w 33"/>
                  <a:gd name="T1" fmla="*/ 6 h 16"/>
                  <a:gd name="T2" fmla="*/ 2 w 33"/>
                  <a:gd name="T3" fmla="*/ 0 h 16"/>
                  <a:gd name="T4" fmla="*/ 33 w 33"/>
                  <a:gd name="T5" fmla="*/ 10 h 16"/>
                  <a:gd name="T6" fmla="*/ 31 w 33"/>
                  <a:gd name="T7" fmla="*/ 16 h 16"/>
                  <a:gd name="T8" fmla="*/ 0 w 33"/>
                  <a:gd name="T9" fmla="*/ 6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6"/>
                    </a:moveTo>
                    <a:lnTo>
                      <a:pt x="2" y="0"/>
                    </a:lnTo>
                    <a:lnTo>
                      <a:pt x="33" y="10"/>
                    </a:lnTo>
                    <a:lnTo>
                      <a:pt x="31" y="16"/>
                    </a:lnTo>
                    <a:lnTo>
                      <a:pt x="0" y="6"/>
                    </a:lnTo>
                    <a:close/>
                  </a:path>
                </a:pathLst>
              </a:custGeom>
              <a:solidFill>
                <a:srgbClr val="000000"/>
              </a:solidFill>
              <a:ln w="9525">
                <a:noFill/>
                <a:round/>
                <a:headEnd/>
                <a:tailEnd/>
              </a:ln>
            </p:spPr>
            <p:txBody>
              <a:bodyPr/>
              <a:lstStyle/>
              <a:p>
                <a:endParaRPr lang="en-US"/>
              </a:p>
            </p:txBody>
          </p:sp>
          <p:sp>
            <p:nvSpPr>
              <p:cNvPr id="93503" name="Freeform 699"/>
              <p:cNvSpPr>
                <a:spLocks/>
              </p:cNvSpPr>
              <p:nvPr/>
            </p:nvSpPr>
            <p:spPr bwMode="auto">
              <a:xfrm>
                <a:off x="1568" y="4090"/>
                <a:ext cx="32" cy="19"/>
              </a:xfrm>
              <a:custGeom>
                <a:avLst/>
                <a:gdLst>
                  <a:gd name="T0" fmla="*/ 0 w 32"/>
                  <a:gd name="T1" fmla="*/ 6 h 19"/>
                  <a:gd name="T2" fmla="*/ 2 w 32"/>
                  <a:gd name="T3" fmla="*/ 0 h 19"/>
                  <a:gd name="T4" fmla="*/ 32 w 32"/>
                  <a:gd name="T5" fmla="*/ 13 h 19"/>
                  <a:gd name="T6" fmla="*/ 29 w 32"/>
                  <a:gd name="T7" fmla="*/ 19 h 19"/>
                  <a:gd name="T8" fmla="*/ 0 w 32"/>
                  <a:gd name="T9" fmla="*/ 6 h 19"/>
                  <a:gd name="T10" fmla="*/ 0 60000 65536"/>
                  <a:gd name="T11" fmla="*/ 0 60000 65536"/>
                  <a:gd name="T12" fmla="*/ 0 60000 65536"/>
                  <a:gd name="T13" fmla="*/ 0 60000 65536"/>
                  <a:gd name="T14" fmla="*/ 0 60000 65536"/>
                  <a:gd name="T15" fmla="*/ 0 w 32"/>
                  <a:gd name="T16" fmla="*/ 0 h 19"/>
                  <a:gd name="T17" fmla="*/ 32 w 32"/>
                  <a:gd name="T18" fmla="*/ 19 h 19"/>
                </a:gdLst>
                <a:ahLst/>
                <a:cxnLst>
                  <a:cxn ang="T10">
                    <a:pos x="T0" y="T1"/>
                  </a:cxn>
                  <a:cxn ang="T11">
                    <a:pos x="T2" y="T3"/>
                  </a:cxn>
                  <a:cxn ang="T12">
                    <a:pos x="T4" y="T5"/>
                  </a:cxn>
                  <a:cxn ang="T13">
                    <a:pos x="T6" y="T7"/>
                  </a:cxn>
                  <a:cxn ang="T14">
                    <a:pos x="T8" y="T9"/>
                  </a:cxn>
                </a:cxnLst>
                <a:rect l="T15" t="T16" r="T17" b="T18"/>
                <a:pathLst>
                  <a:path w="32" h="19">
                    <a:moveTo>
                      <a:pt x="0" y="6"/>
                    </a:moveTo>
                    <a:lnTo>
                      <a:pt x="2" y="0"/>
                    </a:lnTo>
                    <a:lnTo>
                      <a:pt x="32" y="13"/>
                    </a:lnTo>
                    <a:lnTo>
                      <a:pt x="29" y="19"/>
                    </a:lnTo>
                    <a:lnTo>
                      <a:pt x="0" y="6"/>
                    </a:lnTo>
                    <a:close/>
                  </a:path>
                </a:pathLst>
              </a:custGeom>
              <a:solidFill>
                <a:srgbClr val="000000"/>
              </a:solidFill>
              <a:ln w="9525">
                <a:noFill/>
                <a:round/>
                <a:headEnd/>
                <a:tailEnd/>
              </a:ln>
            </p:spPr>
            <p:txBody>
              <a:bodyPr/>
              <a:lstStyle/>
              <a:p>
                <a:endParaRPr lang="en-US"/>
              </a:p>
            </p:txBody>
          </p:sp>
          <p:sp>
            <p:nvSpPr>
              <p:cNvPr id="93504" name="Freeform 698"/>
              <p:cNvSpPr>
                <a:spLocks/>
              </p:cNvSpPr>
              <p:nvPr/>
            </p:nvSpPr>
            <p:spPr bwMode="auto">
              <a:xfrm>
                <a:off x="1570" y="4085"/>
                <a:ext cx="33" cy="17"/>
              </a:xfrm>
              <a:custGeom>
                <a:avLst/>
                <a:gdLst>
                  <a:gd name="T0" fmla="*/ 0 w 33"/>
                  <a:gd name="T1" fmla="*/ 7 h 17"/>
                  <a:gd name="T2" fmla="*/ 2 w 33"/>
                  <a:gd name="T3" fmla="*/ 0 h 17"/>
                  <a:gd name="T4" fmla="*/ 33 w 33"/>
                  <a:gd name="T5" fmla="*/ 10 h 17"/>
                  <a:gd name="T6" fmla="*/ 31 w 33"/>
                  <a:gd name="T7" fmla="*/ 17 h 17"/>
                  <a:gd name="T8" fmla="*/ 0 w 33"/>
                  <a:gd name="T9" fmla="*/ 7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7"/>
                    </a:moveTo>
                    <a:lnTo>
                      <a:pt x="2" y="0"/>
                    </a:lnTo>
                    <a:lnTo>
                      <a:pt x="33" y="10"/>
                    </a:lnTo>
                    <a:lnTo>
                      <a:pt x="31" y="17"/>
                    </a:lnTo>
                    <a:lnTo>
                      <a:pt x="0" y="7"/>
                    </a:lnTo>
                    <a:close/>
                  </a:path>
                </a:pathLst>
              </a:custGeom>
              <a:solidFill>
                <a:srgbClr val="000000"/>
              </a:solidFill>
              <a:ln w="9525">
                <a:noFill/>
                <a:round/>
                <a:headEnd/>
                <a:tailEnd/>
              </a:ln>
            </p:spPr>
            <p:txBody>
              <a:bodyPr/>
              <a:lstStyle/>
              <a:p>
                <a:endParaRPr lang="en-US"/>
              </a:p>
            </p:txBody>
          </p:sp>
          <p:sp>
            <p:nvSpPr>
              <p:cNvPr id="93505" name="Freeform 697"/>
              <p:cNvSpPr>
                <a:spLocks/>
              </p:cNvSpPr>
              <p:nvPr/>
            </p:nvSpPr>
            <p:spPr bwMode="auto">
              <a:xfrm>
                <a:off x="1572" y="4078"/>
                <a:ext cx="33" cy="16"/>
              </a:xfrm>
              <a:custGeom>
                <a:avLst/>
                <a:gdLst>
                  <a:gd name="T0" fmla="*/ 0 w 33"/>
                  <a:gd name="T1" fmla="*/ 7 h 16"/>
                  <a:gd name="T2" fmla="*/ 2 w 33"/>
                  <a:gd name="T3" fmla="*/ 0 h 16"/>
                  <a:gd name="T4" fmla="*/ 33 w 33"/>
                  <a:gd name="T5" fmla="*/ 9 h 16"/>
                  <a:gd name="T6" fmla="*/ 31 w 33"/>
                  <a:gd name="T7" fmla="*/ 16 h 16"/>
                  <a:gd name="T8" fmla="*/ 0 w 33"/>
                  <a:gd name="T9" fmla="*/ 7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7"/>
                    </a:moveTo>
                    <a:lnTo>
                      <a:pt x="2" y="0"/>
                    </a:lnTo>
                    <a:lnTo>
                      <a:pt x="33" y="9"/>
                    </a:lnTo>
                    <a:lnTo>
                      <a:pt x="31" y="16"/>
                    </a:lnTo>
                    <a:lnTo>
                      <a:pt x="0" y="7"/>
                    </a:lnTo>
                    <a:close/>
                  </a:path>
                </a:pathLst>
              </a:custGeom>
              <a:solidFill>
                <a:srgbClr val="000000"/>
              </a:solidFill>
              <a:ln w="9525">
                <a:noFill/>
                <a:round/>
                <a:headEnd/>
                <a:tailEnd/>
              </a:ln>
            </p:spPr>
            <p:txBody>
              <a:bodyPr/>
              <a:lstStyle/>
              <a:p>
                <a:endParaRPr lang="en-US"/>
              </a:p>
            </p:txBody>
          </p:sp>
          <p:sp>
            <p:nvSpPr>
              <p:cNvPr id="93506" name="Freeform 696"/>
              <p:cNvSpPr>
                <a:spLocks/>
              </p:cNvSpPr>
              <p:nvPr/>
            </p:nvSpPr>
            <p:spPr bwMode="auto">
              <a:xfrm>
                <a:off x="1573" y="4070"/>
                <a:ext cx="34" cy="17"/>
              </a:xfrm>
              <a:custGeom>
                <a:avLst/>
                <a:gdLst>
                  <a:gd name="T0" fmla="*/ 0 w 34"/>
                  <a:gd name="T1" fmla="*/ 9 h 17"/>
                  <a:gd name="T2" fmla="*/ 2 w 34"/>
                  <a:gd name="T3" fmla="*/ 0 h 17"/>
                  <a:gd name="T4" fmla="*/ 34 w 34"/>
                  <a:gd name="T5" fmla="*/ 9 h 17"/>
                  <a:gd name="T6" fmla="*/ 32 w 34"/>
                  <a:gd name="T7" fmla="*/ 17 h 17"/>
                  <a:gd name="T8" fmla="*/ 0 w 34"/>
                  <a:gd name="T9" fmla="*/ 9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0" y="9"/>
                    </a:moveTo>
                    <a:lnTo>
                      <a:pt x="2" y="0"/>
                    </a:lnTo>
                    <a:lnTo>
                      <a:pt x="34" y="9"/>
                    </a:lnTo>
                    <a:lnTo>
                      <a:pt x="32" y="17"/>
                    </a:lnTo>
                    <a:lnTo>
                      <a:pt x="0" y="9"/>
                    </a:lnTo>
                    <a:close/>
                  </a:path>
                </a:pathLst>
              </a:custGeom>
              <a:solidFill>
                <a:srgbClr val="000000"/>
              </a:solidFill>
              <a:ln w="9525">
                <a:noFill/>
                <a:round/>
                <a:headEnd/>
                <a:tailEnd/>
              </a:ln>
            </p:spPr>
            <p:txBody>
              <a:bodyPr/>
              <a:lstStyle/>
              <a:p>
                <a:endParaRPr lang="en-US"/>
              </a:p>
            </p:txBody>
          </p:sp>
          <p:sp>
            <p:nvSpPr>
              <p:cNvPr id="93507" name="Freeform 695"/>
              <p:cNvSpPr>
                <a:spLocks/>
              </p:cNvSpPr>
              <p:nvPr/>
            </p:nvSpPr>
            <p:spPr bwMode="auto">
              <a:xfrm>
                <a:off x="1576" y="4061"/>
                <a:ext cx="34" cy="18"/>
              </a:xfrm>
              <a:custGeom>
                <a:avLst/>
                <a:gdLst>
                  <a:gd name="T0" fmla="*/ 0 w 34"/>
                  <a:gd name="T1" fmla="*/ 8 h 18"/>
                  <a:gd name="T2" fmla="*/ 2 w 34"/>
                  <a:gd name="T3" fmla="*/ 0 h 18"/>
                  <a:gd name="T4" fmla="*/ 34 w 34"/>
                  <a:gd name="T5" fmla="*/ 10 h 18"/>
                  <a:gd name="T6" fmla="*/ 31 w 34"/>
                  <a:gd name="T7" fmla="*/ 18 h 18"/>
                  <a:gd name="T8" fmla="*/ 0 w 34"/>
                  <a:gd name="T9" fmla="*/ 8 h 18"/>
                  <a:gd name="T10" fmla="*/ 0 60000 65536"/>
                  <a:gd name="T11" fmla="*/ 0 60000 65536"/>
                  <a:gd name="T12" fmla="*/ 0 60000 65536"/>
                  <a:gd name="T13" fmla="*/ 0 60000 65536"/>
                  <a:gd name="T14" fmla="*/ 0 60000 65536"/>
                  <a:gd name="T15" fmla="*/ 0 w 34"/>
                  <a:gd name="T16" fmla="*/ 0 h 18"/>
                  <a:gd name="T17" fmla="*/ 34 w 34"/>
                  <a:gd name="T18" fmla="*/ 18 h 18"/>
                </a:gdLst>
                <a:ahLst/>
                <a:cxnLst>
                  <a:cxn ang="T10">
                    <a:pos x="T0" y="T1"/>
                  </a:cxn>
                  <a:cxn ang="T11">
                    <a:pos x="T2" y="T3"/>
                  </a:cxn>
                  <a:cxn ang="T12">
                    <a:pos x="T4" y="T5"/>
                  </a:cxn>
                  <a:cxn ang="T13">
                    <a:pos x="T6" y="T7"/>
                  </a:cxn>
                  <a:cxn ang="T14">
                    <a:pos x="T8" y="T9"/>
                  </a:cxn>
                </a:cxnLst>
                <a:rect l="T15" t="T16" r="T17" b="T18"/>
                <a:pathLst>
                  <a:path w="34" h="18">
                    <a:moveTo>
                      <a:pt x="0" y="8"/>
                    </a:moveTo>
                    <a:lnTo>
                      <a:pt x="2" y="0"/>
                    </a:lnTo>
                    <a:lnTo>
                      <a:pt x="34" y="10"/>
                    </a:lnTo>
                    <a:lnTo>
                      <a:pt x="31" y="18"/>
                    </a:lnTo>
                    <a:lnTo>
                      <a:pt x="0" y="8"/>
                    </a:lnTo>
                    <a:close/>
                  </a:path>
                </a:pathLst>
              </a:custGeom>
              <a:solidFill>
                <a:srgbClr val="000000"/>
              </a:solidFill>
              <a:ln w="9525">
                <a:noFill/>
                <a:round/>
                <a:headEnd/>
                <a:tailEnd/>
              </a:ln>
            </p:spPr>
            <p:txBody>
              <a:bodyPr/>
              <a:lstStyle/>
              <a:p>
                <a:endParaRPr lang="en-US"/>
              </a:p>
            </p:txBody>
          </p:sp>
          <p:sp>
            <p:nvSpPr>
              <p:cNvPr id="93508" name="Freeform 694"/>
              <p:cNvSpPr>
                <a:spLocks/>
              </p:cNvSpPr>
              <p:nvPr/>
            </p:nvSpPr>
            <p:spPr bwMode="auto">
              <a:xfrm>
                <a:off x="1578" y="4053"/>
                <a:ext cx="34" cy="17"/>
              </a:xfrm>
              <a:custGeom>
                <a:avLst/>
                <a:gdLst>
                  <a:gd name="T0" fmla="*/ 0 w 34"/>
                  <a:gd name="T1" fmla="*/ 10 h 17"/>
                  <a:gd name="T2" fmla="*/ 2 w 34"/>
                  <a:gd name="T3" fmla="*/ 0 h 17"/>
                  <a:gd name="T4" fmla="*/ 34 w 34"/>
                  <a:gd name="T5" fmla="*/ 7 h 17"/>
                  <a:gd name="T6" fmla="*/ 32 w 34"/>
                  <a:gd name="T7" fmla="*/ 17 h 17"/>
                  <a:gd name="T8" fmla="*/ 0 w 34"/>
                  <a:gd name="T9" fmla="*/ 1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0" y="10"/>
                    </a:moveTo>
                    <a:lnTo>
                      <a:pt x="2" y="0"/>
                    </a:lnTo>
                    <a:lnTo>
                      <a:pt x="34" y="7"/>
                    </a:lnTo>
                    <a:lnTo>
                      <a:pt x="32" y="17"/>
                    </a:lnTo>
                    <a:lnTo>
                      <a:pt x="0" y="10"/>
                    </a:lnTo>
                    <a:close/>
                  </a:path>
                </a:pathLst>
              </a:custGeom>
              <a:solidFill>
                <a:srgbClr val="000000"/>
              </a:solidFill>
              <a:ln w="9525">
                <a:noFill/>
                <a:round/>
                <a:headEnd/>
                <a:tailEnd/>
              </a:ln>
            </p:spPr>
            <p:txBody>
              <a:bodyPr/>
              <a:lstStyle/>
              <a:p>
                <a:endParaRPr lang="en-US"/>
              </a:p>
            </p:txBody>
          </p:sp>
          <p:sp>
            <p:nvSpPr>
              <p:cNvPr id="93509" name="Freeform 693"/>
              <p:cNvSpPr>
                <a:spLocks/>
              </p:cNvSpPr>
              <p:nvPr/>
            </p:nvSpPr>
            <p:spPr bwMode="auto">
              <a:xfrm>
                <a:off x="1580" y="4044"/>
                <a:ext cx="34" cy="16"/>
              </a:xfrm>
              <a:custGeom>
                <a:avLst/>
                <a:gdLst>
                  <a:gd name="T0" fmla="*/ 0 w 34"/>
                  <a:gd name="T1" fmla="*/ 9 h 16"/>
                  <a:gd name="T2" fmla="*/ 2 w 34"/>
                  <a:gd name="T3" fmla="*/ 0 h 16"/>
                  <a:gd name="T4" fmla="*/ 34 w 34"/>
                  <a:gd name="T5" fmla="*/ 7 h 16"/>
                  <a:gd name="T6" fmla="*/ 32 w 34"/>
                  <a:gd name="T7" fmla="*/ 16 h 16"/>
                  <a:gd name="T8" fmla="*/ 0 w 34"/>
                  <a:gd name="T9" fmla="*/ 9 h 16"/>
                  <a:gd name="T10" fmla="*/ 0 60000 65536"/>
                  <a:gd name="T11" fmla="*/ 0 60000 65536"/>
                  <a:gd name="T12" fmla="*/ 0 60000 65536"/>
                  <a:gd name="T13" fmla="*/ 0 60000 65536"/>
                  <a:gd name="T14" fmla="*/ 0 60000 65536"/>
                  <a:gd name="T15" fmla="*/ 0 w 34"/>
                  <a:gd name="T16" fmla="*/ 0 h 16"/>
                  <a:gd name="T17" fmla="*/ 34 w 34"/>
                  <a:gd name="T18" fmla="*/ 16 h 16"/>
                </a:gdLst>
                <a:ahLst/>
                <a:cxnLst>
                  <a:cxn ang="T10">
                    <a:pos x="T0" y="T1"/>
                  </a:cxn>
                  <a:cxn ang="T11">
                    <a:pos x="T2" y="T3"/>
                  </a:cxn>
                  <a:cxn ang="T12">
                    <a:pos x="T4" y="T5"/>
                  </a:cxn>
                  <a:cxn ang="T13">
                    <a:pos x="T6" y="T7"/>
                  </a:cxn>
                  <a:cxn ang="T14">
                    <a:pos x="T8" y="T9"/>
                  </a:cxn>
                </a:cxnLst>
                <a:rect l="T15" t="T16" r="T17" b="T18"/>
                <a:pathLst>
                  <a:path w="34" h="16">
                    <a:moveTo>
                      <a:pt x="0" y="9"/>
                    </a:moveTo>
                    <a:lnTo>
                      <a:pt x="2" y="0"/>
                    </a:lnTo>
                    <a:lnTo>
                      <a:pt x="34" y="7"/>
                    </a:lnTo>
                    <a:lnTo>
                      <a:pt x="32" y="16"/>
                    </a:lnTo>
                    <a:lnTo>
                      <a:pt x="0" y="9"/>
                    </a:lnTo>
                    <a:close/>
                  </a:path>
                </a:pathLst>
              </a:custGeom>
              <a:solidFill>
                <a:srgbClr val="000000"/>
              </a:solidFill>
              <a:ln w="9525">
                <a:noFill/>
                <a:round/>
                <a:headEnd/>
                <a:tailEnd/>
              </a:ln>
            </p:spPr>
            <p:txBody>
              <a:bodyPr/>
              <a:lstStyle/>
              <a:p>
                <a:endParaRPr lang="en-US"/>
              </a:p>
            </p:txBody>
          </p:sp>
          <p:sp>
            <p:nvSpPr>
              <p:cNvPr id="93510" name="Freeform 692"/>
              <p:cNvSpPr>
                <a:spLocks/>
              </p:cNvSpPr>
              <p:nvPr/>
            </p:nvSpPr>
            <p:spPr bwMode="auto">
              <a:xfrm>
                <a:off x="1583" y="4023"/>
                <a:ext cx="36" cy="28"/>
              </a:xfrm>
              <a:custGeom>
                <a:avLst/>
                <a:gdLst>
                  <a:gd name="T0" fmla="*/ 0 w 36"/>
                  <a:gd name="T1" fmla="*/ 20 h 28"/>
                  <a:gd name="T2" fmla="*/ 5 w 36"/>
                  <a:gd name="T3" fmla="*/ 0 h 28"/>
                  <a:gd name="T4" fmla="*/ 36 w 36"/>
                  <a:gd name="T5" fmla="*/ 8 h 28"/>
                  <a:gd name="T6" fmla="*/ 31 w 36"/>
                  <a:gd name="T7" fmla="*/ 28 h 28"/>
                  <a:gd name="T8" fmla="*/ 0 w 36"/>
                  <a:gd name="T9" fmla="*/ 20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0" y="20"/>
                    </a:moveTo>
                    <a:lnTo>
                      <a:pt x="5" y="0"/>
                    </a:lnTo>
                    <a:lnTo>
                      <a:pt x="36" y="8"/>
                    </a:lnTo>
                    <a:lnTo>
                      <a:pt x="31" y="28"/>
                    </a:lnTo>
                    <a:lnTo>
                      <a:pt x="0" y="20"/>
                    </a:lnTo>
                    <a:close/>
                  </a:path>
                </a:pathLst>
              </a:custGeom>
              <a:solidFill>
                <a:srgbClr val="000000"/>
              </a:solidFill>
              <a:ln w="9525">
                <a:noFill/>
                <a:round/>
                <a:headEnd/>
                <a:tailEnd/>
              </a:ln>
            </p:spPr>
            <p:txBody>
              <a:bodyPr/>
              <a:lstStyle/>
              <a:p>
                <a:endParaRPr lang="en-US"/>
              </a:p>
            </p:txBody>
          </p:sp>
          <p:sp>
            <p:nvSpPr>
              <p:cNvPr id="93511" name="Freeform 691"/>
              <p:cNvSpPr>
                <a:spLocks/>
              </p:cNvSpPr>
              <p:nvPr/>
            </p:nvSpPr>
            <p:spPr bwMode="auto">
              <a:xfrm>
                <a:off x="1587" y="4001"/>
                <a:ext cx="37" cy="29"/>
              </a:xfrm>
              <a:custGeom>
                <a:avLst/>
                <a:gdLst>
                  <a:gd name="T0" fmla="*/ 0 w 37"/>
                  <a:gd name="T1" fmla="*/ 23 h 29"/>
                  <a:gd name="T2" fmla="*/ 5 w 37"/>
                  <a:gd name="T3" fmla="*/ 0 h 29"/>
                  <a:gd name="T4" fmla="*/ 37 w 37"/>
                  <a:gd name="T5" fmla="*/ 7 h 29"/>
                  <a:gd name="T6" fmla="*/ 32 w 37"/>
                  <a:gd name="T7" fmla="*/ 29 h 29"/>
                  <a:gd name="T8" fmla="*/ 0 w 37"/>
                  <a:gd name="T9" fmla="*/ 23 h 29"/>
                  <a:gd name="T10" fmla="*/ 0 60000 65536"/>
                  <a:gd name="T11" fmla="*/ 0 60000 65536"/>
                  <a:gd name="T12" fmla="*/ 0 60000 65536"/>
                  <a:gd name="T13" fmla="*/ 0 60000 65536"/>
                  <a:gd name="T14" fmla="*/ 0 60000 65536"/>
                  <a:gd name="T15" fmla="*/ 0 w 37"/>
                  <a:gd name="T16" fmla="*/ 0 h 29"/>
                  <a:gd name="T17" fmla="*/ 37 w 37"/>
                  <a:gd name="T18" fmla="*/ 29 h 29"/>
                </a:gdLst>
                <a:ahLst/>
                <a:cxnLst>
                  <a:cxn ang="T10">
                    <a:pos x="T0" y="T1"/>
                  </a:cxn>
                  <a:cxn ang="T11">
                    <a:pos x="T2" y="T3"/>
                  </a:cxn>
                  <a:cxn ang="T12">
                    <a:pos x="T4" y="T5"/>
                  </a:cxn>
                  <a:cxn ang="T13">
                    <a:pos x="T6" y="T7"/>
                  </a:cxn>
                  <a:cxn ang="T14">
                    <a:pos x="T8" y="T9"/>
                  </a:cxn>
                </a:cxnLst>
                <a:rect l="T15" t="T16" r="T17" b="T18"/>
                <a:pathLst>
                  <a:path w="37" h="29">
                    <a:moveTo>
                      <a:pt x="0" y="23"/>
                    </a:moveTo>
                    <a:lnTo>
                      <a:pt x="5" y="0"/>
                    </a:lnTo>
                    <a:lnTo>
                      <a:pt x="37" y="7"/>
                    </a:lnTo>
                    <a:lnTo>
                      <a:pt x="32" y="29"/>
                    </a:lnTo>
                    <a:lnTo>
                      <a:pt x="0" y="23"/>
                    </a:lnTo>
                    <a:close/>
                  </a:path>
                </a:pathLst>
              </a:custGeom>
              <a:solidFill>
                <a:srgbClr val="000000"/>
              </a:solidFill>
              <a:ln w="9525">
                <a:noFill/>
                <a:round/>
                <a:headEnd/>
                <a:tailEnd/>
              </a:ln>
            </p:spPr>
            <p:txBody>
              <a:bodyPr/>
              <a:lstStyle/>
              <a:p>
                <a:endParaRPr lang="en-US"/>
              </a:p>
            </p:txBody>
          </p:sp>
          <p:sp>
            <p:nvSpPr>
              <p:cNvPr id="93512" name="Freeform 690"/>
              <p:cNvSpPr>
                <a:spLocks/>
              </p:cNvSpPr>
              <p:nvPr/>
            </p:nvSpPr>
            <p:spPr bwMode="auto">
              <a:xfrm>
                <a:off x="1592" y="3977"/>
                <a:ext cx="37" cy="31"/>
              </a:xfrm>
              <a:custGeom>
                <a:avLst/>
                <a:gdLst>
                  <a:gd name="T0" fmla="*/ 0 w 37"/>
                  <a:gd name="T1" fmla="*/ 23 h 31"/>
                  <a:gd name="T2" fmla="*/ 5 w 37"/>
                  <a:gd name="T3" fmla="*/ 0 h 31"/>
                  <a:gd name="T4" fmla="*/ 37 w 37"/>
                  <a:gd name="T5" fmla="*/ 7 h 31"/>
                  <a:gd name="T6" fmla="*/ 32 w 37"/>
                  <a:gd name="T7" fmla="*/ 31 h 31"/>
                  <a:gd name="T8" fmla="*/ 0 w 37"/>
                  <a:gd name="T9" fmla="*/ 23 h 31"/>
                  <a:gd name="T10" fmla="*/ 0 60000 65536"/>
                  <a:gd name="T11" fmla="*/ 0 60000 65536"/>
                  <a:gd name="T12" fmla="*/ 0 60000 65536"/>
                  <a:gd name="T13" fmla="*/ 0 60000 65536"/>
                  <a:gd name="T14" fmla="*/ 0 60000 65536"/>
                  <a:gd name="T15" fmla="*/ 0 w 37"/>
                  <a:gd name="T16" fmla="*/ 0 h 31"/>
                  <a:gd name="T17" fmla="*/ 37 w 37"/>
                  <a:gd name="T18" fmla="*/ 31 h 31"/>
                </a:gdLst>
                <a:ahLst/>
                <a:cxnLst>
                  <a:cxn ang="T10">
                    <a:pos x="T0" y="T1"/>
                  </a:cxn>
                  <a:cxn ang="T11">
                    <a:pos x="T2" y="T3"/>
                  </a:cxn>
                  <a:cxn ang="T12">
                    <a:pos x="T4" y="T5"/>
                  </a:cxn>
                  <a:cxn ang="T13">
                    <a:pos x="T6" y="T7"/>
                  </a:cxn>
                  <a:cxn ang="T14">
                    <a:pos x="T8" y="T9"/>
                  </a:cxn>
                </a:cxnLst>
                <a:rect l="T15" t="T16" r="T17" b="T18"/>
                <a:pathLst>
                  <a:path w="37" h="31">
                    <a:moveTo>
                      <a:pt x="0" y="23"/>
                    </a:moveTo>
                    <a:lnTo>
                      <a:pt x="5" y="0"/>
                    </a:lnTo>
                    <a:lnTo>
                      <a:pt x="37" y="7"/>
                    </a:lnTo>
                    <a:lnTo>
                      <a:pt x="32" y="31"/>
                    </a:lnTo>
                    <a:lnTo>
                      <a:pt x="0" y="23"/>
                    </a:lnTo>
                    <a:close/>
                  </a:path>
                </a:pathLst>
              </a:custGeom>
              <a:solidFill>
                <a:srgbClr val="000000"/>
              </a:solidFill>
              <a:ln w="9525">
                <a:noFill/>
                <a:round/>
                <a:headEnd/>
                <a:tailEnd/>
              </a:ln>
            </p:spPr>
            <p:txBody>
              <a:bodyPr/>
              <a:lstStyle/>
              <a:p>
                <a:endParaRPr lang="en-US"/>
              </a:p>
            </p:txBody>
          </p:sp>
          <p:sp>
            <p:nvSpPr>
              <p:cNvPr id="93513" name="Freeform 689"/>
              <p:cNvSpPr>
                <a:spLocks/>
              </p:cNvSpPr>
              <p:nvPr/>
            </p:nvSpPr>
            <p:spPr bwMode="auto">
              <a:xfrm>
                <a:off x="1597" y="3964"/>
                <a:ext cx="35" cy="19"/>
              </a:xfrm>
              <a:custGeom>
                <a:avLst/>
                <a:gdLst>
                  <a:gd name="T0" fmla="*/ 0 w 35"/>
                  <a:gd name="T1" fmla="*/ 13 h 19"/>
                  <a:gd name="T2" fmla="*/ 3 w 35"/>
                  <a:gd name="T3" fmla="*/ 0 h 19"/>
                  <a:gd name="T4" fmla="*/ 35 w 35"/>
                  <a:gd name="T5" fmla="*/ 6 h 19"/>
                  <a:gd name="T6" fmla="*/ 32 w 35"/>
                  <a:gd name="T7" fmla="*/ 19 h 19"/>
                  <a:gd name="T8" fmla="*/ 0 w 35"/>
                  <a:gd name="T9" fmla="*/ 13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0" y="13"/>
                    </a:moveTo>
                    <a:lnTo>
                      <a:pt x="3" y="0"/>
                    </a:lnTo>
                    <a:lnTo>
                      <a:pt x="35" y="6"/>
                    </a:lnTo>
                    <a:lnTo>
                      <a:pt x="32" y="19"/>
                    </a:lnTo>
                    <a:lnTo>
                      <a:pt x="0" y="13"/>
                    </a:lnTo>
                    <a:close/>
                  </a:path>
                </a:pathLst>
              </a:custGeom>
              <a:solidFill>
                <a:srgbClr val="000000"/>
              </a:solidFill>
              <a:ln w="9525">
                <a:noFill/>
                <a:round/>
                <a:headEnd/>
                <a:tailEnd/>
              </a:ln>
            </p:spPr>
            <p:txBody>
              <a:bodyPr/>
              <a:lstStyle/>
              <a:p>
                <a:endParaRPr lang="en-US"/>
              </a:p>
            </p:txBody>
          </p:sp>
          <p:sp>
            <p:nvSpPr>
              <p:cNvPr id="93514" name="Freeform 688"/>
              <p:cNvSpPr>
                <a:spLocks/>
              </p:cNvSpPr>
              <p:nvPr/>
            </p:nvSpPr>
            <p:spPr bwMode="auto">
              <a:xfrm>
                <a:off x="1630" y="3814"/>
                <a:ext cx="37" cy="28"/>
              </a:xfrm>
              <a:custGeom>
                <a:avLst/>
                <a:gdLst>
                  <a:gd name="T0" fmla="*/ 0 w 37"/>
                  <a:gd name="T1" fmla="*/ 21 h 28"/>
                  <a:gd name="T2" fmla="*/ 5 w 37"/>
                  <a:gd name="T3" fmla="*/ 0 h 28"/>
                  <a:gd name="T4" fmla="*/ 37 w 37"/>
                  <a:gd name="T5" fmla="*/ 8 h 28"/>
                  <a:gd name="T6" fmla="*/ 32 w 37"/>
                  <a:gd name="T7" fmla="*/ 28 h 28"/>
                  <a:gd name="T8" fmla="*/ 0 w 37"/>
                  <a:gd name="T9" fmla="*/ 21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21"/>
                    </a:moveTo>
                    <a:lnTo>
                      <a:pt x="5" y="0"/>
                    </a:lnTo>
                    <a:lnTo>
                      <a:pt x="37" y="8"/>
                    </a:lnTo>
                    <a:lnTo>
                      <a:pt x="32" y="28"/>
                    </a:lnTo>
                    <a:lnTo>
                      <a:pt x="0" y="21"/>
                    </a:lnTo>
                    <a:close/>
                  </a:path>
                </a:pathLst>
              </a:custGeom>
              <a:solidFill>
                <a:srgbClr val="000000"/>
              </a:solidFill>
              <a:ln w="9525">
                <a:noFill/>
                <a:round/>
                <a:headEnd/>
                <a:tailEnd/>
              </a:ln>
            </p:spPr>
            <p:txBody>
              <a:bodyPr/>
              <a:lstStyle/>
              <a:p>
                <a:endParaRPr lang="en-US"/>
              </a:p>
            </p:txBody>
          </p:sp>
          <p:sp>
            <p:nvSpPr>
              <p:cNvPr id="93515" name="Freeform 687"/>
              <p:cNvSpPr>
                <a:spLocks/>
              </p:cNvSpPr>
              <p:nvPr/>
            </p:nvSpPr>
            <p:spPr bwMode="auto">
              <a:xfrm>
                <a:off x="1635" y="3758"/>
                <a:ext cx="47" cy="64"/>
              </a:xfrm>
              <a:custGeom>
                <a:avLst/>
                <a:gdLst>
                  <a:gd name="T0" fmla="*/ 0 w 47"/>
                  <a:gd name="T1" fmla="*/ 56 h 64"/>
                  <a:gd name="T2" fmla="*/ 15 w 47"/>
                  <a:gd name="T3" fmla="*/ 0 h 64"/>
                  <a:gd name="T4" fmla="*/ 47 w 47"/>
                  <a:gd name="T5" fmla="*/ 8 h 64"/>
                  <a:gd name="T6" fmla="*/ 32 w 47"/>
                  <a:gd name="T7" fmla="*/ 64 h 64"/>
                  <a:gd name="T8" fmla="*/ 0 w 47"/>
                  <a:gd name="T9" fmla="*/ 56 h 64"/>
                  <a:gd name="T10" fmla="*/ 0 60000 65536"/>
                  <a:gd name="T11" fmla="*/ 0 60000 65536"/>
                  <a:gd name="T12" fmla="*/ 0 60000 65536"/>
                  <a:gd name="T13" fmla="*/ 0 60000 65536"/>
                  <a:gd name="T14" fmla="*/ 0 60000 65536"/>
                  <a:gd name="T15" fmla="*/ 0 w 47"/>
                  <a:gd name="T16" fmla="*/ 0 h 64"/>
                  <a:gd name="T17" fmla="*/ 47 w 47"/>
                  <a:gd name="T18" fmla="*/ 64 h 64"/>
                </a:gdLst>
                <a:ahLst/>
                <a:cxnLst>
                  <a:cxn ang="T10">
                    <a:pos x="T0" y="T1"/>
                  </a:cxn>
                  <a:cxn ang="T11">
                    <a:pos x="T2" y="T3"/>
                  </a:cxn>
                  <a:cxn ang="T12">
                    <a:pos x="T4" y="T5"/>
                  </a:cxn>
                  <a:cxn ang="T13">
                    <a:pos x="T6" y="T7"/>
                  </a:cxn>
                  <a:cxn ang="T14">
                    <a:pos x="T8" y="T9"/>
                  </a:cxn>
                </a:cxnLst>
                <a:rect l="T15" t="T16" r="T17" b="T18"/>
                <a:pathLst>
                  <a:path w="47" h="64">
                    <a:moveTo>
                      <a:pt x="0" y="56"/>
                    </a:moveTo>
                    <a:lnTo>
                      <a:pt x="15" y="0"/>
                    </a:lnTo>
                    <a:lnTo>
                      <a:pt x="47" y="8"/>
                    </a:lnTo>
                    <a:lnTo>
                      <a:pt x="32" y="64"/>
                    </a:lnTo>
                    <a:lnTo>
                      <a:pt x="0" y="56"/>
                    </a:lnTo>
                    <a:close/>
                  </a:path>
                </a:pathLst>
              </a:custGeom>
              <a:solidFill>
                <a:srgbClr val="000000"/>
              </a:solidFill>
              <a:ln w="9525">
                <a:noFill/>
                <a:round/>
                <a:headEnd/>
                <a:tailEnd/>
              </a:ln>
            </p:spPr>
            <p:txBody>
              <a:bodyPr/>
              <a:lstStyle/>
              <a:p>
                <a:endParaRPr lang="en-US"/>
              </a:p>
            </p:txBody>
          </p:sp>
          <p:sp>
            <p:nvSpPr>
              <p:cNvPr id="93516" name="Freeform 686"/>
              <p:cNvSpPr>
                <a:spLocks/>
              </p:cNvSpPr>
              <p:nvPr/>
            </p:nvSpPr>
            <p:spPr bwMode="auto">
              <a:xfrm>
                <a:off x="1650" y="3729"/>
                <a:ext cx="40" cy="38"/>
              </a:xfrm>
              <a:custGeom>
                <a:avLst/>
                <a:gdLst>
                  <a:gd name="T0" fmla="*/ 0 w 40"/>
                  <a:gd name="T1" fmla="*/ 28 h 38"/>
                  <a:gd name="T2" fmla="*/ 9 w 40"/>
                  <a:gd name="T3" fmla="*/ 0 h 38"/>
                  <a:gd name="T4" fmla="*/ 40 w 40"/>
                  <a:gd name="T5" fmla="*/ 9 h 38"/>
                  <a:gd name="T6" fmla="*/ 32 w 40"/>
                  <a:gd name="T7" fmla="*/ 38 h 38"/>
                  <a:gd name="T8" fmla="*/ 0 w 40"/>
                  <a:gd name="T9" fmla="*/ 28 h 38"/>
                  <a:gd name="T10" fmla="*/ 0 60000 65536"/>
                  <a:gd name="T11" fmla="*/ 0 60000 65536"/>
                  <a:gd name="T12" fmla="*/ 0 60000 65536"/>
                  <a:gd name="T13" fmla="*/ 0 60000 65536"/>
                  <a:gd name="T14" fmla="*/ 0 60000 65536"/>
                  <a:gd name="T15" fmla="*/ 0 w 40"/>
                  <a:gd name="T16" fmla="*/ 0 h 38"/>
                  <a:gd name="T17" fmla="*/ 40 w 40"/>
                  <a:gd name="T18" fmla="*/ 38 h 38"/>
                </a:gdLst>
                <a:ahLst/>
                <a:cxnLst>
                  <a:cxn ang="T10">
                    <a:pos x="T0" y="T1"/>
                  </a:cxn>
                  <a:cxn ang="T11">
                    <a:pos x="T2" y="T3"/>
                  </a:cxn>
                  <a:cxn ang="T12">
                    <a:pos x="T4" y="T5"/>
                  </a:cxn>
                  <a:cxn ang="T13">
                    <a:pos x="T6" y="T7"/>
                  </a:cxn>
                  <a:cxn ang="T14">
                    <a:pos x="T8" y="T9"/>
                  </a:cxn>
                </a:cxnLst>
                <a:rect l="T15" t="T16" r="T17" b="T18"/>
                <a:pathLst>
                  <a:path w="40" h="38">
                    <a:moveTo>
                      <a:pt x="0" y="28"/>
                    </a:moveTo>
                    <a:lnTo>
                      <a:pt x="9" y="0"/>
                    </a:lnTo>
                    <a:lnTo>
                      <a:pt x="40" y="9"/>
                    </a:lnTo>
                    <a:lnTo>
                      <a:pt x="32" y="38"/>
                    </a:lnTo>
                    <a:lnTo>
                      <a:pt x="0" y="28"/>
                    </a:lnTo>
                    <a:close/>
                  </a:path>
                </a:pathLst>
              </a:custGeom>
              <a:solidFill>
                <a:srgbClr val="000000"/>
              </a:solidFill>
              <a:ln w="9525">
                <a:noFill/>
                <a:round/>
                <a:headEnd/>
                <a:tailEnd/>
              </a:ln>
            </p:spPr>
            <p:txBody>
              <a:bodyPr/>
              <a:lstStyle/>
              <a:p>
                <a:endParaRPr lang="en-US"/>
              </a:p>
            </p:txBody>
          </p:sp>
          <p:sp>
            <p:nvSpPr>
              <p:cNvPr id="93517" name="Freeform 685"/>
              <p:cNvSpPr>
                <a:spLocks/>
              </p:cNvSpPr>
              <p:nvPr/>
            </p:nvSpPr>
            <p:spPr bwMode="auto">
              <a:xfrm>
                <a:off x="1659" y="3701"/>
                <a:ext cx="40" cy="37"/>
              </a:xfrm>
              <a:custGeom>
                <a:avLst/>
                <a:gdLst>
                  <a:gd name="T0" fmla="*/ 0 w 40"/>
                  <a:gd name="T1" fmla="*/ 27 h 37"/>
                  <a:gd name="T2" fmla="*/ 9 w 40"/>
                  <a:gd name="T3" fmla="*/ 0 h 37"/>
                  <a:gd name="T4" fmla="*/ 40 w 40"/>
                  <a:gd name="T5" fmla="*/ 10 h 37"/>
                  <a:gd name="T6" fmla="*/ 31 w 40"/>
                  <a:gd name="T7" fmla="*/ 37 h 37"/>
                  <a:gd name="T8" fmla="*/ 0 w 40"/>
                  <a:gd name="T9" fmla="*/ 27 h 37"/>
                  <a:gd name="T10" fmla="*/ 0 60000 65536"/>
                  <a:gd name="T11" fmla="*/ 0 60000 65536"/>
                  <a:gd name="T12" fmla="*/ 0 60000 65536"/>
                  <a:gd name="T13" fmla="*/ 0 60000 65536"/>
                  <a:gd name="T14" fmla="*/ 0 60000 65536"/>
                  <a:gd name="T15" fmla="*/ 0 w 40"/>
                  <a:gd name="T16" fmla="*/ 0 h 37"/>
                  <a:gd name="T17" fmla="*/ 40 w 40"/>
                  <a:gd name="T18" fmla="*/ 37 h 37"/>
                </a:gdLst>
                <a:ahLst/>
                <a:cxnLst>
                  <a:cxn ang="T10">
                    <a:pos x="T0" y="T1"/>
                  </a:cxn>
                  <a:cxn ang="T11">
                    <a:pos x="T2" y="T3"/>
                  </a:cxn>
                  <a:cxn ang="T12">
                    <a:pos x="T4" y="T5"/>
                  </a:cxn>
                  <a:cxn ang="T13">
                    <a:pos x="T6" y="T7"/>
                  </a:cxn>
                  <a:cxn ang="T14">
                    <a:pos x="T8" y="T9"/>
                  </a:cxn>
                </a:cxnLst>
                <a:rect l="T15" t="T16" r="T17" b="T18"/>
                <a:pathLst>
                  <a:path w="40" h="37">
                    <a:moveTo>
                      <a:pt x="0" y="27"/>
                    </a:moveTo>
                    <a:lnTo>
                      <a:pt x="9" y="0"/>
                    </a:lnTo>
                    <a:lnTo>
                      <a:pt x="40" y="10"/>
                    </a:lnTo>
                    <a:lnTo>
                      <a:pt x="31" y="37"/>
                    </a:lnTo>
                    <a:lnTo>
                      <a:pt x="0" y="27"/>
                    </a:lnTo>
                    <a:close/>
                  </a:path>
                </a:pathLst>
              </a:custGeom>
              <a:solidFill>
                <a:srgbClr val="000000"/>
              </a:solidFill>
              <a:ln w="9525">
                <a:noFill/>
                <a:round/>
                <a:headEnd/>
                <a:tailEnd/>
              </a:ln>
            </p:spPr>
            <p:txBody>
              <a:bodyPr/>
              <a:lstStyle/>
              <a:p>
                <a:endParaRPr lang="en-US"/>
              </a:p>
            </p:txBody>
          </p:sp>
          <p:sp>
            <p:nvSpPr>
              <p:cNvPr id="93518" name="Freeform 684"/>
              <p:cNvSpPr>
                <a:spLocks/>
              </p:cNvSpPr>
              <p:nvPr/>
            </p:nvSpPr>
            <p:spPr bwMode="auto">
              <a:xfrm>
                <a:off x="1668" y="3674"/>
                <a:ext cx="40" cy="37"/>
              </a:xfrm>
              <a:custGeom>
                <a:avLst/>
                <a:gdLst>
                  <a:gd name="T0" fmla="*/ 0 w 40"/>
                  <a:gd name="T1" fmla="*/ 27 h 37"/>
                  <a:gd name="T2" fmla="*/ 9 w 40"/>
                  <a:gd name="T3" fmla="*/ 0 h 37"/>
                  <a:gd name="T4" fmla="*/ 40 w 40"/>
                  <a:gd name="T5" fmla="*/ 10 h 37"/>
                  <a:gd name="T6" fmla="*/ 31 w 40"/>
                  <a:gd name="T7" fmla="*/ 37 h 37"/>
                  <a:gd name="T8" fmla="*/ 0 w 40"/>
                  <a:gd name="T9" fmla="*/ 27 h 37"/>
                  <a:gd name="T10" fmla="*/ 0 60000 65536"/>
                  <a:gd name="T11" fmla="*/ 0 60000 65536"/>
                  <a:gd name="T12" fmla="*/ 0 60000 65536"/>
                  <a:gd name="T13" fmla="*/ 0 60000 65536"/>
                  <a:gd name="T14" fmla="*/ 0 60000 65536"/>
                  <a:gd name="T15" fmla="*/ 0 w 40"/>
                  <a:gd name="T16" fmla="*/ 0 h 37"/>
                  <a:gd name="T17" fmla="*/ 40 w 40"/>
                  <a:gd name="T18" fmla="*/ 37 h 37"/>
                </a:gdLst>
                <a:ahLst/>
                <a:cxnLst>
                  <a:cxn ang="T10">
                    <a:pos x="T0" y="T1"/>
                  </a:cxn>
                  <a:cxn ang="T11">
                    <a:pos x="T2" y="T3"/>
                  </a:cxn>
                  <a:cxn ang="T12">
                    <a:pos x="T4" y="T5"/>
                  </a:cxn>
                  <a:cxn ang="T13">
                    <a:pos x="T6" y="T7"/>
                  </a:cxn>
                  <a:cxn ang="T14">
                    <a:pos x="T8" y="T9"/>
                  </a:cxn>
                </a:cxnLst>
                <a:rect l="T15" t="T16" r="T17" b="T18"/>
                <a:pathLst>
                  <a:path w="40" h="37">
                    <a:moveTo>
                      <a:pt x="0" y="27"/>
                    </a:moveTo>
                    <a:lnTo>
                      <a:pt x="9" y="0"/>
                    </a:lnTo>
                    <a:lnTo>
                      <a:pt x="40" y="10"/>
                    </a:lnTo>
                    <a:lnTo>
                      <a:pt x="31" y="37"/>
                    </a:lnTo>
                    <a:lnTo>
                      <a:pt x="0" y="27"/>
                    </a:lnTo>
                    <a:close/>
                  </a:path>
                </a:pathLst>
              </a:custGeom>
              <a:solidFill>
                <a:srgbClr val="000000"/>
              </a:solidFill>
              <a:ln w="9525">
                <a:noFill/>
                <a:round/>
                <a:headEnd/>
                <a:tailEnd/>
              </a:ln>
            </p:spPr>
            <p:txBody>
              <a:bodyPr/>
              <a:lstStyle/>
              <a:p>
                <a:endParaRPr lang="en-US"/>
              </a:p>
            </p:txBody>
          </p:sp>
          <p:sp>
            <p:nvSpPr>
              <p:cNvPr id="93519" name="Freeform 683"/>
              <p:cNvSpPr>
                <a:spLocks/>
              </p:cNvSpPr>
              <p:nvPr/>
            </p:nvSpPr>
            <p:spPr bwMode="auto">
              <a:xfrm>
                <a:off x="1677" y="3648"/>
                <a:ext cx="40" cy="37"/>
              </a:xfrm>
              <a:custGeom>
                <a:avLst/>
                <a:gdLst>
                  <a:gd name="T0" fmla="*/ 0 w 40"/>
                  <a:gd name="T1" fmla="*/ 26 h 37"/>
                  <a:gd name="T2" fmla="*/ 9 w 40"/>
                  <a:gd name="T3" fmla="*/ 0 h 37"/>
                  <a:gd name="T4" fmla="*/ 40 w 40"/>
                  <a:gd name="T5" fmla="*/ 12 h 37"/>
                  <a:gd name="T6" fmla="*/ 30 w 40"/>
                  <a:gd name="T7" fmla="*/ 37 h 37"/>
                  <a:gd name="T8" fmla="*/ 0 w 40"/>
                  <a:gd name="T9" fmla="*/ 26 h 37"/>
                  <a:gd name="T10" fmla="*/ 0 60000 65536"/>
                  <a:gd name="T11" fmla="*/ 0 60000 65536"/>
                  <a:gd name="T12" fmla="*/ 0 60000 65536"/>
                  <a:gd name="T13" fmla="*/ 0 60000 65536"/>
                  <a:gd name="T14" fmla="*/ 0 60000 65536"/>
                  <a:gd name="T15" fmla="*/ 0 w 40"/>
                  <a:gd name="T16" fmla="*/ 0 h 37"/>
                  <a:gd name="T17" fmla="*/ 40 w 40"/>
                  <a:gd name="T18" fmla="*/ 37 h 37"/>
                </a:gdLst>
                <a:ahLst/>
                <a:cxnLst>
                  <a:cxn ang="T10">
                    <a:pos x="T0" y="T1"/>
                  </a:cxn>
                  <a:cxn ang="T11">
                    <a:pos x="T2" y="T3"/>
                  </a:cxn>
                  <a:cxn ang="T12">
                    <a:pos x="T4" y="T5"/>
                  </a:cxn>
                  <a:cxn ang="T13">
                    <a:pos x="T6" y="T7"/>
                  </a:cxn>
                  <a:cxn ang="T14">
                    <a:pos x="T8" y="T9"/>
                  </a:cxn>
                </a:cxnLst>
                <a:rect l="T15" t="T16" r="T17" b="T18"/>
                <a:pathLst>
                  <a:path w="40" h="37">
                    <a:moveTo>
                      <a:pt x="0" y="26"/>
                    </a:moveTo>
                    <a:lnTo>
                      <a:pt x="9" y="0"/>
                    </a:lnTo>
                    <a:lnTo>
                      <a:pt x="40" y="12"/>
                    </a:lnTo>
                    <a:lnTo>
                      <a:pt x="30" y="37"/>
                    </a:lnTo>
                    <a:lnTo>
                      <a:pt x="0" y="26"/>
                    </a:lnTo>
                    <a:close/>
                  </a:path>
                </a:pathLst>
              </a:custGeom>
              <a:solidFill>
                <a:srgbClr val="000000"/>
              </a:solidFill>
              <a:ln w="9525">
                <a:noFill/>
                <a:round/>
                <a:headEnd/>
                <a:tailEnd/>
              </a:ln>
            </p:spPr>
            <p:txBody>
              <a:bodyPr/>
              <a:lstStyle/>
              <a:p>
                <a:endParaRPr lang="en-US"/>
              </a:p>
            </p:txBody>
          </p:sp>
          <p:sp>
            <p:nvSpPr>
              <p:cNvPr id="93520" name="Freeform 682"/>
              <p:cNvSpPr>
                <a:spLocks/>
              </p:cNvSpPr>
              <p:nvPr/>
            </p:nvSpPr>
            <p:spPr bwMode="auto">
              <a:xfrm>
                <a:off x="1687" y="3624"/>
                <a:ext cx="40" cy="37"/>
              </a:xfrm>
              <a:custGeom>
                <a:avLst/>
                <a:gdLst>
                  <a:gd name="T0" fmla="*/ 0 w 40"/>
                  <a:gd name="T1" fmla="*/ 24 h 37"/>
                  <a:gd name="T2" fmla="*/ 10 w 40"/>
                  <a:gd name="T3" fmla="*/ 0 h 37"/>
                  <a:gd name="T4" fmla="*/ 40 w 40"/>
                  <a:gd name="T5" fmla="*/ 12 h 37"/>
                  <a:gd name="T6" fmla="*/ 30 w 40"/>
                  <a:gd name="T7" fmla="*/ 37 h 37"/>
                  <a:gd name="T8" fmla="*/ 0 w 40"/>
                  <a:gd name="T9" fmla="*/ 24 h 37"/>
                  <a:gd name="T10" fmla="*/ 0 60000 65536"/>
                  <a:gd name="T11" fmla="*/ 0 60000 65536"/>
                  <a:gd name="T12" fmla="*/ 0 60000 65536"/>
                  <a:gd name="T13" fmla="*/ 0 60000 65536"/>
                  <a:gd name="T14" fmla="*/ 0 60000 65536"/>
                  <a:gd name="T15" fmla="*/ 0 w 40"/>
                  <a:gd name="T16" fmla="*/ 0 h 37"/>
                  <a:gd name="T17" fmla="*/ 40 w 40"/>
                  <a:gd name="T18" fmla="*/ 37 h 37"/>
                </a:gdLst>
                <a:ahLst/>
                <a:cxnLst>
                  <a:cxn ang="T10">
                    <a:pos x="T0" y="T1"/>
                  </a:cxn>
                  <a:cxn ang="T11">
                    <a:pos x="T2" y="T3"/>
                  </a:cxn>
                  <a:cxn ang="T12">
                    <a:pos x="T4" y="T5"/>
                  </a:cxn>
                  <a:cxn ang="T13">
                    <a:pos x="T6" y="T7"/>
                  </a:cxn>
                  <a:cxn ang="T14">
                    <a:pos x="T8" y="T9"/>
                  </a:cxn>
                </a:cxnLst>
                <a:rect l="T15" t="T16" r="T17" b="T18"/>
                <a:pathLst>
                  <a:path w="40" h="37">
                    <a:moveTo>
                      <a:pt x="0" y="24"/>
                    </a:moveTo>
                    <a:lnTo>
                      <a:pt x="10" y="0"/>
                    </a:lnTo>
                    <a:lnTo>
                      <a:pt x="40" y="12"/>
                    </a:lnTo>
                    <a:lnTo>
                      <a:pt x="30" y="37"/>
                    </a:lnTo>
                    <a:lnTo>
                      <a:pt x="0" y="24"/>
                    </a:lnTo>
                    <a:close/>
                  </a:path>
                </a:pathLst>
              </a:custGeom>
              <a:solidFill>
                <a:srgbClr val="000000"/>
              </a:solidFill>
              <a:ln w="9525">
                <a:noFill/>
                <a:round/>
                <a:headEnd/>
                <a:tailEnd/>
              </a:ln>
            </p:spPr>
            <p:txBody>
              <a:bodyPr/>
              <a:lstStyle/>
              <a:p>
                <a:endParaRPr lang="en-US"/>
              </a:p>
            </p:txBody>
          </p:sp>
          <p:sp>
            <p:nvSpPr>
              <p:cNvPr id="93521" name="Freeform 681"/>
              <p:cNvSpPr>
                <a:spLocks/>
              </p:cNvSpPr>
              <p:nvPr/>
            </p:nvSpPr>
            <p:spPr bwMode="auto">
              <a:xfrm>
                <a:off x="1697" y="3613"/>
                <a:ext cx="34" cy="24"/>
              </a:xfrm>
              <a:custGeom>
                <a:avLst/>
                <a:gdLst>
                  <a:gd name="T0" fmla="*/ 0 w 34"/>
                  <a:gd name="T1" fmla="*/ 10 h 24"/>
                  <a:gd name="T2" fmla="*/ 5 w 34"/>
                  <a:gd name="T3" fmla="*/ 0 h 24"/>
                  <a:gd name="T4" fmla="*/ 34 w 34"/>
                  <a:gd name="T5" fmla="*/ 14 h 24"/>
                  <a:gd name="T6" fmla="*/ 29 w 34"/>
                  <a:gd name="T7" fmla="*/ 24 h 24"/>
                  <a:gd name="T8" fmla="*/ 0 w 34"/>
                  <a:gd name="T9" fmla="*/ 10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0" y="10"/>
                    </a:moveTo>
                    <a:lnTo>
                      <a:pt x="5" y="0"/>
                    </a:lnTo>
                    <a:lnTo>
                      <a:pt x="34" y="14"/>
                    </a:lnTo>
                    <a:lnTo>
                      <a:pt x="29" y="24"/>
                    </a:lnTo>
                    <a:lnTo>
                      <a:pt x="0" y="10"/>
                    </a:lnTo>
                    <a:close/>
                  </a:path>
                </a:pathLst>
              </a:custGeom>
              <a:solidFill>
                <a:srgbClr val="000000"/>
              </a:solidFill>
              <a:ln w="9525">
                <a:noFill/>
                <a:round/>
                <a:headEnd/>
                <a:tailEnd/>
              </a:ln>
            </p:spPr>
            <p:txBody>
              <a:bodyPr/>
              <a:lstStyle/>
              <a:p>
                <a:endParaRPr lang="en-US"/>
              </a:p>
            </p:txBody>
          </p:sp>
          <p:sp>
            <p:nvSpPr>
              <p:cNvPr id="93522" name="Freeform 680"/>
              <p:cNvSpPr>
                <a:spLocks/>
              </p:cNvSpPr>
              <p:nvPr/>
            </p:nvSpPr>
            <p:spPr bwMode="auto">
              <a:xfrm>
                <a:off x="1733" y="3538"/>
                <a:ext cx="40" cy="37"/>
              </a:xfrm>
              <a:custGeom>
                <a:avLst/>
                <a:gdLst>
                  <a:gd name="T0" fmla="*/ 0 w 40"/>
                  <a:gd name="T1" fmla="*/ 19 h 37"/>
                  <a:gd name="T2" fmla="*/ 13 w 40"/>
                  <a:gd name="T3" fmla="*/ 0 h 37"/>
                  <a:gd name="T4" fmla="*/ 40 w 40"/>
                  <a:gd name="T5" fmla="*/ 18 h 37"/>
                  <a:gd name="T6" fmla="*/ 27 w 40"/>
                  <a:gd name="T7" fmla="*/ 37 h 37"/>
                  <a:gd name="T8" fmla="*/ 0 w 40"/>
                  <a:gd name="T9" fmla="*/ 19 h 37"/>
                  <a:gd name="T10" fmla="*/ 0 60000 65536"/>
                  <a:gd name="T11" fmla="*/ 0 60000 65536"/>
                  <a:gd name="T12" fmla="*/ 0 60000 65536"/>
                  <a:gd name="T13" fmla="*/ 0 60000 65536"/>
                  <a:gd name="T14" fmla="*/ 0 60000 65536"/>
                  <a:gd name="T15" fmla="*/ 0 w 40"/>
                  <a:gd name="T16" fmla="*/ 0 h 37"/>
                  <a:gd name="T17" fmla="*/ 40 w 40"/>
                  <a:gd name="T18" fmla="*/ 37 h 37"/>
                </a:gdLst>
                <a:ahLst/>
                <a:cxnLst>
                  <a:cxn ang="T10">
                    <a:pos x="T0" y="T1"/>
                  </a:cxn>
                  <a:cxn ang="T11">
                    <a:pos x="T2" y="T3"/>
                  </a:cxn>
                  <a:cxn ang="T12">
                    <a:pos x="T4" y="T5"/>
                  </a:cxn>
                  <a:cxn ang="T13">
                    <a:pos x="T6" y="T7"/>
                  </a:cxn>
                  <a:cxn ang="T14">
                    <a:pos x="T8" y="T9"/>
                  </a:cxn>
                </a:cxnLst>
                <a:rect l="T15" t="T16" r="T17" b="T18"/>
                <a:pathLst>
                  <a:path w="40" h="37">
                    <a:moveTo>
                      <a:pt x="0" y="19"/>
                    </a:moveTo>
                    <a:lnTo>
                      <a:pt x="13" y="0"/>
                    </a:lnTo>
                    <a:lnTo>
                      <a:pt x="40" y="18"/>
                    </a:lnTo>
                    <a:lnTo>
                      <a:pt x="27" y="37"/>
                    </a:lnTo>
                    <a:lnTo>
                      <a:pt x="0" y="19"/>
                    </a:lnTo>
                    <a:close/>
                  </a:path>
                </a:pathLst>
              </a:custGeom>
              <a:solidFill>
                <a:srgbClr val="000000"/>
              </a:solidFill>
              <a:ln w="9525">
                <a:noFill/>
                <a:round/>
                <a:headEnd/>
                <a:tailEnd/>
              </a:ln>
            </p:spPr>
            <p:txBody>
              <a:bodyPr/>
              <a:lstStyle/>
              <a:p>
                <a:endParaRPr lang="en-US"/>
              </a:p>
            </p:txBody>
          </p:sp>
          <p:sp>
            <p:nvSpPr>
              <p:cNvPr id="93523" name="Freeform 679"/>
              <p:cNvSpPr>
                <a:spLocks/>
              </p:cNvSpPr>
              <p:nvPr/>
            </p:nvSpPr>
            <p:spPr bwMode="auto">
              <a:xfrm>
                <a:off x="1746" y="3519"/>
                <a:ext cx="40" cy="37"/>
              </a:xfrm>
              <a:custGeom>
                <a:avLst/>
                <a:gdLst>
                  <a:gd name="T0" fmla="*/ 0 w 40"/>
                  <a:gd name="T1" fmla="*/ 19 h 37"/>
                  <a:gd name="T2" fmla="*/ 13 w 40"/>
                  <a:gd name="T3" fmla="*/ 0 h 37"/>
                  <a:gd name="T4" fmla="*/ 40 w 40"/>
                  <a:gd name="T5" fmla="*/ 17 h 37"/>
                  <a:gd name="T6" fmla="*/ 27 w 40"/>
                  <a:gd name="T7" fmla="*/ 37 h 37"/>
                  <a:gd name="T8" fmla="*/ 0 w 40"/>
                  <a:gd name="T9" fmla="*/ 19 h 37"/>
                  <a:gd name="T10" fmla="*/ 0 60000 65536"/>
                  <a:gd name="T11" fmla="*/ 0 60000 65536"/>
                  <a:gd name="T12" fmla="*/ 0 60000 65536"/>
                  <a:gd name="T13" fmla="*/ 0 60000 65536"/>
                  <a:gd name="T14" fmla="*/ 0 60000 65536"/>
                  <a:gd name="T15" fmla="*/ 0 w 40"/>
                  <a:gd name="T16" fmla="*/ 0 h 37"/>
                  <a:gd name="T17" fmla="*/ 40 w 40"/>
                  <a:gd name="T18" fmla="*/ 37 h 37"/>
                </a:gdLst>
                <a:ahLst/>
                <a:cxnLst>
                  <a:cxn ang="T10">
                    <a:pos x="T0" y="T1"/>
                  </a:cxn>
                  <a:cxn ang="T11">
                    <a:pos x="T2" y="T3"/>
                  </a:cxn>
                  <a:cxn ang="T12">
                    <a:pos x="T4" y="T5"/>
                  </a:cxn>
                  <a:cxn ang="T13">
                    <a:pos x="T6" y="T7"/>
                  </a:cxn>
                  <a:cxn ang="T14">
                    <a:pos x="T8" y="T9"/>
                  </a:cxn>
                </a:cxnLst>
                <a:rect l="T15" t="T16" r="T17" b="T18"/>
                <a:pathLst>
                  <a:path w="40" h="37">
                    <a:moveTo>
                      <a:pt x="0" y="19"/>
                    </a:moveTo>
                    <a:lnTo>
                      <a:pt x="13" y="0"/>
                    </a:lnTo>
                    <a:lnTo>
                      <a:pt x="40" y="17"/>
                    </a:lnTo>
                    <a:lnTo>
                      <a:pt x="27" y="37"/>
                    </a:lnTo>
                    <a:lnTo>
                      <a:pt x="0" y="19"/>
                    </a:lnTo>
                    <a:close/>
                  </a:path>
                </a:pathLst>
              </a:custGeom>
              <a:solidFill>
                <a:srgbClr val="000000"/>
              </a:solidFill>
              <a:ln w="9525">
                <a:noFill/>
                <a:round/>
                <a:headEnd/>
                <a:tailEnd/>
              </a:ln>
            </p:spPr>
            <p:txBody>
              <a:bodyPr/>
              <a:lstStyle/>
              <a:p>
                <a:endParaRPr lang="en-US"/>
              </a:p>
            </p:txBody>
          </p:sp>
          <p:sp>
            <p:nvSpPr>
              <p:cNvPr id="93524" name="Freeform 678"/>
              <p:cNvSpPr>
                <a:spLocks/>
              </p:cNvSpPr>
              <p:nvPr/>
            </p:nvSpPr>
            <p:spPr bwMode="auto">
              <a:xfrm>
                <a:off x="1759" y="3497"/>
                <a:ext cx="41" cy="39"/>
              </a:xfrm>
              <a:custGeom>
                <a:avLst/>
                <a:gdLst>
                  <a:gd name="T0" fmla="*/ 0 w 41"/>
                  <a:gd name="T1" fmla="*/ 21 h 39"/>
                  <a:gd name="T2" fmla="*/ 14 w 41"/>
                  <a:gd name="T3" fmla="*/ 0 h 39"/>
                  <a:gd name="T4" fmla="*/ 41 w 41"/>
                  <a:gd name="T5" fmla="*/ 18 h 39"/>
                  <a:gd name="T6" fmla="*/ 27 w 41"/>
                  <a:gd name="T7" fmla="*/ 39 h 39"/>
                  <a:gd name="T8" fmla="*/ 0 w 41"/>
                  <a:gd name="T9" fmla="*/ 21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0" y="21"/>
                    </a:moveTo>
                    <a:lnTo>
                      <a:pt x="14" y="0"/>
                    </a:lnTo>
                    <a:lnTo>
                      <a:pt x="41" y="18"/>
                    </a:lnTo>
                    <a:lnTo>
                      <a:pt x="27" y="39"/>
                    </a:lnTo>
                    <a:lnTo>
                      <a:pt x="0" y="21"/>
                    </a:lnTo>
                    <a:close/>
                  </a:path>
                </a:pathLst>
              </a:custGeom>
              <a:solidFill>
                <a:srgbClr val="000000"/>
              </a:solidFill>
              <a:ln w="9525">
                <a:noFill/>
                <a:round/>
                <a:headEnd/>
                <a:tailEnd/>
              </a:ln>
            </p:spPr>
            <p:txBody>
              <a:bodyPr/>
              <a:lstStyle/>
              <a:p>
                <a:endParaRPr lang="en-US"/>
              </a:p>
            </p:txBody>
          </p:sp>
          <p:sp>
            <p:nvSpPr>
              <p:cNvPr id="93525" name="Freeform 677"/>
              <p:cNvSpPr>
                <a:spLocks/>
              </p:cNvSpPr>
              <p:nvPr/>
            </p:nvSpPr>
            <p:spPr bwMode="auto">
              <a:xfrm>
                <a:off x="1773" y="3475"/>
                <a:ext cx="42" cy="40"/>
              </a:xfrm>
              <a:custGeom>
                <a:avLst/>
                <a:gdLst>
                  <a:gd name="T0" fmla="*/ 0 w 42"/>
                  <a:gd name="T1" fmla="*/ 22 h 40"/>
                  <a:gd name="T2" fmla="*/ 15 w 42"/>
                  <a:gd name="T3" fmla="*/ 0 h 40"/>
                  <a:gd name="T4" fmla="*/ 42 w 42"/>
                  <a:gd name="T5" fmla="*/ 19 h 40"/>
                  <a:gd name="T6" fmla="*/ 27 w 42"/>
                  <a:gd name="T7" fmla="*/ 40 h 40"/>
                  <a:gd name="T8" fmla="*/ 0 w 42"/>
                  <a:gd name="T9" fmla="*/ 22 h 40"/>
                  <a:gd name="T10" fmla="*/ 0 60000 65536"/>
                  <a:gd name="T11" fmla="*/ 0 60000 65536"/>
                  <a:gd name="T12" fmla="*/ 0 60000 65536"/>
                  <a:gd name="T13" fmla="*/ 0 60000 65536"/>
                  <a:gd name="T14" fmla="*/ 0 60000 65536"/>
                  <a:gd name="T15" fmla="*/ 0 w 42"/>
                  <a:gd name="T16" fmla="*/ 0 h 40"/>
                  <a:gd name="T17" fmla="*/ 42 w 42"/>
                  <a:gd name="T18" fmla="*/ 40 h 40"/>
                </a:gdLst>
                <a:ahLst/>
                <a:cxnLst>
                  <a:cxn ang="T10">
                    <a:pos x="T0" y="T1"/>
                  </a:cxn>
                  <a:cxn ang="T11">
                    <a:pos x="T2" y="T3"/>
                  </a:cxn>
                  <a:cxn ang="T12">
                    <a:pos x="T4" y="T5"/>
                  </a:cxn>
                  <a:cxn ang="T13">
                    <a:pos x="T6" y="T7"/>
                  </a:cxn>
                  <a:cxn ang="T14">
                    <a:pos x="T8" y="T9"/>
                  </a:cxn>
                </a:cxnLst>
                <a:rect l="T15" t="T16" r="T17" b="T18"/>
                <a:pathLst>
                  <a:path w="42" h="40">
                    <a:moveTo>
                      <a:pt x="0" y="22"/>
                    </a:moveTo>
                    <a:lnTo>
                      <a:pt x="15" y="0"/>
                    </a:lnTo>
                    <a:lnTo>
                      <a:pt x="42" y="19"/>
                    </a:lnTo>
                    <a:lnTo>
                      <a:pt x="27" y="40"/>
                    </a:lnTo>
                    <a:lnTo>
                      <a:pt x="0" y="22"/>
                    </a:lnTo>
                    <a:close/>
                  </a:path>
                </a:pathLst>
              </a:custGeom>
              <a:solidFill>
                <a:srgbClr val="000000"/>
              </a:solidFill>
              <a:ln w="9525">
                <a:noFill/>
                <a:round/>
                <a:headEnd/>
                <a:tailEnd/>
              </a:ln>
            </p:spPr>
            <p:txBody>
              <a:bodyPr/>
              <a:lstStyle/>
              <a:p>
                <a:endParaRPr lang="en-US"/>
              </a:p>
            </p:txBody>
          </p:sp>
          <p:sp>
            <p:nvSpPr>
              <p:cNvPr id="93526" name="Freeform 676"/>
              <p:cNvSpPr>
                <a:spLocks/>
              </p:cNvSpPr>
              <p:nvPr/>
            </p:nvSpPr>
            <p:spPr bwMode="auto">
              <a:xfrm>
                <a:off x="1788" y="3453"/>
                <a:ext cx="42" cy="41"/>
              </a:xfrm>
              <a:custGeom>
                <a:avLst/>
                <a:gdLst>
                  <a:gd name="T0" fmla="*/ 0 w 42"/>
                  <a:gd name="T1" fmla="*/ 22 h 41"/>
                  <a:gd name="T2" fmla="*/ 16 w 42"/>
                  <a:gd name="T3" fmla="*/ 0 h 41"/>
                  <a:gd name="T4" fmla="*/ 42 w 42"/>
                  <a:gd name="T5" fmla="*/ 18 h 41"/>
                  <a:gd name="T6" fmla="*/ 27 w 42"/>
                  <a:gd name="T7" fmla="*/ 41 h 41"/>
                  <a:gd name="T8" fmla="*/ 0 w 42"/>
                  <a:gd name="T9" fmla="*/ 22 h 41"/>
                  <a:gd name="T10" fmla="*/ 0 60000 65536"/>
                  <a:gd name="T11" fmla="*/ 0 60000 65536"/>
                  <a:gd name="T12" fmla="*/ 0 60000 65536"/>
                  <a:gd name="T13" fmla="*/ 0 60000 65536"/>
                  <a:gd name="T14" fmla="*/ 0 60000 65536"/>
                  <a:gd name="T15" fmla="*/ 0 w 42"/>
                  <a:gd name="T16" fmla="*/ 0 h 41"/>
                  <a:gd name="T17" fmla="*/ 42 w 42"/>
                  <a:gd name="T18" fmla="*/ 41 h 41"/>
                </a:gdLst>
                <a:ahLst/>
                <a:cxnLst>
                  <a:cxn ang="T10">
                    <a:pos x="T0" y="T1"/>
                  </a:cxn>
                  <a:cxn ang="T11">
                    <a:pos x="T2" y="T3"/>
                  </a:cxn>
                  <a:cxn ang="T12">
                    <a:pos x="T4" y="T5"/>
                  </a:cxn>
                  <a:cxn ang="T13">
                    <a:pos x="T6" y="T7"/>
                  </a:cxn>
                  <a:cxn ang="T14">
                    <a:pos x="T8" y="T9"/>
                  </a:cxn>
                </a:cxnLst>
                <a:rect l="T15" t="T16" r="T17" b="T18"/>
                <a:pathLst>
                  <a:path w="42" h="41">
                    <a:moveTo>
                      <a:pt x="0" y="22"/>
                    </a:moveTo>
                    <a:lnTo>
                      <a:pt x="16" y="0"/>
                    </a:lnTo>
                    <a:lnTo>
                      <a:pt x="42" y="18"/>
                    </a:lnTo>
                    <a:lnTo>
                      <a:pt x="27" y="41"/>
                    </a:lnTo>
                    <a:lnTo>
                      <a:pt x="0" y="22"/>
                    </a:lnTo>
                    <a:close/>
                  </a:path>
                </a:pathLst>
              </a:custGeom>
              <a:solidFill>
                <a:srgbClr val="000000"/>
              </a:solidFill>
              <a:ln w="9525">
                <a:noFill/>
                <a:round/>
                <a:headEnd/>
                <a:tailEnd/>
              </a:ln>
            </p:spPr>
            <p:txBody>
              <a:bodyPr/>
              <a:lstStyle/>
              <a:p>
                <a:endParaRPr lang="en-US"/>
              </a:p>
            </p:txBody>
          </p:sp>
          <p:sp>
            <p:nvSpPr>
              <p:cNvPr id="93527" name="Freeform 675"/>
              <p:cNvSpPr>
                <a:spLocks/>
              </p:cNvSpPr>
              <p:nvPr/>
            </p:nvSpPr>
            <p:spPr bwMode="auto">
              <a:xfrm>
                <a:off x="1804" y="3430"/>
                <a:ext cx="42" cy="42"/>
              </a:xfrm>
              <a:custGeom>
                <a:avLst/>
                <a:gdLst>
                  <a:gd name="T0" fmla="*/ 0 w 42"/>
                  <a:gd name="T1" fmla="*/ 23 h 42"/>
                  <a:gd name="T2" fmla="*/ 16 w 42"/>
                  <a:gd name="T3" fmla="*/ 0 h 42"/>
                  <a:gd name="T4" fmla="*/ 42 w 42"/>
                  <a:gd name="T5" fmla="*/ 19 h 42"/>
                  <a:gd name="T6" fmla="*/ 26 w 42"/>
                  <a:gd name="T7" fmla="*/ 42 h 42"/>
                  <a:gd name="T8" fmla="*/ 0 w 42"/>
                  <a:gd name="T9" fmla="*/ 23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23"/>
                    </a:moveTo>
                    <a:lnTo>
                      <a:pt x="16" y="0"/>
                    </a:lnTo>
                    <a:lnTo>
                      <a:pt x="42" y="19"/>
                    </a:lnTo>
                    <a:lnTo>
                      <a:pt x="26" y="42"/>
                    </a:lnTo>
                    <a:lnTo>
                      <a:pt x="0" y="23"/>
                    </a:lnTo>
                    <a:close/>
                  </a:path>
                </a:pathLst>
              </a:custGeom>
              <a:solidFill>
                <a:srgbClr val="000000"/>
              </a:solidFill>
              <a:ln w="9525">
                <a:noFill/>
                <a:round/>
                <a:headEnd/>
                <a:tailEnd/>
              </a:ln>
            </p:spPr>
            <p:txBody>
              <a:bodyPr/>
              <a:lstStyle/>
              <a:p>
                <a:endParaRPr lang="en-US"/>
              </a:p>
            </p:txBody>
          </p:sp>
          <p:sp>
            <p:nvSpPr>
              <p:cNvPr id="93528" name="Freeform 674"/>
              <p:cNvSpPr>
                <a:spLocks/>
              </p:cNvSpPr>
              <p:nvPr/>
            </p:nvSpPr>
            <p:spPr bwMode="auto">
              <a:xfrm>
                <a:off x="1820" y="3406"/>
                <a:ext cx="43" cy="43"/>
              </a:xfrm>
              <a:custGeom>
                <a:avLst/>
                <a:gdLst>
                  <a:gd name="T0" fmla="*/ 0 w 43"/>
                  <a:gd name="T1" fmla="*/ 24 h 43"/>
                  <a:gd name="T2" fmla="*/ 17 w 43"/>
                  <a:gd name="T3" fmla="*/ 0 h 43"/>
                  <a:gd name="T4" fmla="*/ 43 w 43"/>
                  <a:gd name="T5" fmla="*/ 19 h 43"/>
                  <a:gd name="T6" fmla="*/ 26 w 43"/>
                  <a:gd name="T7" fmla="*/ 43 h 43"/>
                  <a:gd name="T8" fmla="*/ 0 w 43"/>
                  <a:gd name="T9" fmla="*/ 24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0" y="24"/>
                    </a:moveTo>
                    <a:lnTo>
                      <a:pt x="17" y="0"/>
                    </a:lnTo>
                    <a:lnTo>
                      <a:pt x="43" y="19"/>
                    </a:lnTo>
                    <a:lnTo>
                      <a:pt x="26" y="43"/>
                    </a:lnTo>
                    <a:lnTo>
                      <a:pt x="0" y="24"/>
                    </a:lnTo>
                    <a:close/>
                  </a:path>
                </a:pathLst>
              </a:custGeom>
              <a:solidFill>
                <a:srgbClr val="000000"/>
              </a:solidFill>
              <a:ln w="9525">
                <a:noFill/>
                <a:round/>
                <a:headEnd/>
                <a:tailEnd/>
              </a:ln>
            </p:spPr>
            <p:txBody>
              <a:bodyPr/>
              <a:lstStyle/>
              <a:p>
                <a:endParaRPr lang="en-US"/>
              </a:p>
            </p:txBody>
          </p:sp>
          <p:sp>
            <p:nvSpPr>
              <p:cNvPr id="93529" name="Freeform 673"/>
              <p:cNvSpPr>
                <a:spLocks/>
              </p:cNvSpPr>
              <p:nvPr/>
            </p:nvSpPr>
            <p:spPr bwMode="auto">
              <a:xfrm>
                <a:off x="1837" y="3382"/>
                <a:ext cx="43" cy="43"/>
              </a:xfrm>
              <a:custGeom>
                <a:avLst/>
                <a:gdLst>
                  <a:gd name="T0" fmla="*/ 0 w 43"/>
                  <a:gd name="T1" fmla="*/ 24 h 43"/>
                  <a:gd name="T2" fmla="*/ 17 w 43"/>
                  <a:gd name="T3" fmla="*/ 0 h 43"/>
                  <a:gd name="T4" fmla="*/ 43 w 43"/>
                  <a:gd name="T5" fmla="*/ 19 h 43"/>
                  <a:gd name="T6" fmla="*/ 26 w 43"/>
                  <a:gd name="T7" fmla="*/ 43 h 43"/>
                  <a:gd name="T8" fmla="*/ 0 w 43"/>
                  <a:gd name="T9" fmla="*/ 24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0" y="24"/>
                    </a:moveTo>
                    <a:lnTo>
                      <a:pt x="17" y="0"/>
                    </a:lnTo>
                    <a:lnTo>
                      <a:pt x="43" y="19"/>
                    </a:lnTo>
                    <a:lnTo>
                      <a:pt x="26" y="43"/>
                    </a:lnTo>
                    <a:lnTo>
                      <a:pt x="0" y="24"/>
                    </a:lnTo>
                    <a:close/>
                  </a:path>
                </a:pathLst>
              </a:custGeom>
              <a:solidFill>
                <a:srgbClr val="000000"/>
              </a:solidFill>
              <a:ln w="9525">
                <a:noFill/>
                <a:round/>
                <a:headEnd/>
                <a:tailEnd/>
              </a:ln>
            </p:spPr>
            <p:txBody>
              <a:bodyPr/>
              <a:lstStyle/>
              <a:p>
                <a:endParaRPr lang="en-US"/>
              </a:p>
            </p:txBody>
          </p:sp>
          <p:sp>
            <p:nvSpPr>
              <p:cNvPr id="93530" name="Freeform 672"/>
              <p:cNvSpPr>
                <a:spLocks/>
              </p:cNvSpPr>
              <p:nvPr/>
            </p:nvSpPr>
            <p:spPr bwMode="auto">
              <a:xfrm>
                <a:off x="1854" y="3367"/>
                <a:ext cx="37" cy="34"/>
              </a:xfrm>
              <a:custGeom>
                <a:avLst/>
                <a:gdLst>
                  <a:gd name="T0" fmla="*/ 0 w 37"/>
                  <a:gd name="T1" fmla="*/ 15 h 34"/>
                  <a:gd name="T2" fmla="*/ 11 w 37"/>
                  <a:gd name="T3" fmla="*/ 0 h 34"/>
                  <a:gd name="T4" fmla="*/ 37 w 37"/>
                  <a:gd name="T5" fmla="*/ 19 h 34"/>
                  <a:gd name="T6" fmla="*/ 26 w 37"/>
                  <a:gd name="T7" fmla="*/ 34 h 34"/>
                  <a:gd name="T8" fmla="*/ 0 w 37"/>
                  <a:gd name="T9" fmla="*/ 15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0" y="15"/>
                    </a:moveTo>
                    <a:lnTo>
                      <a:pt x="11" y="0"/>
                    </a:lnTo>
                    <a:lnTo>
                      <a:pt x="37" y="19"/>
                    </a:lnTo>
                    <a:lnTo>
                      <a:pt x="26" y="34"/>
                    </a:lnTo>
                    <a:lnTo>
                      <a:pt x="0" y="15"/>
                    </a:lnTo>
                    <a:close/>
                  </a:path>
                </a:pathLst>
              </a:custGeom>
              <a:solidFill>
                <a:srgbClr val="000000"/>
              </a:solidFill>
              <a:ln w="9525">
                <a:noFill/>
                <a:round/>
                <a:headEnd/>
                <a:tailEnd/>
              </a:ln>
            </p:spPr>
            <p:txBody>
              <a:bodyPr/>
              <a:lstStyle/>
              <a:p>
                <a:endParaRPr lang="en-US"/>
              </a:p>
            </p:txBody>
          </p:sp>
          <p:sp>
            <p:nvSpPr>
              <p:cNvPr id="93531" name="Freeform 671"/>
              <p:cNvSpPr>
                <a:spLocks/>
              </p:cNvSpPr>
              <p:nvPr/>
            </p:nvSpPr>
            <p:spPr bwMode="auto">
              <a:xfrm>
                <a:off x="1943" y="3231"/>
                <a:ext cx="50" cy="51"/>
              </a:xfrm>
              <a:custGeom>
                <a:avLst/>
                <a:gdLst>
                  <a:gd name="T0" fmla="*/ 0 w 50"/>
                  <a:gd name="T1" fmla="*/ 31 h 51"/>
                  <a:gd name="T2" fmla="*/ 24 w 50"/>
                  <a:gd name="T3" fmla="*/ 0 h 51"/>
                  <a:gd name="T4" fmla="*/ 50 w 50"/>
                  <a:gd name="T5" fmla="*/ 20 h 51"/>
                  <a:gd name="T6" fmla="*/ 26 w 50"/>
                  <a:gd name="T7" fmla="*/ 51 h 51"/>
                  <a:gd name="T8" fmla="*/ 0 w 50"/>
                  <a:gd name="T9" fmla="*/ 31 h 51"/>
                  <a:gd name="T10" fmla="*/ 0 60000 65536"/>
                  <a:gd name="T11" fmla="*/ 0 60000 65536"/>
                  <a:gd name="T12" fmla="*/ 0 60000 65536"/>
                  <a:gd name="T13" fmla="*/ 0 60000 65536"/>
                  <a:gd name="T14" fmla="*/ 0 60000 65536"/>
                  <a:gd name="T15" fmla="*/ 0 w 50"/>
                  <a:gd name="T16" fmla="*/ 0 h 51"/>
                  <a:gd name="T17" fmla="*/ 50 w 50"/>
                  <a:gd name="T18" fmla="*/ 51 h 51"/>
                </a:gdLst>
                <a:ahLst/>
                <a:cxnLst>
                  <a:cxn ang="T10">
                    <a:pos x="T0" y="T1"/>
                  </a:cxn>
                  <a:cxn ang="T11">
                    <a:pos x="T2" y="T3"/>
                  </a:cxn>
                  <a:cxn ang="T12">
                    <a:pos x="T4" y="T5"/>
                  </a:cxn>
                  <a:cxn ang="T13">
                    <a:pos x="T6" y="T7"/>
                  </a:cxn>
                  <a:cxn ang="T14">
                    <a:pos x="T8" y="T9"/>
                  </a:cxn>
                </a:cxnLst>
                <a:rect l="T15" t="T16" r="T17" b="T18"/>
                <a:pathLst>
                  <a:path w="50" h="51">
                    <a:moveTo>
                      <a:pt x="0" y="31"/>
                    </a:moveTo>
                    <a:lnTo>
                      <a:pt x="24" y="0"/>
                    </a:lnTo>
                    <a:lnTo>
                      <a:pt x="50" y="20"/>
                    </a:lnTo>
                    <a:lnTo>
                      <a:pt x="26" y="51"/>
                    </a:lnTo>
                    <a:lnTo>
                      <a:pt x="0" y="31"/>
                    </a:lnTo>
                    <a:close/>
                  </a:path>
                </a:pathLst>
              </a:custGeom>
              <a:solidFill>
                <a:srgbClr val="000000"/>
              </a:solidFill>
              <a:ln w="9525">
                <a:noFill/>
                <a:round/>
                <a:headEnd/>
                <a:tailEnd/>
              </a:ln>
            </p:spPr>
            <p:txBody>
              <a:bodyPr/>
              <a:lstStyle/>
              <a:p>
                <a:endParaRPr lang="en-US"/>
              </a:p>
            </p:txBody>
          </p:sp>
          <p:sp>
            <p:nvSpPr>
              <p:cNvPr id="93532" name="Freeform 670"/>
              <p:cNvSpPr>
                <a:spLocks/>
              </p:cNvSpPr>
              <p:nvPr/>
            </p:nvSpPr>
            <p:spPr bwMode="auto">
              <a:xfrm>
                <a:off x="1967" y="3181"/>
                <a:ext cx="65" cy="71"/>
              </a:xfrm>
              <a:custGeom>
                <a:avLst/>
                <a:gdLst>
                  <a:gd name="T0" fmla="*/ 0 w 65"/>
                  <a:gd name="T1" fmla="*/ 50 h 71"/>
                  <a:gd name="T2" fmla="*/ 39 w 65"/>
                  <a:gd name="T3" fmla="*/ 0 h 71"/>
                  <a:gd name="T4" fmla="*/ 65 w 65"/>
                  <a:gd name="T5" fmla="*/ 20 h 71"/>
                  <a:gd name="T6" fmla="*/ 26 w 65"/>
                  <a:gd name="T7" fmla="*/ 71 h 71"/>
                  <a:gd name="T8" fmla="*/ 0 w 65"/>
                  <a:gd name="T9" fmla="*/ 50 h 71"/>
                  <a:gd name="T10" fmla="*/ 0 60000 65536"/>
                  <a:gd name="T11" fmla="*/ 0 60000 65536"/>
                  <a:gd name="T12" fmla="*/ 0 60000 65536"/>
                  <a:gd name="T13" fmla="*/ 0 60000 65536"/>
                  <a:gd name="T14" fmla="*/ 0 60000 65536"/>
                  <a:gd name="T15" fmla="*/ 0 w 65"/>
                  <a:gd name="T16" fmla="*/ 0 h 71"/>
                  <a:gd name="T17" fmla="*/ 65 w 65"/>
                  <a:gd name="T18" fmla="*/ 71 h 71"/>
                </a:gdLst>
                <a:ahLst/>
                <a:cxnLst>
                  <a:cxn ang="T10">
                    <a:pos x="T0" y="T1"/>
                  </a:cxn>
                  <a:cxn ang="T11">
                    <a:pos x="T2" y="T3"/>
                  </a:cxn>
                  <a:cxn ang="T12">
                    <a:pos x="T4" y="T5"/>
                  </a:cxn>
                  <a:cxn ang="T13">
                    <a:pos x="T6" y="T7"/>
                  </a:cxn>
                  <a:cxn ang="T14">
                    <a:pos x="T8" y="T9"/>
                  </a:cxn>
                </a:cxnLst>
                <a:rect l="T15" t="T16" r="T17" b="T18"/>
                <a:pathLst>
                  <a:path w="65" h="71">
                    <a:moveTo>
                      <a:pt x="0" y="50"/>
                    </a:moveTo>
                    <a:lnTo>
                      <a:pt x="39" y="0"/>
                    </a:lnTo>
                    <a:lnTo>
                      <a:pt x="65" y="20"/>
                    </a:lnTo>
                    <a:lnTo>
                      <a:pt x="26" y="71"/>
                    </a:lnTo>
                    <a:lnTo>
                      <a:pt x="0" y="50"/>
                    </a:lnTo>
                    <a:close/>
                  </a:path>
                </a:pathLst>
              </a:custGeom>
              <a:solidFill>
                <a:srgbClr val="000000"/>
              </a:solidFill>
              <a:ln w="9525">
                <a:noFill/>
                <a:round/>
                <a:headEnd/>
                <a:tailEnd/>
              </a:ln>
            </p:spPr>
            <p:txBody>
              <a:bodyPr/>
              <a:lstStyle/>
              <a:p>
                <a:endParaRPr lang="en-US"/>
              </a:p>
            </p:txBody>
          </p:sp>
          <p:sp>
            <p:nvSpPr>
              <p:cNvPr id="93533" name="Freeform 669"/>
              <p:cNvSpPr>
                <a:spLocks/>
              </p:cNvSpPr>
              <p:nvPr/>
            </p:nvSpPr>
            <p:spPr bwMode="auto">
              <a:xfrm>
                <a:off x="2006" y="3131"/>
                <a:ext cx="66" cy="70"/>
              </a:xfrm>
              <a:custGeom>
                <a:avLst/>
                <a:gdLst>
                  <a:gd name="T0" fmla="*/ 0 w 66"/>
                  <a:gd name="T1" fmla="*/ 50 h 70"/>
                  <a:gd name="T2" fmla="*/ 41 w 66"/>
                  <a:gd name="T3" fmla="*/ 0 h 70"/>
                  <a:gd name="T4" fmla="*/ 66 w 66"/>
                  <a:gd name="T5" fmla="*/ 21 h 70"/>
                  <a:gd name="T6" fmla="*/ 26 w 66"/>
                  <a:gd name="T7" fmla="*/ 70 h 70"/>
                  <a:gd name="T8" fmla="*/ 0 w 66"/>
                  <a:gd name="T9" fmla="*/ 50 h 70"/>
                  <a:gd name="T10" fmla="*/ 0 60000 65536"/>
                  <a:gd name="T11" fmla="*/ 0 60000 65536"/>
                  <a:gd name="T12" fmla="*/ 0 60000 65536"/>
                  <a:gd name="T13" fmla="*/ 0 60000 65536"/>
                  <a:gd name="T14" fmla="*/ 0 60000 65536"/>
                  <a:gd name="T15" fmla="*/ 0 w 66"/>
                  <a:gd name="T16" fmla="*/ 0 h 70"/>
                  <a:gd name="T17" fmla="*/ 66 w 66"/>
                  <a:gd name="T18" fmla="*/ 70 h 70"/>
                </a:gdLst>
                <a:ahLst/>
                <a:cxnLst>
                  <a:cxn ang="T10">
                    <a:pos x="T0" y="T1"/>
                  </a:cxn>
                  <a:cxn ang="T11">
                    <a:pos x="T2" y="T3"/>
                  </a:cxn>
                  <a:cxn ang="T12">
                    <a:pos x="T4" y="T5"/>
                  </a:cxn>
                  <a:cxn ang="T13">
                    <a:pos x="T6" y="T7"/>
                  </a:cxn>
                  <a:cxn ang="T14">
                    <a:pos x="T8" y="T9"/>
                  </a:cxn>
                </a:cxnLst>
                <a:rect l="T15" t="T16" r="T17" b="T18"/>
                <a:pathLst>
                  <a:path w="66" h="70">
                    <a:moveTo>
                      <a:pt x="0" y="50"/>
                    </a:moveTo>
                    <a:lnTo>
                      <a:pt x="41" y="0"/>
                    </a:lnTo>
                    <a:lnTo>
                      <a:pt x="66" y="21"/>
                    </a:lnTo>
                    <a:lnTo>
                      <a:pt x="26" y="70"/>
                    </a:lnTo>
                    <a:lnTo>
                      <a:pt x="0" y="50"/>
                    </a:lnTo>
                    <a:close/>
                  </a:path>
                </a:pathLst>
              </a:custGeom>
              <a:solidFill>
                <a:srgbClr val="000000"/>
              </a:solidFill>
              <a:ln w="9525">
                <a:noFill/>
                <a:round/>
                <a:headEnd/>
                <a:tailEnd/>
              </a:ln>
            </p:spPr>
            <p:txBody>
              <a:bodyPr/>
              <a:lstStyle/>
              <a:p>
                <a:endParaRPr lang="en-US"/>
              </a:p>
            </p:txBody>
          </p:sp>
          <p:sp>
            <p:nvSpPr>
              <p:cNvPr id="93534" name="Freeform 668"/>
              <p:cNvSpPr>
                <a:spLocks/>
              </p:cNvSpPr>
              <p:nvPr/>
            </p:nvSpPr>
            <p:spPr bwMode="auto">
              <a:xfrm>
                <a:off x="2047" y="3107"/>
                <a:ext cx="45" cy="45"/>
              </a:xfrm>
              <a:custGeom>
                <a:avLst/>
                <a:gdLst>
                  <a:gd name="T0" fmla="*/ 0 w 45"/>
                  <a:gd name="T1" fmla="*/ 24 h 45"/>
                  <a:gd name="T2" fmla="*/ 21 w 45"/>
                  <a:gd name="T3" fmla="*/ 0 h 45"/>
                  <a:gd name="T4" fmla="*/ 45 w 45"/>
                  <a:gd name="T5" fmla="*/ 21 h 45"/>
                  <a:gd name="T6" fmla="*/ 25 w 45"/>
                  <a:gd name="T7" fmla="*/ 45 h 45"/>
                  <a:gd name="T8" fmla="*/ 0 w 45"/>
                  <a:gd name="T9" fmla="*/ 24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0" y="24"/>
                    </a:moveTo>
                    <a:lnTo>
                      <a:pt x="21" y="0"/>
                    </a:lnTo>
                    <a:lnTo>
                      <a:pt x="45" y="21"/>
                    </a:lnTo>
                    <a:lnTo>
                      <a:pt x="25" y="45"/>
                    </a:lnTo>
                    <a:lnTo>
                      <a:pt x="0" y="24"/>
                    </a:lnTo>
                    <a:close/>
                  </a:path>
                </a:pathLst>
              </a:custGeom>
              <a:solidFill>
                <a:srgbClr val="000000"/>
              </a:solidFill>
              <a:ln w="9525">
                <a:noFill/>
                <a:round/>
                <a:headEnd/>
                <a:tailEnd/>
              </a:ln>
            </p:spPr>
            <p:txBody>
              <a:bodyPr/>
              <a:lstStyle/>
              <a:p>
                <a:endParaRPr lang="en-US"/>
              </a:p>
            </p:txBody>
          </p:sp>
          <p:sp>
            <p:nvSpPr>
              <p:cNvPr id="93535" name="Freeform 667"/>
              <p:cNvSpPr>
                <a:spLocks/>
              </p:cNvSpPr>
              <p:nvPr/>
            </p:nvSpPr>
            <p:spPr bwMode="auto">
              <a:xfrm>
                <a:off x="2068" y="3083"/>
                <a:ext cx="44" cy="45"/>
              </a:xfrm>
              <a:custGeom>
                <a:avLst/>
                <a:gdLst>
                  <a:gd name="T0" fmla="*/ 0 w 44"/>
                  <a:gd name="T1" fmla="*/ 24 h 45"/>
                  <a:gd name="T2" fmla="*/ 20 w 44"/>
                  <a:gd name="T3" fmla="*/ 0 h 45"/>
                  <a:gd name="T4" fmla="*/ 44 w 44"/>
                  <a:gd name="T5" fmla="*/ 21 h 45"/>
                  <a:gd name="T6" fmla="*/ 24 w 44"/>
                  <a:gd name="T7" fmla="*/ 45 h 45"/>
                  <a:gd name="T8" fmla="*/ 0 w 44"/>
                  <a:gd name="T9" fmla="*/ 24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0" y="24"/>
                    </a:moveTo>
                    <a:lnTo>
                      <a:pt x="20" y="0"/>
                    </a:lnTo>
                    <a:lnTo>
                      <a:pt x="44" y="21"/>
                    </a:lnTo>
                    <a:lnTo>
                      <a:pt x="24" y="45"/>
                    </a:lnTo>
                    <a:lnTo>
                      <a:pt x="0" y="24"/>
                    </a:lnTo>
                    <a:close/>
                  </a:path>
                </a:pathLst>
              </a:custGeom>
              <a:solidFill>
                <a:srgbClr val="000000"/>
              </a:solidFill>
              <a:ln w="9525">
                <a:noFill/>
                <a:round/>
                <a:headEnd/>
                <a:tailEnd/>
              </a:ln>
            </p:spPr>
            <p:txBody>
              <a:bodyPr/>
              <a:lstStyle/>
              <a:p>
                <a:endParaRPr lang="en-US"/>
              </a:p>
            </p:txBody>
          </p:sp>
          <p:sp>
            <p:nvSpPr>
              <p:cNvPr id="93536" name="Freeform 666"/>
              <p:cNvSpPr>
                <a:spLocks/>
              </p:cNvSpPr>
              <p:nvPr/>
            </p:nvSpPr>
            <p:spPr bwMode="auto">
              <a:xfrm>
                <a:off x="2179" y="2976"/>
                <a:ext cx="32" cy="32"/>
              </a:xfrm>
              <a:custGeom>
                <a:avLst/>
                <a:gdLst>
                  <a:gd name="T0" fmla="*/ 0 w 32"/>
                  <a:gd name="T1" fmla="*/ 9 h 32"/>
                  <a:gd name="T2" fmla="*/ 9 w 32"/>
                  <a:gd name="T3" fmla="*/ 0 h 32"/>
                  <a:gd name="T4" fmla="*/ 32 w 32"/>
                  <a:gd name="T5" fmla="*/ 23 h 32"/>
                  <a:gd name="T6" fmla="*/ 23 w 32"/>
                  <a:gd name="T7" fmla="*/ 32 h 32"/>
                  <a:gd name="T8" fmla="*/ 0 w 32"/>
                  <a:gd name="T9" fmla="*/ 9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0" y="9"/>
                    </a:moveTo>
                    <a:lnTo>
                      <a:pt x="9" y="0"/>
                    </a:lnTo>
                    <a:lnTo>
                      <a:pt x="32" y="23"/>
                    </a:lnTo>
                    <a:lnTo>
                      <a:pt x="23" y="32"/>
                    </a:lnTo>
                    <a:lnTo>
                      <a:pt x="0" y="9"/>
                    </a:lnTo>
                    <a:close/>
                  </a:path>
                </a:pathLst>
              </a:custGeom>
              <a:solidFill>
                <a:srgbClr val="000000"/>
              </a:solidFill>
              <a:ln w="9525">
                <a:noFill/>
                <a:round/>
                <a:headEnd/>
                <a:tailEnd/>
              </a:ln>
            </p:spPr>
            <p:txBody>
              <a:bodyPr/>
              <a:lstStyle/>
              <a:p>
                <a:endParaRPr lang="en-US"/>
              </a:p>
            </p:txBody>
          </p:sp>
          <p:sp>
            <p:nvSpPr>
              <p:cNvPr id="93537" name="Freeform 665"/>
              <p:cNvSpPr>
                <a:spLocks/>
              </p:cNvSpPr>
              <p:nvPr/>
            </p:nvSpPr>
            <p:spPr bwMode="auto">
              <a:xfrm>
                <a:off x="2188" y="2957"/>
                <a:ext cx="42" cy="42"/>
              </a:xfrm>
              <a:custGeom>
                <a:avLst/>
                <a:gdLst>
                  <a:gd name="T0" fmla="*/ 0 w 42"/>
                  <a:gd name="T1" fmla="*/ 19 h 42"/>
                  <a:gd name="T2" fmla="*/ 19 w 42"/>
                  <a:gd name="T3" fmla="*/ 0 h 42"/>
                  <a:gd name="T4" fmla="*/ 42 w 42"/>
                  <a:gd name="T5" fmla="*/ 23 h 42"/>
                  <a:gd name="T6" fmla="*/ 23 w 42"/>
                  <a:gd name="T7" fmla="*/ 42 h 42"/>
                  <a:gd name="T8" fmla="*/ 0 w 42"/>
                  <a:gd name="T9" fmla="*/ 19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19"/>
                    </a:moveTo>
                    <a:lnTo>
                      <a:pt x="19" y="0"/>
                    </a:lnTo>
                    <a:lnTo>
                      <a:pt x="42" y="23"/>
                    </a:lnTo>
                    <a:lnTo>
                      <a:pt x="23" y="42"/>
                    </a:lnTo>
                    <a:lnTo>
                      <a:pt x="0" y="19"/>
                    </a:lnTo>
                    <a:close/>
                  </a:path>
                </a:pathLst>
              </a:custGeom>
              <a:solidFill>
                <a:srgbClr val="000000"/>
              </a:solidFill>
              <a:ln w="9525">
                <a:noFill/>
                <a:round/>
                <a:headEnd/>
                <a:tailEnd/>
              </a:ln>
            </p:spPr>
            <p:txBody>
              <a:bodyPr/>
              <a:lstStyle/>
              <a:p>
                <a:endParaRPr lang="en-US"/>
              </a:p>
            </p:txBody>
          </p:sp>
          <p:sp>
            <p:nvSpPr>
              <p:cNvPr id="93538" name="Freeform 664"/>
              <p:cNvSpPr>
                <a:spLocks/>
              </p:cNvSpPr>
              <p:nvPr/>
            </p:nvSpPr>
            <p:spPr bwMode="auto">
              <a:xfrm>
                <a:off x="2207" y="2938"/>
                <a:ext cx="42" cy="42"/>
              </a:xfrm>
              <a:custGeom>
                <a:avLst/>
                <a:gdLst>
                  <a:gd name="T0" fmla="*/ 0 w 42"/>
                  <a:gd name="T1" fmla="*/ 18 h 42"/>
                  <a:gd name="T2" fmla="*/ 19 w 42"/>
                  <a:gd name="T3" fmla="*/ 0 h 42"/>
                  <a:gd name="T4" fmla="*/ 42 w 42"/>
                  <a:gd name="T5" fmla="*/ 24 h 42"/>
                  <a:gd name="T6" fmla="*/ 23 w 42"/>
                  <a:gd name="T7" fmla="*/ 42 h 42"/>
                  <a:gd name="T8" fmla="*/ 0 w 42"/>
                  <a:gd name="T9" fmla="*/ 18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18"/>
                    </a:moveTo>
                    <a:lnTo>
                      <a:pt x="19" y="0"/>
                    </a:lnTo>
                    <a:lnTo>
                      <a:pt x="42" y="24"/>
                    </a:lnTo>
                    <a:lnTo>
                      <a:pt x="23" y="42"/>
                    </a:lnTo>
                    <a:lnTo>
                      <a:pt x="0" y="18"/>
                    </a:lnTo>
                    <a:close/>
                  </a:path>
                </a:pathLst>
              </a:custGeom>
              <a:solidFill>
                <a:srgbClr val="000000"/>
              </a:solidFill>
              <a:ln w="9525">
                <a:noFill/>
                <a:round/>
                <a:headEnd/>
                <a:tailEnd/>
              </a:ln>
            </p:spPr>
            <p:txBody>
              <a:bodyPr/>
              <a:lstStyle/>
              <a:p>
                <a:endParaRPr lang="en-US"/>
              </a:p>
            </p:txBody>
          </p:sp>
          <p:sp>
            <p:nvSpPr>
              <p:cNvPr id="93539" name="Freeform 663"/>
              <p:cNvSpPr>
                <a:spLocks/>
              </p:cNvSpPr>
              <p:nvPr/>
            </p:nvSpPr>
            <p:spPr bwMode="auto">
              <a:xfrm>
                <a:off x="2226" y="2921"/>
                <a:ext cx="41" cy="41"/>
              </a:xfrm>
              <a:custGeom>
                <a:avLst/>
                <a:gdLst>
                  <a:gd name="T0" fmla="*/ 0 w 41"/>
                  <a:gd name="T1" fmla="*/ 17 h 41"/>
                  <a:gd name="T2" fmla="*/ 19 w 41"/>
                  <a:gd name="T3" fmla="*/ 0 h 41"/>
                  <a:gd name="T4" fmla="*/ 41 w 41"/>
                  <a:gd name="T5" fmla="*/ 24 h 41"/>
                  <a:gd name="T6" fmla="*/ 23 w 41"/>
                  <a:gd name="T7" fmla="*/ 41 h 41"/>
                  <a:gd name="T8" fmla="*/ 0 w 41"/>
                  <a:gd name="T9" fmla="*/ 17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17"/>
                    </a:moveTo>
                    <a:lnTo>
                      <a:pt x="19" y="0"/>
                    </a:lnTo>
                    <a:lnTo>
                      <a:pt x="41" y="24"/>
                    </a:lnTo>
                    <a:lnTo>
                      <a:pt x="23" y="41"/>
                    </a:lnTo>
                    <a:lnTo>
                      <a:pt x="0" y="17"/>
                    </a:lnTo>
                    <a:close/>
                  </a:path>
                </a:pathLst>
              </a:custGeom>
              <a:solidFill>
                <a:srgbClr val="000000"/>
              </a:solidFill>
              <a:ln w="9525">
                <a:noFill/>
                <a:round/>
                <a:headEnd/>
                <a:tailEnd/>
              </a:ln>
            </p:spPr>
            <p:txBody>
              <a:bodyPr/>
              <a:lstStyle/>
              <a:p>
                <a:endParaRPr lang="en-US"/>
              </a:p>
            </p:txBody>
          </p:sp>
          <p:sp>
            <p:nvSpPr>
              <p:cNvPr id="93540" name="Freeform 662"/>
              <p:cNvSpPr>
                <a:spLocks/>
              </p:cNvSpPr>
              <p:nvPr/>
            </p:nvSpPr>
            <p:spPr bwMode="auto">
              <a:xfrm>
                <a:off x="2246" y="2906"/>
                <a:ext cx="39" cy="40"/>
              </a:xfrm>
              <a:custGeom>
                <a:avLst/>
                <a:gdLst>
                  <a:gd name="T0" fmla="*/ 0 w 39"/>
                  <a:gd name="T1" fmla="*/ 15 h 40"/>
                  <a:gd name="T2" fmla="*/ 18 w 39"/>
                  <a:gd name="T3" fmla="*/ 0 h 40"/>
                  <a:gd name="T4" fmla="*/ 39 w 39"/>
                  <a:gd name="T5" fmla="*/ 25 h 40"/>
                  <a:gd name="T6" fmla="*/ 20 w 39"/>
                  <a:gd name="T7" fmla="*/ 40 h 40"/>
                  <a:gd name="T8" fmla="*/ 0 w 39"/>
                  <a:gd name="T9" fmla="*/ 15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0" y="15"/>
                    </a:moveTo>
                    <a:lnTo>
                      <a:pt x="18" y="0"/>
                    </a:lnTo>
                    <a:lnTo>
                      <a:pt x="39" y="25"/>
                    </a:lnTo>
                    <a:lnTo>
                      <a:pt x="20" y="40"/>
                    </a:lnTo>
                    <a:lnTo>
                      <a:pt x="0" y="15"/>
                    </a:lnTo>
                    <a:close/>
                  </a:path>
                </a:pathLst>
              </a:custGeom>
              <a:solidFill>
                <a:srgbClr val="000000"/>
              </a:solidFill>
              <a:ln w="9525">
                <a:noFill/>
                <a:round/>
                <a:headEnd/>
                <a:tailEnd/>
              </a:ln>
            </p:spPr>
            <p:txBody>
              <a:bodyPr/>
              <a:lstStyle/>
              <a:p>
                <a:endParaRPr lang="en-US"/>
              </a:p>
            </p:txBody>
          </p:sp>
          <p:sp>
            <p:nvSpPr>
              <p:cNvPr id="93541" name="Freeform 661"/>
              <p:cNvSpPr>
                <a:spLocks/>
              </p:cNvSpPr>
              <p:nvPr/>
            </p:nvSpPr>
            <p:spPr bwMode="auto">
              <a:xfrm>
                <a:off x="2264" y="2891"/>
                <a:ext cx="38" cy="41"/>
              </a:xfrm>
              <a:custGeom>
                <a:avLst/>
                <a:gdLst>
                  <a:gd name="T0" fmla="*/ 0 w 38"/>
                  <a:gd name="T1" fmla="*/ 15 h 41"/>
                  <a:gd name="T2" fmla="*/ 19 w 38"/>
                  <a:gd name="T3" fmla="*/ 0 h 41"/>
                  <a:gd name="T4" fmla="*/ 38 w 38"/>
                  <a:gd name="T5" fmla="*/ 26 h 41"/>
                  <a:gd name="T6" fmla="*/ 20 w 38"/>
                  <a:gd name="T7" fmla="*/ 41 h 41"/>
                  <a:gd name="T8" fmla="*/ 0 w 38"/>
                  <a:gd name="T9" fmla="*/ 15 h 41"/>
                  <a:gd name="T10" fmla="*/ 0 60000 65536"/>
                  <a:gd name="T11" fmla="*/ 0 60000 65536"/>
                  <a:gd name="T12" fmla="*/ 0 60000 65536"/>
                  <a:gd name="T13" fmla="*/ 0 60000 65536"/>
                  <a:gd name="T14" fmla="*/ 0 60000 65536"/>
                  <a:gd name="T15" fmla="*/ 0 w 38"/>
                  <a:gd name="T16" fmla="*/ 0 h 41"/>
                  <a:gd name="T17" fmla="*/ 38 w 38"/>
                  <a:gd name="T18" fmla="*/ 41 h 41"/>
                </a:gdLst>
                <a:ahLst/>
                <a:cxnLst>
                  <a:cxn ang="T10">
                    <a:pos x="T0" y="T1"/>
                  </a:cxn>
                  <a:cxn ang="T11">
                    <a:pos x="T2" y="T3"/>
                  </a:cxn>
                  <a:cxn ang="T12">
                    <a:pos x="T4" y="T5"/>
                  </a:cxn>
                  <a:cxn ang="T13">
                    <a:pos x="T6" y="T7"/>
                  </a:cxn>
                  <a:cxn ang="T14">
                    <a:pos x="T8" y="T9"/>
                  </a:cxn>
                </a:cxnLst>
                <a:rect l="T15" t="T16" r="T17" b="T18"/>
                <a:pathLst>
                  <a:path w="38" h="41">
                    <a:moveTo>
                      <a:pt x="0" y="15"/>
                    </a:moveTo>
                    <a:lnTo>
                      <a:pt x="19" y="0"/>
                    </a:lnTo>
                    <a:lnTo>
                      <a:pt x="38" y="26"/>
                    </a:lnTo>
                    <a:lnTo>
                      <a:pt x="20" y="41"/>
                    </a:lnTo>
                    <a:lnTo>
                      <a:pt x="0" y="15"/>
                    </a:lnTo>
                    <a:close/>
                  </a:path>
                </a:pathLst>
              </a:custGeom>
              <a:solidFill>
                <a:srgbClr val="000000"/>
              </a:solidFill>
              <a:ln w="9525">
                <a:noFill/>
                <a:round/>
                <a:headEnd/>
                <a:tailEnd/>
              </a:ln>
            </p:spPr>
            <p:txBody>
              <a:bodyPr/>
              <a:lstStyle/>
              <a:p>
                <a:endParaRPr lang="en-US"/>
              </a:p>
            </p:txBody>
          </p:sp>
          <p:sp>
            <p:nvSpPr>
              <p:cNvPr id="93542" name="Freeform 660"/>
              <p:cNvSpPr>
                <a:spLocks/>
              </p:cNvSpPr>
              <p:nvPr/>
            </p:nvSpPr>
            <p:spPr bwMode="auto">
              <a:xfrm>
                <a:off x="2283" y="2879"/>
                <a:ext cx="36" cy="38"/>
              </a:xfrm>
              <a:custGeom>
                <a:avLst/>
                <a:gdLst>
                  <a:gd name="T0" fmla="*/ 0 w 36"/>
                  <a:gd name="T1" fmla="*/ 12 h 38"/>
                  <a:gd name="T2" fmla="*/ 17 w 36"/>
                  <a:gd name="T3" fmla="*/ 0 h 38"/>
                  <a:gd name="T4" fmla="*/ 36 w 36"/>
                  <a:gd name="T5" fmla="*/ 25 h 38"/>
                  <a:gd name="T6" fmla="*/ 19 w 36"/>
                  <a:gd name="T7" fmla="*/ 38 h 38"/>
                  <a:gd name="T8" fmla="*/ 0 w 36"/>
                  <a:gd name="T9" fmla="*/ 12 h 38"/>
                  <a:gd name="T10" fmla="*/ 0 60000 65536"/>
                  <a:gd name="T11" fmla="*/ 0 60000 65536"/>
                  <a:gd name="T12" fmla="*/ 0 60000 65536"/>
                  <a:gd name="T13" fmla="*/ 0 60000 65536"/>
                  <a:gd name="T14" fmla="*/ 0 60000 65536"/>
                  <a:gd name="T15" fmla="*/ 0 w 36"/>
                  <a:gd name="T16" fmla="*/ 0 h 38"/>
                  <a:gd name="T17" fmla="*/ 36 w 36"/>
                  <a:gd name="T18" fmla="*/ 38 h 38"/>
                </a:gdLst>
                <a:ahLst/>
                <a:cxnLst>
                  <a:cxn ang="T10">
                    <a:pos x="T0" y="T1"/>
                  </a:cxn>
                  <a:cxn ang="T11">
                    <a:pos x="T2" y="T3"/>
                  </a:cxn>
                  <a:cxn ang="T12">
                    <a:pos x="T4" y="T5"/>
                  </a:cxn>
                  <a:cxn ang="T13">
                    <a:pos x="T6" y="T7"/>
                  </a:cxn>
                  <a:cxn ang="T14">
                    <a:pos x="T8" y="T9"/>
                  </a:cxn>
                </a:cxnLst>
                <a:rect l="T15" t="T16" r="T17" b="T18"/>
                <a:pathLst>
                  <a:path w="36" h="38">
                    <a:moveTo>
                      <a:pt x="0" y="12"/>
                    </a:moveTo>
                    <a:lnTo>
                      <a:pt x="17" y="0"/>
                    </a:lnTo>
                    <a:lnTo>
                      <a:pt x="36" y="25"/>
                    </a:lnTo>
                    <a:lnTo>
                      <a:pt x="19" y="38"/>
                    </a:lnTo>
                    <a:lnTo>
                      <a:pt x="0" y="12"/>
                    </a:lnTo>
                    <a:close/>
                  </a:path>
                </a:pathLst>
              </a:custGeom>
              <a:solidFill>
                <a:srgbClr val="000000"/>
              </a:solidFill>
              <a:ln w="9525">
                <a:noFill/>
                <a:round/>
                <a:headEnd/>
                <a:tailEnd/>
              </a:ln>
            </p:spPr>
            <p:txBody>
              <a:bodyPr/>
              <a:lstStyle/>
              <a:p>
                <a:endParaRPr lang="en-US"/>
              </a:p>
            </p:txBody>
          </p:sp>
          <p:sp>
            <p:nvSpPr>
              <p:cNvPr id="93543" name="Freeform 659"/>
              <p:cNvSpPr>
                <a:spLocks/>
              </p:cNvSpPr>
              <p:nvPr/>
            </p:nvSpPr>
            <p:spPr bwMode="auto">
              <a:xfrm>
                <a:off x="2301" y="2867"/>
                <a:ext cx="34" cy="38"/>
              </a:xfrm>
              <a:custGeom>
                <a:avLst/>
                <a:gdLst>
                  <a:gd name="T0" fmla="*/ 0 w 34"/>
                  <a:gd name="T1" fmla="*/ 11 h 38"/>
                  <a:gd name="T2" fmla="*/ 17 w 34"/>
                  <a:gd name="T3" fmla="*/ 0 h 38"/>
                  <a:gd name="T4" fmla="*/ 34 w 34"/>
                  <a:gd name="T5" fmla="*/ 27 h 38"/>
                  <a:gd name="T6" fmla="*/ 18 w 34"/>
                  <a:gd name="T7" fmla="*/ 38 h 38"/>
                  <a:gd name="T8" fmla="*/ 0 w 34"/>
                  <a:gd name="T9" fmla="*/ 11 h 38"/>
                  <a:gd name="T10" fmla="*/ 0 60000 65536"/>
                  <a:gd name="T11" fmla="*/ 0 60000 65536"/>
                  <a:gd name="T12" fmla="*/ 0 60000 65536"/>
                  <a:gd name="T13" fmla="*/ 0 60000 65536"/>
                  <a:gd name="T14" fmla="*/ 0 60000 65536"/>
                  <a:gd name="T15" fmla="*/ 0 w 34"/>
                  <a:gd name="T16" fmla="*/ 0 h 38"/>
                  <a:gd name="T17" fmla="*/ 34 w 34"/>
                  <a:gd name="T18" fmla="*/ 38 h 38"/>
                </a:gdLst>
                <a:ahLst/>
                <a:cxnLst>
                  <a:cxn ang="T10">
                    <a:pos x="T0" y="T1"/>
                  </a:cxn>
                  <a:cxn ang="T11">
                    <a:pos x="T2" y="T3"/>
                  </a:cxn>
                  <a:cxn ang="T12">
                    <a:pos x="T4" y="T5"/>
                  </a:cxn>
                  <a:cxn ang="T13">
                    <a:pos x="T6" y="T7"/>
                  </a:cxn>
                  <a:cxn ang="T14">
                    <a:pos x="T8" y="T9"/>
                  </a:cxn>
                </a:cxnLst>
                <a:rect l="T15" t="T16" r="T17" b="T18"/>
                <a:pathLst>
                  <a:path w="34" h="38">
                    <a:moveTo>
                      <a:pt x="0" y="11"/>
                    </a:moveTo>
                    <a:lnTo>
                      <a:pt x="17" y="0"/>
                    </a:lnTo>
                    <a:lnTo>
                      <a:pt x="34" y="27"/>
                    </a:lnTo>
                    <a:lnTo>
                      <a:pt x="18" y="38"/>
                    </a:lnTo>
                    <a:lnTo>
                      <a:pt x="0" y="11"/>
                    </a:lnTo>
                    <a:close/>
                  </a:path>
                </a:pathLst>
              </a:custGeom>
              <a:solidFill>
                <a:srgbClr val="000000"/>
              </a:solidFill>
              <a:ln w="9525">
                <a:noFill/>
                <a:round/>
                <a:headEnd/>
                <a:tailEnd/>
              </a:ln>
            </p:spPr>
            <p:txBody>
              <a:bodyPr/>
              <a:lstStyle/>
              <a:p>
                <a:endParaRPr lang="en-US"/>
              </a:p>
            </p:txBody>
          </p:sp>
          <p:sp>
            <p:nvSpPr>
              <p:cNvPr id="93544" name="Freeform 658"/>
              <p:cNvSpPr>
                <a:spLocks/>
              </p:cNvSpPr>
              <p:nvPr/>
            </p:nvSpPr>
            <p:spPr bwMode="auto">
              <a:xfrm>
                <a:off x="2318" y="2856"/>
                <a:ext cx="33" cy="38"/>
              </a:xfrm>
              <a:custGeom>
                <a:avLst/>
                <a:gdLst>
                  <a:gd name="T0" fmla="*/ 0 w 33"/>
                  <a:gd name="T1" fmla="*/ 10 h 38"/>
                  <a:gd name="T2" fmla="*/ 16 w 33"/>
                  <a:gd name="T3" fmla="*/ 0 h 38"/>
                  <a:gd name="T4" fmla="*/ 33 w 33"/>
                  <a:gd name="T5" fmla="*/ 28 h 38"/>
                  <a:gd name="T6" fmla="*/ 17 w 33"/>
                  <a:gd name="T7" fmla="*/ 38 h 38"/>
                  <a:gd name="T8" fmla="*/ 0 w 33"/>
                  <a:gd name="T9" fmla="*/ 10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0" y="10"/>
                    </a:moveTo>
                    <a:lnTo>
                      <a:pt x="16" y="0"/>
                    </a:lnTo>
                    <a:lnTo>
                      <a:pt x="33" y="28"/>
                    </a:lnTo>
                    <a:lnTo>
                      <a:pt x="17" y="38"/>
                    </a:lnTo>
                    <a:lnTo>
                      <a:pt x="0" y="10"/>
                    </a:lnTo>
                    <a:close/>
                  </a:path>
                </a:pathLst>
              </a:custGeom>
              <a:solidFill>
                <a:srgbClr val="000000"/>
              </a:solidFill>
              <a:ln w="9525">
                <a:noFill/>
                <a:round/>
                <a:headEnd/>
                <a:tailEnd/>
              </a:ln>
            </p:spPr>
            <p:txBody>
              <a:bodyPr/>
              <a:lstStyle/>
              <a:p>
                <a:endParaRPr lang="en-US"/>
              </a:p>
            </p:txBody>
          </p:sp>
          <p:sp>
            <p:nvSpPr>
              <p:cNvPr id="93545" name="Freeform 657"/>
              <p:cNvSpPr>
                <a:spLocks/>
              </p:cNvSpPr>
              <p:nvPr/>
            </p:nvSpPr>
            <p:spPr bwMode="auto">
              <a:xfrm>
                <a:off x="2335" y="2847"/>
                <a:ext cx="32" cy="38"/>
              </a:xfrm>
              <a:custGeom>
                <a:avLst/>
                <a:gdLst>
                  <a:gd name="T0" fmla="*/ 0 w 32"/>
                  <a:gd name="T1" fmla="*/ 8 h 38"/>
                  <a:gd name="T2" fmla="*/ 17 w 32"/>
                  <a:gd name="T3" fmla="*/ 0 h 38"/>
                  <a:gd name="T4" fmla="*/ 32 w 32"/>
                  <a:gd name="T5" fmla="*/ 29 h 38"/>
                  <a:gd name="T6" fmla="*/ 15 w 32"/>
                  <a:gd name="T7" fmla="*/ 38 h 38"/>
                  <a:gd name="T8" fmla="*/ 0 w 32"/>
                  <a:gd name="T9" fmla="*/ 8 h 38"/>
                  <a:gd name="T10" fmla="*/ 0 60000 65536"/>
                  <a:gd name="T11" fmla="*/ 0 60000 65536"/>
                  <a:gd name="T12" fmla="*/ 0 60000 65536"/>
                  <a:gd name="T13" fmla="*/ 0 60000 65536"/>
                  <a:gd name="T14" fmla="*/ 0 60000 65536"/>
                  <a:gd name="T15" fmla="*/ 0 w 32"/>
                  <a:gd name="T16" fmla="*/ 0 h 38"/>
                  <a:gd name="T17" fmla="*/ 32 w 32"/>
                  <a:gd name="T18" fmla="*/ 38 h 38"/>
                </a:gdLst>
                <a:ahLst/>
                <a:cxnLst>
                  <a:cxn ang="T10">
                    <a:pos x="T0" y="T1"/>
                  </a:cxn>
                  <a:cxn ang="T11">
                    <a:pos x="T2" y="T3"/>
                  </a:cxn>
                  <a:cxn ang="T12">
                    <a:pos x="T4" y="T5"/>
                  </a:cxn>
                  <a:cxn ang="T13">
                    <a:pos x="T6" y="T7"/>
                  </a:cxn>
                  <a:cxn ang="T14">
                    <a:pos x="T8" y="T9"/>
                  </a:cxn>
                </a:cxnLst>
                <a:rect l="T15" t="T16" r="T17" b="T18"/>
                <a:pathLst>
                  <a:path w="32" h="38">
                    <a:moveTo>
                      <a:pt x="0" y="8"/>
                    </a:moveTo>
                    <a:lnTo>
                      <a:pt x="17" y="0"/>
                    </a:lnTo>
                    <a:lnTo>
                      <a:pt x="32" y="29"/>
                    </a:lnTo>
                    <a:lnTo>
                      <a:pt x="15" y="38"/>
                    </a:lnTo>
                    <a:lnTo>
                      <a:pt x="0" y="8"/>
                    </a:lnTo>
                    <a:close/>
                  </a:path>
                </a:pathLst>
              </a:custGeom>
              <a:solidFill>
                <a:srgbClr val="000000"/>
              </a:solidFill>
              <a:ln w="9525">
                <a:noFill/>
                <a:round/>
                <a:headEnd/>
                <a:tailEnd/>
              </a:ln>
            </p:spPr>
            <p:txBody>
              <a:bodyPr/>
              <a:lstStyle/>
              <a:p>
                <a:endParaRPr lang="en-US"/>
              </a:p>
            </p:txBody>
          </p:sp>
          <p:sp>
            <p:nvSpPr>
              <p:cNvPr id="93546" name="Freeform 656"/>
              <p:cNvSpPr>
                <a:spLocks/>
              </p:cNvSpPr>
              <p:nvPr/>
            </p:nvSpPr>
            <p:spPr bwMode="auto">
              <a:xfrm>
                <a:off x="2352" y="2838"/>
                <a:ext cx="32" cy="38"/>
              </a:xfrm>
              <a:custGeom>
                <a:avLst/>
                <a:gdLst>
                  <a:gd name="T0" fmla="*/ 0 w 32"/>
                  <a:gd name="T1" fmla="*/ 9 h 38"/>
                  <a:gd name="T2" fmla="*/ 16 w 32"/>
                  <a:gd name="T3" fmla="*/ 0 h 38"/>
                  <a:gd name="T4" fmla="*/ 32 w 32"/>
                  <a:gd name="T5" fmla="*/ 29 h 38"/>
                  <a:gd name="T6" fmla="*/ 15 w 32"/>
                  <a:gd name="T7" fmla="*/ 38 h 38"/>
                  <a:gd name="T8" fmla="*/ 0 w 32"/>
                  <a:gd name="T9" fmla="*/ 9 h 38"/>
                  <a:gd name="T10" fmla="*/ 0 60000 65536"/>
                  <a:gd name="T11" fmla="*/ 0 60000 65536"/>
                  <a:gd name="T12" fmla="*/ 0 60000 65536"/>
                  <a:gd name="T13" fmla="*/ 0 60000 65536"/>
                  <a:gd name="T14" fmla="*/ 0 60000 65536"/>
                  <a:gd name="T15" fmla="*/ 0 w 32"/>
                  <a:gd name="T16" fmla="*/ 0 h 38"/>
                  <a:gd name="T17" fmla="*/ 32 w 32"/>
                  <a:gd name="T18" fmla="*/ 38 h 38"/>
                </a:gdLst>
                <a:ahLst/>
                <a:cxnLst>
                  <a:cxn ang="T10">
                    <a:pos x="T0" y="T1"/>
                  </a:cxn>
                  <a:cxn ang="T11">
                    <a:pos x="T2" y="T3"/>
                  </a:cxn>
                  <a:cxn ang="T12">
                    <a:pos x="T4" y="T5"/>
                  </a:cxn>
                  <a:cxn ang="T13">
                    <a:pos x="T6" y="T7"/>
                  </a:cxn>
                  <a:cxn ang="T14">
                    <a:pos x="T8" y="T9"/>
                  </a:cxn>
                </a:cxnLst>
                <a:rect l="T15" t="T16" r="T17" b="T18"/>
                <a:pathLst>
                  <a:path w="32" h="38">
                    <a:moveTo>
                      <a:pt x="0" y="9"/>
                    </a:moveTo>
                    <a:lnTo>
                      <a:pt x="16" y="0"/>
                    </a:lnTo>
                    <a:lnTo>
                      <a:pt x="32" y="29"/>
                    </a:lnTo>
                    <a:lnTo>
                      <a:pt x="15" y="38"/>
                    </a:lnTo>
                    <a:lnTo>
                      <a:pt x="0" y="9"/>
                    </a:lnTo>
                    <a:close/>
                  </a:path>
                </a:pathLst>
              </a:custGeom>
              <a:solidFill>
                <a:srgbClr val="000000"/>
              </a:solidFill>
              <a:ln w="9525">
                <a:noFill/>
                <a:round/>
                <a:headEnd/>
                <a:tailEnd/>
              </a:ln>
            </p:spPr>
            <p:txBody>
              <a:bodyPr/>
              <a:lstStyle/>
              <a:p>
                <a:endParaRPr lang="en-US"/>
              </a:p>
            </p:txBody>
          </p:sp>
          <p:sp>
            <p:nvSpPr>
              <p:cNvPr id="93547" name="Freeform 655"/>
              <p:cNvSpPr>
                <a:spLocks/>
              </p:cNvSpPr>
              <p:nvPr/>
            </p:nvSpPr>
            <p:spPr bwMode="auto">
              <a:xfrm>
                <a:off x="2369" y="2830"/>
                <a:ext cx="30" cy="38"/>
              </a:xfrm>
              <a:custGeom>
                <a:avLst/>
                <a:gdLst>
                  <a:gd name="T0" fmla="*/ 0 w 30"/>
                  <a:gd name="T1" fmla="*/ 8 h 38"/>
                  <a:gd name="T2" fmla="*/ 17 w 30"/>
                  <a:gd name="T3" fmla="*/ 0 h 38"/>
                  <a:gd name="T4" fmla="*/ 30 w 30"/>
                  <a:gd name="T5" fmla="*/ 30 h 38"/>
                  <a:gd name="T6" fmla="*/ 14 w 30"/>
                  <a:gd name="T7" fmla="*/ 38 h 38"/>
                  <a:gd name="T8" fmla="*/ 0 w 30"/>
                  <a:gd name="T9" fmla="*/ 8 h 38"/>
                  <a:gd name="T10" fmla="*/ 0 60000 65536"/>
                  <a:gd name="T11" fmla="*/ 0 60000 65536"/>
                  <a:gd name="T12" fmla="*/ 0 60000 65536"/>
                  <a:gd name="T13" fmla="*/ 0 60000 65536"/>
                  <a:gd name="T14" fmla="*/ 0 60000 65536"/>
                  <a:gd name="T15" fmla="*/ 0 w 30"/>
                  <a:gd name="T16" fmla="*/ 0 h 38"/>
                  <a:gd name="T17" fmla="*/ 30 w 30"/>
                  <a:gd name="T18" fmla="*/ 38 h 38"/>
                </a:gdLst>
                <a:ahLst/>
                <a:cxnLst>
                  <a:cxn ang="T10">
                    <a:pos x="T0" y="T1"/>
                  </a:cxn>
                  <a:cxn ang="T11">
                    <a:pos x="T2" y="T3"/>
                  </a:cxn>
                  <a:cxn ang="T12">
                    <a:pos x="T4" y="T5"/>
                  </a:cxn>
                  <a:cxn ang="T13">
                    <a:pos x="T6" y="T7"/>
                  </a:cxn>
                  <a:cxn ang="T14">
                    <a:pos x="T8" y="T9"/>
                  </a:cxn>
                </a:cxnLst>
                <a:rect l="T15" t="T16" r="T17" b="T18"/>
                <a:pathLst>
                  <a:path w="30" h="38">
                    <a:moveTo>
                      <a:pt x="0" y="8"/>
                    </a:moveTo>
                    <a:lnTo>
                      <a:pt x="17" y="0"/>
                    </a:lnTo>
                    <a:lnTo>
                      <a:pt x="30" y="30"/>
                    </a:lnTo>
                    <a:lnTo>
                      <a:pt x="14" y="38"/>
                    </a:lnTo>
                    <a:lnTo>
                      <a:pt x="0" y="8"/>
                    </a:lnTo>
                    <a:close/>
                  </a:path>
                </a:pathLst>
              </a:custGeom>
              <a:solidFill>
                <a:srgbClr val="000000"/>
              </a:solidFill>
              <a:ln w="9525">
                <a:noFill/>
                <a:round/>
                <a:headEnd/>
                <a:tailEnd/>
              </a:ln>
            </p:spPr>
            <p:txBody>
              <a:bodyPr/>
              <a:lstStyle/>
              <a:p>
                <a:endParaRPr lang="en-US"/>
              </a:p>
            </p:txBody>
          </p:sp>
          <p:sp>
            <p:nvSpPr>
              <p:cNvPr id="93548" name="Freeform 654"/>
              <p:cNvSpPr>
                <a:spLocks/>
              </p:cNvSpPr>
              <p:nvPr/>
            </p:nvSpPr>
            <p:spPr bwMode="auto">
              <a:xfrm>
                <a:off x="2386" y="2824"/>
                <a:ext cx="29" cy="36"/>
              </a:xfrm>
              <a:custGeom>
                <a:avLst/>
                <a:gdLst>
                  <a:gd name="T0" fmla="*/ 0 w 29"/>
                  <a:gd name="T1" fmla="*/ 6 h 36"/>
                  <a:gd name="T2" fmla="*/ 17 w 29"/>
                  <a:gd name="T3" fmla="*/ 0 h 36"/>
                  <a:gd name="T4" fmla="*/ 29 w 29"/>
                  <a:gd name="T5" fmla="*/ 29 h 36"/>
                  <a:gd name="T6" fmla="*/ 13 w 29"/>
                  <a:gd name="T7" fmla="*/ 36 h 36"/>
                  <a:gd name="T8" fmla="*/ 0 w 29"/>
                  <a:gd name="T9" fmla="*/ 6 h 36"/>
                  <a:gd name="T10" fmla="*/ 0 60000 65536"/>
                  <a:gd name="T11" fmla="*/ 0 60000 65536"/>
                  <a:gd name="T12" fmla="*/ 0 60000 65536"/>
                  <a:gd name="T13" fmla="*/ 0 60000 65536"/>
                  <a:gd name="T14" fmla="*/ 0 60000 65536"/>
                  <a:gd name="T15" fmla="*/ 0 w 29"/>
                  <a:gd name="T16" fmla="*/ 0 h 36"/>
                  <a:gd name="T17" fmla="*/ 29 w 29"/>
                  <a:gd name="T18" fmla="*/ 36 h 36"/>
                </a:gdLst>
                <a:ahLst/>
                <a:cxnLst>
                  <a:cxn ang="T10">
                    <a:pos x="T0" y="T1"/>
                  </a:cxn>
                  <a:cxn ang="T11">
                    <a:pos x="T2" y="T3"/>
                  </a:cxn>
                  <a:cxn ang="T12">
                    <a:pos x="T4" y="T5"/>
                  </a:cxn>
                  <a:cxn ang="T13">
                    <a:pos x="T6" y="T7"/>
                  </a:cxn>
                  <a:cxn ang="T14">
                    <a:pos x="T8" y="T9"/>
                  </a:cxn>
                </a:cxnLst>
                <a:rect l="T15" t="T16" r="T17" b="T18"/>
                <a:pathLst>
                  <a:path w="29" h="36">
                    <a:moveTo>
                      <a:pt x="0" y="6"/>
                    </a:moveTo>
                    <a:lnTo>
                      <a:pt x="17" y="0"/>
                    </a:lnTo>
                    <a:lnTo>
                      <a:pt x="29" y="29"/>
                    </a:lnTo>
                    <a:lnTo>
                      <a:pt x="13" y="36"/>
                    </a:lnTo>
                    <a:lnTo>
                      <a:pt x="0" y="6"/>
                    </a:lnTo>
                    <a:close/>
                  </a:path>
                </a:pathLst>
              </a:custGeom>
              <a:solidFill>
                <a:srgbClr val="000000"/>
              </a:solidFill>
              <a:ln w="9525">
                <a:noFill/>
                <a:round/>
                <a:headEnd/>
                <a:tailEnd/>
              </a:ln>
            </p:spPr>
            <p:txBody>
              <a:bodyPr/>
              <a:lstStyle/>
              <a:p>
                <a:endParaRPr lang="en-US"/>
              </a:p>
            </p:txBody>
          </p:sp>
          <p:sp>
            <p:nvSpPr>
              <p:cNvPr id="93549" name="Freeform 653"/>
              <p:cNvSpPr>
                <a:spLocks/>
              </p:cNvSpPr>
              <p:nvPr/>
            </p:nvSpPr>
            <p:spPr bwMode="auto">
              <a:xfrm>
                <a:off x="2403" y="2817"/>
                <a:ext cx="28" cy="36"/>
              </a:xfrm>
              <a:custGeom>
                <a:avLst/>
                <a:gdLst>
                  <a:gd name="T0" fmla="*/ 0 w 28"/>
                  <a:gd name="T1" fmla="*/ 7 h 36"/>
                  <a:gd name="T2" fmla="*/ 16 w 28"/>
                  <a:gd name="T3" fmla="*/ 0 h 36"/>
                  <a:gd name="T4" fmla="*/ 28 w 28"/>
                  <a:gd name="T5" fmla="*/ 30 h 36"/>
                  <a:gd name="T6" fmla="*/ 12 w 28"/>
                  <a:gd name="T7" fmla="*/ 36 h 36"/>
                  <a:gd name="T8" fmla="*/ 0 w 28"/>
                  <a:gd name="T9" fmla="*/ 7 h 36"/>
                  <a:gd name="T10" fmla="*/ 0 60000 65536"/>
                  <a:gd name="T11" fmla="*/ 0 60000 65536"/>
                  <a:gd name="T12" fmla="*/ 0 60000 65536"/>
                  <a:gd name="T13" fmla="*/ 0 60000 65536"/>
                  <a:gd name="T14" fmla="*/ 0 60000 65536"/>
                  <a:gd name="T15" fmla="*/ 0 w 28"/>
                  <a:gd name="T16" fmla="*/ 0 h 36"/>
                  <a:gd name="T17" fmla="*/ 28 w 28"/>
                  <a:gd name="T18" fmla="*/ 36 h 36"/>
                </a:gdLst>
                <a:ahLst/>
                <a:cxnLst>
                  <a:cxn ang="T10">
                    <a:pos x="T0" y="T1"/>
                  </a:cxn>
                  <a:cxn ang="T11">
                    <a:pos x="T2" y="T3"/>
                  </a:cxn>
                  <a:cxn ang="T12">
                    <a:pos x="T4" y="T5"/>
                  </a:cxn>
                  <a:cxn ang="T13">
                    <a:pos x="T6" y="T7"/>
                  </a:cxn>
                  <a:cxn ang="T14">
                    <a:pos x="T8" y="T9"/>
                  </a:cxn>
                </a:cxnLst>
                <a:rect l="T15" t="T16" r="T17" b="T18"/>
                <a:pathLst>
                  <a:path w="28" h="36">
                    <a:moveTo>
                      <a:pt x="0" y="7"/>
                    </a:moveTo>
                    <a:lnTo>
                      <a:pt x="16" y="0"/>
                    </a:lnTo>
                    <a:lnTo>
                      <a:pt x="28" y="30"/>
                    </a:lnTo>
                    <a:lnTo>
                      <a:pt x="12" y="36"/>
                    </a:lnTo>
                    <a:lnTo>
                      <a:pt x="0" y="7"/>
                    </a:lnTo>
                    <a:close/>
                  </a:path>
                </a:pathLst>
              </a:custGeom>
              <a:solidFill>
                <a:srgbClr val="000000"/>
              </a:solidFill>
              <a:ln w="9525">
                <a:noFill/>
                <a:round/>
                <a:headEnd/>
                <a:tailEnd/>
              </a:ln>
            </p:spPr>
            <p:txBody>
              <a:bodyPr/>
              <a:lstStyle/>
              <a:p>
                <a:endParaRPr lang="en-US"/>
              </a:p>
            </p:txBody>
          </p:sp>
          <p:sp>
            <p:nvSpPr>
              <p:cNvPr id="93550" name="Freeform 652"/>
              <p:cNvSpPr>
                <a:spLocks/>
              </p:cNvSpPr>
              <p:nvPr/>
            </p:nvSpPr>
            <p:spPr bwMode="auto">
              <a:xfrm>
                <a:off x="2420" y="2811"/>
                <a:ext cx="26" cy="36"/>
              </a:xfrm>
              <a:custGeom>
                <a:avLst/>
                <a:gdLst>
                  <a:gd name="T0" fmla="*/ 0 w 26"/>
                  <a:gd name="T1" fmla="*/ 5 h 36"/>
                  <a:gd name="T2" fmla="*/ 16 w 26"/>
                  <a:gd name="T3" fmla="*/ 0 h 36"/>
                  <a:gd name="T4" fmla="*/ 26 w 26"/>
                  <a:gd name="T5" fmla="*/ 31 h 36"/>
                  <a:gd name="T6" fmla="*/ 10 w 26"/>
                  <a:gd name="T7" fmla="*/ 36 h 36"/>
                  <a:gd name="T8" fmla="*/ 0 w 26"/>
                  <a:gd name="T9" fmla="*/ 5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0" y="5"/>
                    </a:moveTo>
                    <a:lnTo>
                      <a:pt x="16" y="0"/>
                    </a:lnTo>
                    <a:lnTo>
                      <a:pt x="26" y="31"/>
                    </a:lnTo>
                    <a:lnTo>
                      <a:pt x="10" y="36"/>
                    </a:lnTo>
                    <a:lnTo>
                      <a:pt x="0" y="5"/>
                    </a:lnTo>
                    <a:close/>
                  </a:path>
                </a:pathLst>
              </a:custGeom>
              <a:solidFill>
                <a:srgbClr val="000000"/>
              </a:solidFill>
              <a:ln w="9525">
                <a:noFill/>
                <a:round/>
                <a:headEnd/>
                <a:tailEnd/>
              </a:ln>
            </p:spPr>
            <p:txBody>
              <a:bodyPr/>
              <a:lstStyle/>
              <a:p>
                <a:endParaRPr lang="en-US"/>
              </a:p>
            </p:txBody>
          </p:sp>
          <p:sp>
            <p:nvSpPr>
              <p:cNvPr id="93551" name="Freeform 651"/>
              <p:cNvSpPr>
                <a:spLocks/>
              </p:cNvSpPr>
              <p:nvPr/>
            </p:nvSpPr>
            <p:spPr bwMode="auto">
              <a:xfrm>
                <a:off x="2437" y="2806"/>
                <a:ext cx="25" cy="36"/>
              </a:xfrm>
              <a:custGeom>
                <a:avLst/>
                <a:gdLst>
                  <a:gd name="T0" fmla="*/ 0 w 25"/>
                  <a:gd name="T1" fmla="*/ 5 h 36"/>
                  <a:gd name="T2" fmla="*/ 16 w 25"/>
                  <a:gd name="T3" fmla="*/ 0 h 36"/>
                  <a:gd name="T4" fmla="*/ 25 w 25"/>
                  <a:gd name="T5" fmla="*/ 31 h 36"/>
                  <a:gd name="T6" fmla="*/ 8 w 25"/>
                  <a:gd name="T7" fmla="*/ 36 h 36"/>
                  <a:gd name="T8" fmla="*/ 0 w 25"/>
                  <a:gd name="T9" fmla="*/ 5 h 36"/>
                  <a:gd name="T10" fmla="*/ 0 60000 65536"/>
                  <a:gd name="T11" fmla="*/ 0 60000 65536"/>
                  <a:gd name="T12" fmla="*/ 0 60000 65536"/>
                  <a:gd name="T13" fmla="*/ 0 60000 65536"/>
                  <a:gd name="T14" fmla="*/ 0 60000 65536"/>
                  <a:gd name="T15" fmla="*/ 0 w 25"/>
                  <a:gd name="T16" fmla="*/ 0 h 36"/>
                  <a:gd name="T17" fmla="*/ 25 w 25"/>
                  <a:gd name="T18" fmla="*/ 36 h 36"/>
                </a:gdLst>
                <a:ahLst/>
                <a:cxnLst>
                  <a:cxn ang="T10">
                    <a:pos x="T0" y="T1"/>
                  </a:cxn>
                  <a:cxn ang="T11">
                    <a:pos x="T2" y="T3"/>
                  </a:cxn>
                  <a:cxn ang="T12">
                    <a:pos x="T4" y="T5"/>
                  </a:cxn>
                  <a:cxn ang="T13">
                    <a:pos x="T6" y="T7"/>
                  </a:cxn>
                  <a:cxn ang="T14">
                    <a:pos x="T8" y="T9"/>
                  </a:cxn>
                </a:cxnLst>
                <a:rect l="T15" t="T16" r="T17" b="T18"/>
                <a:pathLst>
                  <a:path w="25" h="36">
                    <a:moveTo>
                      <a:pt x="0" y="5"/>
                    </a:moveTo>
                    <a:lnTo>
                      <a:pt x="16" y="0"/>
                    </a:lnTo>
                    <a:lnTo>
                      <a:pt x="25" y="31"/>
                    </a:lnTo>
                    <a:lnTo>
                      <a:pt x="8" y="36"/>
                    </a:lnTo>
                    <a:lnTo>
                      <a:pt x="0" y="5"/>
                    </a:lnTo>
                    <a:close/>
                  </a:path>
                </a:pathLst>
              </a:custGeom>
              <a:solidFill>
                <a:srgbClr val="000000"/>
              </a:solidFill>
              <a:ln w="9525">
                <a:noFill/>
                <a:round/>
                <a:headEnd/>
                <a:tailEnd/>
              </a:ln>
            </p:spPr>
            <p:txBody>
              <a:bodyPr/>
              <a:lstStyle/>
              <a:p>
                <a:endParaRPr lang="en-US"/>
              </a:p>
            </p:txBody>
          </p:sp>
          <p:sp>
            <p:nvSpPr>
              <p:cNvPr id="93552" name="Freeform 650"/>
              <p:cNvSpPr>
                <a:spLocks/>
              </p:cNvSpPr>
              <p:nvPr/>
            </p:nvSpPr>
            <p:spPr bwMode="auto">
              <a:xfrm>
                <a:off x="2454" y="2802"/>
                <a:ext cx="23" cy="35"/>
              </a:xfrm>
              <a:custGeom>
                <a:avLst/>
                <a:gdLst>
                  <a:gd name="T0" fmla="*/ 0 w 23"/>
                  <a:gd name="T1" fmla="*/ 3 h 35"/>
                  <a:gd name="T2" fmla="*/ 16 w 23"/>
                  <a:gd name="T3" fmla="*/ 0 h 35"/>
                  <a:gd name="T4" fmla="*/ 23 w 23"/>
                  <a:gd name="T5" fmla="*/ 32 h 35"/>
                  <a:gd name="T6" fmla="*/ 7 w 23"/>
                  <a:gd name="T7" fmla="*/ 35 h 35"/>
                  <a:gd name="T8" fmla="*/ 0 w 23"/>
                  <a:gd name="T9" fmla="*/ 3 h 35"/>
                  <a:gd name="T10" fmla="*/ 0 60000 65536"/>
                  <a:gd name="T11" fmla="*/ 0 60000 65536"/>
                  <a:gd name="T12" fmla="*/ 0 60000 65536"/>
                  <a:gd name="T13" fmla="*/ 0 60000 65536"/>
                  <a:gd name="T14" fmla="*/ 0 60000 65536"/>
                  <a:gd name="T15" fmla="*/ 0 w 23"/>
                  <a:gd name="T16" fmla="*/ 0 h 35"/>
                  <a:gd name="T17" fmla="*/ 23 w 23"/>
                  <a:gd name="T18" fmla="*/ 35 h 35"/>
                </a:gdLst>
                <a:ahLst/>
                <a:cxnLst>
                  <a:cxn ang="T10">
                    <a:pos x="T0" y="T1"/>
                  </a:cxn>
                  <a:cxn ang="T11">
                    <a:pos x="T2" y="T3"/>
                  </a:cxn>
                  <a:cxn ang="T12">
                    <a:pos x="T4" y="T5"/>
                  </a:cxn>
                  <a:cxn ang="T13">
                    <a:pos x="T6" y="T7"/>
                  </a:cxn>
                  <a:cxn ang="T14">
                    <a:pos x="T8" y="T9"/>
                  </a:cxn>
                </a:cxnLst>
                <a:rect l="T15" t="T16" r="T17" b="T18"/>
                <a:pathLst>
                  <a:path w="23" h="35">
                    <a:moveTo>
                      <a:pt x="0" y="3"/>
                    </a:moveTo>
                    <a:lnTo>
                      <a:pt x="16" y="0"/>
                    </a:lnTo>
                    <a:lnTo>
                      <a:pt x="23" y="32"/>
                    </a:lnTo>
                    <a:lnTo>
                      <a:pt x="7" y="35"/>
                    </a:lnTo>
                    <a:lnTo>
                      <a:pt x="0" y="3"/>
                    </a:lnTo>
                    <a:close/>
                  </a:path>
                </a:pathLst>
              </a:custGeom>
              <a:solidFill>
                <a:srgbClr val="000000"/>
              </a:solidFill>
              <a:ln w="9525">
                <a:noFill/>
                <a:round/>
                <a:headEnd/>
                <a:tailEnd/>
              </a:ln>
            </p:spPr>
            <p:txBody>
              <a:bodyPr/>
              <a:lstStyle/>
              <a:p>
                <a:endParaRPr lang="en-US"/>
              </a:p>
            </p:txBody>
          </p:sp>
          <p:sp>
            <p:nvSpPr>
              <p:cNvPr id="93553" name="Freeform 649"/>
              <p:cNvSpPr>
                <a:spLocks/>
              </p:cNvSpPr>
              <p:nvPr/>
            </p:nvSpPr>
            <p:spPr bwMode="auto">
              <a:xfrm>
                <a:off x="2470" y="2798"/>
                <a:ext cx="23" cy="36"/>
              </a:xfrm>
              <a:custGeom>
                <a:avLst/>
                <a:gdLst>
                  <a:gd name="T0" fmla="*/ 0 w 23"/>
                  <a:gd name="T1" fmla="*/ 4 h 36"/>
                  <a:gd name="T2" fmla="*/ 16 w 23"/>
                  <a:gd name="T3" fmla="*/ 0 h 36"/>
                  <a:gd name="T4" fmla="*/ 23 w 23"/>
                  <a:gd name="T5" fmla="*/ 32 h 36"/>
                  <a:gd name="T6" fmla="*/ 7 w 23"/>
                  <a:gd name="T7" fmla="*/ 36 h 36"/>
                  <a:gd name="T8" fmla="*/ 0 w 23"/>
                  <a:gd name="T9" fmla="*/ 4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0" y="4"/>
                    </a:moveTo>
                    <a:lnTo>
                      <a:pt x="16" y="0"/>
                    </a:lnTo>
                    <a:lnTo>
                      <a:pt x="23" y="32"/>
                    </a:lnTo>
                    <a:lnTo>
                      <a:pt x="7" y="36"/>
                    </a:lnTo>
                    <a:lnTo>
                      <a:pt x="0" y="4"/>
                    </a:lnTo>
                    <a:close/>
                  </a:path>
                </a:pathLst>
              </a:custGeom>
              <a:solidFill>
                <a:srgbClr val="000000"/>
              </a:solidFill>
              <a:ln w="9525">
                <a:noFill/>
                <a:round/>
                <a:headEnd/>
                <a:tailEnd/>
              </a:ln>
            </p:spPr>
            <p:txBody>
              <a:bodyPr/>
              <a:lstStyle/>
              <a:p>
                <a:endParaRPr lang="en-US"/>
              </a:p>
            </p:txBody>
          </p:sp>
          <p:sp>
            <p:nvSpPr>
              <p:cNvPr id="93554" name="Freeform 648"/>
              <p:cNvSpPr>
                <a:spLocks/>
              </p:cNvSpPr>
              <p:nvPr/>
            </p:nvSpPr>
            <p:spPr bwMode="auto">
              <a:xfrm>
                <a:off x="2487" y="2796"/>
                <a:ext cx="21" cy="34"/>
              </a:xfrm>
              <a:custGeom>
                <a:avLst/>
                <a:gdLst>
                  <a:gd name="T0" fmla="*/ 0 w 21"/>
                  <a:gd name="T1" fmla="*/ 2 h 34"/>
                  <a:gd name="T2" fmla="*/ 16 w 21"/>
                  <a:gd name="T3" fmla="*/ 0 h 34"/>
                  <a:gd name="T4" fmla="*/ 21 w 21"/>
                  <a:gd name="T5" fmla="*/ 32 h 34"/>
                  <a:gd name="T6" fmla="*/ 5 w 21"/>
                  <a:gd name="T7" fmla="*/ 34 h 34"/>
                  <a:gd name="T8" fmla="*/ 0 w 21"/>
                  <a:gd name="T9" fmla="*/ 2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0" y="2"/>
                    </a:moveTo>
                    <a:lnTo>
                      <a:pt x="16" y="0"/>
                    </a:lnTo>
                    <a:lnTo>
                      <a:pt x="21" y="32"/>
                    </a:lnTo>
                    <a:lnTo>
                      <a:pt x="5" y="34"/>
                    </a:lnTo>
                    <a:lnTo>
                      <a:pt x="0" y="2"/>
                    </a:lnTo>
                    <a:close/>
                  </a:path>
                </a:pathLst>
              </a:custGeom>
              <a:solidFill>
                <a:srgbClr val="000000"/>
              </a:solidFill>
              <a:ln w="9525">
                <a:noFill/>
                <a:round/>
                <a:headEnd/>
                <a:tailEnd/>
              </a:ln>
            </p:spPr>
            <p:txBody>
              <a:bodyPr/>
              <a:lstStyle/>
              <a:p>
                <a:endParaRPr lang="en-US"/>
              </a:p>
            </p:txBody>
          </p:sp>
          <p:sp>
            <p:nvSpPr>
              <p:cNvPr id="93555" name="Freeform 647"/>
              <p:cNvSpPr>
                <a:spLocks/>
              </p:cNvSpPr>
              <p:nvPr/>
            </p:nvSpPr>
            <p:spPr bwMode="auto">
              <a:xfrm>
                <a:off x="2504" y="2794"/>
                <a:ext cx="19" cy="34"/>
              </a:xfrm>
              <a:custGeom>
                <a:avLst/>
                <a:gdLst>
                  <a:gd name="T0" fmla="*/ 0 w 19"/>
                  <a:gd name="T1" fmla="*/ 2 h 34"/>
                  <a:gd name="T2" fmla="*/ 15 w 19"/>
                  <a:gd name="T3" fmla="*/ 0 h 34"/>
                  <a:gd name="T4" fmla="*/ 19 w 19"/>
                  <a:gd name="T5" fmla="*/ 32 h 34"/>
                  <a:gd name="T6" fmla="*/ 4 w 19"/>
                  <a:gd name="T7" fmla="*/ 34 h 34"/>
                  <a:gd name="T8" fmla="*/ 0 w 19"/>
                  <a:gd name="T9" fmla="*/ 2 h 34"/>
                  <a:gd name="T10" fmla="*/ 0 60000 65536"/>
                  <a:gd name="T11" fmla="*/ 0 60000 65536"/>
                  <a:gd name="T12" fmla="*/ 0 60000 65536"/>
                  <a:gd name="T13" fmla="*/ 0 60000 65536"/>
                  <a:gd name="T14" fmla="*/ 0 60000 65536"/>
                  <a:gd name="T15" fmla="*/ 0 w 19"/>
                  <a:gd name="T16" fmla="*/ 0 h 34"/>
                  <a:gd name="T17" fmla="*/ 19 w 19"/>
                  <a:gd name="T18" fmla="*/ 34 h 34"/>
                </a:gdLst>
                <a:ahLst/>
                <a:cxnLst>
                  <a:cxn ang="T10">
                    <a:pos x="T0" y="T1"/>
                  </a:cxn>
                  <a:cxn ang="T11">
                    <a:pos x="T2" y="T3"/>
                  </a:cxn>
                  <a:cxn ang="T12">
                    <a:pos x="T4" y="T5"/>
                  </a:cxn>
                  <a:cxn ang="T13">
                    <a:pos x="T6" y="T7"/>
                  </a:cxn>
                  <a:cxn ang="T14">
                    <a:pos x="T8" y="T9"/>
                  </a:cxn>
                </a:cxnLst>
                <a:rect l="T15" t="T16" r="T17" b="T18"/>
                <a:pathLst>
                  <a:path w="19" h="34">
                    <a:moveTo>
                      <a:pt x="0" y="2"/>
                    </a:moveTo>
                    <a:lnTo>
                      <a:pt x="15" y="0"/>
                    </a:lnTo>
                    <a:lnTo>
                      <a:pt x="19" y="32"/>
                    </a:lnTo>
                    <a:lnTo>
                      <a:pt x="4" y="34"/>
                    </a:lnTo>
                    <a:lnTo>
                      <a:pt x="0" y="2"/>
                    </a:lnTo>
                    <a:close/>
                  </a:path>
                </a:pathLst>
              </a:custGeom>
              <a:solidFill>
                <a:srgbClr val="000000"/>
              </a:solidFill>
              <a:ln w="9525">
                <a:noFill/>
                <a:round/>
                <a:headEnd/>
                <a:tailEnd/>
              </a:ln>
            </p:spPr>
            <p:txBody>
              <a:bodyPr/>
              <a:lstStyle/>
              <a:p>
                <a:endParaRPr lang="en-US"/>
              </a:p>
            </p:txBody>
          </p:sp>
          <p:sp>
            <p:nvSpPr>
              <p:cNvPr id="93556" name="Freeform 646"/>
              <p:cNvSpPr>
                <a:spLocks/>
              </p:cNvSpPr>
              <p:nvPr/>
            </p:nvSpPr>
            <p:spPr bwMode="auto">
              <a:xfrm>
                <a:off x="2520" y="2792"/>
                <a:ext cx="18" cy="34"/>
              </a:xfrm>
              <a:custGeom>
                <a:avLst/>
                <a:gdLst>
                  <a:gd name="T0" fmla="*/ 0 w 18"/>
                  <a:gd name="T1" fmla="*/ 2 h 34"/>
                  <a:gd name="T2" fmla="*/ 16 w 18"/>
                  <a:gd name="T3" fmla="*/ 0 h 34"/>
                  <a:gd name="T4" fmla="*/ 18 w 18"/>
                  <a:gd name="T5" fmla="*/ 33 h 34"/>
                  <a:gd name="T6" fmla="*/ 3 w 18"/>
                  <a:gd name="T7" fmla="*/ 34 h 34"/>
                  <a:gd name="T8" fmla="*/ 0 w 18"/>
                  <a:gd name="T9" fmla="*/ 2 h 34"/>
                  <a:gd name="T10" fmla="*/ 0 60000 65536"/>
                  <a:gd name="T11" fmla="*/ 0 60000 65536"/>
                  <a:gd name="T12" fmla="*/ 0 60000 65536"/>
                  <a:gd name="T13" fmla="*/ 0 60000 65536"/>
                  <a:gd name="T14" fmla="*/ 0 60000 65536"/>
                  <a:gd name="T15" fmla="*/ 0 w 18"/>
                  <a:gd name="T16" fmla="*/ 0 h 34"/>
                  <a:gd name="T17" fmla="*/ 18 w 18"/>
                  <a:gd name="T18" fmla="*/ 34 h 34"/>
                </a:gdLst>
                <a:ahLst/>
                <a:cxnLst>
                  <a:cxn ang="T10">
                    <a:pos x="T0" y="T1"/>
                  </a:cxn>
                  <a:cxn ang="T11">
                    <a:pos x="T2" y="T3"/>
                  </a:cxn>
                  <a:cxn ang="T12">
                    <a:pos x="T4" y="T5"/>
                  </a:cxn>
                  <a:cxn ang="T13">
                    <a:pos x="T6" y="T7"/>
                  </a:cxn>
                  <a:cxn ang="T14">
                    <a:pos x="T8" y="T9"/>
                  </a:cxn>
                </a:cxnLst>
                <a:rect l="T15" t="T16" r="T17" b="T18"/>
                <a:pathLst>
                  <a:path w="18" h="34">
                    <a:moveTo>
                      <a:pt x="0" y="2"/>
                    </a:moveTo>
                    <a:lnTo>
                      <a:pt x="16" y="0"/>
                    </a:lnTo>
                    <a:lnTo>
                      <a:pt x="18" y="33"/>
                    </a:lnTo>
                    <a:lnTo>
                      <a:pt x="3" y="34"/>
                    </a:lnTo>
                    <a:lnTo>
                      <a:pt x="0" y="2"/>
                    </a:lnTo>
                    <a:close/>
                  </a:path>
                </a:pathLst>
              </a:custGeom>
              <a:solidFill>
                <a:srgbClr val="000000"/>
              </a:solidFill>
              <a:ln w="9525">
                <a:noFill/>
                <a:round/>
                <a:headEnd/>
                <a:tailEnd/>
              </a:ln>
            </p:spPr>
            <p:txBody>
              <a:bodyPr/>
              <a:lstStyle/>
              <a:p>
                <a:endParaRPr lang="en-US"/>
              </a:p>
            </p:txBody>
          </p:sp>
          <p:sp>
            <p:nvSpPr>
              <p:cNvPr id="93557" name="Rectangle 645"/>
              <p:cNvSpPr>
                <a:spLocks noChangeArrowheads="1"/>
              </p:cNvSpPr>
              <p:nvPr/>
            </p:nvSpPr>
            <p:spPr bwMode="auto">
              <a:xfrm>
                <a:off x="2537" y="2792"/>
                <a:ext cx="5" cy="33"/>
              </a:xfrm>
              <a:prstGeom prst="rect">
                <a:avLst/>
              </a:prstGeom>
              <a:solidFill>
                <a:srgbClr val="000000"/>
              </a:solidFill>
              <a:ln w="9525">
                <a:noFill/>
                <a:miter lim="800000"/>
                <a:headEnd/>
                <a:tailEnd/>
              </a:ln>
            </p:spPr>
            <p:txBody>
              <a:bodyPr/>
              <a:lstStyle/>
              <a:p>
                <a:endParaRPr lang="en-US"/>
              </a:p>
            </p:txBody>
          </p:sp>
          <p:sp>
            <p:nvSpPr>
              <p:cNvPr id="93558" name="Freeform 644"/>
              <p:cNvSpPr>
                <a:spLocks/>
              </p:cNvSpPr>
              <p:nvPr/>
            </p:nvSpPr>
            <p:spPr bwMode="auto">
              <a:xfrm>
                <a:off x="2666" y="2810"/>
                <a:ext cx="26" cy="36"/>
              </a:xfrm>
              <a:custGeom>
                <a:avLst/>
                <a:gdLst>
                  <a:gd name="T0" fmla="*/ 13 w 26"/>
                  <a:gd name="T1" fmla="*/ 0 h 36"/>
                  <a:gd name="T2" fmla="*/ 26 w 26"/>
                  <a:gd name="T3" fmla="*/ 5 h 36"/>
                  <a:gd name="T4" fmla="*/ 14 w 26"/>
                  <a:gd name="T5" fmla="*/ 36 h 36"/>
                  <a:gd name="T6" fmla="*/ 0 w 26"/>
                  <a:gd name="T7" fmla="*/ 30 h 36"/>
                  <a:gd name="T8" fmla="*/ 13 w 26"/>
                  <a:gd name="T9" fmla="*/ 0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3" y="0"/>
                    </a:moveTo>
                    <a:lnTo>
                      <a:pt x="26" y="5"/>
                    </a:lnTo>
                    <a:lnTo>
                      <a:pt x="14" y="36"/>
                    </a:lnTo>
                    <a:lnTo>
                      <a:pt x="0" y="30"/>
                    </a:lnTo>
                    <a:lnTo>
                      <a:pt x="13" y="0"/>
                    </a:lnTo>
                    <a:close/>
                  </a:path>
                </a:pathLst>
              </a:custGeom>
              <a:solidFill>
                <a:srgbClr val="000000"/>
              </a:solidFill>
              <a:ln w="9525">
                <a:noFill/>
                <a:round/>
                <a:headEnd/>
                <a:tailEnd/>
              </a:ln>
            </p:spPr>
            <p:txBody>
              <a:bodyPr/>
              <a:lstStyle/>
              <a:p>
                <a:endParaRPr lang="en-US"/>
              </a:p>
            </p:txBody>
          </p:sp>
          <p:sp>
            <p:nvSpPr>
              <p:cNvPr id="93559" name="Freeform 643"/>
              <p:cNvSpPr>
                <a:spLocks/>
              </p:cNvSpPr>
              <p:nvPr/>
            </p:nvSpPr>
            <p:spPr bwMode="auto">
              <a:xfrm>
                <a:off x="2681" y="2815"/>
                <a:ext cx="26" cy="36"/>
              </a:xfrm>
              <a:custGeom>
                <a:avLst/>
                <a:gdLst>
                  <a:gd name="T0" fmla="*/ 11 w 26"/>
                  <a:gd name="T1" fmla="*/ 0 h 36"/>
                  <a:gd name="T2" fmla="*/ 26 w 26"/>
                  <a:gd name="T3" fmla="*/ 6 h 36"/>
                  <a:gd name="T4" fmla="*/ 14 w 26"/>
                  <a:gd name="T5" fmla="*/ 36 h 36"/>
                  <a:gd name="T6" fmla="*/ 0 w 26"/>
                  <a:gd name="T7" fmla="*/ 31 h 36"/>
                  <a:gd name="T8" fmla="*/ 11 w 26"/>
                  <a:gd name="T9" fmla="*/ 0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1" y="0"/>
                    </a:moveTo>
                    <a:lnTo>
                      <a:pt x="26" y="6"/>
                    </a:lnTo>
                    <a:lnTo>
                      <a:pt x="14" y="36"/>
                    </a:lnTo>
                    <a:lnTo>
                      <a:pt x="0" y="31"/>
                    </a:lnTo>
                    <a:lnTo>
                      <a:pt x="11" y="0"/>
                    </a:lnTo>
                    <a:close/>
                  </a:path>
                </a:pathLst>
              </a:custGeom>
              <a:solidFill>
                <a:srgbClr val="000000"/>
              </a:solidFill>
              <a:ln w="9525">
                <a:noFill/>
                <a:round/>
                <a:headEnd/>
                <a:tailEnd/>
              </a:ln>
            </p:spPr>
            <p:txBody>
              <a:bodyPr/>
              <a:lstStyle/>
              <a:p>
                <a:endParaRPr lang="en-US"/>
              </a:p>
            </p:txBody>
          </p:sp>
          <p:sp>
            <p:nvSpPr>
              <p:cNvPr id="93560" name="Freeform 642"/>
              <p:cNvSpPr>
                <a:spLocks/>
              </p:cNvSpPr>
              <p:nvPr/>
            </p:nvSpPr>
            <p:spPr bwMode="auto">
              <a:xfrm>
                <a:off x="2695" y="2821"/>
                <a:ext cx="26" cy="36"/>
              </a:xfrm>
              <a:custGeom>
                <a:avLst/>
                <a:gdLst>
                  <a:gd name="T0" fmla="*/ 12 w 26"/>
                  <a:gd name="T1" fmla="*/ 0 h 36"/>
                  <a:gd name="T2" fmla="*/ 26 w 26"/>
                  <a:gd name="T3" fmla="*/ 5 h 36"/>
                  <a:gd name="T4" fmla="*/ 14 w 26"/>
                  <a:gd name="T5" fmla="*/ 36 h 36"/>
                  <a:gd name="T6" fmla="*/ 0 w 26"/>
                  <a:gd name="T7" fmla="*/ 30 h 36"/>
                  <a:gd name="T8" fmla="*/ 12 w 26"/>
                  <a:gd name="T9" fmla="*/ 0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2" y="0"/>
                    </a:moveTo>
                    <a:lnTo>
                      <a:pt x="26" y="5"/>
                    </a:lnTo>
                    <a:lnTo>
                      <a:pt x="14" y="36"/>
                    </a:lnTo>
                    <a:lnTo>
                      <a:pt x="0" y="30"/>
                    </a:lnTo>
                    <a:lnTo>
                      <a:pt x="12" y="0"/>
                    </a:lnTo>
                    <a:close/>
                  </a:path>
                </a:pathLst>
              </a:custGeom>
              <a:solidFill>
                <a:srgbClr val="000000"/>
              </a:solidFill>
              <a:ln w="9525">
                <a:noFill/>
                <a:round/>
                <a:headEnd/>
                <a:tailEnd/>
              </a:ln>
            </p:spPr>
            <p:txBody>
              <a:bodyPr/>
              <a:lstStyle/>
              <a:p>
                <a:endParaRPr lang="en-US"/>
              </a:p>
            </p:txBody>
          </p:sp>
          <p:sp>
            <p:nvSpPr>
              <p:cNvPr id="93561" name="Freeform 641"/>
              <p:cNvSpPr>
                <a:spLocks/>
              </p:cNvSpPr>
              <p:nvPr/>
            </p:nvSpPr>
            <p:spPr bwMode="auto">
              <a:xfrm>
                <a:off x="2708" y="2827"/>
                <a:ext cx="28" cy="36"/>
              </a:xfrm>
              <a:custGeom>
                <a:avLst/>
                <a:gdLst>
                  <a:gd name="T0" fmla="*/ 14 w 28"/>
                  <a:gd name="T1" fmla="*/ 0 h 36"/>
                  <a:gd name="T2" fmla="*/ 28 w 28"/>
                  <a:gd name="T3" fmla="*/ 7 h 36"/>
                  <a:gd name="T4" fmla="*/ 13 w 28"/>
                  <a:gd name="T5" fmla="*/ 36 h 36"/>
                  <a:gd name="T6" fmla="*/ 0 w 28"/>
                  <a:gd name="T7" fmla="*/ 29 h 36"/>
                  <a:gd name="T8" fmla="*/ 14 w 28"/>
                  <a:gd name="T9" fmla="*/ 0 h 36"/>
                  <a:gd name="T10" fmla="*/ 0 60000 65536"/>
                  <a:gd name="T11" fmla="*/ 0 60000 65536"/>
                  <a:gd name="T12" fmla="*/ 0 60000 65536"/>
                  <a:gd name="T13" fmla="*/ 0 60000 65536"/>
                  <a:gd name="T14" fmla="*/ 0 60000 65536"/>
                  <a:gd name="T15" fmla="*/ 0 w 28"/>
                  <a:gd name="T16" fmla="*/ 0 h 36"/>
                  <a:gd name="T17" fmla="*/ 28 w 28"/>
                  <a:gd name="T18" fmla="*/ 36 h 36"/>
                </a:gdLst>
                <a:ahLst/>
                <a:cxnLst>
                  <a:cxn ang="T10">
                    <a:pos x="T0" y="T1"/>
                  </a:cxn>
                  <a:cxn ang="T11">
                    <a:pos x="T2" y="T3"/>
                  </a:cxn>
                  <a:cxn ang="T12">
                    <a:pos x="T4" y="T5"/>
                  </a:cxn>
                  <a:cxn ang="T13">
                    <a:pos x="T6" y="T7"/>
                  </a:cxn>
                  <a:cxn ang="T14">
                    <a:pos x="T8" y="T9"/>
                  </a:cxn>
                </a:cxnLst>
                <a:rect l="T15" t="T16" r="T17" b="T18"/>
                <a:pathLst>
                  <a:path w="28" h="36">
                    <a:moveTo>
                      <a:pt x="14" y="0"/>
                    </a:moveTo>
                    <a:lnTo>
                      <a:pt x="28" y="7"/>
                    </a:lnTo>
                    <a:lnTo>
                      <a:pt x="13" y="36"/>
                    </a:lnTo>
                    <a:lnTo>
                      <a:pt x="0" y="29"/>
                    </a:lnTo>
                    <a:lnTo>
                      <a:pt x="14" y="0"/>
                    </a:lnTo>
                    <a:close/>
                  </a:path>
                </a:pathLst>
              </a:custGeom>
              <a:solidFill>
                <a:srgbClr val="000000"/>
              </a:solidFill>
              <a:ln w="9525">
                <a:noFill/>
                <a:round/>
                <a:headEnd/>
                <a:tailEnd/>
              </a:ln>
            </p:spPr>
            <p:txBody>
              <a:bodyPr/>
              <a:lstStyle/>
              <a:p>
                <a:endParaRPr lang="en-US"/>
              </a:p>
            </p:txBody>
          </p:sp>
          <p:sp>
            <p:nvSpPr>
              <p:cNvPr id="93562" name="Freeform 640"/>
              <p:cNvSpPr>
                <a:spLocks/>
              </p:cNvSpPr>
              <p:nvPr/>
            </p:nvSpPr>
            <p:spPr bwMode="auto">
              <a:xfrm>
                <a:off x="2721" y="2834"/>
                <a:ext cx="28" cy="36"/>
              </a:xfrm>
              <a:custGeom>
                <a:avLst/>
                <a:gdLst>
                  <a:gd name="T0" fmla="*/ 15 w 28"/>
                  <a:gd name="T1" fmla="*/ 0 h 36"/>
                  <a:gd name="T2" fmla="*/ 28 w 28"/>
                  <a:gd name="T3" fmla="*/ 6 h 36"/>
                  <a:gd name="T4" fmla="*/ 14 w 28"/>
                  <a:gd name="T5" fmla="*/ 36 h 36"/>
                  <a:gd name="T6" fmla="*/ 0 w 28"/>
                  <a:gd name="T7" fmla="*/ 29 h 36"/>
                  <a:gd name="T8" fmla="*/ 15 w 28"/>
                  <a:gd name="T9" fmla="*/ 0 h 36"/>
                  <a:gd name="T10" fmla="*/ 0 60000 65536"/>
                  <a:gd name="T11" fmla="*/ 0 60000 65536"/>
                  <a:gd name="T12" fmla="*/ 0 60000 65536"/>
                  <a:gd name="T13" fmla="*/ 0 60000 65536"/>
                  <a:gd name="T14" fmla="*/ 0 60000 65536"/>
                  <a:gd name="T15" fmla="*/ 0 w 28"/>
                  <a:gd name="T16" fmla="*/ 0 h 36"/>
                  <a:gd name="T17" fmla="*/ 28 w 28"/>
                  <a:gd name="T18" fmla="*/ 36 h 36"/>
                </a:gdLst>
                <a:ahLst/>
                <a:cxnLst>
                  <a:cxn ang="T10">
                    <a:pos x="T0" y="T1"/>
                  </a:cxn>
                  <a:cxn ang="T11">
                    <a:pos x="T2" y="T3"/>
                  </a:cxn>
                  <a:cxn ang="T12">
                    <a:pos x="T4" y="T5"/>
                  </a:cxn>
                  <a:cxn ang="T13">
                    <a:pos x="T6" y="T7"/>
                  </a:cxn>
                  <a:cxn ang="T14">
                    <a:pos x="T8" y="T9"/>
                  </a:cxn>
                </a:cxnLst>
                <a:rect l="T15" t="T16" r="T17" b="T18"/>
                <a:pathLst>
                  <a:path w="28" h="36">
                    <a:moveTo>
                      <a:pt x="15" y="0"/>
                    </a:moveTo>
                    <a:lnTo>
                      <a:pt x="28" y="6"/>
                    </a:lnTo>
                    <a:lnTo>
                      <a:pt x="14" y="36"/>
                    </a:lnTo>
                    <a:lnTo>
                      <a:pt x="0" y="29"/>
                    </a:lnTo>
                    <a:lnTo>
                      <a:pt x="15" y="0"/>
                    </a:lnTo>
                    <a:close/>
                  </a:path>
                </a:pathLst>
              </a:custGeom>
              <a:solidFill>
                <a:srgbClr val="000000"/>
              </a:solidFill>
              <a:ln w="9525">
                <a:noFill/>
                <a:round/>
                <a:headEnd/>
                <a:tailEnd/>
              </a:ln>
            </p:spPr>
            <p:txBody>
              <a:bodyPr/>
              <a:lstStyle/>
              <a:p>
                <a:endParaRPr lang="en-US"/>
              </a:p>
            </p:txBody>
          </p:sp>
          <p:sp>
            <p:nvSpPr>
              <p:cNvPr id="93563" name="Freeform 639"/>
              <p:cNvSpPr>
                <a:spLocks/>
              </p:cNvSpPr>
              <p:nvPr/>
            </p:nvSpPr>
            <p:spPr bwMode="auto">
              <a:xfrm>
                <a:off x="2734" y="2841"/>
                <a:ext cx="29" cy="36"/>
              </a:xfrm>
              <a:custGeom>
                <a:avLst/>
                <a:gdLst>
                  <a:gd name="T0" fmla="*/ 16 w 29"/>
                  <a:gd name="T1" fmla="*/ 0 h 36"/>
                  <a:gd name="T2" fmla="*/ 29 w 29"/>
                  <a:gd name="T3" fmla="*/ 8 h 36"/>
                  <a:gd name="T4" fmla="*/ 13 w 29"/>
                  <a:gd name="T5" fmla="*/ 36 h 36"/>
                  <a:gd name="T6" fmla="*/ 0 w 29"/>
                  <a:gd name="T7" fmla="*/ 29 h 36"/>
                  <a:gd name="T8" fmla="*/ 16 w 29"/>
                  <a:gd name="T9" fmla="*/ 0 h 36"/>
                  <a:gd name="T10" fmla="*/ 0 60000 65536"/>
                  <a:gd name="T11" fmla="*/ 0 60000 65536"/>
                  <a:gd name="T12" fmla="*/ 0 60000 65536"/>
                  <a:gd name="T13" fmla="*/ 0 60000 65536"/>
                  <a:gd name="T14" fmla="*/ 0 60000 65536"/>
                  <a:gd name="T15" fmla="*/ 0 w 29"/>
                  <a:gd name="T16" fmla="*/ 0 h 36"/>
                  <a:gd name="T17" fmla="*/ 29 w 29"/>
                  <a:gd name="T18" fmla="*/ 36 h 36"/>
                </a:gdLst>
                <a:ahLst/>
                <a:cxnLst>
                  <a:cxn ang="T10">
                    <a:pos x="T0" y="T1"/>
                  </a:cxn>
                  <a:cxn ang="T11">
                    <a:pos x="T2" y="T3"/>
                  </a:cxn>
                  <a:cxn ang="T12">
                    <a:pos x="T4" y="T5"/>
                  </a:cxn>
                  <a:cxn ang="T13">
                    <a:pos x="T6" y="T7"/>
                  </a:cxn>
                  <a:cxn ang="T14">
                    <a:pos x="T8" y="T9"/>
                  </a:cxn>
                </a:cxnLst>
                <a:rect l="T15" t="T16" r="T17" b="T18"/>
                <a:pathLst>
                  <a:path w="29" h="36">
                    <a:moveTo>
                      <a:pt x="16" y="0"/>
                    </a:moveTo>
                    <a:lnTo>
                      <a:pt x="29" y="8"/>
                    </a:lnTo>
                    <a:lnTo>
                      <a:pt x="13" y="36"/>
                    </a:lnTo>
                    <a:lnTo>
                      <a:pt x="0" y="29"/>
                    </a:lnTo>
                    <a:lnTo>
                      <a:pt x="16" y="0"/>
                    </a:lnTo>
                    <a:close/>
                  </a:path>
                </a:pathLst>
              </a:custGeom>
              <a:solidFill>
                <a:srgbClr val="000000"/>
              </a:solidFill>
              <a:ln w="9525">
                <a:noFill/>
                <a:round/>
                <a:headEnd/>
                <a:tailEnd/>
              </a:ln>
            </p:spPr>
            <p:txBody>
              <a:bodyPr/>
              <a:lstStyle/>
              <a:p>
                <a:endParaRPr lang="en-US"/>
              </a:p>
            </p:txBody>
          </p:sp>
          <p:sp>
            <p:nvSpPr>
              <p:cNvPr id="93564" name="Freeform 638"/>
              <p:cNvSpPr>
                <a:spLocks/>
              </p:cNvSpPr>
              <p:nvPr/>
            </p:nvSpPr>
            <p:spPr bwMode="auto">
              <a:xfrm>
                <a:off x="2746" y="2849"/>
                <a:ext cx="43" cy="44"/>
              </a:xfrm>
              <a:custGeom>
                <a:avLst/>
                <a:gdLst>
                  <a:gd name="T0" fmla="*/ 17 w 43"/>
                  <a:gd name="T1" fmla="*/ 0 h 44"/>
                  <a:gd name="T2" fmla="*/ 43 w 43"/>
                  <a:gd name="T3" fmla="*/ 17 h 44"/>
                  <a:gd name="T4" fmla="*/ 26 w 43"/>
                  <a:gd name="T5" fmla="*/ 44 h 44"/>
                  <a:gd name="T6" fmla="*/ 0 w 43"/>
                  <a:gd name="T7" fmla="*/ 28 h 44"/>
                  <a:gd name="T8" fmla="*/ 17 w 43"/>
                  <a:gd name="T9" fmla="*/ 0 h 44"/>
                  <a:gd name="T10" fmla="*/ 0 60000 65536"/>
                  <a:gd name="T11" fmla="*/ 0 60000 65536"/>
                  <a:gd name="T12" fmla="*/ 0 60000 65536"/>
                  <a:gd name="T13" fmla="*/ 0 60000 65536"/>
                  <a:gd name="T14" fmla="*/ 0 60000 65536"/>
                  <a:gd name="T15" fmla="*/ 0 w 43"/>
                  <a:gd name="T16" fmla="*/ 0 h 44"/>
                  <a:gd name="T17" fmla="*/ 43 w 43"/>
                  <a:gd name="T18" fmla="*/ 44 h 44"/>
                </a:gdLst>
                <a:ahLst/>
                <a:cxnLst>
                  <a:cxn ang="T10">
                    <a:pos x="T0" y="T1"/>
                  </a:cxn>
                  <a:cxn ang="T11">
                    <a:pos x="T2" y="T3"/>
                  </a:cxn>
                  <a:cxn ang="T12">
                    <a:pos x="T4" y="T5"/>
                  </a:cxn>
                  <a:cxn ang="T13">
                    <a:pos x="T6" y="T7"/>
                  </a:cxn>
                  <a:cxn ang="T14">
                    <a:pos x="T8" y="T9"/>
                  </a:cxn>
                </a:cxnLst>
                <a:rect l="T15" t="T16" r="T17" b="T18"/>
                <a:pathLst>
                  <a:path w="43" h="44">
                    <a:moveTo>
                      <a:pt x="17" y="0"/>
                    </a:moveTo>
                    <a:lnTo>
                      <a:pt x="43" y="17"/>
                    </a:lnTo>
                    <a:lnTo>
                      <a:pt x="26" y="44"/>
                    </a:lnTo>
                    <a:lnTo>
                      <a:pt x="0" y="28"/>
                    </a:lnTo>
                    <a:lnTo>
                      <a:pt x="17" y="0"/>
                    </a:lnTo>
                    <a:close/>
                  </a:path>
                </a:pathLst>
              </a:custGeom>
              <a:solidFill>
                <a:srgbClr val="000000"/>
              </a:solidFill>
              <a:ln w="9525">
                <a:noFill/>
                <a:round/>
                <a:headEnd/>
                <a:tailEnd/>
              </a:ln>
            </p:spPr>
            <p:txBody>
              <a:bodyPr/>
              <a:lstStyle/>
              <a:p>
                <a:endParaRPr lang="en-US"/>
              </a:p>
            </p:txBody>
          </p:sp>
          <p:sp>
            <p:nvSpPr>
              <p:cNvPr id="93565" name="Freeform 637"/>
              <p:cNvSpPr>
                <a:spLocks/>
              </p:cNvSpPr>
              <p:nvPr/>
            </p:nvSpPr>
            <p:spPr bwMode="auto">
              <a:xfrm>
                <a:off x="2771" y="2866"/>
                <a:ext cx="44" cy="45"/>
              </a:xfrm>
              <a:custGeom>
                <a:avLst/>
                <a:gdLst>
                  <a:gd name="T0" fmla="*/ 19 w 44"/>
                  <a:gd name="T1" fmla="*/ 0 h 45"/>
                  <a:gd name="T2" fmla="*/ 44 w 44"/>
                  <a:gd name="T3" fmla="*/ 19 h 45"/>
                  <a:gd name="T4" fmla="*/ 25 w 44"/>
                  <a:gd name="T5" fmla="*/ 45 h 45"/>
                  <a:gd name="T6" fmla="*/ 0 w 44"/>
                  <a:gd name="T7" fmla="*/ 27 h 45"/>
                  <a:gd name="T8" fmla="*/ 19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19" y="0"/>
                    </a:moveTo>
                    <a:lnTo>
                      <a:pt x="44" y="19"/>
                    </a:lnTo>
                    <a:lnTo>
                      <a:pt x="25" y="45"/>
                    </a:lnTo>
                    <a:lnTo>
                      <a:pt x="0" y="27"/>
                    </a:lnTo>
                    <a:lnTo>
                      <a:pt x="19" y="0"/>
                    </a:lnTo>
                    <a:close/>
                  </a:path>
                </a:pathLst>
              </a:custGeom>
              <a:solidFill>
                <a:srgbClr val="000000"/>
              </a:solidFill>
              <a:ln w="9525">
                <a:noFill/>
                <a:round/>
                <a:headEnd/>
                <a:tailEnd/>
              </a:ln>
            </p:spPr>
            <p:txBody>
              <a:bodyPr/>
              <a:lstStyle/>
              <a:p>
                <a:endParaRPr lang="en-US"/>
              </a:p>
            </p:txBody>
          </p:sp>
          <p:sp>
            <p:nvSpPr>
              <p:cNvPr id="93566" name="Freeform 636"/>
              <p:cNvSpPr>
                <a:spLocks/>
              </p:cNvSpPr>
              <p:nvPr/>
            </p:nvSpPr>
            <p:spPr bwMode="auto">
              <a:xfrm>
                <a:off x="2794" y="2887"/>
                <a:ext cx="28" cy="28"/>
              </a:xfrm>
              <a:custGeom>
                <a:avLst/>
                <a:gdLst>
                  <a:gd name="T0" fmla="*/ 23 w 28"/>
                  <a:gd name="T1" fmla="*/ 0 h 28"/>
                  <a:gd name="T2" fmla="*/ 28 w 28"/>
                  <a:gd name="T3" fmla="*/ 4 h 28"/>
                  <a:gd name="T4" fmla="*/ 5 w 28"/>
                  <a:gd name="T5" fmla="*/ 28 h 28"/>
                  <a:gd name="T6" fmla="*/ 0 w 28"/>
                  <a:gd name="T7" fmla="*/ 23 h 28"/>
                  <a:gd name="T8" fmla="*/ 23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3" y="0"/>
                    </a:moveTo>
                    <a:lnTo>
                      <a:pt x="28" y="4"/>
                    </a:lnTo>
                    <a:lnTo>
                      <a:pt x="5" y="28"/>
                    </a:lnTo>
                    <a:lnTo>
                      <a:pt x="0" y="23"/>
                    </a:lnTo>
                    <a:lnTo>
                      <a:pt x="23" y="0"/>
                    </a:lnTo>
                    <a:close/>
                  </a:path>
                </a:pathLst>
              </a:custGeom>
              <a:solidFill>
                <a:srgbClr val="000000"/>
              </a:solidFill>
              <a:ln w="9525">
                <a:noFill/>
                <a:round/>
                <a:headEnd/>
                <a:tailEnd/>
              </a:ln>
            </p:spPr>
            <p:txBody>
              <a:bodyPr/>
              <a:lstStyle/>
              <a:p>
                <a:endParaRPr lang="en-US"/>
              </a:p>
            </p:txBody>
          </p:sp>
          <p:sp>
            <p:nvSpPr>
              <p:cNvPr id="93567" name="Freeform 635"/>
              <p:cNvSpPr>
                <a:spLocks/>
              </p:cNvSpPr>
              <p:nvPr/>
            </p:nvSpPr>
            <p:spPr bwMode="auto">
              <a:xfrm>
                <a:off x="2799" y="2891"/>
                <a:ext cx="28" cy="29"/>
              </a:xfrm>
              <a:custGeom>
                <a:avLst/>
                <a:gdLst>
                  <a:gd name="T0" fmla="*/ 23 w 28"/>
                  <a:gd name="T1" fmla="*/ 0 h 29"/>
                  <a:gd name="T2" fmla="*/ 28 w 28"/>
                  <a:gd name="T3" fmla="*/ 6 h 29"/>
                  <a:gd name="T4" fmla="*/ 5 w 28"/>
                  <a:gd name="T5" fmla="*/ 29 h 29"/>
                  <a:gd name="T6" fmla="*/ 0 w 28"/>
                  <a:gd name="T7" fmla="*/ 24 h 29"/>
                  <a:gd name="T8" fmla="*/ 23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23" y="0"/>
                    </a:moveTo>
                    <a:lnTo>
                      <a:pt x="28" y="6"/>
                    </a:lnTo>
                    <a:lnTo>
                      <a:pt x="5" y="29"/>
                    </a:lnTo>
                    <a:lnTo>
                      <a:pt x="0" y="24"/>
                    </a:lnTo>
                    <a:lnTo>
                      <a:pt x="23" y="0"/>
                    </a:lnTo>
                    <a:close/>
                  </a:path>
                </a:pathLst>
              </a:custGeom>
              <a:solidFill>
                <a:srgbClr val="000000"/>
              </a:solidFill>
              <a:ln w="9525">
                <a:noFill/>
                <a:round/>
                <a:headEnd/>
                <a:tailEnd/>
              </a:ln>
            </p:spPr>
            <p:txBody>
              <a:bodyPr/>
              <a:lstStyle/>
              <a:p>
                <a:endParaRPr lang="en-US"/>
              </a:p>
            </p:txBody>
          </p:sp>
          <p:sp>
            <p:nvSpPr>
              <p:cNvPr id="93568" name="Freeform 634"/>
              <p:cNvSpPr>
                <a:spLocks/>
              </p:cNvSpPr>
              <p:nvPr/>
            </p:nvSpPr>
            <p:spPr bwMode="auto">
              <a:xfrm>
                <a:off x="2803" y="2899"/>
                <a:ext cx="31" cy="26"/>
              </a:xfrm>
              <a:custGeom>
                <a:avLst/>
                <a:gdLst>
                  <a:gd name="T0" fmla="*/ 26 w 31"/>
                  <a:gd name="T1" fmla="*/ 0 h 26"/>
                  <a:gd name="T2" fmla="*/ 31 w 31"/>
                  <a:gd name="T3" fmla="*/ 7 h 26"/>
                  <a:gd name="T4" fmla="*/ 5 w 31"/>
                  <a:gd name="T5" fmla="*/ 26 h 26"/>
                  <a:gd name="T6" fmla="*/ 0 w 31"/>
                  <a:gd name="T7" fmla="*/ 19 h 26"/>
                  <a:gd name="T8" fmla="*/ 26 w 31"/>
                  <a:gd name="T9" fmla="*/ 0 h 26"/>
                  <a:gd name="T10" fmla="*/ 0 60000 65536"/>
                  <a:gd name="T11" fmla="*/ 0 60000 65536"/>
                  <a:gd name="T12" fmla="*/ 0 60000 65536"/>
                  <a:gd name="T13" fmla="*/ 0 60000 65536"/>
                  <a:gd name="T14" fmla="*/ 0 60000 65536"/>
                  <a:gd name="T15" fmla="*/ 0 w 31"/>
                  <a:gd name="T16" fmla="*/ 0 h 26"/>
                  <a:gd name="T17" fmla="*/ 31 w 31"/>
                  <a:gd name="T18" fmla="*/ 26 h 26"/>
                </a:gdLst>
                <a:ahLst/>
                <a:cxnLst>
                  <a:cxn ang="T10">
                    <a:pos x="T0" y="T1"/>
                  </a:cxn>
                  <a:cxn ang="T11">
                    <a:pos x="T2" y="T3"/>
                  </a:cxn>
                  <a:cxn ang="T12">
                    <a:pos x="T4" y="T5"/>
                  </a:cxn>
                  <a:cxn ang="T13">
                    <a:pos x="T6" y="T7"/>
                  </a:cxn>
                  <a:cxn ang="T14">
                    <a:pos x="T8" y="T9"/>
                  </a:cxn>
                </a:cxnLst>
                <a:rect l="T15" t="T16" r="T17" b="T18"/>
                <a:pathLst>
                  <a:path w="31" h="26">
                    <a:moveTo>
                      <a:pt x="26" y="0"/>
                    </a:moveTo>
                    <a:lnTo>
                      <a:pt x="31" y="7"/>
                    </a:lnTo>
                    <a:lnTo>
                      <a:pt x="5" y="26"/>
                    </a:lnTo>
                    <a:lnTo>
                      <a:pt x="0" y="19"/>
                    </a:lnTo>
                    <a:lnTo>
                      <a:pt x="26" y="0"/>
                    </a:lnTo>
                    <a:close/>
                  </a:path>
                </a:pathLst>
              </a:custGeom>
              <a:solidFill>
                <a:srgbClr val="000000"/>
              </a:solidFill>
              <a:ln w="9525">
                <a:noFill/>
                <a:round/>
                <a:headEnd/>
                <a:tailEnd/>
              </a:ln>
            </p:spPr>
            <p:txBody>
              <a:bodyPr/>
              <a:lstStyle/>
              <a:p>
                <a:endParaRPr lang="en-US"/>
              </a:p>
            </p:txBody>
          </p:sp>
          <p:sp>
            <p:nvSpPr>
              <p:cNvPr id="93569" name="Freeform 633"/>
              <p:cNvSpPr>
                <a:spLocks/>
              </p:cNvSpPr>
              <p:nvPr/>
            </p:nvSpPr>
            <p:spPr bwMode="auto">
              <a:xfrm>
                <a:off x="2808" y="2906"/>
                <a:ext cx="31" cy="26"/>
              </a:xfrm>
              <a:custGeom>
                <a:avLst/>
                <a:gdLst>
                  <a:gd name="T0" fmla="*/ 26 w 31"/>
                  <a:gd name="T1" fmla="*/ 0 h 26"/>
                  <a:gd name="T2" fmla="*/ 31 w 31"/>
                  <a:gd name="T3" fmla="*/ 7 h 26"/>
                  <a:gd name="T4" fmla="*/ 5 w 31"/>
                  <a:gd name="T5" fmla="*/ 26 h 26"/>
                  <a:gd name="T6" fmla="*/ 0 w 31"/>
                  <a:gd name="T7" fmla="*/ 19 h 26"/>
                  <a:gd name="T8" fmla="*/ 26 w 31"/>
                  <a:gd name="T9" fmla="*/ 0 h 26"/>
                  <a:gd name="T10" fmla="*/ 0 60000 65536"/>
                  <a:gd name="T11" fmla="*/ 0 60000 65536"/>
                  <a:gd name="T12" fmla="*/ 0 60000 65536"/>
                  <a:gd name="T13" fmla="*/ 0 60000 65536"/>
                  <a:gd name="T14" fmla="*/ 0 60000 65536"/>
                  <a:gd name="T15" fmla="*/ 0 w 31"/>
                  <a:gd name="T16" fmla="*/ 0 h 26"/>
                  <a:gd name="T17" fmla="*/ 31 w 31"/>
                  <a:gd name="T18" fmla="*/ 26 h 26"/>
                </a:gdLst>
                <a:ahLst/>
                <a:cxnLst>
                  <a:cxn ang="T10">
                    <a:pos x="T0" y="T1"/>
                  </a:cxn>
                  <a:cxn ang="T11">
                    <a:pos x="T2" y="T3"/>
                  </a:cxn>
                  <a:cxn ang="T12">
                    <a:pos x="T4" y="T5"/>
                  </a:cxn>
                  <a:cxn ang="T13">
                    <a:pos x="T6" y="T7"/>
                  </a:cxn>
                  <a:cxn ang="T14">
                    <a:pos x="T8" y="T9"/>
                  </a:cxn>
                </a:cxnLst>
                <a:rect l="T15" t="T16" r="T17" b="T18"/>
                <a:pathLst>
                  <a:path w="31" h="26">
                    <a:moveTo>
                      <a:pt x="26" y="0"/>
                    </a:moveTo>
                    <a:lnTo>
                      <a:pt x="31" y="7"/>
                    </a:lnTo>
                    <a:lnTo>
                      <a:pt x="5" y="26"/>
                    </a:lnTo>
                    <a:lnTo>
                      <a:pt x="0" y="19"/>
                    </a:lnTo>
                    <a:lnTo>
                      <a:pt x="26" y="0"/>
                    </a:lnTo>
                    <a:close/>
                  </a:path>
                </a:pathLst>
              </a:custGeom>
              <a:solidFill>
                <a:srgbClr val="000000"/>
              </a:solidFill>
              <a:ln w="9525">
                <a:noFill/>
                <a:round/>
                <a:headEnd/>
                <a:tailEnd/>
              </a:ln>
            </p:spPr>
            <p:txBody>
              <a:bodyPr/>
              <a:lstStyle/>
              <a:p>
                <a:endParaRPr lang="en-US"/>
              </a:p>
            </p:txBody>
          </p:sp>
          <p:sp>
            <p:nvSpPr>
              <p:cNvPr id="93570" name="Freeform 632"/>
              <p:cNvSpPr>
                <a:spLocks/>
              </p:cNvSpPr>
              <p:nvPr/>
            </p:nvSpPr>
            <p:spPr bwMode="auto">
              <a:xfrm>
                <a:off x="2812" y="2915"/>
                <a:ext cx="33" cy="24"/>
              </a:xfrm>
              <a:custGeom>
                <a:avLst/>
                <a:gdLst>
                  <a:gd name="T0" fmla="*/ 28 w 33"/>
                  <a:gd name="T1" fmla="*/ 0 h 24"/>
                  <a:gd name="T2" fmla="*/ 33 w 33"/>
                  <a:gd name="T3" fmla="*/ 8 h 24"/>
                  <a:gd name="T4" fmla="*/ 4 w 33"/>
                  <a:gd name="T5" fmla="*/ 24 h 24"/>
                  <a:gd name="T6" fmla="*/ 0 w 33"/>
                  <a:gd name="T7" fmla="*/ 15 h 24"/>
                  <a:gd name="T8" fmla="*/ 28 w 33"/>
                  <a:gd name="T9" fmla="*/ 0 h 24"/>
                  <a:gd name="T10" fmla="*/ 0 60000 65536"/>
                  <a:gd name="T11" fmla="*/ 0 60000 65536"/>
                  <a:gd name="T12" fmla="*/ 0 60000 65536"/>
                  <a:gd name="T13" fmla="*/ 0 60000 65536"/>
                  <a:gd name="T14" fmla="*/ 0 60000 65536"/>
                  <a:gd name="T15" fmla="*/ 0 w 33"/>
                  <a:gd name="T16" fmla="*/ 0 h 24"/>
                  <a:gd name="T17" fmla="*/ 33 w 33"/>
                  <a:gd name="T18" fmla="*/ 24 h 24"/>
                </a:gdLst>
                <a:ahLst/>
                <a:cxnLst>
                  <a:cxn ang="T10">
                    <a:pos x="T0" y="T1"/>
                  </a:cxn>
                  <a:cxn ang="T11">
                    <a:pos x="T2" y="T3"/>
                  </a:cxn>
                  <a:cxn ang="T12">
                    <a:pos x="T4" y="T5"/>
                  </a:cxn>
                  <a:cxn ang="T13">
                    <a:pos x="T6" y="T7"/>
                  </a:cxn>
                  <a:cxn ang="T14">
                    <a:pos x="T8" y="T9"/>
                  </a:cxn>
                </a:cxnLst>
                <a:rect l="T15" t="T16" r="T17" b="T18"/>
                <a:pathLst>
                  <a:path w="33" h="24">
                    <a:moveTo>
                      <a:pt x="28" y="0"/>
                    </a:moveTo>
                    <a:lnTo>
                      <a:pt x="33" y="8"/>
                    </a:lnTo>
                    <a:lnTo>
                      <a:pt x="4" y="24"/>
                    </a:lnTo>
                    <a:lnTo>
                      <a:pt x="0" y="15"/>
                    </a:lnTo>
                    <a:lnTo>
                      <a:pt x="28" y="0"/>
                    </a:lnTo>
                    <a:close/>
                  </a:path>
                </a:pathLst>
              </a:custGeom>
              <a:solidFill>
                <a:srgbClr val="000000"/>
              </a:solidFill>
              <a:ln w="9525">
                <a:noFill/>
                <a:round/>
                <a:headEnd/>
                <a:tailEnd/>
              </a:ln>
            </p:spPr>
            <p:txBody>
              <a:bodyPr/>
              <a:lstStyle/>
              <a:p>
                <a:endParaRPr lang="en-US"/>
              </a:p>
            </p:txBody>
          </p:sp>
          <p:sp>
            <p:nvSpPr>
              <p:cNvPr id="93571" name="Freeform 631"/>
              <p:cNvSpPr>
                <a:spLocks/>
              </p:cNvSpPr>
              <p:nvPr/>
            </p:nvSpPr>
            <p:spPr bwMode="auto">
              <a:xfrm>
                <a:off x="2816" y="2923"/>
                <a:ext cx="34" cy="26"/>
              </a:xfrm>
              <a:custGeom>
                <a:avLst/>
                <a:gdLst>
                  <a:gd name="T0" fmla="*/ 29 w 34"/>
                  <a:gd name="T1" fmla="*/ 0 h 26"/>
                  <a:gd name="T2" fmla="*/ 34 w 34"/>
                  <a:gd name="T3" fmla="*/ 10 h 26"/>
                  <a:gd name="T4" fmla="*/ 6 w 34"/>
                  <a:gd name="T5" fmla="*/ 26 h 26"/>
                  <a:gd name="T6" fmla="*/ 0 w 34"/>
                  <a:gd name="T7" fmla="*/ 17 h 26"/>
                  <a:gd name="T8" fmla="*/ 29 w 34"/>
                  <a:gd name="T9" fmla="*/ 0 h 26"/>
                  <a:gd name="T10" fmla="*/ 0 60000 65536"/>
                  <a:gd name="T11" fmla="*/ 0 60000 65536"/>
                  <a:gd name="T12" fmla="*/ 0 60000 65536"/>
                  <a:gd name="T13" fmla="*/ 0 60000 65536"/>
                  <a:gd name="T14" fmla="*/ 0 60000 65536"/>
                  <a:gd name="T15" fmla="*/ 0 w 34"/>
                  <a:gd name="T16" fmla="*/ 0 h 26"/>
                  <a:gd name="T17" fmla="*/ 34 w 34"/>
                  <a:gd name="T18" fmla="*/ 26 h 26"/>
                </a:gdLst>
                <a:ahLst/>
                <a:cxnLst>
                  <a:cxn ang="T10">
                    <a:pos x="T0" y="T1"/>
                  </a:cxn>
                  <a:cxn ang="T11">
                    <a:pos x="T2" y="T3"/>
                  </a:cxn>
                  <a:cxn ang="T12">
                    <a:pos x="T4" y="T5"/>
                  </a:cxn>
                  <a:cxn ang="T13">
                    <a:pos x="T6" y="T7"/>
                  </a:cxn>
                  <a:cxn ang="T14">
                    <a:pos x="T8" y="T9"/>
                  </a:cxn>
                </a:cxnLst>
                <a:rect l="T15" t="T16" r="T17" b="T18"/>
                <a:pathLst>
                  <a:path w="34" h="26">
                    <a:moveTo>
                      <a:pt x="29" y="0"/>
                    </a:moveTo>
                    <a:lnTo>
                      <a:pt x="34" y="10"/>
                    </a:lnTo>
                    <a:lnTo>
                      <a:pt x="6" y="26"/>
                    </a:lnTo>
                    <a:lnTo>
                      <a:pt x="0" y="17"/>
                    </a:lnTo>
                    <a:lnTo>
                      <a:pt x="29" y="0"/>
                    </a:lnTo>
                    <a:close/>
                  </a:path>
                </a:pathLst>
              </a:custGeom>
              <a:solidFill>
                <a:srgbClr val="000000"/>
              </a:solidFill>
              <a:ln w="9525">
                <a:noFill/>
                <a:round/>
                <a:headEnd/>
                <a:tailEnd/>
              </a:ln>
            </p:spPr>
            <p:txBody>
              <a:bodyPr/>
              <a:lstStyle/>
              <a:p>
                <a:endParaRPr lang="en-US"/>
              </a:p>
            </p:txBody>
          </p:sp>
          <p:sp>
            <p:nvSpPr>
              <p:cNvPr id="93572" name="Freeform 630"/>
              <p:cNvSpPr>
                <a:spLocks/>
              </p:cNvSpPr>
              <p:nvPr/>
            </p:nvSpPr>
            <p:spPr bwMode="auto">
              <a:xfrm>
                <a:off x="2822" y="2934"/>
                <a:ext cx="34" cy="24"/>
              </a:xfrm>
              <a:custGeom>
                <a:avLst/>
                <a:gdLst>
                  <a:gd name="T0" fmla="*/ 29 w 34"/>
                  <a:gd name="T1" fmla="*/ 0 h 24"/>
                  <a:gd name="T2" fmla="*/ 34 w 34"/>
                  <a:gd name="T3" fmla="*/ 10 h 24"/>
                  <a:gd name="T4" fmla="*/ 5 w 34"/>
                  <a:gd name="T5" fmla="*/ 24 h 24"/>
                  <a:gd name="T6" fmla="*/ 0 w 34"/>
                  <a:gd name="T7" fmla="*/ 14 h 24"/>
                  <a:gd name="T8" fmla="*/ 29 w 34"/>
                  <a:gd name="T9" fmla="*/ 0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29" y="0"/>
                    </a:moveTo>
                    <a:lnTo>
                      <a:pt x="34" y="10"/>
                    </a:lnTo>
                    <a:lnTo>
                      <a:pt x="5" y="24"/>
                    </a:lnTo>
                    <a:lnTo>
                      <a:pt x="0" y="14"/>
                    </a:lnTo>
                    <a:lnTo>
                      <a:pt x="29" y="0"/>
                    </a:lnTo>
                    <a:close/>
                  </a:path>
                </a:pathLst>
              </a:custGeom>
              <a:solidFill>
                <a:srgbClr val="000000"/>
              </a:solidFill>
              <a:ln w="9525">
                <a:noFill/>
                <a:round/>
                <a:headEnd/>
                <a:tailEnd/>
              </a:ln>
            </p:spPr>
            <p:txBody>
              <a:bodyPr/>
              <a:lstStyle/>
              <a:p>
                <a:endParaRPr lang="en-US"/>
              </a:p>
            </p:txBody>
          </p:sp>
          <p:sp>
            <p:nvSpPr>
              <p:cNvPr id="93573" name="Freeform 629"/>
              <p:cNvSpPr>
                <a:spLocks/>
              </p:cNvSpPr>
              <p:nvPr/>
            </p:nvSpPr>
            <p:spPr bwMode="auto">
              <a:xfrm>
                <a:off x="2827" y="2944"/>
                <a:ext cx="34" cy="25"/>
              </a:xfrm>
              <a:custGeom>
                <a:avLst/>
                <a:gdLst>
                  <a:gd name="T0" fmla="*/ 29 w 34"/>
                  <a:gd name="T1" fmla="*/ 0 h 25"/>
                  <a:gd name="T2" fmla="*/ 34 w 34"/>
                  <a:gd name="T3" fmla="*/ 11 h 25"/>
                  <a:gd name="T4" fmla="*/ 5 w 34"/>
                  <a:gd name="T5" fmla="*/ 25 h 25"/>
                  <a:gd name="T6" fmla="*/ 0 w 34"/>
                  <a:gd name="T7" fmla="*/ 14 h 25"/>
                  <a:gd name="T8" fmla="*/ 29 w 34"/>
                  <a:gd name="T9" fmla="*/ 0 h 25"/>
                  <a:gd name="T10" fmla="*/ 0 60000 65536"/>
                  <a:gd name="T11" fmla="*/ 0 60000 65536"/>
                  <a:gd name="T12" fmla="*/ 0 60000 65536"/>
                  <a:gd name="T13" fmla="*/ 0 60000 65536"/>
                  <a:gd name="T14" fmla="*/ 0 60000 65536"/>
                  <a:gd name="T15" fmla="*/ 0 w 34"/>
                  <a:gd name="T16" fmla="*/ 0 h 25"/>
                  <a:gd name="T17" fmla="*/ 34 w 34"/>
                  <a:gd name="T18" fmla="*/ 25 h 25"/>
                </a:gdLst>
                <a:ahLst/>
                <a:cxnLst>
                  <a:cxn ang="T10">
                    <a:pos x="T0" y="T1"/>
                  </a:cxn>
                  <a:cxn ang="T11">
                    <a:pos x="T2" y="T3"/>
                  </a:cxn>
                  <a:cxn ang="T12">
                    <a:pos x="T4" y="T5"/>
                  </a:cxn>
                  <a:cxn ang="T13">
                    <a:pos x="T6" y="T7"/>
                  </a:cxn>
                  <a:cxn ang="T14">
                    <a:pos x="T8" y="T9"/>
                  </a:cxn>
                </a:cxnLst>
                <a:rect l="T15" t="T16" r="T17" b="T18"/>
                <a:pathLst>
                  <a:path w="34" h="25">
                    <a:moveTo>
                      <a:pt x="29" y="0"/>
                    </a:moveTo>
                    <a:lnTo>
                      <a:pt x="34" y="11"/>
                    </a:lnTo>
                    <a:lnTo>
                      <a:pt x="5" y="25"/>
                    </a:lnTo>
                    <a:lnTo>
                      <a:pt x="0" y="14"/>
                    </a:lnTo>
                    <a:lnTo>
                      <a:pt x="29" y="0"/>
                    </a:lnTo>
                    <a:close/>
                  </a:path>
                </a:pathLst>
              </a:custGeom>
              <a:solidFill>
                <a:srgbClr val="000000"/>
              </a:solidFill>
              <a:ln w="9525">
                <a:noFill/>
                <a:round/>
                <a:headEnd/>
                <a:tailEnd/>
              </a:ln>
            </p:spPr>
            <p:txBody>
              <a:bodyPr/>
              <a:lstStyle/>
              <a:p>
                <a:endParaRPr lang="en-US"/>
              </a:p>
            </p:txBody>
          </p:sp>
          <p:sp>
            <p:nvSpPr>
              <p:cNvPr id="93574" name="Freeform 628"/>
              <p:cNvSpPr>
                <a:spLocks/>
              </p:cNvSpPr>
              <p:nvPr/>
            </p:nvSpPr>
            <p:spPr bwMode="auto">
              <a:xfrm>
                <a:off x="2831" y="2956"/>
                <a:ext cx="36" cy="24"/>
              </a:xfrm>
              <a:custGeom>
                <a:avLst/>
                <a:gdLst>
                  <a:gd name="T0" fmla="*/ 31 w 36"/>
                  <a:gd name="T1" fmla="*/ 0 h 24"/>
                  <a:gd name="T2" fmla="*/ 36 w 36"/>
                  <a:gd name="T3" fmla="*/ 12 h 24"/>
                  <a:gd name="T4" fmla="*/ 5 w 36"/>
                  <a:gd name="T5" fmla="*/ 24 h 24"/>
                  <a:gd name="T6" fmla="*/ 0 w 36"/>
                  <a:gd name="T7" fmla="*/ 12 h 24"/>
                  <a:gd name="T8" fmla="*/ 31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31" y="0"/>
                    </a:moveTo>
                    <a:lnTo>
                      <a:pt x="36" y="12"/>
                    </a:lnTo>
                    <a:lnTo>
                      <a:pt x="5" y="24"/>
                    </a:lnTo>
                    <a:lnTo>
                      <a:pt x="0" y="12"/>
                    </a:lnTo>
                    <a:lnTo>
                      <a:pt x="31" y="0"/>
                    </a:lnTo>
                    <a:close/>
                  </a:path>
                </a:pathLst>
              </a:custGeom>
              <a:solidFill>
                <a:srgbClr val="000000"/>
              </a:solidFill>
              <a:ln w="9525">
                <a:noFill/>
                <a:round/>
                <a:headEnd/>
                <a:tailEnd/>
              </a:ln>
            </p:spPr>
            <p:txBody>
              <a:bodyPr/>
              <a:lstStyle/>
              <a:p>
                <a:endParaRPr lang="en-US"/>
              </a:p>
            </p:txBody>
          </p:sp>
          <p:sp>
            <p:nvSpPr>
              <p:cNvPr id="93575" name="Freeform 627"/>
              <p:cNvSpPr>
                <a:spLocks/>
              </p:cNvSpPr>
              <p:nvPr/>
            </p:nvSpPr>
            <p:spPr bwMode="auto">
              <a:xfrm>
                <a:off x="2836" y="2968"/>
                <a:ext cx="35" cy="25"/>
              </a:xfrm>
              <a:custGeom>
                <a:avLst/>
                <a:gdLst>
                  <a:gd name="T0" fmla="*/ 30 w 35"/>
                  <a:gd name="T1" fmla="*/ 0 h 25"/>
                  <a:gd name="T2" fmla="*/ 35 w 35"/>
                  <a:gd name="T3" fmla="*/ 12 h 25"/>
                  <a:gd name="T4" fmla="*/ 5 w 35"/>
                  <a:gd name="T5" fmla="*/ 25 h 25"/>
                  <a:gd name="T6" fmla="*/ 0 w 35"/>
                  <a:gd name="T7" fmla="*/ 12 h 25"/>
                  <a:gd name="T8" fmla="*/ 30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30" y="0"/>
                    </a:moveTo>
                    <a:lnTo>
                      <a:pt x="35" y="12"/>
                    </a:lnTo>
                    <a:lnTo>
                      <a:pt x="5" y="25"/>
                    </a:lnTo>
                    <a:lnTo>
                      <a:pt x="0" y="12"/>
                    </a:lnTo>
                    <a:lnTo>
                      <a:pt x="30" y="0"/>
                    </a:lnTo>
                    <a:close/>
                  </a:path>
                </a:pathLst>
              </a:custGeom>
              <a:solidFill>
                <a:srgbClr val="000000"/>
              </a:solidFill>
              <a:ln w="9525">
                <a:noFill/>
                <a:round/>
                <a:headEnd/>
                <a:tailEnd/>
              </a:ln>
            </p:spPr>
            <p:txBody>
              <a:bodyPr/>
              <a:lstStyle/>
              <a:p>
                <a:endParaRPr lang="en-US"/>
              </a:p>
            </p:txBody>
          </p:sp>
          <p:sp>
            <p:nvSpPr>
              <p:cNvPr id="93576" name="Freeform 626"/>
              <p:cNvSpPr>
                <a:spLocks/>
              </p:cNvSpPr>
              <p:nvPr/>
            </p:nvSpPr>
            <p:spPr bwMode="auto">
              <a:xfrm>
                <a:off x="2841" y="2981"/>
                <a:ext cx="36" cy="25"/>
              </a:xfrm>
              <a:custGeom>
                <a:avLst/>
                <a:gdLst>
                  <a:gd name="T0" fmla="*/ 31 w 36"/>
                  <a:gd name="T1" fmla="*/ 0 h 25"/>
                  <a:gd name="T2" fmla="*/ 36 w 36"/>
                  <a:gd name="T3" fmla="*/ 14 h 25"/>
                  <a:gd name="T4" fmla="*/ 5 w 36"/>
                  <a:gd name="T5" fmla="*/ 25 h 25"/>
                  <a:gd name="T6" fmla="*/ 0 w 36"/>
                  <a:gd name="T7" fmla="*/ 11 h 25"/>
                  <a:gd name="T8" fmla="*/ 31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31" y="0"/>
                    </a:moveTo>
                    <a:lnTo>
                      <a:pt x="36" y="14"/>
                    </a:lnTo>
                    <a:lnTo>
                      <a:pt x="5" y="25"/>
                    </a:lnTo>
                    <a:lnTo>
                      <a:pt x="0" y="11"/>
                    </a:lnTo>
                    <a:lnTo>
                      <a:pt x="31" y="0"/>
                    </a:lnTo>
                    <a:close/>
                  </a:path>
                </a:pathLst>
              </a:custGeom>
              <a:solidFill>
                <a:srgbClr val="000000"/>
              </a:solidFill>
              <a:ln w="9525">
                <a:noFill/>
                <a:round/>
                <a:headEnd/>
                <a:tailEnd/>
              </a:ln>
            </p:spPr>
            <p:txBody>
              <a:bodyPr/>
              <a:lstStyle/>
              <a:p>
                <a:endParaRPr lang="en-US"/>
              </a:p>
            </p:txBody>
          </p:sp>
          <p:sp>
            <p:nvSpPr>
              <p:cNvPr id="93577" name="Freeform 625"/>
              <p:cNvSpPr>
                <a:spLocks/>
              </p:cNvSpPr>
              <p:nvPr/>
            </p:nvSpPr>
            <p:spPr bwMode="auto">
              <a:xfrm>
                <a:off x="2846" y="2995"/>
                <a:ext cx="36" cy="24"/>
              </a:xfrm>
              <a:custGeom>
                <a:avLst/>
                <a:gdLst>
                  <a:gd name="T0" fmla="*/ 31 w 36"/>
                  <a:gd name="T1" fmla="*/ 0 h 24"/>
                  <a:gd name="T2" fmla="*/ 36 w 36"/>
                  <a:gd name="T3" fmla="*/ 13 h 24"/>
                  <a:gd name="T4" fmla="*/ 5 w 36"/>
                  <a:gd name="T5" fmla="*/ 24 h 24"/>
                  <a:gd name="T6" fmla="*/ 0 w 36"/>
                  <a:gd name="T7" fmla="*/ 11 h 24"/>
                  <a:gd name="T8" fmla="*/ 31 w 36"/>
                  <a:gd name="T9" fmla="*/ 0 h 24"/>
                  <a:gd name="T10" fmla="*/ 0 60000 65536"/>
                  <a:gd name="T11" fmla="*/ 0 60000 65536"/>
                  <a:gd name="T12" fmla="*/ 0 60000 65536"/>
                  <a:gd name="T13" fmla="*/ 0 60000 65536"/>
                  <a:gd name="T14" fmla="*/ 0 60000 65536"/>
                  <a:gd name="T15" fmla="*/ 0 w 36"/>
                  <a:gd name="T16" fmla="*/ 0 h 24"/>
                  <a:gd name="T17" fmla="*/ 36 w 36"/>
                  <a:gd name="T18" fmla="*/ 24 h 24"/>
                </a:gdLst>
                <a:ahLst/>
                <a:cxnLst>
                  <a:cxn ang="T10">
                    <a:pos x="T0" y="T1"/>
                  </a:cxn>
                  <a:cxn ang="T11">
                    <a:pos x="T2" y="T3"/>
                  </a:cxn>
                  <a:cxn ang="T12">
                    <a:pos x="T4" y="T5"/>
                  </a:cxn>
                  <a:cxn ang="T13">
                    <a:pos x="T6" y="T7"/>
                  </a:cxn>
                  <a:cxn ang="T14">
                    <a:pos x="T8" y="T9"/>
                  </a:cxn>
                </a:cxnLst>
                <a:rect l="T15" t="T16" r="T17" b="T18"/>
                <a:pathLst>
                  <a:path w="36" h="24">
                    <a:moveTo>
                      <a:pt x="31" y="0"/>
                    </a:moveTo>
                    <a:lnTo>
                      <a:pt x="36" y="13"/>
                    </a:lnTo>
                    <a:lnTo>
                      <a:pt x="5" y="24"/>
                    </a:lnTo>
                    <a:lnTo>
                      <a:pt x="0" y="11"/>
                    </a:lnTo>
                    <a:lnTo>
                      <a:pt x="31" y="0"/>
                    </a:lnTo>
                    <a:close/>
                  </a:path>
                </a:pathLst>
              </a:custGeom>
              <a:solidFill>
                <a:srgbClr val="000000"/>
              </a:solidFill>
              <a:ln w="9525">
                <a:noFill/>
                <a:round/>
                <a:headEnd/>
                <a:tailEnd/>
              </a:ln>
            </p:spPr>
            <p:txBody>
              <a:bodyPr/>
              <a:lstStyle/>
              <a:p>
                <a:endParaRPr lang="en-US"/>
              </a:p>
            </p:txBody>
          </p:sp>
          <p:sp>
            <p:nvSpPr>
              <p:cNvPr id="93578" name="Freeform 624"/>
              <p:cNvSpPr>
                <a:spLocks/>
              </p:cNvSpPr>
              <p:nvPr/>
            </p:nvSpPr>
            <p:spPr bwMode="auto">
              <a:xfrm>
                <a:off x="2851" y="3008"/>
                <a:ext cx="36" cy="26"/>
              </a:xfrm>
              <a:custGeom>
                <a:avLst/>
                <a:gdLst>
                  <a:gd name="T0" fmla="*/ 31 w 36"/>
                  <a:gd name="T1" fmla="*/ 0 h 26"/>
                  <a:gd name="T2" fmla="*/ 36 w 36"/>
                  <a:gd name="T3" fmla="*/ 15 h 26"/>
                  <a:gd name="T4" fmla="*/ 5 w 36"/>
                  <a:gd name="T5" fmla="*/ 26 h 26"/>
                  <a:gd name="T6" fmla="*/ 0 w 36"/>
                  <a:gd name="T7" fmla="*/ 11 h 26"/>
                  <a:gd name="T8" fmla="*/ 31 w 36"/>
                  <a:gd name="T9" fmla="*/ 0 h 26"/>
                  <a:gd name="T10" fmla="*/ 0 60000 65536"/>
                  <a:gd name="T11" fmla="*/ 0 60000 65536"/>
                  <a:gd name="T12" fmla="*/ 0 60000 65536"/>
                  <a:gd name="T13" fmla="*/ 0 60000 65536"/>
                  <a:gd name="T14" fmla="*/ 0 60000 65536"/>
                  <a:gd name="T15" fmla="*/ 0 w 36"/>
                  <a:gd name="T16" fmla="*/ 0 h 26"/>
                  <a:gd name="T17" fmla="*/ 36 w 36"/>
                  <a:gd name="T18" fmla="*/ 26 h 26"/>
                </a:gdLst>
                <a:ahLst/>
                <a:cxnLst>
                  <a:cxn ang="T10">
                    <a:pos x="T0" y="T1"/>
                  </a:cxn>
                  <a:cxn ang="T11">
                    <a:pos x="T2" y="T3"/>
                  </a:cxn>
                  <a:cxn ang="T12">
                    <a:pos x="T4" y="T5"/>
                  </a:cxn>
                  <a:cxn ang="T13">
                    <a:pos x="T6" y="T7"/>
                  </a:cxn>
                  <a:cxn ang="T14">
                    <a:pos x="T8" y="T9"/>
                  </a:cxn>
                </a:cxnLst>
                <a:rect l="T15" t="T16" r="T17" b="T18"/>
                <a:pathLst>
                  <a:path w="36" h="26">
                    <a:moveTo>
                      <a:pt x="31" y="0"/>
                    </a:moveTo>
                    <a:lnTo>
                      <a:pt x="36" y="15"/>
                    </a:lnTo>
                    <a:lnTo>
                      <a:pt x="5" y="26"/>
                    </a:lnTo>
                    <a:lnTo>
                      <a:pt x="0" y="11"/>
                    </a:lnTo>
                    <a:lnTo>
                      <a:pt x="31" y="0"/>
                    </a:lnTo>
                    <a:close/>
                  </a:path>
                </a:pathLst>
              </a:custGeom>
              <a:solidFill>
                <a:srgbClr val="000000"/>
              </a:solidFill>
              <a:ln w="9525">
                <a:noFill/>
                <a:round/>
                <a:headEnd/>
                <a:tailEnd/>
              </a:ln>
            </p:spPr>
            <p:txBody>
              <a:bodyPr/>
              <a:lstStyle/>
              <a:p>
                <a:endParaRPr lang="en-US"/>
              </a:p>
            </p:txBody>
          </p:sp>
          <p:sp>
            <p:nvSpPr>
              <p:cNvPr id="93579" name="Freeform 623"/>
              <p:cNvSpPr>
                <a:spLocks/>
              </p:cNvSpPr>
              <p:nvPr/>
            </p:nvSpPr>
            <p:spPr bwMode="auto">
              <a:xfrm>
                <a:off x="2856" y="3023"/>
                <a:ext cx="36" cy="25"/>
              </a:xfrm>
              <a:custGeom>
                <a:avLst/>
                <a:gdLst>
                  <a:gd name="T0" fmla="*/ 31 w 36"/>
                  <a:gd name="T1" fmla="*/ 0 h 25"/>
                  <a:gd name="T2" fmla="*/ 36 w 36"/>
                  <a:gd name="T3" fmla="*/ 15 h 25"/>
                  <a:gd name="T4" fmla="*/ 4 w 36"/>
                  <a:gd name="T5" fmla="*/ 25 h 25"/>
                  <a:gd name="T6" fmla="*/ 0 w 36"/>
                  <a:gd name="T7" fmla="*/ 10 h 25"/>
                  <a:gd name="T8" fmla="*/ 31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31" y="0"/>
                    </a:moveTo>
                    <a:lnTo>
                      <a:pt x="36" y="15"/>
                    </a:lnTo>
                    <a:lnTo>
                      <a:pt x="4" y="25"/>
                    </a:lnTo>
                    <a:lnTo>
                      <a:pt x="0" y="10"/>
                    </a:lnTo>
                    <a:lnTo>
                      <a:pt x="31" y="0"/>
                    </a:lnTo>
                    <a:close/>
                  </a:path>
                </a:pathLst>
              </a:custGeom>
              <a:solidFill>
                <a:srgbClr val="000000"/>
              </a:solidFill>
              <a:ln w="9525">
                <a:noFill/>
                <a:round/>
                <a:headEnd/>
                <a:tailEnd/>
              </a:ln>
            </p:spPr>
            <p:txBody>
              <a:bodyPr/>
              <a:lstStyle/>
              <a:p>
                <a:endParaRPr lang="en-US"/>
              </a:p>
            </p:txBody>
          </p:sp>
          <p:sp>
            <p:nvSpPr>
              <p:cNvPr id="93580" name="Freeform 622"/>
              <p:cNvSpPr>
                <a:spLocks/>
              </p:cNvSpPr>
              <p:nvPr/>
            </p:nvSpPr>
            <p:spPr bwMode="auto">
              <a:xfrm>
                <a:off x="2860" y="3038"/>
                <a:ext cx="42" cy="42"/>
              </a:xfrm>
              <a:custGeom>
                <a:avLst/>
                <a:gdLst>
                  <a:gd name="T0" fmla="*/ 32 w 42"/>
                  <a:gd name="T1" fmla="*/ 0 h 42"/>
                  <a:gd name="T2" fmla="*/ 42 w 42"/>
                  <a:gd name="T3" fmla="*/ 31 h 42"/>
                  <a:gd name="T4" fmla="*/ 11 w 42"/>
                  <a:gd name="T5" fmla="*/ 42 h 42"/>
                  <a:gd name="T6" fmla="*/ 0 w 42"/>
                  <a:gd name="T7" fmla="*/ 10 h 42"/>
                  <a:gd name="T8" fmla="*/ 32 w 42"/>
                  <a:gd name="T9" fmla="*/ 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32" y="0"/>
                    </a:moveTo>
                    <a:lnTo>
                      <a:pt x="42" y="31"/>
                    </a:lnTo>
                    <a:lnTo>
                      <a:pt x="11" y="42"/>
                    </a:lnTo>
                    <a:lnTo>
                      <a:pt x="0" y="10"/>
                    </a:lnTo>
                    <a:lnTo>
                      <a:pt x="32" y="0"/>
                    </a:lnTo>
                    <a:close/>
                  </a:path>
                </a:pathLst>
              </a:custGeom>
              <a:solidFill>
                <a:srgbClr val="000000"/>
              </a:solidFill>
              <a:ln w="9525">
                <a:noFill/>
                <a:round/>
                <a:headEnd/>
                <a:tailEnd/>
              </a:ln>
            </p:spPr>
            <p:txBody>
              <a:bodyPr/>
              <a:lstStyle/>
              <a:p>
                <a:endParaRPr lang="en-US"/>
              </a:p>
            </p:txBody>
          </p:sp>
          <p:sp>
            <p:nvSpPr>
              <p:cNvPr id="93581" name="Freeform 621"/>
              <p:cNvSpPr>
                <a:spLocks/>
              </p:cNvSpPr>
              <p:nvPr/>
            </p:nvSpPr>
            <p:spPr bwMode="auto">
              <a:xfrm>
                <a:off x="2871" y="3070"/>
                <a:ext cx="40" cy="42"/>
              </a:xfrm>
              <a:custGeom>
                <a:avLst/>
                <a:gdLst>
                  <a:gd name="T0" fmla="*/ 31 w 40"/>
                  <a:gd name="T1" fmla="*/ 0 h 42"/>
                  <a:gd name="T2" fmla="*/ 40 w 40"/>
                  <a:gd name="T3" fmla="*/ 33 h 42"/>
                  <a:gd name="T4" fmla="*/ 9 w 40"/>
                  <a:gd name="T5" fmla="*/ 42 h 42"/>
                  <a:gd name="T6" fmla="*/ 0 w 40"/>
                  <a:gd name="T7" fmla="*/ 9 h 42"/>
                  <a:gd name="T8" fmla="*/ 31 w 40"/>
                  <a:gd name="T9" fmla="*/ 0 h 42"/>
                  <a:gd name="T10" fmla="*/ 0 60000 65536"/>
                  <a:gd name="T11" fmla="*/ 0 60000 65536"/>
                  <a:gd name="T12" fmla="*/ 0 60000 65536"/>
                  <a:gd name="T13" fmla="*/ 0 60000 65536"/>
                  <a:gd name="T14" fmla="*/ 0 60000 65536"/>
                  <a:gd name="T15" fmla="*/ 0 w 40"/>
                  <a:gd name="T16" fmla="*/ 0 h 42"/>
                  <a:gd name="T17" fmla="*/ 40 w 40"/>
                  <a:gd name="T18" fmla="*/ 42 h 42"/>
                </a:gdLst>
                <a:ahLst/>
                <a:cxnLst>
                  <a:cxn ang="T10">
                    <a:pos x="T0" y="T1"/>
                  </a:cxn>
                  <a:cxn ang="T11">
                    <a:pos x="T2" y="T3"/>
                  </a:cxn>
                  <a:cxn ang="T12">
                    <a:pos x="T4" y="T5"/>
                  </a:cxn>
                  <a:cxn ang="T13">
                    <a:pos x="T6" y="T7"/>
                  </a:cxn>
                  <a:cxn ang="T14">
                    <a:pos x="T8" y="T9"/>
                  </a:cxn>
                </a:cxnLst>
                <a:rect l="T15" t="T16" r="T17" b="T18"/>
                <a:pathLst>
                  <a:path w="40" h="42">
                    <a:moveTo>
                      <a:pt x="31" y="0"/>
                    </a:moveTo>
                    <a:lnTo>
                      <a:pt x="40" y="33"/>
                    </a:lnTo>
                    <a:lnTo>
                      <a:pt x="9" y="42"/>
                    </a:lnTo>
                    <a:lnTo>
                      <a:pt x="0" y="9"/>
                    </a:lnTo>
                    <a:lnTo>
                      <a:pt x="31" y="0"/>
                    </a:lnTo>
                    <a:close/>
                  </a:path>
                </a:pathLst>
              </a:custGeom>
              <a:solidFill>
                <a:srgbClr val="000000"/>
              </a:solidFill>
              <a:ln w="9525">
                <a:noFill/>
                <a:round/>
                <a:headEnd/>
                <a:tailEnd/>
              </a:ln>
            </p:spPr>
            <p:txBody>
              <a:bodyPr/>
              <a:lstStyle/>
              <a:p>
                <a:endParaRPr lang="en-US"/>
              </a:p>
            </p:txBody>
          </p:sp>
          <p:sp>
            <p:nvSpPr>
              <p:cNvPr id="93582" name="Freeform 620"/>
              <p:cNvSpPr>
                <a:spLocks/>
              </p:cNvSpPr>
              <p:nvPr/>
            </p:nvSpPr>
            <p:spPr bwMode="auto">
              <a:xfrm>
                <a:off x="2880" y="3104"/>
                <a:ext cx="33" cy="11"/>
              </a:xfrm>
              <a:custGeom>
                <a:avLst/>
                <a:gdLst>
                  <a:gd name="T0" fmla="*/ 32 w 33"/>
                  <a:gd name="T1" fmla="*/ 0 h 11"/>
                  <a:gd name="T2" fmla="*/ 33 w 33"/>
                  <a:gd name="T3" fmla="*/ 3 h 11"/>
                  <a:gd name="T4" fmla="*/ 1 w 33"/>
                  <a:gd name="T5" fmla="*/ 11 h 11"/>
                  <a:gd name="T6" fmla="*/ 0 w 33"/>
                  <a:gd name="T7" fmla="*/ 8 h 11"/>
                  <a:gd name="T8" fmla="*/ 32 w 33"/>
                  <a:gd name="T9" fmla="*/ 0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32" y="0"/>
                    </a:moveTo>
                    <a:lnTo>
                      <a:pt x="33" y="3"/>
                    </a:lnTo>
                    <a:lnTo>
                      <a:pt x="1" y="11"/>
                    </a:lnTo>
                    <a:lnTo>
                      <a:pt x="0" y="8"/>
                    </a:lnTo>
                    <a:lnTo>
                      <a:pt x="32" y="0"/>
                    </a:lnTo>
                    <a:close/>
                  </a:path>
                </a:pathLst>
              </a:custGeom>
              <a:solidFill>
                <a:srgbClr val="000000"/>
              </a:solidFill>
              <a:ln w="9525">
                <a:noFill/>
                <a:round/>
                <a:headEnd/>
                <a:tailEnd/>
              </a:ln>
            </p:spPr>
            <p:txBody>
              <a:bodyPr/>
              <a:lstStyle/>
              <a:p>
                <a:endParaRPr lang="en-US"/>
              </a:p>
            </p:txBody>
          </p:sp>
          <p:sp>
            <p:nvSpPr>
              <p:cNvPr id="93583" name="Freeform 619"/>
              <p:cNvSpPr>
                <a:spLocks/>
              </p:cNvSpPr>
              <p:nvPr/>
            </p:nvSpPr>
            <p:spPr bwMode="auto">
              <a:xfrm>
                <a:off x="2917" y="3233"/>
                <a:ext cx="44" cy="57"/>
              </a:xfrm>
              <a:custGeom>
                <a:avLst/>
                <a:gdLst>
                  <a:gd name="T0" fmla="*/ 31 w 44"/>
                  <a:gd name="T1" fmla="*/ 0 h 57"/>
                  <a:gd name="T2" fmla="*/ 44 w 44"/>
                  <a:gd name="T3" fmla="*/ 49 h 57"/>
                  <a:gd name="T4" fmla="*/ 13 w 44"/>
                  <a:gd name="T5" fmla="*/ 57 h 57"/>
                  <a:gd name="T6" fmla="*/ 0 w 44"/>
                  <a:gd name="T7" fmla="*/ 8 h 57"/>
                  <a:gd name="T8" fmla="*/ 31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31" y="0"/>
                    </a:moveTo>
                    <a:lnTo>
                      <a:pt x="44" y="49"/>
                    </a:lnTo>
                    <a:lnTo>
                      <a:pt x="13" y="57"/>
                    </a:lnTo>
                    <a:lnTo>
                      <a:pt x="0" y="8"/>
                    </a:lnTo>
                    <a:lnTo>
                      <a:pt x="31" y="0"/>
                    </a:lnTo>
                    <a:close/>
                  </a:path>
                </a:pathLst>
              </a:custGeom>
              <a:solidFill>
                <a:srgbClr val="000000"/>
              </a:solidFill>
              <a:ln w="9525">
                <a:noFill/>
                <a:round/>
                <a:headEnd/>
                <a:tailEnd/>
              </a:ln>
            </p:spPr>
            <p:txBody>
              <a:bodyPr/>
              <a:lstStyle/>
              <a:p>
                <a:endParaRPr lang="en-US"/>
              </a:p>
            </p:txBody>
          </p:sp>
          <p:sp>
            <p:nvSpPr>
              <p:cNvPr id="93584" name="Freeform 618"/>
              <p:cNvSpPr>
                <a:spLocks/>
              </p:cNvSpPr>
              <p:nvPr/>
            </p:nvSpPr>
            <p:spPr bwMode="auto">
              <a:xfrm>
                <a:off x="2930" y="3282"/>
                <a:ext cx="40" cy="43"/>
              </a:xfrm>
              <a:custGeom>
                <a:avLst/>
                <a:gdLst>
                  <a:gd name="T0" fmla="*/ 31 w 40"/>
                  <a:gd name="T1" fmla="*/ 0 h 43"/>
                  <a:gd name="T2" fmla="*/ 40 w 40"/>
                  <a:gd name="T3" fmla="*/ 35 h 43"/>
                  <a:gd name="T4" fmla="*/ 9 w 40"/>
                  <a:gd name="T5" fmla="*/ 43 h 43"/>
                  <a:gd name="T6" fmla="*/ 0 w 40"/>
                  <a:gd name="T7" fmla="*/ 8 h 43"/>
                  <a:gd name="T8" fmla="*/ 31 w 40"/>
                  <a:gd name="T9" fmla="*/ 0 h 43"/>
                  <a:gd name="T10" fmla="*/ 0 60000 65536"/>
                  <a:gd name="T11" fmla="*/ 0 60000 65536"/>
                  <a:gd name="T12" fmla="*/ 0 60000 65536"/>
                  <a:gd name="T13" fmla="*/ 0 60000 65536"/>
                  <a:gd name="T14" fmla="*/ 0 60000 65536"/>
                  <a:gd name="T15" fmla="*/ 0 w 40"/>
                  <a:gd name="T16" fmla="*/ 0 h 43"/>
                  <a:gd name="T17" fmla="*/ 40 w 40"/>
                  <a:gd name="T18" fmla="*/ 43 h 43"/>
                </a:gdLst>
                <a:ahLst/>
                <a:cxnLst>
                  <a:cxn ang="T10">
                    <a:pos x="T0" y="T1"/>
                  </a:cxn>
                  <a:cxn ang="T11">
                    <a:pos x="T2" y="T3"/>
                  </a:cxn>
                  <a:cxn ang="T12">
                    <a:pos x="T4" y="T5"/>
                  </a:cxn>
                  <a:cxn ang="T13">
                    <a:pos x="T6" y="T7"/>
                  </a:cxn>
                  <a:cxn ang="T14">
                    <a:pos x="T8" y="T9"/>
                  </a:cxn>
                </a:cxnLst>
                <a:rect l="T15" t="T16" r="T17" b="T18"/>
                <a:pathLst>
                  <a:path w="40" h="43">
                    <a:moveTo>
                      <a:pt x="31" y="0"/>
                    </a:moveTo>
                    <a:lnTo>
                      <a:pt x="40" y="35"/>
                    </a:lnTo>
                    <a:lnTo>
                      <a:pt x="9" y="43"/>
                    </a:lnTo>
                    <a:lnTo>
                      <a:pt x="0" y="8"/>
                    </a:lnTo>
                    <a:lnTo>
                      <a:pt x="31" y="0"/>
                    </a:lnTo>
                    <a:close/>
                  </a:path>
                </a:pathLst>
              </a:custGeom>
              <a:solidFill>
                <a:srgbClr val="000000"/>
              </a:solidFill>
              <a:ln w="9525">
                <a:noFill/>
                <a:round/>
                <a:headEnd/>
                <a:tailEnd/>
              </a:ln>
            </p:spPr>
            <p:txBody>
              <a:bodyPr/>
              <a:lstStyle/>
              <a:p>
                <a:endParaRPr lang="en-US"/>
              </a:p>
            </p:txBody>
          </p:sp>
          <p:sp>
            <p:nvSpPr>
              <p:cNvPr id="93585" name="Freeform 617"/>
              <p:cNvSpPr>
                <a:spLocks/>
              </p:cNvSpPr>
              <p:nvPr/>
            </p:nvSpPr>
            <p:spPr bwMode="auto">
              <a:xfrm>
                <a:off x="2939" y="3316"/>
                <a:ext cx="41" cy="43"/>
              </a:xfrm>
              <a:custGeom>
                <a:avLst/>
                <a:gdLst>
                  <a:gd name="T0" fmla="*/ 31 w 41"/>
                  <a:gd name="T1" fmla="*/ 0 h 43"/>
                  <a:gd name="T2" fmla="*/ 41 w 41"/>
                  <a:gd name="T3" fmla="*/ 34 h 43"/>
                  <a:gd name="T4" fmla="*/ 10 w 41"/>
                  <a:gd name="T5" fmla="*/ 43 h 43"/>
                  <a:gd name="T6" fmla="*/ 0 w 41"/>
                  <a:gd name="T7" fmla="*/ 9 h 43"/>
                  <a:gd name="T8" fmla="*/ 31 w 41"/>
                  <a:gd name="T9" fmla="*/ 0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31" y="0"/>
                    </a:moveTo>
                    <a:lnTo>
                      <a:pt x="41" y="34"/>
                    </a:lnTo>
                    <a:lnTo>
                      <a:pt x="10" y="43"/>
                    </a:lnTo>
                    <a:lnTo>
                      <a:pt x="0" y="9"/>
                    </a:lnTo>
                    <a:lnTo>
                      <a:pt x="31" y="0"/>
                    </a:lnTo>
                    <a:close/>
                  </a:path>
                </a:pathLst>
              </a:custGeom>
              <a:solidFill>
                <a:srgbClr val="000000"/>
              </a:solidFill>
              <a:ln w="9525">
                <a:noFill/>
                <a:round/>
                <a:headEnd/>
                <a:tailEnd/>
              </a:ln>
            </p:spPr>
            <p:txBody>
              <a:bodyPr/>
              <a:lstStyle/>
              <a:p>
                <a:endParaRPr lang="en-US"/>
              </a:p>
            </p:txBody>
          </p:sp>
          <p:sp>
            <p:nvSpPr>
              <p:cNvPr id="93586" name="Freeform 616"/>
              <p:cNvSpPr>
                <a:spLocks/>
              </p:cNvSpPr>
              <p:nvPr/>
            </p:nvSpPr>
            <p:spPr bwMode="auto">
              <a:xfrm>
                <a:off x="2949" y="3350"/>
                <a:ext cx="40" cy="43"/>
              </a:xfrm>
              <a:custGeom>
                <a:avLst/>
                <a:gdLst>
                  <a:gd name="T0" fmla="*/ 31 w 40"/>
                  <a:gd name="T1" fmla="*/ 0 h 43"/>
                  <a:gd name="T2" fmla="*/ 40 w 40"/>
                  <a:gd name="T3" fmla="*/ 34 h 43"/>
                  <a:gd name="T4" fmla="*/ 9 w 40"/>
                  <a:gd name="T5" fmla="*/ 43 h 43"/>
                  <a:gd name="T6" fmla="*/ 0 w 40"/>
                  <a:gd name="T7" fmla="*/ 9 h 43"/>
                  <a:gd name="T8" fmla="*/ 31 w 40"/>
                  <a:gd name="T9" fmla="*/ 0 h 43"/>
                  <a:gd name="T10" fmla="*/ 0 60000 65536"/>
                  <a:gd name="T11" fmla="*/ 0 60000 65536"/>
                  <a:gd name="T12" fmla="*/ 0 60000 65536"/>
                  <a:gd name="T13" fmla="*/ 0 60000 65536"/>
                  <a:gd name="T14" fmla="*/ 0 60000 65536"/>
                  <a:gd name="T15" fmla="*/ 0 w 40"/>
                  <a:gd name="T16" fmla="*/ 0 h 43"/>
                  <a:gd name="T17" fmla="*/ 40 w 40"/>
                  <a:gd name="T18" fmla="*/ 43 h 43"/>
                </a:gdLst>
                <a:ahLst/>
                <a:cxnLst>
                  <a:cxn ang="T10">
                    <a:pos x="T0" y="T1"/>
                  </a:cxn>
                  <a:cxn ang="T11">
                    <a:pos x="T2" y="T3"/>
                  </a:cxn>
                  <a:cxn ang="T12">
                    <a:pos x="T4" y="T5"/>
                  </a:cxn>
                  <a:cxn ang="T13">
                    <a:pos x="T6" y="T7"/>
                  </a:cxn>
                  <a:cxn ang="T14">
                    <a:pos x="T8" y="T9"/>
                  </a:cxn>
                </a:cxnLst>
                <a:rect l="T15" t="T16" r="T17" b="T18"/>
                <a:pathLst>
                  <a:path w="40" h="43">
                    <a:moveTo>
                      <a:pt x="31" y="0"/>
                    </a:moveTo>
                    <a:lnTo>
                      <a:pt x="40" y="34"/>
                    </a:lnTo>
                    <a:lnTo>
                      <a:pt x="9" y="43"/>
                    </a:lnTo>
                    <a:lnTo>
                      <a:pt x="0" y="9"/>
                    </a:lnTo>
                    <a:lnTo>
                      <a:pt x="31" y="0"/>
                    </a:lnTo>
                    <a:close/>
                  </a:path>
                </a:pathLst>
              </a:custGeom>
              <a:solidFill>
                <a:srgbClr val="000000"/>
              </a:solidFill>
              <a:ln w="9525">
                <a:noFill/>
                <a:round/>
                <a:headEnd/>
                <a:tailEnd/>
              </a:ln>
            </p:spPr>
            <p:txBody>
              <a:bodyPr/>
              <a:lstStyle/>
              <a:p>
                <a:endParaRPr lang="en-US"/>
              </a:p>
            </p:txBody>
          </p:sp>
          <p:sp>
            <p:nvSpPr>
              <p:cNvPr id="93587" name="Freeform 615"/>
              <p:cNvSpPr>
                <a:spLocks/>
              </p:cNvSpPr>
              <p:nvPr/>
            </p:nvSpPr>
            <p:spPr bwMode="auto">
              <a:xfrm>
                <a:off x="2958" y="3384"/>
                <a:ext cx="41" cy="41"/>
              </a:xfrm>
              <a:custGeom>
                <a:avLst/>
                <a:gdLst>
                  <a:gd name="T0" fmla="*/ 31 w 41"/>
                  <a:gd name="T1" fmla="*/ 0 h 41"/>
                  <a:gd name="T2" fmla="*/ 41 w 41"/>
                  <a:gd name="T3" fmla="*/ 31 h 41"/>
                  <a:gd name="T4" fmla="*/ 10 w 41"/>
                  <a:gd name="T5" fmla="*/ 41 h 41"/>
                  <a:gd name="T6" fmla="*/ 0 w 41"/>
                  <a:gd name="T7" fmla="*/ 10 h 41"/>
                  <a:gd name="T8" fmla="*/ 31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31" y="0"/>
                    </a:moveTo>
                    <a:lnTo>
                      <a:pt x="41" y="31"/>
                    </a:lnTo>
                    <a:lnTo>
                      <a:pt x="10" y="41"/>
                    </a:lnTo>
                    <a:lnTo>
                      <a:pt x="0" y="10"/>
                    </a:lnTo>
                    <a:lnTo>
                      <a:pt x="31" y="0"/>
                    </a:lnTo>
                    <a:close/>
                  </a:path>
                </a:pathLst>
              </a:custGeom>
              <a:solidFill>
                <a:srgbClr val="000000"/>
              </a:solidFill>
              <a:ln w="9525">
                <a:noFill/>
                <a:round/>
                <a:headEnd/>
                <a:tailEnd/>
              </a:ln>
            </p:spPr>
            <p:txBody>
              <a:bodyPr/>
              <a:lstStyle/>
              <a:p>
                <a:endParaRPr lang="en-US"/>
              </a:p>
            </p:txBody>
          </p:sp>
          <p:sp>
            <p:nvSpPr>
              <p:cNvPr id="93588" name="Freeform 614"/>
              <p:cNvSpPr>
                <a:spLocks/>
              </p:cNvSpPr>
              <p:nvPr/>
            </p:nvSpPr>
            <p:spPr bwMode="auto">
              <a:xfrm>
                <a:off x="2968" y="3415"/>
                <a:ext cx="36" cy="26"/>
              </a:xfrm>
              <a:custGeom>
                <a:avLst/>
                <a:gdLst>
                  <a:gd name="T0" fmla="*/ 31 w 36"/>
                  <a:gd name="T1" fmla="*/ 0 h 26"/>
                  <a:gd name="T2" fmla="*/ 36 w 36"/>
                  <a:gd name="T3" fmla="*/ 16 h 26"/>
                  <a:gd name="T4" fmla="*/ 4 w 36"/>
                  <a:gd name="T5" fmla="*/ 26 h 26"/>
                  <a:gd name="T6" fmla="*/ 0 w 36"/>
                  <a:gd name="T7" fmla="*/ 10 h 26"/>
                  <a:gd name="T8" fmla="*/ 31 w 36"/>
                  <a:gd name="T9" fmla="*/ 0 h 26"/>
                  <a:gd name="T10" fmla="*/ 0 60000 65536"/>
                  <a:gd name="T11" fmla="*/ 0 60000 65536"/>
                  <a:gd name="T12" fmla="*/ 0 60000 65536"/>
                  <a:gd name="T13" fmla="*/ 0 60000 65536"/>
                  <a:gd name="T14" fmla="*/ 0 60000 65536"/>
                  <a:gd name="T15" fmla="*/ 0 w 36"/>
                  <a:gd name="T16" fmla="*/ 0 h 26"/>
                  <a:gd name="T17" fmla="*/ 36 w 36"/>
                  <a:gd name="T18" fmla="*/ 26 h 26"/>
                </a:gdLst>
                <a:ahLst/>
                <a:cxnLst>
                  <a:cxn ang="T10">
                    <a:pos x="T0" y="T1"/>
                  </a:cxn>
                  <a:cxn ang="T11">
                    <a:pos x="T2" y="T3"/>
                  </a:cxn>
                  <a:cxn ang="T12">
                    <a:pos x="T4" y="T5"/>
                  </a:cxn>
                  <a:cxn ang="T13">
                    <a:pos x="T6" y="T7"/>
                  </a:cxn>
                  <a:cxn ang="T14">
                    <a:pos x="T8" y="T9"/>
                  </a:cxn>
                </a:cxnLst>
                <a:rect l="T15" t="T16" r="T17" b="T18"/>
                <a:pathLst>
                  <a:path w="36" h="26">
                    <a:moveTo>
                      <a:pt x="31" y="0"/>
                    </a:moveTo>
                    <a:lnTo>
                      <a:pt x="36" y="16"/>
                    </a:lnTo>
                    <a:lnTo>
                      <a:pt x="4" y="26"/>
                    </a:lnTo>
                    <a:lnTo>
                      <a:pt x="0" y="10"/>
                    </a:lnTo>
                    <a:lnTo>
                      <a:pt x="31" y="0"/>
                    </a:lnTo>
                    <a:close/>
                  </a:path>
                </a:pathLst>
              </a:custGeom>
              <a:solidFill>
                <a:srgbClr val="000000"/>
              </a:solidFill>
              <a:ln w="9525">
                <a:noFill/>
                <a:round/>
                <a:headEnd/>
                <a:tailEnd/>
              </a:ln>
            </p:spPr>
            <p:txBody>
              <a:bodyPr/>
              <a:lstStyle/>
              <a:p>
                <a:endParaRPr lang="en-US"/>
              </a:p>
            </p:txBody>
          </p:sp>
          <p:sp>
            <p:nvSpPr>
              <p:cNvPr id="93589" name="Freeform 613"/>
              <p:cNvSpPr>
                <a:spLocks/>
              </p:cNvSpPr>
              <p:nvPr/>
            </p:nvSpPr>
            <p:spPr bwMode="auto">
              <a:xfrm>
                <a:off x="2972" y="3430"/>
                <a:ext cx="36" cy="25"/>
              </a:xfrm>
              <a:custGeom>
                <a:avLst/>
                <a:gdLst>
                  <a:gd name="T0" fmla="*/ 32 w 36"/>
                  <a:gd name="T1" fmla="*/ 0 h 25"/>
                  <a:gd name="T2" fmla="*/ 36 w 36"/>
                  <a:gd name="T3" fmla="*/ 15 h 25"/>
                  <a:gd name="T4" fmla="*/ 5 w 36"/>
                  <a:gd name="T5" fmla="*/ 25 h 25"/>
                  <a:gd name="T6" fmla="*/ 0 w 36"/>
                  <a:gd name="T7" fmla="*/ 11 h 25"/>
                  <a:gd name="T8" fmla="*/ 32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32" y="0"/>
                    </a:moveTo>
                    <a:lnTo>
                      <a:pt x="36" y="15"/>
                    </a:lnTo>
                    <a:lnTo>
                      <a:pt x="5" y="25"/>
                    </a:lnTo>
                    <a:lnTo>
                      <a:pt x="0" y="11"/>
                    </a:lnTo>
                    <a:lnTo>
                      <a:pt x="32" y="0"/>
                    </a:lnTo>
                    <a:close/>
                  </a:path>
                </a:pathLst>
              </a:custGeom>
              <a:solidFill>
                <a:srgbClr val="000000"/>
              </a:solidFill>
              <a:ln w="9525">
                <a:noFill/>
                <a:round/>
                <a:headEnd/>
                <a:tailEnd/>
              </a:ln>
            </p:spPr>
            <p:txBody>
              <a:bodyPr/>
              <a:lstStyle/>
              <a:p>
                <a:endParaRPr lang="en-US"/>
              </a:p>
            </p:txBody>
          </p:sp>
          <p:sp>
            <p:nvSpPr>
              <p:cNvPr id="93590" name="Freeform 612"/>
              <p:cNvSpPr>
                <a:spLocks/>
              </p:cNvSpPr>
              <p:nvPr/>
            </p:nvSpPr>
            <p:spPr bwMode="auto">
              <a:xfrm>
                <a:off x="2977" y="3445"/>
                <a:ext cx="34" cy="19"/>
              </a:xfrm>
              <a:custGeom>
                <a:avLst/>
                <a:gdLst>
                  <a:gd name="T0" fmla="*/ 31 w 34"/>
                  <a:gd name="T1" fmla="*/ 0 h 19"/>
                  <a:gd name="T2" fmla="*/ 34 w 34"/>
                  <a:gd name="T3" fmla="*/ 9 h 19"/>
                  <a:gd name="T4" fmla="*/ 3 w 34"/>
                  <a:gd name="T5" fmla="*/ 19 h 19"/>
                  <a:gd name="T6" fmla="*/ 0 w 34"/>
                  <a:gd name="T7" fmla="*/ 10 h 19"/>
                  <a:gd name="T8" fmla="*/ 31 w 34"/>
                  <a:gd name="T9" fmla="*/ 0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31" y="0"/>
                    </a:moveTo>
                    <a:lnTo>
                      <a:pt x="34" y="9"/>
                    </a:lnTo>
                    <a:lnTo>
                      <a:pt x="3" y="19"/>
                    </a:lnTo>
                    <a:lnTo>
                      <a:pt x="0" y="10"/>
                    </a:lnTo>
                    <a:lnTo>
                      <a:pt x="31" y="0"/>
                    </a:lnTo>
                    <a:close/>
                  </a:path>
                </a:pathLst>
              </a:custGeom>
              <a:solidFill>
                <a:srgbClr val="000000"/>
              </a:solidFill>
              <a:ln w="9525">
                <a:noFill/>
                <a:round/>
                <a:headEnd/>
                <a:tailEnd/>
              </a:ln>
            </p:spPr>
            <p:txBody>
              <a:bodyPr/>
              <a:lstStyle/>
              <a:p>
                <a:endParaRPr lang="en-US"/>
              </a:p>
            </p:txBody>
          </p:sp>
          <p:sp>
            <p:nvSpPr>
              <p:cNvPr id="93591" name="Freeform 611"/>
              <p:cNvSpPr>
                <a:spLocks/>
              </p:cNvSpPr>
              <p:nvPr/>
            </p:nvSpPr>
            <p:spPr bwMode="auto">
              <a:xfrm>
                <a:off x="3052" y="3560"/>
                <a:ext cx="15" cy="32"/>
              </a:xfrm>
              <a:custGeom>
                <a:avLst/>
                <a:gdLst>
                  <a:gd name="T0" fmla="*/ 12 w 15"/>
                  <a:gd name="T1" fmla="*/ 0 h 32"/>
                  <a:gd name="T2" fmla="*/ 15 w 15"/>
                  <a:gd name="T3" fmla="*/ 1 h 32"/>
                  <a:gd name="T4" fmla="*/ 3 w 15"/>
                  <a:gd name="T5" fmla="*/ 32 h 32"/>
                  <a:gd name="T6" fmla="*/ 0 w 15"/>
                  <a:gd name="T7" fmla="*/ 31 h 32"/>
                  <a:gd name="T8" fmla="*/ 12 w 15"/>
                  <a:gd name="T9" fmla="*/ 0 h 32"/>
                  <a:gd name="T10" fmla="*/ 0 60000 65536"/>
                  <a:gd name="T11" fmla="*/ 0 60000 65536"/>
                  <a:gd name="T12" fmla="*/ 0 60000 65536"/>
                  <a:gd name="T13" fmla="*/ 0 60000 65536"/>
                  <a:gd name="T14" fmla="*/ 0 60000 65536"/>
                  <a:gd name="T15" fmla="*/ 0 w 15"/>
                  <a:gd name="T16" fmla="*/ 0 h 32"/>
                  <a:gd name="T17" fmla="*/ 15 w 15"/>
                  <a:gd name="T18" fmla="*/ 32 h 32"/>
                </a:gdLst>
                <a:ahLst/>
                <a:cxnLst>
                  <a:cxn ang="T10">
                    <a:pos x="T0" y="T1"/>
                  </a:cxn>
                  <a:cxn ang="T11">
                    <a:pos x="T2" y="T3"/>
                  </a:cxn>
                  <a:cxn ang="T12">
                    <a:pos x="T4" y="T5"/>
                  </a:cxn>
                  <a:cxn ang="T13">
                    <a:pos x="T6" y="T7"/>
                  </a:cxn>
                  <a:cxn ang="T14">
                    <a:pos x="T8" y="T9"/>
                  </a:cxn>
                </a:cxnLst>
                <a:rect l="T15" t="T16" r="T17" b="T18"/>
                <a:pathLst>
                  <a:path w="15" h="32">
                    <a:moveTo>
                      <a:pt x="12" y="0"/>
                    </a:moveTo>
                    <a:lnTo>
                      <a:pt x="15" y="1"/>
                    </a:lnTo>
                    <a:lnTo>
                      <a:pt x="3" y="32"/>
                    </a:lnTo>
                    <a:lnTo>
                      <a:pt x="0" y="31"/>
                    </a:lnTo>
                    <a:lnTo>
                      <a:pt x="12" y="0"/>
                    </a:lnTo>
                    <a:close/>
                  </a:path>
                </a:pathLst>
              </a:custGeom>
              <a:solidFill>
                <a:srgbClr val="000000"/>
              </a:solidFill>
              <a:ln w="9525">
                <a:noFill/>
                <a:round/>
                <a:headEnd/>
                <a:tailEnd/>
              </a:ln>
            </p:spPr>
            <p:txBody>
              <a:bodyPr/>
              <a:lstStyle/>
              <a:p>
                <a:endParaRPr lang="en-US"/>
              </a:p>
            </p:txBody>
          </p:sp>
          <p:sp>
            <p:nvSpPr>
              <p:cNvPr id="93592" name="Freeform 610"/>
              <p:cNvSpPr>
                <a:spLocks/>
              </p:cNvSpPr>
              <p:nvPr/>
            </p:nvSpPr>
            <p:spPr bwMode="auto">
              <a:xfrm>
                <a:off x="3059" y="3561"/>
                <a:ext cx="10" cy="33"/>
              </a:xfrm>
              <a:custGeom>
                <a:avLst/>
                <a:gdLst>
                  <a:gd name="T0" fmla="*/ 5 w 10"/>
                  <a:gd name="T1" fmla="*/ 0 h 33"/>
                  <a:gd name="T2" fmla="*/ 10 w 10"/>
                  <a:gd name="T3" fmla="*/ 0 h 33"/>
                  <a:gd name="T4" fmla="*/ 5 w 10"/>
                  <a:gd name="T5" fmla="*/ 33 h 33"/>
                  <a:gd name="T6" fmla="*/ 0 w 10"/>
                  <a:gd name="T7" fmla="*/ 32 h 33"/>
                  <a:gd name="T8" fmla="*/ 5 w 10"/>
                  <a:gd name="T9" fmla="*/ 0 h 33"/>
                  <a:gd name="T10" fmla="*/ 0 60000 65536"/>
                  <a:gd name="T11" fmla="*/ 0 60000 65536"/>
                  <a:gd name="T12" fmla="*/ 0 60000 65536"/>
                  <a:gd name="T13" fmla="*/ 0 60000 65536"/>
                  <a:gd name="T14" fmla="*/ 0 60000 65536"/>
                  <a:gd name="T15" fmla="*/ 0 w 10"/>
                  <a:gd name="T16" fmla="*/ 0 h 33"/>
                  <a:gd name="T17" fmla="*/ 10 w 10"/>
                  <a:gd name="T18" fmla="*/ 33 h 33"/>
                </a:gdLst>
                <a:ahLst/>
                <a:cxnLst>
                  <a:cxn ang="T10">
                    <a:pos x="T0" y="T1"/>
                  </a:cxn>
                  <a:cxn ang="T11">
                    <a:pos x="T2" y="T3"/>
                  </a:cxn>
                  <a:cxn ang="T12">
                    <a:pos x="T4" y="T5"/>
                  </a:cxn>
                  <a:cxn ang="T13">
                    <a:pos x="T6" y="T7"/>
                  </a:cxn>
                  <a:cxn ang="T14">
                    <a:pos x="T8" y="T9"/>
                  </a:cxn>
                </a:cxnLst>
                <a:rect l="T15" t="T16" r="T17" b="T18"/>
                <a:pathLst>
                  <a:path w="10" h="33">
                    <a:moveTo>
                      <a:pt x="5" y="0"/>
                    </a:moveTo>
                    <a:lnTo>
                      <a:pt x="10" y="0"/>
                    </a:lnTo>
                    <a:lnTo>
                      <a:pt x="5" y="33"/>
                    </a:lnTo>
                    <a:lnTo>
                      <a:pt x="0" y="32"/>
                    </a:lnTo>
                    <a:lnTo>
                      <a:pt x="5" y="0"/>
                    </a:lnTo>
                    <a:close/>
                  </a:path>
                </a:pathLst>
              </a:custGeom>
              <a:solidFill>
                <a:srgbClr val="000000"/>
              </a:solidFill>
              <a:ln w="9525">
                <a:noFill/>
                <a:round/>
                <a:headEnd/>
                <a:tailEnd/>
              </a:ln>
            </p:spPr>
            <p:txBody>
              <a:bodyPr/>
              <a:lstStyle/>
              <a:p>
                <a:endParaRPr lang="en-US"/>
              </a:p>
            </p:txBody>
          </p:sp>
        </p:grpSp>
        <p:sp>
          <p:nvSpPr>
            <p:cNvPr id="93200" name="Freeform 608"/>
            <p:cNvSpPr>
              <a:spLocks/>
            </p:cNvSpPr>
            <p:nvPr/>
          </p:nvSpPr>
          <p:spPr bwMode="auto">
            <a:xfrm>
              <a:off x="3061" y="3561"/>
              <a:ext cx="14" cy="32"/>
            </a:xfrm>
            <a:custGeom>
              <a:avLst/>
              <a:gdLst>
                <a:gd name="T0" fmla="*/ 0 w 14"/>
                <a:gd name="T1" fmla="*/ 1 h 32"/>
                <a:gd name="T2" fmla="*/ 5 w 14"/>
                <a:gd name="T3" fmla="*/ 0 h 32"/>
                <a:gd name="T4" fmla="*/ 14 w 14"/>
                <a:gd name="T5" fmla="*/ 31 h 32"/>
                <a:gd name="T6" fmla="*/ 9 w 14"/>
                <a:gd name="T7" fmla="*/ 32 h 32"/>
                <a:gd name="T8" fmla="*/ 0 w 14"/>
                <a:gd name="T9" fmla="*/ 1 h 32"/>
                <a:gd name="T10" fmla="*/ 0 60000 65536"/>
                <a:gd name="T11" fmla="*/ 0 60000 65536"/>
                <a:gd name="T12" fmla="*/ 0 60000 65536"/>
                <a:gd name="T13" fmla="*/ 0 60000 65536"/>
                <a:gd name="T14" fmla="*/ 0 60000 65536"/>
                <a:gd name="T15" fmla="*/ 0 w 14"/>
                <a:gd name="T16" fmla="*/ 0 h 32"/>
                <a:gd name="T17" fmla="*/ 14 w 14"/>
                <a:gd name="T18" fmla="*/ 32 h 32"/>
              </a:gdLst>
              <a:ahLst/>
              <a:cxnLst>
                <a:cxn ang="T10">
                  <a:pos x="T0" y="T1"/>
                </a:cxn>
                <a:cxn ang="T11">
                  <a:pos x="T2" y="T3"/>
                </a:cxn>
                <a:cxn ang="T12">
                  <a:pos x="T4" y="T5"/>
                </a:cxn>
                <a:cxn ang="T13">
                  <a:pos x="T6" y="T7"/>
                </a:cxn>
                <a:cxn ang="T14">
                  <a:pos x="T8" y="T9"/>
                </a:cxn>
              </a:cxnLst>
              <a:rect l="T15" t="T16" r="T17" b="T18"/>
              <a:pathLst>
                <a:path w="14" h="32">
                  <a:moveTo>
                    <a:pt x="0" y="1"/>
                  </a:moveTo>
                  <a:lnTo>
                    <a:pt x="5" y="0"/>
                  </a:lnTo>
                  <a:lnTo>
                    <a:pt x="14" y="31"/>
                  </a:lnTo>
                  <a:lnTo>
                    <a:pt x="9" y="32"/>
                  </a:lnTo>
                  <a:lnTo>
                    <a:pt x="0" y="1"/>
                  </a:lnTo>
                  <a:close/>
                </a:path>
              </a:pathLst>
            </a:custGeom>
            <a:solidFill>
              <a:srgbClr val="000000"/>
            </a:solidFill>
            <a:ln w="9525">
              <a:noFill/>
              <a:round/>
              <a:headEnd/>
              <a:tailEnd/>
            </a:ln>
          </p:spPr>
          <p:txBody>
            <a:bodyPr/>
            <a:lstStyle/>
            <a:p>
              <a:endParaRPr lang="en-US"/>
            </a:p>
          </p:txBody>
        </p:sp>
        <p:sp>
          <p:nvSpPr>
            <p:cNvPr id="93201" name="Freeform 607"/>
            <p:cNvSpPr>
              <a:spLocks/>
            </p:cNvSpPr>
            <p:nvPr/>
          </p:nvSpPr>
          <p:spPr bwMode="auto">
            <a:xfrm>
              <a:off x="3063" y="3559"/>
              <a:ext cx="19" cy="32"/>
            </a:xfrm>
            <a:custGeom>
              <a:avLst/>
              <a:gdLst>
                <a:gd name="T0" fmla="*/ 0 w 19"/>
                <a:gd name="T1" fmla="*/ 2 h 32"/>
                <a:gd name="T2" fmla="*/ 4 w 19"/>
                <a:gd name="T3" fmla="*/ 0 h 32"/>
                <a:gd name="T4" fmla="*/ 19 w 19"/>
                <a:gd name="T5" fmla="*/ 30 h 32"/>
                <a:gd name="T6" fmla="*/ 15 w 19"/>
                <a:gd name="T7" fmla="*/ 32 h 32"/>
                <a:gd name="T8" fmla="*/ 0 w 19"/>
                <a:gd name="T9" fmla="*/ 2 h 32"/>
                <a:gd name="T10" fmla="*/ 0 60000 65536"/>
                <a:gd name="T11" fmla="*/ 0 60000 65536"/>
                <a:gd name="T12" fmla="*/ 0 60000 65536"/>
                <a:gd name="T13" fmla="*/ 0 60000 65536"/>
                <a:gd name="T14" fmla="*/ 0 60000 65536"/>
                <a:gd name="T15" fmla="*/ 0 w 19"/>
                <a:gd name="T16" fmla="*/ 0 h 32"/>
                <a:gd name="T17" fmla="*/ 19 w 19"/>
                <a:gd name="T18" fmla="*/ 32 h 32"/>
              </a:gdLst>
              <a:ahLst/>
              <a:cxnLst>
                <a:cxn ang="T10">
                  <a:pos x="T0" y="T1"/>
                </a:cxn>
                <a:cxn ang="T11">
                  <a:pos x="T2" y="T3"/>
                </a:cxn>
                <a:cxn ang="T12">
                  <a:pos x="T4" y="T5"/>
                </a:cxn>
                <a:cxn ang="T13">
                  <a:pos x="T6" y="T7"/>
                </a:cxn>
                <a:cxn ang="T14">
                  <a:pos x="T8" y="T9"/>
                </a:cxn>
              </a:cxnLst>
              <a:rect l="T15" t="T16" r="T17" b="T18"/>
              <a:pathLst>
                <a:path w="19" h="32">
                  <a:moveTo>
                    <a:pt x="0" y="2"/>
                  </a:moveTo>
                  <a:lnTo>
                    <a:pt x="4" y="0"/>
                  </a:lnTo>
                  <a:lnTo>
                    <a:pt x="19" y="30"/>
                  </a:lnTo>
                  <a:lnTo>
                    <a:pt x="15" y="32"/>
                  </a:lnTo>
                  <a:lnTo>
                    <a:pt x="0" y="2"/>
                  </a:lnTo>
                  <a:close/>
                </a:path>
              </a:pathLst>
            </a:custGeom>
            <a:solidFill>
              <a:srgbClr val="000000"/>
            </a:solidFill>
            <a:ln w="9525">
              <a:noFill/>
              <a:round/>
              <a:headEnd/>
              <a:tailEnd/>
            </a:ln>
          </p:spPr>
          <p:txBody>
            <a:bodyPr/>
            <a:lstStyle/>
            <a:p>
              <a:endParaRPr lang="en-US"/>
            </a:p>
          </p:txBody>
        </p:sp>
        <p:sp>
          <p:nvSpPr>
            <p:cNvPr id="93202" name="Freeform 606"/>
            <p:cNvSpPr>
              <a:spLocks/>
            </p:cNvSpPr>
            <p:nvPr/>
          </p:nvSpPr>
          <p:spPr bwMode="auto">
            <a:xfrm>
              <a:off x="3064" y="3558"/>
              <a:ext cx="26" cy="29"/>
            </a:xfrm>
            <a:custGeom>
              <a:avLst/>
              <a:gdLst>
                <a:gd name="T0" fmla="*/ 0 w 26"/>
                <a:gd name="T1" fmla="*/ 4 h 29"/>
                <a:gd name="T2" fmla="*/ 5 w 26"/>
                <a:gd name="T3" fmla="*/ 0 h 29"/>
                <a:gd name="T4" fmla="*/ 26 w 26"/>
                <a:gd name="T5" fmla="*/ 25 h 29"/>
                <a:gd name="T6" fmla="*/ 21 w 26"/>
                <a:gd name="T7" fmla="*/ 29 h 29"/>
                <a:gd name="T8" fmla="*/ 0 w 26"/>
                <a:gd name="T9" fmla="*/ 4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0" y="4"/>
                  </a:moveTo>
                  <a:lnTo>
                    <a:pt x="5" y="0"/>
                  </a:lnTo>
                  <a:lnTo>
                    <a:pt x="26" y="25"/>
                  </a:lnTo>
                  <a:lnTo>
                    <a:pt x="21" y="29"/>
                  </a:lnTo>
                  <a:lnTo>
                    <a:pt x="0" y="4"/>
                  </a:lnTo>
                  <a:close/>
                </a:path>
              </a:pathLst>
            </a:custGeom>
            <a:solidFill>
              <a:srgbClr val="000000"/>
            </a:solidFill>
            <a:ln w="9525">
              <a:noFill/>
              <a:round/>
              <a:headEnd/>
              <a:tailEnd/>
            </a:ln>
          </p:spPr>
          <p:txBody>
            <a:bodyPr/>
            <a:lstStyle/>
            <a:p>
              <a:endParaRPr lang="en-US"/>
            </a:p>
          </p:txBody>
        </p:sp>
        <p:sp>
          <p:nvSpPr>
            <p:cNvPr id="93203" name="Freeform 605"/>
            <p:cNvSpPr>
              <a:spLocks/>
            </p:cNvSpPr>
            <p:nvPr/>
          </p:nvSpPr>
          <p:spPr bwMode="auto">
            <a:xfrm>
              <a:off x="3067" y="3555"/>
              <a:ext cx="29" cy="26"/>
            </a:xfrm>
            <a:custGeom>
              <a:avLst/>
              <a:gdLst>
                <a:gd name="T0" fmla="*/ 0 w 29"/>
                <a:gd name="T1" fmla="*/ 4 h 26"/>
                <a:gd name="T2" fmla="*/ 4 w 29"/>
                <a:gd name="T3" fmla="*/ 0 h 26"/>
                <a:gd name="T4" fmla="*/ 29 w 29"/>
                <a:gd name="T5" fmla="*/ 21 h 26"/>
                <a:gd name="T6" fmla="*/ 25 w 29"/>
                <a:gd name="T7" fmla="*/ 26 h 26"/>
                <a:gd name="T8" fmla="*/ 0 w 29"/>
                <a:gd name="T9" fmla="*/ 4 h 26"/>
                <a:gd name="T10" fmla="*/ 0 60000 65536"/>
                <a:gd name="T11" fmla="*/ 0 60000 65536"/>
                <a:gd name="T12" fmla="*/ 0 60000 65536"/>
                <a:gd name="T13" fmla="*/ 0 60000 65536"/>
                <a:gd name="T14" fmla="*/ 0 60000 65536"/>
                <a:gd name="T15" fmla="*/ 0 w 29"/>
                <a:gd name="T16" fmla="*/ 0 h 26"/>
                <a:gd name="T17" fmla="*/ 29 w 29"/>
                <a:gd name="T18" fmla="*/ 26 h 26"/>
              </a:gdLst>
              <a:ahLst/>
              <a:cxnLst>
                <a:cxn ang="T10">
                  <a:pos x="T0" y="T1"/>
                </a:cxn>
                <a:cxn ang="T11">
                  <a:pos x="T2" y="T3"/>
                </a:cxn>
                <a:cxn ang="T12">
                  <a:pos x="T4" y="T5"/>
                </a:cxn>
                <a:cxn ang="T13">
                  <a:pos x="T6" y="T7"/>
                </a:cxn>
                <a:cxn ang="T14">
                  <a:pos x="T8" y="T9"/>
                </a:cxn>
              </a:cxnLst>
              <a:rect l="T15" t="T16" r="T17" b="T18"/>
              <a:pathLst>
                <a:path w="29" h="26">
                  <a:moveTo>
                    <a:pt x="0" y="4"/>
                  </a:moveTo>
                  <a:lnTo>
                    <a:pt x="4" y="0"/>
                  </a:lnTo>
                  <a:lnTo>
                    <a:pt x="29" y="21"/>
                  </a:lnTo>
                  <a:lnTo>
                    <a:pt x="25" y="26"/>
                  </a:lnTo>
                  <a:lnTo>
                    <a:pt x="0" y="4"/>
                  </a:lnTo>
                  <a:close/>
                </a:path>
              </a:pathLst>
            </a:custGeom>
            <a:solidFill>
              <a:srgbClr val="000000"/>
            </a:solidFill>
            <a:ln w="9525">
              <a:noFill/>
              <a:round/>
              <a:headEnd/>
              <a:tailEnd/>
            </a:ln>
          </p:spPr>
          <p:txBody>
            <a:bodyPr/>
            <a:lstStyle/>
            <a:p>
              <a:endParaRPr lang="en-US"/>
            </a:p>
          </p:txBody>
        </p:sp>
        <p:sp>
          <p:nvSpPr>
            <p:cNvPr id="93204" name="Freeform 604"/>
            <p:cNvSpPr>
              <a:spLocks/>
            </p:cNvSpPr>
            <p:nvPr/>
          </p:nvSpPr>
          <p:spPr bwMode="auto">
            <a:xfrm>
              <a:off x="3069" y="3550"/>
              <a:ext cx="32" cy="24"/>
            </a:xfrm>
            <a:custGeom>
              <a:avLst/>
              <a:gdLst>
                <a:gd name="T0" fmla="*/ 0 w 32"/>
                <a:gd name="T1" fmla="*/ 7 h 24"/>
                <a:gd name="T2" fmla="*/ 4 w 32"/>
                <a:gd name="T3" fmla="*/ 0 h 24"/>
                <a:gd name="T4" fmla="*/ 32 w 32"/>
                <a:gd name="T5" fmla="*/ 17 h 24"/>
                <a:gd name="T6" fmla="*/ 28 w 32"/>
                <a:gd name="T7" fmla="*/ 24 h 24"/>
                <a:gd name="T8" fmla="*/ 0 w 32"/>
                <a:gd name="T9" fmla="*/ 7 h 24"/>
                <a:gd name="T10" fmla="*/ 0 60000 65536"/>
                <a:gd name="T11" fmla="*/ 0 60000 65536"/>
                <a:gd name="T12" fmla="*/ 0 60000 65536"/>
                <a:gd name="T13" fmla="*/ 0 60000 65536"/>
                <a:gd name="T14" fmla="*/ 0 60000 65536"/>
                <a:gd name="T15" fmla="*/ 0 w 32"/>
                <a:gd name="T16" fmla="*/ 0 h 24"/>
                <a:gd name="T17" fmla="*/ 32 w 32"/>
                <a:gd name="T18" fmla="*/ 24 h 24"/>
              </a:gdLst>
              <a:ahLst/>
              <a:cxnLst>
                <a:cxn ang="T10">
                  <a:pos x="T0" y="T1"/>
                </a:cxn>
                <a:cxn ang="T11">
                  <a:pos x="T2" y="T3"/>
                </a:cxn>
                <a:cxn ang="T12">
                  <a:pos x="T4" y="T5"/>
                </a:cxn>
                <a:cxn ang="T13">
                  <a:pos x="T6" y="T7"/>
                </a:cxn>
                <a:cxn ang="T14">
                  <a:pos x="T8" y="T9"/>
                </a:cxn>
              </a:cxnLst>
              <a:rect l="T15" t="T16" r="T17" b="T18"/>
              <a:pathLst>
                <a:path w="32" h="24">
                  <a:moveTo>
                    <a:pt x="0" y="7"/>
                  </a:moveTo>
                  <a:lnTo>
                    <a:pt x="4" y="0"/>
                  </a:lnTo>
                  <a:lnTo>
                    <a:pt x="32" y="17"/>
                  </a:lnTo>
                  <a:lnTo>
                    <a:pt x="28" y="24"/>
                  </a:lnTo>
                  <a:lnTo>
                    <a:pt x="0" y="7"/>
                  </a:lnTo>
                  <a:close/>
                </a:path>
              </a:pathLst>
            </a:custGeom>
            <a:solidFill>
              <a:srgbClr val="000000"/>
            </a:solidFill>
            <a:ln w="9525">
              <a:noFill/>
              <a:round/>
              <a:headEnd/>
              <a:tailEnd/>
            </a:ln>
          </p:spPr>
          <p:txBody>
            <a:bodyPr/>
            <a:lstStyle/>
            <a:p>
              <a:endParaRPr lang="en-US"/>
            </a:p>
          </p:txBody>
        </p:sp>
        <p:sp>
          <p:nvSpPr>
            <p:cNvPr id="93205" name="Freeform 603"/>
            <p:cNvSpPr>
              <a:spLocks/>
            </p:cNvSpPr>
            <p:nvPr/>
          </p:nvSpPr>
          <p:spPr bwMode="auto">
            <a:xfrm>
              <a:off x="3073" y="3542"/>
              <a:ext cx="33" cy="25"/>
            </a:xfrm>
            <a:custGeom>
              <a:avLst/>
              <a:gdLst>
                <a:gd name="T0" fmla="*/ 0 w 33"/>
                <a:gd name="T1" fmla="*/ 9 h 25"/>
                <a:gd name="T2" fmla="*/ 5 w 33"/>
                <a:gd name="T3" fmla="*/ 0 h 25"/>
                <a:gd name="T4" fmla="*/ 33 w 33"/>
                <a:gd name="T5" fmla="*/ 17 h 25"/>
                <a:gd name="T6" fmla="*/ 28 w 33"/>
                <a:gd name="T7" fmla="*/ 25 h 25"/>
                <a:gd name="T8" fmla="*/ 0 w 33"/>
                <a:gd name="T9" fmla="*/ 9 h 25"/>
                <a:gd name="T10" fmla="*/ 0 60000 65536"/>
                <a:gd name="T11" fmla="*/ 0 60000 65536"/>
                <a:gd name="T12" fmla="*/ 0 60000 65536"/>
                <a:gd name="T13" fmla="*/ 0 60000 65536"/>
                <a:gd name="T14" fmla="*/ 0 60000 65536"/>
                <a:gd name="T15" fmla="*/ 0 w 33"/>
                <a:gd name="T16" fmla="*/ 0 h 25"/>
                <a:gd name="T17" fmla="*/ 33 w 33"/>
                <a:gd name="T18" fmla="*/ 25 h 25"/>
              </a:gdLst>
              <a:ahLst/>
              <a:cxnLst>
                <a:cxn ang="T10">
                  <a:pos x="T0" y="T1"/>
                </a:cxn>
                <a:cxn ang="T11">
                  <a:pos x="T2" y="T3"/>
                </a:cxn>
                <a:cxn ang="T12">
                  <a:pos x="T4" y="T5"/>
                </a:cxn>
                <a:cxn ang="T13">
                  <a:pos x="T6" y="T7"/>
                </a:cxn>
                <a:cxn ang="T14">
                  <a:pos x="T8" y="T9"/>
                </a:cxn>
              </a:cxnLst>
              <a:rect l="T15" t="T16" r="T17" b="T18"/>
              <a:pathLst>
                <a:path w="33" h="25">
                  <a:moveTo>
                    <a:pt x="0" y="9"/>
                  </a:moveTo>
                  <a:lnTo>
                    <a:pt x="5" y="0"/>
                  </a:lnTo>
                  <a:lnTo>
                    <a:pt x="33" y="17"/>
                  </a:lnTo>
                  <a:lnTo>
                    <a:pt x="28" y="25"/>
                  </a:lnTo>
                  <a:lnTo>
                    <a:pt x="0" y="9"/>
                  </a:lnTo>
                  <a:close/>
                </a:path>
              </a:pathLst>
            </a:custGeom>
            <a:solidFill>
              <a:srgbClr val="000000"/>
            </a:solidFill>
            <a:ln w="9525">
              <a:noFill/>
              <a:round/>
              <a:headEnd/>
              <a:tailEnd/>
            </a:ln>
          </p:spPr>
          <p:txBody>
            <a:bodyPr/>
            <a:lstStyle/>
            <a:p>
              <a:endParaRPr lang="en-US"/>
            </a:p>
          </p:txBody>
        </p:sp>
        <p:sp>
          <p:nvSpPr>
            <p:cNvPr id="93206" name="Freeform 602"/>
            <p:cNvSpPr>
              <a:spLocks/>
            </p:cNvSpPr>
            <p:nvPr/>
          </p:nvSpPr>
          <p:spPr bwMode="auto">
            <a:xfrm>
              <a:off x="3078" y="3534"/>
              <a:ext cx="33" cy="23"/>
            </a:xfrm>
            <a:custGeom>
              <a:avLst/>
              <a:gdLst>
                <a:gd name="T0" fmla="*/ 0 w 33"/>
                <a:gd name="T1" fmla="*/ 10 h 23"/>
                <a:gd name="T2" fmla="*/ 4 w 33"/>
                <a:gd name="T3" fmla="*/ 0 h 23"/>
                <a:gd name="T4" fmla="*/ 33 w 33"/>
                <a:gd name="T5" fmla="*/ 13 h 23"/>
                <a:gd name="T6" fmla="*/ 29 w 33"/>
                <a:gd name="T7" fmla="*/ 23 h 23"/>
                <a:gd name="T8" fmla="*/ 0 w 33"/>
                <a:gd name="T9" fmla="*/ 10 h 23"/>
                <a:gd name="T10" fmla="*/ 0 60000 65536"/>
                <a:gd name="T11" fmla="*/ 0 60000 65536"/>
                <a:gd name="T12" fmla="*/ 0 60000 65536"/>
                <a:gd name="T13" fmla="*/ 0 60000 65536"/>
                <a:gd name="T14" fmla="*/ 0 60000 65536"/>
                <a:gd name="T15" fmla="*/ 0 w 33"/>
                <a:gd name="T16" fmla="*/ 0 h 23"/>
                <a:gd name="T17" fmla="*/ 33 w 33"/>
                <a:gd name="T18" fmla="*/ 23 h 23"/>
              </a:gdLst>
              <a:ahLst/>
              <a:cxnLst>
                <a:cxn ang="T10">
                  <a:pos x="T0" y="T1"/>
                </a:cxn>
                <a:cxn ang="T11">
                  <a:pos x="T2" y="T3"/>
                </a:cxn>
                <a:cxn ang="T12">
                  <a:pos x="T4" y="T5"/>
                </a:cxn>
                <a:cxn ang="T13">
                  <a:pos x="T6" y="T7"/>
                </a:cxn>
                <a:cxn ang="T14">
                  <a:pos x="T8" y="T9"/>
                </a:cxn>
              </a:cxnLst>
              <a:rect l="T15" t="T16" r="T17" b="T18"/>
              <a:pathLst>
                <a:path w="33" h="23">
                  <a:moveTo>
                    <a:pt x="0" y="10"/>
                  </a:moveTo>
                  <a:lnTo>
                    <a:pt x="4" y="0"/>
                  </a:lnTo>
                  <a:lnTo>
                    <a:pt x="33" y="13"/>
                  </a:lnTo>
                  <a:lnTo>
                    <a:pt x="29" y="23"/>
                  </a:lnTo>
                  <a:lnTo>
                    <a:pt x="0" y="10"/>
                  </a:lnTo>
                  <a:close/>
                </a:path>
              </a:pathLst>
            </a:custGeom>
            <a:solidFill>
              <a:srgbClr val="000000"/>
            </a:solidFill>
            <a:ln w="9525">
              <a:noFill/>
              <a:round/>
              <a:headEnd/>
              <a:tailEnd/>
            </a:ln>
          </p:spPr>
          <p:txBody>
            <a:bodyPr/>
            <a:lstStyle/>
            <a:p>
              <a:endParaRPr lang="en-US"/>
            </a:p>
          </p:txBody>
        </p:sp>
        <p:sp>
          <p:nvSpPr>
            <p:cNvPr id="93207" name="Freeform 601"/>
            <p:cNvSpPr>
              <a:spLocks/>
            </p:cNvSpPr>
            <p:nvPr/>
          </p:nvSpPr>
          <p:spPr bwMode="auto">
            <a:xfrm>
              <a:off x="3081" y="3524"/>
              <a:ext cx="35" cy="23"/>
            </a:xfrm>
            <a:custGeom>
              <a:avLst/>
              <a:gdLst>
                <a:gd name="T0" fmla="*/ 0 w 35"/>
                <a:gd name="T1" fmla="*/ 11 h 23"/>
                <a:gd name="T2" fmla="*/ 4 w 35"/>
                <a:gd name="T3" fmla="*/ 0 h 23"/>
                <a:gd name="T4" fmla="*/ 35 w 35"/>
                <a:gd name="T5" fmla="*/ 12 h 23"/>
                <a:gd name="T6" fmla="*/ 30 w 35"/>
                <a:gd name="T7" fmla="*/ 23 h 23"/>
                <a:gd name="T8" fmla="*/ 0 w 35"/>
                <a:gd name="T9" fmla="*/ 11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0" y="11"/>
                  </a:moveTo>
                  <a:lnTo>
                    <a:pt x="4" y="0"/>
                  </a:lnTo>
                  <a:lnTo>
                    <a:pt x="35" y="12"/>
                  </a:lnTo>
                  <a:lnTo>
                    <a:pt x="30" y="23"/>
                  </a:lnTo>
                  <a:lnTo>
                    <a:pt x="0" y="11"/>
                  </a:lnTo>
                  <a:close/>
                </a:path>
              </a:pathLst>
            </a:custGeom>
            <a:solidFill>
              <a:srgbClr val="000000"/>
            </a:solidFill>
            <a:ln w="9525">
              <a:noFill/>
              <a:round/>
              <a:headEnd/>
              <a:tailEnd/>
            </a:ln>
          </p:spPr>
          <p:txBody>
            <a:bodyPr/>
            <a:lstStyle/>
            <a:p>
              <a:endParaRPr lang="en-US"/>
            </a:p>
          </p:txBody>
        </p:sp>
        <p:sp>
          <p:nvSpPr>
            <p:cNvPr id="93208" name="Freeform 600"/>
            <p:cNvSpPr>
              <a:spLocks/>
            </p:cNvSpPr>
            <p:nvPr/>
          </p:nvSpPr>
          <p:spPr bwMode="auto">
            <a:xfrm>
              <a:off x="3085" y="3511"/>
              <a:ext cx="35" cy="25"/>
            </a:xfrm>
            <a:custGeom>
              <a:avLst/>
              <a:gdLst>
                <a:gd name="T0" fmla="*/ 0 w 35"/>
                <a:gd name="T1" fmla="*/ 13 h 25"/>
                <a:gd name="T2" fmla="*/ 5 w 35"/>
                <a:gd name="T3" fmla="*/ 0 h 25"/>
                <a:gd name="T4" fmla="*/ 35 w 35"/>
                <a:gd name="T5" fmla="*/ 12 h 25"/>
                <a:gd name="T6" fmla="*/ 31 w 35"/>
                <a:gd name="T7" fmla="*/ 25 h 25"/>
                <a:gd name="T8" fmla="*/ 0 w 35"/>
                <a:gd name="T9" fmla="*/ 13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0" y="13"/>
                  </a:moveTo>
                  <a:lnTo>
                    <a:pt x="5" y="0"/>
                  </a:lnTo>
                  <a:lnTo>
                    <a:pt x="35" y="12"/>
                  </a:lnTo>
                  <a:lnTo>
                    <a:pt x="31" y="25"/>
                  </a:lnTo>
                  <a:lnTo>
                    <a:pt x="0" y="13"/>
                  </a:lnTo>
                  <a:close/>
                </a:path>
              </a:pathLst>
            </a:custGeom>
            <a:solidFill>
              <a:srgbClr val="000000"/>
            </a:solidFill>
            <a:ln w="9525">
              <a:noFill/>
              <a:round/>
              <a:headEnd/>
              <a:tailEnd/>
            </a:ln>
          </p:spPr>
          <p:txBody>
            <a:bodyPr/>
            <a:lstStyle/>
            <a:p>
              <a:endParaRPr lang="en-US"/>
            </a:p>
          </p:txBody>
        </p:sp>
        <p:sp>
          <p:nvSpPr>
            <p:cNvPr id="93209" name="Freeform 599"/>
            <p:cNvSpPr>
              <a:spLocks/>
            </p:cNvSpPr>
            <p:nvPr/>
          </p:nvSpPr>
          <p:spPr bwMode="auto">
            <a:xfrm>
              <a:off x="3090" y="3498"/>
              <a:ext cx="35" cy="23"/>
            </a:xfrm>
            <a:custGeom>
              <a:avLst/>
              <a:gdLst>
                <a:gd name="T0" fmla="*/ 0 w 35"/>
                <a:gd name="T1" fmla="*/ 15 h 23"/>
                <a:gd name="T2" fmla="*/ 4 w 35"/>
                <a:gd name="T3" fmla="*/ 0 h 23"/>
                <a:gd name="T4" fmla="*/ 35 w 35"/>
                <a:gd name="T5" fmla="*/ 9 h 23"/>
                <a:gd name="T6" fmla="*/ 31 w 35"/>
                <a:gd name="T7" fmla="*/ 23 h 23"/>
                <a:gd name="T8" fmla="*/ 0 w 35"/>
                <a:gd name="T9" fmla="*/ 15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0" y="15"/>
                  </a:moveTo>
                  <a:lnTo>
                    <a:pt x="4" y="0"/>
                  </a:lnTo>
                  <a:lnTo>
                    <a:pt x="35" y="9"/>
                  </a:lnTo>
                  <a:lnTo>
                    <a:pt x="31" y="23"/>
                  </a:lnTo>
                  <a:lnTo>
                    <a:pt x="0" y="15"/>
                  </a:lnTo>
                  <a:close/>
                </a:path>
              </a:pathLst>
            </a:custGeom>
            <a:solidFill>
              <a:srgbClr val="000000"/>
            </a:solidFill>
            <a:ln w="9525">
              <a:noFill/>
              <a:round/>
              <a:headEnd/>
              <a:tailEnd/>
            </a:ln>
          </p:spPr>
          <p:txBody>
            <a:bodyPr/>
            <a:lstStyle/>
            <a:p>
              <a:endParaRPr lang="en-US"/>
            </a:p>
          </p:txBody>
        </p:sp>
        <p:sp>
          <p:nvSpPr>
            <p:cNvPr id="93210" name="Freeform 598"/>
            <p:cNvSpPr>
              <a:spLocks/>
            </p:cNvSpPr>
            <p:nvPr/>
          </p:nvSpPr>
          <p:spPr bwMode="auto">
            <a:xfrm>
              <a:off x="3094" y="3489"/>
              <a:ext cx="34" cy="18"/>
            </a:xfrm>
            <a:custGeom>
              <a:avLst/>
              <a:gdLst>
                <a:gd name="T0" fmla="*/ 0 w 34"/>
                <a:gd name="T1" fmla="*/ 9 h 18"/>
                <a:gd name="T2" fmla="*/ 3 w 34"/>
                <a:gd name="T3" fmla="*/ 0 h 18"/>
                <a:gd name="T4" fmla="*/ 34 w 34"/>
                <a:gd name="T5" fmla="*/ 9 h 18"/>
                <a:gd name="T6" fmla="*/ 31 w 34"/>
                <a:gd name="T7" fmla="*/ 18 h 18"/>
                <a:gd name="T8" fmla="*/ 0 w 34"/>
                <a:gd name="T9" fmla="*/ 9 h 18"/>
                <a:gd name="T10" fmla="*/ 0 60000 65536"/>
                <a:gd name="T11" fmla="*/ 0 60000 65536"/>
                <a:gd name="T12" fmla="*/ 0 60000 65536"/>
                <a:gd name="T13" fmla="*/ 0 60000 65536"/>
                <a:gd name="T14" fmla="*/ 0 60000 65536"/>
                <a:gd name="T15" fmla="*/ 0 w 34"/>
                <a:gd name="T16" fmla="*/ 0 h 18"/>
                <a:gd name="T17" fmla="*/ 34 w 34"/>
                <a:gd name="T18" fmla="*/ 18 h 18"/>
              </a:gdLst>
              <a:ahLst/>
              <a:cxnLst>
                <a:cxn ang="T10">
                  <a:pos x="T0" y="T1"/>
                </a:cxn>
                <a:cxn ang="T11">
                  <a:pos x="T2" y="T3"/>
                </a:cxn>
                <a:cxn ang="T12">
                  <a:pos x="T4" y="T5"/>
                </a:cxn>
                <a:cxn ang="T13">
                  <a:pos x="T6" y="T7"/>
                </a:cxn>
                <a:cxn ang="T14">
                  <a:pos x="T8" y="T9"/>
                </a:cxn>
              </a:cxnLst>
              <a:rect l="T15" t="T16" r="T17" b="T18"/>
              <a:pathLst>
                <a:path w="34" h="18">
                  <a:moveTo>
                    <a:pt x="0" y="9"/>
                  </a:moveTo>
                  <a:lnTo>
                    <a:pt x="3" y="0"/>
                  </a:lnTo>
                  <a:lnTo>
                    <a:pt x="34" y="9"/>
                  </a:lnTo>
                  <a:lnTo>
                    <a:pt x="31" y="18"/>
                  </a:lnTo>
                  <a:lnTo>
                    <a:pt x="0" y="9"/>
                  </a:lnTo>
                  <a:close/>
                </a:path>
              </a:pathLst>
            </a:custGeom>
            <a:solidFill>
              <a:srgbClr val="000000"/>
            </a:solidFill>
            <a:ln w="9525">
              <a:noFill/>
              <a:round/>
              <a:headEnd/>
              <a:tailEnd/>
            </a:ln>
          </p:spPr>
          <p:txBody>
            <a:bodyPr/>
            <a:lstStyle/>
            <a:p>
              <a:endParaRPr lang="en-US"/>
            </a:p>
          </p:txBody>
        </p:sp>
        <p:sp>
          <p:nvSpPr>
            <p:cNvPr id="93211" name="Freeform 597"/>
            <p:cNvSpPr>
              <a:spLocks/>
            </p:cNvSpPr>
            <p:nvPr/>
          </p:nvSpPr>
          <p:spPr bwMode="auto">
            <a:xfrm>
              <a:off x="3097" y="3479"/>
              <a:ext cx="33" cy="19"/>
            </a:xfrm>
            <a:custGeom>
              <a:avLst/>
              <a:gdLst>
                <a:gd name="T0" fmla="*/ 0 w 33"/>
                <a:gd name="T1" fmla="*/ 10 h 19"/>
                <a:gd name="T2" fmla="*/ 2 w 33"/>
                <a:gd name="T3" fmla="*/ 0 h 19"/>
                <a:gd name="T4" fmla="*/ 33 w 33"/>
                <a:gd name="T5" fmla="*/ 8 h 19"/>
                <a:gd name="T6" fmla="*/ 31 w 33"/>
                <a:gd name="T7" fmla="*/ 19 h 19"/>
                <a:gd name="T8" fmla="*/ 0 w 33"/>
                <a:gd name="T9" fmla="*/ 10 h 19"/>
                <a:gd name="T10" fmla="*/ 0 60000 65536"/>
                <a:gd name="T11" fmla="*/ 0 60000 65536"/>
                <a:gd name="T12" fmla="*/ 0 60000 65536"/>
                <a:gd name="T13" fmla="*/ 0 60000 65536"/>
                <a:gd name="T14" fmla="*/ 0 60000 65536"/>
                <a:gd name="T15" fmla="*/ 0 w 33"/>
                <a:gd name="T16" fmla="*/ 0 h 19"/>
                <a:gd name="T17" fmla="*/ 33 w 33"/>
                <a:gd name="T18" fmla="*/ 19 h 19"/>
              </a:gdLst>
              <a:ahLst/>
              <a:cxnLst>
                <a:cxn ang="T10">
                  <a:pos x="T0" y="T1"/>
                </a:cxn>
                <a:cxn ang="T11">
                  <a:pos x="T2" y="T3"/>
                </a:cxn>
                <a:cxn ang="T12">
                  <a:pos x="T4" y="T5"/>
                </a:cxn>
                <a:cxn ang="T13">
                  <a:pos x="T6" y="T7"/>
                </a:cxn>
                <a:cxn ang="T14">
                  <a:pos x="T8" y="T9"/>
                </a:cxn>
              </a:cxnLst>
              <a:rect l="T15" t="T16" r="T17" b="T18"/>
              <a:pathLst>
                <a:path w="33" h="19">
                  <a:moveTo>
                    <a:pt x="0" y="10"/>
                  </a:moveTo>
                  <a:lnTo>
                    <a:pt x="2" y="0"/>
                  </a:lnTo>
                  <a:lnTo>
                    <a:pt x="33" y="8"/>
                  </a:lnTo>
                  <a:lnTo>
                    <a:pt x="31" y="19"/>
                  </a:lnTo>
                  <a:lnTo>
                    <a:pt x="0" y="10"/>
                  </a:lnTo>
                  <a:close/>
                </a:path>
              </a:pathLst>
            </a:custGeom>
            <a:solidFill>
              <a:srgbClr val="000000"/>
            </a:solidFill>
            <a:ln w="9525">
              <a:noFill/>
              <a:round/>
              <a:headEnd/>
              <a:tailEnd/>
            </a:ln>
          </p:spPr>
          <p:txBody>
            <a:bodyPr/>
            <a:lstStyle/>
            <a:p>
              <a:endParaRPr lang="en-US"/>
            </a:p>
          </p:txBody>
        </p:sp>
        <p:sp>
          <p:nvSpPr>
            <p:cNvPr id="93212" name="Freeform 596"/>
            <p:cNvSpPr>
              <a:spLocks/>
            </p:cNvSpPr>
            <p:nvPr/>
          </p:nvSpPr>
          <p:spPr bwMode="auto">
            <a:xfrm>
              <a:off x="3099" y="3469"/>
              <a:ext cx="33" cy="17"/>
            </a:xfrm>
            <a:custGeom>
              <a:avLst/>
              <a:gdLst>
                <a:gd name="T0" fmla="*/ 0 w 33"/>
                <a:gd name="T1" fmla="*/ 11 h 17"/>
                <a:gd name="T2" fmla="*/ 2 w 33"/>
                <a:gd name="T3" fmla="*/ 0 h 17"/>
                <a:gd name="T4" fmla="*/ 33 w 33"/>
                <a:gd name="T5" fmla="*/ 6 h 17"/>
                <a:gd name="T6" fmla="*/ 31 w 33"/>
                <a:gd name="T7" fmla="*/ 17 h 17"/>
                <a:gd name="T8" fmla="*/ 0 w 33"/>
                <a:gd name="T9" fmla="*/ 11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1"/>
                  </a:moveTo>
                  <a:lnTo>
                    <a:pt x="2" y="0"/>
                  </a:lnTo>
                  <a:lnTo>
                    <a:pt x="33" y="6"/>
                  </a:lnTo>
                  <a:lnTo>
                    <a:pt x="31" y="17"/>
                  </a:lnTo>
                  <a:lnTo>
                    <a:pt x="0" y="11"/>
                  </a:lnTo>
                  <a:close/>
                </a:path>
              </a:pathLst>
            </a:custGeom>
            <a:solidFill>
              <a:srgbClr val="000000"/>
            </a:solidFill>
            <a:ln w="9525">
              <a:noFill/>
              <a:round/>
              <a:headEnd/>
              <a:tailEnd/>
            </a:ln>
          </p:spPr>
          <p:txBody>
            <a:bodyPr/>
            <a:lstStyle/>
            <a:p>
              <a:endParaRPr lang="en-US"/>
            </a:p>
          </p:txBody>
        </p:sp>
        <p:sp>
          <p:nvSpPr>
            <p:cNvPr id="93213" name="Freeform 595"/>
            <p:cNvSpPr>
              <a:spLocks/>
            </p:cNvSpPr>
            <p:nvPr/>
          </p:nvSpPr>
          <p:spPr bwMode="auto">
            <a:xfrm>
              <a:off x="3101" y="3458"/>
              <a:ext cx="34" cy="19"/>
            </a:xfrm>
            <a:custGeom>
              <a:avLst/>
              <a:gdLst>
                <a:gd name="T0" fmla="*/ 0 w 34"/>
                <a:gd name="T1" fmla="*/ 10 h 19"/>
                <a:gd name="T2" fmla="*/ 2 w 34"/>
                <a:gd name="T3" fmla="*/ 0 h 19"/>
                <a:gd name="T4" fmla="*/ 34 w 34"/>
                <a:gd name="T5" fmla="*/ 8 h 19"/>
                <a:gd name="T6" fmla="*/ 31 w 34"/>
                <a:gd name="T7" fmla="*/ 19 h 19"/>
                <a:gd name="T8" fmla="*/ 0 w 34"/>
                <a:gd name="T9" fmla="*/ 10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0" y="10"/>
                  </a:moveTo>
                  <a:lnTo>
                    <a:pt x="2" y="0"/>
                  </a:lnTo>
                  <a:lnTo>
                    <a:pt x="34" y="8"/>
                  </a:lnTo>
                  <a:lnTo>
                    <a:pt x="31" y="19"/>
                  </a:lnTo>
                  <a:lnTo>
                    <a:pt x="0" y="10"/>
                  </a:lnTo>
                  <a:close/>
                </a:path>
              </a:pathLst>
            </a:custGeom>
            <a:solidFill>
              <a:srgbClr val="000000"/>
            </a:solidFill>
            <a:ln w="9525">
              <a:noFill/>
              <a:round/>
              <a:headEnd/>
              <a:tailEnd/>
            </a:ln>
          </p:spPr>
          <p:txBody>
            <a:bodyPr/>
            <a:lstStyle/>
            <a:p>
              <a:endParaRPr lang="en-US"/>
            </a:p>
          </p:txBody>
        </p:sp>
        <p:sp>
          <p:nvSpPr>
            <p:cNvPr id="93214" name="Freeform 594"/>
            <p:cNvSpPr>
              <a:spLocks/>
            </p:cNvSpPr>
            <p:nvPr/>
          </p:nvSpPr>
          <p:spPr bwMode="auto">
            <a:xfrm>
              <a:off x="3103" y="3446"/>
              <a:ext cx="35" cy="19"/>
            </a:xfrm>
            <a:custGeom>
              <a:avLst/>
              <a:gdLst>
                <a:gd name="T0" fmla="*/ 0 w 35"/>
                <a:gd name="T1" fmla="*/ 12 h 19"/>
                <a:gd name="T2" fmla="*/ 3 w 35"/>
                <a:gd name="T3" fmla="*/ 0 h 19"/>
                <a:gd name="T4" fmla="*/ 35 w 35"/>
                <a:gd name="T5" fmla="*/ 7 h 19"/>
                <a:gd name="T6" fmla="*/ 32 w 35"/>
                <a:gd name="T7" fmla="*/ 19 h 19"/>
                <a:gd name="T8" fmla="*/ 0 w 35"/>
                <a:gd name="T9" fmla="*/ 12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0" y="12"/>
                  </a:moveTo>
                  <a:lnTo>
                    <a:pt x="3" y="0"/>
                  </a:lnTo>
                  <a:lnTo>
                    <a:pt x="35" y="7"/>
                  </a:lnTo>
                  <a:lnTo>
                    <a:pt x="32" y="19"/>
                  </a:lnTo>
                  <a:lnTo>
                    <a:pt x="0" y="12"/>
                  </a:lnTo>
                  <a:close/>
                </a:path>
              </a:pathLst>
            </a:custGeom>
            <a:solidFill>
              <a:srgbClr val="000000"/>
            </a:solidFill>
            <a:ln w="9525">
              <a:noFill/>
              <a:round/>
              <a:headEnd/>
              <a:tailEnd/>
            </a:ln>
          </p:spPr>
          <p:txBody>
            <a:bodyPr/>
            <a:lstStyle/>
            <a:p>
              <a:endParaRPr lang="en-US"/>
            </a:p>
          </p:txBody>
        </p:sp>
        <p:sp>
          <p:nvSpPr>
            <p:cNvPr id="93215" name="Freeform 593"/>
            <p:cNvSpPr>
              <a:spLocks/>
            </p:cNvSpPr>
            <p:nvPr/>
          </p:nvSpPr>
          <p:spPr bwMode="auto">
            <a:xfrm>
              <a:off x="3106" y="3434"/>
              <a:ext cx="35" cy="19"/>
            </a:xfrm>
            <a:custGeom>
              <a:avLst/>
              <a:gdLst>
                <a:gd name="T0" fmla="*/ 0 w 35"/>
                <a:gd name="T1" fmla="*/ 13 h 19"/>
                <a:gd name="T2" fmla="*/ 3 w 35"/>
                <a:gd name="T3" fmla="*/ 0 h 19"/>
                <a:gd name="T4" fmla="*/ 35 w 35"/>
                <a:gd name="T5" fmla="*/ 7 h 19"/>
                <a:gd name="T6" fmla="*/ 32 w 35"/>
                <a:gd name="T7" fmla="*/ 19 h 19"/>
                <a:gd name="T8" fmla="*/ 0 w 35"/>
                <a:gd name="T9" fmla="*/ 13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0" y="13"/>
                  </a:moveTo>
                  <a:lnTo>
                    <a:pt x="3" y="0"/>
                  </a:lnTo>
                  <a:lnTo>
                    <a:pt x="35" y="7"/>
                  </a:lnTo>
                  <a:lnTo>
                    <a:pt x="32" y="19"/>
                  </a:lnTo>
                  <a:lnTo>
                    <a:pt x="0" y="13"/>
                  </a:lnTo>
                  <a:close/>
                </a:path>
              </a:pathLst>
            </a:custGeom>
            <a:solidFill>
              <a:srgbClr val="000000"/>
            </a:solidFill>
            <a:ln w="9525">
              <a:noFill/>
              <a:round/>
              <a:headEnd/>
              <a:tailEnd/>
            </a:ln>
          </p:spPr>
          <p:txBody>
            <a:bodyPr/>
            <a:lstStyle/>
            <a:p>
              <a:endParaRPr lang="en-US"/>
            </a:p>
          </p:txBody>
        </p:sp>
        <p:sp>
          <p:nvSpPr>
            <p:cNvPr id="93216" name="Freeform 592"/>
            <p:cNvSpPr>
              <a:spLocks/>
            </p:cNvSpPr>
            <p:nvPr/>
          </p:nvSpPr>
          <p:spPr bwMode="auto">
            <a:xfrm>
              <a:off x="3109" y="3421"/>
              <a:ext cx="34" cy="20"/>
            </a:xfrm>
            <a:custGeom>
              <a:avLst/>
              <a:gdLst>
                <a:gd name="T0" fmla="*/ 0 w 34"/>
                <a:gd name="T1" fmla="*/ 13 h 20"/>
                <a:gd name="T2" fmla="*/ 2 w 34"/>
                <a:gd name="T3" fmla="*/ 0 h 20"/>
                <a:gd name="T4" fmla="*/ 34 w 34"/>
                <a:gd name="T5" fmla="*/ 7 h 20"/>
                <a:gd name="T6" fmla="*/ 32 w 34"/>
                <a:gd name="T7" fmla="*/ 20 h 20"/>
                <a:gd name="T8" fmla="*/ 0 w 34"/>
                <a:gd name="T9" fmla="*/ 13 h 20"/>
                <a:gd name="T10" fmla="*/ 0 60000 65536"/>
                <a:gd name="T11" fmla="*/ 0 60000 65536"/>
                <a:gd name="T12" fmla="*/ 0 60000 65536"/>
                <a:gd name="T13" fmla="*/ 0 60000 65536"/>
                <a:gd name="T14" fmla="*/ 0 60000 65536"/>
                <a:gd name="T15" fmla="*/ 0 w 34"/>
                <a:gd name="T16" fmla="*/ 0 h 20"/>
                <a:gd name="T17" fmla="*/ 34 w 34"/>
                <a:gd name="T18" fmla="*/ 20 h 20"/>
              </a:gdLst>
              <a:ahLst/>
              <a:cxnLst>
                <a:cxn ang="T10">
                  <a:pos x="T0" y="T1"/>
                </a:cxn>
                <a:cxn ang="T11">
                  <a:pos x="T2" y="T3"/>
                </a:cxn>
                <a:cxn ang="T12">
                  <a:pos x="T4" y="T5"/>
                </a:cxn>
                <a:cxn ang="T13">
                  <a:pos x="T6" y="T7"/>
                </a:cxn>
                <a:cxn ang="T14">
                  <a:pos x="T8" y="T9"/>
                </a:cxn>
              </a:cxnLst>
              <a:rect l="T15" t="T16" r="T17" b="T18"/>
              <a:pathLst>
                <a:path w="34" h="20">
                  <a:moveTo>
                    <a:pt x="0" y="13"/>
                  </a:moveTo>
                  <a:lnTo>
                    <a:pt x="2" y="0"/>
                  </a:lnTo>
                  <a:lnTo>
                    <a:pt x="34" y="7"/>
                  </a:lnTo>
                  <a:lnTo>
                    <a:pt x="32" y="20"/>
                  </a:lnTo>
                  <a:lnTo>
                    <a:pt x="0" y="13"/>
                  </a:lnTo>
                  <a:close/>
                </a:path>
              </a:pathLst>
            </a:custGeom>
            <a:solidFill>
              <a:srgbClr val="000000"/>
            </a:solidFill>
            <a:ln w="9525">
              <a:noFill/>
              <a:round/>
              <a:headEnd/>
              <a:tailEnd/>
            </a:ln>
          </p:spPr>
          <p:txBody>
            <a:bodyPr/>
            <a:lstStyle/>
            <a:p>
              <a:endParaRPr lang="en-US"/>
            </a:p>
          </p:txBody>
        </p:sp>
        <p:sp>
          <p:nvSpPr>
            <p:cNvPr id="93217" name="Freeform 591"/>
            <p:cNvSpPr>
              <a:spLocks/>
            </p:cNvSpPr>
            <p:nvPr/>
          </p:nvSpPr>
          <p:spPr bwMode="auto">
            <a:xfrm>
              <a:off x="3111" y="3407"/>
              <a:ext cx="35" cy="20"/>
            </a:xfrm>
            <a:custGeom>
              <a:avLst/>
              <a:gdLst>
                <a:gd name="T0" fmla="*/ 0 w 35"/>
                <a:gd name="T1" fmla="*/ 14 h 20"/>
                <a:gd name="T2" fmla="*/ 3 w 35"/>
                <a:gd name="T3" fmla="*/ 0 h 20"/>
                <a:gd name="T4" fmla="*/ 35 w 35"/>
                <a:gd name="T5" fmla="*/ 6 h 20"/>
                <a:gd name="T6" fmla="*/ 32 w 35"/>
                <a:gd name="T7" fmla="*/ 20 h 20"/>
                <a:gd name="T8" fmla="*/ 0 w 35"/>
                <a:gd name="T9" fmla="*/ 14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0" y="14"/>
                  </a:moveTo>
                  <a:lnTo>
                    <a:pt x="3" y="0"/>
                  </a:lnTo>
                  <a:lnTo>
                    <a:pt x="35" y="6"/>
                  </a:lnTo>
                  <a:lnTo>
                    <a:pt x="32" y="20"/>
                  </a:lnTo>
                  <a:lnTo>
                    <a:pt x="0" y="14"/>
                  </a:lnTo>
                  <a:close/>
                </a:path>
              </a:pathLst>
            </a:custGeom>
            <a:solidFill>
              <a:srgbClr val="000000"/>
            </a:solidFill>
            <a:ln w="9525">
              <a:noFill/>
              <a:round/>
              <a:headEnd/>
              <a:tailEnd/>
            </a:ln>
          </p:spPr>
          <p:txBody>
            <a:bodyPr/>
            <a:lstStyle/>
            <a:p>
              <a:endParaRPr lang="en-US"/>
            </a:p>
          </p:txBody>
        </p:sp>
        <p:sp>
          <p:nvSpPr>
            <p:cNvPr id="93218" name="Freeform 590"/>
            <p:cNvSpPr>
              <a:spLocks/>
            </p:cNvSpPr>
            <p:nvPr/>
          </p:nvSpPr>
          <p:spPr bwMode="auto">
            <a:xfrm>
              <a:off x="3114" y="3394"/>
              <a:ext cx="34" cy="19"/>
            </a:xfrm>
            <a:custGeom>
              <a:avLst/>
              <a:gdLst>
                <a:gd name="T0" fmla="*/ 0 w 34"/>
                <a:gd name="T1" fmla="*/ 14 h 19"/>
                <a:gd name="T2" fmla="*/ 2 w 34"/>
                <a:gd name="T3" fmla="*/ 0 h 19"/>
                <a:gd name="T4" fmla="*/ 34 w 34"/>
                <a:gd name="T5" fmla="*/ 5 h 19"/>
                <a:gd name="T6" fmla="*/ 32 w 34"/>
                <a:gd name="T7" fmla="*/ 19 h 19"/>
                <a:gd name="T8" fmla="*/ 0 w 34"/>
                <a:gd name="T9" fmla="*/ 14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0" y="14"/>
                  </a:moveTo>
                  <a:lnTo>
                    <a:pt x="2" y="0"/>
                  </a:lnTo>
                  <a:lnTo>
                    <a:pt x="34" y="5"/>
                  </a:lnTo>
                  <a:lnTo>
                    <a:pt x="32" y="19"/>
                  </a:lnTo>
                  <a:lnTo>
                    <a:pt x="0" y="14"/>
                  </a:lnTo>
                  <a:close/>
                </a:path>
              </a:pathLst>
            </a:custGeom>
            <a:solidFill>
              <a:srgbClr val="000000"/>
            </a:solidFill>
            <a:ln w="9525">
              <a:noFill/>
              <a:round/>
              <a:headEnd/>
              <a:tailEnd/>
            </a:ln>
          </p:spPr>
          <p:txBody>
            <a:bodyPr/>
            <a:lstStyle/>
            <a:p>
              <a:endParaRPr lang="en-US"/>
            </a:p>
          </p:txBody>
        </p:sp>
        <p:sp>
          <p:nvSpPr>
            <p:cNvPr id="93219" name="Freeform 589"/>
            <p:cNvSpPr>
              <a:spLocks/>
            </p:cNvSpPr>
            <p:nvPr/>
          </p:nvSpPr>
          <p:spPr bwMode="auto">
            <a:xfrm>
              <a:off x="3116" y="3379"/>
              <a:ext cx="35" cy="21"/>
            </a:xfrm>
            <a:custGeom>
              <a:avLst/>
              <a:gdLst>
                <a:gd name="T0" fmla="*/ 0 w 35"/>
                <a:gd name="T1" fmla="*/ 15 h 21"/>
                <a:gd name="T2" fmla="*/ 3 w 35"/>
                <a:gd name="T3" fmla="*/ 0 h 21"/>
                <a:gd name="T4" fmla="*/ 35 w 35"/>
                <a:gd name="T5" fmla="*/ 6 h 21"/>
                <a:gd name="T6" fmla="*/ 32 w 35"/>
                <a:gd name="T7" fmla="*/ 21 h 21"/>
                <a:gd name="T8" fmla="*/ 0 w 35"/>
                <a:gd name="T9" fmla="*/ 15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0" y="15"/>
                  </a:moveTo>
                  <a:lnTo>
                    <a:pt x="3" y="0"/>
                  </a:lnTo>
                  <a:lnTo>
                    <a:pt x="35" y="6"/>
                  </a:lnTo>
                  <a:lnTo>
                    <a:pt x="32" y="21"/>
                  </a:lnTo>
                  <a:lnTo>
                    <a:pt x="0" y="15"/>
                  </a:lnTo>
                  <a:close/>
                </a:path>
              </a:pathLst>
            </a:custGeom>
            <a:solidFill>
              <a:srgbClr val="000000"/>
            </a:solidFill>
            <a:ln w="9525">
              <a:noFill/>
              <a:round/>
              <a:headEnd/>
              <a:tailEnd/>
            </a:ln>
          </p:spPr>
          <p:txBody>
            <a:bodyPr/>
            <a:lstStyle/>
            <a:p>
              <a:endParaRPr lang="en-US"/>
            </a:p>
          </p:txBody>
        </p:sp>
        <p:sp>
          <p:nvSpPr>
            <p:cNvPr id="93220" name="Freeform 588"/>
            <p:cNvSpPr>
              <a:spLocks/>
            </p:cNvSpPr>
            <p:nvPr/>
          </p:nvSpPr>
          <p:spPr bwMode="auto">
            <a:xfrm>
              <a:off x="3119" y="3364"/>
              <a:ext cx="35" cy="21"/>
            </a:xfrm>
            <a:custGeom>
              <a:avLst/>
              <a:gdLst>
                <a:gd name="T0" fmla="*/ 0 w 35"/>
                <a:gd name="T1" fmla="*/ 15 h 21"/>
                <a:gd name="T2" fmla="*/ 3 w 35"/>
                <a:gd name="T3" fmla="*/ 0 h 21"/>
                <a:gd name="T4" fmla="*/ 35 w 35"/>
                <a:gd name="T5" fmla="*/ 6 h 21"/>
                <a:gd name="T6" fmla="*/ 32 w 35"/>
                <a:gd name="T7" fmla="*/ 21 h 21"/>
                <a:gd name="T8" fmla="*/ 0 w 35"/>
                <a:gd name="T9" fmla="*/ 15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0" y="15"/>
                  </a:moveTo>
                  <a:lnTo>
                    <a:pt x="3" y="0"/>
                  </a:lnTo>
                  <a:lnTo>
                    <a:pt x="35" y="6"/>
                  </a:lnTo>
                  <a:lnTo>
                    <a:pt x="32" y="21"/>
                  </a:lnTo>
                  <a:lnTo>
                    <a:pt x="0" y="15"/>
                  </a:lnTo>
                  <a:close/>
                </a:path>
              </a:pathLst>
            </a:custGeom>
            <a:solidFill>
              <a:srgbClr val="000000"/>
            </a:solidFill>
            <a:ln w="9525">
              <a:noFill/>
              <a:round/>
              <a:headEnd/>
              <a:tailEnd/>
            </a:ln>
          </p:spPr>
          <p:txBody>
            <a:bodyPr/>
            <a:lstStyle/>
            <a:p>
              <a:endParaRPr lang="en-US"/>
            </a:p>
          </p:txBody>
        </p:sp>
        <p:sp>
          <p:nvSpPr>
            <p:cNvPr id="93221" name="Freeform 587"/>
            <p:cNvSpPr>
              <a:spLocks/>
            </p:cNvSpPr>
            <p:nvPr/>
          </p:nvSpPr>
          <p:spPr bwMode="auto">
            <a:xfrm>
              <a:off x="3122" y="3349"/>
              <a:ext cx="34" cy="21"/>
            </a:xfrm>
            <a:custGeom>
              <a:avLst/>
              <a:gdLst>
                <a:gd name="T0" fmla="*/ 0 w 34"/>
                <a:gd name="T1" fmla="*/ 15 h 21"/>
                <a:gd name="T2" fmla="*/ 2 w 34"/>
                <a:gd name="T3" fmla="*/ 0 h 21"/>
                <a:gd name="T4" fmla="*/ 34 w 34"/>
                <a:gd name="T5" fmla="*/ 5 h 21"/>
                <a:gd name="T6" fmla="*/ 32 w 34"/>
                <a:gd name="T7" fmla="*/ 21 h 21"/>
                <a:gd name="T8" fmla="*/ 0 w 34"/>
                <a:gd name="T9" fmla="*/ 15 h 21"/>
                <a:gd name="T10" fmla="*/ 0 60000 65536"/>
                <a:gd name="T11" fmla="*/ 0 60000 65536"/>
                <a:gd name="T12" fmla="*/ 0 60000 65536"/>
                <a:gd name="T13" fmla="*/ 0 60000 65536"/>
                <a:gd name="T14" fmla="*/ 0 60000 65536"/>
                <a:gd name="T15" fmla="*/ 0 w 34"/>
                <a:gd name="T16" fmla="*/ 0 h 21"/>
                <a:gd name="T17" fmla="*/ 34 w 34"/>
                <a:gd name="T18" fmla="*/ 21 h 21"/>
              </a:gdLst>
              <a:ahLst/>
              <a:cxnLst>
                <a:cxn ang="T10">
                  <a:pos x="T0" y="T1"/>
                </a:cxn>
                <a:cxn ang="T11">
                  <a:pos x="T2" y="T3"/>
                </a:cxn>
                <a:cxn ang="T12">
                  <a:pos x="T4" y="T5"/>
                </a:cxn>
                <a:cxn ang="T13">
                  <a:pos x="T6" y="T7"/>
                </a:cxn>
                <a:cxn ang="T14">
                  <a:pos x="T8" y="T9"/>
                </a:cxn>
              </a:cxnLst>
              <a:rect l="T15" t="T16" r="T17" b="T18"/>
              <a:pathLst>
                <a:path w="34" h="21">
                  <a:moveTo>
                    <a:pt x="0" y="15"/>
                  </a:moveTo>
                  <a:lnTo>
                    <a:pt x="2" y="0"/>
                  </a:lnTo>
                  <a:lnTo>
                    <a:pt x="34" y="5"/>
                  </a:lnTo>
                  <a:lnTo>
                    <a:pt x="32" y="21"/>
                  </a:lnTo>
                  <a:lnTo>
                    <a:pt x="0" y="15"/>
                  </a:lnTo>
                  <a:close/>
                </a:path>
              </a:pathLst>
            </a:custGeom>
            <a:solidFill>
              <a:srgbClr val="000000"/>
            </a:solidFill>
            <a:ln w="9525">
              <a:noFill/>
              <a:round/>
              <a:headEnd/>
              <a:tailEnd/>
            </a:ln>
          </p:spPr>
          <p:txBody>
            <a:bodyPr/>
            <a:lstStyle/>
            <a:p>
              <a:endParaRPr lang="en-US"/>
            </a:p>
          </p:txBody>
        </p:sp>
        <p:sp>
          <p:nvSpPr>
            <p:cNvPr id="93222" name="Freeform 586"/>
            <p:cNvSpPr>
              <a:spLocks/>
            </p:cNvSpPr>
            <p:nvPr/>
          </p:nvSpPr>
          <p:spPr bwMode="auto">
            <a:xfrm>
              <a:off x="3124" y="3316"/>
              <a:ext cx="38" cy="38"/>
            </a:xfrm>
            <a:custGeom>
              <a:avLst/>
              <a:gdLst>
                <a:gd name="T0" fmla="*/ 0 w 38"/>
                <a:gd name="T1" fmla="*/ 33 h 38"/>
                <a:gd name="T2" fmla="*/ 6 w 38"/>
                <a:gd name="T3" fmla="*/ 0 h 38"/>
                <a:gd name="T4" fmla="*/ 38 w 38"/>
                <a:gd name="T5" fmla="*/ 6 h 38"/>
                <a:gd name="T6" fmla="*/ 32 w 38"/>
                <a:gd name="T7" fmla="*/ 38 h 38"/>
                <a:gd name="T8" fmla="*/ 0 w 38"/>
                <a:gd name="T9" fmla="*/ 33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0" y="33"/>
                  </a:moveTo>
                  <a:lnTo>
                    <a:pt x="6" y="0"/>
                  </a:lnTo>
                  <a:lnTo>
                    <a:pt x="38" y="6"/>
                  </a:lnTo>
                  <a:lnTo>
                    <a:pt x="32" y="38"/>
                  </a:lnTo>
                  <a:lnTo>
                    <a:pt x="0" y="33"/>
                  </a:lnTo>
                  <a:close/>
                </a:path>
              </a:pathLst>
            </a:custGeom>
            <a:solidFill>
              <a:srgbClr val="000000"/>
            </a:solidFill>
            <a:ln w="9525">
              <a:noFill/>
              <a:round/>
              <a:headEnd/>
              <a:tailEnd/>
            </a:ln>
          </p:spPr>
          <p:txBody>
            <a:bodyPr/>
            <a:lstStyle/>
            <a:p>
              <a:endParaRPr lang="en-US"/>
            </a:p>
          </p:txBody>
        </p:sp>
        <p:sp>
          <p:nvSpPr>
            <p:cNvPr id="93223" name="Freeform 585"/>
            <p:cNvSpPr>
              <a:spLocks/>
            </p:cNvSpPr>
            <p:nvPr/>
          </p:nvSpPr>
          <p:spPr bwMode="auto">
            <a:xfrm>
              <a:off x="3130" y="3282"/>
              <a:ext cx="37" cy="40"/>
            </a:xfrm>
            <a:custGeom>
              <a:avLst/>
              <a:gdLst>
                <a:gd name="T0" fmla="*/ 0 w 37"/>
                <a:gd name="T1" fmla="*/ 34 h 40"/>
                <a:gd name="T2" fmla="*/ 5 w 37"/>
                <a:gd name="T3" fmla="*/ 0 h 40"/>
                <a:gd name="T4" fmla="*/ 37 w 37"/>
                <a:gd name="T5" fmla="*/ 6 h 40"/>
                <a:gd name="T6" fmla="*/ 32 w 37"/>
                <a:gd name="T7" fmla="*/ 40 h 40"/>
                <a:gd name="T8" fmla="*/ 0 w 37"/>
                <a:gd name="T9" fmla="*/ 34 h 40"/>
                <a:gd name="T10" fmla="*/ 0 60000 65536"/>
                <a:gd name="T11" fmla="*/ 0 60000 65536"/>
                <a:gd name="T12" fmla="*/ 0 60000 65536"/>
                <a:gd name="T13" fmla="*/ 0 60000 65536"/>
                <a:gd name="T14" fmla="*/ 0 60000 65536"/>
                <a:gd name="T15" fmla="*/ 0 w 37"/>
                <a:gd name="T16" fmla="*/ 0 h 40"/>
                <a:gd name="T17" fmla="*/ 37 w 37"/>
                <a:gd name="T18" fmla="*/ 40 h 40"/>
              </a:gdLst>
              <a:ahLst/>
              <a:cxnLst>
                <a:cxn ang="T10">
                  <a:pos x="T0" y="T1"/>
                </a:cxn>
                <a:cxn ang="T11">
                  <a:pos x="T2" y="T3"/>
                </a:cxn>
                <a:cxn ang="T12">
                  <a:pos x="T4" y="T5"/>
                </a:cxn>
                <a:cxn ang="T13">
                  <a:pos x="T6" y="T7"/>
                </a:cxn>
                <a:cxn ang="T14">
                  <a:pos x="T8" y="T9"/>
                </a:cxn>
              </a:cxnLst>
              <a:rect l="T15" t="T16" r="T17" b="T18"/>
              <a:pathLst>
                <a:path w="37" h="40">
                  <a:moveTo>
                    <a:pt x="0" y="34"/>
                  </a:moveTo>
                  <a:lnTo>
                    <a:pt x="5" y="0"/>
                  </a:lnTo>
                  <a:lnTo>
                    <a:pt x="37" y="6"/>
                  </a:lnTo>
                  <a:lnTo>
                    <a:pt x="32" y="40"/>
                  </a:lnTo>
                  <a:lnTo>
                    <a:pt x="0" y="34"/>
                  </a:lnTo>
                  <a:close/>
                </a:path>
              </a:pathLst>
            </a:custGeom>
            <a:solidFill>
              <a:srgbClr val="000000"/>
            </a:solidFill>
            <a:ln w="9525">
              <a:noFill/>
              <a:round/>
              <a:headEnd/>
              <a:tailEnd/>
            </a:ln>
          </p:spPr>
          <p:txBody>
            <a:bodyPr/>
            <a:lstStyle/>
            <a:p>
              <a:endParaRPr lang="en-US"/>
            </a:p>
          </p:txBody>
        </p:sp>
        <p:sp>
          <p:nvSpPr>
            <p:cNvPr id="93224" name="Freeform 584"/>
            <p:cNvSpPr>
              <a:spLocks/>
            </p:cNvSpPr>
            <p:nvPr/>
          </p:nvSpPr>
          <p:spPr bwMode="auto">
            <a:xfrm>
              <a:off x="3135" y="3273"/>
              <a:ext cx="34" cy="14"/>
            </a:xfrm>
            <a:custGeom>
              <a:avLst/>
              <a:gdLst>
                <a:gd name="T0" fmla="*/ 0 w 34"/>
                <a:gd name="T1" fmla="*/ 10 h 14"/>
                <a:gd name="T2" fmla="*/ 2 w 34"/>
                <a:gd name="T3" fmla="*/ 0 h 14"/>
                <a:gd name="T4" fmla="*/ 34 w 34"/>
                <a:gd name="T5" fmla="*/ 4 h 14"/>
                <a:gd name="T6" fmla="*/ 33 w 34"/>
                <a:gd name="T7" fmla="*/ 14 h 14"/>
                <a:gd name="T8" fmla="*/ 0 w 34"/>
                <a:gd name="T9" fmla="*/ 10 h 14"/>
                <a:gd name="T10" fmla="*/ 0 60000 65536"/>
                <a:gd name="T11" fmla="*/ 0 60000 65536"/>
                <a:gd name="T12" fmla="*/ 0 60000 65536"/>
                <a:gd name="T13" fmla="*/ 0 60000 65536"/>
                <a:gd name="T14" fmla="*/ 0 60000 65536"/>
                <a:gd name="T15" fmla="*/ 0 w 34"/>
                <a:gd name="T16" fmla="*/ 0 h 14"/>
                <a:gd name="T17" fmla="*/ 34 w 34"/>
                <a:gd name="T18" fmla="*/ 14 h 14"/>
              </a:gdLst>
              <a:ahLst/>
              <a:cxnLst>
                <a:cxn ang="T10">
                  <a:pos x="T0" y="T1"/>
                </a:cxn>
                <a:cxn ang="T11">
                  <a:pos x="T2" y="T3"/>
                </a:cxn>
                <a:cxn ang="T12">
                  <a:pos x="T4" y="T5"/>
                </a:cxn>
                <a:cxn ang="T13">
                  <a:pos x="T6" y="T7"/>
                </a:cxn>
                <a:cxn ang="T14">
                  <a:pos x="T8" y="T9"/>
                </a:cxn>
              </a:cxnLst>
              <a:rect l="T15" t="T16" r="T17" b="T18"/>
              <a:pathLst>
                <a:path w="34" h="14">
                  <a:moveTo>
                    <a:pt x="0" y="10"/>
                  </a:moveTo>
                  <a:lnTo>
                    <a:pt x="2" y="0"/>
                  </a:lnTo>
                  <a:lnTo>
                    <a:pt x="34" y="4"/>
                  </a:lnTo>
                  <a:lnTo>
                    <a:pt x="33" y="14"/>
                  </a:lnTo>
                  <a:lnTo>
                    <a:pt x="0" y="10"/>
                  </a:lnTo>
                  <a:close/>
                </a:path>
              </a:pathLst>
            </a:custGeom>
            <a:solidFill>
              <a:srgbClr val="000000"/>
            </a:solidFill>
            <a:ln w="9525">
              <a:noFill/>
              <a:round/>
              <a:headEnd/>
              <a:tailEnd/>
            </a:ln>
          </p:spPr>
          <p:txBody>
            <a:bodyPr/>
            <a:lstStyle/>
            <a:p>
              <a:endParaRPr lang="en-US"/>
            </a:p>
          </p:txBody>
        </p:sp>
        <p:sp>
          <p:nvSpPr>
            <p:cNvPr id="93225" name="Freeform 583"/>
            <p:cNvSpPr>
              <a:spLocks/>
            </p:cNvSpPr>
            <p:nvPr/>
          </p:nvSpPr>
          <p:spPr bwMode="auto">
            <a:xfrm>
              <a:off x="3156" y="3127"/>
              <a:ext cx="34" cy="19"/>
            </a:xfrm>
            <a:custGeom>
              <a:avLst/>
              <a:gdLst>
                <a:gd name="T0" fmla="*/ 0 w 34"/>
                <a:gd name="T1" fmla="*/ 15 h 19"/>
                <a:gd name="T2" fmla="*/ 2 w 34"/>
                <a:gd name="T3" fmla="*/ 0 h 19"/>
                <a:gd name="T4" fmla="*/ 34 w 34"/>
                <a:gd name="T5" fmla="*/ 4 h 19"/>
                <a:gd name="T6" fmla="*/ 32 w 34"/>
                <a:gd name="T7" fmla="*/ 19 h 19"/>
                <a:gd name="T8" fmla="*/ 0 w 34"/>
                <a:gd name="T9" fmla="*/ 15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0" y="15"/>
                  </a:moveTo>
                  <a:lnTo>
                    <a:pt x="2" y="0"/>
                  </a:lnTo>
                  <a:lnTo>
                    <a:pt x="34" y="4"/>
                  </a:lnTo>
                  <a:lnTo>
                    <a:pt x="32" y="19"/>
                  </a:lnTo>
                  <a:lnTo>
                    <a:pt x="0" y="15"/>
                  </a:lnTo>
                  <a:close/>
                </a:path>
              </a:pathLst>
            </a:custGeom>
            <a:solidFill>
              <a:srgbClr val="000000"/>
            </a:solidFill>
            <a:ln w="9525">
              <a:noFill/>
              <a:round/>
              <a:headEnd/>
              <a:tailEnd/>
            </a:ln>
          </p:spPr>
          <p:txBody>
            <a:bodyPr/>
            <a:lstStyle/>
            <a:p>
              <a:endParaRPr lang="en-US"/>
            </a:p>
          </p:txBody>
        </p:sp>
        <p:sp>
          <p:nvSpPr>
            <p:cNvPr id="93226" name="Freeform 582"/>
            <p:cNvSpPr>
              <a:spLocks/>
            </p:cNvSpPr>
            <p:nvPr/>
          </p:nvSpPr>
          <p:spPr bwMode="auto">
            <a:xfrm>
              <a:off x="3158" y="3084"/>
              <a:ext cx="38" cy="47"/>
            </a:xfrm>
            <a:custGeom>
              <a:avLst/>
              <a:gdLst>
                <a:gd name="T0" fmla="*/ 0 w 38"/>
                <a:gd name="T1" fmla="*/ 43 h 47"/>
                <a:gd name="T2" fmla="*/ 5 w 38"/>
                <a:gd name="T3" fmla="*/ 0 h 47"/>
                <a:gd name="T4" fmla="*/ 38 w 38"/>
                <a:gd name="T5" fmla="*/ 4 h 47"/>
                <a:gd name="T6" fmla="*/ 32 w 38"/>
                <a:gd name="T7" fmla="*/ 47 h 47"/>
                <a:gd name="T8" fmla="*/ 0 w 38"/>
                <a:gd name="T9" fmla="*/ 43 h 47"/>
                <a:gd name="T10" fmla="*/ 0 60000 65536"/>
                <a:gd name="T11" fmla="*/ 0 60000 65536"/>
                <a:gd name="T12" fmla="*/ 0 60000 65536"/>
                <a:gd name="T13" fmla="*/ 0 60000 65536"/>
                <a:gd name="T14" fmla="*/ 0 60000 65536"/>
                <a:gd name="T15" fmla="*/ 0 w 38"/>
                <a:gd name="T16" fmla="*/ 0 h 47"/>
                <a:gd name="T17" fmla="*/ 38 w 38"/>
                <a:gd name="T18" fmla="*/ 47 h 47"/>
              </a:gdLst>
              <a:ahLst/>
              <a:cxnLst>
                <a:cxn ang="T10">
                  <a:pos x="T0" y="T1"/>
                </a:cxn>
                <a:cxn ang="T11">
                  <a:pos x="T2" y="T3"/>
                </a:cxn>
                <a:cxn ang="T12">
                  <a:pos x="T4" y="T5"/>
                </a:cxn>
                <a:cxn ang="T13">
                  <a:pos x="T6" y="T7"/>
                </a:cxn>
                <a:cxn ang="T14">
                  <a:pos x="T8" y="T9"/>
                </a:cxn>
              </a:cxnLst>
              <a:rect l="T15" t="T16" r="T17" b="T18"/>
              <a:pathLst>
                <a:path w="38" h="47">
                  <a:moveTo>
                    <a:pt x="0" y="43"/>
                  </a:moveTo>
                  <a:lnTo>
                    <a:pt x="5" y="0"/>
                  </a:lnTo>
                  <a:lnTo>
                    <a:pt x="38" y="4"/>
                  </a:lnTo>
                  <a:lnTo>
                    <a:pt x="32" y="47"/>
                  </a:lnTo>
                  <a:lnTo>
                    <a:pt x="0" y="43"/>
                  </a:lnTo>
                  <a:close/>
                </a:path>
              </a:pathLst>
            </a:custGeom>
            <a:solidFill>
              <a:srgbClr val="000000"/>
            </a:solidFill>
            <a:ln w="9525">
              <a:noFill/>
              <a:round/>
              <a:headEnd/>
              <a:tailEnd/>
            </a:ln>
          </p:spPr>
          <p:txBody>
            <a:bodyPr/>
            <a:lstStyle/>
            <a:p>
              <a:endParaRPr lang="en-US"/>
            </a:p>
          </p:txBody>
        </p:sp>
        <p:sp>
          <p:nvSpPr>
            <p:cNvPr id="93227" name="Freeform 581"/>
            <p:cNvSpPr>
              <a:spLocks/>
            </p:cNvSpPr>
            <p:nvPr/>
          </p:nvSpPr>
          <p:spPr bwMode="auto">
            <a:xfrm>
              <a:off x="3163" y="3040"/>
              <a:ext cx="38" cy="48"/>
            </a:xfrm>
            <a:custGeom>
              <a:avLst/>
              <a:gdLst>
                <a:gd name="T0" fmla="*/ 0 w 38"/>
                <a:gd name="T1" fmla="*/ 44 h 48"/>
                <a:gd name="T2" fmla="*/ 5 w 38"/>
                <a:gd name="T3" fmla="*/ 0 h 48"/>
                <a:gd name="T4" fmla="*/ 38 w 38"/>
                <a:gd name="T5" fmla="*/ 4 h 48"/>
                <a:gd name="T6" fmla="*/ 33 w 38"/>
                <a:gd name="T7" fmla="*/ 48 h 48"/>
                <a:gd name="T8" fmla="*/ 0 w 38"/>
                <a:gd name="T9" fmla="*/ 44 h 48"/>
                <a:gd name="T10" fmla="*/ 0 60000 65536"/>
                <a:gd name="T11" fmla="*/ 0 60000 65536"/>
                <a:gd name="T12" fmla="*/ 0 60000 65536"/>
                <a:gd name="T13" fmla="*/ 0 60000 65536"/>
                <a:gd name="T14" fmla="*/ 0 60000 65536"/>
                <a:gd name="T15" fmla="*/ 0 w 38"/>
                <a:gd name="T16" fmla="*/ 0 h 48"/>
                <a:gd name="T17" fmla="*/ 38 w 38"/>
                <a:gd name="T18" fmla="*/ 48 h 48"/>
              </a:gdLst>
              <a:ahLst/>
              <a:cxnLst>
                <a:cxn ang="T10">
                  <a:pos x="T0" y="T1"/>
                </a:cxn>
                <a:cxn ang="T11">
                  <a:pos x="T2" y="T3"/>
                </a:cxn>
                <a:cxn ang="T12">
                  <a:pos x="T4" y="T5"/>
                </a:cxn>
                <a:cxn ang="T13">
                  <a:pos x="T6" y="T7"/>
                </a:cxn>
                <a:cxn ang="T14">
                  <a:pos x="T8" y="T9"/>
                </a:cxn>
              </a:cxnLst>
              <a:rect l="T15" t="T16" r="T17" b="T18"/>
              <a:pathLst>
                <a:path w="38" h="48">
                  <a:moveTo>
                    <a:pt x="0" y="44"/>
                  </a:moveTo>
                  <a:lnTo>
                    <a:pt x="5" y="0"/>
                  </a:lnTo>
                  <a:lnTo>
                    <a:pt x="38" y="4"/>
                  </a:lnTo>
                  <a:lnTo>
                    <a:pt x="33" y="48"/>
                  </a:lnTo>
                  <a:lnTo>
                    <a:pt x="0" y="44"/>
                  </a:lnTo>
                  <a:close/>
                </a:path>
              </a:pathLst>
            </a:custGeom>
            <a:solidFill>
              <a:srgbClr val="000000"/>
            </a:solidFill>
            <a:ln w="9525">
              <a:noFill/>
              <a:round/>
              <a:headEnd/>
              <a:tailEnd/>
            </a:ln>
          </p:spPr>
          <p:txBody>
            <a:bodyPr/>
            <a:lstStyle/>
            <a:p>
              <a:endParaRPr lang="en-US"/>
            </a:p>
          </p:txBody>
        </p:sp>
        <p:sp>
          <p:nvSpPr>
            <p:cNvPr id="93228" name="Freeform 580"/>
            <p:cNvSpPr>
              <a:spLocks/>
            </p:cNvSpPr>
            <p:nvPr/>
          </p:nvSpPr>
          <p:spPr bwMode="auto">
            <a:xfrm>
              <a:off x="3168" y="2993"/>
              <a:ext cx="38" cy="51"/>
            </a:xfrm>
            <a:custGeom>
              <a:avLst/>
              <a:gdLst>
                <a:gd name="T0" fmla="*/ 0 w 38"/>
                <a:gd name="T1" fmla="*/ 47 h 51"/>
                <a:gd name="T2" fmla="*/ 6 w 38"/>
                <a:gd name="T3" fmla="*/ 0 h 51"/>
                <a:gd name="T4" fmla="*/ 38 w 38"/>
                <a:gd name="T5" fmla="*/ 4 h 51"/>
                <a:gd name="T6" fmla="*/ 33 w 38"/>
                <a:gd name="T7" fmla="*/ 51 h 51"/>
                <a:gd name="T8" fmla="*/ 0 w 38"/>
                <a:gd name="T9" fmla="*/ 47 h 51"/>
                <a:gd name="T10" fmla="*/ 0 60000 65536"/>
                <a:gd name="T11" fmla="*/ 0 60000 65536"/>
                <a:gd name="T12" fmla="*/ 0 60000 65536"/>
                <a:gd name="T13" fmla="*/ 0 60000 65536"/>
                <a:gd name="T14" fmla="*/ 0 60000 65536"/>
                <a:gd name="T15" fmla="*/ 0 w 38"/>
                <a:gd name="T16" fmla="*/ 0 h 51"/>
                <a:gd name="T17" fmla="*/ 38 w 38"/>
                <a:gd name="T18" fmla="*/ 51 h 51"/>
              </a:gdLst>
              <a:ahLst/>
              <a:cxnLst>
                <a:cxn ang="T10">
                  <a:pos x="T0" y="T1"/>
                </a:cxn>
                <a:cxn ang="T11">
                  <a:pos x="T2" y="T3"/>
                </a:cxn>
                <a:cxn ang="T12">
                  <a:pos x="T4" y="T5"/>
                </a:cxn>
                <a:cxn ang="T13">
                  <a:pos x="T6" y="T7"/>
                </a:cxn>
                <a:cxn ang="T14">
                  <a:pos x="T8" y="T9"/>
                </a:cxn>
              </a:cxnLst>
              <a:rect l="T15" t="T16" r="T17" b="T18"/>
              <a:pathLst>
                <a:path w="38" h="51">
                  <a:moveTo>
                    <a:pt x="0" y="47"/>
                  </a:moveTo>
                  <a:lnTo>
                    <a:pt x="6" y="0"/>
                  </a:lnTo>
                  <a:lnTo>
                    <a:pt x="38" y="4"/>
                  </a:lnTo>
                  <a:lnTo>
                    <a:pt x="33" y="51"/>
                  </a:lnTo>
                  <a:lnTo>
                    <a:pt x="0" y="47"/>
                  </a:lnTo>
                  <a:close/>
                </a:path>
              </a:pathLst>
            </a:custGeom>
            <a:solidFill>
              <a:srgbClr val="000000"/>
            </a:solidFill>
            <a:ln w="9525">
              <a:noFill/>
              <a:round/>
              <a:headEnd/>
              <a:tailEnd/>
            </a:ln>
          </p:spPr>
          <p:txBody>
            <a:bodyPr/>
            <a:lstStyle/>
            <a:p>
              <a:endParaRPr lang="en-US"/>
            </a:p>
          </p:txBody>
        </p:sp>
        <p:sp>
          <p:nvSpPr>
            <p:cNvPr id="93229" name="Freeform 579"/>
            <p:cNvSpPr>
              <a:spLocks/>
            </p:cNvSpPr>
            <p:nvPr/>
          </p:nvSpPr>
          <p:spPr bwMode="auto">
            <a:xfrm>
              <a:off x="3174" y="2947"/>
              <a:ext cx="39" cy="50"/>
            </a:xfrm>
            <a:custGeom>
              <a:avLst/>
              <a:gdLst>
                <a:gd name="T0" fmla="*/ 0 w 39"/>
                <a:gd name="T1" fmla="*/ 46 h 50"/>
                <a:gd name="T2" fmla="*/ 6 w 39"/>
                <a:gd name="T3" fmla="*/ 0 h 50"/>
                <a:gd name="T4" fmla="*/ 39 w 39"/>
                <a:gd name="T5" fmla="*/ 4 h 50"/>
                <a:gd name="T6" fmla="*/ 32 w 39"/>
                <a:gd name="T7" fmla="*/ 50 h 50"/>
                <a:gd name="T8" fmla="*/ 0 w 39"/>
                <a:gd name="T9" fmla="*/ 46 h 50"/>
                <a:gd name="T10" fmla="*/ 0 60000 65536"/>
                <a:gd name="T11" fmla="*/ 0 60000 65536"/>
                <a:gd name="T12" fmla="*/ 0 60000 65536"/>
                <a:gd name="T13" fmla="*/ 0 60000 65536"/>
                <a:gd name="T14" fmla="*/ 0 60000 65536"/>
                <a:gd name="T15" fmla="*/ 0 w 39"/>
                <a:gd name="T16" fmla="*/ 0 h 50"/>
                <a:gd name="T17" fmla="*/ 39 w 39"/>
                <a:gd name="T18" fmla="*/ 50 h 50"/>
              </a:gdLst>
              <a:ahLst/>
              <a:cxnLst>
                <a:cxn ang="T10">
                  <a:pos x="T0" y="T1"/>
                </a:cxn>
                <a:cxn ang="T11">
                  <a:pos x="T2" y="T3"/>
                </a:cxn>
                <a:cxn ang="T12">
                  <a:pos x="T4" y="T5"/>
                </a:cxn>
                <a:cxn ang="T13">
                  <a:pos x="T6" y="T7"/>
                </a:cxn>
                <a:cxn ang="T14">
                  <a:pos x="T8" y="T9"/>
                </a:cxn>
              </a:cxnLst>
              <a:rect l="T15" t="T16" r="T17" b="T18"/>
              <a:pathLst>
                <a:path w="39" h="50">
                  <a:moveTo>
                    <a:pt x="0" y="46"/>
                  </a:moveTo>
                  <a:lnTo>
                    <a:pt x="6" y="0"/>
                  </a:lnTo>
                  <a:lnTo>
                    <a:pt x="39" y="4"/>
                  </a:lnTo>
                  <a:lnTo>
                    <a:pt x="32" y="50"/>
                  </a:lnTo>
                  <a:lnTo>
                    <a:pt x="0" y="46"/>
                  </a:lnTo>
                  <a:close/>
                </a:path>
              </a:pathLst>
            </a:custGeom>
            <a:solidFill>
              <a:srgbClr val="000000"/>
            </a:solidFill>
            <a:ln w="9525">
              <a:noFill/>
              <a:round/>
              <a:headEnd/>
              <a:tailEnd/>
            </a:ln>
          </p:spPr>
          <p:txBody>
            <a:bodyPr/>
            <a:lstStyle/>
            <a:p>
              <a:endParaRPr lang="en-US"/>
            </a:p>
          </p:txBody>
        </p:sp>
        <p:sp>
          <p:nvSpPr>
            <p:cNvPr id="93230" name="Freeform 578"/>
            <p:cNvSpPr>
              <a:spLocks/>
            </p:cNvSpPr>
            <p:nvPr/>
          </p:nvSpPr>
          <p:spPr bwMode="auto">
            <a:xfrm>
              <a:off x="3180" y="2914"/>
              <a:ext cx="36" cy="36"/>
            </a:xfrm>
            <a:custGeom>
              <a:avLst/>
              <a:gdLst>
                <a:gd name="T0" fmla="*/ 0 w 36"/>
                <a:gd name="T1" fmla="*/ 33 h 36"/>
                <a:gd name="T2" fmla="*/ 3 w 36"/>
                <a:gd name="T3" fmla="*/ 0 h 36"/>
                <a:gd name="T4" fmla="*/ 36 w 36"/>
                <a:gd name="T5" fmla="*/ 3 h 36"/>
                <a:gd name="T6" fmla="*/ 33 w 36"/>
                <a:gd name="T7" fmla="*/ 36 h 36"/>
                <a:gd name="T8" fmla="*/ 0 w 36"/>
                <a:gd name="T9" fmla="*/ 33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0" y="33"/>
                  </a:moveTo>
                  <a:lnTo>
                    <a:pt x="3" y="0"/>
                  </a:lnTo>
                  <a:lnTo>
                    <a:pt x="36" y="3"/>
                  </a:lnTo>
                  <a:lnTo>
                    <a:pt x="33" y="36"/>
                  </a:lnTo>
                  <a:lnTo>
                    <a:pt x="0" y="33"/>
                  </a:lnTo>
                  <a:close/>
                </a:path>
              </a:pathLst>
            </a:custGeom>
            <a:solidFill>
              <a:srgbClr val="000000"/>
            </a:solidFill>
            <a:ln w="9525">
              <a:noFill/>
              <a:round/>
              <a:headEnd/>
              <a:tailEnd/>
            </a:ln>
          </p:spPr>
          <p:txBody>
            <a:bodyPr/>
            <a:lstStyle/>
            <a:p>
              <a:endParaRPr lang="en-US"/>
            </a:p>
          </p:txBody>
        </p:sp>
        <p:sp>
          <p:nvSpPr>
            <p:cNvPr id="93231" name="Freeform 577"/>
            <p:cNvSpPr>
              <a:spLocks/>
            </p:cNvSpPr>
            <p:nvPr/>
          </p:nvSpPr>
          <p:spPr bwMode="auto">
            <a:xfrm>
              <a:off x="3198" y="2745"/>
              <a:ext cx="37" cy="42"/>
            </a:xfrm>
            <a:custGeom>
              <a:avLst/>
              <a:gdLst>
                <a:gd name="T0" fmla="*/ 0 w 37"/>
                <a:gd name="T1" fmla="*/ 38 h 42"/>
                <a:gd name="T2" fmla="*/ 4 w 37"/>
                <a:gd name="T3" fmla="*/ 0 h 42"/>
                <a:gd name="T4" fmla="*/ 37 w 37"/>
                <a:gd name="T5" fmla="*/ 4 h 42"/>
                <a:gd name="T6" fmla="*/ 33 w 37"/>
                <a:gd name="T7" fmla="*/ 42 h 42"/>
                <a:gd name="T8" fmla="*/ 0 w 37"/>
                <a:gd name="T9" fmla="*/ 38 h 42"/>
                <a:gd name="T10" fmla="*/ 0 60000 65536"/>
                <a:gd name="T11" fmla="*/ 0 60000 65536"/>
                <a:gd name="T12" fmla="*/ 0 60000 65536"/>
                <a:gd name="T13" fmla="*/ 0 60000 65536"/>
                <a:gd name="T14" fmla="*/ 0 60000 65536"/>
                <a:gd name="T15" fmla="*/ 0 w 37"/>
                <a:gd name="T16" fmla="*/ 0 h 42"/>
                <a:gd name="T17" fmla="*/ 37 w 37"/>
                <a:gd name="T18" fmla="*/ 42 h 42"/>
              </a:gdLst>
              <a:ahLst/>
              <a:cxnLst>
                <a:cxn ang="T10">
                  <a:pos x="T0" y="T1"/>
                </a:cxn>
                <a:cxn ang="T11">
                  <a:pos x="T2" y="T3"/>
                </a:cxn>
                <a:cxn ang="T12">
                  <a:pos x="T4" y="T5"/>
                </a:cxn>
                <a:cxn ang="T13">
                  <a:pos x="T6" y="T7"/>
                </a:cxn>
                <a:cxn ang="T14">
                  <a:pos x="T8" y="T9"/>
                </a:cxn>
              </a:cxnLst>
              <a:rect l="T15" t="T16" r="T17" b="T18"/>
              <a:pathLst>
                <a:path w="37" h="42">
                  <a:moveTo>
                    <a:pt x="0" y="38"/>
                  </a:moveTo>
                  <a:lnTo>
                    <a:pt x="4" y="0"/>
                  </a:lnTo>
                  <a:lnTo>
                    <a:pt x="37" y="4"/>
                  </a:lnTo>
                  <a:lnTo>
                    <a:pt x="33" y="42"/>
                  </a:lnTo>
                  <a:lnTo>
                    <a:pt x="0" y="38"/>
                  </a:lnTo>
                  <a:close/>
                </a:path>
              </a:pathLst>
            </a:custGeom>
            <a:solidFill>
              <a:srgbClr val="000000"/>
            </a:solidFill>
            <a:ln w="9525">
              <a:noFill/>
              <a:round/>
              <a:headEnd/>
              <a:tailEnd/>
            </a:ln>
          </p:spPr>
          <p:txBody>
            <a:bodyPr/>
            <a:lstStyle/>
            <a:p>
              <a:endParaRPr lang="en-US"/>
            </a:p>
          </p:txBody>
        </p:sp>
        <p:sp>
          <p:nvSpPr>
            <p:cNvPr id="93232" name="Freeform 576"/>
            <p:cNvSpPr>
              <a:spLocks/>
            </p:cNvSpPr>
            <p:nvPr/>
          </p:nvSpPr>
          <p:spPr bwMode="auto">
            <a:xfrm>
              <a:off x="3202" y="2693"/>
              <a:ext cx="39" cy="56"/>
            </a:xfrm>
            <a:custGeom>
              <a:avLst/>
              <a:gdLst>
                <a:gd name="T0" fmla="*/ 0 w 39"/>
                <a:gd name="T1" fmla="*/ 52 h 56"/>
                <a:gd name="T2" fmla="*/ 6 w 39"/>
                <a:gd name="T3" fmla="*/ 0 h 56"/>
                <a:gd name="T4" fmla="*/ 39 w 39"/>
                <a:gd name="T5" fmla="*/ 4 h 56"/>
                <a:gd name="T6" fmla="*/ 33 w 39"/>
                <a:gd name="T7" fmla="*/ 56 h 56"/>
                <a:gd name="T8" fmla="*/ 0 w 39"/>
                <a:gd name="T9" fmla="*/ 52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0" y="52"/>
                  </a:moveTo>
                  <a:lnTo>
                    <a:pt x="6" y="0"/>
                  </a:lnTo>
                  <a:lnTo>
                    <a:pt x="39" y="4"/>
                  </a:lnTo>
                  <a:lnTo>
                    <a:pt x="33" y="56"/>
                  </a:lnTo>
                  <a:lnTo>
                    <a:pt x="0" y="52"/>
                  </a:lnTo>
                  <a:close/>
                </a:path>
              </a:pathLst>
            </a:custGeom>
            <a:solidFill>
              <a:srgbClr val="000000"/>
            </a:solidFill>
            <a:ln w="9525">
              <a:noFill/>
              <a:round/>
              <a:headEnd/>
              <a:tailEnd/>
            </a:ln>
          </p:spPr>
          <p:txBody>
            <a:bodyPr/>
            <a:lstStyle/>
            <a:p>
              <a:endParaRPr lang="en-US"/>
            </a:p>
          </p:txBody>
        </p:sp>
        <p:sp>
          <p:nvSpPr>
            <p:cNvPr id="93233" name="Freeform 575"/>
            <p:cNvSpPr>
              <a:spLocks/>
            </p:cNvSpPr>
            <p:nvPr/>
          </p:nvSpPr>
          <p:spPr bwMode="auto">
            <a:xfrm>
              <a:off x="3208" y="2639"/>
              <a:ext cx="38" cy="57"/>
            </a:xfrm>
            <a:custGeom>
              <a:avLst/>
              <a:gdLst>
                <a:gd name="T0" fmla="*/ 0 w 38"/>
                <a:gd name="T1" fmla="*/ 54 h 57"/>
                <a:gd name="T2" fmla="*/ 6 w 38"/>
                <a:gd name="T3" fmla="*/ 0 h 57"/>
                <a:gd name="T4" fmla="*/ 38 w 38"/>
                <a:gd name="T5" fmla="*/ 4 h 57"/>
                <a:gd name="T6" fmla="*/ 33 w 38"/>
                <a:gd name="T7" fmla="*/ 57 h 57"/>
                <a:gd name="T8" fmla="*/ 0 w 38"/>
                <a:gd name="T9" fmla="*/ 54 h 57"/>
                <a:gd name="T10" fmla="*/ 0 60000 65536"/>
                <a:gd name="T11" fmla="*/ 0 60000 65536"/>
                <a:gd name="T12" fmla="*/ 0 60000 65536"/>
                <a:gd name="T13" fmla="*/ 0 60000 65536"/>
                <a:gd name="T14" fmla="*/ 0 60000 65536"/>
                <a:gd name="T15" fmla="*/ 0 w 38"/>
                <a:gd name="T16" fmla="*/ 0 h 57"/>
                <a:gd name="T17" fmla="*/ 38 w 38"/>
                <a:gd name="T18" fmla="*/ 57 h 57"/>
              </a:gdLst>
              <a:ahLst/>
              <a:cxnLst>
                <a:cxn ang="T10">
                  <a:pos x="T0" y="T1"/>
                </a:cxn>
                <a:cxn ang="T11">
                  <a:pos x="T2" y="T3"/>
                </a:cxn>
                <a:cxn ang="T12">
                  <a:pos x="T4" y="T5"/>
                </a:cxn>
                <a:cxn ang="T13">
                  <a:pos x="T6" y="T7"/>
                </a:cxn>
                <a:cxn ang="T14">
                  <a:pos x="T8" y="T9"/>
                </a:cxn>
              </a:cxnLst>
              <a:rect l="T15" t="T16" r="T17" b="T18"/>
              <a:pathLst>
                <a:path w="38" h="57">
                  <a:moveTo>
                    <a:pt x="0" y="54"/>
                  </a:moveTo>
                  <a:lnTo>
                    <a:pt x="6" y="0"/>
                  </a:lnTo>
                  <a:lnTo>
                    <a:pt x="38" y="4"/>
                  </a:lnTo>
                  <a:lnTo>
                    <a:pt x="33" y="57"/>
                  </a:lnTo>
                  <a:lnTo>
                    <a:pt x="0" y="54"/>
                  </a:lnTo>
                  <a:close/>
                </a:path>
              </a:pathLst>
            </a:custGeom>
            <a:solidFill>
              <a:srgbClr val="000000"/>
            </a:solidFill>
            <a:ln w="9525">
              <a:noFill/>
              <a:round/>
              <a:headEnd/>
              <a:tailEnd/>
            </a:ln>
          </p:spPr>
          <p:txBody>
            <a:bodyPr/>
            <a:lstStyle/>
            <a:p>
              <a:endParaRPr lang="en-US"/>
            </a:p>
          </p:txBody>
        </p:sp>
        <p:sp>
          <p:nvSpPr>
            <p:cNvPr id="93234" name="Freeform 574"/>
            <p:cNvSpPr>
              <a:spLocks/>
            </p:cNvSpPr>
            <p:nvPr/>
          </p:nvSpPr>
          <p:spPr bwMode="auto">
            <a:xfrm>
              <a:off x="3214" y="2585"/>
              <a:ext cx="39" cy="58"/>
            </a:xfrm>
            <a:custGeom>
              <a:avLst/>
              <a:gdLst>
                <a:gd name="T0" fmla="*/ 0 w 39"/>
                <a:gd name="T1" fmla="*/ 54 h 58"/>
                <a:gd name="T2" fmla="*/ 6 w 39"/>
                <a:gd name="T3" fmla="*/ 0 h 58"/>
                <a:gd name="T4" fmla="*/ 39 w 39"/>
                <a:gd name="T5" fmla="*/ 3 h 58"/>
                <a:gd name="T6" fmla="*/ 32 w 39"/>
                <a:gd name="T7" fmla="*/ 58 h 58"/>
                <a:gd name="T8" fmla="*/ 0 w 39"/>
                <a:gd name="T9" fmla="*/ 54 h 58"/>
                <a:gd name="T10" fmla="*/ 0 60000 65536"/>
                <a:gd name="T11" fmla="*/ 0 60000 65536"/>
                <a:gd name="T12" fmla="*/ 0 60000 65536"/>
                <a:gd name="T13" fmla="*/ 0 60000 65536"/>
                <a:gd name="T14" fmla="*/ 0 60000 65536"/>
                <a:gd name="T15" fmla="*/ 0 w 39"/>
                <a:gd name="T16" fmla="*/ 0 h 58"/>
                <a:gd name="T17" fmla="*/ 39 w 39"/>
                <a:gd name="T18" fmla="*/ 58 h 58"/>
              </a:gdLst>
              <a:ahLst/>
              <a:cxnLst>
                <a:cxn ang="T10">
                  <a:pos x="T0" y="T1"/>
                </a:cxn>
                <a:cxn ang="T11">
                  <a:pos x="T2" y="T3"/>
                </a:cxn>
                <a:cxn ang="T12">
                  <a:pos x="T4" y="T5"/>
                </a:cxn>
                <a:cxn ang="T13">
                  <a:pos x="T6" y="T7"/>
                </a:cxn>
                <a:cxn ang="T14">
                  <a:pos x="T8" y="T9"/>
                </a:cxn>
              </a:cxnLst>
              <a:rect l="T15" t="T16" r="T17" b="T18"/>
              <a:pathLst>
                <a:path w="39" h="58">
                  <a:moveTo>
                    <a:pt x="0" y="54"/>
                  </a:moveTo>
                  <a:lnTo>
                    <a:pt x="6" y="0"/>
                  </a:lnTo>
                  <a:lnTo>
                    <a:pt x="39" y="3"/>
                  </a:lnTo>
                  <a:lnTo>
                    <a:pt x="32" y="58"/>
                  </a:lnTo>
                  <a:lnTo>
                    <a:pt x="0" y="54"/>
                  </a:lnTo>
                  <a:close/>
                </a:path>
              </a:pathLst>
            </a:custGeom>
            <a:solidFill>
              <a:srgbClr val="000000"/>
            </a:solidFill>
            <a:ln w="9525">
              <a:noFill/>
              <a:round/>
              <a:headEnd/>
              <a:tailEnd/>
            </a:ln>
          </p:spPr>
          <p:txBody>
            <a:bodyPr/>
            <a:lstStyle/>
            <a:p>
              <a:endParaRPr lang="en-US"/>
            </a:p>
          </p:txBody>
        </p:sp>
        <p:sp>
          <p:nvSpPr>
            <p:cNvPr id="93235" name="Freeform 573"/>
            <p:cNvSpPr>
              <a:spLocks/>
            </p:cNvSpPr>
            <p:nvPr/>
          </p:nvSpPr>
          <p:spPr bwMode="auto">
            <a:xfrm>
              <a:off x="3220" y="2556"/>
              <a:ext cx="35" cy="32"/>
            </a:xfrm>
            <a:custGeom>
              <a:avLst/>
              <a:gdLst>
                <a:gd name="T0" fmla="*/ 0 w 35"/>
                <a:gd name="T1" fmla="*/ 30 h 32"/>
                <a:gd name="T2" fmla="*/ 3 w 35"/>
                <a:gd name="T3" fmla="*/ 0 h 32"/>
                <a:gd name="T4" fmla="*/ 35 w 35"/>
                <a:gd name="T5" fmla="*/ 2 h 32"/>
                <a:gd name="T6" fmla="*/ 33 w 35"/>
                <a:gd name="T7" fmla="*/ 32 h 32"/>
                <a:gd name="T8" fmla="*/ 0 w 35"/>
                <a:gd name="T9" fmla="*/ 30 h 32"/>
                <a:gd name="T10" fmla="*/ 0 60000 65536"/>
                <a:gd name="T11" fmla="*/ 0 60000 65536"/>
                <a:gd name="T12" fmla="*/ 0 60000 65536"/>
                <a:gd name="T13" fmla="*/ 0 60000 65536"/>
                <a:gd name="T14" fmla="*/ 0 60000 65536"/>
                <a:gd name="T15" fmla="*/ 0 w 35"/>
                <a:gd name="T16" fmla="*/ 0 h 32"/>
                <a:gd name="T17" fmla="*/ 35 w 35"/>
                <a:gd name="T18" fmla="*/ 32 h 32"/>
              </a:gdLst>
              <a:ahLst/>
              <a:cxnLst>
                <a:cxn ang="T10">
                  <a:pos x="T0" y="T1"/>
                </a:cxn>
                <a:cxn ang="T11">
                  <a:pos x="T2" y="T3"/>
                </a:cxn>
                <a:cxn ang="T12">
                  <a:pos x="T4" y="T5"/>
                </a:cxn>
                <a:cxn ang="T13">
                  <a:pos x="T6" y="T7"/>
                </a:cxn>
                <a:cxn ang="T14">
                  <a:pos x="T8" y="T9"/>
                </a:cxn>
              </a:cxnLst>
              <a:rect l="T15" t="T16" r="T17" b="T18"/>
              <a:pathLst>
                <a:path w="35" h="32">
                  <a:moveTo>
                    <a:pt x="0" y="30"/>
                  </a:moveTo>
                  <a:lnTo>
                    <a:pt x="3" y="0"/>
                  </a:lnTo>
                  <a:lnTo>
                    <a:pt x="35" y="2"/>
                  </a:lnTo>
                  <a:lnTo>
                    <a:pt x="33" y="32"/>
                  </a:lnTo>
                  <a:lnTo>
                    <a:pt x="0" y="30"/>
                  </a:lnTo>
                  <a:close/>
                </a:path>
              </a:pathLst>
            </a:custGeom>
            <a:solidFill>
              <a:srgbClr val="000000"/>
            </a:solidFill>
            <a:ln w="9525">
              <a:noFill/>
              <a:round/>
              <a:headEnd/>
              <a:tailEnd/>
            </a:ln>
          </p:spPr>
          <p:txBody>
            <a:bodyPr/>
            <a:lstStyle/>
            <a:p>
              <a:endParaRPr lang="en-US"/>
            </a:p>
          </p:txBody>
        </p:sp>
        <p:sp>
          <p:nvSpPr>
            <p:cNvPr id="93236" name="Freeform 572"/>
            <p:cNvSpPr>
              <a:spLocks/>
            </p:cNvSpPr>
            <p:nvPr/>
          </p:nvSpPr>
          <p:spPr bwMode="auto">
            <a:xfrm>
              <a:off x="3236" y="2418"/>
              <a:ext cx="34" cy="10"/>
            </a:xfrm>
            <a:custGeom>
              <a:avLst/>
              <a:gdLst>
                <a:gd name="T0" fmla="*/ 0 w 34"/>
                <a:gd name="T1" fmla="*/ 7 h 10"/>
                <a:gd name="T2" fmla="*/ 1 w 34"/>
                <a:gd name="T3" fmla="*/ 0 h 10"/>
                <a:gd name="T4" fmla="*/ 34 w 34"/>
                <a:gd name="T5" fmla="*/ 3 h 10"/>
                <a:gd name="T6" fmla="*/ 33 w 34"/>
                <a:gd name="T7" fmla="*/ 10 h 10"/>
                <a:gd name="T8" fmla="*/ 0 w 34"/>
                <a:gd name="T9" fmla="*/ 7 h 10"/>
                <a:gd name="T10" fmla="*/ 0 60000 65536"/>
                <a:gd name="T11" fmla="*/ 0 60000 65536"/>
                <a:gd name="T12" fmla="*/ 0 60000 65536"/>
                <a:gd name="T13" fmla="*/ 0 60000 65536"/>
                <a:gd name="T14" fmla="*/ 0 60000 65536"/>
                <a:gd name="T15" fmla="*/ 0 w 34"/>
                <a:gd name="T16" fmla="*/ 0 h 10"/>
                <a:gd name="T17" fmla="*/ 34 w 34"/>
                <a:gd name="T18" fmla="*/ 10 h 10"/>
              </a:gdLst>
              <a:ahLst/>
              <a:cxnLst>
                <a:cxn ang="T10">
                  <a:pos x="T0" y="T1"/>
                </a:cxn>
                <a:cxn ang="T11">
                  <a:pos x="T2" y="T3"/>
                </a:cxn>
                <a:cxn ang="T12">
                  <a:pos x="T4" y="T5"/>
                </a:cxn>
                <a:cxn ang="T13">
                  <a:pos x="T6" y="T7"/>
                </a:cxn>
                <a:cxn ang="T14">
                  <a:pos x="T8" y="T9"/>
                </a:cxn>
              </a:cxnLst>
              <a:rect l="T15" t="T16" r="T17" b="T18"/>
              <a:pathLst>
                <a:path w="34" h="10">
                  <a:moveTo>
                    <a:pt x="0" y="7"/>
                  </a:moveTo>
                  <a:lnTo>
                    <a:pt x="1" y="0"/>
                  </a:lnTo>
                  <a:lnTo>
                    <a:pt x="34" y="3"/>
                  </a:lnTo>
                  <a:lnTo>
                    <a:pt x="33" y="10"/>
                  </a:lnTo>
                  <a:lnTo>
                    <a:pt x="0" y="7"/>
                  </a:lnTo>
                  <a:close/>
                </a:path>
              </a:pathLst>
            </a:custGeom>
            <a:solidFill>
              <a:srgbClr val="000000"/>
            </a:solidFill>
            <a:ln w="9525">
              <a:noFill/>
              <a:round/>
              <a:headEnd/>
              <a:tailEnd/>
            </a:ln>
          </p:spPr>
          <p:txBody>
            <a:bodyPr/>
            <a:lstStyle/>
            <a:p>
              <a:endParaRPr lang="en-US"/>
            </a:p>
          </p:txBody>
        </p:sp>
        <p:sp>
          <p:nvSpPr>
            <p:cNvPr id="93237" name="Freeform 571"/>
            <p:cNvSpPr>
              <a:spLocks/>
            </p:cNvSpPr>
            <p:nvPr/>
          </p:nvSpPr>
          <p:spPr bwMode="auto">
            <a:xfrm>
              <a:off x="3237" y="2360"/>
              <a:ext cx="39" cy="61"/>
            </a:xfrm>
            <a:custGeom>
              <a:avLst/>
              <a:gdLst>
                <a:gd name="T0" fmla="*/ 0 w 39"/>
                <a:gd name="T1" fmla="*/ 57 h 61"/>
                <a:gd name="T2" fmla="*/ 6 w 39"/>
                <a:gd name="T3" fmla="*/ 0 h 61"/>
                <a:gd name="T4" fmla="*/ 39 w 39"/>
                <a:gd name="T5" fmla="*/ 3 h 61"/>
                <a:gd name="T6" fmla="*/ 33 w 39"/>
                <a:gd name="T7" fmla="*/ 61 h 61"/>
                <a:gd name="T8" fmla="*/ 0 w 39"/>
                <a:gd name="T9" fmla="*/ 57 h 61"/>
                <a:gd name="T10" fmla="*/ 0 60000 65536"/>
                <a:gd name="T11" fmla="*/ 0 60000 65536"/>
                <a:gd name="T12" fmla="*/ 0 60000 65536"/>
                <a:gd name="T13" fmla="*/ 0 60000 65536"/>
                <a:gd name="T14" fmla="*/ 0 60000 65536"/>
                <a:gd name="T15" fmla="*/ 0 w 39"/>
                <a:gd name="T16" fmla="*/ 0 h 61"/>
                <a:gd name="T17" fmla="*/ 39 w 39"/>
                <a:gd name="T18" fmla="*/ 61 h 61"/>
              </a:gdLst>
              <a:ahLst/>
              <a:cxnLst>
                <a:cxn ang="T10">
                  <a:pos x="T0" y="T1"/>
                </a:cxn>
                <a:cxn ang="T11">
                  <a:pos x="T2" y="T3"/>
                </a:cxn>
                <a:cxn ang="T12">
                  <a:pos x="T4" y="T5"/>
                </a:cxn>
                <a:cxn ang="T13">
                  <a:pos x="T6" y="T7"/>
                </a:cxn>
                <a:cxn ang="T14">
                  <a:pos x="T8" y="T9"/>
                </a:cxn>
              </a:cxnLst>
              <a:rect l="T15" t="T16" r="T17" b="T18"/>
              <a:pathLst>
                <a:path w="39" h="61">
                  <a:moveTo>
                    <a:pt x="0" y="57"/>
                  </a:moveTo>
                  <a:lnTo>
                    <a:pt x="6" y="0"/>
                  </a:lnTo>
                  <a:lnTo>
                    <a:pt x="39" y="3"/>
                  </a:lnTo>
                  <a:lnTo>
                    <a:pt x="33" y="61"/>
                  </a:lnTo>
                  <a:lnTo>
                    <a:pt x="0" y="57"/>
                  </a:lnTo>
                  <a:close/>
                </a:path>
              </a:pathLst>
            </a:custGeom>
            <a:solidFill>
              <a:srgbClr val="000000"/>
            </a:solidFill>
            <a:ln w="9525">
              <a:noFill/>
              <a:round/>
              <a:headEnd/>
              <a:tailEnd/>
            </a:ln>
          </p:spPr>
          <p:txBody>
            <a:bodyPr/>
            <a:lstStyle/>
            <a:p>
              <a:endParaRPr lang="en-US"/>
            </a:p>
          </p:txBody>
        </p:sp>
        <p:sp>
          <p:nvSpPr>
            <p:cNvPr id="93238" name="Freeform 570"/>
            <p:cNvSpPr>
              <a:spLocks/>
            </p:cNvSpPr>
            <p:nvPr/>
          </p:nvSpPr>
          <p:spPr bwMode="auto">
            <a:xfrm>
              <a:off x="3243" y="2303"/>
              <a:ext cx="38" cy="60"/>
            </a:xfrm>
            <a:custGeom>
              <a:avLst/>
              <a:gdLst>
                <a:gd name="T0" fmla="*/ 0 w 38"/>
                <a:gd name="T1" fmla="*/ 58 h 60"/>
                <a:gd name="T2" fmla="*/ 5 w 38"/>
                <a:gd name="T3" fmla="*/ 0 h 60"/>
                <a:gd name="T4" fmla="*/ 38 w 38"/>
                <a:gd name="T5" fmla="*/ 3 h 60"/>
                <a:gd name="T6" fmla="*/ 33 w 38"/>
                <a:gd name="T7" fmla="*/ 60 h 60"/>
                <a:gd name="T8" fmla="*/ 0 w 38"/>
                <a:gd name="T9" fmla="*/ 58 h 60"/>
                <a:gd name="T10" fmla="*/ 0 60000 65536"/>
                <a:gd name="T11" fmla="*/ 0 60000 65536"/>
                <a:gd name="T12" fmla="*/ 0 60000 65536"/>
                <a:gd name="T13" fmla="*/ 0 60000 65536"/>
                <a:gd name="T14" fmla="*/ 0 60000 65536"/>
                <a:gd name="T15" fmla="*/ 0 w 38"/>
                <a:gd name="T16" fmla="*/ 0 h 60"/>
                <a:gd name="T17" fmla="*/ 38 w 38"/>
                <a:gd name="T18" fmla="*/ 60 h 60"/>
              </a:gdLst>
              <a:ahLst/>
              <a:cxnLst>
                <a:cxn ang="T10">
                  <a:pos x="T0" y="T1"/>
                </a:cxn>
                <a:cxn ang="T11">
                  <a:pos x="T2" y="T3"/>
                </a:cxn>
                <a:cxn ang="T12">
                  <a:pos x="T4" y="T5"/>
                </a:cxn>
                <a:cxn ang="T13">
                  <a:pos x="T6" y="T7"/>
                </a:cxn>
                <a:cxn ang="T14">
                  <a:pos x="T8" y="T9"/>
                </a:cxn>
              </a:cxnLst>
              <a:rect l="T15" t="T16" r="T17" b="T18"/>
              <a:pathLst>
                <a:path w="38" h="60">
                  <a:moveTo>
                    <a:pt x="0" y="58"/>
                  </a:moveTo>
                  <a:lnTo>
                    <a:pt x="5" y="0"/>
                  </a:lnTo>
                  <a:lnTo>
                    <a:pt x="38" y="3"/>
                  </a:lnTo>
                  <a:lnTo>
                    <a:pt x="33" y="60"/>
                  </a:lnTo>
                  <a:lnTo>
                    <a:pt x="0" y="58"/>
                  </a:lnTo>
                  <a:close/>
                </a:path>
              </a:pathLst>
            </a:custGeom>
            <a:solidFill>
              <a:srgbClr val="000000"/>
            </a:solidFill>
            <a:ln w="9525">
              <a:noFill/>
              <a:round/>
              <a:headEnd/>
              <a:tailEnd/>
            </a:ln>
          </p:spPr>
          <p:txBody>
            <a:bodyPr/>
            <a:lstStyle/>
            <a:p>
              <a:endParaRPr lang="en-US"/>
            </a:p>
          </p:txBody>
        </p:sp>
        <p:sp>
          <p:nvSpPr>
            <p:cNvPr id="93239" name="Freeform 569"/>
            <p:cNvSpPr>
              <a:spLocks/>
            </p:cNvSpPr>
            <p:nvPr/>
          </p:nvSpPr>
          <p:spPr bwMode="auto">
            <a:xfrm>
              <a:off x="3248" y="2196"/>
              <a:ext cx="44" cy="110"/>
            </a:xfrm>
            <a:custGeom>
              <a:avLst/>
              <a:gdLst>
                <a:gd name="T0" fmla="*/ 0 w 44"/>
                <a:gd name="T1" fmla="*/ 106 h 110"/>
                <a:gd name="T2" fmla="*/ 11 w 44"/>
                <a:gd name="T3" fmla="*/ 0 h 110"/>
                <a:gd name="T4" fmla="*/ 44 w 44"/>
                <a:gd name="T5" fmla="*/ 4 h 110"/>
                <a:gd name="T6" fmla="*/ 33 w 44"/>
                <a:gd name="T7" fmla="*/ 110 h 110"/>
                <a:gd name="T8" fmla="*/ 0 w 44"/>
                <a:gd name="T9" fmla="*/ 106 h 110"/>
                <a:gd name="T10" fmla="*/ 0 60000 65536"/>
                <a:gd name="T11" fmla="*/ 0 60000 65536"/>
                <a:gd name="T12" fmla="*/ 0 60000 65536"/>
                <a:gd name="T13" fmla="*/ 0 60000 65536"/>
                <a:gd name="T14" fmla="*/ 0 60000 65536"/>
                <a:gd name="T15" fmla="*/ 0 w 44"/>
                <a:gd name="T16" fmla="*/ 0 h 110"/>
                <a:gd name="T17" fmla="*/ 44 w 44"/>
                <a:gd name="T18" fmla="*/ 110 h 110"/>
              </a:gdLst>
              <a:ahLst/>
              <a:cxnLst>
                <a:cxn ang="T10">
                  <a:pos x="T0" y="T1"/>
                </a:cxn>
                <a:cxn ang="T11">
                  <a:pos x="T2" y="T3"/>
                </a:cxn>
                <a:cxn ang="T12">
                  <a:pos x="T4" y="T5"/>
                </a:cxn>
                <a:cxn ang="T13">
                  <a:pos x="T6" y="T7"/>
                </a:cxn>
                <a:cxn ang="T14">
                  <a:pos x="T8" y="T9"/>
                </a:cxn>
              </a:cxnLst>
              <a:rect l="T15" t="T16" r="T17" b="T18"/>
              <a:pathLst>
                <a:path w="44" h="110">
                  <a:moveTo>
                    <a:pt x="0" y="106"/>
                  </a:moveTo>
                  <a:lnTo>
                    <a:pt x="11" y="0"/>
                  </a:lnTo>
                  <a:lnTo>
                    <a:pt x="44" y="4"/>
                  </a:lnTo>
                  <a:lnTo>
                    <a:pt x="33" y="110"/>
                  </a:lnTo>
                  <a:lnTo>
                    <a:pt x="0" y="106"/>
                  </a:lnTo>
                  <a:close/>
                </a:path>
              </a:pathLst>
            </a:custGeom>
            <a:solidFill>
              <a:srgbClr val="000000"/>
            </a:solidFill>
            <a:ln w="9525">
              <a:noFill/>
              <a:round/>
              <a:headEnd/>
              <a:tailEnd/>
            </a:ln>
          </p:spPr>
          <p:txBody>
            <a:bodyPr/>
            <a:lstStyle/>
            <a:p>
              <a:endParaRPr lang="en-US"/>
            </a:p>
          </p:txBody>
        </p:sp>
        <p:sp>
          <p:nvSpPr>
            <p:cNvPr id="93240" name="Freeform 568"/>
            <p:cNvSpPr>
              <a:spLocks/>
            </p:cNvSpPr>
            <p:nvPr/>
          </p:nvSpPr>
          <p:spPr bwMode="auto">
            <a:xfrm>
              <a:off x="3272" y="1952"/>
              <a:ext cx="44" cy="117"/>
            </a:xfrm>
            <a:custGeom>
              <a:avLst/>
              <a:gdLst>
                <a:gd name="T0" fmla="*/ 0 w 44"/>
                <a:gd name="T1" fmla="*/ 114 h 117"/>
                <a:gd name="T2" fmla="*/ 11 w 44"/>
                <a:gd name="T3" fmla="*/ 0 h 117"/>
                <a:gd name="T4" fmla="*/ 44 w 44"/>
                <a:gd name="T5" fmla="*/ 4 h 117"/>
                <a:gd name="T6" fmla="*/ 32 w 44"/>
                <a:gd name="T7" fmla="*/ 117 h 117"/>
                <a:gd name="T8" fmla="*/ 0 w 44"/>
                <a:gd name="T9" fmla="*/ 114 h 117"/>
                <a:gd name="T10" fmla="*/ 0 60000 65536"/>
                <a:gd name="T11" fmla="*/ 0 60000 65536"/>
                <a:gd name="T12" fmla="*/ 0 60000 65536"/>
                <a:gd name="T13" fmla="*/ 0 60000 65536"/>
                <a:gd name="T14" fmla="*/ 0 60000 65536"/>
                <a:gd name="T15" fmla="*/ 0 w 44"/>
                <a:gd name="T16" fmla="*/ 0 h 117"/>
                <a:gd name="T17" fmla="*/ 44 w 44"/>
                <a:gd name="T18" fmla="*/ 117 h 117"/>
              </a:gdLst>
              <a:ahLst/>
              <a:cxnLst>
                <a:cxn ang="T10">
                  <a:pos x="T0" y="T1"/>
                </a:cxn>
                <a:cxn ang="T11">
                  <a:pos x="T2" y="T3"/>
                </a:cxn>
                <a:cxn ang="T12">
                  <a:pos x="T4" y="T5"/>
                </a:cxn>
                <a:cxn ang="T13">
                  <a:pos x="T6" y="T7"/>
                </a:cxn>
                <a:cxn ang="T14">
                  <a:pos x="T8" y="T9"/>
                </a:cxn>
              </a:cxnLst>
              <a:rect l="T15" t="T16" r="T17" b="T18"/>
              <a:pathLst>
                <a:path w="44" h="117">
                  <a:moveTo>
                    <a:pt x="0" y="114"/>
                  </a:moveTo>
                  <a:lnTo>
                    <a:pt x="11" y="0"/>
                  </a:lnTo>
                  <a:lnTo>
                    <a:pt x="44" y="4"/>
                  </a:lnTo>
                  <a:lnTo>
                    <a:pt x="32" y="117"/>
                  </a:lnTo>
                  <a:lnTo>
                    <a:pt x="0" y="114"/>
                  </a:lnTo>
                  <a:close/>
                </a:path>
              </a:pathLst>
            </a:custGeom>
            <a:solidFill>
              <a:srgbClr val="000000"/>
            </a:solidFill>
            <a:ln w="9525">
              <a:noFill/>
              <a:round/>
              <a:headEnd/>
              <a:tailEnd/>
            </a:ln>
          </p:spPr>
          <p:txBody>
            <a:bodyPr/>
            <a:lstStyle/>
            <a:p>
              <a:endParaRPr lang="en-US"/>
            </a:p>
          </p:txBody>
        </p:sp>
        <p:sp>
          <p:nvSpPr>
            <p:cNvPr id="93241" name="Freeform 567"/>
            <p:cNvSpPr>
              <a:spLocks/>
            </p:cNvSpPr>
            <p:nvPr/>
          </p:nvSpPr>
          <p:spPr bwMode="auto">
            <a:xfrm>
              <a:off x="3283" y="1837"/>
              <a:ext cx="44" cy="119"/>
            </a:xfrm>
            <a:custGeom>
              <a:avLst/>
              <a:gdLst>
                <a:gd name="T0" fmla="*/ 0 w 44"/>
                <a:gd name="T1" fmla="*/ 115 h 119"/>
                <a:gd name="T2" fmla="*/ 12 w 44"/>
                <a:gd name="T3" fmla="*/ 0 h 119"/>
                <a:gd name="T4" fmla="*/ 44 w 44"/>
                <a:gd name="T5" fmla="*/ 4 h 119"/>
                <a:gd name="T6" fmla="*/ 33 w 44"/>
                <a:gd name="T7" fmla="*/ 119 h 119"/>
                <a:gd name="T8" fmla="*/ 0 w 44"/>
                <a:gd name="T9" fmla="*/ 115 h 119"/>
                <a:gd name="T10" fmla="*/ 0 60000 65536"/>
                <a:gd name="T11" fmla="*/ 0 60000 65536"/>
                <a:gd name="T12" fmla="*/ 0 60000 65536"/>
                <a:gd name="T13" fmla="*/ 0 60000 65536"/>
                <a:gd name="T14" fmla="*/ 0 60000 65536"/>
                <a:gd name="T15" fmla="*/ 0 w 44"/>
                <a:gd name="T16" fmla="*/ 0 h 119"/>
                <a:gd name="T17" fmla="*/ 44 w 44"/>
                <a:gd name="T18" fmla="*/ 119 h 119"/>
              </a:gdLst>
              <a:ahLst/>
              <a:cxnLst>
                <a:cxn ang="T10">
                  <a:pos x="T0" y="T1"/>
                </a:cxn>
                <a:cxn ang="T11">
                  <a:pos x="T2" y="T3"/>
                </a:cxn>
                <a:cxn ang="T12">
                  <a:pos x="T4" y="T5"/>
                </a:cxn>
                <a:cxn ang="T13">
                  <a:pos x="T6" y="T7"/>
                </a:cxn>
                <a:cxn ang="T14">
                  <a:pos x="T8" y="T9"/>
                </a:cxn>
              </a:cxnLst>
              <a:rect l="T15" t="T16" r="T17" b="T18"/>
              <a:pathLst>
                <a:path w="44" h="119">
                  <a:moveTo>
                    <a:pt x="0" y="115"/>
                  </a:moveTo>
                  <a:lnTo>
                    <a:pt x="12" y="0"/>
                  </a:lnTo>
                  <a:lnTo>
                    <a:pt x="44" y="4"/>
                  </a:lnTo>
                  <a:lnTo>
                    <a:pt x="33" y="119"/>
                  </a:lnTo>
                  <a:lnTo>
                    <a:pt x="0" y="115"/>
                  </a:lnTo>
                  <a:close/>
                </a:path>
              </a:pathLst>
            </a:custGeom>
            <a:solidFill>
              <a:srgbClr val="000000"/>
            </a:solidFill>
            <a:ln w="9525">
              <a:noFill/>
              <a:round/>
              <a:headEnd/>
              <a:tailEnd/>
            </a:ln>
          </p:spPr>
          <p:txBody>
            <a:bodyPr/>
            <a:lstStyle/>
            <a:p>
              <a:endParaRPr lang="en-US"/>
            </a:p>
          </p:txBody>
        </p:sp>
        <p:sp>
          <p:nvSpPr>
            <p:cNvPr id="93242" name="Freeform 566"/>
            <p:cNvSpPr>
              <a:spLocks/>
            </p:cNvSpPr>
            <p:nvPr/>
          </p:nvSpPr>
          <p:spPr bwMode="auto">
            <a:xfrm>
              <a:off x="3308" y="1604"/>
              <a:ext cx="42" cy="106"/>
            </a:xfrm>
            <a:custGeom>
              <a:avLst/>
              <a:gdLst>
                <a:gd name="T0" fmla="*/ 0 w 42"/>
                <a:gd name="T1" fmla="*/ 104 h 106"/>
                <a:gd name="T2" fmla="*/ 9 w 42"/>
                <a:gd name="T3" fmla="*/ 0 h 106"/>
                <a:gd name="T4" fmla="*/ 42 w 42"/>
                <a:gd name="T5" fmla="*/ 3 h 106"/>
                <a:gd name="T6" fmla="*/ 32 w 42"/>
                <a:gd name="T7" fmla="*/ 106 h 106"/>
                <a:gd name="T8" fmla="*/ 0 w 42"/>
                <a:gd name="T9" fmla="*/ 104 h 106"/>
                <a:gd name="T10" fmla="*/ 0 60000 65536"/>
                <a:gd name="T11" fmla="*/ 0 60000 65536"/>
                <a:gd name="T12" fmla="*/ 0 60000 65536"/>
                <a:gd name="T13" fmla="*/ 0 60000 65536"/>
                <a:gd name="T14" fmla="*/ 0 60000 65536"/>
                <a:gd name="T15" fmla="*/ 0 w 42"/>
                <a:gd name="T16" fmla="*/ 0 h 106"/>
                <a:gd name="T17" fmla="*/ 42 w 42"/>
                <a:gd name="T18" fmla="*/ 106 h 106"/>
              </a:gdLst>
              <a:ahLst/>
              <a:cxnLst>
                <a:cxn ang="T10">
                  <a:pos x="T0" y="T1"/>
                </a:cxn>
                <a:cxn ang="T11">
                  <a:pos x="T2" y="T3"/>
                </a:cxn>
                <a:cxn ang="T12">
                  <a:pos x="T4" y="T5"/>
                </a:cxn>
                <a:cxn ang="T13">
                  <a:pos x="T6" y="T7"/>
                </a:cxn>
                <a:cxn ang="T14">
                  <a:pos x="T8" y="T9"/>
                </a:cxn>
              </a:cxnLst>
              <a:rect l="T15" t="T16" r="T17" b="T18"/>
              <a:pathLst>
                <a:path w="42" h="106">
                  <a:moveTo>
                    <a:pt x="0" y="104"/>
                  </a:moveTo>
                  <a:lnTo>
                    <a:pt x="9" y="0"/>
                  </a:lnTo>
                  <a:lnTo>
                    <a:pt x="42" y="3"/>
                  </a:lnTo>
                  <a:lnTo>
                    <a:pt x="32" y="106"/>
                  </a:lnTo>
                  <a:lnTo>
                    <a:pt x="0" y="104"/>
                  </a:lnTo>
                  <a:close/>
                </a:path>
              </a:pathLst>
            </a:custGeom>
            <a:solidFill>
              <a:srgbClr val="000000"/>
            </a:solidFill>
            <a:ln w="9525">
              <a:noFill/>
              <a:round/>
              <a:headEnd/>
              <a:tailEnd/>
            </a:ln>
          </p:spPr>
          <p:txBody>
            <a:bodyPr/>
            <a:lstStyle/>
            <a:p>
              <a:endParaRPr lang="en-US"/>
            </a:p>
          </p:txBody>
        </p:sp>
        <p:sp>
          <p:nvSpPr>
            <p:cNvPr id="93243" name="Freeform 565"/>
            <p:cNvSpPr>
              <a:spLocks/>
            </p:cNvSpPr>
            <p:nvPr/>
          </p:nvSpPr>
          <p:spPr bwMode="auto">
            <a:xfrm>
              <a:off x="3317" y="1547"/>
              <a:ext cx="38" cy="60"/>
            </a:xfrm>
            <a:custGeom>
              <a:avLst/>
              <a:gdLst>
                <a:gd name="T0" fmla="*/ 0 w 38"/>
                <a:gd name="T1" fmla="*/ 57 h 60"/>
                <a:gd name="T2" fmla="*/ 5 w 38"/>
                <a:gd name="T3" fmla="*/ 0 h 60"/>
                <a:gd name="T4" fmla="*/ 38 w 38"/>
                <a:gd name="T5" fmla="*/ 3 h 60"/>
                <a:gd name="T6" fmla="*/ 33 w 38"/>
                <a:gd name="T7" fmla="*/ 60 h 60"/>
                <a:gd name="T8" fmla="*/ 0 w 38"/>
                <a:gd name="T9" fmla="*/ 57 h 60"/>
                <a:gd name="T10" fmla="*/ 0 60000 65536"/>
                <a:gd name="T11" fmla="*/ 0 60000 65536"/>
                <a:gd name="T12" fmla="*/ 0 60000 65536"/>
                <a:gd name="T13" fmla="*/ 0 60000 65536"/>
                <a:gd name="T14" fmla="*/ 0 60000 65536"/>
                <a:gd name="T15" fmla="*/ 0 w 38"/>
                <a:gd name="T16" fmla="*/ 0 h 60"/>
                <a:gd name="T17" fmla="*/ 38 w 38"/>
                <a:gd name="T18" fmla="*/ 60 h 60"/>
              </a:gdLst>
              <a:ahLst/>
              <a:cxnLst>
                <a:cxn ang="T10">
                  <a:pos x="T0" y="T1"/>
                </a:cxn>
                <a:cxn ang="T11">
                  <a:pos x="T2" y="T3"/>
                </a:cxn>
                <a:cxn ang="T12">
                  <a:pos x="T4" y="T5"/>
                </a:cxn>
                <a:cxn ang="T13">
                  <a:pos x="T6" y="T7"/>
                </a:cxn>
                <a:cxn ang="T14">
                  <a:pos x="T8" y="T9"/>
                </a:cxn>
              </a:cxnLst>
              <a:rect l="T15" t="T16" r="T17" b="T18"/>
              <a:pathLst>
                <a:path w="38" h="60">
                  <a:moveTo>
                    <a:pt x="0" y="57"/>
                  </a:moveTo>
                  <a:lnTo>
                    <a:pt x="5" y="0"/>
                  </a:lnTo>
                  <a:lnTo>
                    <a:pt x="38" y="3"/>
                  </a:lnTo>
                  <a:lnTo>
                    <a:pt x="33" y="60"/>
                  </a:lnTo>
                  <a:lnTo>
                    <a:pt x="0" y="57"/>
                  </a:lnTo>
                  <a:close/>
                </a:path>
              </a:pathLst>
            </a:custGeom>
            <a:solidFill>
              <a:srgbClr val="000000"/>
            </a:solidFill>
            <a:ln w="9525">
              <a:noFill/>
              <a:round/>
              <a:headEnd/>
              <a:tailEnd/>
            </a:ln>
          </p:spPr>
          <p:txBody>
            <a:bodyPr/>
            <a:lstStyle/>
            <a:p>
              <a:endParaRPr lang="en-US"/>
            </a:p>
          </p:txBody>
        </p:sp>
        <p:sp>
          <p:nvSpPr>
            <p:cNvPr id="93244" name="Freeform 564"/>
            <p:cNvSpPr>
              <a:spLocks/>
            </p:cNvSpPr>
            <p:nvPr/>
          </p:nvSpPr>
          <p:spPr bwMode="auto">
            <a:xfrm>
              <a:off x="3322" y="1490"/>
              <a:ext cx="39" cy="60"/>
            </a:xfrm>
            <a:custGeom>
              <a:avLst/>
              <a:gdLst>
                <a:gd name="T0" fmla="*/ 0 w 39"/>
                <a:gd name="T1" fmla="*/ 57 h 60"/>
                <a:gd name="T2" fmla="*/ 7 w 39"/>
                <a:gd name="T3" fmla="*/ 0 h 60"/>
                <a:gd name="T4" fmla="*/ 39 w 39"/>
                <a:gd name="T5" fmla="*/ 4 h 60"/>
                <a:gd name="T6" fmla="*/ 33 w 39"/>
                <a:gd name="T7" fmla="*/ 60 h 60"/>
                <a:gd name="T8" fmla="*/ 0 w 39"/>
                <a:gd name="T9" fmla="*/ 57 h 60"/>
                <a:gd name="T10" fmla="*/ 0 60000 65536"/>
                <a:gd name="T11" fmla="*/ 0 60000 65536"/>
                <a:gd name="T12" fmla="*/ 0 60000 65536"/>
                <a:gd name="T13" fmla="*/ 0 60000 65536"/>
                <a:gd name="T14" fmla="*/ 0 60000 65536"/>
                <a:gd name="T15" fmla="*/ 0 w 39"/>
                <a:gd name="T16" fmla="*/ 0 h 60"/>
                <a:gd name="T17" fmla="*/ 39 w 39"/>
                <a:gd name="T18" fmla="*/ 60 h 60"/>
              </a:gdLst>
              <a:ahLst/>
              <a:cxnLst>
                <a:cxn ang="T10">
                  <a:pos x="T0" y="T1"/>
                </a:cxn>
                <a:cxn ang="T11">
                  <a:pos x="T2" y="T3"/>
                </a:cxn>
                <a:cxn ang="T12">
                  <a:pos x="T4" y="T5"/>
                </a:cxn>
                <a:cxn ang="T13">
                  <a:pos x="T6" y="T7"/>
                </a:cxn>
                <a:cxn ang="T14">
                  <a:pos x="T8" y="T9"/>
                </a:cxn>
              </a:cxnLst>
              <a:rect l="T15" t="T16" r="T17" b="T18"/>
              <a:pathLst>
                <a:path w="39" h="60">
                  <a:moveTo>
                    <a:pt x="0" y="57"/>
                  </a:moveTo>
                  <a:lnTo>
                    <a:pt x="7" y="0"/>
                  </a:lnTo>
                  <a:lnTo>
                    <a:pt x="39" y="4"/>
                  </a:lnTo>
                  <a:lnTo>
                    <a:pt x="33" y="60"/>
                  </a:lnTo>
                  <a:lnTo>
                    <a:pt x="0" y="57"/>
                  </a:lnTo>
                  <a:close/>
                </a:path>
              </a:pathLst>
            </a:custGeom>
            <a:solidFill>
              <a:srgbClr val="000000"/>
            </a:solidFill>
            <a:ln w="9525">
              <a:noFill/>
              <a:round/>
              <a:headEnd/>
              <a:tailEnd/>
            </a:ln>
          </p:spPr>
          <p:txBody>
            <a:bodyPr/>
            <a:lstStyle/>
            <a:p>
              <a:endParaRPr lang="en-US"/>
            </a:p>
          </p:txBody>
        </p:sp>
        <p:sp>
          <p:nvSpPr>
            <p:cNvPr id="93245" name="Freeform 563"/>
            <p:cNvSpPr>
              <a:spLocks/>
            </p:cNvSpPr>
            <p:nvPr/>
          </p:nvSpPr>
          <p:spPr bwMode="auto">
            <a:xfrm>
              <a:off x="3329" y="1479"/>
              <a:ext cx="33" cy="15"/>
            </a:xfrm>
            <a:custGeom>
              <a:avLst/>
              <a:gdLst>
                <a:gd name="T0" fmla="*/ 0 w 33"/>
                <a:gd name="T1" fmla="*/ 11 h 15"/>
                <a:gd name="T2" fmla="*/ 1 w 33"/>
                <a:gd name="T3" fmla="*/ 0 h 15"/>
                <a:gd name="T4" fmla="*/ 33 w 33"/>
                <a:gd name="T5" fmla="*/ 4 h 15"/>
                <a:gd name="T6" fmla="*/ 32 w 33"/>
                <a:gd name="T7" fmla="*/ 15 h 15"/>
                <a:gd name="T8" fmla="*/ 0 w 33"/>
                <a:gd name="T9" fmla="*/ 11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1"/>
                  </a:moveTo>
                  <a:lnTo>
                    <a:pt x="1" y="0"/>
                  </a:lnTo>
                  <a:lnTo>
                    <a:pt x="33" y="4"/>
                  </a:lnTo>
                  <a:lnTo>
                    <a:pt x="32" y="15"/>
                  </a:lnTo>
                  <a:lnTo>
                    <a:pt x="0" y="11"/>
                  </a:lnTo>
                  <a:close/>
                </a:path>
              </a:pathLst>
            </a:custGeom>
            <a:solidFill>
              <a:srgbClr val="000000"/>
            </a:solidFill>
            <a:ln w="9525">
              <a:noFill/>
              <a:round/>
              <a:headEnd/>
              <a:tailEnd/>
            </a:ln>
          </p:spPr>
          <p:txBody>
            <a:bodyPr/>
            <a:lstStyle/>
            <a:p>
              <a:endParaRPr lang="en-US"/>
            </a:p>
          </p:txBody>
        </p:sp>
        <p:sp>
          <p:nvSpPr>
            <p:cNvPr id="93246" name="Freeform 562"/>
            <p:cNvSpPr>
              <a:spLocks/>
            </p:cNvSpPr>
            <p:nvPr/>
          </p:nvSpPr>
          <p:spPr bwMode="auto">
            <a:xfrm>
              <a:off x="3343" y="1326"/>
              <a:ext cx="34" cy="26"/>
            </a:xfrm>
            <a:custGeom>
              <a:avLst/>
              <a:gdLst>
                <a:gd name="T0" fmla="*/ 0 w 34"/>
                <a:gd name="T1" fmla="*/ 23 h 26"/>
                <a:gd name="T2" fmla="*/ 2 w 34"/>
                <a:gd name="T3" fmla="*/ 0 h 26"/>
                <a:gd name="T4" fmla="*/ 34 w 34"/>
                <a:gd name="T5" fmla="*/ 3 h 26"/>
                <a:gd name="T6" fmla="*/ 32 w 34"/>
                <a:gd name="T7" fmla="*/ 26 h 26"/>
                <a:gd name="T8" fmla="*/ 0 w 34"/>
                <a:gd name="T9" fmla="*/ 23 h 26"/>
                <a:gd name="T10" fmla="*/ 0 60000 65536"/>
                <a:gd name="T11" fmla="*/ 0 60000 65536"/>
                <a:gd name="T12" fmla="*/ 0 60000 65536"/>
                <a:gd name="T13" fmla="*/ 0 60000 65536"/>
                <a:gd name="T14" fmla="*/ 0 60000 65536"/>
                <a:gd name="T15" fmla="*/ 0 w 34"/>
                <a:gd name="T16" fmla="*/ 0 h 26"/>
                <a:gd name="T17" fmla="*/ 34 w 34"/>
                <a:gd name="T18" fmla="*/ 26 h 26"/>
              </a:gdLst>
              <a:ahLst/>
              <a:cxnLst>
                <a:cxn ang="T10">
                  <a:pos x="T0" y="T1"/>
                </a:cxn>
                <a:cxn ang="T11">
                  <a:pos x="T2" y="T3"/>
                </a:cxn>
                <a:cxn ang="T12">
                  <a:pos x="T4" y="T5"/>
                </a:cxn>
                <a:cxn ang="T13">
                  <a:pos x="T6" y="T7"/>
                </a:cxn>
                <a:cxn ang="T14">
                  <a:pos x="T8" y="T9"/>
                </a:cxn>
              </a:cxnLst>
              <a:rect l="T15" t="T16" r="T17" b="T18"/>
              <a:pathLst>
                <a:path w="34" h="26">
                  <a:moveTo>
                    <a:pt x="0" y="23"/>
                  </a:moveTo>
                  <a:lnTo>
                    <a:pt x="2" y="0"/>
                  </a:lnTo>
                  <a:lnTo>
                    <a:pt x="34" y="3"/>
                  </a:lnTo>
                  <a:lnTo>
                    <a:pt x="32" y="26"/>
                  </a:lnTo>
                  <a:lnTo>
                    <a:pt x="0" y="23"/>
                  </a:lnTo>
                  <a:close/>
                </a:path>
              </a:pathLst>
            </a:custGeom>
            <a:solidFill>
              <a:srgbClr val="000000"/>
            </a:solidFill>
            <a:ln w="9525">
              <a:noFill/>
              <a:round/>
              <a:headEnd/>
              <a:tailEnd/>
            </a:ln>
          </p:spPr>
          <p:txBody>
            <a:bodyPr/>
            <a:lstStyle/>
            <a:p>
              <a:endParaRPr lang="en-US"/>
            </a:p>
          </p:txBody>
        </p:sp>
        <p:sp>
          <p:nvSpPr>
            <p:cNvPr id="93247" name="Freeform 561"/>
            <p:cNvSpPr>
              <a:spLocks/>
            </p:cNvSpPr>
            <p:nvPr/>
          </p:nvSpPr>
          <p:spPr bwMode="auto">
            <a:xfrm>
              <a:off x="3345" y="1273"/>
              <a:ext cx="38" cy="56"/>
            </a:xfrm>
            <a:custGeom>
              <a:avLst/>
              <a:gdLst>
                <a:gd name="T0" fmla="*/ 0 w 38"/>
                <a:gd name="T1" fmla="*/ 53 h 56"/>
                <a:gd name="T2" fmla="*/ 5 w 38"/>
                <a:gd name="T3" fmla="*/ 0 h 56"/>
                <a:gd name="T4" fmla="*/ 38 w 38"/>
                <a:gd name="T5" fmla="*/ 3 h 56"/>
                <a:gd name="T6" fmla="*/ 32 w 38"/>
                <a:gd name="T7" fmla="*/ 56 h 56"/>
                <a:gd name="T8" fmla="*/ 0 w 38"/>
                <a:gd name="T9" fmla="*/ 53 h 56"/>
                <a:gd name="T10" fmla="*/ 0 60000 65536"/>
                <a:gd name="T11" fmla="*/ 0 60000 65536"/>
                <a:gd name="T12" fmla="*/ 0 60000 65536"/>
                <a:gd name="T13" fmla="*/ 0 60000 65536"/>
                <a:gd name="T14" fmla="*/ 0 60000 65536"/>
                <a:gd name="T15" fmla="*/ 0 w 38"/>
                <a:gd name="T16" fmla="*/ 0 h 56"/>
                <a:gd name="T17" fmla="*/ 38 w 38"/>
                <a:gd name="T18" fmla="*/ 56 h 56"/>
              </a:gdLst>
              <a:ahLst/>
              <a:cxnLst>
                <a:cxn ang="T10">
                  <a:pos x="T0" y="T1"/>
                </a:cxn>
                <a:cxn ang="T11">
                  <a:pos x="T2" y="T3"/>
                </a:cxn>
                <a:cxn ang="T12">
                  <a:pos x="T4" y="T5"/>
                </a:cxn>
                <a:cxn ang="T13">
                  <a:pos x="T6" y="T7"/>
                </a:cxn>
                <a:cxn ang="T14">
                  <a:pos x="T8" y="T9"/>
                </a:cxn>
              </a:cxnLst>
              <a:rect l="T15" t="T16" r="T17" b="T18"/>
              <a:pathLst>
                <a:path w="38" h="56">
                  <a:moveTo>
                    <a:pt x="0" y="53"/>
                  </a:moveTo>
                  <a:lnTo>
                    <a:pt x="5" y="0"/>
                  </a:lnTo>
                  <a:lnTo>
                    <a:pt x="38" y="3"/>
                  </a:lnTo>
                  <a:lnTo>
                    <a:pt x="32" y="56"/>
                  </a:lnTo>
                  <a:lnTo>
                    <a:pt x="0" y="53"/>
                  </a:lnTo>
                  <a:close/>
                </a:path>
              </a:pathLst>
            </a:custGeom>
            <a:solidFill>
              <a:srgbClr val="000000"/>
            </a:solidFill>
            <a:ln w="9525">
              <a:noFill/>
              <a:round/>
              <a:headEnd/>
              <a:tailEnd/>
            </a:ln>
          </p:spPr>
          <p:txBody>
            <a:bodyPr/>
            <a:lstStyle/>
            <a:p>
              <a:endParaRPr lang="en-US"/>
            </a:p>
          </p:txBody>
        </p:sp>
        <p:sp>
          <p:nvSpPr>
            <p:cNvPr id="93248" name="Freeform 560"/>
            <p:cNvSpPr>
              <a:spLocks/>
            </p:cNvSpPr>
            <p:nvPr/>
          </p:nvSpPr>
          <p:spPr bwMode="auto">
            <a:xfrm>
              <a:off x="3350" y="1220"/>
              <a:ext cx="38" cy="56"/>
            </a:xfrm>
            <a:custGeom>
              <a:avLst/>
              <a:gdLst>
                <a:gd name="T0" fmla="*/ 0 w 38"/>
                <a:gd name="T1" fmla="*/ 53 h 56"/>
                <a:gd name="T2" fmla="*/ 6 w 38"/>
                <a:gd name="T3" fmla="*/ 0 h 56"/>
                <a:gd name="T4" fmla="*/ 38 w 38"/>
                <a:gd name="T5" fmla="*/ 4 h 56"/>
                <a:gd name="T6" fmla="*/ 33 w 38"/>
                <a:gd name="T7" fmla="*/ 56 h 56"/>
                <a:gd name="T8" fmla="*/ 0 w 38"/>
                <a:gd name="T9" fmla="*/ 53 h 56"/>
                <a:gd name="T10" fmla="*/ 0 60000 65536"/>
                <a:gd name="T11" fmla="*/ 0 60000 65536"/>
                <a:gd name="T12" fmla="*/ 0 60000 65536"/>
                <a:gd name="T13" fmla="*/ 0 60000 65536"/>
                <a:gd name="T14" fmla="*/ 0 60000 65536"/>
                <a:gd name="T15" fmla="*/ 0 w 38"/>
                <a:gd name="T16" fmla="*/ 0 h 56"/>
                <a:gd name="T17" fmla="*/ 38 w 38"/>
                <a:gd name="T18" fmla="*/ 56 h 56"/>
              </a:gdLst>
              <a:ahLst/>
              <a:cxnLst>
                <a:cxn ang="T10">
                  <a:pos x="T0" y="T1"/>
                </a:cxn>
                <a:cxn ang="T11">
                  <a:pos x="T2" y="T3"/>
                </a:cxn>
                <a:cxn ang="T12">
                  <a:pos x="T4" y="T5"/>
                </a:cxn>
                <a:cxn ang="T13">
                  <a:pos x="T6" y="T7"/>
                </a:cxn>
                <a:cxn ang="T14">
                  <a:pos x="T8" y="T9"/>
                </a:cxn>
              </a:cxnLst>
              <a:rect l="T15" t="T16" r="T17" b="T18"/>
              <a:pathLst>
                <a:path w="38" h="56">
                  <a:moveTo>
                    <a:pt x="0" y="53"/>
                  </a:moveTo>
                  <a:lnTo>
                    <a:pt x="6" y="0"/>
                  </a:lnTo>
                  <a:lnTo>
                    <a:pt x="38" y="4"/>
                  </a:lnTo>
                  <a:lnTo>
                    <a:pt x="33" y="56"/>
                  </a:lnTo>
                  <a:lnTo>
                    <a:pt x="0" y="53"/>
                  </a:lnTo>
                  <a:close/>
                </a:path>
              </a:pathLst>
            </a:custGeom>
            <a:solidFill>
              <a:srgbClr val="000000"/>
            </a:solidFill>
            <a:ln w="9525">
              <a:noFill/>
              <a:round/>
              <a:headEnd/>
              <a:tailEnd/>
            </a:ln>
          </p:spPr>
          <p:txBody>
            <a:bodyPr/>
            <a:lstStyle/>
            <a:p>
              <a:endParaRPr lang="en-US"/>
            </a:p>
          </p:txBody>
        </p:sp>
        <p:sp>
          <p:nvSpPr>
            <p:cNvPr id="93249" name="Freeform 559"/>
            <p:cNvSpPr>
              <a:spLocks/>
            </p:cNvSpPr>
            <p:nvPr/>
          </p:nvSpPr>
          <p:spPr bwMode="auto">
            <a:xfrm>
              <a:off x="3356" y="1169"/>
              <a:ext cx="38" cy="55"/>
            </a:xfrm>
            <a:custGeom>
              <a:avLst/>
              <a:gdLst>
                <a:gd name="T0" fmla="*/ 0 w 38"/>
                <a:gd name="T1" fmla="*/ 51 h 55"/>
                <a:gd name="T2" fmla="*/ 5 w 38"/>
                <a:gd name="T3" fmla="*/ 0 h 55"/>
                <a:gd name="T4" fmla="*/ 38 w 38"/>
                <a:gd name="T5" fmla="*/ 3 h 55"/>
                <a:gd name="T6" fmla="*/ 32 w 38"/>
                <a:gd name="T7" fmla="*/ 55 h 55"/>
                <a:gd name="T8" fmla="*/ 0 w 38"/>
                <a:gd name="T9" fmla="*/ 51 h 55"/>
                <a:gd name="T10" fmla="*/ 0 60000 65536"/>
                <a:gd name="T11" fmla="*/ 0 60000 65536"/>
                <a:gd name="T12" fmla="*/ 0 60000 65536"/>
                <a:gd name="T13" fmla="*/ 0 60000 65536"/>
                <a:gd name="T14" fmla="*/ 0 60000 65536"/>
                <a:gd name="T15" fmla="*/ 0 w 38"/>
                <a:gd name="T16" fmla="*/ 0 h 55"/>
                <a:gd name="T17" fmla="*/ 38 w 38"/>
                <a:gd name="T18" fmla="*/ 55 h 55"/>
              </a:gdLst>
              <a:ahLst/>
              <a:cxnLst>
                <a:cxn ang="T10">
                  <a:pos x="T0" y="T1"/>
                </a:cxn>
                <a:cxn ang="T11">
                  <a:pos x="T2" y="T3"/>
                </a:cxn>
                <a:cxn ang="T12">
                  <a:pos x="T4" y="T5"/>
                </a:cxn>
                <a:cxn ang="T13">
                  <a:pos x="T6" y="T7"/>
                </a:cxn>
                <a:cxn ang="T14">
                  <a:pos x="T8" y="T9"/>
                </a:cxn>
              </a:cxnLst>
              <a:rect l="T15" t="T16" r="T17" b="T18"/>
              <a:pathLst>
                <a:path w="38" h="55">
                  <a:moveTo>
                    <a:pt x="0" y="51"/>
                  </a:moveTo>
                  <a:lnTo>
                    <a:pt x="5" y="0"/>
                  </a:lnTo>
                  <a:lnTo>
                    <a:pt x="38" y="3"/>
                  </a:lnTo>
                  <a:lnTo>
                    <a:pt x="32" y="55"/>
                  </a:lnTo>
                  <a:lnTo>
                    <a:pt x="0" y="51"/>
                  </a:lnTo>
                  <a:close/>
                </a:path>
              </a:pathLst>
            </a:custGeom>
            <a:solidFill>
              <a:srgbClr val="000000"/>
            </a:solidFill>
            <a:ln w="9525">
              <a:noFill/>
              <a:round/>
              <a:headEnd/>
              <a:tailEnd/>
            </a:ln>
          </p:spPr>
          <p:txBody>
            <a:bodyPr/>
            <a:lstStyle/>
            <a:p>
              <a:endParaRPr lang="en-US"/>
            </a:p>
          </p:txBody>
        </p:sp>
        <p:sp>
          <p:nvSpPr>
            <p:cNvPr id="93250" name="Freeform 558"/>
            <p:cNvSpPr>
              <a:spLocks/>
            </p:cNvSpPr>
            <p:nvPr/>
          </p:nvSpPr>
          <p:spPr bwMode="auto">
            <a:xfrm>
              <a:off x="3361" y="1120"/>
              <a:ext cx="38" cy="52"/>
            </a:xfrm>
            <a:custGeom>
              <a:avLst/>
              <a:gdLst>
                <a:gd name="T0" fmla="*/ 0 w 38"/>
                <a:gd name="T1" fmla="*/ 49 h 52"/>
                <a:gd name="T2" fmla="*/ 6 w 38"/>
                <a:gd name="T3" fmla="*/ 0 h 52"/>
                <a:gd name="T4" fmla="*/ 38 w 38"/>
                <a:gd name="T5" fmla="*/ 3 h 52"/>
                <a:gd name="T6" fmla="*/ 33 w 38"/>
                <a:gd name="T7" fmla="*/ 52 h 52"/>
                <a:gd name="T8" fmla="*/ 0 w 38"/>
                <a:gd name="T9" fmla="*/ 49 h 52"/>
                <a:gd name="T10" fmla="*/ 0 60000 65536"/>
                <a:gd name="T11" fmla="*/ 0 60000 65536"/>
                <a:gd name="T12" fmla="*/ 0 60000 65536"/>
                <a:gd name="T13" fmla="*/ 0 60000 65536"/>
                <a:gd name="T14" fmla="*/ 0 60000 65536"/>
                <a:gd name="T15" fmla="*/ 0 w 38"/>
                <a:gd name="T16" fmla="*/ 0 h 52"/>
                <a:gd name="T17" fmla="*/ 38 w 38"/>
                <a:gd name="T18" fmla="*/ 52 h 52"/>
              </a:gdLst>
              <a:ahLst/>
              <a:cxnLst>
                <a:cxn ang="T10">
                  <a:pos x="T0" y="T1"/>
                </a:cxn>
                <a:cxn ang="T11">
                  <a:pos x="T2" y="T3"/>
                </a:cxn>
                <a:cxn ang="T12">
                  <a:pos x="T4" y="T5"/>
                </a:cxn>
                <a:cxn ang="T13">
                  <a:pos x="T6" y="T7"/>
                </a:cxn>
                <a:cxn ang="T14">
                  <a:pos x="T8" y="T9"/>
                </a:cxn>
              </a:cxnLst>
              <a:rect l="T15" t="T16" r="T17" b="T18"/>
              <a:pathLst>
                <a:path w="38" h="52">
                  <a:moveTo>
                    <a:pt x="0" y="49"/>
                  </a:moveTo>
                  <a:lnTo>
                    <a:pt x="6" y="0"/>
                  </a:lnTo>
                  <a:lnTo>
                    <a:pt x="38" y="3"/>
                  </a:lnTo>
                  <a:lnTo>
                    <a:pt x="33" y="52"/>
                  </a:lnTo>
                  <a:lnTo>
                    <a:pt x="0" y="49"/>
                  </a:lnTo>
                  <a:close/>
                </a:path>
              </a:pathLst>
            </a:custGeom>
            <a:solidFill>
              <a:srgbClr val="000000"/>
            </a:solidFill>
            <a:ln w="9525">
              <a:noFill/>
              <a:round/>
              <a:headEnd/>
              <a:tailEnd/>
            </a:ln>
          </p:spPr>
          <p:txBody>
            <a:bodyPr/>
            <a:lstStyle/>
            <a:p>
              <a:endParaRPr lang="en-US"/>
            </a:p>
          </p:txBody>
        </p:sp>
        <p:sp>
          <p:nvSpPr>
            <p:cNvPr id="93251" name="Freeform 557"/>
            <p:cNvSpPr>
              <a:spLocks/>
            </p:cNvSpPr>
            <p:nvPr/>
          </p:nvSpPr>
          <p:spPr bwMode="auto">
            <a:xfrm>
              <a:off x="3381" y="975"/>
              <a:ext cx="34" cy="18"/>
            </a:xfrm>
            <a:custGeom>
              <a:avLst/>
              <a:gdLst>
                <a:gd name="T0" fmla="*/ 0 w 34"/>
                <a:gd name="T1" fmla="*/ 14 h 18"/>
                <a:gd name="T2" fmla="*/ 1 w 34"/>
                <a:gd name="T3" fmla="*/ 0 h 18"/>
                <a:gd name="T4" fmla="*/ 34 w 34"/>
                <a:gd name="T5" fmla="*/ 4 h 18"/>
                <a:gd name="T6" fmla="*/ 32 w 34"/>
                <a:gd name="T7" fmla="*/ 18 h 18"/>
                <a:gd name="T8" fmla="*/ 0 w 34"/>
                <a:gd name="T9" fmla="*/ 14 h 18"/>
                <a:gd name="T10" fmla="*/ 0 60000 65536"/>
                <a:gd name="T11" fmla="*/ 0 60000 65536"/>
                <a:gd name="T12" fmla="*/ 0 60000 65536"/>
                <a:gd name="T13" fmla="*/ 0 60000 65536"/>
                <a:gd name="T14" fmla="*/ 0 60000 65536"/>
                <a:gd name="T15" fmla="*/ 0 w 34"/>
                <a:gd name="T16" fmla="*/ 0 h 18"/>
                <a:gd name="T17" fmla="*/ 34 w 34"/>
                <a:gd name="T18" fmla="*/ 18 h 18"/>
              </a:gdLst>
              <a:ahLst/>
              <a:cxnLst>
                <a:cxn ang="T10">
                  <a:pos x="T0" y="T1"/>
                </a:cxn>
                <a:cxn ang="T11">
                  <a:pos x="T2" y="T3"/>
                </a:cxn>
                <a:cxn ang="T12">
                  <a:pos x="T4" y="T5"/>
                </a:cxn>
                <a:cxn ang="T13">
                  <a:pos x="T6" y="T7"/>
                </a:cxn>
                <a:cxn ang="T14">
                  <a:pos x="T8" y="T9"/>
                </a:cxn>
              </a:cxnLst>
              <a:rect l="T15" t="T16" r="T17" b="T18"/>
              <a:pathLst>
                <a:path w="34" h="18">
                  <a:moveTo>
                    <a:pt x="0" y="14"/>
                  </a:moveTo>
                  <a:lnTo>
                    <a:pt x="1" y="0"/>
                  </a:lnTo>
                  <a:lnTo>
                    <a:pt x="34" y="4"/>
                  </a:lnTo>
                  <a:lnTo>
                    <a:pt x="32" y="18"/>
                  </a:lnTo>
                  <a:lnTo>
                    <a:pt x="0" y="14"/>
                  </a:lnTo>
                  <a:close/>
                </a:path>
              </a:pathLst>
            </a:custGeom>
            <a:solidFill>
              <a:srgbClr val="000000"/>
            </a:solidFill>
            <a:ln w="9525">
              <a:noFill/>
              <a:round/>
              <a:headEnd/>
              <a:tailEnd/>
            </a:ln>
          </p:spPr>
          <p:txBody>
            <a:bodyPr/>
            <a:lstStyle/>
            <a:p>
              <a:endParaRPr lang="en-US"/>
            </a:p>
          </p:txBody>
        </p:sp>
        <p:sp>
          <p:nvSpPr>
            <p:cNvPr id="93252" name="Freeform 556"/>
            <p:cNvSpPr>
              <a:spLocks/>
            </p:cNvSpPr>
            <p:nvPr/>
          </p:nvSpPr>
          <p:spPr bwMode="auto">
            <a:xfrm>
              <a:off x="3382" y="930"/>
              <a:ext cx="38" cy="49"/>
            </a:xfrm>
            <a:custGeom>
              <a:avLst/>
              <a:gdLst>
                <a:gd name="T0" fmla="*/ 0 w 38"/>
                <a:gd name="T1" fmla="*/ 45 h 49"/>
                <a:gd name="T2" fmla="*/ 6 w 38"/>
                <a:gd name="T3" fmla="*/ 0 h 49"/>
                <a:gd name="T4" fmla="*/ 38 w 38"/>
                <a:gd name="T5" fmla="*/ 4 h 49"/>
                <a:gd name="T6" fmla="*/ 33 w 38"/>
                <a:gd name="T7" fmla="*/ 49 h 49"/>
                <a:gd name="T8" fmla="*/ 0 w 38"/>
                <a:gd name="T9" fmla="*/ 45 h 49"/>
                <a:gd name="T10" fmla="*/ 0 60000 65536"/>
                <a:gd name="T11" fmla="*/ 0 60000 65536"/>
                <a:gd name="T12" fmla="*/ 0 60000 65536"/>
                <a:gd name="T13" fmla="*/ 0 60000 65536"/>
                <a:gd name="T14" fmla="*/ 0 60000 65536"/>
                <a:gd name="T15" fmla="*/ 0 w 38"/>
                <a:gd name="T16" fmla="*/ 0 h 49"/>
                <a:gd name="T17" fmla="*/ 38 w 38"/>
                <a:gd name="T18" fmla="*/ 49 h 49"/>
              </a:gdLst>
              <a:ahLst/>
              <a:cxnLst>
                <a:cxn ang="T10">
                  <a:pos x="T0" y="T1"/>
                </a:cxn>
                <a:cxn ang="T11">
                  <a:pos x="T2" y="T3"/>
                </a:cxn>
                <a:cxn ang="T12">
                  <a:pos x="T4" y="T5"/>
                </a:cxn>
                <a:cxn ang="T13">
                  <a:pos x="T6" y="T7"/>
                </a:cxn>
                <a:cxn ang="T14">
                  <a:pos x="T8" y="T9"/>
                </a:cxn>
              </a:cxnLst>
              <a:rect l="T15" t="T16" r="T17" b="T18"/>
              <a:pathLst>
                <a:path w="38" h="49">
                  <a:moveTo>
                    <a:pt x="0" y="45"/>
                  </a:moveTo>
                  <a:lnTo>
                    <a:pt x="6" y="0"/>
                  </a:lnTo>
                  <a:lnTo>
                    <a:pt x="38" y="4"/>
                  </a:lnTo>
                  <a:lnTo>
                    <a:pt x="33" y="49"/>
                  </a:lnTo>
                  <a:lnTo>
                    <a:pt x="0" y="45"/>
                  </a:lnTo>
                  <a:close/>
                </a:path>
              </a:pathLst>
            </a:custGeom>
            <a:solidFill>
              <a:srgbClr val="000000"/>
            </a:solidFill>
            <a:ln w="9525">
              <a:noFill/>
              <a:round/>
              <a:headEnd/>
              <a:tailEnd/>
            </a:ln>
          </p:spPr>
          <p:txBody>
            <a:bodyPr/>
            <a:lstStyle/>
            <a:p>
              <a:endParaRPr lang="en-US"/>
            </a:p>
          </p:txBody>
        </p:sp>
        <p:sp>
          <p:nvSpPr>
            <p:cNvPr id="93253" name="Freeform 555"/>
            <p:cNvSpPr>
              <a:spLocks/>
            </p:cNvSpPr>
            <p:nvPr/>
          </p:nvSpPr>
          <p:spPr bwMode="auto">
            <a:xfrm>
              <a:off x="3388" y="886"/>
              <a:ext cx="38" cy="48"/>
            </a:xfrm>
            <a:custGeom>
              <a:avLst/>
              <a:gdLst>
                <a:gd name="T0" fmla="*/ 0 w 38"/>
                <a:gd name="T1" fmla="*/ 44 h 48"/>
                <a:gd name="T2" fmla="*/ 5 w 38"/>
                <a:gd name="T3" fmla="*/ 0 h 48"/>
                <a:gd name="T4" fmla="*/ 38 w 38"/>
                <a:gd name="T5" fmla="*/ 4 h 48"/>
                <a:gd name="T6" fmla="*/ 32 w 38"/>
                <a:gd name="T7" fmla="*/ 48 h 48"/>
                <a:gd name="T8" fmla="*/ 0 w 38"/>
                <a:gd name="T9" fmla="*/ 44 h 48"/>
                <a:gd name="T10" fmla="*/ 0 60000 65536"/>
                <a:gd name="T11" fmla="*/ 0 60000 65536"/>
                <a:gd name="T12" fmla="*/ 0 60000 65536"/>
                <a:gd name="T13" fmla="*/ 0 60000 65536"/>
                <a:gd name="T14" fmla="*/ 0 60000 65536"/>
                <a:gd name="T15" fmla="*/ 0 w 38"/>
                <a:gd name="T16" fmla="*/ 0 h 48"/>
                <a:gd name="T17" fmla="*/ 38 w 38"/>
                <a:gd name="T18" fmla="*/ 48 h 48"/>
              </a:gdLst>
              <a:ahLst/>
              <a:cxnLst>
                <a:cxn ang="T10">
                  <a:pos x="T0" y="T1"/>
                </a:cxn>
                <a:cxn ang="T11">
                  <a:pos x="T2" y="T3"/>
                </a:cxn>
                <a:cxn ang="T12">
                  <a:pos x="T4" y="T5"/>
                </a:cxn>
                <a:cxn ang="T13">
                  <a:pos x="T6" y="T7"/>
                </a:cxn>
                <a:cxn ang="T14">
                  <a:pos x="T8" y="T9"/>
                </a:cxn>
              </a:cxnLst>
              <a:rect l="T15" t="T16" r="T17" b="T18"/>
              <a:pathLst>
                <a:path w="38" h="48">
                  <a:moveTo>
                    <a:pt x="0" y="44"/>
                  </a:moveTo>
                  <a:lnTo>
                    <a:pt x="5" y="0"/>
                  </a:lnTo>
                  <a:lnTo>
                    <a:pt x="38" y="4"/>
                  </a:lnTo>
                  <a:lnTo>
                    <a:pt x="32" y="48"/>
                  </a:lnTo>
                  <a:lnTo>
                    <a:pt x="0" y="44"/>
                  </a:lnTo>
                  <a:close/>
                </a:path>
              </a:pathLst>
            </a:custGeom>
            <a:solidFill>
              <a:srgbClr val="000000"/>
            </a:solidFill>
            <a:ln w="9525">
              <a:noFill/>
              <a:round/>
              <a:headEnd/>
              <a:tailEnd/>
            </a:ln>
          </p:spPr>
          <p:txBody>
            <a:bodyPr/>
            <a:lstStyle/>
            <a:p>
              <a:endParaRPr lang="en-US"/>
            </a:p>
          </p:txBody>
        </p:sp>
        <p:sp>
          <p:nvSpPr>
            <p:cNvPr id="93254" name="Freeform 554"/>
            <p:cNvSpPr>
              <a:spLocks/>
            </p:cNvSpPr>
            <p:nvPr/>
          </p:nvSpPr>
          <p:spPr bwMode="auto">
            <a:xfrm>
              <a:off x="3393" y="844"/>
              <a:ext cx="37" cy="46"/>
            </a:xfrm>
            <a:custGeom>
              <a:avLst/>
              <a:gdLst>
                <a:gd name="T0" fmla="*/ 0 w 37"/>
                <a:gd name="T1" fmla="*/ 42 h 46"/>
                <a:gd name="T2" fmla="*/ 5 w 37"/>
                <a:gd name="T3" fmla="*/ 0 h 46"/>
                <a:gd name="T4" fmla="*/ 37 w 37"/>
                <a:gd name="T5" fmla="*/ 3 h 46"/>
                <a:gd name="T6" fmla="*/ 33 w 37"/>
                <a:gd name="T7" fmla="*/ 46 h 46"/>
                <a:gd name="T8" fmla="*/ 0 w 37"/>
                <a:gd name="T9" fmla="*/ 42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0" y="42"/>
                  </a:moveTo>
                  <a:lnTo>
                    <a:pt x="5" y="0"/>
                  </a:lnTo>
                  <a:lnTo>
                    <a:pt x="37" y="3"/>
                  </a:lnTo>
                  <a:lnTo>
                    <a:pt x="33" y="46"/>
                  </a:lnTo>
                  <a:lnTo>
                    <a:pt x="0" y="42"/>
                  </a:lnTo>
                  <a:close/>
                </a:path>
              </a:pathLst>
            </a:custGeom>
            <a:solidFill>
              <a:srgbClr val="000000"/>
            </a:solidFill>
            <a:ln w="9525">
              <a:noFill/>
              <a:round/>
              <a:headEnd/>
              <a:tailEnd/>
            </a:ln>
          </p:spPr>
          <p:txBody>
            <a:bodyPr/>
            <a:lstStyle/>
            <a:p>
              <a:endParaRPr lang="en-US"/>
            </a:p>
          </p:txBody>
        </p:sp>
        <p:sp>
          <p:nvSpPr>
            <p:cNvPr id="93255" name="Freeform 553"/>
            <p:cNvSpPr>
              <a:spLocks/>
            </p:cNvSpPr>
            <p:nvPr/>
          </p:nvSpPr>
          <p:spPr bwMode="auto">
            <a:xfrm>
              <a:off x="3398" y="803"/>
              <a:ext cx="38" cy="45"/>
            </a:xfrm>
            <a:custGeom>
              <a:avLst/>
              <a:gdLst>
                <a:gd name="T0" fmla="*/ 0 w 38"/>
                <a:gd name="T1" fmla="*/ 41 h 45"/>
                <a:gd name="T2" fmla="*/ 5 w 38"/>
                <a:gd name="T3" fmla="*/ 0 h 45"/>
                <a:gd name="T4" fmla="*/ 38 w 38"/>
                <a:gd name="T5" fmla="*/ 4 h 45"/>
                <a:gd name="T6" fmla="*/ 32 w 38"/>
                <a:gd name="T7" fmla="*/ 45 h 45"/>
                <a:gd name="T8" fmla="*/ 0 w 38"/>
                <a:gd name="T9" fmla="*/ 41 h 45"/>
                <a:gd name="T10" fmla="*/ 0 60000 65536"/>
                <a:gd name="T11" fmla="*/ 0 60000 65536"/>
                <a:gd name="T12" fmla="*/ 0 60000 65536"/>
                <a:gd name="T13" fmla="*/ 0 60000 65536"/>
                <a:gd name="T14" fmla="*/ 0 60000 65536"/>
                <a:gd name="T15" fmla="*/ 0 w 38"/>
                <a:gd name="T16" fmla="*/ 0 h 45"/>
                <a:gd name="T17" fmla="*/ 38 w 38"/>
                <a:gd name="T18" fmla="*/ 45 h 45"/>
              </a:gdLst>
              <a:ahLst/>
              <a:cxnLst>
                <a:cxn ang="T10">
                  <a:pos x="T0" y="T1"/>
                </a:cxn>
                <a:cxn ang="T11">
                  <a:pos x="T2" y="T3"/>
                </a:cxn>
                <a:cxn ang="T12">
                  <a:pos x="T4" y="T5"/>
                </a:cxn>
                <a:cxn ang="T13">
                  <a:pos x="T6" y="T7"/>
                </a:cxn>
                <a:cxn ang="T14">
                  <a:pos x="T8" y="T9"/>
                </a:cxn>
              </a:cxnLst>
              <a:rect l="T15" t="T16" r="T17" b="T18"/>
              <a:pathLst>
                <a:path w="38" h="45">
                  <a:moveTo>
                    <a:pt x="0" y="41"/>
                  </a:moveTo>
                  <a:lnTo>
                    <a:pt x="5" y="0"/>
                  </a:lnTo>
                  <a:lnTo>
                    <a:pt x="38" y="4"/>
                  </a:lnTo>
                  <a:lnTo>
                    <a:pt x="32" y="45"/>
                  </a:lnTo>
                  <a:lnTo>
                    <a:pt x="0" y="41"/>
                  </a:lnTo>
                  <a:close/>
                </a:path>
              </a:pathLst>
            </a:custGeom>
            <a:solidFill>
              <a:srgbClr val="000000"/>
            </a:solidFill>
            <a:ln w="9525">
              <a:noFill/>
              <a:round/>
              <a:headEnd/>
              <a:tailEnd/>
            </a:ln>
          </p:spPr>
          <p:txBody>
            <a:bodyPr/>
            <a:lstStyle/>
            <a:p>
              <a:endParaRPr lang="en-US"/>
            </a:p>
          </p:txBody>
        </p:sp>
        <p:sp>
          <p:nvSpPr>
            <p:cNvPr id="93256" name="Freeform 552"/>
            <p:cNvSpPr>
              <a:spLocks/>
            </p:cNvSpPr>
            <p:nvPr/>
          </p:nvSpPr>
          <p:spPr bwMode="auto">
            <a:xfrm>
              <a:off x="3403" y="764"/>
              <a:ext cx="37" cy="43"/>
            </a:xfrm>
            <a:custGeom>
              <a:avLst/>
              <a:gdLst>
                <a:gd name="T0" fmla="*/ 0 w 37"/>
                <a:gd name="T1" fmla="*/ 39 h 43"/>
                <a:gd name="T2" fmla="*/ 5 w 37"/>
                <a:gd name="T3" fmla="*/ 0 h 43"/>
                <a:gd name="T4" fmla="*/ 37 w 37"/>
                <a:gd name="T5" fmla="*/ 5 h 43"/>
                <a:gd name="T6" fmla="*/ 33 w 37"/>
                <a:gd name="T7" fmla="*/ 43 h 43"/>
                <a:gd name="T8" fmla="*/ 0 w 37"/>
                <a:gd name="T9" fmla="*/ 39 h 43"/>
                <a:gd name="T10" fmla="*/ 0 60000 65536"/>
                <a:gd name="T11" fmla="*/ 0 60000 65536"/>
                <a:gd name="T12" fmla="*/ 0 60000 65536"/>
                <a:gd name="T13" fmla="*/ 0 60000 65536"/>
                <a:gd name="T14" fmla="*/ 0 60000 65536"/>
                <a:gd name="T15" fmla="*/ 0 w 37"/>
                <a:gd name="T16" fmla="*/ 0 h 43"/>
                <a:gd name="T17" fmla="*/ 37 w 37"/>
                <a:gd name="T18" fmla="*/ 43 h 43"/>
              </a:gdLst>
              <a:ahLst/>
              <a:cxnLst>
                <a:cxn ang="T10">
                  <a:pos x="T0" y="T1"/>
                </a:cxn>
                <a:cxn ang="T11">
                  <a:pos x="T2" y="T3"/>
                </a:cxn>
                <a:cxn ang="T12">
                  <a:pos x="T4" y="T5"/>
                </a:cxn>
                <a:cxn ang="T13">
                  <a:pos x="T6" y="T7"/>
                </a:cxn>
                <a:cxn ang="T14">
                  <a:pos x="T8" y="T9"/>
                </a:cxn>
              </a:cxnLst>
              <a:rect l="T15" t="T16" r="T17" b="T18"/>
              <a:pathLst>
                <a:path w="37" h="43">
                  <a:moveTo>
                    <a:pt x="0" y="39"/>
                  </a:moveTo>
                  <a:lnTo>
                    <a:pt x="5" y="0"/>
                  </a:lnTo>
                  <a:lnTo>
                    <a:pt x="37" y="5"/>
                  </a:lnTo>
                  <a:lnTo>
                    <a:pt x="33" y="43"/>
                  </a:lnTo>
                  <a:lnTo>
                    <a:pt x="0" y="39"/>
                  </a:lnTo>
                  <a:close/>
                </a:path>
              </a:pathLst>
            </a:custGeom>
            <a:solidFill>
              <a:srgbClr val="000000"/>
            </a:solidFill>
            <a:ln w="9525">
              <a:noFill/>
              <a:round/>
              <a:headEnd/>
              <a:tailEnd/>
            </a:ln>
          </p:spPr>
          <p:txBody>
            <a:bodyPr/>
            <a:lstStyle/>
            <a:p>
              <a:endParaRPr lang="en-US"/>
            </a:p>
          </p:txBody>
        </p:sp>
        <p:sp>
          <p:nvSpPr>
            <p:cNvPr id="93257" name="Freeform 551"/>
            <p:cNvSpPr>
              <a:spLocks/>
            </p:cNvSpPr>
            <p:nvPr/>
          </p:nvSpPr>
          <p:spPr bwMode="auto">
            <a:xfrm>
              <a:off x="3408" y="760"/>
              <a:ext cx="32" cy="9"/>
            </a:xfrm>
            <a:custGeom>
              <a:avLst/>
              <a:gdLst>
                <a:gd name="T0" fmla="*/ 0 w 32"/>
                <a:gd name="T1" fmla="*/ 3 h 9"/>
                <a:gd name="T2" fmla="*/ 1 w 32"/>
                <a:gd name="T3" fmla="*/ 0 h 9"/>
                <a:gd name="T4" fmla="*/ 32 w 32"/>
                <a:gd name="T5" fmla="*/ 6 h 9"/>
                <a:gd name="T6" fmla="*/ 32 w 32"/>
                <a:gd name="T7" fmla="*/ 9 h 9"/>
                <a:gd name="T8" fmla="*/ 0 w 32"/>
                <a:gd name="T9" fmla="*/ 3 h 9"/>
                <a:gd name="T10" fmla="*/ 0 60000 65536"/>
                <a:gd name="T11" fmla="*/ 0 60000 65536"/>
                <a:gd name="T12" fmla="*/ 0 60000 65536"/>
                <a:gd name="T13" fmla="*/ 0 60000 65536"/>
                <a:gd name="T14" fmla="*/ 0 60000 65536"/>
                <a:gd name="T15" fmla="*/ 0 w 32"/>
                <a:gd name="T16" fmla="*/ 0 h 9"/>
                <a:gd name="T17" fmla="*/ 32 w 32"/>
                <a:gd name="T18" fmla="*/ 9 h 9"/>
              </a:gdLst>
              <a:ahLst/>
              <a:cxnLst>
                <a:cxn ang="T10">
                  <a:pos x="T0" y="T1"/>
                </a:cxn>
                <a:cxn ang="T11">
                  <a:pos x="T2" y="T3"/>
                </a:cxn>
                <a:cxn ang="T12">
                  <a:pos x="T4" y="T5"/>
                </a:cxn>
                <a:cxn ang="T13">
                  <a:pos x="T6" y="T7"/>
                </a:cxn>
                <a:cxn ang="T14">
                  <a:pos x="T8" y="T9"/>
                </a:cxn>
              </a:cxnLst>
              <a:rect l="T15" t="T16" r="T17" b="T18"/>
              <a:pathLst>
                <a:path w="32" h="9">
                  <a:moveTo>
                    <a:pt x="0" y="3"/>
                  </a:moveTo>
                  <a:lnTo>
                    <a:pt x="1" y="0"/>
                  </a:lnTo>
                  <a:lnTo>
                    <a:pt x="32" y="6"/>
                  </a:lnTo>
                  <a:lnTo>
                    <a:pt x="32" y="9"/>
                  </a:lnTo>
                  <a:lnTo>
                    <a:pt x="0" y="3"/>
                  </a:lnTo>
                  <a:close/>
                </a:path>
              </a:pathLst>
            </a:custGeom>
            <a:solidFill>
              <a:srgbClr val="000000"/>
            </a:solidFill>
            <a:ln w="9525">
              <a:noFill/>
              <a:round/>
              <a:headEnd/>
              <a:tailEnd/>
            </a:ln>
          </p:spPr>
          <p:txBody>
            <a:bodyPr/>
            <a:lstStyle/>
            <a:p>
              <a:endParaRPr lang="en-US"/>
            </a:p>
          </p:txBody>
        </p:sp>
        <p:sp>
          <p:nvSpPr>
            <p:cNvPr id="93258" name="Freeform 550"/>
            <p:cNvSpPr>
              <a:spLocks/>
            </p:cNvSpPr>
            <p:nvPr/>
          </p:nvSpPr>
          <p:spPr bwMode="auto">
            <a:xfrm>
              <a:off x="3427" y="626"/>
              <a:ext cx="32" cy="9"/>
            </a:xfrm>
            <a:custGeom>
              <a:avLst/>
              <a:gdLst>
                <a:gd name="T0" fmla="*/ 0 w 32"/>
                <a:gd name="T1" fmla="*/ 4 h 9"/>
                <a:gd name="T2" fmla="*/ 1 w 32"/>
                <a:gd name="T3" fmla="*/ 0 h 9"/>
                <a:gd name="T4" fmla="*/ 32 w 32"/>
                <a:gd name="T5" fmla="*/ 5 h 9"/>
                <a:gd name="T6" fmla="*/ 32 w 32"/>
                <a:gd name="T7" fmla="*/ 9 h 9"/>
                <a:gd name="T8" fmla="*/ 0 w 32"/>
                <a:gd name="T9" fmla="*/ 4 h 9"/>
                <a:gd name="T10" fmla="*/ 0 60000 65536"/>
                <a:gd name="T11" fmla="*/ 0 60000 65536"/>
                <a:gd name="T12" fmla="*/ 0 60000 65536"/>
                <a:gd name="T13" fmla="*/ 0 60000 65536"/>
                <a:gd name="T14" fmla="*/ 0 60000 65536"/>
                <a:gd name="T15" fmla="*/ 0 w 32"/>
                <a:gd name="T16" fmla="*/ 0 h 9"/>
                <a:gd name="T17" fmla="*/ 32 w 32"/>
                <a:gd name="T18" fmla="*/ 9 h 9"/>
              </a:gdLst>
              <a:ahLst/>
              <a:cxnLst>
                <a:cxn ang="T10">
                  <a:pos x="T0" y="T1"/>
                </a:cxn>
                <a:cxn ang="T11">
                  <a:pos x="T2" y="T3"/>
                </a:cxn>
                <a:cxn ang="T12">
                  <a:pos x="T4" y="T5"/>
                </a:cxn>
                <a:cxn ang="T13">
                  <a:pos x="T6" y="T7"/>
                </a:cxn>
                <a:cxn ang="T14">
                  <a:pos x="T8" y="T9"/>
                </a:cxn>
              </a:cxnLst>
              <a:rect l="T15" t="T16" r="T17" b="T18"/>
              <a:pathLst>
                <a:path w="32" h="9">
                  <a:moveTo>
                    <a:pt x="0" y="4"/>
                  </a:moveTo>
                  <a:lnTo>
                    <a:pt x="1" y="0"/>
                  </a:lnTo>
                  <a:lnTo>
                    <a:pt x="32" y="5"/>
                  </a:lnTo>
                  <a:lnTo>
                    <a:pt x="32" y="9"/>
                  </a:lnTo>
                  <a:lnTo>
                    <a:pt x="0" y="4"/>
                  </a:lnTo>
                  <a:close/>
                </a:path>
              </a:pathLst>
            </a:custGeom>
            <a:solidFill>
              <a:srgbClr val="000000"/>
            </a:solidFill>
            <a:ln w="9525">
              <a:noFill/>
              <a:round/>
              <a:headEnd/>
              <a:tailEnd/>
            </a:ln>
          </p:spPr>
          <p:txBody>
            <a:bodyPr/>
            <a:lstStyle/>
            <a:p>
              <a:endParaRPr lang="en-US"/>
            </a:p>
          </p:txBody>
        </p:sp>
        <p:sp>
          <p:nvSpPr>
            <p:cNvPr id="93259" name="Freeform 549"/>
            <p:cNvSpPr>
              <a:spLocks/>
            </p:cNvSpPr>
            <p:nvPr/>
          </p:nvSpPr>
          <p:spPr bwMode="auto">
            <a:xfrm>
              <a:off x="3428" y="611"/>
              <a:ext cx="34" cy="20"/>
            </a:xfrm>
            <a:custGeom>
              <a:avLst/>
              <a:gdLst>
                <a:gd name="T0" fmla="*/ 0 w 34"/>
                <a:gd name="T1" fmla="*/ 16 h 20"/>
                <a:gd name="T2" fmla="*/ 2 w 34"/>
                <a:gd name="T3" fmla="*/ 0 h 20"/>
                <a:gd name="T4" fmla="*/ 34 w 34"/>
                <a:gd name="T5" fmla="*/ 4 h 20"/>
                <a:gd name="T6" fmla="*/ 32 w 34"/>
                <a:gd name="T7" fmla="*/ 20 h 20"/>
                <a:gd name="T8" fmla="*/ 0 w 34"/>
                <a:gd name="T9" fmla="*/ 16 h 20"/>
                <a:gd name="T10" fmla="*/ 0 60000 65536"/>
                <a:gd name="T11" fmla="*/ 0 60000 65536"/>
                <a:gd name="T12" fmla="*/ 0 60000 65536"/>
                <a:gd name="T13" fmla="*/ 0 60000 65536"/>
                <a:gd name="T14" fmla="*/ 0 60000 65536"/>
                <a:gd name="T15" fmla="*/ 0 w 34"/>
                <a:gd name="T16" fmla="*/ 0 h 20"/>
                <a:gd name="T17" fmla="*/ 34 w 34"/>
                <a:gd name="T18" fmla="*/ 20 h 20"/>
              </a:gdLst>
              <a:ahLst/>
              <a:cxnLst>
                <a:cxn ang="T10">
                  <a:pos x="T0" y="T1"/>
                </a:cxn>
                <a:cxn ang="T11">
                  <a:pos x="T2" y="T3"/>
                </a:cxn>
                <a:cxn ang="T12">
                  <a:pos x="T4" y="T5"/>
                </a:cxn>
                <a:cxn ang="T13">
                  <a:pos x="T6" y="T7"/>
                </a:cxn>
                <a:cxn ang="T14">
                  <a:pos x="T8" y="T9"/>
                </a:cxn>
              </a:cxnLst>
              <a:rect l="T15" t="T16" r="T17" b="T18"/>
              <a:pathLst>
                <a:path w="34" h="20">
                  <a:moveTo>
                    <a:pt x="0" y="16"/>
                  </a:moveTo>
                  <a:lnTo>
                    <a:pt x="2" y="0"/>
                  </a:lnTo>
                  <a:lnTo>
                    <a:pt x="34" y="4"/>
                  </a:lnTo>
                  <a:lnTo>
                    <a:pt x="32" y="20"/>
                  </a:lnTo>
                  <a:lnTo>
                    <a:pt x="0" y="16"/>
                  </a:lnTo>
                  <a:close/>
                </a:path>
              </a:pathLst>
            </a:custGeom>
            <a:solidFill>
              <a:srgbClr val="000000"/>
            </a:solidFill>
            <a:ln w="9525">
              <a:noFill/>
              <a:round/>
              <a:headEnd/>
              <a:tailEnd/>
            </a:ln>
          </p:spPr>
          <p:txBody>
            <a:bodyPr/>
            <a:lstStyle/>
            <a:p>
              <a:endParaRPr lang="en-US"/>
            </a:p>
          </p:txBody>
        </p:sp>
        <p:sp>
          <p:nvSpPr>
            <p:cNvPr id="93260" name="Freeform 548"/>
            <p:cNvSpPr>
              <a:spLocks/>
            </p:cNvSpPr>
            <p:nvPr/>
          </p:nvSpPr>
          <p:spPr bwMode="auto">
            <a:xfrm>
              <a:off x="3430" y="596"/>
              <a:ext cx="34" cy="19"/>
            </a:xfrm>
            <a:custGeom>
              <a:avLst/>
              <a:gdLst>
                <a:gd name="T0" fmla="*/ 0 w 34"/>
                <a:gd name="T1" fmla="*/ 14 h 19"/>
                <a:gd name="T2" fmla="*/ 2 w 34"/>
                <a:gd name="T3" fmla="*/ 0 h 19"/>
                <a:gd name="T4" fmla="*/ 34 w 34"/>
                <a:gd name="T5" fmla="*/ 5 h 19"/>
                <a:gd name="T6" fmla="*/ 32 w 34"/>
                <a:gd name="T7" fmla="*/ 19 h 19"/>
                <a:gd name="T8" fmla="*/ 0 w 34"/>
                <a:gd name="T9" fmla="*/ 14 h 19"/>
                <a:gd name="T10" fmla="*/ 0 60000 65536"/>
                <a:gd name="T11" fmla="*/ 0 60000 65536"/>
                <a:gd name="T12" fmla="*/ 0 60000 65536"/>
                <a:gd name="T13" fmla="*/ 0 60000 65536"/>
                <a:gd name="T14" fmla="*/ 0 60000 65536"/>
                <a:gd name="T15" fmla="*/ 0 w 34"/>
                <a:gd name="T16" fmla="*/ 0 h 19"/>
                <a:gd name="T17" fmla="*/ 34 w 34"/>
                <a:gd name="T18" fmla="*/ 19 h 19"/>
              </a:gdLst>
              <a:ahLst/>
              <a:cxnLst>
                <a:cxn ang="T10">
                  <a:pos x="T0" y="T1"/>
                </a:cxn>
                <a:cxn ang="T11">
                  <a:pos x="T2" y="T3"/>
                </a:cxn>
                <a:cxn ang="T12">
                  <a:pos x="T4" y="T5"/>
                </a:cxn>
                <a:cxn ang="T13">
                  <a:pos x="T6" y="T7"/>
                </a:cxn>
                <a:cxn ang="T14">
                  <a:pos x="T8" y="T9"/>
                </a:cxn>
              </a:cxnLst>
              <a:rect l="T15" t="T16" r="T17" b="T18"/>
              <a:pathLst>
                <a:path w="34" h="19">
                  <a:moveTo>
                    <a:pt x="0" y="14"/>
                  </a:moveTo>
                  <a:lnTo>
                    <a:pt x="2" y="0"/>
                  </a:lnTo>
                  <a:lnTo>
                    <a:pt x="34" y="5"/>
                  </a:lnTo>
                  <a:lnTo>
                    <a:pt x="32" y="19"/>
                  </a:lnTo>
                  <a:lnTo>
                    <a:pt x="0" y="14"/>
                  </a:lnTo>
                  <a:close/>
                </a:path>
              </a:pathLst>
            </a:custGeom>
            <a:solidFill>
              <a:srgbClr val="000000"/>
            </a:solidFill>
            <a:ln w="9525">
              <a:noFill/>
              <a:round/>
              <a:headEnd/>
              <a:tailEnd/>
            </a:ln>
          </p:spPr>
          <p:txBody>
            <a:bodyPr/>
            <a:lstStyle/>
            <a:p>
              <a:endParaRPr lang="en-US"/>
            </a:p>
          </p:txBody>
        </p:sp>
        <p:sp>
          <p:nvSpPr>
            <p:cNvPr id="93261" name="Freeform 547"/>
            <p:cNvSpPr>
              <a:spLocks/>
            </p:cNvSpPr>
            <p:nvPr/>
          </p:nvSpPr>
          <p:spPr bwMode="auto">
            <a:xfrm>
              <a:off x="3432" y="581"/>
              <a:ext cx="34" cy="20"/>
            </a:xfrm>
            <a:custGeom>
              <a:avLst/>
              <a:gdLst>
                <a:gd name="T0" fmla="*/ 0 w 34"/>
                <a:gd name="T1" fmla="*/ 14 h 20"/>
                <a:gd name="T2" fmla="*/ 2 w 34"/>
                <a:gd name="T3" fmla="*/ 0 h 20"/>
                <a:gd name="T4" fmla="*/ 34 w 34"/>
                <a:gd name="T5" fmla="*/ 6 h 20"/>
                <a:gd name="T6" fmla="*/ 32 w 34"/>
                <a:gd name="T7" fmla="*/ 20 h 20"/>
                <a:gd name="T8" fmla="*/ 0 w 34"/>
                <a:gd name="T9" fmla="*/ 14 h 20"/>
                <a:gd name="T10" fmla="*/ 0 60000 65536"/>
                <a:gd name="T11" fmla="*/ 0 60000 65536"/>
                <a:gd name="T12" fmla="*/ 0 60000 65536"/>
                <a:gd name="T13" fmla="*/ 0 60000 65536"/>
                <a:gd name="T14" fmla="*/ 0 60000 65536"/>
                <a:gd name="T15" fmla="*/ 0 w 34"/>
                <a:gd name="T16" fmla="*/ 0 h 20"/>
                <a:gd name="T17" fmla="*/ 34 w 34"/>
                <a:gd name="T18" fmla="*/ 20 h 20"/>
              </a:gdLst>
              <a:ahLst/>
              <a:cxnLst>
                <a:cxn ang="T10">
                  <a:pos x="T0" y="T1"/>
                </a:cxn>
                <a:cxn ang="T11">
                  <a:pos x="T2" y="T3"/>
                </a:cxn>
                <a:cxn ang="T12">
                  <a:pos x="T4" y="T5"/>
                </a:cxn>
                <a:cxn ang="T13">
                  <a:pos x="T6" y="T7"/>
                </a:cxn>
                <a:cxn ang="T14">
                  <a:pos x="T8" y="T9"/>
                </a:cxn>
              </a:cxnLst>
              <a:rect l="T15" t="T16" r="T17" b="T18"/>
              <a:pathLst>
                <a:path w="34" h="20">
                  <a:moveTo>
                    <a:pt x="0" y="14"/>
                  </a:moveTo>
                  <a:lnTo>
                    <a:pt x="2" y="0"/>
                  </a:lnTo>
                  <a:lnTo>
                    <a:pt x="34" y="6"/>
                  </a:lnTo>
                  <a:lnTo>
                    <a:pt x="32" y="20"/>
                  </a:lnTo>
                  <a:lnTo>
                    <a:pt x="0" y="14"/>
                  </a:lnTo>
                  <a:close/>
                </a:path>
              </a:pathLst>
            </a:custGeom>
            <a:solidFill>
              <a:srgbClr val="000000"/>
            </a:solidFill>
            <a:ln w="9525">
              <a:noFill/>
              <a:round/>
              <a:headEnd/>
              <a:tailEnd/>
            </a:ln>
          </p:spPr>
          <p:txBody>
            <a:bodyPr/>
            <a:lstStyle/>
            <a:p>
              <a:endParaRPr lang="en-US"/>
            </a:p>
          </p:txBody>
        </p:sp>
        <p:sp>
          <p:nvSpPr>
            <p:cNvPr id="93262" name="Freeform 546"/>
            <p:cNvSpPr>
              <a:spLocks/>
            </p:cNvSpPr>
            <p:nvPr/>
          </p:nvSpPr>
          <p:spPr bwMode="auto">
            <a:xfrm>
              <a:off x="3434" y="568"/>
              <a:ext cx="34" cy="18"/>
            </a:xfrm>
            <a:custGeom>
              <a:avLst/>
              <a:gdLst>
                <a:gd name="T0" fmla="*/ 0 w 34"/>
                <a:gd name="T1" fmla="*/ 14 h 18"/>
                <a:gd name="T2" fmla="*/ 2 w 34"/>
                <a:gd name="T3" fmla="*/ 0 h 18"/>
                <a:gd name="T4" fmla="*/ 34 w 34"/>
                <a:gd name="T5" fmla="*/ 5 h 18"/>
                <a:gd name="T6" fmla="*/ 32 w 34"/>
                <a:gd name="T7" fmla="*/ 18 h 18"/>
                <a:gd name="T8" fmla="*/ 0 w 34"/>
                <a:gd name="T9" fmla="*/ 14 h 18"/>
                <a:gd name="T10" fmla="*/ 0 60000 65536"/>
                <a:gd name="T11" fmla="*/ 0 60000 65536"/>
                <a:gd name="T12" fmla="*/ 0 60000 65536"/>
                <a:gd name="T13" fmla="*/ 0 60000 65536"/>
                <a:gd name="T14" fmla="*/ 0 60000 65536"/>
                <a:gd name="T15" fmla="*/ 0 w 34"/>
                <a:gd name="T16" fmla="*/ 0 h 18"/>
                <a:gd name="T17" fmla="*/ 34 w 34"/>
                <a:gd name="T18" fmla="*/ 18 h 18"/>
              </a:gdLst>
              <a:ahLst/>
              <a:cxnLst>
                <a:cxn ang="T10">
                  <a:pos x="T0" y="T1"/>
                </a:cxn>
                <a:cxn ang="T11">
                  <a:pos x="T2" y="T3"/>
                </a:cxn>
                <a:cxn ang="T12">
                  <a:pos x="T4" y="T5"/>
                </a:cxn>
                <a:cxn ang="T13">
                  <a:pos x="T6" y="T7"/>
                </a:cxn>
                <a:cxn ang="T14">
                  <a:pos x="T8" y="T9"/>
                </a:cxn>
              </a:cxnLst>
              <a:rect l="T15" t="T16" r="T17" b="T18"/>
              <a:pathLst>
                <a:path w="34" h="18">
                  <a:moveTo>
                    <a:pt x="0" y="14"/>
                  </a:moveTo>
                  <a:lnTo>
                    <a:pt x="2" y="0"/>
                  </a:lnTo>
                  <a:lnTo>
                    <a:pt x="34" y="5"/>
                  </a:lnTo>
                  <a:lnTo>
                    <a:pt x="32" y="18"/>
                  </a:lnTo>
                  <a:lnTo>
                    <a:pt x="0" y="14"/>
                  </a:lnTo>
                  <a:close/>
                </a:path>
              </a:pathLst>
            </a:custGeom>
            <a:solidFill>
              <a:srgbClr val="000000"/>
            </a:solidFill>
            <a:ln w="9525">
              <a:noFill/>
              <a:round/>
              <a:headEnd/>
              <a:tailEnd/>
            </a:ln>
          </p:spPr>
          <p:txBody>
            <a:bodyPr/>
            <a:lstStyle/>
            <a:p>
              <a:endParaRPr lang="en-US"/>
            </a:p>
          </p:txBody>
        </p:sp>
        <p:sp>
          <p:nvSpPr>
            <p:cNvPr id="93263" name="Freeform 545"/>
            <p:cNvSpPr>
              <a:spLocks/>
            </p:cNvSpPr>
            <p:nvPr/>
          </p:nvSpPr>
          <p:spPr bwMode="auto">
            <a:xfrm>
              <a:off x="3436" y="555"/>
              <a:ext cx="35" cy="19"/>
            </a:xfrm>
            <a:custGeom>
              <a:avLst/>
              <a:gdLst>
                <a:gd name="T0" fmla="*/ 0 w 35"/>
                <a:gd name="T1" fmla="*/ 12 h 19"/>
                <a:gd name="T2" fmla="*/ 3 w 35"/>
                <a:gd name="T3" fmla="*/ 0 h 19"/>
                <a:gd name="T4" fmla="*/ 35 w 35"/>
                <a:gd name="T5" fmla="*/ 6 h 19"/>
                <a:gd name="T6" fmla="*/ 32 w 35"/>
                <a:gd name="T7" fmla="*/ 19 h 19"/>
                <a:gd name="T8" fmla="*/ 0 w 35"/>
                <a:gd name="T9" fmla="*/ 12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0" y="12"/>
                  </a:moveTo>
                  <a:lnTo>
                    <a:pt x="3" y="0"/>
                  </a:lnTo>
                  <a:lnTo>
                    <a:pt x="35" y="6"/>
                  </a:lnTo>
                  <a:lnTo>
                    <a:pt x="32" y="19"/>
                  </a:lnTo>
                  <a:lnTo>
                    <a:pt x="0" y="12"/>
                  </a:lnTo>
                  <a:close/>
                </a:path>
              </a:pathLst>
            </a:custGeom>
            <a:solidFill>
              <a:srgbClr val="000000"/>
            </a:solidFill>
            <a:ln w="9525">
              <a:noFill/>
              <a:round/>
              <a:headEnd/>
              <a:tailEnd/>
            </a:ln>
          </p:spPr>
          <p:txBody>
            <a:bodyPr/>
            <a:lstStyle/>
            <a:p>
              <a:endParaRPr lang="en-US"/>
            </a:p>
          </p:txBody>
        </p:sp>
        <p:sp>
          <p:nvSpPr>
            <p:cNvPr id="93264" name="Freeform 544"/>
            <p:cNvSpPr>
              <a:spLocks/>
            </p:cNvSpPr>
            <p:nvPr/>
          </p:nvSpPr>
          <p:spPr bwMode="auto">
            <a:xfrm>
              <a:off x="3439" y="543"/>
              <a:ext cx="34" cy="18"/>
            </a:xfrm>
            <a:custGeom>
              <a:avLst/>
              <a:gdLst>
                <a:gd name="T0" fmla="*/ 0 w 34"/>
                <a:gd name="T1" fmla="*/ 12 h 18"/>
                <a:gd name="T2" fmla="*/ 2 w 34"/>
                <a:gd name="T3" fmla="*/ 0 h 18"/>
                <a:gd name="T4" fmla="*/ 34 w 34"/>
                <a:gd name="T5" fmla="*/ 5 h 18"/>
                <a:gd name="T6" fmla="*/ 32 w 34"/>
                <a:gd name="T7" fmla="*/ 18 h 18"/>
                <a:gd name="T8" fmla="*/ 0 w 34"/>
                <a:gd name="T9" fmla="*/ 12 h 18"/>
                <a:gd name="T10" fmla="*/ 0 60000 65536"/>
                <a:gd name="T11" fmla="*/ 0 60000 65536"/>
                <a:gd name="T12" fmla="*/ 0 60000 65536"/>
                <a:gd name="T13" fmla="*/ 0 60000 65536"/>
                <a:gd name="T14" fmla="*/ 0 60000 65536"/>
                <a:gd name="T15" fmla="*/ 0 w 34"/>
                <a:gd name="T16" fmla="*/ 0 h 18"/>
                <a:gd name="T17" fmla="*/ 34 w 34"/>
                <a:gd name="T18" fmla="*/ 18 h 18"/>
              </a:gdLst>
              <a:ahLst/>
              <a:cxnLst>
                <a:cxn ang="T10">
                  <a:pos x="T0" y="T1"/>
                </a:cxn>
                <a:cxn ang="T11">
                  <a:pos x="T2" y="T3"/>
                </a:cxn>
                <a:cxn ang="T12">
                  <a:pos x="T4" y="T5"/>
                </a:cxn>
                <a:cxn ang="T13">
                  <a:pos x="T6" y="T7"/>
                </a:cxn>
                <a:cxn ang="T14">
                  <a:pos x="T8" y="T9"/>
                </a:cxn>
              </a:cxnLst>
              <a:rect l="T15" t="T16" r="T17" b="T18"/>
              <a:pathLst>
                <a:path w="34" h="18">
                  <a:moveTo>
                    <a:pt x="0" y="12"/>
                  </a:moveTo>
                  <a:lnTo>
                    <a:pt x="2" y="0"/>
                  </a:lnTo>
                  <a:lnTo>
                    <a:pt x="34" y="5"/>
                  </a:lnTo>
                  <a:lnTo>
                    <a:pt x="32" y="18"/>
                  </a:lnTo>
                  <a:lnTo>
                    <a:pt x="0" y="12"/>
                  </a:lnTo>
                  <a:close/>
                </a:path>
              </a:pathLst>
            </a:custGeom>
            <a:solidFill>
              <a:srgbClr val="000000"/>
            </a:solidFill>
            <a:ln w="9525">
              <a:noFill/>
              <a:round/>
              <a:headEnd/>
              <a:tailEnd/>
            </a:ln>
          </p:spPr>
          <p:txBody>
            <a:bodyPr/>
            <a:lstStyle/>
            <a:p>
              <a:endParaRPr lang="en-US"/>
            </a:p>
          </p:txBody>
        </p:sp>
        <p:sp>
          <p:nvSpPr>
            <p:cNvPr id="93265" name="Freeform 543"/>
            <p:cNvSpPr>
              <a:spLocks/>
            </p:cNvSpPr>
            <p:nvPr/>
          </p:nvSpPr>
          <p:spPr bwMode="auto">
            <a:xfrm>
              <a:off x="3441" y="530"/>
              <a:ext cx="35" cy="19"/>
            </a:xfrm>
            <a:custGeom>
              <a:avLst/>
              <a:gdLst>
                <a:gd name="T0" fmla="*/ 0 w 35"/>
                <a:gd name="T1" fmla="*/ 12 h 19"/>
                <a:gd name="T2" fmla="*/ 3 w 35"/>
                <a:gd name="T3" fmla="*/ 0 h 19"/>
                <a:gd name="T4" fmla="*/ 35 w 35"/>
                <a:gd name="T5" fmla="*/ 7 h 19"/>
                <a:gd name="T6" fmla="*/ 32 w 35"/>
                <a:gd name="T7" fmla="*/ 19 h 19"/>
                <a:gd name="T8" fmla="*/ 0 w 35"/>
                <a:gd name="T9" fmla="*/ 12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0" y="12"/>
                  </a:moveTo>
                  <a:lnTo>
                    <a:pt x="3" y="0"/>
                  </a:lnTo>
                  <a:lnTo>
                    <a:pt x="35" y="7"/>
                  </a:lnTo>
                  <a:lnTo>
                    <a:pt x="32" y="19"/>
                  </a:lnTo>
                  <a:lnTo>
                    <a:pt x="0" y="12"/>
                  </a:lnTo>
                  <a:close/>
                </a:path>
              </a:pathLst>
            </a:custGeom>
            <a:solidFill>
              <a:srgbClr val="000000"/>
            </a:solidFill>
            <a:ln w="9525">
              <a:noFill/>
              <a:round/>
              <a:headEnd/>
              <a:tailEnd/>
            </a:ln>
          </p:spPr>
          <p:txBody>
            <a:bodyPr/>
            <a:lstStyle/>
            <a:p>
              <a:endParaRPr lang="en-US"/>
            </a:p>
          </p:txBody>
        </p:sp>
        <p:sp>
          <p:nvSpPr>
            <p:cNvPr id="93266" name="Freeform 542"/>
            <p:cNvSpPr>
              <a:spLocks/>
            </p:cNvSpPr>
            <p:nvPr/>
          </p:nvSpPr>
          <p:spPr bwMode="auto">
            <a:xfrm>
              <a:off x="3445" y="516"/>
              <a:ext cx="34" cy="22"/>
            </a:xfrm>
            <a:custGeom>
              <a:avLst/>
              <a:gdLst>
                <a:gd name="T0" fmla="*/ 0 w 34"/>
                <a:gd name="T1" fmla="*/ 13 h 22"/>
                <a:gd name="T2" fmla="*/ 3 w 34"/>
                <a:gd name="T3" fmla="*/ 0 h 22"/>
                <a:gd name="T4" fmla="*/ 34 w 34"/>
                <a:gd name="T5" fmla="*/ 9 h 22"/>
                <a:gd name="T6" fmla="*/ 31 w 34"/>
                <a:gd name="T7" fmla="*/ 22 h 22"/>
                <a:gd name="T8" fmla="*/ 0 w 34"/>
                <a:gd name="T9" fmla="*/ 13 h 22"/>
                <a:gd name="T10" fmla="*/ 0 60000 65536"/>
                <a:gd name="T11" fmla="*/ 0 60000 65536"/>
                <a:gd name="T12" fmla="*/ 0 60000 65536"/>
                <a:gd name="T13" fmla="*/ 0 60000 65536"/>
                <a:gd name="T14" fmla="*/ 0 60000 65536"/>
                <a:gd name="T15" fmla="*/ 0 w 34"/>
                <a:gd name="T16" fmla="*/ 0 h 22"/>
                <a:gd name="T17" fmla="*/ 34 w 34"/>
                <a:gd name="T18" fmla="*/ 22 h 22"/>
              </a:gdLst>
              <a:ahLst/>
              <a:cxnLst>
                <a:cxn ang="T10">
                  <a:pos x="T0" y="T1"/>
                </a:cxn>
                <a:cxn ang="T11">
                  <a:pos x="T2" y="T3"/>
                </a:cxn>
                <a:cxn ang="T12">
                  <a:pos x="T4" y="T5"/>
                </a:cxn>
                <a:cxn ang="T13">
                  <a:pos x="T6" y="T7"/>
                </a:cxn>
                <a:cxn ang="T14">
                  <a:pos x="T8" y="T9"/>
                </a:cxn>
              </a:cxnLst>
              <a:rect l="T15" t="T16" r="T17" b="T18"/>
              <a:pathLst>
                <a:path w="34" h="22">
                  <a:moveTo>
                    <a:pt x="0" y="13"/>
                  </a:moveTo>
                  <a:lnTo>
                    <a:pt x="3" y="0"/>
                  </a:lnTo>
                  <a:lnTo>
                    <a:pt x="34" y="9"/>
                  </a:lnTo>
                  <a:lnTo>
                    <a:pt x="31" y="22"/>
                  </a:lnTo>
                  <a:lnTo>
                    <a:pt x="0" y="13"/>
                  </a:lnTo>
                  <a:close/>
                </a:path>
              </a:pathLst>
            </a:custGeom>
            <a:solidFill>
              <a:srgbClr val="000000"/>
            </a:solidFill>
            <a:ln w="9525">
              <a:noFill/>
              <a:round/>
              <a:headEnd/>
              <a:tailEnd/>
            </a:ln>
          </p:spPr>
          <p:txBody>
            <a:bodyPr/>
            <a:lstStyle/>
            <a:p>
              <a:endParaRPr lang="en-US"/>
            </a:p>
          </p:txBody>
        </p:sp>
        <p:sp>
          <p:nvSpPr>
            <p:cNvPr id="93267" name="Freeform 541"/>
            <p:cNvSpPr>
              <a:spLocks/>
            </p:cNvSpPr>
            <p:nvPr/>
          </p:nvSpPr>
          <p:spPr bwMode="auto">
            <a:xfrm>
              <a:off x="3448" y="504"/>
              <a:ext cx="35" cy="23"/>
            </a:xfrm>
            <a:custGeom>
              <a:avLst/>
              <a:gdLst>
                <a:gd name="T0" fmla="*/ 0 w 35"/>
                <a:gd name="T1" fmla="*/ 12 h 23"/>
                <a:gd name="T2" fmla="*/ 4 w 35"/>
                <a:gd name="T3" fmla="*/ 0 h 23"/>
                <a:gd name="T4" fmla="*/ 35 w 35"/>
                <a:gd name="T5" fmla="*/ 11 h 23"/>
                <a:gd name="T6" fmla="*/ 30 w 35"/>
                <a:gd name="T7" fmla="*/ 23 h 23"/>
                <a:gd name="T8" fmla="*/ 0 w 35"/>
                <a:gd name="T9" fmla="*/ 12 h 23"/>
                <a:gd name="T10" fmla="*/ 0 60000 65536"/>
                <a:gd name="T11" fmla="*/ 0 60000 65536"/>
                <a:gd name="T12" fmla="*/ 0 60000 65536"/>
                <a:gd name="T13" fmla="*/ 0 60000 65536"/>
                <a:gd name="T14" fmla="*/ 0 60000 65536"/>
                <a:gd name="T15" fmla="*/ 0 w 35"/>
                <a:gd name="T16" fmla="*/ 0 h 23"/>
                <a:gd name="T17" fmla="*/ 35 w 35"/>
                <a:gd name="T18" fmla="*/ 23 h 23"/>
              </a:gdLst>
              <a:ahLst/>
              <a:cxnLst>
                <a:cxn ang="T10">
                  <a:pos x="T0" y="T1"/>
                </a:cxn>
                <a:cxn ang="T11">
                  <a:pos x="T2" y="T3"/>
                </a:cxn>
                <a:cxn ang="T12">
                  <a:pos x="T4" y="T5"/>
                </a:cxn>
                <a:cxn ang="T13">
                  <a:pos x="T6" y="T7"/>
                </a:cxn>
                <a:cxn ang="T14">
                  <a:pos x="T8" y="T9"/>
                </a:cxn>
              </a:cxnLst>
              <a:rect l="T15" t="T16" r="T17" b="T18"/>
              <a:pathLst>
                <a:path w="35" h="23">
                  <a:moveTo>
                    <a:pt x="0" y="12"/>
                  </a:moveTo>
                  <a:lnTo>
                    <a:pt x="4" y="0"/>
                  </a:lnTo>
                  <a:lnTo>
                    <a:pt x="35" y="11"/>
                  </a:lnTo>
                  <a:lnTo>
                    <a:pt x="30" y="23"/>
                  </a:lnTo>
                  <a:lnTo>
                    <a:pt x="0" y="12"/>
                  </a:lnTo>
                  <a:close/>
                </a:path>
              </a:pathLst>
            </a:custGeom>
            <a:solidFill>
              <a:srgbClr val="000000"/>
            </a:solidFill>
            <a:ln w="9525">
              <a:noFill/>
              <a:round/>
              <a:headEnd/>
              <a:tailEnd/>
            </a:ln>
          </p:spPr>
          <p:txBody>
            <a:bodyPr/>
            <a:lstStyle/>
            <a:p>
              <a:endParaRPr lang="en-US"/>
            </a:p>
          </p:txBody>
        </p:sp>
        <p:sp>
          <p:nvSpPr>
            <p:cNvPr id="93268" name="Freeform 540"/>
            <p:cNvSpPr>
              <a:spLocks/>
            </p:cNvSpPr>
            <p:nvPr/>
          </p:nvSpPr>
          <p:spPr bwMode="auto">
            <a:xfrm>
              <a:off x="3453" y="492"/>
              <a:ext cx="34" cy="24"/>
            </a:xfrm>
            <a:custGeom>
              <a:avLst/>
              <a:gdLst>
                <a:gd name="T0" fmla="*/ 0 w 34"/>
                <a:gd name="T1" fmla="*/ 11 h 24"/>
                <a:gd name="T2" fmla="*/ 4 w 34"/>
                <a:gd name="T3" fmla="*/ 0 h 24"/>
                <a:gd name="T4" fmla="*/ 34 w 34"/>
                <a:gd name="T5" fmla="*/ 13 h 24"/>
                <a:gd name="T6" fmla="*/ 30 w 34"/>
                <a:gd name="T7" fmla="*/ 24 h 24"/>
                <a:gd name="T8" fmla="*/ 0 w 34"/>
                <a:gd name="T9" fmla="*/ 11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0" y="11"/>
                  </a:moveTo>
                  <a:lnTo>
                    <a:pt x="4" y="0"/>
                  </a:lnTo>
                  <a:lnTo>
                    <a:pt x="34" y="13"/>
                  </a:lnTo>
                  <a:lnTo>
                    <a:pt x="30" y="24"/>
                  </a:lnTo>
                  <a:lnTo>
                    <a:pt x="0" y="11"/>
                  </a:lnTo>
                  <a:close/>
                </a:path>
              </a:pathLst>
            </a:custGeom>
            <a:solidFill>
              <a:srgbClr val="000000"/>
            </a:solidFill>
            <a:ln w="9525">
              <a:noFill/>
              <a:round/>
              <a:headEnd/>
              <a:tailEnd/>
            </a:ln>
          </p:spPr>
          <p:txBody>
            <a:bodyPr/>
            <a:lstStyle/>
            <a:p>
              <a:endParaRPr lang="en-US"/>
            </a:p>
          </p:txBody>
        </p:sp>
        <p:sp>
          <p:nvSpPr>
            <p:cNvPr id="93269" name="Freeform 539"/>
            <p:cNvSpPr>
              <a:spLocks/>
            </p:cNvSpPr>
            <p:nvPr/>
          </p:nvSpPr>
          <p:spPr bwMode="auto">
            <a:xfrm>
              <a:off x="3457" y="482"/>
              <a:ext cx="34" cy="24"/>
            </a:xfrm>
            <a:custGeom>
              <a:avLst/>
              <a:gdLst>
                <a:gd name="T0" fmla="*/ 0 w 34"/>
                <a:gd name="T1" fmla="*/ 10 h 24"/>
                <a:gd name="T2" fmla="*/ 5 w 34"/>
                <a:gd name="T3" fmla="*/ 0 h 24"/>
                <a:gd name="T4" fmla="*/ 34 w 34"/>
                <a:gd name="T5" fmla="*/ 13 h 24"/>
                <a:gd name="T6" fmla="*/ 30 w 34"/>
                <a:gd name="T7" fmla="*/ 24 h 24"/>
                <a:gd name="T8" fmla="*/ 0 w 34"/>
                <a:gd name="T9" fmla="*/ 10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0" y="10"/>
                  </a:moveTo>
                  <a:lnTo>
                    <a:pt x="5" y="0"/>
                  </a:lnTo>
                  <a:lnTo>
                    <a:pt x="34" y="13"/>
                  </a:lnTo>
                  <a:lnTo>
                    <a:pt x="30" y="24"/>
                  </a:lnTo>
                  <a:lnTo>
                    <a:pt x="0" y="10"/>
                  </a:lnTo>
                  <a:close/>
                </a:path>
              </a:pathLst>
            </a:custGeom>
            <a:solidFill>
              <a:srgbClr val="000000"/>
            </a:solidFill>
            <a:ln w="9525">
              <a:noFill/>
              <a:round/>
              <a:headEnd/>
              <a:tailEnd/>
            </a:ln>
          </p:spPr>
          <p:txBody>
            <a:bodyPr/>
            <a:lstStyle/>
            <a:p>
              <a:endParaRPr lang="en-US"/>
            </a:p>
          </p:txBody>
        </p:sp>
        <p:sp>
          <p:nvSpPr>
            <p:cNvPr id="93270" name="Freeform 538"/>
            <p:cNvSpPr>
              <a:spLocks/>
            </p:cNvSpPr>
            <p:nvPr/>
          </p:nvSpPr>
          <p:spPr bwMode="auto">
            <a:xfrm>
              <a:off x="3463" y="470"/>
              <a:ext cx="34" cy="26"/>
            </a:xfrm>
            <a:custGeom>
              <a:avLst/>
              <a:gdLst>
                <a:gd name="T0" fmla="*/ 0 w 34"/>
                <a:gd name="T1" fmla="*/ 10 h 26"/>
                <a:gd name="T2" fmla="*/ 5 w 34"/>
                <a:gd name="T3" fmla="*/ 0 h 26"/>
                <a:gd name="T4" fmla="*/ 34 w 34"/>
                <a:gd name="T5" fmla="*/ 16 h 26"/>
                <a:gd name="T6" fmla="*/ 28 w 34"/>
                <a:gd name="T7" fmla="*/ 26 h 26"/>
                <a:gd name="T8" fmla="*/ 0 w 34"/>
                <a:gd name="T9" fmla="*/ 10 h 26"/>
                <a:gd name="T10" fmla="*/ 0 60000 65536"/>
                <a:gd name="T11" fmla="*/ 0 60000 65536"/>
                <a:gd name="T12" fmla="*/ 0 60000 65536"/>
                <a:gd name="T13" fmla="*/ 0 60000 65536"/>
                <a:gd name="T14" fmla="*/ 0 60000 65536"/>
                <a:gd name="T15" fmla="*/ 0 w 34"/>
                <a:gd name="T16" fmla="*/ 0 h 26"/>
                <a:gd name="T17" fmla="*/ 34 w 34"/>
                <a:gd name="T18" fmla="*/ 26 h 26"/>
              </a:gdLst>
              <a:ahLst/>
              <a:cxnLst>
                <a:cxn ang="T10">
                  <a:pos x="T0" y="T1"/>
                </a:cxn>
                <a:cxn ang="T11">
                  <a:pos x="T2" y="T3"/>
                </a:cxn>
                <a:cxn ang="T12">
                  <a:pos x="T4" y="T5"/>
                </a:cxn>
                <a:cxn ang="T13">
                  <a:pos x="T6" y="T7"/>
                </a:cxn>
                <a:cxn ang="T14">
                  <a:pos x="T8" y="T9"/>
                </a:cxn>
              </a:cxnLst>
              <a:rect l="T15" t="T16" r="T17" b="T18"/>
              <a:pathLst>
                <a:path w="34" h="26">
                  <a:moveTo>
                    <a:pt x="0" y="10"/>
                  </a:moveTo>
                  <a:lnTo>
                    <a:pt x="5" y="0"/>
                  </a:lnTo>
                  <a:lnTo>
                    <a:pt x="34" y="16"/>
                  </a:lnTo>
                  <a:lnTo>
                    <a:pt x="28" y="26"/>
                  </a:lnTo>
                  <a:lnTo>
                    <a:pt x="0" y="10"/>
                  </a:lnTo>
                  <a:close/>
                </a:path>
              </a:pathLst>
            </a:custGeom>
            <a:solidFill>
              <a:srgbClr val="000000"/>
            </a:solidFill>
            <a:ln w="9525">
              <a:noFill/>
              <a:round/>
              <a:headEnd/>
              <a:tailEnd/>
            </a:ln>
          </p:spPr>
          <p:txBody>
            <a:bodyPr/>
            <a:lstStyle/>
            <a:p>
              <a:endParaRPr lang="en-US"/>
            </a:p>
          </p:txBody>
        </p:sp>
        <p:sp>
          <p:nvSpPr>
            <p:cNvPr id="93271" name="Freeform 537"/>
            <p:cNvSpPr>
              <a:spLocks/>
            </p:cNvSpPr>
            <p:nvPr/>
          </p:nvSpPr>
          <p:spPr bwMode="auto">
            <a:xfrm>
              <a:off x="3469" y="460"/>
              <a:ext cx="33" cy="27"/>
            </a:xfrm>
            <a:custGeom>
              <a:avLst/>
              <a:gdLst>
                <a:gd name="T0" fmla="*/ 0 w 33"/>
                <a:gd name="T1" fmla="*/ 10 h 27"/>
                <a:gd name="T2" fmla="*/ 6 w 33"/>
                <a:gd name="T3" fmla="*/ 0 h 27"/>
                <a:gd name="T4" fmla="*/ 33 w 33"/>
                <a:gd name="T5" fmla="*/ 18 h 27"/>
                <a:gd name="T6" fmla="*/ 27 w 33"/>
                <a:gd name="T7" fmla="*/ 27 h 27"/>
                <a:gd name="T8" fmla="*/ 0 w 33"/>
                <a:gd name="T9" fmla="*/ 1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0" y="10"/>
                  </a:moveTo>
                  <a:lnTo>
                    <a:pt x="6" y="0"/>
                  </a:lnTo>
                  <a:lnTo>
                    <a:pt x="33" y="18"/>
                  </a:lnTo>
                  <a:lnTo>
                    <a:pt x="27" y="27"/>
                  </a:lnTo>
                  <a:lnTo>
                    <a:pt x="0" y="10"/>
                  </a:lnTo>
                  <a:close/>
                </a:path>
              </a:pathLst>
            </a:custGeom>
            <a:solidFill>
              <a:srgbClr val="000000"/>
            </a:solidFill>
            <a:ln w="9525">
              <a:noFill/>
              <a:round/>
              <a:headEnd/>
              <a:tailEnd/>
            </a:ln>
          </p:spPr>
          <p:txBody>
            <a:bodyPr/>
            <a:lstStyle/>
            <a:p>
              <a:endParaRPr lang="en-US"/>
            </a:p>
          </p:txBody>
        </p:sp>
        <p:sp>
          <p:nvSpPr>
            <p:cNvPr id="93272" name="Freeform 536"/>
            <p:cNvSpPr>
              <a:spLocks/>
            </p:cNvSpPr>
            <p:nvPr/>
          </p:nvSpPr>
          <p:spPr bwMode="auto">
            <a:xfrm>
              <a:off x="3476" y="450"/>
              <a:ext cx="32" cy="28"/>
            </a:xfrm>
            <a:custGeom>
              <a:avLst/>
              <a:gdLst>
                <a:gd name="T0" fmla="*/ 0 w 32"/>
                <a:gd name="T1" fmla="*/ 9 h 28"/>
                <a:gd name="T2" fmla="*/ 7 w 32"/>
                <a:gd name="T3" fmla="*/ 0 h 28"/>
                <a:gd name="T4" fmla="*/ 32 w 32"/>
                <a:gd name="T5" fmla="*/ 20 h 28"/>
                <a:gd name="T6" fmla="*/ 26 w 32"/>
                <a:gd name="T7" fmla="*/ 28 h 28"/>
                <a:gd name="T8" fmla="*/ 0 w 32"/>
                <a:gd name="T9" fmla="*/ 9 h 28"/>
                <a:gd name="T10" fmla="*/ 0 60000 65536"/>
                <a:gd name="T11" fmla="*/ 0 60000 65536"/>
                <a:gd name="T12" fmla="*/ 0 60000 65536"/>
                <a:gd name="T13" fmla="*/ 0 60000 65536"/>
                <a:gd name="T14" fmla="*/ 0 60000 65536"/>
                <a:gd name="T15" fmla="*/ 0 w 32"/>
                <a:gd name="T16" fmla="*/ 0 h 28"/>
                <a:gd name="T17" fmla="*/ 32 w 32"/>
                <a:gd name="T18" fmla="*/ 28 h 28"/>
              </a:gdLst>
              <a:ahLst/>
              <a:cxnLst>
                <a:cxn ang="T10">
                  <a:pos x="T0" y="T1"/>
                </a:cxn>
                <a:cxn ang="T11">
                  <a:pos x="T2" y="T3"/>
                </a:cxn>
                <a:cxn ang="T12">
                  <a:pos x="T4" y="T5"/>
                </a:cxn>
                <a:cxn ang="T13">
                  <a:pos x="T6" y="T7"/>
                </a:cxn>
                <a:cxn ang="T14">
                  <a:pos x="T8" y="T9"/>
                </a:cxn>
              </a:cxnLst>
              <a:rect l="T15" t="T16" r="T17" b="T18"/>
              <a:pathLst>
                <a:path w="32" h="28">
                  <a:moveTo>
                    <a:pt x="0" y="9"/>
                  </a:moveTo>
                  <a:lnTo>
                    <a:pt x="7" y="0"/>
                  </a:lnTo>
                  <a:lnTo>
                    <a:pt x="32" y="20"/>
                  </a:lnTo>
                  <a:lnTo>
                    <a:pt x="26" y="28"/>
                  </a:lnTo>
                  <a:lnTo>
                    <a:pt x="0" y="9"/>
                  </a:lnTo>
                  <a:close/>
                </a:path>
              </a:pathLst>
            </a:custGeom>
            <a:solidFill>
              <a:srgbClr val="000000"/>
            </a:solidFill>
            <a:ln w="9525">
              <a:noFill/>
              <a:round/>
              <a:headEnd/>
              <a:tailEnd/>
            </a:ln>
          </p:spPr>
          <p:txBody>
            <a:bodyPr/>
            <a:lstStyle/>
            <a:p>
              <a:endParaRPr lang="en-US"/>
            </a:p>
          </p:txBody>
        </p:sp>
        <p:sp>
          <p:nvSpPr>
            <p:cNvPr id="93273" name="Freeform 535"/>
            <p:cNvSpPr>
              <a:spLocks/>
            </p:cNvSpPr>
            <p:nvPr/>
          </p:nvSpPr>
          <p:spPr bwMode="auto">
            <a:xfrm>
              <a:off x="3483" y="433"/>
              <a:ext cx="39" cy="38"/>
            </a:xfrm>
            <a:custGeom>
              <a:avLst/>
              <a:gdLst>
                <a:gd name="T0" fmla="*/ 0 w 39"/>
                <a:gd name="T1" fmla="*/ 16 h 38"/>
                <a:gd name="T2" fmla="*/ 14 w 39"/>
                <a:gd name="T3" fmla="*/ 0 h 38"/>
                <a:gd name="T4" fmla="*/ 39 w 39"/>
                <a:gd name="T5" fmla="*/ 22 h 38"/>
                <a:gd name="T6" fmla="*/ 25 w 39"/>
                <a:gd name="T7" fmla="*/ 38 h 38"/>
                <a:gd name="T8" fmla="*/ 0 w 39"/>
                <a:gd name="T9" fmla="*/ 16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0" y="16"/>
                  </a:moveTo>
                  <a:lnTo>
                    <a:pt x="14" y="0"/>
                  </a:lnTo>
                  <a:lnTo>
                    <a:pt x="39" y="22"/>
                  </a:lnTo>
                  <a:lnTo>
                    <a:pt x="25" y="38"/>
                  </a:lnTo>
                  <a:lnTo>
                    <a:pt x="0" y="16"/>
                  </a:lnTo>
                  <a:close/>
                </a:path>
              </a:pathLst>
            </a:custGeom>
            <a:solidFill>
              <a:srgbClr val="000000"/>
            </a:solidFill>
            <a:ln w="9525">
              <a:noFill/>
              <a:round/>
              <a:headEnd/>
              <a:tailEnd/>
            </a:ln>
          </p:spPr>
          <p:txBody>
            <a:bodyPr/>
            <a:lstStyle/>
            <a:p>
              <a:endParaRPr lang="en-US"/>
            </a:p>
          </p:txBody>
        </p:sp>
        <p:sp>
          <p:nvSpPr>
            <p:cNvPr id="93274" name="Freeform 534"/>
            <p:cNvSpPr>
              <a:spLocks/>
            </p:cNvSpPr>
            <p:nvPr/>
          </p:nvSpPr>
          <p:spPr bwMode="auto">
            <a:xfrm>
              <a:off x="3499" y="418"/>
              <a:ext cx="36" cy="38"/>
            </a:xfrm>
            <a:custGeom>
              <a:avLst/>
              <a:gdLst>
                <a:gd name="T0" fmla="*/ 0 w 36"/>
                <a:gd name="T1" fmla="*/ 14 h 38"/>
                <a:gd name="T2" fmla="*/ 15 w 36"/>
                <a:gd name="T3" fmla="*/ 0 h 38"/>
                <a:gd name="T4" fmla="*/ 36 w 36"/>
                <a:gd name="T5" fmla="*/ 24 h 38"/>
                <a:gd name="T6" fmla="*/ 21 w 36"/>
                <a:gd name="T7" fmla="*/ 38 h 38"/>
                <a:gd name="T8" fmla="*/ 0 w 36"/>
                <a:gd name="T9" fmla="*/ 14 h 38"/>
                <a:gd name="T10" fmla="*/ 0 60000 65536"/>
                <a:gd name="T11" fmla="*/ 0 60000 65536"/>
                <a:gd name="T12" fmla="*/ 0 60000 65536"/>
                <a:gd name="T13" fmla="*/ 0 60000 65536"/>
                <a:gd name="T14" fmla="*/ 0 60000 65536"/>
                <a:gd name="T15" fmla="*/ 0 w 36"/>
                <a:gd name="T16" fmla="*/ 0 h 38"/>
                <a:gd name="T17" fmla="*/ 36 w 36"/>
                <a:gd name="T18" fmla="*/ 38 h 38"/>
              </a:gdLst>
              <a:ahLst/>
              <a:cxnLst>
                <a:cxn ang="T10">
                  <a:pos x="T0" y="T1"/>
                </a:cxn>
                <a:cxn ang="T11">
                  <a:pos x="T2" y="T3"/>
                </a:cxn>
                <a:cxn ang="T12">
                  <a:pos x="T4" y="T5"/>
                </a:cxn>
                <a:cxn ang="T13">
                  <a:pos x="T6" y="T7"/>
                </a:cxn>
                <a:cxn ang="T14">
                  <a:pos x="T8" y="T9"/>
                </a:cxn>
              </a:cxnLst>
              <a:rect l="T15" t="T16" r="T17" b="T18"/>
              <a:pathLst>
                <a:path w="36" h="38">
                  <a:moveTo>
                    <a:pt x="0" y="14"/>
                  </a:moveTo>
                  <a:lnTo>
                    <a:pt x="15" y="0"/>
                  </a:lnTo>
                  <a:lnTo>
                    <a:pt x="36" y="24"/>
                  </a:lnTo>
                  <a:lnTo>
                    <a:pt x="21" y="38"/>
                  </a:lnTo>
                  <a:lnTo>
                    <a:pt x="0" y="14"/>
                  </a:lnTo>
                  <a:close/>
                </a:path>
              </a:pathLst>
            </a:custGeom>
            <a:solidFill>
              <a:srgbClr val="000000"/>
            </a:solidFill>
            <a:ln w="9525">
              <a:noFill/>
              <a:round/>
              <a:headEnd/>
              <a:tailEnd/>
            </a:ln>
          </p:spPr>
          <p:txBody>
            <a:bodyPr/>
            <a:lstStyle/>
            <a:p>
              <a:endParaRPr lang="en-US"/>
            </a:p>
          </p:txBody>
        </p:sp>
        <p:sp>
          <p:nvSpPr>
            <p:cNvPr id="93275" name="Freeform 533"/>
            <p:cNvSpPr>
              <a:spLocks/>
            </p:cNvSpPr>
            <p:nvPr/>
          </p:nvSpPr>
          <p:spPr bwMode="auto">
            <a:xfrm>
              <a:off x="3515" y="405"/>
              <a:ext cx="36" cy="38"/>
            </a:xfrm>
            <a:custGeom>
              <a:avLst/>
              <a:gdLst>
                <a:gd name="T0" fmla="*/ 0 w 36"/>
                <a:gd name="T1" fmla="*/ 12 h 38"/>
                <a:gd name="T2" fmla="*/ 16 w 36"/>
                <a:gd name="T3" fmla="*/ 0 h 38"/>
                <a:gd name="T4" fmla="*/ 36 w 36"/>
                <a:gd name="T5" fmla="*/ 26 h 38"/>
                <a:gd name="T6" fmla="*/ 20 w 36"/>
                <a:gd name="T7" fmla="*/ 38 h 38"/>
                <a:gd name="T8" fmla="*/ 0 w 36"/>
                <a:gd name="T9" fmla="*/ 12 h 38"/>
                <a:gd name="T10" fmla="*/ 0 60000 65536"/>
                <a:gd name="T11" fmla="*/ 0 60000 65536"/>
                <a:gd name="T12" fmla="*/ 0 60000 65536"/>
                <a:gd name="T13" fmla="*/ 0 60000 65536"/>
                <a:gd name="T14" fmla="*/ 0 60000 65536"/>
                <a:gd name="T15" fmla="*/ 0 w 36"/>
                <a:gd name="T16" fmla="*/ 0 h 38"/>
                <a:gd name="T17" fmla="*/ 36 w 36"/>
                <a:gd name="T18" fmla="*/ 38 h 38"/>
              </a:gdLst>
              <a:ahLst/>
              <a:cxnLst>
                <a:cxn ang="T10">
                  <a:pos x="T0" y="T1"/>
                </a:cxn>
                <a:cxn ang="T11">
                  <a:pos x="T2" y="T3"/>
                </a:cxn>
                <a:cxn ang="T12">
                  <a:pos x="T4" y="T5"/>
                </a:cxn>
                <a:cxn ang="T13">
                  <a:pos x="T6" y="T7"/>
                </a:cxn>
                <a:cxn ang="T14">
                  <a:pos x="T8" y="T9"/>
                </a:cxn>
              </a:cxnLst>
              <a:rect l="T15" t="T16" r="T17" b="T18"/>
              <a:pathLst>
                <a:path w="36" h="38">
                  <a:moveTo>
                    <a:pt x="0" y="12"/>
                  </a:moveTo>
                  <a:lnTo>
                    <a:pt x="16" y="0"/>
                  </a:lnTo>
                  <a:lnTo>
                    <a:pt x="36" y="26"/>
                  </a:lnTo>
                  <a:lnTo>
                    <a:pt x="20" y="38"/>
                  </a:lnTo>
                  <a:lnTo>
                    <a:pt x="0" y="12"/>
                  </a:lnTo>
                  <a:close/>
                </a:path>
              </a:pathLst>
            </a:custGeom>
            <a:solidFill>
              <a:srgbClr val="000000"/>
            </a:solidFill>
            <a:ln w="9525">
              <a:noFill/>
              <a:round/>
              <a:headEnd/>
              <a:tailEnd/>
            </a:ln>
          </p:spPr>
          <p:txBody>
            <a:bodyPr/>
            <a:lstStyle/>
            <a:p>
              <a:endParaRPr lang="en-US"/>
            </a:p>
          </p:txBody>
        </p:sp>
        <p:sp>
          <p:nvSpPr>
            <p:cNvPr id="93276" name="Freeform 532"/>
            <p:cNvSpPr>
              <a:spLocks/>
            </p:cNvSpPr>
            <p:nvPr/>
          </p:nvSpPr>
          <p:spPr bwMode="auto">
            <a:xfrm>
              <a:off x="3533" y="393"/>
              <a:ext cx="34" cy="39"/>
            </a:xfrm>
            <a:custGeom>
              <a:avLst/>
              <a:gdLst>
                <a:gd name="T0" fmla="*/ 0 w 34"/>
                <a:gd name="T1" fmla="*/ 11 h 39"/>
                <a:gd name="T2" fmla="*/ 18 w 34"/>
                <a:gd name="T3" fmla="*/ 0 h 39"/>
                <a:gd name="T4" fmla="*/ 34 w 34"/>
                <a:gd name="T5" fmla="*/ 29 h 39"/>
                <a:gd name="T6" fmla="*/ 17 w 34"/>
                <a:gd name="T7" fmla="*/ 39 h 39"/>
                <a:gd name="T8" fmla="*/ 0 w 34"/>
                <a:gd name="T9" fmla="*/ 11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0" y="11"/>
                  </a:moveTo>
                  <a:lnTo>
                    <a:pt x="18" y="0"/>
                  </a:lnTo>
                  <a:lnTo>
                    <a:pt x="34" y="29"/>
                  </a:lnTo>
                  <a:lnTo>
                    <a:pt x="17" y="39"/>
                  </a:lnTo>
                  <a:lnTo>
                    <a:pt x="0" y="11"/>
                  </a:lnTo>
                  <a:close/>
                </a:path>
              </a:pathLst>
            </a:custGeom>
            <a:solidFill>
              <a:srgbClr val="000000"/>
            </a:solidFill>
            <a:ln w="9525">
              <a:noFill/>
              <a:round/>
              <a:headEnd/>
              <a:tailEnd/>
            </a:ln>
          </p:spPr>
          <p:txBody>
            <a:bodyPr/>
            <a:lstStyle/>
            <a:p>
              <a:endParaRPr lang="en-US"/>
            </a:p>
          </p:txBody>
        </p:sp>
        <p:sp>
          <p:nvSpPr>
            <p:cNvPr id="93277" name="Freeform 531"/>
            <p:cNvSpPr>
              <a:spLocks/>
            </p:cNvSpPr>
            <p:nvPr/>
          </p:nvSpPr>
          <p:spPr bwMode="auto">
            <a:xfrm>
              <a:off x="3552" y="384"/>
              <a:ext cx="32" cy="38"/>
            </a:xfrm>
            <a:custGeom>
              <a:avLst/>
              <a:gdLst>
                <a:gd name="T0" fmla="*/ 0 w 32"/>
                <a:gd name="T1" fmla="*/ 9 h 38"/>
                <a:gd name="T2" fmla="*/ 17 w 32"/>
                <a:gd name="T3" fmla="*/ 0 h 38"/>
                <a:gd name="T4" fmla="*/ 32 w 32"/>
                <a:gd name="T5" fmla="*/ 29 h 38"/>
                <a:gd name="T6" fmla="*/ 14 w 32"/>
                <a:gd name="T7" fmla="*/ 38 h 38"/>
                <a:gd name="T8" fmla="*/ 0 w 32"/>
                <a:gd name="T9" fmla="*/ 9 h 38"/>
                <a:gd name="T10" fmla="*/ 0 60000 65536"/>
                <a:gd name="T11" fmla="*/ 0 60000 65536"/>
                <a:gd name="T12" fmla="*/ 0 60000 65536"/>
                <a:gd name="T13" fmla="*/ 0 60000 65536"/>
                <a:gd name="T14" fmla="*/ 0 60000 65536"/>
                <a:gd name="T15" fmla="*/ 0 w 32"/>
                <a:gd name="T16" fmla="*/ 0 h 38"/>
                <a:gd name="T17" fmla="*/ 32 w 32"/>
                <a:gd name="T18" fmla="*/ 38 h 38"/>
              </a:gdLst>
              <a:ahLst/>
              <a:cxnLst>
                <a:cxn ang="T10">
                  <a:pos x="T0" y="T1"/>
                </a:cxn>
                <a:cxn ang="T11">
                  <a:pos x="T2" y="T3"/>
                </a:cxn>
                <a:cxn ang="T12">
                  <a:pos x="T4" y="T5"/>
                </a:cxn>
                <a:cxn ang="T13">
                  <a:pos x="T6" y="T7"/>
                </a:cxn>
                <a:cxn ang="T14">
                  <a:pos x="T8" y="T9"/>
                </a:cxn>
              </a:cxnLst>
              <a:rect l="T15" t="T16" r="T17" b="T18"/>
              <a:pathLst>
                <a:path w="32" h="38">
                  <a:moveTo>
                    <a:pt x="0" y="9"/>
                  </a:moveTo>
                  <a:lnTo>
                    <a:pt x="17" y="0"/>
                  </a:lnTo>
                  <a:lnTo>
                    <a:pt x="32" y="29"/>
                  </a:lnTo>
                  <a:lnTo>
                    <a:pt x="14" y="38"/>
                  </a:lnTo>
                  <a:lnTo>
                    <a:pt x="0" y="9"/>
                  </a:lnTo>
                  <a:close/>
                </a:path>
              </a:pathLst>
            </a:custGeom>
            <a:solidFill>
              <a:srgbClr val="000000"/>
            </a:solidFill>
            <a:ln w="9525">
              <a:noFill/>
              <a:round/>
              <a:headEnd/>
              <a:tailEnd/>
            </a:ln>
          </p:spPr>
          <p:txBody>
            <a:bodyPr/>
            <a:lstStyle/>
            <a:p>
              <a:endParaRPr lang="en-US"/>
            </a:p>
          </p:txBody>
        </p:sp>
        <p:sp>
          <p:nvSpPr>
            <p:cNvPr id="93278" name="Freeform 530"/>
            <p:cNvSpPr>
              <a:spLocks/>
            </p:cNvSpPr>
            <p:nvPr/>
          </p:nvSpPr>
          <p:spPr bwMode="auto">
            <a:xfrm>
              <a:off x="3571" y="377"/>
              <a:ext cx="29" cy="37"/>
            </a:xfrm>
            <a:custGeom>
              <a:avLst/>
              <a:gdLst>
                <a:gd name="T0" fmla="*/ 0 w 29"/>
                <a:gd name="T1" fmla="*/ 6 h 37"/>
                <a:gd name="T2" fmla="*/ 18 w 29"/>
                <a:gd name="T3" fmla="*/ 0 h 37"/>
                <a:gd name="T4" fmla="*/ 29 w 29"/>
                <a:gd name="T5" fmla="*/ 31 h 37"/>
                <a:gd name="T6" fmla="*/ 11 w 29"/>
                <a:gd name="T7" fmla="*/ 37 h 37"/>
                <a:gd name="T8" fmla="*/ 0 w 29"/>
                <a:gd name="T9" fmla="*/ 6 h 37"/>
                <a:gd name="T10" fmla="*/ 0 60000 65536"/>
                <a:gd name="T11" fmla="*/ 0 60000 65536"/>
                <a:gd name="T12" fmla="*/ 0 60000 65536"/>
                <a:gd name="T13" fmla="*/ 0 60000 65536"/>
                <a:gd name="T14" fmla="*/ 0 60000 65536"/>
                <a:gd name="T15" fmla="*/ 0 w 29"/>
                <a:gd name="T16" fmla="*/ 0 h 37"/>
                <a:gd name="T17" fmla="*/ 29 w 29"/>
                <a:gd name="T18" fmla="*/ 37 h 37"/>
              </a:gdLst>
              <a:ahLst/>
              <a:cxnLst>
                <a:cxn ang="T10">
                  <a:pos x="T0" y="T1"/>
                </a:cxn>
                <a:cxn ang="T11">
                  <a:pos x="T2" y="T3"/>
                </a:cxn>
                <a:cxn ang="T12">
                  <a:pos x="T4" y="T5"/>
                </a:cxn>
                <a:cxn ang="T13">
                  <a:pos x="T6" y="T7"/>
                </a:cxn>
                <a:cxn ang="T14">
                  <a:pos x="T8" y="T9"/>
                </a:cxn>
              </a:cxnLst>
              <a:rect l="T15" t="T16" r="T17" b="T18"/>
              <a:pathLst>
                <a:path w="29" h="37">
                  <a:moveTo>
                    <a:pt x="0" y="6"/>
                  </a:moveTo>
                  <a:lnTo>
                    <a:pt x="18" y="0"/>
                  </a:lnTo>
                  <a:lnTo>
                    <a:pt x="29" y="31"/>
                  </a:lnTo>
                  <a:lnTo>
                    <a:pt x="11" y="37"/>
                  </a:lnTo>
                  <a:lnTo>
                    <a:pt x="0" y="6"/>
                  </a:lnTo>
                  <a:close/>
                </a:path>
              </a:pathLst>
            </a:custGeom>
            <a:solidFill>
              <a:srgbClr val="000000"/>
            </a:solidFill>
            <a:ln w="9525">
              <a:noFill/>
              <a:round/>
              <a:headEnd/>
              <a:tailEnd/>
            </a:ln>
          </p:spPr>
          <p:txBody>
            <a:bodyPr/>
            <a:lstStyle/>
            <a:p>
              <a:endParaRPr lang="en-US"/>
            </a:p>
          </p:txBody>
        </p:sp>
        <p:sp>
          <p:nvSpPr>
            <p:cNvPr id="93279" name="Freeform 529"/>
            <p:cNvSpPr>
              <a:spLocks/>
            </p:cNvSpPr>
            <p:nvPr/>
          </p:nvSpPr>
          <p:spPr bwMode="auto">
            <a:xfrm>
              <a:off x="3591" y="373"/>
              <a:ext cx="22" cy="35"/>
            </a:xfrm>
            <a:custGeom>
              <a:avLst/>
              <a:gdLst>
                <a:gd name="T0" fmla="*/ 0 w 22"/>
                <a:gd name="T1" fmla="*/ 3 h 35"/>
                <a:gd name="T2" fmla="*/ 16 w 22"/>
                <a:gd name="T3" fmla="*/ 0 h 35"/>
                <a:gd name="T4" fmla="*/ 22 w 22"/>
                <a:gd name="T5" fmla="*/ 32 h 35"/>
                <a:gd name="T6" fmla="*/ 7 w 22"/>
                <a:gd name="T7" fmla="*/ 35 h 35"/>
                <a:gd name="T8" fmla="*/ 0 w 22"/>
                <a:gd name="T9" fmla="*/ 3 h 35"/>
                <a:gd name="T10" fmla="*/ 0 60000 65536"/>
                <a:gd name="T11" fmla="*/ 0 60000 65536"/>
                <a:gd name="T12" fmla="*/ 0 60000 65536"/>
                <a:gd name="T13" fmla="*/ 0 60000 65536"/>
                <a:gd name="T14" fmla="*/ 0 60000 65536"/>
                <a:gd name="T15" fmla="*/ 0 w 22"/>
                <a:gd name="T16" fmla="*/ 0 h 35"/>
                <a:gd name="T17" fmla="*/ 22 w 22"/>
                <a:gd name="T18" fmla="*/ 35 h 35"/>
              </a:gdLst>
              <a:ahLst/>
              <a:cxnLst>
                <a:cxn ang="T10">
                  <a:pos x="T0" y="T1"/>
                </a:cxn>
                <a:cxn ang="T11">
                  <a:pos x="T2" y="T3"/>
                </a:cxn>
                <a:cxn ang="T12">
                  <a:pos x="T4" y="T5"/>
                </a:cxn>
                <a:cxn ang="T13">
                  <a:pos x="T6" y="T7"/>
                </a:cxn>
                <a:cxn ang="T14">
                  <a:pos x="T8" y="T9"/>
                </a:cxn>
              </a:cxnLst>
              <a:rect l="T15" t="T16" r="T17" b="T18"/>
              <a:pathLst>
                <a:path w="22" h="35">
                  <a:moveTo>
                    <a:pt x="0" y="3"/>
                  </a:moveTo>
                  <a:lnTo>
                    <a:pt x="16" y="0"/>
                  </a:lnTo>
                  <a:lnTo>
                    <a:pt x="22" y="32"/>
                  </a:lnTo>
                  <a:lnTo>
                    <a:pt x="7" y="35"/>
                  </a:lnTo>
                  <a:lnTo>
                    <a:pt x="0" y="3"/>
                  </a:lnTo>
                  <a:close/>
                </a:path>
              </a:pathLst>
            </a:custGeom>
            <a:solidFill>
              <a:srgbClr val="000000"/>
            </a:solidFill>
            <a:ln w="9525">
              <a:noFill/>
              <a:round/>
              <a:headEnd/>
              <a:tailEnd/>
            </a:ln>
          </p:spPr>
          <p:txBody>
            <a:bodyPr/>
            <a:lstStyle/>
            <a:p>
              <a:endParaRPr lang="en-US"/>
            </a:p>
          </p:txBody>
        </p:sp>
        <p:sp>
          <p:nvSpPr>
            <p:cNvPr id="93280" name="Freeform 528"/>
            <p:cNvSpPr>
              <a:spLocks/>
            </p:cNvSpPr>
            <p:nvPr/>
          </p:nvSpPr>
          <p:spPr bwMode="auto">
            <a:xfrm>
              <a:off x="3682" y="381"/>
              <a:ext cx="26" cy="35"/>
            </a:xfrm>
            <a:custGeom>
              <a:avLst/>
              <a:gdLst>
                <a:gd name="T0" fmla="*/ 15 w 26"/>
                <a:gd name="T1" fmla="*/ 0 h 35"/>
                <a:gd name="T2" fmla="*/ 26 w 26"/>
                <a:gd name="T3" fmla="*/ 6 h 35"/>
                <a:gd name="T4" fmla="*/ 11 w 26"/>
                <a:gd name="T5" fmla="*/ 35 h 35"/>
                <a:gd name="T6" fmla="*/ 0 w 26"/>
                <a:gd name="T7" fmla="*/ 29 h 35"/>
                <a:gd name="T8" fmla="*/ 15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15" y="0"/>
                  </a:moveTo>
                  <a:lnTo>
                    <a:pt x="26" y="6"/>
                  </a:lnTo>
                  <a:lnTo>
                    <a:pt x="11" y="35"/>
                  </a:lnTo>
                  <a:lnTo>
                    <a:pt x="0" y="29"/>
                  </a:lnTo>
                  <a:lnTo>
                    <a:pt x="15" y="0"/>
                  </a:lnTo>
                  <a:close/>
                </a:path>
              </a:pathLst>
            </a:custGeom>
            <a:solidFill>
              <a:srgbClr val="000000"/>
            </a:solidFill>
            <a:ln w="9525">
              <a:noFill/>
              <a:round/>
              <a:headEnd/>
              <a:tailEnd/>
            </a:ln>
          </p:spPr>
          <p:txBody>
            <a:bodyPr/>
            <a:lstStyle/>
            <a:p>
              <a:endParaRPr lang="en-US"/>
            </a:p>
          </p:txBody>
        </p:sp>
        <p:sp>
          <p:nvSpPr>
            <p:cNvPr id="93281" name="Freeform 527"/>
            <p:cNvSpPr>
              <a:spLocks/>
            </p:cNvSpPr>
            <p:nvPr/>
          </p:nvSpPr>
          <p:spPr bwMode="auto">
            <a:xfrm>
              <a:off x="3693" y="387"/>
              <a:ext cx="28" cy="36"/>
            </a:xfrm>
            <a:custGeom>
              <a:avLst/>
              <a:gdLst>
                <a:gd name="T0" fmla="*/ 15 w 28"/>
                <a:gd name="T1" fmla="*/ 0 h 36"/>
                <a:gd name="T2" fmla="*/ 28 w 28"/>
                <a:gd name="T3" fmla="*/ 7 h 36"/>
                <a:gd name="T4" fmla="*/ 13 w 28"/>
                <a:gd name="T5" fmla="*/ 36 h 36"/>
                <a:gd name="T6" fmla="*/ 0 w 28"/>
                <a:gd name="T7" fmla="*/ 29 h 36"/>
                <a:gd name="T8" fmla="*/ 15 w 28"/>
                <a:gd name="T9" fmla="*/ 0 h 36"/>
                <a:gd name="T10" fmla="*/ 0 60000 65536"/>
                <a:gd name="T11" fmla="*/ 0 60000 65536"/>
                <a:gd name="T12" fmla="*/ 0 60000 65536"/>
                <a:gd name="T13" fmla="*/ 0 60000 65536"/>
                <a:gd name="T14" fmla="*/ 0 60000 65536"/>
                <a:gd name="T15" fmla="*/ 0 w 28"/>
                <a:gd name="T16" fmla="*/ 0 h 36"/>
                <a:gd name="T17" fmla="*/ 28 w 28"/>
                <a:gd name="T18" fmla="*/ 36 h 36"/>
              </a:gdLst>
              <a:ahLst/>
              <a:cxnLst>
                <a:cxn ang="T10">
                  <a:pos x="T0" y="T1"/>
                </a:cxn>
                <a:cxn ang="T11">
                  <a:pos x="T2" y="T3"/>
                </a:cxn>
                <a:cxn ang="T12">
                  <a:pos x="T4" y="T5"/>
                </a:cxn>
                <a:cxn ang="T13">
                  <a:pos x="T6" y="T7"/>
                </a:cxn>
                <a:cxn ang="T14">
                  <a:pos x="T8" y="T9"/>
                </a:cxn>
              </a:cxnLst>
              <a:rect l="T15" t="T16" r="T17" b="T18"/>
              <a:pathLst>
                <a:path w="28" h="36">
                  <a:moveTo>
                    <a:pt x="15" y="0"/>
                  </a:moveTo>
                  <a:lnTo>
                    <a:pt x="28" y="7"/>
                  </a:lnTo>
                  <a:lnTo>
                    <a:pt x="13" y="36"/>
                  </a:lnTo>
                  <a:lnTo>
                    <a:pt x="0" y="29"/>
                  </a:lnTo>
                  <a:lnTo>
                    <a:pt x="15" y="0"/>
                  </a:lnTo>
                  <a:close/>
                </a:path>
              </a:pathLst>
            </a:custGeom>
            <a:solidFill>
              <a:srgbClr val="000000"/>
            </a:solidFill>
            <a:ln w="9525">
              <a:noFill/>
              <a:round/>
              <a:headEnd/>
              <a:tailEnd/>
            </a:ln>
          </p:spPr>
          <p:txBody>
            <a:bodyPr/>
            <a:lstStyle/>
            <a:p>
              <a:endParaRPr lang="en-US"/>
            </a:p>
          </p:txBody>
        </p:sp>
        <p:sp>
          <p:nvSpPr>
            <p:cNvPr id="93282" name="Freeform 526"/>
            <p:cNvSpPr>
              <a:spLocks/>
            </p:cNvSpPr>
            <p:nvPr/>
          </p:nvSpPr>
          <p:spPr bwMode="auto">
            <a:xfrm>
              <a:off x="3706" y="394"/>
              <a:ext cx="29" cy="36"/>
            </a:xfrm>
            <a:custGeom>
              <a:avLst/>
              <a:gdLst>
                <a:gd name="T0" fmla="*/ 16 w 29"/>
                <a:gd name="T1" fmla="*/ 0 h 36"/>
                <a:gd name="T2" fmla="*/ 29 w 29"/>
                <a:gd name="T3" fmla="*/ 8 h 36"/>
                <a:gd name="T4" fmla="*/ 13 w 29"/>
                <a:gd name="T5" fmla="*/ 36 h 36"/>
                <a:gd name="T6" fmla="*/ 0 w 29"/>
                <a:gd name="T7" fmla="*/ 29 h 36"/>
                <a:gd name="T8" fmla="*/ 16 w 29"/>
                <a:gd name="T9" fmla="*/ 0 h 36"/>
                <a:gd name="T10" fmla="*/ 0 60000 65536"/>
                <a:gd name="T11" fmla="*/ 0 60000 65536"/>
                <a:gd name="T12" fmla="*/ 0 60000 65536"/>
                <a:gd name="T13" fmla="*/ 0 60000 65536"/>
                <a:gd name="T14" fmla="*/ 0 60000 65536"/>
                <a:gd name="T15" fmla="*/ 0 w 29"/>
                <a:gd name="T16" fmla="*/ 0 h 36"/>
                <a:gd name="T17" fmla="*/ 29 w 29"/>
                <a:gd name="T18" fmla="*/ 36 h 36"/>
              </a:gdLst>
              <a:ahLst/>
              <a:cxnLst>
                <a:cxn ang="T10">
                  <a:pos x="T0" y="T1"/>
                </a:cxn>
                <a:cxn ang="T11">
                  <a:pos x="T2" y="T3"/>
                </a:cxn>
                <a:cxn ang="T12">
                  <a:pos x="T4" y="T5"/>
                </a:cxn>
                <a:cxn ang="T13">
                  <a:pos x="T6" y="T7"/>
                </a:cxn>
                <a:cxn ang="T14">
                  <a:pos x="T8" y="T9"/>
                </a:cxn>
              </a:cxnLst>
              <a:rect l="T15" t="T16" r="T17" b="T18"/>
              <a:pathLst>
                <a:path w="29" h="36">
                  <a:moveTo>
                    <a:pt x="16" y="0"/>
                  </a:moveTo>
                  <a:lnTo>
                    <a:pt x="29" y="8"/>
                  </a:lnTo>
                  <a:lnTo>
                    <a:pt x="13" y="36"/>
                  </a:lnTo>
                  <a:lnTo>
                    <a:pt x="0" y="29"/>
                  </a:lnTo>
                  <a:lnTo>
                    <a:pt x="16" y="0"/>
                  </a:lnTo>
                  <a:close/>
                </a:path>
              </a:pathLst>
            </a:custGeom>
            <a:solidFill>
              <a:srgbClr val="000000"/>
            </a:solidFill>
            <a:ln w="9525">
              <a:noFill/>
              <a:round/>
              <a:headEnd/>
              <a:tailEnd/>
            </a:ln>
          </p:spPr>
          <p:txBody>
            <a:bodyPr/>
            <a:lstStyle/>
            <a:p>
              <a:endParaRPr lang="en-US"/>
            </a:p>
          </p:txBody>
        </p:sp>
        <p:sp>
          <p:nvSpPr>
            <p:cNvPr id="93283" name="Freeform 525"/>
            <p:cNvSpPr>
              <a:spLocks/>
            </p:cNvSpPr>
            <p:nvPr/>
          </p:nvSpPr>
          <p:spPr bwMode="auto">
            <a:xfrm>
              <a:off x="3719" y="401"/>
              <a:ext cx="29" cy="37"/>
            </a:xfrm>
            <a:custGeom>
              <a:avLst/>
              <a:gdLst>
                <a:gd name="T0" fmla="*/ 15 w 29"/>
                <a:gd name="T1" fmla="*/ 0 h 37"/>
                <a:gd name="T2" fmla="*/ 29 w 29"/>
                <a:gd name="T3" fmla="*/ 7 h 37"/>
                <a:gd name="T4" fmla="*/ 14 w 29"/>
                <a:gd name="T5" fmla="*/ 37 h 37"/>
                <a:gd name="T6" fmla="*/ 0 w 29"/>
                <a:gd name="T7" fmla="*/ 29 h 37"/>
                <a:gd name="T8" fmla="*/ 15 w 29"/>
                <a:gd name="T9" fmla="*/ 0 h 37"/>
                <a:gd name="T10" fmla="*/ 0 60000 65536"/>
                <a:gd name="T11" fmla="*/ 0 60000 65536"/>
                <a:gd name="T12" fmla="*/ 0 60000 65536"/>
                <a:gd name="T13" fmla="*/ 0 60000 65536"/>
                <a:gd name="T14" fmla="*/ 0 60000 65536"/>
                <a:gd name="T15" fmla="*/ 0 w 29"/>
                <a:gd name="T16" fmla="*/ 0 h 37"/>
                <a:gd name="T17" fmla="*/ 29 w 29"/>
                <a:gd name="T18" fmla="*/ 37 h 37"/>
              </a:gdLst>
              <a:ahLst/>
              <a:cxnLst>
                <a:cxn ang="T10">
                  <a:pos x="T0" y="T1"/>
                </a:cxn>
                <a:cxn ang="T11">
                  <a:pos x="T2" y="T3"/>
                </a:cxn>
                <a:cxn ang="T12">
                  <a:pos x="T4" y="T5"/>
                </a:cxn>
                <a:cxn ang="T13">
                  <a:pos x="T6" y="T7"/>
                </a:cxn>
                <a:cxn ang="T14">
                  <a:pos x="T8" y="T9"/>
                </a:cxn>
              </a:cxnLst>
              <a:rect l="T15" t="T16" r="T17" b="T18"/>
              <a:pathLst>
                <a:path w="29" h="37">
                  <a:moveTo>
                    <a:pt x="15" y="0"/>
                  </a:moveTo>
                  <a:lnTo>
                    <a:pt x="29" y="7"/>
                  </a:lnTo>
                  <a:lnTo>
                    <a:pt x="14" y="37"/>
                  </a:lnTo>
                  <a:lnTo>
                    <a:pt x="0" y="29"/>
                  </a:lnTo>
                  <a:lnTo>
                    <a:pt x="15" y="0"/>
                  </a:lnTo>
                  <a:close/>
                </a:path>
              </a:pathLst>
            </a:custGeom>
            <a:solidFill>
              <a:srgbClr val="000000"/>
            </a:solidFill>
            <a:ln w="9525">
              <a:noFill/>
              <a:round/>
              <a:headEnd/>
              <a:tailEnd/>
            </a:ln>
          </p:spPr>
          <p:txBody>
            <a:bodyPr/>
            <a:lstStyle/>
            <a:p>
              <a:endParaRPr lang="en-US"/>
            </a:p>
          </p:txBody>
        </p:sp>
        <p:sp>
          <p:nvSpPr>
            <p:cNvPr id="93284" name="Freeform 524"/>
            <p:cNvSpPr>
              <a:spLocks/>
            </p:cNvSpPr>
            <p:nvPr/>
          </p:nvSpPr>
          <p:spPr bwMode="auto">
            <a:xfrm>
              <a:off x="3733" y="409"/>
              <a:ext cx="31" cy="37"/>
            </a:xfrm>
            <a:custGeom>
              <a:avLst/>
              <a:gdLst>
                <a:gd name="T0" fmla="*/ 17 w 31"/>
                <a:gd name="T1" fmla="*/ 0 h 37"/>
                <a:gd name="T2" fmla="*/ 31 w 31"/>
                <a:gd name="T3" fmla="*/ 9 h 37"/>
                <a:gd name="T4" fmla="*/ 14 w 31"/>
                <a:gd name="T5" fmla="*/ 37 h 37"/>
                <a:gd name="T6" fmla="*/ 0 w 31"/>
                <a:gd name="T7" fmla="*/ 28 h 37"/>
                <a:gd name="T8" fmla="*/ 17 w 31"/>
                <a:gd name="T9" fmla="*/ 0 h 37"/>
                <a:gd name="T10" fmla="*/ 0 60000 65536"/>
                <a:gd name="T11" fmla="*/ 0 60000 65536"/>
                <a:gd name="T12" fmla="*/ 0 60000 65536"/>
                <a:gd name="T13" fmla="*/ 0 60000 65536"/>
                <a:gd name="T14" fmla="*/ 0 60000 65536"/>
                <a:gd name="T15" fmla="*/ 0 w 31"/>
                <a:gd name="T16" fmla="*/ 0 h 37"/>
                <a:gd name="T17" fmla="*/ 31 w 31"/>
                <a:gd name="T18" fmla="*/ 37 h 37"/>
              </a:gdLst>
              <a:ahLst/>
              <a:cxnLst>
                <a:cxn ang="T10">
                  <a:pos x="T0" y="T1"/>
                </a:cxn>
                <a:cxn ang="T11">
                  <a:pos x="T2" y="T3"/>
                </a:cxn>
                <a:cxn ang="T12">
                  <a:pos x="T4" y="T5"/>
                </a:cxn>
                <a:cxn ang="T13">
                  <a:pos x="T6" y="T7"/>
                </a:cxn>
                <a:cxn ang="T14">
                  <a:pos x="T8" y="T9"/>
                </a:cxn>
              </a:cxnLst>
              <a:rect l="T15" t="T16" r="T17" b="T18"/>
              <a:pathLst>
                <a:path w="31" h="37">
                  <a:moveTo>
                    <a:pt x="17" y="0"/>
                  </a:moveTo>
                  <a:lnTo>
                    <a:pt x="31" y="9"/>
                  </a:lnTo>
                  <a:lnTo>
                    <a:pt x="14" y="37"/>
                  </a:lnTo>
                  <a:lnTo>
                    <a:pt x="0" y="28"/>
                  </a:lnTo>
                  <a:lnTo>
                    <a:pt x="17" y="0"/>
                  </a:lnTo>
                  <a:close/>
                </a:path>
              </a:pathLst>
            </a:custGeom>
            <a:solidFill>
              <a:srgbClr val="000000"/>
            </a:solidFill>
            <a:ln w="9525">
              <a:noFill/>
              <a:round/>
              <a:headEnd/>
              <a:tailEnd/>
            </a:ln>
          </p:spPr>
          <p:txBody>
            <a:bodyPr/>
            <a:lstStyle/>
            <a:p>
              <a:endParaRPr lang="en-US"/>
            </a:p>
          </p:txBody>
        </p:sp>
        <p:sp>
          <p:nvSpPr>
            <p:cNvPr id="93285" name="Freeform 523"/>
            <p:cNvSpPr>
              <a:spLocks/>
            </p:cNvSpPr>
            <p:nvPr/>
          </p:nvSpPr>
          <p:spPr bwMode="auto">
            <a:xfrm>
              <a:off x="3746" y="419"/>
              <a:ext cx="33" cy="36"/>
            </a:xfrm>
            <a:custGeom>
              <a:avLst/>
              <a:gdLst>
                <a:gd name="T0" fmla="*/ 18 w 33"/>
                <a:gd name="T1" fmla="*/ 0 h 36"/>
                <a:gd name="T2" fmla="*/ 33 w 33"/>
                <a:gd name="T3" fmla="*/ 9 h 36"/>
                <a:gd name="T4" fmla="*/ 15 w 33"/>
                <a:gd name="T5" fmla="*/ 36 h 36"/>
                <a:gd name="T6" fmla="*/ 0 w 33"/>
                <a:gd name="T7" fmla="*/ 27 h 36"/>
                <a:gd name="T8" fmla="*/ 18 w 33"/>
                <a:gd name="T9" fmla="*/ 0 h 36"/>
                <a:gd name="T10" fmla="*/ 0 60000 65536"/>
                <a:gd name="T11" fmla="*/ 0 60000 65536"/>
                <a:gd name="T12" fmla="*/ 0 60000 65536"/>
                <a:gd name="T13" fmla="*/ 0 60000 65536"/>
                <a:gd name="T14" fmla="*/ 0 60000 65536"/>
                <a:gd name="T15" fmla="*/ 0 w 33"/>
                <a:gd name="T16" fmla="*/ 0 h 36"/>
                <a:gd name="T17" fmla="*/ 33 w 33"/>
                <a:gd name="T18" fmla="*/ 36 h 36"/>
              </a:gdLst>
              <a:ahLst/>
              <a:cxnLst>
                <a:cxn ang="T10">
                  <a:pos x="T0" y="T1"/>
                </a:cxn>
                <a:cxn ang="T11">
                  <a:pos x="T2" y="T3"/>
                </a:cxn>
                <a:cxn ang="T12">
                  <a:pos x="T4" y="T5"/>
                </a:cxn>
                <a:cxn ang="T13">
                  <a:pos x="T6" y="T7"/>
                </a:cxn>
                <a:cxn ang="T14">
                  <a:pos x="T8" y="T9"/>
                </a:cxn>
              </a:cxnLst>
              <a:rect l="T15" t="T16" r="T17" b="T18"/>
              <a:pathLst>
                <a:path w="33" h="36">
                  <a:moveTo>
                    <a:pt x="18" y="0"/>
                  </a:moveTo>
                  <a:lnTo>
                    <a:pt x="33" y="9"/>
                  </a:lnTo>
                  <a:lnTo>
                    <a:pt x="15" y="36"/>
                  </a:lnTo>
                  <a:lnTo>
                    <a:pt x="0" y="27"/>
                  </a:lnTo>
                  <a:lnTo>
                    <a:pt x="18" y="0"/>
                  </a:lnTo>
                  <a:close/>
                </a:path>
              </a:pathLst>
            </a:custGeom>
            <a:solidFill>
              <a:srgbClr val="000000"/>
            </a:solidFill>
            <a:ln w="9525">
              <a:noFill/>
              <a:round/>
              <a:headEnd/>
              <a:tailEnd/>
            </a:ln>
          </p:spPr>
          <p:txBody>
            <a:bodyPr/>
            <a:lstStyle/>
            <a:p>
              <a:endParaRPr lang="en-US"/>
            </a:p>
          </p:txBody>
        </p:sp>
        <p:sp>
          <p:nvSpPr>
            <p:cNvPr id="93286" name="Freeform 522"/>
            <p:cNvSpPr>
              <a:spLocks/>
            </p:cNvSpPr>
            <p:nvPr/>
          </p:nvSpPr>
          <p:spPr bwMode="auto">
            <a:xfrm>
              <a:off x="3762" y="427"/>
              <a:ext cx="33" cy="38"/>
            </a:xfrm>
            <a:custGeom>
              <a:avLst/>
              <a:gdLst>
                <a:gd name="T0" fmla="*/ 17 w 33"/>
                <a:gd name="T1" fmla="*/ 0 h 38"/>
                <a:gd name="T2" fmla="*/ 33 w 33"/>
                <a:gd name="T3" fmla="*/ 10 h 38"/>
                <a:gd name="T4" fmla="*/ 16 w 33"/>
                <a:gd name="T5" fmla="*/ 38 h 38"/>
                <a:gd name="T6" fmla="*/ 0 w 33"/>
                <a:gd name="T7" fmla="*/ 28 h 38"/>
                <a:gd name="T8" fmla="*/ 17 w 33"/>
                <a:gd name="T9" fmla="*/ 0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17" y="0"/>
                  </a:moveTo>
                  <a:lnTo>
                    <a:pt x="33" y="10"/>
                  </a:lnTo>
                  <a:lnTo>
                    <a:pt x="16" y="38"/>
                  </a:lnTo>
                  <a:lnTo>
                    <a:pt x="0" y="28"/>
                  </a:lnTo>
                  <a:lnTo>
                    <a:pt x="17" y="0"/>
                  </a:lnTo>
                  <a:close/>
                </a:path>
              </a:pathLst>
            </a:custGeom>
            <a:solidFill>
              <a:srgbClr val="000000"/>
            </a:solidFill>
            <a:ln w="9525">
              <a:noFill/>
              <a:round/>
              <a:headEnd/>
              <a:tailEnd/>
            </a:ln>
          </p:spPr>
          <p:txBody>
            <a:bodyPr/>
            <a:lstStyle/>
            <a:p>
              <a:endParaRPr lang="en-US"/>
            </a:p>
          </p:txBody>
        </p:sp>
        <p:sp>
          <p:nvSpPr>
            <p:cNvPr id="93287" name="Freeform 521"/>
            <p:cNvSpPr>
              <a:spLocks/>
            </p:cNvSpPr>
            <p:nvPr/>
          </p:nvSpPr>
          <p:spPr bwMode="auto">
            <a:xfrm>
              <a:off x="3778" y="437"/>
              <a:ext cx="33" cy="38"/>
            </a:xfrm>
            <a:custGeom>
              <a:avLst/>
              <a:gdLst>
                <a:gd name="T0" fmla="*/ 17 w 33"/>
                <a:gd name="T1" fmla="*/ 0 h 38"/>
                <a:gd name="T2" fmla="*/ 33 w 33"/>
                <a:gd name="T3" fmla="*/ 10 h 38"/>
                <a:gd name="T4" fmla="*/ 16 w 33"/>
                <a:gd name="T5" fmla="*/ 38 h 38"/>
                <a:gd name="T6" fmla="*/ 0 w 33"/>
                <a:gd name="T7" fmla="*/ 28 h 38"/>
                <a:gd name="T8" fmla="*/ 17 w 33"/>
                <a:gd name="T9" fmla="*/ 0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17" y="0"/>
                  </a:moveTo>
                  <a:lnTo>
                    <a:pt x="33" y="10"/>
                  </a:lnTo>
                  <a:lnTo>
                    <a:pt x="16" y="38"/>
                  </a:lnTo>
                  <a:lnTo>
                    <a:pt x="0" y="28"/>
                  </a:lnTo>
                  <a:lnTo>
                    <a:pt x="17" y="0"/>
                  </a:lnTo>
                  <a:close/>
                </a:path>
              </a:pathLst>
            </a:custGeom>
            <a:solidFill>
              <a:srgbClr val="000000"/>
            </a:solidFill>
            <a:ln w="9525">
              <a:noFill/>
              <a:round/>
              <a:headEnd/>
              <a:tailEnd/>
            </a:ln>
          </p:spPr>
          <p:txBody>
            <a:bodyPr/>
            <a:lstStyle/>
            <a:p>
              <a:endParaRPr lang="en-US"/>
            </a:p>
          </p:txBody>
        </p:sp>
        <p:sp>
          <p:nvSpPr>
            <p:cNvPr id="93288" name="Freeform 520"/>
            <p:cNvSpPr>
              <a:spLocks/>
            </p:cNvSpPr>
            <p:nvPr/>
          </p:nvSpPr>
          <p:spPr bwMode="auto">
            <a:xfrm>
              <a:off x="3793" y="448"/>
              <a:ext cx="35" cy="38"/>
            </a:xfrm>
            <a:custGeom>
              <a:avLst/>
              <a:gdLst>
                <a:gd name="T0" fmla="*/ 18 w 35"/>
                <a:gd name="T1" fmla="*/ 0 h 38"/>
                <a:gd name="T2" fmla="*/ 35 w 35"/>
                <a:gd name="T3" fmla="*/ 11 h 38"/>
                <a:gd name="T4" fmla="*/ 17 w 35"/>
                <a:gd name="T5" fmla="*/ 38 h 38"/>
                <a:gd name="T6" fmla="*/ 0 w 35"/>
                <a:gd name="T7" fmla="*/ 27 h 38"/>
                <a:gd name="T8" fmla="*/ 18 w 35"/>
                <a:gd name="T9" fmla="*/ 0 h 38"/>
                <a:gd name="T10" fmla="*/ 0 60000 65536"/>
                <a:gd name="T11" fmla="*/ 0 60000 65536"/>
                <a:gd name="T12" fmla="*/ 0 60000 65536"/>
                <a:gd name="T13" fmla="*/ 0 60000 65536"/>
                <a:gd name="T14" fmla="*/ 0 60000 65536"/>
                <a:gd name="T15" fmla="*/ 0 w 35"/>
                <a:gd name="T16" fmla="*/ 0 h 38"/>
                <a:gd name="T17" fmla="*/ 35 w 35"/>
                <a:gd name="T18" fmla="*/ 38 h 38"/>
              </a:gdLst>
              <a:ahLst/>
              <a:cxnLst>
                <a:cxn ang="T10">
                  <a:pos x="T0" y="T1"/>
                </a:cxn>
                <a:cxn ang="T11">
                  <a:pos x="T2" y="T3"/>
                </a:cxn>
                <a:cxn ang="T12">
                  <a:pos x="T4" y="T5"/>
                </a:cxn>
                <a:cxn ang="T13">
                  <a:pos x="T6" y="T7"/>
                </a:cxn>
                <a:cxn ang="T14">
                  <a:pos x="T8" y="T9"/>
                </a:cxn>
              </a:cxnLst>
              <a:rect l="T15" t="T16" r="T17" b="T18"/>
              <a:pathLst>
                <a:path w="35" h="38">
                  <a:moveTo>
                    <a:pt x="18" y="0"/>
                  </a:moveTo>
                  <a:lnTo>
                    <a:pt x="35" y="11"/>
                  </a:lnTo>
                  <a:lnTo>
                    <a:pt x="17" y="38"/>
                  </a:lnTo>
                  <a:lnTo>
                    <a:pt x="0" y="27"/>
                  </a:lnTo>
                  <a:lnTo>
                    <a:pt x="18" y="0"/>
                  </a:lnTo>
                  <a:close/>
                </a:path>
              </a:pathLst>
            </a:custGeom>
            <a:solidFill>
              <a:srgbClr val="000000"/>
            </a:solidFill>
            <a:ln w="9525">
              <a:noFill/>
              <a:round/>
              <a:headEnd/>
              <a:tailEnd/>
            </a:ln>
          </p:spPr>
          <p:txBody>
            <a:bodyPr/>
            <a:lstStyle/>
            <a:p>
              <a:endParaRPr lang="en-US"/>
            </a:p>
          </p:txBody>
        </p:sp>
        <p:sp>
          <p:nvSpPr>
            <p:cNvPr id="93289" name="Freeform 519"/>
            <p:cNvSpPr>
              <a:spLocks/>
            </p:cNvSpPr>
            <p:nvPr/>
          </p:nvSpPr>
          <p:spPr bwMode="auto">
            <a:xfrm>
              <a:off x="3811" y="458"/>
              <a:ext cx="34" cy="39"/>
            </a:xfrm>
            <a:custGeom>
              <a:avLst/>
              <a:gdLst>
                <a:gd name="T0" fmla="*/ 17 w 34"/>
                <a:gd name="T1" fmla="*/ 0 h 39"/>
                <a:gd name="T2" fmla="*/ 34 w 34"/>
                <a:gd name="T3" fmla="*/ 11 h 39"/>
                <a:gd name="T4" fmla="*/ 17 w 34"/>
                <a:gd name="T5" fmla="*/ 39 h 39"/>
                <a:gd name="T6" fmla="*/ 0 w 34"/>
                <a:gd name="T7" fmla="*/ 28 h 39"/>
                <a:gd name="T8" fmla="*/ 17 w 34"/>
                <a:gd name="T9" fmla="*/ 0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17" y="0"/>
                  </a:moveTo>
                  <a:lnTo>
                    <a:pt x="34" y="11"/>
                  </a:lnTo>
                  <a:lnTo>
                    <a:pt x="17" y="39"/>
                  </a:lnTo>
                  <a:lnTo>
                    <a:pt x="0" y="28"/>
                  </a:lnTo>
                  <a:lnTo>
                    <a:pt x="17" y="0"/>
                  </a:lnTo>
                  <a:close/>
                </a:path>
              </a:pathLst>
            </a:custGeom>
            <a:solidFill>
              <a:srgbClr val="000000"/>
            </a:solidFill>
            <a:ln w="9525">
              <a:noFill/>
              <a:round/>
              <a:headEnd/>
              <a:tailEnd/>
            </a:ln>
          </p:spPr>
          <p:txBody>
            <a:bodyPr/>
            <a:lstStyle/>
            <a:p>
              <a:endParaRPr lang="en-US"/>
            </a:p>
          </p:txBody>
        </p:sp>
        <p:sp>
          <p:nvSpPr>
            <p:cNvPr id="93290" name="Freeform 518"/>
            <p:cNvSpPr>
              <a:spLocks/>
            </p:cNvSpPr>
            <p:nvPr/>
          </p:nvSpPr>
          <p:spPr bwMode="auto">
            <a:xfrm>
              <a:off x="3828" y="470"/>
              <a:ext cx="53" cy="51"/>
            </a:xfrm>
            <a:custGeom>
              <a:avLst/>
              <a:gdLst>
                <a:gd name="T0" fmla="*/ 17 w 53"/>
                <a:gd name="T1" fmla="*/ 0 h 51"/>
                <a:gd name="T2" fmla="*/ 53 w 53"/>
                <a:gd name="T3" fmla="*/ 23 h 51"/>
                <a:gd name="T4" fmla="*/ 36 w 53"/>
                <a:gd name="T5" fmla="*/ 51 h 51"/>
                <a:gd name="T6" fmla="*/ 0 w 53"/>
                <a:gd name="T7" fmla="*/ 27 h 51"/>
                <a:gd name="T8" fmla="*/ 17 w 53"/>
                <a:gd name="T9" fmla="*/ 0 h 51"/>
                <a:gd name="T10" fmla="*/ 0 60000 65536"/>
                <a:gd name="T11" fmla="*/ 0 60000 65536"/>
                <a:gd name="T12" fmla="*/ 0 60000 65536"/>
                <a:gd name="T13" fmla="*/ 0 60000 65536"/>
                <a:gd name="T14" fmla="*/ 0 60000 65536"/>
                <a:gd name="T15" fmla="*/ 0 w 53"/>
                <a:gd name="T16" fmla="*/ 0 h 51"/>
                <a:gd name="T17" fmla="*/ 53 w 53"/>
                <a:gd name="T18" fmla="*/ 51 h 51"/>
              </a:gdLst>
              <a:ahLst/>
              <a:cxnLst>
                <a:cxn ang="T10">
                  <a:pos x="T0" y="T1"/>
                </a:cxn>
                <a:cxn ang="T11">
                  <a:pos x="T2" y="T3"/>
                </a:cxn>
                <a:cxn ang="T12">
                  <a:pos x="T4" y="T5"/>
                </a:cxn>
                <a:cxn ang="T13">
                  <a:pos x="T6" y="T7"/>
                </a:cxn>
                <a:cxn ang="T14">
                  <a:pos x="T8" y="T9"/>
                </a:cxn>
              </a:cxnLst>
              <a:rect l="T15" t="T16" r="T17" b="T18"/>
              <a:pathLst>
                <a:path w="53" h="51">
                  <a:moveTo>
                    <a:pt x="17" y="0"/>
                  </a:moveTo>
                  <a:lnTo>
                    <a:pt x="53" y="23"/>
                  </a:lnTo>
                  <a:lnTo>
                    <a:pt x="36" y="51"/>
                  </a:lnTo>
                  <a:lnTo>
                    <a:pt x="0" y="27"/>
                  </a:lnTo>
                  <a:lnTo>
                    <a:pt x="17" y="0"/>
                  </a:lnTo>
                  <a:close/>
                </a:path>
              </a:pathLst>
            </a:custGeom>
            <a:solidFill>
              <a:srgbClr val="000000"/>
            </a:solidFill>
            <a:ln w="9525">
              <a:noFill/>
              <a:round/>
              <a:headEnd/>
              <a:tailEnd/>
            </a:ln>
          </p:spPr>
          <p:txBody>
            <a:bodyPr/>
            <a:lstStyle/>
            <a:p>
              <a:endParaRPr lang="en-US"/>
            </a:p>
          </p:txBody>
        </p:sp>
        <p:sp>
          <p:nvSpPr>
            <p:cNvPr id="93291" name="Freeform 517"/>
            <p:cNvSpPr>
              <a:spLocks/>
            </p:cNvSpPr>
            <p:nvPr/>
          </p:nvSpPr>
          <p:spPr bwMode="auto">
            <a:xfrm>
              <a:off x="3864" y="493"/>
              <a:ext cx="33" cy="38"/>
            </a:xfrm>
            <a:custGeom>
              <a:avLst/>
              <a:gdLst>
                <a:gd name="T0" fmla="*/ 18 w 33"/>
                <a:gd name="T1" fmla="*/ 0 h 38"/>
                <a:gd name="T2" fmla="*/ 33 w 33"/>
                <a:gd name="T3" fmla="*/ 11 h 38"/>
                <a:gd name="T4" fmla="*/ 15 w 33"/>
                <a:gd name="T5" fmla="*/ 38 h 38"/>
                <a:gd name="T6" fmla="*/ 0 w 33"/>
                <a:gd name="T7" fmla="*/ 28 h 38"/>
                <a:gd name="T8" fmla="*/ 18 w 33"/>
                <a:gd name="T9" fmla="*/ 0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18" y="0"/>
                  </a:moveTo>
                  <a:lnTo>
                    <a:pt x="33" y="11"/>
                  </a:lnTo>
                  <a:lnTo>
                    <a:pt x="15" y="38"/>
                  </a:lnTo>
                  <a:lnTo>
                    <a:pt x="0" y="28"/>
                  </a:lnTo>
                  <a:lnTo>
                    <a:pt x="18" y="0"/>
                  </a:lnTo>
                  <a:close/>
                </a:path>
              </a:pathLst>
            </a:custGeom>
            <a:solidFill>
              <a:srgbClr val="000000"/>
            </a:solidFill>
            <a:ln w="9525">
              <a:noFill/>
              <a:round/>
              <a:headEnd/>
              <a:tailEnd/>
            </a:ln>
          </p:spPr>
          <p:txBody>
            <a:bodyPr/>
            <a:lstStyle/>
            <a:p>
              <a:endParaRPr lang="en-US"/>
            </a:p>
          </p:txBody>
        </p:sp>
        <p:sp>
          <p:nvSpPr>
            <p:cNvPr id="93292" name="Freeform 516"/>
            <p:cNvSpPr>
              <a:spLocks/>
            </p:cNvSpPr>
            <p:nvPr/>
          </p:nvSpPr>
          <p:spPr bwMode="auto">
            <a:xfrm>
              <a:off x="3986" y="578"/>
              <a:ext cx="57" cy="53"/>
            </a:xfrm>
            <a:custGeom>
              <a:avLst/>
              <a:gdLst>
                <a:gd name="T0" fmla="*/ 19 w 57"/>
                <a:gd name="T1" fmla="*/ 0 h 53"/>
                <a:gd name="T2" fmla="*/ 57 w 57"/>
                <a:gd name="T3" fmla="*/ 27 h 53"/>
                <a:gd name="T4" fmla="*/ 38 w 57"/>
                <a:gd name="T5" fmla="*/ 53 h 53"/>
                <a:gd name="T6" fmla="*/ 0 w 57"/>
                <a:gd name="T7" fmla="*/ 26 h 53"/>
                <a:gd name="T8" fmla="*/ 19 w 57"/>
                <a:gd name="T9" fmla="*/ 0 h 53"/>
                <a:gd name="T10" fmla="*/ 0 60000 65536"/>
                <a:gd name="T11" fmla="*/ 0 60000 65536"/>
                <a:gd name="T12" fmla="*/ 0 60000 65536"/>
                <a:gd name="T13" fmla="*/ 0 60000 65536"/>
                <a:gd name="T14" fmla="*/ 0 60000 65536"/>
                <a:gd name="T15" fmla="*/ 0 w 57"/>
                <a:gd name="T16" fmla="*/ 0 h 53"/>
                <a:gd name="T17" fmla="*/ 57 w 57"/>
                <a:gd name="T18" fmla="*/ 53 h 53"/>
              </a:gdLst>
              <a:ahLst/>
              <a:cxnLst>
                <a:cxn ang="T10">
                  <a:pos x="T0" y="T1"/>
                </a:cxn>
                <a:cxn ang="T11">
                  <a:pos x="T2" y="T3"/>
                </a:cxn>
                <a:cxn ang="T12">
                  <a:pos x="T4" y="T5"/>
                </a:cxn>
                <a:cxn ang="T13">
                  <a:pos x="T6" y="T7"/>
                </a:cxn>
                <a:cxn ang="T14">
                  <a:pos x="T8" y="T9"/>
                </a:cxn>
              </a:cxnLst>
              <a:rect l="T15" t="T16" r="T17" b="T18"/>
              <a:pathLst>
                <a:path w="57" h="53">
                  <a:moveTo>
                    <a:pt x="19" y="0"/>
                  </a:moveTo>
                  <a:lnTo>
                    <a:pt x="57" y="27"/>
                  </a:lnTo>
                  <a:lnTo>
                    <a:pt x="38" y="53"/>
                  </a:lnTo>
                  <a:lnTo>
                    <a:pt x="0" y="26"/>
                  </a:lnTo>
                  <a:lnTo>
                    <a:pt x="19" y="0"/>
                  </a:lnTo>
                  <a:close/>
                </a:path>
              </a:pathLst>
            </a:custGeom>
            <a:solidFill>
              <a:srgbClr val="000000"/>
            </a:solidFill>
            <a:ln w="9525">
              <a:noFill/>
              <a:round/>
              <a:headEnd/>
              <a:tailEnd/>
            </a:ln>
          </p:spPr>
          <p:txBody>
            <a:bodyPr/>
            <a:lstStyle/>
            <a:p>
              <a:endParaRPr lang="en-US"/>
            </a:p>
          </p:txBody>
        </p:sp>
        <p:sp>
          <p:nvSpPr>
            <p:cNvPr id="93293" name="Freeform 515"/>
            <p:cNvSpPr>
              <a:spLocks/>
            </p:cNvSpPr>
            <p:nvPr/>
          </p:nvSpPr>
          <p:spPr bwMode="auto">
            <a:xfrm>
              <a:off x="4024" y="605"/>
              <a:ext cx="62" cy="57"/>
            </a:xfrm>
            <a:custGeom>
              <a:avLst/>
              <a:gdLst>
                <a:gd name="T0" fmla="*/ 19 w 62"/>
                <a:gd name="T1" fmla="*/ 0 h 57"/>
                <a:gd name="T2" fmla="*/ 62 w 62"/>
                <a:gd name="T3" fmla="*/ 30 h 57"/>
                <a:gd name="T4" fmla="*/ 43 w 62"/>
                <a:gd name="T5" fmla="*/ 57 h 57"/>
                <a:gd name="T6" fmla="*/ 0 w 62"/>
                <a:gd name="T7" fmla="*/ 26 h 57"/>
                <a:gd name="T8" fmla="*/ 19 w 62"/>
                <a:gd name="T9" fmla="*/ 0 h 57"/>
                <a:gd name="T10" fmla="*/ 0 60000 65536"/>
                <a:gd name="T11" fmla="*/ 0 60000 65536"/>
                <a:gd name="T12" fmla="*/ 0 60000 65536"/>
                <a:gd name="T13" fmla="*/ 0 60000 65536"/>
                <a:gd name="T14" fmla="*/ 0 60000 65536"/>
                <a:gd name="T15" fmla="*/ 0 w 62"/>
                <a:gd name="T16" fmla="*/ 0 h 57"/>
                <a:gd name="T17" fmla="*/ 62 w 62"/>
                <a:gd name="T18" fmla="*/ 57 h 57"/>
              </a:gdLst>
              <a:ahLst/>
              <a:cxnLst>
                <a:cxn ang="T10">
                  <a:pos x="T0" y="T1"/>
                </a:cxn>
                <a:cxn ang="T11">
                  <a:pos x="T2" y="T3"/>
                </a:cxn>
                <a:cxn ang="T12">
                  <a:pos x="T4" y="T5"/>
                </a:cxn>
                <a:cxn ang="T13">
                  <a:pos x="T6" y="T7"/>
                </a:cxn>
                <a:cxn ang="T14">
                  <a:pos x="T8" y="T9"/>
                </a:cxn>
              </a:cxnLst>
              <a:rect l="T15" t="T16" r="T17" b="T18"/>
              <a:pathLst>
                <a:path w="62" h="57">
                  <a:moveTo>
                    <a:pt x="19" y="0"/>
                  </a:moveTo>
                  <a:lnTo>
                    <a:pt x="62" y="30"/>
                  </a:lnTo>
                  <a:lnTo>
                    <a:pt x="43" y="57"/>
                  </a:lnTo>
                  <a:lnTo>
                    <a:pt x="0" y="26"/>
                  </a:lnTo>
                  <a:lnTo>
                    <a:pt x="19" y="0"/>
                  </a:lnTo>
                  <a:close/>
                </a:path>
              </a:pathLst>
            </a:custGeom>
            <a:solidFill>
              <a:srgbClr val="000000"/>
            </a:solidFill>
            <a:ln w="9525">
              <a:noFill/>
              <a:round/>
              <a:headEnd/>
              <a:tailEnd/>
            </a:ln>
          </p:spPr>
          <p:txBody>
            <a:bodyPr/>
            <a:lstStyle/>
            <a:p>
              <a:endParaRPr lang="en-US"/>
            </a:p>
          </p:txBody>
        </p:sp>
        <p:sp>
          <p:nvSpPr>
            <p:cNvPr id="93294" name="Freeform 514"/>
            <p:cNvSpPr>
              <a:spLocks/>
            </p:cNvSpPr>
            <p:nvPr/>
          </p:nvSpPr>
          <p:spPr bwMode="auto">
            <a:xfrm>
              <a:off x="4067" y="635"/>
              <a:ext cx="63" cy="59"/>
            </a:xfrm>
            <a:custGeom>
              <a:avLst/>
              <a:gdLst>
                <a:gd name="T0" fmla="*/ 19 w 63"/>
                <a:gd name="T1" fmla="*/ 0 h 59"/>
                <a:gd name="T2" fmla="*/ 63 w 63"/>
                <a:gd name="T3" fmla="*/ 32 h 59"/>
                <a:gd name="T4" fmla="*/ 44 w 63"/>
                <a:gd name="T5" fmla="*/ 59 h 59"/>
                <a:gd name="T6" fmla="*/ 0 w 63"/>
                <a:gd name="T7" fmla="*/ 27 h 59"/>
                <a:gd name="T8" fmla="*/ 19 w 63"/>
                <a:gd name="T9" fmla="*/ 0 h 59"/>
                <a:gd name="T10" fmla="*/ 0 60000 65536"/>
                <a:gd name="T11" fmla="*/ 0 60000 65536"/>
                <a:gd name="T12" fmla="*/ 0 60000 65536"/>
                <a:gd name="T13" fmla="*/ 0 60000 65536"/>
                <a:gd name="T14" fmla="*/ 0 60000 65536"/>
                <a:gd name="T15" fmla="*/ 0 w 63"/>
                <a:gd name="T16" fmla="*/ 0 h 59"/>
                <a:gd name="T17" fmla="*/ 63 w 63"/>
                <a:gd name="T18" fmla="*/ 59 h 59"/>
              </a:gdLst>
              <a:ahLst/>
              <a:cxnLst>
                <a:cxn ang="T10">
                  <a:pos x="T0" y="T1"/>
                </a:cxn>
                <a:cxn ang="T11">
                  <a:pos x="T2" y="T3"/>
                </a:cxn>
                <a:cxn ang="T12">
                  <a:pos x="T4" y="T5"/>
                </a:cxn>
                <a:cxn ang="T13">
                  <a:pos x="T6" y="T7"/>
                </a:cxn>
                <a:cxn ang="T14">
                  <a:pos x="T8" y="T9"/>
                </a:cxn>
              </a:cxnLst>
              <a:rect l="T15" t="T16" r="T17" b="T18"/>
              <a:pathLst>
                <a:path w="63" h="59">
                  <a:moveTo>
                    <a:pt x="19" y="0"/>
                  </a:moveTo>
                  <a:lnTo>
                    <a:pt x="63" y="32"/>
                  </a:lnTo>
                  <a:lnTo>
                    <a:pt x="44" y="59"/>
                  </a:lnTo>
                  <a:lnTo>
                    <a:pt x="0" y="27"/>
                  </a:lnTo>
                  <a:lnTo>
                    <a:pt x="19" y="0"/>
                  </a:lnTo>
                  <a:close/>
                </a:path>
              </a:pathLst>
            </a:custGeom>
            <a:solidFill>
              <a:srgbClr val="000000"/>
            </a:solidFill>
            <a:ln w="9525">
              <a:noFill/>
              <a:round/>
              <a:headEnd/>
              <a:tailEnd/>
            </a:ln>
          </p:spPr>
          <p:txBody>
            <a:bodyPr/>
            <a:lstStyle/>
            <a:p>
              <a:endParaRPr lang="en-US"/>
            </a:p>
          </p:txBody>
        </p:sp>
        <p:sp>
          <p:nvSpPr>
            <p:cNvPr id="93295" name="Freeform 513"/>
            <p:cNvSpPr>
              <a:spLocks/>
            </p:cNvSpPr>
            <p:nvPr/>
          </p:nvSpPr>
          <p:spPr bwMode="auto">
            <a:xfrm>
              <a:off x="4111" y="667"/>
              <a:ext cx="65" cy="59"/>
            </a:xfrm>
            <a:custGeom>
              <a:avLst/>
              <a:gdLst>
                <a:gd name="T0" fmla="*/ 19 w 65"/>
                <a:gd name="T1" fmla="*/ 0 h 59"/>
                <a:gd name="T2" fmla="*/ 65 w 65"/>
                <a:gd name="T3" fmla="*/ 33 h 59"/>
                <a:gd name="T4" fmla="*/ 46 w 65"/>
                <a:gd name="T5" fmla="*/ 59 h 59"/>
                <a:gd name="T6" fmla="*/ 0 w 65"/>
                <a:gd name="T7" fmla="*/ 27 h 59"/>
                <a:gd name="T8" fmla="*/ 19 w 65"/>
                <a:gd name="T9" fmla="*/ 0 h 59"/>
                <a:gd name="T10" fmla="*/ 0 60000 65536"/>
                <a:gd name="T11" fmla="*/ 0 60000 65536"/>
                <a:gd name="T12" fmla="*/ 0 60000 65536"/>
                <a:gd name="T13" fmla="*/ 0 60000 65536"/>
                <a:gd name="T14" fmla="*/ 0 60000 65536"/>
                <a:gd name="T15" fmla="*/ 0 w 65"/>
                <a:gd name="T16" fmla="*/ 0 h 59"/>
                <a:gd name="T17" fmla="*/ 65 w 65"/>
                <a:gd name="T18" fmla="*/ 59 h 59"/>
              </a:gdLst>
              <a:ahLst/>
              <a:cxnLst>
                <a:cxn ang="T10">
                  <a:pos x="T0" y="T1"/>
                </a:cxn>
                <a:cxn ang="T11">
                  <a:pos x="T2" y="T3"/>
                </a:cxn>
                <a:cxn ang="T12">
                  <a:pos x="T4" y="T5"/>
                </a:cxn>
                <a:cxn ang="T13">
                  <a:pos x="T6" y="T7"/>
                </a:cxn>
                <a:cxn ang="T14">
                  <a:pos x="T8" y="T9"/>
                </a:cxn>
              </a:cxnLst>
              <a:rect l="T15" t="T16" r="T17" b="T18"/>
              <a:pathLst>
                <a:path w="65" h="59">
                  <a:moveTo>
                    <a:pt x="19" y="0"/>
                  </a:moveTo>
                  <a:lnTo>
                    <a:pt x="65" y="33"/>
                  </a:lnTo>
                  <a:lnTo>
                    <a:pt x="46" y="59"/>
                  </a:lnTo>
                  <a:lnTo>
                    <a:pt x="0" y="27"/>
                  </a:lnTo>
                  <a:lnTo>
                    <a:pt x="19" y="0"/>
                  </a:lnTo>
                  <a:close/>
                </a:path>
              </a:pathLst>
            </a:custGeom>
            <a:solidFill>
              <a:srgbClr val="000000"/>
            </a:solidFill>
            <a:ln w="9525">
              <a:noFill/>
              <a:round/>
              <a:headEnd/>
              <a:tailEnd/>
            </a:ln>
          </p:spPr>
          <p:txBody>
            <a:bodyPr/>
            <a:lstStyle/>
            <a:p>
              <a:endParaRPr lang="en-US"/>
            </a:p>
          </p:txBody>
        </p:sp>
        <p:sp>
          <p:nvSpPr>
            <p:cNvPr id="93296" name="Freeform 512"/>
            <p:cNvSpPr>
              <a:spLocks/>
            </p:cNvSpPr>
            <p:nvPr/>
          </p:nvSpPr>
          <p:spPr bwMode="auto">
            <a:xfrm>
              <a:off x="4157" y="700"/>
              <a:ext cx="34" cy="37"/>
            </a:xfrm>
            <a:custGeom>
              <a:avLst/>
              <a:gdLst>
                <a:gd name="T0" fmla="*/ 19 w 34"/>
                <a:gd name="T1" fmla="*/ 0 h 37"/>
                <a:gd name="T2" fmla="*/ 34 w 34"/>
                <a:gd name="T3" fmla="*/ 11 h 37"/>
                <a:gd name="T4" fmla="*/ 15 w 34"/>
                <a:gd name="T5" fmla="*/ 37 h 37"/>
                <a:gd name="T6" fmla="*/ 0 w 34"/>
                <a:gd name="T7" fmla="*/ 26 h 37"/>
                <a:gd name="T8" fmla="*/ 19 w 34"/>
                <a:gd name="T9" fmla="*/ 0 h 37"/>
                <a:gd name="T10" fmla="*/ 0 60000 65536"/>
                <a:gd name="T11" fmla="*/ 0 60000 65536"/>
                <a:gd name="T12" fmla="*/ 0 60000 65536"/>
                <a:gd name="T13" fmla="*/ 0 60000 65536"/>
                <a:gd name="T14" fmla="*/ 0 60000 65536"/>
                <a:gd name="T15" fmla="*/ 0 w 34"/>
                <a:gd name="T16" fmla="*/ 0 h 37"/>
                <a:gd name="T17" fmla="*/ 34 w 34"/>
                <a:gd name="T18" fmla="*/ 37 h 37"/>
              </a:gdLst>
              <a:ahLst/>
              <a:cxnLst>
                <a:cxn ang="T10">
                  <a:pos x="T0" y="T1"/>
                </a:cxn>
                <a:cxn ang="T11">
                  <a:pos x="T2" y="T3"/>
                </a:cxn>
                <a:cxn ang="T12">
                  <a:pos x="T4" y="T5"/>
                </a:cxn>
                <a:cxn ang="T13">
                  <a:pos x="T6" y="T7"/>
                </a:cxn>
                <a:cxn ang="T14">
                  <a:pos x="T8" y="T9"/>
                </a:cxn>
              </a:cxnLst>
              <a:rect l="T15" t="T16" r="T17" b="T18"/>
              <a:pathLst>
                <a:path w="34" h="37">
                  <a:moveTo>
                    <a:pt x="19" y="0"/>
                  </a:moveTo>
                  <a:lnTo>
                    <a:pt x="34" y="11"/>
                  </a:lnTo>
                  <a:lnTo>
                    <a:pt x="15" y="37"/>
                  </a:lnTo>
                  <a:lnTo>
                    <a:pt x="0" y="26"/>
                  </a:lnTo>
                  <a:lnTo>
                    <a:pt x="19" y="0"/>
                  </a:lnTo>
                  <a:close/>
                </a:path>
              </a:pathLst>
            </a:custGeom>
            <a:solidFill>
              <a:srgbClr val="000000"/>
            </a:solidFill>
            <a:ln w="9525">
              <a:noFill/>
              <a:round/>
              <a:headEnd/>
              <a:tailEnd/>
            </a:ln>
          </p:spPr>
          <p:txBody>
            <a:bodyPr/>
            <a:lstStyle/>
            <a:p>
              <a:endParaRPr lang="en-US"/>
            </a:p>
          </p:txBody>
        </p:sp>
        <p:sp>
          <p:nvSpPr>
            <p:cNvPr id="93297" name="Freeform 511"/>
            <p:cNvSpPr>
              <a:spLocks/>
            </p:cNvSpPr>
            <p:nvPr/>
          </p:nvSpPr>
          <p:spPr bwMode="auto">
            <a:xfrm>
              <a:off x="4276" y="788"/>
              <a:ext cx="38" cy="40"/>
            </a:xfrm>
            <a:custGeom>
              <a:avLst/>
              <a:gdLst>
                <a:gd name="T0" fmla="*/ 20 w 38"/>
                <a:gd name="T1" fmla="*/ 0 h 40"/>
                <a:gd name="T2" fmla="*/ 38 w 38"/>
                <a:gd name="T3" fmla="*/ 14 h 40"/>
                <a:gd name="T4" fmla="*/ 18 w 38"/>
                <a:gd name="T5" fmla="*/ 40 h 40"/>
                <a:gd name="T6" fmla="*/ 0 w 38"/>
                <a:gd name="T7" fmla="*/ 27 h 40"/>
                <a:gd name="T8" fmla="*/ 20 w 38"/>
                <a:gd name="T9" fmla="*/ 0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20" y="0"/>
                  </a:moveTo>
                  <a:lnTo>
                    <a:pt x="38" y="14"/>
                  </a:lnTo>
                  <a:lnTo>
                    <a:pt x="18" y="40"/>
                  </a:lnTo>
                  <a:lnTo>
                    <a:pt x="0" y="27"/>
                  </a:lnTo>
                  <a:lnTo>
                    <a:pt x="20" y="0"/>
                  </a:lnTo>
                  <a:close/>
                </a:path>
              </a:pathLst>
            </a:custGeom>
            <a:solidFill>
              <a:srgbClr val="000000"/>
            </a:solidFill>
            <a:ln w="9525">
              <a:noFill/>
              <a:round/>
              <a:headEnd/>
              <a:tailEnd/>
            </a:ln>
          </p:spPr>
          <p:txBody>
            <a:bodyPr/>
            <a:lstStyle/>
            <a:p>
              <a:endParaRPr lang="en-US"/>
            </a:p>
          </p:txBody>
        </p:sp>
        <p:sp>
          <p:nvSpPr>
            <p:cNvPr id="93298" name="Freeform 510"/>
            <p:cNvSpPr>
              <a:spLocks/>
            </p:cNvSpPr>
            <p:nvPr/>
          </p:nvSpPr>
          <p:spPr bwMode="auto">
            <a:xfrm>
              <a:off x="4294" y="802"/>
              <a:ext cx="112" cy="95"/>
            </a:xfrm>
            <a:custGeom>
              <a:avLst/>
              <a:gdLst>
                <a:gd name="T0" fmla="*/ 20 w 112"/>
                <a:gd name="T1" fmla="*/ 0 h 95"/>
                <a:gd name="T2" fmla="*/ 112 w 112"/>
                <a:gd name="T3" fmla="*/ 68 h 95"/>
                <a:gd name="T4" fmla="*/ 93 w 112"/>
                <a:gd name="T5" fmla="*/ 95 h 95"/>
                <a:gd name="T6" fmla="*/ 0 w 112"/>
                <a:gd name="T7" fmla="*/ 26 h 95"/>
                <a:gd name="T8" fmla="*/ 20 w 112"/>
                <a:gd name="T9" fmla="*/ 0 h 95"/>
                <a:gd name="T10" fmla="*/ 0 60000 65536"/>
                <a:gd name="T11" fmla="*/ 0 60000 65536"/>
                <a:gd name="T12" fmla="*/ 0 60000 65536"/>
                <a:gd name="T13" fmla="*/ 0 60000 65536"/>
                <a:gd name="T14" fmla="*/ 0 60000 65536"/>
                <a:gd name="T15" fmla="*/ 0 w 112"/>
                <a:gd name="T16" fmla="*/ 0 h 95"/>
                <a:gd name="T17" fmla="*/ 112 w 112"/>
                <a:gd name="T18" fmla="*/ 95 h 95"/>
              </a:gdLst>
              <a:ahLst/>
              <a:cxnLst>
                <a:cxn ang="T10">
                  <a:pos x="T0" y="T1"/>
                </a:cxn>
                <a:cxn ang="T11">
                  <a:pos x="T2" y="T3"/>
                </a:cxn>
                <a:cxn ang="T12">
                  <a:pos x="T4" y="T5"/>
                </a:cxn>
                <a:cxn ang="T13">
                  <a:pos x="T6" y="T7"/>
                </a:cxn>
                <a:cxn ang="T14">
                  <a:pos x="T8" y="T9"/>
                </a:cxn>
              </a:cxnLst>
              <a:rect l="T15" t="T16" r="T17" b="T18"/>
              <a:pathLst>
                <a:path w="112" h="95">
                  <a:moveTo>
                    <a:pt x="20" y="0"/>
                  </a:moveTo>
                  <a:lnTo>
                    <a:pt x="112" y="68"/>
                  </a:lnTo>
                  <a:lnTo>
                    <a:pt x="93" y="95"/>
                  </a:lnTo>
                  <a:lnTo>
                    <a:pt x="0" y="26"/>
                  </a:lnTo>
                  <a:lnTo>
                    <a:pt x="20" y="0"/>
                  </a:lnTo>
                  <a:close/>
                </a:path>
              </a:pathLst>
            </a:custGeom>
            <a:solidFill>
              <a:srgbClr val="000000"/>
            </a:solidFill>
            <a:ln w="9525">
              <a:noFill/>
              <a:round/>
              <a:headEnd/>
              <a:tailEnd/>
            </a:ln>
          </p:spPr>
          <p:txBody>
            <a:bodyPr/>
            <a:lstStyle/>
            <a:p>
              <a:endParaRPr lang="en-US"/>
            </a:p>
          </p:txBody>
        </p:sp>
        <p:sp>
          <p:nvSpPr>
            <p:cNvPr id="93299" name="Freeform 509"/>
            <p:cNvSpPr>
              <a:spLocks/>
            </p:cNvSpPr>
            <p:nvPr/>
          </p:nvSpPr>
          <p:spPr bwMode="auto">
            <a:xfrm>
              <a:off x="4387" y="871"/>
              <a:ext cx="65" cy="61"/>
            </a:xfrm>
            <a:custGeom>
              <a:avLst/>
              <a:gdLst>
                <a:gd name="T0" fmla="*/ 19 w 65"/>
                <a:gd name="T1" fmla="*/ 0 h 61"/>
                <a:gd name="T2" fmla="*/ 65 w 65"/>
                <a:gd name="T3" fmla="*/ 35 h 61"/>
                <a:gd name="T4" fmla="*/ 45 w 65"/>
                <a:gd name="T5" fmla="*/ 61 h 61"/>
                <a:gd name="T6" fmla="*/ 0 w 65"/>
                <a:gd name="T7" fmla="*/ 26 h 61"/>
                <a:gd name="T8" fmla="*/ 19 w 65"/>
                <a:gd name="T9" fmla="*/ 0 h 61"/>
                <a:gd name="T10" fmla="*/ 0 60000 65536"/>
                <a:gd name="T11" fmla="*/ 0 60000 65536"/>
                <a:gd name="T12" fmla="*/ 0 60000 65536"/>
                <a:gd name="T13" fmla="*/ 0 60000 65536"/>
                <a:gd name="T14" fmla="*/ 0 60000 65536"/>
                <a:gd name="T15" fmla="*/ 0 w 65"/>
                <a:gd name="T16" fmla="*/ 0 h 61"/>
                <a:gd name="T17" fmla="*/ 65 w 65"/>
                <a:gd name="T18" fmla="*/ 61 h 61"/>
              </a:gdLst>
              <a:ahLst/>
              <a:cxnLst>
                <a:cxn ang="T10">
                  <a:pos x="T0" y="T1"/>
                </a:cxn>
                <a:cxn ang="T11">
                  <a:pos x="T2" y="T3"/>
                </a:cxn>
                <a:cxn ang="T12">
                  <a:pos x="T4" y="T5"/>
                </a:cxn>
                <a:cxn ang="T13">
                  <a:pos x="T6" y="T7"/>
                </a:cxn>
                <a:cxn ang="T14">
                  <a:pos x="T8" y="T9"/>
                </a:cxn>
              </a:cxnLst>
              <a:rect l="T15" t="T16" r="T17" b="T18"/>
              <a:pathLst>
                <a:path w="65" h="61">
                  <a:moveTo>
                    <a:pt x="19" y="0"/>
                  </a:moveTo>
                  <a:lnTo>
                    <a:pt x="65" y="35"/>
                  </a:lnTo>
                  <a:lnTo>
                    <a:pt x="45" y="61"/>
                  </a:lnTo>
                  <a:lnTo>
                    <a:pt x="0" y="26"/>
                  </a:lnTo>
                  <a:lnTo>
                    <a:pt x="19" y="0"/>
                  </a:lnTo>
                  <a:close/>
                </a:path>
              </a:pathLst>
            </a:custGeom>
            <a:solidFill>
              <a:srgbClr val="000000"/>
            </a:solidFill>
            <a:ln w="9525">
              <a:noFill/>
              <a:round/>
              <a:headEnd/>
              <a:tailEnd/>
            </a:ln>
          </p:spPr>
          <p:txBody>
            <a:bodyPr/>
            <a:lstStyle/>
            <a:p>
              <a:endParaRPr lang="en-US"/>
            </a:p>
          </p:txBody>
        </p:sp>
        <p:sp>
          <p:nvSpPr>
            <p:cNvPr id="93300" name="Freeform 508"/>
            <p:cNvSpPr>
              <a:spLocks/>
            </p:cNvSpPr>
            <p:nvPr/>
          </p:nvSpPr>
          <p:spPr bwMode="auto">
            <a:xfrm>
              <a:off x="4432" y="906"/>
              <a:ext cx="47" cy="46"/>
            </a:xfrm>
            <a:custGeom>
              <a:avLst/>
              <a:gdLst>
                <a:gd name="T0" fmla="*/ 20 w 47"/>
                <a:gd name="T1" fmla="*/ 0 h 46"/>
                <a:gd name="T2" fmla="*/ 47 w 47"/>
                <a:gd name="T3" fmla="*/ 20 h 46"/>
                <a:gd name="T4" fmla="*/ 27 w 47"/>
                <a:gd name="T5" fmla="*/ 46 h 46"/>
                <a:gd name="T6" fmla="*/ 0 w 47"/>
                <a:gd name="T7" fmla="*/ 26 h 46"/>
                <a:gd name="T8" fmla="*/ 20 w 47"/>
                <a:gd name="T9" fmla="*/ 0 h 46"/>
                <a:gd name="T10" fmla="*/ 0 60000 65536"/>
                <a:gd name="T11" fmla="*/ 0 60000 65536"/>
                <a:gd name="T12" fmla="*/ 0 60000 65536"/>
                <a:gd name="T13" fmla="*/ 0 60000 65536"/>
                <a:gd name="T14" fmla="*/ 0 60000 65536"/>
                <a:gd name="T15" fmla="*/ 0 w 47"/>
                <a:gd name="T16" fmla="*/ 0 h 46"/>
                <a:gd name="T17" fmla="*/ 47 w 47"/>
                <a:gd name="T18" fmla="*/ 46 h 46"/>
              </a:gdLst>
              <a:ahLst/>
              <a:cxnLst>
                <a:cxn ang="T10">
                  <a:pos x="T0" y="T1"/>
                </a:cxn>
                <a:cxn ang="T11">
                  <a:pos x="T2" y="T3"/>
                </a:cxn>
                <a:cxn ang="T12">
                  <a:pos x="T4" y="T5"/>
                </a:cxn>
                <a:cxn ang="T13">
                  <a:pos x="T6" y="T7"/>
                </a:cxn>
                <a:cxn ang="T14">
                  <a:pos x="T8" y="T9"/>
                </a:cxn>
              </a:cxnLst>
              <a:rect l="T15" t="T16" r="T17" b="T18"/>
              <a:pathLst>
                <a:path w="47" h="46">
                  <a:moveTo>
                    <a:pt x="20" y="0"/>
                  </a:moveTo>
                  <a:lnTo>
                    <a:pt x="47" y="20"/>
                  </a:lnTo>
                  <a:lnTo>
                    <a:pt x="27" y="46"/>
                  </a:lnTo>
                  <a:lnTo>
                    <a:pt x="0" y="26"/>
                  </a:lnTo>
                  <a:lnTo>
                    <a:pt x="20" y="0"/>
                  </a:lnTo>
                  <a:close/>
                </a:path>
              </a:pathLst>
            </a:custGeom>
            <a:solidFill>
              <a:srgbClr val="000000"/>
            </a:solidFill>
            <a:ln w="9525">
              <a:noFill/>
              <a:round/>
              <a:headEnd/>
              <a:tailEnd/>
            </a:ln>
          </p:spPr>
          <p:txBody>
            <a:bodyPr/>
            <a:lstStyle/>
            <a:p>
              <a:endParaRPr lang="en-US"/>
            </a:p>
          </p:txBody>
        </p:sp>
        <p:sp>
          <p:nvSpPr>
            <p:cNvPr id="93301" name="Freeform 507"/>
            <p:cNvSpPr>
              <a:spLocks/>
            </p:cNvSpPr>
            <p:nvPr/>
          </p:nvSpPr>
          <p:spPr bwMode="auto">
            <a:xfrm>
              <a:off x="4566" y="1004"/>
              <a:ext cx="16" cy="30"/>
            </a:xfrm>
            <a:custGeom>
              <a:avLst/>
              <a:gdLst>
                <a:gd name="T0" fmla="*/ 15 w 16"/>
                <a:gd name="T1" fmla="*/ 0 h 30"/>
                <a:gd name="T2" fmla="*/ 16 w 16"/>
                <a:gd name="T3" fmla="*/ 0 h 30"/>
                <a:gd name="T4" fmla="*/ 2 w 16"/>
                <a:gd name="T5" fmla="*/ 30 h 30"/>
                <a:gd name="T6" fmla="*/ 0 w 16"/>
                <a:gd name="T7" fmla="*/ 29 h 30"/>
                <a:gd name="T8" fmla="*/ 15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5" y="0"/>
                  </a:moveTo>
                  <a:lnTo>
                    <a:pt x="16" y="0"/>
                  </a:lnTo>
                  <a:lnTo>
                    <a:pt x="2" y="30"/>
                  </a:lnTo>
                  <a:lnTo>
                    <a:pt x="0" y="29"/>
                  </a:lnTo>
                  <a:lnTo>
                    <a:pt x="15" y="0"/>
                  </a:lnTo>
                  <a:close/>
                </a:path>
              </a:pathLst>
            </a:custGeom>
            <a:solidFill>
              <a:srgbClr val="000000"/>
            </a:solidFill>
            <a:ln w="9525">
              <a:noFill/>
              <a:round/>
              <a:headEnd/>
              <a:tailEnd/>
            </a:ln>
          </p:spPr>
          <p:txBody>
            <a:bodyPr/>
            <a:lstStyle/>
            <a:p>
              <a:endParaRPr lang="en-US"/>
            </a:p>
          </p:txBody>
        </p:sp>
        <p:sp>
          <p:nvSpPr>
            <p:cNvPr id="93302" name="Freeform 506"/>
            <p:cNvSpPr>
              <a:spLocks/>
            </p:cNvSpPr>
            <p:nvPr/>
          </p:nvSpPr>
          <p:spPr bwMode="auto">
            <a:xfrm>
              <a:off x="4565" y="1006"/>
              <a:ext cx="63" cy="59"/>
            </a:xfrm>
            <a:custGeom>
              <a:avLst/>
              <a:gdLst>
                <a:gd name="T0" fmla="*/ 20 w 63"/>
                <a:gd name="T1" fmla="*/ 0 h 59"/>
                <a:gd name="T2" fmla="*/ 63 w 63"/>
                <a:gd name="T3" fmla="*/ 33 h 59"/>
                <a:gd name="T4" fmla="*/ 43 w 63"/>
                <a:gd name="T5" fmla="*/ 59 h 59"/>
                <a:gd name="T6" fmla="*/ 0 w 63"/>
                <a:gd name="T7" fmla="*/ 26 h 59"/>
                <a:gd name="T8" fmla="*/ 20 w 63"/>
                <a:gd name="T9" fmla="*/ 0 h 59"/>
                <a:gd name="T10" fmla="*/ 0 60000 65536"/>
                <a:gd name="T11" fmla="*/ 0 60000 65536"/>
                <a:gd name="T12" fmla="*/ 0 60000 65536"/>
                <a:gd name="T13" fmla="*/ 0 60000 65536"/>
                <a:gd name="T14" fmla="*/ 0 60000 65536"/>
                <a:gd name="T15" fmla="*/ 0 w 63"/>
                <a:gd name="T16" fmla="*/ 0 h 59"/>
                <a:gd name="T17" fmla="*/ 63 w 63"/>
                <a:gd name="T18" fmla="*/ 59 h 59"/>
              </a:gdLst>
              <a:ahLst/>
              <a:cxnLst>
                <a:cxn ang="T10">
                  <a:pos x="T0" y="T1"/>
                </a:cxn>
                <a:cxn ang="T11">
                  <a:pos x="T2" y="T3"/>
                </a:cxn>
                <a:cxn ang="T12">
                  <a:pos x="T4" y="T5"/>
                </a:cxn>
                <a:cxn ang="T13">
                  <a:pos x="T6" y="T7"/>
                </a:cxn>
                <a:cxn ang="T14">
                  <a:pos x="T8" y="T9"/>
                </a:cxn>
              </a:cxnLst>
              <a:rect l="T15" t="T16" r="T17" b="T18"/>
              <a:pathLst>
                <a:path w="63" h="59">
                  <a:moveTo>
                    <a:pt x="20" y="0"/>
                  </a:moveTo>
                  <a:lnTo>
                    <a:pt x="63" y="33"/>
                  </a:lnTo>
                  <a:lnTo>
                    <a:pt x="43" y="59"/>
                  </a:lnTo>
                  <a:lnTo>
                    <a:pt x="0" y="26"/>
                  </a:lnTo>
                  <a:lnTo>
                    <a:pt x="20" y="0"/>
                  </a:lnTo>
                  <a:close/>
                </a:path>
              </a:pathLst>
            </a:custGeom>
            <a:solidFill>
              <a:srgbClr val="000000"/>
            </a:solidFill>
            <a:ln w="9525">
              <a:noFill/>
              <a:round/>
              <a:headEnd/>
              <a:tailEnd/>
            </a:ln>
          </p:spPr>
          <p:txBody>
            <a:bodyPr/>
            <a:lstStyle/>
            <a:p>
              <a:endParaRPr lang="en-US"/>
            </a:p>
          </p:txBody>
        </p:sp>
        <p:sp>
          <p:nvSpPr>
            <p:cNvPr id="93303" name="Freeform 505"/>
            <p:cNvSpPr>
              <a:spLocks/>
            </p:cNvSpPr>
            <p:nvPr/>
          </p:nvSpPr>
          <p:spPr bwMode="auto">
            <a:xfrm>
              <a:off x="4608" y="1039"/>
              <a:ext cx="61" cy="57"/>
            </a:xfrm>
            <a:custGeom>
              <a:avLst/>
              <a:gdLst>
                <a:gd name="T0" fmla="*/ 20 w 61"/>
                <a:gd name="T1" fmla="*/ 0 h 57"/>
                <a:gd name="T2" fmla="*/ 61 w 61"/>
                <a:gd name="T3" fmla="*/ 31 h 57"/>
                <a:gd name="T4" fmla="*/ 41 w 61"/>
                <a:gd name="T5" fmla="*/ 57 h 57"/>
                <a:gd name="T6" fmla="*/ 0 w 61"/>
                <a:gd name="T7" fmla="*/ 26 h 57"/>
                <a:gd name="T8" fmla="*/ 20 w 61"/>
                <a:gd name="T9" fmla="*/ 0 h 57"/>
                <a:gd name="T10" fmla="*/ 0 60000 65536"/>
                <a:gd name="T11" fmla="*/ 0 60000 65536"/>
                <a:gd name="T12" fmla="*/ 0 60000 65536"/>
                <a:gd name="T13" fmla="*/ 0 60000 65536"/>
                <a:gd name="T14" fmla="*/ 0 60000 65536"/>
                <a:gd name="T15" fmla="*/ 0 w 61"/>
                <a:gd name="T16" fmla="*/ 0 h 57"/>
                <a:gd name="T17" fmla="*/ 61 w 61"/>
                <a:gd name="T18" fmla="*/ 57 h 57"/>
              </a:gdLst>
              <a:ahLst/>
              <a:cxnLst>
                <a:cxn ang="T10">
                  <a:pos x="T0" y="T1"/>
                </a:cxn>
                <a:cxn ang="T11">
                  <a:pos x="T2" y="T3"/>
                </a:cxn>
                <a:cxn ang="T12">
                  <a:pos x="T4" y="T5"/>
                </a:cxn>
                <a:cxn ang="T13">
                  <a:pos x="T6" y="T7"/>
                </a:cxn>
                <a:cxn ang="T14">
                  <a:pos x="T8" y="T9"/>
                </a:cxn>
              </a:cxnLst>
              <a:rect l="T15" t="T16" r="T17" b="T18"/>
              <a:pathLst>
                <a:path w="61" h="57">
                  <a:moveTo>
                    <a:pt x="20" y="0"/>
                  </a:moveTo>
                  <a:lnTo>
                    <a:pt x="61" y="31"/>
                  </a:lnTo>
                  <a:lnTo>
                    <a:pt x="41" y="57"/>
                  </a:lnTo>
                  <a:lnTo>
                    <a:pt x="0" y="26"/>
                  </a:lnTo>
                  <a:lnTo>
                    <a:pt x="20" y="0"/>
                  </a:lnTo>
                  <a:close/>
                </a:path>
              </a:pathLst>
            </a:custGeom>
            <a:solidFill>
              <a:srgbClr val="000000"/>
            </a:solidFill>
            <a:ln w="9525">
              <a:noFill/>
              <a:round/>
              <a:headEnd/>
              <a:tailEnd/>
            </a:ln>
          </p:spPr>
          <p:txBody>
            <a:bodyPr/>
            <a:lstStyle/>
            <a:p>
              <a:endParaRPr lang="en-US"/>
            </a:p>
          </p:txBody>
        </p:sp>
        <p:sp>
          <p:nvSpPr>
            <p:cNvPr id="93304" name="Freeform 504"/>
            <p:cNvSpPr>
              <a:spLocks/>
            </p:cNvSpPr>
            <p:nvPr/>
          </p:nvSpPr>
          <p:spPr bwMode="auto">
            <a:xfrm>
              <a:off x="4649" y="1070"/>
              <a:ext cx="60" cy="57"/>
            </a:xfrm>
            <a:custGeom>
              <a:avLst/>
              <a:gdLst>
                <a:gd name="T0" fmla="*/ 20 w 60"/>
                <a:gd name="T1" fmla="*/ 0 h 57"/>
                <a:gd name="T2" fmla="*/ 60 w 60"/>
                <a:gd name="T3" fmla="*/ 31 h 57"/>
                <a:gd name="T4" fmla="*/ 40 w 60"/>
                <a:gd name="T5" fmla="*/ 57 h 57"/>
                <a:gd name="T6" fmla="*/ 0 w 60"/>
                <a:gd name="T7" fmla="*/ 26 h 57"/>
                <a:gd name="T8" fmla="*/ 20 w 60"/>
                <a:gd name="T9" fmla="*/ 0 h 57"/>
                <a:gd name="T10" fmla="*/ 0 60000 65536"/>
                <a:gd name="T11" fmla="*/ 0 60000 65536"/>
                <a:gd name="T12" fmla="*/ 0 60000 65536"/>
                <a:gd name="T13" fmla="*/ 0 60000 65536"/>
                <a:gd name="T14" fmla="*/ 0 60000 65536"/>
                <a:gd name="T15" fmla="*/ 0 w 60"/>
                <a:gd name="T16" fmla="*/ 0 h 57"/>
                <a:gd name="T17" fmla="*/ 60 w 60"/>
                <a:gd name="T18" fmla="*/ 57 h 57"/>
              </a:gdLst>
              <a:ahLst/>
              <a:cxnLst>
                <a:cxn ang="T10">
                  <a:pos x="T0" y="T1"/>
                </a:cxn>
                <a:cxn ang="T11">
                  <a:pos x="T2" y="T3"/>
                </a:cxn>
                <a:cxn ang="T12">
                  <a:pos x="T4" y="T5"/>
                </a:cxn>
                <a:cxn ang="T13">
                  <a:pos x="T6" y="T7"/>
                </a:cxn>
                <a:cxn ang="T14">
                  <a:pos x="T8" y="T9"/>
                </a:cxn>
              </a:cxnLst>
              <a:rect l="T15" t="T16" r="T17" b="T18"/>
              <a:pathLst>
                <a:path w="60" h="57">
                  <a:moveTo>
                    <a:pt x="20" y="0"/>
                  </a:moveTo>
                  <a:lnTo>
                    <a:pt x="60" y="31"/>
                  </a:lnTo>
                  <a:lnTo>
                    <a:pt x="40" y="57"/>
                  </a:lnTo>
                  <a:lnTo>
                    <a:pt x="0" y="26"/>
                  </a:lnTo>
                  <a:lnTo>
                    <a:pt x="20" y="0"/>
                  </a:lnTo>
                  <a:close/>
                </a:path>
              </a:pathLst>
            </a:custGeom>
            <a:solidFill>
              <a:srgbClr val="000000"/>
            </a:solidFill>
            <a:ln w="9525">
              <a:noFill/>
              <a:round/>
              <a:headEnd/>
              <a:tailEnd/>
            </a:ln>
          </p:spPr>
          <p:txBody>
            <a:bodyPr/>
            <a:lstStyle/>
            <a:p>
              <a:endParaRPr lang="en-US"/>
            </a:p>
          </p:txBody>
        </p:sp>
        <p:sp>
          <p:nvSpPr>
            <p:cNvPr id="93305" name="Freeform 503"/>
            <p:cNvSpPr>
              <a:spLocks/>
            </p:cNvSpPr>
            <p:nvPr/>
          </p:nvSpPr>
          <p:spPr bwMode="auto">
            <a:xfrm>
              <a:off x="4689" y="1101"/>
              <a:ext cx="58" cy="55"/>
            </a:xfrm>
            <a:custGeom>
              <a:avLst/>
              <a:gdLst>
                <a:gd name="T0" fmla="*/ 20 w 58"/>
                <a:gd name="T1" fmla="*/ 0 h 55"/>
                <a:gd name="T2" fmla="*/ 58 w 58"/>
                <a:gd name="T3" fmla="*/ 29 h 55"/>
                <a:gd name="T4" fmla="*/ 38 w 58"/>
                <a:gd name="T5" fmla="*/ 55 h 55"/>
                <a:gd name="T6" fmla="*/ 0 w 58"/>
                <a:gd name="T7" fmla="*/ 26 h 55"/>
                <a:gd name="T8" fmla="*/ 20 w 58"/>
                <a:gd name="T9" fmla="*/ 0 h 55"/>
                <a:gd name="T10" fmla="*/ 0 60000 65536"/>
                <a:gd name="T11" fmla="*/ 0 60000 65536"/>
                <a:gd name="T12" fmla="*/ 0 60000 65536"/>
                <a:gd name="T13" fmla="*/ 0 60000 65536"/>
                <a:gd name="T14" fmla="*/ 0 60000 65536"/>
                <a:gd name="T15" fmla="*/ 0 w 58"/>
                <a:gd name="T16" fmla="*/ 0 h 55"/>
                <a:gd name="T17" fmla="*/ 58 w 58"/>
                <a:gd name="T18" fmla="*/ 55 h 55"/>
              </a:gdLst>
              <a:ahLst/>
              <a:cxnLst>
                <a:cxn ang="T10">
                  <a:pos x="T0" y="T1"/>
                </a:cxn>
                <a:cxn ang="T11">
                  <a:pos x="T2" y="T3"/>
                </a:cxn>
                <a:cxn ang="T12">
                  <a:pos x="T4" y="T5"/>
                </a:cxn>
                <a:cxn ang="T13">
                  <a:pos x="T6" y="T7"/>
                </a:cxn>
                <a:cxn ang="T14">
                  <a:pos x="T8" y="T9"/>
                </a:cxn>
              </a:cxnLst>
              <a:rect l="T15" t="T16" r="T17" b="T18"/>
              <a:pathLst>
                <a:path w="58" h="55">
                  <a:moveTo>
                    <a:pt x="20" y="0"/>
                  </a:moveTo>
                  <a:lnTo>
                    <a:pt x="58" y="29"/>
                  </a:lnTo>
                  <a:lnTo>
                    <a:pt x="38" y="55"/>
                  </a:lnTo>
                  <a:lnTo>
                    <a:pt x="0" y="26"/>
                  </a:lnTo>
                  <a:lnTo>
                    <a:pt x="20" y="0"/>
                  </a:lnTo>
                  <a:close/>
                </a:path>
              </a:pathLst>
            </a:custGeom>
            <a:solidFill>
              <a:srgbClr val="000000"/>
            </a:solidFill>
            <a:ln w="9525">
              <a:noFill/>
              <a:round/>
              <a:headEnd/>
              <a:tailEnd/>
            </a:ln>
          </p:spPr>
          <p:txBody>
            <a:bodyPr/>
            <a:lstStyle/>
            <a:p>
              <a:endParaRPr lang="en-US"/>
            </a:p>
          </p:txBody>
        </p:sp>
        <p:sp>
          <p:nvSpPr>
            <p:cNvPr id="93306" name="Freeform 502"/>
            <p:cNvSpPr>
              <a:spLocks/>
            </p:cNvSpPr>
            <p:nvPr/>
          </p:nvSpPr>
          <p:spPr bwMode="auto">
            <a:xfrm>
              <a:off x="4727" y="1130"/>
              <a:ext cx="39" cy="40"/>
            </a:xfrm>
            <a:custGeom>
              <a:avLst/>
              <a:gdLst>
                <a:gd name="T0" fmla="*/ 20 w 39"/>
                <a:gd name="T1" fmla="*/ 0 h 40"/>
                <a:gd name="T2" fmla="*/ 39 w 39"/>
                <a:gd name="T3" fmla="*/ 14 h 40"/>
                <a:gd name="T4" fmla="*/ 19 w 39"/>
                <a:gd name="T5" fmla="*/ 40 h 40"/>
                <a:gd name="T6" fmla="*/ 0 w 39"/>
                <a:gd name="T7" fmla="*/ 26 h 40"/>
                <a:gd name="T8" fmla="*/ 20 w 39"/>
                <a:gd name="T9" fmla="*/ 0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20" y="0"/>
                  </a:moveTo>
                  <a:lnTo>
                    <a:pt x="39" y="14"/>
                  </a:lnTo>
                  <a:lnTo>
                    <a:pt x="19" y="40"/>
                  </a:lnTo>
                  <a:lnTo>
                    <a:pt x="0" y="26"/>
                  </a:lnTo>
                  <a:lnTo>
                    <a:pt x="20" y="0"/>
                  </a:lnTo>
                  <a:close/>
                </a:path>
              </a:pathLst>
            </a:custGeom>
            <a:solidFill>
              <a:srgbClr val="000000"/>
            </a:solidFill>
            <a:ln w="9525">
              <a:noFill/>
              <a:round/>
              <a:headEnd/>
              <a:tailEnd/>
            </a:ln>
          </p:spPr>
          <p:txBody>
            <a:bodyPr/>
            <a:lstStyle/>
            <a:p>
              <a:endParaRPr lang="en-US"/>
            </a:p>
          </p:txBody>
        </p:sp>
        <p:sp>
          <p:nvSpPr>
            <p:cNvPr id="93307" name="Freeform 501"/>
            <p:cNvSpPr>
              <a:spLocks/>
            </p:cNvSpPr>
            <p:nvPr/>
          </p:nvSpPr>
          <p:spPr bwMode="auto">
            <a:xfrm>
              <a:off x="4851" y="1225"/>
              <a:ext cx="28" cy="33"/>
            </a:xfrm>
            <a:custGeom>
              <a:avLst/>
              <a:gdLst>
                <a:gd name="T0" fmla="*/ 19 w 28"/>
                <a:gd name="T1" fmla="*/ 0 h 33"/>
                <a:gd name="T2" fmla="*/ 28 w 28"/>
                <a:gd name="T3" fmla="*/ 6 h 33"/>
                <a:gd name="T4" fmla="*/ 9 w 28"/>
                <a:gd name="T5" fmla="*/ 33 h 33"/>
                <a:gd name="T6" fmla="*/ 0 w 28"/>
                <a:gd name="T7" fmla="*/ 26 h 33"/>
                <a:gd name="T8" fmla="*/ 19 w 28"/>
                <a:gd name="T9" fmla="*/ 0 h 33"/>
                <a:gd name="T10" fmla="*/ 0 60000 65536"/>
                <a:gd name="T11" fmla="*/ 0 60000 65536"/>
                <a:gd name="T12" fmla="*/ 0 60000 65536"/>
                <a:gd name="T13" fmla="*/ 0 60000 65536"/>
                <a:gd name="T14" fmla="*/ 0 60000 65536"/>
                <a:gd name="T15" fmla="*/ 0 w 28"/>
                <a:gd name="T16" fmla="*/ 0 h 33"/>
                <a:gd name="T17" fmla="*/ 28 w 28"/>
                <a:gd name="T18" fmla="*/ 33 h 33"/>
              </a:gdLst>
              <a:ahLst/>
              <a:cxnLst>
                <a:cxn ang="T10">
                  <a:pos x="T0" y="T1"/>
                </a:cxn>
                <a:cxn ang="T11">
                  <a:pos x="T2" y="T3"/>
                </a:cxn>
                <a:cxn ang="T12">
                  <a:pos x="T4" y="T5"/>
                </a:cxn>
                <a:cxn ang="T13">
                  <a:pos x="T6" y="T7"/>
                </a:cxn>
                <a:cxn ang="T14">
                  <a:pos x="T8" y="T9"/>
                </a:cxn>
              </a:cxnLst>
              <a:rect l="T15" t="T16" r="T17" b="T18"/>
              <a:pathLst>
                <a:path w="28" h="33">
                  <a:moveTo>
                    <a:pt x="19" y="0"/>
                  </a:moveTo>
                  <a:lnTo>
                    <a:pt x="28" y="6"/>
                  </a:lnTo>
                  <a:lnTo>
                    <a:pt x="9" y="33"/>
                  </a:lnTo>
                  <a:lnTo>
                    <a:pt x="0" y="26"/>
                  </a:lnTo>
                  <a:lnTo>
                    <a:pt x="19" y="0"/>
                  </a:lnTo>
                  <a:close/>
                </a:path>
              </a:pathLst>
            </a:custGeom>
            <a:solidFill>
              <a:srgbClr val="000000"/>
            </a:solidFill>
            <a:ln w="9525">
              <a:noFill/>
              <a:round/>
              <a:headEnd/>
              <a:tailEnd/>
            </a:ln>
          </p:spPr>
          <p:txBody>
            <a:bodyPr/>
            <a:lstStyle/>
            <a:p>
              <a:endParaRPr lang="en-US"/>
            </a:p>
          </p:txBody>
        </p:sp>
        <p:sp>
          <p:nvSpPr>
            <p:cNvPr id="93308" name="Freeform 500"/>
            <p:cNvSpPr>
              <a:spLocks/>
            </p:cNvSpPr>
            <p:nvPr/>
          </p:nvSpPr>
          <p:spPr bwMode="auto">
            <a:xfrm>
              <a:off x="4860" y="1232"/>
              <a:ext cx="34" cy="37"/>
            </a:xfrm>
            <a:custGeom>
              <a:avLst/>
              <a:gdLst>
                <a:gd name="T0" fmla="*/ 20 w 34"/>
                <a:gd name="T1" fmla="*/ 0 h 37"/>
                <a:gd name="T2" fmla="*/ 34 w 34"/>
                <a:gd name="T3" fmla="*/ 11 h 37"/>
                <a:gd name="T4" fmla="*/ 14 w 34"/>
                <a:gd name="T5" fmla="*/ 37 h 37"/>
                <a:gd name="T6" fmla="*/ 0 w 34"/>
                <a:gd name="T7" fmla="*/ 26 h 37"/>
                <a:gd name="T8" fmla="*/ 20 w 34"/>
                <a:gd name="T9" fmla="*/ 0 h 37"/>
                <a:gd name="T10" fmla="*/ 0 60000 65536"/>
                <a:gd name="T11" fmla="*/ 0 60000 65536"/>
                <a:gd name="T12" fmla="*/ 0 60000 65536"/>
                <a:gd name="T13" fmla="*/ 0 60000 65536"/>
                <a:gd name="T14" fmla="*/ 0 60000 65536"/>
                <a:gd name="T15" fmla="*/ 0 w 34"/>
                <a:gd name="T16" fmla="*/ 0 h 37"/>
                <a:gd name="T17" fmla="*/ 34 w 34"/>
                <a:gd name="T18" fmla="*/ 37 h 37"/>
              </a:gdLst>
              <a:ahLst/>
              <a:cxnLst>
                <a:cxn ang="T10">
                  <a:pos x="T0" y="T1"/>
                </a:cxn>
                <a:cxn ang="T11">
                  <a:pos x="T2" y="T3"/>
                </a:cxn>
                <a:cxn ang="T12">
                  <a:pos x="T4" y="T5"/>
                </a:cxn>
                <a:cxn ang="T13">
                  <a:pos x="T6" y="T7"/>
                </a:cxn>
                <a:cxn ang="T14">
                  <a:pos x="T8" y="T9"/>
                </a:cxn>
              </a:cxnLst>
              <a:rect l="T15" t="T16" r="T17" b="T18"/>
              <a:pathLst>
                <a:path w="34" h="37">
                  <a:moveTo>
                    <a:pt x="20" y="0"/>
                  </a:moveTo>
                  <a:lnTo>
                    <a:pt x="34" y="11"/>
                  </a:lnTo>
                  <a:lnTo>
                    <a:pt x="14" y="37"/>
                  </a:lnTo>
                  <a:lnTo>
                    <a:pt x="0" y="26"/>
                  </a:lnTo>
                  <a:lnTo>
                    <a:pt x="20" y="0"/>
                  </a:lnTo>
                  <a:close/>
                </a:path>
              </a:pathLst>
            </a:custGeom>
            <a:solidFill>
              <a:srgbClr val="000000"/>
            </a:solidFill>
            <a:ln w="9525">
              <a:noFill/>
              <a:round/>
              <a:headEnd/>
              <a:tailEnd/>
            </a:ln>
          </p:spPr>
          <p:txBody>
            <a:bodyPr/>
            <a:lstStyle/>
            <a:p>
              <a:endParaRPr lang="en-US"/>
            </a:p>
          </p:txBody>
        </p:sp>
        <p:sp>
          <p:nvSpPr>
            <p:cNvPr id="93309" name="Freeform 499"/>
            <p:cNvSpPr>
              <a:spLocks/>
            </p:cNvSpPr>
            <p:nvPr/>
          </p:nvSpPr>
          <p:spPr bwMode="auto">
            <a:xfrm>
              <a:off x="4874" y="1243"/>
              <a:ext cx="34" cy="36"/>
            </a:xfrm>
            <a:custGeom>
              <a:avLst/>
              <a:gdLst>
                <a:gd name="T0" fmla="*/ 20 w 34"/>
                <a:gd name="T1" fmla="*/ 0 h 36"/>
                <a:gd name="T2" fmla="*/ 34 w 34"/>
                <a:gd name="T3" fmla="*/ 10 h 36"/>
                <a:gd name="T4" fmla="*/ 14 w 34"/>
                <a:gd name="T5" fmla="*/ 36 h 36"/>
                <a:gd name="T6" fmla="*/ 0 w 34"/>
                <a:gd name="T7" fmla="*/ 26 h 36"/>
                <a:gd name="T8" fmla="*/ 20 w 34"/>
                <a:gd name="T9" fmla="*/ 0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20" y="0"/>
                  </a:moveTo>
                  <a:lnTo>
                    <a:pt x="34" y="10"/>
                  </a:lnTo>
                  <a:lnTo>
                    <a:pt x="14" y="36"/>
                  </a:lnTo>
                  <a:lnTo>
                    <a:pt x="0" y="26"/>
                  </a:lnTo>
                  <a:lnTo>
                    <a:pt x="20" y="0"/>
                  </a:lnTo>
                  <a:close/>
                </a:path>
              </a:pathLst>
            </a:custGeom>
            <a:solidFill>
              <a:srgbClr val="000000"/>
            </a:solidFill>
            <a:ln w="9525">
              <a:noFill/>
              <a:round/>
              <a:headEnd/>
              <a:tailEnd/>
            </a:ln>
          </p:spPr>
          <p:txBody>
            <a:bodyPr/>
            <a:lstStyle/>
            <a:p>
              <a:endParaRPr lang="en-US"/>
            </a:p>
          </p:txBody>
        </p:sp>
        <p:sp>
          <p:nvSpPr>
            <p:cNvPr id="93310" name="Freeform 498"/>
            <p:cNvSpPr>
              <a:spLocks/>
            </p:cNvSpPr>
            <p:nvPr/>
          </p:nvSpPr>
          <p:spPr bwMode="auto">
            <a:xfrm>
              <a:off x="4888" y="1253"/>
              <a:ext cx="32" cy="35"/>
            </a:xfrm>
            <a:custGeom>
              <a:avLst/>
              <a:gdLst>
                <a:gd name="T0" fmla="*/ 20 w 32"/>
                <a:gd name="T1" fmla="*/ 0 h 35"/>
                <a:gd name="T2" fmla="*/ 32 w 32"/>
                <a:gd name="T3" fmla="*/ 10 h 35"/>
                <a:gd name="T4" fmla="*/ 12 w 32"/>
                <a:gd name="T5" fmla="*/ 35 h 35"/>
                <a:gd name="T6" fmla="*/ 0 w 32"/>
                <a:gd name="T7" fmla="*/ 26 h 35"/>
                <a:gd name="T8" fmla="*/ 20 w 32"/>
                <a:gd name="T9" fmla="*/ 0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20" y="0"/>
                  </a:moveTo>
                  <a:lnTo>
                    <a:pt x="32" y="10"/>
                  </a:lnTo>
                  <a:lnTo>
                    <a:pt x="12" y="35"/>
                  </a:lnTo>
                  <a:lnTo>
                    <a:pt x="0" y="26"/>
                  </a:lnTo>
                  <a:lnTo>
                    <a:pt x="20" y="0"/>
                  </a:lnTo>
                  <a:close/>
                </a:path>
              </a:pathLst>
            </a:custGeom>
            <a:solidFill>
              <a:srgbClr val="000000"/>
            </a:solidFill>
            <a:ln w="9525">
              <a:noFill/>
              <a:round/>
              <a:headEnd/>
              <a:tailEnd/>
            </a:ln>
          </p:spPr>
          <p:txBody>
            <a:bodyPr/>
            <a:lstStyle/>
            <a:p>
              <a:endParaRPr lang="en-US"/>
            </a:p>
          </p:txBody>
        </p:sp>
        <p:sp>
          <p:nvSpPr>
            <p:cNvPr id="93311" name="Freeform 497"/>
            <p:cNvSpPr>
              <a:spLocks/>
            </p:cNvSpPr>
            <p:nvPr/>
          </p:nvSpPr>
          <p:spPr bwMode="auto">
            <a:xfrm>
              <a:off x="4900" y="1263"/>
              <a:ext cx="32" cy="35"/>
            </a:xfrm>
            <a:custGeom>
              <a:avLst/>
              <a:gdLst>
                <a:gd name="T0" fmla="*/ 20 w 32"/>
                <a:gd name="T1" fmla="*/ 0 h 35"/>
                <a:gd name="T2" fmla="*/ 32 w 32"/>
                <a:gd name="T3" fmla="*/ 9 h 35"/>
                <a:gd name="T4" fmla="*/ 12 w 32"/>
                <a:gd name="T5" fmla="*/ 35 h 35"/>
                <a:gd name="T6" fmla="*/ 0 w 32"/>
                <a:gd name="T7" fmla="*/ 25 h 35"/>
                <a:gd name="T8" fmla="*/ 20 w 32"/>
                <a:gd name="T9" fmla="*/ 0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20" y="0"/>
                  </a:moveTo>
                  <a:lnTo>
                    <a:pt x="32" y="9"/>
                  </a:lnTo>
                  <a:lnTo>
                    <a:pt x="12" y="35"/>
                  </a:lnTo>
                  <a:lnTo>
                    <a:pt x="0" y="25"/>
                  </a:lnTo>
                  <a:lnTo>
                    <a:pt x="20" y="0"/>
                  </a:lnTo>
                  <a:close/>
                </a:path>
              </a:pathLst>
            </a:custGeom>
            <a:solidFill>
              <a:srgbClr val="000000"/>
            </a:solidFill>
            <a:ln w="9525">
              <a:noFill/>
              <a:round/>
              <a:headEnd/>
              <a:tailEnd/>
            </a:ln>
          </p:spPr>
          <p:txBody>
            <a:bodyPr/>
            <a:lstStyle/>
            <a:p>
              <a:endParaRPr lang="en-US"/>
            </a:p>
          </p:txBody>
        </p:sp>
        <p:sp>
          <p:nvSpPr>
            <p:cNvPr id="93312" name="Freeform 496"/>
            <p:cNvSpPr>
              <a:spLocks/>
            </p:cNvSpPr>
            <p:nvPr/>
          </p:nvSpPr>
          <p:spPr bwMode="auto">
            <a:xfrm>
              <a:off x="4912" y="1272"/>
              <a:ext cx="33" cy="36"/>
            </a:xfrm>
            <a:custGeom>
              <a:avLst/>
              <a:gdLst>
                <a:gd name="T0" fmla="*/ 20 w 33"/>
                <a:gd name="T1" fmla="*/ 0 h 36"/>
                <a:gd name="T2" fmla="*/ 33 w 33"/>
                <a:gd name="T3" fmla="*/ 10 h 36"/>
                <a:gd name="T4" fmla="*/ 13 w 33"/>
                <a:gd name="T5" fmla="*/ 36 h 36"/>
                <a:gd name="T6" fmla="*/ 0 w 33"/>
                <a:gd name="T7" fmla="*/ 26 h 36"/>
                <a:gd name="T8" fmla="*/ 20 w 33"/>
                <a:gd name="T9" fmla="*/ 0 h 36"/>
                <a:gd name="T10" fmla="*/ 0 60000 65536"/>
                <a:gd name="T11" fmla="*/ 0 60000 65536"/>
                <a:gd name="T12" fmla="*/ 0 60000 65536"/>
                <a:gd name="T13" fmla="*/ 0 60000 65536"/>
                <a:gd name="T14" fmla="*/ 0 60000 65536"/>
                <a:gd name="T15" fmla="*/ 0 w 33"/>
                <a:gd name="T16" fmla="*/ 0 h 36"/>
                <a:gd name="T17" fmla="*/ 33 w 33"/>
                <a:gd name="T18" fmla="*/ 36 h 36"/>
              </a:gdLst>
              <a:ahLst/>
              <a:cxnLst>
                <a:cxn ang="T10">
                  <a:pos x="T0" y="T1"/>
                </a:cxn>
                <a:cxn ang="T11">
                  <a:pos x="T2" y="T3"/>
                </a:cxn>
                <a:cxn ang="T12">
                  <a:pos x="T4" y="T5"/>
                </a:cxn>
                <a:cxn ang="T13">
                  <a:pos x="T6" y="T7"/>
                </a:cxn>
                <a:cxn ang="T14">
                  <a:pos x="T8" y="T9"/>
                </a:cxn>
              </a:cxnLst>
              <a:rect l="T15" t="T16" r="T17" b="T18"/>
              <a:pathLst>
                <a:path w="33" h="36">
                  <a:moveTo>
                    <a:pt x="20" y="0"/>
                  </a:moveTo>
                  <a:lnTo>
                    <a:pt x="33" y="10"/>
                  </a:lnTo>
                  <a:lnTo>
                    <a:pt x="13" y="36"/>
                  </a:lnTo>
                  <a:lnTo>
                    <a:pt x="0" y="26"/>
                  </a:lnTo>
                  <a:lnTo>
                    <a:pt x="20" y="0"/>
                  </a:lnTo>
                  <a:close/>
                </a:path>
              </a:pathLst>
            </a:custGeom>
            <a:solidFill>
              <a:srgbClr val="000000"/>
            </a:solidFill>
            <a:ln w="9525">
              <a:noFill/>
              <a:round/>
              <a:headEnd/>
              <a:tailEnd/>
            </a:ln>
          </p:spPr>
          <p:txBody>
            <a:bodyPr/>
            <a:lstStyle/>
            <a:p>
              <a:endParaRPr lang="en-US"/>
            </a:p>
          </p:txBody>
        </p:sp>
        <p:sp>
          <p:nvSpPr>
            <p:cNvPr id="93313" name="Freeform 495"/>
            <p:cNvSpPr>
              <a:spLocks/>
            </p:cNvSpPr>
            <p:nvPr/>
          </p:nvSpPr>
          <p:spPr bwMode="auto">
            <a:xfrm>
              <a:off x="4925" y="1282"/>
              <a:ext cx="32" cy="36"/>
            </a:xfrm>
            <a:custGeom>
              <a:avLst/>
              <a:gdLst>
                <a:gd name="T0" fmla="*/ 19 w 32"/>
                <a:gd name="T1" fmla="*/ 0 h 36"/>
                <a:gd name="T2" fmla="*/ 32 w 32"/>
                <a:gd name="T3" fmla="*/ 9 h 36"/>
                <a:gd name="T4" fmla="*/ 13 w 32"/>
                <a:gd name="T5" fmla="*/ 36 h 36"/>
                <a:gd name="T6" fmla="*/ 0 w 32"/>
                <a:gd name="T7" fmla="*/ 26 h 36"/>
                <a:gd name="T8" fmla="*/ 19 w 32"/>
                <a:gd name="T9" fmla="*/ 0 h 36"/>
                <a:gd name="T10" fmla="*/ 0 60000 65536"/>
                <a:gd name="T11" fmla="*/ 0 60000 65536"/>
                <a:gd name="T12" fmla="*/ 0 60000 65536"/>
                <a:gd name="T13" fmla="*/ 0 60000 65536"/>
                <a:gd name="T14" fmla="*/ 0 60000 65536"/>
                <a:gd name="T15" fmla="*/ 0 w 32"/>
                <a:gd name="T16" fmla="*/ 0 h 36"/>
                <a:gd name="T17" fmla="*/ 32 w 32"/>
                <a:gd name="T18" fmla="*/ 36 h 36"/>
              </a:gdLst>
              <a:ahLst/>
              <a:cxnLst>
                <a:cxn ang="T10">
                  <a:pos x="T0" y="T1"/>
                </a:cxn>
                <a:cxn ang="T11">
                  <a:pos x="T2" y="T3"/>
                </a:cxn>
                <a:cxn ang="T12">
                  <a:pos x="T4" y="T5"/>
                </a:cxn>
                <a:cxn ang="T13">
                  <a:pos x="T6" y="T7"/>
                </a:cxn>
                <a:cxn ang="T14">
                  <a:pos x="T8" y="T9"/>
                </a:cxn>
              </a:cxnLst>
              <a:rect l="T15" t="T16" r="T17" b="T18"/>
              <a:pathLst>
                <a:path w="32" h="36">
                  <a:moveTo>
                    <a:pt x="19" y="0"/>
                  </a:moveTo>
                  <a:lnTo>
                    <a:pt x="32" y="9"/>
                  </a:lnTo>
                  <a:lnTo>
                    <a:pt x="13" y="36"/>
                  </a:lnTo>
                  <a:lnTo>
                    <a:pt x="0" y="26"/>
                  </a:lnTo>
                  <a:lnTo>
                    <a:pt x="19" y="0"/>
                  </a:lnTo>
                  <a:close/>
                </a:path>
              </a:pathLst>
            </a:custGeom>
            <a:solidFill>
              <a:srgbClr val="000000"/>
            </a:solidFill>
            <a:ln w="9525">
              <a:noFill/>
              <a:round/>
              <a:headEnd/>
              <a:tailEnd/>
            </a:ln>
          </p:spPr>
          <p:txBody>
            <a:bodyPr/>
            <a:lstStyle/>
            <a:p>
              <a:endParaRPr lang="en-US"/>
            </a:p>
          </p:txBody>
        </p:sp>
        <p:sp>
          <p:nvSpPr>
            <p:cNvPr id="93314" name="Freeform 494"/>
            <p:cNvSpPr>
              <a:spLocks/>
            </p:cNvSpPr>
            <p:nvPr/>
          </p:nvSpPr>
          <p:spPr bwMode="auto">
            <a:xfrm>
              <a:off x="4938" y="1292"/>
              <a:ext cx="32" cy="34"/>
            </a:xfrm>
            <a:custGeom>
              <a:avLst/>
              <a:gdLst>
                <a:gd name="T0" fmla="*/ 21 w 32"/>
                <a:gd name="T1" fmla="*/ 0 h 34"/>
                <a:gd name="T2" fmla="*/ 32 w 32"/>
                <a:gd name="T3" fmla="*/ 9 h 34"/>
                <a:gd name="T4" fmla="*/ 11 w 32"/>
                <a:gd name="T5" fmla="*/ 34 h 34"/>
                <a:gd name="T6" fmla="*/ 0 w 32"/>
                <a:gd name="T7" fmla="*/ 25 h 34"/>
                <a:gd name="T8" fmla="*/ 21 w 32"/>
                <a:gd name="T9" fmla="*/ 0 h 34"/>
                <a:gd name="T10" fmla="*/ 0 60000 65536"/>
                <a:gd name="T11" fmla="*/ 0 60000 65536"/>
                <a:gd name="T12" fmla="*/ 0 60000 65536"/>
                <a:gd name="T13" fmla="*/ 0 60000 65536"/>
                <a:gd name="T14" fmla="*/ 0 60000 65536"/>
                <a:gd name="T15" fmla="*/ 0 w 32"/>
                <a:gd name="T16" fmla="*/ 0 h 34"/>
                <a:gd name="T17" fmla="*/ 32 w 32"/>
                <a:gd name="T18" fmla="*/ 34 h 34"/>
              </a:gdLst>
              <a:ahLst/>
              <a:cxnLst>
                <a:cxn ang="T10">
                  <a:pos x="T0" y="T1"/>
                </a:cxn>
                <a:cxn ang="T11">
                  <a:pos x="T2" y="T3"/>
                </a:cxn>
                <a:cxn ang="T12">
                  <a:pos x="T4" y="T5"/>
                </a:cxn>
                <a:cxn ang="T13">
                  <a:pos x="T6" y="T7"/>
                </a:cxn>
                <a:cxn ang="T14">
                  <a:pos x="T8" y="T9"/>
                </a:cxn>
              </a:cxnLst>
              <a:rect l="T15" t="T16" r="T17" b="T18"/>
              <a:pathLst>
                <a:path w="32" h="34">
                  <a:moveTo>
                    <a:pt x="21" y="0"/>
                  </a:moveTo>
                  <a:lnTo>
                    <a:pt x="32" y="9"/>
                  </a:lnTo>
                  <a:lnTo>
                    <a:pt x="11" y="34"/>
                  </a:lnTo>
                  <a:lnTo>
                    <a:pt x="0" y="25"/>
                  </a:lnTo>
                  <a:lnTo>
                    <a:pt x="21" y="0"/>
                  </a:lnTo>
                  <a:close/>
                </a:path>
              </a:pathLst>
            </a:custGeom>
            <a:solidFill>
              <a:srgbClr val="000000"/>
            </a:solidFill>
            <a:ln w="9525">
              <a:noFill/>
              <a:round/>
              <a:headEnd/>
              <a:tailEnd/>
            </a:ln>
          </p:spPr>
          <p:txBody>
            <a:bodyPr/>
            <a:lstStyle/>
            <a:p>
              <a:endParaRPr lang="en-US"/>
            </a:p>
          </p:txBody>
        </p:sp>
        <p:sp>
          <p:nvSpPr>
            <p:cNvPr id="93315" name="Freeform 493"/>
            <p:cNvSpPr>
              <a:spLocks/>
            </p:cNvSpPr>
            <p:nvPr/>
          </p:nvSpPr>
          <p:spPr bwMode="auto">
            <a:xfrm>
              <a:off x="4949" y="1301"/>
              <a:ext cx="33" cy="35"/>
            </a:xfrm>
            <a:custGeom>
              <a:avLst/>
              <a:gdLst>
                <a:gd name="T0" fmla="*/ 21 w 33"/>
                <a:gd name="T1" fmla="*/ 0 h 35"/>
                <a:gd name="T2" fmla="*/ 33 w 33"/>
                <a:gd name="T3" fmla="*/ 10 h 35"/>
                <a:gd name="T4" fmla="*/ 12 w 33"/>
                <a:gd name="T5" fmla="*/ 35 h 35"/>
                <a:gd name="T6" fmla="*/ 0 w 33"/>
                <a:gd name="T7" fmla="*/ 25 h 35"/>
                <a:gd name="T8" fmla="*/ 21 w 33"/>
                <a:gd name="T9" fmla="*/ 0 h 35"/>
                <a:gd name="T10" fmla="*/ 0 60000 65536"/>
                <a:gd name="T11" fmla="*/ 0 60000 65536"/>
                <a:gd name="T12" fmla="*/ 0 60000 65536"/>
                <a:gd name="T13" fmla="*/ 0 60000 65536"/>
                <a:gd name="T14" fmla="*/ 0 60000 65536"/>
                <a:gd name="T15" fmla="*/ 0 w 33"/>
                <a:gd name="T16" fmla="*/ 0 h 35"/>
                <a:gd name="T17" fmla="*/ 33 w 33"/>
                <a:gd name="T18" fmla="*/ 35 h 35"/>
              </a:gdLst>
              <a:ahLst/>
              <a:cxnLst>
                <a:cxn ang="T10">
                  <a:pos x="T0" y="T1"/>
                </a:cxn>
                <a:cxn ang="T11">
                  <a:pos x="T2" y="T3"/>
                </a:cxn>
                <a:cxn ang="T12">
                  <a:pos x="T4" y="T5"/>
                </a:cxn>
                <a:cxn ang="T13">
                  <a:pos x="T6" y="T7"/>
                </a:cxn>
                <a:cxn ang="T14">
                  <a:pos x="T8" y="T9"/>
                </a:cxn>
              </a:cxnLst>
              <a:rect l="T15" t="T16" r="T17" b="T18"/>
              <a:pathLst>
                <a:path w="33" h="35">
                  <a:moveTo>
                    <a:pt x="21" y="0"/>
                  </a:moveTo>
                  <a:lnTo>
                    <a:pt x="33" y="10"/>
                  </a:lnTo>
                  <a:lnTo>
                    <a:pt x="12" y="35"/>
                  </a:lnTo>
                  <a:lnTo>
                    <a:pt x="0" y="25"/>
                  </a:lnTo>
                  <a:lnTo>
                    <a:pt x="21" y="0"/>
                  </a:lnTo>
                  <a:close/>
                </a:path>
              </a:pathLst>
            </a:custGeom>
            <a:solidFill>
              <a:srgbClr val="000000"/>
            </a:solidFill>
            <a:ln w="9525">
              <a:noFill/>
              <a:round/>
              <a:headEnd/>
              <a:tailEnd/>
            </a:ln>
          </p:spPr>
          <p:txBody>
            <a:bodyPr/>
            <a:lstStyle/>
            <a:p>
              <a:endParaRPr lang="en-US"/>
            </a:p>
          </p:txBody>
        </p:sp>
        <p:sp>
          <p:nvSpPr>
            <p:cNvPr id="93316" name="Freeform 492"/>
            <p:cNvSpPr>
              <a:spLocks/>
            </p:cNvSpPr>
            <p:nvPr/>
          </p:nvSpPr>
          <p:spPr bwMode="auto">
            <a:xfrm>
              <a:off x="4961" y="1311"/>
              <a:ext cx="31" cy="34"/>
            </a:xfrm>
            <a:custGeom>
              <a:avLst/>
              <a:gdLst>
                <a:gd name="T0" fmla="*/ 20 w 31"/>
                <a:gd name="T1" fmla="*/ 0 h 34"/>
                <a:gd name="T2" fmla="*/ 31 w 31"/>
                <a:gd name="T3" fmla="*/ 9 h 34"/>
                <a:gd name="T4" fmla="*/ 10 w 31"/>
                <a:gd name="T5" fmla="*/ 34 h 34"/>
                <a:gd name="T6" fmla="*/ 0 w 31"/>
                <a:gd name="T7" fmla="*/ 25 h 34"/>
                <a:gd name="T8" fmla="*/ 20 w 31"/>
                <a:gd name="T9" fmla="*/ 0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0" y="0"/>
                  </a:moveTo>
                  <a:lnTo>
                    <a:pt x="31" y="9"/>
                  </a:lnTo>
                  <a:lnTo>
                    <a:pt x="10" y="34"/>
                  </a:lnTo>
                  <a:lnTo>
                    <a:pt x="0" y="25"/>
                  </a:lnTo>
                  <a:lnTo>
                    <a:pt x="20" y="0"/>
                  </a:lnTo>
                  <a:close/>
                </a:path>
              </a:pathLst>
            </a:custGeom>
            <a:solidFill>
              <a:srgbClr val="000000"/>
            </a:solidFill>
            <a:ln w="9525">
              <a:noFill/>
              <a:round/>
              <a:headEnd/>
              <a:tailEnd/>
            </a:ln>
          </p:spPr>
          <p:txBody>
            <a:bodyPr/>
            <a:lstStyle/>
            <a:p>
              <a:endParaRPr lang="en-US"/>
            </a:p>
          </p:txBody>
        </p:sp>
        <p:sp>
          <p:nvSpPr>
            <p:cNvPr id="93317" name="Freeform 491"/>
            <p:cNvSpPr>
              <a:spLocks/>
            </p:cNvSpPr>
            <p:nvPr/>
          </p:nvSpPr>
          <p:spPr bwMode="auto">
            <a:xfrm>
              <a:off x="4971" y="1320"/>
              <a:ext cx="31" cy="33"/>
            </a:xfrm>
            <a:custGeom>
              <a:avLst/>
              <a:gdLst>
                <a:gd name="T0" fmla="*/ 21 w 31"/>
                <a:gd name="T1" fmla="*/ 0 h 33"/>
                <a:gd name="T2" fmla="*/ 31 w 31"/>
                <a:gd name="T3" fmla="*/ 8 h 33"/>
                <a:gd name="T4" fmla="*/ 11 w 31"/>
                <a:gd name="T5" fmla="*/ 33 h 33"/>
                <a:gd name="T6" fmla="*/ 0 w 31"/>
                <a:gd name="T7" fmla="*/ 25 h 33"/>
                <a:gd name="T8" fmla="*/ 21 w 31"/>
                <a:gd name="T9" fmla="*/ 0 h 33"/>
                <a:gd name="T10" fmla="*/ 0 60000 65536"/>
                <a:gd name="T11" fmla="*/ 0 60000 65536"/>
                <a:gd name="T12" fmla="*/ 0 60000 65536"/>
                <a:gd name="T13" fmla="*/ 0 60000 65536"/>
                <a:gd name="T14" fmla="*/ 0 60000 65536"/>
                <a:gd name="T15" fmla="*/ 0 w 31"/>
                <a:gd name="T16" fmla="*/ 0 h 33"/>
                <a:gd name="T17" fmla="*/ 31 w 31"/>
                <a:gd name="T18" fmla="*/ 33 h 33"/>
              </a:gdLst>
              <a:ahLst/>
              <a:cxnLst>
                <a:cxn ang="T10">
                  <a:pos x="T0" y="T1"/>
                </a:cxn>
                <a:cxn ang="T11">
                  <a:pos x="T2" y="T3"/>
                </a:cxn>
                <a:cxn ang="T12">
                  <a:pos x="T4" y="T5"/>
                </a:cxn>
                <a:cxn ang="T13">
                  <a:pos x="T6" y="T7"/>
                </a:cxn>
                <a:cxn ang="T14">
                  <a:pos x="T8" y="T9"/>
                </a:cxn>
              </a:cxnLst>
              <a:rect l="T15" t="T16" r="T17" b="T18"/>
              <a:pathLst>
                <a:path w="31" h="33">
                  <a:moveTo>
                    <a:pt x="21" y="0"/>
                  </a:moveTo>
                  <a:lnTo>
                    <a:pt x="31" y="8"/>
                  </a:lnTo>
                  <a:lnTo>
                    <a:pt x="11" y="33"/>
                  </a:lnTo>
                  <a:lnTo>
                    <a:pt x="0" y="25"/>
                  </a:lnTo>
                  <a:lnTo>
                    <a:pt x="21" y="0"/>
                  </a:lnTo>
                  <a:close/>
                </a:path>
              </a:pathLst>
            </a:custGeom>
            <a:solidFill>
              <a:srgbClr val="000000"/>
            </a:solidFill>
            <a:ln w="9525">
              <a:noFill/>
              <a:round/>
              <a:headEnd/>
              <a:tailEnd/>
            </a:ln>
          </p:spPr>
          <p:txBody>
            <a:bodyPr/>
            <a:lstStyle/>
            <a:p>
              <a:endParaRPr lang="en-US"/>
            </a:p>
          </p:txBody>
        </p:sp>
        <p:sp>
          <p:nvSpPr>
            <p:cNvPr id="93318" name="Freeform 490"/>
            <p:cNvSpPr>
              <a:spLocks/>
            </p:cNvSpPr>
            <p:nvPr/>
          </p:nvSpPr>
          <p:spPr bwMode="auto">
            <a:xfrm>
              <a:off x="4981" y="1329"/>
              <a:ext cx="41" cy="41"/>
            </a:xfrm>
            <a:custGeom>
              <a:avLst/>
              <a:gdLst>
                <a:gd name="T0" fmla="*/ 22 w 41"/>
                <a:gd name="T1" fmla="*/ 0 h 41"/>
                <a:gd name="T2" fmla="*/ 41 w 41"/>
                <a:gd name="T3" fmla="*/ 16 h 41"/>
                <a:gd name="T4" fmla="*/ 19 w 41"/>
                <a:gd name="T5" fmla="*/ 41 h 41"/>
                <a:gd name="T6" fmla="*/ 0 w 41"/>
                <a:gd name="T7" fmla="*/ 24 h 41"/>
                <a:gd name="T8" fmla="*/ 22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2" y="0"/>
                  </a:moveTo>
                  <a:lnTo>
                    <a:pt x="41" y="16"/>
                  </a:lnTo>
                  <a:lnTo>
                    <a:pt x="19" y="41"/>
                  </a:lnTo>
                  <a:lnTo>
                    <a:pt x="0" y="24"/>
                  </a:lnTo>
                  <a:lnTo>
                    <a:pt x="22" y="0"/>
                  </a:lnTo>
                  <a:close/>
                </a:path>
              </a:pathLst>
            </a:custGeom>
            <a:solidFill>
              <a:srgbClr val="000000"/>
            </a:solidFill>
            <a:ln w="9525">
              <a:noFill/>
              <a:round/>
              <a:headEnd/>
              <a:tailEnd/>
            </a:ln>
          </p:spPr>
          <p:txBody>
            <a:bodyPr/>
            <a:lstStyle/>
            <a:p>
              <a:endParaRPr lang="en-US"/>
            </a:p>
          </p:txBody>
        </p:sp>
        <p:sp>
          <p:nvSpPr>
            <p:cNvPr id="93319" name="Freeform 489"/>
            <p:cNvSpPr>
              <a:spLocks/>
            </p:cNvSpPr>
            <p:nvPr/>
          </p:nvSpPr>
          <p:spPr bwMode="auto">
            <a:xfrm>
              <a:off x="5000" y="1345"/>
              <a:ext cx="39" cy="41"/>
            </a:xfrm>
            <a:custGeom>
              <a:avLst/>
              <a:gdLst>
                <a:gd name="T0" fmla="*/ 22 w 39"/>
                <a:gd name="T1" fmla="*/ 0 h 41"/>
                <a:gd name="T2" fmla="*/ 39 w 39"/>
                <a:gd name="T3" fmla="*/ 16 h 41"/>
                <a:gd name="T4" fmla="*/ 18 w 39"/>
                <a:gd name="T5" fmla="*/ 41 h 41"/>
                <a:gd name="T6" fmla="*/ 0 w 39"/>
                <a:gd name="T7" fmla="*/ 25 h 41"/>
                <a:gd name="T8" fmla="*/ 22 w 39"/>
                <a:gd name="T9" fmla="*/ 0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22" y="0"/>
                  </a:moveTo>
                  <a:lnTo>
                    <a:pt x="39" y="16"/>
                  </a:lnTo>
                  <a:lnTo>
                    <a:pt x="18" y="41"/>
                  </a:lnTo>
                  <a:lnTo>
                    <a:pt x="0" y="25"/>
                  </a:lnTo>
                  <a:lnTo>
                    <a:pt x="22" y="0"/>
                  </a:lnTo>
                  <a:close/>
                </a:path>
              </a:pathLst>
            </a:custGeom>
            <a:solidFill>
              <a:srgbClr val="000000"/>
            </a:solidFill>
            <a:ln w="9525">
              <a:noFill/>
              <a:round/>
              <a:headEnd/>
              <a:tailEnd/>
            </a:ln>
          </p:spPr>
          <p:txBody>
            <a:bodyPr/>
            <a:lstStyle/>
            <a:p>
              <a:endParaRPr lang="en-US"/>
            </a:p>
          </p:txBody>
        </p:sp>
        <p:sp>
          <p:nvSpPr>
            <p:cNvPr id="93320" name="Freeform 488"/>
            <p:cNvSpPr>
              <a:spLocks/>
            </p:cNvSpPr>
            <p:nvPr/>
          </p:nvSpPr>
          <p:spPr bwMode="auto">
            <a:xfrm>
              <a:off x="5018" y="1361"/>
              <a:ext cx="38" cy="39"/>
            </a:xfrm>
            <a:custGeom>
              <a:avLst/>
              <a:gdLst>
                <a:gd name="T0" fmla="*/ 21 w 38"/>
                <a:gd name="T1" fmla="*/ 0 h 39"/>
                <a:gd name="T2" fmla="*/ 38 w 38"/>
                <a:gd name="T3" fmla="*/ 15 h 39"/>
                <a:gd name="T4" fmla="*/ 16 w 38"/>
                <a:gd name="T5" fmla="*/ 39 h 39"/>
                <a:gd name="T6" fmla="*/ 0 w 38"/>
                <a:gd name="T7" fmla="*/ 24 h 39"/>
                <a:gd name="T8" fmla="*/ 21 w 38"/>
                <a:gd name="T9" fmla="*/ 0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21" y="0"/>
                  </a:moveTo>
                  <a:lnTo>
                    <a:pt x="38" y="15"/>
                  </a:lnTo>
                  <a:lnTo>
                    <a:pt x="16" y="39"/>
                  </a:lnTo>
                  <a:lnTo>
                    <a:pt x="0" y="24"/>
                  </a:lnTo>
                  <a:lnTo>
                    <a:pt x="21" y="0"/>
                  </a:lnTo>
                  <a:close/>
                </a:path>
              </a:pathLst>
            </a:custGeom>
            <a:solidFill>
              <a:srgbClr val="000000"/>
            </a:solidFill>
            <a:ln w="9525">
              <a:noFill/>
              <a:round/>
              <a:headEnd/>
              <a:tailEnd/>
            </a:ln>
          </p:spPr>
          <p:txBody>
            <a:bodyPr/>
            <a:lstStyle/>
            <a:p>
              <a:endParaRPr lang="en-US"/>
            </a:p>
          </p:txBody>
        </p:sp>
        <p:sp>
          <p:nvSpPr>
            <p:cNvPr id="93321" name="Freeform 487"/>
            <p:cNvSpPr>
              <a:spLocks/>
            </p:cNvSpPr>
            <p:nvPr/>
          </p:nvSpPr>
          <p:spPr bwMode="auto">
            <a:xfrm>
              <a:off x="5034" y="1376"/>
              <a:ext cx="37" cy="38"/>
            </a:xfrm>
            <a:custGeom>
              <a:avLst/>
              <a:gdLst>
                <a:gd name="T0" fmla="*/ 22 w 37"/>
                <a:gd name="T1" fmla="*/ 0 h 38"/>
                <a:gd name="T2" fmla="*/ 37 w 37"/>
                <a:gd name="T3" fmla="*/ 14 h 38"/>
                <a:gd name="T4" fmla="*/ 15 w 37"/>
                <a:gd name="T5" fmla="*/ 38 h 38"/>
                <a:gd name="T6" fmla="*/ 0 w 37"/>
                <a:gd name="T7" fmla="*/ 24 h 38"/>
                <a:gd name="T8" fmla="*/ 22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22" y="0"/>
                  </a:moveTo>
                  <a:lnTo>
                    <a:pt x="37" y="14"/>
                  </a:lnTo>
                  <a:lnTo>
                    <a:pt x="15" y="38"/>
                  </a:lnTo>
                  <a:lnTo>
                    <a:pt x="0" y="24"/>
                  </a:lnTo>
                  <a:lnTo>
                    <a:pt x="22" y="0"/>
                  </a:lnTo>
                  <a:close/>
                </a:path>
              </a:pathLst>
            </a:custGeom>
            <a:solidFill>
              <a:srgbClr val="000000"/>
            </a:solidFill>
            <a:ln w="9525">
              <a:noFill/>
              <a:round/>
              <a:headEnd/>
              <a:tailEnd/>
            </a:ln>
          </p:spPr>
          <p:txBody>
            <a:bodyPr/>
            <a:lstStyle/>
            <a:p>
              <a:endParaRPr lang="en-US"/>
            </a:p>
          </p:txBody>
        </p:sp>
        <p:sp>
          <p:nvSpPr>
            <p:cNvPr id="93322" name="Freeform 486"/>
            <p:cNvSpPr>
              <a:spLocks/>
            </p:cNvSpPr>
            <p:nvPr/>
          </p:nvSpPr>
          <p:spPr bwMode="auto">
            <a:xfrm>
              <a:off x="5048" y="1391"/>
              <a:ext cx="37" cy="37"/>
            </a:xfrm>
            <a:custGeom>
              <a:avLst/>
              <a:gdLst>
                <a:gd name="T0" fmla="*/ 24 w 37"/>
                <a:gd name="T1" fmla="*/ 0 h 37"/>
                <a:gd name="T2" fmla="*/ 37 w 37"/>
                <a:gd name="T3" fmla="*/ 14 h 37"/>
                <a:gd name="T4" fmla="*/ 14 w 37"/>
                <a:gd name="T5" fmla="*/ 37 h 37"/>
                <a:gd name="T6" fmla="*/ 0 w 37"/>
                <a:gd name="T7" fmla="*/ 22 h 37"/>
                <a:gd name="T8" fmla="*/ 24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24" y="0"/>
                  </a:moveTo>
                  <a:lnTo>
                    <a:pt x="37" y="14"/>
                  </a:lnTo>
                  <a:lnTo>
                    <a:pt x="14" y="37"/>
                  </a:lnTo>
                  <a:lnTo>
                    <a:pt x="0" y="22"/>
                  </a:lnTo>
                  <a:lnTo>
                    <a:pt x="24" y="0"/>
                  </a:lnTo>
                  <a:close/>
                </a:path>
              </a:pathLst>
            </a:custGeom>
            <a:solidFill>
              <a:srgbClr val="000000"/>
            </a:solidFill>
            <a:ln w="9525">
              <a:noFill/>
              <a:round/>
              <a:headEnd/>
              <a:tailEnd/>
            </a:ln>
          </p:spPr>
          <p:txBody>
            <a:bodyPr/>
            <a:lstStyle/>
            <a:p>
              <a:endParaRPr lang="en-US"/>
            </a:p>
          </p:txBody>
        </p:sp>
        <p:sp>
          <p:nvSpPr>
            <p:cNvPr id="93323" name="Freeform 485"/>
            <p:cNvSpPr>
              <a:spLocks/>
            </p:cNvSpPr>
            <p:nvPr/>
          </p:nvSpPr>
          <p:spPr bwMode="auto">
            <a:xfrm>
              <a:off x="5062" y="1405"/>
              <a:ext cx="37" cy="37"/>
            </a:xfrm>
            <a:custGeom>
              <a:avLst/>
              <a:gdLst>
                <a:gd name="T0" fmla="*/ 23 w 37"/>
                <a:gd name="T1" fmla="*/ 0 h 37"/>
                <a:gd name="T2" fmla="*/ 37 w 37"/>
                <a:gd name="T3" fmla="*/ 15 h 37"/>
                <a:gd name="T4" fmla="*/ 13 w 37"/>
                <a:gd name="T5" fmla="*/ 37 h 37"/>
                <a:gd name="T6" fmla="*/ 0 w 37"/>
                <a:gd name="T7" fmla="*/ 23 h 37"/>
                <a:gd name="T8" fmla="*/ 23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23" y="0"/>
                  </a:moveTo>
                  <a:lnTo>
                    <a:pt x="37" y="15"/>
                  </a:lnTo>
                  <a:lnTo>
                    <a:pt x="13" y="37"/>
                  </a:lnTo>
                  <a:lnTo>
                    <a:pt x="0" y="23"/>
                  </a:lnTo>
                  <a:lnTo>
                    <a:pt x="23" y="0"/>
                  </a:lnTo>
                  <a:close/>
                </a:path>
              </a:pathLst>
            </a:custGeom>
            <a:solidFill>
              <a:srgbClr val="000000"/>
            </a:solidFill>
            <a:ln w="9525">
              <a:noFill/>
              <a:round/>
              <a:headEnd/>
              <a:tailEnd/>
            </a:ln>
          </p:spPr>
          <p:txBody>
            <a:bodyPr/>
            <a:lstStyle/>
            <a:p>
              <a:endParaRPr lang="en-US"/>
            </a:p>
          </p:txBody>
        </p:sp>
        <p:sp>
          <p:nvSpPr>
            <p:cNvPr id="93324" name="Freeform 484"/>
            <p:cNvSpPr>
              <a:spLocks/>
            </p:cNvSpPr>
            <p:nvPr/>
          </p:nvSpPr>
          <p:spPr bwMode="auto">
            <a:xfrm>
              <a:off x="5075" y="1420"/>
              <a:ext cx="31" cy="30"/>
            </a:xfrm>
            <a:custGeom>
              <a:avLst/>
              <a:gdLst>
                <a:gd name="T0" fmla="*/ 23 w 31"/>
                <a:gd name="T1" fmla="*/ 0 h 30"/>
                <a:gd name="T2" fmla="*/ 31 w 31"/>
                <a:gd name="T3" fmla="*/ 7 h 30"/>
                <a:gd name="T4" fmla="*/ 8 w 31"/>
                <a:gd name="T5" fmla="*/ 30 h 30"/>
                <a:gd name="T6" fmla="*/ 0 w 31"/>
                <a:gd name="T7" fmla="*/ 23 h 30"/>
                <a:gd name="T8" fmla="*/ 23 w 31"/>
                <a:gd name="T9" fmla="*/ 0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23" y="0"/>
                  </a:moveTo>
                  <a:lnTo>
                    <a:pt x="31" y="7"/>
                  </a:lnTo>
                  <a:lnTo>
                    <a:pt x="8" y="30"/>
                  </a:lnTo>
                  <a:lnTo>
                    <a:pt x="0" y="23"/>
                  </a:lnTo>
                  <a:lnTo>
                    <a:pt x="23" y="0"/>
                  </a:lnTo>
                  <a:close/>
                </a:path>
              </a:pathLst>
            </a:custGeom>
            <a:solidFill>
              <a:srgbClr val="000000"/>
            </a:solidFill>
            <a:ln w="9525">
              <a:noFill/>
              <a:round/>
              <a:headEnd/>
              <a:tailEnd/>
            </a:ln>
          </p:spPr>
          <p:txBody>
            <a:bodyPr/>
            <a:lstStyle/>
            <a:p>
              <a:endParaRPr lang="en-US"/>
            </a:p>
          </p:txBody>
        </p:sp>
        <p:sp>
          <p:nvSpPr>
            <p:cNvPr id="93325" name="Freeform 483"/>
            <p:cNvSpPr>
              <a:spLocks/>
            </p:cNvSpPr>
            <p:nvPr/>
          </p:nvSpPr>
          <p:spPr bwMode="auto">
            <a:xfrm>
              <a:off x="5172" y="1524"/>
              <a:ext cx="38" cy="38"/>
            </a:xfrm>
            <a:custGeom>
              <a:avLst/>
              <a:gdLst>
                <a:gd name="T0" fmla="*/ 23 w 38"/>
                <a:gd name="T1" fmla="*/ 0 h 38"/>
                <a:gd name="T2" fmla="*/ 38 w 38"/>
                <a:gd name="T3" fmla="*/ 16 h 38"/>
                <a:gd name="T4" fmla="*/ 14 w 38"/>
                <a:gd name="T5" fmla="*/ 38 h 38"/>
                <a:gd name="T6" fmla="*/ 0 w 38"/>
                <a:gd name="T7" fmla="*/ 22 h 38"/>
                <a:gd name="T8" fmla="*/ 23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23" y="0"/>
                  </a:moveTo>
                  <a:lnTo>
                    <a:pt x="38" y="16"/>
                  </a:lnTo>
                  <a:lnTo>
                    <a:pt x="14" y="38"/>
                  </a:lnTo>
                  <a:lnTo>
                    <a:pt x="0" y="22"/>
                  </a:lnTo>
                  <a:lnTo>
                    <a:pt x="23" y="0"/>
                  </a:lnTo>
                  <a:close/>
                </a:path>
              </a:pathLst>
            </a:custGeom>
            <a:solidFill>
              <a:srgbClr val="000000"/>
            </a:solidFill>
            <a:ln w="9525">
              <a:noFill/>
              <a:round/>
              <a:headEnd/>
              <a:tailEnd/>
            </a:ln>
          </p:spPr>
          <p:txBody>
            <a:bodyPr/>
            <a:lstStyle/>
            <a:p>
              <a:endParaRPr lang="en-US"/>
            </a:p>
          </p:txBody>
        </p:sp>
        <p:sp>
          <p:nvSpPr>
            <p:cNvPr id="93326" name="Freeform 482"/>
            <p:cNvSpPr>
              <a:spLocks/>
            </p:cNvSpPr>
            <p:nvPr/>
          </p:nvSpPr>
          <p:spPr bwMode="auto">
            <a:xfrm>
              <a:off x="5185" y="1540"/>
              <a:ext cx="39" cy="38"/>
            </a:xfrm>
            <a:custGeom>
              <a:avLst/>
              <a:gdLst>
                <a:gd name="T0" fmla="*/ 25 w 39"/>
                <a:gd name="T1" fmla="*/ 0 h 38"/>
                <a:gd name="T2" fmla="*/ 39 w 39"/>
                <a:gd name="T3" fmla="*/ 17 h 38"/>
                <a:gd name="T4" fmla="*/ 14 w 39"/>
                <a:gd name="T5" fmla="*/ 38 h 38"/>
                <a:gd name="T6" fmla="*/ 0 w 39"/>
                <a:gd name="T7" fmla="*/ 21 h 38"/>
                <a:gd name="T8" fmla="*/ 25 w 39"/>
                <a:gd name="T9" fmla="*/ 0 h 38"/>
                <a:gd name="T10" fmla="*/ 0 60000 65536"/>
                <a:gd name="T11" fmla="*/ 0 60000 65536"/>
                <a:gd name="T12" fmla="*/ 0 60000 65536"/>
                <a:gd name="T13" fmla="*/ 0 60000 65536"/>
                <a:gd name="T14" fmla="*/ 0 60000 65536"/>
                <a:gd name="T15" fmla="*/ 0 w 39"/>
                <a:gd name="T16" fmla="*/ 0 h 38"/>
                <a:gd name="T17" fmla="*/ 39 w 39"/>
                <a:gd name="T18" fmla="*/ 38 h 38"/>
              </a:gdLst>
              <a:ahLst/>
              <a:cxnLst>
                <a:cxn ang="T10">
                  <a:pos x="T0" y="T1"/>
                </a:cxn>
                <a:cxn ang="T11">
                  <a:pos x="T2" y="T3"/>
                </a:cxn>
                <a:cxn ang="T12">
                  <a:pos x="T4" y="T5"/>
                </a:cxn>
                <a:cxn ang="T13">
                  <a:pos x="T6" y="T7"/>
                </a:cxn>
                <a:cxn ang="T14">
                  <a:pos x="T8" y="T9"/>
                </a:cxn>
              </a:cxnLst>
              <a:rect l="T15" t="T16" r="T17" b="T18"/>
              <a:pathLst>
                <a:path w="39" h="38">
                  <a:moveTo>
                    <a:pt x="25" y="0"/>
                  </a:moveTo>
                  <a:lnTo>
                    <a:pt x="39" y="17"/>
                  </a:lnTo>
                  <a:lnTo>
                    <a:pt x="14" y="38"/>
                  </a:lnTo>
                  <a:lnTo>
                    <a:pt x="0" y="21"/>
                  </a:lnTo>
                  <a:lnTo>
                    <a:pt x="25" y="0"/>
                  </a:lnTo>
                  <a:close/>
                </a:path>
              </a:pathLst>
            </a:custGeom>
            <a:solidFill>
              <a:srgbClr val="000000"/>
            </a:solidFill>
            <a:ln w="9525">
              <a:noFill/>
              <a:round/>
              <a:headEnd/>
              <a:tailEnd/>
            </a:ln>
          </p:spPr>
          <p:txBody>
            <a:bodyPr/>
            <a:lstStyle/>
            <a:p>
              <a:endParaRPr lang="en-US"/>
            </a:p>
          </p:txBody>
        </p:sp>
        <p:sp>
          <p:nvSpPr>
            <p:cNvPr id="93327" name="Freeform 481"/>
            <p:cNvSpPr>
              <a:spLocks/>
            </p:cNvSpPr>
            <p:nvPr/>
          </p:nvSpPr>
          <p:spPr bwMode="auto">
            <a:xfrm>
              <a:off x="5199" y="1558"/>
              <a:ext cx="40" cy="38"/>
            </a:xfrm>
            <a:custGeom>
              <a:avLst/>
              <a:gdLst>
                <a:gd name="T0" fmla="*/ 25 w 40"/>
                <a:gd name="T1" fmla="*/ 0 h 38"/>
                <a:gd name="T2" fmla="*/ 40 w 40"/>
                <a:gd name="T3" fmla="*/ 18 h 38"/>
                <a:gd name="T4" fmla="*/ 14 w 40"/>
                <a:gd name="T5" fmla="*/ 38 h 38"/>
                <a:gd name="T6" fmla="*/ 0 w 40"/>
                <a:gd name="T7" fmla="*/ 19 h 38"/>
                <a:gd name="T8" fmla="*/ 25 w 40"/>
                <a:gd name="T9" fmla="*/ 0 h 38"/>
                <a:gd name="T10" fmla="*/ 0 60000 65536"/>
                <a:gd name="T11" fmla="*/ 0 60000 65536"/>
                <a:gd name="T12" fmla="*/ 0 60000 65536"/>
                <a:gd name="T13" fmla="*/ 0 60000 65536"/>
                <a:gd name="T14" fmla="*/ 0 60000 65536"/>
                <a:gd name="T15" fmla="*/ 0 w 40"/>
                <a:gd name="T16" fmla="*/ 0 h 38"/>
                <a:gd name="T17" fmla="*/ 40 w 40"/>
                <a:gd name="T18" fmla="*/ 38 h 38"/>
              </a:gdLst>
              <a:ahLst/>
              <a:cxnLst>
                <a:cxn ang="T10">
                  <a:pos x="T0" y="T1"/>
                </a:cxn>
                <a:cxn ang="T11">
                  <a:pos x="T2" y="T3"/>
                </a:cxn>
                <a:cxn ang="T12">
                  <a:pos x="T4" y="T5"/>
                </a:cxn>
                <a:cxn ang="T13">
                  <a:pos x="T6" y="T7"/>
                </a:cxn>
                <a:cxn ang="T14">
                  <a:pos x="T8" y="T9"/>
                </a:cxn>
              </a:cxnLst>
              <a:rect l="T15" t="T16" r="T17" b="T18"/>
              <a:pathLst>
                <a:path w="40" h="38">
                  <a:moveTo>
                    <a:pt x="25" y="0"/>
                  </a:moveTo>
                  <a:lnTo>
                    <a:pt x="40" y="18"/>
                  </a:lnTo>
                  <a:lnTo>
                    <a:pt x="14" y="38"/>
                  </a:lnTo>
                  <a:lnTo>
                    <a:pt x="0" y="19"/>
                  </a:lnTo>
                  <a:lnTo>
                    <a:pt x="25" y="0"/>
                  </a:lnTo>
                  <a:close/>
                </a:path>
              </a:pathLst>
            </a:custGeom>
            <a:solidFill>
              <a:srgbClr val="000000"/>
            </a:solidFill>
            <a:ln w="9525">
              <a:noFill/>
              <a:round/>
              <a:headEnd/>
              <a:tailEnd/>
            </a:ln>
          </p:spPr>
          <p:txBody>
            <a:bodyPr/>
            <a:lstStyle/>
            <a:p>
              <a:endParaRPr lang="en-US"/>
            </a:p>
          </p:txBody>
        </p:sp>
        <p:sp>
          <p:nvSpPr>
            <p:cNvPr id="93328" name="Freeform 480"/>
            <p:cNvSpPr>
              <a:spLocks/>
            </p:cNvSpPr>
            <p:nvPr/>
          </p:nvSpPr>
          <p:spPr bwMode="auto">
            <a:xfrm>
              <a:off x="5213" y="1577"/>
              <a:ext cx="41" cy="39"/>
            </a:xfrm>
            <a:custGeom>
              <a:avLst/>
              <a:gdLst>
                <a:gd name="T0" fmla="*/ 26 w 41"/>
                <a:gd name="T1" fmla="*/ 0 h 39"/>
                <a:gd name="T2" fmla="*/ 41 w 41"/>
                <a:gd name="T3" fmla="*/ 20 h 39"/>
                <a:gd name="T4" fmla="*/ 15 w 41"/>
                <a:gd name="T5" fmla="*/ 39 h 39"/>
                <a:gd name="T6" fmla="*/ 0 w 41"/>
                <a:gd name="T7" fmla="*/ 19 h 39"/>
                <a:gd name="T8" fmla="*/ 26 w 41"/>
                <a:gd name="T9" fmla="*/ 0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26" y="0"/>
                  </a:moveTo>
                  <a:lnTo>
                    <a:pt x="41" y="20"/>
                  </a:lnTo>
                  <a:lnTo>
                    <a:pt x="15" y="39"/>
                  </a:lnTo>
                  <a:lnTo>
                    <a:pt x="0" y="19"/>
                  </a:lnTo>
                  <a:lnTo>
                    <a:pt x="26" y="0"/>
                  </a:lnTo>
                  <a:close/>
                </a:path>
              </a:pathLst>
            </a:custGeom>
            <a:solidFill>
              <a:srgbClr val="000000"/>
            </a:solidFill>
            <a:ln w="9525">
              <a:noFill/>
              <a:round/>
              <a:headEnd/>
              <a:tailEnd/>
            </a:ln>
          </p:spPr>
          <p:txBody>
            <a:bodyPr/>
            <a:lstStyle/>
            <a:p>
              <a:endParaRPr lang="en-US"/>
            </a:p>
          </p:txBody>
        </p:sp>
        <p:sp>
          <p:nvSpPr>
            <p:cNvPr id="93329" name="Freeform 479"/>
            <p:cNvSpPr>
              <a:spLocks/>
            </p:cNvSpPr>
            <p:nvPr/>
          </p:nvSpPr>
          <p:spPr bwMode="auto">
            <a:xfrm>
              <a:off x="5227" y="1597"/>
              <a:ext cx="42" cy="39"/>
            </a:xfrm>
            <a:custGeom>
              <a:avLst/>
              <a:gdLst>
                <a:gd name="T0" fmla="*/ 27 w 42"/>
                <a:gd name="T1" fmla="*/ 0 h 39"/>
                <a:gd name="T2" fmla="*/ 42 w 42"/>
                <a:gd name="T3" fmla="*/ 21 h 39"/>
                <a:gd name="T4" fmla="*/ 14 w 42"/>
                <a:gd name="T5" fmla="*/ 39 h 39"/>
                <a:gd name="T6" fmla="*/ 0 w 42"/>
                <a:gd name="T7" fmla="*/ 18 h 39"/>
                <a:gd name="T8" fmla="*/ 27 w 42"/>
                <a:gd name="T9" fmla="*/ 0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27" y="0"/>
                  </a:moveTo>
                  <a:lnTo>
                    <a:pt x="42" y="21"/>
                  </a:lnTo>
                  <a:lnTo>
                    <a:pt x="14" y="39"/>
                  </a:lnTo>
                  <a:lnTo>
                    <a:pt x="0" y="18"/>
                  </a:lnTo>
                  <a:lnTo>
                    <a:pt x="27" y="0"/>
                  </a:lnTo>
                  <a:close/>
                </a:path>
              </a:pathLst>
            </a:custGeom>
            <a:solidFill>
              <a:srgbClr val="000000"/>
            </a:solidFill>
            <a:ln w="9525">
              <a:noFill/>
              <a:round/>
              <a:headEnd/>
              <a:tailEnd/>
            </a:ln>
          </p:spPr>
          <p:txBody>
            <a:bodyPr/>
            <a:lstStyle/>
            <a:p>
              <a:endParaRPr lang="en-US"/>
            </a:p>
          </p:txBody>
        </p:sp>
        <p:sp>
          <p:nvSpPr>
            <p:cNvPr id="93330" name="Freeform 478"/>
            <p:cNvSpPr>
              <a:spLocks/>
            </p:cNvSpPr>
            <p:nvPr/>
          </p:nvSpPr>
          <p:spPr bwMode="auto">
            <a:xfrm>
              <a:off x="5241" y="1618"/>
              <a:ext cx="42" cy="40"/>
            </a:xfrm>
            <a:custGeom>
              <a:avLst/>
              <a:gdLst>
                <a:gd name="T0" fmla="*/ 28 w 42"/>
                <a:gd name="T1" fmla="*/ 0 h 40"/>
                <a:gd name="T2" fmla="*/ 42 w 42"/>
                <a:gd name="T3" fmla="*/ 22 h 40"/>
                <a:gd name="T4" fmla="*/ 15 w 42"/>
                <a:gd name="T5" fmla="*/ 40 h 40"/>
                <a:gd name="T6" fmla="*/ 0 w 42"/>
                <a:gd name="T7" fmla="*/ 18 h 40"/>
                <a:gd name="T8" fmla="*/ 28 w 42"/>
                <a:gd name="T9" fmla="*/ 0 h 40"/>
                <a:gd name="T10" fmla="*/ 0 60000 65536"/>
                <a:gd name="T11" fmla="*/ 0 60000 65536"/>
                <a:gd name="T12" fmla="*/ 0 60000 65536"/>
                <a:gd name="T13" fmla="*/ 0 60000 65536"/>
                <a:gd name="T14" fmla="*/ 0 60000 65536"/>
                <a:gd name="T15" fmla="*/ 0 w 42"/>
                <a:gd name="T16" fmla="*/ 0 h 40"/>
                <a:gd name="T17" fmla="*/ 42 w 42"/>
                <a:gd name="T18" fmla="*/ 40 h 40"/>
              </a:gdLst>
              <a:ahLst/>
              <a:cxnLst>
                <a:cxn ang="T10">
                  <a:pos x="T0" y="T1"/>
                </a:cxn>
                <a:cxn ang="T11">
                  <a:pos x="T2" y="T3"/>
                </a:cxn>
                <a:cxn ang="T12">
                  <a:pos x="T4" y="T5"/>
                </a:cxn>
                <a:cxn ang="T13">
                  <a:pos x="T6" y="T7"/>
                </a:cxn>
                <a:cxn ang="T14">
                  <a:pos x="T8" y="T9"/>
                </a:cxn>
              </a:cxnLst>
              <a:rect l="T15" t="T16" r="T17" b="T18"/>
              <a:pathLst>
                <a:path w="42" h="40">
                  <a:moveTo>
                    <a:pt x="28" y="0"/>
                  </a:moveTo>
                  <a:lnTo>
                    <a:pt x="42" y="22"/>
                  </a:lnTo>
                  <a:lnTo>
                    <a:pt x="15" y="40"/>
                  </a:lnTo>
                  <a:lnTo>
                    <a:pt x="0" y="18"/>
                  </a:lnTo>
                  <a:lnTo>
                    <a:pt x="28" y="0"/>
                  </a:lnTo>
                  <a:close/>
                </a:path>
              </a:pathLst>
            </a:custGeom>
            <a:solidFill>
              <a:srgbClr val="000000"/>
            </a:solidFill>
            <a:ln w="9525">
              <a:noFill/>
              <a:round/>
              <a:headEnd/>
              <a:tailEnd/>
            </a:ln>
          </p:spPr>
          <p:txBody>
            <a:bodyPr/>
            <a:lstStyle/>
            <a:p>
              <a:endParaRPr lang="en-US"/>
            </a:p>
          </p:txBody>
        </p:sp>
        <p:sp>
          <p:nvSpPr>
            <p:cNvPr id="93331" name="Freeform 477"/>
            <p:cNvSpPr>
              <a:spLocks/>
            </p:cNvSpPr>
            <p:nvPr/>
          </p:nvSpPr>
          <p:spPr bwMode="auto">
            <a:xfrm>
              <a:off x="5256" y="1640"/>
              <a:ext cx="43" cy="41"/>
            </a:xfrm>
            <a:custGeom>
              <a:avLst/>
              <a:gdLst>
                <a:gd name="T0" fmla="*/ 27 w 43"/>
                <a:gd name="T1" fmla="*/ 0 h 41"/>
                <a:gd name="T2" fmla="*/ 43 w 43"/>
                <a:gd name="T3" fmla="*/ 23 h 41"/>
                <a:gd name="T4" fmla="*/ 16 w 43"/>
                <a:gd name="T5" fmla="*/ 41 h 41"/>
                <a:gd name="T6" fmla="*/ 0 w 43"/>
                <a:gd name="T7" fmla="*/ 18 h 41"/>
                <a:gd name="T8" fmla="*/ 27 w 43"/>
                <a:gd name="T9" fmla="*/ 0 h 41"/>
                <a:gd name="T10" fmla="*/ 0 60000 65536"/>
                <a:gd name="T11" fmla="*/ 0 60000 65536"/>
                <a:gd name="T12" fmla="*/ 0 60000 65536"/>
                <a:gd name="T13" fmla="*/ 0 60000 65536"/>
                <a:gd name="T14" fmla="*/ 0 60000 65536"/>
                <a:gd name="T15" fmla="*/ 0 w 43"/>
                <a:gd name="T16" fmla="*/ 0 h 41"/>
                <a:gd name="T17" fmla="*/ 43 w 43"/>
                <a:gd name="T18" fmla="*/ 41 h 41"/>
              </a:gdLst>
              <a:ahLst/>
              <a:cxnLst>
                <a:cxn ang="T10">
                  <a:pos x="T0" y="T1"/>
                </a:cxn>
                <a:cxn ang="T11">
                  <a:pos x="T2" y="T3"/>
                </a:cxn>
                <a:cxn ang="T12">
                  <a:pos x="T4" y="T5"/>
                </a:cxn>
                <a:cxn ang="T13">
                  <a:pos x="T6" y="T7"/>
                </a:cxn>
                <a:cxn ang="T14">
                  <a:pos x="T8" y="T9"/>
                </a:cxn>
              </a:cxnLst>
              <a:rect l="T15" t="T16" r="T17" b="T18"/>
              <a:pathLst>
                <a:path w="43" h="41">
                  <a:moveTo>
                    <a:pt x="27" y="0"/>
                  </a:moveTo>
                  <a:lnTo>
                    <a:pt x="43" y="23"/>
                  </a:lnTo>
                  <a:lnTo>
                    <a:pt x="16" y="41"/>
                  </a:lnTo>
                  <a:lnTo>
                    <a:pt x="0" y="18"/>
                  </a:lnTo>
                  <a:lnTo>
                    <a:pt x="27" y="0"/>
                  </a:lnTo>
                  <a:close/>
                </a:path>
              </a:pathLst>
            </a:custGeom>
            <a:solidFill>
              <a:srgbClr val="000000"/>
            </a:solidFill>
            <a:ln w="9525">
              <a:noFill/>
              <a:round/>
              <a:headEnd/>
              <a:tailEnd/>
            </a:ln>
          </p:spPr>
          <p:txBody>
            <a:bodyPr/>
            <a:lstStyle/>
            <a:p>
              <a:endParaRPr lang="en-US"/>
            </a:p>
          </p:txBody>
        </p:sp>
        <p:sp>
          <p:nvSpPr>
            <p:cNvPr id="93332" name="Freeform 476"/>
            <p:cNvSpPr>
              <a:spLocks/>
            </p:cNvSpPr>
            <p:nvPr/>
          </p:nvSpPr>
          <p:spPr bwMode="auto">
            <a:xfrm>
              <a:off x="5272" y="1664"/>
              <a:ext cx="43" cy="41"/>
            </a:xfrm>
            <a:custGeom>
              <a:avLst/>
              <a:gdLst>
                <a:gd name="T0" fmla="*/ 28 w 43"/>
                <a:gd name="T1" fmla="*/ 0 h 41"/>
                <a:gd name="T2" fmla="*/ 43 w 43"/>
                <a:gd name="T3" fmla="*/ 24 h 41"/>
                <a:gd name="T4" fmla="*/ 15 w 43"/>
                <a:gd name="T5" fmla="*/ 41 h 41"/>
                <a:gd name="T6" fmla="*/ 0 w 43"/>
                <a:gd name="T7" fmla="*/ 17 h 41"/>
                <a:gd name="T8" fmla="*/ 28 w 43"/>
                <a:gd name="T9" fmla="*/ 0 h 41"/>
                <a:gd name="T10" fmla="*/ 0 60000 65536"/>
                <a:gd name="T11" fmla="*/ 0 60000 65536"/>
                <a:gd name="T12" fmla="*/ 0 60000 65536"/>
                <a:gd name="T13" fmla="*/ 0 60000 65536"/>
                <a:gd name="T14" fmla="*/ 0 60000 65536"/>
                <a:gd name="T15" fmla="*/ 0 w 43"/>
                <a:gd name="T16" fmla="*/ 0 h 41"/>
                <a:gd name="T17" fmla="*/ 43 w 43"/>
                <a:gd name="T18" fmla="*/ 41 h 41"/>
              </a:gdLst>
              <a:ahLst/>
              <a:cxnLst>
                <a:cxn ang="T10">
                  <a:pos x="T0" y="T1"/>
                </a:cxn>
                <a:cxn ang="T11">
                  <a:pos x="T2" y="T3"/>
                </a:cxn>
                <a:cxn ang="T12">
                  <a:pos x="T4" y="T5"/>
                </a:cxn>
                <a:cxn ang="T13">
                  <a:pos x="T6" y="T7"/>
                </a:cxn>
                <a:cxn ang="T14">
                  <a:pos x="T8" y="T9"/>
                </a:cxn>
              </a:cxnLst>
              <a:rect l="T15" t="T16" r="T17" b="T18"/>
              <a:pathLst>
                <a:path w="43" h="41">
                  <a:moveTo>
                    <a:pt x="28" y="0"/>
                  </a:moveTo>
                  <a:lnTo>
                    <a:pt x="43" y="24"/>
                  </a:lnTo>
                  <a:lnTo>
                    <a:pt x="15" y="41"/>
                  </a:lnTo>
                  <a:lnTo>
                    <a:pt x="0" y="17"/>
                  </a:lnTo>
                  <a:lnTo>
                    <a:pt x="28" y="0"/>
                  </a:lnTo>
                  <a:close/>
                </a:path>
              </a:pathLst>
            </a:custGeom>
            <a:solidFill>
              <a:srgbClr val="000000"/>
            </a:solidFill>
            <a:ln w="9525">
              <a:noFill/>
              <a:round/>
              <a:headEnd/>
              <a:tailEnd/>
            </a:ln>
          </p:spPr>
          <p:txBody>
            <a:bodyPr/>
            <a:lstStyle/>
            <a:p>
              <a:endParaRPr lang="en-US"/>
            </a:p>
          </p:txBody>
        </p:sp>
        <p:sp>
          <p:nvSpPr>
            <p:cNvPr id="93333" name="Freeform 475"/>
            <p:cNvSpPr>
              <a:spLocks/>
            </p:cNvSpPr>
            <p:nvPr/>
          </p:nvSpPr>
          <p:spPr bwMode="auto">
            <a:xfrm>
              <a:off x="5287" y="1688"/>
              <a:ext cx="43" cy="42"/>
            </a:xfrm>
            <a:custGeom>
              <a:avLst/>
              <a:gdLst>
                <a:gd name="T0" fmla="*/ 27 w 43"/>
                <a:gd name="T1" fmla="*/ 0 h 42"/>
                <a:gd name="T2" fmla="*/ 43 w 43"/>
                <a:gd name="T3" fmla="*/ 24 h 42"/>
                <a:gd name="T4" fmla="*/ 15 w 43"/>
                <a:gd name="T5" fmla="*/ 42 h 42"/>
                <a:gd name="T6" fmla="*/ 0 w 43"/>
                <a:gd name="T7" fmla="*/ 18 h 42"/>
                <a:gd name="T8" fmla="*/ 27 w 43"/>
                <a:gd name="T9" fmla="*/ 0 h 42"/>
                <a:gd name="T10" fmla="*/ 0 60000 65536"/>
                <a:gd name="T11" fmla="*/ 0 60000 65536"/>
                <a:gd name="T12" fmla="*/ 0 60000 65536"/>
                <a:gd name="T13" fmla="*/ 0 60000 65536"/>
                <a:gd name="T14" fmla="*/ 0 60000 65536"/>
                <a:gd name="T15" fmla="*/ 0 w 43"/>
                <a:gd name="T16" fmla="*/ 0 h 42"/>
                <a:gd name="T17" fmla="*/ 43 w 43"/>
                <a:gd name="T18" fmla="*/ 42 h 42"/>
              </a:gdLst>
              <a:ahLst/>
              <a:cxnLst>
                <a:cxn ang="T10">
                  <a:pos x="T0" y="T1"/>
                </a:cxn>
                <a:cxn ang="T11">
                  <a:pos x="T2" y="T3"/>
                </a:cxn>
                <a:cxn ang="T12">
                  <a:pos x="T4" y="T5"/>
                </a:cxn>
                <a:cxn ang="T13">
                  <a:pos x="T6" y="T7"/>
                </a:cxn>
                <a:cxn ang="T14">
                  <a:pos x="T8" y="T9"/>
                </a:cxn>
              </a:cxnLst>
              <a:rect l="T15" t="T16" r="T17" b="T18"/>
              <a:pathLst>
                <a:path w="43" h="42">
                  <a:moveTo>
                    <a:pt x="27" y="0"/>
                  </a:moveTo>
                  <a:lnTo>
                    <a:pt x="43" y="24"/>
                  </a:lnTo>
                  <a:lnTo>
                    <a:pt x="15" y="42"/>
                  </a:lnTo>
                  <a:lnTo>
                    <a:pt x="0" y="18"/>
                  </a:lnTo>
                  <a:lnTo>
                    <a:pt x="27" y="0"/>
                  </a:lnTo>
                  <a:close/>
                </a:path>
              </a:pathLst>
            </a:custGeom>
            <a:solidFill>
              <a:srgbClr val="000000"/>
            </a:solidFill>
            <a:ln w="9525">
              <a:noFill/>
              <a:round/>
              <a:headEnd/>
              <a:tailEnd/>
            </a:ln>
          </p:spPr>
          <p:txBody>
            <a:bodyPr/>
            <a:lstStyle/>
            <a:p>
              <a:endParaRPr lang="en-US"/>
            </a:p>
          </p:txBody>
        </p:sp>
        <p:sp>
          <p:nvSpPr>
            <p:cNvPr id="93334" name="Freeform 474"/>
            <p:cNvSpPr>
              <a:spLocks/>
            </p:cNvSpPr>
            <p:nvPr/>
          </p:nvSpPr>
          <p:spPr bwMode="auto">
            <a:xfrm>
              <a:off x="5302" y="1714"/>
              <a:ext cx="30" cy="15"/>
            </a:xfrm>
            <a:custGeom>
              <a:avLst/>
              <a:gdLst>
                <a:gd name="T0" fmla="*/ 29 w 30"/>
                <a:gd name="T1" fmla="*/ 0 h 15"/>
                <a:gd name="T2" fmla="*/ 30 w 30"/>
                <a:gd name="T3" fmla="*/ 1 h 15"/>
                <a:gd name="T4" fmla="*/ 0 w 30"/>
                <a:gd name="T5" fmla="*/ 15 h 15"/>
                <a:gd name="T6" fmla="*/ 0 w 30"/>
                <a:gd name="T7" fmla="*/ 14 h 15"/>
                <a:gd name="T8" fmla="*/ 29 w 30"/>
                <a:gd name="T9" fmla="*/ 0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29" y="0"/>
                  </a:moveTo>
                  <a:lnTo>
                    <a:pt x="30" y="1"/>
                  </a:lnTo>
                  <a:lnTo>
                    <a:pt x="0" y="15"/>
                  </a:lnTo>
                  <a:lnTo>
                    <a:pt x="0" y="14"/>
                  </a:lnTo>
                  <a:lnTo>
                    <a:pt x="29" y="0"/>
                  </a:lnTo>
                  <a:close/>
                </a:path>
              </a:pathLst>
            </a:custGeom>
            <a:solidFill>
              <a:srgbClr val="000000"/>
            </a:solidFill>
            <a:ln w="9525">
              <a:noFill/>
              <a:round/>
              <a:headEnd/>
              <a:tailEnd/>
            </a:ln>
          </p:spPr>
          <p:txBody>
            <a:bodyPr/>
            <a:lstStyle/>
            <a:p>
              <a:endParaRPr lang="en-US"/>
            </a:p>
          </p:txBody>
        </p:sp>
        <p:sp>
          <p:nvSpPr>
            <p:cNvPr id="93335" name="Freeform 473"/>
            <p:cNvSpPr>
              <a:spLocks/>
            </p:cNvSpPr>
            <p:nvPr/>
          </p:nvSpPr>
          <p:spPr bwMode="auto">
            <a:xfrm>
              <a:off x="5374" y="1825"/>
              <a:ext cx="39" cy="36"/>
            </a:xfrm>
            <a:custGeom>
              <a:avLst/>
              <a:gdLst>
                <a:gd name="T0" fmla="*/ 27 w 39"/>
                <a:gd name="T1" fmla="*/ 0 h 36"/>
                <a:gd name="T2" fmla="*/ 39 w 39"/>
                <a:gd name="T3" fmla="*/ 19 h 36"/>
                <a:gd name="T4" fmla="*/ 12 w 39"/>
                <a:gd name="T5" fmla="*/ 36 h 36"/>
                <a:gd name="T6" fmla="*/ 0 w 39"/>
                <a:gd name="T7" fmla="*/ 17 h 36"/>
                <a:gd name="T8" fmla="*/ 27 w 39"/>
                <a:gd name="T9" fmla="*/ 0 h 36"/>
                <a:gd name="T10" fmla="*/ 0 60000 65536"/>
                <a:gd name="T11" fmla="*/ 0 60000 65536"/>
                <a:gd name="T12" fmla="*/ 0 60000 65536"/>
                <a:gd name="T13" fmla="*/ 0 60000 65536"/>
                <a:gd name="T14" fmla="*/ 0 60000 65536"/>
                <a:gd name="T15" fmla="*/ 0 w 39"/>
                <a:gd name="T16" fmla="*/ 0 h 36"/>
                <a:gd name="T17" fmla="*/ 39 w 39"/>
                <a:gd name="T18" fmla="*/ 36 h 36"/>
              </a:gdLst>
              <a:ahLst/>
              <a:cxnLst>
                <a:cxn ang="T10">
                  <a:pos x="T0" y="T1"/>
                </a:cxn>
                <a:cxn ang="T11">
                  <a:pos x="T2" y="T3"/>
                </a:cxn>
                <a:cxn ang="T12">
                  <a:pos x="T4" y="T5"/>
                </a:cxn>
                <a:cxn ang="T13">
                  <a:pos x="T6" y="T7"/>
                </a:cxn>
                <a:cxn ang="T14">
                  <a:pos x="T8" y="T9"/>
                </a:cxn>
              </a:cxnLst>
              <a:rect l="T15" t="T16" r="T17" b="T18"/>
              <a:pathLst>
                <a:path w="39" h="36">
                  <a:moveTo>
                    <a:pt x="27" y="0"/>
                  </a:moveTo>
                  <a:lnTo>
                    <a:pt x="39" y="19"/>
                  </a:lnTo>
                  <a:lnTo>
                    <a:pt x="12" y="36"/>
                  </a:lnTo>
                  <a:lnTo>
                    <a:pt x="0" y="17"/>
                  </a:lnTo>
                  <a:lnTo>
                    <a:pt x="27" y="0"/>
                  </a:lnTo>
                  <a:close/>
                </a:path>
              </a:pathLst>
            </a:custGeom>
            <a:solidFill>
              <a:srgbClr val="000000"/>
            </a:solidFill>
            <a:ln w="9525">
              <a:noFill/>
              <a:round/>
              <a:headEnd/>
              <a:tailEnd/>
            </a:ln>
          </p:spPr>
          <p:txBody>
            <a:bodyPr/>
            <a:lstStyle/>
            <a:p>
              <a:endParaRPr lang="en-US"/>
            </a:p>
          </p:txBody>
        </p:sp>
        <p:sp>
          <p:nvSpPr>
            <p:cNvPr id="93336" name="Freeform 472"/>
            <p:cNvSpPr>
              <a:spLocks/>
            </p:cNvSpPr>
            <p:nvPr/>
          </p:nvSpPr>
          <p:spPr bwMode="auto">
            <a:xfrm>
              <a:off x="5387" y="1843"/>
              <a:ext cx="44" cy="45"/>
            </a:xfrm>
            <a:custGeom>
              <a:avLst/>
              <a:gdLst>
                <a:gd name="T0" fmla="*/ 26 w 44"/>
                <a:gd name="T1" fmla="*/ 0 h 45"/>
                <a:gd name="T2" fmla="*/ 44 w 44"/>
                <a:gd name="T3" fmla="*/ 26 h 45"/>
                <a:gd name="T4" fmla="*/ 18 w 44"/>
                <a:gd name="T5" fmla="*/ 45 h 45"/>
                <a:gd name="T6" fmla="*/ 0 w 44"/>
                <a:gd name="T7" fmla="*/ 18 h 45"/>
                <a:gd name="T8" fmla="*/ 26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6" y="0"/>
                  </a:moveTo>
                  <a:lnTo>
                    <a:pt x="44" y="26"/>
                  </a:lnTo>
                  <a:lnTo>
                    <a:pt x="18" y="45"/>
                  </a:lnTo>
                  <a:lnTo>
                    <a:pt x="0" y="18"/>
                  </a:lnTo>
                  <a:lnTo>
                    <a:pt x="26" y="0"/>
                  </a:lnTo>
                  <a:close/>
                </a:path>
              </a:pathLst>
            </a:custGeom>
            <a:solidFill>
              <a:srgbClr val="000000"/>
            </a:solidFill>
            <a:ln w="9525">
              <a:noFill/>
              <a:round/>
              <a:headEnd/>
              <a:tailEnd/>
            </a:ln>
          </p:spPr>
          <p:txBody>
            <a:bodyPr/>
            <a:lstStyle/>
            <a:p>
              <a:endParaRPr lang="en-US"/>
            </a:p>
          </p:txBody>
        </p:sp>
        <p:sp>
          <p:nvSpPr>
            <p:cNvPr id="93337" name="Freeform 471"/>
            <p:cNvSpPr>
              <a:spLocks/>
            </p:cNvSpPr>
            <p:nvPr/>
          </p:nvSpPr>
          <p:spPr bwMode="auto">
            <a:xfrm>
              <a:off x="5405" y="1869"/>
              <a:ext cx="45" cy="46"/>
            </a:xfrm>
            <a:custGeom>
              <a:avLst/>
              <a:gdLst>
                <a:gd name="T0" fmla="*/ 26 w 45"/>
                <a:gd name="T1" fmla="*/ 0 h 46"/>
                <a:gd name="T2" fmla="*/ 45 w 45"/>
                <a:gd name="T3" fmla="*/ 27 h 46"/>
                <a:gd name="T4" fmla="*/ 19 w 45"/>
                <a:gd name="T5" fmla="*/ 46 h 46"/>
                <a:gd name="T6" fmla="*/ 0 w 45"/>
                <a:gd name="T7" fmla="*/ 19 h 46"/>
                <a:gd name="T8" fmla="*/ 26 w 45"/>
                <a:gd name="T9" fmla="*/ 0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26" y="0"/>
                  </a:moveTo>
                  <a:lnTo>
                    <a:pt x="45" y="27"/>
                  </a:lnTo>
                  <a:lnTo>
                    <a:pt x="19" y="46"/>
                  </a:lnTo>
                  <a:lnTo>
                    <a:pt x="0" y="19"/>
                  </a:lnTo>
                  <a:lnTo>
                    <a:pt x="26" y="0"/>
                  </a:lnTo>
                  <a:close/>
                </a:path>
              </a:pathLst>
            </a:custGeom>
            <a:solidFill>
              <a:srgbClr val="000000"/>
            </a:solidFill>
            <a:ln w="9525">
              <a:noFill/>
              <a:round/>
              <a:headEnd/>
              <a:tailEnd/>
            </a:ln>
          </p:spPr>
          <p:txBody>
            <a:bodyPr/>
            <a:lstStyle/>
            <a:p>
              <a:endParaRPr lang="en-US"/>
            </a:p>
          </p:txBody>
        </p:sp>
        <p:sp>
          <p:nvSpPr>
            <p:cNvPr id="93338" name="Freeform 470"/>
            <p:cNvSpPr>
              <a:spLocks/>
            </p:cNvSpPr>
            <p:nvPr/>
          </p:nvSpPr>
          <p:spPr bwMode="auto">
            <a:xfrm>
              <a:off x="5424" y="1896"/>
              <a:ext cx="45" cy="45"/>
            </a:xfrm>
            <a:custGeom>
              <a:avLst/>
              <a:gdLst>
                <a:gd name="T0" fmla="*/ 26 w 45"/>
                <a:gd name="T1" fmla="*/ 0 h 45"/>
                <a:gd name="T2" fmla="*/ 45 w 45"/>
                <a:gd name="T3" fmla="*/ 26 h 45"/>
                <a:gd name="T4" fmla="*/ 19 w 45"/>
                <a:gd name="T5" fmla="*/ 45 h 45"/>
                <a:gd name="T6" fmla="*/ 0 w 45"/>
                <a:gd name="T7" fmla="*/ 19 h 45"/>
                <a:gd name="T8" fmla="*/ 26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6" y="0"/>
                  </a:moveTo>
                  <a:lnTo>
                    <a:pt x="45" y="26"/>
                  </a:lnTo>
                  <a:lnTo>
                    <a:pt x="19" y="45"/>
                  </a:lnTo>
                  <a:lnTo>
                    <a:pt x="0" y="19"/>
                  </a:lnTo>
                  <a:lnTo>
                    <a:pt x="26" y="0"/>
                  </a:lnTo>
                  <a:close/>
                </a:path>
              </a:pathLst>
            </a:custGeom>
            <a:solidFill>
              <a:srgbClr val="000000"/>
            </a:solidFill>
            <a:ln w="9525">
              <a:noFill/>
              <a:round/>
              <a:headEnd/>
              <a:tailEnd/>
            </a:ln>
          </p:spPr>
          <p:txBody>
            <a:bodyPr/>
            <a:lstStyle/>
            <a:p>
              <a:endParaRPr lang="en-US"/>
            </a:p>
          </p:txBody>
        </p:sp>
        <p:sp>
          <p:nvSpPr>
            <p:cNvPr id="93339" name="Freeform 469"/>
            <p:cNvSpPr>
              <a:spLocks/>
            </p:cNvSpPr>
            <p:nvPr/>
          </p:nvSpPr>
          <p:spPr bwMode="auto">
            <a:xfrm>
              <a:off x="5443" y="1922"/>
              <a:ext cx="46" cy="46"/>
            </a:xfrm>
            <a:custGeom>
              <a:avLst/>
              <a:gdLst>
                <a:gd name="T0" fmla="*/ 26 w 46"/>
                <a:gd name="T1" fmla="*/ 0 h 46"/>
                <a:gd name="T2" fmla="*/ 46 w 46"/>
                <a:gd name="T3" fmla="*/ 26 h 46"/>
                <a:gd name="T4" fmla="*/ 20 w 46"/>
                <a:gd name="T5" fmla="*/ 46 h 46"/>
                <a:gd name="T6" fmla="*/ 0 w 46"/>
                <a:gd name="T7" fmla="*/ 19 h 46"/>
                <a:gd name="T8" fmla="*/ 26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26" y="0"/>
                  </a:moveTo>
                  <a:lnTo>
                    <a:pt x="46" y="26"/>
                  </a:lnTo>
                  <a:lnTo>
                    <a:pt x="20" y="46"/>
                  </a:lnTo>
                  <a:lnTo>
                    <a:pt x="0" y="19"/>
                  </a:lnTo>
                  <a:lnTo>
                    <a:pt x="26" y="0"/>
                  </a:lnTo>
                  <a:close/>
                </a:path>
              </a:pathLst>
            </a:custGeom>
            <a:solidFill>
              <a:srgbClr val="000000"/>
            </a:solidFill>
            <a:ln w="9525">
              <a:noFill/>
              <a:round/>
              <a:headEnd/>
              <a:tailEnd/>
            </a:ln>
          </p:spPr>
          <p:txBody>
            <a:bodyPr/>
            <a:lstStyle/>
            <a:p>
              <a:endParaRPr lang="en-US"/>
            </a:p>
          </p:txBody>
        </p:sp>
        <p:sp>
          <p:nvSpPr>
            <p:cNvPr id="93340" name="Freeform 468"/>
            <p:cNvSpPr>
              <a:spLocks/>
            </p:cNvSpPr>
            <p:nvPr/>
          </p:nvSpPr>
          <p:spPr bwMode="auto">
            <a:xfrm>
              <a:off x="5463" y="1948"/>
              <a:ext cx="46" cy="46"/>
            </a:xfrm>
            <a:custGeom>
              <a:avLst/>
              <a:gdLst>
                <a:gd name="T0" fmla="*/ 25 w 46"/>
                <a:gd name="T1" fmla="*/ 0 h 46"/>
                <a:gd name="T2" fmla="*/ 46 w 46"/>
                <a:gd name="T3" fmla="*/ 26 h 46"/>
                <a:gd name="T4" fmla="*/ 20 w 46"/>
                <a:gd name="T5" fmla="*/ 46 h 46"/>
                <a:gd name="T6" fmla="*/ 0 w 46"/>
                <a:gd name="T7" fmla="*/ 21 h 46"/>
                <a:gd name="T8" fmla="*/ 25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25" y="0"/>
                  </a:moveTo>
                  <a:lnTo>
                    <a:pt x="46" y="26"/>
                  </a:lnTo>
                  <a:lnTo>
                    <a:pt x="20" y="46"/>
                  </a:lnTo>
                  <a:lnTo>
                    <a:pt x="0" y="21"/>
                  </a:lnTo>
                  <a:lnTo>
                    <a:pt x="25" y="0"/>
                  </a:lnTo>
                  <a:close/>
                </a:path>
              </a:pathLst>
            </a:custGeom>
            <a:solidFill>
              <a:srgbClr val="000000"/>
            </a:solidFill>
            <a:ln w="9525">
              <a:noFill/>
              <a:round/>
              <a:headEnd/>
              <a:tailEnd/>
            </a:ln>
          </p:spPr>
          <p:txBody>
            <a:bodyPr/>
            <a:lstStyle/>
            <a:p>
              <a:endParaRPr lang="en-US"/>
            </a:p>
          </p:txBody>
        </p:sp>
        <p:sp>
          <p:nvSpPr>
            <p:cNvPr id="93341" name="Freeform 467"/>
            <p:cNvSpPr>
              <a:spLocks/>
            </p:cNvSpPr>
            <p:nvPr/>
          </p:nvSpPr>
          <p:spPr bwMode="auto">
            <a:xfrm>
              <a:off x="5484" y="1973"/>
              <a:ext cx="46" cy="47"/>
            </a:xfrm>
            <a:custGeom>
              <a:avLst/>
              <a:gdLst>
                <a:gd name="T0" fmla="*/ 25 w 46"/>
                <a:gd name="T1" fmla="*/ 0 h 47"/>
                <a:gd name="T2" fmla="*/ 46 w 46"/>
                <a:gd name="T3" fmla="*/ 26 h 47"/>
                <a:gd name="T4" fmla="*/ 21 w 46"/>
                <a:gd name="T5" fmla="*/ 47 h 47"/>
                <a:gd name="T6" fmla="*/ 0 w 46"/>
                <a:gd name="T7" fmla="*/ 21 h 47"/>
                <a:gd name="T8" fmla="*/ 25 w 46"/>
                <a:gd name="T9" fmla="*/ 0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25" y="0"/>
                  </a:moveTo>
                  <a:lnTo>
                    <a:pt x="46" y="26"/>
                  </a:lnTo>
                  <a:lnTo>
                    <a:pt x="21" y="47"/>
                  </a:lnTo>
                  <a:lnTo>
                    <a:pt x="0" y="21"/>
                  </a:lnTo>
                  <a:lnTo>
                    <a:pt x="25" y="0"/>
                  </a:lnTo>
                  <a:close/>
                </a:path>
              </a:pathLst>
            </a:custGeom>
            <a:solidFill>
              <a:srgbClr val="000000"/>
            </a:solidFill>
            <a:ln w="9525">
              <a:noFill/>
              <a:round/>
              <a:headEnd/>
              <a:tailEnd/>
            </a:ln>
          </p:spPr>
          <p:txBody>
            <a:bodyPr/>
            <a:lstStyle/>
            <a:p>
              <a:endParaRPr lang="en-US"/>
            </a:p>
          </p:txBody>
        </p:sp>
        <p:sp>
          <p:nvSpPr>
            <p:cNvPr id="93342" name="Freeform 466"/>
            <p:cNvSpPr>
              <a:spLocks/>
            </p:cNvSpPr>
            <p:nvPr/>
          </p:nvSpPr>
          <p:spPr bwMode="auto">
            <a:xfrm>
              <a:off x="5505" y="1999"/>
              <a:ext cx="31" cy="29"/>
            </a:xfrm>
            <a:custGeom>
              <a:avLst/>
              <a:gdLst>
                <a:gd name="T0" fmla="*/ 24 w 31"/>
                <a:gd name="T1" fmla="*/ 0 h 29"/>
                <a:gd name="T2" fmla="*/ 31 w 31"/>
                <a:gd name="T3" fmla="*/ 8 h 29"/>
                <a:gd name="T4" fmla="*/ 8 w 31"/>
                <a:gd name="T5" fmla="*/ 29 h 29"/>
                <a:gd name="T6" fmla="*/ 0 w 31"/>
                <a:gd name="T7" fmla="*/ 21 h 29"/>
                <a:gd name="T8" fmla="*/ 24 w 31"/>
                <a:gd name="T9" fmla="*/ 0 h 29"/>
                <a:gd name="T10" fmla="*/ 0 60000 65536"/>
                <a:gd name="T11" fmla="*/ 0 60000 65536"/>
                <a:gd name="T12" fmla="*/ 0 60000 65536"/>
                <a:gd name="T13" fmla="*/ 0 60000 65536"/>
                <a:gd name="T14" fmla="*/ 0 60000 65536"/>
                <a:gd name="T15" fmla="*/ 0 w 31"/>
                <a:gd name="T16" fmla="*/ 0 h 29"/>
                <a:gd name="T17" fmla="*/ 31 w 31"/>
                <a:gd name="T18" fmla="*/ 29 h 29"/>
              </a:gdLst>
              <a:ahLst/>
              <a:cxnLst>
                <a:cxn ang="T10">
                  <a:pos x="T0" y="T1"/>
                </a:cxn>
                <a:cxn ang="T11">
                  <a:pos x="T2" y="T3"/>
                </a:cxn>
                <a:cxn ang="T12">
                  <a:pos x="T4" y="T5"/>
                </a:cxn>
                <a:cxn ang="T13">
                  <a:pos x="T6" y="T7"/>
                </a:cxn>
                <a:cxn ang="T14">
                  <a:pos x="T8" y="T9"/>
                </a:cxn>
              </a:cxnLst>
              <a:rect l="T15" t="T16" r="T17" b="T18"/>
              <a:pathLst>
                <a:path w="31" h="29">
                  <a:moveTo>
                    <a:pt x="24" y="0"/>
                  </a:moveTo>
                  <a:lnTo>
                    <a:pt x="31" y="8"/>
                  </a:lnTo>
                  <a:lnTo>
                    <a:pt x="8" y="29"/>
                  </a:lnTo>
                  <a:lnTo>
                    <a:pt x="0" y="21"/>
                  </a:lnTo>
                  <a:lnTo>
                    <a:pt x="24" y="0"/>
                  </a:lnTo>
                  <a:close/>
                </a:path>
              </a:pathLst>
            </a:custGeom>
            <a:solidFill>
              <a:srgbClr val="000000"/>
            </a:solidFill>
            <a:ln w="9525">
              <a:noFill/>
              <a:round/>
              <a:headEnd/>
              <a:tailEnd/>
            </a:ln>
          </p:spPr>
          <p:txBody>
            <a:bodyPr/>
            <a:lstStyle/>
            <a:p>
              <a:endParaRPr lang="en-US"/>
            </a:p>
          </p:txBody>
        </p:sp>
        <p:sp>
          <p:nvSpPr>
            <p:cNvPr id="93343" name="Freeform 465"/>
            <p:cNvSpPr>
              <a:spLocks/>
            </p:cNvSpPr>
            <p:nvPr/>
          </p:nvSpPr>
          <p:spPr bwMode="auto">
            <a:xfrm>
              <a:off x="5607" y="2098"/>
              <a:ext cx="37" cy="38"/>
            </a:xfrm>
            <a:custGeom>
              <a:avLst/>
              <a:gdLst>
                <a:gd name="T0" fmla="*/ 21 w 37"/>
                <a:gd name="T1" fmla="*/ 0 h 38"/>
                <a:gd name="T2" fmla="*/ 37 w 37"/>
                <a:gd name="T3" fmla="*/ 13 h 38"/>
                <a:gd name="T4" fmla="*/ 16 w 37"/>
                <a:gd name="T5" fmla="*/ 38 h 38"/>
                <a:gd name="T6" fmla="*/ 0 w 37"/>
                <a:gd name="T7" fmla="*/ 25 h 38"/>
                <a:gd name="T8" fmla="*/ 21 w 37"/>
                <a:gd name="T9" fmla="*/ 0 h 38"/>
                <a:gd name="T10" fmla="*/ 0 60000 65536"/>
                <a:gd name="T11" fmla="*/ 0 60000 65536"/>
                <a:gd name="T12" fmla="*/ 0 60000 65536"/>
                <a:gd name="T13" fmla="*/ 0 60000 65536"/>
                <a:gd name="T14" fmla="*/ 0 60000 65536"/>
                <a:gd name="T15" fmla="*/ 0 w 37"/>
                <a:gd name="T16" fmla="*/ 0 h 38"/>
                <a:gd name="T17" fmla="*/ 37 w 37"/>
                <a:gd name="T18" fmla="*/ 38 h 38"/>
              </a:gdLst>
              <a:ahLst/>
              <a:cxnLst>
                <a:cxn ang="T10">
                  <a:pos x="T0" y="T1"/>
                </a:cxn>
                <a:cxn ang="T11">
                  <a:pos x="T2" y="T3"/>
                </a:cxn>
                <a:cxn ang="T12">
                  <a:pos x="T4" y="T5"/>
                </a:cxn>
                <a:cxn ang="T13">
                  <a:pos x="T6" y="T7"/>
                </a:cxn>
                <a:cxn ang="T14">
                  <a:pos x="T8" y="T9"/>
                </a:cxn>
              </a:cxnLst>
              <a:rect l="T15" t="T16" r="T17" b="T18"/>
              <a:pathLst>
                <a:path w="37" h="38">
                  <a:moveTo>
                    <a:pt x="21" y="0"/>
                  </a:moveTo>
                  <a:lnTo>
                    <a:pt x="37" y="13"/>
                  </a:lnTo>
                  <a:lnTo>
                    <a:pt x="16" y="38"/>
                  </a:lnTo>
                  <a:lnTo>
                    <a:pt x="0" y="25"/>
                  </a:lnTo>
                  <a:lnTo>
                    <a:pt x="21" y="0"/>
                  </a:lnTo>
                  <a:close/>
                </a:path>
              </a:pathLst>
            </a:custGeom>
            <a:solidFill>
              <a:srgbClr val="000000"/>
            </a:solidFill>
            <a:ln w="9525">
              <a:noFill/>
              <a:round/>
              <a:headEnd/>
              <a:tailEnd/>
            </a:ln>
          </p:spPr>
          <p:txBody>
            <a:bodyPr/>
            <a:lstStyle/>
            <a:p>
              <a:endParaRPr lang="en-US"/>
            </a:p>
          </p:txBody>
        </p:sp>
        <p:sp>
          <p:nvSpPr>
            <p:cNvPr id="93344" name="Freeform 464"/>
            <p:cNvSpPr>
              <a:spLocks/>
            </p:cNvSpPr>
            <p:nvPr/>
          </p:nvSpPr>
          <p:spPr bwMode="auto">
            <a:xfrm>
              <a:off x="5623" y="2111"/>
              <a:ext cx="46" cy="47"/>
            </a:xfrm>
            <a:custGeom>
              <a:avLst/>
              <a:gdLst>
                <a:gd name="T0" fmla="*/ 21 w 46"/>
                <a:gd name="T1" fmla="*/ 0 h 47"/>
                <a:gd name="T2" fmla="*/ 46 w 46"/>
                <a:gd name="T3" fmla="*/ 21 h 47"/>
                <a:gd name="T4" fmla="*/ 26 w 46"/>
                <a:gd name="T5" fmla="*/ 47 h 47"/>
                <a:gd name="T6" fmla="*/ 0 w 46"/>
                <a:gd name="T7" fmla="*/ 26 h 47"/>
                <a:gd name="T8" fmla="*/ 21 w 46"/>
                <a:gd name="T9" fmla="*/ 0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21" y="0"/>
                  </a:moveTo>
                  <a:lnTo>
                    <a:pt x="46" y="21"/>
                  </a:lnTo>
                  <a:lnTo>
                    <a:pt x="26" y="47"/>
                  </a:lnTo>
                  <a:lnTo>
                    <a:pt x="0" y="26"/>
                  </a:lnTo>
                  <a:lnTo>
                    <a:pt x="21" y="0"/>
                  </a:lnTo>
                  <a:close/>
                </a:path>
              </a:pathLst>
            </a:custGeom>
            <a:solidFill>
              <a:srgbClr val="000000"/>
            </a:solidFill>
            <a:ln w="9525">
              <a:noFill/>
              <a:round/>
              <a:headEnd/>
              <a:tailEnd/>
            </a:ln>
          </p:spPr>
          <p:txBody>
            <a:bodyPr/>
            <a:lstStyle/>
            <a:p>
              <a:endParaRPr lang="en-US"/>
            </a:p>
          </p:txBody>
        </p:sp>
        <p:sp>
          <p:nvSpPr>
            <p:cNvPr id="93345" name="Freeform 463"/>
            <p:cNvSpPr>
              <a:spLocks/>
            </p:cNvSpPr>
            <p:nvPr/>
          </p:nvSpPr>
          <p:spPr bwMode="auto">
            <a:xfrm>
              <a:off x="5650" y="2131"/>
              <a:ext cx="46" cy="46"/>
            </a:xfrm>
            <a:custGeom>
              <a:avLst/>
              <a:gdLst>
                <a:gd name="T0" fmla="*/ 19 w 46"/>
                <a:gd name="T1" fmla="*/ 0 h 46"/>
                <a:gd name="T2" fmla="*/ 46 w 46"/>
                <a:gd name="T3" fmla="*/ 18 h 46"/>
                <a:gd name="T4" fmla="*/ 28 w 46"/>
                <a:gd name="T5" fmla="*/ 46 h 46"/>
                <a:gd name="T6" fmla="*/ 0 w 46"/>
                <a:gd name="T7" fmla="*/ 27 h 46"/>
                <a:gd name="T8" fmla="*/ 19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19" y="0"/>
                  </a:moveTo>
                  <a:lnTo>
                    <a:pt x="46" y="18"/>
                  </a:lnTo>
                  <a:lnTo>
                    <a:pt x="28" y="46"/>
                  </a:lnTo>
                  <a:lnTo>
                    <a:pt x="0" y="27"/>
                  </a:lnTo>
                  <a:lnTo>
                    <a:pt x="19" y="0"/>
                  </a:lnTo>
                  <a:close/>
                </a:path>
              </a:pathLst>
            </a:custGeom>
            <a:solidFill>
              <a:srgbClr val="000000"/>
            </a:solidFill>
            <a:ln w="9525">
              <a:noFill/>
              <a:round/>
              <a:headEnd/>
              <a:tailEnd/>
            </a:ln>
          </p:spPr>
          <p:txBody>
            <a:bodyPr/>
            <a:lstStyle/>
            <a:p>
              <a:endParaRPr lang="en-US"/>
            </a:p>
          </p:txBody>
        </p:sp>
        <p:sp>
          <p:nvSpPr>
            <p:cNvPr id="93346" name="Freeform 462"/>
            <p:cNvSpPr>
              <a:spLocks/>
            </p:cNvSpPr>
            <p:nvPr/>
          </p:nvSpPr>
          <p:spPr bwMode="auto">
            <a:xfrm>
              <a:off x="5678" y="2149"/>
              <a:ext cx="45" cy="45"/>
            </a:xfrm>
            <a:custGeom>
              <a:avLst/>
              <a:gdLst>
                <a:gd name="T0" fmla="*/ 17 w 45"/>
                <a:gd name="T1" fmla="*/ 0 h 45"/>
                <a:gd name="T2" fmla="*/ 45 w 45"/>
                <a:gd name="T3" fmla="*/ 17 h 45"/>
                <a:gd name="T4" fmla="*/ 28 w 45"/>
                <a:gd name="T5" fmla="*/ 45 h 45"/>
                <a:gd name="T6" fmla="*/ 0 w 45"/>
                <a:gd name="T7" fmla="*/ 28 h 45"/>
                <a:gd name="T8" fmla="*/ 17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17" y="0"/>
                  </a:moveTo>
                  <a:lnTo>
                    <a:pt x="45" y="17"/>
                  </a:lnTo>
                  <a:lnTo>
                    <a:pt x="28" y="45"/>
                  </a:lnTo>
                  <a:lnTo>
                    <a:pt x="0" y="28"/>
                  </a:lnTo>
                  <a:lnTo>
                    <a:pt x="17" y="0"/>
                  </a:lnTo>
                  <a:close/>
                </a:path>
              </a:pathLst>
            </a:custGeom>
            <a:solidFill>
              <a:srgbClr val="000000"/>
            </a:solidFill>
            <a:ln w="9525">
              <a:noFill/>
              <a:round/>
              <a:headEnd/>
              <a:tailEnd/>
            </a:ln>
          </p:spPr>
          <p:txBody>
            <a:bodyPr/>
            <a:lstStyle/>
            <a:p>
              <a:endParaRPr lang="en-US"/>
            </a:p>
          </p:txBody>
        </p:sp>
        <p:sp>
          <p:nvSpPr>
            <p:cNvPr id="93347" name="Freeform 461"/>
            <p:cNvSpPr>
              <a:spLocks/>
            </p:cNvSpPr>
            <p:nvPr/>
          </p:nvSpPr>
          <p:spPr bwMode="auto">
            <a:xfrm>
              <a:off x="5707" y="2166"/>
              <a:ext cx="44" cy="44"/>
            </a:xfrm>
            <a:custGeom>
              <a:avLst/>
              <a:gdLst>
                <a:gd name="T0" fmla="*/ 15 w 44"/>
                <a:gd name="T1" fmla="*/ 0 h 44"/>
                <a:gd name="T2" fmla="*/ 44 w 44"/>
                <a:gd name="T3" fmla="*/ 15 h 44"/>
                <a:gd name="T4" fmla="*/ 28 w 44"/>
                <a:gd name="T5" fmla="*/ 44 h 44"/>
                <a:gd name="T6" fmla="*/ 0 w 44"/>
                <a:gd name="T7" fmla="*/ 28 h 44"/>
                <a:gd name="T8" fmla="*/ 15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15" y="0"/>
                  </a:moveTo>
                  <a:lnTo>
                    <a:pt x="44" y="15"/>
                  </a:lnTo>
                  <a:lnTo>
                    <a:pt x="28" y="44"/>
                  </a:lnTo>
                  <a:lnTo>
                    <a:pt x="0" y="28"/>
                  </a:lnTo>
                  <a:lnTo>
                    <a:pt x="15" y="0"/>
                  </a:lnTo>
                  <a:close/>
                </a:path>
              </a:pathLst>
            </a:custGeom>
            <a:solidFill>
              <a:srgbClr val="000000"/>
            </a:solidFill>
            <a:ln w="9525">
              <a:noFill/>
              <a:round/>
              <a:headEnd/>
              <a:tailEnd/>
            </a:ln>
          </p:spPr>
          <p:txBody>
            <a:bodyPr/>
            <a:lstStyle/>
            <a:p>
              <a:endParaRPr lang="en-US"/>
            </a:p>
          </p:txBody>
        </p:sp>
        <p:sp>
          <p:nvSpPr>
            <p:cNvPr id="93348" name="Freeform 460"/>
            <p:cNvSpPr>
              <a:spLocks/>
            </p:cNvSpPr>
            <p:nvPr/>
          </p:nvSpPr>
          <p:spPr bwMode="auto">
            <a:xfrm>
              <a:off x="5736" y="2181"/>
              <a:ext cx="43" cy="43"/>
            </a:xfrm>
            <a:custGeom>
              <a:avLst/>
              <a:gdLst>
                <a:gd name="T0" fmla="*/ 13 w 43"/>
                <a:gd name="T1" fmla="*/ 0 h 43"/>
                <a:gd name="T2" fmla="*/ 43 w 43"/>
                <a:gd name="T3" fmla="*/ 13 h 43"/>
                <a:gd name="T4" fmla="*/ 30 w 43"/>
                <a:gd name="T5" fmla="*/ 43 h 43"/>
                <a:gd name="T6" fmla="*/ 0 w 43"/>
                <a:gd name="T7" fmla="*/ 30 h 43"/>
                <a:gd name="T8" fmla="*/ 13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13" y="0"/>
                  </a:moveTo>
                  <a:lnTo>
                    <a:pt x="43" y="13"/>
                  </a:lnTo>
                  <a:lnTo>
                    <a:pt x="30" y="43"/>
                  </a:lnTo>
                  <a:lnTo>
                    <a:pt x="0" y="30"/>
                  </a:lnTo>
                  <a:lnTo>
                    <a:pt x="13" y="0"/>
                  </a:lnTo>
                  <a:close/>
                </a:path>
              </a:pathLst>
            </a:custGeom>
            <a:solidFill>
              <a:srgbClr val="000000"/>
            </a:solidFill>
            <a:ln w="9525">
              <a:noFill/>
              <a:round/>
              <a:headEnd/>
              <a:tailEnd/>
            </a:ln>
          </p:spPr>
          <p:txBody>
            <a:bodyPr/>
            <a:lstStyle/>
            <a:p>
              <a:endParaRPr lang="en-US"/>
            </a:p>
          </p:txBody>
        </p:sp>
        <p:sp>
          <p:nvSpPr>
            <p:cNvPr id="93349" name="Freeform 459"/>
            <p:cNvSpPr>
              <a:spLocks/>
            </p:cNvSpPr>
            <p:nvPr/>
          </p:nvSpPr>
          <p:spPr bwMode="auto">
            <a:xfrm>
              <a:off x="5766" y="2194"/>
              <a:ext cx="43" cy="42"/>
            </a:xfrm>
            <a:custGeom>
              <a:avLst/>
              <a:gdLst>
                <a:gd name="T0" fmla="*/ 13 w 43"/>
                <a:gd name="T1" fmla="*/ 0 h 42"/>
                <a:gd name="T2" fmla="*/ 43 w 43"/>
                <a:gd name="T3" fmla="*/ 12 h 42"/>
                <a:gd name="T4" fmla="*/ 31 w 43"/>
                <a:gd name="T5" fmla="*/ 42 h 42"/>
                <a:gd name="T6" fmla="*/ 0 w 43"/>
                <a:gd name="T7" fmla="*/ 30 h 42"/>
                <a:gd name="T8" fmla="*/ 13 w 43"/>
                <a:gd name="T9" fmla="*/ 0 h 42"/>
                <a:gd name="T10" fmla="*/ 0 60000 65536"/>
                <a:gd name="T11" fmla="*/ 0 60000 65536"/>
                <a:gd name="T12" fmla="*/ 0 60000 65536"/>
                <a:gd name="T13" fmla="*/ 0 60000 65536"/>
                <a:gd name="T14" fmla="*/ 0 60000 65536"/>
                <a:gd name="T15" fmla="*/ 0 w 43"/>
                <a:gd name="T16" fmla="*/ 0 h 42"/>
                <a:gd name="T17" fmla="*/ 43 w 43"/>
                <a:gd name="T18" fmla="*/ 42 h 42"/>
              </a:gdLst>
              <a:ahLst/>
              <a:cxnLst>
                <a:cxn ang="T10">
                  <a:pos x="T0" y="T1"/>
                </a:cxn>
                <a:cxn ang="T11">
                  <a:pos x="T2" y="T3"/>
                </a:cxn>
                <a:cxn ang="T12">
                  <a:pos x="T4" y="T5"/>
                </a:cxn>
                <a:cxn ang="T13">
                  <a:pos x="T6" y="T7"/>
                </a:cxn>
                <a:cxn ang="T14">
                  <a:pos x="T8" y="T9"/>
                </a:cxn>
              </a:cxnLst>
              <a:rect l="T15" t="T16" r="T17" b="T18"/>
              <a:pathLst>
                <a:path w="43" h="42">
                  <a:moveTo>
                    <a:pt x="13" y="0"/>
                  </a:moveTo>
                  <a:lnTo>
                    <a:pt x="43" y="12"/>
                  </a:lnTo>
                  <a:lnTo>
                    <a:pt x="31" y="42"/>
                  </a:lnTo>
                  <a:lnTo>
                    <a:pt x="0" y="30"/>
                  </a:lnTo>
                  <a:lnTo>
                    <a:pt x="13" y="0"/>
                  </a:lnTo>
                  <a:close/>
                </a:path>
              </a:pathLst>
            </a:custGeom>
            <a:solidFill>
              <a:srgbClr val="000000"/>
            </a:solidFill>
            <a:ln w="9525">
              <a:noFill/>
              <a:round/>
              <a:headEnd/>
              <a:tailEnd/>
            </a:ln>
          </p:spPr>
          <p:txBody>
            <a:bodyPr/>
            <a:lstStyle/>
            <a:p>
              <a:endParaRPr lang="en-US"/>
            </a:p>
          </p:txBody>
        </p:sp>
        <p:sp>
          <p:nvSpPr>
            <p:cNvPr id="93350" name="Freeform 458"/>
            <p:cNvSpPr>
              <a:spLocks/>
            </p:cNvSpPr>
            <p:nvPr/>
          </p:nvSpPr>
          <p:spPr bwMode="auto">
            <a:xfrm>
              <a:off x="5798" y="2206"/>
              <a:ext cx="22" cy="34"/>
            </a:xfrm>
            <a:custGeom>
              <a:avLst/>
              <a:gdLst>
                <a:gd name="T0" fmla="*/ 10 w 22"/>
                <a:gd name="T1" fmla="*/ 0 h 34"/>
                <a:gd name="T2" fmla="*/ 22 w 22"/>
                <a:gd name="T3" fmla="*/ 4 h 34"/>
                <a:gd name="T4" fmla="*/ 11 w 22"/>
                <a:gd name="T5" fmla="*/ 34 h 34"/>
                <a:gd name="T6" fmla="*/ 0 w 22"/>
                <a:gd name="T7" fmla="*/ 30 h 34"/>
                <a:gd name="T8" fmla="*/ 10 w 22"/>
                <a:gd name="T9" fmla="*/ 0 h 34"/>
                <a:gd name="T10" fmla="*/ 0 60000 65536"/>
                <a:gd name="T11" fmla="*/ 0 60000 65536"/>
                <a:gd name="T12" fmla="*/ 0 60000 65536"/>
                <a:gd name="T13" fmla="*/ 0 60000 65536"/>
                <a:gd name="T14" fmla="*/ 0 60000 65536"/>
                <a:gd name="T15" fmla="*/ 0 w 22"/>
                <a:gd name="T16" fmla="*/ 0 h 34"/>
                <a:gd name="T17" fmla="*/ 22 w 22"/>
                <a:gd name="T18" fmla="*/ 34 h 34"/>
              </a:gdLst>
              <a:ahLst/>
              <a:cxnLst>
                <a:cxn ang="T10">
                  <a:pos x="T0" y="T1"/>
                </a:cxn>
                <a:cxn ang="T11">
                  <a:pos x="T2" y="T3"/>
                </a:cxn>
                <a:cxn ang="T12">
                  <a:pos x="T4" y="T5"/>
                </a:cxn>
                <a:cxn ang="T13">
                  <a:pos x="T6" y="T7"/>
                </a:cxn>
                <a:cxn ang="T14">
                  <a:pos x="T8" y="T9"/>
                </a:cxn>
              </a:cxnLst>
              <a:rect l="T15" t="T16" r="T17" b="T18"/>
              <a:pathLst>
                <a:path w="22" h="34">
                  <a:moveTo>
                    <a:pt x="10" y="0"/>
                  </a:moveTo>
                  <a:lnTo>
                    <a:pt x="22" y="4"/>
                  </a:lnTo>
                  <a:lnTo>
                    <a:pt x="11" y="34"/>
                  </a:lnTo>
                  <a:lnTo>
                    <a:pt x="0" y="30"/>
                  </a:lnTo>
                  <a:lnTo>
                    <a:pt x="10" y="0"/>
                  </a:lnTo>
                  <a:close/>
                </a:path>
              </a:pathLst>
            </a:custGeom>
            <a:solidFill>
              <a:srgbClr val="000000"/>
            </a:solidFill>
            <a:ln w="9525">
              <a:noFill/>
              <a:round/>
              <a:headEnd/>
              <a:tailEnd/>
            </a:ln>
          </p:spPr>
          <p:txBody>
            <a:bodyPr/>
            <a:lstStyle/>
            <a:p>
              <a:endParaRPr lang="en-US"/>
            </a:p>
          </p:txBody>
        </p:sp>
        <p:sp>
          <p:nvSpPr>
            <p:cNvPr id="93351" name="Freeform 457"/>
            <p:cNvSpPr>
              <a:spLocks/>
            </p:cNvSpPr>
            <p:nvPr/>
          </p:nvSpPr>
          <p:spPr bwMode="auto">
            <a:xfrm>
              <a:off x="5832" y="2215"/>
              <a:ext cx="40" cy="40"/>
            </a:xfrm>
            <a:custGeom>
              <a:avLst/>
              <a:gdLst>
                <a:gd name="T0" fmla="*/ 7 w 40"/>
                <a:gd name="T1" fmla="*/ 0 h 40"/>
                <a:gd name="T2" fmla="*/ 40 w 40"/>
                <a:gd name="T3" fmla="*/ 8 h 40"/>
                <a:gd name="T4" fmla="*/ 33 w 40"/>
                <a:gd name="T5" fmla="*/ 40 h 40"/>
                <a:gd name="T6" fmla="*/ 0 w 40"/>
                <a:gd name="T7" fmla="*/ 32 h 40"/>
                <a:gd name="T8" fmla="*/ 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7" y="0"/>
                  </a:moveTo>
                  <a:lnTo>
                    <a:pt x="40" y="8"/>
                  </a:lnTo>
                  <a:lnTo>
                    <a:pt x="33" y="40"/>
                  </a:lnTo>
                  <a:lnTo>
                    <a:pt x="0" y="32"/>
                  </a:lnTo>
                  <a:lnTo>
                    <a:pt x="7" y="0"/>
                  </a:lnTo>
                  <a:close/>
                </a:path>
              </a:pathLst>
            </a:custGeom>
            <a:solidFill>
              <a:srgbClr val="000000"/>
            </a:solidFill>
            <a:ln w="9525">
              <a:noFill/>
              <a:round/>
              <a:headEnd/>
              <a:tailEnd/>
            </a:ln>
          </p:spPr>
          <p:txBody>
            <a:bodyPr/>
            <a:lstStyle/>
            <a:p>
              <a:endParaRPr lang="en-US"/>
            </a:p>
          </p:txBody>
        </p:sp>
        <p:sp>
          <p:nvSpPr>
            <p:cNvPr id="93352" name="Freeform 456"/>
            <p:cNvSpPr>
              <a:spLocks/>
            </p:cNvSpPr>
            <p:nvPr/>
          </p:nvSpPr>
          <p:spPr bwMode="auto">
            <a:xfrm>
              <a:off x="5865" y="2223"/>
              <a:ext cx="41" cy="40"/>
            </a:xfrm>
            <a:custGeom>
              <a:avLst/>
              <a:gdLst>
                <a:gd name="T0" fmla="*/ 7 w 41"/>
                <a:gd name="T1" fmla="*/ 0 h 40"/>
                <a:gd name="T2" fmla="*/ 41 w 41"/>
                <a:gd name="T3" fmla="*/ 8 h 40"/>
                <a:gd name="T4" fmla="*/ 34 w 41"/>
                <a:gd name="T5" fmla="*/ 40 h 40"/>
                <a:gd name="T6" fmla="*/ 0 w 41"/>
                <a:gd name="T7" fmla="*/ 32 h 40"/>
                <a:gd name="T8" fmla="*/ 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7" y="0"/>
                  </a:moveTo>
                  <a:lnTo>
                    <a:pt x="41" y="8"/>
                  </a:lnTo>
                  <a:lnTo>
                    <a:pt x="34" y="40"/>
                  </a:lnTo>
                  <a:lnTo>
                    <a:pt x="0" y="32"/>
                  </a:lnTo>
                  <a:lnTo>
                    <a:pt x="7" y="0"/>
                  </a:lnTo>
                  <a:close/>
                </a:path>
              </a:pathLst>
            </a:custGeom>
            <a:solidFill>
              <a:srgbClr val="000000"/>
            </a:solidFill>
            <a:ln w="9525">
              <a:noFill/>
              <a:round/>
              <a:headEnd/>
              <a:tailEnd/>
            </a:ln>
          </p:spPr>
          <p:txBody>
            <a:bodyPr/>
            <a:lstStyle/>
            <a:p>
              <a:endParaRPr lang="en-US"/>
            </a:p>
          </p:txBody>
        </p:sp>
        <p:sp>
          <p:nvSpPr>
            <p:cNvPr id="93353" name="Freeform 455"/>
            <p:cNvSpPr>
              <a:spLocks/>
            </p:cNvSpPr>
            <p:nvPr/>
          </p:nvSpPr>
          <p:spPr bwMode="auto">
            <a:xfrm>
              <a:off x="5901" y="2231"/>
              <a:ext cx="40" cy="37"/>
            </a:xfrm>
            <a:custGeom>
              <a:avLst/>
              <a:gdLst>
                <a:gd name="T0" fmla="*/ 4 w 40"/>
                <a:gd name="T1" fmla="*/ 0 h 37"/>
                <a:gd name="T2" fmla="*/ 40 w 40"/>
                <a:gd name="T3" fmla="*/ 5 h 37"/>
                <a:gd name="T4" fmla="*/ 36 w 40"/>
                <a:gd name="T5" fmla="*/ 37 h 37"/>
                <a:gd name="T6" fmla="*/ 0 w 40"/>
                <a:gd name="T7" fmla="*/ 32 h 37"/>
                <a:gd name="T8" fmla="*/ 4 w 40"/>
                <a:gd name="T9" fmla="*/ 0 h 37"/>
                <a:gd name="T10" fmla="*/ 0 60000 65536"/>
                <a:gd name="T11" fmla="*/ 0 60000 65536"/>
                <a:gd name="T12" fmla="*/ 0 60000 65536"/>
                <a:gd name="T13" fmla="*/ 0 60000 65536"/>
                <a:gd name="T14" fmla="*/ 0 60000 65536"/>
                <a:gd name="T15" fmla="*/ 0 w 40"/>
                <a:gd name="T16" fmla="*/ 0 h 37"/>
                <a:gd name="T17" fmla="*/ 40 w 40"/>
                <a:gd name="T18" fmla="*/ 37 h 37"/>
              </a:gdLst>
              <a:ahLst/>
              <a:cxnLst>
                <a:cxn ang="T10">
                  <a:pos x="T0" y="T1"/>
                </a:cxn>
                <a:cxn ang="T11">
                  <a:pos x="T2" y="T3"/>
                </a:cxn>
                <a:cxn ang="T12">
                  <a:pos x="T4" y="T5"/>
                </a:cxn>
                <a:cxn ang="T13">
                  <a:pos x="T6" y="T7"/>
                </a:cxn>
                <a:cxn ang="T14">
                  <a:pos x="T8" y="T9"/>
                </a:cxn>
              </a:cxnLst>
              <a:rect l="T15" t="T16" r="T17" b="T18"/>
              <a:pathLst>
                <a:path w="40" h="37">
                  <a:moveTo>
                    <a:pt x="4" y="0"/>
                  </a:moveTo>
                  <a:lnTo>
                    <a:pt x="40" y="5"/>
                  </a:lnTo>
                  <a:lnTo>
                    <a:pt x="36" y="37"/>
                  </a:lnTo>
                  <a:lnTo>
                    <a:pt x="0" y="32"/>
                  </a:lnTo>
                  <a:lnTo>
                    <a:pt x="4" y="0"/>
                  </a:lnTo>
                  <a:close/>
                </a:path>
              </a:pathLst>
            </a:custGeom>
            <a:solidFill>
              <a:srgbClr val="000000"/>
            </a:solidFill>
            <a:ln w="9525">
              <a:noFill/>
              <a:round/>
              <a:headEnd/>
              <a:tailEnd/>
            </a:ln>
          </p:spPr>
          <p:txBody>
            <a:bodyPr/>
            <a:lstStyle/>
            <a:p>
              <a:endParaRPr lang="en-US"/>
            </a:p>
          </p:txBody>
        </p:sp>
        <p:sp>
          <p:nvSpPr>
            <p:cNvPr id="93354" name="Freeform 454"/>
            <p:cNvSpPr>
              <a:spLocks/>
            </p:cNvSpPr>
            <p:nvPr/>
          </p:nvSpPr>
          <p:spPr bwMode="auto">
            <a:xfrm>
              <a:off x="5937" y="2236"/>
              <a:ext cx="41" cy="37"/>
            </a:xfrm>
            <a:custGeom>
              <a:avLst/>
              <a:gdLst>
                <a:gd name="T0" fmla="*/ 4 w 41"/>
                <a:gd name="T1" fmla="*/ 0 h 37"/>
                <a:gd name="T2" fmla="*/ 41 w 41"/>
                <a:gd name="T3" fmla="*/ 4 h 37"/>
                <a:gd name="T4" fmla="*/ 38 w 41"/>
                <a:gd name="T5" fmla="*/ 37 h 37"/>
                <a:gd name="T6" fmla="*/ 0 w 41"/>
                <a:gd name="T7" fmla="*/ 33 h 37"/>
                <a:gd name="T8" fmla="*/ 4 w 41"/>
                <a:gd name="T9" fmla="*/ 0 h 37"/>
                <a:gd name="T10" fmla="*/ 0 60000 65536"/>
                <a:gd name="T11" fmla="*/ 0 60000 65536"/>
                <a:gd name="T12" fmla="*/ 0 60000 65536"/>
                <a:gd name="T13" fmla="*/ 0 60000 65536"/>
                <a:gd name="T14" fmla="*/ 0 60000 65536"/>
                <a:gd name="T15" fmla="*/ 0 w 41"/>
                <a:gd name="T16" fmla="*/ 0 h 37"/>
                <a:gd name="T17" fmla="*/ 41 w 41"/>
                <a:gd name="T18" fmla="*/ 37 h 37"/>
              </a:gdLst>
              <a:ahLst/>
              <a:cxnLst>
                <a:cxn ang="T10">
                  <a:pos x="T0" y="T1"/>
                </a:cxn>
                <a:cxn ang="T11">
                  <a:pos x="T2" y="T3"/>
                </a:cxn>
                <a:cxn ang="T12">
                  <a:pos x="T4" y="T5"/>
                </a:cxn>
                <a:cxn ang="T13">
                  <a:pos x="T6" y="T7"/>
                </a:cxn>
                <a:cxn ang="T14">
                  <a:pos x="T8" y="T9"/>
                </a:cxn>
              </a:cxnLst>
              <a:rect l="T15" t="T16" r="T17" b="T18"/>
              <a:pathLst>
                <a:path w="41" h="37">
                  <a:moveTo>
                    <a:pt x="4" y="0"/>
                  </a:moveTo>
                  <a:lnTo>
                    <a:pt x="41" y="4"/>
                  </a:lnTo>
                  <a:lnTo>
                    <a:pt x="38" y="37"/>
                  </a:lnTo>
                  <a:lnTo>
                    <a:pt x="0" y="33"/>
                  </a:lnTo>
                  <a:lnTo>
                    <a:pt x="4" y="0"/>
                  </a:lnTo>
                  <a:close/>
                </a:path>
              </a:pathLst>
            </a:custGeom>
            <a:solidFill>
              <a:srgbClr val="000000"/>
            </a:solidFill>
            <a:ln w="9525">
              <a:noFill/>
              <a:round/>
              <a:headEnd/>
              <a:tailEnd/>
            </a:ln>
          </p:spPr>
          <p:txBody>
            <a:bodyPr/>
            <a:lstStyle/>
            <a:p>
              <a:endParaRPr lang="en-US"/>
            </a:p>
          </p:txBody>
        </p:sp>
        <p:sp>
          <p:nvSpPr>
            <p:cNvPr id="93355" name="Freeform 453"/>
            <p:cNvSpPr>
              <a:spLocks/>
            </p:cNvSpPr>
            <p:nvPr/>
          </p:nvSpPr>
          <p:spPr bwMode="auto">
            <a:xfrm>
              <a:off x="5975" y="2240"/>
              <a:ext cx="40" cy="36"/>
            </a:xfrm>
            <a:custGeom>
              <a:avLst/>
              <a:gdLst>
                <a:gd name="T0" fmla="*/ 2 w 40"/>
                <a:gd name="T1" fmla="*/ 0 h 36"/>
                <a:gd name="T2" fmla="*/ 40 w 40"/>
                <a:gd name="T3" fmla="*/ 3 h 36"/>
                <a:gd name="T4" fmla="*/ 38 w 40"/>
                <a:gd name="T5" fmla="*/ 36 h 36"/>
                <a:gd name="T6" fmla="*/ 0 w 40"/>
                <a:gd name="T7" fmla="*/ 33 h 36"/>
                <a:gd name="T8" fmla="*/ 2 w 40"/>
                <a:gd name="T9" fmla="*/ 0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2" y="0"/>
                  </a:moveTo>
                  <a:lnTo>
                    <a:pt x="40" y="3"/>
                  </a:lnTo>
                  <a:lnTo>
                    <a:pt x="38" y="36"/>
                  </a:lnTo>
                  <a:lnTo>
                    <a:pt x="0" y="33"/>
                  </a:lnTo>
                  <a:lnTo>
                    <a:pt x="2" y="0"/>
                  </a:lnTo>
                  <a:close/>
                </a:path>
              </a:pathLst>
            </a:custGeom>
            <a:solidFill>
              <a:srgbClr val="000000"/>
            </a:solidFill>
            <a:ln w="9525">
              <a:noFill/>
              <a:round/>
              <a:headEnd/>
              <a:tailEnd/>
            </a:ln>
          </p:spPr>
          <p:txBody>
            <a:bodyPr/>
            <a:lstStyle/>
            <a:p>
              <a:endParaRPr lang="en-US"/>
            </a:p>
          </p:txBody>
        </p:sp>
        <p:sp>
          <p:nvSpPr>
            <p:cNvPr id="93356" name="Freeform 452"/>
            <p:cNvSpPr>
              <a:spLocks/>
            </p:cNvSpPr>
            <p:nvPr/>
          </p:nvSpPr>
          <p:spPr bwMode="auto">
            <a:xfrm>
              <a:off x="6013" y="2243"/>
              <a:ext cx="42" cy="35"/>
            </a:xfrm>
            <a:custGeom>
              <a:avLst/>
              <a:gdLst>
                <a:gd name="T0" fmla="*/ 2 w 42"/>
                <a:gd name="T1" fmla="*/ 0 h 35"/>
                <a:gd name="T2" fmla="*/ 42 w 42"/>
                <a:gd name="T3" fmla="*/ 2 h 35"/>
                <a:gd name="T4" fmla="*/ 40 w 42"/>
                <a:gd name="T5" fmla="*/ 35 h 35"/>
                <a:gd name="T6" fmla="*/ 0 w 42"/>
                <a:gd name="T7" fmla="*/ 33 h 35"/>
                <a:gd name="T8" fmla="*/ 2 w 42"/>
                <a:gd name="T9" fmla="*/ 0 h 35"/>
                <a:gd name="T10" fmla="*/ 0 60000 65536"/>
                <a:gd name="T11" fmla="*/ 0 60000 65536"/>
                <a:gd name="T12" fmla="*/ 0 60000 65536"/>
                <a:gd name="T13" fmla="*/ 0 60000 65536"/>
                <a:gd name="T14" fmla="*/ 0 60000 65536"/>
                <a:gd name="T15" fmla="*/ 0 w 42"/>
                <a:gd name="T16" fmla="*/ 0 h 35"/>
                <a:gd name="T17" fmla="*/ 42 w 42"/>
                <a:gd name="T18" fmla="*/ 35 h 35"/>
              </a:gdLst>
              <a:ahLst/>
              <a:cxnLst>
                <a:cxn ang="T10">
                  <a:pos x="T0" y="T1"/>
                </a:cxn>
                <a:cxn ang="T11">
                  <a:pos x="T2" y="T3"/>
                </a:cxn>
                <a:cxn ang="T12">
                  <a:pos x="T4" y="T5"/>
                </a:cxn>
                <a:cxn ang="T13">
                  <a:pos x="T6" y="T7"/>
                </a:cxn>
                <a:cxn ang="T14">
                  <a:pos x="T8" y="T9"/>
                </a:cxn>
              </a:cxnLst>
              <a:rect l="T15" t="T16" r="T17" b="T18"/>
              <a:pathLst>
                <a:path w="42" h="35">
                  <a:moveTo>
                    <a:pt x="2" y="0"/>
                  </a:moveTo>
                  <a:lnTo>
                    <a:pt x="42" y="2"/>
                  </a:lnTo>
                  <a:lnTo>
                    <a:pt x="40" y="35"/>
                  </a:lnTo>
                  <a:lnTo>
                    <a:pt x="0" y="33"/>
                  </a:lnTo>
                  <a:lnTo>
                    <a:pt x="2" y="0"/>
                  </a:lnTo>
                  <a:close/>
                </a:path>
              </a:pathLst>
            </a:custGeom>
            <a:solidFill>
              <a:srgbClr val="000000"/>
            </a:solidFill>
            <a:ln w="9525">
              <a:noFill/>
              <a:round/>
              <a:headEnd/>
              <a:tailEnd/>
            </a:ln>
          </p:spPr>
          <p:txBody>
            <a:bodyPr/>
            <a:lstStyle/>
            <a:p>
              <a:endParaRPr lang="en-US"/>
            </a:p>
          </p:txBody>
        </p:sp>
        <p:sp>
          <p:nvSpPr>
            <p:cNvPr id="93357" name="Rectangle 451"/>
            <p:cNvSpPr>
              <a:spLocks noChangeArrowheads="1"/>
            </p:cNvSpPr>
            <p:nvPr/>
          </p:nvSpPr>
          <p:spPr bwMode="auto">
            <a:xfrm>
              <a:off x="6054" y="2245"/>
              <a:ext cx="7" cy="33"/>
            </a:xfrm>
            <a:prstGeom prst="rect">
              <a:avLst/>
            </a:prstGeom>
            <a:solidFill>
              <a:srgbClr val="000000"/>
            </a:solidFill>
            <a:ln w="9525">
              <a:noFill/>
              <a:miter lim="800000"/>
              <a:headEnd/>
              <a:tailEnd/>
            </a:ln>
          </p:spPr>
          <p:txBody>
            <a:bodyPr/>
            <a:lstStyle/>
            <a:p>
              <a:endParaRPr lang="en-US"/>
            </a:p>
          </p:txBody>
        </p:sp>
        <p:sp>
          <p:nvSpPr>
            <p:cNvPr id="93358" name="Freeform 450"/>
            <p:cNvSpPr>
              <a:spLocks/>
            </p:cNvSpPr>
            <p:nvPr/>
          </p:nvSpPr>
          <p:spPr bwMode="auto">
            <a:xfrm>
              <a:off x="6190" y="2241"/>
              <a:ext cx="33" cy="35"/>
            </a:xfrm>
            <a:custGeom>
              <a:avLst/>
              <a:gdLst>
                <a:gd name="T0" fmla="*/ 0 w 33"/>
                <a:gd name="T1" fmla="*/ 2 h 35"/>
                <a:gd name="T2" fmla="*/ 31 w 33"/>
                <a:gd name="T3" fmla="*/ 0 h 35"/>
                <a:gd name="T4" fmla="*/ 33 w 33"/>
                <a:gd name="T5" fmla="*/ 33 h 35"/>
                <a:gd name="T6" fmla="*/ 2 w 33"/>
                <a:gd name="T7" fmla="*/ 35 h 35"/>
                <a:gd name="T8" fmla="*/ 0 w 33"/>
                <a:gd name="T9" fmla="*/ 2 h 35"/>
                <a:gd name="T10" fmla="*/ 0 60000 65536"/>
                <a:gd name="T11" fmla="*/ 0 60000 65536"/>
                <a:gd name="T12" fmla="*/ 0 60000 65536"/>
                <a:gd name="T13" fmla="*/ 0 60000 65536"/>
                <a:gd name="T14" fmla="*/ 0 60000 65536"/>
                <a:gd name="T15" fmla="*/ 0 w 33"/>
                <a:gd name="T16" fmla="*/ 0 h 35"/>
                <a:gd name="T17" fmla="*/ 33 w 33"/>
                <a:gd name="T18" fmla="*/ 35 h 35"/>
              </a:gdLst>
              <a:ahLst/>
              <a:cxnLst>
                <a:cxn ang="T10">
                  <a:pos x="T0" y="T1"/>
                </a:cxn>
                <a:cxn ang="T11">
                  <a:pos x="T2" y="T3"/>
                </a:cxn>
                <a:cxn ang="T12">
                  <a:pos x="T4" y="T5"/>
                </a:cxn>
                <a:cxn ang="T13">
                  <a:pos x="T6" y="T7"/>
                </a:cxn>
                <a:cxn ang="T14">
                  <a:pos x="T8" y="T9"/>
                </a:cxn>
              </a:cxnLst>
              <a:rect l="T15" t="T16" r="T17" b="T18"/>
              <a:pathLst>
                <a:path w="33" h="35">
                  <a:moveTo>
                    <a:pt x="0" y="2"/>
                  </a:moveTo>
                  <a:lnTo>
                    <a:pt x="31" y="0"/>
                  </a:lnTo>
                  <a:lnTo>
                    <a:pt x="33" y="33"/>
                  </a:lnTo>
                  <a:lnTo>
                    <a:pt x="2" y="35"/>
                  </a:lnTo>
                  <a:lnTo>
                    <a:pt x="0" y="2"/>
                  </a:lnTo>
                  <a:close/>
                </a:path>
              </a:pathLst>
            </a:custGeom>
            <a:solidFill>
              <a:srgbClr val="000000"/>
            </a:solidFill>
            <a:ln w="9525">
              <a:noFill/>
              <a:round/>
              <a:headEnd/>
              <a:tailEnd/>
            </a:ln>
          </p:spPr>
          <p:txBody>
            <a:bodyPr/>
            <a:lstStyle/>
            <a:p>
              <a:endParaRPr lang="en-US"/>
            </a:p>
          </p:txBody>
        </p:sp>
        <p:sp>
          <p:nvSpPr>
            <p:cNvPr id="93359" name="Freeform 449"/>
            <p:cNvSpPr>
              <a:spLocks/>
            </p:cNvSpPr>
            <p:nvPr/>
          </p:nvSpPr>
          <p:spPr bwMode="auto">
            <a:xfrm>
              <a:off x="6221" y="2238"/>
              <a:ext cx="47" cy="36"/>
            </a:xfrm>
            <a:custGeom>
              <a:avLst/>
              <a:gdLst>
                <a:gd name="T0" fmla="*/ 0 w 47"/>
                <a:gd name="T1" fmla="*/ 3 h 36"/>
                <a:gd name="T2" fmla="*/ 44 w 47"/>
                <a:gd name="T3" fmla="*/ 0 h 36"/>
                <a:gd name="T4" fmla="*/ 47 w 47"/>
                <a:gd name="T5" fmla="*/ 32 h 36"/>
                <a:gd name="T6" fmla="*/ 3 w 47"/>
                <a:gd name="T7" fmla="*/ 36 h 36"/>
                <a:gd name="T8" fmla="*/ 0 w 47"/>
                <a:gd name="T9" fmla="*/ 3 h 36"/>
                <a:gd name="T10" fmla="*/ 0 60000 65536"/>
                <a:gd name="T11" fmla="*/ 0 60000 65536"/>
                <a:gd name="T12" fmla="*/ 0 60000 65536"/>
                <a:gd name="T13" fmla="*/ 0 60000 65536"/>
                <a:gd name="T14" fmla="*/ 0 60000 65536"/>
                <a:gd name="T15" fmla="*/ 0 w 47"/>
                <a:gd name="T16" fmla="*/ 0 h 36"/>
                <a:gd name="T17" fmla="*/ 47 w 47"/>
                <a:gd name="T18" fmla="*/ 36 h 36"/>
              </a:gdLst>
              <a:ahLst/>
              <a:cxnLst>
                <a:cxn ang="T10">
                  <a:pos x="T0" y="T1"/>
                </a:cxn>
                <a:cxn ang="T11">
                  <a:pos x="T2" y="T3"/>
                </a:cxn>
                <a:cxn ang="T12">
                  <a:pos x="T4" y="T5"/>
                </a:cxn>
                <a:cxn ang="T13">
                  <a:pos x="T6" y="T7"/>
                </a:cxn>
                <a:cxn ang="T14">
                  <a:pos x="T8" y="T9"/>
                </a:cxn>
              </a:cxnLst>
              <a:rect l="T15" t="T16" r="T17" b="T18"/>
              <a:pathLst>
                <a:path w="47" h="36">
                  <a:moveTo>
                    <a:pt x="0" y="3"/>
                  </a:moveTo>
                  <a:lnTo>
                    <a:pt x="44" y="0"/>
                  </a:lnTo>
                  <a:lnTo>
                    <a:pt x="47" y="32"/>
                  </a:lnTo>
                  <a:lnTo>
                    <a:pt x="3" y="36"/>
                  </a:lnTo>
                  <a:lnTo>
                    <a:pt x="0" y="3"/>
                  </a:lnTo>
                  <a:close/>
                </a:path>
              </a:pathLst>
            </a:custGeom>
            <a:solidFill>
              <a:srgbClr val="000000"/>
            </a:solidFill>
            <a:ln w="9525">
              <a:noFill/>
              <a:round/>
              <a:headEnd/>
              <a:tailEnd/>
            </a:ln>
          </p:spPr>
          <p:txBody>
            <a:bodyPr/>
            <a:lstStyle/>
            <a:p>
              <a:endParaRPr lang="en-US"/>
            </a:p>
          </p:txBody>
        </p:sp>
        <p:sp>
          <p:nvSpPr>
            <p:cNvPr id="93360" name="Freeform 448"/>
            <p:cNvSpPr>
              <a:spLocks/>
            </p:cNvSpPr>
            <p:nvPr/>
          </p:nvSpPr>
          <p:spPr bwMode="auto">
            <a:xfrm>
              <a:off x="6265" y="2234"/>
              <a:ext cx="48" cy="36"/>
            </a:xfrm>
            <a:custGeom>
              <a:avLst/>
              <a:gdLst>
                <a:gd name="T0" fmla="*/ 0 w 48"/>
                <a:gd name="T1" fmla="*/ 4 h 36"/>
                <a:gd name="T2" fmla="*/ 45 w 48"/>
                <a:gd name="T3" fmla="*/ 0 h 36"/>
                <a:gd name="T4" fmla="*/ 48 w 48"/>
                <a:gd name="T5" fmla="*/ 33 h 36"/>
                <a:gd name="T6" fmla="*/ 3 w 48"/>
                <a:gd name="T7" fmla="*/ 36 h 36"/>
                <a:gd name="T8" fmla="*/ 0 w 48"/>
                <a:gd name="T9" fmla="*/ 4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0" y="4"/>
                  </a:moveTo>
                  <a:lnTo>
                    <a:pt x="45" y="0"/>
                  </a:lnTo>
                  <a:lnTo>
                    <a:pt x="48" y="33"/>
                  </a:lnTo>
                  <a:lnTo>
                    <a:pt x="3" y="36"/>
                  </a:lnTo>
                  <a:lnTo>
                    <a:pt x="0" y="4"/>
                  </a:lnTo>
                  <a:close/>
                </a:path>
              </a:pathLst>
            </a:custGeom>
            <a:solidFill>
              <a:srgbClr val="000000"/>
            </a:solidFill>
            <a:ln w="9525">
              <a:noFill/>
              <a:round/>
              <a:headEnd/>
              <a:tailEnd/>
            </a:ln>
          </p:spPr>
          <p:txBody>
            <a:bodyPr/>
            <a:lstStyle/>
            <a:p>
              <a:endParaRPr lang="en-US"/>
            </a:p>
          </p:txBody>
        </p:sp>
        <p:sp>
          <p:nvSpPr>
            <p:cNvPr id="93361" name="Freeform 447"/>
            <p:cNvSpPr>
              <a:spLocks/>
            </p:cNvSpPr>
            <p:nvPr/>
          </p:nvSpPr>
          <p:spPr bwMode="auto">
            <a:xfrm>
              <a:off x="6310" y="2230"/>
              <a:ext cx="49" cy="37"/>
            </a:xfrm>
            <a:custGeom>
              <a:avLst/>
              <a:gdLst>
                <a:gd name="T0" fmla="*/ 0 w 49"/>
                <a:gd name="T1" fmla="*/ 4 h 37"/>
                <a:gd name="T2" fmla="*/ 45 w 49"/>
                <a:gd name="T3" fmla="*/ 0 h 37"/>
                <a:gd name="T4" fmla="*/ 49 w 49"/>
                <a:gd name="T5" fmla="*/ 32 h 37"/>
                <a:gd name="T6" fmla="*/ 3 w 49"/>
                <a:gd name="T7" fmla="*/ 37 h 37"/>
                <a:gd name="T8" fmla="*/ 0 w 49"/>
                <a:gd name="T9" fmla="*/ 4 h 37"/>
                <a:gd name="T10" fmla="*/ 0 60000 65536"/>
                <a:gd name="T11" fmla="*/ 0 60000 65536"/>
                <a:gd name="T12" fmla="*/ 0 60000 65536"/>
                <a:gd name="T13" fmla="*/ 0 60000 65536"/>
                <a:gd name="T14" fmla="*/ 0 60000 65536"/>
                <a:gd name="T15" fmla="*/ 0 w 49"/>
                <a:gd name="T16" fmla="*/ 0 h 37"/>
                <a:gd name="T17" fmla="*/ 49 w 49"/>
                <a:gd name="T18" fmla="*/ 37 h 37"/>
              </a:gdLst>
              <a:ahLst/>
              <a:cxnLst>
                <a:cxn ang="T10">
                  <a:pos x="T0" y="T1"/>
                </a:cxn>
                <a:cxn ang="T11">
                  <a:pos x="T2" y="T3"/>
                </a:cxn>
                <a:cxn ang="T12">
                  <a:pos x="T4" y="T5"/>
                </a:cxn>
                <a:cxn ang="T13">
                  <a:pos x="T6" y="T7"/>
                </a:cxn>
                <a:cxn ang="T14">
                  <a:pos x="T8" y="T9"/>
                </a:cxn>
              </a:cxnLst>
              <a:rect l="T15" t="T16" r="T17" b="T18"/>
              <a:pathLst>
                <a:path w="49" h="37">
                  <a:moveTo>
                    <a:pt x="0" y="4"/>
                  </a:moveTo>
                  <a:lnTo>
                    <a:pt x="45" y="0"/>
                  </a:lnTo>
                  <a:lnTo>
                    <a:pt x="49" y="32"/>
                  </a:lnTo>
                  <a:lnTo>
                    <a:pt x="3" y="37"/>
                  </a:lnTo>
                  <a:lnTo>
                    <a:pt x="0" y="4"/>
                  </a:lnTo>
                  <a:close/>
                </a:path>
              </a:pathLst>
            </a:custGeom>
            <a:solidFill>
              <a:srgbClr val="000000"/>
            </a:solidFill>
            <a:ln w="9525">
              <a:noFill/>
              <a:round/>
              <a:headEnd/>
              <a:tailEnd/>
            </a:ln>
          </p:spPr>
          <p:txBody>
            <a:bodyPr/>
            <a:lstStyle/>
            <a:p>
              <a:endParaRPr lang="en-US"/>
            </a:p>
          </p:txBody>
        </p:sp>
        <p:sp>
          <p:nvSpPr>
            <p:cNvPr id="93362" name="Freeform 446"/>
            <p:cNvSpPr>
              <a:spLocks/>
            </p:cNvSpPr>
            <p:nvPr/>
          </p:nvSpPr>
          <p:spPr bwMode="auto">
            <a:xfrm>
              <a:off x="6355" y="2224"/>
              <a:ext cx="50" cy="38"/>
            </a:xfrm>
            <a:custGeom>
              <a:avLst/>
              <a:gdLst>
                <a:gd name="T0" fmla="*/ 0 w 50"/>
                <a:gd name="T1" fmla="*/ 6 h 38"/>
                <a:gd name="T2" fmla="*/ 46 w 50"/>
                <a:gd name="T3" fmla="*/ 0 h 38"/>
                <a:gd name="T4" fmla="*/ 50 w 50"/>
                <a:gd name="T5" fmla="*/ 33 h 38"/>
                <a:gd name="T6" fmla="*/ 4 w 50"/>
                <a:gd name="T7" fmla="*/ 38 h 38"/>
                <a:gd name="T8" fmla="*/ 0 w 50"/>
                <a:gd name="T9" fmla="*/ 6 h 38"/>
                <a:gd name="T10" fmla="*/ 0 60000 65536"/>
                <a:gd name="T11" fmla="*/ 0 60000 65536"/>
                <a:gd name="T12" fmla="*/ 0 60000 65536"/>
                <a:gd name="T13" fmla="*/ 0 60000 65536"/>
                <a:gd name="T14" fmla="*/ 0 60000 65536"/>
                <a:gd name="T15" fmla="*/ 0 w 50"/>
                <a:gd name="T16" fmla="*/ 0 h 38"/>
                <a:gd name="T17" fmla="*/ 50 w 50"/>
                <a:gd name="T18" fmla="*/ 38 h 38"/>
              </a:gdLst>
              <a:ahLst/>
              <a:cxnLst>
                <a:cxn ang="T10">
                  <a:pos x="T0" y="T1"/>
                </a:cxn>
                <a:cxn ang="T11">
                  <a:pos x="T2" y="T3"/>
                </a:cxn>
                <a:cxn ang="T12">
                  <a:pos x="T4" y="T5"/>
                </a:cxn>
                <a:cxn ang="T13">
                  <a:pos x="T6" y="T7"/>
                </a:cxn>
                <a:cxn ang="T14">
                  <a:pos x="T8" y="T9"/>
                </a:cxn>
              </a:cxnLst>
              <a:rect l="T15" t="T16" r="T17" b="T18"/>
              <a:pathLst>
                <a:path w="50" h="38">
                  <a:moveTo>
                    <a:pt x="0" y="6"/>
                  </a:moveTo>
                  <a:lnTo>
                    <a:pt x="46" y="0"/>
                  </a:lnTo>
                  <a:lnTo>
                    <a:pt x="50" y="33"/>
                  </a:lnTo>
                  <a:lnTo>
                    <a:pt x="4" y="38"/>
                  </a:lnTo>
                  <a:lnTo>
                    <a:pt x="0" y="6"/>
                  </a:lnTo>
                  <a:close/>
                </a:path>
              </a:pathLst>
            </a:custGeom>
            <a:solidFill>
              <a:srgbClr val="000000"/>
            </a:solidFill>
            <a:ln w="9525">
              <a:noFill/>
              <a:round/>
              <a:headEnd/>
              <a:tailEnd/>
            </a:ln>
          </p:spPr>
          <p:txBody>
            <a:bodyPr/>
            <a:lstStyle/>
            <a:p>
              <a:endParaRPr lang="en-US"/>
            </a:p>
          </p:txBody>
        </p:sp>
        <p:sp>
          <p:nvSpPr>
            <p:cNvPr id="93363" name="Freeform 445"/>
            <p:cNvSpPr>
              <a:spLocks/>
            </p:cNvSpPr>
            <p:nvPr/>
          </p:nvSpPr>
          <p:spPr bwMode="auto">
            <a:xfrm>
              <a:off x="6401" y="2222"/>
              <a:ext cx="21" cy="35"/>
            </a:xfrm>
            <a:custGeom>
              <a:avLst/>
              <a:gdLst>
                <a:gd name="T0" fmla="*/ 0 w 21"/>
                <a:gd name="T1" fmla="*/ 2 h 35"/>
                <a:gd name="T2" fmla="*/ 17 w 21"/>
                <a:gd name="T3" fmla="*/ 0 h 35"/>
                <a:gd name="T4" fmla="*/ 21 w 21"/>
                <a:gd name="T5" fmla="*/ 33 h 35"/>
                <a:gd name="T6" fmla="*/ 4 w 21"/>
                <a:gd name="T7" fmla="*/ 35 h 35"/>
                <a:gd name="T8" fmla="*/ 0 w 21"/>
                <a:gd name="T9" fmla="*/ 2 h 35"/>
                <a:gd name="T10" fmla="*/ 0 60000 65536"/>
                <a:gd name="T11" fmla="*/ 0 60000 65536"/>
                <a:gd name="T12" fmla="*/ 0 60000 65536"/>
                <a:gd name="T13" fmla="*/ 0 60000 65536"/>
                <a:gd name="T14" fmla="*/ 0 60000 65536"/>
                <a:gd name="T15" fmla="*/ 0 w 21"/>
                <a:gd name="T16" fmla="*/ 0 h 35"/>
                <a:gd name="T17" fmla="*/ 21 w 21"/>
                <a:gd name="T18" fmla="*/ 35 h 35"/>
              </a:gdLst>
              <a:ahLst/>
              <a:cxnLst>
                <a:cxn ang="T10">
                  <a:pos x="T0" y="T1"/>
                </a:cxn>
                <a:cxn ang="T11">
                  <a:pos x="T2" y="T3"/>
                </a:cxn>
                <a:cxn ang="T12">
                  <a:pos x="T4" y="T5"/>
                </a:cxn>
                <a:cxn ang="T13">
                  <a:pos x="T6" y="T7"/>
                </a:cxn>
                <a:cxn ang="T14">
                  <a:pos x="T8" y="T9"/>
                </a:cxn>
              </a:cxnLst>
              <a:rect l="T15" t="T16" r="T17" b="T18"/>
              <a:pathLst>
                <a:path w="21" h="35">
                  <a:moveTo>
                    <a:pt x="0" y="2"/>
                  </a:moveTo>
                  <a:lnTo>
                    <a:pt x="17" y="0"/>
                  </a:lnTo>
                  <a:lnTo>
                    <a:pt x="21" y="33"/>
                  </a:lnTo>
                  <a:lnTo>
                    <a:pt x="4" y="35"/>
                  </a:lnTo>
                  <a:lnTo>
                    <a:pt x="0" y="2"/>
                  </a:lnTo>
                  <a:close/>
                </a:path>
              </a:pathLst>
            </a:custGeom>
            <a:solidFill>
              <a:srgbClr val="000000"/>
            </a:solidFill>
            <a:ln w="9525">
              <a:noFill/>
              <a:round/>
              <a:headEnd/>
              <a:tailEnd/>
            </a:ln>
          </p:spPr>
          <p:txBody>
            <a:bodyPr/>
            <a:lstStyle/>
            <a:p>
              <a:endParaRPr lang="en-US"/>
            </a:p>
          </p:txBody>
        </p:sp>
        <p:sp>
          <p:nvSpPr>
            <p:cNvPr id="93364" name="Freeform 444"/>
            <p:cNvSpPr>
              <a:spLocks/>
            </p:cNvSpPr>
            <p:nvPr/>
          </p:nvSpPr>
          <p:spPr bwMode="auto">
            <a:xfrm>
              <a:off x="6546" y="2198"/>
              <a:ext cx="49" cy="39"/>
            </a:xfrm>
            <a:custGeom>
              <a:avLst/>
              <a:gdLst>
                <a:gd name="T0" fmla="*/ 0 w 49"/>
                <a:gd name="T1" fmla="*/ 6 h 39"/>
                <a:gd name="T2" fmla="*/ 44 w 49"/>
                <a:gd name="T3" fmla="*/ 0 h 39"/>
                <a:gd name="T4" fmla="*/ 49 w 49"/>
                <a:gd name="T5" fmla="*/ 33 h 39"/>
                <a:gd name="T6" fmla="*/ 5 w 49"/>
                <a:gd name="T7" fmla="*/ 39 h 39"/>
                <a:gd name="T8" fmla="*/ 0 w 49"/>
                <a:gd name="T9" fmla="*/ 6 h 39"/>
                <a:gd name="T10" fmla="*/ 0 60000 65536"/>
                <a:gd name="T11" fmla="*/ 0 60000 65536"/>
                <a:gd name="T12" fmla="*/ 0 60000 65536"/>
                <a:gd name="T13" fmla="*/ 0 60000 65536"/>
                <a:gd name="T14" fmla="*/ 0 60000 65536"/>
                <a:gd name="T15" fmla="*/ 0 w 49"/>
                <a:gd name="T16" fmla="*/ 0 h 39"/>
                <a:gd name="T17" fmla="*/ 49 w 49"/>
                <a:gd name="T18" fmla="*/ 39 h 39"/>
              </a:gdLst>
              <a:ahLst/>
              <a:cxnLst>
                <a:cxn ang="T10">
                  <a:pos x="T0" y="T1"/>
                </a:cxn>
                <a:cxn ang="T11">
                  <a:pos x="T2" y="T3"/>
                </a:cxn>
                <a:cxn ang="T12">
                  <a:pos x="T4" y="T5"/>
                </a:cxn>
                <a:cxn ang="T13">
                  <a:pos x="T6" y="T7"/>
                </a:cxn>
                <a:cxn ang="T14">
                  <a:pos x="T8" y="T9"/>
                </a:cxn>
              </a:cxnLst>
              <a:rect l="T15" t="T16" r="T17" b="T18"/>
              <a:pathLst>
                <a:path w="49" h="39">
                  <a:moveTo>
                    <a:pt x="0" y="6"/>
                  </a:moveTo>
                  <a:lnTo>
                    <a:pt x="44" y="0"/>
                  </a:lnTo>
                  <a:lnTo>
                    <a:pt x="49" y="33"/>
                  </a:lnTo>
                  <a:lnTo>
                    <a:pt x="5" y="39"/>
                  </a:lnTo>
                  <a:lnTo>
                    <a:pt x="0" y="6"/>
                  </a:lnTo>
                  <a:close/>
                </a:path>
              </a:pathLst>
            </a:custGeom>
            <a:solidFill>
              <a:srgbClr val="000000"/>
            </a:solidFill>
            <a:ln w="9525">
              <a:noFill/>
              <a:round/>
              <a:headEnd/>
              <a:tailEnd/>
            </a:ln>
          </p:spPr>
          <p:txBody>
            <a:bodyPr/>
            <a:lstStyle/>
            <a:p>
              <a:endParaRPr lang="en-US"/>
            </a:p>
          </p:txBody>
        </p:sp>
        <p:sp>
          <p:nvSpPr>
            <p:cNvPr id="93365" name="Freeform 443"/>
            <p:cNvSpPr>
              <a:spLocks/>
            </p:cNvSpPr>
            <p:nvPr/>
          </p:nvSpPr>
          <p:spPr bwMode="auto">
            <a:xfrm>
              <a:off x="6590" y="2184"/>
              <a:ext cx="101" cy="46"/>
            </a:xfrm>
            <a:custGeom>
              <a:avLst/>
              <a:gdLst>
                <a:gd name="T0" fmla="*/ 0 w 101"/>
                <a:gd name="T1" fmla="*/ 14 h 46"/>
                <a:gd name="T2" fmla="*/ 96 w 101"/>
                <a:gd name="T3" fmla="*/ 0 h 46"/>
                <a:gd name="T4" fmla="*/ 101 w 101"/>
                <a:gd name="T5" fmla="*/ 32 h 46"/>
                <a:gd name="T6" fmla="*/ 5 w 101"/>
                <a:gd name="T7" fmla="*/ 46 h 46"/>
                <a:gd name="T8" fmla="*/ 0 w 101"/>
                <a:gd name="T9" fmla="*/ 14 h 46"/>
                <a:gd name="T10" fmla="*/ 0 60000 65536"/>
                <a:gd name="T11" fmla="*/ 0 60000 65536"/>
                <a:gd name="T12" fmla="*/ 0 60000 65536"/>
                <a:gd name="T13" fmla="*/ 0 60000 65536"/>
                <a:gd name="T14" fmla="*/ 0 60000 65536"/>
                <a:gd name="T15" fmla="*/ 0 w 101"/>
                <a:gd name="T16" fmla="*/ 0 h 46"/>
                <a:gd name="T17" fmla="*/ 101 w 101"/>
                <a:gd name="T18" fmla="*/ 46 h 46"/>
              </a:gdLst>
              <a:ahLst/>
              <a:cxnLst>
                <a:cxn ang="T10">
                  <a:pos x="T0" y="T1"/>
                </a:cxn>
                <a:cxn ang="T11">
                  <a:pos x="T2" y="T3"/>
                </a:cxn>
                <a:cxn ang="T12">
                  <a:pos x="T4" y="T5"/>
                </a:cxn>
                <a:cxn ang="T13">
                  <a:pos x="T6" y="T7"/>
                </a:cxn>
                <a:cxn ang="T14">
                  <a:pos x="T8" y="T9"/>
                </a:cxn>
              </a:cxnLst>
              <a:rect l="T15" t="T16" r="T17" b="T18"/>
              <a:pathLst>
                <a:path w="101" h="46">
                  <a:moveTo>
                    <a:pt x="0" y="14"/>
                  </a:moveTo>
                  <a:lnTo>
                    <a:pt x="96" y="0"/>
                  </a:lnTo>
                  <a:lnTo>
                    <a:pt x="101" y="32"/>
                  </a:lnTo>
                  <a:lnTo>
                    <a:pt x="5" y="46"/>
                  </a:lnTo>
                  <a:lnTo>
                    <a:pt x="0" y="14"/>
                  </a:lnTo>
                  <a:close/>
                </a:path>
              </a:pathLst>
            </a:custGeom>
            <a:solidFill>
              <a:srgbClr val="000000"/>
            </a:solidFill>
            <a:ln w="9525">
              <a:noFill/>
              <a:round/>
              <a:headEnd/>
              <a:tailEnd/>
            </a:ln>
          </p:spPr>
          <p:txBody>
            <a:bodyPr/>
            <a:lstStyle/>
            <a:p>
              <a:endParaRPr lang="en-US"/>
            </a:p>
          </p:txBody>
        </p:sp>
        <p:sp>
          <p:nvSpPr>
            <p:cNvPr id="93366" name="Freeform 442"/>
            <p:cNvSpPr>
              <a:spLocks/>
            </p:cNvSpPr>
            <p:nvPr/>
          </p:nvSpPr>
          <p:spPr bwMode="auto">
            <a:xfrm>
              <a:off x="6686" y="2170"/>
              <a:ext cx="92" cy="46"/>
            </a:xfrm>
            <a:custGeom>
              <a:avLst/>
              <a:gdLst>
                <a:gd name="T0" fmla="*/ 0 w 92"/>
                <a:gd name="T1" fmla="*/ 14 h 46"/>
                <a:gd name="T2" fmla="*/ 87 w 92"/>
                <a:gd name="T3" fmla="*/ 0 h 46"/>
                <a:gd name="T4" fmla="*/ 92 w 92"/>
                <a:gd name="T5" fmla="*/ 32 h 46"/>
                <a:gd name="T6" fmla="*/ 5 w 92"/>
                <a:gd name="T7" fmla="*/ 46 h 46"/>
                <a:gd name="T8" fmla="*/ 0 w 92"/>
                <a:gd name="T9" fmla="*/ 14 h 46"/>
                <a:gd name="T10" fmla="*/ 0 60000 65536"/>
                <a:gd name="T11" fmla="*/ 0 60000 65536"/>
                <a:gd name="T12" fmla="*/ 0 60000 65536"/>
                <a:gd name="T13" fmla="*/ 0 60000 65536"/>
                <a:gd name="T14" fmla="*/ 0 60000 65536"/>
                <a:gd name="T15" fmla="*/ 0 w 92"/>
                <a:gd name="T16" fmla="*/ 0 h 46"/>
                <a:gd name="T17" fmla="*/ 92 w 92"/>
                <a:gd name="T18" fmla="*/ 46 h 46"/>
              </a:gdLst>
              <a:ahLst/>
              <a:cxnLst>
                <a:cxn ang="T10">
                  <a:pos x="T0" y="T1"/>
                </a:cxn>
                <a:cxn ang="T11">
                  <a:pos x="T2" y="T3"/>
                </a:cxn>
                <a:cxn ang="T12">
                  <a:pos x="T4" y="T5"/>
                </a:cxn>
                <a:cxn ang="T13">
                  <a:pos x="T6" y="T7"/>
                </a:cxn>
                <a:cxn ang="T14">
                  <a:pos x="T8" y="T9"/>
                </a:cxn>
              </a:cxnLst>
              <a:rect l="T15" t="T16" r="T17" b="T18"/>
              <a:pathLst>
                <a:path w="92" h="46">
                  <a:moveTo>
                    <a:pt x="0" y="14"/>
                  </a:moveTo>
                  <a:lnTo>
                    <a:pt x="87" y="0"/>
                  </a:lnTo>
                  <a:lnTo>
                    <a:pt x="92" y="32"/>
                  </a:lnTo>
                  <a:lnTo>
                    <a:pt x="5" y="46"/>
                  </a:lnTo>
                  <a:lnTo>
                    <a:pt x="0" y="14"/>
                  </a:lnTo>
                  <a:close/>
                </a:path>
              </a:pathLst>
            </a:custGeom>
            <a:solidFill>
              <a:srgbClr val="000000"/>
            </a:solidFill>
            <a:ln w="9525">
              <a:noFill/>
              <a:round/>
              <a:headEnd/>
              <a:tailEnd/>
            </a:ln>
          </p:spPr>
          <p:txBody>
            <a:bodyPr/>
            <a:lstStyle/>
            <a:p>
              <a:endParaRPr lang="en-US"/>
            </a:p>
          </p:txBody>
        </p:sp>
        <p:sp>
          <p:nvSpPr>
            <p:cNvPr id="93367" name="Freeform 441"/>
            <p:cNvSpPr>
              <a:spLocks/>
            </p:cNvSpPr>
            <p:nvPr/>
          </p:nvSpPr>
          <p:spPr bwMode="auto">
            <a:xfrm>
              <a:off x="6903" y="2140"/>
              <a:ext cx="78" cy="43"/>
            </a:xfrm>
            <a:custGeom>
              <a:avLst/>
              <a:gdLst>
                <a:gd name="T0" fmla="*/ 0 w 78"/>
                <a:gd name="T1" fmla="*/ 11 h 43"/>
                <a:gd name="T2" fmla="*/ 73 w 78"/>
                <a:gd name="T3" fmla="*/ 0 h 43"/>
                <a:gd name="T4" fmla="*/ 78 w 78"/>
                <a:gd name="T5" fmla="*/ 32 h 43"/>
                <a:gd name="T6" fmla="*/ 4 w 78"/>
                <a:gd name="T7" fmla="*/ 43 h 43"/>
                <a:gd name="T8" fmla="*/ 0 w 78"/>
                <a:gd name="T9" fmla="*/ 11 h 43"/>
                <a:gd name="T10" fmla="*/ 0 60000 65536"/>
                <a:gd name="T11" fmla="*/ 0 60000 65536"/>
                <a:gd name="T12" fmla="*/ 0 60000 65536"/>
                <a:gd name="T13" fmla="*/ 0 60000 65536"/>
                <a:gd name="T14" fmla="*/ 0 60000 65536"/>
                <a:gd name="T15" fmla="*/ 0 w 78"/>
                <a:gd name="T16" fmla="*/ 0 h 43"/>
                <a:gd name="T17" fmla="*/ 78 w 78"/>
                <a:gd name="T18" fmla="*/ 43 h 43"/>
              </a:gdLst>
              <a:ahLst/>
              <a:cxnLst>
                <a:cxn ang="T10">
                  <a:pos x="T0" y="T1"/>
                </a:cxn>
                <a:cxn ang="T11">
                  <a:pos x="T2" y="T3"/>
                </a:cxn>
                <a:cxn ang="T12">
                  <a:pos x="T4" y="T5"/>
                </a:cxn>
                <a:cxn ang="T13">
                  <a:pos x="T6" y="T7"/>
                </a:cxn>
                <a:cxn ang="T14">
                  <a:pos x="T8" y="T9"/>
                </a:cxn>
              </a:cxnLst>
              <a:rect l="T15" t="T16" r="T17" b="T18"/>
              <a:pathLst>
                <a:path w="78" h="43">
                  <a:moveTo>
                    <a:pt x="0" y="11"/>
                  </a:moveTo>
                  <a:lnTo>
                    <a:pt x="73" y="0"/>
                  </a:lnTo>
                  <a:lnTo>
                    <a:pt x="78" y="32"/>
                  </a:lnTo>
                  <a:lnTo>
                    <a:pt x="4" y="43"/>
                  </a:lnTo>
                  <a:lnTo>
                    <a:pt x="0" y="11"/>
                  </a:lnTo>
                  <a:close/>
                </a:path>
              </a:pathLst>
            </a:custGeom>
            <a:solidFill>
              <a:srgbClr val="000000"/>
            </a:solidFill>
            <a:ln w="9525">
              <a:noFill/>
              <a:round/>
              <a:headEnd/>
              <a:tailEnd/>
            </a:ln>
          </p:spPr>
          <p:txBody>
            <a:bodyPr/>
            <a:lstStyle/>
            <a:p>
              <a:endParaRPr lang="en-US"/>
            </a:p>
          </p:txBody>
        </p:sp>
        <p:sp>
          <p:nvSpPr>
            <p:cNvPr id="93368" name="Freeform 440"/>
            <p:cNvSpPr>
              <a:spLocks/>
            </p:cNvSpPr>
            <p:nvPr/>
          </p:nvSpPr>
          <p:spPr bwMode="auto">
            <a:xfrm>
              <a:off x="6977" y="2128"/>
              <a:ext cx="98" cy="45"/>
            </a:xfrm>
            <a:custGeom>
              <a:avLst/>
              <a:gdLst>
                <a:gd name="T0" fmla="*/ 0 w 98"/>
                <a:gd name="T1" fmla="*/ 12 h 45"/>
                <a:gd name="T2" fmla="*/ 94 w 98"/>
                <a:gd name="T3" fmla="*/ 0 h 45"/>
                <a:gd name="T4" fmla="*/ 98 w 98"/>
                <a:gd name="T5" fmla="*/ 32 h 45"/>
                <a:gd name="T6" fmla="*/ 4 w 98"/>
                <a:gd name="T7" fmla="*/ 45 h 45"/>
                <a:gd name="T8" fmla="*/ 0 w 98"/>
                <a:gd name="T9" fmla="*/ 12 h 45"/>
                <a:gd name="T10" fmla="*/ 0 60000 65536"/>
                <a:gd name="T11" fmla="*/ 0 60000 65536"/>
                <a:gd name="T12" fmla="*/ 0 60000 65536"/>
                <a:gd name="T13" fmla="*/ 0 60000 65536"/>
                <a:gd name="T14" fmla="*/ 0 60000 65536"/>
                <a:gd name="T15" fmla="*/ 0 w 98"/>
                <a:gd name="T16" fmla="*/ 0 h 45"/>
                <a:gd name="T17" fmla="*/ 98 w 98"/>
                <a:gd name="T18" fmla="*/ 45 h 45"/>
              </a:gdLst>
              <a:ahLst/>
              <a:cxnLst>
                <a:cxn ang="T10">
                  <a:pos x="T0" y="T1"/>
                </a:cxn>
                <a:cxn ang="T11">
                  <a:pos x="T2" y="T3"/>
                </a:cxn>
                <a:cxn ang="T12">
                  <a:pos x="T4" y="T5"/>
                </a:cxn>
                <a:cxn ang="T13">
                  <a:pos x="T6" y="T7"/>
                </a:cxn>
                <a:cxn ang="T14">
                  <a:pos x="T8" y="T9"/>
                </a:cxn>
              </a:cxnLst>
              <a:rect l="T15" t="T16" r="T17" b="T18"/>
              <a:pathLst>
                <a:path w="98" h="45">
                  <a:moveTo>
                    <a:pt x="0" y="12"/>
                  </a:moveTo>
                  <a:lnTo>
                    <a:pt x="94" y="0"/>
                  </a:lnTo>
                  <a:lnTo>
                    <a:pt x="98" y="32"/>
                  </a:lnTo>
                  <a:lnTo>
                    <a:pt x="4" y="45"/>
                  </a:lnTo>
                  <a:lnTo>
                    <a:pt x="0" y="12"/>
                  </a:lnTo>
                  <a:close/>
                </a:path>
              </a:pathLst>
            </a:custGeom>
            <a:solidFill>
              <a:srgbClr val="000000"/>
            </a:solidFill>
            <a:ln w="9525">
              <a:noFill/>
              <a:round/>
              <a:headEnd/>
              <a:tailEnd/>
            </a:ln>
          </p:spPr>
          <p:txBody>
            <a:bodyPr/>
            <a:lstStyle/>
            <a:p>
              <a:endParaRPr lang="en-US"/>
            </a:p>
          </p:txBody>
        </p:sp>
        <p:sp>
          <p:nvSpPr>
            <p:cNvPr id="93369" name="Freeform 439"/>
            <p:cNvSpPr>
              <a:spLocks/>
            </p:cNvSpPr>
            <p:nvPr/>
          </p:nvSpPr>
          <p:spPr bwMode="auto">
            <a:xfrm>
              <a:off x="7071" y="2122"/>
              <a:ext cx="51" cy="38"/>
            </a:xfrm>
            <a:custGeom>
              <a:avLst/>
              <a:gdLst>
                <a:gd name="T0" fmla="*/ 0 w 51"/>
                <a:gd name="T1" fmla="*/ 6 h 38"/>
                <a:gd name="T2" fmla="*/ 47 w 51"/>
                <a:gd name="T3" fmla="*/ 0 h 38"/>
                <a:gd name="T4" fmla="*/ 51 w 51"/>
                <a:gd name="T5" fmla="*/ 32 h 38"/>
                <a:gd name="T6" fmla="*/ 4 w 51"/>
                <a:gd name="T7" fmla="*/ 38 h 38"/>
                <a:gd name="T8" fmla="*/ 0 w 51"/>
                <a:gd name="T9" fmla="*/ 6 h 38"/>
                <a:gd name="T10" fmla="*/ 0 60000 65536"/>
                <a:gd name="T11" fmla="*/ 0 60000 65536"/>
                <a:gd name="T12" fmla="*/ 0 60000 65536"/>
                <a:gd name="T13" fmla="*/ 0 60000 65536"/>
                <a:gd name="T14" fmla="*/ 0 60000 65536"/>
                <a:gd name="T15" fmla="*/ 0 w 51"/>
                <a:gd name="T16" fmla="*/ 0 h 38"/>
                <a:gd name="T17" fmla="*/ 51 w 51"/>
                <a:gd name="T18" fmla="*/ 38 h 38"/>
              </a:gdLst>
              <a:ahLst/>
              <a:cxnLst>
                <a:cxn ang="T10">
                  <a:pos x="T0" y="T1"/>
                </a:cxn>
                <a:cxn ang="T11">
                  <a:pos x="T2" y="T3"/>
                </a:cxn>
                <a:cxn ang="T12">
                  <a:pos x="T4" y="T5"/>
                </a:cxn>
                <a:cxn ang="T13">
                  <a:pos x="T6" y="T7"/>
                </a:cxn>
                <a:cxn ang="T14">
                  <a:pos x="T8" y="T9"/>
                </a:cxn>
              </a:cxnLst>
              <a:rect l="T15" t="T16" r="T17" b="T18"/>
              <a:pathLst>
                <a:path w="51" h="38">
                  <a:moveTo>
                    <a:pt x="0" y="6"/>
                  </a:moveTo>
                  <a:lnTo>
                    <a:pt x="47" y="0"/>
                  </a:lnTo>
                  <a:lnTo>
                    <a:pt x="51" y="32"/>
                  </a:lnTo>
                  <a:lnTo>
                    <a:pt x="4" y="38"/>
                  </a:lnTo>
                  <a:lnTo>
                    <a:pt x="0" y="6"/>
                  </a:lnTo>
                  <a:close/>
                </a:path>
              </a:pathLst>
            </a:custGeom>
            <a:solidFill>
              <a:srgbClr val="000000"/>
            </a:solidFill>
            <a:ln w="9525">
              <a:noFill/>
              <a:round/>
              <a:headEnd/>
              <a:tailEnd/>
            </a:ln>
          </p:spPr>
          <p:txBody>
            <a:bodyPr/>
            <a:lstStyle/>
            <a:p>
              <a:endParaRPr lang="en-US"/>
            </a:p>
          </p:txBody>
        </p:sp>
        <p:sp>
          <p:nvSpPr>
            <p:cNvPr id="93370" name="Freeform 438"/>
            <p:cNvSpPr>
              <a:spLocks/>
            </p:cNvSpPr>
            <p:nvPr/>
          </p:nvSpPr>
          <p:spPr bwMode="auto">
            <a:xfrm>
              <a:off x="7118" y="2120"/>
              <a:ext cx="15" cy="34"/>
            </a:xfrm>
            <a:custGeom>
              <a:avLst/>
              <a:gdLst>
                <a:gd name="T0" fmla="*/ 0 w 15"/>
                <a:gd name="T1" fmla="*/ 2 h 34"/>
                <a:gd name="T2" fmla="*/ 12 w 15"/>
                <a:gd name="T3" fmla="*/ 0 h 34"/>
                <a:gd name="T4" fmla="*/ 15 w 15"/>
                <a:gd name="T5" fmla="*/ 33 h 34"/>
                <a:gd name="T6" fmla="*/ 3 w 15"/>
                <a:gd name="T7" fmla="*/ 34 h 34"/>
                <a:gd name="T8" fmla="*/ 0 w 15"/>
                <a:gd name="T9" fmla="*/ 2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2"/>
                  </a:moveTo>
                  <a:lnTo>
                    <a:pt x="12" y="0"/>
                  </a:lnTo>
                  <a:lnTo>
                    <a:pt x="15" y="33"/>
                  </a:lnTo>
                  <a:lnTo>
                    <a:pt x="3" y="34"/>
                  </a:lnTo>
                  <a:lnTo>
                    <a:pt x="0" y="2"/>
                  </a:lnTo>
                  <a:close/>
                </a:path>
              </a:pathLst>
            </a:custGeom>
            <a:solidFill>
              <a:srgbClr val="000000"/>
            </a:solidFill>
            <a:ln w="9525">
              <a:noFill/>
              <a:round/>
              <a:headEnd/>
              <a:tailEnd/>
            </a:ln>
          </p:spPr>
          <p:txBody>
            <a:bodyPr/>
            <a:lstStyle/>
            <a:p>
              <a:endParaRPr lang="en-US"/>
            </a:p>
          </p:txBody>
        </p:sp>
        <p:sp>
          <p:nvSpPr>
            <p:cNvPr id="93371" name="Rectangle 437"/>
            <p:cNvSpPr>
              <a:spLocks noChangeArrowheads="1"/>
            </p:cNvSpPr>
            <p:nvPr/>
          </p:nvSpPr>
          <p:spPr bwMode="auto">
            <a:xfrm>
              <a:off x="1229" y="4334"/>
              <a:ext cx="78"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0</a:t>
              </a:r>
              <a:endParaRPr lang="en-GB"/>
            </a:p>
          </p:txBody>
        </p:sp>
        <p:sp>
          <p:nvSpPr>
            <p:cNvPr id="93372" name="Rectangle 436"/>
            <p:cNvSpPr>
              <a:spLocks noChangeArrowheads="1"/>
            </p:cNvSpPr>
            <p:nvPr/>
          </p:nvSpPr>
          <p:spPr bwMode="auto">
            <a:xfrm>
              <a:off x="1049" y="3879"/>
              <a:ext cx="235"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500</a:t>
              </a:r>
              <a:endParaRPr lang="en-GB"/>
            </a:p>
          </p:txBody>
        </p:sp>
        <p:sp>
          <p:nvSpPr>
            <p:cNvPr id="93373" name="Rectangle 435"/>
            <p:cNvSpPr>
              <a:spLocks noChangeArrowheads="1"/>
            </p:cNvSpPr>
            <p:nvPr/>
          </p:nvSpPr>
          <p:spPr bwMode="auto">
            <a:xfrm>
              <a:off x="957" y="3420"/>
              <a:ext cx="313"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1000</a:t>
              </a:r>
              <a:endParaRPr lang="en-GB"/>
            </a:p>
          </p:txBody>
        </p:sp>
        <p:sp>
          <p:nvSpPr>
            <p:cNvPr id="93374" name="Rectangle 434"/>
            <p:cNvSpPr>
              <a:spLocks noChangeArrowheads="1"/>
            </p:cNvSpPr>
            <p:nvPr/>
          </p:nvSpPr>
          <p:spPr bwMode="auto">
            <a:xfrm>
              <a:off x="957" y="2962"/>
              <a:ext cx="313"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1500</a:t>
              </a:r>
              <a:endParaRPr lang="en-GB"/>
            </a:p>
          </p:txBody>
        </p:sp>
        <p:sp>
          <p:nvSpPr>
            <p:cNvPr id="93375" name="Rectangle 433"/>
            <p:cNvSpPr>
              <a:spLocks noChangeArrowheads="1"/>
            </p:cNvSpPr>
            <p:nvPr/>
          </p:nvSpPr>
          <p:spPr bwMode="auto">
            <a:xfrm>
              <a:off x="957" y="2505"/>
              <a:ext cx="313"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2000</a:t>
              </a:r>
              <a:endParaRPr lang="en-GB"/>
            </a:p>
          </p:txBody>
        </p:sp>
        <p:sp>
          <p:nvSpPr>
            <p:cNvPr id="93376" name="Rectangle 432"/>
            <p:cNvSpPr>
              <a:spLocks noChangeArrowheads="1"/>
            </p:cNvSpPr>
            <p:nvPr/>
          </p:nvSpPr>
          <p:spPr bwMode="auto">
            <a:xfrm>
              <a:off x="957" y="2050"/>
              <a:ext cx="313"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2500</a:t>
              </a:r>
              <a:endParaRPr lang="en-GB"/>
            </a:p>
          </p:txBody>
        </p:sp>
        <p:sp>
          <p:nvSpPr>
            <p:cNvPr id="93377" name="Rectangle 431"/>
            <p:cNvSpPr>
              <a:spLocks noChangeArrowheads="1"/>
            </p:cNvSpPr>
            <p:nvPr/>
          </p:nvSpPr>
          <p:spPr bwMode="auto">
            <a:xfrm>
              <a:off x="957" y="1591"/>
              <a:ext cx="313"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3000</a:t>
              </a:r>
              <a:endParaRPr lang="en-GB"/>
            </a:p>
          </p:txBody>
        </p:sp>
        <p:sp>
          <p:nvSpPr>
            <p:cNvPr id="93378" name="Rectangle 430"/>
            <p:cNvSpPr>
              <a:spLocks noChangeArrowheads="1"/>
            </p:cNvSpPr>
            <p:nvPr/>
          </p:nvSpPr>
          <p:spPr bwMode="auto">
            <a:xfrm>
              <a:off x="957" y="1135"/>
              <a:ext cx="313"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3500</a:t>
              </a:r>
              <a:endParaRPr lang="en-GB"/>
            </a:p>
          </p:txBody>
        </p:sp>
        <p:sp>
          <p:nvSpPr>
            <p:cNvPr id="93379" name="Rectangle 429"/>
            <p:cNvSpPr>
              <a:spLocks noChangeArrowheads="1"/>
            </p:cNvSpPr>
            <p:nvPr/>
          </p:nvSpPr>
          <p:spPr bwMode="auto">
            <a:xfrm>
              <a:off x="957" y="678"/>
              <a:ext cx="313"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4000</a:t>
              </a:r>
              <a:endParaRPr lang="en-GB"/>
            </a:p>
          </p:txBody>
        </p:sp>
        <p:sp>
          <p:nvSpPr>
            <p:cNvPr id="93380" name="Rectangle 428"/>
            <p:cNvSpPr>
              <a:spLocks noChangeArrowheads="1"/>
            </p:cNvSpPr>
            <p:nvPr/>
          </p:nvSpPr>
          <p:spPr bwMode="auto">
            <a:xfrm>
              <a:off x="957" y="221"/>
              <a:ext cx="313"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4500</a:t>
              </a:r>
              <a:endParaRPr lang="en-GB"/>
            </a:p>
          </p:txBody>
        </p:sp>
        <p:sp>
          <p:nvSpPr>
            <p:cNvPr id="93381" name="Rectangle 427"/>
            <p:cNvSpPr>
              <a:spLocks noChangeArrowheads="1"/>
            </p:cNvSpPr>
            <p:nvPr/>
          </p:nvSpPr>
          <p:spPr bwMode="auto">
            <a:xfrm>
              <a:off x="1413" y="4594"/>
              <a:ext cx="78"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0</a:t>
              </a:r>
              <a:endParaRPr lang="en-GB"/>
            </a:p>
          </p:txBody>
        </p:sp>
        <p:sp>
          <p:nvSpPr>
            <p:cNvPr id="93382" name="Rectangle 426"/>
            <p:cNvSpPr>
              <a:spLocks noChangeArrowheads="1"/>
            </p:cNvSpPr>
            <p:nvPr/>
          </p:nvSpPr>
          <p:spPr bwMode="auto">
            <a:xfrm>
              <a:off x="1899" y="4594"/>
              <a:ext cx="235"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100</a:t>
              </a:r>
              <a:endParaRPr lang="en-GB"/>
            </a:p>
          </p:txBody>
        </p:sp>
        <p:sp>
          <p:nvSpPr>
            <p:cNvPr id="93383" name="Rectangle 425"/>
            <p:cNvSpPr>
              <a:spLocks noChangeArrowheads="1"/>
            </p:cNvSpPr>
            <p:nvPr/>
          </p:nvSpPr>
          <p:spPr bwMode="auto">
            <a:xfrm>
              <a:off x="2480" y="4594"/>
              <a:ext cx="234"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200</a:t>
              </a:r>
              <a:endParaRPr lang="en-GB"/>
            </a:p>
          </p:txBody>
        </p:sp>
        <p:sp>
          <p:nvSpPr>
            <p:cNvPr id="93384" name="Rectangle 424"/>
            <p:cNvSpPr>
              <a:spLocks noChangeArrowheads="1"/>
            </p:cNvSpPr>
            <p:nvPr/>
          </p:nvSpPr>
          <p:spPr bwMode="auto">
            <a:xfrm>
              <a:off x="3060" y="4594"/>
              <a:ext cx="234"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300</a:t>
              </a:r>
              <a:endParaRPr lang="en-GB"/>
            </a:p>
          </p:txBody>
        </p:sp>
        <p:sp>
          <p:nvSpPr>
            <p:cNvPr id="93385" name="Rectangle 423"/>
            <p:cNvSpPr>
              <a:spLocks noChangeArrowheads="1"/>
            </p:cNvSpPr>
            <p:nvPr/>
          </p:nvSpPr>
          <p:spPr bwMode="auto">
            <a:xfrm>
              <a:off x="3640" y="4594"/>
              <a:ext cx="235"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400</a:t>
              </a:r>
              <a:endParaRPr lang="en-GB"/>
            </a:p>
          </p:txBody>
        </p:sp>
        <p:sp>
          <p:nvSpPr>
            <p:cNvPr id="93386" name="Rectangle 422"/>
            <p:cNvSpPr>
              <a:spLocks noChangeArrowheads="1"/>
            </p:cNvSpPr>
            <p:nvPr/>
          </p:nvSpPr>
          <p:spPr bwMode="auto">
            <a:xfrm>
              <a:off x="4223" y="4594"/>
              <a:ext cx="234"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500</a:t>
              </a:r>
              <a:endParaRPr lang="en-GB"/>
            </a:p>
          </p:txBody>
        </p:sp>
        <p:sp>
          <p:nvSpPr>
            <p:cNvPr id="93387" name="Rectangle 421"/>
            <p:cNvSpPr>
              <a:spLocks noChangeArrowheads="1"/>
            </p:cNvSpPr>
            <p:nvPr/>
          </p:nvSpPr>
          <p:spPr bwMode="auto">
            <a:xfrm>
              <a:off x="4799" y="4594"/>
              <a:ext cx="235"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600</a:t>
              </a:r>
              <a:endParaRPr lang="en-GB"/>
            </a:p>
          </p:txBody>
        </p:sp>
        <p:sp>
          <p:nvSpPr>
            <p:cNvPr id="93388" name="Rectangle 420"/>
            <p:cNvSpPr>
              <a:spLocks noChangeArrowheads="1"/>
            </p:cNvSpPr>
            <p:nvPr/>
          </p:nvSpPr>
          <p:spPr bwMode="auto">
            <a:xfrm>
              <a:off x="5379" y="4594"/>
              <a:ext cx="235"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700</a:t>
              </a:r>
              <a:endParaRPr lang="en-GB"/>
            </a:p>
          </p:txBody>
        </p:sp>
        <p:sp>
          <p:nvSpPr>
            <p:cNvPr id="93389" name="Rectangle 419"/>
            <p:cNvSpPr>
              <a:spLocks noChangeArrowheads="1"/>
            </p:cNvSpPr>
            <p:nvPr/>
          </p:nvSpPr>
          <p:spPr bwMode="auto">
            <a:xfrm>
              <a:off x="5960" y="4594"/>
              <a:ext cx="234"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800</a:t>
              </a:r>
              <a:endParaRPr lang="en-GB"/>
            </a:p>
          </p:txBody>
        </p:sp>
        <p:sp>
          <p:nvSpPr>
            <p:cNvPr id="93390" name="Rectangle 418"/>
            <p:cNvSpPr>
              <a:spLocks noChangeArrowheads="1"/>
            </p:cNvSpPr>
            <p:nvPr/>
          </p:nvSpPr>
          <p:spPr bwMode="auto">
            <a:xfrm>
              <a:off x="6540" y="4594"/>
              <a:ext cx="235"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900</a:t>
              </a:r>
              <a:endParaRPr lang="en-GB"/>
            </a:p>
          </p:txBody>
        </p:sp>
        <p:sp>
          <p:nvSpPr>
            <p:cNvPr id="93391" name="Rectangle 417"/>
            <p:cNvSpPr>
              <a:spLocks noChangeArrowheads="1"/>
            </p:cNvSpPr>
            <p:nvPr/>
          </p:nvSpPr>
          <p:spPr bwMode="auto">
            <a:xfrm>
              <a:off x="7076" y="4594"/>
              <a:ext cx="312"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1000</a:t>
              </a:r>
              <a:endParaRPr lang="en-GB"/>
            </a:p>
          </p:txBody>
        </p:sp>
        <p:sp>
          <p:nvSpPr>
            <p:cNvPr id="93392" name="Rectangle 416"/>
            <p:cNvSpPr>
              <a:spLocks noChangeArrowheads="1"/>
            </p:cNvSpPr>
            <p:nvPr/>
          </p:nvSpPr>
          <p:spPr bwMode="auto">
            <a:xfrm>
              <a:off x="3881" y="4809"/>
              <a:ext cx="820" cy="168"/>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Time (msec)</a:t>
              </a:r>
              <a:endParaRPr lang="en-GB"/>
            </a:p>
          </p:txBody>
        </p:sp>
      </p:grpSp>
      <p:sp>
        <p:nvSpPr>
          <p:cNvPr id="93194" name="Rectangle 811"/>
          <p:cNvSpPr>
            <a:spLocks noChangeArrowheads="1"/>
          </p:cNvSpPr>
          <p:nvPr/>
        </p:nvSpPr>
        <p:spPr bwMode="auto">
          <a:xfrm rot="-5400000">
            <a:off x="139701" y="2236787"/>
            <a:ext cx="996950" cy="13652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max WSSG (N/m3)</a:t>
            </a:r>
            <a:endParaRPr lang="en-GB"/>
          </a:p>
        </p:txBody>
      </p:sp>
      <p:sp>
        <p:nvSpPr>
          <p:cNvPr id="93195" name="Rectangle 812"/>
          <p:cNvSpPr>
            <a:spLocks noChangeArrowheads="1"/>
          </p:cNvSpPr>
          <p:nvPr/>
        </p:nvSpPr>
        <p:spPr bwMode="auto">
          <a:xfrm>
            <a:off x="0" y="1806575"/>
            <a:ext cx="9144000" cy="0"/>
          </a:xfrm>
          <a:prstGeom prst="rect">
            <a:avLst/>
          </a:prstGeom>
          <a:noFill/>
          <a:ln w="9525">
            <a:noFill/>
            <a:miter lim="800000"/>
            <a:headEnd/>
            <a:tailEnd/>
          </a:ln>
        </p:spPr>
        <p:txBody>
          <a:bodyPr wrap="none" anchor="ctr">
            <a:spAutoFit/>
          </a:bodyPr>
          <a:lstStyle/>
          <a:p>
            <a:endParaRPr lang="en-US"/>
          </a:p>
        </p:txBody>
      </p:sp>
      <p:sp>
        <p:nvSpPr>
          <p:cNvPr id="93196" name="Rectangle 814"/>
          <p:cNvSpPr>
            <a:spLocks noChangeArrowheads="1"/>
          </p:cNvSpPr>
          <p:nvPr/>
        </p:nvSpPr>
        <p:spPr bwMode="auto">
          <a:xfrm>
            <a:off x="0" y="1806575"/>
            <a:ext cx="9144000" cy="0"/>
          </a:xfrm>
          <a:prstGeom prst="rect">
            <a:avLst/>
          </a:prstGeom>
          <a:noFill/>
          <a:ln w="9525">
            <a:noFill/>
            <a:miter lim="800000"/>
            <a:headEnd/>
            <a:tailEnd/>
          </a:ln>
        </p:spPr>
        <p:txBody>
          <a:bodyPr wrap="none" anchor="ctr">
            <a:spAutoFit/>
          </a:bodyPr>
          <a:lstStyle/>
          <a:p>
            <a:endParaRPr lang="en-US"/>
          </a:p>
        </p:txBody>
      </p:sp>
      <p:sp>
        <p:nvSpPr>
          <p:cNvPr id="93197" name="Rectangle 837"/>
          <p:cNvSpPr>
            <a:spLocks noChangeArrowheads="1"/>
          </p:cNvSpPr>
          <p:nvPr/>
        </p:nvSpPr>
        <p:spPr bwMode="auto">
          <a:xfrm>
            <a:off x="0" y="5049838"/>
            <a:ext cx="9144000" cy="0"/>
          </a:xfrm>
          <a:prstGeom prst="rect">
            <a:avLst/>
          </a:prstGeom>
          <a:noFill/>
          <a:ln w="9525">
            <a:noFill/>
            <a:miter lim="800000"/>
            <a:headEnd/>
            <a:tailEnd/>
          </a:ln>
        </p:spPr>
        <p:txBody>
          <a:bodyPr wrap="none" anchor="ctr">
            <a:spAutoFit/>
          </a:bodyPr>
          <a:lstStyle/>
          <a:p>
            <a:pPr eaLnBrk="0" hangingPunct="0"/>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1071563" y="225425"/>
            <a:ext cx="7572375" cy="2838450"/>
          </a:xfrm>
          <a:prstGeom prst="rect">
            <a:avLst/>
          </a:prstGeom>
          <a:noFill/>
          <a:ln w="9525">
            <a:noFill/>
            <a:miter lim="800000"/>
            <a:headEnd/>
            <a:tailEnd/>
          </a:ln>
        </p:spPr>
        <p:txBody>
          <a:bodyPr anchor="ctr">
            <a:spAutoFit/>
          </a:bodyPr>
          <a:lstStyle/>
          <a:p>
            <a:pPr algn="ctr">
              <a:defRPr/>
            </a:pPr>
            <a:r>
              <a:rPr lang="el-GR" altLang="ja-JP" sz="3600" dirty="0">
                <a:solidFill>
                  <a:schemeClr val="accent4">
                    <a:lumMod val="20000"/>
                    <a:lumOff val="80000"/>
                  </a:schemeClr>
                </a:solidFill>
                <a:latin typeface="Times New Roman" pitchFamily="18" charset="0"/>
                <a:ea typeface="ＭＳ Ｐゴシック" charset="-128"/>
                <a:cs typeface="Times New Roman" pitchFamily="18" charset="0"/>
              </a:rPr>
              <a:t>Δ</a:t>
            </a:r>
            <a:r>
              <a:rPr lang="en-US" altLang="ja-JP" sz="3600" dirty="0">
                <a:solidFill>
                  <a:schemeClr val="accent4">
                    <a:lumMod val="20000"/>
                    <a:lumOff val="80000"/>
                  </a:schemeClr>
                </a:solidFill>
                <a:latin typeface="Times New Roman" pitchFamily="18" charset="0"/>
                <a:ea typeface="ＭＳ Ｐゴシック" charset="-128"/>
                <a:cs typeface="Times New Roman" pitchFamily="18" charset="0"/>
              </a:rPr>
              <a:t>WSS </a:t>
            </a:r>
            <a:r>
              <a:rPr lang="en-US" sz="3600" dirty="0">
                <a:solidFill>
                  <a:schemeClr val="accent4">
                    <a:lumMod val="20000"/>
                    <a:lumOff val="80000"/>
                  </a:schemeClr>
                </a:solidFill>
                <a:latin typeface="Times New Roman" pitchFamily="18" charset="0"/>
                <a:cs typeface="Times New Roman" pitchFamily="18" charset="0"/>
              </a:rPr>
              <a:t>(N/m</a:t>
            </a:r>
            <a:r>
              <a:rPr lang="el-GR" sz="3600" dirty="0">
                <a:solidFill>
                  <a:schemeClr val="accent4">
                    <a:lumMod val="20000"/>
                    <a:lumOff val="80000"/>
                  </a:schemeClr>
                </a:solidFill>
                <a:latin typeface="Times New Roman" pitchFamily="18" charset="0"/>
                <a:ea typeface="ＭＳ Ｐゴシック" charset="-128"/>
                <a:cs typeface="Times New Roman" pitchFamily="18" charset="0"/>
              </a:rPr>
              <a:t>2</a:t>
            </a:r>
            <a:r>
              <a:rPr lang="en-US" sz="3600" dirty="0">
                <a:solidFill>
                  <a:schemeClr val="accent4">
                    <a:lumMod val="20000"/>
                    <a:lumOff val="80000"/>
                  </a:schemeClr>
                </a:solidFill>
                <a:latin typeface="Times New Roman" pitchFamily="18" charset="0"/>
                <a:cs typeface="Times New Roman" pitchFamily="18" charset="0"/>
              </a:rPr>
              <a:t>) at the flow divider </a:t>
            </a:r>
          </a:p>
          <a:p>
            <a:pPr>
              <a:defRPr/>
            </a:pPr>
            <a:r>
              <a:rPr lang="en-US" sz="3600" dirty="0">
                <a:solidFill>
                  <a:schemeClr val="accent4">
                    <a:lumMod val="20000"/>
                    <a:lumOff val="80000"/>
                  </a:schemeClr>
                </a:solidFill>
                <a:latin typeface="Times New Roman" pitchFamily="18" charset="0"/>
                <a:cs typeface="Times New Roman" pitchFamily="18" charset="0"/>
              </a:rPr>
              <a:t>               </a:t>
            </a:r>
            <a:r>
              <a:rPr lang="en-US" sz="3600" i="1" dirty="0">
                <a:solidFill>
                  <a:schemeClr val="accent4">
                    <a:lumMod val="20000"/>
                    <a:lumOff val="80000"/>
                  </a:schemeClr>
                </a:solidFill>
                <a:latin typeface="Times New Roman" pitchFamily="18" charset="0"/>
                <a:cs typeface="Times New Roman" pitchFamily="18" charset="0"/>
              </a:rPr>
              <a:t>Main bifurcation</a:t>
            </a:r>
            <a:endParaRPr lang="el-GR" sz="3600" i="1" dirty="0">
              <a:solidFill>
                <a:schemeClr val="accent4">
                  <a:lumMod val="20000"/>
                  <a:lumOff val="80000"/>
                </a:schemeClr>
              </a:solidFill>
              <a:latin typeface="Times New Roman" pitchFamily="18" charset="0"/>
              <a:cs typeface="Times New Roman" pitchFamily="18" charset="0"/>
            </a:endParaRPr>
          </a:p>
          <a:p>
            <a:pPr algn="ctr" eaLnBrk="0" hangingPunct="0">
              <a:defRPr/>
            </a:pPr>
            <a:r>
              <a:rPr lang="en-GB" altLang="ja-JP" sz="3600" i="1" dirty="0">
                <a:solidFill>
                  <a:schemeClr val="accent4">
                    <a:lumMod val="20000"/>
                    <a:lumOff val="80000"/>
                  </a:schemeClr>
                </a:solidFill>
                <a:latin typeface="Times New Roman" pitchFamily="18" charset="0"/>
                <a:ea typeface="ＭＳ Ｐゴシック" charset="-128"/>
              </a:rPr>
              <a:t>FD</a:t>
            </a:r>
            <a:r>
              <a:rPr lang="en-GB" sz="3600" i="1" dirty="0">
                <a:solidFill>
                  <a:schemeClr val="accent4">
                    <a:lumMod val="20000"/>
                    <a:lumOff val="80000"/>
                  </a:schemeClr>
                </a:solidFill>
                <a:latin typeface="Times New Roman" pitchFamily="18" charset="0"/>
                <a:cs typeface="Times New Roman" pitchFamily="18" charset="0"/>
              </a:rPr>
              <a:t>: continuous lines,  </a:t>
            </a:r>
            <a:endParaRPr lang="en-GB" altLang="ja-JP" sz="3600" i="1" dirty="0">
              <a:solidFill>
                <a:schemeClr val="accent4">
                  <a:lumMod val="20000"/>
                  <a:lumOff val="80000"/>
                </a:schemeClr>
              </a:solidFill>
              <a:latin typeface="Times New Roman" pitchFamily="18" charset="0"/>
              <a:ea typeface="ＭＳ Ｐゴシック" charset="-128"/>
            </a:endParaRPr>
          </a:p>
          <a:p>
            <a:pPr eaLnBrk="0" hangingPunct="0">
              <a:defRPr/>
            </a:pPr>
            <a:r>
              <a:rPr lang="en-GB" altLang="ja-JP" sz="3600" i="1" dirty="0">
                <a:solidFill>
                  <a:schemeClr val="accent4">
                    <a:lumMod val="20000"/>
                    <a:lumOff val="80000"/>
                  </a:schemeClr>
                </a:solidFill>
                <a:latin typeface="Times New Roman" pitchFamily="18" charset="0"/>
                <a:ea typeface="ＭＳ Ｐゴシック" charset="-128"/>
              </a:rPr>
              <a:t>               </a:t>
            </a:r>
            <a:r>
              <a:rPr lang="en-GB" sz="3600" i="1" dirty="0">
                <a:solidFill>
                  <a:schemeClr val="accent4">
                    <a:lumMod val="20000"/>
                    <a:lumOff val="80000"/>
                  </a:schemeClr>
                </a:solidFill>
                <a:latin typeface="Times New Roman" pitchFamily="18" charset="0"/>
                <a:cs typeface="Times New Roman" pitchFamily="18" charset="0"/>
              </a:rPr>
              <a:t>LW: dashes</a:t>
            </a:r>
            <a:endParaRPr lang="en-US" sz="3600" dirty="0">
              <a:solidFill>
                <a:schemeClr val="accent4">
                  <a:lumMod val="20000"/>
                  <a:lumOff val="80000"/>
                </a:schemeClr>
              </a:solidFill>
              <a:latin typeface="Times New Roman" pitchFamily="18" charset="0"/>
            </a:endParaRPr>
          </a:p>
          <a:p>
            <a:pPr algn="ctr" eaLnBrk="0" hangingPunct="0">
              <a:defRPr/>
            </a:pPr>
            <a:r>
              <a:rPr lang="en-GB" sz="3600" dirty="0">
                <a:latin typeface="Times New Roman" pitchFamily="18" charset="0"/>
                <a:cs typeface="Times New Roman" pitchFamily="18" charset="0"/>
              </a:rPr>
              <a:t>        </a:t>
            </a:r>
            <a:endParaRPr lang="en-GB" sz="3600" dirty="0">
              <a:latin typeface="Times New Roman" pitchFamily="18" charset="0"/>
            </a:endParaRPr>
          </a:p>
        </p:txBody>
      </p:sp>
      <p:sp>
        <p:nvSpPr>
          <p:cNvPr id="94211" name="Rectangle 4"/>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94212" name="Rectangle 5"/>
          <p:cNvSpPr>
            <a:spLocks noChangeArrowheads="1"/>
          </p:cNvSpPr>
          <p:nvPr/>
        </p:nvSpPr>
        <p:spPr bwMode="auto">
          <a:xfrm>
            <a:off x="0" y="1651000"/>
            <a:ext cx="9144000" cy="0"/>
          </a:xfrm>
          <a:prstGeom prst="rect">
            <a:avLst/>
          </a:prstGeom>
          <a:noFill/>
          <a:ln w="9525">
            <a:noFill/>
            <a:miter lim="800000"/>
            <a:headEnd/>
            <a:tailEnd/>
          </a:ln>
        </p:spPr>
        <p:txBody>
          <a:bodyPr wrap="none" anchor="ctr">
            <a:spAutoFit/>
          </a:bodyPr>
          <a:lstStyle/>
          <a:p>
            <a:endParaRPr lang="en-US"/>
          </a:p>
        </p:txBody>
      </p:sp>
      <p:sp>
        <p:nvSpPr>
          <p:cNvPr id="94213" name="Rectangle 6"/>
          <p:cNvSpPr>
            <a:spLocks noChangeArrowheads="1"/>
          </p:cNvSpPr>
          <p:nvPr/>
        </p:nvSpPr>
        <p:spPr bwMode="auto">
          <a:xfrm>
            <a:off x="0" y="4946650"/>
            <a:ext cx="3432175" cy="260350"/>
          </a:xfrm>
          <a:prstGeom prst="rect">
            <a:avLst/>
          </a:prstGeom>
          <a:noFill/>
          <a:ln w="9525">
            <a:noFill/>
            <a:miter lim="800000"/>
            <a:headEnd/>
            <a:tailEnd/>
          </a:ln>
        </p:spPr>
        <p:txBody>
          <a:bodyPr wrap="none" anchor="ctr">
            <a:spAutoFit/>
          </a:bodyPr>
          <a:lstStyle/>
          <a:p>
            <a:pPr eaLnBrk="0" hangingPunct="0">
              <a:tabLst>
                <a:tab pos="3248025" algn="l"/>
              </a:tabLst>
            </a:pPr>
            <a:r>
              <a:rPr lang="en-GB" sz="1100" b="1" i="1">
                <a:cs typeface="Times New Roman" pitchFamily="18" charset="0"/>
              </a:rPr>
              <a:t>	</a:t>
            </a:r>
            <a:endParaRPr lang="en-GB"/>
          </a:p>
        </p:txBody>
      </p:sp>
      <p:sp>
        <p:nvSpPr>
          <p:cNvPr id="94214" name="Rectangle 7"/>
          <p:cNvSpPr>
            <a:spLocks noChangeArrowheads="1"/>
          </p:cNvSpPr>
          <p:nvPr/>
        </p:nvSpPr>
        <p:spPr bwMode="auto">
          <a:xfrm>
            <a:off x="0" y="1563688"/>
            <a:ext cx="9144000" cy="0"/>
          </a:xfrm>
          <a:prstGeom prst="rect">
            <a:avLst/>
          </a:prstGeom>
          <a:noFill/>
          <a:ln w="9525">
            <a:noFill/>
            <a:miter lim="800000"/>
            <a:headEnd/>
            <a:tailEnd/>
          </a:ln>
        </p:spPr>
        <p:txBody>
          <a:bodyPr wrap="none" anchor="ctr">
            <a:spAutoFit/>
          </a:bodyPr>
          <a:lstStyle/>
          <a:p>
            <a:endParaRPr lang="en-US"/>
          </a:p>
        </p:txBody>
      </p:sp>
      <p:sp>
        <p:nvSpPr>
          <p:cNvPr id="94215" name="Rectangle 414"/>
          <p:cNvSpPr>
            <a:spLocks noChangeArrowheads="1"/>
          </p:cNvSpPr>
          <p:nvPr/>
        </p:nvSpPr>
        <p:spPr bwMode="auto">
          <a:xfrm>
            <a:off x="0" y="5294313"/>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94216" name="Rectangle 811"/>
          <p:cNvSpPr>
            <a:spLocks noChangeArrowheads="1"/>
          </p:cNvSpPr>
          <p:nvPr/>
        </p:nvSpPr>
        <p:spPr bwMode="auto">
          <a:xfrm rot="-5400000">
            <a:off x="139701" y="2236787"/>
            <a:ext cx="996950" cy="13652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max WSSG (N/m3)</a:t>
            </a:r>
            <a:endParaRPr lang="en-GB"/>
          </a:p>
        </p:txBody>
      </p:sp>
      <p:sp>
        <p:nvSpPr>
          <p:cNvPr id="94217" name="Rectangle 812"/>
          <p:cNvSpPr>
            <a:spLocks noChangeArrowheads="1"/>
          </p:cNvSpPr>
          <p:nvPr/>
        </p:nvSpPr>
        <p:spPr bwMode="auto">
          <a:xfrm>
            <a:off x="0" y="1806575"/>
            <a:ext cx="9144000" cy="0"/>
          </a:xfrm>
          <a:prstGeom prst="rect">
            <a:avLst/>
          </a:prstGeom>
          <a:noFill/>
          <a:ln w="9525">
            <a:noFill/>
            <a:miter lim="800000"/>
            <a:headEnd/>
            <a:tailEnd/>
          </a:ln>
        </p:spPr>
        <p:txBody>
          <a:bodyPr wrap="none" anchor="ctr">
            <a:spAutoFit/>
          </a:bodyPr>
          <a:lstStyle/>
          <a:p>
            <a:endParaRPr lang="en-US"/>
          </a:p>
        </p:txBody>
      </p:sp>
      <p:sp>
        <p:nvSpPr>
          <p:cNvPr id="94218" name="Rectangle 814"/>
          <p:cNvSpPr>
            <a:spLocks noChangeArrowheads="1"/>
          </p:cNvSpPr>
          <p:nvPr/>
        </p:nvSpPr>
        <p:spPr bwMode="auto">
          <a:xfrm>
            <a:off x="0" y="1806575"/>
            <a:ext cx="9144000" cy="0"/>
          </a:xfrm>
          <a:prstGeom prst="rect">
            <a:avLst/>
          </a:prstGeom>
          <a:noFill/>
          <a:ln w="9525">
            <a:noFill/>
            <a:miter lim="800000"/>
            <a:headEnd/>
            <a:tailEnd/>
          </a:ln>
        </p:spPr>
        <p:txBody>
          <a:bodyPr wrap="none" anchor="ctr">
            <a:spAutoFit/>
          </a:bodyPr>
          <a:lstStyle/>
          <a:p>
            <a:endParaRPr lang="en-US"/>
          </a:p>
        </p:txBody>
      </p:sp>
      <p:sp>
        <p:nvSpPr>
          <p:cNvPr id="94219" name="Rectangle 837"/>
          <p:cNvSpPr>
            <a:spLocks noChangeArrowheads="1"/>
          </p:cNvSpPr>
          <p:nvPr/>
        </p:nvSpPr>
        <p:spPr bwMode="auto">
          <a:xfrm>
            <a:off x="0" y="5049838"/>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94220" name="Εικόνα 39"/>
          <p:cNvPicPr>
            <a:picLocks noChangeAspect="1" noChangeArrowheads="1"/>
          </p:cNvPicPr>
          <p:nvPr/>
        </p:nvPicPr>
        <p:blipFill>
          <a:blip r:embed="rId3"/>
          <a:srcRect l="7948" r="6746"/>
          <a:stretch>
            <a:fillRect/>
          </a:stretch>
        </p:blipFill>
        <p:spPr bwMode="auto">
          <a:xfrm>
            <a:off x="1928813" y="2571750"/>
            <a:ext cx="5530850" cy="40909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395288" y="1125538"/>
            <a:ext cx="8388350" cy="914400"/>
          </a:xfrm>
        </p:spPr>
        <p:txBody>
          <a:bodyPr/>
          <a:lstStyle/>
          <a:p>
            <a:pPr eaLnBrk="1" fontAlgn="auto" hangingPunct="1">
              <a:spcAft>
                <a:spcPts val="0"/>
              </a:spcAft>
              <a:defRPr/>
            </a:pPr>
            <a:r>
              <a:rPr lang="en-US" sz="2800" dirty="0" smtClean="0">
                <a:solidFill>
                  <a:schemeClr val="tx2">
                    <a:satMod val="200000"/>
                  </a:schemeClr>
                </a:solidFill>
                <a:latin typeface="Palatino Linotype" pitchFamily="18" charset="0"/>
              </a:rPr>
              <a:t>    Computational Fluid Dynamics &amp; Atherosclerosis</a:t>
            </a:r>
            <a:endParaRPr lang="el-GR" sz="2000" dirty="0">
              <a:solidFill>
                <a:schemeClr val="tx2">
                  <a:satMod val="200000"/>
                </a:schemeClr>
              </a:solidFill>
              <a:latin typeface="Palatino Linotype" pitchFamily="18" charset="0"/>
            </a:endParaRPr>
          </a:p>
        </p:txBody>
      </p:sp>
      <p:sp>
        <p:nvSpPr>
          <p:cNvPr id="15" name="14 - TextBox"/>
          <p:cNvSpPr txBox="1">
            <a:spLocks noChangeArrowheads="1"/>
          </p:cNvSpPr>
          <p:nvPr/>
        </p:nvSpPr>
        <p:spPr bwMode="auto">
          <a:xfrm>
            <a:off x="539750" y="2276475"/>
            <a:ext cx="7858125" cy="701675"/>
          </a:xfrm>
          <a:prstGeom prst="rect">
            <a:avLst/>
          </a:prstGeom>
          <a:noFill/>
          <a:ln w="9525">
            <a:noFill/>
            <a:miter lim="800000"/>
            <a:headEnd/>
            <a:tailEnd/>
          </a:ln>
        </p:spPr>
        <p:txBody>
          <a:bodyPr>
            <a:spAutoFit/>
          </a:bodyPr>
          <a:lstStyle/>
          <a:p>
            <a:r>
              <a:rPr lang="en-US" sz="2000">
                <a:latin typeface="Palatino Linotype" pitchFamily="18" charset="0"/>
              </a:rPr>
              <a:t>Cardiovascular diseases, such as atherosclerosis, are major reasons for mortability and morbidity in the western world countries.</a:t>
            </a:r>
            <a:endParaRPr lang="el-GR" sz="2000">
              <a:latin typeface="Palatino Linotype" pitchFamily="18" charset="0"/>
            </a:endParaRPr>
          </a:p>
        </p:txBody>
      </p:sp>
      <p:sp>
        <p:nvSpPr>
          <p:cNvPr id="16" name="15 - TextBox"/>
          <p:cNvSpPr txBox="1">
            <a:spLocks noChangeArrowheads="1"/>
          </p:cNvSpPr>
          <p:nvPr/>
        </p:nvSpPr>
        <p:spPr bwMode="auto">
          <a:xfrm>
            <a:off x="395288" y="3141663"/>
            <a:ext cx="8501062" cy="2246312"/>
          </a:xfrm>
          <a:prstGeom prst="rect">
            <a:avLst/>
          </a:prstGeom>
          <a:noFill/>
          <a:ln w="9525">
            <a:noFill/>
            <a:miter lim="800000"/>
            <a:headEnd/>
            <a:tailEnd/>
          </a:ln>
        </p:spPr>
        <p:txBody>
          <a:bodyPr>
            <a:spAutoFit/>
          </a:bodyPr>
          <a:lstStyle/>
          <a:p>
            <a:r>
              <a:rPr lang="en-US" sz="2000">
                <a:latin typeface="Palatino Linotype" pitchFamily="18" charset="0"/>
              </a:rPr>
              <a:t>   Although genetic factors seem to be important, basic mechanisms    </a:t>
            </a:r>
          </a:p>
          <a:p>
            <a:r>
              <a:rPr lang="en-US" sz="2000">
                <a:latin typeface="Palatino Linotype" pitchFamily="18" charset="0"/>
              </a:rPr>
              <a:t>   related to arterial wall cell malfunction, which leads to atherosclerosis  </a:t>
            </a:r>
          </a:p>
          <a:p>
            <a:r>
              <a:rPr lang="en-US" sz="2000">
                <a:latin typeface="Palatino Linotype" pitchFamily="18" charset="0"/>
              </a:rPr>
              <a:t>   formation, depend on the blood flow properties. </a:t>
            </a:r>
          </a:p>
          <a:p>
            <a:endParaRPr lang="en-US" sz="2000">
              <a:latin typeface="Palatino Linotype" pitchFamily="18" charset="0"/>
            </a:endParaRPr>
          </a:p>
          <a:p>
            <a:r>
              <a:rPr lang="en-US" sz="2000">
                <a:latin typeface="Palatino Linotype" pitchFamily="18" charset="0"/>
              </a:rPr>
              <a:t>   Computational Fluid Dynamics sheds light into blood flow. </a:t>
            </a:r>
          </a:p>
          <a:p>
            <a:endParaRPr lang="en-US" sz="2000">
              <a:latin typeface="Palatino Linotype" pitchFamily="18" charset="0"/>
            </a:endParaRPr>
          </a:p>
          <a:p>
            <a:r>
              <a:rPr lang="en-US" sz="2000">
                <a:latin typeface="Palatino Linotype" pitchFamily="18" charset="0"/>
              </a:rPr>
              <a:t>    </a:t>
            </a:r>
            <a:endParaRPr lang="el-GR" sz="2000">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ChangeArrowheads="1"/>
          </p:cNvSpPr>
          <p:nvPr/>
        </p:nvSpPr>
        <p:spPr bwMode="auto">
          <a:xfrm>
            <a:off x="1071563" y="225425"/>
            <a:ext cx="7572375" cy="2838450"/>
          </a:xfrm>
          <a:prstGeom prst="rect">
            <a:avLst/>
          </a:prstGeom>
          <a:noFill/>
          <a:ln w="9525">
            <a:noFill/>
            <a:miter lim="800000"/>
            <a:headEnd/>
            <a:tailEnd/>
          </a:ln>
        </p:spPr>
        <p:txBody>
          <a:bodyPr anchor="ctr">
            <a:spAutoFit/>
          </a:bodyPr>
          <a:lstStyle/>
          <a:p>
            <a:pPr algn="ctr"/>
            <a:r>
              <a:rPr lang="el-GR" altLang="ja-JP" sz="3600">
                <a:solidFill>
                  <a:srgbClr val="C5F3FF"/>
                </a:solidFill>
                <a:latin typeface="Times New Roman" pitchFamily="18" charset="0"/>
                <a:ea typeface="ＭＳ Ｐゴシック" pitchFamily="34" charset="-128"/>
                <a:cs typeface="Times New Roman" pitchFamily="18" charset="0"/>
              </a:rPr>
              <a:t>Δ</a:t>
            </a:r>
            <a:r>
              <a:rPr lang="en-US" altLang="ja-JP" sz="3600">
                <a:solidFill>
                  <a:srgbClr val="C5F3FF"/>
                </a:solidFill>
                <a:latin typeface="Times New Roman" pitchFamily="18" charset="0"/>
                <a:ea typeface="ＭＳ Ｐゴシック" pitchFamily="34" charset="-128"/>
                <a:cs typeface="Times New Roman" pitchFamily="18" charset="0"/>
              </a:rPr>
              <a:t>WSSG </a:t>
            </a:r>
            <a:r>
              <a:rPr lang="en-US" sz="3600">
                <a:solidFill>
                  <a:srgbClr val="C5F3FF"/>
                </a:solidFill>
                <a:latin typeface="Times New Roman" pitchFamily="18" charset="0"/>
                <a:ea typeface="ＭＳ Ｐゴシック" pitchFamily="34" charset="-128"/>
                <a:cs typeface="Times New Roman" pitchFamily="18" charset="0"/>
              </a:rPr>
              <a:t>(N/m3) at the flow divider </a:t>
            </a:r>
            <a:endParaRPr lang="el-GR" sz="3600">
              <a:solidFill>
                <a:srgbClr val="C5F3FF"/>
              </a:solidFill>
              <a:latin typeface="Times New Roman" pitchFamily="18" charset="0"/>
              <a:ea typeface="ＭＳ Ｐゴシック" pitchFamily="34" charset="-128"/>
              <a:cs typeface="Times New Roman" pitchFamily="18" charset="0"/>
            </a:endParaRPr>
          </a:p>
          <a:p>
            <a:r>
              <a:rPr lang="en-US" sz="3600" i="1">
                <a:solidFill>
                  <a:srgbClr val="C5F3FF"/>
                </a:solidFill>
                <a:latin typeface="Times New Roman" pitchFamily="18" charset="0"/>
                <a:ea typeface="ＭＳ Ｐゴシック" pitchFamily="34" charset="-128"/>
                <a:cs typeface="Times New Roman" pitchFamily="18" charset="0"/>
              </a:rPr>
              <a:t>               Main bifurcation</a:t>
            </a:r>
            <a:endParaRPr lang="el-GR" sz="3600" i="1">
              <a:solidFill>
                <a:srgbClr val="C5F3FF"/>
              </a:solidFill>
              <a:latin typeface="Times New Roman" pitchFamily="18" charset="0"/>
              <a:ea typeface="ＭＳ Ｐゴシック" pitchFamily="34" charset="-128"/>
              <a:cs typeface="Times New Roman" pitchFamily="18" charset="0"/>
            </a:endParaRPr>
          </a:p>
          <a:p>
            <a:pPr algn="ctr" eaLnBrk="0" hangingPunct="0"/>
            <a:r>
              <a:rPr lang="en-GB" altLang="ja-JP" sz="3600" i="1">
                <a:solidFill>
                  <a:srgbClr val="C5F3FF"/>
                </a:solidFill>
                <a:latin typeface="Times New Roman" pitchFamily="18" charset="0"/>
                <a:ea typeface="ＭＳ Ｐゴシック" pitchFamily="34" charset="-128"/>
                <a:cs typeface="Times New Roman" pitchFamily="18" charset="0"/>
              </a:rPr>
              <a:t>FD</a:t>
            </a:r>
            <a:r>
              <a:rPr lang="en-GB" sz="3600" i="1">
                <a:solidFill>
                  <a:srgbClr val="C5F3FF"/>
                </a:solidFill>
                <a:latin typeface="Times New Roman" pitchFamily="18" charset="0"/>
                <a:ea typeface="ＭＳ Ｐゴシック" pitchFamily="34" charset="-128"/>
                <a:cs typeface="Times New Roman" pitchFamily="18" charset="0"/>
              </a:rPr>
              <a:t>: continuous lines,  </a:t>
            </a:r>
            <a:endParaRPr lang="en-GB" altLang="ja-JP" sz="3600" i="1">
              <a:solidFill>
                <a:srgbClr val="C5F3FF"/>
              </a:solidFill>
              <a:latin typeface="Times New Roman" pitchFamily="18" charset="0"/>
              <a:ea typeface="ＭＳ Ｐゴシック" pitchFamily="34" charset="-128"/>
              <a:cs typeface="Times New Roman" pitchFamily="18" charset="0"/>
            </a:endParaRPr>
          </a:p>
          <a:p>
            <a:pPr eaLnBrk="0" hangingPunct="0"/>
            <a:r>
              <a:rPr lang="en-GB" altLang="ja-JP" sz="3600" i="1">
                <a:solidFill>
                  <a:srgbClr val="C5F3FF"/>
                </a:solidFill>
                <a:latin typeface="Times New Roman" pitchFamily="18" charset="0"/>
                <a:ea typeface="ＭＳ Ｐゴシック" pitchFamily="34" charset="-128"/>
                <a:cs typeface="Times New Roman" pitchFamily="18" charset="0"/>
              </a:rPr>
              <a:t>               </a:t>
            </a:r>
            <a:r>
              <a:rPr lang="en-GB" sz="3600" i="1">
                <a:solidFill>
                  <a:srgbClr val="C5F3FF"/>
                </a:solidFill>
                <a:latin typeface="Times New Roman" pitchFamily="18" charset="0"/>
                <a:ea typeface="ＭＳ Ｐゴシック" pitchFamily="34" charset="-128"/>
                <a:cs typeface="Times New Roman" pitchFamily="18" charset="0"/>
              </a:rPr>
              <a:t>LW: dashes</a:t>
            </a:r>
            <a:endParaRPr lang="en-US" sz="3600">
              <a:solidFill>
                <a:srgbClr val="C5F3FF"/>
              </a:solidFill>
              <a:latin typeface="Times New Roman" pitchFamily="18" charset="0"/>
              <a:ea typeface="ＭＳ Ｐゴシック" pitchFamily="34" charset="-128"/>
              <a:cs typeface="Times New Roman" pitchFamily="18" charset="0"/>
            </a:endParaRPr>
          </a:p>
          <a:p>
            <a:pPr algn="ctr" eaLnBrk="0" hangingPunct="0"/>
            <a:r>
              <a:rPr lang="en-GB" sz="3600">
                <a:latin typeface="Times New Roman" pitchFamily="18" charset="0"/>
                <a:ea typeface="ＭＳ Ｐゴシック" pitchFamily="34" charset="-128"/>
                <a:cs typeface="Times New Roman" pitchFamily="18" charset="0"/>
              </a:rPr>
              <a:t>        </a:t>
            </a:r>
          </a:p>
        </p:txBody>
      </p:sp>
      <p:sp>
        <p:nvSpPr>
          <p:cNvPr id="95235" name="Rectangle 4"/>
          <p:cNvSpPr>
            <a:spLocks noChangeArrowheads="1"/>
          </p:cNvSpPr>
          <p:nvPr/>
        </p:nvSpPr>
        <p:spPr bwMode="auto">
          <a:xfrm>
            <a:off x="0" y="5522913"/>
            <a:ext cx="9144000" cy="0"/>
          </a:xfrm>
          <a:prstGeom prst="rect">
            <a:avLst/>
          </a:prstGeom>
          <a:noFill/>
          <a:ln w="9525">
            <a:noFill/>
            <a:miter lim="800000"/>
            <a:headEnd/>
            <a:tailEnd/>
          </a:ln>
        </p:spPr>
        <p:txBody>
          <a:bodyPr wrap="none" anchor="ctr">
            <a:spAutoFit/>
          </a:bodyPr>
          <a:lstStyle/>
          <a:p>
            <a:pPr eaLnBrk="0" hangingPunct="0">
              <a:tabLst>
                <a:tab pos="2409825" algn="l"/>
              </a:tabLst>
            </a:pPr>
            <a:endParaRPr lang="en-US"/>
          </a:p>
        </p:txBody>
      </p:sp>
      <p:sp>
        <p:nvSpPr>
          <p:cNvPr id="95236" name="Rectangle 5"/>
          <p:cNvSpPr>
            <a:spLocks noChangeArrowheads="1"/>
          </p:cNvSpPr>
          <p:nvPr/>
        </p:nvSpPr>
        <p:spPr bwMode="auto">
          <a:xfrm>
            <a:off x="0" y="1651000"/>
            <a:ext cx="9144000" cy="0"/>
          </a:xfrm>
          <a:prstGeom prst="rect">
            <a:avLst/>
          </a:prstGeom>
          <a:noFill/>
          <a:ln w="9525">
            <a:noFill/>
            <a:miter lim="800000"/>
            <a:headEnd/>
            <a:tailEnd/>
          </a:ln>
        </p:spPr>
        <p:txBody>
          <a:bodyPr wrap="none" anchor="ctr">
            <a:spAutoFit/>
          </a:bodyPr>
          <a:lstStyle/>
          <a:p>
            <a:endParaRPr lang="en-US"/>
          </a:p>
        </p:txBody>
      </p:sp>
      <p:sp>
        <p:nvSpPr>
          <p:cNvPr id="95237" name="Rectangle 6"/>
          <p:cNvSpPr>
            <a:spLocks noChangeArrowheads="1"/>
          </p:cNvSpPr>
          <p:nvPr/>
        </p:nvSpPr>
        <p:spPr bwMode="auto">
          <a:xfrm>
            <a:off x="0" y="4946650"/>
            <a:ext cx="3432175" cy="260350"/>
          </a:xfrm>
          <a:prstGeom prst="rect">
            <a:avLst/>
          </a:prstGeom>
          <a:noFill/>
          <a:ln w="9525">
            <a:noFill/>
            <a:miter lim="800000"/>
            <a:headEnd/>
            <a:tailEnd/>
          </a:ln>
        </p:spPr>
        <p:txBody>
          <a:bodyPr wrap="none" anchor="ctr">
            <a:spAutoFit/>
          </a:bodyPr>
          <a:lstStyle/>
          <a:p>
            <a:pPr eaLnBrk="0" hangingPunct="0">
              <a:tabLst>
                <a:tab pos="3248025" algn="l"/>
              </a:tabLst>
            </a:pPr>
            <a:r>
              <a:rPr lang="en-GB" sz="1100" b="1" i="1">
                <a:cs typeface="Times New Roman" pitchFamily="18" charset="0"/>
              </a:rPr>
              <a:t>	</a:t>
            </a:r>
            <a:endParaRPr lang="en-GB"/>
          </a:p>
        </p:txBody>
      </p:sp>
      <p:sp>
        <p:nvSpPr>
          <p:cNvPr id="95238" name="Rectangle 7"/>
          <p:cNvSpPr>
            <a:spLocks noChangeArrowheads="1"/>
          </p:cNvSpPr>
          <p:nvPr/>
        </p:nvSpPr>
        <p:spPr bwMode="auto">
          <a:xfrm>
            <a:off x="0" y="1563688"/>
            <a:ext cx="9144000" cy="0"/>
          </a:xfrm>
          <a:prstGeom prst="rect">
            <a:avLst/>
          </a:prstGeom>
          <a:noFill/>
          <a:ln w="9525">
            <a:noFill/>
            <a:miter lim="800000"/>
            <a:headEnd/>
            <a:tailEnd/>
          </a:ln>
        </p:spPr>
        <p:txBody>
          <a:bodyPr wrap="none" anchor="ctr">
            <a:spAutoFit/>
          </a:bodyPr>
          <a:lstStyle/>
          <a:p>
            <a:endParaRPr lang="en-US"/>
          </a:p>
        </p:txBody>
      </p:sp>
      <p:sp>
        <p:nvSpPr>
          <p:cNvPr id="95239" name="Rectangle 414"/>
          <p:cNvSpPr>
            <a:spLocks noChangeArrowheads="1"/>
          </p:cNvSpPr>
          <p:nvPr/>
        </p:nvSpPr>
        <p:spPr bwMode="auto">
          <a:xfrm>
            <a:off x="0" y="5294313"/>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95240" name="Rectangle 811"/>
          <p:cNvSpPr>
            <a:spLocks noChangeArrowheads="1"/>
          </p:cNvSpPr>
          <p:nvPr/>
        </p:nvSpPr>
        <p:spPr bwMode="auto">
          <a:xfrm rot="-5400000">
            <a:off x="139701" y="2236787"/>
            <a:ext cx="996950" cy="136525"/>
          </a:xfrm>
          <a:prstGeom prst="rect">
            <a:avLst/>
          </a:prstGeom>
          <a:noFill/>
          <a:ln w="9525">
            <a:noFill/>
            <a:miter lim="800000"/>
            <a:headEnd/>
            <a:tailEnd/>
          </a:ln>
        </p:spPr>
        <p:txBody>
          <a:bodyPr wrap="none" lIns="0" tIns="0" rIns="0" bIns="0">
            <a:spAutoFit/>
          </a:bodyPr>
          <a:lstStyle/>
          <a:p>
            <a:pPr eaLnBrk="0" hangingPunct="0"/>
            <a:r>
              <a:rPr lang="en-GB" sz="900" b="1">
                <a:solidFill>
                  <a:srgbClr val="000000"/>
                </a:solidFill>
                <a:cs typeface="Times New Roman" pitchFamily="18" charset="0"/>
              </a:rPr>
              <a:t>max WSSG (N/m3)</a:t>
            </a:r>
            <a:endParaRPr lang="en-GB"/>
          </a:p>
        </p:txBody>
      </p:sp>
      <p:sp>
        <p:nvSpPr>
          <p:cNvPr id="95241" name="Rectangle 812"/>
          <p:cNvSpPr>
            <a:spLocks noChangeArrowheads="1"/>
          </p:cNvSpPr>
          <p:nvPr/>
        </p:nvSpPr>
        <p:spPr bwMode="auto">
          <a:xfrm>
            <a:off x="0" y="1806575"/>
            <a:ext cx="9144000" cy="0"/>
          </a:xfrm>
          <a:prstGeom prst="rect">
            <a:avLst/>
          </a:prstGeom>
          <a:noFill/>
          <a:ln w="9525">
            <a:noFill/>
            <a:miter lim="800000"/>
            <a:headEnd/>
            <a:tailEnd/>
          </a:ln>
        </p:spPr>
        <p:txBody>
          <a:bodyPr wrap="none" anchor="ctr">
            <a:spAutoFit/>
          </a:bodyPr>
          <a:lstStyle/>
          <a:p>
            <a:endParaRPr lang="en-US"/>
          </a:p>
        </p:txBody>
      </p:sp>
      <p:sp>
        <p:nvSpPr>
          <p:cNvPr id="95242" name="Rectangle 814"/>
          <p:cNvSpPr>
            <a:spLocks noChangeArrowheads="1"/>
          </p:cNvSpPr>
          <p:nvPr/>
        </p:nvSpPr>
        <p:spPr bwMode="auto">
          <a:xfrm>
            <a:off x="0" y="1806575"/>
            <a:ext cx="9144000" cy="0"/>
          </a:xfrm>
          <a:prstGeom prst="rect">
            <a:avLst/>
          </a:prstGeom>
          <a:noFill/>
          <a:ln w="9525">
            <a:noFill/>
            <a:miter lim="800000"/>
            <a:headEnd/>
            <a:tailEnd/>
          </a:ln>
        </p:spPr>
        <p:txBody>
          <a:bodyPr wrap="none" anchor="ctr">
            <a:spAutoFit/>
          </a:bodyPr>
          <a:lstStyle/>
          <a:p>
            <a:endParaRPr lang="en-US"/>
          </a:p>
        </p:txBody>
      </p:sp>
      <p:sp>
        <p:nvSpPr>
          <p:cNvPr id="95243" name="Rectangle 837"/>
          <p:cNvSpPr>
            <a:spLocks noChangeArrowheads="1"/>
          </p:cNvSpPr>
          <p:nvPr/>
        </p:nvSpPr>
        <p:spPr bwMode="auto">
          <a:xfrm>
            <a:off x="0" y="5049838"/>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95244" name="Εικόνα 42"/>
          <p:cNvPicPr>
            <a:picLocks noChangeAspect="1" noChangeArrowheads="1"/>
          </p:cNvPicPr>
          <p:nvPr/>
        </p:nvPicPr>
        <p:blipFill>
          <a:blip r:embed="rId3"/>
          <a:srcRect l="6140" r="7854"/>
          <a:stretch>
            <a:fillRect/>
          </a:stretch>
        </p:blipFill>
        <p:spPr bwMode="auto">
          <a:xfrm>
            <a:off x="1428750" y="2500313"/>
            <a:ext cx="6357938" cy="41036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ChangeArrowheads="1"/>
          </p:cNvSpPr>
          <p:nvPr/>
        </p:nvSpPr>
        <p:spPr bwMode="auto">
          <a:xfrm>
            <a:off x="215900" y="2060575"/>
            <a:ext cx="8928100" cy="1938338"/>
          </a:xfrm>
          <a:prstGeom prst="rect">
            <a:avLst/>
          </a:prstGeom>
          <a:noFill/>
          <a:ln w="9525">
            <a:noFill/>
            <a:miter lim="800000"/>
            <a:headEnd/>
            <a:tailEnd/>
          </a:ln>
        </p:spPr>
        <p:txBody>
          <a:bodyPr>
            <a:spAutoFit/>
          </a:bodyPr>
          <a:lstStyle/>
          <a:p>
            <a:pPr algn="ctr"/>
            <a:r>
              <a:rPr lang="en-US" sz="2400" b="1">
                <a:solidFill>
                  <a:srgbClr val="C1EEFF"/>
                </a:solidFill>
                <a:latin typeface="Times New Roman" pitchFamily="18" charset="0"/>
              </a:rPr>
              <a:t>CHAPTER  5</a:t>
            </a:r>
          </a:p>
          <a:p>
            <a:pPr algn="ctr"/>
            <a:endParaRPr lang="en-US" sz="2400" b="1">
              <a:solidFill>
                <a:srgbClr val="C1EEFF"/>
              </a:solidFill>
              <a:latin typeface="Times New Roman" pitchFamily="18" charset="0"/>
            </a:endParaRPr>
          </a:p>
          <a:p>
            <a:pPr algn="ctr"/>
            <a:r>
              <a:rPr lang="en-US" sz="2400" b="1">
                <a:solidFill>
                  <a:srgbClr val="C1EEFF"/>
                </a:solidFill>
                <a:latin typeface="Times New Roman" pitchFamily="18" charset="0"/>
              </a:rPr>
              <a:t>RIGHT CORONARY ARTERIES</a:t>
            </a:r>
          </a:p>
          <a:p>
            <a:pPr algn="ctr"/>
            <a:r>
              <a:rPr lang="en-US" sz="2400" b="1">
                <a:solidFill>
                  <a:srgbClr val="C1EEFF"/>
                </a:solidFill>
                <a:latin typeface="Times New Roman" pitchFamily="18" charset="0"/>
              </a:rPr>
              <a:t/>
            </a:r>
            <a:br>
              <a:rPr lang="en-US" sz="2400" b="1">
                <a:solidFill>
                  <a:srgbClr val="C1EEFF"/>
                </a:solidFill>
                <a:latin typeface="Times New Roman" pitchFamily="18" charset="0"/>
              </a:rPr>
            </a:br>
            <a:r>
              <a:rPr lang="en-US" sz="2400" b="1">
                <a:solidFill>
                  <a:srgbClr val="C1EEFF"/>
                </a:solidFill>
                <a:latin typeface="Times New Roman" pitchFamily="18" charset="0"/>
              </a:rPr>
              <a:t>(RCA, STENTED ARTERY,  ARTERIAL WALL)</a:t>
            </a:r>
            <a:endParaRPr lang="en-US" sz="2400" b="1">
              <a:solidFill>
                <a:srgbClr val="C1EE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ChangeArrowheads="1"/>
          </p:cNvSpPr>
          <p:nvPr/>
        </p:nvSpPr>
        <p:spPr bwMode="auto">
          <a:xfrm>
            <a:off x="714375" y="2349500"/>
            <a:ext cx="8042275" cy="708025"/>
          </a:xfrm>
          <a:prstGeom prst="rect">
            <a:avLst/>
          </a:prstGeom>
          <a:noFill/>
          <a:ln w="9525">
            <a:noFill/>
            <a:miter lim="800000"/>
            <a:headEnd/>
            <a:tailEnd/>
          </a:ln>
        </p:spPr>
        <p:txBody>
          <a:bodyPr wrap="none">
            <a:spAutoFit/>
          </a:bodyPr>
          <a:lstStyle/>
          <a:p>
            <a:r>
              <a:rPr lang="en-US" sz="4000" b="1">
                <a:solidFill>
                  <a:srgbClr val="D9DDFD"/>
                </a:solidFill>
                <a:latin typeface="Times New Roman" pitchFamily="18" charset="0"/>
              </a:rPr>
              <a:t>5.1  Right Coronary Arteries (RCA)</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Grp="1"/>
          </p:cNvSpPr>
          <p:nvPr>
            <p:ph type="title" idx="4294967295"/>
          </p:nvPr>
        </p:nvSpPr>
        <p:spPr bwMode="auto">
          <a:xfrm>
            <a:off x="900113" y="1989138"/>
            <a:ext cx="7772400" cy="1584325"/>
          </a:xfrm>
        </p:spPr>
        <p:txBody>
          <a:bodyPr wrap="square" lIns="91440" tIns="45720" rIns="91440" bIns="45720" numCol="1" anchorCtr="0" compatLnSpc="1">
            <a:prstTxWarp prst="textNoShape">
              <a:avLst/>
            </a:prstTxWarp>
          </a:bodyPr>
          <a:lstStyle/>
          <a:p>
            <a:pPr algn="ctr">
              <a:defRPr/>
            </a:pPr>
            <a:r>
              <a:rPr lang="en-US" sz="3600" b="1" smtClean="0">
                <a:solidFill>
                  <a:srgbClr val="DAEB03"/>
                </a:solidFill>
                <a:latin typeface="Times New Roman" pitchFamily="18" charset="0"/>
              </a:rPr>
              <a:t>Geometry and computational </a:t>
            </a:r>
            <a:br>
              <a:rPr lang="en-US" sz="3600" b="1" smtClean="0">
                <a:solidFill>
                  <a:srgbClr val="DAEB03"/>
                </a:solidFill>
                <a:latin typeface="Times New Roman" pitchFamily="18" charset="0"/>
              </a:rPr>
            </a:br>
            <a:r>
              <a:rPr lang="en-US" sz="3600" b="1" smtClean="0">
                <a:solidFill>
                  <a:srgbClr val="DAEB03"/>
                </a:solidFill>
                <a:latin typeface="Times New Roman" pitchFamily="18" charset="0"/>
              </a:rPr>
              <a:t>grid for the Right Coronary Arteries</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idx="4294967295"/>
          </p:nvPr>
        </p:nvSpPr>
        <p:spPr bwMode="auto">
          <a:xfrm>
            <a:off x="755650" y="260350"/>
            <a:ext cx="7772400" cy="1223963"/>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rPr>
              <a:t>Computational grid </a:t>
            </a:r>
            <a:br>
              <a:rPr lang="en-US" sz="3600" smtClean="0">
                <a:solidFill>
                  <a:schemeClr val="tx2"/>
                </a:solidFill>
                <a:latin typeface="Times New Roman" pitchFamily="18" charset="0"/>
              </a:rPr>
            </a:br>
            <a:r>
              <a:rPr lang="en-US" sz="3600" smtClean="0">
                <a:solidFill>
                  <a:schemeClr val="tx2"/>
                </a:solidFill>
                <a:latin typeface="Times New Roman" pitchFamily="18" charset="0"/>
              </a:rPr>
              <a:t>RCA Vessels No 1 and No 2</a:t>
            </a:r>
          </a:p>
        </p:txBody>
      </p:sp>
      <p:pic>
        <p:nvPicPr>
          <p:cNvPr id="99331" name="Εικόνα 12"/>
          <p:cNvPicPr preferRelativeResize="0">
            <a:picLocks noGrp="1" noChangeAspect="1" noChangeArrowheads="1"/>
          </p:cNvPicPr>
          <p:nvPr>
            <p:ph type="body" idx="4294967295"/>
          </p:nvPr>
        </p:nvPicPr>
        <p:blipFill>
          <a:blip r:embed="rId3"/>
          <a:srcRect l="-169" t="-250" r="-255" b="-418"/>
          <a:stretch>
            <a:fillRect/>
          </a:stretch>
        </p:blipFill>
        <p:spPr>
          <a:xfrm>
            <a:off x="323850" y="1412875"/>
            <a:ext cx="4551363" cy="4608513"/>
          </a:xfrm>
          <a:noFill/>
        </p:spPr>
      </p:pic>
      <p:pic>
        <p:nvPicPr>
          <p:cNvPr id="99332" name="Εικόνα 13"/>
          <p:cNvPicPr>
            <a:picLocks noChangeAspect="1" noChangeArrowheads="1"/>
          </p:cNvPicPr>
          <p:nvPr/>
        </p:nvPicPr>
        <p:blipFill>
          <a:blip r:embed="rId4"/>
          <a:srcRect t="-310" r="-169" b="-517"/>
          <a:stretch>
            <a:fillRect/>
          </a:stretch>
        </p:blipFill>
        <p:spPr bwMode="auto">
          <a:xfrm>
            <a:off x="4643438" y="1873250"/>
            <a:ext cx="4321175" cy="41481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idx="4294967295"/>
          </p:nvPr>
        </p:nvSpPr>
        <p:spPr bwMode="auto">
          <a:xfrm>
            <a:off x="900113" y="333375"/>
            <a:ext cx="7772400" cy="1150938"/>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rPr>
              <a:t>Computational grid </a:t>
            </a:r>
            <a:br>
              <a:rPr lang="en-US" sz="3600" smtClean="0">
                <a:solidFill>
                  <a:schemeClr val="tx2"/>
                </a:solidFill>
                <a:latin typeface="Times New Roman" pitchFamily="18" charset="0"/>
              </a:rPr>
            </a:br>
            <a:r>
              <a:rPr lang="en-US" sz="3600" smtClean="0">
                <a:solidFill>
                  <a:schemeClr val="tx2"/>
                </a:solidFill>
                <a:latin typeface="Times New Roman" pitchFamily="18" charset="0"/>
              </a:rPr>
              <a:t>RCA Vessels No 3 and No 4</a:t>
            </a:r>
          </a:p>
        </p:txBody>
      </p:sp>
      <p:pic>
        <p:nvPicPr>
          <p:cNvPr id="100355" name="Εικόνα 14"/>
          <p:cNvPicPr>
            <a:picLocks noChangeAspect="1" noChangeArrowheads="1"/>
          </p:cNvPicPr>
          <p:nvPr/>
        </p:nvPicPr>
        <p:blipFill>
          <a:blip r:embed="rId3"/>
          <a:srcRect t="-287" r="-174" b="-478"/>
          <a:stretch>
            <a:fillRect/>
          </a:stretch>
        </p:blipFill>
        <p:spPr bwMode="auto">
          <a:xfrm>
            <a:off x="539750" y="2263775"/>
            <a:ext cx="4176713" cy="3829050"/>
          </a:xfrm>
          <a:prstGeom prst="rect">
            <a:avLst/>
          </a:prstGeom>
          <a:noFill/>
          <a:ln w="9525">
            <a:noFill/>
            <a:miter lim="800000"/>
            <a:headEnd/>
            <a:tailEnd/>
          </a:ln>
        </p:spPr>
      </p:pic>
      <p:pic>
        <p:nvPicPr>
          <p:cNvPr id="100356" name="Εικόνα 15"/>
          <p:cNvPicPr preferRelativeResize="0">
            <a:picLocks noChangeAspect="1" noChangeArrowheads="1"/>
          </p:cNvPicPr>
          <p:nvPr/>
        </p:nvPicPr>
        <p:blipFill>
          <a:blip r:embed="rId4"/>
          <a:srcRect t="-267" r="-172" b="-444"/>
          <a:stretch>
            <a:fillRect/>
          </a:stretch>
        </p:blipFill>
        <p:spPr bwMode="auto">
          <a:xfrm>
            <a:off x="4427538" y="2349500"/>
            <a:ext cx="4176712" cy="3733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Grp="1"/>
          </p:cNvSpPr>
          <p:nvPr>
            <p:ph type="title" idx="4294967295"/>
          </p:nvPr>
        </p:nvSpPr>
        <p:spPr bwMode="auto">
          <a:xfrm>
            <a:off x="900113" y="1989138"/>
            <a:ext cx="7772400" cy="1584325"/>
          </a:xfrm>
        </p:spPr>
        <p:txBody>
          <a:bodyPr wrap="square" lIns="91440" tIns="45720" rIns="91440" bIns="45720" numCol="1" anchorCtr="0" compatLnSpc="1">
            <a:prstTxWarp prst="textNoShape">
              <a:avLst/>
            </a:prstTxWarp>
          </a:bodyPr>
          <a:lstStyle/>
          <a:p>
            <a:pPr algn="ctr">
              <a:defRPr/>
            </a:pPr>
            <a:r>
              <a:rPr lang="en-US" sz="3600" b="1" dirty="0" smtClean="0">
                <a:solidFill>
                  <a:srgbClr val="DAEB03"/>
                </a:solidFill>
                <a:latin typeface="Times New Roman" pitchFamily="18" charset="0"/>
              </a:rPr>
              <a:t>Results for the Right Coronary Arteries</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15364" name="7 - TextBox"/>
          <p:cNvSpPr txBox="1">
            <a:spLocks noChangeArrowheads="1"/>
          </p:cNvSpPr>
          <p:nvPr/>
        </p:nvSpPr>
        <p:spPr bwMode="auto">
          <a:xfrm>
            <a:off x="5072063" y="1643063"/>
            <a:ext cx="2857500" cy="369887"/>
          </a:xfrm>
          <a:prstGeom prst="rect">
            <a:avLst/>
          </a:prstGeom>
          <a:noFill/>
          <a:ln w="9525">
            <a:noFill/>
            <a:miter lim="800000"/>
            <a:headEnd/>
            <a:tailEnd/>
          </a:ln>
        </p:spPr>
        <p:txBody>
          <a:bodyPr>
            <a:spAutoFit/>
          </a:bodyPr>
          <a:lstStyle/>
          <a:p>
            <a:endParaRPr lang="en-US">
              <a:latin typeface="Corbel" pitchFamily="34" charset="0"/>
            </a:endParaRPr>
          </a:p>
        </p:txBody>
      </p:sp>
      <p:sp>
        <p:nvSpPr>
          <p:cNvPr id="15365" name="3 - Τίτλος"/>
          <p:cNvSpPr txBox="1">
            <a:spLocks/>
          </p:cNvSpPr>
          <p:nvPr/>
        </p:nvSpPr>
        <p:spPr bwMode="auto">
          <a:xfrm>
            <a:off x="285750" y="188913"/>
            <a:ext cx="8858250" cy="914400"/>
          </a:xfrm>
          <a:prstGeom prst="rect">
            <a:avLst/>
          </a:prstGeom>
          <a:noFill/>
          <a:ln w="9525">
            <a:noFill/>
            <a:miter lim="800000"/>
            <a:headEnd/>
            <a:tailEnd/>
          </a:ln>
        </p:spPr>
        <p:txBody>
          <a:bodyPr anchor="ctr"/>
          <a:lstStyle/>
          <a:p>
            <a:pPr algn="ctr"/>
            <a:r>
              <a:rPr lang="en-US" sz="3600">
                <a:solidFill>
                  <a:schemeClr val="tx2"/>
                </a:solidFill>
                <a:latin typeface="Palatino Linotype" pitchFamily="18" charset="0"/>
              </a:rPr>
              <a:t>AWSS (N/m2) No1 RCA</a:t>
            </a:r>
            <a:endParaRPr lang="el-GR" sz="3600">
              <a:solidFill>
                <a:schemeClr val="tx2"/>
              </a:solidFill>
              <a:latin typeface="Palatino Linotype" pitchFamily="18" charset="0"/>
            </a:endParaRPr>
          </a:p>
        </p:txBody>
      </p:sp>
      <p:sp>
        <p:nvSpPr>
          <p:cNvPr id="35" name="34 - TextBox"/>
          <p:cNvSpPr txBox="1">
            <a:spLocks noChangeArrowheads="1"/>
          </p:cNvSpPr>
          <p:nvPr/>
        </p:nvSpPr>
        <p:spPr bwMode="auto">
          <a:xfrm>
            <a:off x="4879975" y="2441575"/>
            <a:ext cx="1285875" cy="369888"/>
          </a:xfrm>
          <a:prstGeom prst="rect">
            <a:avLst/>
          </a:prstGeom>
          <a:noFill/>
          <a:ln w="9525">
            <a:noFill/>
            <a:miter lim="800000"/>
            <a:headEnd/>
            <a:tailEnd/>
          </a:ln>
        </p:spPr>
        <p:txBody>
          <a:bodyPr>
            <a:spAutoFit/>
          </a:bodyPr>
          <a:lstStyle/>
          <a:p>
            <a:r>
              <a:rPr lang="en-US" b="1">
                <a:solidFill>
                  <a:schemeClr val="bg1"/>
                </a:solidFill>
                <a:latin typeface="Palatino Linotype" pitchFamily="18" charset="0"/>
              </a:rPr>
              <a:t>High OSI</a:t>
            </a:r>
            <a:endParaRPr lang="el-GR" b="1">
              <a:solidFill>
                <a:schemeClr val="bg1"/>
              </a:solidFill>
              <a:latin typeface="Palatino Linotype" pitchFamily="18" charset="0"/>
            </a:endParaRPr>
          </a:p>
        </p:txBody>
      </p:sp>
      <p:sp>
        <p:nvSpPr>
          <p:cNvPr id="43" name="42 - TextBox"/>
          <p:cNvSpPr txBox="1">
            <a:spLocks noChangeArrowheads="1"/>
          </p:cNvSpPr>
          <p:nvPr/>
        </p:nvSpPr>
        <p:spPr bwMode="auto">
          <a:xfrm>
            <a:off x="4143375" y="3929063"/>
            <a:ext cx="1571625" cy="369887"/>
          </a:xfrm>
          <a:prstGeom prst="rect">
            <a:avLst/>
          </a:prstGeom>
          <a:noFill/>
          <a:ln w="9525">
            <a:noFill/>
            <a:miter lim="800000"/>
            <a:headEnd/>
            <a:tailEnd/>
          </a:ln>
        </p:spPr>
        <p:txBody>
          <a:bodyPr>
            <a:spAutoFit/>
          </a:bodyPr>
          <a:lstStyle/>
          <a:p>
            <a:r>
              <a:rPr lang="en-US" b="1">
                <a:solidFill>
                  <a:schemeClr val="bg1"/>
                </a:solidFill>
                <a:latin typeface="Palatino Linotype" pitchFamily="18" charset="0"/>
              </a:rPr>
              <a:t>Low AWSS</a:t>
            </a:r>
            <a:endParaRPr lang="el-GR" b="1">
              <a:solidFill>
                <a:schemeClr val="bg1"/>
              </a:solidFill>
              <a:latin typeface="Palatino Linotype" pitchFamily="18" charset="0"/>
            </a:endParaRPr>
          </a:p>
        </p:txBody>
      </p:sp>
      <p:sp>
        <p:nvSpPr>
          <p:cNvPr id="15368"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15369" name="Picture 1" descr="Vessel 1-AWSS"/>
          <p:cNvPicPr>
            <a:picLocks noChangeAspect="1" noChangeArrowheads="1"/>
          </p:cNvPicPr>
          <p:nvPr/>
        </p:nvPicPr>
        <p:blipFill>
          <a:blip r:embed="rId4"/>
          <a:srcRect/>
          <a:stretch>
            <a:fillRect/>
          </a:stretch>
        </p:blipFill>
        <p:spPr bwMode="auto">
          <a:xfrm>
            <a:off x="1214438" y="1285875"/>
            <a:ext cx="6858000" cy="5214938"/>
          </a:xfrm>
          <a:prstGeom prst="rect">
            <a:avLst/>
          </a:prstGeom>
          <a:noFill/>
          <a:ln w="9525">
            <a:noFill/>
            <a:miter lim="800000"/>
            <a:headEnd/>
            <a:tailEnd/>
          </a:ln>
        </p:spPr>
      </p:pic>
      <p:graphicFrame>
        <p:nvGraphicFramePr>
          <p:cNvPr id="4098" name="Object 7"/>
          <p:cNvGraphicFramePr>
            <a:graphicFrameLocks noChangeAspect="1"/>
          </p:cNvGraphicFramePr>
          <p:nvPr/>
        </p:nvGraphicFramePr>
        <p:xfrm>
          <a:off x="142875" y="642938"/>
          <a:ext cx="2133600" cy="609600"/>
        </p:xfrm>
        <a:graphic>
          <a:graphicData uri="http://schemas.openxmlformats.org/presentationml/2006/ole">
            <mc:AlternateContent xmlns:mc="http://schemas.openxmlformats.org/markup-compatibility/2006">
              <mc:Choice xmlns:v="urn:schemas-microsoft-com:vml" Requires="v">
                <p:oleObj spid="_x0000_s15366" name="Equation" r:id="rId5" imgW="2133360" imgH="609480" progId="Equation.DSMT4">
                  <p:embed/>
                </p:oleObj>
              </mc:Choice>
              <mc:Fallback>
                <p:oleObj name="Equation" r:id="rId5" imgW="2133360" imgH="60948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642938"/>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000"/>
                                        <p:tgtEl>
                                          <p:spTgt spid="43"/>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499"/>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500063" y="642938"/>
            <a:ext cx="8429625" cy="914400"/>
          </a:xfrm>
        </p:spPr>
        <p:txBody>
          <a:bodyPr anchor="ctr"/>
          <a:lstStyle/>
          <a:p>
            <a:pPr eaLnBrk="1" fontAlgn="auto" hangingPunct="1">
              <a:spcAft>
                <a:spcPts val="0"/>
              </a:spcAft>
              <a:defRPr/>
            </a:pPr>
            <a:r>
              <a:rPr lang="el-GR" sz="2800" dirty="0" smtClean="0">
                <a:solidFill>
                  <a:schemeClr val="tx2">
                    <a:satMod val="200000"/>
                  </a:schemeClr>
                </a:solidFill>
                <a:latin typeface="Palatino Linotype" pitchFamily="18" charset="0"/>
              </a:rPr>
              <a:t/>
            </a:r>
            <a:br>
              <a:rPr lang="el-GR" sz="2800" dirty="0" smtClean="0">
                <a:solidFill>
                  <a:schemeClr val="tx2">
                    <a:satMod val="200000"/>
                  </a:schemeClr>
                </a:solidFill>
                <a:latin typeface="Palatino Linotype" pitchFamily="18" charset="0"/>
              </a:rPr>
            </a:br>
            <a:endParaRPr lang="el-GR" dirty="0">
              <a:solidFill>
                <a:schemeClr val="tx2">
                  <a:satMod val="200000"/>
                </a:schemeClr>
              </a:solidFill>
              <a:latin typeface="Palatino Linotype" pitchFamily="18" charset="0"/>
            </a:endParaRPr>
          </a:p>
        </p:txBody>
      </p:sp>
      <p:sp>
        <p:nvSpPr>
          <p:cNvPr id="1638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16389" name="7 - TextBox"/>
          <p:cNvSpPr txBox="1">
            <a:spLocks noChangeArrowheads="1"/>
          </p:cNvSpPr>
          <p:nvPr/>
        </p:nvSpPr>
        <p:spPr bwMode="auto">
          <a:xfrm>
            <a:off x="5072063" y="1643063"/>
            <a:ext cx="2857500" cy="369887"/>
          </a:xfrm>
          <a:prstGeom prst="rect">
            <a:avLst/>
          </a:prstGeom>
          <a:noFill/>
          <a:ln w="9525">
            <a:noFill/>
            <a:miter lim="800000"/>
            <a:headEnd/>
            <a:tailEnd/>
          </a:ln>
        </p:spPr>
        <p:txBody>
          <a:bodyPr>
            <a:spAutoFit/>
          </a:bodyPr>
          <a:lstStyle/>
          <a:p>
            <a:endParaRPr lang="en-US">
              <a:latin typeface="Corbel" pitchFamily="34" charset="0"/>
            </a:endParaRPr>
          </a:p>
        </p:txBody>
      </p:sp>
      <p:sp>
        <p:nvSpPr>
          <p:cNvPr id="16390" name="3 - Τίτλος"/>
          <p:cNvSpPr txBox="1">
            <a:spLocks/>
          </p:cNvSpPr>
          <p:nvPr/>
        </p:nvSpPr>
        <p:spPr bwMode="auto">
          <a:xfrm>
            <a:off x="285750" y="188913"/>
            <a:ext cx="8858250" cy="914400"/>
          </a:xfrm>
          <a:prstGeom prst="rect">
            <a:avLst/>
          </a:prstGeom>
          <a:noFill/>
          <a:ln w="9525">
            <a:noFill/>
            <a:miter lim="800000"/>
            <a:headEnd/>
            <a:tailEnd/>
          </a:ln>
        </p:spPr>
        <p:txBody>
          <a:bodyPr anchor="ctr"/>
          <a:lstStyle/>
          <a:p>
            <a:pPr algn="ctr"/>
            <a:r>
              <a:rPr lang="en-US" sz="3600">
                <a:solidFill>
                  <a:schemeClr val="tx2"/>
                </a:solidFill>
                <a:latin typeface="Palatino Linotype" pitchFamily="18" charset="0"/>
              </a:rPr>
              <a:t>AWSSV (N/m2) No1 RCA</a:t>
            </a:r>
            <a:endParaRPr lang="el-GR" sz="3600">
              <a:solidFill>
                <a:schemeClr val="tx2"/>
              </a:solidFill>
              <a:latin typeface="Palatino Linotype" pitchFamily="18" charset="0"/>
            </a:endParaRPr>
          </a:p>
        </p:txBody>
      </p:sp>
      <p:sp>
        <p:nvSpPr>
          <p:cNvPr id="35" name="34 - TextBox"/>
          <p:cNvSpPr txBox="1">
            <a:spLocks noChangeArrowheads="1"/>
          </p:cNvSpPr>
          <p:nvPr/>
        </p:nvSpPr>
        <p:spPr bwMode="auto">
          <a:xfrm>
            <a:off x="4879975" y="2441575"/>
            <a:ext cx="1285875" cy="369888"/>
          </a:xfrm>
          <a:prstGeom prst="rect">
            <a:avLst/>
          </a:prstGeom>
          <a:noFill/>
          <a:ln w="9525">
            <a:noFill/>
            <a:miter lim="800000"/>
            <a:headEnd/>
            <a:tailEnd/>
          </a:ln>
        </p:spPr>
        <p:txBody>
          <a:bodyPr>
            <a:spAutoFit/>
          </a:bodyPr>
          <a:lstStyle/>
          <a:p>
            <a:r>
              <a:rPr lang="en-US" b="1">
                <a:solidFill>
                  <a:schemeClr val="bg1"/>
                </a:solidFill>
                <a:latin typeface="Palatino Linotype" pitchFamily="18" charset="0"/>
              </a:rPr>
              <a:t>High OSI</a:t>
            </a:r>
            <a:endParaRPr lang="el-GR" b="1">
              <a:solidFill>
                <a:schemeClr val="bg1"/>
              </a:solidFill>
              <a:latin typeface="Palatino Linotype" pitchFamily="18" charset="0"/>
            </a:endParaRPr>
          </a:p>
        </p:txBody>
      </p:sp>
      <p:sp>
        <p:nvSpPr>
          <p:cNvPr id="43" name="42 - TextBox"/>
          <p:cNvSpPr txBox="1">
            <a:spLocks noChangeArrowheads="1"/>
          </p:cNvSpPr>
          <p:nvPr/>
        </p:nvSpPr>
        <p:spPr bwMode="auto">
          <a:xfrm>
            <a:off x="4143375" y="3929063"/>
            <a:ext cx="1571625" cy="369887"/>
          </a:xfrm>
          <a:prstGeom prst="rect">
            <a:avLst/>
          </a:prstGeom>
          <a:noFill/>
          <a:ln w="9525">
            <a:noFill/>
            <a:miter lim="800000"/>
            <a:headEnd/>
            <a:tailEnd/>
          </a:ln>
        </p:spPr>
        <p:txBody>
          <a:bodyPr>
            <a:spAutoFit/>
          </a:bodyPr>
          <a:lstStyle/>
          <a:p>
            <a:r>
              <a:rPr lang="en-US" b="1">
                <a:solidFill>
                  <a:schemeClr val="bg1"/>
                </a:solidFill>
                <a:latin typeface="Palatino Linotype" pitchFamily="18" charset="0"/>
              </a:rPr>
              <a:t>Low AWSS</a:t>
            </a:r>
            <a:endParaRPr lang="el-GR" b="1">
              <a:solidFill>
                <a:schemeClr val="bg1"/>
              </a:solidFill>
              <a:latin typeface="Palatino Linotype" pitchFamily="18" charset="0"/>
            </a:endParaRPr>
          </a:p>
        </p:txBody>
      </p:sp>
      <p:pic>
        <p:nvPicPr>
          <p:cNvPr id="16393" name="Picture 1" descr="Vessel 1-AWSSV"/>
          <p:cNvPicPr>
            <a:picLocks noChangeAspect="1" noChangeArrowheads="1"/>
          </p:cNvPicPr>
          <p:nvPr/>
        </p:nvPicPr>
        <p:blipFill>
          <a:blip r:embed="rId4"/>
          <a:srcRect/>
          <a:stretch>
            <a:fillRect/>
          </a:stretch>
        </p:blipFill>
        <p:spPr bwMode="auto">
          <a:xfrm>
            <a:off x="1214438" y="1357313"/>
            <a:ext cx="6858000" cy="5151437"/>
          </a:xfrm>
          <a:prstGeom prst="rect">
            <a:avLst/>
          </a:prstGeom>
          <a:noFill/>
          <a:ln w="9525">
            <a:noFill/>
            <a:miter lim="800000"/>
            <a:headEnd/>
            <a:tailEnd/>
          </a:ln>
        </p:spPr>
      </p:pic>
      <p:graphicFrame>
        <p:nvGraphicFramePr>
          <p:cNvPr id="4099" name="Object 8"/>
          <p:cNvGraphicFramePr>
            <a:graphicFrameLocks noChangeAspect="1"/>
          </p:cNvGraphicFramePr>
          <p:nvPr/>
        </p:nvGraphicFramePr>
        <p:xfrm>
          <a:off x="0" y="714375"/>
          <a:ext cx="2260600" cy="609600"/>
        </p:xfrm>
        <a:graphic>
          <a:graphicData uri="http://schemas.openxmlformats.org/presentationml/2006/ole">
            <mc:AlternateContent xmlns:mc="http://schemas.openxmlformats.org/markup-compatibility/2006">
              <mc:Choice xmlns:v="urn:schemas-microsoft-com:vml" Requires="v">
                <p:oleObj spid="_x0000_s16390" name="Equation" r:id="rId5" imgW="2260440" imgH="609480" progId="Equation.DSMT4">
                  <p:embed/>
                </p:oleObj>
              </mc:Choice>
              <mc:Fallback>
                <p:oleObj name="Equation" r:id="rId5" imgW="2260440" imgH="60948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4375"/>
                        <a:ext cx="226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000"/>
                                        <p:tgtEl>
                                          <p:spTgt spid="43"/>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499"/>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571500" y="642938"/>
            <a:ext cx="8429625" cy="914400"/>
          </a:xfrm>
        </p:spPr>
        <p:txBody>
          <a:bodyPr anchor="ctr"/>
          <a:lstStyle/>
          <a:p>
            <a:pPr eaLnBrk="1" fontAlgn="auto" hangingPunct="1">
              <a:spcAft>
                <a:spcPts val="0"/>
              </a:spcAft>
              <a:defRPr/>
            </a:pPr>
            <a:r>
              <a:rPr lang="el-GR" sz="2800" dirty="0" smtClean="0">
                <a:solidFill>
                  <a:schemeClr val="tx2">
                    <a:satMod val="200000"/>
                  </a:schemeClr>
                </a:solidFill>
                <a:latin typeface="Palatino Linotype" pitchFamily="18" charset="0"/>
              </a:rPr>
              <a:t/>
            </a:r>
            <a:br>
              <a:rPr lang="el-GR" sz="2800" dirty="0" smtClean="0">
                <a:solidFill>
                  <a:schemeClr val="tx2">
                    <a:satMod val="200000"/>
                  </a:schemeClr>
                </a:solidFill>
                <a:latin typeface="Palatino Linotype" pitchFamily="18" charset="0"/>
              </a:rPr>
            </a:br>
            <a:endParaRPr lang="el-GR" dirty="0">
              <a:solidFill>
                <a:schemeClr val="tx2">
                  <a:satMod val="200000"/>
                </a:schemeClr>
              </a:solidFill>
              <a:latin typeface="Palatino Linotype" pitchFamily="18" charset="0"/>
            </a:endParaRPr>
          </a:p>
        </p:txBody>
      </p:sp>
      <p:sp>
        <p:nvSpPr>
          <p:cNvPr id="1741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17413" name="7 - TextBox"/>
          <p:cNvSpPr txBox="1">
            <a:spLocks noChangeArrowheads="1"/>
          </p:cNvSpPr>
          <p:nvPr/>
        </p:nvSpPr>
        <p:spPr bwMode="auto">
          <a:xfrm>
            <a:off x="5072063" y="1643063"/>
            <a:ext cx="2857500" cy="369887"/>
          </a:xfrm>
          <a:prstGeom prst="rect">
            <a:avLst/>
          </a:prstGeom>
          <a:noFill/>
          <a:ln w="9525">
            <a:noFill/>
            <a:miter lim="800000"/>
            <a:headEnd/>
            <a:tailEnd/>
          </a:ln>
        </p:spPr>
        <p:txBody>
          <a:bodyPr>
            <a:spAutoFit/>
          </a:bodyPr>
          <a:lstStyle/>
          <a:p>
            <a:endParaRPr lang="en-US">
              <a:latin typeface="Corbel" pitchFamily="34" charset="0"/>
            </a:endParaRPr>
          </a:p>
        </p:txBody>
      </p:sp>
      <p:sp>
        <p:nvSpPr>
          <p:cNvPr id="17414" name="3 - Τίτλος"/>
          <p:cNvSpPr txBox="1">
            <a:spLocks/>
          </p:cNvSpPr>
          <p:nvPr/>
        </p:nvSpPr>
        <p:spPr bwMode="auto">
          <a:xfrm>
            <a:off x="285750" y="188913"/>
            <a:ext cx="8858250" cy="914400"/>
          </a:xfrm>
          <a:prstGeom prst="rect">
            <a:avLst/>
          </a:prstGeom>
          <a:noFill/>
          <a:ln w="9525">
            <a:noFill/>
            <a:miter lim="800000"/>
            <a:headEnd/>
            <a:tailEnd/>
          </a:ln>
        </p:spPr>
        <p:txBody>
          <a:bodyPr anchor="ctr"/>
          <a:lstStyle/>
          <a:p>
            <a:pPr algn="ctr"/>
            <a:r>
              <a:rPr lang="en-US" sz="3600">
                <a:solidFill>
                  <a:schemeClr val="tx2"/>
                </a:solidFill>
                <a:latin typeface="Palatino Linotype" pitchFamily="18" charset="0"/>
              </a:rPr>
              <a:t>OSI No1 RCA</a:t>
            </a:r>
            <a:endParaRPr lang="el-GR" sz="3600">
              <a:solidFill>
                <a:schemeClr val="tx2"/>
              </a:solidFill>
              <a:latin typeface="Palatino Linotype" pitchFamily="18" charset="0"/>
            </a:endParaRPr>
          </a:p>
        </p:txBody>
      </p:sp>
      <p:sp>
        <p:nvSpPr>
          <p:cNvPr id="35" name="34 - TextBox"/>
          <p:cNvSpPr txBox="1">
            <a:spLocks noChangeArrowheads="1"/>
          </p:cNvSpPr>
          <p:nvPr/>
        </p:nvSpPr>
        <p:spPr bwMode="auto">
          <a:xfrm>
            <a:off x="4879975" y="2441575"/>
            <a:ext cx="1285875" cy="369888"/>
          </a:xfrm>
          <a:prstGeom prst="rect">
            <a:avLst/>
          </a:prstGeom>
          <a:noFill/>
          <a:ln w="9525">
            <a:noFill/>
            <a:miter lim="800000"/>
            <a:headEnd/>
            <a:tailEnd/>
          </a:ln>
        </p:spPr>
        <p:txBody>
          <a:bodyPr>
            <a:spAutoFit/>
          </a:bodyPr>
          <a:lstStyle/>
          <a:p>
            <a:r>
              <a:rPr lang="en-US" b="1">
                <a:solidFill>
                  <a:schemeClr val="bg1"/>
                </a:solidFill>
                <a:latin typeface="Palatino Linotype" pitchFamily="18" charset="0"/>
              </a:rPr>
              <a:t>High OSI</a:t>
            </a:r>
            <a:endParaRPr lang="el-GR" b="1">
              <a:solidFill>
                <a:schemeClr val="bg1"/>
              </a:solidFill>
              <a:latin typeface="Palatino Linotype" pitchFamily="18" charset="0"/>
            </a:endParaRPr>
          </a:p>
        </p:txBody>
      </p:sp>
      <p:sp>
        <p:nvSpPr>
          <p:cNvPr id="43" name="42 - TextBox"/>
          <p:cNvSpPr txBox="1">
            <a:spLocks noChangeArrowheads="1"/>
          </p:cNvSpPr>
          <p:nvPr/>
        </p:nvSpPr>
        <p:spPr bwMode="auto">
          <a:xfrm>
            <a:off x="4143375" y="3929063"/>
            <a:ext cx="1571625" cy="369887"/>
          </a:xfrm>
          <a:prstGeom prst="rect">
            <a:avLst/>
          </a:prstGeom>
          <a:noFill/>
          <a:ln w="9525">
            <a:noFill/>
            <a:miter lim="800000"/>
            <a:headEnd/>
            <a:tailEnd/>
          </a:ln>
        </p:spPr>
        <p:txBody>
          <a:bodyPr>
            <a:spAutoFit/>
          </a:bodyPr>
          <a:lstStyle/>
          <a:p>
            <a:r>
              <a:rPr lang="en-US" b="1">
                <a:solidFill>
                  <a:schemeClr val="bg1"/>
                </a:solidFill>
                <a:latin typeface="Palatino Linotype" pitchFamily="18" charset="0"/>
              </a:rPr>
              <a:t>Low AWSS</a:t>
            </a:r>
            <a:endParaRPr lang="el-GR" b="1">
              <a:solidFill>
                <a:schemeClr val="bg1"/>
              </a:solidFill>
              <a:latin typeface="Palatino Linotype" pitchFamily="18" charset="0"/>
            </a:endParaRPr>
          </a:p>
        </p:txBody>
      </p:sp>
      <p:pic>
        <p:nvPicPr>
          <p:cNvPr id="17417" name="Picture 1" descr="Vessel 1-OSI"/>
          <p:cNvPicPr>
            <a:picLocks noChangeAspect="1" noChangeArrowheads="1"/>
          </p:cNvPicPr>
          <p:nvPr/>
        </p:nvPicPr>
        <p:blipFill>
          <a:blip r:embed="rId4"/>
          <a:srcRect/>
          <a:stretch>
            <a:fillRect/>
          </a:stretch>
        </p:blipFill>
        <p:spPr bwMode="auto">
          <a:xfrm>
            <a:off x="1071563" y="1285875"/>
            <a:ext cx="7072312" cy="5286375"/>
          </a:xfrm>
          <a:prstGeom prst="rect">
            <a:avLst/>
          </a:prstGeom>
          <a:noFill/>
          <a:ln w="9525">
            <a:noFill/>
            <a:miter lim="800000"/>
            <a:headEnd/>
            <a:tailEnd/>
          </a:ln>
        </p:spPr>
      </p:pic>
      <p:graphicFrame>
        <p:nvGraphicFramePr>
          <p:cNvPr id="4100" name="Object 9"/>
          <p:cNvGraphicFramePr>
            <a:graphicFrameLocks noChangeAspect="1"/>
          </p:cNvGraphicFramePr>
          <p:nvPr/>
        </p:nvGraphicFramePr>
        <p:xfrm>
          <a:off x="0" y="428625"/>
          <a:ext cx="2743200" cy="914400"/>
        </p:xfrm>
        <a:graphic>
          <a:graphicData uri="http://schemas.openxmlformats.org/presentationml/2006/ole">
            <mc:AlternateContent xmlns:mc="http://schemas.openxmlformats.org/markup-compatibility/2006">
              <mc:Choice xmlns:v="urn:schemas-microsoft-com:vml" Requires="v">
                <p:oleObj spid="_x0000_s17414" name="Equation" r:id="rId5" imgW="2743200" imgH="914400" progId="Equation.DSMT4">
                  <p:embed/>
                </p:oleObj>
              </mc:Choice>
              <mc:Fallback>
                <p:oleObj name="Equation" r:id="rId5" imgW="2743200" imgH="91440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8625"/>
                        <a:ext cx="274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000"/>
                                        <p:tgtEl>
                                          <p:spTgt spid="43"/>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499"/>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1524000" y="2292350"/>
            <a:ext cx="6516688" cy="2708275"/>
          </a:xfrm>
          <a:noFill/>
        </p:spPr>
        <p:txBody>
          <a:bodyPr/>
          <a:lstStyle/>
          <a:p>
            <a:pPr>
              <a:lnSpc>
                <a:spcPct val="90000"/>
              </a:lnSpc>
            </a:pPr>
            <a:r>
              <a:rPr lang="en-US" sz="2000" dirty="0" smtClean="0">
                <a:solidFill>
                  <a:srgbClr val="D9DDFD"/>
                </a:solidFill>
                <a:latin typeface="Palatino Linotype" pitchFamily="18" charset="0"/>
              </a:rPr>
              <a:t>High or low </a:t>
            </a:r>
            <a:r>
              <a:rPr lang="el-GR" sz="2000" dirty="0" err="1" smtClean="0">
                <a:solidFill>
                  <a:srgbClr val="D9DDFD"/>
                </a:solidFill>
                <a:latin typeface="Palatino Linotype" pitchFamily="18" charset="0"/>
              </a:rPr>
              <a:t>oscillatory</a:t>
            </a:r>
            <a:r>
              <a:rPr lang="el-GR" sz="2000" dirty="0" smtClean="0">
                <a:solidFill>
                  <a:srgbClr val="D9DDFD"/>
                </a:solidFill>
                <a:latin typeface="Palatino Linotype" pitchFamily="18" charset="0"/>
              </a:rPr>
              <a:t> </a:t>
            </a:r>
            <a:r>
              <a:rPr lang="el-GR" sz="2000" dirty="0" err="1" smtClean="0">
                <a:solidFill>
                  <a:srgbClr val="D9DDFD"/>
                </a:solidFill>
                <a:latin typeface="Palatino Linotype" pitchFamily="18" charset="0"/>
              </a:rPr>
              <a:t>wall</a:t>
            </a:r>
            <a:r>
              <a:rPr lang="el-GR" sz="2000" dirty="0" smtClean="0">
                <a:solidFill>
                  <a:srgbClr val="D9DDFD"/>
                </a:solidFill>
                <a:latin typeface="Palatino Linotype" pitchFamily="18" charset="0"/>
              </a:rPr>
              <a:t> </a:t>
            </a:r>
            <a:r>
              <a:rPr lang="el-GR" sz="2000" dirty="0" err="1" smtClean="0">
                <a:solidFill>
                  <a:srgbClr val="D9DDFD"/>
                </a:solidFill>
                <a:latin typeface="Palatino Linotype" pitchFamily="18" charset="0"/>
              </a:rPr>
              <a:t>shear</a:t>
            </a:r>
            <a:r>
              <a:rPr lang="el-GR" sz="2000" dirty="0" smtClean="0">
                <a:solidFill>
                  <a:srgbClr val="D9DDFD"/>
                </a:solidFill>
                <a:latin typeface="Palatino Linotype" pitchFamily="18" charset="0"/>
              </a:rPr>
              <a:t> </a:t>
            </a:r>
            <a:r>
              <a:rPr lang="el-GR" sz="2000" dirty="0" err="1" smtClean="0">
                <a:solidFill>
                  <a:srgbClr val="D9DDFD"/>
                </a:solidFill>
                <a:latin typeface="Palatino Linotype" pitchFamily="18" charset="0"/>
              </a:rPr>
              <a:t>stress</a:t>
            </a:r>
            <a:endParaRPr lang="el-GR" sz="2000" dirty="0" smtClean="0">
              <a:solidFill>
                <a:srgbClr val="D9DDFD"/>
              </a:solidFill>
              <a:latin typeface="Palatino Linotype" pitchFamily="18" charset="0"/>
            </a:endParaRPr>
          </a:p>
          <a:p>
            <a:pPr>
              <a:lnSpc>
                <a:spcPct val="90000"/>
              </a:lnSpc>
            </a:pPr>
            <a:r>
              <a:rPr lang="en-US" sz="2000" dirty="0" smtClean="0">
                <a:solidFill>
                  <a:srgbClr val="D9DDFD"/>
                </a:solidFill>
                <a:latin typeface="Palatino Linotype" pitchFamily="18" charset="0"/>
              </a:rPr>
              <a:t>Flow recirculation</a:t>
            </a:r>
            <a:endParaRPr lang="el-GR" sz="2000" dirty="0" smtClean="0">
              <a:solidFill>
                <a:srgbClr val="D9DDFD"/>
              </a:solidFill>
              <a:latin typeface="Palatino Linotype" pitchFamily="18" charset="0"/>
            </a:endParaRPr>
          </a:p>
          <a:p>
            <a:pPr>
              <a:lnSpc>
                <a:spcPct val="90000"/>
              </a:lnSpc>
            </a:pPr>
            <a:r>
              <a:rPr lang="en-US" sz="2000" dirty="0" smtClean="0">
                <a:solidFill>
                  <a:srgbClr val="D9DDFD"/>
                </a:solidFill>
                <a:latin typeface="Palatino Linotype" pitchFamily="18" charset="0"/>
              </a:rPr>
              <a:t>Long residence time of </a:t>
            </a:r>
            <a:r>
              <a:rPr lang="en-US" sz="2000" dirty="0" err="1" smtClean="0">
                <a:solidFill>
                  <a:srgbClr val="D9DDFD"/>
                </a:solidFill>
                <a:latin typeface="Palatino Linotype" pitchFamily="18" charset="0"/>
              </a:rPr>
              <a:t>atherogonous</a:t>
            </a:r>
            <a:r>
              <a:rPr lang="en-US" sz="2000" dirty="0" smtClean="0">
                <a:solidFill>
                  <a:srgbClr val="D9DDFD"/>
                </a:solidFill>
                <a:latin typeface="Palatino Linotype" pitchFamily="18" charset="0"/>
              </a:rPr>
              <a:t> materials with the endothelium </a:t>
            </a:r>
          </a:p>
          <a:p>
            <a:pPr>
              <a:lnSpc>
                <a:spcPct val="90000"/>
              </a:lnSpc>
            </a:pPr>
            <a:r>
              <a:rPr lang="en-US" sz="2000" dirty="0" smtClean="0">
                <a:solidFill>
                  <a:srgbClr val="D9DDFD"/>
                </a:solidFill>
                <a:latin typeface="Palatino Linotype" pitchFamily="18" charset="0"/>
              </a:rPr>
              <a:t>W</a:t>
            </a:r>
            <a:r>
              <a:rPr lang="el-GR" sz="2000" dirty="0" err="1" smtClean="0">
                <a:solidFill>
                  <a:srgbClr val="D9DDFD"/>
                </a:solidFill>
                <a:latin typeface="Palatino Linotype" pitchFamily="18" charset="0"/>
              </a:rPr>
              <a:t>all</a:t>
            </a:r>
            <a:r>
              <a:rPr lang="el-GR" sz="2000" dirty="0" smtClean="0">
                <a:solidFill>
                  <a:srgbClr val="D9DDFD"/>
                </a:solidFill>
                <a:latin typeface="Palatino Linotype" pitchFamily="18" charset="0"/>
              </a:rPr>
              <a:t> </a:t>
            </a:r>
            <a:r>
              <a:rPr lang="el-GR" sz="2000" dirty="0" err="1" smtClean="0">
                <a:solidFill>
                  <a:srgbClr val="D9DDFD"/>
                </a:solidFill>
                <a:latin typeface="Palatino Linotype" pitchFamily="18" charset="0"/>
              </a:rPr>
              <a:t>shear</a:t>
            </a:r>
            <a:r>
              <a:rPr lang="el-GR" sz="2000" dirty="0" smtClean="0">
                <a:solidFill>
                  <a:srgbClr val="D9DDFD"/>
                </a:solidFill>
                <a:latin typeface="Palatino Linotype" pitchFamily="18" charset="0"/>
              </a:rPr>
              <a:t> </a:t>
            </a:r>
            <a:r>
              <a:rPr lang="el-GR" sz="2000" dirty="0" err="1" smtClean="0">
                <a:solidFill>
                  <a:srgbClr val="D9DDFD"/>
                </a:solidFill>
                <a:latin typeface="Palatino Linotype" pitchFamily="18" charset="0"/>
              </a:rPr>
              <a:t>stress</a:t>
            </a:r>
            <a:r>
              <a:rPr lang="el-GR" sz="2000" dirty="0" smtClean="0">
                <a:solidFill>
                  <a:srgbClr val="D9DDFD"/>
                </a:solidFill>
                <a:latin typeface="Palatino Linotype" pitchFamily="18" charset="0"/>
              </a:rPr>
              <a:t> </a:t>
            </a:r>
            <a:r>
              <a:rPr lang="en-US" sz="2000" dirty="0" smtClean="0">
                <a:solidFill>
                  <a:srgbClr val="D9DDFD"/>
                </a:solidFill>
                <a:latin typeface="Palatino Linotype" pitchFamily="18" charset="0"/>
              </a:rPr>
              <a:t>gradients</a:t>
            </a:r>
            <a:endParaRPr lang="el-GR" sz="2000" dirty="0" smtClean="0">
              <a:solidFill>
                <a:srgbClr val="D9DDFD"/>
              </a:solidFill>
              <a:latin typeface="Palatino Linotype" pitchFamily="18" charset="0"/>
            </a:endParaRPr>
          </a:p>
          <a:p>
            <a:pPr>
              <a:lnSpc>
                <a:spcPct val="90000"/>
              </a:lnSpc>
            </a:pPr>
            <a:r>
              <a:rPr lang="en-US" sz="2000" dirty="0" smtClean="0">
                <a:solidFill>
                  <a:srgbClr val="D9DDFD"/>
                </a:solidFill>
                <a:latin typeface="Palatino Linotype" pitchFamily="18" charset="0"/>
              </a:rPr>
              <a:t>Local turbulence</a:t>
            </a:r>
          </a:p>
          <a:p>
            <a:pPr>
              <a:lnSpc>
                <a:spcPct val="90000"/>
              </a:lnSpc>
            </a:pPr>
            <a:r>
              <a:rPr lang="en-US" sz="2000" dirty="0" smtClean="0">
                <a:solidFill>
                  <a:srgbClr val="D9DDFD"/>
                </a:solidFill>
                <a:latin typeface="Palatino Linotype" pitchFamily="18" charset="0"/>
              </a:rPr>
              <a:t>Pressure</a:t>
            </a:r>
            <a:endParaRPr lang="el-GR" sz="2000" dirty="0" smtClean="0">
              <a:solidFill>
                <a:srgbClr val="D9DDFD"/>
              </a:solidFill>
              <a:latin typeface="Palatino Linotype" pitchFamily="18" charset="0"/>
            </a:endParaRPr>
          </a:p>
        </p:txBody>
      </p:sp>
      <p:sp>
        <p:nvSpPr>
          <p:cNvPr id="46083" name="3 - Τίτλος"/>
          <p:cNvSpPr>
            <a:spLocks/>
          </p:cNvSpPr>
          <p:nvPr/>
        </p:nvSpPr>
        <p:spPr bwMode="auto">
          <a:xfrm>
            <a:off x="395288" y="1001713"/>
            <a:ext cx="8388350" cy="914400"/>
          </a:xfrm>
          <a:prstGeom prst="rect">
            <a:avLst/>
          </a:prstGeom>
          <a:noFill/>
          <a:ln w="9525">
            <a:noFill/>
            <a:miter lim="800000"/>
            <a:headEnd/>
            <a:tailEnd/>
          </a:ln>
        </p:spPr>
        <p:txBody>
          <a:bodyPr/>
          <a:lstStyle/>
          <a:p>
            <a:pPr algn="ctr"/>
            <a:r>
              <a:rPr lang="en-US" sz="2800">
                <a:solidFill>
                  <a:srgbClr val="C1EEFF"/>
                </a:solidFill>
                <a:latin typeface="Palatino Linotype" pitchFamily="18" charset="0"/>
              </a:rPr>
              <a:t>Flow factors of great importance in </a:t>
            </a:r>
          </a:p>
          <a:p>
            <a:pPr algn="ctr"/>
            <a:r>
              <a:rPr lang="en-US" sz="2800">
                <a:solidFill>
                  <a:srgbClr val="C1EEFF"/>
                </a:solidFill>
                <a:latin typeface="Palatino Linotype" pitchFamily="18" charset="0"/>
              </a:rPr>
              <a:t>atherosclerosis genesis and progression</a:t>
            </a:r>
            <a:endParaRPr lang="el-GR" sz="2000">
              <a:solidFill>
                <a:srgbClr val="C1EEFF"/>
              </a:solidFill>
              <a:latin typeface="Palatino Linotype"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8000">
        <p14:flash/>
      </p:transition>
    </mc:Choice>
    <mc:Fallback xmlns="">
      <p:transition spd="slow" advClick="0" advTm="8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500063" y="642938"/>
            <a:ext cx="8429625" cy="914400"/>
          </a:xfrm>
        </p:spPr>
        <p:txBody>
          <a:bodyPr anchor="ctr"/>
          <a:lstStyle/>
          <a:p>
            <a:pPr eaLnBrk="1" fontAlgn="auto" hangingPunct="1">
              <a:spcAft>
                <a:spcPts val="0"/>
              </a:spcAft>
              <a:defRPr/>
            </a:pPr>
            <a:r>
              <a:rPr lang="el-GR" sz="2800" dirty="0" smtClean="0">
                <a:solidFill>
                  <a:schemeClr val="tx2">
                    <a:satMod val="200000"/>
                  </a:schemeClr>
                </a:solidFill>
                <a:latin typeface="Palatino Linotype" pitchFamily="18" charset="0"/>
              </a:rPr>
              <a:t/>
            </a:r>
            <a:br>
              <a:rPr lang="el-GR" sz="2800" dirty="0" smtClean="0">
                <a:solidFill>
                  <a:schemeClr val="tx2">
                    <a:satMod val="200000"/>
                  </a:schemeClr>
                </a:solidFill>
                <a:latin typeface="Palatino Linotype" pitchFamily="18" charset="0"/>
              </a:rPr>
            </a:br>
            <a:endParaRPr lang="el-GR" dirty="0">
              <a:solidFill>
                <a:schemeClr val="tx2">
                  <a:satMod val="200000"/>
                </a:schemeClr>
              </a:solidFill>
              <a:latin typeface="Palatino Linotype" pitchFamily="18" charset="0"/>
            </a:endParaRPr>
          </a:p>
        </p:txBody>
      </p:sp>
      <p:sp>
        <p:nvSpPr>
          <p:cNvPr id="1843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18438" name="7 - TextBox"/>
          <p:cNvSpPr txBox="1">
            <a:spLocks noChangeArrowheads="1"/>
          </p:cNvSpPr>
          <p:nvPr/>
        </p:nvSpPr>
        <p:spPr bwMode="auto">
          <a:xfrm>
            <a:off x="5072063" y="1643063"/>
            <a:ext cx="2857500" cy="369887"/>
          </a:xfrm>
          <a:prstGeom prst="rect">
            <a:avLst/>
          </a:prstGeom>
          <a:noFill/>
          <a:ln w="9525">
            <a:noFill/>
            <a:miter lim="800000"/>
            <a:headEnd/>
            <a:tailEnd/>
          </a:ln>
        </p:spPr>
        <p:txBody>
          <a:bodyPr>
            <a:spAutoFit/>
          </a:bodyPr>
          <a:lstStyle/>
          <a:p>
            <a:endParaRPr lang="en-US">
              <a:latin typeface="Corbel" pitchFamily="34" charset="0"/>
            </a:endParaRPr>
          </a:p>
        </p:txBody>
      </p:sp>
      <p:sp>
        <p:nvSpPr>
          <p:cNvPr id="18439" name="3 - Τίτλος"/>
          <p:cNvSpPr txBox="1">
            <a:spLocks/>
          </p:cNvSpPr>
          <p:nvPr/>
        </p:nvSpPr>
        <p:spPr bwMode="auto">
          <a:xfrm>
            <a:off x="285750" y="188913"/>
            <a:ext cx="8858250" cy="914400"/>
          </a:xfrm>
          <a:prstGeom prst="rect">
            <a:avLst/>
          </a:prstGeom>
          <a:noFill/>
          <a:ln w="9525">
            <a:noFill/>
            <a:miter lim="800000"/>
            <a:headEnd/>
            <a:tailEnd/>
          </a:ln>
        </p:spPr>
        <p:txBody>
          <a:bodyPr anchor="ctr"/>
          <a:lstStyle/>
          <a:p>
            <a:pPr algn="ctr"/>
            <a:r>
              <a:rPr lang="en-US" sz="3600">
                <a:solidFill>
                  <a:schemeClr val="tx2"/>
                </a:solidFill>
                <a:latin typeface="Palatino Linotype" pitchFamily="18" charset="0"/>
              </a:rPr>
              <a:t>OSI vs WSS (N/m2)</a:t>
            </a:r>
            <a:endParaRPr lang="el-GR" sz="3600">
              <a:solidFill>
                <a:schemeClr val="tx2"/>
              </a:solidFill>
              <a:latin typeface="Palatino Linotype" pitchFamily="18" charset="0"/>
            </a:endParaRPr>
          </a:p>
        </p:txBody>
      </p:sp>
      <p:sp>
        <p:nvSpPr>
          <p:cNvPr id="35" name="34 - TextBox"/>
          <p:cNvSpPr txBox="1">
            <a:spLocks noChangeArrowheads="1"/>
          </p:cNvSpPr>
          <p:nvPr/>
        </p:nvSpPr>
        <p:spPr bwMode="auto">
          <a:xfrm>
            <a:off x="4879975" y="2441575"/>
            <a:ext cx="1285875" cy="369888"/>
          </a:xfrm>
          <a:prstGeom prst="rect">
            <a:avLst/>
          </a:prstGeom>
          <a:noFill/>
          <a:ln w="9525">
            <a:noFill/>
            <a:miter lim="800000"/>
            <a:headEnd/>
            <a:tailEnd/>
          </a:ln>
        </p:spPr>
        <p:txBody>
          <a:bodyPr>
            <a:spAutoFit/>
          </a:bodyPr>
          <a:lstStyle/>
          <a:p>
            <a:r>
              <a:rPr lang="en-US" b="1">
                <a:solidFill>
                  <a:schemeClr val="bg1"/>
                </a:solidFill>
                <a:latin typeface="Palatino Linotype" pitchFamily="18" charset="0"/>
              </a:rPr>
              <a:t>High OSI</a:t>
            </a:r>
            <a:endParaRPr lang="el-GR" b="1">
              <a:solidFill>
                <a:schemeClr val="bg1"/>
              </a:solidFill>
              <a:latin typeface="Palatino Linotype" pitchFamily="18" charset="0"/>
            </a:endParaRPr>
          </a:p>
        </p:txBody>
      </p:sp>
      <p:sp>
        <p:nvSpPr>
          <p:cNvPr id="43" name="42 - TextBox"/>
          <p:cNvSpPr txBox="1">
            <a:spLocks noChangeArrowheads="1"/>
          </p:cNvSpPr>
          <p:nvPr/>
        </p:nvSpPr>
        <p:spPr bwMode="auto">
          <a:xfrm>
            <a:off x="4143375" y="3929063"/>
            <a:ext cx="1571625" cy="369887"/>
          </a:xfrm>
          <a:prstGeom prst="rect">
            <a:avLst/>
          </a:prstGeom>
          <a:noFill/>
          <a:ln w="9525">
            <a:noFill/>
            <a:miter lim="800000"/>
            <a:headEnd/>
            <a:tailEnd/>
          </a:ln>
        </p:spPr>
        <p:txBody>
          <a:bodyPr>
            <a:spAutoFit/>
          </a:bodyPr>
          <a:lstStyle/>
          <a:p>
            <a:r>
              <a:rPr lang="en-US" b="1">
                <a:solidFill>
                  <a:schemeClr val="bg1"/>
                </a:solidFill>
                <a:latin typeface="Palatino Linotype" pitchFamily="18" charset="0"/>
              </a:rPr>
              <a:t>Low AWSS</a:t>
            </a:r>
            <a:endParaRPr lang="el-GR" b="1">
              <a:solidFill>
                <a:schemeClr val="bg1"/>
              </a:solidFill>
              <a:latin typeface="Palatino Linotype" pitchFamily="18" charset="0"/>
            </a:endParaRPr>
          </a:p>
        </p:txBody>
      </p:sp>
      <p:pic>
        <p:nvPicPr>
          <p:cNvPr id="18442" name="Εικόνα 4" descr="untitled"/>
          <p:cNvPicPr>
            <a:picLocks noChangeAspect="1" noChangeArrowheads="1"/>
          </p:cNvPicPr>
          <p:nvPr/>
        </p:nvPicPr>
        <p:blipFill>
          <a:blip r:embed="rId4"/>
          <a:srcRect/>
          <a:stretch>
            <a:fillRect/>
          </a:stretch>
        </p:blipFill>
        <p:spPr bwMode="auto">
          <a:xfrm>
            <a:off x="857250" y="1450975"/>
            <a:ext cx="7524750" cy="4692650"/>
          </a:xfrm>
          <a:prstGeom prst="rect">
            <a:avLst/>
          </a:prstGeom>
          <a:noFill/>
          <a:ln w="9525">
            <a:noFill/>
            <a:miter lim="800000"/>
            <a:headEnd/>
            <a:tailEnd/>
          </a:ln>
        </p:spPr>
      </p:pic>
      <p:graphicFrame>
        <p:nvGraphicFramePr>
          <p:cNvPr id="4100" name="Object 9"/>
          <p:cNvGraphicFramePr>
            <a:graphicFrameLocks noChangeAspect="1"/>
          </p:cNvGraphicFramePr>
          <p:nvPr/>
        </p:nvGraphicFramePr>
        <p:xfrm>
          <a:off x="0" y="642938"/>
          <a:ext cx="2743200" cy="914400"/>
        </p:xfrm>
        <a:graphic>
          <a:graphicData uri="http://schemas.openxmlformats.org/presentationml/2006/ole">
            <mc:AlternateContent xmlns:mc="http://schemas.openxmlformats.org/markup-compatibility/2006">
              <mc:Choice xmlns:v="urn:schemas-microsoft-com:vml" Requires="v">
                <p:oleObj spid="_x0000_s18442" name="Equation" r:id="rId5" imgW="2743200" imgH="914400" progId="Equation.DSMT4">
                  <p:embed/>
                </p:oleObj>
              </mc:Choice>
              <mc:Fallback>
                <p:oleObj name="Equation" r:id="rId5" imgW="2743200" imgH="91440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2938"/>
                        <a:ext cx="274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8" name="Object 7"/>
          <p:cNvGraphicFramePr>
            <a:graphicFrameLocks noChangeAspect="1"/>
          </p:cNvGraphicFramePr>
          <p:nvPr/>
        </p:nvGraphicFramePr>
        <p:xfrm>
          <a:off x="6643688" y="785813"/>
          <a:ext cx="2133600" cy="609600"/>
        </p:xfrm>
        <a:graphic>
          <a:graphicData uri="http://schemas.openxmlformats.org/presentationml/2006/ole">
            <mc:AlternateContent xmlns:mc="http://schemas.openxmlformats.org/markup-compatibility/2006">
              <mc:Choice xmlns:v="urn:schemas-microsoft-com:vml" Requires="v">
                <p:oleObj spid="_x0000_s18443" name="Equation" r:id="rId7" imgW="2133360" imgH="609480" progId="Equation.DSMT4">
                  <p:embed/>
                </p:oleObj>
              </mc:Choice>
              <mc:Fallback>
                <p:oleObj name="Equation" r:id="rId7" imgW="2133360" imgH="60948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688" y="785813"/>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000"/>
                                        <p:tgtEl>
                                          <p:spTgt spid="43"/>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499"/>
                                          </p:stCondLst>
                                        </p:cTn>
                                        <p:tgtEl>
                                          <p:spTgt spid="4100"/>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0"/>
                                  </p:stCondLst>
                                  <p:childTnLst>
                                    <p:set>
                                      <p:cBhvr>
                                        <p:cTn id="18" dur="1" fill="hold">
                                          <p:stCondLst>
                                            <p:cond delay="499"/>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idx="4294967295"/>
          </p:nvPr>
        </p:nvSpPr>
        <p:spPr bwMode="auto">
          <a:xfrm>
            <a:off x="1258888" y="260350"/>
            <a:ext cx="6562725" cy="900113"/>
          </a:xfrm>
        </p:spPr>
        <p:txBody>
          <a:bodyPr wrap="square" lIns="91440" tIns="45720" rIns="91440" bIns="45720" numCol="1" anchorCtr="0" compatLnSpc="1">
            <a:prstTxWarp prst="textNoShape">
              <a:avLst/>
            </a:prstTxWarp>
          </a:bodyPr>
          <a:lstStyle/>
          <a:p>
            <a:pPr algn="ctr">
              <a:defRPr/>
            </a:pPr>
            <a:r>
              <a:rPr lang="en-US" smtClean="0">
                <a:solidFill>
                  <a:schemeClr val="tx2"/>
                </a:solidFill>
                <a:latin typeface="Palatino Linotype" pitchFamily="18" charset="0"/>
              </a:rPr>
              <a:t> </a:t>
            </a:r>
            <a:r>
              <a:rPr lang="en-US" sz="3600" smtClean="0">
                <a:solidFill>
                  <a:schemeClr val="tx2"/>
                </a:solidFill>
                <a:latin typeface="Palatino Linotype" pitchFamily="18" charset="0"/>
              </a:rPr>
              <a:t>OSI vs AWSSV (N/m2)</a:t>
            </a:r>
          </a:p>
        </p:txBody>
      </p:sp>
      <p:pic>
        <p:nvPicPr>
          <p:cNvPr id="19461" name="Picture 6" descr="wssv osi"/>
          <p:cNvPicPr>
            <a:picLocks noChangeAspect="1" noChangeArrowheads="1"/>
          </p:cNvPicPr>
          <p:nvPr/>
        </p:nvPicPr>
        <p:blipFill>
          <a:blip r:embed="rId4"/>
          <a:srcRect/>
          <a:stretch>
            <a:fillRect/>
          </a:stretch>
        </p:blipFill>
        <p:spPr bwMode="auto">
          <a:xfrm>
            <a:off x="714375" y="1500188"/>
            <a:ext cx="7596188" cy="4748212"/>
          </a:xfrm>
          <a:prstGeom prst="rect">
            <a:avLst/>
          </a:prstGeom>
          <a:noFill/>
          <a:ln w="9525">
            <a:noFill/>
            <a:miter lim="800000"/>
            <a:headEnd/>
            <a:tailEnd/>
          </a:ln>
        </p:spPr>
      </p:pic>
      <p:graphicFrame>
        <p:nvGraphicFramePr>
          <p:cNvPr id="4099" name="Object 8"/>
          <p:cNvGraphicFramePr>
            <a:graphicFrameLocks noChangeAspect="1"/>
          </p:cNvGraphicFramePr>
          <p:nvPr/>
        </p:nvGraphicFramePr>
        <p:xfrm>
          <a:off x="6643688" y="785813"/>
          <a:ext cx="2260600" cy="609600"/>
        </p:xfrm>
        <a:graphic>
          <a:graphicData uri="http://schemas.openxmlformats.org/presentationml/2006/ole">
            <mc:AlternateContent xmlns:mc="http://schemas.openxmlformats.org/markup-compatibility/2006">
              <mc:Choice xmlns:v="urn:schemas-microsoft-com:vml" Requires="v">
                <p:oleObj spid="_x0000_s19466" name="Equation" r:id="rId5" imgW="2260440" imgH="609480" progId="Equation.DSMT4">
                  <p:embed/>
                </p:oleObj>
              </mc:Choice>
              <mc:Fallback>
                <p:oleObj name="Equation" r:id="rId5" imgW="2260440" imgH="60948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3688" y="785813"/>
                        <a:ext cx="226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9"/>
          <p:cNvGraphicFramePr>
            <a:graphicFrameLocks noChangeAspect="1"/>
          </p:cNvGraphicFramePr>
          <p:nvPr/>
        </p:nvGraphicFramePr>
        <p:xfrm>
          <a:off x="0" y="642938"/>
          <a:ext cx="2743200" cy="914400"/>
        </p:xfrm>
        <a:graphic>
          <a:graphicData uri="http://schemas.openxmlformats.org/presentationml/2006/ole">
            <mc:AlternateContent xmlns:mc="http://schemas.openxmlformats.org/markup-compatibility/2006">
              <mc:Choice xmlns:v="urn:schemas-microsoft-com:vml" Requires="v">
                <p:oleObj spid="_x0000_s19467" name="Equation" r:id="rId7" imgW="2743200" imgH="914400" progId="Equation.DSMT4">
                  <p:embed/>
                </p:oleObj>
              </mc:Choice>
              <mc:Fallback>
                <p:oleObj name="Equation" r:id="rId7" imgW="2743200" imgH="91440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42938"/>
                        <a:ext cx="274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09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idx="4294967295"/>
          </p:nvPr>
        </p:nvSpPr>
        <p:spPr>
          <a:xfrm>
            <a:off x="684213" y="404813"/>
            <a:ext cx="7272337" cy="720725"/>
          </a:xfrm>
        </p:spPr>
        <p:txBody>
          <a:bodyPr wrap="square" lIns="91440" tIns="45720" rIns="91440" bIns="45720" numCol="1" anchor="ctr" anchorCtr="0" compatLnSpc="1">
            <a:prstTxWarp prst="textNoShape">
              <a:avLst/>
            </a:prstTxWarp>
          </a:bodyPr>
          <a:lstStyle/>
          <a:p>
            <a:pPr algn="ctr" eaLnBrk="1" hangingPunct="1">
              <a:defRPr/>
            </a:pPr>
            <a:r>
              <a:rPr lang="en-US" sz="3600" smtClean="0">
                <a:solidFill>
                  <a:schemeClr val="tx2"/>
                </a:solidFill>
                <a:latin typeface="Palatino Linotype" pitchFamily="18" charset="0"/>
              </a:rPr>
              <a:t>    AWSSV(N/m2) vs AWSS(N/m2)</a:t>
            </a:r>
            <a:endParaRPr lang="el-GR" sz="3600" smtClean="0">
              <a:solidFill>
                <a:schemeClr val="tx2"/>
              </a:solidFill>
              <a:latin typeface="Palatino Linotype" pitchFamily="18" charset="0"/>
            </a:endParaRPr>
          </a:p>
        </p:txBody>
      </p:sp>
      <p:sp>
        <p:nvSpPr>
          <p:cNvPr id="2048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orbel" pitchFamily="34" charset="0"/>
            </a:endParaRPr>
          </a:p>
        </p:txBody>
      </p:sp>
      <p:sp>
        <p:nvSpPr>
          <p:cNvPr id="20486" name="7 - TextBox"/>
          <p:cNvSpPr txBox="1">
            <a:spLocks noChangeArrowheads="1"/>
          </p:cNvSpPr>
          <p:nvPr/>
        </p:nvSpPr>
        <p:spPr bwMode="auto">
          <a:xfrm>
            <a:off x="5072063" y="1643063"/>
            <a:ext cx="2857500" cy="369887"/>
          </a:xfrm>
          <a:prstGeom prst="rect">
            <a:avLst/>
          </a:prstGeom>
          <a:noFill/>
          <a:ln w="9525">
            <a:noFill/>
            <a:miter lim="800000"/>
            <a:headEnd/>
            <a:tailEnd/>
          </a:ln>
        </p:spPr>
        <p:txBody>
          <a:bodyPr>
            <a:spAutoFit/>
          </a:bodyPr>
          <a:lstStyle/>
          <a:p>
            <a:endParaRPr lang="en-US">
              <a:latin typeface="Corbel" pitchFamily="34" charset="0"/>
            </a:endParaRPr>
          </a:p>
        </p:txBody>
      </p:sp>
      <p:cxnSp>
        <p:nvCxnSpPr>
          <p:cNvPr id="16" name="15 - Ευθύγραμμο βέλος σύνδεσης"/>
          <p:cNvCxnSpPr/>
          <p:nvPr/>
        </p:nvCxnSpPr>
        <p:spPr>
          <a:xfrm rot="5400000" flipH="1" flipV="1">
            <a:off x="6965157" y="2035969"/>
            <a:ext cx="500062" cy="2857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488" name="Picture 15" descr="wssv wss"/>
          <p:cNvPicPr>
            <a:picLocks noChangeAspect="1" noChangeArrowheads="1"/>
          </p:cNvPicPr>
          <p:nvPr/>
        </p:nvPicPr>
        <p:blipFill>
          <a:blip r:embed="rId4"/>
          <a:srcRect/>
          <a:stretch>
            <a:fillRect/>
          </a:stretch>
        </p:blipFill>
        <p:spPr bwMode="auto">
          <a:xfrm>
            <a:off x="928688" y="1503363"/>
            <a:ext cx="7308850" cy="4568825"/>
          </a:xfrm>
          <a:prstGeom prst="rect">
            <a:avLst/>
          </a:prstGeom>
          <a:noFill/>
          <a:ln w="9525">
            <a:noFill/>
            <a:miter lim="800000"/>
            <a:headEnd/>
            <a:tailEnd/>
          </a:ln>
        </p:spPr>
      </p:pic>
      <p:graphicFrame>
        <p:nvGraphicFramePr>
          <p:cNvPr id="4099" name="Object 8"/>
          <p:cNvGraphicFramePr>
            <a:graphicFrameLocks noChangeAspect="1"/>
          </p:cNvGraphicFramePr>
          <p:nvPr/>
        </p:nvGraphicFramePr>
        <p:xfrm>
          <a:off x="0" y="857250"/>
          <a:ext cx="2260600" cy="609600"/>
        </p:xfrm>
        <a:graphic>
          <a:graphicData uri="http://schemas.openxmlformats.org/presentationml/2006/ole">
            <mc:AlternateContent xmlns:mc="http://schemas.openxmlformats.org/markup-compatibility/2006">
              <mc:Choice xmlns:v="urn:schemas-microsoft-com:vml" Requires="v">
                <p:oleObj spid="_x0000_s20490" name="Equation" r:id="rId5" imgW="2260440" imgH="609480" progId="Equation.DSMT4">
                  <p:embed/>
                </p:oleObj>
              </mc:Choice>
              <mc:Fallback>
                <p:oleObj name="Equation" r:id="rId5" imgW="2260440" imgH="60948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226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8" name="Object 7"/>
          <p:cNvGraphicFramePr>
            <a:graphicFrameLocks noChangeAspect="1"/>
          </p:cNvGraphicFramePr>
          <p:nvPr/>
        </p:nvGraphicFramePr>
        <p:xfrm>
          <a:off x="7000875" y="928688"/>
          <a:ext cx="2133600" cy="609600"/>
        </p:xfrm>
        <a:graphic>
          <a:graphicData uri="http://schemas.openxmlformats.org/presentationml/2006/ole">
            <mc:AlternateContent xmlns:mc="http://schemas.openxmlformats.org/markup-compatibility/2006">
              <mc:Choice xmlns:v="urn:schemas-microsoft-com:vml" Requires="v">
                <p:oleObj spid="_x0000_s20491" name="Equation" r:id="rId7" imgW="2133360" imgH="609480" progId="Equation.DSMT4">
                  <p:embed/>
                </p:oleObj>
              </mc:Choice>
              <mc:Fallback>
                <p:oleObj name="Equation" r:id="rId7" imgW="2133360" imgH="60948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0875" y="928688"/>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09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bwMode="auto">
          <a:xfrm>
            <a:off x="684213" y="188913"/>
            <a:ext cx="7772400" cy="1152525"/>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rPr>
              <a:t>Wall Shear Stress (N/m2)</a:t>
            </a:r>
            <a:br>
              <a:rPr lang="en-US" sz="3600" smtClean="0">
                <a:solidFill>
                  <a:schemeClr val="tx2"/>
                </a:solidFill>
                <a:latin typeface="Times New Roman" pitchFamily="18" charset="0"/>
              </a:rPr>
            </a:br>
            <a:r>
              <a:rPr lang="en-US" sz="3600" smtClean="0">
                <a:solidFill>
                  <a:schemeClr val="tx2"/>
                </a:solidFill>
                <a:latin typeface="Times New Roman" pitchFamily="18" charset="0"/>
              </a:rPr>
              <a:t>RCA Vessels No 1 and No 2</a:t>
            </a:r>
          </a:p>
        </p:txBody>
      </p:sp>
      <p:pic>
        <p:nvPicPr>
          <p:cNvPr id="102403" name="Εικόνα 1" descr="C:\Journal\Eikones\sxima 6\6a).jpg"/>
          <p:cNvPicPr>
            <a:picLocks noGrp="1" noChangeAspect="1" noChangeArrowheads="1"/>
          </p:cNvPicPr>
          <p:nvPr>
            <p:ph type="body" idx="4294967295"/>
          </p:nvPr>
        </p:nvPicPr>
        <p:blipFill>
          <a:blip r:embed="rId3"/>
          <a:srcRect/>
          <a:stretch>
            <a:fillRect/>
          </a:stretch>
        </p:blipFill>
        <p:spPr>
          <a:xfrm>
            <a:off x="250825" y="1746250"/>
            <a:ext cx="4321175" cy="3843338"/>
          </a:xfrm>
          <a:noFill/>
        </p:spPr>
      </p:pic>
      <p:pic>
        <p:nvPicPr>
          <p:cNvPr id="102404" name="Εικόνα 2" descr="C:\Journal\Eikones\sxima 6\6b).jpg"/>
          <p:cNvPicPr>
            <a:picLocks noChangeAspect="1" noChangeArrowheads="1"/>
          </p:cNvPicPr>
          <p:nvPr/>
        </p:nvPicPr>
        <p:blipFill>
          <a:blip r:embed="rId4"/>
          <a:srcRect/>
          <a:stretch>
            <a:fillRect/>
          </a:stretch>
        </p:blipFill>
        <p:spPr bwMode="auto">
          <a:xfrm>
            <a:off x="4705350" y="1741488"/>
            <a:ext cx="4330700" cy="38481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idx="4294967295"/>
          </p:nvPr>
        </p:nvSpPr>
        <p:spPr bwMode="auto">
          <a:xfrm>
            <a:off x="827088" y="260350"/>
            <a:ext cx="7772400" cy="1081088"/>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rPr>
              <a:t>Wall Shear Stress (N/m2)</a:t>
            </a:r>
            <a:br>
              <a:rPr lang="en-US" sz="3600" smtClean="0">
                <a:solidFill>
                  <a:schemeClr val="tx2"/>
                </a:solidFill>
                <a:latin typeface="Times New Roman" pitchFamily="18" charset="0"/>
              </a:rPr>
            </a:br>
            <a:r>
              <a:rPr lang="en-US" sz="3600" smtClean="0">
                <a:solidFill>
                  <a:schemeClr val="tx2"/>
                </a:solidFill>
                <a:latin typeface="Times New Roman" pitchFamily="18" charset="0"/>
              </a:rPr>
              <a:t> RCA Vessels No 3 and No 4</a:t>
            </a:r>
          </a:p>
        </p:txBody>
      </p:sp>
      <p:pic>
        <p:nvPicPr>
          <p:cNvPr id="103427" name="Εικόνα 4" descr="C:\Users\Demetrios\Desktop\wss 3,4,5\vessel 3.jpg"/>
          <p:cNvPicPr>
            <a:picLocks noChangeAspect="1" noChangeArrowheads="1"/>
          </p:cNvPicPr>
          <p:nvPr/>
        </p:nvPicPr>
        <p:blipFill>
          <a:blip r:embed="rId3"/>
          <a:srcRect/>
          <a:stretch>
            <a:fillRect/>
          </a:stretch>
        </p:blipFill>
        <p:spPr bwMode="auto">
          <a:xfrm>
            <a:off x="120650" y="1998663"/>
            <a:ext cx="4451350" cy="3951287"/>
          </a:xfrm>
          <a:prstGeom prst="rect">
            <a:avLst/>
          </a:prstGeom>
          <a:noFill/>
          <a:ln w="9525">
            <a:noFill/>
            <a:miter lim="800000"/>
            <a:headEnd/>
            <a:tailEnd/>
          </a:ln>
        </p:spPr>
      </p:pic>
      <p:pic>
        <p:nvPicPr>
          <p:cNvPr id="103428" name="Εικόνα 6" descr="C:\Journal\Eikones\sxima 6\6d).jpg"/>
          <p:cNvPicPr>
            <a:picLocks noChangeAspect="1" noChangeArrowheads="1"/>
          </p:cNvPicPr>
          <p:nvPr/>
        </p:nvPicPr>
        <p:blipFill>
          <a:blip r:embed="rId4"/>
          <a:srcRect/>
          <a:stretch>
            <a:fillRect/>
          </a:stretch>
        </p:blipFill>
        <p:spPr bwMode="auto">
          <a:xfrm>
            <a:off x="4700588" y="1989138"/>
            <a:ext cx="4408487" cy="391636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idx="4294967295"/>
          </p:nvPr>
        </p:nvSpPr>
        <p:spPr bwMode="auto">
          <a:xfrm>
            <a:off x="827088" y="188913"/>
            <a:ext cx="7772400" cy="1152525"/>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rPr>
              <a:t>Infiltration velocity (m/s)  </a:t>
            </a:r>
            <a:br>
              <a:rPr lang="en-US" sz="3600" smtClean="0">
                <a:solidFill>
                  <a:schemeClr val="tx2"/>
                </a:solidFill>
                <a:latin typeface="Times New Roman" pitchFamily="18" charset="0"/>
              </a:rPr>
            </a:br>
            <a:r>
              <a:rPr lang="en-US" sz="3600" smtClean="0">
                <a:solidFill>
                  <a:schemeClr val="tx2"/>
                </a:solidFill>
                <a:latin typeface="Times New Roman" pitchFamily="18" charset="0"/>
              </a:rPr>
              <a:t>RCA Vessels No 1 and No 2</a:t>
            </a:r>
          </a:p>
        </p:txBody>
      </p:sp>
      <p:pic>
        <p:nvPicPr>
          <p:cNvPr id="104451" name="Εικόνα 7" descr="C:\Journal\Eikones\4a).jpg"/>
          <p:cNvPicPr>
            <a:picLocks noGrp="1" noChangeAspect="1" noChangeArrowheads="1"/>
          </p:cNvPicPr>
          <p:nvPr>
            <p:ph type="body" idx="4294967295"/>
          </p:nvPr>
        </p:nvPicPr>
        <p:blipFill>
          <a:blip r:embed="rId3"/>
          <a:srcRect/>
          <a:stretch>
            <a:fillRect/>
          </a:stretch>
        </p:blipFill>
        <p:spPr>
          <a:xfrm>
            <a:off x="107950" y="2060575"/>
            <a:ext cx="4464050" cy="3970338"/>
          </a:xfrm>
          <a:noFill/>
        </p:spPr>
      </p:pic>
      <p:pic>
        <p:nvPicPr>
          <p:cNvPr id="104452" name="Εικόνα 8" descr="C:\Journal\Eikones\4b).jpg"/>
          <p:cNvPicPr>
            <a:picLocks noChangeAspect="1" noChangeArrowheads="1"/>
          </p:cNvPicPr>
          <p:nvPr/>
        </p:nvPicPr>
        <p:blipFill>
          <a:blip r:embed="rId4"/>
          <a:srcRect/>
          <a:stretch>
            <a:fillRect/>
          </a:stretch>
        </p:blipFill>
        <p:spPr bwMode="auto">
          <a:xfrm>
            <a:off x="4716463" y="2090738"/>
            <a:ext cx="4392612" cy="39068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idx="4294967295"/>
          </p:nvPr>
        </p:nvSpPr>
        <p:spPr bwMode="auto">
          <a:xfrm>
            <a:off x="827088" y="188913"/>
            <a:ext cx="7772400" cy="1223962"/>
          </a:xfrm>
        </p:spPr>
        <p:txBody>
          <a:bodyPr wrap="square" lIns="91440" tIns="45720" rIns="91440" bIns="45720" numCol="1" anchorCtr="0" compatLnSpc="1">
            <a:prstTxWarp prst="textNoShape">
              <a:avLst/>
            </a:prstTxWarp>
          </a:bodyPr>
          <a:lstStyle/>
          <a:p>
            <a:pPr algn="ctr">
              <a:defRPr/>
            </a:pPr>
            <a:r>
              <a:rPr lang="en-US" sz="2400" smtClean="0">
                <a:solidFill>
                  <a:schemeClr val="tx2"/>
                </a:solidFill>
                <a:latin typeface="Times New Roman" pitchFamily="18" charset="0"/>
              </a:rPr>
              <a:t>Normalized luminal surface LDL concentration Cw/Co contours </a:t>
            </a:r>
            <a:r>
              <a:rPr lang="en-GB" sz="2400" smtClean="0">
                <a:solidFill>
                  <a:schemeClr val="tx2"/>
                </a:solidFill>
                <a:latin typeface="Times New Roman" pitchFamily="18" charset="0"/>
              </a:rPr>
              <a:t>of the RCAs. </a:t>
            </a:r>
            <a:r>
              <a:rPr lang="en-US" sz="2400" smtClean="0">
                <a:solidFill>
                  <a:schemeClr val="tx2"/>
                </a:solidFill>
                <a:latin typeface="Times New Roman" pitchFamily="18" charset="0"/>
              </a:rPr>
              <a:t>Infiltration velocity </a:t>
            </a:r>
            <a:r>
              <a:rPr lang="en-GB" sz="2400" smtClean="0">
                <a:solidFill>
                  <a:schemeClr val="tx2"/>
                </a:solidFill>
                <a:latin typeface="Times New Roman" pitchFamily="18" charset="0"/>
              </a:rPr>
              <a:t>and endothelial permeability coefficient are shear dependent </a:t>
            </a:r>
            <a:r>
              <a:rPr lang="en-US" sz="2400" b="1" smtClean="0">
                <a:solidFill>
                  <a:schemeClr val="tx2"/>
                </a:solidFill>
                <a:latin typeface="Times New Roman" pitchFamily="18" charset="0"/>
              </a:rPr>
              <a:t/>
            </a:r>
            <a:br>
              <a:rPr lang="en-US" sz="2400" b="1" smtClean="0">
                <a:solidFill>
                  <a:schemeClr val="tx2"/>
                </a:solidFill>
                <a:latin typeface="Times New Roman" pitchFamily="18" charset="0"/>
              </a:rPr>
            </a:br>
            <a:endParaRPr lang="en-US" sz="2400" b="1" smtClean="0">
              <a:solidFill>
                <a:schemeClr val="tx2"/>
              </a:solidFill>
              <a:latin typeface="Times New Roman" pitchFamily="18" charset="0"/>
            </a:endParaRPr>
          </a:p>
        </p:txBody>
      </p:sp>
      <p:pic>
        <p:nvPicPr>
          <p:cNvPr id="105475" name="Picture 4" descr="All"/>
          <p:cNvPicPr>
            <a:picLocks noGrp="1" noChangeAspect="1" noChangeArrowheads="1"/>
          </p:cNvPicPr>
          <p:nvPr>
            <p:ph type="body" idx="4294967295"/>
          </p:nvPr>
        </p:nvPicPr>
        <p:blipFill>
          <a:blip r:embed="rId3"/>
          <a:srcRect/>
          <a:stretch>
            <a:fillRect/>
          </a:stretch>
        </p:blipFill>
        <p:spPr>
          <a:xfrm>
            <a:off x="1258888" y="1341438"/>
            <a:ext cx="6480175" cy="5353050"/>
          </a:xfrm>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idx="4294967295"/>
          </p:nvPr>
        </p:nvSpPr>
        <p:spPr bwMode="auto">
          <a:xfrm>
            <a:off x="214313" y="214313"/>
            <a:ext cx="8389937" cy="1071562"/>
          </a:xfrm>
        </p:spPr>
        <p:txBody>
          <a:bodyPr wrap="square" lIns="91440" tIns="45720" rIns="91440" bIns="45720" numCol="1" anchorCtr="0" compatLnSpc="1">
            <a:prstTxWarp prst="textNoShape">
              <a:avLst/>
            </a:prstTxWarp>
          </a:bodyPr>
          <a:lstStyle/>
          <a:p>
            <a:pPr marL="685800" indent="-685800" algn="ctr">
              <a:defRPr/>
            </a:pPr>
            <a:r>
              <a:rPr lang="en-US" sz="2800" smtClean="0">
                <a:solidFill>
                  <a:schemeClr val="tx2"/>
                </a:solidFill>
                <a:latin typeface="Times New Roman" pitchFamily="18" charset="0"/>
              </a:rPr>
              <a:t>           Area Averaged LDL concentration over RCAs </a:t>
            </a:r>
            <a:br>
              <a:rPr lang="en-US" sz="2800" smtClean="0">
                <a:solidFill>
                  <a:schemeClr val="tx2"/>
                </a:solidFill>
                <a:latin typeface="Times New Roman" pitchFamily="18" charset="0"/>
              </a:rPr>
            </a:br>
            <a:r>
              <a:rPr lang="en-US" sz="2800" smtClean="0">
                <a:solidFill>
                  <a:schemeClr val="tx2"/>
                </a:solidFill>
                <a:latin typeface="Times New Roman" pitchFamily="18" charset="0"/>
              </a:rPr>
              <a:t>using various </a:t>
            </a:r>
            <a:r>
              <a:rPr lang="en-GB" sz="2800" smtClean="0">
                <a:solidFill>
                  <a:schemeClr val="tx2"/>
                </a:solidFill>
                <a:latin typeface="Times New Roman" pitchFamily="18" charset="0"/>
              </a:rPr>
              <a:t>Vw and K </a:t>
            </a:r>
            <a:r>
              <a:rPr lang="en-US" sz="1400" smtClean="0">
                <a:solidFill>
                  <a:schemeClr val="tx2"/>
                </a:solidFill>
                <a:latin typeface="Times New Roman" pitchFamily="18" charset="0"/>
              </a:rPr>
              <a:t/>
            </a:r>
            <a:br>
              <a:rPr lang="en-US" sz="1400" smtClean="0">
                <a:solidFill>
                  <a:schemeClr val="tx2"/>
                </a:solidFill>
                <a:latin typeface="Times New Roman" pitchFamily="18" charset="0"/>
              </a:rPr>
            </a:br>
            <a:endParaRPr lang="en-US" sz="1400" b="1" smtClean="0">
              <a:solidFill>
                <a:schemeClr val="tx2"/>
              </a:solidFill>
              <a:latin typeface="Times New Roman" pitchFamily="18" charset="0"/>
            </a:endParaRPr>
          </a:p>
        </p:txBody>
      </p:sp>
      <p:graphicFrame>
        <p:nvGraphicFramePr>
          <p:cNvPr id="4" name="3 - Πίνακας"/>
          <p:cNvGraphicFramePr>
            <a:graphicFrameLocks noGrp="1"/>
          </p:cNvGraphicFramePr>
          <p:nvPr/>
        </p:nvGraphicFramePr>
        <p:xfrm>
          <a:off x="2571750" y="1214438"/>
          <a:ext cx="4857783" cy="2828940"/>
        </p:xfrm>
        <a:graphic>
          <a:graphicData uri="http://schemas.openxmlformats.org/drawingml/2006/table">
            <a:tbl>
              <a:tblPr/>
              <a:tblGrid>
                <a:gridCol w="1778952"/>
                <a:gridCol w="939549"/>
                <a:gridCol w="1069641"/>
                <a:gridCol w="1069641"/>
              </a:tblGrid>
              <a:tr h="942980">
                <a:tc>
                  <a:txBody>
                    <a:bodyPr/>
                    <a:lstStyle/>
                    <a:p>
                      <a:pPr algn="ctr">
                        <a:lnSpc>
                          <a:spcPts val="1800"/>
                        </a:lnSpc>
                        <a:spcBef>
                          <a:spcPts val="45"/>
                        </a:spcBef>
                        <a:spcAft>
                          <a:spcPts val="0"/>
                        </a:spcAft>
                      </a:pPr>
                      <a:endParaRPr lang="en-US" sz="1000" dirty="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dirty="0">
                          <a:latin typeface="Times New Roman"/>
                          <a:ea typeface="MS Mincho"/>
                          <a:cs typeface="Times New Roman"/>
                        </a:rPr>
                        <a:t>Vessel 1</a:t>
                      </a:r>
                      <a:endParaRPr lang="el-GR" sz="1200" dirty="0">
                        <a:latin typeface="Times New Roman"/>
                        <a:ea typeface="MS Mincho"/>
                        <a:cs typeface="Times New Roman"/>
                      </a:endParaRPr>
                    </a:p>
                    <a:p>
                      <a:pPr algn="ctr">
                        <a:lnSpc>
                          <a:spcPts val="1800"/>
                        </a:lnSpc>
                        <a:spcBef>
                          <a:spcPts val="45"/>
                        </a:spcBef>
                        <a:spcAft>
                          <a:spcPts val="0"/>
                        </a:spcAft>
                      </a:pPr>
                      <a:r>
                        <a:rPr lang="en-US" sz="1000" i="1" dirty="0" err="1">
                          <a:latin typeface="Times New Roman"/>
                          <a:ea typeface="MS Mincho"/>
                          <a:cs typeface="Times New Roman"/>
                        </a:rPr>
                        <a:t>C</a:t>
                      </a:r>
                      <a:r>
                        <a:rPr lang="en-US" sz="1000" i="1" baseline="-25000" dirty="0" err="1">
                          <a:latin typeface="Times New Roman"/>
                          <a:ea typeface="MS Mincho"/>
                          <a:cs typeface="Times New Roman"/>
                        </a:rPr>
                        <a:t>w</a:t>
                      </a:r>
                      <a:r>
                        <a:rPr lang="en-US" sz="1000" i="1" dirty="0">
                          <a:latin typeface="Times New Roman"/>
                          <a:ea typeface="MS Mincho"/>
                          <a:cs typeface="Times New Roman"/>
                        </a:rPr>
                        <a:t>/C</a:t>
                      </a:r>
                      <a:r>
                        <a:rPr lang="en-US" sz="1000" i="1" baseline="-25000" dirty="0">
                          <a:latin typeface="Times New Roman"/>
                          <a:ea typeface="MS Mincho"/>
                          <a:cs typeface="Times New Roman"/>
                        </a:rPr>
                        <a:t>o</a:t>
                      </a:r>
                      <a:endParaRPr lang="el-GR" sz="1200" dirty="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a:latin typeface="Times New Roman"/>
                          <a:ea typeface="MS Mincho"/>
                          <a:cs typeface="Times New Roman"/>
                        </a:rPr>
                        <a:t>Vessel 2</a:t>
                      </a:r>
                      <a:endParaRPr lang="el-GR" sz="1200">
                        <a:latin typeface="Times New Roman"/>
                        <a:ea typeface="MS Mincho"/>
                        <a:cs typeface="Times New Roman"/>
                      </a:endParaRPr>
                    </a:p>
                    <a:p>
                      <a:pPr algn="ctr">
                        <a:lnSpc>
                          <a:spcPts val="1800"/>
                        </a:lnSpc>
                        <a:spcBef>
                          <a:spcPts val="45"/>
                        </a:spcBef>
                        <a:spcAft>
                          <a:spcPts val="0"/>
                        </a:spcAft>
                      </a:pPr>
                      <a:r>
                        <a:rPr lang="en-US" sz="1000" i="1">
                          <a:latin typeface="Times New Roman"/>
                          <a:ea typeface="MS Mincho"/>
                          <a:cs typeface="Times New Roman"/>
                        </a:rPr>
                        <a:t>C</a:t>
                      </a:r>
                      <a:r>
                        <a:rPr lang="en-US" sz="1000" i="1" baseline="-25000">
                          <a:latin typeface="Times New Roman"/>
                          <a:ea typeface="MS Mincho"/>
                          <a:cs typeface="Times New Roman"/>
                        </a:rPr>
                        <a:t>w</a:t>
                      </a:r>
                      <a:r>
                        <a:rPr lang="en-US" sz="1000" i="1">
                          <a:latin typeface="Times New Roman"/>
                          <a:ea typeface="MS Mincho"/>
                          <a:cs typeface="Times New Roman"/>
                        </a:rPr>
                        <a:t>/C</a:t>
                      </a:r>
                      <a:r>
                        <a:rPr lang="en-US" sz="1000" i="1" baseline="-25000">
                          <a:latin typeface="Times New Roman"/>
                          <a:ea typeface="MS Mincho"/>
                          <a:cs typeface="Times New Roman"/>
                        </a:rPr>
                        <a:t>o</a:t>
                      </a:r>
                      <a:endParaRPr lang="el-GR" sz="120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a:latin typeface="Times New Roman"/>
                          <a:ea typeface="MS Mincho"/>
                          <a:cs typeface="Times New Roman"/>
                        </a:rPr>
                        <a:t>Vessel 3</a:t>
                      </a:r>
                      <a:endParaRPr lang="el-GR" sz="1200">
                        <a:latin typeface="Times New Roman"/>
                        <a:ea typeface="MS Mincho"/>
                        <a:cs typeface="Times New Roman"/>
                      </a:endParaRPr>
                    </a:p>
                    <a:p>
                      <a:pPr algn="ctr">
                        <a:lnSpc>
                          <a:spcPts val="1800"/>
                        </a:lnSpc>
                        <a:spcBef>
                          <a:spcPts val="45"/>
                        </a:spcBef>
                        <a:spcAft>
                          <a:spcPts val="0"/>
                        </a:spcAft>
                      </a:pPr>
                      <a:r>
                        <a:rPr lang="en-US" sz="1000" i="1">
                          <a:latin typeface="Times New Roman"/>
                          <a:ea typeface="MS Mincho"/>
                          <a:cs typeface="Times New Roman"/>
                        </a:rPr>
                        <a:t>C</a:t>
                      </a:r>
                      <a:r>
                        <a:rPr lang="en-US" sz="1000" i="1" baseline="-25000">
                          <a:latin typeface="Times New Roman"/>
                          <a:ea typeface="MS Mincho"/>
                          <a:cs typeface="Times New Roman"/>
                        </a:rPr>
                        <a:t>w</a:t>
                      </a:r>
                      <a:r>
                        <a:rPr lang="en-US" sz="1000" i="1">
                          <a:latin typeface="Times New Roman"/>
                          <a:ea typeface="MS Mincho"/>
                          <a:cs typeface="Times New Roman"/>
                        </a:rPr>
                        <a:t>/C</a:t>
                      </a:r>
                      <a:r>
                        <a:rPr lang="en-US" sz="1000" i="1" baseline="-25000">
                          <a:latin typeface="Times New Roman"/>
                          <a:ea typeface="MS Mincho"/>
                          <a:cs typeface="Times New Roman"/>
                        </a:rPr>
                        <a:t>o</a:t>
                      </a:r>
                      <a:endParaRPr lang="el-GR" sz="120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2980">
                <a:tc>
                  <a:txBody>
                    <a:bodyPr/>
                    <a:lstStyle/>
                    <a:p>
                      <a:pPr algn="ctr">
                        <a:lnSpc>
                          <a:spcPts val="1800"/>
                        </a:lnSpc>
                        <a:spcBef>
                          <a:spcPts val="45"/>
                        </a:spcBef>
                        <a:spcAft>
                          <a:spcPts val="0"/>
                        </a:spcAft>
                      </a:pPr>
                      <a:r>
                        <a:rPr lang="en-US" sz="1000" i="1" dirty="0" err="1">
                          <a:latin typeface="Times New Roman"/>
                          <a:ea typeface="MS Mincho"/>
                          <a:cs typeface="Times New Roman"/>
                        </a:rPr>
                        <a:t>V</a:t>
                      </a:r>
                      <a:r>
                        <a:rPr lang="en-US" sz="1000" i="1" baseline="-25000" dirty="0" err="1">
                          <a:latin typeface="Times New Roman"/>
                          <a:ea typeface="MS Mincho"/>
                          <a:cs typeface="Times New Roman"/>
                        </a:rPr>
                        <a:t>w</a:t>
                      </a:r>
                      <a:r>
                        <a:rPr lang="en-US" sz="1000" dirty="0">
                          <a:latin typeface="Times New Roman"/>
                          <a:ea typeface="MS Mincho"/>
                          <a:cs typeface="Times New Roman"/>
                        </a:rPr>
                        <a:t>=0.6x10</a:t>
                      </a:r>
                      <a:r>
                        <a:rPr lang="en-US" sz="1000" baseline="30000" dirty="0">
                          <a:latin typeface="Times New Roman"/>
                          <a:ea typeface="MS Mincho"/>
                          <a:cs typeface="Times New Roman"/>
                        </a:rPr>
                        <a:t>-8 </a:t>
                      </a:r>
                      <a:r>
                        <a:rPr lang="en-US" sz="1000" dirty="0">
                          <a:latin typeface="Times New Roman"/>
                          <a:ea typeface="MS Mincho"/>
                          <a:cs typeface="Times New Roman"/>
                        </a:rPr>
                        <a:t>m/s</a:t>
                      </a:r>
                      <a:endParaRPr lang="el-GR" sz="1200" dirty="0">
                        <a:latin typeface="Times New Roman"/>
                        <a:ea typeface="MS Mincho"/>
                        <a:cs typeface="Times New Roman"/>
                      </a:endParaRPr>
                    </a:p>
                    <a:p>
                      <a:pPr algn="ctr">
                        <a:lnSpc>
                          <a:spcPts val="1800"/>
                        </a:lnSpc>
                        <a:spcBef>
                          <a:spcPts val="45"/>
                        </a:spcBef>
                        <a:spcAft>
                          <a:spcPts val="0"/>
                        </a:spcAft>
                      </a:pPr>
                      <a:r>
                        <a:rPr lang="en-US" sz="1000" i="1" dirty="0">
                          <a:latin typeface="Times New Roman"/>
                          <a:ea typeface="MS Mincho"/>
                          <a:cs typeface="Times New Roman"/>
                        </a:rPr>
                        <a:t>K</a:t>
                      </a:r>
                      <a:r>
                        <a:rPr lang="en-US" sz="1000" dirty="0">
                          <a:latin typeface="Times New Roman"/>
                          <a:ea typeface="MS Mincho"/>
                          <a:cs typeface="Times New Roman"/>
                        </a:rPr>
                        <a:t>=2.0x10</a:t>
                      </a:r>
                      <a:r>
                        <a:rPr lang="en-US" sz="1000" baseline="30000" dirty="0">
                          <a:latin typeface="Times New Roman"/>
                          <a:ea typeface="MS Mincho"/>
                          <a:cs typeface="Times New Roman"/>
                        </a:rPr>
                        <a:t>-10</a:t>
                      </a:r>
                      <a:r>
                        <a:rPr lang="en-US" sz="1000" dirty="0">
                          <a:latin typeface="Times New Roman"/>
                          <a:ea typeface="MS Mincho"/>
                          <a:cs typeface="Times New Roman"/>
                        </a:rPr>
                        <a:t> m/s</a:t>
                      </a:r>
                      <a:endParaRPr lang="el-GR" sz="1200" dirty="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dirty="0">
                          <a:latin typeface="Times New Roman"/>
                          <a:ea typeface="MS Mincho"/>
                          <a:cs typeface="Times New Roman"/>
                        </a:rPr>
                        <a:t>1.030</a:t>
                      </a:r>
                      <a:endParaRPr lang="el-GR" sz="1200" dirty="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dirty="0">
                          <a:latin typeface="Times New Roman"/>
                          <a:ea typeface="MS Mincho"/>
                          <a:cs typeface="Times New Roman"/>
                        </a:rPr>
                        <a:t>1.041</a:t>
                      </a:r>
                      <a:endParaRPr lang="el-GR" sz="1200" dirty="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dirty="0">
                          <a:latin typeface="Times New Roman"/>
                          <a:ea typeface="MS Mincho"/>
                          <a:cs typeface="Times New Roman"/>
                        </a:rPr>
                        <a:t>1.046</a:t>
                      </a:r>
                      <a:endParaRPr lang="el-GR" sz="1200" dirty="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2980">
                <a:tc>
                  <a:txBody>
                    <a:bodyPr/>
                    <a:lstStyle/>
                    <a:p>
                      <a:pPr algn="ctr">
                        <a:lnSpc>
                          <a:spcPts val="1800"/>
                        </a:lnSpc>
                        <a:spcBef>
                          <a:spcPts val="45"/>
                        </a:spcBef>
                        <a:spcAft>
                          <a:spcPts val="0"/>
                        </a:spcAft>
                      </a:pPr>
                      <a:r>
                        <a:rPr lang="en-US" sz="1000">
                          <a:latin typeface="Times New Roman"/>
                          <a:ea typeface="MS Mincho"/>
                          <a:cs typeface="Times New Roman"/>
                        </a:rPr>
                        <a:t>Shear dependent</a:t>
                      </a:r>
                      <a:endParaRPr lang="el-GR" sz="1200">
                        <a:latin typeface="Times New Roman"/>
                        <a:ea typeface="MS Mincho"/>
                        <a:cs typeface="Times New Roman"/>
                      </a:endParaRPr>
                    </a:p>
                    <a:p>
                      <a:pPr algn="ctr">
                        <a:lnSpc>
                          <a:spcPts val="1800"/>
                        </a:lnSpc>
                        <a:spcBef>
                          <a:spcPts val="45"/>
                        </a:spcBef>
                        <a:spcAft>
                          <a:spcPts val="0"/>
                        </a:spcAft>
                      </a:pPr>
                      <a:r>
                        <a:rPr lang="en-US" sz="1000" i="1">
                          <a:latin typeface="Times New Roman"/>
                          <a:ea typeface="MS Mincho"/>
                          <a:cs typeface="Times New Roman"/>
                        </a:rPr>
                        <a:t>V</a:t>
                      </a:r>
                      <a:r>
                        <a:rPr lang="en-US" sz="1000" i="1" baseline="-25000">
                          <a:latin typeface="Times New Roman"/>
                          <a:ea typeface="MS Mincho"/>
                          <a:cs typeface="Times New Roman"/>
                        </a:rPr>
                        <a:t>w</a:t>
                      </a:r>
                      <a:r>
                        <a:rPr lang="en-US" sz="1000" i="1">
                          <a:latin typeface="Times New Roman"/>
                          <a:ea typeface="MS Mincho"/>
                          <a:cs typeface="Times New Roman"/>
                        </a:rPr>
                        <a:t> </a:t>
                      </a:r>
                      <a:r>
                        <a:rPr lang="en-US" sz="1000">
                          <a:latin typeface="Times New Roman"/>
                          <a:ea typeface="MS Mincho"/>
                          <a:cs typeface="Times New Roman"/>
                        </a:rPr>
                        <a:t>and </a:t>
                      </a:r>
                      <a:r>
                        <a:rPr lang="en-US" sz="1000" i="1">
                          <a:latin typeface="Times New Roman"/>
                          <a:ea typeface="MS Mincho"/>
                          <a:cs typeface="Times New Roman"/>
                        </a:rPr>
                        <a:t>K</a:t>
                      </a:r>
                      <a:endParaRPr lang="el-GR" sz="120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dirty="0">
                          <a:latin typeface="Times New Roman"/>
                          <a:ea typeface="MS Mincho"/>
                          <a:cs typeface="Times New Roman"/>
                        </a:rPr>
                        <a:t>1.075</a:t>
                      </a:r>
                      <a:endParaRPr lang="el-GR" sz="1200" dirty="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a:latin typeface="Times New Roman"/>
                          <a:ea typeface="MS Mincho"/>
                          <a:cs typeface="Times New Roman"/>
                        </a:rPr>
                        <a:t>1.117</a:t>
                      </a:r>
                      <a:endParaRPr lang="el-GR" sz="120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tabLst>
                          <a:tab pos="141605" algn="l"/>
                          <a:tab pos="291465" algn="ctr"/>
                        </a:tabLst>
                      </a:pPr>
                      <a:r>
                        <a:rPr lang="en-US" sz="1000" dirty="0">
                          <a:latin typeface="Times New Roman"/>
                          <a:ea typeface="MS Mincho"/>
                          <a:cs typeface="Times New Roman"/>
                        </a:rPr>
                        <a:t>1.125</a:t>
                      </a:r>
                      <a:endParaRPr lang="el-GR" sz="1200" dirty="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6 - Πίνακας"/>
          <p:cNvGraphicFramePr>
            <a:graphicFrameLocks noGrp="1"/>
          </p:cNvGraphicFramePr>
          <p:nvPr/>
        </p:nvGraphicFramePr>
        <p:xfrm>
          <a:off x="2500313" y="4214813"/>
          <a:ext cx="4857784" cy="2214579"/>
        </p:xfrm>
        <a:graphic>
          <a:graphicData uri="http://schemas.openxmlformats.org/drawingml/2006/table">
            <a:tbl>
              <a:tblPr/>
              <a:tblGrid>
                <a:gridCol w="1866081"/>
                <a:gridCol w="980414"/>
                <a:gridCol w="1078249"/>
                <a:gridCol w="933040"/>
              </a:tblGrid>
              <a:tr h="738193">
                <a:tc>
                  <a:txBody>
                    <a:bodyPr/>
                    <a:lstStyle/>
                    <a:p>
                      <a:pPr algn="ctr">
                        <a:lnSpc>
                          <a:spcPts val="1800"/>
                        </a:lnSpc>
                        <a:spcBef>
                          <a:spcPts val="45"/>
                        </a:spcBef>
                        <a:spcAft>
                          <a:spcPts val="0"/>
                        </a:spcAft>
                      </a:pPr>
                      <a:endParaRPr lang="en-US" sz="1000" dirty="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a:latin typeface="Times New Roman"/>
                          <a:ea typeface="MS Mincho"/>
                          <a:cs typeface="Times New Roman"/>
                        </a:rPr>
                        <a:t>Vessel 4</a:t>
                      </a:r>
                      <a:endParaRPr lang="el-GR" sz="1200">
                        <a:latin typeface="Times New Roman"/>
                        <a:ea typeface="MS Mincho"/>
                        <a:cs typeface="Times New Roman"/>
                      </a:endParaRPr>
                    </a:p>
                    <a:p>
                      <a:pPr algn="ctr">
                        <a:lnSpc>
                          <a:spcPts val="1800"/>
                        </a:lnSpc>
                        <a:spcBef>
                          <a:spcPts val="45"/>
                        </a:spcBef>
                        <a:spcAft>
                          <a:spcPts val="0"/>
                        </a:spcAft>
                      </a:pPr>
                      <a:r>
                        <a:rPr lang="en-US" sz="1000" i="1">
                          <a:latin typeface="Times New Roman"/>
                          <a:ea typeface="MS Mincho"/>
                          <a:cs typeface="Times New Roman"/>
                        </a:rPr>
                        <a:t>C</a:t>
                      </a:r>
                      <a:r>
                        <a:rPr lang="en-US" sz="1000" i="1" baseline="-25000">
                          <a:latin typeface="Times New Roman"/>
                          <a:ea typeface="MS Mincho"/>
                          <a:cs typeface="Times New Roman"/>
                        </a:rPr>
                        <a:t>w</a:t>
                      </a:r>
                      <a:r>
                        <a:rPr lang="en-US" sz="1000" i="1">
                          <a:latin typeface="Times New Roman"/>
                          <a:ea typeface="MS Mincho"/>
                          <a:cs typeface="Times New Roman"/>
                        </a:rPr>
                        <a:t>/C</a:t>
                      </a:r>
                      <a:r>
                        <a:rPr lang="en-US" sz="1000" baseline="-25000">
                          <a:latin typeface="Times New Roman"/>
                          <a:ea typeface="MS Mincho"/>
                          <a:cs typeface="Times New Roman"/>
                        </a:rPr>
                        <a:t>o</a:t>
                      </a:r>
                      <a:endParaRPr lang="el-GR" sz="120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a:latin typeface="Times New Roman"/>
                          <a:ea typeface="MS Mincho"/>
                          <a:cs typeface="Times New Roman"/>
                        </a:rPr>
                        <a:t>Vessel 5</a:t>
                      </a:r>
                      <a:endParaRPr lang="el-GR" sz="1200">
                        <a:latin typeface="Times New Roman"/>
                        <a:ea typeface="MS Mincho"/>
                        <a:cs typeface="Times New Roman"/>
                      </a:endParaRPr>
                    </a:p>
                    <a:p>
                      <a:pPr algn="ctr">
                        <a:lnSpc>
                          <a:spcPts val="1800"/>
                        </a:lnSpc>
                        <a:spcBef>
                          <a:spcPts val="45"/>
                        </a:spcBef>
                        <a:spcAft>
                          <a:spcPts val="0"/>
                        </a:spcAft>
                      </a:pPr>
                      <a:r>
                        <a:rPr lang="en-US" sz="1000" i="1">
                          <a:latin typeface="Times New Roman"/>
                          <a:ea typeface="MS Mincho"/>
                          <a:cs typeface="Times New Roman"/>
                        </a:rPr>
                        <a:t>C</a:t>
                      </a:r>
                      <a:r>
                        <a:rPr lang="en-US" sz="1000" i="1" baseline="-25000">
                          <a:latin typeface="Times New Roman"/>
                          <a:ea typeface="MS Mincho"/>
                          <a:cs typeface="Times New Roman"/>
                        </a:rPr>
                        <a:t>w</a:t>
                      </a:r>
                      <a:r>
                        <a:rPr lang="en-US" sz="1000" i="1">
                          <a:latin typeface="Times New Roman"/>
                          <a:ea typeface="MS Mincho"/>
                          <a:cs typeface="Times New Roman"/>
                        </a:rPr>
                        <a:t>/C</a:t>
                      </a:r>
                      <a:r>
                        <a:rPr lang="en-US" sz="1000" i="1" baseline="-25000">
                          <a:latin typeface="Times New Roman"/>
                          <a:ea typeface="MS Mincho"/>
                          <a:cs typeface="Times New Roman"/>
                        </a:rPr>
                        <a:t>o</a:t>
                      </a:r>
                      <a:endParaRPr lang="el-GR" sz="120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a:latin typeface="Times New Roman"/>
                          <a:ea typeface="MS Mincho"/>
                          <a:cs typeface="Times New Roman"/>
                        </a:rPr>
                        <a:t>Vessel 6</a:t>
                      </a:r>
                      <a:endParaRPr lang="el-GR" sz="1200">
                        <a:latin typeface="Times New Roman"/>
                        <a:ea typeface="MS Mincho"/>
                        <a:cs typeface="Times New Roman"/>
                      </a:endParaRPr>
                    </a:p>
                    <a:p>
                      <a:pPr algn="ctr">
                        <a:lnSpc>
                          <a:spcPts val="1800"/>
                        </a:lnSpc>
                        <a:spcBef>
                          <a:spcPts val="45"/>
                        </a:spcBef>
                        <a:spcAft>
                          <a:spcPts val="0"/>
                        </a:spcAft>
                      </a:pPr>
                      <a:r>
                        <a:rPr lang="en-US" sz="1000" i="1">
                          <a:latin typeface="Times New Roman"/>
                          <a:ea typeface="MS Mincho"/>
                          <a:cs typeface="Times New Roman"/>
                        </a:rPr>
                        <a:t>C</a:t>
                      </a:r>
                      <a:r>
                        <a:rPr lang="en-US" sz="1000" i="1" baseline="-25000">
                          <a:latin typeface="Times New Roman"/>
                          <a:ea typeface="MS Mincho"/>
                          <a:cs typeface="Times New Roman"/>
                        </a:rPr>
                        <a:t>w</a:t>
                      </a:r>
                      <a:r>
                        <a:rPr lang="en-US" sz="1000" i="1">
                          <a:latin typeface="Times New Roman"/>
                          <a:ea typeface="MS Mincho"/>
                          <a:cs typeface="Times New Roman"/>
                        </a:rPr>
                        <a:t>/C</a:t>
                      </a:r>
                      <a:r>
                        <a:rPr lang="en-US" sz="1000" i="1" baseline="-25000">
                          <a:latin typeface="Times New Roman"/>
                          <a:ea typeface="MS Mincho"/>
                          <a:cs typeface="Times New Roman"/>
                        </a:rPr>
                        <a:t>o</a:t>
                      </a:r>
                      <a:endParaRPr lang="el-GR" sz="120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8193">
                <a:tc>
                  <a:txBody>
                    <a:bodyPr/>
                    <a:lstStyle/>
                    <a:p>
                      <a:pPr algn="ctr">
                        <a:lnSpc>
                          <a:spcPts val="1800"/>
                        </a:lnSpc>
                        <a:spcBef>
                          <a:spcPts val="45"/>
                        </a:spcBef>
                        <a:spcAft>
                          <a:spcPts val="0"/>
                        </a:spcAft>
                      </a:pPr>
                      <a:r>
                        <a:rPr lang="en-US" sz="1000" i="1">
                          <a:latin typeface="Times New Roman"/>
                          <a:ea typeface="MS Mincho"/>
                          <a:cs typeface="Times New Roman"/>
                        </a:rPr>
                        <a:t>V</a:t>
                      </a:r>
                      <a:r>
                        <a:rPr lang="en-US" sz="1000" i="1" baseline="-25000">
                          <a:latin typeface="Times New Roman"/>
                          <a:ea typeface="MS Mincho"/>
                          <a:cs typeface="Times New Roman"/>
                        </a:rPr>
                        <a:t>w</a:t>
                      </a:r>
                      <a:r>
                        <a:rPr lang="en-US" sz="1000">
                          <a:latin typeface="Times New Roman"/>
                          <a:ea typeface="MS Mincho"/>
                          <a:cs typeface="Times New Roman"/>
                        </a:rPr>
                        <a:t>=0.6x10</a:t>
                      </a:r>
                      <a:r>
                        <a:rPr lang="en-US" sz="1000" baseline="30000">
                          <a:latin typeface="Times New Roman"/>
                          <a:ea typeface="MS Mincho"/>
                          <a:cs typeface="Times New Roman"/>
                        </a:rPr>
                        <a:t>-8 </a:t>
                      </a:r>
                      <a:r>
                        <a:rPr lang="en-US" sz="1000">
                          <a:latin typeface="Times New Roman"/>
                          <a:ea typeface="MS Mincho"/>
                          <a:cs typeface="Times New Roman"/>
                        </a:rPr>
                        <a:t>m/s</a:t>
                      </a:r>
                      <a:endParaRPr lang="el-GR" sz="1200">
                        <a:latin typeface="Times New Roman"/>
                        <a:ea typeface="MS Mincho"/>
                        <a:cs typeface="Times New Roman"/>
                      </a:endParaRPr>
                    </a:p>
                    <a:p>
                      <a:pPr algn="ctr">
                        <a:lnSpc>
                          <a:spcPts val="1800"/>
                        </a:lnSpc>
                        <a:spcBef>
                          <a:spcPts val="45"/>
                        </a:spcBef>
                        <a:spcAft>
                          <a:spcPts val="0"/>
                        </a:spcAft>
                      </a:pPr>
                      <a:r>
                        <a:rPr lang="en-US" sz="1000" i="1">
                          <a:latin typeface="Times New Roman"/>
                          <a:ea typeface="MS Mincho"/>
                          <a:cs typeface="Times New Roman"/>
                        </a:rPr>
                        <a:t>K</a:t>
                      </a:r>
                      <a:r>
                        <a:rPr lang="en-US" sz="1000">
                          <a:latin typeface="Times New Roman"/>
                          <a:ea typeface="MS Mincho"/>
                          <a:cs typeface="Times New Roman"/>
                        </a:rPr>
                        <a:t>=2.0x10</a:t>
                      </a:r>
                      <a:r>
                        <a:rPr lang="en-US" sz="1000" baseline="30000">
                          <a:latin typeface="Times New Roman"/>
                          <a:ea typeface="MS Mincho"/>
                          <a:cs typeface="Times New Roman"/>
                        </a:rPr>
                        <a:t>-10</a:t>
                      </a:r>
                      <a:r>
                        <a:rPr lang="en-US" sz="1000">
                          <a:latin typeface="Times New Roman"/>
                          <a:ea typeface="MS Mincho"/>
                          <a:cs typeface="Times New Roman"/>
                        </a:rPr>
                        <a:t> m/s</a:t>
                      </a:r>
                      <a:endParaRPr lang="el-GR" sz="120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dirty="0">
                          <a:latin typeface="Times New Roman"/>
                          <a:ea typeface="MS Mincho"/>
                          <a:cs typeface="Times New Roman"/>
                        </a:rPr>
                        <a:t>1.036</a:t>
                      </a:r>
                      <a:endParaRPr lang="el-GR" sz="1200" dirty="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dirty="0">
                          <a:latin typeface="Times New Roman"/>
                          <a:ea typeface="MS Mincho"/>
                          <a:cs typeface="Times New Roman"/>
                        </a:rPr>
                        <a:t>1.033</a:t>
                      </a:r>
                      <a:endParaRPr lang="el-GR" sz="1200" dirty="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a:latin typeface="Times New Roman"/>
                          <a:ea typeface="MS Mincho"/>
                          <a:cs typeface="Times New Roman"/>
                        </a:rPr>
                        <a:t>1.029</a:t>
                      </a:r>
                      <a:endParaRPr lang="el-GR" sz="120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8193">
                <a:tc>
                  <a:txBody>
                    <a:bodyPr/>
                    <a:lstStyle/>
                    <a:p>
                      <a:pPr algn="ctr">
                        <a:lnSpc>
                          <a:spcPts val="1800"/>
                        </a:lnSpc>
                        <a:spcBef>
                          <a:spcPts val="45"/>
                        </a:spcBef>
                        <a:spcAft>
                          <a:spcPts val="0"/>
                        </a:spcAft>
                      </a:pPr>
                      <a:r>
                        <a:rPr lang="en-US" sz="1000" dirty="0">
                          <a:latin typeface="Times New Roman"/>
                          <a:ea typeface="MS Mincho"/>
                          <a:cs typeface="Times New Roman"/>
                        </a:rPr>
                        <a:t>Shear dependent</a:t>
                      </a:r>
                      <a:endParaRPr lang="el-GR" sz="1200" dirty="0">
                        <a:latin typeface="Times New Roman"/>
                        <a:ea typeface="MS Mincho"/>
                        <a:cs typeface="Times New Roman"/>
                      </a:endParaRPr>
                    </a:p>
                    <a:p>
                      <a:pPr algn="ctr">
                        <a:lnSpc>
                          <a:spcPts val="1800"/>
                        </a:lnSpc>
                        <a:spcBef>
                          <a:spcPts val="45"/>
                        </a:spcBef>
                        <a:spcAft>
                          <a:spcPts val="0"/>
                        </a:spcAft>
                      </a:pPr>
                      <a:r>
                        <a:rPr lang="en-US" sz="1000" i="1" dirty="0" err="1">
                          <a:latin typeface="Times New Roman"/>
                          <a:ea typeface="MS Mincho"/>
                          <a:cs typeface="Times New Roman"/>
                        </a:rPr>
                        <a:t>V</a:t>
                      </a:r>
                      <a:r>
                        <a:rPr lang="en-US" sz="1000" i="1" baseline="-25000" dirty="0" err="1">
                          <a:latin typeface="Times New Roman"/>
                          <a:ea typeface="MS Mincho"/>
                          <a:cs typeface="Times New Roman"/>
                        </a:rPr>
                        <a:t>w</a:t>
                      </a:r>
                      <a:r>
                        <a:rPr lang="en-US" sz="1000" i="1" dirty="0">
                          <a:latin typeface="Times New Roman"/>
                          <a:ea typeface="MS Mincho"/>
                          <a:cs typeface="Times New Roman"/>
                        </a:rPr>
                        <a:t> </a:t>
                      </a:r>
                      <a:r>
                        <a:rPr lang="en-US" sz="1000" dirty="0">
                          <a:latin typeface="Times New Roman"/>
                          <a:ea typeface="MS Mincho"/>
                          <a:cs typeface="Times New Roman"/>
                        </a:rPr>
                        <a:t>and </a:t>
                      </a:r>
                      <a:r>
                        <a:rPr lang="en-US" sz="1000" i="1" dirty="0">
                          <a:latin typeface="Times New Roman"/>
                          <a:ea typeface="MS Mincho"/>
                          <a:cs typeface="Times New Roman"/>
                        </a:rPr>
                        <a:t>K</a:t>
                      </a:r>
                      <a:endParaRPr lang="el-GR" sz="1200" dirty="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a:latin typeface="Times New Roman"/>
                          <a:ea typeface="MS Mincho"/>
                          <a:cs typeface="Times New Roman"/>
                        </a:rPr>
                        <a:t>1.097</a:t>
                      </a:r>
                      <a:endParaRPr lang="el-GR" sz="120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a:latin typeface="Times New Roman"/>
                          <a:ea typeface="MS Mincho"/>
                          <a:cs typeface="Times New Roman"/>
                        </a:rPr>
                        <a:t>1.089</a:t>
                      </a:r>
                      <a:endParaRPr lang="el-GR" sz="120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Bef>
                          <a:spcPts val="45"/>
                        </a:spcBef>
                        <a:spcAft>
                          <a:spcPts val="0"/>
                        </a:spcAft>
                      </a:pPr>
                      <a:r>
                        <a:rPr lang="en-US" sz="1000" dirty="0">
                          <a:latin typeface="Times New Roman"/>
                          <a:ea typeface="MS Mincho"/>
                          <a:cs typeface="Times New Roman"/>
                        </a:rPr>
                        <a:t>1.075</a:t>
                      </a:r>
                      <a:endParaRPr lang="el-GR" sz="1200" dirty="0">
                        <a:latin typeface="Times New Roman"/>
                        <a:ea typeface="MS Mincho"/>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idx="4294967295"/>
          </p:nvPr>
        </p:nvSpPr>
        <p:spPr bwMode="auto">
          <a:xfrm>
            <a:off x="0" y="214313"/>
            <a:ext cx="9144000" cy="1071562"/>
          </a:xfrm>
        </p:spPr>
        <p:txBody>
          <a:bodyPr wrap="square" lIns="91440" tIns="45720" rIns="91440" bIns="45720" numCol="1" anchorCtr="0" compatLnSpc="1">
            <a:prstTxWarp prst="textNoShape">
              <a:avLst/>
            </a:prstTxWarp>
          </a:bodyPr>
          <a:lstStyle/>
          <a:p>
            <a:pPr marL="685800" indent="-685800" algn="ctr">
              <a:defRPr/>
            </a:pPr>
            <a:r>
              <a:rPr lang="en-US" sz="2800" smtClean="0">
                <a:solidFill>
                  <a:schemeClr val="tx2"/>
                </a:solidFill>
                <a:latin typeface="Times New Roman" pitchFamily="18" charset="0"/>
              </a:rPr>
              <a:t>           RCA Vessel No 1</a:t>
            </a:r>
            <a:br>
              <a:rPr lang="en-US" sz="2800" smtClean="0">
                <a:solidFill>
                  <a:schemeClr val="tx2"/>
                </a:solidFill>
                <a:latin typeface="Times New Roman" pitchFamily="18" charset="0"/>
              </a:rPr>
            </a:br>
            <a:r>
              <a:rPr lang="en-US" sz="2800" smtClean="0">
                <a:solidFill>
                  <a:schemeClr val="tx2"/>
                </a:solidFill>
                <a:latin typeface="Times New Roman" pitchFamily="18" charset="0"/>
              </a:rPr>
              <a:t>WSS (N/m2) magnitude. </a:t>
            </a:r>
            <a:r>
              <a:rPr lang="en-GB" sz="2800" smtClean="0">
                <a:solidFill>
                  <a:schemeClr val="tx2"/>
                </a:solidFill>
                <a:latin typeface="Times New Roman" pitchFamily="18" charset="0"/>
              </a:rPr>
              <a:t>Vw and K are shear dependent</a:t>
            </a:r>
            <a:r>
              <a:rPr lang="en-US" sz="2800" smtClean="0">
                <a:solidFill>
                  <a:schemeClr val="tx2"/>
                </a:solidFill>
                <a:latin typeface="Times New Roman" pitchFamily="18" charset="0"/>
              </a:rPr>
              <a:t> </a:t>
            </a:r>
            <a:r>
              <a:rPr lang="en-US" sz="1400" smtClean="0">
                <a:solidFill>
                  <a:schemeClr val="tx2"/>
                </a:solidFill>
                <a:latin typeface="Times New Roman" pitchFamily="18" charset="0"/>
              </a:rPr>
              <a:t/>
            </a:r>
            <a:br>
              <a:rPr lang="en-US" sz="1400" smtClean="0">
                <a:solidFill>
                  <a:schemeClr val="tx2"/>
                </a:solidFill>
                <a:latin typeface="Times New Roman" pitchFamily="18" charset="0"/>
              </a:rPr>
            </a:br>
            <a:endParaRPr lang="en-US" sz="1400" b="1" smtClean="0">
              <a:solidFill>
                <a:schemeClr val="tx2"/>
              </a:solidFill>
              <a:latin typeface="Times New Roman" pitchFamily="18" charset="0"/>
            </a:endParaRPr>
          </a:p>
        </p:txBody>
      </p:sp>
      <p:pic>
        <p:nvPicPr>
          <p:cNvPr id="107523" name="Εικόνα 1" descr="C:\Journal\Eikones\6a).jpg"/>
          <p:cNvPicPr>
            <a:picLocks noGrp="1" noChangeAspect="1" noChangeArrowheads="1"/>
          </p:cNvPicPr>
          <p:nvPr>
            <p:ph type="body" idx="4294967295"/>
          </p:nvPr>
        </p:nvPicPr>
        <p:blipFill>
          <a:blip r:embed="rId3"/>
          <a:srcRect/>
          <a:stretch>
            <a:fillRect/>
          </a:stretch>
        </p:blipFill>
        <p:spPr>
          <a:xfrm>
            <a:off x="1619250" y="1519238"/>
            <a:ext cx="6000750" cy="5338762"/>
          </a:xfrm>
          <a:noFill/>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Ορθογώνιο"/>
          <p:cNvSpPr>
            <a:spLocks noChangeArrowheads="1"/>
          </p:cNvSpPr>
          <p:nvPr/>
        </p:nvSpPr>
        <p:spPr bwMode="auto">
          <a:xfrm>
            <a:off x="285750" y="214313"/>
            <a:ext cx="8643938" cy="1495425"/>
          </a:xfrm>
          <a:prstGeom prst="rect">
            <a:avLst/>
          </a:prstGeom>
          <a:noFill/>
          <a:ln w="9525">
            <a:noFill/>
            <a:miter lim="800000"/>
            <a:headEnd/>
            <a:tailEnd/>
          </a:ln>
        </p:spPr>
        <p:txBody>
          <a:bodyPr>
            <a:spAutoFit/>
          </a:bodyPr>
          <a:lstStyle/>
          <a:p>
            <a:pPr algn="ctr"/>
            <a:r>
              <a:rPr lang="en-US" sz="2800">
                <a:solidFill>
                  <a:schemeClr val="tx2"/>
                </a:solidFill>
                <a:latin typeface="Times New Roman" pitchFamily="18" charset="0"/>
              </a:rPr>
              <a:t>RCA Vessel No 1</a:t>
            </a:r>
          </a:p>
          <a:p>
            <a:pPr algn="ctr"/>
            <a:r>
              <a:rPr lang="en-US" sz="2800">
                <a:solidFill>
                  <a:schemeClr val="tx2"/>
                </a:solidFill>
                <a:latin typeface="Times New Roman" pitchFamily="18" charset="0"/>
              </a:rPr>
              <a:t> Water infiltration velocity Vw (m/s). </a:t>
            </a:r>
            <a:r>
              <a:rPr lang="en-GB" sz="2800" i="1">
                <a:solidFill>
                  <a:schemeClr val="tx2"/>
                </a:solidFill>
                <a:latin typeface="Times New Roman" pitchFamily="18" charset="0"/>
              </a:rPr>
              <a:t>K</a:t>
            </a:r>
            <a:r>
              <a:rPr lang="en-GB" sz="2800">
                <a:solidFill>
                  <a:schemeClr val="tx2"/>
                </a:solidFill>
                <a:latin typeface="Times New Roman" pitchFamily="18" charset="0"/>
              </a:rPr>
              <a:t> is shear dependent</a:t>
            </a:r>
            <a:r>
              <a:rPr lang="en-US">
                <a:solidFill>
                  <a:schemeClr val="tx2"/>
                </a:solidFill>
                <a:latin typeface="Times New Roman" pitchFamily="18" charset="0"/>
              </a:rPr>
              <a:t/>
            </a:r>
            <a:br>
              <a:rPr lang="en-US">
                <a:solidFill>
                  <a:schemeClr val="tx2"/>
                </a:solidFill>
                <a:latin typeface="Times New Roman" pitchFamily="18" charset="0"/>
              </a:rPr>
            </a:br>
            <a:r>
              <a:rPr lang="en-US" b="1">
                <a:solidFill>
                  <a:schemeClr val="tx2"/>
                </a:solidFill>
                <a:latin typeface="Times New Roman" pitchFamily="18" charset="0"/>
              </a:rPr>
              <a:t/>
            </a:r>
            <a:br>
              <a:rPr lang="en-US" b="1">
                <a:solidFill>
                  <a:schemeClr val="tx2"/>
                </a:solidFill>
                <a:latin typeface="Times New Roman" pitchFamily="18" charset="0"/>
              </a:rPr>
            </a:br>
            <a:endParaRPr lang="el-GR">
              <a:solidFill>
                <a:schemeClr val="tx2"/>
              </a:solidFill>
            </a:endParaRPr>
          </a:p>
        </p:txBody>
      </p:sp>
      <p:pic>
        <p:nvPicPr>
          <p:cNvPr id="108547" name="Εικόνα 2" descr="C:\Journal\Eikones\6b).jpg"/>
          <p:cNvPicPr>
            <a:picLocks noChangeAspect="1" noChangeArrowheads="1"/>
          </p:cNvPicPr>
          <p:nvPr/>
        </p:nvPicPr>
        <p:blipFill>
          <a:blip r:embed="rId3"/>
          <a:srcRect/>
          <a:stretch>
            <a:fillRect/>
          </a:stretch>
        </p:blipFill>
        <p:spPr bwMode="auto">
          <a:xfrm>
            <a:off x="1571625" y="1285875"/>
            <a:ext cx="5929313" cy="52625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228600" y="152400"/>
            <a:ext cx="8458200" cy="633413"/>
          </a:xfrm>
        </p:spPr>
        <p:txBody>
          <a:bodyPr/>
          <a:lstStyle/>
          <a:p>
            <a:pPr>
              <a:defRPr/>
            </a:pPr>
            <a:r>
              <a:rPr lang="en-US" sz="2400" dirty="0" smtClean="0">
                <a:solidFill>
                  <a:srgbClr val="FFFF00"/>
                </a:solidFill>
                <a:latin typeface="Times New Roman" pitchFamily="18" charset="0"/>
              </a:rPr>
              <a:t>                      </a:t>
            </a:r>
            <a:r>
              <a:rPr lang="en-US" sz="2400" dirty="0" smtClean="0">
                <a:solidFill>
                  <a:schemeClr val="tx1"/>
                </a:solidFill>
                <a:latin typeface="Times New Roman" pitchFamily="18" charset="0"/>
              </a:rPr>
              <a:t>The </a:t>
            </a:r>
            <a:r>
              <a:rPr lang="en-US" sz="2400" dirty="0" err="1">
                <a:solidFill>
                  <a:schemeClr val="tx1"/>
                </a:solidFill>
                <a:latin typeface="Times New Roman" pitchFamily="18" charset="0"/>
              </a:rPr>
              <a:t>Navier</a:t>
            </a:r>
            <a:r>
              <a:rPr lang="en-US" sz="2400" dirty="0">
                <a:solidFill>
                  <a:schemeClr val="tx1"/>
                </a:solidFill>
                <a:latin typeface="Times New Roman" pitchFamily="18" charset="0"/>
              </a:rPr>
              <a:t>-Stokes equations </a:t>
            </a:r>
            <a:r>
              <a:rPr lang="en-US" sz="2400" dirty="0" smtClean="0">
                <a:solidFill>
                  <a:schemeClr val="tx1"/>
                </a:solidFill>
                <a:latin typeface="Times New Roman" pitchFamily="18" charset="0"/>
              </a:rPr>
              <a:t>govern </a:t>
            </a:r>
            <a:r>
              <a:rPr lang="en-US" sz="2400" dirty="0">
                <a:solidFill>
                  <a:schemeClr val="tx1"/>
                </a:solidFill>
                <a:latin typeface="Times New Roman" pitchFamily="18" charset="0"/>
              </a:rPr>
              <a:t>the blood flow</a:t>
            </a:r>
            <a:endParaRPr lang="en-GB" sz="2400" dirty="0">
              <a:solidFill>
                <a:schemeClr val="tx1"/>
              </a:solidFill>
              <a:latin typeface="Times New Roman" pitchFamily="18" charset="0"/>
            </a:endParaRPr>
          </a:p>
        </p:txBody>
      </p:sp>
      <p:pic>
        <p:nvPicPr>
          <p:cNvPr id="47107" name="Picture 5" descr="Navier Stokes1_vector form"/>
          <p:cNvPicPr>
            <a:picLocks noGrp="1" noChangeAspect="1" noChangeArrowheads="1"/>
          </p:cNvPicPr>
          <p:nvPr>
            <p:ph idx="1"/>
          </p:nvPr>
        </p:nvPicPr>
        <p:blipFill>
          <a:blip r:embed="rId2"/>
          <a:srcRect/>
          <a:stretch>
            <a:fillRect/>
          </a:stretch>
        </p:blipFill>
        <p:spPr>
          <a:xfrm>
            <a:off x="857250" y="857250"/>
            <a:ext cx="7539038" cy="5467350"/>
          </a:xfrm>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 Ορθογώνιο"/>
          <p:cNvSpPr>
            <a:spLocks noChangeArrowheads="1"/>
          </p:cNvSpPr>
          <p:nvPr/>
        </p:nvSpPr>
        <p:spPr bwMode="auto">
          <a:xfrm>
            <a:off x="0" y="214313"/>
            <a:ext cx="9144000" cy="1220787"/>
          </a:xfrm>
          <a:prstGeom prst="rect">
            <a:avLst/>
          </a:prstGeom>
          <a:noFill/>
          <a:ln w="9525">
            <a:noFill/>
            <a:miter lim="800000"/>
            <a:headEnd/>
            <a:tailEnd/>
          </a:ln>
        </p:spPr>
        <p:txBody>
          <a:bodyPr>
            <a:spAutoFit/>
          </a:bodyPr>
          <a:lstStyle/>
          <a:p>
            <a:pPr algn="ctr"/>
            <a:r>
              <a:rPr lang="en-US" sz="2800">
                <a:solidFill>
                  <a:schemeClr val="tx2"/>
                </a:solidFill>
                <a:latin typeface="Times New Roman" pitchFamily="18" charset="0"/>
              </a:rPr>
              <a:t>RCA Vessel No 1</a:t>
            </a:r>
          </a:p>
          <a:p>
            <a:pPr algn="ctr"/>
            <a:r>
              <a:rPr lang="en-GB" sz="2800">
                <a:solidFill>
                  <a:schemeClr val="tx2"/>
                </a:solidFill>
                <a:latin typeface="Times New Roman" pitchFamily="18" charset="0"/>
              </a:rPr>
              <a:t>Endothelial permeability K (m/s). Vw is shear dependent</a:t>
            </a:r>
            <a:r>
              <a:rPr lang="en-GB">
                <a:latin typeface="Times New Roman" pitchFamily="18" charset="0"/>
              </a:rPr>
              <a:t/>
            </a:r>
            <a:br>
              <a:rPr lang="en-GB">
                <a:latin typeface="Times New Roman" pitchFamily="18" charset="0"/>
              </a:rPr>
            </a:br>
            <a:endParaRPr lang="el-GR"/>
          </a:p>
        </p:txBody>
      </p:sp>
      <p:pic>
        <p:nvPicPr>
          <p:cNvPr id="109571" name="Εικόνα 3" descr="C:\Journal\Eikones\6c).jpg"/>
          <p:cNvPicPr>
            <a:picLocks noChangeAspect="1" noChangeArrowheads="1"/>
          </p:cNvPicPr>
          <p:nvPr/>
        </p:nvPicPr>
        <p:blipFill>
          <a:blip r:embed="rId3"/>
          <a:srcRect/>
          <a:stretch>
            <a:fillRect/>
          </a:stretch>
        </p:blipFill>
        <p:spPr bwMode="auto">
          <a:xfrm>
            <a:off x="1643063" y="1285875"/>
            <a:ext cx="5929312" cy="5268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ChangeArrowheads="1"/>
          </p:cNvSpPr>
          <p:nvPr/>
        </p:nvSpPr>
        <p:spPr bwMode="auto">
          <a:xfrm>
            <a:off x="2916238" y="2492375"/>
            <a:ext cx="4232275" cy="708025"/>
          </a:xfrm>
          <a:prstGeom prst="rect">
            <a:avLst/>
          </a:prstGeom>
          <a:noFill/>
          <a:ln w="9525">
            <a:noFill/>
            <a:miter lim="800000"/>
            <a:headEnd/>
            <a:tailEnd/>
          </a:ln>
        </p:spPr>
        <p:txBody>
          <a:bodyPr wrap="none">
            <a:spAutoFit/>
          </a:bodyPr>
          <a:lstStyle/>
          <a:p>
            <a:r>
              <a:rPr lang="en-US" sz="4000" b="1">
                <a:solidFill>
                  <a:srgbClr val="D9DDFD"/>
                </a:solidFill>
                <a:latin typeface="Times New Roman" pitchFamily="18" charset="0"/>
              </a:rPr>
              <a:t>5.2  Stented artery</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1" name="Rectangle 5"/>
          <p:cNvSpPr>
            <a:spLocks noGrp="1"/>
          </p:cNvSpPr>
          <p:nvPr>
            <p:ph type="title" idx="4294967295"/>
          </p:nvPr>
        </p:nvSpPr>
        <p:spPr bwMode="auto">
          <a:xfrm>
            <a:off x="900113" y="1989138"/>
            <a:ext cx="7772400" cy="1584325"/>
          </a:xfrm>
        </p:spPr>
        <p:txBody>
          <a:bodyPr wrap="square" lIns="91440" tIns="45720" rIns="91440" bIns="45720" numCol="1" anchorCtr="0" compatLnSpc="1">
            <a:prstTxWarp prst="textNoShape">
              <a:avLst/>
            </a:prstTxWarp>
          </a:bodyPr>
          <a:lstStyle/>
          <a:p>
            <a:pPr algn="ctr">
              <a:defRPr/>
            </a:pPr>
            <a:r>
              <a:rPr lang="en-US" sz="3600" b="1" dirty="0" smtClean="0">
                <a:solidFill>
                  <a:srgbClr val="DAEB03"/>
                </a:solidFill>
                <a:latin typeface="Times New Roman" pitchFamily="18" charset="0"/>
              </a:rPr>
              <a:t>Stent insertion</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285750" y="214313"/>
            <a:ext cx="8858250" cy="1143000"/>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Stent is inserted into the arterial vessel where the atheromatic plaque is located</a:t>
            </a:r>
            <a:br>
              <a:rPr lang="en-US" sz="3600" smtClean="0">
                <a:solidFill>
                  <a:schemeClr val="tx2"/>
                </a:solidFill>
                <a:latin typeface="Times New Roman" pitchFamily="18" charset="0"/>
                <a:cs typeface="Times New Roman" pitchFamily="18" charset="0"/>
              </a:rPr>
            </a:br>
            <a:endParaRPr lang="en-US" sz="3600" smtClean="0">
              <a:solidFill>
                <a:schemeClr val="tx2"/>
              </a:solidFill>
              <a:latin typeface="Times New Roman" pitchFamily="18" charset="0"/>
            </a:endParaRPr>
          </a:p>
        </p:txBody>
      </p:sp>
      <p:pic>
        <p:nvPicPr>
          <p:cNvPr id="112643" name="3 - Εικόνα"/>
          <p:cNvPicPr>
            <a:picLocks noChangeAspect="1" noChangeArrowheads="1"/>
          </p:cNvPicPr>
          <p:nvPr/>
        </p:nvPicPr>
        <p:blipFill>
          <a:blip r:embed="rId3"/>
          <a:srcRect/>
          <a:stretch>
            <a:fillRect/>
          </a:stretch>
        </p:blipFill>
        <p:spPr bwMode="auto">
          <a:xfrm>
            <a:off x="785813" y="1428750"/>
            <a:ext cx="7358062" cy="5072063"/>
          </a:xfrm>
          <a:prstGeom prst="rect">
            <a:avLst/>
          </a:prstGeom>
          <a:noFill/>
          <a:ln w="9525">
            <a:noFill/>
            <a:miter lim="800000"/>
            <a:headEnd/>
            <a:tailEnd/>
          </a:ln>
        </p:spPr>
      </p:pic>
      <p:sp>
        <p:nvSpPr>
          <p:cNvPr id="5" name="4 - Ορθογώνιο"/>
          <p:cNvSpPr/>
          <p:nvPr/>
        </p:nvSpPr>
        <p:spPr>
          <a:xfrm>
            <a:off x="5429250" y="6488113"/>
            <a:ext cx="2698750" cy="369887"/>
          </a:xfrm>
          <a:prstGeom prst="rect">
            <a:avLst/>
          </a:prstGeom>
        </p:spPr>
        <p:txBody>
          <a:bodyPr wrap="none">
            <a:spAutoFit/>
          </a:bodyPr>
          <a:lstStyle/>
          <a:p>
            <a:pPr>
              <a:defRPr/>
            </a:pPr>
            <a:r>
              <a:rPr lang="en-US" i="1" dirty="0">
                <a:solidFill>
                  <a:schemeClr val="tx2">
                    <a:lumMod val="75000"/>
                  </a:schemeClr>
                </a:solidFill>
                <a:latin typeface="Times New Roman" pitchFamily="18" charset="0"/>
                <a:cs typeface="Times New Roman" pitchFamily="18" charset="0"/>
              </a:rPr>
              <a:t>Medical Guideline Systems</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285750" y="214313"/>
            <a:ext cx="8858250" cy="1143000"/>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Few seconds later, the stent is deployed </a:t>
            </a:r>
            <a:endParaRPr lang="en-US" sz="3600" smtClean="0">
              <a:solidFill>
                <a:schemeClr val="tx2"/>
              </a:solidFill>
              <a:latin typeface="Times New Roman" pitchFamily="18" charset="0"/>
            </a:endParaRPr>
          </a:p>
        </p:txBody>
      </p:sp>
      <p:pic>
        <p:nvPicPr>
          <p:cNvPr id="113667" name="3 - Εικόνα"/>
          <p:cNvPicPr>
            <a:picLocks noChangeAspect="1" noChangeArrowheads="1"/>
          </p:cNvPicPr>
          <p:nvPr/>
        </p:nvPicPr>
        <p:blipFill>
          <a:blip r:embed="rId3"/>
          <a:srcRect/>
          <a:stretch>
            <a:fillRect/>
          </a:stretch>
        </p:blipFill>
        <p:spPr bwMode="auto">
          <a:xfrm>
            <a:off x="714375" y="857250"/>
            <a:ext cx="7286625" cy="5500688"/>
          </a:xfrm>
          <a:prstGeom prst="rect">
            <a:avLst/>
          </a:prstGeom>
          <a:noFill/>
          <a:ln w="9525">
            <a:noFill/>
            <a:miter lim="800000"/>
            <a:headEnd/>
            <a:tailEnd/>
          </a:ln>
        </p:spPr>
      </p:pic>
      <p:sp>
        <p:nvSpPr>
          <p:cNvPr id="5" name="4 - Ορθογώνιο"/>
          <p:cNvSpPr/>
          <p:nvPr/>
        </p:nvSpPr>
        <p:spPr>
          <a:xfrm>
            <a:off x="5286375" y="6488113"/>
            <a:ext cx="2698750" cy="369887"/>
          </a:xfrm>
          <a:prstGeom prst="rect">
            <a:avLst/>
          </a:prstGeom>
        </p:spPr>
        <p:txBody>
          <a:bodyPr wrap="none">
            <a:spAutoFit/>
          </a:bodyPr>
          <a:lstStyle/>
          <a:p>
            <a:pPr>
              <a:defRPr/>
            </a:pPr>
            <a:r>
              <a:rPr lang="en-US" i="1" dirty="0">
                <a:solidFill>
                  <a:schemeClr val="tx2">
                    <a:lumMod val="75000"/>
                  </a:schemeClr>
                </a:solidFill>
                <a:latin typeface="Times New Roman" pitchFamily="18" charset="0"/>
                <a:cs typeface="Times New Roman" pitchFamily="18" charset="0"/>
              </a:rPr>
              <a:t>Medical Guideline Systems</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285750" y="214313"/>
            <a:ext cx="8858250" cy="1143000"/>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Stent final position</a:t>
            </a:r>
            <a:endParaRPr lang="en-US" sz="3600" smtClean="0">
              <a:solidFill>
                <a:schemeClr val="tx2"/>
              </a:solidFill>
              <a:latin typeface="Times New Roman" pitchFamily="18" charset="0"/>
            </a:endParaRPr>
          </a:p>
        </p:txBody>
      </p:sp>
      <p:sp>
        <p:nvSpPr>
          <p:cNvPr id="5" name="4 - Ορθογώνιο"/>
          <p:cNvSpPr/>
          <p:nvPr/>
        </p:nvSpPr>
        <p:spPr>
          <a:xfrm>
            <a:off x="5929313" y="6357938"/>
            <a:ext cx="2698750" cy="369887"/>
          </a:xfrm>
          <a:prstGeom prst="rect">
            <a:avLst/>
          </a:prstGeom>
        </p:spPr>
        <p:txBody>
          <a:bodyPr wrap="none">
            <a:spAutoFit/>
          </a:bodyPr>
          <a:lstStyle/>
          <a:p>
            <a:pPr>
              <a:defRPr/>
            </a:pPr>
            <a:r>
              <a:rPr lang="en-US" i="1" dirty="0">
                <a:solidFill>
                  <a:schemeClr val="tx2">
                    <a:lumMod val="75000"/>
                  </a:schemeClr>
                </a:solidFill>
                <a:latin typeface="Times New Roman" pitchFamily="18" charset="0"/>
                <a:cs typeface="Times New Roman" pitchFamily="18" charset="0"/>
              </a:rPr>
              <a:t>Medical Guideline Systems</a:t>
            </a:r>
            <a:endParaRPr lang="el-GR" dirty="0"/>
          </a:p>
        </p:txBody>
      </p:sp>
      <p:pic>
        <p:nvPicPr>
          <p:cNvPr id="114692" name="Picture 2"/>
          <p:cNvPicPr>
            <a:picLocks noChangeAspect="1" noChangeArrowheads="1"/>
          </p:cNvPicPr>
          <p:nvPr/>
        </p:nvPicPr>
        <p:blipFill>
          <a:blip r:embed="rId3"/>
          <a:srcRect/>
          <a:stretch>
            <a:fillRect/>
          </a:stretch>
        </p:blipFill>
        <p:spPr bwMode="auto">
          <a:xfrm>
            <a:off x="500063" y="1071563"/>
            <a:ext cx="7929562" cy="52863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p:cNvSpPr>
          <p:nvPr/>
        </p:nvSpPr>
        <p:spPr bwMode="auto">
          <a:xfrm>
            <a:off x="900113" y="2205038"/>
            <a:ext cx="7772400" cy="1584325"/>
          </a:xfrm>
          <a:prstGeom prst="rect">
            <a:avLst/>
          </a:prstGeom>
          <a:noFill/>
          <a:ln w="9525">
            <a:noFill/>
            <a:miter lim="800000"/>
            <a:headEnd/>
            <a:tailEnd/>
          </a:ln>
        </p:spPr>
        <p:txBody>
          <a:bodyPr/>
          <a:lstStyle/>
          <a:p>
            <a:pPr algn="ctr" eaLnBrk="0" hangingPunct="0"/>
            <a:r>
              <a:rPr lang="en-US" sz="3600" b="1">
                <a:solidFill>
                  <a:srgbClr val="DAEB03"/>
                </a:solidFill>
                <a:latin typeface="Times New Roman" pitchFamily="18" charset="0"/>
              </a:rPr>
              <a:t>Geometry and computational </a:t>
            </a:r>
            <a:br>
              <a:rPr lang="en-US" sz="3600" b="1">
                <a:solidFill>
                  <a:srgbClr val="DAEB03"/>
                </a:solidFill>
                <a:latin typeface="Times New Roman" pitchFamily="18" charset="0"/>
              </a:rPr>
            </a:br>
            <a:r>
              <a:rPr lang="en-US" sz="3600" b="1">
                <a:solidFill>
                  <a:srgbClr val="DAEB03"/>
                </a:solidFill>
                <a:latin typeface="Times New Roman" pitchFamily="18" charset="0"/>
              </a:rPr>
              <a:t>grid for the stented artery</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0" y="214313"/>
            <a:ext cx="9396413" cy="1785937"/>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Stent geometry of the fully deployed artery. Front and rear view projected  into a single plane.</a:t>
            </a:r>
            <a:br>
              <a:rPr lang="en-US" sz="3600" smtClean="0">
                <a:solidFill>
                  <a:schemeClr val="tx2"/>
                </a:solidFill>
                <a:latin typeface="Times New Roman" pitchFamily="18" charset="0"/>
                <a:cs typeface="Times New Roman" pitchFamily="18" charset="0"/>
              </a:rPr>
            </a:br>
            <a:r>
              <a:rPr lang="en-US" sz="3600" smtClean="0">
                <a:solidFill>
                  <a:schemeClr val="tx2"/>
                </a:solidFill>
              </a:rPr>
              <a:t> </a:t>
            </a:r>
            <a:r>
              <a:rPr lang="en-US" sz="3600" smtClean="0">
                <a:solidFill>
                  <a:schemeClr val="tx2"/>
                </a:solidFill>
                <a:latin typeface="Times New Roman" pitchFamily="18" charset="0"/>
                <a:cs typeface="Times New Roman" pitchFamily="18" charset="0"/>
              </a:rPr>
              <a:t/>
            </a:r>
            <a:br>
              <a:rPr lang="en-US" sz="3600" smtClean="0">
                <a:solidFill>
                  <a:schemeClr val="tx2"/>
                </a:solidFill>
                <a:latin typeface="Times New Roman" pitchFamily="18" charset="0"/>
                <a:cs typeface="Times New Roman" pitchFamily="18" charset="0"/>
              </a:rPr>
            </a:br>
            <a:r>
              <a:rPr lang="en-US" sz="3600" smtClean="0">
                <a:solidFill>
                  <a:schemeClr val="tx2"/>
                </a:solidFill>
              </a:rPr>
              <a:t> </a:t>
            </a:r>
            <a:endParaRPr lang="en-US" sz="3600" smtClean="0">
              <a:solidFill>
                <a:schemeClr val="tx2"/>
              </a:solidFill>
              <a:latin typeface="Times New Roman" pitchFamily="18" charset="0"/>
            </a:endParaRPr>
          </a:p>
        </p:txBody>
      </p:sp>
      <p:pic>
        <p:nvPicPr>
          <p:cNvPr id="116739" name="Picture 5" descr="untitled"/>
          <p:cNvPicPr>
            <a:picLocks noChangeAspect="1" noChangeArrowheads="1"/>
          </p:cNvPicPr>
          <p:nvPr/>
        </p:nvPicPr>
        <p:blipFill>
          <a:blip r:embed="rId3"/>
          <a:srcRect t="9032"/>
          <a:stretch>
            <a:fillRect/>
          </a:stretch>
        </p:blipFill>
        <p:spPr bwMode="auto">
          <a:xfrm>
            <a:off x="1116013" y="1989138"/>
            <a:ext cx="6840537" cy="43243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900113" y="260350"/>
            <a:ext cx="7772400" cy="1223963"/>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Stent struts are 50.0 % </a:t>
            </a:r>
            <a:br>
              <a:rPr lang="en-US" sz="3600" smtClean="0">
                <a:solidFill>
                  <a:schemeClr val="tx2"/>
                </a:solidFill>
                <a:latin typeface="Times New Roman" pitchFamily="18" charset="0"/>
                <a:cs typeface="Times New Roman" pitchFamily="18" charset="0"/>
              </a:rPr>
            </a:br>
            <a:r>
              <a:rPr lang="en-US" sz="3600" smtClean="0">
                <a:solidFill>
                  <a:schemeClr val="tx2"/>
                </a:solidFill>
                <a:latin typeface="Times New Roman" pitchFamily="18" charset="0"/>
                <a:cs typeface="Times New Roman" pitchFamily="18" charset="0"/>
              </a:rPr>
              <a:t>embedded  into the arterial wall </a:t>
            </a:r>
          </a:p>
        </p:txBody>
      </p:sp>
      <p:pic>
        <p:nvPicPr>
          <p:cNvPr id="117763" name="Picture 2" descr="NEWSTE 1 1"/>
          <p:cNvPicPr>
            <a:picLocks noChangeAspect="1" noChangeArrowheads="1"/>
          </p:cNvPicPr>
          <p:nvPr/>
        </p:nvPicPr>
        <p:blipFill>
          <a:blip r:embed="rId3"/>
          <a:srcRect/>
          <a:stretch>
            <a:fillRect/>
          </a:stretch>
        </p:blipFill>
        <p:spPr bwMode="auto">
          <a:xfrm>
            <a:off x="1143000" y="1714500"/>
            <a:ext cx="7000875" cy="48942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bwMode="auto">
          <a:xfrm>
            <a:off x="900113" y="260350"/>
            <a:ext cx="7772400" cy="1239838"/>
          </a:xfrm>
        </p:spPr>
        <p:txBody>
          <a:bodyPr wrap="square" lIns="91440" tIns="45720" rIns="91440" bIns="45720" numCol="1" anchorCtr="0" compatLnSpc="1">
            <a:prstTxWarp prst="textNoShape">
              <a:avLst/>
            </a:prstTxWarp>
          </a:bodyPr>
          <a:lstStyle/>
          <a:p>
            <a:pPr algn="ctr">
              <a:defRPr/>
            </a:pPr>
            <a:r>
              <a:rPr lang="en-US" sz="3600" smtClean="0">
                <a:solidFill>
                  <a:schemeClr val="tx2"/>
                </a:solidFill>
                <a:latin typeface="Times New Roman" pitchFamily="18" charset="0"/>
                <a:cs typeface="Times New Roman" pitchFamily="18" charset="0"/>
              </a:rPr>
              <a:t>The computational grid is comprised from four quadrants. One quadrant is tested for CPU time economy</a:t>
            </a:r>
            <a:r>
              <a:rPr lang="el-GR" sz="3600" smtClean="0"/>
              <a:t/>
            </a:r>
            <a:br>
              <a:rPr lang="el-GR" sz="3600" smtClean="0"/>
            </a:br>
            <a:endParaRPr lang="en-US" sz="3600" smtClean="0"/>
          </a:p>
        </p:txBody>
      </p:sp>
      <p:pic>
        <p:nvPicPr>
          <p:cNvPr id="118787" name="Picture 2"/>
          <p:cNvPicPr>
            <a:picLocks noChangeAspect="1" noChangeArrowheads="1"/>
          </p:cNvPicPr>
          <p:nvPr/>
        </p:nvPicPr>
        <p:blipFill>
          <a:blip r:embed="rId3"/>
          <a:srcRect/>
          <a:stretch>
            <a:fillRect/>
          </a:stretch>
        </p:blipFill>
        <p:spPr bwMode="auto">
          <a:xfrm>
            <a:off x="857250" y="1857375"/>
            <a:ext cx="7550150" cy="46434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advTm="5000">
        <p14:flash/>
      </p:transition>
    </mc:Choice>
    <mc:Fallback xmlns="">
      <p:transition spd="slow" advClick="0" advTm="5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Μετρό">
  <a:themeElements>
    <a:clrScheme name="Μετρό">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Μετρό">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Προσαρμοσμένη σχεδίασ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6643</TotalTime>
  <Words>2771</Words>
  <Application>Microsoft Office PowerPoint</Application>
  <PresentationFormat>Προβολή στην οθόνη (4:3)</PresentationFormat>
  <Paragraphs>742</Paragraphs>
  <Slides>156</Slides>
  <Notes>129</Notes>
  <HiddenSlides>0</HiddenSlides>
  <MMClips>5</MMClips>
  <ScaleCrop>false</ScaleCrop>
  <HeadingPairs>
    <vt:vector size="8" baseType="variant">
      <vt:variant>
        <vt:lpstr>Γραμματοσειρές που χρησιμοποιούνται</vt:lpstr>
      </vt:variant>
      <vt:variant>
        <vt:i4>14</vt:i4>
      </vt:variant>
      <vt:variant>
        <vt:lpstr>Θέμα</vt:lpstr>
      </vt:variant>
      <vt:variant>
        <vt:i4>2</vt:i4>
      </vt:variant>
      <vt:variant>
        <vt:lpstr>Ενσωματωμένοι διακομιστές OLE</vt:lpstr>
      </vt:variant>
      <vt:variant>
        <vt:i4>2</vt:i4>
      </vt:variant>
      <vt:variant>
        <vt:lpstr>Τίτλοι διαφανειών</vt:lpstr>
      </vt:variant>
      <vt:variant>
        <vt:i4>156</vt:i4>
      </vt:variant>
    </vt:vector>
  </HeadingPairs>
  <TitlesOfParts>
    <vt:vector size="174" baseType="lpstr">
      <vt:lpstr>Arial Unicode MS</vt:lpstr>
      <vt:lpstr>ＭＳ Ｐゴシック</vt:lpstr>
      <vt:lpstr>宋体</vt:lpstr>
      <vt:lpstr>Arial</vt:lpstr>
      <vt:lpstr>Calibri</vt:lpstr>
      <vt:lpstr>Consolas</vt:lpstr>
      <vt:lpstr>Corbel</vt:lpstr>
      <vt:lpstr>MS Mincho</vt:lpstr>
      <vt:lpstr>Palatino Linotype</vt:lpstr>
      <vt:lpstr>新細明體</vt:lpstr>
      <vt:lpstr>Times New Roman</vt:lpstr>
      <vt:lpstr>Wingdings</vt:lpstr>
      <vt:lpstr>Wingdings 2</vt:lpstr>
      <vt:lpstr>Wingdings 3</vt:lpstr>
      <vt:lpstr>Μετρό</vt:lpstr>
      <vt:lpstr>Προσαρμοσμένη σχεδίαση</vt:lpstr>
      <vt:lpstr>Equation</vt:lpstr>
      <vt:lpstr>Picture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Computational Fluid Dynamics &amp; Atherosclerosis</vt:lpstr>
      <vt:lpstr>Παρουσίαση του PowerPoint</vt:lpstr>
      <vt:lpstr>                      The Navier-Stokes equations govern the blood flow</vt:lpstr>
      <vt:lpstr>                                 The convection-diffusion equation</vt:lpstr>
      <vt:lpstr>                                  The flux diffusion equation</vt:lpstr>
      <vt:lpstr>                                                 Shear stress</vt:lpstr>
      <vt:lpstr>Παρουσίαση του PowerPoint</vt:lpstr>
      <vt:lpstr>Geometry, computational  grid and flow equations  for the patient specific arteries</vt:lpstr>
      <vt:lpstr>Applied Methodology</vt:lpstr>
      <vt:lpstr>Geometry Reconstruction–  Materialise Mimics Software</vt:lpstr>
      <vt:lpstr>Smoothing process</vt:lpstr>
      <vt:lpstr>Παρουσίαση του PowerPoint</vt:lpstr>
      <vt:lpstr>Geometry – Computational Grid</vt:lpstr>
      <vt:lpstr>Equations-Assumptions</vt:lpstr>
      <vt:lpstr>Boundary Conditions</vt:lpstr>
      <vt:lpstr>Blood Molecular Viscosity and WSS</vt:lpstr>
      <vt:lpstr>Παρουσίαση του PowerPoint</vt:lpstr>
      <vt:lpstr>AWSS, AWSSV, OSI</vt:lpstr>
      <vt:lpstr>Results for the patient specific arteries</vt:lpstr>
      <vt:lpstr>Results –AWSS &amp; OSI</vt:lpstr>
      <vt:lpstr>Παρουσίαση του PowerPoint</vt:lpstr>
      <vt:lpstr>Many non-Newtonian models exist, but none of them is still universally accepted. In the current research work, seven non-Newtonian models plus the Newtonian one are compared in a real human LCA tree. These models are:   1)      Newtonian,  2)      Carreau (Cho et al., 1991),  3)      Modified Cross Law (Carreau-Yasuda model),  4)      Power Law (Cho et al., 1991),  5)      Non-Newtonian Power Law (Sharma et al., 1992),  6)      Generalized  Power Law (Ballyk et al., 1994),  7)      Casson (Fung, 1993),  8)      Walburn-Schneck Law (Walburn et al. 1976).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Geometry, computational  grid and flow equations  for the Left Coronary Artery</vt:lpstr>
      <vt:lpstr>LCA Geometry  </vt:lpstr>
      <vt:lpstr>Computational grid</vt:lpstr>
      <vt:lpstr>WSS and WSSG</vt:lpstr>
      <vt:lpstr>ΔWSS and ΔWSSG</vt:lpstr>
      <vt:lpstr>Definition of Flow Divider (FD)  and Lateral Walls (LW)</vt:lpstr>
      <vt:lpstr>Areas covered by Flow divider (FD)  and Lateral Walls (LW)</vt:lpstr>
      <vt:lpstr>Pulsewave</vt:lpstr>
      <vt:lpstr>Results for the Left Coronary Artery</vt:lpstr>
      <vt:lpstr>     Wall Shear Stress (N/m2) Time point A (15.0 msec)</vt:lpstr>
      <vt:lpstr>  Wall Shear Stress (N/m2) Time point B (150.0 msec)</vt:lpstr>
      <vt:lpstr>  Wall Shear Stress (N/m2) Time point C (285.0 msec)</vt:lpstr>
      <vt:lpstr>     Wall Shear Stress (N/m2) Time point D (385.0 msec)</vt:lpstr>
      <vt:lpstr>  Wall Shear Stress (N/m2) Time point E (642.5 msec)</vt:lpstr>
      <vt:lpstr>Minimum Wall Shear Stress (N/m2) </vt:lpstr>
      <vt:lpstr>Mean Wall Shear Stress (N/m2) </vt:lpstr>
      <vt:lpstr>Maximum Wall Shear Stress (N/m2) </vt:lpstr>
      <vt:lpstr>Minimum Wall Shear Stress (N/m2) </vt:lpstr>
      <vt:lpstr>Mean Wall Shear Stress (N/m2) </vt:lpstr>
      <vt:lpstr>Maximum Wall Shear Stress (N/m2) </vt:lpstr>
      <vt:lpstr>     Wall Shear Stress Gradient (N/m3) Time point A (15.0 msec)</vt:lpstr>
      <vt:lpstr>  Wall Shear Stress Gradient (N/m3)  Time point B (150.0 msec)</vt:lpstr>
      <vt:lpstr>  Wall Shear Stress Gradient (N/m3)  Time point C (285.0 msec)</vt:lpstr>
      <vt:lpstr>     Wall Shear Stress Gradient (N/m3) Time point D (385.0 msec)</vt:lpstr>
      <vt:lpstr>  Wall Shear Stress Gradient (N/m3)  Time point E (642.5 msec)</vt:lpstr>
      <vt:lpstr>Minimum Wall Shear Stress Gradient (N/m3)  </vt:lpstr>
      <vt:lpstr>Mean Wall Shear Stress Gradient (N/m3) </vt:lpstr>
      <vt:lpstr>Maximum Wall Shear Stress Gradient (N/m3)  </vt:lpstr>
      <vt:lpstr>Παρουσίαση του PowerPoint</vt:lpstr>
      <vt:lpstr>Παρουσίαση του PowerPoint</vt:lpstr>
      <vt:lpstr>Παρουσίαση του PowerPoint</vt:lpstr>
      <vt:lpstr>Παρουσίαση του PowerPoint</vt:lpstr>
      <vt:lpstr>Geometry and computational  grid for the Right Coronary Arteries</vt:lpstr>
      <vt:lpstr>Computational grid  RCA Vessels No 1 and No 2</vt:lpstr>
      <vt:lpstr>Computational grid  RCA Vessels No 3 and No 4</vt:lpstr>
      <vt:lpstr>Results for the Right Coronary Arteries</vt:lpstr>
      <vt:lpstr>Παρουσίαση του PowerPoint</vt:lpstr>
      <vt:lpstr> </vt:lpstr>
      <vt:lpstr> </vt:lpstr>
      <vt:lpstr> </vt:lpstr>
      <vt:lpstr> OSI vs AWSSV (N/m2)</vt:lpstr>
      <vt:lpstr>    AWSSV(N/m2) vs AWSS(N/m2)</vt:lpstr>
      <vt:lpstr>Wall Shear Stress (N/m2) RCA Vessels No 1 and No 2</vt:lpstr>
      <vt:lpstr>Wall Shear Stress (N/m2)  RCA Vessels No 3 and No 4</vt:lpstr>
      <vt:lpstr>Infiltration velocity (m/s)   RCA Vessels No 1 and No 2</vt:lpstr>
      <vt:lpstr>Normalized luminal surface LDL concentration Cw/Co contours of the RCAs. Infiltration velocity and endothelial permeability coefficient are shear dependent  </vt:lpstr>
      <vt:lpstr>           Area Averaged LDL concentration over RCAs  using various Vw and K  </vt:lpstr>
      <vt:lpstr>           RCA Vessel No 1 WSS (N/m2) magnitude. Vw and K are shear dependent  </vt:lpstr>
      <vt:lpstr>Παρουσίαση του PowerPoint</vt:lpstr>
      <vt:lpstr>Παρουσίαση του PowerPoint</vt:lpstr>
      <vt:lpstr>Παρουσίαση του PowerPoint</vt:lpstr>
      <vt:lpstr>Stent insertion</vt:lpstr>
      <vt:lpstr>Stent is inserted into the arterial vessel where the atheromatic plaque is located </vt:lpstr>
      <vt:lpstr>Few seconds later, the stent is deployed </vt:lpstr>
      <vt:lpstr>Stent final position</vt:lpstr>
      <vt:lpstr>Παρουσίαση του PowerPoint</vt:lpstr>
      <vt:lpstr>Stent geometry of the fully deployed artery. Front and rear view projected  into a single plane.    </vt:lpstr>
      <vt:lpstr>Stent struts are 50.0 %  embedded  into the arterial wall </vt:lpstr>
      <vt:lpstr>The computational grid is comprised from four quadrants. One quadrant is tested for CPU time economy </vt:lpstr>
      <vt:lpstr>Παρουσίαση του PowerPoint</vt:lpstr>
      <vt:lpstr>Velocity (m/s) streamlines near  to endothelium of the stented artery </vt:lpstr>
      <vt:lpstr>Velocity (m/s) streamlines near  to endothelium of the stented artery </vt:lpstr>
      <vt:lpstr>Velocity (m/s) streamlines near to endothelium at the very end region of the stented artery</vt:lpstr>
      <vt:lpstr>Velocity (m/s) streamlines near to endothelium at the mid portion region of the stented artery</vt:lpstr>
      <vt:lpstr>WSS (N/m2) contours of the artery  (stent and endothelium)</vt:lpstr>
      <vt:lpstr>WSS (N/m2) contours of the artery (stent and endothelium). Enlarged view</vt:lpstr>
      <vt:lpstr>WSS (N/m2) contours on struts of the artery. Front and rear view projected in a single plane</vt:lpstr>
      <vt:lpstr>WSS (N/m2) vectors of the artery  (stent and endothelium)</vt:lpstr>
      <vt:lpstr>WSS (N/m2) vectors of the artery (stent)    </vt:lpstr>
      <vt:lpstr>Παρουσίαση του PowerPoint</vt:lpstr>
      <vt:lpstr>Παρουσίαση του PowerPoint</vt:lpstr>
      <vt:lpstr>5.3  Arterial wall</vt:lpstr>
      <vt:lpstr>Παρουσίαση του PowerPoint</vt:lpstr>
      <vt:lpstr>Various CT slice scans were used for the reconstruction of the three-dimensional segments. The layered masks were segmented in Mimics software with different colours for each CT image slice. The arterial wall is shown in red with lumen in blue colour.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Computer tomography</vt:lpstr>
      <vt:lpstr>Contouring of vessel section</vt:lpstr>
      <vt:lpstr>Contour sections</vt:lpstr>
      <vt:lpstr>AAA Model. 3D Reconstruction</vt:lpstr>
      <vt:lpstr>AAA Model. Computational Grid</vt:lpstr>
      <vt:lpstr>AAA model. Von Mises Stress (N/m2) under 120.0 mm Hg</vt:lpstr>
      <vt:lpstr>AAA model. Displacement (mm) (radial-like) under 120.0 mm Hg</vt:lpstr>
      <vt:lpstr>AAA model. Von Mises Stress (N/m2) under 180.0 mm Hg</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ΜΕΤΑΦΟΡΑ ΡΟΗΣ ΚΑΙ ΜΑΖΑΣ ΔΙΑ ΜΕΣΟΥ ΗΜΙΔΙΑΠΕΡΑΤΩΝ ΑΓΩΓΩΝ Η ΜΕΤΑΦΟΤΑ ΤΗΣ ΔΙΑΤΜΗΤΙΚΗΣ ΤΑΣΕΩΣ</dc:title>
  <dc:creator>Dimitrios Fytanidis</dc:creator>
  <cp:lastModifiedBy>Χρήστης των Windows</cp:lastModifiedBy>
  <cp:revision>623</cp:revision>
  <dcterms:created xsi:type="dcterms:W3CDTF">2008-09-21T21:54:16Z</dcterms:created>
  <dcterms:modified xsi:type="dcterms:W3CDTF">2017-10-08T14:10:11Z</dcterms:modified>
</cp:coreProperties>
</file>